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6" r:id="rId9"/>
    <p:sldId id="288" r:id="rId10"/>
    <p:sldId id="268" r:id="rId11"/>
    <p:sldId id="263" r:id="rId12"/>
    <p:sldId id="266" r:id="rId13"/>
    <p:sldId id="285" r:id="rId14"/>
    <p:sldId id="264" r:id="rId15"/>
    <p:sldId id="284" r:id="rId16"/>
    <p:sldId id="265" r:id="rId17"/>
    <p:sldId id="267" r:id="rId18"/>
    <p:sldId id="271" r:id="rId19"/>
    <p:sldId id="269" r:id="rId20"/>
    <p:sldId id="289" r:id="rId21"/>
    <p:sldId id="270" r:id="rId22"/>
    <p:sldId id="272" r:id="rId23"/>
    <p:sldId id="275" r:id="rId24"/>
    <p:sldId id="276" r:id="rId25"/>
    <p:sldId id="278" r:id="rId26"/>
    <p:sldId id="279" r:id="rId27"/>
    <p:sldId id="290" r:id="rId2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4E8B-57EC-4152-ADE2-12EE10A167C9}" type="datetimeFigureOut">
              <a:rPr lang="it-IT" smtClean="0"/>
              <a:t>17/02/2019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0451-4AC3-46D8-9012-6966B4C59A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643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4E8B-57EC-4152-ADE2-12EE10A167C9}" type="datetimeFigureOut">
              <a:rPr lang="it-IT" smtClean="0"/>
              <a:t>17/02/2019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0451-4AC3-46D8-9012-6966B4C59A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54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4E8B-57EC-4152-ADE2-12EE10A167C9}" type="datetimeFigureOut">
              <a:rPr lang="it-IT" smtClean="0"/>
              <a:t>17/02/2019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0451-4AC3-46D8-9012-6966B4C59A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16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4E8B-57EC-4152-ADE2-12EE10A167C9}" type="datetimeFigureOut">
              <a:rPr lang="it-IT" smtClean="0"/>
              <a:t>17/02/2019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0451-4AC3-46D8-9012-6966B4C59A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36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4E8B-57EC-4152-ADE2-12EE10A167C9}" type="datetimeFigureOut">
              <a:rPr lang="it-IT" smtClean="0"/>
              <a:t>17/02/2019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0451-4AC3-46D8-9012-6966B4C59A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62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4E8B-57EC-4152-ADE2-12EE10A167C9}" type="datetimeFigureOut">
              <a:rPr lang="it-IT" smtClean="0"/>
              <a:t>17/02/2019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0451-4AC3-46D8-9012-6966B4C59A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06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4E8B-57EC-4152-ADE2-12EE10A167C9}" type="datetimeFigureOut">
              <a:rPr lang="it-IT" smtClean="0"/>
              <a:t>17/02/2019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0451-4AC3-46D8-9012-6966B4C59A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28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4E8B-57EC-4152-ADE2-12EE10A167C9}" type="datetimeFigureOut">
              <a:rPr lang="it-IT" smtClean="0"/>
              <a:t>17/02/2019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0451-4AC3-46D8-9012-6966B4C59A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49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4E8B-57EC-4152-ADE2-12EE10A167C9}" type="datetimeFigureOut">
              <a:rPr lang="it-IT" smtClean="0"/>
              <a:t>17/02/2019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0451-4AC3-46D8-9012-6966B4C59A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97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4E8B-57EC-4152-ADE2-12EE10A167C9}" type="datetimeFigureOut">
              <a:rPr lang="it-IT" smtClean="0"/>
              <a:t>17/02/2019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0451-4AC3-46D8-9012-6966B4C59A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16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4E8B-57EC-4152-ADE2-12EE10A167C9}" type="datetimeFigureOut">
              <a:rPr lang="it-IT" smtClean="0"/>
              <a:t>17/02/2019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0451-4AC3-46D8-9012-6966B4C59A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88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24E8B-57EC-4152-ADE2-12EE10A167C9}" type="datetimeFigureOut">
              <a:rPr lang="it-IT" smtClean="0"/>
              <a:t>17/02/2019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D0451-4AC3-46D8-9012-6966B4C59A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63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Archivio di deposito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1095"/>
            <a:ext cx="10515600" cy="4265867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L’archivio di deposito non costituisce un elemento innovativo rispetto all’archivio corrente, ma rappresenta solamente </a:t>
            </a:r>
            <a:r>
              <a:rPr lang="it-IT" b="1" dirty="0" smtClean="0"/>
              <a:t>un naturale progresso dell’età dell’archivio</a:t>
            </a:r>
            <a:r>
              <a:rPr lang="it-IT" dirty="0" smtClean="0"/>
              <a:t> costituitosi nella fase originaria, </a:t>
            </a:r>
            <a:r>
              <a:rPr lang="it-IT" b="1" dirty="0" smtClean="0"/>
              <a:t>il quale, non dovendo più rispondere a pressanti esigenze </a:t>
            </a:r>
            <a:r>
              <a:rPr lang="it-IT" b="1" dirty="0" smtClean="0"/>
              <a:t>pratiche giuridiche </a:t>
            </a:r>
            <a:r>
              <a:rPr lang="it-IT" b="1" dirty="0" smtClean="0"/>
              <a:t>e amministrative, viene solitamente trasferito in una nuova ubicazione</a:t>
            </a:r>
            <a:r>
              <a:rPr lang="it-IT" dirty="0" smtClean="0"/>
              <a:t>, diversa da quella di nascita, necessaria per soddisfare anche richieste aventi una natura </a:t>
            </a:r>
            <a:r>
              <a:rPr lang="it-IT" dirty="0" smtClean="0"/>
              <a:t>modificata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836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Lo scarto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Lo </a:t>
            </a:r>
            <a:r>
              <a:rPr lang="it-IT" dirty="0"/>
              <a:t>scarto rappresenta uno dei momenti più delicati del lavoro dell’archivista </a:t>
            </a:r>
            <a:r>
              <a:rPr lang="it-IT" dirty="0" smtClean="0"/>
              <a:t>perché </a:t>
            </a:r>
            <a:r>
              <a:rPr lang="it-IT" dirty="0"/>
              <a:t>consiste in un’operazione a </a:t>
            </a:r>
            <a:r>
              <a:rPr lang="it-IT" b="1" dirty="0"/>
              <a:t>carattere </a:t>
            </a:r>
            <a:r>
              <a:rPr lang="it-IT" b="1" dirty="0" smtClean="0"/>
              <a:t>irreversibile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Le </a:t>
            </a:r>
            <a:r>
              <a:rPr lang="it-IT" dirty="0"/>
              <a:t>attività di selezione e di scarto dovrebbero essere condotte con molta attenzione per non eliminare il </a:t>
            </a:r>
            <a:r>
              <a:rPr lang="it-IT" i="1" dirty="0"/>
              <a:t>vincolo </a:t>
            </a:r>
            <a:r>
              <a:rPr lang="it-IT" i="1" dirty="0" smtClean="0"/>
              <a:t>naturale</a:t>
            </a:r>
          </a:p>
          <a:p>
            <a:pPr marL="0" indent="0" algn="just">
              <a:buNone/>
            </a:pPr>
            <a:r>
              <a:rPr lang="it-IT" dirty="0" smtClean="0"/>
              <a:t>Ogni </a:t>
            </a:r>
            <a:r>
              <a:rPr lang="it-IT" b="1" dirty="0" smtClean="0"/>
              <a:t>ente</a:t>
            </a:r>
            <a:r>
              <a:rPr lang="it-IT" dirty="0" smtClean="0"/>
              <a:t>, secondo la propria attività, </a:t>
            </a:r>
            <a:r>
              <a:rPr lang="it-IT" b="1" dirty="0" smtClean="0"/>
              <a:t>individua delle priorità nella selezione dei documenti da conservare </a:t>
            </a:r>
            <a:r>
              <a:rPr lang="it-IT" dirty="0" smtClean="0"/>
              <a:t>come memoria storica (privati massima libertà, pubblico meno</a:t>
            </a:r>
            <a:r>
              <a:rPr lang="it-IT" dirty="0" smtClean="0"/>
              <a:t>)</a:t>
            </a:r>
          </a:p>
          <a:p>
            <a:pPr marL="0" indent="0" algn="just">
              <a:buNone/>
            </a:pPr>
            <a:r>
              <a:rPr lang="it-IT" dirty="0"/>
              <a:t>Lo scarto consiste in «operazioni in cui si destina al macero una parte della documentazione di un archivio» P. Carucci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766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conservazione e la tutela durante l’archivio di deposito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3624"/>
            <a:ext cx="10515600" cy="461333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La normativa italiana stabilisce che spetta </a:t>
            </a:r>
            <a:r>
              <a:rPr lang="it-IT" b="1" dirty="0" smtClean="0"/>
              <a:t>allo Stato </a:t>
            </a:r>
            <a:r>
              <a:rPr lang="it-IT" dirty="0" smtClean="0"/>
              <a:t>il compito di effettuare </a:t>
            </a:r>
            <a:r>
              <a:rPr lang="it-IT" b="1" dirty="0" smtClean="0"/>
              <a:t>il controllo su tutti gli archivi </a:t>
            </a:r>
            <a:r>
              <a:rPr lang="it-IT" dirty="0" smtClean="0"/>
              <a:t>che vengono prodotti da soggetti </a:t>
            </a:r>
            <a:r>
              <a:rPr lang="it-IT" b="1" dirty="0" smtClean="0"/>
              <a:t>statali, pubblici e da quelli privati dichiarati di notevole interesse storico</a:t>
            </a:r>
            <a:r>
              <a:rPr lang="it-IT" dirty="0" smtClean="0"/>
              <a:t>  </a:t>
            </a:r>
          </a:p>
          <a:p>
            <a:pPr marL="0" indent="0" algn="just">
              <a:buNone/>
            </a:pPr>
            <a:r>
              <a:rPr lang="it-IT" b="1" dirty="0" smtClean="0"/>
              <a:t>Per </a:t>
            </a:r>
            <a:r>
              <a:rPr lang="it-IT" b="1" dirty="0" smtClean="0"/>
              <a:t>gli enti statali </a:t>
            </a:r>
            <a:r>
              <a:rPr lang="it-IT" dirty="0" smtClean="0"/>
              <a:t>è la valutazione degli archivisti di Stato, nell’ambito delle </a:t>
            </a:r>
            <a:r>
              <a:rPr lang="it-IT" b="1" dirty="0" smtClean="0"/>
              <a:t>commissioni di sorveglianza</a:t>
            </a:r>
            <a:r>
              <a:rPr lang="it-IT" dirty="0" smtClean="0"/>
              <a:t>, a decidere quale documentazione destinare alla conservazione permanente e quale invece deve essere </a:t>
            </a:r>
            <a:r>
              <a:rPr lang="it-IT" dirty="0" smtClean="0"/>
              <a:t>distrutta (sorveglianza)</a:t>
            </a:r>
          </a:p>
          <a:p>
            <a:pPr marL="0" indent="0" algn="just">
              <a:buNone/>
            </a:pPr>
            <a:r>
              <a:rPr lang="it-IT" b="1" dirty="0"/>
              <a:t>Per gli enti pubblici </a:t>
            </a:r>
            <a:r>
              <a:rPr lang="it-IT" dirty="0"/>
              <a:t>le proposte di scarto, approvate dai rispettivi organi competenti, sono sottoposte al </a:t>
            </a:r>
            <a:r>
              <a:rPr lang="it-IT" b="1" dirty="0"/>
              <a:t>nulla osta delle soprintendenze archivistiche</a:t>
            </a:r>
            <a:r>
              <a:rPr lang="it-IT" dirty="0"/>
              <a:t>, che autorizzano anche lo scarto degli archivi privati dichiarati di notevole interesse </a:t>
            </a:r>
            <a:r>
              <a:rPr lang="it-IT" dirty="0" smtClean="0"/>
              <a:t>storico (vigilanza)</a:t>
            </a:r>
            <a:endParaRPr lang="it-IT" dirty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828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144"/>
            <a:ext cx="10515600" cy="1033907"/>
          </a:xfrm>
        </p:spPr>
        <p:txBody>
          <a:bodyPr/>
          <a:lstStyle/>
          <a:p>
            <a:pPr algn="ctr"/>
            <a:r>
              <a:rPr lang="it-IT" b="1" dirty="0" smtClean="0"/>
              <a:t>Commissioni di sorveglianza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4137850"/>
          </a:xfrm>
        </p:spPr>
        <p:txBody>
          <a:bodyPr/>
          <a:lstStyle/>
          <a:p>
            <a:pPr marL="0" indent="0" algn="just">
              <a:buNone/>
            </a:pPr>
            <a:r>
              <a:rPr lang="it-IT" b="1" dirty="0" smtClean="0"/>
              <a:t>Le commissioni di sorveglianza svolgono un complesso di funzioni assegnate agli Archivi di Stato </a:t>
            </a:r>
            <a:r>
              <a:rPr lang="it-IT" dirty="0" smtClean="0"/>
              <a:t>per la tutela sugli archivi correnti e di deposito degli organi centrali e periferici dello </a:t>
            </a:r>
            <a:r>
              <a:rPr lang="it-IT" dirty="0" smtClean="0"/>
              <a:t>Stato</a:t>
            </a:r>
          </a:p>
          <a:p>
            <a:pPr marL="0" indent="0" algn="just">
              <a:buNone/>
            </a:pPr>
            <a:r>
              <a:rPr lang="it-IT" dirty="0"/>
              <a:t>Sono istituite con decreto ministeriale e durano in carica tre </a:t>
            </a:r>
            <a:r>
              <a:rPr lang="it-IT" dirty="0" smtClean="0"/>
              <a:t>anni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Solitamente sono composte dal capo dell’ufficio che ha prodotto l’archivio, l’archivista dell’ente produttore, archivisti di stato e alle volte anche da uno storico </a:t>
            </a:r>
          </a:p>
          <a:p>
            <a:pPr marL="0" indent="0" algn="just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622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Commissioni di sorveglianza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047"/>
            <a:ext cx="10515600" cy="46499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Le </a:t>
            </a:r>
            <a:r>
              <a:rPr lang="it-IT" dirty="0"/>
              <a:t>commissioni di sorveglianza hanno il compito </a:t>
            </a:r>
            <a:r>
              <a:rPr lang="it-IT" dirty="0" smtClean="0"/>
              <a:t>di</a:t>
            </a:r>
          </a:p>
          <a:p>
            <a:pPr algn="just"/>
            <a:r>
              <a:rPr lang="it-IT" dirty="0" smtClean="0"/>
              <a:t>Preparare il futuro versamento nell’Archivio di Stato competente</a:t>
            </a:r>
          </a:p>
          <a:p>
            <a:pPr algn="just"/>
            <a:r>
              <a:rPr lang="it-IT" dirty="0" smtClean="0"/>
              <a:t>Predisporre i verbali di scarto e versamento</a:t>
            </a:r>
          </a:p>
          <a:p>
            <a:pPr algn="just"/>
            <a:r>
              <a:rPr lang="it-IT" dirty="0" smtClean="0"/>
              <a:t>Predisporre i massimari di scarto/piano di conservazione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Vigilare sulla corretta tenuta degli archivi correnti e di deposito</a:t>
            </a:r>
          </a:p>
          <a:p>
            <a:pPr algn="just"/>
            <a:r>
              <a:rPr lang="it-IT" dirty="0"/>
              <a:t>Collaborare alla definizione dei criteri di organizzazione gestione e conservazione dei documenti</a:t>
            </a:r>
          </a:p>
          <a:p>
            <a:pPr algn="just"/>
            <a:r>
              <a:rPr lang="it-IT" dirty="0"/>
              <a:t>Identificare gli atti di natura riservata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380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Obiettivo dello scarto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Lo scarto </a:t>
            </a:r>
            <a:r>
              <a:rPr lang="it-IT" b="1" dirty="0" smtClean="0"/>
              <a:t>è un’esigenza di funzionalità gestionale</a:t>
            </a:r>
            <a:r>
              <a:rPr lang="it-IT" dirty="0" smtClean="0"/>
              <a:t>, è stato fatto in ogni epoca in ogni ente o </a:t>
            </a:r>
            <a:r>
              <a:rPr lang="it-IT" dirty="0" smtClean="0"/>
              <a:t>istituzione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Il patrimonio di cui disponiamo è pertanto frutto di selezioni operate nel corso dei secoli (ma non vale l’equazione &gt; documentazione conservata &gt; conoscenza storica)</a:t>
            </a:r>
          </a:p>
          <a:p>
            <a:pPr marL="0" indent="0" algn="just">
              <a:buNone/>
            </a:pPr>
            <a:r>
              <a:rPr lang="it-IT" dirty="0" smtClean="0"/>
              <a:t>L’obiettivo delle operazioni di scarto è duplice:</a:t>
            </a:r>
          </a:p>
          <a:p>
            <a:pPr algn="just"/>
            <a:r>
              <a:rPr lang="it-IT" dirty="0" smtClean="0"/>
              <a:t>Alleggerire l’archivio</a:t>
            </a:r>
          </a:p>
          <a:p>
            <a:pPr algn="just"/>
            <a:r>
              <a:rPr lang="it-IT" dirty="0" smtClean="0"/>
              <a:t>Qualificare le fonti</a:t>
            </a:r>
          </a:p>
          <a:p>
            <a:pPr marL="0" indent="0" algn="just">
              <a:buNone/>
            </a:pPr>
            <a:r>
              <a:rPr lang="it-IT" dirty="0" smtClean="0"/>
              <a:t>In alcuni paesi fissano una percentuale sulle documentazione da conservare (20%-30%): in Italia non ci sono limiti </a:t>
            </a:r>
            <a:r>
              <a:rPr lang="it-IT" dirty="0" smtClean="0"/>
              <a:t>contingenti</a:t>
            </a:r>
            <a:endParaRPr lang="it-IT" dirty="0" smtClean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4332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Scarto come sopravvivenza dell’archivio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Lo scarto è un’operazione necessaria alla sopravvivenza stessa dell’archivio e si può considerare come il risultato di un </a:t>
            </a:r>
            <a:r>
              <a:rPr lang="it-IT" b="1" dirty="0" smtClean="0"/>
              <a:t>compromesso tra l’inammissibilità dottrinaria e l’esigenza pratica di sfoltire la documentazione</a:t>
            </a:r>
            <a:r>
              <a:rPr lang="it-IT" dirty="0" smtClean="0"/>
              <a:t>. Infatti su un piano teorico la conservazione soltanto parziale sembra contrastare con il concetto stesso di archivio, inteso come un complesso di documenti uniti da un vincolo originario.</a:t>
            </a:r>
          </a:p>
          <a:p>
            <a:pPr marL="0" indent="0" algn="just">
              <a:buNone/>
            </a:pPr>
            <a:r>
              <a:rPr lang="it-IT" dirty="0" smtClean="0"/>
              <a:t>D’altra parte la conservazione indiscriminata rende impossibile la ricerca (costi incredibili)</a:t>
            </a:r>
          </a:p>
          <a:p>
            <a:pPr marL="0" indent="0" algn="just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29539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Oggettività o soggettività dello scarto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4519"/>
            <a:ext cx="10515600" cy="430244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In Italia, così come in altri Stati, non sempre tali operazioni sono poste in essere introducento criteri "oggettivi", così che </a:t>
            </a:r>
            <a:r>
              <a:rPr lang="it-IT" b="1" dirty="0" smtClean="0"/>
              <a:t>la soggettività viene ad essere accettata e addirittura diviene elemento qualificante </a:t>
            </a:r>
            <a:r>
              <a:rPr lang="it-IT" dirty="0" smtClean="0"/>
              <a:t>(ogni archivista scarta in pratica quello che vuole) </a:t>
            </a:r>
          </a:p>
          <a:p>
            <a:pPr marL="0" indent="0" algn="just">
              <a:buNone/>
            </a:pPr>
            <a:r>
              <a:rPr lang="it-IT" dirty="0" smtClean="0"/>
              <a:t>Di solito si scarta la documentazione totalmente conclusa ma alle volte si rischia di perdere la memoria. Ci sono due esigenze a confronto:</a:t>
            </a:r>
          </a:p>
          <a:p>
            <a:pPr algn="just"/>
            <a:r>
              <a:rPr lang="it-IT" dirty="0" smtClean="0"/>
              <a:t>Quella dell’ufficio (dell’ente) a cui appartengono le carte</a:t>
            </a:r>
          </a:p>
          <a:p>
            <a:pPr algn="just"/>
            <a:r>
              <a:rPr lang="it-IT" dirty="0" smtClean="0"/>
              <a:t>Quella rappresentata dalle esigenze della cultura storica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6288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Tempi di intervento e modalità di scarto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1912"/>
            <a:ext cx="10515600" cy="4595051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La prima regola consiste nella prevenzione dello scarto attraverso una programmazione che consenta di intervenire per la predisposizione di uno specifico </a:t>
            </a:r>
            <a:r>
              <a:rPr lang="it-IT" b="1" dirty="0" smtClean="0"/>
              <a:t>massimario di scarto o piano di conservazione</a:t>
            </a:r>
            <a:r>
              <a:rPr lang="it-IT" dirty="0" smtClean="0"/>
              <a:t>, </a:t>
            </a:r>
            <a:r>
              <a:rPr lang="it-IT" dirty="0" smtClean="0"/>
              <a:t>che preveda per ogni atto i suoi termini cronologici di giacenza (ad esempio 1 anno, più anni o illimitato)</a:t>
            </a:r>
          </a:p>
          <a:p>
            <a:pPr algn="just"/>
            <a:r>
              <a:rPr lang="it-IT" dirty="0" smtClean="0"/>
              <a:t>Primo scarto (copie, fotocopie subito dopo la conclusione della pratico)</a:t>
            </a:r>
          </a:p>
          <a:p>
            <a:pPr algn="just"/>
            <a:r>
              <a:rPr lang="it-IT" dirty="0" smtClean="0"/>
              <a:t>Secondo scarto nel rispetto della legge e anche con l’applicazione di nuove tecnologie (le leggi che regolano lo scarto sono la 241 del 7 agosto del 1990 e l’art. 41 del Codice dei beni culturali e del paesaggio (D. </a:t>
            </a:r>
            <a:r>
              <a:rPr lang="it-IT" dirty="0" err="1" smtClean="0"/>
              <a:t>Lgs</a:t>
            </a:r>
            <a:r>
              <a:rPr lang="it-IT" dirty="0" smtClean="0"/>
              <a:t>. </a:t>
            </a:r>
            <a:r>
              <a:rPr lang="it-IT" dirty="0"/>
              <a:t>d</a:t>
            </a:r>
            <a:r>
              <a:rPr lang="it-IT" dirty="0" smtClean="0"/>
              <a:t>el 2004 art. 41</a:t>
            </a:r>
            <a:r>
              <a:rPr lang="it-IT" dirty="0" smtClean="0"/>
              <a:t>)		riguardano solo il pubblico</a:t>
            </a:r>
            <a:endParaRPr lang="it-IT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4946904" y="5824728"/>
            <a:ext cx="1069848" cy="164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559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Massimario di </a:t>
            </a:r>
            <a:r>
              <a:rPr lang="it-IT" b="1" dirty="0" smtClean="0"/>
              <a:t>scarto – Piano di conservazione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44752"/>
            <a:ext cx="10515600" cy="4732211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Il Massimario </a:t>
            </a:r>
            <a:r>
              <a:rPr lang="it-IT" dirty="0" smtClean="0"/>
              <a:t>di Scarto (detto </a:t>
            </a:r>
            <a:r>
              <a:rPr lang="it-IT" dirty="0" smtClean="0"/>
              <a:t>anche Piano </a:t>
            </a:r>
            <a:r>
              <a:rPr lang="it-IT" dirty="0" smtClean="0"/>
              <a:t>di </a:t>
            </a:r>
            <a:r>
              <a:rPr lang="it-IT" dirty="0" smtClean="0"/>
              <a:t>conservazione) </a:t>
            </a:r>
            <a:r>
              <a:rPr lang="it-IT" dirty="0"/>
              <a:t>è </a:t>
            </a:r>
            <a:r>
              <a:rPr lang="it-IT" dirty="0" smtClean="0"/>
              <a:t>l’elenco </a:t>
            </a:r>
            <a:r>
              <a:rPr lang="it-IT" dirty="0"/>
              <a:t>dei documenti prodotti </a:t>
            </a:r>
            <a:r>
              <a:rPr lang="it-IT" dirty="0" smtClean="0"/>
              <a:t>dall’ente </a:t>
            </a:r>
            <a:r>
              <a:rPr lang="it-IT" dirty="0"/>
              <a:t>nell’espletamento delle sue funzioni, con l’indicazione dei tempi di conservazione previsti. Esso serve sia </a:t>
            </a:r>
            <a:r>
              <a:rPr lang="it-IT" dirty="0" smtClean="0"/>
              <a:t>a </a:t>
            </a:r>
            <a:r>
              <a:rPr lang="it-IT" dirty="0"/>
              <a:t>uniformare le operazioni di scarto, sia </a:t>
            </a:r>
            <a:r>
              <a:rPr lang="it-IT" dirty="0" smtClean="0"/>
              <a:t>a </a:t>
            </a:r>
            <a:r>
              <a:rPr lang="it-IT" b="1" dirty="0"/>
              <a:t>individuare la documentazione che dovrà essere conservata </a:t>
            </a:r>
            <a:r>
              <a:rPr lang="it-IT" b="1" dirty="0" smtClean="0"/>
              <a:t>illimitatamente</a:t>
            </a:r>
            <a:r>
              <a:rPr lang="it-IT" dirty="0" smtClean="0"/>
              <a:t> </a:t>
            </a:r>
            <a:r>
              <a:rPr lang="it-IT" dirty="0"/>
              <a:t>ed andrà a far parte dell’archivio </a:t>
            </a:r>
            <a:r>
              <a:rPr lang="it-IT" dirty="0" smtClean="0"/>
              <a:t>storico</a:t>
            </a:r>
          </a:p>
          <a:p>
            <a:pPr marL="0" indent="0" algn="just">
              <a:buNone/>
            </a:pPr>
            <a:r>
              <a:rPr lang="it-IT" dirty="0" smtClean="0"/>
              <a:t>Il Massimario o piano di conservazione riprende la struttura del piano di classificazione e stabilisce a priori i tempi di attività e semi-attività dei documenti (integrazione tra i due piani)</a:t>
            </a:r>
          </a:p>
          <a:p>
            <a:pPr marL="0" indent="0" algn="just">
              <a:buNone/>
            </a:pPr>
            <a:r>
              <a:rPr lang="it-IT" b="1" dirty="0" smtClean="0"/>
              <a:t>Il piano di conservazione è fondamentale negli archivi digitali</a:t>
            </a:r>
            <a:endParaRPr lang="it-IT" b="1" dirty="0" smtClean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521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Massimario di scarto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b="1" dirty="0" smtClean="0"/>
              <a:t>La finalità del massimario di scarto </a:t>
            </a:r>
            <a:r>
              <a:rPr lang="it-IT" b="1" dirty="0" smtClean="0"/>
              <a:t>è quindi </a:t>
            </a:r>
            <a:r>
              <a:rPr lang="it-IT" b="1" dirty="0" smtClean="0"/>
              <a:t>quella di elencare le tipologie di serie e documenti che possono essere eliminati con una certa automaticità</a:t>
            </a:r>
          </a:p>
          <a:p>
            <a:pPr marL="0" indent="0" algn="just">
              <a:buNone/>
            </a:pPr>
            <a:r>
              <a:rPr lang="it-IT" dirty="0" smtClean="0"/>
              <a:t>I massimari dovrebbero essere soggetti a revisione periodica almeno ogni tre anni</a:t>
            </a:r>
          </a:p>
          <a:p>
            <a:pPr marL="0" indent="0" algn="just">
              <a:buNone/>
            </a:pPr>
            <a:r>
              <a:rPr lang="it-IT" dirty="0"/>
              <a:t>Il primi massimari di scarto utilizzati dallo Stato italiano sono stati quelli per gli archivi comunali, emanati nel 1917 e aggiornati poi nel </a:t>
            </a:r>
            <a:r>
              <a:rPr lang="it-IT" dirty="0" smtClean="0"/>
              <a:t>1933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Un volta si scartava molto, c’erano scarti indiscriminati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351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Attività fondamentali per la corretta gestione dell’archivio di deposito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6585"/>
            <a:ext cx="10515600" cy="3790378"/>
          </a:xfrm>
        </p:spPr>
        <p:txBody>
          <a:bodyPr/>
          <a:lstStyle/>
          <a:p>
            <a:pPr algn="just"/>
            <a:r>
              <a:rPr lang="it-IT" dirty="0" smtClean="0"/>
              <a:t>Periodicità dei </a:t>
            </a:r>
            <a:r>
              <a:rPr lang="it-IT" b="1" dirty="0" smtClean="0"/>
              <a:t>trasferimenti </a:t>
            </a:r>
            <a:r>
              <a:rPr lang="it-IT" dirty="0" smtClean="0"/>
              <a:t>di documenti dall’archivio corrente</a:t>
            </a:r>
          </a:p>
          <a:p>
            <a:pPr algn="just"/>
            <a:r>
              <a:rPr lang="it-IT" dirty="0" smtClean="0"/>
              <a:t>Conservazione ordinata delle unità archivistiche (</a:t>
            </a:r>
            <a:r>
              <a:rPr lang="it-IT" dirty="0" smtClean="0"/>
              <a:t>titolario/piano di classificazione, registro di protocollo </a:t>
            </a:r>
            <a:r>
              <a:rPr lang="it-IT" dirty="0" smtClean="0"/>
              <a:t>e suddiviso anno per anno)</a:t>
            </a:r>
          </a:p>
          <a:p>
            <a:pPr algn="just"/>
            <a:r>
              <a:rPr lang="it-IT" dirty="0" smtClean="0"/>
              <a:t>Disponibilità dei mezzi di corredo per assicurare funzioni di controllo e ricerca del materiale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7127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Documenti da conservare illimitatamente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35024"/>
            <a:ext cx="10515600" cy="1170051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b="0" dirty="0" smtClean="0"/>
              <a:t>I documenti da conservare illimitatamente (documenti vitali) sono quelli più importanti per ricreare lo stato giuridico e la situazione finanziaria del soggetto produttore</a:t>
            </a:r>
            <a:endParaRPr lang="it-IT" sz="28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60587"/>
            <a:ext cx="5157787" cy="3529076"/>
          </a:xfrm>
        </p:spPr>
        <p:txBody>
          <a:bodyPr/>
          <a:lstStyle/>
          <a:p>
            <a:r>
              <a:rPr lang="it-IT" dirty="0" smtClean="0"/>
              <a:t>Atti normativi</a:t>
            </a:r>
          </a:p>
          <a:p>
            <a:r>
              <a:rPr lang="it-IT" dirty="0" smtClean="0"/>
              <a:t>Atti patrimoniali</a:t>
            </a:r>
          </a:p>
          <a:p>
            <a:r>
              <a:rPr lang="it-IT" dirty="0" smtClean="0"/>
              <a:t>Delibere</a:t>
            </a:r>
          </a:p>
          <a:p>
            <a:r>
              <a:rPr lang="it-IT" dirty="0" smtClean="0"/>
              <a:t>Doc. contabili di sintesi</a:t>
            </a:r>
          </a:p>
          <a:p>
            <a:r>
              <a:rPr lang="it-IT" dirty="0" smtClean="0"/>
              <a:t>Contratti</a:t>
            </a:r>
          </a:p>
          <a:p>
            <a:r>
              <a:rPr lang="it-IT" dirty="0" smtClean="0"/>
              <a:t>Atti di gara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60587"/>
            <a:ext cx="5183188" cy="3529075"/>
          </a:xfrm>
        </p:spPr>
        <p:txBody>
          <a:bodyPr/>
          <a:lstStyle/>
          <a:p>
            <a:r>
              <a:rPr lang="it-IT" dirty="0" smtClean="0"/>
              <a:t>Doc. giudiziari</a:t>
            </a:r>
          </a:p>
          <a:p>
            <a:r>
              <a:rPr lang="it-IT" dirty="0" smtClean="0"/>
              <a:t>Libro unico (matricola / impresa)</a:t>
            </a:r>
          </a:p>
          <a:p>
            <a:r>
              <a:rPr lang="it-IT" dirty="0" smtClean="0"/>
              <a:t>Registri di protocollo</a:t>
            </a:r>
          </a:p>
          <a:p>
            <a:r>
              <a:rPr lang="it-IT" dirty="0" smtClean="0"/>
              <a:t>Atti spedifici ritenuti importanti per l’ente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6129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Diverse tipologie di scarto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Sono correlate al principio della graduazione della volontarietà, cioè di uno scarto non appositamente predisposto (massimario) ma fatto a discrezione degli operatori</a:t>
            </a:r>
          </a:p>
          <a:p>
            <a:pPr algn="just"/>
            <a:r>
              <a:rPr lang="it-IT" b="1" dirty="0" smtClean="0"/>
              <a:t>Scarto naturale e/o involontario</a:t>
            </a:r>
            <a:r>
              <a:rPr lang="it-IT" dirty="0" smtClean="0"/>
              <a:t>: di forza maggiore, non dipendente dalla volontà del soggetto produttore (supporto ko)</a:t>
            </a:r>
          </a:p>
          <a:p>
            <a:pPr algn="just"/>
            <a:r>
              <a:rPr lang="it-IT" b="1" dirty="0" smtClean="0"/>
              <a:t>Scarto colposo</a:t>
            </a:r>
            <a:r>
              <a:rPr lang="it-IT" dirty="0" smtClean="0"/>
              <a:t>: i locali sono inidonei (ignoranza, ingenuità)</a:t>
            </a:r>
          </a:p>
          <a:p>
            <a:pPr algn="just"/>
            <a:r>
              <a:rPr lang="it-IT" b="1" dirty="0" smtClean="0"/>
              <a:t>Scarto preterintenzionale</a:t>
            </a:r>
            <a:r>
              <a:rPr lang="it-IT" dirty="0" smtClean="0"/>
              <a:t>: chi deve conservare sa che il locale è inidoneo e lascia al caso</a:t>
            </a:r>
          </a:p>
          <a:p>
            <a:pPr algn="just"/>
            <a:r>
              <a:rPr lang="it-IT" b="1" dirty="0" smtClean="0"/>
              <a:t>Scarto volontario</a:t>
            </a:r>
            <a:r>
              <a:rPr lang="it-IT" dirty="0" smtClean="0"/>
              <a:t>: l’incaricato elimina volontariamente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5362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Lo scarto può inoltre essere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53653"/>
            <a:ext cx="10515600" cy="4023310"/>
          </a:xfrm>
        </p:spPr>
        <p:txBody>
          <a:bodyPr/>
          <a:lstStyle/>
          <a:p>
            <a:pPr algn="ctr"/>
            <a:r>
              <a:rPr lang="it-IT" dirty="0" smtClean="0"/>
              <a:t>Totale</a:t>
            </a:r>
          </a:p>
          <a:p>
            <a:pPr algn="ctr"/>
            <a:r>
              <a:rPr lang="it-IT" dirty="0" smtClean="0"/>
              <a:t>Parziale</a:t>
            </a:r>
          </a:p>
          <a:p>
            <a:pPr algn="ctr"/>
            <a:r>
              <a:rPr lang="it-IT" dirty="0" smtClean="0"/>
              <a:t>A campione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9663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Versamento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Con il termine </a:t>
            </a:r>
            <a:r>
              <a:rPr lang="it-IT" b="1" dirty="0" smtClean="0"/>
              <a:t>versamento</a:t>
            </a:r>
            <a:r>
              <a:rPr lang="it-IT" dirty="0" smtClean="0"/>
              <a:t> si indica il passaggio della documentazione tra due entità appartenenti </a:t>
            </a:r>
            <a:r>
              <a:rPr lang="it-IT" b="1" dirty="0" smtClean="0"/>
              <a:t>allo stesso soggetto giuridico</a:t>
            </a:r>
          </a:p>
          <a:p>
            <a:pPr marL="0" indent="0" algn="just">
              <a:buNone/>
            </a:pPr>
            <a:r>
              <a:rPr lang="it-IT" dirty="0" smtClean="0"/>
              <a:t>Si configura come versamento il trasferimento del materiale da un archivio di deposito di un determinato soggetto produttore </a:t>
            </a:r>
            <a:r>
              <a:rPr lang="it-IT" dirty="0" smtClean="0"/>
              <a:t>a </a:t>
            </a:r>
            <a:r>
              <a:rPr lang="it-IT" dirty="0" smtClean="0"/>
              <a:t>una archivio di conservazione (storico) avente la medesima natura giuridica</a:t>
            </a:r>
          </a:p>
          <a:p>
            <a:pPr marL="0" indent="0" algn="just">
              <a:buNone/>
            </a:pPr>
            <a:r>
              <a:rPr lang="it-IT" dirty="0"/>
              <a:t>Si ha versamento, ad esempio, quando una Prefettura (ufficio statale periferico del Ministero dell’Interno) toglie parte del materiale per darlo all’Archivio di Stato (stesso soggetto giuridico)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8507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Versamento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Il versamento, in linea generale, deve essere effettuato predisponendo un apposito verbale, accompagnato da un </a:t>
            </a:r>
            <a:r>
              <a:rPr lang="it-IT" b="1" dirty="0" smtClean="0"/>
              <a:t>elenco di consistenza</a:t>
            </a:r>
            <a:r>
              <a:rPr lang="it-IT" dirty="0" smtClean="0"/>
              <a:t>, realizzato secondo uno schema comprendente, per ogni unità e ogni serie, il numero progressivo, il titolo, il numero dei pezzi, la tipologia e gli estremi cronologici (alle volte modulo prestampato</a:t>
            </a:r>
            <a:r>
              <a:rPr lang="it-IT" dirty="0" smtClean="0"/>
              <a:t>)</a:t>
            </a:r>
          </a:p>
          <a:p>
            <a:pPr marL="0" indent="0" algn="just">
              <a:buNone/>
            </a:pPr>
            <a:r>
              <a:rPr lang="it-IT" dirty="0"/>
              <a:t>Già in epoca medievale si hanno notizie di verbali allegati a inventari (Archivio del Comune di Bologna e Archivio del capitano del popolo)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0044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Varie modalità di trasferimento del materiale/1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Il materiale archivistico trasferito dall’archivio </a:t>
            </a:r>
            <a:r>
              <a:rPr lang="it-IT" dirty="0" smtClean="0"/>
              <a:t>di deposito</a:t>
            </a:r>
            <a:r>
              <a:rPr lang="it-IT" dirty="0" smtClean="0"/>
              <a:t> </a:t>
            </a:r>
            <a:r>
              <a:rPr lang="it-IT" dirty="0" smtClean="0"/>
              <a:t>all’archivio storico (di concentrazione) può avvenire secondo modalità diverse</a:t>
            </a:r>
          </a:p>
          <a:p>
            <a:pPr algn="just"/>
            <a:r>
              <a:rPr lang="it-IT" b="1" dirty="0" smtClean="0"/>
              <a:t>Per versamento </a:t>
            </a:r>
            <a:r>
              <a:rPr lang="it-IT" dirty="0" smtClean="0"/>
              <a:t>˃</a:t>
            </a:r>
            <a:r>
              <a:rPr lang="it-IT" b="1" dirty="0" smtClean="0"/>
              <a:t> </a:t>
            </a:r>
            <a:r>
              <a:rPr lang="it-IT" dirty="0" smtClean="0"/>
              <a:t>(medesima struttura istituzionale, stessa natura giuridica</a:t>
            </a:r>
          </a:p>
          <a:p>
            <a:pPr algn="just"/>
            <a:r>
              <a:rPr lang="it-IT" b="1" dirty="0" smtClean="0"/>
              <a:t>Per deposito </a:t>
            </a:r>
            <a:r>
              <a:rPr lang="it-IT" dirty="0" smtClean="0"/>
              <a:t>˃</a:t>
            </a:r>
            <a:r>
              <a:rPr lang="it-IT" b="1" dirty="0" smtClean="0"/>
              <a:t> </a:t>
            </a:r>
            <a:r>
              <a:rPr lang="it-IT" dirty="0" smtClean="0"/>
              <a:t>quando i soggetti tra i quali avviene il passaggio </a:t>
            </a:r>
            <a:r>
              <a:rPr lang="it-IT" b="1" dirty="0" smtClean="0"/>
              <a:t>non possiedono la stessa natura giuridica e istituzionale</a:t>
            </a:r>
            <a:r>
              <a:rPr lang="it-IT" dirty="0" smtClean="0"/>
              <a:t>, ad esempio quando un privato o un Comune trasferiscono il proprio archivio all’Archivio di Stato. Il soggetto produttore mantiene la proprietà ma cede il possesso ad un depositario (bisogna fare una convenzione)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208179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Varie modalità di trasferimento del </a:t>
            </a:r>
            <a:r>
              <a:rPr lang="it-IT" dirty="0" smtClean="0"/>
              <a:t>materiale/2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 smtClean="0"/>
              <a:t>Per donazione </a:t>
            </a:r>
            <a:r>
              <a:rPr lang="it-IT" dirty="0" smtClean="0"/>
              <a:t>˃</a:t>
            </a:r>
            <a:r>
              <a:rPr lang="it-IT" b="1" dirty="0" smtClean="0"/>
              <a:t> </a:t>
            </a:r>
            <a:r>
              <a:rPr lang="it-IT" dirty="0" smtClean="0"/>
              <a:t>quando la natura giuridica e istituzionale non coincide e quando il produttore o comunque il legittimo proprietario intende </a:t>
            </a:r>
            <a:r>
              <a:rPr lang="it-IT" b="1" dirty="0" smtClean="0"/>
              <a:t>liberarsi</a:t>
            </a:r>
            <a:r>
              <a:rPr lang="it-IT" dirty="0" smtClean="0"/>
              <a:t>, a titolo definitivo o gratuito, </a:t>
            </a:r>
            <a:r>
              <a:rPr lang="it-IT" b="1" dirty="0" smtClean="0"/>
              <a:t>non solamente del possesso ma anche della proprietà del bene </a:t>
            </a:r>
            <a:r>
              <a:rPr lang="it-IT" dirty="0" smtClean="0"/>
              <a:t>(bisogna fare una convenzione)</a:t>
            </a:r>
          </a:p>
          <a:p>
            <a:pPr algn="just"/>
            <a:r>
              <a:rPr lang="it-IT" b="1" dirty="0" smtClean="0"/>
              <a:t>Per alienazione </a:t>
            </a:r>
            <a:r>
              <a:rPr lang="it-IT" dirty="0" smtClean="0"/>
              <a:t>˃ quando solitamente ma non necessariamente in un rapporto tra soggetti giuridicamente e istituzionalmente non omogenei, </a:t>
            </a:r>
            <a:r>
              <a:rPr lang="it-IT" b="1" dirty="0" smtClean="0"/>
              <a:t>il proprietario cede all’acquirente il materiale a titolo oneroso</a:t>
            </a:r>
            <a:r>
              <a:rPr lang="it-IT" dirty="0" smtClean="0"/>
              <a:t>. Il passaggio di proprietà, salvo eccezioni, assegna al nuovo soggetto le più ampie libertà nell’ambito della gestione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0675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Archivi ibridi e scarto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3624"/>
            <a:ext cx="10515600" cy="4613339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Nei sistemi ibridi si viene spesso a creare una gestione più complessa in cui avviene una sorta di duplicazione della documentazione</a:t>
            </a:r>
          </a:p>
          <a:p>
            <a:pPr marL="0" indent="0" algn="just">
              <a:buNone/>
            </a:pPr>
            <a:r>
              <a:rPr lang="it-IT" dirty="0" smtClean="0"/>
              <a:t>Le circolari 40 e 41 (AASS e Soprintendenze) del 14 dicembre 2015 emanate dalla DGA hanno previsto la possibilità di autorizzare la </a:t>
            </a:r>
            <a:r>
              <a:rPr lang="it-IT" b="1" dirty="0" smtClean="0"/>
              <a:t>distruzione degli originali cartacei dei documenti destinati alla conservazione permanente</a:t>
            </a:r>
            <a:r>
              <a:rPr lang="it-IT" dirty="0" smtClean="0"/>
              <a:t> nei casi in cui:</a:t>
            </a:r>
          </a:p>
          <a:p>
            <a:pPr algn="just"/>
            <a:r>
              <a:rPr lang="it-IT" dirty="0"/>
              <a:t>s</a:t>
            </a:r>
            <a:r>
              <a:rPr lang="it-IT" dirty="0" smtClean="0"/>
              <a:t>i sia provveduto alla loro riproduzione digitale secondo DPCM 13 nov 2014</a:t>
            </a:r>
          </a:p>
          <a:p>
            <a:pPr algn="just"/>
            <a:r>
              <a:rPr lang="it-IT" dirty="0" smtClean="0"/>
              <a:t> i nuovi documenti siano conservati secondo DPCM 3 dic 2013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425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Trasferimento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Con il termine </a:t>
            </a:r>
            <a:r>
              <a:rPr lang="it-IT" b="1" dirty="0" smtClean="0"/>
              <a:t>trasferimento </a:t>
            </a:r>
            <a:r>
              <a:rPr lang="it-IT" dirty="0" smtClean="0"/>
              <a:t>si intende l’operazione con </a:t>
            </a:r>
            <a:r>
              <a:rPr lang="it-IT" dirty="0" smtClean="0"/>
              <a:t>cui</a:t>
            </a:r>
            <a:r>
              <a:rPr lang="it-IT" dirty="0"/>
              <a:t> </a:t>
            </a:r>
            <a:r>
              <a:rPr lang="it-IT" dirty="0" smtClean="0"/>
              <a:t>vengono inviate periodicamente (dall’archivio corrente) </a:t>
            </a:r>
            <a:r>
              <a:rPr lang="it-IT" dirty="0" smtClean="0"/>
              <a:t>in archivio di deposito le unità non più necessarie alla trattazione degli affari in corso</a:t>
            </a:r>
          </a:p>
          <a:p>
            <a:pPr marL="0" indent="0" algn="just">
              <a:buNone/>
            </a:pPr>
            <a:r>
              <a:rPr lang="it-IT" dirty="0" smtClean="0"/>
              <a:t>Mentre non si possono identificare in modo univoco i termini per il passaggio dei documenti dall’archivio corrente all’archivio di deposito, la normativa archivistica di ogni paese stabilisce </a:t>
            </a:r>
            <a:r>
              <a:rPr lang="it-IT" b="1" dirty="0" smtClean="0"/>
              <a:t>i termini di versamento all’archivio storico</a:t>
            </a:r>
            <a:r>
              <a:rPr lang="it-IT" dirty="0" smtClean="0"/>
              <a:t>. </a:t>
            </a:r>
            <a:r>
              <a:rPr lang="it-IT" b="1" dirty="0" smtClean="0"/>
              <a:t>In Italia sono 40 </a:t>
            </a:r>
            <a:r>
              <a:rPr lang="it-IT" b="1" dirty="0" smtClean="0"/>
              <a:t>anni per gli enti pubblici e 30 per quelli statali</a:t>
            </a:r>
            <a:r>
              <a:rPr lang="it-IT" dirty="0" smtClean="0"/>
              <a:t> (2014), </a:t>
            </a:r>
            <a:r>
              <a:rPr lang="it-IT" dirty="0" smtClean="0"/>
              <a:t>tranne gli archivi notarili che vengono trasferiti dopo 100 anni.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061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Trasferimento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Si è scelto </a:t>
            </a:r>
            <a:r>
              <a:rPr lang="it-IT" dirty="0" smtClean="0"/>
              <a:t>40 e 30 </a:t>
            </a:r>
            <a:r>
              <a:rPr lang="it-IT" dirty="0" smtClean="0"/>
              <a:t>anni perchè questa delimitazione cronologica viene considerata sufficiente affinchè il materiale, pur non più sottoposto a pressanti richieste di consultazione da parte del soggetto produttore, possa essere interpellato per esigenze pratiche amministrative e giuridiche (archivi statali</a:t>
            </a:r>
            <a:r>
              <a:rPr lang="it-IT" dirty="0" smtClean="0"/>
              <a:t>, </a:t>
            </a:r>
            <a:r>
              <a:rPr lang="it-IT" dirty="0" smtClean="0"/>
              <a:t>enti pubblici </a:t>
            </a:r>
            <a:r>
              <a:rPr lang="it-IT" dirty="0" smtClean="0"/>
              <a:t>o </a:t>
            </a:r>
            <a:r>
              <a:rPr lang="it-IT" dirty="0" smtClean="0"/>
              <a:t>privati con la dichiarazione di notevole interesse storico: art. 30 del D.P.R. n°1409 del 30 settembre 1963)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0219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Nella realtà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4521"/>
            <a:ext cx="10515600" cy="4302442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Nella realtà l’archivio di deposito è di solito un magazzino abbandonato a se stesso ed è un luogo dove si genera un alto grado di disordine (</a:t>
            </a:r>
            <a:r>
              <a:rPr lang="it-IT" dirty="0" smtClean="0"/>
              <a:t>40 e 30 </a:t>
            </a:r>
            <a:r>
              <a:rPr lang="it-IT" dirty="0" smtClean="0"/>
              <a:t>anni sono troppi e soprattutto per i materiali su supporti magnetici ci sono </a:t>
            </a:r>
            <a:r>
              <a:rPr lang="it-IT" dirty="0" smtClean="0"/>
              <a:t>dei serissimi </a:t>
            </a:r>
            <a:r>
              <a:rPr lang="it-IT" dirty="0" smtClean="0"/>
              <a:t>problemi) </a:t>
            </a:r>
          </a:p>
          <a:p>
            <a:pPr marL="0" indent="0" algn="just">
              <a:buNone/>
            </a:pPr>
            <a:r>
              <a:rPr lang="it-IT" dirty="0" smtClean="0"/>
              <a:t>Per </a:t>
            </a:r>
            <a:r>
              <a:rPr lang="it-IT" dirty="0" smtClean="0"/>
              <a:t>conservare in buono stato </a:t>
            </a:r>
            <a:r>
              <a:rPr lang="it-IT" dirty="0" smtClean="0"/>
              <a:t>il materiale archivistico bisogna assolutamente applicare </a:t>
            </a:r>
            <a:r>
              <a:rPr lang="it-IT" dirty="0" smtClean="0"/>
              <a:t>tutti i </a:t>
            </a:r>
            <a:r>
              <a:rPr lang="it-IT" dirty="0" smtClean="0"/>
              <a:t>principi dettati dall’</a:t>
            </a:r>
            <a:r>
              <a:rPr lang="it-IT" b="1" dirty="0" smtClean="0"/>
              <a:t>archiveconomia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26398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Funzioni dell’archivio di deposito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Oltre alla funzione di riunione e "riorganizzazione" del materiale proveniene dall’archivio corrente, nella seconda parte del periodo preordinato, che preclude il passaggio della documentazione all’ultima fase, ovvero a quelle strutture che per gli archivi statali coincidono con gli archivio di stato, si svolge una funzione di massimo rilievo: </a:t>
            </a:r>
            <a:r>
              <a:rPr lang="it-IT" b="1" dirty="0" smtClean="0"/>
              <a:t>la selezione e lo </a:t>
            </a:r>
            <a:r>
              <a:rPr lang="it-IT" b="1" dirty="0" smtClean="0"/>
              <a:t>scarto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541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Selezione e</a:t>
            </a:r>
            <a:r>
              <a:rPr lang="it-IT" b="1" dirty="0" smtClean="0"/>
              <a:t> </a:t>
            </a:r>
            <a:r>
              <a:rPr lang="it-IT" b="1" dirty="0" smtClean="0"/>
              <a:t>scarto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1056"/>
            <a:ext cx="10515600" cy="458590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b="1" dirty="0"/>
              <a:t>Selezione</a:t>
            </a:r>
            <a:r>
              <a:rPr lang="it-IT" dirty="0" smtClean="0"/>
              <a:t>: è </a:t>
            </a:r>
            <a:r>
              <a:rPr lang="it-IT" dirty="0"/>
              <a:t>quell’operazione complessa che precede lo scarto e che determina effettivamente le sorti della </a:t>
            </a:r>
            <a:r>
              <a:rPr lang="it-IT" dirty="0" smtClean="0"/>
              <a:t>documentazione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b="1" dirty="0" smtClean="0"/>
              <a:t>Scarto</a:t>
            </a:r>
            <a:r>
              <a:rPr lang="it-IT" dirty="0" smtClean="0"/>
              <a:t>: </a:t>
            </a:r>
            <a:r>
              <a:rPr lang="it-IT" dirty="0"/>
              <a:t>si indica l’atto con cui si procede alla distruzione di parte della documentazione di un ente ritenuta irrilevante ai fini della ricerca </a:t>
            </a:r>
            <a:r>
              <a:rPr lang="it-IT" dirty="0" smtClean="0"/>
              <a:t>storica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 smtClean="0"/>
              <a:t>Negli altri paesi più che di scarto si parla di valutazione/selezione</a:t>
            </a: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endParaRPr lang="it-IT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405282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Selezione e scarto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336"/>
            <a:ext cx="10515600" cy="463162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La selezione deve avvenire </a:t>
            </a:r>
            <a:r>
              <a:rPr lang="it-IT" b="1" dirty="0"/>
              <a:t>sopra un materiale che sia almeno parzialmente ordinato</a:t>
            </a:r>
            <a:r>
              <a:rPr lang="it-IT" dirty="0"/>
              <a:t>, riordinato o quantomeno che si trovi in una fase di riordinamento. Nell’intervento che deve corrispondere per quanto possibile a criteri oggettivi tali che garantiscano la salvaguardia del vincolo l’archivista può svolgere un’attività collocabile sopra due distinti livelli tendenti rispettivamente</a:t>
            </a:r>
            <a:r>
              <a:rPr lang="it-IT" dirty="0" smtClean="0"/>
              <a:t>:</a:t>
            </a:r>
          </a:p>
          <a:p>
            <a:pPr algn="ctr"/>
            <a:r>
              <a:rPr lang="it-IT" dirty="0"/>
              <a:t>Alla conservazione del documento</a:t>
            </a:r>
          </a:p>
          <a:p>
            <a:pPr algn="ctr"/>
            <a:r>
              <a:rPr lang="it-IT" dirty="0"/>
              <a:t>Alla conservazione della notizia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1137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Selezione e scarto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selezione avviene prendendo in considerazione:</a:t>
            </a:r>
          </a:p>
          <a:p>
            <a:r>
              <a:rPr lang="it-IT" b="1" dirty="0" smtClean="0"/>
              <a:t>L’interesse pratico, giuridico e amministrativo </a:t>
            </a:r>
            <a:r>
              <a:rPr lang="it-IT" dirty="0" smtClean="0"/>
              <a:t>delle documentazione</a:t>
            </a:r>
          </a:p>
          <a:p>
            <a:r>
              <a:rPr lang="it-IT" b="1" dirty="0" smtClean="0"/>
              <a:t>L’interesse</a:t>
            </a:r>
            <a:r>
              <a:rPr lang="it-IT" dirty="0" smtClean="0"/>
              <a:t> </a:t>
            </a:r>
            <a:r>
              <a:rPr lang="it-IT" b="1" dirty="0" smtClean="0"/>
              <a:t>culturale</a:t>
            </a:r>
            <a:r>
              <a:rPr lang="it-IT" dirty="0" smtClean="0"/>
              <a:t> della documentazione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Alcuni dei documenti prodotti da un ente nello svolgimento della propria attività perdono la loro utilità al momento della definizione dell’affare, altri dopo un certo periodo di tempo, altri mai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6136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2077</Words>
  <Application>Microsoft Office PowerPoint</Application>
  <PresentationFormat>Widescreen</PresentationFormat>
  <Paragraphs>127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Archivio di deposito</vt:lpstr>
      <vt:lpstr>Attività fondamentali per la corretta gestione dell’archivio di deposito</vt:lpstr>
      <vt:lpstr>Trasferimento</vt:lpstr>
      <vt:lpstr>Trasferimento</vt:lpstr>
      <vt:lpstr>Nella realtà</vt:lpstr>
      <vt:lpstr>Funzioni dell’archivio di deposito</vt:lpstr>
      <vt:lpstr>Selezione e scarto</vt:lpstr>
      <vt:lpstr>Selezione e scarto</vt:lpstr>
      <vt:lpstr>Selezione e scarto</vt:lpstr>
      <vt:lpstr>Lo scarto</vt:lpstr>
      <vt:lpstr>La conservazione e la tutela durante l’archivio di deposito</vt:lpstr>
      <vt:lpstr>Commissioni di sorveglianza</vt:lpstr>
      <vt:lpstr>Commissioni di sorveglianza</vt:lpstr>
      <vt:lpstr>Obiettivo dello scarto</vt:lpstr>
      <vt:lpstr>Scarto come sopravvivenza dell’archivio</vt:lpstr>
      <vt:lpstr>Oggettività o soggettività dello scarto</vt:lpstr>
      <vt:lpstr>Tempi di intervento e modalità di scarto</vt:lpstr>
      <vt:lpstr>Massimario di scarto – Piano di conservazione</vt:lpstr>
      <vt:lpstr>Massimario di scarto</vt:lpstr>
      <vt:lpstr>Documenti da conservare illimitatamente</vt:lpstr>
      <vt:lpstr>Diverse tipologie di scarto</vt:lpstr>
      <vt:lpstr>Lo scarto può inoltre essere</vt:lpstr>
      <vt:lpstr>Versamento</vt:lpstr>
      <vt:lpstr>Versamento</vt:lpstr>
      <vt:lpstr>Varie modalità di trasferimento del materiale/1</vt:lpstr>
      <vt:lpstr>Varie modalità di trasferimento del materiale/2</vt:lpstr>
      <vt:lpstr>Archivi ibridi e scarto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Archivio di deposito</dc:title>
  <dc:creator>Enrico</dc:creator>
  <cp:lastModifiedBy>Enrico</cp:lastModifiedBy>
  <cp:revision>66</cp:revision>
  <dcterms:created xsi:type="dcterms:W3CDTF">2017-01-28T14:35:46Z</dcterms:created>
  <dcterms:modified xsi:type="dcterms:W3CDTF">2019-02-17T15:43:29Z</dcterms:modified>
</cp:coreProperties>
</file>