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0" r:id="rId6"/>
    <p:sldId id="259" r:id="rId7"/>
    <p:sldId id="261" r:id="rId8"/>
    <p:sldId id="262" r:id="rId9"/>
    <p:sldId id="264" r:id="rId10"/>
    <p:sldId id="265" r:id="rId11"/>
    <p:sldId id="266" r:id="rId12"/>
    <p:sldId id="267" r:id="rId13"/>
    <p:sldId id="272" r:id="rId14"/>
    <p:sldId id="270" r:id="rId15"/>
    <p:sldId id="269" r:id="rId16"/>
    <p:sldId id="273" r:id="rId17"/>
    <p:sldId id="275" r:id="rId18"/>
    <p:sldId id="290" r:id="rId19"/>
    <p:sldId id="276" r:id="rId20"/>
    <p:sldId id="278" r:id="rId21"/>
    <p:sldId id="279" r:id="rId22"/>
    <p:sldId id="280" r:id="rId23"/>
    <p:sldId id="283" r:id="rId24"/>
    <p:sldId id="284" r:id="rId25"/>
    <p:sldId id="285" r:id="rId26"/>
    <p:sldId id="286" r:id="rId27"/>
    <p:sldId id="287" r:id="rId28"/>
    <p:sldId id="292" r:id="rId29"/>
    <p:sldId id="293" r:id="rId30"/>
    <p:sldId id="294" r:id="rId31"/>
    <p:sldId id="295" r:id="rId32"/>
    <p:sldId id="300" r:id="rId33"/>
    <p:sldId id="301" r:id="rId34"/>
    <p:sldId id="302" r:id="rId35"/>
    <p:sldId id="303" r:id="rId36"/>
    <p:sldId id="304" r:id="rId37"/>
    <p:sldId id="305" r:id="rId38"/>
    <p:sldId id="306" r:id="rId39"/>
    <p:sldId id="307" r:id="rId40"/>
    <p:sldId id="308" r:id="rId41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52D62-3EC8-45A0-92CF-BE6DE4B6ED7D}" type="datetimeFigureOut">
              <a:rPr lang="it-IT" smtClean="0"/>
              <a:t>17/03/2019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ED16B-6151-4C67-B4DD-0E09CFB3B85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5619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52D62-3EC8-45A0-92CF-BE6DE4B6ED7D}" type="datetimeFigureOut">
              <a:rPr lang="it-IT" smtClean="0"/>
              <a:t>17/03/2019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ED16B-6151-4C67-B4DD-0E09CFB3B85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1693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52D62-3EC8-45A0-92CF-BE6DE4B6ED7D}" type="datetimeFigureOut">
              <a:rPr lang="it-IT" smtClean="0"/>
              <a:t>17/03/2019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ED16B-6151-4C67-B4DD-0E09CFB3B85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839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52D62-3EC8-45A0-92CF-BE6DE4B6ED7D}" type="datetimeFigureOut">
              <a:rPr lang="it-IT" smtClean="0"/>
              <a:t>17/03/2019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ED16B-6151-4C67-B4DD-0E09CFB3B85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7937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52D62-3EC8-45A0-92CF-BE6DE4B6ED7D}" type="datetimeFigureOut">
              <a:rPr lang="it-IT" smtClean="0"/>
              <a:t>17/03/2019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ED16B-6151-4C67-B4DD-0E09CFB3B85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000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52D62-3EC8-45A0-92CF-BE6DE4B6ED7D}" type="datetimeFigureOut">
              <a:rPr lang="it-IT" smtClean="0"/>
              <a:t>17/03/2019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ED16B-6151-4C67-B4DD-0E09CFB3B85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823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52D62-3EC8-45A0-92CF-BE6DE4B6ED7D}" type="datetimeFigureOut">
              <a:rPr lang="it-IT" smtClean="0"/>
              <a:t>17/03/2019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ED16B-6151-4C67-B4DD-0E09CFB3B85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2504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52D62-3EC8-45A0-92CF-BE6DE4B6ED7D}" type="datetimeFigureOut">
              <a:rPr lang="it-IT" smtClean="0"/>
              <a:t>17/03/2019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ED16B-6151-4C67-B4DD-0E09CFB3B85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4864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52D62-3EC8-45A0-92CF-BE6DE4B6ED7D}" type="datetimeFigureOut">
              <a:rPr lang="it-IT" smtClean="0"/>
              <a:t>17/03/2019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ED16B-6151-4C67-B4DD-0E09CFB3B85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7154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52D62-3EC8-45A0-92CF-BE6DE4B6ED7D}" type="datetimeFigureOut">
              <a:rPr lang="it-IT" smtClean="0"/>
              <a:t>17/03/2019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ED16B-6151-4C67-B4DD-0E09CFB3B85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5117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52D62-3EC8-45A0-92CF-BE6DE4B6ED7D}" type="datetimeFigureOut">
              <a:rPr lang="it-IT" smtClean="0"/>
              <a:t>17/03/2019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ED16B-6151-4C67-B4DD-0E09CFB3B85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8274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52D62-3EC8-45A0-92CF-BE6DE4B6ED7D}" type="datetimeFigureOut">
              <a:rPr lang="it-IT" smtClean="0"/>
              <a:t>17/03/2019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ED16B-6151-4C67-B4DD-0E09CFB3B85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7610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b="1" dirty="0" smtClean="0"/>
              <a:t>Archivio Storico</a:t>
            </a:r>
            <a:endParaRPr lang="it-IT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 smtClean="0"/>
              <a:t>Il materiale archivistico destinato alla </a:t>
            </a:r>
            <a:r>
              <a:rPr lang="it-IT" b="1" dirty="0" smtClean="0"/>
              <a:t>conservazione permanente </a:t>
            </a:r>
            <a:r>
              <a:rPr lang="it-IT" dirty="0" smtClean="0"/>
              <a:t>viene versato dall’ente produttore all’archivio storico competente o sezione separata (</a:t>
            </a:r>
            <a:r>
              <a:rPr lang="it-IT" b="1" dirty="0" smtClean="0"/>
              <a:t>30 per gli organi giudiziari e amministrativi dello stato, 40 anni per gli enti pubblici</a:t>
            </a:r>
            <a:r>
              <a:rPr lang="it-IT" dirty="0" smtClean="0"/>
              <a:t>) D.L. 29 luglio 2014 n°106</a:t>
            </a:r>
          </a:p>
          <a:p>
            <a:pPr marL="0" indent="0" algn="just">
              <a:buNone/>
            </a:pPr>
            <a:r>
              <a:rPr lang="it-IT" b="1" dirty="0" smtClean="0"/>
              <a:t>Questa è la fase nella quale gli studiosi utilizzano il materiale per le proprie ricerche</a:t>
            </a:r>
            <a:r>
              <a:rPr lang="it-IT" dirty="0" smtClean="0"/>
              <a:t>. </a:t>
            </a:r>
            <a:r>
              <a:rPr lang="it-IT" b="1" dirty="0" smtClean="0"/>
              <a:t>Non c’è un termine cronologico </a:t>
            </a:r>
            <a:r>
              <a:rPr lang="it-IT" dirty="0" smtClean="0"/>
              <a:t>per attribuire storicità a un documento. Ogni documento diviene fonte storica nel momento in cui viene utilizzato per tale funzione dallo storico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8205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Metodo storico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 smtClean="0"/>
              <a:t>Questo principio di riordinamento è basato non nel mettere in evidenza il servizio dell’archivio alla storia, ma sul fatto che </a:t>
            </a:r>
            <a:r>
              <a:rPr lang="it-IT" b="1" dirty="0" smtClean="0"/>
              <a:t>per riordinare un archivio occorre conoscere la storia del soggetto produttore</a:t>
            </a:r>
            <a:r>
              <a:rPr lang="it-IT" dirty="0" smtClean="0"/>
              <a:t>, inquadrandola in un contesto storico istituzionale generale e locale.</a:t>
            </a:r>
          </a:p>
          <a:p>
            <a:pPr marL="0" indent="0" algn="just">
              <a:buNone/>
            </a:pPr>
            <a:r>
              <a:rPr lang="it-IT" dirty="0" smtClean="0"/>
              <a:t>Il metodo storico si basa sul</a:t>
            </a:r>
          </a:p>
          <a:p>
            <a:pPr algn="just"/>
            <a:r>
              <a:rPr lang="it-IT" dirty="0" smtClean="0"/>
              <a:t>Rispetto dell’integrità dei fondi</a:t>
            </a:r>
          </a:p>
          <a:p>
            <a:pPr algn="just"/>
            <a:r>
              <a:rPr lang="it-IT" dirty="0" smtClean="0"/>
              <a:t>Rispetto del principio di provenienza (non territoriale ma uffici)</a:t>
            </a:r>
          </a:p>
          <a:p>
            <a:pPr algn="just"/>
            <a:r>
              <a:rPr lang="it-IT" dirty="0" smtClean="0"/>
              <a:t>Rispetto dell’intangibilità delle serie (non possono essere modificate)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4445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Riordinare un archivio storico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b="1" dirty="0" smtClean="0"/>
              <a:t>L’originario archivio corrente è il principio base dell’archivio storico </a:t>
            </a:r>
            <a:r>
              <a:rPr lang="it-IT" dirty="0" smtClean="0"/>
              <a:t>(studiare titolario, organizzazione interna dell’ente, competenze ed evoluzione nel corso del tempo)</a:t>
            </a:r>
          </a:p>
          <a:p>
            <a:pPr marL="0" indent="0" algn="just">
              <a:buNone/>
            </a:pPr>
            <a:r>
              <a:rPr lang="it-IT" dirty="0" smtClean="0"/>
              <a:t>Quando ci si trova di fronte a un archivio disordinato bisogna raccogliere i documenti, separando i registri dai fascicoli e dalle carte sciolte, dare ad essi una numerazione progressiva e provvisoria (mai scrivere sopra!). In teoria si dovrebbe poi redigere una scheda descrittiva di ogni pezzo.  In detta scheda vanno indicati: il numero del documento, la data, il luogo, l’autore (ente o ufficio), la tipologia del pezzo archivistico e un breve regesto del contenuto.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8329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Periodizzazione come criterio di riordinamento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 smtClean="0"/>
              <a:t>La periodizzazione è un’operazione di intervento sulla documentazione, </a:t>
            </a:r>
            <a:r>
              <a:rPr lang="it-IT" b="1" dirty="0" smtClean="0"/>
              <a:t>ordinandola in seguito ad alcuni eventi storici, istituzionali e burocratici che giustificano l’applicazione di tale criterio </a:t>
            </a:r>
            <a:r>
              <a:rPr lang="it-IT" dirty="0" smtClean="0"/>
              <a:t>(mutamento della realtà politica, istituzionale...)</a:t>
            </a:r>
          </a:p>
          <a:p>
            <a:pPr marL="0" indent="0" algn="just">
              <a:buNone/>
            </a:pPr>
            <a:r>
              <a:rPr lang="it-IT" dirty="0" smtClean="0"/>
              <a:t>La periodizzazione è stata sinora applicata prevalentemente per il </a:t>
            </a:r>
            <a:r>
              <a:rPr lang="it-IT" b="1" dirty="0" smtClean="0"/>
              <a:t>riordino di archivi preunitari</a:t>
            </a:r>
            <a:r>
              <a:rPr lang="it-IT" dirty="0" smtClean="0"/>
              <a:t>, ma si propone la sua utilizzazione anche per il periodo successivo all’Unità (referendum 1946 nascita Repubblica 1948</a:t>
            </a:r>
            <a:r>
              <a:rPr lang="it-IT" dirty="0"/>
              <a:t> </a:t>
            </a:r>
            <a:r>
              <a:rPr lang="it-IT" dirty="0" smtClean="0"/>
              <a:t>→ prima Regno d’Italia. </a:t>
            </a:r>
            <a:r>
              <a:rPr lang="it-IT" b="1" dirty="0" smtClean="0"/>
              <a:t>Nella Guida Generale degli Archivi di Stato c’è la periodizzazione tra Stati preunitari e Regno d’Italia</a:t>
            </a:r>
            <a:r>
              <a:rPr lang="it-IT" dirty="0" smtClean="0"/>
              <a:t>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033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Mezzi di </a:t>
            </a:r>
            <a:r>
              <a:rPr lang="it-IT" b="1" dirty="0" smtClean="0"/>
              <a:t>corredo/strumenti </a:t>
            </a:r>
            <a:r>
              <a:rPr lang="it-IT" b="1" dirty="0"/>
              <a:t>di ricerca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b="1" dirty="0"/>
              <a:t>Sono </a:t>
            </a:r>
            <a:r>
              <a:rPr lang="it-IT" b="1" dirty="0" smtClean="0"/>
              <a:t>supporti </a:t>
            </a:r>
            <a:r>
              <a:rPr lang="it-IT" b="1" dirty="0"/>
              <a:t>di descrizione archivistica che servono </a:t>
            </a:r>
            <a:r>
              <a:rPr lang="it-IT" b="1" dirty="0" smtClean="0"/>
              <a:t>per </a:t>
            </a:r>
            <a:r>
              <a:rPr lang="it-IT" b="1" dirty="0"/>
              <a:t>la consultazione degli </a:t>
            </a:r>
            <a:r>
              <a:rPr lang="it-IT" b="1" dirty="0" smtClean="0"/>
              <a:t>archivi. Sono strumenti per facilitare l’accesso alla documentazione archivistica</a:t>
            </a:r>
          </a:p>
          <a:p>
            <a:pPr marL="0" indent="0" algn="just">
              <a:buNone/>
            </a:pPr>
            <a:r>
              <a:rPr lang="it-IT" dirty="0" smtClean="0"/>
              <a:t>La </a:t>
            </a:r>
            <a:r>
              <a:rPr lang="it-IT" b="1" dirty="0" smtClean="0"/>
              <a:t>valorizzazione dell’archivio </a:t>
            </a:r>
            <a:r>
              <a:rPr lang="it-IT" dirty="0" smtClean="0"/>
              <a:t>deve trovare aiuto anche in adeguati mezzi di ricerca idonei a presentare in forma sintetica i fondi, le serie e i contenuti di essi, affinché si possa orientare secondo il bisogno </a:t>
            </a:r>
            <a:r>
              <a:rPr lang="it-IT" dirty="0"/>
              <a:t>i</a:t>
            </a:r>
            <a:r>
              <a:rPr lang="it-IT" dirty="0" smtClean="0"/>
              <a:t>l lavoro archivistico e quello della ricerca storica</a:t>
            </a:r>
          </a:p>
          <a:p>
            <a:pPr marL="0" indent="0" algn="just">
              <a:buNone/>
            </a:pPr>
            <a:r>
              <a:rPr lang="it-IT" dirty="0"/>
              <a:t>H</a:t>
            </a:r>
            <a:r>
              <a:rPr lang="it-IT" dirty="0" smtClean="0"/>
              <a:t>anno </a:t>
            </a:r>
            <a:r>
              <a:rPr lang="it-IT" dirty="0"/>
              <a:t>la funzione di </a:t>
            </a:r>
            <a:r>
              <a:rPr lang="it-IT" b="1" dirty="0" smtClean="0"/>
              <a:t>illustrare e descrivere </a:t>
            </a:r>
            <a:r>
              <a:rPr lang="it-IT" b="1" dirty="0"/>
              <a:t>gli archivi </a:t>
            </a:r>
            <a:r>
              <a:rPr lang="it-IT" dirty="0"/>
              <a:t>considerati nella loro struttura </a:t>
            </a:r>
            <a:r>
              <a:rPr lang="it-IT" dirty="0" smtClean="0"/>
              <a:t>organica e </a:t>
            </a:r>
            <a:r>
              <a:rPr lang="it-IT" b="1" dirty="0"/>
              <a:t>agevolare le ricerche </a:t>
            </a:r>
            <a:r>
              <a:rPr lang="it-IT" dirty="0"/>
              <a:t>che si svolgono all’interno </a:t>
            </a:r>
            <a:r>
              <a:rPr lang="it-IT" dirty="0" smtClean="0"/>
              <a:t>dell’archivio. </a:t>
            </a:r>
            <a:r>
              <a:rPr lang="it-IT" b="1" dirty="0" smtClean="0"/>
              <a:t>Sono strumenti di comunicazione</a:t>
            </a:r>
            <a:endParaRPr lang="it-IT" b="1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2131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Descrizione archivistica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1951"/>
            <a:ext cx="10515600" cy="4275011"/>
          </a:xfrm>
        </p:spPr>
        <p:txBody>
          <a:bodyPr/>
          <a:lstStyle/>
          <a:p>
            <a:pPr marL="0" indent="0" algn="just">
              <a:buNone/>
            </a:pPr>
            <a:r>
              <a:rPr lang="it-IT" b="1" dirty="0" smtClean="0"/>
              <a:t>Le attività di descrizione archivistica, </a:t>
            </a:r>
            <a:r>
              <a:rPr lang="it-IT" dirty="0" smtClean="0"/>
              <a:t>cioè la realizzazione dei mezzi di corredo e degli strumenti di ricerca</a:t>
            </a:r>
            <a:r>
              <a:rPr lang="it-IT" b="1" dirty="0" smtClean="0"/>
              <a:t>, costituisce un’attività fondamentale della disciplina </a:t>
            </a:r>
            <a:r>
              <a:rPr lang="it-IT" dirty="0" smtClean="0"/>
              <a:t>che deve essere strettamente connessa con quella dell’ordinamento. Si descrive l’archivio per conoscerlo e utilizzarlo</a:t>
            </a:r>
          </a:p>
          <a:p>
            <a:pPr marL="0" indent="0" algn="just">
              <a:buNone/>
            </a:pPr>
            <a:r>
              <a:rPr lang="it-IT" dirty="0" smtClean="0"/>
              <a:t>«La descrizione archivistica è un processo di raccolta, organizzazione ed analisi delle informazioni necessarie per l’identificazione, la gestione e l’interpretazione del materiale conservato in un istituto archivistico e come illustrazione del contesto e del sistema archivistico in genere» (Standard ISO) </a:t>
            </a:r>
          </a:p>
          <a:p>
            <a:pPr marL="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3882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Mezzi di corredo e strumenti di ricerca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dirty="0" smtClean="0"/>
              <a:t>I mezzi di </a:t>
            </a:r>
            <a:r>
              <a:rPr lang="it-IT" dirty="0"/>
              <a:t>corredo </a:t>
            </a:r>
            <a:r>
              <a:rPr lang="it-IT" dirty="0" smtClean="0"/>
              <a:t>"tradizionali" – che hanno la funzione di descrivere gli archivi – sono mezzi tecnici e possono essere:</a:t>
            </a:r>
          </a:p>
          <a:p>
            <a:pPr algn="just"/>
            <a:r>
              <a:rPr lang="it-IT" b="1" dirty="0" smtClean="0"/>
              <a:t>Mezzi di corredo primari (elenchi, guide, inventari)</a:t>
            </a:r>
          </a:p>
          <a:p>
            <a:pPr algn="just"/>
            <a:r>
              <a:rPr lang="it-IT" dirty="0" smtClean="0"/>
              <a:t>Mezzi di corredo sussidiari (collegati con i primi, sono indici, rubriche o repertori)</a:t>
            </a:r>
          </a:p>
          <a:p>
            <a:pPr algn="just"/>
            <a:r>
              <a:rPr lang="it-IT" dirty="0" smtClean="0"/>
              <a:t>Mezzi di corredo complementari (assolvono funzioni scientifiche attinenti ad altre discipline come la paleografia o la diplomatica ad esempio regesti o trascrizioni)</a:t>
            </a:r>
          </a:p>
          <a:p>
            <a:pPr algn="just"/>
            <a:r>
              <a:rPr lang="it-IT" dirty="0" smtClean="0"/>
              <a:t>Mezzi di corredo atipici (sono raccolte di documentazione archivistica o cataloghi)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1417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Elenchi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b="1" dirty="0" smtClean="0"/>
              <a:t>È il più semplice mezzo di corredo primario</a:t>
            </a:r>
            <a:r>
              <a:rPr lang="it-IT" dirty="0" smtClean="0"/>
              <a:t>, viene realizzato spesso per finalità operative contingenti </a:t>
            </a:r>
          </a:p>
          <a:p>
            <a:pPr marL="0" indent="0" algn="just">
              <a:buNone/>
            </a:pPr>
            <a:r>
              <a:rPr lang="it-IT" dirty="0" smtClean="0"/>
              <a:t>Per elenco si intende la lista con indicazione più o meno sommaria della documentazione compresa in un fondo archivistico </a:t>
            </a:r>
            <a:r>
              <a:rPr lang="it-IT" b="1" dirty="0" smtClean="0"/>
              <a:t>non sottoposto a riordinamento</a:t>
            </a:r>
            <a:r>
              <a:rPr lang="it-IT" dirty="0" smtClean="0"/>
              <a:t>, secondo l’ordine in cui di fatto si trovano le singole unità</a:t>
            </a:r>
          </a:p>
          <a:p>
            <a:pPr marL="0" indent="0" algn="just">
              <a:buNone/>
            </a:pPr>
            <a:r>
              <a:rPr lang="it-IT" dirty="0"/>
              <a:t>Come si è visto, ci possono essere </a:t>
            </a:r>
            <a:r>
              <a:rPr lang="it-IT" b="1" dirty="0"/>
              <a:t>elenchi di consistenza</a:t>
            </a:r>
            <a:r>
              <a:rPr lang="it-IT" dirty="0"/>
              <a:t>, </a:t>
            </a:r>
            <a:r>
              <a:rPr lang="it-IT" b="1" dirty="0"/>
              <a:t>elenchi di versamento o elenchi di </a:t>
            </a:r>
            <a:r>
              <a:rPr lang="it-IT" b="1" dirty="0" smtClean="0"/>
              <a:t>deposito</a:t>
            </a:r>
            <a:endParaRPr lang="it-IT" dirty="0"/>
          </a:p>
          <a:p>
            <a:pPr marL="0" indent="0" algn="just">
              <a:buNone/>
            </a:pPr>
            <a:r>
              <a:rPr lang="it-IT" dirty="0"/>
              <a:t>Gli elenchi fotografano il materiale senza fare indagini culturali rilevanti</a:t>
            </a:r>
          </a:p>
          <a:p>
            <a:pPr marL="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5360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Guide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 smtClean="0"/>
              <a:t>La guida è un mezzo di corredo di livello intermedio, che viene redatto con lo scopo di fornire </a:t>
            </a:r>
            <a:r>
              <a:rPr lang="it-IT" b="1" dirty="0" smtClean="0"/>
              <a:t>informazioni generali nei riguardi</a:t>
            </a:r>
            <a:r>
              <a:rPr lang="it-IT" dirty="0" smtClean="0"/>
              <a:t> di un archivio o </a:t>
            </a:r>
            <a:r>
              <a:rPr lang="it-IT" b="1" dirty="0" smtClean="0"/>
              <a:t>di più archivi</a:t>
            </a:r>
            <a:r>
              <a:rPr lang="it-IT" dirty="0" smtClean="0"/>
              <a:t>. La struttura è più complessa rispetto a quella di un elenco (notizie sul soggetto produttore, illustrazione delle serie, sintetica sezione descrittiva – titolo, consistenza, estremi cronologici –, apparato critico con indicazioni bibliografiche, indici)</a:t>
            </a:r>
          </a:p>
          <a:p>
            <a:pPr marL="0" indent="0" algn="just">
              <a:buNone/>
            </a:pPr>
            <a:r>
              <a:rPr lang="it-IT" dirty="0" smtClean="0"/>
              <a:t>«La guida descrive l’archivio sulla base della storia delle istituzioni che hanno prodotto la documentazione» E. Lodolini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6140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Guide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9888"/>
            <a:ext cx="10515600" cy="47870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/>
              <a:t>Tra i vari tipi di guide le più famose e diffuse sono le </a:t>
            </a:r>
            <a:r>
              <a:rPr lang="it-IT" b="1" dirty="0"/>
              <a:t>guide generali </a:t>
            </a:r>
            <a:r>
              <a:rPr lang="it-IT" dirty="0"/>
              <a:t>(poi ci sono le </a:t>
            </a:r>
            <a:r>
              <a:rPr lang="it-IT" b="1" dirty="0"/>
              <a:t>guide settoriali </a:t>
            </a:r>
            <a:r>
              <a:rPr lang="it-IT" dirty="0"/>
              <a:t>– ad esempio «Gli archivi comunali dell’Emilia Romagna» –, </a:t>
            </a:r>
            <a:r>
              <a:rPr lang="it-IT" b="1" dirty="0"/>
              <a:t>guide tematiche </a:t>
            </a:r>
            <a:r>
              <a:rPr lang="it-IT" dirty="0"/>
              <a:t>– «Guida alle fonti per l’America Latina</a:t>
            </a:r>
            <a:r>
              <a:rPr lang="it-IT" dirty="0" smtClean="0"/>
              <a:t>»</a:t>
            </a:r>
            <a:endParaRPr lang="it-IT" b="1" dirty="0" smtClean="0"/>
          </a:p>
          <a:p>
            <a:pPr marL="0" indent="0" algn="just">
              <a:buNone/>
            </a:pPr>
            <a:r>
              <a:rPr lang="it-IT" b="1" dirty="0" smtClean="0"/>
              <a:t>Guide generali</a:t>
            </a:r>
            <a:r>
              <a:rPr lang="it-IT" dirty="0" smtClean="0"/>
              <a:t>: </a:t>
            </a:r>
            <a:r>
              <a:rPr lang="it-IT" b="1" dirty="0" smtClean="0"/>
              <a:t>descrivono</a:t>
            </a:r>
            <a:r>
              <a:rPr lang="it-IT" dirty="0" smtClean="0"/>
              <a:t> sistematicamente </a:t>
            </a:r>
            <a:r>
              <a:rPr lang="it-IT" b="1" dirty="0" smtClean="0"/>
              <a:t>l’insieme dei fondi </a:t>
            </a:r>
            <a:r>
              <a:rPr lang="it-IT" dirty="0" smtClean="0"/>
              <a:t>archivistici conservati </a:t>
            </a:r>
            <a:r>
              <a:rPr lang="it-IT" b="1" dirty="0" smtClean="0"/>
              <a:t>in una rete di istituti che hanno la stessa natura istituzionale</a:t>
            </a:r>
            <a:r>
              <a:rPr lang="it-IT" dirty="0" smtClean="0"/>
              <a:t> o all’interno di un singolo istituto</a:t>
            </a: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Esempi:</a:t>
            </a:r>
          </a:p>
          <a:p>
            <a:pPr algn="just"/>
            <a:r>
              <a:rPr lang="it-IT" dirty="0" smtClean="0"/>
              <a:t>Guida generale degli </a:t>
            </a:r>
            <a:r>
              <a:rPr lang="it-IT" dirty="0"/>
              <a:t>a</a:t>
            </a:r>
            <a:r>
              <a:rPr lang="it-IT" dirty="0" smtClean="0"/>
              <a:t>rchivi di Stato italiani</a:t>
            </a:r>
          </a:p>
          <a:p>
            <a:pPr algn="just"/>
            <a:r>
              <a:rPr lang="it-IT" dirty="0" smtClean="0"/>
              <a:t>Guida agli archivi degli istituti storici della Resistenza</a:t>
            </a:r>
          </a:p>
          <a:p>
            <a:pPr algn="just"/>
            <a:r>
              <a:rPr lang="it-IT" dirty="0" smtClean="0"/>
              <a:t>Guida agli archivi della Fondazione Istituto Gramsci</a:t>
            </a:r>
          </a:p>
          <a:p>
            <a:pPr marL="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5589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Guida generale degli </a:t>
            </a:r>
            <a:r>
              <a:rPr lang="it-IT" b="1" dirty="0"/>
              <a:t>a</a:t>
            </a:r>
            <a:r>
              <a:rPr lang="it-IT" b="1" dirty="0" smtClean="0"/>
              <a:t>rchivi di Stato italiani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9"/>
            <a:ext cx="10515600" cy="448627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dirty="0" smtClean="0"/>
              <a:t>L’esempio più illustre di guida realizzato in Italia è rappresentato dalla </a:t>
            </a:r>
            <a:r>
              <a:rPr lang="it-IT" b="1" dirty="0" smtClean="0"/>
              <a:t>Guida generale degli archivi di Stato italiani</a:t>
            </a:r>
            <a:r>
              <a:rPr lang="it-IT" dirty="0" smtClean="0"/>
              <a:t>. Si tratta di una guida generale, cioè quella serie di guide che </a:t>
            </a:r>
            <a:r>
              <a:rPr lang="it-IT" b="1" dirty="0" smtClean="0"/>
              <a:t>descrivono in un unico contesto logico e uniforme più archivi </a:t>
            </a:r>
            <a:r>
              <a:rPr lang="it-IT" dirty="0" smtClean="0"/>
              <a:t>che sono conservati presso istituzioni o enti (archivi di concentrazione)</a:t>
            </a:r>
          </a:p>
          <a:p>
            <a:pPr marL="0" indent="0" algn="just">
              <a:buNone/>
            </a:pPr>
            <a:r>
              <a:rPr lang="it-IT" dirty="0"/>
              <a:t>La guida generale degli Archivi di Stato italiani è stata progettata negli anni ’60. È il primo esempio realizzato di descrizione generale e organica di tutti i fondi archivistici conservati negli Archivi di Stato italiani.</a:t>
            </a:r>
          </a:p>
          <a:p>
            <a:pPr marL="0" indent="0" algn="just">
              <a:buNone/>
            </a:pPr>
            <a:r>
              <a:rPr lang="it-IT" b="1" dirty="0"/>
              <a:t>L’obiettivo era fare il punto della situazione in Italia sul patrimonio archivistico</a:t>
            </a:r>
            <a:r>
              <a:rPr lang="it-IT" dirty="0"/>
              <a:t>. Molti fondi descritti non erano poi riordinati. </a:t>
            </a:r>
          </a:p>
          <a:p>
            <a:pPr marL="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8741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Gestione dell’archivio storico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 smtClean="0"/>
              <a:t>La teoria archivistica prevede per la gestione della terza fase le seguenti tipologie di intervento:</a:t>
            </a:r>
          </a:p>
          <a:p>
            <a:r>
              <a:rPr lang="it-IT" b="1" dirty="0" smtClean="0"/>
              <a:t>Riordinamento</a:t>
            </a:r>
            <a:r>
              <a:rPr lang="it-IT" dirty="0" smtClean="0"/>
              <a:t> (metodo storico)</a:t>
            </a:r>
          </a:p>
          <a:p>
            <a:r>
              <a:rPr lang="it-IT" b="1" dirty="0" smtClean="0"/>
              <a:t>Mezzi di corredo e strumenti di ricerca</a:t>
            </a:r>
          </a:p>
          <a:p>
            <a:r>
              <a:rPr lang="it-IT" b="1" dirty="0" smtClean="0"/>
              <a:t>Fruizione da parte del pubblico esterno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07385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Guida generale degli Archivi di Stato italiani/storia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 smtClean="0"/>
              <a:t>I lavori iniziarono negli anni ‘70 e si conclusero nel 1994 con la pubblicazione dell’ultimo volume. </a:t>
            </a:r>
          </a:p>
          <a:p>
            <a:pPr marL="0" indent="0" algn="just">
              <a:buNone/>
            </a:pPr>
            <a:r>
              <a:rPr lang="it-IT" dirty="0" smtClean="0"/>
              <a:t>La guida è articolata in cinque volumi: quattro sono dedicati all’Archivio Centrale dello Stato e agli Archivi di Stato posti in ordine alfabetico (di seguito si trovano anche le Sezioni degli Archivi di Stato), l’ultimo volume a repertori delle magistature periferiche degli Stati preunitari e dello Stato italiano e agli indici.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3900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Guida generale degli Archivi di Stato </a:t>
            </a:r>
            <a:r>
              <a:rPr lang="it-IT" dirty="0" smtClean="0"/>
              <a:t>italiani/storia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 smtClean="0"/>
              <a:t>Per la sua realizzazione sono stati impegnati oltre trecento archivisti di tre generazioni diverse. Pavone e D’Agostini inviarono </a:t>
            </a:r>
            <a:r>
              <a:rPr lang="it-IT" b="1" dirty="0" smtClean="0"/>
              <a:t>a tutti gli Archivi di Stato la richiesta di rilevare su schedoni trasmessi dalla redazione centrale i dati relativi a ciascun complesso documentario</a:t>
            </a:r>
            <a:r>
              <a:rPr lang="it-IT" dirty="0" smtClean="0"/>
              <a:t>. </a:t>
            </a:r>
          </a:p>
          <a:p>
            <a:pPr marL="0" indent="0" algn="just">
              <a:buNone/>
            </a:pPr>
            <a:r>
              <a:rPr lang="it-IT" dirty="0" smtClean="0"/>
              <a:t>Arrivarono migliaia di schedoni ma all’inizio l’impatto fu sconfortante perchè </a:t>
            </a:r>
            <a:r>
              <a:rPr lang="it-IT" b="1" dirty="0" smtClean="0"/>
              <a:t>le incongruenze delle denominazioni degli enti rapportate a situazioni analoghe rendevano le informazioni quasi incomprensibili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6727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Guida generale degli Archivi di Stato </a:t>
            </a:r>
            <a:r>
              <a:rPr lang="it-IT" dirty="0" smtClean="0"/>
              <a:t>italiani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b="1" dirty="0" smtClean="0"/>
              <a:t>Uno dei principali temi affrontati riguardava proprio l’individuazione di un livello omogeneo di descrizione</a:t>
            </a:r>
            <a:r>
              <a:rPr lang="it-IT" dirty="0" smtClean="0"/>
              <a:t>, normalizzazione dei nomi dei fondi e delle serie, periodizzazioni, note storiche e istituzionali sulla costituzione di ogni Archivio di Stato</a:t>
            </a:r>
            <a:endParaRPr lang="it-IT" dirty="0"/>
          </a:p>
          <a:p>
            <a:pPr marL="0" indent="0" algn="just">
              <a:buNone/>
            </a:pPr>
            <a:r>
              <a:rPr lang="it-IT" b="1" dirty="0"/>
              <a:t>La Guida generale introduce anche il tema delle periodizzazioni storiche</a:t>
            </a:r>
            <a:r>
              <a:rPr lang="it-IT" dirty="0"/>
              <a:t>: esse riguardano in primo luogo </a:t>
            </a:r>
            <a:r>
              <a:rPr lang="it-IT" b="1" dirty="0"/>
              <a:t>la distinzione tra Stati preunitari e lo Stato italiano</a:t>
            </a:r>
            <a:r>
              <a:rPr lang="it-IT" dirty="0"/>
              <a:t>, i cui fondi sono descritti in una seconda parte. Gli Stati preunitari sono a loro volta articolati in Antichi regimi, Periodo Napoleonico, Restaurazione (vedi riordinamento</a:t>
            </a:r>
            <a:r>
              <a:rPr lang="it-IT" dirty="0" smtClean="0"/>
              <a:t>)</a:t>
            </a:r>
          </a:p>
          <a:p>
            <a:pPr marL="0" indent="0" algn="just">
              <a:buNone/>
            </a:pPr>
            <a:r>
              <a:rPr lang="it-IT" dirty="0" smtClean="0"/>
              <a:t>A tutt’oggi la sua versione informatica è il sito archivistico più visitato.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2138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Inventari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 smtClean="0"/>
              <a:t>Nella scala dei valori dei relativi mezzi di corredo </a:t>
            </a:r>
            <a:r>
              <a:rPr lang="it-IT" b="1" dirty="0" smtClean="0"/>
              <a:t>l’inventario occupa il massimo rilievo, essendo la più alta espressione del lavoro archivistico</a:t>
            </a:r>
            <a:r>
              <a:rPr lang="it-IT" dirty="0" smtClean="0"/>
              <a:t>. È la fase finale di un lungo impegno di studio e lavoro sulle carte sia in riferimento al riordinamento sia ai fini della descrizione.</a:t>
            </a:r>
          </a:p>
          <a:p>
            <a:pPr marL="0" indent="0" algn="just">
              <a:buNone/>
            </a:pPr>
            <a:r>
              <a:rPr lang="it-IT" dirty="0" smtClean="0"/>
              <a:t>La stesura dell’inventario è un’operazione inevitabilmente </a:t>
            </a:r>
            <a:r>
              <a:rPr lang="it-IT" b="1" dirty="0" smtClean="0"/>
              <a:t>legata al riordinamento</a:t>
            </a:r>
            <a:r>
              <a:rPr lang="it-IT" dirty="0" smtClean="0"/>
              <a:t> del materiale. L’inventario viene redatto dall’archivista alla fine del lavoro di riordinamento. </a:t>
            </a:r>
          </a:p>
        </p:txBody>
      </p:sp>
    </p:spTree>
    <p:extLst>
      <p:ext uri="{BB962C8B-B14F-4D97-AF65-F5344CB8AC3E}">
        <p14:creationId xmlns:p14="http://schemas.microsoft.com/office/powerpoint/2010/main" val="366564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Inventari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b="1" dirty="0"/>
              <a:t>L’inventario è il mezzo di corredo per eccellenza </a:t>
            </a:r>
            <a:r>
              <a:rPr lang="it-IT" dirty="0"/>
              <a:t>perchè comprende tutti gli aspetti conoscitivi dell’archivio (da quelli introduttivi, a quelli descrittivi, con indicazioni bibliografiche e indicizzazioni</a:t>
            </a:r>
            <a:r>
              <a:rPr lang="it-IT" dirty="0" smtClean="0"/>
              <a:t>).</a:t>
            </a:r>
          </a:p>
          <a:p>
            <a:pPr marL="0" indent="0" algn="just">
              <a:buNone/>
            </a:pPr>
            <a:r>
              <a:rPr lang="it-IT" dirty="0" smtClean="0"/>
              <a:t>Le finalità dell’inventario sono:</a:t>
            </a:r>
          </a:p>
          <a:p>
            <a:pPr algn="just"/>
            <a:r>
              <a:rPr lang="it-IT" dirty="0"/>
              <a:t>q</a:t>
            </a:r>
            <a:r>
              <a:rPr lang="it-IT" dirty="0" smtClean="0"/>
              <a:t>uelle di rappresentare in forma organica la documentazione in vista di una sua fruizione</a:t>
            </a:r>
          </a:p>
          <a:p>
            <a:pPr algn="just"/>
            <a:r>
              <a:rPr lang="it-IT" dirty="0"/>
              <a:t>d</a:t>
            </a:r>
            <a:r>
              <a:rPr lang="it-IT" dirty="0" smtClean="0"/>
              <a:t>i individuare e riportare tutti gli elementi storici, sociali, culturali che attengono al soggetto produttore e alla società esterna che con esso è entrata in contatto</a:t>
            </a:r>
          </a:p>
          <a:p>
            <a:pPr algn="just"/>
            <a:endParaRPr lang="it-IT" dirty="0" smtClean="0"/>
          </a:p>
          <a:p>
            <a:pPr algn="just"/>
            <a:endParaRPr lang="it-IT" dirty="0"/>
          </a:p>
          <a:p>
            <a:pPr marL="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4772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Inventari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 smtClean="0"/>
              <a:t>La dottrina archivistica italiana è in massima parte d’accordo che l’inventario debba essere </a:t>
            </a:r>
            <a:r>
              <a:rPr lang="it-IT" b="1" dirty="0" smtClean="0"/>
              <a:t>dotato di una consistente sezione introduttiva </a:t>
            </a:r>
            <a:r>
              <a:rPr lang="it-IT" dirty="0" smtClean="0"/>
              <a:t>dalla quale sia possibile comprendere i significati della documentazione già prima di effettuare l’accesso alla sezione descrittiva.</a:t>
            </a:r>
            <a:endParaRPr lang="it-IT" dirty="0"/>
          </a:p>
          <a:p>
            <a:pPr marL="0" indent="0" algn="just">
              <a:buNone/>
            </a:pPr>
            <a:r>
              <a:rPr lang="it-IT" dirty="0"/>
              <a:t>L’inventario </a:t>
            </a:r>
            <a:r>
              <a:rPr lang="it-IT" dirty="0" smtClean="0"/>
              <a:t>espone </a:t>
            </a:r>
            <a:r>
              <a:rPr lang="it-IT" dirty="0"/>
              <a:t>le singole unità archivistiche secondo l’organizzazione strutturale ricostituita </a:t>
            </a:r>
            <a:r>
              <a:rPr lang="it-IT" b="1" dirty="0"/>
              <a:t>in gruppi di serie e sottoserie</a:t>
            </a:r>
            <a:r>
              <a:rPr lang="it-IT" dirty="0"/>
              <a:t>. Ogni serie è preceduta da un "cappello" che definisce le caratteristiche della documentazione e le specificità.</a:t>
            </a:r>
          </a:p>
          <a:p>
            <a:pPr marL="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629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L’inventario: elementi strutturali essenziali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21991"/>
            <a:ext cx="10515600" cy="3954971"/>
          </a:xfrm>
        </p:spPr>
        <p:txBody>
          <a:bodyPr/>
          <a:lstStyle/>
          <a:p>
            <a:pPr algn="ctr"/>
            <a:r>
              <a:rPr lang="it-IT" dirty="0" smtClean="0"/>
              <a:t>Note introduttive (più parti)</a:t>
            </a:r>
          </a:p>
          <a:p>
            <a:pPr algn="ctr"/>
            <a:r>
              <a:rPr lang="it-IT" dirty="0" smtClean="0"/>
              <a:t>Cappello che precede le serie</a:t>
            </a:r>
          </a:p>
          <a:p>
            <a:pPr algn="ctr"/>
            <a:r>
              <a:rPr lang="it-IT" dirty="0" smtClean="0"/>
              <a:t>Sezione descrittiva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1310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Inventario: </a:t>
            </a:r>
            <a:r>
              <a:rPr lang="it-IT" b="1" dirty="0" smtClean="0"/>
              <a:t>note introduttive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9"/>
            <a:ext cx="10515600" cy="448627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dirty="0" smtClean="0"/>
              <a:t>Contiene le ricerche condotte in relazione ai </a:t>
            </a:r>
            <a:r>
              <a:rPr lang="it-IT" b="1" dirty="0" smtClean="0"/>
              <a:t>problemi storico istituzionali generali e particolari</a:t>
            </a:r>
            <a:r>
              <a:rPr lang="it-IT" dirty="0" smtClean="0"/>
              <a:t>, a quelli riguardanti </a:t>
            </a:r>
            <a:r>
              <a:rPr lang="it-IT" b="1" dirty="0" smtClean="0"/>
              <a:t>la categoria di appartenenza dell’archivio</a:t>
            </a:r>
            <a:r>
              <a:rPr lang="it-IT" dirty="0" smtClean="0"/>
              <a:t>, a quelli legati alla struttura ed alle funzionalità del </a:t>
            </a:r>
            <a:r>
              <a:rPr lang="it-IT" b="1" dirty="0" smtClean="0"/>
              <a:t>soggetto produttore </a:t>
            </a:r>
            <a:r>
              <a:rPr lang="it-IT" dirty="0" smtClean="0"/>
              <a:t>e alle situazioni nelle quali ha operato, a quelli relativi </a:t>
            </a:r>
            <a:r>
              <a:rPr lang="it-IT" b="1" dirty="0" smtClean="0"/>
              <a:t>all’archivio e alle sue vicende evolutive</a:t>
            </a:r>
          </a:p>
          <a:p>
            <a:pPr algn="just"/>
            <a:r>
              <a:rPr lang="it-IT" dirty="0"/>
              <a:t>Introduzione storica e istituzionale generale e particolare</a:t>
            </a:r>
          </a:p>
          <a:p>
            <a:pPr algn="just"/>
            <a:r>
              <a:rPr lang="it-IT" dirty="0"/>
              <a:t>Introduzioni archivistiche (vicenda dell’archivio)</a:t>
            </a:r>
          </a:p>
          <a:p>
            <a:pPr marL="0" indent="0" algn="just">
              <a:buNone/>
            </a:pPr>
            <a:r>
              <a:rPr lang="it-IT" dirty="0"/>
              <a:t>La nota introduttiva non ha il carattere di saggio storico, ma deve essere un elemento rappresentante della situazione storica e istituzionale generale con l’intento di rendere più facile la conoscenza dell’archivio.</a:t>
            </a:r>
          </a:p>
          <a:p>
            <a:pPr marL="0" indent="0" algn="just">
              <a:buNone/>
            </a:pPr>
            <a:endParaRPr lang="it-IT" b="1" dirty="0" smtClean="0"/>
          </a:p>
        </p:txBody>
      </p:sp>
    </p:spTree>
    <p:extLst>
      <p:ext uri="{BB962C8B-B14F-4D97-AF65-F5344CB8AC3E}">
        <p14:creationId xmlns:p14="http://schemas.microsoft.com/office/powerpoint/2010/main" val="135749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Inventario: </a:t>
            </a:r>
            <a:r>
              <a:rPr lang="it-IT" b="1" dirty="0" smtClean="0"/>
              <a:t>cappello che precede le serie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b="1" dirty="0" smtClean="0"/>
              <a:t>Ogni serie deve essere preceduta da un "cappello" </a:t>
            </a:r>
            <a:r>
              <a:rPr lang="it-IT" dirty="0" smtClean="0"/>
              <a:t>con finalità illustrative </a:t>
            </a:r>
            <a:r>
              <a:rPr lang="it-IT" b="1" dirty="0" smtClean="0"/>
              <a:t>in riferimento alla struttura e alle caratteristiche istituzionali del soggetto produttore </a:t>
            </a:r>
            <a:r>
              <a:rPr lang="it-IT" dirty="0" smtClean="0"/>
              <a:t>di quella specifica consistenza. I </a:t>
            </a:r>
            <a:r>
              <a:rPr lang="it-IT" dirty="0"/>
              <a:t>"</a:t>
            </a:r>
            <a:r>
              <a:rPr lang="it-IT" dirty="0" smtClean="0"/>
              <a:t>cappelli" hanno il compito di accogliere le notizie relative alla serie archivistica con riguardo alla normazione che la regolava, assieme a quelle informazioni che attengono alle particolarità documentarie, con le uniformità, le difformità, le irregolarità e le accidentalità   </a:t>
            </a:r>
          </a:p>
          <a:p>
            <a:pPr marL="0" indent="0" algn="just">
              <a:buNone/>
            </a:pPr>
            <a:r>
              <a:rPr lang="it-IT" dirty="0" smtClean="0"/>
              <a:t>Serie: raggruppamento di unità archivistiche (fascicoli, registri) con caratteristiche omogenee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6654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Inventario: </a:t>
            </a:r>
            <a:r>
              <a:rPr lang="it-IT" b="1" dirty="0" smtClean="0"/>
              <a:t>sezione descrittiva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67127"/>
            <a:ext cx="10515600" cy="4009835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 smtClean="0"/>
              <a:t>La sezione descrittiva – per ogni serie – è rivolta alla conoscenza effettiva della documentazione, in riferimento agli elementi </a:t>
            </a:r>
            <a:r>
              <a:rPr lang="it-IT" b="1" dirty="0" smtClean="0"/>
              <a:t>quantitativi e qualitativi</a:t>
            </a:r>
            <a:r>
              <a:rPr lang="it-IT" dirty="0" smtClean="0"/>
              <a:t>. Rappresenta il risultato di quel lavoro di schedatura che possiamo definire tecnico-archivisitico e che assume particolare significato per essere il momento conclusivo di un lavoro di riordinamento quasi sempre complesso.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5714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Riordinamento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 smtClean="0"/>
              <a:t>Con il termine riordinamento ci si riferisce a quelle operazioni che gli archivisti svolgono durante l’ultima fase, dovendo intervenire per fornire agli archivi, che si trovano frequentemente in disordine o non in corretto ordine, </a:t>
            </a:r>
            <a:r>
              <a:rPr lang="it-IT" b="1" dirty="0" smtClean="0"/>
              <a:t>una sistemazione definitiva</a:t>
            </a:r>
            <a:r>
              <a:rPr lang="it-IT" dirty="0" smtClean="0"/>
              <a:t>.</a:t>
            </a:r>
          </a:p>
          <a:p>
            <a:pPr marL="0" indent="0" algn="just">
              <a:buNone/>
            </a:pPr>
            <a:r>
              <a:rPr lang="it-IT" dirty="0" smtClean="0"/>
              <a:t>Questo è uno dei temi più dibattuti all’interno della disciplina. Il problema del riordino è un elemento strutturale della storia degli archivi, poiché </a:t>
            </a:r>
            <a:r>
              <a:rPr lang="it-IT" b="1" dirty="0" smtClean="0"/>
              <a:t>in questa fase molti archivi trovano una sostanziale modifica e riorganizzazione al fine di una più facile friuzione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9007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Inventario: sezione descrittiva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2456"/>
            <a:ext cx="10515600" cy="4814507"/>
          </a:xfrm>
        </p:spPr>
        <p:txBody>
          <a:bodyPr/>
          <a:lstStyle/>
          <a:p>
            <a:pPr marL="0" indent="0" algn="ctr">
              <a:buNone/>
            </a:pPr>
            <a:r>
              <a:rPr lang="it-IT" u="sng" dirty="0" smtClean="0"/>
              <a:t>La sezione descrittiva si compone di</a:t>
            </a:r>
          </a:p>
          <a:p>
            <a:pPr algn="just"/>
            <a:r>
              <a:rPr lang="it-IT" i="1" dirty="0" smtClean="0"/>
              <a:t>Sezione relativa alle intitolazioni </a:t>
            </a:r>
            <a:r>
              <a:rPr lang="it-IT" dirty="0" smtClean="0"/>
              <a:t>(alle volte titolo originario tra virgolette)</a:t>
            </a:r>
          </a:p>
          <a:p>
            <a:pPr algn="just"/>
            <a:r>
              <a:rPr lang="it-IT" i="1" dirty="0" smtClean="0"/>
              <a:t>Sezione statistica</a:t>
            </a:r>
            <a:r>
              <a:rPr lang="it-IT" dirty="0" smtClean="0"/>
              <a:t>, descrittiva della struttura fisica dell’unità archivistica (tipologia del pezzo, supporto, formato e consistenza)</a:t>
            </a:r>
          </a:p>
          <a:p>
            <a:pPr algn="just"/>
            <a:r>
              <a:rPr lang="it-IT" i="1" dirty="0" smtClean="0"/>
              <a:t>Sezione riguardante vecchie segnature </a:t>
            </a:r>
            <a:r>
              <a:rPr lang="it-IT" dirty="0" smtClean="0"/>
              <a:t>(vecchi modi per individuare l’unità)</a:t>
            </a:r>
          </a:p>
          <a:p>
            <a:pPr algn="just"/>
            <a:r>
              <a:rPr lang="it-IT" i="1" dirty="0" smtClean="0"/>
              <a:t>Sezione relativa ai contenuti </a:t>
            </a:r>
            <a:r>
              <a:rPr lang="it-IT" dirty="0" smtClean="0"/>
              <a:t>(elementi intrincesi)</a:t>
            </a:r>
          </a:p>
          <a:p>
            <a:pPr algn="just"/>
            <a:r>
              <a:rPr lang="it-IT" i="1" dirty="0" smtClean="0"/>
              <a:t>Sezione concernente gli estremi cronologici </a:t>
            </a:r>
            <a:r>
              <a:rPr lang="it-IT" dirty="0" smtClean="0"/>
              <a:t>(data topica e cronologica)</a:t>
            </a:r>
          </a:p>
          <a:p>
            <a:pPr algn="just"/>
            <a:r>
              <a:rPr lang="it-IT" i="1" dirty="0" smtClean="0"/>
              <a:t>Nota bibliografica (</a:t>
            </a:r>
            <a:r>
              <a:rPr lang="it-IT" dirty="0" smtClean="0"/>
              <a:t>opere consultate per realizzare l’inventario)</a:t>
            </a:r>
            <a:endParaRPr lang="it-IT" i="1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3207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Inventario: sezione descrittiva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22575"/>
            <a:ext cx="10515600" cy="38543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3200" dirty="0" smtClean="0"/>
              <a:t>L’inventario è caratterizzato dall’attribuzione </a:t>
            </a:r>
            <a:r>
              <a:rPr lang="it-IT" sz="3200" b="1" dirty="0" smtClean="0"/>
              <a:t>alle unità archivistiche </a:t>
            </a:r>
            <a:r>
              <a:rPr lang="it-IT" sz="3200" dirty="0" smtClean="0"/>
              <a:t>descritte di una numerazione progressiva, detta </a:t>
            </a:r>
            <a:r>
              <a:rPr lang="it-IT" sz="3200" b="1" dirty="0" smtClean="0"/>
              <a:t>a corda o a catena</a:t>
            </a:r>
          </a:p>
          <a:p>
            <a:pPr marL="0" indent="0" algn="ctr">
              <a:buNone/>
            </a:pPr>
            <a:endParaRPr lang="it-IT" sz="3200" b="1" dirty="0"/>
          </a:p>
          <a:p>
            <a:pPr marL="0" indent="0">
              <a:buNone/>
            </a:pPr>
            <a:r>
              <a:rPr lang="it-IT" sz="3200" dirty="0" smtClean="0"/>
              <a:t>Unità archivistica: registro/fascicolo</a:t>
            </a:r>
          </a:p>
          <a:p>
            <a:pPr marL="0" indent="0">
              <a:buNone/>
            </a:pPr>
            <a:r>
              <a:rPr lang="it-IT" sz="3200" dirty="0" smtClean="0"/>
              <a:t>Unità di conservazione: il contenitore (busta)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19752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Standard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 smtClean="0"/>
              <a:t>Definizione: «Insieme di </a:t>
            </a:r>
            <a:r>
              <a:rPr lang="it-IT" b="1" dirty="0" smtClean="0"/>
              <a:t>norme</a:t>
            </a:r>
            <a:r>
              <a:rPr lang="it-IT" dirty="0" smtClean="0"/>
              <a:t> e </a:t>
            </a:r>
            <a:r>
              <a:rPr lang="it-IT" b="1" dirty="0" smtClean="0"/>
              <a:t>convenzioni</a:t>
            </a:r>
            <a:r>
              <a:rPr lang="it-IT" dirty="0" smtClean="0"/>
              <a:t> elaborate per permettere  a una comunità di </a:t>
            </a:r>
            <a:r>
              <a:rPr lang="it-IT" b="1" dirty="0" smtClean="0"/>
              <a:t>uniformare</a:t>
            </a:r>
            <a:r>
              <a:rPr lang="it-IT" dirty="0" smtClean="0"/>
              <a:t> il proprio comportamento garantendo la </a:t>
            </a:r>
            <a:r>
              <a:rPr lang="it-IT" b="1" dirty="0" smtClean="0"/>
              <a:t>compatibilità e l’interoperabilità</a:t>
            </a:r>
            <a:r>
              <a:rPr lang="it-IT" dirty="0" smtClean="0"/>
              <a:t> di descrizioni archivistiche e applicazioni»</a:t>
            </a:r>
          </a:p>
          <a:p>
            <a:pPr marL="0" indent="0" algn="just">
              <a:buNone/>
            </a:pPr>
            <a:r>
              <a:rPr lang="it-IT" dirty="0" smtClean="0"/>
              <a:t>Standard: sono strumenti codificati per descrivere contesti e contenuti</a:t>
            </a:r>
          </a:p>
          <a:p>
            <a:pPr marL="0" indent="0" algn="just">
              <a:buNone/>
            </a:pPr>
            <a:r>
              <a:rPr lang="it-IT" dirty="0" smtClean="0"/>
              <a:t>Gli standard nascono indipendentemente dagli strumenti di ricerca: forniscono modelli che sono in prima battuta concettuali</a:t>
            </a:r>
          </a:p>
          <a:p>
            <a:pPr marL="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92097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Diverse tipologie di standard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83663"/>
            <a:ext cx="10515600" cy="4293299"/>
          </a:xfrm>
        </p:spPr>
        <p:txBody>
          <a:bodyPr/>
          <a:lstStyle/>
          <a:p>
            <a:r>
              <a:rPr lang="it-IT" dirty="0" smtClean="0"/>
              <a:t>Standard descrittivi (ICA: esaminati dal)</a:t>
            </a:r>
          </a:p>
          <a:p>
            <a:r>
              <a:rPr lang="it-IT" dirty="0" smtClean="0"/>
              <a:t>Linee guida</a:t>
            </a:r>
          </a:p>
          <a:p>
            <a:r>
              <a:rPr lang="it-IT" dirty="0" smtClean="0"/>
              <a:t>Standard nazionali (Niera, San)</a:t>
            </a:r>
          </a:p>
          <a:p>
            <a:r>
              <a:rPr lang="it-IT" dirty="0" smtClean="0"/>
              <a:t>Standard applicativi</a:t>
            </a:r>
          </a:p>
          <a:p>
            <a:r>
              <a:rPr lang="it-IT" dirty="0" smtClean="0"/>
              <a:t>Standard di gestione documentale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836285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Standard descrittivi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0744"/>
            <a:ext cx="10515600" cy="4796219"/>
          </a:xfrm>
        </p:spPr>
        <p:txBody>
          <a:bodyPr/>
          <a:lstStyle/>
          <a:p>
            <a:r>
              <a:rPr lang="it-IT" dirty="0" smtClean="0"/>
              <a:t>ISAD (G)    </a:t>
            </a:r>
            <a:r>
              <a:rPr lang="it-IT" i="1" dirty="0" smtClean="0"/>
              <a:t>International </a:t>
            </a:r>
            <a:r>
              <a:rPr lang="it-IT" i="1" dirty="0"/>
              <a:t>Standard Archivial </a:t>
            </a:r>
            <a:r>
              <a:rPr lang="it-IT" i="1" dirty="0" smtClean="0"/>
              <a:t>Description </a:t>
            </a:r>
            <a:r>
              <a:rPr lang="it-IT" sz="2400" dirty="0" smtClean="0"/>
              <a:t>(fondo/archivio)</a:t>
            </a:r>
          </a:p>
          <a:p>
            <a:r>
              <a:rPr lang="it-IT" dirty="0" smtClean="0"/>
              <a:t>ISAAR (CPF) </a:t>
            </a:r>
            <a:r>
              <a:rPr lang="it-IT" i="1" dirty="0"/>
              <a:t>International Standard Archivial Autority </a:t>
            </a:r>
            <a:r>
              <a:rPr lang="it-IT" i="1" dirty="0" smtClean="0"/>
              <a:t>Record</a:t>
            </a:r>
          </a:p>
          <a:p>
            <a:pPr algn="just"/>
            <a:r>
              <a:rPr lang="it-IT" dirty="0" smtClean="0"/>
              <a:t>ISDIAM </a:t>
            </a:r>
            <a:r>
              <a:rPr lang="it-IT" i="1" dirty="0" smtClean="0"/>
              <a:t>International Standard for describing istitutiones for archival 	      holding</a:t>
            </a:r>
          </a:p>
          <a:p>
            <a:pPr algn="just"/>
            <a:r>
              <a:rPr lang="it-IT" dirty="0" smtClean="0"/>
              <a:t>ISDF International standard for describing functions</a:t>
            </a:r>
          </a:p>
          <a:p>
            <a:pPr algn="just"/>
            <a:r>
              <a:rPr lang="it-IT" dirty="0" smtClean="0"/>
              <a:t>RIC</a:t>
            </a:r>
            <a:r>
              <a:rPr lang="it-IT" i="1" dirty="0" smtClean="0"/>
              <a:t> Record in contest 		</a:t>
            </a:r>
            <a:r>
              <a:rPr lang="it-IT" dirty="0" smtClean="0"/>
              <a:t>È</a:t>
            </a:r>
            <a:r>
              <a:rPr lang="it-IT" i="1" dirty="0" smtClean="0"/>
              <a:t> </a:t>
            </a:r>
            <a:r>
              <a:rPr lang="it-IT" dirty="0" smtClean="0"/>
              <a:t>un progetto di normalizzazione 					            perché ci sono troppi standard</a:t>
            </a:r>
          </a:p>
          <a:p>
            <a:pPr marL="0" indent="0" algn="just">
              <a:buNone/>
            </a:pPr>
            <a:r>
              <a:rPr lang="it-IT" dirty="0" smtClean="0"/>
              <a:t>Gli standard non servono a scrivere gli inventari. ISAD ad esempio è un modello di rappresentazione: è una percezione dell’archivio (EAD – EAC formati tecnici per la restituzione 	  XML)</a:t>
            </a:r>
            <a:endParaRPr lang="it-IT" dirty="0"/>
          </a:p>
        </p:txBody>
      </p:sp>
      <p:sp>
        <p:nvSpPr>
          <p:cNvPr id="4" name="Right Arrow 3"/>
          <p:cNvSpPr/>
          <p:nvPr/>
        </p:nvSpPr>
        <p:spPr>
          <a:xfrm>
            <a:off x="4425696" y="3904488"/>
            <a:ext cx="804672" cy="32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897880" y="5705856"/>
            <a:ext cx="5669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87793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Distinzione cronologica degli strumenti di ricerca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1912"/>
            <a:ext cx="10515600" cy="4681728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it-IT" b="1" dirty="0" smtClean="0"/>
              <a:t>Prima degli standard</a:t>
            </a:r>
            <a:r>
              <a:rPr lang="it-IT" dirty="0" smtClean="0"/>
              <a:t>		Figli del metodo storico. Descrizione puntigliosa del contesto. Più attenta al concetto di rispecchiamento (Cencetti / storico-istituzionale) che ai contenuti  </a:t>
            </a:r>
          </a:p>
          <a:p>
            <a:pPr algn="just"/>
            <a:r>
              <a:rPr lang="it-IT" b="1" dirty="0" smtClean="0"/>
              <a:t>Dopo gli standard </a:t>
            </a:r>
            <a:r>
              <a:rPr lang="it-IT" dirty="0" smtClean="0"/>
              <a:t>		si arriva a una maggior codifica della descrizione. Si creano strumenti più integrati. I software di descrizione archivistica devono molto agli standard (stampare l’inventario)</a:t>
            </a:r>
          </a:p>
          <a:p>
            <a:pPr algn="just"/>
            <a:r>
              <a:rPr lang="it-IT" b="1" dirty="0" smtClean="0"/>
              <a:t>Il futuro?				</a:t>
            </a:r>
            <a:r>
              <a:rPr lang="it-IT" dirty="0" smtClean="0"/>
              <a:t>Inventari degli archivi informatici: un motore di ricerca che pesca nell’archivio</a:t>
            </a:r>
          </a:p>
          <a:p>
            <a:pPr marL="0" indent="0" algn="just">
              <a:buNone/>
            </a:pPr>
            <a:r>
              <a:rPr lang="it-IT" b="1" dirty="0" smtClean="0"/>
              <a:t>Gli strumenti di ricerca sono inevitabilmente un’attività originale e si possono normalizzare solo a livelli alti</a:t>
            </a:r>
            <a:endParaRPr lang="it-IT" b="1" dirty="0"/>
          </a:p>
        </p:txBody>
      </p:sp>
      <p:sp>
        <p:nvSpPr>
          <p:cNvPr id="4" name="Right Arrow 3"/>
          <p:cNvSpPr/>
          <p:nvPr/>
        </p:nvSpPr>
        <p:spPr>
          <a:xfrm>
            <a:off x="4526280" y="1671447"/>
            <a:ext cx="585216" cy="256032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ight Arrow 5"/>
          <p:cNvSpPr/>
          <p:nvPr/>
        </p:nvSpPr>
        <p:spPr>
          <a:xfrm>
            <a:off x="4526280" y="2838053"/>
            <a:ext cx="585216" cy="256032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ight Arrow 6"/>
          <p:cNvSpPr/>
          <p:nvPr/>
        </p:nvSpPr>
        <p:spPr>
          <a:xfrm>
            <a:off x="4526280" y="4241451"/>
            <a:ext cx="585216" cy="256032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56937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Panorama applicativo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 smtClean="0"/>
              <a:t>Nell’ambito dei processi di descrizione archivistica la </a:t>
            </a:r>
            <a:r>
              <a:rPr lang="it-IT" b="1" dirty="0" smtClean="0"/>
              <a:t>dimensione comunicativa che è stata a suo tempo enfatizzata dagli standard </a:t>
            </a:r>
            <a:r>
              <a:rPr lang="it-IT" dirty="0" smtClean="0"/>
              <a:t>di descrizione assume un rilievo ancora maggiore quando si parla di </a:t>
            </a:r>
            <a:r>
              <a:rPr lang="it-IT" b="1" dirty="0" smtClean="0"/>
              <a:t>descrizioni archivistiche sul web </a:t>
            </a:r>
            <a:r>
              <a:rPr lang="it-IT" dirty="0" smtClean="0"/>
              <a:t>o della loro rappresentazione</a:t>
            </a:r>
          </a:p>
          <a:p>
            <a:pPr marL="0" indent="0" algn="just">
              <a:buNone/>
            </a:pPr>
            <a:r>
              <a:rPr lang="it-IT" dirty="0" smtClean="0"/>
              <a:t>Negli ultimi anni ci sono state produzioni di descrizioni archivistiche più idonee al web ma c’è un livello basso di interoperabilità e integrazione</a:t>
            </a:r>
          </a:p>
          <a:p>
            <a:pPr marL="0" indent="0" algn="just">
              <a:buNone/>
            </a:pPr>
            <a:r>
              <a:rPr lang="it-IT" dirty="0" smtClean="0"/>
              <a:t>Più quantità che qualità. Gli utenti cercano contenuti non strutture</a:t>
            </a:r>
          </a:p>
          <a:p>
            <a:pPr marL="0" indent="0" algn="just">
              <a:buNone/>
            </a:pPr>
            <a:r>
              <a:rPr lang="it-IT" b="1" dirty="0" smtClean="0"/>
              <a:t>Al centro stanno comunque gli inventari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14041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Risorse archivistiche sul web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8760"/>
            <a:ext cx="10515600" cy="4668203"/>
          </a:xfrm>
        </p:spPr>
        <p:txBody>
          <a:bodyPr/>
          <a:lstStyle/>
          <a:p>
            <a:pPr marL="0" indent="0" algn="ctr">
              <a:buNone/>
            </a:pPr>
            <a:r>
              <a:rPr lang="it-IT" b="1" dirty="0" smtClean="0"/>
              <a:t>PATRIMONIO ARCHIVISTICO STATALE</a:t>
            </a:r>
          </a:p>
          <a:p>
            <a:r>
              <a:rPr lang="it-IT" dirty="0" smtClean="0"/>
              <a:t>Guida Generale degli Archivi di Stato (digitalizzata)</a:t>
            </a:r>
          </a:p>
          <a:p>
            <a:r>
              <a:rPr lang="it-IT" dirty="0" smtClean="0"/>
              <a:t>Sistema Guida Generale degli Archivi di Stato</a:t>
            </a:r>
          </a:p>
          <a:p>
            <a:r>
              <a:rPr lang="it-IT" dirty="0" smtClean="0"/>
              <a:t>SIAS: Sistema informativo degli Archivi di Stato</a:t>
            </a:r>
          </a:p>
          <a:p>
            <a:r>
              <a:rPr lang="it-IT" dirty="0" smtClean="0"/>
              <a:t>Sistemi locali (SIASF) / Siti web dei singoli Archivi di Stato</a:t>
            </a:r>
          </a:p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Sono risorse non allineate, non integrate tra loro: il panorama è complesso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245520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Risorse archivistiche sul web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b="1" dirty="0" smtClean="0"/>
              <a:t>PATRIMONIO ARCHIVISTICO NON STATALE</a:t>
            </a:r>
          </a:p>
          <a:p>
            <a:r>
              <a:rPr lang="it-IT" dirty="0" smtClean="0"/>
              <a:t>SIUSA: Sistema informativo unificato delle Soprintendenze   	  		    Archivistiche (Arch. Comunali/alle volte ci sono inventari)</a:t>
            </a:r>
          </a:p>
          <a:p>
            <a:r>
              <a:rPr lang="it-IT" dirty="0" smtClean="0"/>
              <a:t>Sistemi informativi regionali (Lombardia Beni Culturali)</a:t>
            </a:r>
          </a:p>
          <a:p>
            <a:r>
              <a:rPr lang="it-IT" dirty="0" smtClean="0"/>
              <a:t>Siti web dei soggetti produttori e conservatori</a:t>
            </a:r>
          </a:p>
          <a:p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Il quadro è ricco ma troppo articolato, di difficile utilizzazione per gli utenti e disomogeneo</a:t>
            </a:r>
          </a:p>
        </p:txBody>
      </p:sp>
    </p:spTree>
    <p:extLst>
      <p:ext uri="{BB962C8B-B14F-4D97-AF65-F5344CB8AC3E}">
        <p14:creationId xmlns:p14="http://schemas.microsoft.com/office/powerpoint/2010/main" val="254203037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Portali: DGA e SAN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5024"/>
            <a:ext cx="10515600" cy="4841939"/>
          </a:xfrm>
        </p:spPr>
        <p:txBody>
          <a:bodyPr/>
          <a:lstStyle/>
          <a:p>
            <a:pPr marL="0" indent="0" algn="just">
              <a:buNone/>
            </a:pPr>
            <a:r>
              <a:rPr lang="it-IT" b="1" dirty="0" smtClean="0"/>
              <a:t>Portale</a:t>
            </a:r>
            <a:r>
              <a:rPr lang="it-IT" dirty="0" smtClean="0"/>
              <a:t>: un sito web che costituisce un punto di partenza, una porta d’ingresso ad un gruppo consistente di risorse internet</a:t>
            </a:r>
          </a:p>
          <a:p>
            <a:pPr marL="0" indent="0" algn="just">
              <a:buNone/>
            </a:pPr>
            <a:r>
              <a:rPr lang="it-IT" b="1" dirty="0" smtClean="0"/>
              <a:t>SAN</a:t>
            </a:r>
            <a:r>
              <a:rPr lang="it-IT" dirty="0" smtClean="0"/>
              <a:t> (Sistema archivistico nazionale) </a:t>
            </a:r>
            <a:r>
              <a:rPr lang="it-IT" b="1" dirty="0" smtClean="0"/>
              <a:t>è un portale dei portali</a:t>
            </a:r>
            <a:r>
              <a:rPr lang="it-IT" dirty="0" smtClean="0"/>
              <a:t>, si pone come punto di sintesi delle risorse esistenti (rimedio alla proliferazione delle risorse)</a:t>
            </a:r>
          </a:p>
          <a:p>
            <a:pPr marL="0" indent="0" algn="just">
              <a:buNone/>
            </a:pPr>
            <a:r>
              <a:rPr lang="it-IT" b="1" dirty="0" smtClean="0"/>
              <a:t>SAN</a:t>
            </a:r>
            <a:r>
              <a:rPr lang="it-IT" dirty="0" smtClean="0"/>
              <a:t> offre un punto di accesso alle informazioni sul patrimonio archivistico italiano pubblicate sul web dai diversi sistemi di descrizione archivistica che vi aderiscono </a:t>
            </a:r>
          </a:p>
          <a:p>
            <a:pPr marL="0" indent="0" algn="just">
              <a:buNone/>
            </a:pPr>
            <a:r>
              <a:rPr lang="it-IT" dirty="0" smtClean="0"/>
              <a:t>È un portale federato, non contiene descrizioni rilevanti per la ricerca ma le orienta: è il grande collettore (altri portali all’interno)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26774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Principi di riordinamento dell’archivio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 smtClean="0"/>
              <a:t>Ci sono diversi modi per riordinare un archivio, ma </a:t>
            </a:r>
            <a:r>
              <a:rPr lang="it-IT" b="1" dirty="0" smtClean="0"/>
              <a:t>il principo corretto è uno solo</a:t>
            </a:r>
            <a:r>
              <a:rPr lang="it-IT" dirty="0" smtClean="0"/>
              <a:t>. Nel passato sono stati usati sistemi di riordinamento che si fondavano ad esempio sul criterio cronologico, alfabetico o per </a:t>
            </a:r>
            <a:r>
              <a:rPr lang="it-IT" b="1" dirty="0" smtClean="0"/>
              <a:t>materia</a:t>
            </a:r>
            <a:r>
              <a:rPr lang="it-IT" dirty="0" smtClean="0"/>
              <a:t>.</a:t>
            </a:r>
          </a:p>
          <a:p>
            <a:pPr marL="0" indent="0" algn="just">
              <a:buNone/>
            </a:pPr>
            <a:r>
              <a:rPr lang="it-IT" dirty="0" smtClean="0"/>
              <a:t>Tali criteri contenevano difficoltà intrinseche che la sensibilità scientifica moderna non accetta.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5655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Conclusioni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 smtClean="0"/>
              <a:t>I siti web archivistici non sono strumenti di corredo veri e propri: la definizione è impropria</a:t>
            </a:r>
          </a:p>
          <a:p>
            <a:pPr marL="0" indent="0" algn="just">
              <a:buNone/>
            </a:pPr>
            <a:r>
              <a:rPr lang="it-IT" dirty="0" smtClean="0"/>
              <a:t>Non sono inventari, sono </a:t>
            </a:r>
            <a:r>
              <a:rPr lang="it-IT" b="1" dirty="0" smtClean="0"/>
              <a:t>collettori di informazioni </a:t>
            </a:r>
            <a:r>
              <a:rPr lang="it-IT" dirty="0" smtClean="0"/>
              <a:t>(strumenti di accesso e valorizzazione			sono contenitori</a:t>
            </a:r>
          </a:p>
          <a:p>
            <a:pPr marL="0" indent="0" algn="just">
              <a:buNone/>
            </a:pPr>
            <a:r>
              <a:rPr lang="it-IT" dirty="0" smtClean="0"/>
              <a:t>Rispetto ad altre parti d’Europa i nostri siti non decollano verso modelli comunicativi efficienti. </a:t>
            </a:r>
            <a:r>
              <a:rPr lang="it-IT" smtClean="0"/>
              <a:t>Il prossimo futuro è la digitalizzazione di fonti primarie (un bel esempio è il fondo Datini) </a:t>
            </a:r>
            <a:endParaRPr lang="it-IT" b="1" dirty="0"/>
          </a:p>
        </p:txBody>
      </p:sp>
      <p:sp>
        <p:nvSpPr>
          <p:cNvPr id="4" name="Right Arrow 3"/>
          <p:cNvSpPr/>
          <p:nvPr/>
        </p:nvSpPr>
        <p:spPr>
          <a:xfrm>
            <a:off x="4672584" y="3090672"/>
            <a:ext cx="1014984" cy="2377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5502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Principi di riordinamento dell’archivio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2768"/>
            <a:ext cx="10515600" cy="4604195"/>
          </a:xfrm>
        </p:spPr>
        <p:txBody>
          <a:bodyPr/>
          <a:lstStyle/>
          <a:p>
            <a:pPr marL="0" indent="0" algn="ctr">
              <a:buNone/>
            </a:pPr>
            <a:r>
              <a:rPr lang="it-IT" dirty="0" smtClean="0"/>
              <a:t>In passato ci sono stati tre grandi principi di riordinamento dell’archivio sono:</a:t>
            </a:r>
          </a:p>
          <a:p>
            <a:pPr marL="0" indent="0" algn="ctr">
              <a:buNone/>
            </a:pPr>
            <a:endParaRPr lang="it-IT" dirty="0"/>
          </a:p>
          <a:p>
            <a:pPr algn="ctr"/>
            <a:r>
              <a:rPr lang="it-IT" b="1" dirty="0" smtClean="0"/>
              <a:t>Principio di pertinenza</a:t>
            </a:r>
          </a:p>
          <a:p>
            <a:pPr algn="ctr"/>
            <a:r>
              <a:rPr lang="it-IT" b="1" dirty="0" smtClean="0"/>
              <a:t>Principio di provenienza</a:t>
            </a:r>
          </a:p>
          <a:p>
            <a:pPr algn="ctr"/>
            <a:r>
              <a:rPr lang="it-IT" b="1" dirty="0" smtClean="0"/>
              <a:t>Metodo storico</a:t>
            </a:r>
          </a:p>
          <a:p>
            <a:pPr marL="0" indent="0" algn="ctr">
              <a:buNone/>
            </a:pPr>
            <a:endParaRPr lang="it-IT" b="1" dirty="0" smtClean="0"/>
          </a:p>
          <a:p>
            <a:pPr marL="0" indent="0" algn="ctr">
              <a:buNone/>
            </a:pPr>
            <a:r>
              <a:rPr lang="it-IT" dirty="0" smtClean="0"/>
              <a:t>Il problema del disordine è sempre esistito in parallelo all’esistenza degli archivi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9939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Principio di pertinenza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 smtClean="0"/>
              <a:t>Il principio di pertinenza è una modalità di riordinamento che consente di ristrutturare tutto il materiale </a:t>
            </a:r>
            <a:r>
              <a:rPr lang="it-IT" b="1" dirty="0" smtClean="0"/>
              <a:t>ordinandolo per materie</a:t>
            </a:r>
            <a:r>
              <a:rPr lang="it-IT" dirty="0" smtClean="0"/>
              <a:t>, intervenendo quindi pesantemente sull’ordine originario e distruggendo i precedenti criteri di organizzazione: spesso in questo modo si va a ledere il vincolo originario per creare quindi una raccolta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29258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Principio di pertinenza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b="1" dirty="0" smtClean="0"/>
              <a:t>Nella seconda metà del ‘700 il problema del riordinamento diventò centrale</a:t>
            </a:r>
            <a:r>
              <a:rPr lang="it-IT" dirty="0" smtClean="0"/>
              <a:t> dal punto di vista teorico e metodologico, e con lo sviluppo delle </a:t>
            </a:r>
            <a:r>
              <a:rPr lang="it-IT" b="1" dirty="0" smtClean="0"/>
              <a:t>correnti razionalistiche del sapere </a:t>
            </a:r>
            <a:r>
              <a:rPr lang="it-IT" dirty="0" smtClean="0"/>
              <a:t>si svilupparono le linee di riordinamento fondate sopra quel principio di pertinenza che consentiva di ristrutturare il materiale per materia (MI, L. Peroni)</a:t>
            </a:r>
          </a:p>
          <a:p>
            <a:pPr marL="0" indent="0" algn="just">
              <a:buNone/>
            </a:pPr>
            <a:r>
              <a:rPr lang="it-IT" dirty="0" smtClean="0"/>
              <a:t>Negli archivi le pergamene furono tolte dalla loro sede naturale e riunite in un nuovo contesto chiamato Archivio Diplomatico</a:t>
            </a:r>
          </a:p>
          <a:p>
            <a:pPr marL="0" indent="0" algn="just">
              <a:buNone/>
            </a:pPr>
            <a:r>
              <a:rPr lang="it-IT" dirty="0" smtClean="0"/>
              <a:t>Questo principio in buona sostanza distrugge l’organicità archivistica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9822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Principio di provenienza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67713"/>
            <a:ext cx="10515600" cy="3909250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 smtClean="0"/>
              <a:t>È un ordinamento basato sulla </a:t>
            </a:r>
            <a:r>
              <a:rPr lang="it-IT" b="1" dirty="0" smtClean="0"/>
              <a:t>provenienza territoriale del materiale documentario</a:t>
            </a:r>
            <a:r>
              <a:rPr lang="it-IT" dirty="0" smtClean="0"/>
              <a:t>. All’inizio fu interpretato come distinzione riguardante le problematiche territoriali, fu successivamente attivato con riferimento al riordino della documentazione. </a:t>
            </a:r>
          </a:p>
          <a:p>
            <a:pPr marL="0" indent="0" algn="just">
              <a:buNone/>
            </a:pPr>
            <a:r>
              <a:rPr lang="it-IT" dirty="0" smtClean="0"/>
              <a:t>Fu applicato per la prima volta in Danimarca nel 1791.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8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Metodo storico</a:t>
            </a:r>
            <a:endParaRPr lang="it-IT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 smtClean="0"/>
              <a:t>Il metodo storico </a:t>
            </a:r>
            <a:r>
              <a:rPr lang="it-IT" b="1" dirty="0" smtClean="0"/>
              <a:t>costituisce la base del lavoro di ogni archivista contemporaneo</a:t>
            </a:r>
            <a:r>
              <a:rPr lang="it-IT" dirty="0" smtClean="0"/>
              <a:t>. Esso consiste nella </a:t>
            </a:r>
            <a:r>
              <a:rPr lang="it-IT" b="1" dirty="0" smtClean="0"/>
              <a:t>ricostruzione dell’ordine originario </a:t>
            </a:r>
            <a:r>
              <a:rPr lang="it-IT" dirty="0" smtClean="0"/>
              <a:t>degli atti. </a:t>
            </a:r>
          </a:p>
          <a:p>
            <a:pPr marL="0" indent="0" algn="just">
              <a:buNone/>
            </a:pPr>
            <a:r>
              <a:rPr lang="it-IT" dirty="0" smtClean="0"/>
              <a:t>Si deve tener ben presente che </a:t>
            </a:r>
            <a:r>
              <a:rPr lang="it-IT" b="1" dirty="0" smtClean="0"/>
              <a:t>qualunque ordinamento dell’archivio che si proponesse di facilitare le ricerche</a:t>
            </a:r>
            <a:r>
              <a:rPr lang="it-IT" dirty="0" smtClean="0"/>
              <a:t>, dando alla documentazione un ordine diverso da quello originario, costituisce </a:t>
            </a:r>
            <a:r>
              <a:rPr lang="it-IT" b="1" dirty="0" smtClean="0"/>
              <a:t>in realtà un danno per l’archivio</a:t>
            </a:r>
            <a:r>
              <a:rPr lang="it-IT" dirty="0" smtClean="0"/>
              <a:t>, oltre che per il ricercatore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018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</TotalTime>
  <Words>2800</Words>
  <Application>Microsoft Office PowerPoint</Application>
  <PresentationFormat>Widescreen</PresentationFormat>
  <Paragraphs>178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4" baseType="lpstr">
      <vt:lpstr>Arial</vt:lpstr>
      <vt:lpstr>Calibri</vt:lpstr>
      <vt:lpstr>Calibri Light</vt:lpstr>
      <vt:lpstr>Office Theme</vt:lpstr>
      <vt:lpstr>Archivio Storico</vt:lpstr>
      <vt:lpstr>Gestione dell’archivio storico</vt:lpstr>
      <vt:lpstr>Riordinamento</vt:lpstr>
      <vt:lpstr>Principi di riordinamento dell’archivio</vt:lpstr>
      <vt:lpstr>Principi di riordinamento dell’archivio</vt:lpstr>
      <vt:lpstr>Principio di pertinenza</vt:lpstr>
      <vt:lpstr>Principio di pertinenza</vt:lpstr>
      <vt:lpstr>Principio di provenienza</vt:lpstr>
      <vt:lpstr>Metodo storico</vt:lpstr>
      <vt:lpstr>Metodo storico</vt:lpstr>
      <vt:lpstr>Riordinare un archivio storico</vt:lpstr>
      <vt:lpstr>Periodizzazione come criterio di riordinamento</vt:lpstr>
      <vt:lpstr>Mezzi di corredo/strumenti di ricerca</vt:lpstr>
      <vt:lpstr>Descrizione archivistica</vt:lpstr>
      <vt:lpstr>Mezzi di corredo e strumenti di ricerca</vt:lpstr>
      <vt:lpstr>Elenchi</vt:lpstr>
      <vt:lpstr>Guide</vt:lpstr>
      <vt:lpstr>Guide</vt:lpstr>
      <vt:lpstr>Guida generale degli archivi di Stato italiani</vt:lpstr>
      <vt:lpstr>Guida generale degli Archivi di Stato italiani/storia</vt:lpstr>
      <vt:lpstr>Guida generale degli Archivi di Stato italiani/storia</vt:lpstr>
      <vt:lpstr>Guida generale degli Archivi di Stato italiani</vt:lpstr>
      <vt:lpstr>Inventari</vt:lpstr>
      <vt:lpstr>Inventari</vt:lpstr>
      <vt:lpstr>Inventari</vt:lpstr>
      <vt:lpstr>L’inventario: elementi strutturali essenziali</vt:lpstr>
      <vt:lpstr>Inventario: note introduttive</vt:lpstr>
      <vt:lpstr>Inventario: cappello che precede le serie</vt:lpstr>
      <vt:lpstr>Inventario: sezione descrittiva</vt:lpstr>
      <vt:lpstr>Inventario: sezione descrittiva</vt:lpstr>
      <vt:lpstr>Inventario: sezione descrittiva</vt:lpstr>
      <vt:lpstr>Standard</vt:lpstr>
      <vt:lpstr>Diverse tipologie di standard</vt:lpstr>
      <vt:lpstr>Standard descrittivi</vt:lpstr>
      <vt:lpstr>Distinzione cronologica degli strumenti di ricerca</vt:lpstr>
      <vt:lpstr>Panorama applicativo</vt:lpstr>
      <vt:lpstr>Risorse archivistiche sul web</vt:lpstr>
      <vt:lpstr>Risorse archivistiche sul web</vt:lpstr>
      <vt:lpstr>Portali: DGA e SAN</vt:lpstr>
      <vt:lpstr>Conclusioni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Archivio Storico</dc:title>
  <dc:creator>Enrico</dc:creator>
  <cp:lastModifiedBy>Enrico</cp:lastModifiedBy>
  <cp:revision>88</cp:revision>
  <cp:lastPrinted>2017-03-17T09:07:50Z</cp:lastPrinted>
  <dcterms:created xsi:type="dcterms:W3CDTF">2017-01-31T15:42:37Z</dcterms:created>
  <dcterms:modified xsi:type="dcterms:W3CDTF">2019-03-17T16:11:15Z</dcterms:modified>
</cp:coreProperties>
</file>