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3" r:id="rId5"/>
    <p:sldId id="259" r:id="rId6"/>
    <p:sldId id="260" r:id="rId7"/>
    <p:sldId id="261" r:id="rId8"/>
    <p:sldId id="262" r:id="rId9"/>
    <p:sldId id="264" r:id="rId10"/>
    <p:sldId id="263" r:id="rId11"/>
    <p:sldId id="265" r:id="rId12"/>
    <p:sldId id="266" r:id="rId13"/>
    <p:sldId id="284" r:id="rId14"/>
    <p:sldId id="267" r:id="rId15"/>
    <p:sldId id="268" r:id="rId16"/>
    <p:sldId id="269" r:id="rId17"/>
    <p:sldId id="270" r:id="rId18"/>
    <p:sldId id="276" r:id="rId19"/>
    <p:sldId id="271" r:id="rId20"/>
    <p:sldId id="272" r:id="rId21"/>
    <p:sldId id="273" r:id="rId22"/>
    <p:sldId id="286" r:id="rId23"/>
    <p:sldId id="287" r:id="rId24"/>
    <p:sldId id="274" r:id="rId25"/>
    <p:sldId id="275" r:id="rId26"/>
    <p:sldId id="279" r:id="rId27"/>
    <p:sldId id="280" r:id="rId28"/>
    <p:sldId id="281" r:id="rId29"/>
    <p:sldId id="282" r:id="rId30"/>
    <p:sldId id="288" r:id="rId31"/>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38493AF1-AFC0-4788-8D77-78A646BC2277}" type="datetimeFigureOut">
              <a:rPr lang="it-IT" smtClean="0"/>
              <a:t>24/12/2017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1629466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8493AF1-AFC0-4788-8D77-78A646BC2277}" type="datetimeFigureOut">
              <a:rPr lang="it-IT" smtClean="0"/>
              <a:t>24/12/2017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387527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8493AF1-AFC0-4788-8D77-78A646BC2277}" type="datetimeFigureOut">
              <a:rPr lang="it-IT" smtClean="0"/>
              <a:t>24/12/2017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31007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8493AF1-AFC0-4788-8D77-78A646BC2277}" type="datetimeFigureOut">
              <a:rPr lang="it-IT" smtClean="0"/>
              <a:t>24/12/2017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265361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493AF1-AFC0-4788-8D77-78A646BC2277}" type="datetimeFigureOut">
              <a:rPr lang="it-IT" smtClean="0"/>
              <a:t>24/12/2017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2018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38493AF1-AFC0-4788-8D77-78A646BC2277}" type="datetimeFigureOut">
              <a:rPr lang="it-IT" smtClean="0"/>
              <a:t>24/12/2017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74564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38493AF1-AFC0-4788-8D77-78A646BC2277}" type="datetimeFigureOut">
              <a:rPr lang="it-IT" smtClean="0"/>
              <a:t>24/12/2017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377340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38493AF1-AFC0-4788-8D77-78A646BC2277}" type="datetimeFigureOut">
              <a:rPr lang="it-IT" smtClean="0"/>
              <a:t>24/12/2017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831908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93AF1-AFC0-4788-8D77-78A646BC2277}" type="datetimeFigureOut">
              <a:rPr lang="it-IT" smtClean="0"/>
              <a:t>24/12/2017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38502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93AF1-AFC0-4788-8D77-78A646BC2277}" type="datetimeFigureOut">
              <a:rPr lang="it-IT" smtClean="0"/>
              <a:t>24/12/2017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101261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93AF1-AFC0-4788-8D77-78A646BC2277}" type="datetimeFigureOut">
              <a:rPr lang="it-IT" smtClean="0"/>
              <a:t>24/12/2017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40E812E-B08E-4FD0-8BB6-694A4C0D6DB5}" type="slidenum">
              <a:rPr lang="it-IT" smtClean="0"/>
              <a:t>‹#›</a:t>
            </a:fld>
            <a:endParaRPr lang="it-IT"/>
          </a:p>
        </p:txBody>
      </p:sp>
    </p:spTree>
    <p:extLst>
      <p:ext uri="{BB962C8B-B14F-4D97-AF65-F5344CB8AC3E}">
        <p14:creationId xmlns:p14="http://schemas.microsoft.com/office/powerpoint/2010/main" val="237850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93AF1-AFC0-4788-8D77-78A646BC2277}" type="datetimeFigureOut">
              <a:rPr lang="it-IT" smtClean="0"/>
              <a:t>24/12/2017</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E812E-B08E-4FD0-8BB6-694A4C0D6DB5}" type="slidenum">
              <a:rPr lang="it-IT" smtClean="0"/>
              <a:t>‹#›</a:t>
            </a:fld>
            <a:endParaRPr lang="it-IT"/>
          </a:p>
        </p:txBody>
      </p:sp>
    </p:spTree>
    <p:extLst>
      <p:ext uri="{BB962C8B-B14F-4D97-AF65-F5344CB8AC3E}">
        <p14:creationId xmlns:p14="http://schemas.microsoft.com/office/powerpoint/2010/main" val="3153217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b="1" dirty="0" smtClean="0"/>
              <a:t>Storia dell’archivistica italiana</a:t>
            </a:r>
            <a:endParaRPr lang="it-IT" b="1" dirty="0"/>
          </a:p>
        </p:txBody>
      </p:sp>
      <p:sp>
        <p:nvSpPr>
          <p:cNvPr id="3" name="Subtitle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4117334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Gli archivi Etruschi</a:t>
            </a:r>
            <a:endParaRPr lang="it-IT" b="1" dirty="0"/>
          </a:p>
        </p:txBody>
      </p:sp>
      <p:sp>
        <p:nvSpPr>
          <p:cNvPr id="3" name="Content Placeholder 2"/>
          <p:cNvSpPr>
            <a:spLocks noGrp="1"/>
          </p:cNvSpPr>
          <p:nvPr>
            <p:ph idx="1"/>
          </p:nvPr>
        </p:nvSpPr>
        <p:spPr/>
        <p:txBody>
          <a:bodyPr/>
          <a:lstStyle/>
          <a:p>
            <a:pPr marL="0" indent="0" algn="just">
              <a:buNone/>
            </a:pPr>
            <a:r>
              <a:rPr lang="it-IT" dirty="0" smtClean="0"/>
              <a:t>Ritornando all’Italia, dalle</a:t>
            </a:r>
            <a:r>
              <a:rPr lang="it-IT" dirty="0" smtClean="0"/>
              <a:t> </a:t>
            </a:r>
            <a:r>
              <a:rPr lang="it-IT" dirty="0" smtClean="0"/>
              <a:t>poche fonti superstiti emerge che anche gli Etruschi (XI-X a.C. – I d.C). avevano archivi</a:t>
            </a:r>
            <a:r>
              <a:rPr lang="it-IT" dirty="0" smtClean="0"/>
              <a:t>. Tuttavia, </a:t>
            </a:r>
            <a:r>
              <a:rPr lang="it-IT" dirty="0"/>
              <a:t>l</a:t>
            </a:r>
            <a:r>
              <a:rPr lang="it-IT" dirty="0" smtClean="0"/>
              <a:t>e </a:t>
            </a:r>
            <a:r>
              <a:rPr lang="it-IT" dirty="0" smtClean="0"/>
              <a:t>scarse notizie che abbiamo sugli archivi Etruschi fanno supporre che fossero simili a quelli </a:t>
            </a:r>
            <a:r>
              <a:rPr lang="it-IT" dirty="0" smtClean="0"/>
              <a:t>Romani</a:t>
            </a:r>
            <a:r>
              <a:rPr lang="it-IT" dirty="0"/>
              <a:t> </a:t>
            </a:r>
            <a:r>
              <a:rPr lang="it-IT" dirty="0" smtClean="0"/>
              <a:t>(del periodo Repubblicano)</a:t>
            </a:r>
            <a:endParaRPr lang="it-IT" dirty="0" smtClean="0"/>
          </a:p>
          <a:p>
            <a:pPr marL="0" indent="0" algn="just">
              <a:buNone/>
            </a:pPr>
            <a:r>
              <a:rPr lang="it-IT" b="1" dirty="0" smtClean="0"/>
              <a:t>Esistevano archivi presso le città stato</a:t>
            </a:r>
            <a:r>
              <a:rPr lang="it-IT" dirty="0" smtClean="0"/>
              <a:t>, </a:t>
            </a:r>
            <a:r>
              <a:rPr lang="it-IT" b="1" dirty="0" smtClean="0"/>
              <a:t>i templi </a:t>
            </a:r>
            <a:r>
              <a:rPr lang="it-IT" dirty="0" smtClean="0"/>
              <a:t>e forse anche presso i privati. Un </a:t>
            </a:r>
            <a:r>
              <a:rPr lang="it-IT" dirty="0" smtClean="0"/>
              <a:t>documento etrusco </a:t>
            </a:r>
            <a:r>
              <a:rPr lang="it-IT" dirty="0" smtClean="0"/>
              <a:t>scritto su una lamina di piombo trovato nel santuario di </a:t>
            </a:r>
            <a:r>
              <a:rPr lang="it-IT" dirty="0" smtClean="0"/>
              <a:t>Minerva </a:t>
            </a:r>
            <a:r>
              <a:rPr lang="it-IT" dirty="0" smtClean="0"/>
              <a:t>vicino Roma, ad esempio, «inizia con cifre che possono indicare il numero d’ordine del documento all’interno dell’archivio del Tempio» (datazione incerta)</a:t>
            </a:r>
            <a:endParaRPr lang="it-IT" dirty="0"/>
          </a:p>
        </p:txBody>
      </p:sp>
    </p:spTree>
    <p:extLst>
      <p:ext uri="{BB962C8B-B14F-4D97-AF65-F5344CB8AC3E}">
        <p14:creationId xmlns:p14="http://schemas.microsoft.com/office/powerpoint/2010/main" val="229589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Gli archivi Etruschi</a:t>
            </a:r>
            <a:endParaRPr lang="it-IT" dirty="0"/>
          </a:p>
        </p:txBody>
      </p:sp>
      <p:sp>
        <p:nvSpPr>
          <p:cNvPr id="3" name="Content Placeholder 2"/>
          <p:cNvSpPr>
            <a:spLocks noGrp="1"/>
          </p:cNvSpPr>
          <p:nvPr>
            <p:ph idx="1"/>
          </p:nvPr>
        </p:nvSpPr>
        <p:spPr>
          <a:xfrm>
            <a:off x="838200" y="1911095"/>
            <a:ext cx="10515600" cy="4265867"/>
          </a:xfrm>
        </p:spPr>
        <p:txBody>
          <a:bodyPr/>
          <a:lstStyle/>
          <a:p>
            <a:pPr marL="0" indent="0" algn="just">
              <a:buNone/>
            </a:pPr>
            <a:r>
              <a:rPr lang="it-IT" dirty="0" smtClean="0"/>
              <a:t>Gli archivisti erano gli scribi e le materie scrittorie usate dagli Etruschi erano quelle in uso presso i Romani e gli altri popoli del bacino del Mediterraneo. Per i testi più brevi si utilizzavano </a:t>
            </a:r>
            <a:r>
              <a:rPr lang="it-IT" b="1" dirty="0" smtClean="0"/>
              <a:t>tavolette di legno </a:t>
            </a:r>
            <a:r>
              <a:rPr lang="it-IT" dirty="0" smtClean="0"/>
              <a:t>per lo più ricoperte di </a:t>
            </a:r>
            <a:r>
              <a:rPr lang="it-IT" dirty="0" smtClean="0"/>
              <a:t>cera (alta deperibilità di questo materiale scrittorio), </a:t>
            </a:r>
            <a:r>
              <a:rPr lang="it-IT" dirty="0" smtClean="0"/>
              <a:t>per i testi più lunghi ci si serviva invece di </a:t>
            </a:r>
            <a:r>
              <a:rPr lang="it-IT" b="1" dirty="0" smtClean="0"/>
              <a:t>rotoli di tela di lino, papiro o pergamena</a:t>
            </a:r>
            <a:r>
              <a:rPr lang="it-IT" dirty="0" smtClean="0"/>
              <a:t>. I documenti più solenni venivano scritti su tavolette di metallo (piombo, bronzo, raramente oro e argento)</a:t>
            </a:r>
          </a:p>
        </p:txBody>
      </p:sp>
    </p:spTree>
    <p:extLst>
      <p:ext uri="{BB962C8B-B14F-4D97-AF65-F5344CB8AC3E}">
        <p14:creationId xmlns:p14="http://schemas.microsoft.com/office/powerpoint/2010/main" val="37992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Gli archivi della Magna Grecia e della Sicilia</a:t>
            </a:r>
            <a:endParaRPr lang="it-IT" b="1" dirty="0"/>
          </a:p>
        </p:txBody>
      </p:sp>
      <p:sp>
        <p:nvSpPr>
          <p:cNvPr id="3" name="Content Placeholder 2"/>
          <p:cNvSpPr>
            <a:spLocks noGrp="1"/>
          </p:cNvSpPr>
          <p:nvPr>
            <p:ph idx="1"/>
          </p:nvPr>
        </p:nvSpPr>
        <p:spPr/>
        <p:txBody>
          <a:bodyPr/>
          <a:lstStyle/>
          <a:p>
            <a:pPr marL="0" indent="0" algn="just">
              <a:buNone/>
            </a:pPr>
            <a:r>
              <a:rPr lang="it-IT" dirty="0" smtClean="0"/>
              <a:t>Per avere prove storicamene accertate dell’esistenza di archivi in Italia bisogna aspettare l’arrivo dei Greci</a:t>
            </a:r>
          </a:p>
          <a:p>
            <a:pPr marL="0" indent="0" algn="just">
              <a:buNone/>
            </a:pPr>
            <a:r>
              <a:rPr lang="it-IT" dirty="0" smtClean="0"/>
              <a:t>Degli </a:t>
            </a:r>
            <a:r>
              <a:rPr lang="it-IT" dirty="0" smtClean="0"/>
              <a:t>archivi della Magna Grecia e della Sicilia </a:t>
            </a:r>
            <a:r>
              <a:rPr lang="it-IT" dirty="0" smtClean="0"/>
              <a:t>rimangono però </a:t>
            </a:r>
            <a:r>
              <a:rPr lang="it-IT" dirty="0" smtClean="0"/>
              <a:t>soltanto pochi frammenti di fondi o singoli </a:t>
            </a:r>
            <a:r>
              <a:rPr lang="it-IT" dirty="0" smtClean="0"/>
              <a:t>documenti (tavolette cerate). Le </a:t>
            </a:r>
            <a:r>
              <a:rPr lang="it-IT" b="1" dirty="0" smtClean="0"/>
              <a:t>epigrafi</a:t>
            </a:r>
            <a:r>
              <a:rPr lang="it-IT" dirty="0" smtClean="0"/>
              <a:t> non erano altro che la </a:t>
            </a:r>
            <a:r>
              <a:rPr lang="it-IT" b="1" dirty="0" smtClean="0"/>
              <a:t>copia</a:t>
            </a:r>
            <a:r>
              <a:rPr lang="it-IT" dirty="0" smtClean="0"/>
              <a:t> dei documenti ritenuti più importanti fra quelli conservati negli archivi </a:t>
            </a:r>
            <a:endParaRPr lang="it-IT" dirty="0" smtClean="0"/>
          </a:p>
          <a:p>
            <a:pPr marL="0" indent="0" algn="just">
              <a:buNone/>
            </a:pPr>
            <a:r>
              <a:rPr lang="it-IT" dirty="0" smtClean="0"/>
              <a:t>Da </a:t>
            </a:r>
            <a:r>
              <a:rPr lang="it-IT" i="1" dirty="0" smtClean="0"/>
              <a:t>Archāi</a:t>
            </a:r>
            <a:r>
              <a:rPr lang="it-IT" dirty="0" smtClean="0"/>
              <a:t> → magistrature. Deriva il nome che si è conservato fino ad oggi </a:t>
            </a:r>
            <a:r>
              <a:rPr lang="it-IT" i="1" dirty="0" smtClean="0"/>
              <a:t>Archeion</a:t>
            </a:r>
            <a:r>
              <a:rPr lang="it-IT" dirty="0" smtClean="0"/>
              <a:t> (latinizzato </a:t>
            </a:r>
            <a:r>
              <a:rPr lang="it-IT" i="1" dirty="0" smtClean="0"/>
              <a:t>archīvum</a:t>
            </a:r>
            <a:r>
              <a:rPr lang="it-IT" dirty="0" smtClean="0"/>
              <a:t>, </a:t>
            </a:r>
            <a:r>
              <a:rPr lang="it-IT" i="1" dirty="0" smtClean="0"/>
              <a:t>archium</a:t>
            </a:r>
            <a:r>
              <a:rPr lang="it-IT" dirty="0" smtClean="0"/>
              <a:t>)</a:t>
            </a:r>
            <a:endParaRPr lang="it-IT" dirty="0" smtClean="0"/>
          </a:p>
        </p:txBody>
      </p:sp>
    </p:spTree>
    <p:extLst>
      <p:ext uri="{BB962C8B-B14F-4D97-AF65-F5344CB8AC3E}">
        <p14:creationId xmlns:p14="http://schemas.microsoft.com/office/powerpoint/2010/main" val="1126829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Gli archivi della Magna Grecia e della Sicilia</a:t>
            </a:r>
          </a:p>
        </p:txBody>
      </p:sp>
      <p:sp>
        <p:nvSpPr>
          <p:cNvPr id="3" name="Content Placeholder 2"/>
          <p:cNvSpPr>
            <a:spLocks noGrp="1"/>
          </p:cNvSpPr>
          <p:nvPr>
            <p:ph idx="1"/>
          </p:nvPr>
        </p:nvSpPr>
        <p:spPr>
          <a:xfrm>
            <a:off x="838200" y="1920240"/>
            <a:ext cx="10515600" cy="4256722"/>
          </a:xfrm>
        </p:spPr>
        <p:txBody>
          <a:bodyPr/>
          <a:lstStyle/>
          <a:p>
            <a:pPr marL="0" indent="0" algn="just">
              <a:buNone/>
            </a:pPr>
            <a:r>
              <a:rPr lang="it-IT" dirty="0"/>
              <a:t>Nelle città greche tutti i documenti di carattere pubblico venivano depositati nell’archivio della comunità (custoditi spesso nei </a:t>
            </a:r>
            <a:r>
              <a:rPr lang="it-IT" b="1" dirty="0"/>
              <a:t>templi</a:t>
            </a:r>
            <a:r>
              <a:rPr lang="it-IT" dirty="0"/>
              <a:t>). Di solito, si trattava di scritti su </a:t>
            </a:r>
            <a:r>
              <a:rPr lang="it-IT" b="1" dirty="0"/>
              <a:t>tavolette di legno </a:t>
            </a:r>
            <a:r>
              <a:rPr lang="it-IT" dirty="0"/>
              <a:t>ricoperte di cera, stucco o calce. Esempi di archivi sono le tavole di Eraclea e le tavolette di Locri </a:t>
            </a:r>
            <a:r>
              <a:rPr lang="it-IT" dirty="0" smtClean="0"/>
              <a:t>Epizeferi o i </a:t>
            </a:r>
            <a:r>
              <a:rPr lang="it-IT" dirty="0"/>
              <a:t>rendiconti finanziari su stele di pietra del II-I secolo a.C.  </a:t>
            </a:r>
          </a:p>
          <a:p>
            <a:pPr marL="0" indent="0">
              <a:buNone/>
            </a:pPr>
            <a:endParaRPr lang="it-IT" dirty="0"/>
          </a:p>
        </p:txBody>
      </p:sp>
    </p:spTree>
    <p:extLst>
      <p:ext uri="{BB962C8B-B14F-4D97-AF65-F5344CB8AC3E}">
        <p14:creationId xmlns:p14="http://schemas.microsoft.com/office/powerpoint/2010/main" val="101932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25931"/>
          </a:xfrm>
        </p:spPr>
        <p:txBody>
          <a:bodyPr/>
          <a:lstStyle/>
          <a:p>
            <a:pPr algn="ctr"/>
            <a:r>
              <a:rPr lang="it-IT" b="1" dirty="0" smtClean="0"/>
              <a:t>Gli archivi Romani</a:t>
            </a:r>
            <a:endParaRPr lang="it-IT" b="1" dirty="0"/>
          </a:p>
        </p:txBody>
      </p:sp>
      <p:sp>
        <p:nvSpPr>
          <p:cNvPr id="3" name="Content Placeholder 2"/>
          <p:cNvSpPr>
            <a:spLocks noGrp="1"/>
          </p:cNvSpPr>
          <p:nvPr>
            <p:ph idx="1"/>
          </p:nvPr>
        </p:nvSpPr>
        <p:spPr>
          <a:xfrm>
            <a:off x="838200" y="1463040"/>
            <a:ext cx="10515600" cy="4892040"/>
          </a:xfrm>
        </p:spPr>
        <p:txBody>
          <a:bodyPr>
            <a:normAutofit fontScale="92500" lnSpcReduction="10000"/>
          </a:bodyPr>
          <a:lstStyle/>
          <a:p>
            <a:pPr marL="0" indent="0" algn="just">
              <a:buNone/>
            </a:pPr>
            <a:r>
              <a:rPr lang="it-IT" dirty="0" smtClean="0"/>
              <a:t>Testimonianze più importanti sull’esistenza degli archivi si hanno presso i Romani dove la funzione degli archivi era sia di conservazione della memoria che di fede pubblica dei documenti</a:t>
            </a:r>
            <a:endParaRPr lang="it-IT" dirty="0"/>
          </a:p>
          <a:p>
            <a:pPr marL="0" indent="0" algn="just">
              <a:buNone/>
            </a:pPr>
            <a:r>
              <a:rPr lang="it-IT" dirty="0" smtClean="0"/>
              <a:t>L’impero </a:t>
            </a:r>
            <a:r>
              <a:rPr lang="it-IT" dirty="0" smtClean="0"/>
              <a:t>romano fu una delle più grandi entità statali del mondo antico: durò oltre mille anni ed era esteso su tre continenti. Anche per gli archivi romani la documentazione è però scarsissima, ma rimangono </a:t>
            </a:r>
            <a:r>
              <a:rPr lang="it-IT" b="1" dirty="0" smtClean="0"/>
              <a:t>ampie testimonianze letterarie </a:t>
            </a:r>
            <a:r>
              <a:rPr lang="it-IT" dirty="0" smtClean="0"/>
              <a:t>– specialmente negli scritti giuridici –</a:t>
            </a:r>
            <a:r>
              <a:rPr lang="it-IT" dirty="0"/>
              <a:t> </a:t>
            </a:r>
            <a:r>
              <a:rPr lang="it-IT" dirty="0" smtClean="0"/>
              <a:t>realative agli archivi e alla tenuta di essi e studi specifici sono stati dedicati da diversi autori agli archivi dell’antica Roma. </a:t>
            </a:r>
            <a:endParaRPr lang="it-IT" dirty="0" smtClean="0"/>
          </a:p>
          <a:p>
            <a:pPr marL="0" indent="0" algn="just">
              <a:buNone/>
            </a:pPr>
            <a:r>
              <a:rPr lang="it-IT" sz="2400" dirty="0" smtClean="0"/>
              <a:t>A</a:t>
            </a:r>
            <a:r>
              <a:rPr lang="it-IT" sz="2400" dirty="0" smtClean="0"/>
              <a:t>. BARISONE</a:t>
            </a:r>
            <a:r>
              <a:rPr lang="it-IT" dirty="0" smtClean="0"/>
              <a:t>, </a:t>
            </a:r>
            <a:r>
              <a:rPr lang="it-IT" i="1" dirty="0" smtClean="0"/>
              <a:t>Commentarius de archiviis </a:t>
            </a:r>
            <a:r>
              <a:rPr lang="it-IT" i="1" dirty="0" err="1" smtClean="0"/>
              <a:t>antiquorum</a:t>
            </a:r>
            <a:r>
              <a:rPr lang="it-IT" dirty="0" smtClean="0"/>
              <a:t>, </a:t>
            </a:r>
            <a:r>
              <a:rPr lang="it-IT" sz="2400" dirty="0" smtClean="0"/>
              <a:t>Venezia 1737</a:t>
            </a:r>
            <a:r>
              <a:rPr lang="it-IT" dirty="0" smtClean="0"/>
              <a:t>; </a:t>
            </a:r>
            <a:r>
              <a:rPr lang="it-IT" sz="2400" dirty="0" smtClean="0"/>
              <a:t>G. CENCETTI</a:t>
            </a:r>
            <a:r>
              <a:rPr lang="it-IT" dirty="0" smtClean="0"/>
              <a:t>, </a:t>
            </a:r>
            <a:r>
              <a:rPr lang="it-IT" i="1" dirty="0" smtClean="0"/>
              <a:t>Scritti archivistici</a:t>
            </a:r>
            <a:r>
              <a:rPr lang="it-IT" dirty="0" smtClean="0"/>
              <a:t>, </a:t>
            </a:r>
            <a:r>
              <a:rPr lang="it-IT" sz="2400" dirty="0" smtClean="0"/>
              <a:t>Roma 1970</a:t>
            </a:r>
            <a:r>
              <a:rPr lang="it-IT" dirty="0" smtClean="0"/>
              <a:t>; </a:t>
            </a:r>
            <a:r>
              <a:rPr lang="it-IT" sz="2400" dirty="0"/>
              <a:t>E. POSNER</a:t>
            </a:r>
            <a:r>
              <a:rPr lang="it-IT" dirty="0"/>
              <a:t>, </a:t>
            </a:r>
            <a:r>
              <a:rPr lang="it-IT" i="1" dirty="0"/>
              <a:t>Archives in the ancient world</a:t>
            </a:r>
            <a:r>
              <a:rPr lang="it-IT" dirty="0"/>
              <a:t>, </a:t>
            </a:r>
            <a:r>
              <a:rPr lang="it-IT" sz="2400" dirty="0"/>
              <a:t>Cambridge </a:t>
            </a:r>
            <a:r>
              <a:rPr lang="it-IT" sz="2400" dirty="0" smtClean="0"/>
              <a:t>1972</a:t>
            </a:r>
            <a:r>
              <a:rPr lang="it-IT" dirty="0" smtClean="0"/>
              <a:t>; </a:t>
            </a:r>
            <a:r>
              <a:rPr lang="it-IT" sz="2400" dirty="0" smtClean="0"/>
              <a:t>D. TAMBLÉ</a:t>
            </a:r>
            <a:r>
              <a:rPr lang="it-IT" dirty="0" smtClean="0"/>
              <a:t>, </a:t>
            </a:r>
            <a:r>
              <a:rPr lang="it-IT" i="1" dirty="0" smtClean="0"/>
              <a:t>Tablina, tabulae publicae, Tabularium: gli archivi dell’antica Roma</a:t>
            </a:r>
            <a:r>
              <a:rPr lang="it-IT" dirty="0" smtClean="0"/>
              <a:t>, </a:t>
            </a:r>
            <a:r>
              <a:rPr lang="it-IT" sz="2400" dirty="0" smtClean="0"/>
              <a:t>in "Strenna dei Romanisti", Roma 2001, pp. 557-587</a:t>
            </a:r>
            <a:r>
              <a:rPr lang="it-IT" dirty="0" smtClean="0"/>
              <a:t>; </a:t>
            </a:r>
          </a:p>
        </p:txBody>
      </p:sp>
    </p:spTree>
    <p:extLst>
      <p:ext uri="{BB962C8B-B14F-4D97-AF65-F5344CB8AC3E}">
        <p14:creationId xmlns:p14="http://schemas.microsoft.com/office/powerpoint/2010/main" val="318237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nascita degli archivi romani</a:t>
            </a:r>
            <a:endParaRPr lang="it-IT" dirty="0"/>
          </a:p>
        </p:txBody>
      </p:sp>
      <p:sp>
        <p:nvSpPr>
          <p:cNvPr id="3" name="Content Placeholder 2"/>
          <p:cNvSpPr>
            <a:spLocks noGrp="1"/>
          </p:cNvSpPr>
          <p:nvPr>
            <p:ph idx="1"/>
          </p:nvPr>
        </p:nvSpPr>
        <p:spPr/>
        <p:txBody>
          <a:bodyPr/>
          <a:lstStyle/>
          <a:p>
            <a:pPr marL="0" indent="0" algn="just">
              <a:buNone/>
            </a:pPr>
            <a:r>
              <a:rPr lang="it-IT" dirty="0" smtClean="0"/>
              <a:t>Tito Livio afferma che prima della discesa dei Galli (390 a.C.) le testimonianze scritte «erano rare e, anche se esistevano registri dei pontefici, e atti pubblici e privati, essi scomparvero nell’incendio dell’Urbe»</a:t>
            </a:r>
          </a:p>
          <a:p>
            <a:pPr marL="0" indent="0" algn="just">
              <a:buNone/>
            </a:pPr>
            <a:r>
              <a:rPr lang="it-IT" dirty="0" smtClean="0"/>
              <a:t>Anche secondo il Cencetti </a:t>
            </a:r>
            <a:r>
              <a:rPr lang="it-IT" b="1" dirty="0" smtClean="0"/>
              <a:t>di archivi </a:t>
            </a:r>
            <a:r>
              <a:rPr lang="it-IT" b="1" dirty="0" smtClean="0"/>
              <a:t>romani veri e propri (come li intendiamo noi oggi) </a:t>
            </a:r>
            <a:r>
              <a:rPr lang="it-IT" b="1" dirty="0" smtClean="0"/>
              <a:t>si può parlare solo vari secoli dopo la nascita di </a:t>
            </a:r>
            <a:r>
              <a:rPr lang="it-IT" b="1" dirty="0" smtClean="0"/>
              <a:t>Roma</a:t>
            </a:r>
            <a:r>
              <a:rPr lang="it-IT" dirty="0" smtClean="0"/>
              <a:t>. </a:t>
            </a:r>
            <a:r>
              <a:rPr lang="it-IT" dirty="0" smtClean="0"/>
              <a:t>C’erano </a:t>
            </a:r>
            <a:r>
              <a:rPr lang="it-IT" dirty="0" smtClean="0"/>
              <a:t>si documenti (tavolette incise) ma non formavano serie senza le quali non è concepibile un archivio. </a:t>
            </a:r>
            <a:endParaRPr lang="it-IT" dirty="0" smtClean="0"/>
          </a:p>
          <a:p>
            <a:pPr marL="0" indent="0" algn="just">
              <a:buNone/>
            </a:pPr>
            <a:r>
              <a:rPr lang="it-IT" dirty="0" smtClean="0"/>
              <a:t>Verso la fine della repubblica iniziarono a formarsi grandi archivi pubblici</a:t>
            </a:r>
            <a:endParaRPr lang="it-IT" dirty="0"/>
          </a:p>
        </p:txBody>
      </p:sp>
    </p:spTree>
    <p:extLst>
      <p:ext uri="{BB962C8B-B14F-4D97-AF65-F5344CB8AC3E}">
        <p14:creationId xmlns:p14="http://schemas.microsoft.com/office/powerpoint/2010/main" val="2815597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L’origine privata degli archivi romani</a:t>
            </a:r>
            <a:endParaRPr lang="it-IT" dirty="0"/>
          </a:p>
        </p:txBody>
      </p:sp>
      <p:sp>
        <p:nvSpPr>
          <p:cNvPr id="3" name="Content Placeholder 2"/>
          <p:cNvSpPr>
            <a:spLocks noGrp="1"/>
          </p:cNvSpPr>
          <p:nvPr>
            <p:ph idx="1"/>
          </p:nvPr>
        </p:nvSpPr>
        <p:spPr/>
        <p:txBody>
          <a:bodyPr/>
          <a:lstStyle/>
          <a:p>
            <a:pPr marL="0" indent="0" algn="just">
              <a:buNone/>
            </a:pPr>
            <a:r>
              <a:rPr lang="it-IT" dirty="0" smtClean="0"/>
              <a:t>È ormai certo che </a:t>
            </a:r>
            <a:r>
              <a:rPr lang="it-IT" b="1" dirty="0" smtClean="0"/>
              <a:t>gli archivi pubblici romani derivano da quelli privati</a:t>
            </a:r>
            <a:r>
              <a:rPr lang="it-IT" dirty="0" smtClean="0"/>
              <a:t>. I magistrati incominciarono a prendere nota in forma scritta delle loro attività (commentari → </a:t>
            </a:r>
            <a:r>
              <a:rPr lang="it-IT" i="1" dirty="0" smtClean="0"/>
              <a:t>diarii</a:t>
            </a:r>
            <a:r>
              <a:rPr lang="it-IT" dirty="0" smtClean="0"/>
              <a:t>, </a:t>
            </a:r>
            <a:r>
              <a:rPr lang="it-IT" i="1" dirty="0" smtClean="0"/>
              <a:t>acta</a:t>
            </a:r>
            <a:r>
              <a:rPr lang="it-IT" dirty="0" smtClean="0"/>
              <a:t>, deliberazioni di organi collegiali, documenti </a:t>
            </a:r>
            <a:r>
              <a:rPr lang="it-IT" dirty="0" smtClean="0"/>
              <a:t>fiscali</a:t>
            </a:r>
            <a:r>
              <a:rPr lang="it-IT" dirty="0" smtClean="0"/>
              <a:t>, contratti...</a:t>
            </a:r>
            <a:r>
              <a:rPr lang="it-IT" dirty="0" smtClean="0"/>
              <a:t>). </a:t>
            </a:r>
            <a:r>
              <a:rPr lang="it-IT" dirty="0" smtClean="0"/>
              <a:t>Verso la fine dell’età repubblicana questi documenti acquisirono la natura di </a:t>
            </a:r>
            <a:r>
              <a:rPr lang="it-IT" i="1" dirty="0" smtClean="0"/>
              <a:t>tabulae publicae</a:t>
            </a:r>
            <a:r>
              <a:rPr lang="it-IT" dirty="0" smtClean="0"/>
              <a:t>, riferiti non più alla persona fisica del magistrato ma alla carica da lui rivestita, con conseguente obbligo di consegnarli al successore: nascevano le serie archivistiche ( → versamento nei pubblici archivi)</a:t>
            </a:r>
          </a:p>
          <a:p>
            <a:pPr marL="0" indent="0" algn="just">
              <a:buNone/>
            </a:pPr>
            <a:r>
              <a:rPr lang="it-IT" dirty="0" smtClean="0"/>
              <a:t>All’inizio c’erano solo tavolette di legno imbiancate o cerate; il papiro entrò nell’uso comune e quotidiano soltanto in epoca imperiale</a:t>
            </a:r>
            <a:endParaRPr lang="it-IT" dirty="0"/>
          </a:p>
        </p:txBody>
      </p:sp>
    </p:spTree>
    <p:extLst>
      <p:ext uri="{BB962C8B-B14F-4D97-AF65-F5344CB8AC3E}">
        <p14:creationId xmlns:p14="http://schemas.microsoft.com/office/powerpoint/2010/main" val="3737798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Templi e Tabularium</a:t>
            </a:r>
            <a:endParaRPr lang="it-IT" dirty="0"/>
          </a:p>
        </p:txBody>
      </p:sp>
      <p:sp>
        <p:nvSpPr>
          <p:cNvPr id="3" name="Content Placeholder 2"/>
          <p:cNvSpPr>
            <a:spLocks noGrp="1"/>
          </p:cNvSpPr>
          <p:nvPr>
            <p:ph idx="1"/>
          </p:nvPr>
        </p:nvSpPr>
        <p:spPr/>
        <p:txBody>
          <a:bodyPr>
            <a:normAutofit lnSpcReduction="10000"/>
          </a:bodyPr>
          <a:lstStyle/>
          <a:p>
            <a:pPr marL="0" indent="0" algn="just">
              <a:buNone/>
            </a:pPr>
            <a:r>
              <a:rPr lang="it-IT" dirty="0" smtClean="0"/>
              <a:t>In età repubblicana l’archivio di Stato era conservato nel </a:t>
            </a:r>
            <a:r>
              <a:rPr lang="it-IT" b="1" dirty="0" smtClean="0"/>
              <a:t>tempio di Saturno</a:t>
            </a:r>
            <a:r>
              <a:rPr lang="it-IT" dirty="0" smtClean="0"/>
              <a:t>, insieme all’</a:t>
            </a:r>
            <a:r>
              <a:rPr lang="it-IT" i="1" dirty="0" smtClean="0"/>
              <a:t>aerarium </a:t>
            </a:r>
            <a:r>
              <a:rPr lang="it-IT" dirty="0" smtClean="0"/>
              <a:t>(riserva di monete → cassa pubblica). Anche nelle città sparse per l’impero i vari archivi erano conservati nei templi e la custodia era affidata ai sacerdoti che ne erano anche gli interpreti. Nel primo secolo a.C</a:t>
            </a:r>
            <a:r>
              <a:rPr lang="it-IT" dirty="0" smtClean="0"/>
              <a:t>. – probabilmente per un aumento della documentazione – fu costruito sulle pendici del Campidoglio </a:t>
            </a:r>
            <a:r>
              <a:rPr lang="it-IT" dirty="0" smtClean="0"/>
              <a:t>quale sede dell’archivio di Stato a </a:t>
            </a:r>
            <a:r>
              <a:rPr lang="it-IT" dirty="0" smtClean="0"/>
              <a:t>Roma </a:t>
            </a:r>
            <a:r>
              <a:rPr lang="it-IT" b="1" dirty="0" smtClean="0"/>
              <a:t>il </a:t>
            </a:r>
            <a:r>
              <a:rPr lang="it-IT" b="1" i="1" dirty="0" smtClean="0"/>
              <a:t>Tabularium</a:t>
            </a:r>
            <a:r>
              <a:rPr lang="it-IT" dirty="0"/>
              <a:t> </a:t>
            </a:r>
            <a:r>
              <a:rPr lang="it-IT" dirty="0" smtClean="0"/>
              <a:t>(dov’era conservato il catasto)</a:t>
            </a:r>
            <a:r>
              <a:rPr lang="it-IT" dirty="0"/>
              <a:t> </a:t>
            </a:r>
            <a:r>
              <a:rPr lang="it-IT" dirty="0" smtClean="0"/>
              <a:t>di </a:t>
            </a:r>
            <a:r>
              <a:rPr lang="it-IT" dirty="0" smtClean="0"/>
              <a:t>fronte al Foro Romano (si </a:t>
            </a:r>
            <a:r>
              <a:rPr lang="it-IT" dirty="0" smtClean="0"/>
              <a:t>pensa eretto nel </a:t>
            </a:r>
            <a:r>
              <a:rPr lang="it-IT" dirty="0" smtClean="0"/>
              <a:t>78 a.C</a:t>
            </a:r>
            <a:r>
              <a:rPr lang="it-IT" dirty="0" smtClean="0"/>
              <a:t>. da </a:t>
            </a:r>
            <a:r>
              <a:rPr lang="it-IT" dirty="0" smtClean="0"/>
              <a:t>Quinto Lutazio Catulo; per conservare atti fiscali e documentazione pubblica)</a:t>
            </a:r>
          </a:p>
          <a:p>
            <a:pPr marL="0" indent="0" algn="just">
              <a:buNone/>
            </a:pPr>
            <a:r>
              <a:rPr lang="it-IT" dirty="0" smtClean="0"/>
              <a:t>In età repubblicana per indicare l’archivio si usava prevalentemente la parola </a:t>
            </a:r>
            <a:r>
              <a:rPr lang="it-IT" i="1" dirty="0" smtClean="0"/>
              <a:t>Tabularium</a:t>
            </a:r>
            <a:r>
              <a:rPr lang="it-IT" dirty="0" smtClean="0"/>
              <a:t> (</a:t>
            </a:r>
            <a:r>
              <a:rPr lang="it-IT" i="1" dirty="0" smtClean="0"/>
              <a:t>tabula</a:t>
            </a:r>
            <a:r>
              <a:rPr lang="it-IT" dirty="0" smtClean="0"/>
              <a:t>, documento scritto su tavoletta)</a:t>
            </a:r>
            <a:endParaRPr lang="it-IT" dirty="0"/>
          </a:p>
          <a:p>
            <a:pPr marL="0" indent="0" algn="just">
              <a:buNone/>
            </a:pPr>
            <a:endParaRPr lang="it-IT" dirty="0"/>
          </a:p>
        </p:txBody>
      </p:sp>
    </p:spTree>
    <p:extLst>
      <p:ext uri="{BB962C8B-B14F-4D97-AF65-F5344CB8AC3E}">
        <p14:creationId xmlns:p14="http://schemas.microsoft.com/office/powerpoint/2010/main" val="3124163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delle colonie</a:t>
            </a:r>
            <a:endParaRPr lang="it-IT" dirty="0"/>
          </a:p>
        </p:txBody>
      </p:sp>
      <p:sp>
        <p:nvSpPr>
          <p:cNvPr id="3" name="Content Placeholder 2"/>
          <p:cNvSpPr>
            <a:spLocks noGrp="1"/>
          </p:cNvSpPr>
          <p:nvPr>
            <p:ph idx="1"/>
          </p:nvPr>
        </p:nvSpPr>
        <p:spPr/>
        <p:txBody>
          <a:bodyPr>
            <a:normAutofit fontScale="92500" lnSpcReduction="20000"/>
          </a:bodyPr>
          <a:lstStyle/>
          <a:p>
            <a:pPr marL="0" indent="0" algn="just">
              <a:buNone/>
            </a:pPr>
            <a:r>
              <a:rPr lang="it-IT" dirty="0" smtClean="0"/>
              <a:t>Già alla fine dell’età repubblicana </a:t>
            </a:r>
            <a:r>
              <a:rPr lang="it-IT" b="1" dirty="0" smtClean="0"/>
              <a:t>ogni città aveva il proprio archivio</a:t>
            </a:r>
            <a:r>
              <a:rPr lang="it-IT" dirty="0" smtClean="0"/>
              <a:t>, soprattutto per la conservazione di documenti di carattere fiscale. Ci sono citazioni a partire dal III – II secolo a.C. </a:t>
            </a:r>
            <a:endParaRPr lang="it-IT" dirty="0" smtClean="0"/>
          </a:p>
          <a:p>
            <a:pPr marL="0" indent="0" algn="just">
              <a:buNone/>
            </a:pPr>
            <a:r>
              <a:rPr lang="it-IT" dirty="0" smtClean="0"/>
              <a:t>Inoltre, per una disposizione di Marco Aurelio fu ufficialmente istituito in ogni provincia una archivio (città capitale della provincia)</a:t>
            </a:r>
            <a:endParaRPr lang="it-IT" dirty="0" smtClean="0"/>
          </a:p>
          <a:p>
            <a:pPr marL="0" indent="0" algn="just">
              <a:buNone/>
            </a:pPr>
            <a:r>
              <a:rPr lang="it-IT" dirty="0" smtClean="0"/>
              <a:t>Di solito, </a:t>
            </a:r>
            <a:r>
              <a:rPr lang="it-IT" dirty="0"/>
              <a:t>una copia degli atti più </a:t>
            </a:r>
            <a:r>
              <a:rPr lang="it-IT" dirty="0" smtClean="0"/>
              <a:t>importanti </a:t>
            </a:r>
            <a:r>
              <a:rPr lang="it-IT" dirty="0"/>
              <a:t>doveva essere inviata a </a:t>
            </a:r>
            <a:r>
              <a:rPr lang="it-IT" dirty="0" smtClean="0"/>
              <a:t>Roma, e quando dei documenti esistevano due esemplari, uno nella capitale e uno nell’archivio locale, era il primo che veniva considerato autentico e degno di maggior fede rispetto al secondo</a:t>
            </a:r>
          </a:p>
          <a:p>
            <a:pPr marL="0" indent="0" algn="just">
              <a:buNone/>
            </a:pPr>
            <a:r>
              <a:rPr lang="it-IT" dirty="0" smtClean="0"/>
              <a:t>Abbiamo testimonianza che in questi archivi venivano conservati </a:t>
            </a:r>
            <a:r>
              <a:rPr lang="it-IT" dirty="0"/>
              <a:t>i </a:t>
            </a:r>
            <a:r>
              <a:rPr lang="it-IT" i="1" dirty="0"/>
              <a:t>libri subsecivorum, </a:t>
            </a:r>
            <a:r>
              <a:rPr lang="it-IT" dirty="0" smtClean="0"/>
              <a:t>descrivevano </a:t>
            </a:r>
            <a:r>
              <a:rPr lang="it-IT" dirty="0"/>
              <a:t>le terre lasciate libere; i </a:t>
            </a:r>
            <a:r>
              <a:rPr lang="it-IT" i="1" dirty="0"/>
              <a:t>libri beneficiorum</a:t>
            </a:r>
            <a:r>
              <a:rPr lang="it-IT" dirty="0"/>
              <a:t>, gratificazioni accordate dal Senato, le </a:t>
            </a:r>
            <a:r>
              <a:rPr lang="it-IT" i="1" dirty="0"/>
              <a:t>formae</a:t>
            </a:r>
            <a:r>
              <a:rPr lang="it-IT" dirty="0"/>
              <a:t> cioè le carte </a:t>
            </a:r>
            <a:r>
              <a:rPr lang="it-IT" dirty="0" smtClean="0"/>
              <a:t>geografiche</a:t>
            </a:r>
            <a:r>
              <a:rPr lang="it-IT" dirty="0"/>
              <a:t> </a:t>
            </a:r>
            <a:r>
              <a:rPr lang="it-IT" dirty="0" smtClean="0"/>
              <a:t>e tutta la documentazione fiscale e amministrativa</a:t>
            </a:r>
            <a:r>
              <a:rPr lang="it-IT" dirty="0" smtClean="0"/>
              <a:t>  </a:t>
            </a:r>
            <a:endParaRPr lang="it-IT" dirty="0"/>
          </a:p>
          <a:p>
            <a:pPr marL="0" indent="0">
              <a:buNone/>
            </a:pPr>
            <a:endParaRPr lang="it-IT" dirty="0"/>
          </a:p>
        </p:txBody>
      </p:sp>
    </p:spTree>
    <p:extLst>
      <p:ext uri="{BB962C8B-B14F-4D97-AF65-F5344CB8AC3E}">
        <p14:creationId xmlns:p14="http://schemas.microsoft.com/office/powerpoint/2010/main" val="1875609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privati</a:t>
            </a:r>
            <a:endParaRPr lang="it-IT" dirty="0"/>
          </a:p>
        </p:txBody>
      </p:sp>
      <p:sp>
        <p:nvSpPr>
          <p:cNvPr id="3" name="Content Placeholder 2"/>
          <p:cNvSpPr>
            <a:spLocks noGrp="1"/>
          </p:cNvSpPr>
          <p:nvPr>
            <p:ph idx="1"/>
          </p:nvPr>
        </p:nvSpPr>
        <p:spPr>
          <a:xfrm>
            <a:off x="838200" y="1690688"/>
            <a:ext cx="10515600" cy="4486275"/>
          </a:xfrm>
        </p:spPr>
        <p:txBody>
          <a:bodyPr>
            <a:normAutofit/>
          </a:bodyPr>
          <a:lstStyle/>
          <a:p>
            <a:pPr marL="0" indent="0" algn="just">
              <a:buNone/>
            </a:pPr>
            <a:r>
              <a:rPr lang="it-IT" dirty="0" smtClean="0"/>
              <a:t>Di solito, per </a:t>
            </a:r>
            <a:r>
              <a:rPr lang="it-IT" dirty="0"/>
              <a:t>gli atti privati ci si affidava </a:t>
            </a:r>
            <a:r>
              <a:rPr lang="it-IT" dirty="0" smtClean="0"/>
              <a:t>ancora</a:t>
            </a:r>
            <a:r>
              <a:rPr lang="it-IT" dirty="0" smtClean="0"/>
              <a:t> </a:t>
            </a:r>
            <a:r>
              <a:rPr lang="it-IT" dirty="0"/>
              <a:t>ai </a:t>
            </a:r>
            <a:r>
              <a:rPr lang="it-IT" b="1" dirty="0"/>
              <a:t>luoghi sacri</a:t>
            </a:r>
            <a:r>
              <a:rPr lang="it-IT" dirty="0"/>
              <a:t>: Giulio Cesare e Augusto </a:t>
            </a:r>
            <a:r>
              <a:rPr lang="it-IT" dirty="0" smtClean="0"/>
              <a:t>consegnarono ad esempio </a:t>
            </a:r>
            <a:r>
              <a:rPr lang="it-IT" dirty="0"/>
              <a:t>i </a:t>
            </a:r>
            <a:r>
              <a:rPr lang="it-IT" dirty="0" smtClean="0"/>
              <a:t>propri </a:t>
            </a:r>
            <a:r>
              <a:rPr lang="it-IT" dirty="0"/>
              <a:t>testamenti alla più anziana delle Vestali</a:t>
            </a:r>
            <a:r>
              <a:rPr lang="it-IT" dirty="0" smtClean="0"/>
              <a:t>.</a:t>
            </a:r>
          </a:p>
          <a:p>
            <a:pPr marL="0" indent="0" algn="just">
              <a:buNone/>
            </a:pPr>
            <a:r>
              <a:rPr lang="it-IT" dirty="0" smtClean="0"/>
              <a:t>Alcuni dei pochissimi frammenti di archivi privati romani giunti fino a noi riguardano soprattutto </a:t>
            </a:r>
            <a:r>
              <a:rPr lang="it-IT" b="1" dirty="0" smtClean="0"/>
              <a:t>documentazione di carattere economico</a:t>
            </a:r>
            <a:r>
              <a:rPr lang="it-IT" dirty="0" smtClean="0"/>
              <a:t>, ad esempio i 153 documenti trovati a casa di un banchiere Lucius Caecilius Jucundus di Pompei, conservati grazie all’eruzione dei Vesuvio nel 79 a.C.</a:t>
            </a:r>
          </a:p>
          <a:p>
            <a:pPr marL="0" indent="0">
              <a:buNone/>
            </a:pPr>
            <a:endParaRPr lang="it-IT" dirty="0"/>
          </a:p>
        </p:txBody>
      </p:sp>
    </p:spTree>
    <p:extLst>
      <p:ext uri="{BB962C8B-B14F-4D97-AF65-F5344CB8AC3E}">
        <p14:creationId xmlns:p14="http://schemas.microsoft.com/office/powerpoint/2010/main" val="479490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Un argomento di studio nuovo</a:t>
            </a:r>
            <a:endParaRPr lang="it-IT" dirty="0"/>
          </a:p>
        </p:txBody>
      </p:sp>
      <p:sp>
        <p:nvSpPr>
          <p:cNvPr id="3" name="Content Placeholder 2"/>
          <p:cNvSpPr>
            <a:spLocks noGrp="1"/>
          </p:cNvSpPr>
          <p:nvPr>
            <p:ph idx="1"/>
          </p:nvPr>
        </p:nvSpPr>
        <p:spPr/>
        <p:txBody>
          <a:bodyPr/>
          <a:lstStyle/>
          <a:p>
            <a:pPr marL="0" indent="0" algn="just">
              <a:buNone/>
            </a:pPr>
            <a:r>
              <a:rPr lang="it-IT" dirty="0" smtClean="0"/>
              <a:t>La storia dell’archivistica – che non è solo la storia degli archivi –</a:t>
            </a:r>
            <a:r>
              <a:rPr lang="it-IT" dirty="0"/>
              <a:t> </a:t>
            </a:r>
            <a:r>
              <a:rPr lang="it-IT" dirty="0" smtClean="0"/>
              <a:t>è una materia di studio </a:t>
            </a:r>
            <a:r>
              <a:rPr lang="it-IT" b="1" dirty="0" smtClean="0"/>
              <a:t>recente</a:t>
            </a:r>
            <a:r>
              <a:rPr lang="it-IT" dirty="0" smtClean="0"/>
              <a:t>, tanto che è totalmente assente anche in paesi di alte tradizioni culturali </a:t>
            </a:r>
          </a:p>
          <a:p>
            <a:pPr marL="0" indent="0" algn="just">
              <a:buNone/>
            </a:pPr>
            <a:r>
              <a:rPr lang="it-IT" dirty="0" smtClean="0"/>
              <a:t>In </a:t>
            </a:r>
            <a:r>
              <a:rPr lang="it-IT" dirty="0" smtClean="0"/>
              <a:t>Italia il primo testo di un certo spessore su questo ramo della disciplina </a:t>
            </a:r>
            <a:r>
              <a:rPr lang="it-IT" dirty="0" smtClean="0"/>
              <a:t>è </a:t>
            </a:r>
            <a:r>
              <a:rPr lang="it-IT" i="1" dirty="0" smtClean="0"/>
              <a:t>Lineamenti di</a:t>
            </a:r>
            <a:r>
              <a:rPr lang="it-IT" i="1" dirty="0" smtClean="0"/>
              <a:t> </a:t>
            </a:r>
            <a:r>
              <a:rPr lang="it-IT" i="1" dirty="0"/>
              <a:t>s</a:t>
            </a:r>
            <a:r>
              <a:rPr lang="it-IT" i="1" dirty="0" smtClean="0"/>
              <a:t>toria dell’archivisitica italiana</a:t>
            </a:r>
            <a:r>
              <a:rPr lang="it-IT" dirty="0" smtClean="0"/>
              <a:t> </a:t>
            </a:r>
            <a:r>
              <a:rPr lang="it-IT" dirty="0" smtClean="0"/>
              <a:t>di E. Lodolini, </a:t>
            </a:r>
            <a:r>
              <a:rPr lang="it-IT" dirty="0" smtClean="0"/>
              <a:t>Roma 1991</a:t>
            </a:r>
            <a:r>
              <a:rPr lang="it-IT" dirty="0" smtClean="0"/>
              <a:t>. </a:t>
            </a:r>
            <a:endParaRPr lang="it-IT" dirty="0" smtClean="0"/>
          </a:p>
          <a:p>
            <a:pPr marL="0" indent="0" algn="just">
              <a:buNone/>
            </a:pPr>
            <a:r>
              <a:rPr lang="it-IT" dirty="0" smtClean="0"/>
              <a:t>Il primo studioso che </a:t>
            </a:r>
            <a:r>
              <a:rPr lang="it-IT" dirty="0" smtClean="0"/>
              <a:t>si occupò dell’argomento fu invece </a:t>
            </a:r>
            <a:r>
              <a:rPr lang="it-IT" dirty="0" smtClean="0"/>
              <a:t>E. Casanova all’inizio del secolo scorso</a:t>
            </a:r>
          </a:p>
        </p:txBody>
      </p:sp>
    </p:spTree>
    <p:extLst>
      <p:ext uri="{BB962C8B-B14F-4D97-AF65-F5344CB8AC3E}">
        <p14:creationId xmlns:p14="http://schemas.microsoft.com/office/powerpoint/2010/main" val="1809386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della Chiesa in età romana</a:t>
            </a:r>
            <a:endParaRPr lang="it-IT" dirty="0"/>
          </a:p>
        </p:txBody>
      </p:sp>
      <p:sp>
        <p:nvSpPr>
          <p:cNvPr id="3" name="Content Placeholder 2"/>
          <p:cNvSpPr>
            <a:spLocks noGrp="1"/>
          </p:cNvSpPr>
          <p:nvPr>
            <p:ph idx="1"/>
          </p:nvPr>
        </p:nvSpPr>
        <p:spPr>
          <a:xfrm>
            <a:off x="838200" y="1984247"/>
            <a:ext cx="10515600" cy="4192715"/>
          </a:xfrm>
        </p:spPr>
        <p:txBody>
          <a:bodyPr/>
          <a:lstStyle/>
          <a:p>
            <a:pPr marL="0" indent="0" algn="just">
              <a:buNone/>
            </a:pPr>
            <a:r>
              <a:rPr lang="it-IT" dirty="0" smtClean="0"/>
              <a:t>Con la diffusione del Cristianesimo le prime comunità iniziarono ad organizzare i propri archivi. Papa Antero I nella prima metà del III secolo ordinò la redazione da parte dei notai, degli </a:t>
            </a:r>
            <a:r>
              <a:rPr lang="it-IT" b="1" dirty="0" smtClean="0"/>
              <a:t>atti dei martiri </a:t>
            </a:r>
            <a:r>
              <a:rPr lang="it-IT" dirty="0" smtClean="0"/>
              <a:t>e la conservazione di questi documenti, che pertanto costituiscono il primo nucleo dell’archivio della Chiesa. Il più antico registro conservato è però del secolo IX (Giovanni VIII, 872-882) e le grandi serie continue hanno inizio assai più tardi.</a:t>
            </a:r>
          </a:p>
          <a:p>
            <a:pPr marL="0" indent="0" algn="just">
              <a:buNone/>
            </a:pPr>
            <a:endParaRPr lang="it-IT" dirty="0"/>
          </a:p>
        </p:txBody>
      </p:sp>
    </p:spTree>
    <p:extLst>
      <p:ext uri="{BB962C8B-B14F-4D97-AF65-F5344CB8AC3E}">
        <p14:creationId xmlns:p14="http://schemas.microsoft.com/office/powerpoint/2010/main" val="346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a:t>
            </a:r>
            <a:r>
              <a:rPr lang="it-IT" i="1" dirty="0" smtClean="0"/>
              <a:t>fides</a:t>
            </a:r>
            <a:r>
              <a:rPr lang="it-IT" dirty="0" smtClean="0"/>
              <a:t> attribuita ai documenti conservati negli archivi</a:t>
            </a:r>
            <a:endParaRPr lang="it-IT" dirty="0"/>
          </a:p>
        </p:txBody>
      </p:sp>
      <p:sp>
        <p:nvSpPr>
          <p:cNvPr id="3" name="Content Placeholder 2"/>
          <p:cNvSpPr>
            <a:spLocks noGrp="1"/>
          </p:cNvSpPr>
          <p:nvPr>
            <p:ph idx="1"/>
          </p:nvPr>
        </p:nvSpPr>
        <p:spPr>
          <a:xfrm>
            <a:off x="838200" y="2130552"/>
            <a:ext cx="10515600" cy="4046410"/>
          </a:xfrm>
        </p:spPr>
        <p:txBody>
          <a:bodyPr>
            <a:normAutofit/>
          </a:bodyPr>
          <a:lstStyle/>
          <a:p>
            <a:pPr marL="0" indent="0" algn="just">
              <a:buNone/>
            </a:pPr>
            <a:r>
              <a:rPr lang="it-IT" dirty="0" smtClean="0"/>
              <a:t>In età romana il compito di redigere atti per conto dei privati era affidato ai </a:t>
            </a:r>
            <a:r>
              <a:rPr lang="it-IT" i="1" dirty="0" smtClean="0"/>
              <a:t>tabelliones</a:t>
            </a:r>
            <a:r>
              <a:rPr lang="it-IT" dirty="0" smtClean="0"/>
              <a:t>, cioè dei professionisti pagati (notai – scribi) Il fatto che un documento fosse redatto da un «tabellione» non gli dava fede pubblica. Perché il documento ne fosse munito bisognava che l’autore lo depositasse presso un ufficio pubblico → archivio</a:t>
            </a:r>
          </a:p>
          <a:p>
            <a:pPr marL="0" indent="0" algn="just">
              <a:buNone/>
            </a:pPr>
            <a:r>
              <a:rPr lang="it-IT" dirty="0" smtClean="0"/>
              <a:t>La </a:t>
            </a:r>
            <a:r>
              <a:rPr lang="it-IT" b="1" i="1" dirty="0" smtClean="0"/>
              <a:t>fides</a:t>
            </a:r>
            <a:r>
              <a:rPr lang="it-IT" dirty="0" smtClean="0"/>
              <a:t> delle scritture conservate negli archivi era tale – quanto meno in Oriente – che già nei primi anni del secondo secolo Ignazio, vescovo di Antiochia, registrava affermazioni secondo cui alcuni non avrebbero creduto nemmeno al Vangelo se non lo avessero trovato negli archivi </a:t>
            </a:r>
            <a:endParaRPr lang="it-IT" dirty="0"/>
          </a:p>
        </p:txBody>
      </p:sp>
    </p:spTree>
    <p:extLst>
      <p:ext uri="{BB962C8B-B14F-4D97-AF65-F5344CB8AC3E}">
        <p14:creationId xmlns:p14="http://schemas.microsoft.com/office/powerpoint/2010/main" val="793004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 </a:t>
            </a:r>
            <a:r>
              <a:rPr lang="it-IT" i="1" dirty="0" smtClean="0"/>
              <a:t>ius gestorum </a:t>
            </a:r>
            <a:r>
              <a:rPr lang="it-IT" dirty="0" smtClean="0"/>
              <a:t>e l’evoluzione del concetto di archivio </a:t>
            </a:r>
            <a:endParaRPr lang="it-IT" dirty="0"/>
          </a:p>
        </p:txBody>
      </p:sp>
      <p:sp>
        <p:nvSpPr>
          <p:cNvPr id="3" name="Content Placeholder 2"/>
          <p:cNvSpPr>
            <a:spLocks noGrp="1"/>
          </p:cNvSpPr>
          <p:nvPr>
            <p:ph idx="1"/>
          </p:nvPr>
        </p:nvSpPr>
        <p:spPr>
          <a:xfrm>
            <a:off x="838200" y="1956816"/>
            <a:ext cx="10515600" cy="4220146"/>
          </a:xfrm>
        </p:spPr>
        <p:txBody>
          <a:bodyPr/>
          <a:lstStyle/>
          <a:p>
            <a:pPr marL="0" indent="0" algn="just">
              <a:buNone/>
            </a:pPr>
            <a:r>
              <a:rPr lang="it-IT" dirty="0" smtClean="0"/>
              <a:t>Inoltre, per </a:t>
            </a:r>
            <a:r>
              <a:rPr lang="it-IT" dirty="0" smtClean="0"/>
              <a:t>lo meno dall’età di Costantino (309-337) molte amministrazioni sia centrali che periferiche del mondo romano godevano dello </a:t>
            </a:r>
            <a:r>
              <a:rPr lang="it-IT" b="1" i="1" dirty="0" smtClean="0"/>
              <a:t>ius gestorum</a:t>
            </a:r>
            <a:r>
              <a:rPr lang="it-IT" dirty="0" smtClean="0"/>
              <a:t>, cioè del "diritto di ricevere nei loro registri gli atti e le dichiarazioni dei privati e di rilasciare copie sfidanti ogni contestazione"</a:t>
            </a:r>
          </a:p>
          <a:p>
            <a:pPr marL="0" indent="0" algn="just">
              <a:buNone/>
            </a:pPr>
            <a:r>
              <a:rPr lang="it-IT" dirty="0" smtClean="0"/>
              <a:t>Il versamento dei documenti nell’archivio mirava non solo ad assicurare la </a:t>
            </a:r>
            <a:r>
              <a:rPr lang="it-IT" b="1" dirty="0" smtClean="0"/>
              <a:t>conservazione</a:t>
            </a:r>
            <a:r>
              <a:rPr lang="it-IT" dirty="0" smtClean="0"/>
              <a:t> ma anche a </a:t>
            </a:r>
            <a:r>
              <a:rPr lang="it-IT" b="1" dirty="0" smtClean="0"/>
              <a:t>garantire l’autenticità</a:t>
            </a:r>
            <a:endParaRPr lang="it-IT" b="1" dirty="0"/>
          </a:p>
        </p:txBody>
      </p:sp>
    </p:spTree>
    <p:extLst>
      <p:ext uri="{BB962C8B-B14F-4D97-AF65-F5344CB8AC3E}">
        <p14:creationId xmlns:p14="http://schemas.microsoft.com/office/powerpoint/2010/main" val="1316288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Duplice funzione degli archivi nel mondo romano</a:t>
            </a:r>
            <a:endParaRPr lang="it-IT" dirty="0"/>
          </a:p>
        </p:txBody>
      </p:sp>
      <p:sp>
        <p:nvSpPr>
          <p:cNvPr id="3" name="Content Placeholder 2"/>
          <p:cNvSpPr>
            <a:spLocks noGrp="1"/>
          </p:cNvSpPr>
          <p:nvPr>
            <p:ph idx="1"/>
          </p:nvPr>
        </p:nvSpPr>
        <p:spPr>
          <a:xfrm>
            <a:off x="838200" y="1892807"/>
            <a:ext cx="10515600" cy="4284155"/>
          </a:xfrm>
        </p:spPr>
        <p:txBody>
          <a:bodyPr/>
          <a:lstStyle/>
          <a:p>
            <a:pPr marL="0" indent="0" algn="just">
              <a:buNone/>
            </a:pPr>
            <a:r>
              <a:rPr lang="it-IT" dirty="0" smtClean="0"/>
              <a:t>Per l’epoca imperiale non c’è dubbio sulla doppia funzione degli archivi nel mondo romano (</a:t>
            </a:r>
            <a:r>
              <a:rPr lang="it-IT" b="1" dirty="0" smtClean="0"/>
              <a:t>conservazione</a:t>
            </a:r>
            <a:r>
              <a:rPr lang="it-IT" dirty="0" smtClean="0"/>
              <a:t> – </a:t>
            </a:r>
            <a:r>
              <a:rPr lang="it-IT" b="1" dirty="0" smtClean="0"/>
              <a:t>autenticità</a:t>
            </a:r>
            <a:r>
              <a:rPr lang="it-IT" dirty="0" smtClean="0"/>
              <a:t>)</a:t>
            </a:r>
          </a:p>
          <a:p>
            <a:pPr marL="0" indent="0" algn="just">
              <a:buNone/>
            </a:pPr>
            <a:r>
              <a:rPr lang="it-IT" dirty="0" smtClean="0"/>
              <a:t>Conservare i documenti nel </a:t>
            </a:r>
            <a:r>
              <a:rPr lang="it-IT" i="1" dirty="0" smtClean="0"/>
              <a:t>Tabularium</a:t>
            </a:r>
            <a:r>
              <a:rPr lang="it-IT" dirty="0" smtClean="0"/>
              <a:t> o negli archivi della varie città era l’assicurazione dell’autenticità dei testi contro le falsificazioni. Era </a:t>
            </a:r>
            <a:r>
              <a:rPr lang="it-IT" dirty="0" smtClean="0"/>
              <a:t>l’archivio (come luogo) </a:t>
            </a:r>
            <a:r>
              <a:rPr lang="it-IT" dirty="0" smtClean="0"/>
              <a:t>a dare carattere di autenticità a un documento. Questo principio permarrà a lungo nel Medioevo e ancora in età Moderna.  </a:t>
            </a:r>
            <a:endParaRPr lang="it-IT" dirty="0" smtClean="0"/>
          </a:p>
          <a:p>
            <a:pPr marL="0" indent="0" algn="just">
              <a:buNone/>
            </a:pPr>
            <a:r>
              <a:rPr lang="it-IT" dirty="0" smtClean="0"/>
              <a:t>Per i giuristi romani soltanto l’archivio pubblico meritava la qualifica di archivio</a:t>
            </a:r>
            <a:endParaRPr lang="it-IT" dirty="0"/>
          </a:p>
        </p:txBody>
      </p:sp>
    </p:spTree>
    <p:extLst>
      <p:ext uri="{BB962C8B-B14F-4D97-AF65-F5344CB8AC3E}">
        <p14:creationId xmlns:p14="http://schemas.microsoft.com/office/powerpoint/2010/main" val="1530733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L’ordinamento archivistico dei documenti</a:t>
            </a:r>
            <a:endParaRPr lang="it-IT" dirty="0"/>
          </a:p>
        </p:txBody>
      </p:sp>
      <p:sp>
        <p:nvSpPr>
          <p:cNvPr id="3" name="Content Placeholder 2"/>
          <p:cNvSpPr>
            <a:spLocks noGrp="1"/>
          </p:cNvSpPr>
          <p:nvPr>
            <p:ph idx="1"/>
          </p:nvPr>
        </p:nvSpPr>
        <p:spPr/>
        <p:txBody>
          <a:bodyPr/>
          <a:lstStyle/>
          <a:p>
            <a:pPr marL="0" indent="0" algn="just">
              <a:buNone/>
            </a:pPr>
            <a:r>
              <a:rPr lang="it-IT" dirty="0" smtClean="0"/>
              <a:t>Negli archivi romani i documenti di ciascun ufficio erano conservati separatamente rispetto a quelli di ogni altro ufficio e non erano mescolati con essi né riuniti in base all’argomento trattato: gli archivi cioè non erano ordinati per materia, ma, al contrario, veniva applicato un rigoroso "</a:t>
            </a:r>
            <a:r>
              <a:rPr lang="it-IT" b="1" dirty="0" smtClean="0"/>
              <a:t>rispetto dei fondi</a:t>
            </a:r>
            <a:r>
              <a:rPr lang="it-IT" dirty="0" smtClean="0"/>
              <a:t>" → metodo storico</a:t>
            </a:r>
          </a:p>
          <a:p>
            <a:pPr marL="0" indent="0" algn="just">
              <a:buNone/>
            </a:pPr>
            <a:r>
              <a:rPr lang="it-IT" dirty="0" smtClean="0"/>
              <a:t>I documenti erano riuniti in serie. </a:t>
            </a:r>
            <a:r>
              <a:rPr lang="it-IT" dirty="0"/>
              <a:t>I</a:t>
            </a:r>
            <a:r>
              <a:rPr lang="it-IT" dirty="0" smtClean="0"/>
              <a:t>n </a:t>
            </a:r>
            <a:r>
              <a:rPr lang="it-IT" dirty="0" smtClean="0"/>
              <a:t>età imperiale c’erano </a:t>
            </a:r>
            <a:r>
              <a:rPr lang="it-IT" dirty="0" smtClean="0"/>
              <a:t>anche</a:t>
            </a:r>
            <a:r>
              <a:rPr lang="it-IT" dirty="0" smtClean="0"/>
              <a:t> </a:t>
            </a:r>
            <a:r>
              <a:rPr lang="it-IT" dirty="0" smtClean="0"/>
              <a:t>figure </a:t>
            </a:r>
            <a:r>
              <a:rPr lang="it-IT" dirty="0" smtClean="0"/>
              <a:t>specializzate </a:t>
            </a:r>
            <a:r>
              <a:rPr lang="it-IT" dirty="0" smtClean="0"/>
              <a:t>a gestire un archivio</a:t>
            </a:r>
          </a:p>
          <a:p>
            <a:pPr marL="0" indent="0" algn="just">
              <a:buNone/>
            </a:pPr>
            <a:endParaRPr lang="it-IT" dirty="0" smtClean="0"/>
          </a:p>
          <a:p>
            <a:pPr marL="0" indent="0" algn="just">
              <a:buNone/>
            </a:pPr>
            <a:endParaRPr lang="it-IT" dirty="0"/>
          </a:p>
        </p:txBody>
      </p:sp>
    </p:spTree>
    <p:extLst>
      <p:ext uri="{BB962C8B-B14F-4D97-AF65-F5344CB8AC3E}">
        <p14:creationId xmlns:p14="http://schemas.microsoft.com/office/powerpoint/2010/main" val="1411639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Archivio imperiale</a:t>
            </a:r>
            <a:endParaRPr lang="it-IT" dirty="0"/>
          </a:p>
        </p:txBody>
      </p:sp>
      <p:sp>
        <p:nvSpPr>
          <p:cNvPr id="3" name="Content Placeholder 2"/>
          <p:cNvSpPr>
            <a:spLocks noGrp="1"/>
          </p:cNvSpPr>
          <p:nvPr>
            <p:ph idx="1"/>
          </p:nvPr>
        </p:nvSpPr>
        <p:spPr/>
        <p:txBody>
          <a:bodyPr/>
          <a:lstStyle/>
          <a:p>
            <a:pPr marL="0" indent="0" algn="just">
              <a:buNone/>
            </a:pPr>
            <a:r>
              <a:rPr lang="it-IT" dirty="0" smtClean="0"/>
              <a:t>In epoca imperiale, parallelamente alla diarchia senato-imperatore, si costituirono </a:t>
            </a:r>
            <a:r>
              <a:rPr lang="it-IT" b="1" dirty="0" smtClean="0"/>
              <a:t>archivi distinti senatorio e imperiale</a:t>
            </a:r>
            <a:r>
              <a:rPr lang="it-IT" dirty="0" smtClean="0"/>
              <a:t>, e con il rafforzarsi del potere dell’imperatore fu il secondo ad acquisire maggior importanza</a:t>
            </a:r>
          </a:p>
          <a:p>
            <a:pPr marL="0" indent="0" algn="just">
              <a:buNone/>
            </a:pPr>
            <a:r>
              <a:rPr lang="it-IT" dirty="0" smtClean="0"/>
              <a:t>Cencetti ipotizza che in un secondo tempo, cioè verso il secolo IV, ci fossero due archivi imperiali, parallelamente alla bipartizione degli uffici: uno, formato da documenti di </a:t>
            </a:r>
            <a:r>
              <a:rPr lang="it-IT" b="1" dirty="0" smtClean="0"/>
              <a:t>natura finanziaria</a:t>
            </a:r>
            <a:r>
              <a:rPr lang="it-IT" dirty="0" smtClean="0"/>
              <a:t>, presso il </a:t>
            </a:r>
            <a:r>
              <a:rPr lang="it-IT" i="1" dirty="0" smtClean="0"/>
              <a:t>comes sacrarum largitionum</a:t>
            </a:r>
            <a:r>
              <a:rPr lang="it-IT" dirty="0" smtClean="0"/>
              <a:t>, cioè il più alto funzionario preposto alla finanza pubblica, l’altro presso lo </a:t>
            </a:r>
            <a:r>
              <a:rPr lang="it-IT" i="1" dirty="0" smtClean="0"/>
              <a:t>scrinium memorie</a:t>
            </a:r>
            <a:r>
              <a:rPr lang="it-IT" dirty="0" smtClean="0"/>
              <a:t>, a </a:t>
            </a:r>
            <a:r>
              <a:rPr lang="it-IT" b="1" dirty="0" smtClean="0"/>
              <a:t>carattere cancelleresco</a:t>
            </a:r>
            <a:r>
              <a:rPr lang="it-IT" dirty="0" smtClean="0"/>
              <a:t>. </a:t>
            </a:r>
            <a:endParaRPr lang="it-IT" dirty="0"/>
          </a:p>
        </p:txBody>
      </p:sp>
    </p:spTree>
    <p:extLst>
      <p:ext uri="{BB962C8B-B14F-4D97-AF65-F5344CB8AC3E}">
        <p14:creationId xmlns:p14="http://schemas.microsoft.com/office/powerpoint/2010/main" val="3807984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0538"/>
          </a:xfrm>
        </p:spPr>
        <p:txBody>
          <a:bodyPr/>
          <a:lstStyle/>
          <a:p>
            <a:pPr algn="ctr"/>
            <a:r>
              <a:rPr lang="it-IT" dirty="0" smtClean="0"/>
              <a:t>Archivi e archivisti</a:t>
            </a:r>
            <a:endParaRPr lang="it-IT" dirty="0"/>
          </a:p>
        </p:txBody>
      </p:sp>
      <p:sp>
        <p:nvSpPr>
          <p:cNvPr id="3" name="Content Placeholder 2"/>
          <p:cNvSpPr>
            <a:spLocks noGrp="1"/>
          </p:cNvSpPr>
          <p:nvPr>
            <p:ph idx="1"/>
          </p:nvPr>
        </p:nvSpPr>
        <p:spPr/>
        <p:txBody>
          <a:bodyPr>
            <a:normAutofit lnSpcReduction="10000"/>
          </a:bodyPr>
          <a:lstStyle/>
          <a:p>
            <a:pPr marL="0" indent="0" algn="just">
              <a:buNone/>
            </a:pPr>
            <a:r>
              <a:rPr lang="it-IT" dirty="0" smtClean="0"/>
              <a:t>Naturalmente nel mondo romano non esisteva una </a:t>
            </a:r>
            <a:r>
              <a:rPr lang="it-IT" b="1" dirty="0" smtClean="0"/>
              <a:t>differenziazione tra gestione dei documenti</a:t>
            </a:r>
            <a:r>
              <a:rPr lang="it-IT" dirty="0" smtClean="0"/>
              <a:t> presso gli uffici e l’archivio delle carte antiche, cioè </a:t>
            </a:r>
            <a:r>
              <a:rPr lang="it-IT" b="1" dirty="0" smtClean="0"/>
              <a:t>fra documenti correnti</a:t>
            </a:r>
            <a:r>
              <a:rPr lang="it-IT" dirty="0" smtClean="0"/>
              <a:t> e "l’archivio" nel significato di complesso dei atti non più utili alla gestione amministrativa dell’ufficio produttore e conservati invece con un fine prevalentemente culturale (archivio corrente, di deposito e </a:t>
            </a:r>
            <a:r>
              <a:rPr lang="it-IT" b="1" dirty="0" smtClean="0"/>
              <a:t>storico</a:t>
            </a:r>
            <a:r>
              <a:rPr lang="it-IT" dirty="0" smtClean="0"/>
              <a:t>)</a:t>
            </a:r>
          </a:p>
          <a:p>
            <a:pPr marL="0" indent="0" algn="just">
              <a:buNone/>
            </a:pPr>
            <a:r>
              <a:rPr lang="it-IT" dirty="0" smtClean="0"/>
              <a:t>Tuttavia, è notevole che nello </a:t>
            </a:r>
            <a:r>
              <a:rPr lang="it-IT" i="1" dirty="0" smtClean="0"/>
              <a:t>scrinium memorie </a:t>
            </a:r>
            <a:r>
              <a:rPr lang="it-IT" dirty="0" smtClean="0"/>
              <a:t>imperiale prestassero servizio non meno di quattro </a:t>
            </a:r>
            <a:r>
              <a:rPr lang="it-IT" i="1" dirty="0" smtClean="0"/>
              <a:t>antiquarii</a:t>
            </a:r>
            <a:r>
              <a:rPr lang="it-IT" dirty="0" smtClean="0"/>
              <a:t> – archivisti paleografi – la cui opera era necessaria per la loro conoscenza delle scritture, a seguito dell’adozione, tra la fine del III e l’inizio del IV secolo, di una particolare scrittura da parte della cancelleria imperiale (Corsiva Minuscola o Tardo </a:t>
            </a:r>
            <a:r>
              <a:rPr lang="it-IT" dirty="0"/>
              <a:t>C</a:t>
            </a:r>
            <a:r>
              <a:rPr lang="it-IT" dirty="0" smtClean="0"/>
              <a:t>orsiva Romana ˃ Minuscola Carolina)  </a:t>
            </a:r>
            <a:endParaRPr lang="it-IT" dirty="0"/>
          </a:p>
        </p:txBody>
      </p:sp>
    </p:spTree>
    <p:extLst>
      <p:ext uri="{BB962C8B-B14F-4D97-AF65-F5344CB8AC3E}">
        <p14:creationId xmlns:p14="http://schemas.microsoft.com/office/powerpoint/2010/main" val="197312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0854"/>
          </a:xfrm>
        </p:spPr>
        <p:txBody>
          <a:bodyPr/>
          <a:lstStyle/>
          <a:p>
            <a:pPr algn="ctr"/>
            <a:r>
              <a:rPr lang="it-IT" dirty="0" smtClean="0"/>
              <a:t>Archivi e archivisti</a:t>
            </a:r>
            <a:endParaRPr lang="it-IT" dirty="0"/>
          </a:p>
        </p:txBody>
      </p:sp>
      <p:sp>
        <p:nvSpPr>
          <p:cNvPr id="3" name="Content Placeholder 2"/>
          <p:cNvSpPr>
            <a:spLocks noGrp="1"/>
          </p:cNvSpPr>
          <p:nvPr>
            <p:ph idx="1"/>
          </p:nvPr>
        </p:nvSpPr>
        <p:spPr>
          <a:xfrm>
            <a:off x="838200" y="1636295"/>
            <a:ext cx="10515600" cy="4540668"/>
          </a:xfrm>
        </p:spPr>
        <p:txBody>
          <a:bodyPr/>
          <a:lstStyle/>
          <a:p>
            <a:pPr marL="0" indent="0" algn="just">
              <a:buNone/>
            </a:pPr>
            <a:r>
              <a:rPr lang="it-IT" dirty="0" smtClean="0"/>
              <a:t>Si è visto che in età repubblicana per indicare l’archivio si usava la parola </a:t>
            </a:r>
            <a:r>
              <a:rPr lang="it-IT" b="1" i="1" dirty="0" smtClean="0"/>
              <a:t>tabularium</a:t>
            </a:r>
            <a:r>
              <a:rPr lang="it-IT" dirty="0" smtClean="0"/>
              <a:t>, mentre in età imperiale entra in uso il </a:t>
            </a:r>
            <a:r>
              <a:rPr lang="it-IT" dirty="0" smtClean="0"/>
              <a:t>termine (deriva dal greco) </a:t>
            </a:r>
            <a:r>
              <a:rPr lang="it-IT" b="1" i="1" dirty="0" smtClean="0"/>
              <a:t>archivium</a:t>
            </a:r>
            <a:r>
              <a:rPr lang="it-IT" dirty="0" smtClean="0"/>
              <a:t> (I sec. d.C. Pomponio Mela)</a:t>
            </a:r>
          </a:p>
          <a:p>
            <a:pPr marL="0" indent="0" algn="just">
              <a:buNone/>
            </a:pPr>
            <a:r>
              <a:rPr lang="it-IT" dirty="0" smtClean="0"/>
              <a:t>«Archivium est locus pubblicus in quo instrumenta deponentur», Ulpiano Domizio (203-228 d.C.)</a:t>
            </a:r>
          </a:p>
          <a:p>
            <a:pPr marL="0" indent="0" algn="just">
              <a:buNone/>
            </a:pPr>
            <a:r>
              <a:rPr lang="it-IT" dirty="0" smtClean="0"/>
              <a:t>«Archivium est locus in quo acta pubblica asservantur», Servio Mario Mauro  (tra il IV e V secolo d.C.)</a:t>
            </a:r>
          </a:p>
          <a:p>
            <a:pPr marL="0" indent="0" algn="just">
              <a:buNone/>
            </a:pPr>
            <a:r>
              <a:rPr lang="it-IT" dirty="0" smtClean="0"/>
              <a:t>C’è un collegamento tra l’archivio e il luogo, la natura pubblica, </a:t>
            </a:r>
            <a:r>
              <a:rPr lang="it-IT" i="1" dirty="0" smtClean="0"/>
              <a:t>ius</a:t>
            </a:r>
            <a:r>
              <a:rPr lang="it-IT" dirty="0" smtClean="0"/>
              <a:t> </a:t>
            </a:r>
            <a:r>
              <a:rPr lang="it-IT" i="1" dirty="0" smtClean="0"/>
              <a:t>gestorum</a:t>
            </a:r>
            <a:r>
              <a:rPr lang="it-IT" dirty="0" smtClean="0"/>
              <a:t> </a:t>
            </a:r>
            <a:endParaRPr lang="it-IT" dirty="0"/>
          </a:p>
        </p:txBody>
      </p:sp>
    </p:spTree>
    <p:extLst>
      <p:ext uri="{BB962C8B-B14F-4D97-AF65-F5344CB8AC3E}">
        <p14:creationId xmlns:p14="http://schemas.microsoft.com/office/powerpoint/2010/main" val="1024621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2728"/>
          </a:xfrm>
        </p:spPr>
        <p:txBody>
          <a:bodyPr/>
          <a:lstStyle/>
          <a:p>
            <a:pPr algn="ctr"/>
            <a:r>
              <a:rPr lang="it-IT" dirty="0" smtClean="0"/>
              <a:t>Archivio e archivisti</a:t>
            </a:r>
            <a:endParaRPr lang="it-IT" dirty="0"/>
          </a:p>
        </p:txBody>
      </p:sp>
      <p:sp>
        <p:nvSpPr>
          <p:cNvPr id="3" name="Content Placeholder 2"/>
          <p:cNvSpPr>
            <a:spLocks noGrp="1"/>
          </p:cNvSpPr>
          <p:nvPr>
            <p:ph idx="1"/>
          </p:nvPr>
        </p:nvSpPr>
        <p:spPr>
          <a:xfrm>
            <a:off x="838200" y="1636295"/>
            <a:ext cx="10515600" cy="4540668"/>
          </a:xfrm>
        </p:spPr>
        <p:txBody>
          <a:bodyPr/>
          <a:lstStyle/>
          <a:p>
            <a:pPr marL="0" indent="0" algn="just">
              <a:buNone/>
            </a:pPr>
            <a:r>
              <a:rPr lang="it-IT" dirty="0" smtClean="0"/>
              <a:t>Inoltre, nei</a:t>
            </a:r>
            <a:r>
              <a:rPr lang="it-IT" dirty="0" smtClean="0"/>
              <a:t> </a:t>
            </a:r>
            <a:r>
              <a:rPr lang="it-IT" dirty="0" smtClean="0"/>
              <a:t>testi greci, largamente presenti in età imperiale soprattutto nella parte orientale dell’impero, per indicare l’archivio si </a:t>
            </a:r>
            <a:r>
              <a:rPr lang="it-IT" dirty="0" smtClean="0"/>
              <a:t>usava anche </a:t>
            </a:r>
            <a:r>
              <a:rPr lang="it-IT" dirty="0" smtClean="0"/>
              <a:t>il termine </a:t>
            </a:r>
            <a:r>
              <a:rPr lang="it-IT" i="1" dirty="0" smtClean="0"/>
              <a:t>bibliotheke</a:t>
            </a:r>
            <a:r>
              <a:rPr lang="it-IT" dirty="0" smtClean="0"/>
              <a:t>, che non significava biblioteca ma </a:t>
            </a:r>
            <a:r>
              <a:rPr lang="it-IT" b="1" dirty="0" smtClean="0"/>
              <a:t>conternitore di scritti</a:t>
            </a:r>
            <a:r>
              <a:rPr lang="it-IT" dirty="0" smtClean="0"/>
              <a:t>, ed in particolare </a:t>
            </a:r>
            <a:r>
              <a:rPr lang="it-IT" b="1" dirty="0" smtClean="0"/>
              <a:t>contenitore di rotoli di papiro </a:t>
            </a:r>
            <a:r>
              <a:rPr lang="it-IT" dirty="0" smtClean="0"/>
              <a:t>(biblion = rotolo di papiro</a:t>
            </a:r>
            <a:r>
              <a:rPr lang="it-IT" dirty="0" smtClean="0"/>
              <a:t>)</a:t>
            </a:r>
          </a:p>
          <a:p>
            <a:pPr marL="0" indent="0" algn="just">
              <a:buNone/>
            </a:pPr>
            <a:endParaRPr lang="it-IT" dirty="0" smtClean="0"/>
          </a:p>
          <a:p>
            <a:pPr marL="0" indent="0" algn="just">
              <a:buNone/>
            </a:pPr>
            <a:r>
              <a:rPr lang="it-IT" dirty="0" smtClean="0"/>
              <a:t>L’archivista era indicato perlopiù con la parola </a:t>
            </a:r>
            <a:r>
              <a:rPr lang="it-IT" i="1" dirty="0" smtClean="0"/>
              <a:t>tabularius</a:t>
            </a:r>
            <a:r>
              <a:rPr lang="it-IT" dirty="0" smtClean="0"/>
              <a:t> al maschile o </a:t>
            </a:r>
            <a:r>
              <a:rPr lang="it-IT" i="1" dirty="0" smtClean="0"/>
              <a:t>archeota</a:t>
            </a:r>
            <a:r>
              <a:rPr lang="it-IT" dirty="0" smtClean="0"/>
              <a:t>. </a:t>
            </a:r>
            <a:endParaRPr lang="it-IT" dirty="0"/>
          </a:p>
        </p:txBody>
      </p:sp>
    </p:spTree>
    <p:extLst>
      <p:ext uri="{BB962C8B-B14F-4D97-AF65-F5344CB8AC3E}">
        <p14:creationId xmlns:p14="http://schemas.microsoft.com/office/powerpoint/2010/main" val="1077578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26791"/>
          </a:xfrm>
        </p:spPr>
        <p:txBody>
          <a:bodyPr/>
          <a:lstStyle/>
          <a:p>
            <a:pPr algn="ctr"/>
            <a:r>
              <a:rPr lang="it-IT" dirty="0" smtClean="0"/>
              <a:t>Libera consultabilità degli archivi</a:t>
            </a:r>
            <a:endParaRPr lang="it-IT" dirty="0"/>
          </a:p>
        </p:txBody>
      </p:sp>
      <p:sp>
        <p:nvSpPr>
          <p:cNvPr id="3" name="Content Placeholder 2"/>
          <p:cNvSpPr>
            <a:spLocks noGrp="1"/>
          </p:cNvSpPr>
          <p:nvPr>
            <p:ph idx="1"/>
          </p:nvPr>
        </p:nvSpPr>
        <p:spPr/>
        <p:txBody>
          <a:bodyPr>
            <a:normAutofit/>
          </a:bodyPr>
          <a:lstStyle/>
          <a:p>
            <a:pPr marL="0" indent="0" algn="just">
              <a:buNone/>
            </a:pPr>
            <a:r>
              <a:rPr lang="it-IT" dirty="0" smtClean="0"/>
              <a:t>Di particolare rilievo, sotto l’aspetto della consultabilità dei documenti, la decisione di </a:t>
            </a:r>
            <a:r>
              <a:rPr lang="it-IT" b="1" dirty="0" smtClean="0"/>
              <a:t>Cesare</a:t>
            </a:r>
            <a:r>
              <a:rPr lang="it-IT" dirty="0" smtClean="0"/>
              <a:t>, all’inizio del suo consolato, di redigere ufficialmente e di </a:t>
            </a:r>
            <a:r>
              <a:rPr lang="it-IT" b="1" dirty="0" smtClean="0"/>
              <a:t>rendere consultabili </a:t>
            </a:r>
            <a:r>
              <a:rPr lang="it-IT" dirty="0" smtClean="0"/>
              <a:t>per tutti i cittadini gli </a:t>
            </a:r>
            <a:r>
              <a:rPr lang="it-IT" i="1" dirty="0" smtClean="0"/>
              <a:t>acta senatus e populi romani </a:t>
            </a:r>
            <a:r>
              <a:rPr lang="it-IT" dirty="0" smtClean="0"/>
              <a:t>(atto di trasparenza) </a:t>
            </a:r>
          </a:p>
          <a:p>
            <a:pPr marL="0" indent="0" algn="just">
              <a:buNone/>
            </a:pPr>
            <a:r>
              <a:rPr lang="it-IT" dirty="0"/>
              <a:t>L</a:t>
            </a:r>
            <a:r>
              <a:rPr lang="it-IT" dirty="0" smtClean="0"/>
              <a:t>’uso </a:t>
            </a:r>
            <a:r>
              <a:rPr lang="it-IT" dirty="0" smtClean="0"/>
              <a:t>degli archivi nel mondo romano era generalizzato, si potevano avere copie di documenti e gli storici utilizzavano gli archivi per i loro studi (Polibio, Tacito e Svetonio</a:t>
            </a:r>
            <a:r>
              <a:rPr lang="it-IT" dirty="0" smtClean="0"/>
              <a:t>). Virgilio nelle </a:t>
            </a:r>
            <a:r>
              <a:rPr lang="it-IT" i="1" dirty="0" smtClean="0"/>
              <a:t>Georgiche</a:t>
            </a:r>
            <a:r>
              <a:rPr lang="it-IT" dirty="0" smtClean="0"/>
              <a:t> cita l’uso diffusissimo della consultazione degli archivi da parte dei privati</a:t>
            </a:r>
            <a:endParaRPr lang="it-IT" dirty="0"/>
          </a:p>
        </p:txBody>
      </p:sp>
    </p:spTree>
    <p:extLst>
      <p:ext uri="{BB962C8B-B14F-4D97-AF65-F5344CB8AC3E}">
        <p14:creationId xmlns:p14="http://schemas.microsoft.com/office/powerpoint/2010/main" val="138404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Le tematiche di studio</a:t>
            </a:r>
            <a:endParaRPr lang="it-IT" dirty="0"/>
          </a:p>
        </p:txBody>
      </p:sp>
      <p:sp>
        <p:nvSpPr>
          <p:cNvPr id="3" name="Content Placeholder 2"/>
          <p:cNvSpPr>
            <a:spLocks noGrp="1"/>
          </p:cNvSpPr>
          <p:nvPr>
            <p:ph idx="1"/>
          </p:nvPr>
        </p:nvSpPr>
        <p:spPr/>
        <p:txBody>
          <a:bodyPr>
            <a:normAutofit/>
          </a:bodyPr>
          <a:lstStyle/>
          <a:p>
            <a:pPr marL="0" indent="0" algn="just">
              <a:buNone/>
            </a:pPr>
            <a:r>
              <a:rPr lang="it-IT" dirty="0" smtClean="0"/>
              <a:t>Per storia dell’archivistica si intende la storia delle </a:t>
            </a:r>
            <a:r>
              <a:rPr lang="it-IT" b="1" dirty="0" smtClean="0"/>
              <a:t>riflessioni teoriche e metodologiche</a:t>
            </a:r>
            <a:r>
              <a:rPr lang="it-IT" dirty="0" smtClean="0"/>
              <a:t> svolte in merito </a:t>
            </a:r>
            <a:r>
              <a:rPr lang="it-IT" dirty="0" smtClean="0"/>
              <a:t>all’archivistica e la storia del rapporto tra Archivi e Stato (Conservazione e utilizzazione degli atti, organizzazione degli archivi → regolati dalle amministrazioni statali)</a:t>
            </a:r>
          </a:p>
          <a:p>
            <a:pPr marL="0" indent="0" algn="just">
              <a:buNone/>
            </a:pPr>
            <a:r>
              <a:rPr lang="it-IT" dirty="0" smtClean="0"/>
              <a:t>Lo Stato nei confronti degli archivi ha sempre dovuto </a:t>
            </a:r>
          </a:p>
          <a:p>
            <a:pPr algn="just"/>
            <a:r>
              <a:rPr lang="it-IT" dirty="0" smtClean="0"/>
              <a:t>Garantire la sicurezza del diritto</a:t>
            </a:r>
          </a:p>
          <a:p>
            <a:pPr algn="just"/>
            <a:r>
              <a:rPr lang="it-IT" dirty="0" smtClean="0"/>
              <a:t>Soddisfare le esigenze di cultura storica</a:t>
            </a:r>
            <a:endParaRPr lang="it-IT" dirty="0"/>
          </a:p>
          <a:p>
            <a:pPr marL="0" indent="0">
              <a:buNone/>
            </a:pPr>
            <a:endParaRPr lang="it-IT" dirty="0"/>
          </a:p>
        </p:txBody>
      </p:sp>
    </p:spTree>
    <p:extLst>
      <p:ext uri="{BB962C8B-B14F-4D97-AF65-F5344CB8AC3E}">
        <p14:creationId xmlns:p14="http://schemas.microsoft.com/office/powerpoint/2010/main" val="1585037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Libera consultabilità degli archivi</a:t>
            </a:r>
          </a:p>
        </p:txBody>
      </p:sp>
      <p:sp>
        <p:nvSpPr>
          <p:cNvPr id="3" name="Content Placeholder 2"/>
          <p:cNvSpPr>
            <a:spLocks noGrp="1"/>
          </p:cNvSpPr>
          <p:nvPr>
            <p:ph idx="1"/>
          </p:nvPr>
        </p:nvSpPr>
        <p:spPr/>
        <p:txBody>
          <a:bodyPr/>
          <a:lstStyle/>
          <a:p>
            <a:pPr marL="0" indent="0" algn="just">
              <a:buNone/>
            </a:pPr>
            <a:r>
              <a:rPr lang="it-IT" dirty="0"/>
              <a:t>Nell’archivio imperiale le ricerche avvenivano per mezzo dei </a:t>
            </a:r>
            <a:r>
              <a:rPr lang="it-IT" b="1" dirty="0"/>
              <a:t>regesta</a:t>
            </a:r>
            <a:r>
              <a:rPr lang="it-IT" dirty="0"/>
              <a:t> (elenchi) che verso il V secolo hanno finito per prendere il posto dei documenti (anche nella cancelleria pontificia</a:t>
            </a:r>
            <a:r>
              <a:rPr lang="it-IT" dirty="0" smtClean="0"/>
              <a:t>). </a:t>
            </a:r>
          </a:p>
          <a:p>
            <a:pPr marL="0" indent="0" algn="just">
              <a:buNone/>
            </a:pPr>
            <a:r>
              <a:rPr lang="it-IT" dirty="0"/>
              <a:t>N</a:t>
            </a:r>
            <a:r>
              <a:rPr lang="it-IT" dirty="0" smtClean="0"/>
              <a:t>ell’età </a:t>
            </a:r>
            <a:r>
              <a:rPr lang="it-IT" dirty="0"/>
              <a:t>imperiale è </a:t>
            </a:r>
            <a:r>
              <a:rPr lang="it-IT" dirty="0" smtClean="0"/>
              <a:t>attestata nell’amministrazione statale </a:t>
            </a:r>
            <a:r>
              <a:rPr lang="it-IT" dirty="0"/>
              <a:t>la funzione di </a:t>
            </a:r>
            <a:r>
              <a:rPr lang="it-IT" b="1" dirty="0"/>
              <a:t>scarto</a:t>
            </a:r>
            <a:r>
              <a:rPr lang="it-IT" dirty="0"/>
              <a:t> e di </a:t>
            </a:r>
            <a:r>
              <a:rPr lang="it-IT" b="1" dirty="0"/>
              <a:t>ricostruzione</a:t>
            </a:r>
            <a:r>
              <a:rPr lang="it-IT" dirty="0"/>
              <a:t> di interi fondi e serie perduti accidentalmente</a:t>
            </a:r>
          </a:p>
        </p:txBody>
      </p:sp>
    </p:spTree>
    <p:extLst>
      <p:ext uri="{BB962C8B-B14F-4D97-AF65-F5344CB8AC3E}">
        <p14:creationId xmlns:p14="http://schemas.microsoft.com/office/powerpoint/2010/main" val="3154205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Le tematiche di studio</a:t>
            </a:r>
          </a:p>
        </p:txBody>
      </p:sp>
      <p:sp>
        <p:nvSpPr>
          <p:cNvPr id="3" name="Content Placeholder 2"/>
          <p:cNvSpPr>
            <a:spLocks noGrp="1"/>
          </p:cNvSpPr>
          <p:nvPr>
            <p:ph idx="1"/>
          </p:nvPr>
        </p:nvSpPr>
        <p:spPr/>
        <p:txBody>
          <a:bodyPr/>
          <a:lstStyle/>
          <a:p>
            <a:pPr marL="0" indent="0" algn="just">
              <a:buNone/>
            </a:pPr>
            <a:r>
              <a:rPr lang="it-IT" dirty="0"/>
              <a:t>In pratica lo studioso che si occupa di storia dell’archivistica non deve interessarsi solo del "</a:t>
            </a:r>
            <a:r>
              <a:rPr lang="it-IT" b="1" dirty="0"/>
              <a:t>contenitore archivio</a:t>
            </a:r>
            <a:r>
              <a:rPr lang="it-IT" dirty="0"/>
              <a:t>", ma anche tener conto del </a:t>
            </a:r>
            <a:r>
              <a:rPr lang="it-IT" b="1" dirty="0"/>
              <a:t>contenuto</a:t>
            </a:r>
            <a:r>
              <a:rPr lang="it-IT" dirty="0"/>
              <a:t>. Deve cioè occuparsi delle disposizioni che hanno portato alla formazione della documentazione, delle relazioni che intercorrono tra le carte e l’ambiente in cui sono state fatte, e quindi delle norme che hanno presieduto alla loro costituzione e di quelle che hanno portato alla loro utilizzazione  </a:t>
            </a:r>
          </a:p>
          <a:p>
            <a:pPr marL="0" indent="0">
              <a:buNone/>
            </a:pPr>
            <a:endParaRPr lang="it-IT" dirty="0"/>
          </a:p>
        </p:txBody>
      </p:sp>
    </p:spTree>
    <p:extLst>
      <p:ext uri="{BB962C8B-B14F-4D97-AF65-F5344CB8AC3E}">
        <p14:creationId xmlns:p14="http://schemas.microsoft.com/office/powerpoint/2010/main" val="728639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Fonti per la storia dell’archivistica</a:t>
            </a:r>
            <a:endParaRPr lang="it-IT" dirty="0"/>
          </a:p>
        </p:txBody>
      </p:sp>
      <p:sp>
        <p:nvSpPr>
          <p:cNvPr id="3" name="Content Placeholder 2"/>
          <p:cNvSpPr>
            <a:spLocks noGrp="1"/>
          </p:cNvSpPr>
          <p:nvPr>
            <p:ph idx="1"/>
          </p:nvPr>
        </p:nvSpPr>
        <p:spPr>
          <a:xfrm>
            <a:off x="838200" y="1527048"/>
            <a:ext cx="10515600" cy="4649915"/>
          </a:xfrm>
        </p:spPr>
        <p:txBody>
          <a:bodyPr/>
          <a:lstStyle/>
          <a:p>
            <a:pPr marL="0" indent="0" algn="just">
              <a:buNone/>
            </a:pPr>
            <a:r>
              <a:rPr lang="it-IT" dirty="0" smtClean="0"/>
              <a:t>Fin dal mondo antico in tutti i popoli sono esistiti l’archivio e "l’archivistica". In Italia come altrove la "memoria", cioè </a:t>
            </a:r>
            <a:r>
              <a:rPr lang="it-IT" b="1" dirty="0" smtClean="0"/>
              <a:t>l’archivio, nasce con la formazione stessa della civiltà organizzata</a:t>
            </a:r>
            <a:r>
              <a:rPr lang="it-IT" dirty="0" smtClean="0"/>
              <a:t>. Un costante presente in ogni epoca è che l’archivio costituisce la più autentica registrazione della memoria di un popolo e della sua identità</a:t>
            </a:r>
          </a:p>
          <a:p>
            <a:pPr marL="0" indent="0" algn="just">
              <a:buNone/>
            </a:pPr>
            <a:r>
              <a:rPr lang="it-IT" dirty="0" smtClean="0"/>
              <a:t>È ormai noto da tempo che la prima registrazione scritta della memoria nacque per le esigenze di vita </a:t>
            </a:r>
            <a:r>
              <a:rPr lang="it-IT" dirty="0" smtClean="0"/>
              <a:t>pratica (dove si trovava un pascolo, territori di caccia...) o per tramandare fatti e avvenimenti significativi (guerre, vittorie...) </a:t>
            </a:r>
            <a:r>
              <a:rPr lang="it-IT" dirty="0" smtClean="0"/>
              <a:t>per la gestione di un gruppo sociale organizzato e che solo successivamente l’uomo utilizzò questo mezzo anche per esprimere idee e sentimenti, e per diffondere conoscenze  </a:t>
            </a:r>
            <a:endParaRPr lang="it-IT" dirty="0"/>
          </a:p>
        </p:txBody>
      </p:sp>
    </p:spTree>
    <p:extLst>
      <p:ext uri="{BB962C8B-B14F-4D97-AF65-F5344CB8AC3E}">
        <p14:creationId xmlns:p14="http://schemas.microsoft.com/office/powerpoint/2010/main" val="129832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Nascita dell’archivistica</a:t>
            </a:r>
            <a:endParaRPr lang="it-IT" dirty="0"/>
          </a:p>
        </p:txBody>
      </p:sp>
      <p:sp>
        <p:nvSpPr>
          <p:cNvPr id="3" name="Content Placeholder 2"/>
          <p:cNvSpPr>
            <a:spLocks noGrp="1"/>
          </p:cNvSpPr>
          <p:nvPr>
            <p:ph idx="1"/>
          </p:nvPr>
        </p:nvSpPr>
        <p:spPr>
          <a:xfrm>
            <a:off x="838200" y="1865375"/>
            <a:ext cx="10515600" cy="4311587"/>
          </a:xfrm>
        </p:spPr>
        <p:txBody>
          <a:bodyPr/>
          <a:lstStyle/>
          <a:p>
            <a:pPr marL="0" indent="0" algn="just">
              <a:buNone/>
            </a:pPr>
            <a:r>
              <a:rPr lang="it-IT" dirty="0" smtClean="0"/>
              <a:t>Anche se la nascita della </a:t>
            </a:r>
            <a:r>
              <a:rPr lang="it-IT" dirty="0" smtClean="0"/>
              <a:t>disciplina vera e prorpria </a:t>
            </a:r>
            <a:r>
              <a:rPr lang="it-IT" dirty="0" smtClean="0"/>
              <a:t>si ha nel ‘600 con B. Bonifacio, N. </a:t>
            </a:r>
            <a:r>
              <a:rPr lang="it-IT" dirty="0" smtClean="0"/>
              <a:t>Giussani, F. Olmo </a:t>
            </a:r>
            <a:r>
              <a:rPr lang="it-IT" dirty="0" smtClean="0"/>
              <a:t>e A. Barisone – o come sostengono altri anche dopo –, già al tempo dell’antica </a:t>
            </a:r>
            <a:r>
              <a:rPr lang="it-IT" dirty="0" smtClean="0"/>
              <a:t>Roma, come si vedrà tra poco, </a:t>
            </a:r>
            <a:r>
              <a:rPr lang="it-IT" dirty="0" smtClean="0"/>
              <a:t>si hanno indicazioni di particolari cure e specifiche disposizioni nella gestione degli </a:t>
            </a:r>
            <a:r>
              <a:rPr lang="it-IT" dirty="0" smtClean="0"/>
              <a:t>archivi</a:t>
            </a:r>
            <a:endParaRPr lang="it-IT" dirty="0"/>
          </a:p>
        </p:txBody>
      </p:sp>
    </p:spTree>
    <p:extLst>
      <p:ext uri="{BB962C8B-B14F-4D97-AF65-F5344CB8AC3E}">
        <p14:creationId xmlns:p14="http://schemas.microsoft.com/office/powerpoint/2010/main" val="257742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Gli archivi prima della scrittura</a:t>
            </a:r>
            <a:endParaRPr lang="it-IT" b="1" dirty="0"/>
          </a:p>
        </p:txBody>
      </p:sp>
      <p:sp>
        <p:nvSpPr>
          <p:cNvPr id="3" name="Content Placeholder 2"/>
          <p:cNvSpPr>
            <a:spLocks noGrp="1"/>
          </p:cNvSpPr>
          <p:nvPr>
            <p:ph idx="1"/>
          </p:nvPr>
        </p:nvSpPr>
        <p:spPr>
          <a:xfrm>
            <a:off x="838200" y="1690688"/>
            <a:ext cx="10515600" cy="4486275"/>
          </a:xfrm>
        </p:spPr>
        <p:txBody>
          <a:bodyPr>
            <a:normAutofit lnSpcReduction="10000"/>
          </a:bodyPr>
          <a:lstStyle/>
          <a:p>
            <a:pPr marL="0" indent="0" algn="just">
              <a:buNone/>
            </a:pPr>
            <a:r>
              <a:rPr lang="it-IT" dirty="0" smtClean="0"/>
              <a:t>Anche se sembra un paradosso parlare di "archivi prima della scrittura" è </a:t>
            </a:r>
            <a:r>
              <a:rPr lang="it-IT" dirty="0" smtClean="0"/>
              <a:t>un </a:t>
            </a:r>
            <a:r>
              <a:rPr lang="it-IT" dirty="0" smtClean="0"/>
              <a:t>dato ormai acquisito che le </a:t>
            </a:r>
            <a:r>
              <a:rPr lang="it-IT" b="1" dirty="0" smtClean="0"/>
              <a:t>prime forme grafiche</a:t>
            </a:r>
            <a:r>
              <a:rPr lang="it-IT" dirty="0" smtClean="0"/>
              <a:t>, anteriori all’invenzione della scrittura, ebbero lo scopo di </a:t>
            </a:r>
            <a:r>
              <a:rPr lang="it-IT" b="1" dirty="0" smtClean="0"/>
              <a:t>registrare</a:t>
            </a:r>
            <a:r>
              <a:rPr lang="it-IT" dirty="0" smtClean="0"/>
              <a:t>, </a:t>
            </a:r>
            <a:r>
              <a:rPr lang="it-IT" b="1" dirty="0" smtClean="0"/>
              <a:t>conservare</a:t>
            </a:r>
            <a:r>
              <a:rPr lang="it-IT" dirty="0" smtClean="0"/>
              <a:t> e </a:t>
            </a:r>
            <a:r>
              <a:rPr lang="it-IT" b="1" dirty="0" smtClean="0"/>
              <a:t>trattenere la memoria </a:t>
            </a:r>
            <a:r>
              <a:rPr lang="it-IT" dirty="0" smtClean="0"/>
              <a:t>secondo un determinato modo di organizzare la </a:t>
            </a:r>
            <a:r>
              <a:rPr lang="it-IT" dirty="0" smtClean="0"/>
              <a:t>stessa (a lungo trasmissione in forma orale)</a:t>
            </a:r>
            <a:endParaRPr lang="it-IT" dirty="0" smtClean="0"/>
          </a:p>
          <a:p>
            <a:pPr marL="0" indent="0" algn="just">
              <a:buNone/>
            </a:pPr>
            <a:r>
              <a:rPr lang="it-IT" dirty="0" smtClean="0"/>
              <a:t>Raffigurazioni rupestri in Val Camonica; oltre 200.000 figure, le più antiche di 10.000 anni fa (patrimonio dell’Unesco). Rappresentano scene di caccia, indicazioni topografiche, vita quotidiana</a:t>
            </a:r>
            <a:r>
              <a:rPr lang="it-IT" dirty="0" smtClean="0"/>
              <a:t>...</a:t>
            </a:r>
          </a:p>
          <a:p>
            <a:pPr marL="0" indent="0" algn="just">
              <a:buNone/>
            </a:pPr>
            <a:r>
              <a:rPr lang="it-IT" dirty="0" smtClean="0"/>
              <a:t>Successivamente si creò la scrittura in codice fatta cioè non di ideogrammi, ma di simboli convenzionali, che non hannno più affinità grafica con il concetto che si vuole esprimere (Sumeri 3000 a.C.) → tavolette d’argilla</a:t>
            </a:r>
            <a:endParaRPr lang="it-IT" dirty="0"/>
          </a:p>
        </p:txBody>
      </p:sp>
    </p:spTree>
    <p:extLst>
      <p:ext uri="{BB962C8B-B14F-4D97-AF65-F5344CB8AC3E}">
        <p14:creationId xmlns:p14="http://schemas.microsoft.com/office/powerpoint/2010/main" val="1464668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Gli archivi nel mondo antico </a:t>
            </a:r>
            <a:endParaRPr lang="it-IT" b="1" dirty="0"/>
          </a:p>
        </p:txBody>
      </p:sp>
      <p:sp>
        <p:nvSpPr>
          <p:cNvPr id="3" name="Content Placeholder 2"/>
          <p:cNvSpPr>
            <a:spLocks noGrp="1"/>
          </p:cNvSpPr>
          <p:nvPr>
            <p:ph idx="1"/>
          </p:nvPr>
        </p:nvSpPr>
        <p:spPr>
          <a:xfrm>
            <a:off x="838200" y="1563624"/>
            <a:ext cx="10515600" cy="4645152"/>
          </a:xfrm>
        </p:spPr>
        <p:txBody>
          <a:bodyPr>
            <a:normAutofit fontScale="92500"/>
          </a:bodyPr>
          <a:lstStyle/>
          <a:p>
            <a:pPr marL="0" indent="0" algn="just">
              <a:buNone/>
            </a:pPr>
            <a:r>
              <a:rPr lang="it-IT" dirty="0" smtClean="0"/>
              <a:t>In Italia i primi documenti scritti appaiono assai tardi ed emergono sia in Etruria che nella Magna Grecia</a:t>
            </a:r>
            <a:r>
              <a:rPr lang="it-IT" dirty="0"/>
              <a:t> </a:t>
            </a:r>
            <a:r>
              <a:rPr lang="it-IT" dirty="0" smtClean="0"/>
              <a:t>(a partire dal VI sec a.C.) ma poco è rimasto</a:t>
            </a:r>
          </a:p>
          <a:p>
            <a:pPr marL="0" indent="0" algn="just">
              <a:buNone/>
            </a:pPr>
            <a:r>
              <a:rPr lang="it-IT" dirty="0" smtClean="0"/>
              <a:t>Nel Medio Oriente invece abbiamo la presenza di diversi archivi con regole organizzate a partire dal 2.400 a.C.. Ad </a:t>
            </a:r>
            <a:r>
              <a:rPr lang="it-IT" b="1" dirty="0" smtClean="0"/>
              <a:t>Ebla</a:t>
            </a:r>
            <a:r>
              <a:rPr lang="it-IT" dirty="0" smtClean="0"/>
              <a:t> in Siria, ad esempio, sono state </a:t>
            </a:r>
            <a:r>
              <a:rPr lang="it-IT" dirty="0" smtClean="0"/>
              <a:t>rinvenute (1974-1976) oltre </a:t>
            </a:r>
            <a:r>
              <a:rPr lang="it-IT" b="1" dirty="0" smtClean="0"/>
              <a:t>20.000 tavolette d’argilla </a:t>
            </a:r>
            <a:r>
              <a:rPr lang="it-IT" dirty="0" smtClean="0"/>
              <a:t>in locali appositi in posizione corrispondente agli scaffali collassati, le quali erano contenute in custodie che recavano informazioni per la loro catalogazione. Le tavolette erano in maggioranza documenti economici e amministrativi, anche mensili e annuali, che registravano entrate e uscite dal palazzo di cereali, beni vari, lettere di trattati (i primi della storia dell’umanità), ecc... (il materiale argilloso ha permesso la lunga conservazione)   </a:t>
            </a:r>
          </a:p>
          <a:p>
            <a:pPr marL="0" indent="0" algn="just">
              <a:buNone/>
            </a:pPr>
            <a:endParaRPr lang="it-IT" dirty="0"/>
          </a:p>
        </p:txBody>
      </p:sp>
    </p:spTree>
    <p:extLst>
      <p:ext uri="{BB962C8B-B14F-4D97-AF65-F5344CB8AC3E}">
        <p14:creationId xmlns:p14="http://schemas.microsoft.com/office/powerpoint/2010/main" val="1563610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Gli archivi nel mondo antico</a:t>
            </a:r>
            <a:endParaRPr lang="it-IT" dirty="0"/>
          </a:p>
        </p:txBody>
      </p:sp>
      <p:sp>
        <p:nvSpPr>
          <p:cNvPr id="3" name="Content Placeholder 2"/>
          <p:cNvSpPr>
            <a:spLocks noGrp="1"/>
          </p:cNvSpPr>
          <p:nvPr>
            <p:ph idx="1"/>
          </p:nvPr>
        </p:nvSpPr>
        <p:spPr>
          <a:xfrm>
            <a:off x="838200" y="1690688"/>
            <a:ext cx="10515600" cy="4486275"/>
          </a:xfrm>
        </p:spPr>
        <p:txBody>
          <a:bodyPr>
            <a:normAutofit lnSpcReduction="10000"/>
          </a:bodyPr>
          <a:lstStyle/>
          <a:p>
            <a:pPr marL="0" indent="0" algn="just">
              <a:buNone/>
            </a:pPr>
            <a:r>
              <a:rPr lang="it-IT" dirty="0" smtClean="0"/>
              <a:t>Sempre in Asia Minore è confermata l’esistenza di archivi presso gli </a:t>
            </a:r>
            <a:r>
              <a:rPr lang="it-IT" b="1" dirty="0" smtClean="0"/>
              <a:t>Hittiti</a:t>
            </a:r>
            <a:r>
              <a:rPr lang="it-IT" dirty="0" smtClean="0"/>
              <a:t>, gli </a:t>
            </a:r>
            <a:r>
              <a:rPr lang="it-IT" b="1" dirty="0" smtClean="0"/>
              <a:t>Assiri</a:t>
            </a:r>
            <a:r>
              <a:rPr lang="it-IT" dirty="0" smtClean="0"/>
              <a:t> e successivamente presso i </a:t>
            </a:r>
            <a:r>
              <a:rPr lang="it-IT" b="1" dirty="0" smtClean="0"/>
              <a:t>Medi</a:t>
            </a:r>
            <a:r>
              <a:rPr lang="it-IT" dirty="0" smtClean="0"/>
              <a:t> e i </a:t>
            </a:r>
            <a:r>
              <a:rPr lang="it-IT" b="1" dirty="0" smtClean="0"/>
              <a:t>Persiani</a:t>
            </a:r>
            <a:r>
              <a:rPr lang="it-IT" dirty="0" smtClean="0"/>
              <a:t>. Gli archivi di questi popoli sono frequentemente citati dalla Bibbia, segnatamente per le ricerche che il re vi ordinava per guidarsi nell’amministrazione e nella politica del proprio Stato (Libro di Esdra capo V, 15-19; Libro di Neemia capo II, 23; VI, 1; IX, 32; X, 2). Nel libro di Esdra riportando la lettera del governatore Thatania al re Dario (522-486 a.C.) di Persia si dice: «Allora il re Dario ordinò che si facessero delle ricerche nella casa degli archivi dov’erano riposti i tesori di Babilonia e, nel castello d’Ahmetha, che è nella provincia di Media, si trovò un rotolo, nel quale stava scritto così...» (Libro di Esdra, capo VI, 1-2)</a:t>
            </a:r>
          </a:p>
          <a:p>
            <a:pPr marL="0" indent="0" algn="just">
              <a:buNone/>
            </a:pPr>
            <a:r>
              <a:rPr lang="it-IT" dirty="0" smtClean="0"/>
              <a:t> </a:t>
            </a:r>
            <a:endParaRPr lang="it-IT" dirty="0"/>
          </a:p>
        </p:txBody>
      </p:sp>
    </p:spTree>
    <p:extLst>
      <p:ext uri="{BB962C8B-B14F-4D97-AF65-F5344CB8AC3E}">
        <p14:creationId xmlns:p14="http://schemas.microsoft.com/office/powerpoint/2010/main" val="3994694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2942</Words>
  <Application>Microsoft Office PowerPoint</Application>
  <PresentationFormat>Widescreen</PresentationFormat>
  <Paragraphs>96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Storia dell’archivistica italiana</vt:lpstr>
      <vt:lpstr>Un argomento di studio nuovo</vt:lpstr>
      <vt:lpstr>Le tematiche di studio</vt:lpstr>
      <vt:lpstr>Le tematiche di studio</vt:lpstr>
      <vt:lpstr>Fonti per la storia dell’archivistica</vt:lpstr>
      <vt:lpstr>Nascita dell’archivistica</vt:lpstr>
      <vt:lpstr>Gli archivi prima della scrittura</vt:lpstr>
      <vt:lpstr>Gli archivi nel mondo antico </vt:lpstr>
      <vt:lpstr>Gli archivi nel mondo antico</vt:lpstr>
      <vt:lpstr>Gli archivi Etruschi</vt:lpstr>
      <vt:lpstr>Gli archivi Etruschi</vt:lpstr>
      <vt:lpstr>Gli archivi della Magna Grecia e della Sicilia</vt:lpstr>
      <vt:lpstr>Gli archivi della Magna Grecia e della Sicilia</vt:lpstr>
      <vt:lpstr>Gli archivi Romani</vt:lpstr>
      <vt:lpstr>La nascita degli archivi romani</vt:lpstr>
      <vt:lpstr>L’origine privata degli archivi romani</vt:lpstr>
      <vt:lpstr>Templi e Tabularium</vt:lpstr>
      <vt:lpstr>Archivi delle colonie</vt:lpstr>
      <vt:lpstr>Archivi privati</vt:lpstr>
      <vt:lpstr>Archivi della Chiesa in età romana</vt:lpstr>
      <vt:lpstr>La fides attribuita ai documenti conservati negli archivi</vt:lpstr>
      <vt:lpstr>Lo ius gestorum e l’evoluzione del concetto di archivio </vt:lpstr>
      <vt:lpstr>Duplice funzione degli archivi nel mondo romano</vt:lpstr>
      <vt:lpstr>L’ordinamento archivistico dei documenti</vt:lpstr>
      <vt:lpstr>Archivio imperiale</vt:lpstr>
      <vt:lpstr>Archivi e archivisti</vt:lpstr>
      <vt:lpstr>Archivi e archivisti</vt:lpstr>
      <vt:lpstr>Archivio e archivisti</vt:lpstr>
      <vt:lpstr>Libera consultabilità degli archivi</vt:lpstr>
      <vt:lpstr>Libera consultabilità degli archivi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Storia dell’Archivistica italiana</dc:title>
  <dc:creator>Enrico</dc:creator>
  <cp:lastModifiedBy>Enrico</cp:lastModifiedBy>
  <cp:revision>105</cp:revision>
  <cp:lastPrinted>2017-02-20T08:58:09Z</cp:lastPrinted>
  <dcterms:created xsi:type="dcterms:W3CDTF">2017-02-15T14:31:44Z</dcterms:created>
  <dcterms:modified xsi:type="dcterms:W3CDTF">2017-12-24T14:41:05Z</dcterms:modified>
</cp:coreProperties>
</file>