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0" r:id="rId4"/>
    <p:sldId id="258" r:id="rId5"/>
    <p:sldId id="281" r:id="rId6"/>
    <p:sldId id="259" r:id="rId7"/>
    <p:sldId id="260" r:id="rId8"/>
    <p:sldId id="282" r:id="rId9"/>
    <p:sldId id="269" r:id="rId10"/>
    <p:sldId id="283" r:id="rId11"/>
    <p:sldId id="261" r:id="rId12"/>
    <p:sldId id="263" r:id="rId13"/>
    <p:sldId id="264" r:id="rId14"/>
    <p:sldId id="265" r:id="rId15"/>
    <p:sldId id="291" r:id="rId16"/>
    <p:sldId id="292" r:id="rId17"/>
    <p:sldId id="284" r:id="rId18"/>
    <p:sldId id="293" r:id="rId19"/>
    <p:sldId id="266" r:id="rId20"/>
    <p:sldId id="267" r:id="rId21"/>
    <p:sldId id="271" r:id="rId22"/>
    <p:sldId id="273" r:id="rId23"/>
    <p:sldId id="286" r:id="rId24"/>
    <p:sldId id="270" r:id="rId25"/>
    <p:sldId id="274" r:id="rId26"/>
    <p:sldId id="275" r:id="rId27"/>
    <p:sldId id="276" r:id="rId28"/>
    <p:sldId id="287" r:id="rId29"/>
    <p:sldId id="277" r:id="rId30"/>
    <p:sldId id="278" r:id="rId31"/>
    <p:sldId id="279" r:id="rId32"/>
    <p:sldId id="288" r:id="rId33"/>
    <p:sldId id="289" r:id="rId34"/>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t-I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t-IT"/>
          </a:p>
        </p:txBody>
      </p:sp>
      <p:sp>
        <p:nvSpPr>
          <p:cNvPr id="4" name="Date Placeholder 3"/>
          <p:cNvSpPr>
            <a:spLocks noGrp="1"/>
          </p:cNvSpPr>
          <p:nvPr>
            <p:ph type="dt" sz="half" idx="10"/>
          </p:nvPr>
        </p:nvSpPr>
        <p:spPr/>
        <p:txBody>
          <a:bodyPr/>
          <a:lstStyle/>
          <a:p>
            <a:fld id="{0CD7E95D-4DA0-4FB1-BD19-3D5BF186463C}" type="datetimeFigureOut">
              <a:rPr lang="it-IT" smtClean="0"/>
              <a:t>25/12/2017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5F754BA-9C49-4D63-8444-4D6B285052FD}" type="slidenum">
              <a:rPr lang="it-IT" smtClean="0"/>
              <a:t>‹#›</a:t>
            </a:fld>
            <a:endParaRPr lang="it-IT"/>
          </a:p>
        </p:txBody>
      </p:sp>
    </p:spTree>
    <p:extLst>
      <p:ext uri="{BB962C8B-B14F-4D97-AF65-F5344CB8AC3E}">
        <p14:creationId xmlns:p14="http://schemas.microsoft.com/office/powerpoint/2010/main" val="2080153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0CD7E95D-4DA0-4FB1-BD19-3D5BF186463C}" type="datetimeFigureOut">
              <a:rPr lang="it-IT" smtClean="0"/>
              <a:t>25/12/2017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5F754BA-9C49-4D63-8444-4D6B285052FD}" type="slidenum">
              <a:rPr lang="it-IT" smtClean="0"/>
              <a:t>‹#›</a:t>
            </a:fld>
            <a:endParaRPr lang="it-IT"/>
          </a:p>
        </p:txBody>
      </p:sp>
    </p:spTree>
    <p:extLst>
      <p:ext uri="{BB962C8B-B14F-4D97-AF65-F5344CB8AC3E}">
        <p14:creationId xmlns:p14="http://schemas.microsoft.com/office/powerpoint/2010/main" val="38020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0CD7E95D-4DA0-4FB1-BD19-3D5BF186463C}" type="datetimeFigureOut">
              <a:rPr lang="it-IT" smtClean="0"/>
              <a:t>25/12/2017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5F754BA-9C49-4D63-8444-4D6B285052FD}" type="slidenum">
              <a:rPr lang="it-IT" smtClean="0"/>
              <a:t>‹#›</a:t>
            </a:fld>
            <a:endParaRPr lang="it-IT"/>
          </a:p>
        </p:txBody>
      </p:sp>
    </p:spTree>
    <p:extLst>
      <p:ext uri="{BB962C8B-B14F-4D97-AF65-F5344CB8AC3E}">
        <p14:creationId xmlns:p14="http://schemas.microsoft.com/office/powerpoint/2010/main" val="953602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0CD7E95D-4DA0-4FB1-BD19-3D5BF186463C}" type="datetimeFigureOut">
              <a:rPr lang="it-IT" smtClean="0"/>
              <a:t>25/12/2017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5F754BA-9C49-4D63-8444-4D6B285052FD}" type="slidenum">
              <a:rPr lang="it-IT" smtClean="0"/>
              <a:t>‹#›</a:t>
            </a:fld>
            <a:endParaRPr lang="it-IT"/>
          </a:p>
        </p:txBody>
      </p:sp>
    </p:spTree>
    <p:extLst>
      <p:ext uri="{BB962C8B-B14F-4D97-AF65-F5344CB8AC3E}">
        <p14:creationId xmlns:p14="http://schemas.microsoft.com/office/powerpoint/2010/main" val="2336093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t-I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D7E95D-4DA0-4FB1-BD19-3D5BF186463C}" type="datetimeFigureOut">
              <a:rPr lang="it-IT" smtClean="0"/>
              <a:t>25/12/2017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5F754BA-9C49-4D63-8444-4D6B285052FD}" type="slidenum">
              <a:rPr lang="it-IT" smtClean="0"/>
              <a:t>‹#›</a:t>
            </a:fld>
            <a:endParaRPr lang="it-IT"/>
          </a:p>
        </p:txBody>
      </p:sp>
    </p:spTree>
    <p:extLst>
      <p:ext uri="{BB962C8B-B14F-4D97-AF65-F5344CB8AC3E}">
        <p14:creationId xmlns:p14="http://schemas.microsoft.com/office/powerpoint/2010/main" val="2897876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p>
            <a:fld id="{0CD7E95D-4DA0-4FB1-BD19-3D5BF186463C}" type="datetimeFigureOut">
              <a:rPr lang="it-IT" smtClean="0"/>
              <a:t>25/12/2017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5F754BA-9C49-4D63-8444-4D6B285052FD}" type="slidenum">
              <a:rPr lang="it-IT" smtClean="0"/>
              <a:t>‹#›</a:t>
            </a:fld>
            <a:endParaRPr lang="it-IT"/>
          </a:p>
        </p:txBody>
      </p:sp>
    </p:spTree>
    <p:extLst>
      <p:ext uri="{BB962C8B-B14F-4D97-AF65-F5344CB8AC3E}">
        <p14:creationId xmlns:p14="http://schemas.microsoft.com/office/powerpoint/2010/main" val="3280764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t-I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p>
            <a:fld id="{0CD7E95D-4DA0-4FB1-BD19-3D5BF186463C}" type="datetimeFigureOut">
              <a:rPr lang="it-IT" smtClean="0"/>
              <a:t>25/12/2017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95F754BA-9C49-4D63-8444-4D6B285052FD}" type="slidenum">
              <a:rPr lang="it-IT" smtClean="0"/>
              <a:t>‹#›</a:t>
            </a:fld>
            <a:endParaRPr lang="it-IT"/>
          </a:p>
        </p:txBody>
      </p:sp>
    </p:spTree>
    <p:extLst>
      <p:ext uri="{BB962C8B-B14F-4D97-AF65-F5344CB8AC3E}">
        <p14:creationId xmlns:p14="http://schemas.microsoft.com/office/powerpoint/2010/main" val="363865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sz="half" idx="10"/>
          </p:nvPr>
        </p:nvSpPr>
        <p:spPr/>
        <p:txBody>
          <a:bodyPr/>
          <a:lstStyle/>
          <a:p>
            <a:fld id="{0CD7E95D-4DA0-4FB1-BD19-3D5BF186463C}" type="datetimeFigureOut">
              <a:rPr lang="it-IT" smtClean="0"/>
              <a:t>25/12/2017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95F754BA-9C49-4D63-8444-4D6B285052FD}" type="slidenum">
              <a:rPr lang="it-IT" smtClean="0"/>
              <a:t>‹#›</a:t>
            </a:fld>
            <a:endParaRPr lang="it-IT"/>
          </a:p>
        </p:txBody>
      </p:sp>
    </p:spTree>
    <p:extLst>
      <p:ext uri="{BB962C8B-B14F-4D97-AF65-F5344CB8AC3E}">
        <p14:creationId xmlns:p14="http://schemas.microsoft.com/office/powerpoint/2010/main" val="2788382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7E95D-4DA0-4FB1-BD19-3D5BF186463C}" type="datetimeFigureOut">
              <a:rPr lang="it-IT" smtClean="0"/>
              <a:t>25/12/2017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95F754BA-9C49-4D63-8444-4D6B285052FD}" type="slidenum">
              <a:rPr lang="it-IT" smtClean="0"/>
              <a:t>‹#›</a:t>
            </a:fld>
            <a:endParaRPr lang="it-IT"/>
          </a:p>
        </p:txBody>
      </p:sp>
    </p:spTree>
    <p:extLst>
      <p:ext uri="{BB962C8B-B14F-4D97-AF65-F5344CB8AC3E}">
        <p14:creationId xmlns:p14="http://schemas.microsoft.com/office/powerpoint/2010/main" val="97047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7E95D-4DA0-4FB1-BD19-3D5BF186463C}" type="datetimeFigureOut">
              <a:rPr lang="it-IT" smtClean="0"/>
              <a:t>25/12/2017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5F754BA-9C49-4D63-8444-4D6B285052FD}" type="slidenum">
              <a:rPr lang="it-IT" smtClean="0"/>
              <a:t>‹#›</a:t>
            </a:fld>
            <a:endParaRPr lang="it-IT"/>
          </a:p>
        </p:txBody>
      </p:sp>
    </p:spTree>
    <p:extLst>
      <p:ext uri="{BB962C8B-B14F-4D97-AF65-F5344CB8AC3E}">
        <p14:creationId xmlns:p14="http://schemas.microsoft.com/office/powerpoint/2010/main" val="1768813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7E95D-4DA0-4FB1-BD19-3D5BF186463C}" type="datetimeFigureOut">
              <a:rPr lang="it-IT" smtClean="0"/>
              <a:t>25/12/2017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5F754BA-9C49-4D63-8444-4D6B285052FD}" type="slidenum">
              <a:rPr lang="it-IT" smtClean="0"/>
              <a:t>‹#›</a:t>
            </a:fld>
            <a:endParaRPr lang="it-IT"/>
          </a:p>
        </p:txBody>
      </p:sp>
    </p:spTree>
    <p:extLst>
      <p:ext uri="{BB962C8B-B14F-4D97-AF65-F5344CB8AC3E}">
        <p14:creationId xmlns:p14="http://schemas.microsoft.com/office/powerpoint/2010/main" val="4270055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D7E95D-4DA0-4FB1-BD19-3D5BF186463C}" type="datetimeFigureOut">
              <a:rPr lang="it-IT" smtClean="0"/>
              <a:t>25/12/2017</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754BA-9C49-4D63-8444-4D6B285052FD}" type="slidenum">
              <a:rPr lang="it-IT" smtClean="0"/>
              <a:t>‹#›</a:t>
            </a:fld>
            <a:endParaRPr lang="it-IT"/>
          </a:p>
        </p:txBody>
      </p:sp>
    </p:spTree>
    <p:extLst>
      <p:ext uri="{BB962C8B-B14F-4D97-AF65-F5344CB8AC3E}">
        <p14:creationId xmlns:p14="http://schemas.microsoft.com/office/powerpoint/2010/main" val="1068263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t-IT" b="1" dirty="0" smtClean="0"/>
              <a:t>Gli archivi nel Medioevo</a:t>
            </a:r>
            <a:endParaRPr lang="it-IT" b="1" dirty="0"/>
          </a:p>
        </p:txBody>
      </p:sp>
      <p:sp>
        <p:nvSpPr>
          <p:cNvPr id="3" name="Subtitle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557862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Lo sviluppo degli archivi nel nuovo millennio</a:t>
            </a:r>
          </a:p>
        </p:txBody>
      </p:sp>
      <p:sp>
        <p:nvSpPr>
          <p:cNvPr id="3" name="Content Placeholder 2"/>
          <p:cNvSpPr>
            <a:spLocks noGrp="1"/>
          </p:cNvSpPr>
          <p:nvPr>
            <p:ph idx="1"/>
          </p:nvPr>
        </p:nvSpPr>
        <p:spPr>
          <a:xfrm>
            <a:off x="838200" y="1618488"/>
            <a:ext cx="10515600" cy="4558475"/>
          </a:xfrm>
        </p:spPr>
        <p:txBody>
          <a:bodyPr/>
          <a:lstStyle/>
          <a:p>
            <a:pPr marL="0" indent="0">
              <a:buNone/>
            </a:pPr>
            <a:r>
              <a:rPr lang="it-IT" dirty="0" smtClean="0"/>
              <a:t>Nell’arco di cinque-sei generazioni, tra la fine del secolo XI e gli inizi del XIII, si avviarono nella fisionomia della documentazione scritta di tutta Italia mutamenti profondi</a:t>
            </a:r>
          </a:p>
          <a:p>
            <a:pPr marL="0" indent="0">
              <a:buNone/>
            </a:pPr>
            <a:endParaRPr lang="it-IT" dirty="0" smtClean="0"/>
          </a:p>
          <a:p>
            <a:r>
              <a:rPr lang="it-IT" dirty="0" smtClean="0"/>
              <a:t>"Esplosione" della documentazione scritta </a:t>
            </a:r>
            <a:r>
              <a:rPr lang="it-IT" dirty="0" smtClean="0"/>
              <a:t>tardomedievale      (diplomatisti → rivoluzione documentaria)</a:t>
            </a:r>
            <a:endParaRPr lang="it-IT" dirty="0" smtClean="0"/>
          </a:p>
          <a:p>
            <a:r>
              <a:rPr lang="it-IT" dirty="0" smtClean="0"/>
              <a:t>  Erosione del monopolio clericale e monastico</a:t>
            </a:r>
          </a:p>
          <a:p>
            <a:r>
              <a:rPr lang="it-IT" dirty="0"/>
              <a:t> </a:t>
            </a:r>
            <a:r>
              <a:rPr lang="it-IT" dirty="0" smtClean="0"/>
              <a:t> Emergere della lingua volgare</a:t>
            </a:r>
            <a:endParaRPr lang="it-IT" dirty="0"/>
          </a:p>
        </p:txBody>
      </p:sp>
    </p:spTree>
    <p:extLst>
      <p:ext uri="{BB962C8B-B14F-4D97-AF65-F5344CB8AC3E}">
        <p14:creationId xmlns:p14="http://schemas.microsoft.com/office/powerpoint/2010/main" val="1809908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La pubblica fede dei documenti e le grandi scuole del diritto</a:t>
            </a:r>
            <a:endParaRPr lang="it-IT" dirty="0"/>
          </a:p>
        </p:txBody>
      </p:sp>
      <p:sp>
        <p:nvSpPr>
          <p:cNvPr id="3" name="Content Placeholder 2"/>
          <p:cNvSpPr>
            <a:spLocks noGrp="1"/>
          </p:cNvSpPr>
          <p:nvPr>
            <p:ph idx="1"/>
          </p:nvPr>
        </p:nvSpPr>
        <p:spPr/>
        <p:txBody>
          <a:bodyPr/>
          <a:lstStyle/>
          <a:p>
            <a:pPr marL="0" indent="0" algn="just">
              <a:buNone/>
            </a:pPr>
            <a:r>
              <a:rPr lang="it-IT" dirty="0"/>
              <a:t>In questo </a:t>
            </a:r>
            <a:r>
              <a:rPr lang="it-IT" dirty="0" smtClean="0"/>
              <a:t>periodo </a:t>
            </a:r>
            <a:r>
              <a:rPr lang="it-IT" b="1" dirty="0" smtClean="0"/>
              <a:t>cresce il numero delle carte prodotte </a:t>
            </a:r>
            <a:r>
              <a:rPr lang="it-IT" dirty="0" smtClean="0"/>
              <a:t>conseguenza dello sviluppo e della specializzazione di vari rami della pubblica amministrazione. Si moltiplicano gli atti e di conseguenza gli archivi</a:t>
            </a:r>
          </a:p>
          <a:p>
            <a:pPr marL="0" indent="0" algn="just">
              <a:buNone/>
            </a:pPr>
            <a:r>
              <a:rPr lang="it-IT" dirty="0" smtClean="0"/>
              <a:t>Negli ultimi secoli del Medioevo la dottrina inizia a preoccuparsi soprattutto della </a:t>
            </a:r>
            <a:r>
              <a:rPr lang="it-IT" b="1" dirty="0" smtClean="0"/>
              <a:t>pubblica </a:t>
            </a:r>
            <a:r>
              <a:rPr lang="it-IT" b="1" dirty="0" smtClean="0"/>
              <a:t>fede </a:t>
            </a:r>
            <a:r>
              <a:rPr lang="it-IT" dirty="0" smtClean="0"/>
              <a:t>(fiducia da parte del pubblico della correttezza del documento conservato)</a:t>
            </a:r>
            <a:r>
              <a:rPr lang="it-IT" b="1" dirty="0" smtClean="0"/>
              <a:t> </a:t>
            </a:r>
            <a:r>
              <a:rPr lang="it-IT" b="1" dirty="0" smtClean="0"/>
              <a:t>dei documenti conservati</a:t>
            </a:r>
            <a:r>
              <a:rPr lang="it-IT" dirty="0" smtClean="0"/>
              <a:t>. Alla definizione Giustineanea </a:t>
            </a:r>
            <a:r>
              <a:rPr lang="it-IT" dirty="0" smtClean="0"/>
              <a:t>dell’archivio pubblico (statale) </a:t>
            </a:r>
            <a:r>
              <a:rPr lang="it-IT" dirty="0" smtClean="0"/>
              <a:t>quale «locus in quo acta pubblica asservantur» si aggiunge «ut fidem faciam» </a:t>
            </a:r>
            <a:endParaRPr lang="it-IT" dirty="0"/>
          </a:p>
        </p:txBody>
      </p:sp>
    </p:spTree>
    <p:extLst>
      <p:ext uri="{BB962C8B-B14F-4D97-AF65-F5344CB8AC3E}">
        <p14:creationId xmlns:p14="http://schemas.microsoft.com/office/powerpoint/2010/main" val="1795226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La pubblica fede dei documenti e le grandi scuole del diritto </a:t>
            </a:r>
            <a:endParaRPr lang="it-IT" dirty="0"/>
          </a:p>
        </p:txBody>
      </p:sp>
      <p:sp>
        <p:nvSpPr>
          <p:cNvPr id="3" name="Content Placeholder 2"/>
          <p:cNvSpPr>
            <a:spLocks noGrp="1"/>
          </p:cNvSpPr>
          <p:nvPr>
            <p:ph idx="1"/>
          </p:nvPr>
        </p:nvSpPr>
        <p:spPr/>
        <p:txBody>
          <a:bodyPr/>
          <a:lstStyle/>
          <a:p>
            <a:pPr marL="0" indent="0" algn="just">
              <a:buNone/>
            </a:pPr>
            <a:r>
              <a:rPr lang="it-IT" dirty="0" smtClean="0"/>
              <a:t>Con la diffusione delle Università (Bologna 1088) e delle scuole di diritto, vengono dedicate ampie riflessioni sulla concezione di </a:t>
            </a:r>
            <a:r>
              <a:rPr lang="it-IT" b="1" dirty="0" smtClean="0"/>
              <a:t>archivio come luogo che conferisce fede pubblica ai documenti</a:t>
            </a:r>
            <a:r>
              <a:rPr lang="it-IT" dirty="0" smtClean="0"/>
              <a:t>. Nel 1231 un ordinamento monarchico promulgato da Federico II asseriva che la conservazione dei documenti in </a:t>
            </a:r>
            <a:r>
              <a:rPr lang="it-IT" i="1" dirty="0" smtClean="0"/>
              <a:t>archivio nostrae curia </a:t>
            </a:r>
            <a:r>
              <a:rPr lang="it-IT" dirty="0" smtClean="0"/>
              <a:t>avveniva affinchè da essi </a:t>
            </a:r>
            <a:r>
              <a:rPr lang="it-IT" i="1" dirty="0" smtClean="0"/>
              <a:t>probatio efficax et dilucita possit assumi</a:t>
            </a:r>
            <a:r>
              <a:rPr lang="it-IT" dirty="0" smtClean="0"/>
              <a:t>.</a:t>
            </a:r>
          </a:p>
          <a:p>
            <a:pPr marL="0" indent="0" algn="just">
              <a:buNone/>
            </a:pPr>
            <a:r>
              <a:rPr lang="it-IT" dirty="0" smtClean="0"/>
              <a:t>In questo periodo l’archivio viene definito «Locus ubi acta publica reponuntur» Alberico da Rosare (fine ‘200-1354)</a:t>
            </a:r>
            <a:endParaRPr lang="it-IT" dirty="0"/>
          </a:p>
        </p:txBody>
      </p:sp>
    </p:spTree>
    <p:extLst>
      <p:ext uri="{BB962C8B-B14F-4D97-AF65-F5344CB8AC3E}">
        <p14:creationId xmlns:p14="http://schemas.microsoft.com/office/powerpoint/2010/main" val="966696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i="1" dirty="0" smtClean="0"/>
              <a:t>Auctoritas archivi</a:t>
            </a:r>
            <a:endParaRPr lang="it-IT" i="1" dirty="0"/>
          </a:p>
        </p:txBody>
      </p:sp>
      <p:sp>
        <p:nvSpPr>
          <p:cNvPr id="3" name="Content Placeholder 2"/>
          <p:cNvSpPr>
            <a:spLocks noGrp="1"/>
          </p:cNvSpPr>
          <p:nvPr>
            <p:ph idx="1"/>
          </p:nvPr>
        </p:nvSpPr>
        <p:spPr/>
        <p:txBody>
          <a:bodyPr/>
          <a:lstStyle/>
          <a:p>
            <a:pPr marL="0" indent="0" algn="just">
              <a:buNone/>
            </a:pPr>
            <a:r>
              <a:rPr lang="it-IT" dirty="0" smtClean="0"/>
              <a:t>L’archivio in quanto tale </a:t>
            </a:r>
            <a:r>
              <a:rPr lang="it-IT" b="1" dirty="0" smtClean="0"/>
              <a:t>conferisce</a:t>
            </a:r>
            <a:r>
              <a:rPr lang="it-IT" dirty="0" smtClean="0"/>
              <a:t> quindi </a:t>
            </a:r>
            <a:r>
              <a:rPr lang="it-IT" b="1" dirty="0" smtClean="0"/>
              <a:t>fede ai documenti </a:t>
            </a:r>
            <a:r>
              <a:rPr lang="it-IT" dirty="0" smtClean="0"/>
              <a:t>che ne fanno parte o meglio che si trovano in </a:t>
            </a:r>
            <a:r>
              <a:rPr lang="it-IT" i="1" dirty="0" smtClean="0"/>
              <a:t>locus</a:t>
            </a:r>
            <a:r>
              <a:rPr lang="it-IT" dirty="0" smtClean="0"/>
              <a:t>. Inoltre, la pubblica fede era conferita anche dall’antichità dei documenti contenuti negli archivi.</a:t>
            </a:r>
          </a:p>
          <a:p>
            <a:pPr marL="0" indent="0" algn="just">
              <a:buNone/>
            </a:pPr>
            <a:r>
              <a:rPr lang="it-IT" dirty="0" smtClean="0"/>
              <a:t>L’archivio vero e proprio è però soltanto quello costituito da chi gode dello </a:t>
            </a:r>
            <a:r>
              <a:rPr lang="it-IT" b="1" i="1" dirty="0" smtClean="0"/>
              <a:t>jus archivi</a:t>
            </a:r>
            <a:r>
              <a:rPr lang="it-IT" dirty="0" smtClean="0"/>
              <a:t> o </a:t>
            </a:r>
            <a:r>
              <a:rPr lang="it-IT" b="1" i="1" dirty="0" smtClean="0"/>
              <a:t>jus archiviale</a:t>
            </a:r>
            <a:r>
              <a:rPr lang="it-IT" dirty="0" smtClean="0"/>
              <a:t>. Questo è strettamente connesso con la sovranità, per cui spetta soltanto all’imperatore o al pontefice e a chi ne ha ricevuto da essi la facoltà</a:t>
            </a:r>
            <a:r>
              <a:rPr lang="it-IT" dirty="0" smtClean="0"/>
              <a:t>. Ma per le altre carte? </a:t>
            </a:r>
            <a:r>
              <a:rPr lang="it-IT" b="1" dirty="0"/>
              <a:t>L</a:t>
            </a:r>
            <a:r>
              <a:rPr lang="it-IT" b="1" dirty="0" smtClean="0"/>
              <a:t>a </a:t>
            </a:r>
            <a:r>
              <a:rPr lang="it-IT" b="1" dirty="0" smtClean="0"/>
              <a:t>pubblica fede </a:t>
            </a:r>
            <a:r>
              <a:rPr lang="it-IT" b="1" dirty="0" smtClean="0"/>
              <a:t>è infatti </a:t>
            </a:r>
            <a:r>
              <a:rPr lang="it-IT" b="1" dirty="0" smtClean="0"/>
              <a:t>anche attribuita al documento redatto dal notaio</a:t>
            </a:r>
            <a:r>
              <a:rPr lang="it-IT" dirty="0" smtClean="0"/>
              <a:t>.</a:t>
            </a:r>
            <a:endParaRPr lang="it-IT" dirty="0"/>
          </a:p>
        </p:txBody>
      </p:sp>
    </p:spTree>
    <p:extLst>
      <p:ext uri="{BB962C8B-B14F-4D97-AF65-F5344CB8AC3E}">
        <p14:creationId xmlns:p14="http://schemas.microsoft.com/office/powerpoint/2010/main" val="3403238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Origine e sviluppo degli archivi dei Comuni</a:t>
            </a:r>
            <a:endParaRPr lang="it-IT" dirty="0"/>
          </a:p>
        </p:txBody>
      </p:sp>
      <p:sp>
        <p:nvSpPr>
          <p:cNvPr id="3" name="Content Placeholder 2"/>
          <p:cNvSpPr>
            <a:spLocks noGrp="1"/>
          </p:cNvSpPr>
          <p:nvPr>
            <p:ph idx="1"/>
          </p:nvPr>
        </p:nvSpPr>
        <p:spPr>
          <a:xfrm>
            <a:off x="838200" y="1901951"/>
            <a:ext cx="10515600" cy="4275011"/>
          </a:xfrm>
        </p:spPr>
        <p:txBody>
          <a:bodyPr/>
          <a:lstStyle/>
          <a:p>
            <a:pPr marL="0" indent="0" algn="just">
              <a:buNone/>
            </a:pPr>
            <a:r>
              <a:rPr lang="it-IT" dirty="0" smtClean="0"/>
              <a:t>A partire dal secolo XII iniziarono ad organizzarsi nuovi archivi soprattutto presso le </a:t>
            </a:r>
            <a:r>
              <a:rPr lang="it-IT" b="1" dirty="0" smtClean="0"/>
              <a:t>città comunali</a:t>
            </a:r>
            <a:r>
              <a:rPr lang="it-IT" dirty="0"/>
              <a:t> </a:t>
            </a:r>
            <a:r>
              <a:rPr lang="it-IT" dirty="0" smtClean="0"/>
              <a:t>(tra i maggiori e più articolati </a:t>
            </a:r>
            <a:r>
              <a:rPr lang="it-IT" dirty="0" smtClean="0"/>
              <a:t>d’Europa). </a:t>
            </a:r>
            <a:r>
              <a:rPr lang="it-IT" dirty="0" smtClean="0"/>
              <a:t>In questo periodo abbiamo la testimonianza di rudimentali archivi nati per esigenze amministrative in tutti i maggiori centri urbani dell’Italia centrale e settentrionale (Venezia, Genova, Pisa, Siena, Firenze, Mantova...). </a:t>
            </a:r>
            <a:endParaRPr lang="it-IT" dirty="0"/>
          </a:p>
        </p:txBody>
      </p:sp>
    </p:spTree>
    <p:extLst>
      <p:ext uri="{BB962C8B-B14F-4D97-AF65-F5344CB8AC3E}">
        <p14:creationId xmlns:p14="http://schemas.microsoft.com/office/powerpoint/2010/main" val="2541898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Origine e sviluppo degli archivi dei Comuni</a:t>
            </a:r>
          </a:p>
        </p:txBody>
      </p:sp>
      <p:sp>
        <p:nvSpPr>
          <p:cNvPr id="3" name="Content Placeholder 2"/>
          <p:cNvSpPr>
            <a:spLocks noGrp="1"/>
          </p:cNvSpPr>
          <p:nvPr>
            <p:ph idx="1"/>
          </p:nvPr>
        </p:nvSpPr>
        <p:spPr/>
        <p:txBody>
          <a:bodyPr>
            <a:normAutofit/>
          </a:bodyPr>
          <a:lstStyle/>
          <a:p>
            <a:pPr marL="0" indent="0" algn="just">
              <a:buNone/>
            </a:pPr>
            <a:r>
              <a:rPr lang="it-IT" dirty="0"/>
              <a:t>Il Comune nasce come organismo di fatto (si sostituisce alle autorità pubbliche legittime → imperatore/papa), e la documentazione posta in essere dai suoi magistrati gode di pubblica fede soltanto in quanto redatta da una persona che di </a:t>
            </a:r>
            <a:r>
              <a:rPr lang="it-IT" b="1" dirty="0"/>
              <a:t>pubblica fides </a:t>
            </a:r>
            <a:r>
              <a:rPr lang="it-IT" dirty="0"/>
              <a:t>è dotata: </a:t>
            </a:r>
            <a:r>
              <a:rPr lang="it-IT" b="1" dirty="0"/>
              <a:t>il notaio</a:t>
            </a:r>
            <a:r>
              <a:rPr lang="it-IT" dirty="0"/>
              <a:t>, il quale ha «imperiale auctoritate» e «apostolica auctoritate» (diploma di Federico I 1162</a:t>
            </a:r>
            <a:r>
              <a:rPr lang="it-IT" dirty="0" smtClean="0"/>
              <a:t>)</a:t>
            </a:r>
          </a:p>
          <a:p>
            <a:pPr marL="0" indent="0" algn="just">
              <a:buNone/>
            </a:pPr>
            <a:r>
              <a:rPr lang="it-IT" dirty="0" smtClean="0"/>
              <a:t>Questo perché il Comune nel suo nascere e nei primi tempi della sua esistenza si trova ancora nella condizione di un ente privato i cui atti non hanno nessun valore giuridico</a:t>
            </a:r>
            <a:endParaRPr lang="it-IT" dirty="0"/>
          </a:p>
        </p:txBody>
      </p:sp>
    </p:spTree>
    <p:extLst>
      <p:ext uri="{BB962C8B-B14F-4D97-AF65-F5344CB8AC3E}">
        <p14:creationId xmlns:p14="http://schemas.microsoft.com/office/powerpoint/2010/main" val="500187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I notai</a:t>
            </a:r>
          </a:p>
        </p:txBody>
      </p:sp>
      <p:sp>
        <p:nvSpPr>
          <p:cNvPr id="3" name="Content Placeholder 2"/>
          <p:cNvSpPr>
            <a:spLocks noGrp="1"/>
          </p:cNvSpPr>
          <p:nvPr>
            <p:ph idx="1"/>
          </p:nvPr>
        </p:nvSpPr>
        <p:spPr/>
        <p:txBody>
          <a:bodyPr/>
          <a:lstStyle/>
          <a:p>
            <a:pPr marL="0" indent="0">
              <a:buNone/>
            </a:pPr>
            <a:r>
              <a:rPr lang="it-IT" dirty="0" smtClean="0"/>
              <a:t>Il notaio medievale non aveva niente in comune con il </a:t>
            </a:r>
            <a:r>
              <a:rPr lang="it-IT" i="1" dirty="0" smtClean="0"/>
              <a:t>notarius</a:t>
            </a:r>
            <a:r>
              <a:rPr lang="it-IT" dirty="0" smtClean="0"/>
              <a:t> romano se non il nome (scribi/cancellieri)</a:t>
            </a:r>
          </a:p>
          <a:p>
            <a:pPr marL="0" indent="0" algn="just">
              <a:buNone/>
            </a:pPr>
            <a:r>
              <a:rPr lang="it-IT" dirty="0" smtClean="0"/>
              <a:t>A partire dal XII sec. con i mutamenti economico e sociali, questi professionisti non solo scrivono contratti, trasferimenti di proprietà, rapporti commerciali... </a:t>
            </a:r>
            <a:r>
              <a:rPr lang="it-IT" dirty="0"/>
              <a:t>s</a:t>
            </a:r>
            <a:r>
              <a:rPr lang="it-IT" dirty="0" smtClean="0"/>
              <a:t>econdo le esigenze, ma si diffonde la prassi della conservazione dei documenti pressi gli stessi rogatari (scribi/giudici)</a:t>
            </a:r>
            <a:endParaRPr lang="it-IT" dirty="0"/>
          </a:p>
        </p:txBody>
      </p:sp>
    </p:spTree>
    <p:extLst>
      <p:ext uri="{BB962C8B-B14F-4D97-AF65-F5344CB8AC3E}">
        <p14:creationId xmlns:p14="http://schemas.microsoft.com/office/powerpoint/2010/main" val="3041007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I notai</a:t>
            </a:r>
            <a:endParaRPr lang="it-IT" dirty="0"/>
          </a:p>
        </p:txBody>
      </p:sp>
      <p:sp>
        <p:nvSpPr>
          <p:cNvPr id="3" name="Content Placeholder 2"/>
          <p:cNvSpPr>
            <a:spLocks noGrp="1"/>
          </p:cNvSpPr>
          <p:nvPr>
            <p:ph idx="1"/>
          </p:nvPr>
        </p:nvSpPr>
        <p:spPr/>
        <p:txBody>
          <a:bodyPr>
            <a:normAutofit fontScale="92500"/>
          </a:bodyPr>
          <a:lstStyle/>
          <a:p>
            <a:pPr marL="0" indent="0" algn="just">
              <a:buNone/>
            </a:pPr>
            <a:r>
              <a:rPr lang="it-IT" dirty="0" smtClean="0"/>
              <a:t>La funzione dei notai ruotava attorno a una loro </a:t>
            </a:r>
            <a:r>
              <a:rPr lang="it-IT" b="1" dirty="0" smtClean="0"/>
              <a:t>capacità autenticatoria, riconosciuta come tale dall’autorità politica</a:t>
            </a:r>
            <a:r>
              <a:rPr lang="it-IT" dirty="0" smtClean="0"/>
              <a:t>. I notai avevano per mestiere la traduzione in forma scritta dei rapporti giuridici. La loro funzione era </a:t>
            </a:r>
            <a:r>
              <a:rPr lang="it-IT" b="1" dirty="0" smtClean="0"/>
              <a:t>garantire la validità dei contratti</a:t>
            </a:r>
            <a:r>
              <a:rPr lang="it-IT" dirty="0" smtClean="0"/>
              <a:t>. Si trattava di laici ed ecclesiastici educati all’uso di formulari diversi riconosciuti ufficialmente, i cui documenti acquisirono valore giuridico assoluto (</a:t>
            </a:r>
            <a:r>
              <a:rPr lang="it-IT" i="1" dirty="0" smtClean="0"/>
              <a:t>publica fides</a:t>
            </a:r>
            <a:r>
              <a:rPr lang="it-IT" dirty="0" smtClean="0"/>
              <a:t>)</a:t>
            </a:r>
          </a:p>
          <a:p>
            <a:pPr marL="0" indent="0" algn="just">
              <a:buNone/>
            </a:pPr>
            <a:r>
              <a:rPr lang="it-IT" dirty="0" smtClean="0"/>
              <a:t>Il prestigio dei notai crebbe con la nomina dall’alto da parte dell’imperatore, del papa e di un conte palatino, che riconoscendo l’ufficialità della funzione, afferma il carattere pubblico dei loro documenti.</a:t>
            </a:r>
            <a:endParaRPr lang="it-IT" dirty="0" smtClean="0"/>
          </a:p>
          <a:p>
            <a:pPr marL="0" indent="0" algn="just">
              <a:buNone/>
            </a:pPr>
            <a:r>
              <a:rPr lang="it-IT" dirty="0" smtClean="0"/>
              <a:t>Il più antico registro notarile è datato 1154-1164 e si tratta di un registro contenente milletrecento documenti redatti a Genova</a:t>
            </a:r>
            <a:endParaRPr lang="it-IT" dirty="0"/>
          </a:p>
        </p:txBody>
      </p:sp>
    </p:spTree>
    <p:extLst>
      <p:ext uri="{BB962C8B-B14F-4D97-AF65-F5344CB8AC3E}">
        <p14:creationId xmlns:p14="http://schemas.microsoft.com/office/powerpoint/2010/main" val="3889776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I notai</a:t>
            </a:r>
          </a:p>
        </p:txBody>
      </p:sp>
      <p:sp>
        <p:nvSpPr>
          <p:cNvPr id="3" name="Content Placeholder 2"/>
          <p:cNvSpPr>
            <a:spLocks noGrp="1"/>
          </p:cNvSpPr>
          <p:nvPr>
            <p:ph idx="1"/>
          </p:nvPr>
        </p:nvSpPr>
        <p:spPr/>
        <p:txBody>
          <a:bodyPr/>
          <a:lstStyle/>
          <a:p>
            <a:pPr marL="0" indent="0" algn="just">
              <a:buNone/>
            </a:pPr>
            <a:r>
              <a:rPr lang="it-IT" dirty="0" smtClean="0"/>
              <a:t>Con l’acquisto della pubblica fede da parte dei notai, anche la minuta venne investita di un valore giuridico in sé per sé e servì di prova indipendentemente dall’</a:t>
            </a:r>
            <a:r>
              <a:rPr lang="it-IT" i="1" dirty="0" smtClean="0"/>
              <a:t>instrumentum</a:t>
            </a:r>
            <a:r>
              <a:rPr lang="it-IT" dirty="0" smtClean="0"/>
              <a:t> redatto (registri imbreviature: basardelli/vacchette)</a:t>
            </a:r>
          </a:p>
          <a:p>
            <a:pPr marL="0" indent="0" algn="just">
              <a:buNone/>
            </a:pPr>
            <a:r>
              <a:rPr lang="it-IT" dirty="0" smtClean="0"/>
              <a:t>I registri dei notai vengono custoditi dal notaio alla stregua di una proprietà personale e trasmissibile agli eredi</a:t>
            </a:r>
            <a:endParaRPr lang="it-IT" dirty="0"/>
          </a:p>
        </p:txBody>
      </p:sp>
    </p:spTree>
    <p:extLst>
      <p:ext uri="{BB962C8B-B14F-4D97-AF65-F5344CB8AC3E}">
        <p14:creationId xmlns:p14="http://schemas.microsoft.com/office/powerpoint/2010/main" val="322016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b="1" dirty="0" smtClean="0"/>
              <a:t>I Comuni</a:t>
            </a:r>
            <a:endParaRPr lang="it-IT" b="1" dirty="0"/>
          </a:p>
        </p:txBody>
      </p:sp>
      <p:sp>
        <p:nvSpPr>
          <p:cNvPr id="3" name="Content Placeholder 2"/>
          <p:cNvSpPr>
            <a:spLocks noGrp="1"/>
          </p:cNvSpPr>
          <p:nvPr>
            <p:ph idx="1"/>
          </p:nvPr>
        </p:nvSpPr>
        <p:spPr>
          <a:xfrm>
            <a:off x="838200" y="1389888"/>
            <a:ext cx="10646664" cy="5029200"/>
          </a:xfrm>
        </p:spPr>
        <p:txBody>
          <a:bodyPr>
            <a:normAutofit fontScale="92500" lnSpcReduction="10000"/>
          </a:bodyPr>
          <a:lstStyle/>
          <a:p>
            <a:pPr marL="0" indent="0" algn="just">
              <a:buNone/>
            </a:pPr>
            <a:r>
              <a:rPr lang="it-IT" dirty="0" smtClean="0"/>
              <a:t>Il Comune è in origine </a:t>
            </a:r>
            <a:r>
              <a:rPr lang="it-IT" b="1" dirty="0" smtClean="0"/>
              <a:t>un’associazione volontaria </a:t>
            </a:r>
            <a:r>
              <a:rPr lang="it-IT" dirty="0" smtClean="0"/>
              <a:t>che fonda la propria autonomia su concessioni imperiali e pontificie e soprattutto sulle franchigie ottenute nella </a:t>
            </a:r>
            <a:r>
              <a:rPr lang="it-IT" b="1" dirty="0" smtClean="0"/>
              <a:t>pace di Costanza</a:t>
            </a:r>
            <a:r>
              <a:rPr lang="it-IT" dirty="0" smtClean="0"/>
              <a:t> (1183), mentre nei rapporti con i singoli esercita un potere coattivo ma in virtù di un patto</a:t>
            </a:r>
          </a:p>
          <a:p>
            <a:pPr marL="0" indent="0" algn="just">
              <a:buNone/>
            </a:pPr>
            <a:r>
              <a:rPr lang="it-IT" dirty="0" smtClean="0"/>
              <a:t>Con la pace di Costanza Federico I riconobbe la lega lombarda e rinunciò alla nomina degli ufficiali delle città e ai diritti sulle imposte regie, autorizzando i Comuni a riscuoterle, a patto che in cambio si dichiarino vassalli dell’Imperatore (</a:t>
            </a:r>
            <a:r>
              <a:rPr lang="it-IT" b="1" dirty="0" smtClean="0"/>
              <a:t>atto di riconoscimento personalità giuridica dei Comuni</a:t>
            </a:r>
            <a:r>
              <a:rPr lang="it-IT" dirty="0" smtClean="0"/>
              <a:t>)</a:t>
            </a:r>
          </a:p>
          <a:p>
            <a:pPr marL="0" indent="0" algn="just">
              <a:buNone/>
            </a:pPr>
            <a:r>
              <a:rPr lang="it-IT" dirty="0" smtClean="0"/>
              <a:t>Secondo Bartolo di Sassoferrato i Comuni sono «città che esercitano entro la propria giurisdizione gli stessi poteri che esercita l’imperatore </a:t>
            </a:r>
            <a:r>
              <a:rPr lang="it-IT" i="1" dirty="0" smtClean="0"/>
              <a:t>in mundo</a:t>
            </a:r>
            <a:r>
              <a:rPr lang="it-IT" dirty="0" smtClean="0"/>
              <a:t>»</a:t>
            </a:r>
          </a:p>
          <a:p>
            <a:pPr marL="0" indent="0" algn="just">
              <a:buNone/>
            </a:pPr>
            <a:r>
              <a:rPr lang="it-IT" dirty="0" smtClean="0"/>
              <a:t>Dopo la pace di Costanza l’archivio comunale ha una sua dignità e un suo riconoscimento ufficiale</a:t>
            </a:r>
            <a:endParaRPr lang="it-IT" dirty="0" smtClean="0"/>
          </a:p>
          <a:p>
            <a:pPr marL="0" indent="0" algn="just">
              <a:buNone/>
            </a:pPr>
            <a:r>
              <a:rPr lang="it-IT" dirty="0" smtClean="0"/>
              <a:t> </a:t>
            </a:r>
            <a:endParaRPr lang="it-IT" dirty="0"/>
          </a:p>
        </p:txBody>
      </p:sp>
    </p:spTree>
    <p:extLst>
      <p:ext uri="{BB962C8B-B14F-4D97-AF65-F5344CB8AC3E}">
        <p14:creationId xmlns:p14="http://schemas.microsoft.com/office/powerpoint/2010/main" val="3592126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La scomparsa dei grandi archivi</a:t>
            </a:r>
            <a:endParaRPr lang="it-IT" dirty="0"/>
          </a:p>
        </p:txBody>
      </p:sp>
      <p:sp>
        <p:nvSpPr>
          <p:cNvPr id="3" name="Content Placeholder 2"/>
          <p:cNvSpPr>
            <a:spLocks noGrp="1"/>
          </p:cNvSpPr>
          <p:nvPr>
            <p:ph idx="1"/>
          </p:nvPr>
        </p:nvSpPr>
        <p:spPr/>
        <p:txBody>
          <a:bodyPr/>
          <a:lstStyle/>
          <a:p>
            <a:pPr marL="0" indent="0" algn="just">
              <a:buNone/>
            </a:pPr>
            <a:r>
              <a:rPr lang="it-IT" dirty="0" smtClean="0"/>
              <a:t>In Italia nei secoli Alto medievali </a:t>
            </a:r>
            <a:r>
              <a:rPr lang="it-IT" b="1" dirty="0" smtClean="0"/>
              <a:t>scompare la grande produzione </a:t>
            </a:r>
            <a:r>
              <a:rPr lang="it-IT" b="1" dirty="0" smtClean="0"/>
              <a:t>documentaria</a:t>
            </a:r>
            <a:r>
              <a:rPr lang="it-IT" dirty="0"/>
              <a:t> </a:t>
            </a:r>
            <a:r>
              <a:rPr lang="it-IT" dirty="0" smtClean="0"/>
              <a:t>(crisi economica, culturale, artistica...); una timida ripresa si ha solo con l’avvento dei carolingi (VIII-IX sec.), ma si inizia a scrivere diffusamente e a parlare di archivi solo dopo il Mille.</a:t>
            </a:r>
            <a:r>
              <a:rPr lang="it-IT" dirty="0" smtClean="0"/>
              <a:t> </a:t>
            </a:r>
            <a:r>
              <a:rPr lang="it-IT" dirty="0"/>
              <a:t>G</a:t>
            </a:r>
            <a:r>
              <a:rPr lang="it-IT" dirty="0" smtClean="0"/>
              <a:t>li </a:t>
            </a:r>
            <a:r>
              <a:rPr lang="it-IT" dirty="0" smtClean="0"/>
              <a:t>archivi si organizzano esclusivamente presso alcune categorie di istituzioni ecclesiastiche (monasteri, capitoli e vescovati). C’è un generale decadimento delle scritture correnti e </a:t>
            </a:r>
            <a:r>
              <a:rPr lang="it-IT" dirty="0" smtClean="0"/>
              <a:t>amministrative</a:t>
            </a:r>
          </a:p>
          <a:p>
            <a:pPr marL="0" indent="0" algn="just">
              <a:buNone/>
            </a:pPr>
            <a:r>
              <a:rPr lang="it-IT" dirty="0" smtClean="0"/>
              <a:t>Perdono d’importanza gli archivi pubblici mentre iniziano ad acquistarla quelli ecclesiastici</a:t>
            </a:r>
            <a:endParaRPr lang="it-IT" dirty="0" smtClean="0"/>
          </a:p>
        </p:txBody>
      </p:sp>
    </p:spTree>
    <p:extLst>
      <p:ext uri="{BB962C8B-B14F-4D97-AF65-F5344CB8AC3E}">
        <p14:creationId xmlns:p14="http://schemas.microsoft.com/office/powerpoint/2010/main" val="733948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Gli archivi comunali</a:t>
            </a:r>
            <a:endParaRPr lang="it-IT" dirty="0"/>
          </a:p>
        </p:txBody>
      </p:sp>
      <p:sp>
        <p:nvSpPr>
          <p:cNvPr id="3" name="Content Placeholder 2"/>
          <p:cNvSpPr>
            <a:spLocks noGrp="1"/>
          </p:cNvSpPr>
          <p:nvPr>
            <p:ph idx="1"/>
          </p:nvPr>
        </p:nvSpPr>
        <p:spPr/>
        <p:txBody>
          <a:bodyPr>
            <a:normAutofit lnSpcReduction="10000"/>
          </a:bodyPr>
          <a:lstStyle/>
          <a:p>
            <a:pPr marL="0" indent="0" algn="just">
              <a:buNone/>
            </a:pPr>
            <a:r>
              <a:rPr lang="it-IT" dirty="0" smtClean="0"/>
              <a:t>Il primo vero archivio comunale di cui abbiamo testimonianza è la </a:t>
            </a:r>
            <a:r>
              <a:rPr lang="it-IT" b="1" i="1" dirty="0" smtClean="0"/>
              <a:t>camera actorum </a:t>
            </a:r>
            <a:r>
              <a:rPr lang="it-IT" b="1" dirty="0" smtClean="0"/>
              <a:t>di Bologna </a:t>
            </a:r>
            <a:r>
              <a:rPr lang="it-IT" dirty="0" smtClean="0"/>
              <a:t>alla metà del Duecento. È la fusione di due elementi: il deposito delle scritture del massaro e di quelle del notaio del podestà.</a:t>
            </a:r>
          </a:p>
          <a:p>
            <a:pPr marL="0" indent="0" algn="just">
              <a:buNone/>
            </a:pPr>
            <a:r>
              <a:rPr lang="it-IT" dirty="0" smtClean="0"/>
              <a:t>La formazione di veri e propri archivi comunali, </a:t>
            </a:r>
            <a:r>
              <a:rPr lang="it-IT" dirty="0" smtClean="0"/>
              <a:t>nonostante la legittimazione giuridica (pace di Costanza) è </a:t>
            </a:r>
            <a:r>
              <a:rPr lang="it-IT" dirty="0" smtClean="0"/>
              <a:t>piuttosto tarda in quanto spesso </a:t>
            </a:r>
            <a:r>
              <a:rPr lang="it-IT" b="1" dirty="0" smtClean="0"/>
              <a:t>lo stesso notaio conserva presso di se le scritture che ha prodotto</a:t>
            </a:r>
            <a:r>
              <a:rPr lang="it-IT" dirty="0" smtClean="0"/>
              <a:t>. Negli atti notarili si distinguono gli </a:t>
            </a:r>
            <a:r>
              <a:rPr lang="it-IT" i="1" dirty="0" smtClean="0"/>
              <a:t>acta</a:t>
            </a:r>
            <a:r>
              <a:rPr lang="it-IT" dirty="0" smtClean="0"/>
              <a:t> rogati dal notaio come pubblico cancelliere e gli </a:t>
            </a:r>
            <a:r>
              <a:rPr lang="it-IT" i="1" dirty="0" smtClean="0"/>
              <a:t>instrumenta</a:t>
            </a:r>
            <a:r>
              <a:rPr lang="it-IT" dirty="0" smtClean="0"/>
              <a:t> da lui rogati per i privati. Il Comune all’inizio non ha organi propri su cui appoggiarsi ma usa quelli preesistenti</a:t>
            </a:r>
            <a:endParaRPr lang="it-IT" dirty="0"/>
          </a:p>
        </p:txBody>
      </p:sp>
    </p:spTree>
    <p:extLst>
      <p:ext uri="{BB962C8B-B14F-4D97-AF65-F5344CB8AC3E}">
        <p14:creationId xmlns:p14="http://schemas.microsoft.com/office/powerpoint/2010/main" val="3048525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Gli archivi comunali</a:t>
            </a:r>
            <a:endParaRPr lang="it-IT" dirty="0"/>
          </a:p>
        </p:txBody>
      </p:sp>
      <p:sp>
        <p:nvSpPr>
          <p:cNvPr id="3" name="Content Placeholder 2"/>
          <p:cNvSpPr>
            <a:spLocks noGrp="1"/>
          </p:cNvSpPr>
          <p:nvPr>
            <p:ph idx="1"/>
          </p:nvPr>
        </p:nvSpPr>
        <p:spPr/>
        <p:txBody>
          <a:bodyPr/>
          <a:lstStyle/>
          <a:p>
            <a:pPr marL="0" indent="0" algn="just">
              <a:buNone/>
            </a:pPr>
            <a:r>
              <a:rPr lang="it-IT" dirty="0" smtClean="0"/>
              <a:t>Dal momento in cui il Comune si dota di un proprio archivio obbliga i notai delle magistrature comunali e i magistrati in genere a riconsegnare entro brevissimo tempo, uscendo di carica, i documenti da loro redatti e detenuti in ragione del proprio ufficio: di qui la </a:t>
            </a:r>
            <a:r>
              <a:rPr lang="it-IT" b="1" dirty="0" smtClean="0"/>
              <a:t>formazione di </a:t>
            </a:r>
            <a:r>
              <a:rPr lang="it-IT" dirty="0" smtClean="0"/>
              <a:t>quelle grandi </a:t>
            </a:r>
            <a:r>
              <a:rPr lang="it-IT" b="1" dirty="0" smtClean="0"/>
              <a:t>serie</a:t>
            </a:r>
            <a:r>
              <a:rPr lang="it-IT" dirty="0" smtClean="0"/>
              <a:t> di documenti spesso giunte fino a noi (integrità delle serie). I Comuni assumono poi direttamente i notai per i propri uffici (cancellieri) </a:t>
            </a:r>
          </a:p>
        </p:txBody>
      </p:sp>
    </p:spTree>
    <p:extLst>
      <p:ext uri="{BB962C8B-B14F-4D97-AF65-F5344CB8AC3E}">
        <p14:creationId xmlns:p14="http://schemas.microsoft.com/office/powerpoint/2010/main" val="210442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Gli archivi comunali</a:t>
            </a:r>
          </a:p>
        </p:txBody>
      </p:sp>
      <p:sp>
        <p:nvSpPr>
          <p:cNvPr id="3" name="Content Placeholder 2"/>
          <p:cNvSpPr>
            <a:spLocks noGrp="1"/>
          </p:cNvSpPr>
          <p:nvPr>
            <p:ph idx="1"/>
          </p:nvPr>
        </p:nvSpPr>
        <p:spPr>
          <a:xfrm>
            <a:off x="838200" y="1545336"/>
            <a:ext cx="10515600" cy="4736592"/>
          </a:xfrm>
        </p:spPr>
        <p:txBody>
          <a:bodyPr>
            <a:normAutofit lnSpcReduction="10000"/>
          </a:bodyPr>
          <a:lstStyle/>
          <a:p>
            <a:pPr marL="0" indent="0" algn="just">
              <a:buNone/>
            </a:pPr>
            <a:r>
              <a:rPr lang="it-IT" dirty="0"/>
              <a:t>Dalla metà del Duecento in poi si verifica anche una evoluzione nella produzione dei documenti: alla prevalenza di carte singole si sostituiscono registri diversificati per le varie </a:t>
            </a:r>
            <a:r>
              <a:rPr lang="it-IT" dirty="0" smtClean="0"/>
              <a:t>magistrature</a:t>
            </a:r>
          </a:p>
          <a:p>
            <a:pPr marL="0" indent="0" algn="just">
              <a:buNone/>
            </a:pPr>
            <a:r>
              <a:rPr lang="it-IT" dirty="0" smtClean="0"/>
              <a:t>La maggior parte della documentazione prodotta dai Comuni si disponeva di solito all’origine per tipologia di documenti, cioè </a:t>
            </a:r>
            <a:r>
              <a:rPr lang="it-IT" b="1" dirty="0" smtClean="0"/>
              <a:t>in serie omogenee di documenti simili tra loro nella forma, indipendentemente dal </a:t>
            </a:r>
            <a:r>
              <a:rPr lang="it-IT" b="1" dirty="0" smtClean="0"/>
              <a:t>contenuto. </a:t>
            </a:r>
            <a:r>
              <a:rPr lang="it-IT" dirty="0" smtClean="0"/>
              <a:t>Anche gli altri metodi di ripartizione delle carte erano piuttosto rudimentali: divisioni per ufficio o materia, con separazione cronologica (no strumenti di corredo, indici... </a:t>
            </a:r>
            <a:r>
              <a:rPr lang="it-IT" dirty="0" smtClean="0"/>
              <a:t>le </a:t>
            </a:r>
            <a:r>
              <a:rPr lang="it-IT" dirty="0" smtClean="0"/>
              <a:t>più comuni tipologie di documenti ˃ pergamene di atti notarili che attestano proprietà, cartulari, </a:t>
            </a:r>
            <a:r>
              <a:rPr lang="it-IT" i="1" dirty="0" smtClean="0"/>
              <a:t>libri iurium</a:t>
            </a:r>
            <a:r>
              <a:rPr lang="it-IT" dirty="0" smtClean="0"/>
              <a:t>, statuti, le deliberazioni dei Consigli, gli atti di giurisidizione, la documentazione fiscale)</a:t>
            </a:r>
            <a:endParaRPr lang="it-IT" i="1" dirty="0">
              <a:solidFill>
                <a:srgbClr val="FF0000"/>
              </a:solidFill>
            </a:endParaRPr>
          </a:p>
          <a:p>
            <a:pPr marL="0" indent="0">
              <a:buNone/>
            </a:pPr>
            <a:endParaRPr lang="it-IT" dirty="0"/>
          </a:p>
        </p:txBody>
      </p:sp>
    </p:spTree>
    <p:extLst>
      <p:ext uri="{BB962C8B-B14F-4D97-AF65-F5344CB8AC3E}">
        <p14:creationId xmlns:p14="http://schemas.microsoft.com/office/powerpoint/2010/main" val="2487265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i="1" dirty="0" smtClean="0"/>
              <a:t>Chartularium</a:t>
            </a:r>
            <a:r>
              <a:rPr lang="it-IT" dirty="0"/>
              <a:t> </a:t>
            </a:r>
            <a:r>
              <a:rPr lang="it-IT" dirty="0" smtClean="0"/>
              <a:t>e </a:t>
            </a:r>
            <a:r>
              <a:rPr lang="it-IT" i="1" dirty="0" smtClean="0"/>
              <a:t>libri iurium</a:t>
            </a:r>
            <a:endParaRPr lang="it-IT" dirty="0"/>
          </a:p>
        </p:txBody>
      </p:sp>
      <p:sp>
        <p:nvSpPr>
          <p:cNvPr id="3" name="Content Placeholder 2"/>
          <p:cNvSpPr>
            <a:spLocks noGrp="1"/>
          </p:cNvSpPr>
          <p:nvPr>
            <p:ph idx="1"/>
          </p:nvPr>
        </p:nvSpPr>
        <p:spPr>
          <a:xfrm>
            <a:off x="838200" y="1690688"/>
            <a:ext cx="10515600" cy="4486275"/>
          </a:xfrm>
        </p:spPr>
        <p:txBody>
          <a:bodyPr>
            <a:normAutofit lnSpcReduction="10000"/>
          </a:bodyPr>
          <a:lstStyle/>
          <a:p>
            <a:pPr marL="0" indent="0" algn="just">
              <a:buNone/>
            </a:pPr>
            <a:r>
              <a:rPr lang="it-IT" dirty="0" smtClean="0"/>
              <a:t>Nel Medioevo la maggior parte dei soggetti produttori tendeva a </a:t>
            </a:r>
            <a:r>
              <a:rPr lang="it-IT" b="1" dirty="0" smtClean="0"/>
              <a:t>conservare solamente documenti di carattere patrimoniale e fiscale</a:t>
            </a:r>
            <a:r>
              <a:rPr lang="it-IT" dirty="0" smtClean="0"/>
              <a:t>. Si aveva cura di preservare le carte che davano un titolo giuridico, abbandonando e lasciando distruggere tutto quello che concerneva le pratiche per la gestione interna del patrimonio (carteggio, sentenze...)</a:t>
            </a:r>
          </a:p>
          <a:p>
            <a:pPr marL="0" indent="0" algn="just">
              <a:buNone/>
            </a:pPr>
            <a:r>
              <a:rPr lang="it-IT" b="1" dirty="0" smtClean="0"/>
              <a:t>La trascrizione dei documenti più importanti</a:t>
            </a:r>
            <a:r>
              <a:rPr lang="it-IT" dirty="0" smtClean="0"/>
              <a:t>, che attestavano il possesso di determinati diritti, </a:t>
            </a:r>
            <a:r>
              <a:rPr lang="it-IT" b="1" dirty="0" smtClean="0"/>
              <a:t>avveniva in speciali registri</a:t>
            </a:r>
            <a:r>
              <a:rPr lang="it-IT" dirty="0" smtClean="0"/>
              <a:t>: </a:t>
            </a:r>
            <a:r>
              <a:rPr lang="it-IT" b="1" dirty="0" smtClean="0"/>
              <a:t>cartulari</a:t>
            </a:r>
            <a:r>
              <a:rPr lang="it-IT" dirty="0" smtClean="0"/>
              <a:t> e </a:t>
            </a:r>
            <a:r>
              <a:rPr lang="it-IT" b="1" dirty="0" smtClean="0"/>
              <a:t>libri iurium </a:t>
            </a:r>
            <a:r>
              <a:rPr lang="it-IT" dirty="0" smtClean="0"/>
              <a:t>(questi ultimi redatti soprattutto dai Comuni) </a:t>
            </a:r>
          </a:p>
          <a:p>
            <a:pPr marL="0" indent="0" algn="just">
              <a:buNone/>
            </a:pPr>
            <a:r>
              <a:rPr lang="it-IT" dirty="0" smtClean="0"/>
              <a:t>La funzione di questi scritti era duplice: </a:t>
            </a:r>
            <a:r>
              <a:rPr lang="it-IT" b="1" dirty="0" smtClean="0"/>
              <a:t>giuridica</a:t>
            </a:r>
            <a:r>
              <a:rPr lang="it-IT" dirty="0" smtClean="0"/>
              <a:t> (avevano valore pari all’originale) e </a:t>
            </a:r>
            <a:r>
              <a:rPr lang="it-IT" b="1" dirty="0" smtClean="0"/>
              <a:t>archivistica</a:t>
            </a:r>
            <a:r>
              <a:rPr lang="it-IT" dirty="0" smtClean="0"/>
              <a:t> (difficoltà a conservare e organizzare pezzi sciolti)</a:t>
            </a:r>
            <a:endParaRPr lang="it-IT" dirty="0"/>
          </a:p>
        </p:txBody>
      </p:sp>
    </p:spTree>
    <p:extLst>
      <p:ext uri="{BB962C8B-B14F-4D97-AF65-F5344CB8AC3E}">
        <p14:creationId xmlns:p14="http://schemas.microsoft.com/office/powerpoint/2010/main" val="4173668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Archivi di famiglie e archivi di mercanti</a:t>
            </a:r>
            <a:endParaRPr lang="it-IT" dirty="0"/>
          </a:p>
        </p:txBody>
      </p:sp>
      <p:sp>
        <p:nvSpPr>
          <p:cNvPr id="3" name="Content Placeholder 2"/>
          <p:cNvSpPr>
            <a:spLocks noGrp="1"/>
          </p:cNvSpPr>
          <p:nvPr>
            <p:ph idx="1"/>
          </p:nvPr>
        </p:nvSpPr>
        <p:spPr/>
        <p:txBody>
          <a:bodyPr/>
          <a:lstStyle/>
          <a:p>
            <a:pPr marL="0" indent="0" algn="just">
              <a:buNone/>
            </a:pPr>
            <a:r>
              <a:rPr lang="it-IT" b="1" dirty="0" smtClean="0"/>
              <a:t>Anche se soltanto quelli pubblici erano considerati </a:t>
            </a:r>
            <a:r>
              <a:rPr lang="it-IT" b="1" dirty="0" smtClean="0"/>
              <a:t>archivi</a:t>
            </a:r>
            <a:r>
              <a:rPr lang="it-IT" dirty="0" smtClean="0"/>
              <a:t>,</a:t>
            </a:r>
            <a:r>
              <a:rPr lang="it-IT" b="1" dirty="0" smtClean="0"/>
              <a:t> </a:t>
            </a:r>
            <a:r>
              <a:rPr lang="it-IT" dirty="0" smtClean="0"/>
              <a:t>le carte private venivano anch’esse conservate ordinatamente dagli interessati e spesso di trovano accenni ai </a:t>
            </a:r>
            <a:r>
              <a:rPr lang="it-IT" i="1" dirty="0" smtClean="0"/>
              <a:t>chartaria</a:t>
            </a:r>
            <a:r>
              <a:rPr lang="it-IT" dirty="0" smtClean="0"/>
              <a:t> di famiglia </a:t>
            </a:r>
          </a:p>
          <a:p>
            <a:pPr marL="0" indent="0" algn="just">
              <a:buNone/>
            </a:pPr>
            <a:r>
              <a:rPr lang="it-IT" dirty="0" smtClean="0"/>
              <a:t>Scriveva F. Datini il 5 maggio del 1397: «E pivè òe a ripore tutte le scritture che chostà sono venute e quelle ch’erano qui, che ssono nelle chamere su per le tavole, che lle voglio ripore per modo che quando io òe bisogno d’una iscrittura io no abia a razolare ogni scrittura» </a:t>
            </a:r>
          </a:p>
          <a:p>
            <a:pPr marL="0" indent="0" algn="just">
              <a:buNone/>
            </a:pPr>
            <a:r>
              <a:rPr lang="it-IT" dirty="0" smtClean="0"/>
              <a:t>Verso la fine del Medioevo si ha la coscienza dell’importanza e dell’utilità dell’archivio</a:t>
            </a:r>
            <a:endParaRPr lang="it-IT" dirty="0"/>
          </a:p>
        </p:txBody>
      </p:sp>
    </p:spTree>
    <p:extLst>
      <p:ext uri="{BB962C8B-B14F-4D97-AF65-F5344CB8AC3E}">
        <p14:creationId xmlns:p14="http://schemas.microsoft.com/office/powerpoint/2010/main" val="3063309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Problemi di sicurezza: la pergamena</a:t>
            </a:r>
            <a:endParaRPr lang="it-IT" dirty="0"/>
          </a:p>
        </p:txBody>
      </p:sp>
      <p:sp>
        <p:nvSpPr>
          <p:cNvPr id="3" name="Content Placeholder 2"/>
          <p:cNvSpPr>
            <a:spLocks noGrp="1"/>
          </p:cNvSpPr>
          <p:nvPr>
            <p:ph idx="1"/>
          </p:nvPr>
        </p:nvSpPr>
        <p:spPr/>
        <p:txBody>
          <a:bodyPr/>
          <a:lstStyle/>
          <a:p>
            <a:pPr marL="0" indent="0" algn="just">
              <a:buNone/>
            </a:pPr>
            <a:r>
              <a:rPr lang="it-IT" dirty="0" smtClean="0"/>
              <a:t>La </a:t>
            </a:r>
            <a:r>
              <a:rPr lang="it-IT" b="1" dirty="0" smtClean="0"/>
              <a:t>conservazione</a:t>
            </a:r>
            <a:r>
              <a:rPr lang="it-IT" dirty="0" smtClean="0"/>
              <a:t> dei documenti era un problema sentito nel Medioevo. Con l’introduzione della carta sorse il timore che i documenti scritti sulla nuova materia fossero meno duraturi di quelli in pergamena. Federico II (1231) ordinò: «ai notai pubblici di usare una scrittura che fosse ovunque leggibile e di adoperare per i loro documenti la pergamena, la quale garantiva una prolungata conservazione del documento»</a:t>
            </a:r>
            <a:endParaRPr lang="it-IT" dirty="0"/>
          </a:p>
        </p:txBody>
      </p:sp>
    </p:spTree>
    <p:extLst>
      <p:ext uri="{BB962C8B-B14F-4D97-AF65-F5344CB8AC3E}">
        <p14:creationId xmlns:p14="http://schemas.microsoft.com/office/powerpoint/2010/main" val="4074556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Problemi di sicurezza: la </a:t>
            </a:r>
            <a:r>
              <a:rPr lang="it-IT" dirty="0" smtClean="0"/>
              <a:t>duplicazione</a:t>
            </a:r>
            <a:endParaRPr lang="it-IT" dirty="0"/>
          </a:p>
        </p:txBody>
      </p:sp>
      <p:sp>
        <p:nvSpPr>
          <p:cNvPr id="3" name="Content Placeholder 2"/>
          <p:cNvSpPr>
            <a:spLocks noGrp="1"/>
          </p:cNvSpPr>
          <p:nvPr>
            <p:ph idx="1"/>
          </p:nvPr>
        </p:nvSpPr>
        <p:spPr/>
        <p:txBody>
          <a:bodyPr/>
          <a:lstStyle/>
          <a:p>
            <a:pPr marL="0" indent="0" algn="just">
              <a:buNone/>
            </a:pPr>
            <a:r>
              <a:rPr lang="it-IT" dirty="0" smtClean="0"/>
              <a:t>Spesso la normativa prevedeva che di determinati documenti venissero </a:t>
            </a:r>
            <a:r>
              <a:rPr lang="it-IT" b="1" dirty="0" smtClean="0"/>
              <a:t>redatti due o più originali</a:t>
            </a:r>
            <a:r>
              <a:rPr lang="it-IT" dirty="0" smtClean="0"/>
              <a:t>, conservati in luoghi diversi, compresi chiese e monasteri, per motivi di sicurezza e nello stesso tempo, di facilità di consultazione (uno per uso corrente, l’altro come garanzia di conservazione)</a:t>
            </a:r>
          </a:p>
          <a:p>
            <a:pPr marL="0" indent="0" algn="just">
              <a:buNone/>
            </a:pPr>
            <a:r>
              <a:rPr lang="it-IT" dirty="0" smtClean="0"/>
              <a:t>Alle volte questo è specificato negli statuti comunali (Siena 1262, Pisa, Firenze...)</a:t>
            </a:r>
            <a:endParaRPr lang="it-IT" dirty="0"/>
          </a:p>
        </p:txBody>
      </p:sp>
    </p:spTree>
    <p:extLst>
      <p:ext uri="{BB962C8B-B14F-4D97-AF65-F5344CB8AC3E}">
        <p14:creationId xmlns:p14="http://schemas.microsoft.com/office/powerpoint/2010/main" val="16099679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Problemi di sicurezza: </a:t>
            </a:r>
            <a:r>
              <a:rPr lang="it-IT" dirty="0" smtClean="0"/>
              <a:t>la conservazione e la custodia </a:t>
            </a:r>
            <a:endParaRPr lang="it-IT" dirty="0"/>
          </a:p>
        </p:txBody>
      </p:sp>
      <p:sp>
        <p:nvSpPr>
          <p:cNvPr id="3" name="Content Placeholder 2"/>
          <p:cNvSpPr>
            <a:spLocks noGrp="1"/>
          </p:cNvSpPr>
          <p:nvPr>
            <p:ph idx="1"/>
          </p:nvPr>
        </p:nvSpPr>
        <p:spPr>
          <a:xfrm>
            <a:off x="778042" y="1690688"/>
            <a:ext cx="10515600" cy="4474243"/>
          </a:xfrm>
        </p:spPr>
        <p:txBody>
          <a:bodyPr>
            <a:normAutofit lnSpcReduction="10000"/>
          </a:bodyPr>
          <a:lstStyle/>
          <a:p>
            <a:pPr marL="0" indent="0" algn="just">
              <a:buNone/>
            </a:pPr>
            <a:r>
              <a:rPr lang="it-IT" dirty="0" smtClean="0"/>
              <a:t>Nel periodo di formazione dell’archivio comunale, i documenti erano conservati in </a:t>
            </a:r>
            <a:r>
              <a:rPr lang="it-IT" b="1" dirty="0" smtClean="0"/>
              <a:t>armadi, casse o sacchi</a:t>
            </a:r>
            <a:r>
              <a:rPr lang="it-IT" dirty="0" smtClean="0"/>
              <a:t>.</a:t>
            </a:r>
            <a:endParaRPr lang="it-IT" dirty="0"/>
          </a:p>
          <a:p>
            <a:pPr marL="0" indent="0" algn="just">
              <a:buNone/>
            </a:pPr>
            <a:r>
              <a:rPr lang="it-IT" dirty="0" smtClean="0"/>
              <a:t>Particolari </a:t>
            </a:r>
            <a:r>
              <a:rPr lang="it-IT" dirty="0" smtClean="0"/>
              <a:t>precauzioni erano adottate contro la distruzione e la sottrazione degli stessi. La cassa (cassoni, </a:t>
            </a:r>
            <a:r>
              <a:rPr lang="it-IT" i="1" dirty="0" smtClean="0"/>
              <a:t>arca</a:t>
            </a:r>
            <a:r>
              <a:rPr lang="it-IT" dirty="0" smtClean="0"/>
              <a:t>, </a:t>
            </a:r>
            <a:r>
              <a:rPr lang="it-IT" i="1" dirty="0" smtClean="0"/>
              <a:t>scrinea</a:t>
            </a:r>
            <a:r>
              <a:rPr lang="it-IT" dirty="0" smtClean="0"/>
              <a:t>), i sacchetti o l’armadio </a:t>
            </a:r>
            <a:r>
              <a:rPr lang="it-IT" dirty="0"/>
              <a:t>in cui era custodito l’archivio</a:t>
            </a:r>
            <a:r>
              <a:rPr lang="it-IT" dirty="0" smtClean="0"/>
              <a:t> (utilizzato successivamente ribaltando la cassa con scompartimenti creati all’interno) era sovente munito di due o più serrature con </a:t>
            </a:r>
            <a:r>
              <a:rPr lang="it-IT" b="1" dirty="0" smtClean="0"/>
              <a:t>chiavi diverse, affidati a magistrati diversi</a:t>
            </a:r>
          </a:p>
          <a:p>
            <a:pPr marL="0" indent="0" algn="just">
              <a:buNone/>
            </a:pPr>
            <a:r>
              <a:rPr lang="it-IT" dirty="0" smtClean="0"/>
              <a:t>I documenti dovevano essere conservati ordinatamente e in luoghi sicuri. Frequentissima è la menzione di </a:t>
            </a:r>
            <a:r>
              <a:rPr lang="it-IT" b="1" dirty="0" smtClean="0"/>
              <a:t>inventari degli archivi </a:t>
            </a:r>
            <a:r>
              <a:rPr lang="it-IT" dirty="0" smtClean="0"/>
              <a:t>redatti soprattutto a partire dal ‘300 </a:t>
            </a:r>
            <a:r>
              <a:rPr lang="it-IT" dirty="0" smtClean="0"/>
              <a:t>per lo più per in occasione della consegna dei documenti dall’uno all’altro incaricato della loro conservazione </a:t>
            </a:r>
            <a:endParaRPr lang="it-IT" dirty="0"/>
          </a:p>
          <a:p>
            <a:pPr marL="0" indent="0" algn="just">
              <a:buNone/>
            </a:pPr>
            <a:endParaRPr lang="it-IT" dirty="0" smtClean="0"/>
          </a:p>
        </p:txBody>
      </p:sp>
    </p:spTree>
    <p:extLst>
      <p:ext uri="{BB962C8B-B14F-4D97-AF65-F5344CB8AC3E}">
        <p14:creationId xmlns:p14="http://schemas.microsoft.com/office/powerpoint/2010/main" val="11687242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Problemi di sicurezza: la conservazione e la custodia </a:t>
            </a:r>
          </a:p>
        </p:txBody>
      </p:sp>
      <p:sp>
        <p:nvSpPr>
          <p:cNvPr id="3" name="Content Placeholder 2"/>
          <p:cNvSpPr>
            <a:spLocks noGrp="1"/>
          </p:cNvSpPr>
          <p:nvPr>
            <p:ph idx="1"/>
          </p:nvPr>
        </p:nvSpPr>
        <p:spPr>
          <a:xfrm>
            <a:off x="838200" y="2103119"/>
            <a:ext cx="10515600" cy="4073843"/>
          </a:xfrm>
        </p:spPr>
        <p:txBody>
          <a:bodyPr/>
          <a:lstStyle/>
          <a:p>
            <a:pPr marL="0" indent="0" algn="just">
              <a:buNone/>
            </a:pPr>
            <a:r>
              <a:rPr lang="it-IT" dirty="0"/>
              <a:t>Spesso gli archivi erano </a:t>
            </a:r>
            <a:r>
              <a:rPr lang="it-IT" b="1" dirty="0"/>
              <a:t>conservati nelle chiese </a:t>
            </a:r>
            <a:r>
              <a:rPr lang="it-IT" dirty="0"/>
              <a:t>per motivi di sicurezza: Venezia conservò gli originali dei patti internazionali nel tesoro della Basilica di S. </a:t>
            </a:r>
            <a:r>
              <a:rPr lang="it-IT" dirty="0" smtClean="0"/>
              <a:t>Marco, Siena riponeva in un cassone affidato alla custodia dei Dominicani i documenti più importanti </a:t>
            </a:r>
            <a:r>
              <a:rPr lang="it-IT" dirty="0"/>
              <a:t>e anche in Friuli gli archivi delle comunità venivano di solito sistemati nelle pievi (Gemona: </a:t>
            </a:r>
            <a:r>
              <a:rPr lang="it-IT" i="1" dirty="0"/>
              <a:t>in camera dicte ecclesiae</a:t>
            </a:r>
            <a:r>
              <a:rPr lang="it-IT" dirty="0"/>
              <a:t>) </a:t>
            </a:r>
          </a:p>
          <a:p>
            <a:pPr marL="0" indent="0">
              <a:buNone/>
            </a:pPr>
            <a:endParaRPr lang="it-IT" dirty="0"/>
          </a:p>
        </p:txBody>
      </p:sp>
    </p:spTree>
    <p:extLst>
      <p:ext uri="{BB962C8B-B14F-4D97-AF65-F5344CB8AC3E}">
        <p14:creationId xmlns:p14="http://schemas.microsoft.com/office/powerpoint/2010/main" val="2378161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Sanzioni contro furti e falsificazioni </a:t>
            </a:r>
            <a:endParaRPr lang="it-IT" dirty="0"/>
          </a:p>
        </p:txBody>
      </p:sp>
      <p:sp>
        <p:nvSpPr>
          <p:cNvPr id="3" name="Content Placeholder 2"/>
          <p:cNvSpPr>
            <a:spLocks noGrp="1"/>
          </p:cNvSpPr>
          <p:nvPr>
            <p:ph idx="1"/>
          </p:nvPr>
        </p:nvSpPr>
        <p:spPr>
          <a:xfrm>
            <a:off x="838200" y="1999361"/>
            <a:ext cx="10515600" cy="4351338"/>
          </a:xfrm>
        </p:spPr>
        <p:txBody>
          <a:bodyPr/>
          <a:lstStyle/>
          <a:p>
            <a:pPr marL="0" indent="0" algn="just">
              <a:buNone/>
            </a:pPr>
            <a:r>
              <a:rPr lang="it-IT" dirty="0" smtClean="0"/>
              <a:t>Severe erano le pene stabilite contro il furto, la distruzione e le falsificazioni dei documenti. Nel </a:t>
            </a:r>
            <a:r>
              <a:rPr lang="it-IT" i="1" dirty="0" smtClean="0"/>
              <a:t>Regnum Siciliae </a:t>
            </a:r>
            <a:r>
              <a:rPr lang="it-IT" dirty="0" smtClean="0"/>
              <a:t>il </a:t>
            </a:r>
            <a:r>
              <a:rPr lang="it-IT" i="1" dirty="0" smtClean="0"/>
              <a:t>Liber Constitutionum </a:t>
            </a:r>
            <a:r>
              <a:rPr lang="it-IT" dirty="0" smtClean="0"/>
              <a:t>di Federico II prevedeva </a:t>
            </a:r>
            <a:r>
              <a:rPr lang="it-IT" b="1" dirty="0" smtClean="0"/>
              <a:t>la pena di morte per la falsificazione </a:t>
            </a:r>
            <a:r>
              <a:rPr lang="it-IT" dirty="0" smtClean="0"/>
              <a:t>dei documenti e a </a:t>
            </a:r>
            <a:r>
              <a:rPr lang="it-IT" dirty="0"/>
              <a:t>Siena per la falsificazione dei libri autentici del Comune era adirittura prevista la pena di morte con il rogo. </a:t>
            </a:r>
            <a:endParaRPr lang="it-IT" dirty="0" smtClean="0"/>
          </a:p>
          <a:p>
            <a:pPr marL="0" indent="0" algn="just">
              <a:buNone/>
            </a:pPr>
            <a:r>
              <a:rPr lang="it-IT" dirty="0" smtClean="0"/>
              <a:t>Sempre a Siena negli Statuti del 1309-1310 si legge: «Et qualunque el detto constoduto tollarà, o vero squarciarà, o vero sconficcarà, o vero d’esso alcuna cosa frodevolmente tollarà, sia punito et condennato al Comune di Siena in 100 libre di denari. Et se non potrà pagare detta pena sia talliata allui la mano». </a:t>
            </a:r>
            <a:endParaRPr lang="it-IT" dirty="0"/>
          </a:p>
        </p:txBody>
      </p:sp>
    </p:spTree>
    <p:extLst>
      <p:ext uri="{BB962C8B-B14F-4D97-AF65-F5344CB8AC3E}">
        <p14:creationId xmlns:p14="http://schemas.microsoft.com/office/powerpoint/2010/main" val="2176984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La scomparsa dei grandi archivi</a:t>
            </a:r>
          </a:p>
        </p:txBody>
      </p:sp>
      <p:sp>
        <p:nvSpPr>
          <p:cNvPr id="3" name="Content Placeholder 2"/>
          <p:cNvSpPr>
            <a:spLocks noGrp="1"/>
          </p:cNvSpPr>
          <p:nvPr>
            <p:ph idx="1"/>
          </p:nvPr>
        </p:nvSpPr>
        <p:spPr>
          <a:xfrm>
            <a:off x="838200" y="1947671"/>
            <a:ext cx="10515600" cy="4229291"/>
          </a:xfrm>
        </p:spPr>
        <p:txBody>
          <a:bodyPr/>
          <a:lstStyle/>
          <a:p>
            <a:pPr marL="0" indent="0" algn="just">
              <a:buNone/>
            </a:pPr>
            <a:r>
              <a:rPr lang="it-IT" dirty="0"/>
              <a:t>Solo in Oriente nel VI secolo gli archivi pubblici continuano a funzionare e ad essere ordinati secondo lo schema che ne dava la corte di Giustiniano. In Occidente con le invasioni dei popoli germanici e di quelli delle steppe, e la scarsa stabilità politica dei nuovi regni, gli istituti creati nel mondo antico caddero in disuso. La generalità delle persone fu estromessa dal ricorso alla </a:t>
            </a:r>
            <a:r>
              <a:rPr lang="it-IT" dirty="0" smtClean="0"/>
              <a:t>scrittura</a:t>
            </a:r>
            <a:endParaRPr lang="it-IT" dirty="0"/>
          </a:p>
        </p:txBody>
      </p:sp>
    </p:spTree>
    <p:extLst>
      <p:ext uri="{BB962C8B-B14F-4D97-AF65-F5344CB8AC3E}">
        <p14:creationId xmlns:p14="http://schemas.microsoft.com/office/powerpoint/2010/main" val="12973026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Formazione di archivi di documenti non più  necessari</a:t>
            </a:r>
            <a:endParaRPr lang="it-IT" dirty="0"/>
          </a:p>
        </p:txBody>
      </p:sp>
      <p:sp>
        <p:nvSpPr>
          <p:cNvPr id="3" name="Content Placeholder 2"/>
          <p:cNvSpPr>
            <a:spLocks noGrp="1"/>
          </p:cNvSpPr>
          <p:nvPr>
            <p:ph idx="1"/>
          </p:nvPr>
        </p:nvSpPr>
        <p:spPr/>
        <p:txBody>
          <a:bodyPr/>
          <a:lstStyle/>
          <a:p>
            <a:pPr marL="0" indent="0" algn="just">
              <a:buNone/>
            </a:pPr>
            <a:r>
              <a:rPr lang="it-IT" b="1" dirty="0" smtClean="0"/>
              <a:t>La concentrazione di fondi provenienti da più </a:t>
            </a:r>
            <a:r>
              <a:rPr lang="it-IT" b="1" dirty="0" smtClean="0"/>
              <a:t>uffici</a:t>
            </a:r>
            <a:r>
              <a:rPr lang="it-IT" dirty="0" smtClean="0"/>
              <a:t> in un unico archivio "statale", specialmente documenti </a:t>
            </a:r>
            <a:r>
              <a:rPr lang="it-IT" dirty="0" smtClean="0"/>
              <a:t>finanziari, incominciarono a verificarsi nel Medioevo. Alfonso IV di Aragona istituì nel 1332 il "primo archivio generale di Sardegna aragonese" a Cagliari. Altre concentrazioni avvennero a Napoli sec. XIII-XIV, nel Ducato Sabaudo sec. XIV-XV, e a Roma Sisto IV della Rovere (1471-1484)</a:t>
            </a:r>
          </a:p>
          <a:p>
            <a:pPr marL="0" indent="0" algn="just">
              <a:buNone/>
            </a:pPr>
            <a:r>
              <a:rPr lang="it-IT" dirty="0" smtClean="0"/>
              <a:t>Per questi depositi archivistici vennero dettate della norme sull’ordinamento e l’inventariazione delle carte, affidata a impiegati con la specifica qualifica di </a:t>
            </a:r>
            <a:r>
              <a:rPr lang="it-IT" i="1" dirty="0" smtClean="0"/>
              <a:t>archiviari</a:t>
            </a:r>
            <a:r>
              <a:rPr lang="it-IT" dirty="0" smtClean="0"/>
              <a:t> (Napoli all’inizio del Trecento)</a:t>
            </a:r>
            <a:endParaRPr lang="it-IT" dirty="0"/>
          </a:p>
        </p:txBody>
      </p:sp>
    </p:spTree>
    <p:extLst>
      <p:ext uri="{BB962C8B-B14F-4D97-AF65-F5344CB8AC3E}">
        <p14:creationId xmlns:p14="http://schemas.microsoft.com/office/powerpoint/2010/main" val="4092432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Formazione di archivi di documenti non più  necessari</a:t>
            </a:r>
          </a:p>
        </p:txBody>
      </p:sp>
      <p:sp>
        <p:nvSpPr>
          <p:cNvPr id="3" name="Content Placeholder 2"/>
          <p:cNvSpPr>
            <a:spLocks noGrp="1"/>
          </p:cNvSpPr>
          <p:nvPr>
            <p:ph idx="1"/>
          </p:nvPr>
        </p:nvSpPr>
        <p:spPr/>
        <p:txBody>
          <a:bodyPr/>
          <a:lstStyle/>
          <a:p>
            <a:pPr marL="0" indent="0" algn="just">
              <a:buNone/>
            </a:pPr>
            <a:r>
              <a:rPr lang="it-IT" dirty="0" smtClean="0"/>
              <a:t>Anche nei Comuni più grandi inizia a formarsi la </a:t>
            </a:r>
            <a:r>
              <a:rPr lang="it-IT" b="1" dirty="0" smtClean="0"/>
              <a:t>separazione tra le carte di uso corrente </a:t>
            </a:r>
            <a:r>
              <a:rPr lang="it-IT" dirty="0" smtClean="0"/>
              <a:t>presso i singoli uffici e </a:t>
            </a:r>
            <a:r>
              <a:rPr lang="it-IT" b="1" dirty="0" smtClean="0"/>
              <a:t>quelle concentrate in un unico archivio </a:t>
            </a:r>
            <a:r>
              <a:rPr lang="it-IT" dirty="0" smtClean="0"/>
              <a:t>(</a:t>
            </a:r>
            <a:r>
              <a:rPr lang="it-IT" i="1" dirty="0" smtClean="0"/>
              <a:t>camera actorum </a:t>
            </a:r>
            <a:r>
              <a:rPr lang="it-IT" dirty="0" smtClean="0"/>
              <a:t>o </a:t>
            </a:r>
            <a:r>
              <a:rPr lang="it-IT" i="1" dirty="0" smtClean="0"/>
              <a:t>camera librorum et scripturam</a:t>
            </a:r>
            <a:r>
              <a:rPr lang="it-IT" dirty="0" smtClean="0"/>
              <a:t>). In una delibera del Consiglio Comunale di Bologna si legge che si trasferì altrove: «infinitam quantitatem librorum et scripturam antiquorum et antiquam, quia sunt nullius valoris» (versamenti)</a:t>
            </a:r>
          </a:p>
          <a:p>
            <a:pPr marL="0" indent="0" algn="just">
              <a:buNone/>
            </a:pPr>
            <a:r>
              <a:rPr lang="it-IT" dirty="0" smtClean="0"/>
              <a:t>Anche nel convento di S. Francesco in Assisi è attestata la separazione tra «archivio» e «cancelleria», nella quale si conservavano le carte di uso corrente almeno dalla fine del ‘500.   </a:t>
            </a:r>
            <a:endParaRPr lang="it-IT" dirty="0"/>
          </a:p>
        </p:txBody>
      </p:sp>
    </p:spTree>
    <p:extLst>
      <p:ext uri="{BB962C8B-B14F-4D97-AF65-F5344CB8AC3E}">
        <p14:creationId xmlns:p14="http://schemas.microsoft.com/office/powerpoint/2010/main" val="29564761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La libera consultabilità</a:t>
            </a:r>
            <a:endParaRPr lang="it-IT" dirty="0"/>
          </a:p>
        </p:txBody>
      </p:sp>
      <p:sp>
        <p:nvSpPr>
          <p:cNvPr id="3" name="Content Placeholder 2"/>
          <p:cNvSpPr>
            <a:spLocks noGrp="1"/>
          </p:cNvSpPr>
          <p:nvPr>
            <p:ph idx="1"/>
          </p:nvPr>
        </p:nvSpPr>
        <p:spPr/>
        <p:txBody>
          <a:bodyPr/>
          <a:lstStyle/>
          <a:p>
            <a:pPr marL="0" indent="0" algn="just">
              <a:buNone/>
            </a:pPr>
            <a:r>
              <a:rPr lang="it-IT" dirty="0" smtClean="0"/>
              <a:t>A differenza degli archivi dei sovrani o di quelli ecclesiastici il </a:t>
            </a:r>
            <a:r>
              <a:rPr lang="it-IT" b="1" dirty="0" smtClean="0"/>
              <a:t>Comune</a:t>
            </a:r>
            <a:r>
              <a:rPr lang="it-IT" dirty="0" smtClean="0"/>
              <a:t> dedicava disposizioni più o meno ampie per stabilire la </a:t>
            </a:r>
            <a:r>
              <a:rPr lang="it-IT" b="1" dirty="0" smtClean="0"/>
              <a:t>libera consultabilità degli archivi per tutti i cittadini </a:t>
            </a:r>
          </a:p>
          <a:p>
            <a:pPr marL="0" indent="0" algn="just">
              <a:buNone/>
            </a:pPr>
            <a:r>
              <a:rPr lang="it-IT" dirty="0" smtClean="0"/>
              <a:t>A Bologna, a Firenze, a Siena e in generale in tutti i liberi Comuni si può accedere liberamente agli atti </a:t>
            </a:r>
            <a:r>
              <a:rPr lang="it-IT" dirty="0"/>
              <a:t>(Parma tutto tranne l’archivio del Massaro</a:t>
            </a:r>
            <a:r>
              <a:rPr lang="it-IT" dirty="0" smtClean="0"/>
              <a:t>). Le signorie e la chiesa ne consigliano e ordinano la limitazione</a:t>
            </a:r>
            <a:endParaRPr lang="it-IT" dirty="0"/>
          </a:p>
          <a:p>
            <a:pPr marL="0" indent="0" algn="just">
              <a:buNone/>
            </a:pPr>
            <a:endParaRPr lang="it-IT" dirty="0"/>
          </a:p>
        </p:txBody>
      </p:sp>
    </p:spTree>
    <p:extLst>
      <p:ext uri="{BB962C8B-B14F-4D97-AF65-F5344CB8AC3E}">
        <p14:creationId xmlns:p14="http://schemas.microsoft.com/office/powerpoint/2010/main" val="24338486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Il fine giuridico e l’utilizzazione culturale degli archivi nel Medioevo</a:t>
            </a:r>
            <a:endParaRPr lang="it-IT" dirty="0"/>
          </a:p>
        </p:txBody>
      </p:sp>
      <p:sp>
        <p:nvSpPr>
          <p:cNvPr id="3" name="Content Placeholder 2"/>
          <p:cNvSpPr>
            <a:spLocks noGrp="1"/>
          </p:cNvSpPr>
          <p:nvPr>
            <p:ph idx="1"/>
          </p:nvPr>
        </p:nvSpPr>
        <p:spPr/>
        <p:txBody>
          <a:bodyPr/>
          <a:lstStyle/>
          <a:p>
            <a:pPr marL="0" indent="0" algn="just">
              <a:buNone/>
            </a:pPr>
            <a:r>
              <a:rPr lang="it-IT" dirty="0" smtClean="0"/>
              <a:t>Il fine della conservazione dei documenti era nel Medioevo essenzialmente giuridico, tuttavia non scompare completamente una utiilizzazione degli archivi per scopi di studio. </a:t>
            </a:r>
            <a:endParaRPr lang="it-IT" dirty="0"/>
          </a:p>
          <a:p>
            <a:pPr algn="just"/>
            <a:r>
              <a:rPr lang="it-IT" dirty="0" smtClean="0"/>
              <a:t>Giovanni Villani (1278 c.a. – 1348) → Firenze</a:t>
            </a:r>
          </a:p>
          <a:p>
            <a:pPr algn="just"/>
            <a:r>
              <a:rPr lang="it-IT" dirty="0" smtClean="0"/>
              <a:t>Andrea Dandolo(1306 – 1354) → Venezia </a:t>
            </a:r>
          </a:p>
          <a:p>
            <a:pPr algn="just"/>
            <a:r>
              <a:rPr lang="it-IT" dirty="0" smtClean="0"/>
              <a:t>Leonardo Bruni (1369 – 1444) → Firenze</a:t>
            </a:r>
          </a:p>
          <a:p>
            <a:pPr marL="0" indent="0">
              <a:buNone/>
            </a:pPr>
            <a:endParaRPr lang="it-IT" dirty="0"/>
          </a:p>
        </p:txBody>
      </p:sp>
    </p:spTree>
    <p:extLst>
      <p:ext uri="{BB962C8B-B14F-4D97-AF65-F5344CB8AC3E}">
        <p14:creationId xmlns:p14="http://schemas.microsoft.com/office/powerpoint/2010/main" val="3046440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Raccolte di atti presso le chiese</a:t>
            </a:r>
            <a:endParaRPr lang="it-IT" dirty="0"/>
          </a:p>
        </p:txBody>
      </p:sp>
      <p:sp>
        <p:nvSpPr>
          <p:cNvPr id="3" name="Content Placeholder 2"/>
          <p:cNvSpPr>
            <a:spLocks noGrp="1"/>
          </p:cNvSpPr>
          <p:nvPr>
            <p:ph idx="1"/>
          </p:nvPr>
        </p:nvSpPr>
        <p:spPr/>
        <p:txBody>
          <a:bodyPr/>
          <a:lstStyle/>
          <a:p>
            <a:pPr marL="0" indent="0" algn="just">
              <a:buNone/>
            </a:pPr>
            <a:r>
              <a:rPr lang="it-IT" dirty="0" smtClean="0"/>
              <a:t>L’unica eccezione è rappresentata dalle</a:t>
            </a:r>
            <a:r>
              <a:rPr lang="it-IT" b="1" dirty="0"/>
              <a:t> </a:t>
            </a:r>
            <a:r>
              <a:rPr lang="it-IT" b="1" dirty="0" smtClean="0"/>
              <a:t>chiese più importanti e dai monasteri, dove si continua a raccogliere e conservare</a:t>
            </a:r>
            <a:r>
              <a:rPr lang="it-IT" dirty="0" smtClean="0"/>
              <a:t> non solo la scarsa documentazione prodotta dalle istituzioni stesse (privilegi o carte</a:t>
            </a:r>
            <a:r>
              <a:rPr lang="it-IT" dirty="0"/>
              <a:t> </a:t>
            </a:r>
            <a:r>
              <a:rPr lang="it-IT" dirty="0" smtClean="0"/>
              <a:t>di natura fiscale) ma anche documenti di privati o di enti diversi, depositati per i motivi più disparati (testamenti, donazioni, rendite</a:t>
            </a:r>
            <a:r>
              <a:rPr lang="it-IT" dirty="0" smtClean="0"/>
              <a:t>...)</a:t>
            </a:r>
          </a:p>
          <a:p>
            <a:pPr marL="0" indent="0" algn="just">
              <a:buNone/>
            </a:pPr>
            <a:r>
              <a:rPr lang="it-IT" dirty="0" smtClean="0"/>
              <a:t>In questo periodo la chiesa era andata acquistando e consolidando forza morale, autorità politica e culturale, ricchezza economica</a:t>
            </a:r>
            <a:endParaRPr lang="it-IT" dirty="0"/>
          </a:p>
          <a:p>
            <a:pPr marL="0" indent="0" algn="just">
              <a:buNone/>
            </a:pPr>
            <a:r>
              <a:rPr lang="it-IT" dirty="0" smtClean="0"/>
              <a:t>Le </a:t>
            </a:r>
            <a:r>
              <a:rPr lang="it-IT" dirty="0" smtClean="0"/>
              <a:t>chiese sono la sola istituzione che richiama in questi secoli la fiducia delle persone </a:t>
            </a:r>
            <a:endParaRPr lang="it-IT" dirty="0"/>
          </a:p>
        </p:txBody>
      </p:sp>
    </p:spTree>
    <p:extLst>
      <p:ext uri="{BB962C8B-B14F-4D97-AF65-F5344CB8AC3E}">
        <p14:creationId xmlns:p14="http://schemas.microsoft.com/office/powerpoint/2010/main" val="8590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Raccolte di atti presso le chiese</a:t>
            </a:r>
          </a:p>
        </p:txBody>
      </p:sp>
      <p:sp>
        <p:nvSpPr>
          <p:cNvPr id="3" name="Content Placeholder 2"/>
          <p:cNvSpPr>
            <a:spLocks noGrp="1"/>
          </p:cNvSpPr>
          <p:nvPr>
            <p:ph idx="1"/>
          </p:nvPr>
        </p:nvSpPr>
        <p:spPr>
          <a:xfrm>
            <a:off x="838200" y="1865375"/>
            <a:ext cx="10515600" cy="4311587"/>
          </a:xfrm>
        </p:spPr>
        <p:txBody>
          <a:bodyPr/>
          <a:lstStyle/>
          <a:p>
            <a:pPr marL="0" indent="0" algn="just">
              <a:buNone/>
            </a:pPr>
            <a:r>
              <a:rPr lang="it-IT" b="1" dirty="0" smtClean="0"/>
              <a:t>Non esiste documentazione di una qualche consistenza, anteriormente al secolo XII, che non ci sia tramandata da un ente religioso</a:t>
            </a:r>
          </a:p>
          <a:p>
            <a:pPr marL="0" indent="0" algn="ctr">
              <a:buNone/>
            </a:pPr>
            <a:r>
              <a:rPr lang="it-IT" dirty="0" smtClean="0"/>
              <a:t>Le </a:t>
            </a:r>
            <a:r>
              <a:rPr lang="it-IT" dirty="0" smtClean="0"/>
              <a:t>sedi ecclesiastiche portatrici di documentazione </a:t>
            </a:r>
            <a:r>
              <a:rPr lang="it-IT" dirty="0" smtClean="0"/>
              <a:t>sono</a:t>
            </a:r>
            <a:r>
              <a:rPr lang="it-IT" dirty="0" smtClean="0"/>
              <a:t> </a:t>
            </a:r>
            <a:r>
              <a:rPr lang="it-IT" dirty="0" smtClean="0"/>
              <a:t>nell’Alto medioevo fondamentalmente </a:t>
            </a:r>
            <a:r>
              <a:rPr lang="it-IT" dirty="0" smtClean="0"/>
              <a:t>di tre </a:t>
            </a:r>
            <a:r>
              <a:rPr lang="it-IT" dirty="0" smtClean="0"/>
              <a:t>tipi</a:t>
            </a:r>
            <a:endParaRPr lang="it-IT" dirty="0" smtClean="0"/>
          </a:p>
          <a:p>
            <a:pPr algn="ctr"/>
            <a:r>
              <a:rPr lang="it-IT" dirty="0" smtClean="0"/>
              <a:t>Chiese cattedrali</a:t>
            </a:r>
          </a:p>
          <a:p>
            <a:pPr algn="ctr"/>
            <a:r>
              <a:rPr lang="it-IT" dirty="0" smtClean="0"/>
              <a:t>Capitoli delle chiese cattedrali</a:t>
            </a:r>
          </a:p>
          <a:p>
            <a:pPr algn="ctr"/>
            <a:r>
              <a:rPr lang="it-IT" dirty="0" smtClean="0"/>
              <a:t>Monasteri</a:t>
            </a:r>
            <a:endParaRPr lang="it-IT" dirty="0"/>
          </a:p>
        </p:txBody>
      </p:sp>
    </p:spTree>
    <p:extLst>
      <p:ext uri="{BB962C8B-B14F-4D97-AF65-F5344CB8AC3E}">
        <p14:creationId xmlns:p14="http://schemas.microsoft.com/office/powerpoint/2010/main" val="1761087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Gli archivi del vescovo di Roma</a:t>
            </a:r>
            <a:endParaRPr lang="it-IT" dirty="0"/>
          </a:p>
        </p:txBody>
      </p:sp>
      <p:sp>
        <p:nvSpPr>
          <p:cNvPr id="3" name="Content Placeholder 2"/>
          <p:cNvSpPr>
            <a:spLocks noGrp="1"/>
          </p:cNvSpPr>
          <p:nvPr>
            <p:ph idx="1"/>
          </p:nvPr>
        </p:nvSpPr>
        <p:spPr>
          <a:xfrm>
            <a:off x="838200" y="1316736"/>
            <a:ext cx="10515600" cy="4860227"/>
          </a:xfrm>
        </p:spPr>
        <p:txBody>
          <a:bodyPr>
            <a:normAutofit lnSpcReduction="10000"/>
          </a:bodyPr>
          <a:lstStyle/>
          <a:p>
            <a:pPr marL="0" indent="0" algn="just">
              <a:buNone/>
            </a:pPr>
            <a:r>
              <a:rPr lang="it-IT" dirty="0" smtClean="0"/>
              <a:t>A Roma sappiamo che nel VII secolo l’archivio del Papa veniva custodito in </a:t>
            </a:r>
            <a:r>
              <a:rPr lang="it-IT" b="1" dirty="0" smtClean="0"/>
              <a:t>Laterano</a:t>
            </a:r>
            <a:r>
              <a:rPr lang="it-IT" dirty="0" smtClean="0"/>
              <a:t>, ma non siamo a conoscenza di come fosse organizzato e strutturato, né se si trattasse di un vero e proprio archivio, mentre nel </a:t>
            </a:r>
            <a:r>
              <a:rPr lang="it-IT" b="1" dirty="0" smtClean="0"/>
              <a:t>primo secolo dopo il mille le fonti ci confermano che un istituto archivistico era attivo e funzionava a dovere</a:t>
            </a:r>
            <a:r>
              <a:rPr lang="it-IT" dirty="0" smtClean="0"/>
              <a:t>. Nel 1171 un tale Cianforino, notaio del sacro palazzo apostolico, estraeva da quell’archivio la copia di una bolla di Giovanni XVIII del novembre del 1007. L’archivio della Santa Sede veniva così utilizzato nel secolo XII come ai tempi di Cicerone e nello stesso modo di quelli riportati nella </a:t>
            </a:r>
            <a:r>
              <a:rPr lang="it-IT" dirty="0" smtClean="0"/>
              <a:t>Bibbia</a:t>
            </a:r>
          </a:p>
          <a:p>
            <a:pPr marL="0" indent="0" algn="just">
              <a:buNone/>
            </a:pPr>
            <a:r>
              <a:rPr lang="it-IT" dirty="0"/>
              <a:t>Papa Innocenzo III (1161-1216) riordina e riorganizza la cancelleria apostolica e gli archivi della S. Sede, per i quali istituisce una nuova residenza presso S. Pietro.</a:t>
            </a:r>
          </a:p>
          <a:p>
            <a:pPr marL="0" indent="0" algn="just">
              <a:buNone/>
            </a:pPr>
            <a:endParaRPr lang="it-IT" dirty="0" smtClean="0"/>
          </a:p>
          <a:p>
            <a:pPr marL="0" indent="0">
              <a:buNone/>
            </a:pPr>
            <a:endParaRPr lang="it-IT" dirty="0"/>
          </a:p>
        </p:txBody>
      </p:sp>
    </p:spTree>
    <p:extLst>
      <p:ext uri="{BB962C8B-B14F-4D97-AF65-F5344CB8AC3E}">
        <p14:creationId xmlns:p14="http://schemas.microsoft.com/office/powerpoint/2010/main" val="1828151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Gli archivi dei sovrani</a:t>
            </a:r>
            <a:endParaRPr lang="it-IT" dirty="0"/>
          </a:p>
        </p:txBody>
      </p:sp>
      <p:sp>
        <p:nvSpPr>
          <p:cNvPr id="3" name="Content Placeholder 2"/>
          <p:cNvSpPr>
            <a:spLocks noGrp="1"/>
          </p:cNvSpPr>
          <p:nvPr>
            <p:ph idx="1"/>
          </p:nvPr>
        </p:nvSpPr>
        <p:spPr/>
        <p:txBody>
          <a:bodyPr/>
          <a:lstStyle/>
          <a:p>
            <a:pPr marL="0" indent="0" algn="just">
              <a:buNone/>
            </a:pPr>
            <a:r>
              <a:rPr lang="it-IT" dirty="0" smtClean="0"/>
              <a:t>Presso i re germanici e i primi imperatori abbiamo scarse </a:t>
            </a:r>
            <a:r>
              <a:rPr lang="it-IT" dirty="0" smtClean="0"/>
              <a:t>testimonianze di archivi </a:t>
            </a:r>
            <a:r>
              <a:rPr lang="it-IT" dirty="0" smtClean="0"/>
              <a:t>non solo per la situazione culturale e politica detta prima, ma anche </a:t>
            </a:r>
            <a:r>
              <a:rPr lang="it-IT" dirty="0" smtClean="0"/>
              <a:t>perché </a:t>
            </a:r>
            <a:r>
              <a:rPr lang="it-IT" b="1" dirty="0" smtClean="0"/>
              <a:t>le corti erano itineranti</a:t>
            </a:r>
            <a:r>
              <a:rPr lang="it-IT" dirty="0" smtClean="0"/>
              <a:t>. In questo periodo nessuna delle massime autorità laicali aveva un vero e proprio archivio organizzato come lo intendiamo noi (archivio corrente presso il sovrano il resto in vari luoghi &gt; </a:t>
            </a:r>
            <a:r>
              <a:rPr lang="it-IT" i="1" dirty="0" smtClean="0"/>
              <a:t>scrinia viatoria</a:t>
            </a:r>
            <a:r>
              <a:rPr lang="it-IT" dirty="0" smtClean="0"/>
              <a:t>). Forse solo dopo il Mille si può affermare l’esistenza di archivi imperiali. In un diploma di Corrado III del 1146 si parla dell’</a:t>
            </a:r>
            <a:r>
              <a:rPr lang="it-IT" i="1" dirty="0" smtClean="0"/>
              <a:t>archivum imperii nostri</a:t>
            </a:r>
            <a:r>
              <a:rPr lang="it-IT" dirty="0" smtClean="0"/>
              <a:t>. Tuttavia è necessario fissare il concetto che </a:t>
            </a:r>
            <a:r>
              <a:rPr lang="it-IT" dirty="0" smtClean="0"/>
              <a:t>quando si parla di</a:t>
            </a:r>
            <a:r>
              <a:rPr lang="it-IT" dirty="0" smtClean="0"/>
              <a:t> </a:t>
            </a:r>
            <a:r>
              <a:rPr lang="it-IT" dirty="0" smtClean="0"/>
              <a:t>archivi e </a:t>
            </a:r>
            <a:r>
              <a:rPr lang="it-IT" dirty="0" smtClean="0"/>
              <a:t>di archivistica questo è </a:t>
            </a:r>
            <a:r>
              <a:rPr lang="it-IT" dirty="0" smtClean="0"/>
              <a:t>intimamente collegato con la </a:t>
            </a:r>
            <a:r>
              <a:rPr lang="it-IT" b="1" dirty="0" smtClean="0"/>
              <a:t>stabilità della sede</a:t>
            </a:r>
            <a:r>
              <a:rPr lang="it-IT" dirty="0" smtClean="0"/>
              <a:t>. </a:t>
            </a:r>
            <a:endParaRPr lang="it-IT" i="1" dirty="0"/>
          </a:p>
        </p:txBody>
      </p:sp>
    </p:spTree>
    <p:extLst>
      <p:ext uri="{BB962C8B-B14F-4D97-AF65-F5344CB8AC3E}">
        <p14:creationId xmlns:p14="http://schemas.microsoft.com/office/powerpoint/2010/main" val="575982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Lo sviluppo degli archivi nel nuovo millennio</a:t>
            </a:r>
          </a:p>
        </p:txBody>
      </p:sp>
      <p:sp>
        <p:nvSpPr>
          <p:cNvPr id="3" name="Content Placeholder 2"/>
          <p:cNvSpPr>
            <a:spLocks noGrp="1"/>
          </p:cNvSpPr>
          <p:nvPr>
            <p:ph idx="1"/>
          </p:nvPr>
        </p:nvSpPr>
        <p:spPr/>
        <p:txBody>
          <a:bodyPr/>
          <a:lstStyle/>
          <a:p>
            <a:pPr marL="0" indent="0" algn="just">
              <a:buNone/>
            </a:pPr>
            <a:r>
              <a:rPr lang="it-IT" dirty="0" smtClean="0"/>
              <a:t>Il dato determinante nell’esplosione documentaria tardomedievale appare legato alla riorganizzazione politica attorno al Regno di Sicilia (1130 incoronazione di Ruggero II), ad alcuni principati territoriali, a un grande numero di città autonome: poichè è su questi centri di potere che si imperniò il nuovo impulso alla cultura scritta (XII secolo in poi)</a:t>
            </a:r>
          </a:p>
          <a:p>
            <a:pPr marL="0" indent="0" algn="just">
              <a:buNone/>
            </a:pPr>
            <a:r>
              <a:rPr lang="it-IT" dirty="0" smtClean="0"/>
              <a:t>Prima del XII secolo la fisionomia delle fonti scritte presenta caratteri di grande uniformità in tutto il Paese, poi le scritture diventano più variegate e complicate</a:t>
            </a:r>
            <a:endParaRPr lang="it-IT" dirty="0"/>
          </a:p>
        </p:txBody>
      </p:sp>
    </p:spTree>
    <p:extLst>
      <p:ext uri="{BB962C8B-B14F-4D97-AF65-F5344CB8AC3E}">
        <p14:creationId xmlns:p14="http://schemas.microsoft.com/office/powerpoint/2010/main" val="1688933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Lo sviluppo degli archivi nel nuovo millennio</a:t>
            </a:r>
            <a:endParaRPr lang="it-IT" dirty="0"/>
          </a:p>
        </p:txBody>
      </p:sp>
      <p:sp>
        <p:nvSpPr>
          <p:cNvPr id="3" name="Content Placeholder 2"/>
          <p:cNvSpPr>
            <a:spLocks noGrp="1"/>
          </p:cNvSpPr>
          <p:nvPr>
            <p:ph idx="1"/>
          </p:nvPr>
        </p:nvSpPr>
        <p:spPr>
          <a:xfrm>
            <a:off x="838200" y="1975103"/>
            <a:ext cx="10515600" cy="4201859"/>
          </a:xfrm>
        </p:spPr>
        <p:txBody>
          <a:bodyPr/>
          <a:lstStyle/>
          <a:p>
            <a:pPr marL="0" indent="0" algn="just">
              <a:buNone/>
            </a:pPr>
            <a:r>
              <a:rPr lang="it-IT" dirty="0"/>
              <a:t>A partire dal XII secolo, con la rinascita del </a:t>
            </a:r>
            <a:r>
              <a:rPr lang="it-IT" b="1" dirty="0"/>
              <a:t>diritto romano</a:t>
            </a:r>
            <a:r>
              <a:rPr lang="it-IT" dirty="0"/>
              <a:t>, l’affermarsi dei </a:t>
            </a:r>
            <a:r>
              <a:rPr lang="it-IT" b="1" dirty="0"/>
              <a:t>Comuni</a:t>
            </a:r>
            <a:r>
              <a:rPr lang="it-IT" dirty="0"/>
              <a:t>, e un forte sviluppo </a:t>
            </a:r>
            <a:r>
              <a:rPr lang="it-IT" b="1" dirty="0"/>
              <a:t>economico</a:t>
            </a:r>
            <a:r>
              <a:rPr lang="it-IT" dirty="0"/>
              <a:t>, </a:t>
            </a:r>
            <a:r>
              <a:rPr lang="it-IT" b="1" dirty="0"/>
              <a:t>istituzionale</a:t>
            </a:r>
            <a:r>
              <a:rPr lang="it-IT" dirty="0"/>
              <a:t> e </a:t>
            </a:r>
            <a:r>
              <a:rPr lang="it-IT" b="1" dirty="0" smtClean="0"/>
              <a:t>culturale</a:t>
            </a:r>
            <a:r>
              <a:rPr lang="it-IT" dirty="0" smtClean="0"/>
              <a:t>, </a:t>
            </a:r>
            <a:r>
              <a:rPr lang="it-IT" dirty="0"/>
              <a:t>si </a:t>
            </a:r>
            <a:r>
              <a:rPr lang="it-IT" dirty="0" smtClean="0"/>
              <a:t>torna </a:t>
            </a:r>
            <a:r>
              <a:rPr lang="it-IT" dirty="0"/>
              <a:t>ad una produzione sempre più ampia di documenti, anche grazie all’introduzione di una nuova materia scrittoria: </a:t>
            </a:r>
            <a:r>
              <a:rPr lang="it-IT" b="1" dirty="0"/>
              <a:t>la carta</a:t>
            </a:r>
            <a:r>
              <a:rPr lang="it-IT" dirty="0"/>
              <a:t>. Di conseguenza dal Duecento iniziarono a strutturarsi archivi che dovevano gestire un’ampia quantità di carte</a:t>
            </a:r>
            <a:r>
              <a:rPr lang="it-IT" dirty="0" smtClean="0"/>
              <a:t>.</a:t>
            </a:r>
          </a:p>
          <a:p>
            <a:pPr marL="0" indent="0">
              <a:buNone/>
            </a:pPr>
            <a:endParaRPr lang="it-IT" dirty="0"/>
          </a:p>
        </p:txBody>
      </p:sp>
    </p:spTree>
    <p:extLst>
      <p:ext uri="{BB962C8B-B14F-4D97-AF65-F5344CB8AC3E}">
        <p14:creationId xmlns:p14="http://schemas.microsoft.com/office/powerpoint/2010/main" val="1829142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918</TotalTime>
  <Words>3048</Words>
  <Application>Microsoft Office PowerPoint</Application>
  <PresentationFormat>Widescreen</PresentationFormat>
  <Paragraphs>106</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Gli archivi nel Medioevo</vt:lpstr>
      <vt:lpstr>La scomparsa dei grandi archivi</vt:lpstr>
      <vt:lpstr>La scomparsa dei grandi archivi</vt:lpstr>
      <vt:lpstr>Raccolte di atti presso le chiese</vt:lpstr>
      <vt:lpstr>Raccolte di atti presso le chiese</vt:lpstr>
      <vt:lpstr>Gli archivi del vescovo di Roma</vt:lpstr>
      <vt:lpstr>Gli archivi dei sovrani</vt:lpstr>
      <vt:lpstr>Lo sviluppo degli archivi nel nuovo millennio</vt:lpstr>
      <vt:lpstr>Lo sviluppo degli archivi nel nuovo millennio</vt:lpstr>
      <vt:lpstr>Lo sviluppo degli archivi nel nuovo millennio</vt:lpstr>
      <vt:lpstr>La pubblica fede dei documenti e le grandi scuole del diritto</vt:lpstr>
      <vt:lpstr>La pubblica fede dei documenti e le grandi scuole del diritto </vt:lpstr>
      <vt:lpstr>Auctoritas archivi</vt:lpstr>
      <vt:lpstr>Origine e sviluppo degli archivi dei Comuni</vt:lpstr>
      <vt:lpstr>Origine e sviluppo degli archivi dei Comuni</vt:lpstr>
      <vt:lpstr>I notai</vt:lpstr>
      <vt:lpstr>I notai</vt:lpstr>
      <vt:lpstr>I notai</vt:lpstr>
      <vt:lpstr>I Comuni</vt:lpstr>
      <vt:lpstr>Gli archivi comunali</vt:lpstr>
      <vt:lpstr>Gli archivi comunali</vt:lpstr>
      <vt:lpstr>Gli archivi comunali</vt:lpstr>
      <vt:lpstr>Chartularium e libri iurium</vt:lpstr>
      <vt:lpstr>Archivi di famiglie e archivi di mercanti</vt:lpstr>
      <vt:lpstr>Problemi di sicurezza: la pergamena</vt:lpstr>
      <vt:lpstr>Problemi di sicurezza: la duplicazione</vt:lpstr>
      <vt:lpstr>Problemi di sicurezza: la conservazione e la custodia </vt:lpstr>
      <vt:lpstr>Problemi di sicurezza: la conservazione e la custodia </vt:lpstr>
      <vt:lpstr>Sanzioni contro furti e falsificazioni </vt:lpstr>
      <vt:lpstr>Formazione di archivi di documenti non più  necessari</vt:lpstr>
      <vt:lpstr>Formazione di archivi di documenti non più  necessari</vt:lpstr>
      <vt:lpstr>La libera consultabilità</vt:lpstr>
      <vt:lpstr>Il fine giuridico e l’utilizzazione culturale degli archivi nel Medioevo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Medioevo e Rinascimento</dc:title>
  <dc:creator>Enrico</dc:creator>
  <cp:lastModifiedBy>Enrico</cp:lastModifiedBy>
  <cp:revision>118</cp:revision>
  <cp:lastPrinted>2017-03-06T15:28:51Z</cp:lastPrinted>
  <dcterms:created xsi:type="dcterms:W3CDTF">2017-02-21T13:09:03Z</dcterms:created>
  <dcterms:modified xsi:type="dcterms:W3CDTF">2017-12-25T16:16:20Z</dcterms:modified>
</cp:coreProperties>
</file>