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58" r:id="rId5"/>
    <p:sldId id="272" r:id="rId6"/>
    <p:sldId id="259" r:id="rId7"/>
    <p:sldId id="260" r:id="rId8"/>
    <p:sldId id="261" r:id="rId9"/>
    <p:sldId id="290" r:id="rId10"/>
    <p:sldId id="291" r:id="rId11"/>
    <p:sldId id="262" r:id="rId12"/>
    <p:sldId id="292" r:id="rId13"/>
    <p:sldId id="263" r:id="rId14"/>
    <p:sldId id="264" r:id="rId15"/>
    <p:sldId id="265" r:id="rId16"/>
    <p:sldId id="273" r:id="rId17"/>
    <p:sldId id="266" r:id="rId18"/>
    <p:sldId id="267" r:id="rId19"/>
    <p:sldId id="268" r:id="rId20"/>
    <p:sldId id="293" r:id="rId21"/>
    <p:sldId id="269" r:id="rId22"/>
    <p:sldId id="274" r:id="rId23"/>
    <p:sldId id="275" r:id="rId24"/>
    <p:sldId id="294" r:id="rId25"/>
    <p:sldId id="295" r:id="rId26"/>
    <p:sldId id="296" r:id="rId27"/>
    <p:sldId id="276" r:id="rId28"/>
    <p:sldId id="280" r:id="rId29"/>
    <p:sldId id="281" r:id="rId30"/>
    <p:sldId id="282" r:id="rId31"/>
    <p:sldId id="283" r:id="rId32"/>
    <p:sldId id="277" r:id="rId33"/>
    <p:sldId id="284" r:id="rId34"/>
    <p:sldId id="285" r:id="rId35"/>
    <p:sldId id="286" r:id="rId36"/>
    <p:sldId id="297" r:id="rId37"/>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it-IT"/>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it-IT"/>
          </a:p>
        </p:txBody>
      </p:sp>
      <p:sp>
        <p:nvSpPr>
          <p:cNvPr id="4" name="Date Placeholder 3"/>
          <p:cNvSpPr>
            <a:spLocks noGrp="1"/>
          </p:cNvSpPr>
          <p:nvPr>
            <p:ph type="dt" sz="half" idx="10"/>
          </p:nvPr>
        </p:nvSpPr>
        <p:spPr/>
        <p:txBody>
          <a:bodyPr/>
          <a:lstStyle/>
          <a:p>
            <a:fld id="{E6AB9B90-2041-419D-B402-D7F729DB2144}"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2299855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E6AB9B90-2041-419D-B402-D7F729DB2144}"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90776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it-IT"/>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E6AB9B90-2041-419D-B402-D7F729DB2144}"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2176713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10"/>
          </p:nvPr>
        </p:nvSpPr>
        <p:spPr/>
        <p:txBody>
          <a:bodyPr/>
          <a:lstStyle/>
          <a:p>
            <a:fld id="{E6AB9B90-2041-419D-B402-D7F729DB2144}"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32694854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it-IT"/>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B9B90-2041-419D-B402-D7F729DB2144}" type="datetimeFigureOut">
              <a:rPr lang="it-IT" smtClean="0"/>
              <a:t>26/12/2017</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1860061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Date Placeholder 4"/>
          <p:cNvSpPr>
            <a:spLocks noGrp="1"/>
          </p:cNvSpPr>
          <p:nvPr>
            <p:ph type="dt" sz="half" idx="10"/>
          </p:nvPr>
        </p:nvSpPr>
        <p:spPr/>
        <p:txBody>
          <a:bodyPr/>
          <a:lstStyle/>
          <a:p>
            <a:fld id="{E6AB9B90-2041-419D-B402-D7F729DB2144}" type="datetimeFigureOut">
              <a:rPr lang="it-IT" smtClean="0"/>
              <a:t>26/12/2017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25475007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it-IT"/>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7" name="Date Placeholder 6"/>
          <p:cNvSpPr>
            <a:spLocks noGrp="1"/>
          </p:cNvSpPr>
          <p:nvPr>
            <p:ph type="dt" sz="half" idx="10"/>
          </p:nvPr>
        </p:nvSpPr>
        <p:spPr/>
        <p:txBody>
          <a:bodyPr/>
          <a:lstStyle/>
          <a:p>
            <a:fld id="{E6AB9B90-2041-419D-B402-D7F729DB2144}" type="datetimeFigureOut">
              <a:rPr lang="it-IT" smtClean="0"/>
              <a:t>26/12/2017</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3041707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t-IT"/>
          </a:p>
        </p:txBody>
      </p:sp>
      <p:sp>
        <p:nvSpPr>
          <p:cNvPr id="3" name="Date Placeholder 2"/>
          <p:cNvSpPr>
            <a:spLocks noGrp="1"/>
          </p:cNvSpPr>
          <p:nvPr>
            <p:ph type="dt" sz="half" idx="10"/>
          </p:nvPr>
        </p:nvSpPr>
        <p:spPr/>
        <p:txBody>
          <a:bodyPr/>
          <a:lstStyle/>
          <a:p>
            <a:fld id="{E6AB9B90-2041-419D-B402-D7F729DB2144}" type="datetimeFigureOut">
              <a:rPr lang="it-IT" smtClean="0"/>
              <a:t>26/12/2017</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3098418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B9B90-2041-419D-B402-D7F729DB2144}" type="datetimeFigureOut">
              <a:rPr lang="it-IT" smtClean="0"/>
              <a:t>26/12/2017</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41634872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B9B90-2041-419D-B402-D7F729DB2144}" type="datetimeFigureOut">
              <a:rPr lang="it-IT" smtClean="0"/>
              <a:t>26/12/2017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4153011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it-IT"/>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B9B90-2041-419D-B402-D7F729DB2144}" type="datetimeFigureOut">
              <a:rPr lang="it-IT" smtClean="0"/>
              <a:t>26/12/2017</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AD107EA-E3C3-4578-B29C-A531D96265CF}" type="slidenum">
              <a:rPr lang="it-IT" smtClean="0"/>
              <a:t>‹#›</a:t>
            </a:fld>
            <a:endParaRPr lang="it-IT"/>
          </a:p>
        </p:txBody>
      </p:sp>
    </p:spTree>
    <p:extLst>
      <p:ext uri="{BB962C8B-B14F-4D97-AF65-F5344CB8AC3E}">
        <p14:creationId xmlns:p14="http://schemas.microsoft.com/office/powerpoint/2010/main" val="24159836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it-IT"/>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t-IT"/>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6AB9B90-2041-419D-B402-D7F729DB2144}" type="datetimeFigureOut">
              <a:rPr lang="it-IT" smtClean="0"/>
              <a:t>26/12/2017</a:t>
            </a:fld>
            <a:endParaRPr lang="it-IT"/>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107EA-E3C3-4578-B29C-A531D96265CF}" type="slidenum">
              <a:rPr lang="it-IT" smtClean="0"/>
              <a:t>‹#›</a:t>
            </a:fld>
            <a:endParaRPr lang="it-IT"/>
          </a:p>
        </p:txBody>
      </p:sp>
    </p:spTree>
    <p:extLst>
      <p:ext uri="{BB962C8B-B14F-4D97-AF65-F5344CB8AC3E}">
        <p14:creationId xmlns:p14="http://schemas.microsoft.com/office/powerpoint/2010/main" val="892691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t-IT" b="1" dirty="0" smtClean="0"/>
              <a:t>L’età Moderna</a:t>
            </a:r>
            <a:r>
              <a:rPr lang="it-IT" dirty="0" smtClean="0"/>
              <a:t/>
            </a:r>
            <a:br>
              <a:rPr lang="it-IT" dirty="0" smtClean="0"/>
            </a:br>
            <a:endParaRPr lang="it-IT" dirty="0"/>
          </a:p>
        </p:txBody>
      </p:sp>
      <p:sp>
        <p:nvSpPr>
          <p:cNvPr id="3" name="Subtitle 2"/>
          <p:cNvSpPr>
            <a:spLocks noGrp="1"/>
          </p:cNvSpPr>
          <p:nvPr>
            <p:ph type="subTitle" idx="1"/>
          </p:nvPr>
        </p:nvSpPr>
        <p:spPr/>
        <p:txBody>
          <a:bodyPr/>
          <a:lstStyle/>
          <a:p>
            <a:endParaRPr lang="it-IT"/>
          </a:p>
        </p:txBody>
      </p:sp>
    </p:spTree>
    <p:extLst>
      <p:ext uri="{BB962C8B-B14F-4D97-AF65-F5344CB8AC3E}">
        <p14:creationId xmlns:p14="http://schemas.microsoft.com/office/powerpoint/2010/main" val="3252838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La distruzione degli archivi come </a:t>
            </a:r>
            <a:r>
              <a:rPr lang="it-IT" i="1" dirty="0" smtClean="0"/>
              <a:t>damnatio memorie</a:t>
            </a:r>
            <a:endParaRPr lang="it-IT" i="1" dirty="0"/>
          </a:p>
        </p:txBody>
      </p:sp>
      <p:sp>
        <p:nvSpPr>
          <p:cNvPr id="3" name="Content Placeholder 2"/>
          <p:cNvSpPr>
            <a:spLocks noGrp="1"/>
          </p:cNvSpPr>
          <p:nvPr>
            <p:ph idx="1"/>
          </p:nvPr>
        </p:nvSpPr>
        <p:spPr/>
        <p:txBody>
          <a:bodyPr/>
          <a:lstStyle/>
          <a:p>
            <a:pPr marL="0" indent="0" algn="just">
              <a:buNone/>
            </a:pPr>
            <a:r>
              <a:rPr lang="it-IT" dirty="0" smtClean="0"/>
              <a:t>La distruzione o la sottrazione degli archivi </a:t>
            </a:r>
            <a:r>
              <a:rPr lang="it-IT" dirty="0" smtClean="0"/>
              <a:t>è </a:t>
            </a:r>
            <a:r>
              <a:rPr lang="it-IT" dirty="0" smtClean="0"/>
              <a:t>attuata in più occasioni come ritorsione e sanzione, assumendo, soprattutto nei confronti di una comunità, l’aspetto di una </a:t>
            </a:r>
            <a:r>
              <a:rPr lang="it-IT" i="1" dirty="0" smtClean="0"/>
              <a:t>damnatio memorie. </a:t>
            </a:r>
            <a:r>
              <a:rPr lang="it-IT" dirty="0" smtClean="0"/>
              <a:t>L’esempio più noto è quello relativo all’archivio comunale di Messina dopo la rivolta antispagnola del 1674-1678. La città fu spogliata di ogni privilegio e l’archivo fu prelevato e trasferito nel palazzo del vicerè spagnolo (Patriarchi &gt; Venezia; Gemona &gt; Torriani; Trieste &gt; Venezia; Lloyd Triestino &gt; Italia)</a:t>
            </a:r>
            <a:endParaRPr lang="it-IT" i="1" dirty="0"/>
          </a:p>
        </p:txBody>
      </p:sp>
    </p:spTree>
    <p:extLst>
      <p:ext uri="{BB962C8B-B14F-4D97-AF65-F5344CB8AC3E}">
        <p14:creationId xmlns:p14="http://schemas.microsoft.com/office/powerpoint/2010/main" val="2801283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ordinati e buona amministrazione</a:t>
            </a:r>
            <a:endParaRPr lang="it-IT" dirty="0"/>
          </a:p>
        </p:txBody>
      </p:sp>
      <p:sp>
        <p:nvSpPr>
          <p:cNvPr id="3" name="Content Placeholder 2"/>
          <p:cNvSpPr>
            <a:spLocks noGrp="1"/>
          </p:cNvSpPr>
          <p:nvPr>
            <p:ph idx="1"/>
          </p:nvPr>
        </p:nvSpPr>
        <p:spPr>
          <a:xfrm>
            <a:off x="838200" y="1563625"/>
            <a:ext cx="10515600" cy="4613338"/>
          </a:xfrm>
        </p:spPr>
        <p:txBody>
          <a:bodyPr/>
          <a:lstStyle/>
          <a:p>
            <a:pPr marL="0" indent="0" algn="just">
              <a:buNone/>
            </a:pPr>
            <a:r>
              <a:rPr lang="it-IT" b="1" dirty="0" smtClean="0"/>
              <a:t>Con l’aumento della produzione </a:t>
            </a:r>
            <a:r>
              <a:rPr lang="it-IT" b="1" dirty="0" smtClean="0"/>
              <a:t>documentaria </a:t>
            </a:r>
            <a:r>
              <a:rPr lang="it-IT" dirty="0" smtClean="0"/>
              <a:t>(stampa) </a:t>
            </a:r>
            <a:r>
              <a:rPr lang="it-IT" b="1" dirty="0" smtClean="0"/>
              <a:t>una buona tenuta degli archivi </a:t>
            </a:r>
            <a:r>
              <a:rPr lang="it-IT" b="1" dirty="0" smtClean="0"/>
              <a:t>diventa</a:t>
            </a:r>
            <a:r>
              <a:rPr lang="it-IT" b="1" dirty="0" smtClean="0"/>
              <a:t> </a:t>
            </a:r>
            <a:r>
              <a:rPr lang="it-IT" b="1" dirty="0" smtClean="0"/>
              <a:t>un elemento centrale della pubblica amministrazione</a:t>
            </a:r>
            <a:r>
              <a:rPr lang="it-IT" dirty="0" smtClean="0"/>
              <a:t>. In Toscana si ebbe particolare cura di questi aspetti e Cosimo I de Medici (1537-1574) legiferò allo scopo di assicurare «la rapidità e la facilità della utilizzazione delle carte di interesse pubblico da parte dei sudditi come del fisco statale»</a:t>
            </a:r>
          </a:p>
          <a:p>
            <a:pPr marL="0" indent="0" algn="just">
              <a:buNone/>
            </a:pPr>
            <a:r>
              <a:rPr lang="it-IT" dirty="0" smtClean="0"/>
              <a:t>Sisto IV della Rovere (1471-1484), per impedire la dispersione degli atti più preziosi fondò l’archivio di Castel S. Angelo. Paolo V (1605-1621) diede vita all’Archivio Vaticano, concentrando ulteriormente la documentazione della </a:t>
            </a:r>
            <a:r>
              <a:rPr lang="it-IT" dirty="0" smtClean="0"/>
              <a:t>Chiesa</a:t>
            </a:r>
          </a:p>
          <a:p>
            <a:pPr marL="0" indent="0" algn="ctr">
              <a:buNone/>
            </a:pPr>
            <a:r>
              <a:rPr lang="it-IT" dirty="0" smtClean="0"/>
              <a:t>In linea generale questo vale per tutti gli archivi europei</a:t>
            </a:r>
            <a:endParaRPr lang="it-IT" dirty="0"/>
          </a:p>
        </p:txBody>
      </p:sp>
    </p:spTree>
    <p:extLst>
      <p:ext uri="{BB962C8B-B14F-4D97-AF65-F5344CB8AC3E}">
        <p14:creationId xmlns:p14="http://schemas.microsoft.com/office/powerpoint/2010/main" val="16494459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 ordinati e buona amministrazione</a:t>
            </a:r>
          </a:p>
        </p:txBody>
      </p:sp>
      <p:sp>
        <p:nvSpPr>
          <p:cNvPr id="3" name="Content Placeholder 2"/>
          <p:cNvSpPr>
            <a:spLocks noGrp="1"/>
          </p:cNvSpPr>
          <p:nvPr>
            <p:ph idx="1"/>
          </p:nvPr>
        </p:nvSpPr>
        <p:spPr/>
        <p:txBody>
          <a:bodyPr>
            <a:normAutofit lnSpcReduction="10000"/>
          </a:bodyPr>
          <a:lstStyle/>
          <a:p>
            <a:pPr marL="0" indent="0" algn="just">
              <a:buNone/>
            </a:pPr>
            <a:r>
              <a:rPr lang="it-IT" dirty="0" smtClean="0"/>
              <a:t>L’organizzazione degli archivi nei secoli XVI-XVII si fondava dunque su due capisaldi</a:t>
            </a:r>
          </a:p>
          <a:p>
            <a:pPr algn="just"/>
            <a:r>
              <a:rPr lang="it-IT" dirty="0" smtClean="0"/>
              <a:t>La concentrazione</a:t>
            </a:r>
          </a:p>
          <a:p>
            <a:pPr algn="just"/>
            <a:r>
              <a:rPr lang="it-IT" dirty="0" smtClean="0"/>
              <a:t>La segretezza</a:t>
            </a:r>
          </a:p>
          <a:p>
            <a:pPr marL="0" indent="0" algn="just">
              <a:buNone/>
            </a:pPr>
            <a:r>
              <a:rPr lang="it-IT" b="1" dirty="0" smtClean="0"/>
              <a:t>Furono creati grandi archivi degli stati</a:t>
            </a:r>
            <a:r>
              <a:rPr lang="it-IT" dirty="0" smtClean="0"/>
              <a:t>, ideati per riunire nello stesso luogo di conservazione le carte politiche, diplomatiche, finanziarie prodotte dagli organi centrali unitamente alla documentazione medievale</a:t>
            </a:r>
          </a:p>
          <a:p>
            <a:pPr marL="0" indent="0" algn="just">
              <a:buNone/>
            </a:pPr>
            <a:r>
              <a:rPr lang="it-IT" dirty="0" smtClean="0"/>
              <a:t>L’archivio di Simancas (Valladolid) e il suo regolamento redatto nel 1583 divennero modelli di organizzazione archivistica</a:t>
            </a:r>
            <a:endParaRPr lang="it-IT" dirty="0"/>
          </a:p>
        </p:txBody>
      </p:sp>
    </p:spTree>
    <p:extLst>
      <p:ext uri="{BB962C8B-B14F-4D97-AF65-F5344CB8AC3E}">
        <p14:creationId xmlns:p14="http://schemas.microsoft.com/office/powerpoint/2010/main" val="39942105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Recupero di "atti di stato"</a:t>
            </a:r>
            <a:endParaRPr lang="it-IT" dirty="0"/>
          </a:p>
        </p:txBody>
      </p:sp>
      <p:sp>
        <p:nvSpPr>
          <p:cNvPr id="3" name="Content Placeholder 2"/>
          <p:cNvSpPr>
            <a:spLocks noGrp="1"/>
          </p:cNvSpPr>
          <p:nvPr>
            <p:ph idx="1"/>
          </p:nvPr>
        </p:nvSpPr>
        <p:spPr/>
        <p:txBody>
          <a:bodyPr/>
          <a:lstStyle/>
          <a:p>
            <a:pPr marL="0" indent="0" algn="just">
              <a:buNone/>
            </a:pPr>
            <a:r>
              <a:rPr lang="it-IT" dirty="0" smtClean="0"/>
              <a:t>Fin dal Medioevo vigeva l’ordine ai pubblici funzionari di </a:t>
            </a:r>
            <a:r>
              <a:rPr lang="it-IT" b="1" dirty="0" smtClean="0"/>
              <a:t>restituire i documenti da essi detenuti </a:t>
            </a:r>
            <a:r>
              <a:rPr lang="it-IT" dirty="0" smtClean="0"/>
              <a:t>e più in generale il recupero degli "atti di stato" si riferiva all’aspetto giuridico amministrativo dei documenti. Come si è detto, norme statutarie per la restituzione dei documenti sono attestate a Pisa nel 1286, Siena 1298, a Firenze nel 1322 e 1345 e in molte altre </a:t>
            </a:r>
            <a:r>
              <a:rPr lang="it-IT" dirty="0" smtClean="0"/>
              <a:t>città, ma nel corso del ‘500 questo fenomeno aumenta. </a:t>
            </a:r>
            <a:r>
              <a:rPr lang="it-IT" dirty="0" smtClean="0"/>
              <a:t>A Roma papa Giulio II con la bolla del 18 agosto del 1507 ordinò la restituzione alla Camera Apostolica di tutti gli atti pubblici e privati ad essa spettanti  </a:t>
            </a:r>
          </a:p>
          <a:p>
            <a:pPr marL="0" indent="0" algn="just">
              <a:buNone/>
            </a:pPr>
            <a:endParaRPr lang="it-IT" dirty="0"/>
          </a:p>
          <a:p>
            <a:pPr marL="0" indent="0" algn="just">
              <a:buNone/>
            </a:pPr>
            <a:endParaRPr lang="it-IT" dirty="0"/>
          </a:p>
        </p:txBody>
      </p:sp>
    </p:spTree>
    <p:extLst>
      <p:ext uri="{BB962C8B-B14F-4D97-AF65-F5344CB8AC3E}">
        <p14:creationId xmlns:p14="http://schemas.microsoft.com/office/powerpoint/2010/main" val="1357944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Recupero di "atti di stato"</a:t>
            </a:r>
          </a:p>
        </p:txBody>
      </p:sp>
      <p:sp>
        <p:nvSpPr>
          <p:cNvPr id="3" name="Content Placeholder 2"/>
          <p:cNvSpPr>
            <a:spLocks noGrp="1"/>
          </p:cNvSpPr>
          <p:nvPr>
            <p:ph idx="1"/>
          </p:nvPr>
        </p:nvSpPr>
        <p:spPr>
          <a:xfrm>
            <a:off x="838200" y="1938527"/>
            <a:ext cx="10515600" cy="4238435"/>
          </a:xfrm>
        </p:spPr>
        <p:txBody>
          <a:bodyPr/>
          <a:lstStyle/>
          <a:p>
            <a:pPr marL="0" indent="0" algn="just">
              <a:buNone/>
            </a:pPr>
            <a:r>
              <a:rPr lang="it-IT" dirty="0" smtClean="0"/>
              <a:t>A Siena nel 1601 rilevato che si vendono a "straccio" scritture (anche come carta per avvolgere le merci) viene ordinato che nessun documento possa essere venduto se non sia stato prima presentato al </a:t>
            </a:r>
            <a:r>
              <a:rPr lang="it-IT" i="1" dirty="0" smtClean="0"/>
              <a:t>magnifico archivista del magnifico maestrato di Biccherna </a:t>
            </a:r>
            <a:r>
              <a:rPr lang="it-IT" dirty="0" smtClean="0"/>
              <a:t>(titolo di magnifico) → viene messo in atto un diritto di </a:t>
            </a:r>
            <a:r>
              <a:rPr lang="it-IT" b="1" dirty="0" smtClean="0"/>
              <a:t>prelazione</a:t>
            </a:r>
          </a:p>
          <a:p>
            <a:pPr marL="0" indent="0" algn="just">
              <a:buNone/>
            </a:pPr>
            <a:r>
              <a:rPr lang="it-IT" dirty="0" smtClean="0"/>
              <a:t>Quindi in questo periodo si ha sotto tanti aspetti, una maggior attenzione agli archivi e alla documentazione in essi contenuti</a:t>
            </a:r>
            <a:endParaRPr lang="it-IT" dirty="0"/>
          </a:p>
        </p:txBody>
      </p:sp>
    </p:spTree>
    <p:extLst>
      <p:ext uri="{BB962C8B-B14F-4D97-AF65-F5344CB8AC3E}">
        <p14:creationId xmlns:p14="http://schemas.microsoft.com/office/powerpoint/2010/main" val="19513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I primi testi italiani di archivistica</a:t>
            </a:r>
            <a:endParaRPr lang="it-IT" b="1" dirty="0"/>
          </a:p>
        </p:txBody>
      </p:sp>
      <p:sp>
        <p:nvSpPr>
          <p:cNvPr id="3" name="Content Placeholder 2"/>
          <p:cNvSpPr>
            <a:spLocks noGrp="1"/>
          </p:cNvSpPr>
          <p:nvPr>
            <p:ph idx="1"/>
          </p:nvPr>
        </p:nvSpPr>
        <p:spPr>
          <a:xfrm>
            <a:off x="838200" y="2057400"/>
            <a:ext cx="10515600" cy="4119562"/>
          </a:xfrm>
        </p:spPr>
        <p:txBody>
          <a:bodyPr/>
          <a:lstStyle/>
          <a:p>
            <a:pPr marL="0" indent="0" algn="just">
              <a:buNone/>
            </a:pPr>
            <a:r>
              <a:rPr lang="it-IT" dirty="0" smtClean="0"/>
              <a:t>La maggiore e incessante produzione documentaria rispetto al passato, l’accumulo di "carte" risalenti al Medioevo, il disordine in cui queste si trovavano </a:t>
            </a:r>
            <a:r>
              <a:rPr lang="it-IT" dirty="0" smtClean="0"/>
              <a:t>e molte volte l’insufficiente e la poco competente </a:t>
            </a:r>
            <a:r>
              <a:rPr lang="it-IT" dirty="0" smtClean="0"/>
              <a:t>reazione da parte delle amministrazioni statali, spinsero diversi eruditi – con lo scopo di promuovere la cultura e gli studi storici – a </a:t>
            </a:r>
            <a:r>
              <a:rPr lang="it-IT" dirty="0" smtClean="0"/>
              <a:t>fare ricerche</a:t>
            </a:r>
            <a:r>
              <a:rPr lang="it-IT" dirty="0" smtClean="0"/>
              <a:t> </a:t>
            </a:r>
            <a:r>
              <a:rPr lang="it-IT" dirty="0" smtClean="0"/>
              <a:t>su come rimediare a questa situazione</a:t>
            </a:r>
            <a:endParaRPr lang="it-IT" dirty="0"/>
          </a:p>
          <a:p>
            <a:pPr marL="0" indent="0" algn="just">
              <a:buNone/>
            </a:pPr>
            <a:r>
              <a:rPr lang="it-IT" dirty="0" smtClean="0"/>
              <a:t>Problema centrale fin dai primi scritti specifici in materia archivistica fu </a:t>
            </a:r>
            <a:r>
              <a:rPr lang="it-IT" b="1" dirty="0" smtClean="0"/>
              <a:t>costantemente considerato quello dell’ordinamento</a:t>
            </a:r>
            <a:endParaRPr lang="it-IT" b="1" dirty="0"/>
          </a:p>
        </p:txBody>
      </p:sp>
    </p:spTree>
    <p:extLst>
      <p:ext uri="{BB962C8B-B14F-4D97-AF65-F5344CB8AC3E}">
        <p14:creationId xmlns:p14="http://schemas.microsoft.com/office/powerpoint/2010/main" val="30970082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I primi testi italiani di archivistica</a:t>
            </a:r>
          </a:p>
        </p:txBody>
      </p:sp>
      <p:sp>
        <p:nvSpPr>
          <p:cNvPr id="3" name="Content Placeholder 2"/>
          <p:cNvSpPr>
            <a:spLocks noGrp="1"/>
          </p:cNvSpPr>
          <p:nvPr>
            <p:ph idx="1"/>
          </p:nvPr>
        </p:nvSpPr>
        <p:spPr>
          <a:xfrm>
            <a:off x="838200" y="1825624"/>
            <a:ext cx="10515600" cy="4758055"/>
          </a:xfrm>
        </p:spPr>
        <p:txBody>
          <a:bodyPr/>
          <a:lstStyle/>
          <a:p>
            <a:pPr marL="0" indent="0" algn="just">
              <a:buNone/>
            </a:pPr>
            <a:r>
              <a:rPr lang="it-IT" dirty="0"/>
              <a:t>Nel </a:t>
            </a:r>
            <a:r>
              <a:rPr lang="it-IT" dirty="0" smtClean="0"/>
              <a:t>Seicento i più significativi </a:t>
            </a:r>
            <a:r>
              <a:rPr lang="it-IT" dirty="0"/>
              <a:t>scritti dedicati in modo specifico agli </a:t>
            </a:r>
            <a:r>
              <a:rPr lang="it-IT" dirty="0" smtClean="0"/>
              <a:t>archivi</a:t>
            </a:r>
            <a:r>
              <a:rPr lang="it-IT" dirty="0"/>
              <a:t> </a:t>
            </a:r>
            <a:r>
              <a:rPr lang="it-IT" dirty="0" smtClean="0"/>
              <a:t>furono</a:t>
            </a:r>
            <a:r>
              <a:rPr lang="it-IT" dirty="0" smtClean="0"/>
              <a:t>:</a:t>
            </a:r>
            <a:endParaRPr lang="it-IT" dirty="0"/>
          </a:p>
          <a:p>
            <a:r>
              <a:rPr lang="it-IT" dirty="0"/>
              <a:t>B. BONIFACIO, </a:t>
            </a:r>
            <a:r>
              <a:rPr lang="it-IT" i="1" dirty="0"/>
              <a:t>De Archiviis</a:t>
            </a:r>
            <a:r>
              <a:rPr lang="it-IT" dirty="0"/>
              <a:t>, Venezia 1632.</a:t>
            </a:r>
          </a:p>
          <a:p>
            <a:r>
              <a:rPr lang="it-IT" dirty="0"/>
              <a:t>A. </a:t>
            </a:r>
            <a:r>
              <a:rPr lang="it-IT" dirty="0" smtClean="0"/>
              <a:t>BARISONI, </a:t>
            </a:r>
            <a:r>
              <a:rPr lang="it-IT" i="1" dirty="0"/>
              <a:t>De Archivis antiquorum</a:t>
            </a:r>
            <a:r>
              <a:rPr lang="it-IT" dirty="0"/>
              <a:t>, tra il 1616 e il </a:t>
            </a:r>
            <a:r>
              <a:rPr lang="it-IT" dirty="0" smtClean="0"/>
              <a:t>1636 (pubblicato postumo</a:t>
            </a:r>
            <a:r>
              <a:rPr lang="it-IT" dirty="0" smtClean="0"/>
              <a:t>)</a:t>
            </a:r>
          </a:p>
          <a:p>
            <a:r>
              <a:rPr lang="it-IT" dirty="0" smtClean="0"/>
              <a:t>F. OLMO, </a:t>
            </a:r>
            <a:r>
              <a:rPr lang="it-IT" i="1" dirty="0" smtClean="0"/>
              <a:t>Direttorio et arte per intendere le pubbliche scritture</a:t>
            </a:r>
            <a:r>
              <a:rPr lang="it-IT" dirty="0" smtClean="0"/>
              <a:t>, 1647 (inedito)</a:t>
            </a:r>
            <a:endParaRPr lang="it-IT" dirty="0"/>
          </a:p>
          <a:p>
            <a:r>
              <a:rPr lang="it-IT" dirty="0"/>
              <a:t>N. GIUSSANI, </a:t>
            </a:r>
            <a:r>
              <a:rPr lang="it-IT" i="1" dirty="0"/>
              <a:t>Methodus Archiviorum</a:t>
            </a:r>
            <a:r>
              <a:rPr lang="it-IT" dirty="0"/>
              <a:t>, Milano </a:t>
            </a:r>
            <a:r>
              <a:rPr lang="it-IT" dirty="0" smtClean="0"/>
              <a:t>1684.</a:t>
            </a:r>
          </a:p>
          <a:p>
            <a:pPr marL="0" indent="0" algn="just">
              <a:buNone/>
            </a:pPr>
            <a:r>
              <a:rPr lang="it-IT" dirty="0" smtClean="0"/>
              <a:t>Il testo più antico è di J. Von Remminger, </a:t>
            </a:r>
            <a:r>
              <a:rPr lang="it-IT" i="1" dirty="0" smtClean="0"/>
              <a:t>Ufficio di registratura e governo delle carte</a:t>
            </a:r>
            <a:r>
              <a:rPr lang="it-IT" dirty="0" smtClean="0"/>
              <a:t>, Heidelberg 1571 (Ast Stoccarda)</a:t>
            </a:r>
            <a:endParaRPr lang="it-IT" dirty="0"/>
          </a:p>
          <a:p>
            <a:pPr marL="0" indent="0">
              <a:buNone/>
            </a:pPr>
            <a:endParaRPr lang="it-IT" dirty="0"/>
          </a:p>
        </p:txBody>
      </p:sp>
    </p:spTree>
    <p:extLst>
      <p:ext uri="{BB962C8B-B14F-4D97-AF65-F5344CB8AC3E}">
        <p14:creationId xmlns:p14="http://schemas.microsoft.com/office/powerpoint/2010/main" val="2378099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I primi testi italiani di archivistica</a:t>
            </a:r>
          </a:p>
        </p:txBody>
      </p:sp>
      <p:sp>
        <p:nvSpPr>
          <p:cNvPr id="3" name="Content Placeholder 2"/>
          <p:cNvSpPr>
            <a:spLocks noGrp="1"/>
          </p:cNvSpPr>
          <p:nvPr>
            <p:ph idx="1"/>
          </p:nvPr>
        </p:nvSpPr>
        <p:spPr/>
        <p:txBody>
          <a:bodyPr/>
          <a:lstStyle/>
          <a:p>
            <a:pPr marL="0" indent="0" algn="just">
              <a:buNone/>
            </a:pPr>
            <a:r>
              <a:rPr lang="it-IT" dirty="0" smtClean="0"/>
              <a:t>La prima letteratura di contenuto specificatamente archivistico </a:t>
            </a:r>
            <a:r>
              <a:rPr lang="it-IT" b="1" dirty="0" smtClean="0"/>
              <a:t>non segnala una diversità tra </a:t>
            </a:r>
            <a:r>
              <a:rPr lang="it-IT" b="1" dirty="0" smtClean="0"/>
              <a:t>"l’archivio</a:t>
            </a:r>
            <a:r>
              <a:rPr lang="it-IT" b="1" dirty="0"/>
              <a:t>"</a:t>
            </a:r>
            <a:r>
              <a:rPr lang="it-IT" b="1" dirty="0" smtClean="0"/>
              <a:t> e la gestione dei documenti presso gli uffici</a:t>
            </a:r>
            <a:r>
              <a:rPr lang="it-IT" dirty="0" smtClean="0"/>
              <a:t> (l’archivio </a:t>
            </a:r>
            <a:r>
              <a:rPr lang="it-IT" dirty="0" smtClean="0"/>
              <a:t>tutt’uno, non c’è un archivio storico o un archivio corrente). </a:t>
            </a:r>
            <a:r>
              <a:rPr lang="it-IT" dirty="0" smtClean="0"/>
              <a:t>Tuttavia, quando formula regole per </a:t>
            </a:r>
            <a:r>
              <a:rPr lang="it-IT" b="1" dirty="0" smtClean="0"/>
              <a:t>l’ordinamento</a:t>
            </a:r>
            <a:r>
              <a:rPr lang="it-IT" dirty="0" smtClean="0"/>
              <a:t> degli archivi, sembra che si riferisca ad </a:t>
            </a:r>
            <a:r>
              <a:rPr lang="it-IT" b="1" dirty="0" smtClean="0"/>
              <a:t>archivi "chiusi</a:t>
            </a:r>
            <a:r>
              <a:rPr lang="it-IT" b="1" dirty="0"/>
              <a:t>"</a:t>
            </a:r>
            <a:r>
              <a:rPr lang="it-IT" dirty="0" smtClean="0"/>
              <a:t>, cioè non suscettibili di accrescimento. (morti)</a:t>
            </a:r>
          </a:p>
          <a:p>
            <a:pPr marL="0" indent="0" algn="just">
              <a:buNone/>
            </a:pPr>
            <a:r>
              <a:rPr lang="it-IT" dirty="0"/>
              <a:t>U</a:t>
            </a:r>
            <a:r>
              <a:rPr lang="it-IT" dirty="0" smtClean="0"/>
              <a:t>na </a:t>
            </a:r>
            <a:r>
              <a:rPr lang="it-IT" dirty="0" smtClean="0"/>
              <a:t>separazione fra documenti di uso corrente ed archivi di atti conclusi o non più necessari esisteva non di rado nel Medioevo e nell’età Moderna</a:t>
            </a:r>
          </a:p>
          <a:p>
            <a:pPr marL="0" indent="0" algn="just">
              <a:buNone/>
            </a:pPr>
            <a:endParaRPr lang="it-IT" dirty="0"/>
          </a:p>
        </p:txBody>
      </p:sp>
    </p:spTree>
    <p:extLst>
      <p:ext uri="{BB962C8B-B14F-4D97-AF65-F5344CB8AC3E}">
        <p14:creationId xmlns:p14="http://schemas.microsoft.com/office/powerpoint/2010/main" val="16932930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B. Bonifacio, </a:t>
            </a:r>
            <a:r>
              <a:rPr lang="it-IT" i="1" dirty="0" smtClean="0"/>
              <a:t>De archiviis</a:t>
            </a:r>
            <a:r>
              <a:rPr lang="it-IT" dirty="0" smtClean="0"/>
              <a:t>, 1632</a:t>
            </a:r>
            <a:endParaRPr lang="it-IT" i="1" dirty="0"/>
          </a:p>
        </p:txBody>
      </p:sp>
      <p:sp>
        <p:nvSpPr>
          <p:cNvPr id="3" name="Content Placeholder 2"/>
          <p:cNvSpPr>
            <a:spLocks noGrp="1"/>
          </p:cNvSpPr>
          <p:nvPr>
            <p:ph idx="1"/>
          </p:nvPr>
        </p:nvSpPr>
        <p:spPr/>
        <p:txBody>
          <a:bodyPr/>
          <a:lstStyle/>
          <a:p>
            <a:pPr marL="0" indent="0" algn="just">
              <a:buNone/>
            </a:pPr>
            <a:r>
              <a:rPr lang="it-IT" dirty="0" smtClean="0"/>
              <a:t>Baldassare Bonifacio considera archivio qualsiasi deposito ordinato di documenti antichi. Il suo tratterello è quindi indirizzato soprattutto agli archivi "antichi" → </a:t>
            </a:r>
            <a:r>
              <a:rPr lang="it-IT" b="1" dirty="0" smtClean="0"/>
              <a:t>storici</a:t>
            </a:r>
            <a:r>
              <a:rPr lang="it-IT" dirty="0" smtClean="0"/>
              <a:t>.</a:t>
            </a:r>
          </a:p>
          <a:p>
            <a:pPr marL="0" indent="0" algn="just">
              <a:buNone/>
            </a:pPr>
            <a:r>
              <a:rPr lang="it-IT" dirty="0" smtClean="0"/>
              <a:t>Il Bonifacio sottolinea la necessità della conservazione della memoria e della </a:t>
            </a:r>
            <a:r>
              <a:rPr lang="it-IT" i="1" dirty="0" smtClean="0"/>
              <a:t>historia,</a:t>
            </a:r>
            <a:r>
              <a:rPr lang="it-IT" dirty="0" smtClean="0"/>
              <a:t> affermando al contempo che l’archivio ha fede pubblica. È quindi ben espressa la duplice valenza, </a:t>
            </a:r>
            <a:r>
              <a:rPr lang="it-IT" b="1" dirty="0" smtClean="0"/>
              <a:t>giuridica e culturale</a:t>
            </a:r>
            <a:r>
              <a:rPr lang="it-IT" dirty="0" smtClean="0"/>
              <a:t>, degli archivi</a:t>
            </a:r>
            <a:r>
              <a:rPr lang="it-IT" dirty="0" smtClean="0"/>
              <a:t>.</a:t>
            </a:r>
          </a:p>
          <a:p>
            <a:pPr marL="0" indent="0" algn="just">
              <a:buNone/>
            </a:pPr>
            <a:r>
              <a:rPr lang="it-IT" dirty="0" smtClean="0"/>
              <a:t>L’importanza di Bonifacio sta nel aver visto nell’archivio anche un valore culturale ai fini della ricerca storica</a:t>
            </a:r>
            <a:endParaRPr lang="it-IT" dirty="0"/>
          </a:p>
        </p:txBody>
      </p:sp>
    </p:spTree>
    <p:extLst>
      <p:ext uri="{BB962C8B-B14F-4D97-AF65-F5344CB8AC3E}">
        <p14:creationId xmlns:p14="http://schemas.microsoft.com/office/powerpoint/2010/main" val="12150069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 Barisone, </a:t>
            </a:r>
            <a:r>
              <a:rPr lang="it-IT" i="1" dirty="0"/>
              <a:t>De Archivis </a:t>
            </a:r>
            <a:r>
              <a:rPr lang="it-IT" i="1" dirty="0" smtClean="0"/>
              <a:t>antiquorum, </a:t>
            </a:r>
            <a:r>
              <a:rPr lang="it-IT" dirty="0" smtClean="0"/>
              <a:t>tra il 1616 e il 1636 </a:t>
            </a:r>
            <a:endParaRPr lang="it-IT" dirty="0"/>
          </a:p>
        </p:txBody>
      </p:sp>
      <p:sp>
        <p:nvSpPr>
          <p:cNvPr id="3" name="Content Placeholder 2"/>
          <p:cNvSpPr>
            <a:spLocks noGrp="1"/>
          </p:cNvSpPr>
          <p:nvPr>
            <p:ph idx="1"/>
          </p:nvPr>
        </p:nvSpPr>
        <p:spPr/>
        <p:txBody>
          <a:bodyPr/>
          <a:lstStyle/>
          <a:p>
            <a:pPr marL="0" indent="0" algn="just">
              <a:buNone/>
            </a:pPr>
            <a:r>
              <a:rPr lang="it-IT" dirty="0" smtClean="0"/>
              <a:t>Anche Barisone afferma più o meno contemporaneamente la duplice valenza culturale e giuridica degli archivi, attribuendola addirittura all’antica Roma. Albertino Barisone fa in un certo senso un’opera di </a:t>
            </a:r>
            <a:r>
              <a:rPr lang="it-IT" b="1" dirty="0" smtClean="0"/>
              <a:t>storia degli archivi </a:t>
            </a:r>
            <a:r>
              <a:rPr lang="it-IT" dirty="0" smtClean="0"/>
              <a:t>sostenendo che gli archivi sono nati all’origine del mondo. </a:t>
            </a:r>
          </a:p>
          <a:p>
            <a:pPr marL="0" indent="0" algn="just">
              <a:buNone/>
            </a:pPr>
            <a:r>
              <a:rPr lang="it-IT" dirty="0" smtClean="0"/>
              <a:t>Bonifacio e Barisone hanno affermato nel Seicento due punti che ancora oggi stentano ad essere recepiti da taluni e cioè che </a:t>
            </a:r>
            <a:r>
              <a:rPr lang="it-IT" b="1" dirty="0" smtClean="0"/>
              <a:t>i primi scritti furono documenti d’archivio </a:t>
            </a:r>
            <a:r>
              <a:rPr lang="it-IT" dirty="0" smtClean="0"/>
              <a:t>e che </a:t>
            </a:r>
            <a:r>
              <a:rPr lang="it-IT" b="1" dirty="0" smtClean="0"/>
              <a:t>il contenuto giuridico dell’archivio è essenziale anche quando l’archivio è consultato ai fini della ricerca storica </a:t>
            </a:r>
            <a:endParaRPr lang="it-IT" b="1" dirty="0"/>
          </a:p>
        </p:txBody>
      </p:sp>
    </p:spTree>
    <p:extLst>
      <p:ext uri="{BB962C8B-B14F-4D97-AF65-F5344CB8AC3E}">
        <p14:creationId xmlns:p14="http://schemas.microsoft.com/office/powerpoint/2010/main" val="460684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e </a:t>
            </a:r>
            <a:r>
              <a:rPr lang="it-IT" i="1" dirty="0" smtClean="0"/>
              <a:t>jus archivi</a:t>
            </a:r>
            <a:endParaRPr lang="it-IT" i="1" dirty="0"/>
          </a:p>
        </p:txBody>
      </p:sp>
      <p:sp>
        <p:nvSpPr>
          <p:cNvPr id="3" name="Content Placeholder 2"/>
          <p:cNvSpPr>
            <a:spLocks noGrp="1"/>
          </p:cNvSpPr>
          <p:nvPr>
            <p:ph idx="1"/>
          </p:nvPr>
        </p:nvSpPr>
        <p:spPr/>
        <p:txBody>
          <a:bodyPr>
            <a:normAutofit/>
          </a:bodyPr>
          <a:lstStyle/>
          <a:p>
            <a:pPr marL="0" indent="0" algn="just">
              <a:buNone/>
            </a:pPr>
            <a:r>
              <a:rPr lang="it-IT" dirty="0" smtClean="0"/>
              <a:t>In età Moderna ancora frequentemente (ma non sempre) si intende </a:t>
            </a:r>
            <a:r>
              <a:rPr lang="it-IT" b="1" dirty="0" smtClean="0"/>
              <a:t>archivio soltanto quello </a:t>
            </a:r>
            <a:r>
              <a:rPr lang="it-IT" b="1" dirty="0" smtClean="0"/>
              <a:t>pubblico </a:t>
            </a:r>
            <a:r>
              <a:rPr lang="it-IT" dirty="0" smtClean="0"/>
              <a:t>(fede pubblica); </a:t>
            </a:r>
            <a:r>
              <a:rPr lang="it-IT" dirty="0" smtClean="0"/>
              <a:t>anzi si ritiene ancora che esso possa essere costituito soltanto da chi gode dello </a:t>
            </a:r>
            <a:r>
              <a:rPr lang="it-IT" i="1" dirty="0" smtClean="0"/>
              <a:t>jus archivi </a:t>
            </a:r>
            <a:r>
              <a:rPr lang="it-IT" dirty="0" smtClean="0"/>
              <a:t>o </a:t>
            </a:r>
            <a:r>
              <a:rPr lang="it-IT" i="1" dirty="0" smtClean="0"/>
              <a:t>jus archiviale </a:t>
            </a:r>
            <a:r>
              <a:rPr lang="it-IT" dirty="0" smtClean="0"/>
              <a:t>(facoltà strettamente collegata alla sovranità</a:t>
            </a:r>
            <a:r>
              <a:rPr lang="it-IT" dirty="0" smtClean="0"/>
              <a:t>)</a:t>
            </a:r>
          </a:p>
          <a:p>
            <a:pPr marL="0" indent="0" algn="just">
              <a:buNone/>
            </a:pPr>
            <a:r>
              <a:rPr lang="it-IT" dirty="0" smtClean="0"/>
              <a:t>Predominano due convinzioni fondamentali: </a:t>
            </a:r>
          </a:p>
          <a:p>
            <a:pPr algn="just"/>
            <a:r>
              <a:rPr lang="it-IT" dirty="0" smtClean="0"/>
              <a:t>Archivio come luogo (solo a partire del 1700 si iniziano a indicare anche  le carte)</a:t>
            </a:r>
          </a:p>
          <a:p>
            <a:pPr algn="just"/>
            <a:r>
              <a:rPr lang="it-IT" dirty="0" smtClean="0"/>
              <a:t>Archivio come </a:t>
            </a:r>
            <a:r>
              <a:rPr lang="it-IT" i="1" dirty="0" smtClean="0"/>
              <a:t>tesaurus</a:t>
            </a:r>
            <a:r>
              <a:rPr lang="it-IT" dirty="0" smtClean="0"/>
              <a:t> (i sovrani e i nobili affermano i diritti con le carte → tesoro di carte – valore maggiore ai singoli documenti)</a:t>
            </a:r>
            <a:endParaRPr lang="it-IT" dirty="0"/>
          </a:p>
        </p:txBody>
      </p:sp>
    </p:spTree>
    <p:extLst>
      <p:ext uri="{BB962C8B-B14F-4D97-AF65-F5344CB8AC3E}">
        <p14:creationId xmlns:p14="http://schemas.microsoft.com/office/powerpoint/2010/main" val="25054220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690688"/>
          </a:xfrm>
        </p:spPr>
        <p:txBody>
          <a:bodyPr>
            <a:normAutofit fontScale="90000"/>
          </a:bodyPr>
          <a:lstStyle/>
          <a:p>
            <a:pPr algn="ctr"/>
            <a:r>
              <a:rPr lang="it-IT" dirty="0"/>
              <a:t/>
            </a:r>
            <a:br>
              <a:rPr lang="it-IT" dirty="0"/>
            </a:br>
            <a:r>
              <a:rPr lang="it-IT" dirty="0"/>
              <a:t>F. </a:t>
            </a:r>
            <a:r>
              <a:rPr lang="it-IT" sz="4900" dirty="0"/>
              <a:t>OLMO</a:t>
            </a:r>
            <a:r>
              <a:rPr lang="it-IT" dirty="0"/>
              <a:t>, </a:t>
            </a:r>
            <a:r>
              <a:rPr lang="it-IT" i="1" dirty="0"/>
              <a:t>Direttorio et arte per intendere le pubbliche scritture</a:t>
            </a:r>
            <a:r>
              <a:rPr lang="it-IT" dirty="0"/>
              <a:t>, 1647 (inedito)</a:t>
            </a:r>
          </a:p>
        </p:txBody>
      </p:sp>
      <p:sp>
        <p:nvSpPr>
          <p:cNvPr id="3" name="Content Placeholder 2"/>
          <p:cNvSpPr>
            <a:spLocks noGrp="1"/>
          </p:cNvSpPr>
          <p:nvPr>
            <p:ph idx="1"/>
          </p:nvPr>
        </p:nvSpPr>
        <p:spPr/>
        <p:txBody>
          <a:bodyPr/>
          <a:lstStyle/>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lgn="just">
              <a:buNone/>
            </a:pPr>
            <a:r>
              <a:rPr lang="it-IT" dirty="0" smtClean="0"/>
              <a:t>In linea generale, lo scopo di questa trattatistica era quello di produrre metodi di conservazione e inventariazione capaci di agevolare la ricerca immediata fra le carte da parte del proprietario o di chi aveva avuto il permesso di consultarle</a:t>
            </a:r>
            <a:endParaRPr lang="it-IT" dirty="0"/>
          </a:p>
        </p:txBody>
      </p:sp>
    </p:spTree>
    <p:extLst>
      <p:ext uri="{BB962C8B-B14F-4D97-AF65-F5344CB8AC3E}">
        <p14:creationId xmlns:p14="http://schemas.microsoft.com/office/powerpoint/2010/main" val="37483707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it-IT" dirty="0" smtClean="0"/>
              <a:t>N. Giussani, </a:t>
            </a:r>
            <a:r>
              <a:rPr lang="it-IT" i="1" dirty="0"/>
              <a:t>Methodus Archiviorum</a:t>
            </a:r>
            <a:r>
              <a:rPr lang="it-IT" dirty="0" smtClean="0"/>
              <a:t>, </a:t>
            </a:r>
            <a:r>
              <a:rPr lang="it-IT" dirty="0"/>
              <a:t>1684.</a:t>
            </a:r>
            <a:br>
              <a:rPr lang="it-IT" dirty="0"/>
            </a:br>
            <a:r>
              <a:rPr lang="it-IT" dirty="0" smtClean="0"/>
              <a:t> </a:t>
            </a:r>
            <a:endParaRPr lang="it-IT" dirty="0"/>
          </a:p>
        </p:txBody>
      </p:sp>
      <p:sp>
        <p:nvSpPr>
          <p:cNvPr id="3" name="Content Placeholder 2"/>
          <p:cNvSpPr>
            <a:spLocks noGrp="1"/>
          </p:cNvSpPr>
          <p:nvPr>
            <p:ph idx="1"/>
          </p:nvPr>
        </p:nvSpPr>
        <p:spPr/>
        <p:txBody>
          <a:bodyPr/>
          <a:lstStyle/>
          <a:p>
            <a:pPr marL="0" indent="0" algn="just">
              <a:buNone/>
            </a:pPr>
            <a:r>
              <a:rPr lang="it-IT" dirty="0" smtClean="0"/>
              <a:t>Il manualetto del Giussani era dedicato specificatamente agli archivi eccesiastici. Il suo saggio da definizioni tratte dalla codificazione di Giustiniano (</a:t>
            </a:r>
            <a:r>
              <a:rPr lang="it-IT" i="1" dirty="0" smtClean="0"/>
              <a:t>locus ubi acta publica </a:t>
            </a:r>
            <a:r>
              <a:rPr lang="it-IT" i="1" dirty="0" err="1" smtClean="0"/>
              <a:t>reponuntur</a:t>
            </a:r>
            <a:r>
              <a:rPr lang="it-IT" dirty="0" smtClean="0"/>
              <a:t>)</a:t>
            </a:r>
          </a:p>
          <a:p>
            <a:pPr marL="0" indent="0" algn="just">
              <a:buNone/>
            </a:pPr>
            <a:r>
              <a:rPr lang="it-IT" dirty="0" smtClean="0"/>
              <a:t>Per la prima volta nella storia in un testo si trovano dei precetti di </a:t>
            </a:r>
            <a:r>
              <a:rPr lang="it-IT" b="1" dirty="0" smtClean="0"/>
              <a:t>Archiveconomia</a:t>
            </a:r>
            <a:r>
              <a:rPr lang="it-IT" dirty="0" smtClean="0"/>
              <a:t> (costruire locali appositi, casse, chiavi...) e disposizioni su come disporre le scritture nelle stanze destinate a contenerle. L’ordine da lui prescelto è "per corpus, classes et seriem". I documenti una volta ordinati devono essere disposti in </a:t>
            </a:r>
            <a:r>
              <a:rPr lang="it-IT" i="1" dirty="0" smtClean="0"/>
              <a:t>arche</a:t>
            </a:r>
            <a:r>
              <a:rPr lang="it-IT" dirty="0" smtClean="0"/>
              <a:t> e colonne contraddistinte da lettere dell’alfabeto, da riportare anche sulle filze </a:t>
            </a:r>
            <a:endParaRPr lang="it-IT" dirty="0"/>
          </a:p>
        </p:txBody>
      </p:sp>
    </p:spTree>
    <p:extLst>
      <p:ext uri="{BB962C8B-B14F-4D97-AF65-F5344CB8AC3E}">
        <p14:creationId xmlns:p14="http://schemas.microsoft.com/office/powerpoint/2010/main" val="30298575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Ludovico Antonio Muratori</a:t>
            </a:r>
            <a:endParaRPr lang="it-IT" dirty="0"/>
          </a:p>
        </p:txBody>
      </p:sp>
      <p:sp>
        <p:nvSpPr>
          <p:cNvPr id="3" name="Content Placeholder 2"/>
          <p:cNvSpPr>
            <a:spLocks noGrp="1"/>
          </p:cNvSpPr>
          <p:nvPr>
            <p:ph idx="1"/>
          </p:nvPr>
        </p:nvSpPr>
        <p:spPr/>
        <p:txBody>
          <a:bodyPr/>
          <a:lstStyle/>
          <a:p>
            <a:pPr marL="0" indent="0" algn="just">
              <a:buNone/>
            </a:pPr>
            <a:r>
              <a:rPr lang="it-IT" dirty="0" smtClean="0"/>
              <a:t>Il più famoso degli archivisti italiani dell’età Moderna fu L. A. Muratori (1672-1750) che oltre ad essere archivista e bibliotecario è ricordato per essere il "padre della storiografia italiana" (</a:t>
            </a:r>
            <a:r>
              <a:rPr lang="it-IT" i="1" dirty="0" smtClean="0"/>
              <a:t>Rerum Italicarum Scriptores </a:t>
            </a:r>
            <a:r>
              <a:rPr lang="it-IT" dirty="0" smtClean="0"/>
              <a:t>&gt; è una raccolta di documenti per la storia italiana dal VI al XV secolo, 25 volumi) </a:t>
            </a:r>
          </a:p>
          <a:p>
            <a:pPr marL="0" indent="0" algn="just">
              <a:buNone/>
            </a:pPr>
            <a:r>
              <a:rPr lang="it-IT" dirty="0" smtClean="0"/>
              <a:t>Per oltre 50 anni ricoprì la carica di </a:t>
            </a:r>
            <a:r>
              <a:rPr lang="it-IT" b="1" dirty="0" smtClean="0"/>
              <a:t>archivista del duca di Modena </a:t>
            </a:r>
            <a:r>
              <a:rPr lang="it-IT" dirty="0" smtClean="0"/>
              <a:t>(si fece nominare anche bibliotecario ducale). Egli è ricordato per essere un archivista non uno </a:t>
            </a:r>
            <a:r>
              <a:rPr lang="it-IT" dirty="0" smtClean="0"/>
              <a:t>studioso </a:t>
            </a:r>
            <a:r>
              <a:rPr lang="it-IT" dirty="0" smtClean="0"/>
              <a:t>di archivistica. Il suo contributo alla disciplina va ricercato soprattutto in archiveconomia (inchiostri, qualità della carta...) Per il suo lavoro visitò molti archivi italiani.</a:t>
            </a:r>
            <a:endParaRPr lang="it-IT" dirty="0"/>
          </a:p>
        </p:txBody>
      </p:sp>
    </p:spTree>
    <p:extLst>
      <p:ext uri="{BB962C8B-B14F-4D97-AF65-F5344CB8AC3E}">
        <p14:creationId xmlns:p14="http://schemas.microsoft.com/office/powerpoint/2010/main" val="392772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b="1" dirty="0" smtClean="0"/>
              <a:t>L’età dell’Illuminismo e le origini dell’ordinamento per materia</a:t>
            </a:r>
            <a:endParaRPr lang="it-IT" b="1" dirty="0"/>
          </a:p>
        </p:txBody>
      </p:sp>
      <p:sp>
        <p:nvSpPr>
          <p:cNvPr id="3" name="Content Placeholder 2"/>
          <p:cNvSpPr>
            <a:spLocks noGrp="1"/>
          </p:cNvSpPr>
          <p:nvPr>
            <p:ph idx="1"/>
          </p:nvPr>
        </p:nvSpPr>
        <p:spPr>
          <a:xfrm>
            <a:off x="838200" y="1810512"/>
            <a:ext cx="10515600" cy="4366451"/>
          </a:xfrm>
        </p:spPr>
        <p:txBody>
          <a:bodyPr/>
          <a:lstStyle/>
          <a:p>
            <a:pPr marL="0" indent="0" algn="just">
              <a:buNone/>
            </a:pPr>
            <a:r>
              <a:rPr lang="it-IT" dirty="0" smtClean="0"/>
              <a:t>Nella secondà metà del ‘700 per tutta una serie di cause concomitanti ci fu una cesura all’interno della disciplina archivistica tra chi gestiva i documenti presso i soggetti produttori e chi si occupava degli archivi potremmo di "storici". Questo portò a modi diversi di gestione e </a:t>
            </a:r>
            <a:r>
              <a:rPr lang="it-IT" dirty="0" smtClean="0"/>
              <a:t>ordinamento</a:t>
            </a:r>
          </a:p>
          <a:p>
            <a:pPr marL="0" indent="0" algn="just">
              <a:buNone/>
            </a:pPr>
            <a:r>
              <a:rPr lang="it-IT" dirty="0" smtClean="0"/>
              <a:t>Inoltre, i nuovi sviluppi della diplomatica misero in crisi la dottrina giuridica intorno agli archivi: con la nuova ricerca diplomatistica e filologica si poteva scoprire la falsità di documenti, quindi l’archivio per se stesso non garantiva più la fede pubblica </a:t>
            </a:r>
            <a:endParaRPr lang="it-IT" dirty="0" smtClean="0"/>
          </a:p>
        </p:txBody>
      </p:sp>
    </p:spTree>
    <p:extLst>
      <p:ext uri="{BB962C8B-B14F-4D97-AF65-F5344CB8AC3E}">
        <p14:creationId xmlns:p14="http://schemas.microsoft.com/office/powerpoint/2010/main" val="25061725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L’età dell’Illuminismo e le origini dell’ordinamento per materia</a:t>
            </a:r>
          </a:p>
        </p:txBody>
      </p:sp>
      <p:sp>
        <p:nvSpPr>
          <p:cNvPr id="3" name="Content Placeholder 2"/>
          <p:cNvSpPr>
            <a:spLocks noGrp="1"/>
          </p:cNvSpPr>
          <p:nvPr>
            <p:ph idx="1"/>
          </p:nvPr>
        </p:nvSpPr>
        <p:spPr/>
        <p:txBody>
          <a:bodyPr>
            <a:normAutofit/>
          </a:bodyPr>
          <a:lstStyle/>
          <a:p>
            <a:pPr marL="0" indent="0" algn="just">
              <a:buNone/>
            </a:pPr>
            <a:r>
              <a:rPr lang="it-IT" dirty="0" smtClean="0"/>
              <a:t>Compito dell’archivistica era anche individuare i veri o i falsi (ad esempio quando venivano citati in giudizio)</a:t>
            </a:r>
          </a:p>
          <a:p>
            <a:pPr marL="0" indent="0" algn="just">
              <a:buNone/>
            </a:pPr>
            <a:r>
              <a:rPr lang="it-IT" dirty="0" smtClean="0"/>
              <a:t>Questa attenzione al singolo documento l’uno sganciato dagli altri portò gli archivisti ad accettare l’ordinamento per materia </a:t>
            </a:r>
            <a:endParaRPr lang="it-IT" dirty="0"/>
          </a:p>
          <a:p>
            <a:pPr marL="0" indent="0" algn="just">
              <a:buNone/>
            </a:pPr>
            <a:r>
              <a:rPr lang="it-IT" dirty="0" smtClean="0"/>
              <a:t>Gli </a:t>
            </a:r>
            <a:r>
              <a:rPr lang="it-IT" dirty="0"/>
              <a:t>scritti che furono redatti in quest’epoca soprattutto in Francia e Germania affermavano per lo più due metodi di ordinamento </a:t>
            </a:r>
          </a:p>
          <a:p>
            <a:pPr algn="just"/>
            <a:r>
              <a:rPr lang="it-IT" dirty="0"/>
              <a:t>Materia → Le Moine</a:t>
            </a:r>
          </a:p>
          <a:p>
            <a:pPr algn="just"/>
            <a:r>
              <a:rPr lang="it-IT" dirty="0"/>
              <a:t>Cronologico → Chevrières</a:t>
            </a:r>
          </a:p>
          <a:p>
            <a:pPr marL="0" indent="0">
              <a:buNone/>
            </a:pPr>
            <a:endParaRPr lang="it-IT" dirty="0"/>
          </a:p>
        </p:txBody>
      </p:sp>
    </p:spTree>
    <p:extLst>
      <p:ext uri="{BB962C8B-B14F-4D97-AF65-F5344CB8AC3E}">
        <p14:creationId xmlns:p14="http://schemas.microsoft.com/office/powerpoint/2010/main" val="2102363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Archivistica e diplomatica</a:t>
            </a:r>
            <a:endParaRPr lang="it-IT" dirty="0"/>
          </a:p>
        </p:txBody>
      </p:sp>
      <p:sp>
        <p:nvSpPr>
          <p:cNvPr id="3" name="Content Placeholder 2"/>
          <p:cNvSpPr>
            <a:spLocks noGrp="1"/>
          </p:cNvSpPr>
          <p:nvPr>
            <p:ph idx="1"/>
          </p:nvPr>
        </p:nvSpPr>
        <p:spPr/>
        <p:txBody>
          <a:bodyPr/>
          <a:lstStyle/>
          <a:p>
            <a:pPr marL="0" indent="0" algn="just">
              <a:buNone/>
            </a:pPr>
            <a:r>
              <a:rPr lang="it-IT" dirty="0" smtClean="0"/>
              <a:t>A </a:t>
            </a:r>
            <a:r>
              <a:rPr lang="it-IT" dirty="0" smtClean="0"/>
              <a:t>questa altezza cronologica si </a:t>
            </a:r>
            <a:r>
              <a:rPr lang="it-IT" dirty="0" smtClean="0"/>
              <a:t>può dunque </a:t>
            </a:r>
            <a:r>
              <a:rPr lang="it-IT" dirty="0" smtClean="0"/>
              <a:t>parlare sono in parte di archivistica se l’archivistica è – come è –</a:t>
            </a:r>
            <a:r>
              <a:rPr lang="it-IT" dirty="0"/>
              <a:t> </a:t>
            </a:r>
            <a:r>
              <a:rPr lang="it-IT" dirty="0" smtClean="0"/>
              <a:t>una disciplina che si riferisce non ai singoli documenti ma i complessi documetari (</a:t>
            </a:r>
            <a:r>
              <a:rPr lang="it-IT" b="1" dirty="0" smtClean="0"/>
              <a:t>non c’è una visione d’insieme</a:t>
            </a:r>
            <a:r>
              <a:rPr lang="it-IT" dirty="0" smtClean="0"/>
              <a:t>)</a:t>
            </a:r>
          </a:p>
          <a:p>
            <a:pPr marL="0" indent="0" algn="just">
              <a:buNone/>
            </a:pPr>
            <a:r>
              <a:rPr lang="it-IT" dirty="0" smtClean="0"/>
              <a:t>In generale, agli</a:t>
            </a:r>
            <a:r>
              <a:rPr lang="it-IT" dirty="0" smtClean="0"/>
              <a:t> </a:t>
            </a:r>
            <a:r>
              <a:rPr lang="it-IT" dirty="0" smtClean="0"/>
              <a:t>archivisti del ‘700 si rifacevano ancora al documento singolarmente considerato. </a:t>
            </a:r>
            <a:r>
              <a:rPr lang="it-IT" b="1" dirty="0" smtClean="0"/>
              <a:t>Mancava loro l’idea di vincolo </a:t>
            </a:r>
            <a:r>
              <a:rPr lang="it-IT" dirty="0" smtClean="0"/>
              <a:t>che costituisce la condizione stessa per l’esistenza dell’archivio </a:t>
            </a:r>
          </a:p>
          <a:p>
            <a:pPr marL="0" indent="0" algn="just">
              <a:buNone/>
            </a:pPr>
            <a:endParaRPr lang="it-IT" dirty="0" smtClean="0"/>
          </a:p>
        </p:txBody>
      </p:sp>
    </p:spTree>
    <p:extLst>
      <p:ext uri="{BB962C8B-B14F-4D97-AF65-F5344CB8AC3E}">
        <p14:creationId xmlns:p14="http://schemas.microsoft.com/office/powerpoint/2010/main" val="12856717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Archivistica e diplomatica</a:t>
            </a:r>
          </a:p>
        </p:txBody>
      </p:sp>
      <p:sp>
        <p:nvSpPr>
          <p:cNvPr id="3" name="Content Placeholder 2"/>
          <p:cNvSpPr>
            <a:spLocks noGrp="1"/>
          </p:cNvSpPr>
          <p:nvPr>
            <p:ph idx="1"/>
          </p:nvPr>
        </p:nvSpPr>
        <p:spPr/>
        <p:txBody>
          <a:bodyPr/>
          <a:lstStyle/>
          <a:p>
            <a:pPr marL="0" indent="0">
              <a:buNone/>
            </a:pPr>
            <a:r>
              <a:rPr lang="it-IT" dirty="0" smtClean="0"/>
              <a:t>In questo periodo il documento Medievale è al centro dell’interesse e la diplomatica è una disciplina che ottiene grandi consensi</a:t>
            </a:r>
          </a:p>
          <a:p>
            <a:pPr marL="0" indent="0" algn="just">
              <a:buNone/>
            </a:pPr>
            <a:r>
              <a:rPr lang="it-IT" dirty="0" smtClean="0"/>
              <a:t>Per Scippione Maffei (1675-1755) nella sua </a:t>
            </a:r>
            <a:r>
              <a:rPr lang="it-IT" i="1" dirty="0" smtClean="0"/>
              <a:t>Istoria Diplomatica </a:t>
            </a:r>
            <a:r>
              <a:rPr lang="it-IT" dirty="0" smtClean="0"/>
              <a:t>gli archivi sono considerati solo luoghi, mentre per Angelo Fumagalli (1728-1804) nel sue </a:t>
            </a:r>
            <a:r>
              <a:rPr lang="it-IT" i="1" dirty="0" smtClean="0"/>
              <a:t>Istituzioni diplomatiche</a:t>
            </a:r>
            <a:r>
              <a:rPr lang="it-IT" dirty="0" smtClean="0"/>
              <a:t>, interessandosi esclusivamente degli archivi formati da documenti pergamenacei, identifica il principio fondamentale dell’ordinamento in quello per materia o al limite in quello cronologico</a:t>
            </a:r>
            <a:endParaRPr lang="it-IT" i="1" dirty="0" smtClean="0"/>
          </a:p>
        </p:txBody>
      </p:sp>
    </p:spTree>
    <p:extLst>
      <p:ext uri="{BB962C8B-B14F-4D97-AF65-F5344CB8AC3E}">
        <p14:creationId xmlns:p14="http://schemas.microsoft.com/office/powerpoint/2010/main" val="3953247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Le riforme del secolo XVIII</a:t>
            </a:r>
            <a:endParaRPr lang="it-IT" dirty="0"/>
          </a:p>
        </p:txBody>
      </p:sp>
      <p:sp>
        <p:nvSpPr>
          <p:cNvPr id="3" name="Content Placeholder 2"/>
          <p:cNvSpPr>
            <a:spLocks noGrp="1"/>
          </p:cNvSpPr>
          <p:nvPr>
            <p:ph idx="1"/>
          </p:nvPr>
        </p:nvSpPr>
        <p:spPr>
          <a:xfrm>
            <a:off x="838200" y="1490472"/>
            <a:ext cx="10515600" cy="4764024"/>
          </a:xfrm>
        </p:spPr>
        <p:txBody>
          <a:bodyPr>
            <a:normAutofit lnSpcReduction="10000"/>
          </a:bodyPr>
          <a:lstStyle/>
          <a:p>
            <a:pPr marL="0" indent="0" algn="just">
              <a:buNone/>
            </a:pPr>
            <a:r>
              <a:rPr lang="it-IT" dirty="0" smtClean="0"/>
              <a:t>Entrambi questi metodi esercitarono una notevole influenza anche in Italia, ma indubbiamente </a:t>
            </a:r>
            <a:r>
              <a:rPr lang="it-IT" b="1" dirty="0" smtClean="0"/>
              <a:t>l’ordinamento per materia </a:t>
            </a:r>
            <a:r>
              <a:rPr lang="it-IT" dirty="0" smtClean="0"/>
              <a:t>fu quello che </a:t>
            </a:r>
            <a:r>
              <a:rPr lang="it-IT" b="1" dirty="0" smtClean="0"/>
              <a:t>prevalse nella maggior parte degli archivi italiani</a:t>
            </a:r>
            <a:r>
              <a:rPr lang="it-IT" dirty="0" smtClean="0"/>
              <a:t>.</a:t>
            </a:r>
          </a:p>
          <a:p>
            <a:pPr marL="0" indent="0" algn="just">
              <a:buNone/>
            </a:pPr>
            <a:r>
              <a:rPr lang="it-IT" dirty="0" smtClean="0"/>
              <a:t>Inoltre, q</a:t>
            </a:r>
            <a:r>
              <a:rPr lang="it-IT" dirty="0" smtClean="0"/>
              <a:t>uesta </a:t>
            </a:r>
            <a:r>
              <a:rPr lang="it-IT" dirty="0" smtClean="0"/>
              <a:t>divisione (ʺcorrente – storicoˮ) fu favorita da una serie di riforme politiche e sociali che molti governi europei intrapresero nella seconda metà del ‘700 (assolutismo illuminato perchè seguivano le indicazioni degli illuministi), le quali provocarono la modifica di numerose istituzioni e si riverberarono anche nell’organizzazione archivistica</a:t>
            </a:r>
            <a:r>
              <a:rPr lang="it-IT" dirty="0" smtClean="0"/>
              <a:t>. L’ordinamento per materia rispondeva a quell’ansia di razionalizzare tutto, propria dell’uomo del ‘700). </a:t>
            </a:r>
            <a:r>
              <a:rPr lang="it-IT" dirty="0"/>
              <a:t>D</a:t>
            </a:r>
            <a:r>
              <a:rPr lang="it-IT" dirty="0" smtClean="0"/>
              <a:t>opo la Restaurazione le innovazioni introdotte (amministrazione napoleonica) furono recepite e metabolizzare → </a:t>
            </a:r>
            <a:r>
              <a:rPr lang="it-IT" b="1" dirty="0" smtClean="0"/>
              <a:t>protocollo</a:t>
            </a:r>
            <a:r>
              <a:rPr lang="it-IT" dirty="0" smtClean="0"/>
              <a:t>, </a:t>
            </a:r>
            <a:r>
              <a:rPr lang="it-IT" b="1" dirty="0" smtClean="0"/>
              <a:t>titolario</a:t>
            </a:r>
            <a:r>
              <a:rPr lang="it-IT" dirty="0" smtClean="0"/>
              <a:t>, formazione di </a:t>
            </a:r>
            <a:r>
              <a:rPr lang="it-IT" b="1" dirty="0" smtClean="0"/>
              <a:t>grandi archivi "di </a:t>
            </a:r>
            <a:r>
              <a:rPr lang="it-IT" b="1" dirty="0"/>
              <a:t>concentrazione "</a:t>
            </a:r>
            <a:r>
              <a:rPr lang="it-IT" dirty="0" smtClean="0"/>
              <a:t>.  </a:t>
            </a:r>
          </a:p>
          <a:p>
            <a:pPr marL="0" indent="0" algn="just">
              <a:buNone/>
            </a:pPr>
            <a:endParaRPr lang="it-IT" dirty="0"/>
          </a:p>
        </p:txBody>
      </p:sp>
    </p:spTree>
    <p:extLst>
      <p:ext uri="{BB962C8B-B14F-4D97-AF65-F5344CB8AC3E}">
        <p14:creationId xmlns:p14="http://schemas.microsoft.com/office/powerpoint/2010/main" val="154045243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Concentrazione di fondi archivistici e l’aspetto culturale nella formazione di alcuni archivi</a:t>
            </a:r>
            <a:endParaRPr lang="it-IT" dirty="0"/>
          </a:p>
        </p:txBody>
      </p:sp>
      <p:sp>
        <p:nvSpPr>
          <p:cNvPr id="3" name="Content Placeholder 2"/>
          <p:cNvSpPr>
            <a:spLocks noGrp="1"/>
          </p:cNvSpPr>
          <p:nvPr>
            <p:ph idx="1"/>
          </p:nvPr>
        </p:nvSpPr>
        <p:spPr>
          <a:xfrm>
            <a:off x="838200" y="2121408"/>
            <a:ext cx="10515600" cy="4055554"/>
          </a:xfrm>
        </p:spPr>
        <p:txBody>
          <a:bodyPr/>
          <a:lstStyle/>
          <a:p>
            <a:pPr marL="0" indent="0" algn="just">
              <a:buNone/>
            </a:pPr>
            <a:r>
              <a:rPr lang="it-IT" dirty="0" smtClean="0"/>
              <a:t>Uno dei risultati delle riforme della seconda metà del ‘700 fu la concetrazione di fondi archivistici di varia </a:t>
            </a:r>
            <a:r>
              <a:rPr lang="it-IT" dirty="0" smtClean="0"/>
              <a:t>provenienza (2da grande concentrazione). </a:t>
            </a:r>
            <a:r>
              <a:rPr lang="it-IT" dirty="0" smtClean="0"/>
              <a:t>In varie parti d’Europa e anche in Italia si vennero a formare </a:t>
            </a:r>
            <a:r>
              <a:rPr lang="it-IT" b="1" dirty="0" smtClean="0"/>
              <a:t>grandi archivi che contenevano la documentazione più antica</a:t>
            </a:r>
            <a:r>
              <a:rPr lang="it-IT" dirty="0" smtClean="0"/>
              <a:t>. Queste struttura vennero create con un’idea – per la prima volta nella storia </a:t>
            </a:r>
            <a:r>
              <a:rPr lang="it-IT" dirty="0" smtClean="0"/>
              <a:t>– anche </a:t>
            </a:r>
            <a:r>
              <a:rPr lang="it-IT" b="1" dirty="0" smtClean="0"/>
              <a:t>culturale degli archivi</a:t>
            </a:r>
            <a:r>
              <a:rPr lang="it-IT" dirty="0" smtClean="0"/>
              <a:t>. </a:t>
            </a:r>
            <a:endParaRPr lang="it-IT" dirty="0"/>
          </a:p>
        </p:txBody>
      </p:sp>
    </p:spTree>
    <p:extLst>
      <p:ext uri="{BB962C8B-B14F-4D97-AF65-F5344CB8AC3E}">
        <p14:creationId xmlns:p14="http://schemas.microsoft.com/office/powerpoint/2010/main" val="4850030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Archivio diplomatico di Firenze </a:t>
            </a:r>
            <a:endParaRPr lang="it-IT" dirty="0"/>
          </a:p>
        </p:txBody>
      </p:sp>
      <p:sp>
        <p:nvSpPr>
          <p:cNvPr id="3" name="Content Placeholder 2"/>
          <p:cNvSpPr>
            <a:spLocks noGrp="1"/>
          </p:cNvSpPr>
          <p:nvPr>
            <p:ph idx="1"/>
          </p:nvPr>
        </p:nvSpPr>
        <p:spPr/>
        <p:txBody>
          <a:bodyPr/>
          <a:lstStyle/>
          <a:p>
            <a:pPr marL="0" indent="0" algn="just">
              <a:buNone/>
            </a:pPr>
            <a:r>
              <a:rPr lang="it-IT" dirty="0" smtClean="0"/>
              <a:t>Pietro Leopoldo I decise l’istituzione nel 1778 di un archivio, chiamato Archivio diplomatico di Firenze, nel quale furono riuniti documenti in pergamena non solo degli uffici statali e dei Comuni toscani, ma anche di </a:t>
            </a:r>
            <a:r>
              <a:rPr lang="it-IT" smtClean="0"/>
              <a:t>conventi e </a:t>
            </a:r>
            <a:r>
              <a:rPr lang="it-IT" dirty="0" smtClean="0"/>
              <a:t>privati. In un documento del 30 settembre 1778 il fine della </a:t>
            </a:r>
            <a:r>
              <a:rPr lang="it-IT" b="1" dirty="0" smtClean="0"/>
              <a:t>ricerca storica </a:t>
            </a:r>
            <a:r>
              <a:rPr lang="it-IT" dirty="0" smtClean="0"/>
              <a:t>fu indicato addirittura come il </a:t>
            </a:r>
            <a:r>
              <a:rPr lang="it-IT" b="1" dirty="0" smtClean="0"/>
              <a:t>motivo principale della creazione del nuovo istituto </a:t>
            </a:r>
            <a:r>
              <a:rPr lang="it-IT" dirty="0" smtClean="0"/>
              <a:t>(primo istituto archivistico creato per fini prevalentemente di studio)</a:t>
            </a:r>
            <a:endParaRPr lang="it-IT" dirty="0"/>
          </a:p>
        </p:txBody>
      </p:sp>
    </p:spTree>
    <p:extLst>
      <p:ext uri="{BB962C8B-B14F-4D97-AF65-F5344CB8AC3E}">
        <p14:creationId xmlns:p14="http://schemas.microsoft.com/office/powerpoint/2010/main" val="1714150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Limite di consultazione</a:t>
            </a:r>
            <a:endParaRPr lang="it-IT" dirty="0"/>
          </a:p>
        </p:txBody>
      </p:sp>
      <p:sp>
        <p:nvSpPr>
          <p:cNvPr id="3" name="Content Placeholder 2"/>
          <p:cNvSpPr>
            <a:spLocks noGrp="1"/>
          </p:cNvSpPr>
          <p:nvPr>
            <p:ph idx="1"/>
          </p:nvPr>
        </p:nvSpPr>
        <p:spPr>
          <a:xfrm>
            <a:off x="838200" y="1938527"/>
            <a:ext cx="10515600" cy="4238435"/>
          </a:xfrm>
        </p:spPr>
        <p:txBody>
          <a:bodyPr/>
          <a:lstStyle/>
          <a:p>
            <a:pPr marL="0" indent="0" algn="just">
              <a:buNone/>
            </a:pPr>
            <a:r>
              <a:rPr lang="it-IT" dirty="0"/>
              <a:t>A differenza dei Comuni medievali, le signorie e i neonati stati nazionali impongono la </a:t>
            </a:r>
            <a:r>
              <a:rPr lang="it-IT" b="1" dirty="0"/>
              <a:t>segretezza</a:t>
            </a:r>
            <a:r>
              <a:rPr lang="it-IT" dirty="0"/>
              <a:t> nella consultazione dei documenti d’archivio (Riforma → molti studiosi fanno ricerche negli archivi romani per poi utilizzarle contro la S. Sede)</a:t>
            </a:r>
          </a:p>
          <a:p>
            <a:pPr marL="0" indent="0">
              <a:buNone/>
            </a:pPr>
            <a:endParaRPr lang="it-IT" dirty="0"/>
          </a:p>
        </p:txBody>
      </p:sp>
    </p:spTree>
    <p:extLst>
      <p:ext uri="{BB962C8B-B14F-4D97-AF65-F5344CB8AC3E}">
        <p14:creationId xmlns:p14="http://schemas.microsoft.com/office/powerpoint/2010/main" val="4015349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Milano e Napoli</a:t>
            </a:r>
            <a:endParaRPr lang="it-IT" dirty="0"/>
          </a:p>
        </p:txBody>
      </p:sp>
      <p:sp>
        <p:nvSpPr>
          <p:cNvPr id="3" name="Content Placeholder 2"/>
          <p:cNvSpPr>
            <a:spLocks noGrp="1"/>
          </p:cNvSpPr>
          <p:nvPr>
            <p:ph idx="1"/>
          </p:nvPr>
        </p:nvSpPr>
        <p:spPr/>
        <p:txBody>
          <a:bodyPr/>
          <a:lstStyle/>
          <a:p>
            <a:pPr marL="0" indent="0" algn="just">
              <a:buNone/>
            </a:pPr>
            <a:r>
              <a:rPr lang="it-IT" dirty="0" smtClean="0"/>
              <a:t>Una analoga concentrazione di documenti di pergamena fu effettuata in epoca napoleonica a Milano (1803). Nell’archivio diplomatico della città lombarda furono riuniti documenti medioevali provenienti anche da altre città italiane</a:t>
            </a:r>
          </a:p>
          <a:p>
            <a:pPr marL="0" indent="0" algn="just">
              <a:buNone/>
            </a:pPr>
            <a:r>
              <a:rPr lang="it-IT" dirty="0" smtClean="0"/>
              <a:t>A Napoli Re Gioacchino Murat con un decreto del 22 dicembre del 1808 dispose la concentrazione di molti fondi archivistici antichi in un’unica sede. Questa decisione fu motivata con la «necessità di rettificare l’ordine degli antichi archivij e di renderne utile l’uso, che alla storia ed alla diplomatica del regno».   (In Europa Parigi grande concetrazione)</a:t>
            </a:r>
            <a:endParaRPr lang="it-IT" dirty="0"/>
          </a:p>
        </p:txBody>
      </p:sp>
    </p:spTree>
    <p:extLst>
      <p:ext uri="{BB962C8B-B14F-4D97-AF65-F5344CB8AC3E}">
        <p14:creationId xmlns:p14="http://schemas.microsoft.com/office/powerpoint/2010/main" val="3619165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Disposizione dei documenti all’origine (archivio corrente)</a:t>
            </a:r>
          </a:p>
        </p:txBody>
      </p:sp>
      <p:sp>
        <p:nvSpPr>
          <p:cNvPr id="3" name="Content Placeholder 2"/>
          <p:cNvSpPr>
            <a:spLocks noGrp="1"/>
          </p:cNvSpPr>
          <p:nvPr>
            <p:ph idx="1"/>
          </p:nvPr>
        </p:nvSpPr>
        <p:spPr/>
        <p:txBody>
          <a:bodyPr/>
          <a:lstStyle/>
          <a:p>
            <a:pPr marL="0" indent="0" algn="just">
              <a:buNone/>
            </a:pPr>
            <a:r>
              <a:rPr lang="it-IT" dirty="0" smtClean="0"/>
              <a:t>Da un lato abbiamo quindi </a:t>
            </a:r>
            <a:r>
              <a:rPr lang="it-IT" b="1" dirty="0" smtClean="0"/>
              <a:t>la concentrazione di più fondi archivistici con una forte attenzione all’aspetto culturale</a:t>
            </a:r>
            <a:r>
              <a:rPr lang="it-IT" dirty="0" smtClean="0"/>
              <a:t>, mentre dall’altro una serie di </a:t>
            </a:r>
            <a:r>
              <a:rPr lang="it-IT" b="1" dirty="0" smtClean="0"/>
              <a:t>riforme amministrative che modernizzano la gestione corrente della </a:t>
            </a:r>
            <a:r>
              <a:rPr lang="it-IT" b="1" dirty="0" smtClean="0"/>
              <a:t>documentazione</a:t>
            </a:r>
            <a:r>
              <a:rPr lang="it-IT" dirty="0" smtClean="0"/>
              <a:t>, </a:t>
            </a:r>
            <a:r>
              <a:rPr lang="it-IT" b="1" dirty="0" smtClean="0"/>
              <a:t>oltre alla maggior attenzione al singolo atto rispetto all’insieme delle carte di un archivio</a:t>
            </a:r>
            <a:endParaRPr lang="it-IT" b="1" dirty="0" smtClean="0"/>
          </a:p>
          <a:p>
            <a:pPr marL="0" indent="0" algn="just">
              <a:buNone/>
            </a:pPr>
            <a:r>
              <a:rPr lang="it-IT" dirty="0" smtClean="0"/>
              <a:t>In questo periodo cambiò radicalmente il modo di produzione e di gestione dei documenti correnti presso gli uffici. Non solo iniziarono ad essere usati titolari, ma si fascicolarono le pratiche ed entrò in uso il protocollo unito al titolario → le idee sull’ordinamento per materia (il metodo più diffuso) trovavano così una concreta applicazione</a:t>
            </a:r>
            <a:endParaRPr lang="it-IT" dirty="0"/>
          </a:p>
        </p:txBody>
      </p:sp>
    </p:spTree>
    <p:extLst>
      <p:ext uri="{BB962C8B-B14F-4D97-AF65-F5344CB8AC3E}">
        <p14:creationId xmlns:p14="http://schemas.microsoft.com/office/powerpoint/2010/main" val="3479873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Disposizione dei documenti all’origine (archivio corrente)</a:t>
            </a:r>
            <a:endParaRPr lang="it-IT" dirty="0"/>
          </a:p>
        </p:txBody>
      </p:sp>
      <p:sp>
        <p:nvSpPr>
          <p:cNvPr id="3" name="Content Placeholder 2"/>
          <p:cNvSpPr>
            <a:spLocks noGrp="1"/>
          </p:cNvSpPr>
          <p:nvPr>
            <p:ph idx="1"/>
          </p:nvPr>
        </p:nvSpPr>
        <p:spPr/>
        <p:txBody>
          <a:bodyPr/>
          <a:lstStyle/>
          <a:p>
            <a:pPr marL="0" indent="0" algn="just">
              <a:buNone/>
            </a:pPr>
            <a:r>
              <a:rPr lang="it-IT" dirty="0" smtClean="0"/>
              <a:t>In linea di massima sino al secolo XVIII aveva prevalso una disposizione degli atti per </a:t>
            </a:r>
            <a:r>
              <a:rPr lang="it-IT" b="1" dirty="0" smtClean="0"/>
              <a:t>tipologie omogenee </a:t>
            </a:r>
            <a:r>
              <a:rPr lang="it-IT" dirty="0" smtClean="0"/>
              <a:t>(serie di lettere spedite, ricevute registri di contabilità...) </a:t>
            </a:r>
            <a:r>
              <a:rPr lang="it-IT" b="1" dirty="0" smtClean="0"/>
              <a:t>indipendentemente dal loro contenuto </a:t>
            </a:r>
            <a:r>
              <a:rPr lang="it-IT" dirty="0" smtClean="0"/>
              <a:t>(tipologia)</a:t>
            </a:r>
            <a:endParaRPr lang="it-IT" dirty="0"/>
          </a:p>
          <a:p>
            <a:pPr marL="0" indent="0" algn="just">
              <a:buNone/>
            </a:pPr>
            <a:r>
              <a:rPr lang="it-IT" dirty="0" smtClean="0"/>
              <a:t>Dagli inizi dell’800 invece, dapprima in maniera circoscritta e poi via via sempre più ampia, i documenti furono organizzati e classificati in base ad una </a:t>
            </a:r>
            <a:r>
              <a:rPr lang="it-IT" b="1" dirty="0" smtClean="0"/>
              <a:t>tavola di classificazione o titolario </a:t>
            </a:r>
            <a:r>
              <a:rPr lang="it-IT" dirty="0" smtClean="0"/>
              <a:t>e disposti per fascicoli (un fascicolo per ciascun affare trattato) </a:t>
            </a:r>
            <a:r>
              <a:rPr lang="it-IT" b="1" dirty="0" smtClean="0"/>
              <a:t>in base al contenuto </a:t>
            </a:r>
            <a:r>
              <a:rPr lang="it-IT" b="1" dirty="0" smtClean="0"/>
              <a:t>indipendentemente </a:t>
            </a:r>
            <a:r>
              <a:rPr lang="it-IT" b="1" dirty="0" smtClean="0"/>
              <a:t>dalla loro tipologia</a:t>
            </a:r>
            <a:r>
              <a:rPr lang="it-IT" dirty="0" smtClean="0"/>
              <a:t> → </a:t>
            </a:r>
            <a:r>
              <a:rPr lang="it-IT" b="1" dirty="0" smtClean="0"/>
              <a:t>materia</a:t>
            </a:r>
            <a:r>
              <a:rPr lang="it-IT" dirty="0" smtClean="0"/>
              <a:t> (affari)</a:t>
            </a:r>
            <a:endParaRPr lang="it-IT" dirty="0"/>
          </a:p>
        </p:txBody>
      </p:sp>
    </p:spTree>
    <p:extLst>
      <p:ext uri="{BB962C8B-B14F-4D97-AF65-F5344CB8AC3E}">
        <p14:creationId xmlns:p14="http://schemas.microsoft.com/office/powerpoint/2010/main" val="30489455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Ordinamento per materia</a:t>
            </a:r>
            <a:endParaRPr lang="it-IT" dirty="0"/>
          </a:p>
        </p:txBody>
      </p:sp>
      <p:sp>
        <p:nvSpPr>
          <p:cNvPr id="3" name="Content Placeholder 2"/>
          <p:cNvSpPr>
            <a:spLocks noGrp="1"/>
          </p:cNvSpPr>
          <p:nvPr>
            <p:ph idx="1"/>
          </p:nvPr>
        </p:nvSpPr>
        <p:spPr>
          <a:xfrm>
            <a:off x="838200" y="1825625"/>
            <a:ext cx="10515600" cy="4319143"/>
          </a:xfrm>
        </p:spPr>
        <p:txBody>
          <a:bodyPr>
            <a:normAutofit lnSpcReduction="10000"/>
          </a:bodyPr>
          <a:lstStyle/>
          <a:p>
            <a:pPr marL="0" indent="0" algn="just">
              <a:buNone/>
            </a:pPr>
            <a:r>
              <a:rPr lang="it-IT" dirty="0" smtClean="0"/>
              <a:t>Con la formazione di "nuovi" archivi (composti da scritture antiche e nati </a:t>
            </a:r>
            <a:r>
              <a:rPr lang="it-IT" dirty="0" smtClean="0"/>
              <a:t>anche</a:t>
            </a:r>
            <a:r>
              <a:rPr lang="it-IT" dirty="0" smtClean="0"/>
              <a:t> </a:t>
            </a:r>
            <a:r>
              <a:rPr lang="it-IT" dirty="0" smtClean="0"/>
              <a:t>per un motivo culturale) gli archivisti si trovarono di fronte a grandi masse di documenti provenienti da più uffici o da enti diversi. </a:t>
            </a:r>
            <a:r>
              <a:rPr lang="it-IT" b="1" dirty="0" smtClean="0"/>
              <a:t>Sembrava</a:t>
            </a:r>
            <a:r>
              <a:rPr lang="it-IT" dirty="0" smtClean="0"/>
              <a:t> dunque </a:t>
            </a:r>
            <a:r>
              <a:rPr lang="it-IT" b="1" dirty="0" smtClean="0"/>
              <a:t>naturale dare a quelle carte un ordine diverso da quelle che esse avevano avuto presso gli uffici produttori</a:t>
            </a:r>
            <a:r>
              <a:rPr lang="it-IT" dirty="0" smtClean="0"/>
              <a:t>, riunendo quelle relative allo stesso argomento, qualunque ne fosse la provenienza. </a:t>
            </a:r>
          </a:p>
          <a:p>
            <a:pPr marL="0" indent="0" algn="just">
              <a:buNone/>
            </a:pPr>
            <a:r>
              <a:rPr lang="it-IT" dirty="0" smtClean="0"/>
              <a:t>L’ordinamento per materia d’altro canto è un metodo naturale. </a:t>
            </a:r>
            <a:endParaRPr lang="it-IT" dirty="0" smtClean="0"/>
          </a:p>
          <a:p>
            <a:pPr marL="0" indent="0" algn="just">
              <a:buNone/>
            </a:pPr>
            <a:r>
              <a:rPr lang="it-IT" dirty="0" smtClean="0"/>
              <a:t>Si era convinti che disponendo le carte secondo la materia da ciascuna di esse trattata –</a:t>
            </a:r>
            <a:r>
              <a:rPr lang="it-IT" dirty="0"/>
              <a:t> </a:t>
            </a:r>
            <a:r>
              <a:rPr lang="it-IT" dirty="0" smtClean="0"/>
              <a:t>sul modello dei libri di una biblioteca –</a:t>
            </a:r>
            <a:r>
              <a:rPr lang="it-IT" dirty="0"/>
              <a:t> </a:t>
            </a:r>
            <a:r>
              <a:rPr lang="it-IT" dirty="0" smtClean="0"/>
              <a:t>se ne sarebbe resa più agevole la consultazione</a:t>
            </a:r>
          </a:p>
        </p:txBody>
      </p:sp>
    </p:spTree>
    <p:extLst>
      <p:ext uri="{BB962C8B-B14F-4D97-AF65-F5344CB8AC3E}">
        <p14:creationId xmlns:p14="http://schemas.microsoft.com/office/powerpoint/2010/main" val="33204361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Ordinamento per materia</a:t>
            </a:r>
          </a:p>
        </p:txBody>
      </p:sp>
      <p:sp>
        <p:nvSpPr>
          <p:cNvPr id="3" name="Content Placeholder 2"/>
          <p:cNvSpPr>
            <a:spLocks noGrp="1"/>
          </p:cNvSpPr>
          <p:nvPr>
            <p:ph idx="1"/>
          </p:nvPr>
        </p:nvSpPr>
        <p:spPr>
          <a:xfrm>
            <a:off x="838200" y="1690688"/>
            <a:ext cx="10515600" cy="4486275"/>
          </a:xfrm>
        </p:spPr>
        <p:txBody>
          <a:bodyPr>
            <a:normAutofit lnSpcReduction="10000"/>
          </a:bodyPr>
          <a:lstStyle/>
          <a:p>
            <a:pPr marL="0" indent="0" algn="just">
              <a:buNone/>
            </a:pPr>
            <a:r>
              <a:rPr lang="it-IT" dirty="0" smtClean="0"/>
              <a:t>Gli archivisti </a:t>
            </a:r>
            <a:r>
              <a:rPr lang="it-IT" b="1" dirty="0" smtClean="0"/>
              <a:t>applicarono quindi a questa grande massa di scritti antichi </a:t>
            </a:r>
            <a:r>
              <a:rPr lang="it-IT" dirty="0" smtClean="0"/>
              <a:t>raggruppati volontariamente </a:t>
            </a:r>
            <a:r>
              <a:rPr lang="it-IT" b="1" dirty="0" smtClean="0"/>
              <a:t>i nuovi criteri adottati dalla disciplina per la documentazione corrente</a:t>
            </a:r>
            <a:r>
              <a:rPr lang="it-IT" dirty="0" smtClean="0"/>
              <a:t>. Sembrò naturale creare una sorta di titolario ed applicarlo ai documenti che formavano quegli archivi </a:t>
            </a:r>
          </a:p>
          <a:p>
            <a:pPr marL="0" indent="0" algn="just">
              <a:buNone/>
            </a:pPr>
            <a:r>
              <a:rPr lang="it-IT" dirty="0" smtClean="0"/>
              <a:t>Inoltre, l’ordinamento per materia corrispondeva pienamente alla mentalità razionalistica e classificatoria tipica del ‘700. Lo spirito dell’Illuminismo e dell’Enciclopedia vi si rispecchiano in pieno  </a:t>
            </a:r>
            <a:endParaRPr lang="it-IT" dirty="0" smtClean="0"/>
          </a:p>
          <a:p>
            <a:pPr marL="0" indent="0" algn="just">
              <a:buNone/>
            </a:pPr>
            <a:r>
              <a:rPr lang="it-IT" dirty="0" smtClean="0"/>
              <a:t>Queste operazioni portarono allo scioglimento dei pezzi archivistici arrivati fino ad allora integri e di conseguenza alla distruzione dell’organicità storica dell’archivio, per ricostituirlo secondo uno schema precostituito, arbitrario</a:t>
            </a:r>
            <a:endParaRPr lang="it-IT" dirty="0"/>
          </a:p>
        </p:txBody>
      </p:sp>
    </p:spTree>
    <p:extLst>
      <p:ext uri="{BB962C8B-B14F-4D97-AF65-F5344CB8AC3E}">
        <p14:creationId xmlns:p14="http://schemas.microsoft.com/office/powerpoint/2010/main" val="417967075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Ordinamento per materia</a:t>
            </a:r>
          </a:p>
        </p:txBody>
      </p:sp>
      <p:sp>
        <p:nvSpPr>
          <p:cNvPr id="3" name="Content Placeholder 2"/>
          <p:cNvSpPr>
            <a:spLocks noGrp="1"/>
          </p:cNvSpPr>
          <p:nvPr>
            <p:ph idx="1"/>
          </p:nvPr>
        </p:nvSpPr>
        <p:spPr>
          <a:xfrm>
            <a:off x="838200" y="1426464"/>
            <a:ext cx="10515600" cy="4750499"/>
          </a:xfrm>
        </p:spPr>
        <p:txBody>
          <a:bodyPr>
            <a:normAutofit lnSpcReduction="10000"/>
          </a:bodyPr>
          <a:lstStyle/>
          <a:p>
            <a:pPr marL="0" indent="0" algn="ctr">
              <a:buNone/>
            </a:pPr>
            <a:r>
              <a:rPr lang="it-IT" dirty="0" smtClean="0"/>
              <a:t>Questo portò </a:t>
            </a:r>
            <a:r>
              <a:rPr lang="it-IT" dirty="0" smtClean="0"/>
              <a:t>a</a:t>
            </a:r>
            <a:endParaRPr lang="it-IT" dirty="0" smtClean="0"/>
          </a:p>
          <a:p>
            <a:r>
              <a:rPr lang="it-IT" dirty="0" smtClean="0"/>
              <a:t>Sconvolgimento generale degli archivi</a:t>
            </a:r>
          </a:p>
          <a:p>
            <a:r>
              <a:rPr lang="it-IT" dirty="0" smtClean="0"/>
              <a:t>Scomparsa dei fondi e dei collegamenti tra i documenti (vincolo)</a:t>
            </a:r>
          </a:p>
          <a:p>
            <a:r>
              <a:rPr lang="it-IT" dirty="0" smtClean="0"/>
              <a:t>Perdita dell’ordine originario </a:t>
            </a:r>
          </a:p>
          <a:p>
            <a:r>
              <a:rPr lang="it-IT" dirty="0" smtClean="0"/>
              <a:t>Creazione di grande miscellanee per </a:t>
            </a:r>
            <a:r>
              <a:rPr lang="it-IT" dirty="0" smtClean="0"/>
              <a:t>materie</a:t>
            </a:r>
            <a:endParaRPr lang="it-IT" dirty="0" smtClean="0"/>
          </a:p>
          <a:p>
            <a:pPr marL="0" indent="0" algn="just">
              <a:buNone/>
            </a:pPr>
            <a:r>
              <a:rPr lang="it-IT" dirty="0" smtClean="0"/>
              <a:t>Tutto questo nel desiderio di facilitare la ricerca negli archivi (non solo per scopi amministrativi) ma anche per motivi di studio ("servire i presunti interessi della storiografia"; "azzerrare la fatica nelle ricerca</a:t>
            </a:r>
            <a:r>
              <a:rPr lang="it-IT" dirty="0" smtClean="0"/>
              <a:t>")</a:t>
            </a:r>
          </a:p>
          <a:p>
            <a:pPr marL="0" indent="0" algn="just">
              <a:buNone/>
            </a:pPr>
            <a:r>
              <a:rPr lang="it-IT" dirty="0" smtClean="0"/>
              <a:t>Tale metodo di riordinamento è dunque un metodo soggettivo, perché ordina e dispone le carte in funzione dell’interesse dell’ordinatore, secondo "voci".</a:t>
            </a:r>
            <a:endParaRPr lang="it-IT" dirty="0" smtClean="0"/>
          </a:p>
          <a:p>
            <a:pPr marL="0" indent="0">
              <a:buNone/>
            </a:pPr>
            <a:endParaRPr lang="it-IT" dirty="0"/>
          </a:p>
        </p:txBody>
      </p:sp>
    </p:spTree>
    <p:extLst>
      <p:ext uri="{BB962C8B-B14F-4D97-AF65-F5344CB8AC3E}">
        <p14:creationId xmlns:p14="http://schemas.microsoft.com/office/powerpoint/2010/main" val="12037601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Libera consultazione degli archivi</a:t>
            </a:r>
            <a:endParaRPr lang="it-IT" dirty="0"/>
          </a:p>
        </p:txBody>
      </p:sp>
      <p:sp>
        <p:nvSpPr>
          <p:cNvPr id="3" name="Content Placeholder 2"/>
          <p:cNvSpPr>
            <a:spLocks noGrp="1"/>
          </p:cNvSpPr>
          <p:nvPr>
            <p:ph idx="1"/>
          </p:nvPr>
        </p:nvSpPr>
        <p:spPr/>
        <p:txBody>
          <a:bodyPr/>
          <a:lstStyle/>
          <a:p>
            <a:pPr marL="0" indent="0" algn="just">
              <a:buNone/>
            </a:pPr>
            <a:r>
              <a:rPr lang="it-IT" dirty="0" smtClean="0"/>
              <a:t>Oltre a questo tra i secoli XVIII e XIX il campo archivistico è caratterizzato da un avvenimento di capitale importanza: la deliberazione presa dalla Convenzione Nazionale della Repubblica Francese il 25 giugno 1794 di </a:t>
            </a:r>
            <a:r>
              <a:rPr lang="it-IT" b="1" dirty="0" smtClean="0"/>
              <a:t>aprire gli archivi alla libera consultazione </a:t>
            </a:r>
            <a:r>
              <a:rPr lang="it-IT" dirty="0" smtClean="0"/>
              <a:t>degli studiosi, abolendo ogni limite di segretezza</a:t>
            </a:r>
          </a:p>
          <a:p>
            <a:pPr marL="0" indent="0" algn="just">
              <a:buNone/>
            </a:pPr>
            <a:r>
              <a:rPr lang="it-IT" dirty="0" smtClean="0"/>
              <a:t>Tale provvedimento dette l’avvio a un processo irreveribile di liberalizzazione, che nel secolo XIX investì anche gli archivi non francesi e non fu azzerato dalla Restaurazione</a:t>
            </a:r>
            <a:endParaRPr lang="it-IT" dirty="0"/>
          </a:p>
        </p:txBody>
      </p:sp>
    </p:spTree>
    <p:extLst>
      <p:ext uri="{BB962C8B-B14F-4D97-AF65-F5344CB8AC3E}">
        <p14:creationId xmlns:p14="http://schemas.microsoft.com/office/powerpoint/2010/main" val="2251630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Archivi e storiografia nel primo Cinquecento</a:t>
            </a:r>
            <a:endParaRPr lang="it-IT" dirty="0"/>
          </a:p>
        </p:txBody>
      </p:sp>
      <p:sp>
        <p:nvSpPr>
          <p:cNvPr id="3" name="Content Placeholder 2"/>
          <p:cNvSpPr>
            <a:spLocks noGrp="1"/>
          </p:cNvSpPr>
          <p:nvPr>
            <p:ph idx="1"/>
          </p:nvPr>
        </p:nvSpPr>
        <p:spPr/>
        <p:txBody>
          <a:bodyPr>
            <a:normAutofit lnSpcReduction="10000"/>
          </a:bodyPr>
          <a:lstStyle/>
          <a:p>
            <a:pPr marL="0" indent="0" algn="just">
              <a:buNone/>
            </a:pPr>
            <a:r>
              <a:rPr lang="it-IT" dirty="0" smtClean="0"/>
              <a:t>In questo periodo gli archivi vengono consultati soprattutto per scopi giuridici, ma iniziano a farsi largo anche le richieste di vedere documenti per </a:t>
            </a:r>
            <a:r>
              <a:rPr lang="it-IT" b="1" dirty="0" smtClean="0"/>
              <a:t>scopi culturali</a:t>
            </a:r>
            <a:r>
              <a:rPr lang="it-IT" dirty="0"/>
              <a:t> </a:t>
            </a:r>
            <a:r>
              <a:rPr lang="it-IT" dirty="0" smtClean="0"/>
              <a:t>(molto più che nel Tardo Medioevo). I primi che se ne servono per redigere le proprie opere furono i cancellieri, ai quali erano affidati, ma le richieste da parte degli studiosi aumentano </a:t>
            </a:r>
            <a:r>
              <a:rPr lang="it-IT" dirty="0" smtClean="0"/>
              <a:t>progressivamente (sempre all’interno di una libertà di consultazione limitata)</a:t>
            </a:r>
            <a:endParaRPr lang="it-IT" dirty="0" smtClean="0"/>
          </a:p>
          <a:p>
            <a:pPr marL="0" indent="0" algn="just">
              <a:buNone/>
            </a:pPr>
            <a:r>
              <a:rPr lang="it-IT" dirty="0" smtClean="0"/>
              <a:t>Nel corso del ‘400 gli aspetti innovativi che caratterizzano parte della storiografia risiedono nella </a:t>
            </a:r>
            <a:r>
              <a:rPr lang="it-IT" b="1" dirty="0" smtClean="0"/>
              <a:t>valorizzazione del dato di fatto</a:t>
            </a:r>
            <a:r>
              <a:rPr lang="it-IT" dirty="0" smtClean="0"/>
              <a:t>, </a:t>
            </a:r>
            <a:r>
              <a:rPr lang="it-IT" b="1" dirty="0" smtClean="0"/>
              <a:t>comprovato da documenti </a:t>
            </a:r>
            <a:r>
              <a:rPr lang="it-IT" dirty="0" smtClean="0"/>
              <a:t>o da reperti epigrafici. Prima raramente si documentano le cose esposte </a:t>
            </a:r>
          </a:p>
          <a:p>
            <a:pPr marL="0" indent="0" algn="just">
              <a:buNone/>
            </a:pPr>
            <a:endParaRPr lang="it-IT" dirty="0"/>
          </a:p>
        </p:txBody>
      </p:sp>
    </p:spTree>
    <p:extLst>
      <p:ext uri="{BB962C8B-B14F-4D97-AF65-F5344CB8AC3E}">
        <p14:creationId xmlns:p14="http://schemas.microsoft.com/office/powerpoint/2010/main" val="32095815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 e storiografia nel primo Cinquecento</a:t>
            </a:r>
          </a:p>
        </p:txBody>
      </p:sp>
      <p:sp>
        <p:nvSpPr>
          <p:cNvPr id="3" name="Content Placeholder 2"/>
          <p:cNvSpPr>
            <a:spLocks noGrp="1"/>
          </p:cNvSpPr>
          <p:nvPr>
            <p:ph idx="1"/>
          </p:nvPr>
        </p:nvSpPr>
        <p:spPr/>
        <p:txBody>
          <a:bodyPr/>
          <a:lstStyle/>
          <a:p>
            <a:pPr marL="0" indent="0" algn="just">
              <a:buNone/>
            </a:pPr>
            <a:r>
              <a:rPr lang="it-IT" dirty="0" smtClean="0"/>
              <a:t>Firenze affida la sua cancelleria a Leonardo Bruni (1410-1444) e successivamente a Macchiavelli, simbolo del Rinascimento. In ogni grande città gli umanisti consultano archivi e biblioteche</a:t>
            </a:r>
          </a:p>
          <a:p>
            <a:pPr marL="0" indent="0">
              <a:buNone/>
            </a:pPr>
            <a:endParaRPr lang="it-IT" dirty="0"/>
          </a:p>
          <a:p>
            <a:pPr marL="0" indent="0" algn="just">
              <a:buNone/>
            </a:pPr>
            <a:r>
              <a:rPr lang="it-IT" dirty="0" smtClean="0"/>
              <a:t>Con lo sviluppo dell’Umanesimo e del Rinascimento si diffonde un </a:t>
            </a:r>
            <a:r>
              <a:rPr lang="it-IT" b="1" dirty="0" smtClean="0"/>
              <a:t>generalizzato studio delle fonti </a:t>
            </a:r>
            <a:r>
              <a:rPr lang="it-IT" dirty="0" smtClean="0"/>
              <a:t>e inizia una intensa pubblicazione di libri di storia</a:t>
            </a:r>
            <a:endParaRPr lang="it-IT" dirty="0"/>
          </a:p>
        </p:txBody>
      </p:sp>
    </p:spTree>
    <p:extLst>
      <p:ext uri="{BB962C8B-B14F-4D97-AF65-F5344CB8AC3E}">
        <p14:creationId xmlns:p14="http://schemas.microsoft.com/office/powerpoint/2010/main" val="22104328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 e storiografia nel primo Cinquecento</a:t>
            </a:r>
          </a:p>
        </p:txBody>
      </p:sp>
      <p:sp>
        <p:nvSpPr>
          <p:cNvPr id="3" name="Content Placeholder 2"/>
          <p:cNvSpPr>
            <a:spLocks noGrp="1"/>
          </p:cNvSpPr>
          <p:nvPr>
            <p:ph idx="1"/>
          </p:nvPr>
        </p:nvSpPr>
        <p:spPr/>
        <p:txBody>
          <a:bodyPr/>
          <a:lstStyle/>
          <a:p>
            <a:pPr marL="0" indent="0">
              <a:buNone/>
            </a:pPr>
            <a:r>
              <a:rPr lang="it-IT" dirty="0" smtClean="0"/>
              <a:t>Annio da Viterbo → </a:t>
            </a:r>
            <a:r>
              <a:rPr lang="it-IT" i="1" dirty="0" err="1" smtClean="0"/>
              <a:t>Antiquitates</a:t>
            </a:r>
            <a:r>
              <a:rPr lang="it-IT" i="1" dirty="0" smtClean="0"/>
              <a:t> </a:t>
            </a:r>
            <a:r>
              <a:rPr lang="it-IT" i="1" dirty="0" err="1" smtClean="0"/>
              <a:t>variarum</a:t>
            </a:r>
            <a:r>
              <a:rPr lang="it-IT" i="1" dirty="0" smtClean="0"/>
              <a:t> </a:t>
            </a:r>
            <a:r>
              <a:rPr lang="it-IT" dirty="0" smtClean="0"/>
              <a:t>(1498) 17 volumi</a:t>
            </a:r>
          </a:p>
          <a:p>
            <a:pPr marL="0" indent="0">
              <a:buNone/>
            </a:pPr>
            <a:r>
              <a:rPr lang="it-IT" dirty="0" smtClean="0"/>
              <a:t>Sigismondo Tizio → </a:t>
            </a:r>
            <a:r>
              <a:rPr lang="it-IT" i="1" dirty="0" smtClean="0"/>
              <a:t>Historiae </a:t>
            </a:r>
            <a:r>
              <a:rPr lang="it-IT" i="1" dirty="0" err="1" smtClean="0"/>
              <a:t>Senenses</a:t>
            </a:r>
            <a:r>
              <a:rPr lang="it-IT" i="1" dirty="0" smtClean="0"/>
              <a:t> </a:t>
            </a:r>
            <a:r>
              <a:rPr lang="it-IT" dirty="0" smtClean="0"/>
              <a:t>(1458 – 1528)</a:t>
            </a:r>
            <a:endParaRPr lang="it-IT" dirty="0" smtClean="0">
              <a:solidFill>
                <a:srgbClr val="FF0000"/>
              </a:solidFill>
            </a:endParaRPr>
          </a:p>
          <a:p>
            <a:pPr marL="0" indent="0">
              <a:buNone/>
            </a:pPr>
            <a:r>
              <a:rPr lang="it-IT" dirty="0" smtClean="0"/>
              <a:t>Bernardino Corio → Storia di Milano (1503)</a:t>
            </a:r>
          </a:p>
          <a:p>
            <a:pPr marL="0" indent="0">
              <a:buNone/>
            </a:pPr>
            <a:endParaRPr lang="it-IT" dirty="0" smtClean="0"/>
          </a:p>
          <a:p>
            <a:pPr marL="0" indent="0" algn="just">
              <a:buNone/>
            </a:pPr>
            <a:r>
              <a:rPr lang="it-IT" dirty="0" smtClean="0"/>
              <a:t>Tutte queste storie sono state realizzate utilizzando </a:t>
            </a:r>
            <a:r>
              <a:rPr lang="it-IT" b="1" dirty="0" smtClean="0"/>
              <a:t>documenti d’archivio di prima mano</a:t>
            </a:r>
            <a:r>
              <a:rPr lang="it-IT" dirty="0" smtClean="0"/>
              <a:t>. A Siena già nel XVI secolo si trova un </a:t>
            </a:r>
            <a:r>
              <a:rPr lang="it-IT" b="1" dirty="0" smtClean="0"/>
              <a:t>registro della presenza degli studiosi</a:t>
            </a:r>
            <a:r>
              <a:rPr lang="it-IT" dirty="0" smtClean="0"/>
              <a:t> frequentatori dell’archivio (probabilmente il primo </a:t>
            </a:r>
            <a:r>
              <a:rPr lang="it-IT" dirty="0" smtClean="0"/>
              <a:t>pervenutoci</a:t>
            </a:r>
            <a:r>
              <a:rPr lang="it-IT" dirty="0" smtClean="0"/>
              <a:t>)</a:t>
            </a:r>
            <a:endParaRPr lang="it-IT" dirty="0"/>
          </a:p>
        </p:txBody>
      </p:sp>
    </p:spTree>
    <p:extLst>
      <p:ext uri="{BB962C8B-B14F-4D97-AF65-F5344CB8AC3E}">
        <p14:creationId xmlns:p14="http://schemas.microsoft.com/office/powerpoint/2010/main" val="3320683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Archivi e storiografia nel primo Cinquecento</a:t>
            </a:r>
          </a:p>
        </p:txBody>
      </p:sp>
      <p:sp>
        <p:nvSpPr>
          <p:cNvPr id="3" name="Content Placeholder 2"/>
          <p:cNvSpPr>
            <a:spLocks noGrp="1"/>
          </p:cNvSpPr>
          <p:nvPr>
            <p:ph idx="1"/>
          </p:nvPr>
        </p:nvSpPr>
        <p:spPr/>
        <p:txBody>
          <a:bodyPr/>
          <a:lstStyle/>
          <a:p>
            <a:pPr marL="0" indent="0" algn="just">
              <a:buNone/>
            </a:pPr>
            <a:r>
              <a:rPr lang="it-IT" dirty="0" smtClean="0"/>
              <a:t>«il valore scientifico degli archivi per la storiografia non è una scoperta clamorosa che avvenga improvvisa nel ‘500, ma una conquista preparata di lunga mano dalla evoluzione di concetti appartenenti alle età precedenti» G.  Cencetti</a:t>
            </a:r>
          </a:p>
          <a:p>
            <a:pPr marL="0" indent="0" algn="just">
              <a:buNone/>
            </a:pPr>
            <a:endParaRPr lang="it-IT" dirty="0" smtClean="0"/>
          </a:p>
        </p:txBody>
      </p:sp>
    </p:spTree>
    <p:extLst>
      <p:ext uri="{BB962C8B-B14F-4D97-AF65-F5344CB8AC3E}">
        <p14:creationId xmlns:p14="http://schemas.microsoft.com/office/powerpoint/2010/main" val="36812689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smtClean="0"/>
              <a:t>Pubblica fede e perpetua memoria</a:t>
            </a:r>
            <a:endParaRPr lang="it-IT" dirty="0"/>
          </a:p>
        </p:txBody>
      </p:sp>
      <p:sp>
        <p:nvSpPr>
          <p:cNvPr id="3" name="Content Placeholder 2"/>
          <p:cNvSpPr>
            <a:spLocks noGrp="1"/>
          </p:cNvSpPr>
          <p:nvPr>
            <p:ph idx="1"/>
          </p:nvPr>
        </p:nvSpPr>
        <p:spPr/>
        <p:txBody>
          <a:bodyPr/>
          <a:lstStyle/>
          <a:p>
            <a:pPr marL="0" indent="0" algn="just">
              <a:buNone/>
            </a:pPr>
            <a:r>
              <a:rPr lang="it-IT" dirty="0" smtClean="0"/>
              <a:t>Accanto al concetto di archivio come luogo che conferisce pubblica fede ai documenti si fa largo anche il principio di </a:t>
            </a:r>
            <a:r>
              <a:rPr lang="it-IT" b="1" dirty="0" smtClean="0"/>
              <a:t>un’istituzione archivistica che conserva a "perpetua memoria"</a:t>
            </a:r>
            <a:r>
              <a:rPr lang="it-IT" dirty="0" smtClean="0"/>
              <a:t>.</a:t>
            </a:r>
            <a:endParaRPr lang="it-IT" b="1" dirty="0" smtClean="0"/>
          </a:p>
          <a:p>
            <a:pPr marL="0" indent="0" algn="just">
              <a:buNone/>
            </a:pPr>
            <a:r>
              <a:rPr lang="it-IT" dirty="0" smtClean="0"/>
              <a:t>Cesare Baronio (1538-1607) definisce l’archivio «Locus ubi scripturae publicae ad conservandam perpetuam memoriam asservarentur»</a:t>
            </a:r>
          </a:p>
          <a:p>
            <a:pPr marL="0" indent="0" algn="just">
              <a:buNone/>
            </a:pPr>
            <a:r>
              <a:rPr lang="it-IT" dirty="0" smtClean="0"/>
              <a:t>In questo periodo l’esigenza della pubblica fede dei documenti e della loro consultabilità per fini giuridici portò inoltre alla costituzione di ben organizzati </a:t>
            </a:r>
            <a:r>
              <a:rPr lang="it-IT" b="1" dirty="0" smtClean="0"/>
              <a:t>archivi notarili</a:t>
            </a:r>
            <a:endParaRPr lang="it-IT" b="1" dirty="0"/>
          </a:p>
        </p:txBody>
      </p:sp>
    </p:spTree>
    <p:extLst>
      <p:ext uri="{BB962C8B-B14F-4D97-AF65-F5344CB8AC3E}">
        <p14:creationId xmlns:p14="http://schemas.microsoft.com/office/powerpoint/2010/main" val="2614566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t-IT" dirty="0"/>
              <a:t>Pubblica fede e perpetua memoria</a:t>
            </a:r>
          </a:p>
        </p:txBody>
      </p:sp>
      <p:sp>
        <p:nvSpPr>
          <p:cNvPr id="3" name="Content Placeholder 2"/>
          <p:cNvSpPr>
            <a:spLocks noGrp="1"/>
          </p:cNvSpPr>
          <p:nvPr>
            <p:ph idx="1"/>
          </p:nvPr>
        </p:nvSpPr>
        <p:spPr/>
        <p:txBody>
          <a:bodyPr/>
          <a:lstStyle/>
          <a:p>
            <a:pPr marL="0" indent="0" algn="just">
              <a:buNone/>
            </a:pPr>
            <a:r>
              <a:rPr lang="it-IT" dirty="0" smtClean="0"/>
              <a:t>I documenti, anche quelli più antichi, erano usati nelle innumerevoli contese tra stati, tra stato e chiesa, e tra cittadini, perché essendo conservati in pubblici archivi a perpetua memoria avevano pubblica fede, una fede tale che rimaneva inalterata anche nei confronti dei non sudditi del principe e fuori dei limiti della sua sovranità</a:t>
            </a:r>
          </a:p>
          <a:p>
            <a:pPr marL="0" indent="0" algn="just">
              <a:buNone/>
            </a:pPr>
            <a:r>
              <a:rPr lang="it-IT" dirty="0" smtClean="0"/>
              <a:t>In questo periodo «un buon archivista è più importante per il principe che un buon generale di artiglieria«</a:t>
            </a:r>
          </a:p>
          <a:p>
            <a:pPr marL="0" indent="0" algn="just">
              <a:buNone/>
            </a:pPr>
            <a:r>
              <a:rPr lang="it-IT" dirty="0" smtClean="0"/>
              <a:t>Nei trattati di pace si regolamentano gli archivi → distruzione </a:t>
            </a:r>
            <a:r>
              <a:rPr lang="it-IT" i="1" dirty="0" smtClean="0"/>
              <a:t>damnatio memorie</a:t>
            </a:r>
            <a:endParaRPr lang="it-IT" i="1" dirty="0"/>
          </a:p>
        </p:txBody>
      </p:sp>
    </p:spTree>
    <p:extLst>
      <p:ext uri="{BB962C8B-B14F-4D97-AF65-F5344CB8AC3E}">
        <p14:creationId xmlns:p14="http://schemas.microsoft.com/office/powerpoint/2010/main" val="187971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567</TotalTime>
  <Words>3141</Words>
  <Application>Microsoft Office PowerPoint</Application>
  <PresentationFormat>Widescreen</PresentationFormat>
  <Paragraphs>130</Paragraphs>
  <Slides>36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Arial</vt:lpstr>
      <vt:lpstr>Calibri</vt:lpstr>
      <vt:lpstr>Calibri Light</vt:lpstr>
      <vt:lpstr>Office Theme</vt:lpstr>
      <vt:lpstr>L’età Moderna </vt:lpstr>
      <vt:lpstr>Archivi e jus archivi</vt:lpstr>
      <vt:lpstr>Limite di consultazione</vt:lpstr>
      <vt:lpstr>Archivi e storiografia nel primo Cinquecento</vt:lpstr>
      <vt:lpstr>Archivi e storiografia nel primo Cinquecento</vt:lpstr>
      <vt:lpstr>Archivi e storiografia nel primo Cinquecento</vt:lpstr>
      <vt:lpstr>Archivi e storiografia nel primo Cinquecento</vt:lpstr>
      <vt:lpstr>Pubblica fede e perpetua memoria</vt:lpstr>
      <vt:lpstr>Pubblica fede e perpetua memoria</vt:lpstr>
      <vt:lpstr>La distruzione degli archivi come damnatio memorie</vt:lpstr>
      <vt:lpstr>Archivi ordinati e buona amministrazione</vt:lpstr>
      <vt:lpstr>Archivi ordinati e buona amministrazione</vt:lpstr>
      <vt:lpstr>Recupero di "atti di stato"</vt:lpstr>
      <vt:lpstr>Recupero di "atti di stato"</vt:lpstr>
      <vt:lpstr>I primi testi italiani di archivistica</vt:lpstr>
      <vt:lpstr>I primi testi italiani di archivistica</vt:lpstr>
      <vt:lpstr>I primi testi italiani di archivistica</vt:lpstr>
      <vt:lpstr>B. Bonifacio, De archiviis, 1632</vt:lpstr>
      <vt:lpstr>A. Barisone, De Archivis antiquorum, tra il 1616 e il 1636 </vt:lpstr>
      <vt:lpstr> F. OLMO, Direttorio et arte per intendere le pubbliche scritture, 1647 (inedito)</vt:lpstr>
      <vt:lpstr>N. Giussani, Methodus Archiviorum, 1684.  </vt:lpstr>
      <vt:lpstr>Ludovico Antonio Muratori</vt:lpstr>
      <vt:lpstr>L’età dell’Illuminismo e le origini dell’ordinamento per materia</vt:lpstr>
      <vt:lpstr>L’età dell’Illuminismo e le origini dell’ordinamento per materia</vt:lpstr>
      <vt:lpstr>Archivistica e diplomatica</vt:lpstr>
      <vt:lpstr>Archivistica e diplomatica</vt:lpstr>
      <vt:lpstr>Le riforme del secolo XVIII</vt:lpstr>
      <vt:lpstr>Concentrazione di fondi archivistici e l’aspetto culturale nella formazione di alcuni archivi</vt:lpstr>
      <vt:lpstr>Archivio diplomatico di Firenze </vt:lpstr>
      <vt:lpstr>Milano e Napoli</vt:lpstr>
      <vt:lpstr>Disposizione dei documenti all’origine (archivio corrente)</vt:lpstr>
      <vt:lpstr>Disposizione dei documenti all’origine (archivio corrente)</vt:lpstr>
      <vt:lpstr>Ordinamento per materia</vt:lpstr>
      <vt:lpstr>Ordinamento per materia</vt:lpstr>
      <vt:lpstr>Ordinamento per materia</vt:lpstr>
      <vt:lpstr>Libera consultazione degli archivi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L’età Moderna </dc:title>
  <dc:creator>Enrico</dc:creator>
  <cp:lastModifiedBy>Enrico</cp:lastModifiedBy>
  <cp:revision>122</cp:revision>
  <cp:lastPrinted>2017-03-27T08:46:45Z</cp:lastPrinted>
  <dcterms:created xsi:type="dcterms:W3CDTF">2017-02-28T16:16:54Z</dcterms:created>
  <dcterms:modified xsi:type="dcterms:W3CDTF">2017-12-26T14:03:20Z</dcterms:modified>
</cp:coreProperties>
</file>