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1" r:id="rId14"/>
    <p:sldId id="282" r:id="rId15"/>
    <p:sldId id="268" r:id="rId16"/>
    <p:sldId id="270" r:id="rId17"/>
    <p:sldId id="271" r:id="rId18"/>
    <p:sldId id="272" r:id="rId19"/>
    <p:sldId id="273" r:id="rId20"/>
    <p:sldId id="274" r:id="rId21"/>
    <p:sldId id="275" r:id="rId22"/>
    <p:sldId id="276" r:id="rId23"/>
    <p:sldId id="277" r:id="rId24"/>
    <p:sldId id="278" r:id="rId25"/>
    <p:sldId id="279" r:id="rId26"/>
    <p:sldId id="280" r:id="rId27"/>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t-I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t-IT"/>
          </a:p>
        </p:txBody>
      </p:sp>
      <p:sp>
        <p:nvSpPr>
          <p:cNvPr id="4" name="Date Placeholder 3"/>
          <p:cNvSpPr>
            <a:spLocks noGrp="1"/>
          </p:cNvSpPr>
          <p:nvPr>
            <p:ph type="dt" sz="half" idx="10"/>
          </p:nvPr>
        </p:nvSpPr>
        <p:spPr/>
        <p:txBody>
          <a:bodyPr/>
          <a:lstStyle/>
          <a:p>
            <a:fld id="{D33A9780-4E76-4BAB-A079-23D928739B2F}" type="datetimeFigureOut">
              <a:rPr lang="it-IT" smtClean="0"/>
              <a:t>26/12/2017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545B199-DB0C-47A7-A61D-855CEBC0F535}" type="slidenum">
              <a:rPr lang="it-IT" smtClean="0"/>
              <a:t>‹#›</a:t>
            </a:fld>
            <a:endParaRPr lang="it-IT"/>
          </a:p>
        </p:txBody>
      </p:sp>
    </p:spTree>
    <p:extLst>
      <p:ext uri="{BB962C8B-B14F-4D97-AF65-F5344CB8AC3E}">
        <p14:creationId xmlns:p14="http://schemas.microsoft.com/office/powerpoint/2010/main" val="2170357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D33A9780-4E76-4BAB-A079-23D928739B2F}" type="datetimeFigureOut">
              <a:rPr lang="it-IT" smtClean="0"/>
              <a:t>26/12/2017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545B199-DB0C-47A7-A61D-855CEBC0F535}" type="slidenum">
              <a:rPr lang="it-IT" smtClean="0"/>
              <a:t>‹#›</a:t>
            </a:fld>
            <a:endParaRPr lang="it-IT"/>
          </a:p>
        </p:txBody>
      </p:sp>
    </p:spTree>
    <p:extLst>
      <p:ext uri="{BB962C8B-B14F-4D97-AF65-F5344CB8AC3E}">
        <p14:creationId xmlns:p14="http://schemas.microsoft.com/office/powerpoint/2010/main" val="2334767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t-I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D33A9780-4E76-4BAB-A079-23D928739B2F}" type="datetimeFigureOut">
              <a:rPr lang="it-IT" smtClean="0"/>
              <a:t>26/12/2017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545B199-DB0C-47A7-A61D-855CEBC0F535}" type="slidenum">
              <a:rPr lang="it-IT" smtClean="0"/>
              <a:t>‹#›</a:t>
            </a:fld>
            <a:endParaRPr lang="it-IT"/>
          </a:p>
        </p:txBody>
      </p:sp>
    </p:spTree>
    <p:extLst>
      <p:ext uri="{BB962C8B-B14F-4D97-AF65-F5344CB8AC3E}">
        <p14:creationId xmlns:p14="http://schemas.microsoft.com/office/powerpoint/2010/main" val="2772036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D33A9780-4E76-4BAB-A079-23D928739B2F}" type="datetimeFigureOut">
              <a:rPr lang="it-IT" smtClean="0"/>
              <a:t>26/12/2017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545B199-DB0C-47A7-A61D-855CEBC0F535}" type="slidenum">
              <a:rPr lang="it-IT" smtClean="0"/>
              <a:t>‹#›</a:t>
            </a:fld>
            <a:endParaRPr lang="it-IT"/>
          </a:p>
        </p:txBody>
      </p:sp>
    </p:spTree>
    <p:extLst>
      <p:ext uri="{BB962C8B-B14F-4D97-AF65-F5344CB8AC3E}">
        <p14:creationId xmlns:p14="http://schemas.microsoft.com/office/powerpoint/2010/main" val="4150700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t-I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3A9780-4E76-4BAB-A079-23D928739B2F}" type="datetimeFigureOut">
              <a:rPr lang="it-IT" smtClean="0"/>
              <a:t>26/12/2017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545B199-DB0C-47A7-A61D-855CEBC0F535}" type="slidenum">
              <a:rPr lang="it-IT" smtClean="0"/>
              <a:t>‹#›</a:t>
            </a:fld>
            <a:endParaRPr lang="it-IT"/>
          </a:p>
        </p:txBody>
      </p:sp>
    </p:spTree>
    <p:extLst>
      <p:ext uri="{BB962C8B-B14F-4D97-AF65-F5344CB8AC3E}">
        <p14:creationId xmlns:p14="http://schemas.microsoft.com/office/powerpoint/2010/main" val="915525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Date Placeholder 4"/>
          <p:cNvSpPr>
            <a:spLocks noGrp="1"/>
          </p:cNvSpPr>
          <p:nvPr>
            <p:ph type="dt" sz="half" idx="10"/>
          </p:nvPr>
        </p:nvSpPr>
        <p:spPr/>
        <p:txBody>
          <a:bodyPr/>
          <a:lstStyle/>
          <a:p>
            <a:fld id="{D33A9780-4E76-4BAB-A079-23D928739B2F}" type="datetimeFigureOut">
              <a:rPr lang="it-IT" smtClean="0"/>
              <a:t>26/12/2017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545B199-DB0C-47A7-A61D-855CEBC0F535}" type="slidenum">
              <a:rPr lang="it-IT" smtClean="0"/>
              <a:t>‹#›</a:t>
            </a:fld>
            <a:endParaRPr lang="it-IT"/>
          </a:p>
        </p:txBody>
      </p:sp>
    </p:spTree>
    <p:extLst>
      <p:ext uri="{BB962C8B-B14F-4D97-AF65-F5344CB8AC3E}">
        <p14:creationId xmlns:p14="http://schemas.microsoft.com/office/powerpoint/2010/main" val="59063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t-I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Date Placeholder 6"/>
          <p:cNvSpPr>
            <a:spLocks noGrp="1"/>
          </p:cNvSpPr>
          <p:nvPr>
            <p:ph type="dt" sz="half" idx="10"/>
          </p:nvPr>
        </p:nvSpPr>
        <p:spPr/>
        <p:txBody>
          <a:bodyPr/>
          <a:lstStyle/>
          <a:p>
            <a:fld id="{D33A9780-4E76-4BAB-A079-23D928739B2F}" type="datetimeFigureOut">
              <a:rPr lang="it-IT" smtClean="0"/>
              <a:t>26/12/2017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8545B199-DB0C-47A7-A61D-855CEBC0F535}" type="slidenum">
              <a:rPr lang="it-IT" smtClean="0"/>
              <a:t>‹#›</a:t>
            </a:fld>
            <a:endParaRPr lang="it-IT"/>
          </a:p>
        </p:txBody>
      </p:sp>
    </p:spTree>
    <p:extLst>
      <p:ext uri="{BB962C8B-B14F-4D97-AF65-F5344CB8AC3E}">
        <p14:creationId xmlns:p14="http://schemas.microsoft.com/office/powerpoint/2010/main" val="3388917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Date Placeholder 2"/>
          <p:cNvSpPr>
            <a:spLocks noGrp="1"/>
          </p:cNvSpPr>
          <p:nvPr>
            <p:ph type="dt" sz="half" idx="10"/>
          </p:nvPr>
        </p:nvSpPr>
        <p:spPr/>
        <p:txBody>
          <a:bodyPr/>
          <a:lstStyle/>
          <a:p>
            <a:fld id="{D33A9780-4E76-4BAB-A079-23D928739B2F}" type="datetimeFigureOut">
              <a:rPr lang="it-IT" smtClean="0"/>
              <a:t>26/12/2017</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8545B199-DB0C-47A7-A61D-855CEBC0F535}" type="slidenum">
              <a:rPr lang="it-IT" smtClean="0"/>
              <a:t>‹#›</a:t>
            </a:fld>
            <a:endParaRPr lang="it-IT"/>
          </a:p>
        </p:txBody>
      </p:sp>
    </p:spTree>
    <p:extLst>
      <p:ext uri="{BB962C8B-B14F-4D97-AF65-F5344CB8AC3E}">
        <p14:creationId xmlns:p14="http://schemas.microsoft.com/office/powerpoint/2010/main" val="3401685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3A9780-4E76-4BAB-A079-23D928739B2F}" type="datetimeFigureOut">
              <a:rPr lang="it-IT" smtClean="0"/>
              <a:t>26/12/2017</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8545B199-DB0C-47A7-A61D-855CEBC0F535}" type="slidenum">
              <a:rPr lang="it-IT" smtClean="0"/>
              <a:t>‹#›</a:t>
            </a:fld>
            <a:endParaRPr lang="it-IT"/>
          </a:p>
        </p:txBody>
      </p:sp>
    </p:spTree>
    <p:extLst>
      <p:ext uri="{BB962C8B-B14F-4D97-AF65-F5344CB8AC3E}">
        <p14:creationId xmlns:p14="http://schemas.microsoft.com/office/powerpoint/2010/main" val="1267635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t-I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3A9780-4E76-4BAB-A079-23D928739B2F}" type="datetimeFigureOut">
              <a:rPr lang="it-IT" smtClean="0"/>
              <a:t>26/12/2017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545B199-DB0C-47A7-A61D-855CEBC0F535}" type="slidenum">
              <a:rPr lang="it-IT" smtClean="0"/>
              <a:t>‹#›</a:t>
            </a:fld>
            <a:endParaRPr lang="it-IT"/>
          </a:p>
        </p:txBody>
      </p:sp>
    </p:spTree>
    <p:extLst>
      <p:ext uri="{BB962C8B-B14F-4D97-AF65-F5344CB8AC3E}">
        <p14:creationId xmlns:p14="http://schemas.microsoft.com/office/powerpoint/2010/main" val="769239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t-I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3A9780-4E76-4BAB-A079-23D928739B2F}" type="datetimeFigureOut">
              <a:rPr lang="it-IT" smtClean="0"/>
              <a:t>26/12/2017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545B199-DB0C-47A7-A61D-855CEBC0F535}" type="slidenum">
              <a:rPr lang="it-IT" smtClean="0"/>
              <a:t>‹#›</a:t>
            </a:fld>
            <a:endParaRPr lang="it-IT"/>
          </a:p>
        </p:txBody>
      </p:sp>
    </p:spTree>
    <p:extLst>
      <p:ext uri="{BB962C8B-B14F-4D97-AF65-F5344CB8AC3E}">
        <p14:creationId xmlns:p14="http://schemas.microsoft.com/office/powerpoint/2010/main" val="223959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t-I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3A9780-4E76-4BAB-A079-23D928739B2F}" type="datetimeFigureOut">
              <a:rPr lang="it-IT" smtClean="0"/>
              <a:t>26/12/2017</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45B199-DB0C-47A7-A61D-855CEBC0F535}" type="slidenum">
              <a:rPr lang="it-IT" smtClean="0"/>
              <a:t>‹#›</a:t>
            </a:fld>
            <a:endParaRPr lang="it-IT"/>
          </a:p>
        </p:txBody>
      </p:sp>
    </p:spTree>
    <p:extLst>
      <p:ext uri="{BB962C8B-B14F-4D97-AF65-F5344CB8AC3E}">
        <p14:creationId xmlns:p14="http://schemas.microsoft.com/office/powerpoint/2010/main" val="3169939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t-IT" b="1" dirty="0" smtClean="0"/>
              <a:t>L’ordinamento per materia nell’archivio milanese</a:t>
            </a:r>
            <a:r>
              <a:rPr lang="it-IT" dirty="0" smtClean="0"/>
              <a:t/>
            </a:r>
            <a:br>
              <a:rPr lang="it-IT" dirty="0" smtClean="0"/>
            </a:br>
            <a:endParaRPr lang="it-IT" dirty="0"/>
          </a:p>
        </p:txBody>
      </p:sp>
      <p:sp>
        <p:nvSpPr>
          <p:cNvPr id="3" name="Subtitle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4160783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t-IT" dirty="0" smtClean="0"/>
              <a:t>Affermazioni dottrinarie sulla validità dell’ordinamento per materia ancora dopo l’Unità</a:t>
            </a:r>
            <a:endParaRPr lang="it-IT" dirty="0"/>
          </a:p>
        </p:txBody>
      </p:sp>
      <p:sp>
        <p:nvSpPr>
          <p:cNvPr id="3" name="Content Placeholder 2"/>
          <p:cNvSpPr>
            <a:spLocks noGrp="1"/>
          </p:cNvSpPr>
          <p:nvPr>
            <p:ph idx="1"/>
          </p:nvPr>
        </p:nvSpPr>
        <p:spPr/>
        <p:txBody>
          <a:bodyPr/>
          <a:lstStyle/>
          <a:p>
            <a:pPr marL="0" indent="0" algn="just">
              <a:buNone/>
            </a:pPr>
            <a:r>
              <a:rPr lang="it-IT" dirty="0" smtClean="0"/>
              <a:t>Nonostante le crescenti critiche e l’intenso dibattito dottrinario, in alcuni casi </a:t>
            </a:r>
            <a:r>
              <a:rPr lang="it-IT" b="1" dirty="0" smtClean="0"/>
              <a:t>l’ordinamento per materia continuò ad essere difeso anche sul piano della teoria archivistica</a:t>
            </a:r>
            <a:r>
              <a:rPr lang="it-IT" dirty="0" smtClean="0"/>
              <a:t>, come a Torino ad opera di Nicomede Bianchi e a Milano ad opera dei discepoli e continuatori del Peroni. Nella città lombarda continuò ad essere insegnato da Pietro Ghinzoni nella scuola dell’archivio (1880)</a:t>
            </a:r>
            <a:endParaRPr lang="it-IT" dirty="0"/>
          </a:p>
        </p:txBody>
      </p:sp>
    </p:spTree>
    <p:extLst>
      <p:ext uri="{BB962C8B-B14F-4D97-AF65-F5344CB8AC3E}">
        <p14:creationId xmlns:p14="http://schemas.microsoft.com/office/powerpoint/2010/main" val="1901190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t-IT" dirty="0"/>
              <a:t>Affermazioni dottrinarie sulla validità dell’ordinamento per materia ancora dopo l’Unità</a:t>
            </a:r>
          </a:p>
        </p:txBody>
      </p:sp>
      <p:sp>
        <p:nvSpPr>
          <p:cNvPr id="3" name="Content Placeholder 2"/>
          <p:cNvSpPr>
            <a:spLocks noGrp="1"/>
          </p:cNvSpPr>
          <p:nvPr>
            <p:ph idx="1"/>
          </p:nvPr>
        </p:nvSpPr>
        <p:spPr/>
        <p:txBody>
          <a:bodyPr/>
          <a:lstStyle/>
          <a:p>
            <a:pPr marL="0" indent="0" algn="just">
              <a:buNone/>
            </a:pPr>
            <a:r>
              <a:rPr lang="it-IT" dirty="0" smtClean="0"/>
              <a:t>Nel 1876 a Venezia, dove gli archivi erano sempre rimasti ordinati per magistrature e uffici, con il rispetto dei fondi originari, venne eletto Bartolomeo Cecchetti alla guida dell’Archivio di Stato. </a:t>
            </a:r>
            <a:r>
              <a:rPr lang="it-IT" b="1" dirty="0" smtClean="0"/>
              <a:t>In un saggio il Cecchetti dice</a:t>
            </a:r>
            <a:r>
              <a:rPr lang="it-IT" dirty="0" smtClean="0"/>
              <a:t>: «due sono i modi di un ordinamento di un archivio quello "reale o puramente archivistico" e quello "scientifico"». Criteri direttivi di un ordinamento reale sono "la spece e l’epoca delle carte", mentre per un "ordinamento scientifico" «valgono quasi le identiche norme che sono a seguirsi nel riunire in un sistema gli elementi di qualunque supellettile scientifica, classificandoli per </a:t>
            </a:r>
            <a:r>
              <a:rPr lang="it-IT" i="1" dirty="0" smtClean="0"/>
              <a:t>regioni</a:t>
            </a:r>
            <a:r>
              <a:rPr lang="it-IT" dirty="0" smtClean="0"/>
              <a:t>, per </a:t>
            </a:r>
            <a:r>
              <a:rPr lang="it-IT" i="1" dirty="0" smtClean="0"/>
              <a:t>cognomi</a:t>
            </a:r>
            <a:r>
              <a:rPr lang="it-IT" dirty="0" smtClean="0"/>
              <a:t>, per </a:t>
            </a:r>
            <a:r>
              <a:rPr lang="it-IT" i="1" dirty="0" smtClean="0"/>
              <a:t>ramo di scienza </a:t>
            </a:r>
            <a:r>
              <a:rPr lang="it-IT" dirty="0" smtClean="0"/>
              <a:t>o per </a:t>
            </a:r>
            <a:r>
              <a:rPr lang="it-IT" i="1" dirty="0" smtClean="0"/>
              <a:t>forma cancelleresca</a:t>
            </a:r>
            <a:r>
              <a:rPr lang="it-IT" dirty="0" smtClean="0"/>
              <a:t>»</a:t>
            </a:r>
            <a:endParaRPr lang="it-IT" dirty="0"/>
          </a:p>
        </p:txBody>
      </p:sp>
    </p:spTree>
    <p:extLst>
      <p:ext uri="{BB962C8B-B14F-4D97-AF65-F5344CB8AC3E}">
        <p14:creationId xmlns:p14="http://schemas.microsoft.com/office/powerpoint/2010/main" val="315930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t-IT" dirty="0"/>
              <a:t>Affermazioni dottrinarie sulla validità dell’ordinamento per materia ancora dopo l’Unità</a:t>
            </a:r>
          </a:p>
        </p:txBody>
      </p:sp>
      <p:sp>
        <p:nvSpPr>
          <p:cNvPr id="3" name="Content Placeholder 2"/>
          <p:cNvSpPr>
            <a:spLocks noGrp="1"/>
          </p:cNvSpPr>
          <p:nvPr>
            <p:ph idx="1"/>
          </p:nvPr>
        </p:nvSpPr>
        <p:spPr/>
        <p:txBody>
          <a:bodyPr/>
          <a:lstStyle/>
          <a:p>
            <a:pPr marL="0" indent="0" algn="just">
              <a:buNone/>
            </a:pPr>
            <a:r>
              <a:rPr lang="it-IT" dirty="0" smtClean="0"/>
              <a:t>Cecchetti dice: «negli archivi disposti per materia (o sistema scientifico), nei quali sotto un titolo sono raccolte tutte le disposizioni, le consulte, i casi avvenuti in un ramo dell’amministrazione, la ricerca è né lunga né difficile»</a:t>
            </a:r>
          </a:p>
          <a:p>
            <a:pPr marL="0" indent="0" algn="just">
              <a:buNone/>
            </a:pPr>
            <a:r>
              <a:rPr lang="it-IT" dirty="0" smtClean="0"/>
              <a:t>Ancora nel 1943 Francesco Tuccimei difese la metodologia da lui adottata all’Archivio Vaticano e poi all’Archivio di Stato di Roma, affermando che la distruzione dell’ordine originario e la disposizione dei documenti in ordine geografico, secondo l’ordine alfabetico del luogo cui essi si riferivano, aveva lo scopo di </a:t>
            </a:r>
            <a:r>
              <a:rPr lang="it-IT" b="1" dirty="0" smtClean="0"/>
              <a:t>facilitare le ricerche</a:t>
            </a:r>
            <a:endParaRPr lang="it-IT" b="1" dirty="0"/>
          </a:p>
        </p:txBody>
      </p:sp>
    </p:spTree>
    <p:extLst>
      <p:ext uri="{BB962C8B-B14F-4D97-AF65-F5344CB8AC3E}">
        <p14:creationId xmlns:p14="http://schemas.microsoft.com/office/powerpoint/2010/main" val="4168305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Archivi aperti liberamente agli studi</a:t>
            </a:r>
            <a:endParaRPr lang="it-IT" dirty="0"/>
          </a:p>
        </p:txBody>
      </p:sp>
      <p:sp>
        <p:nvSpPr>
          <p:cNvPr id="3" name="Content Placeholder 2"/>
          <p:cNvSpPr>
            <a:spLocks noGrp="1"/>
          </p:cNvSpPr>
          <p:nvPr>
            <p:ph idx="1"/>
          </p:nvPr>
        </p:nvSpPr>
        <p:spPr>
          <a:xfrm>
            <a:off x="838200" y="1929383"/>
            <a:ext cx="10515600" cy="4247579"/>
          </a:xfrm>
        </p:spPr>
        <p:txBody>
          <a:bodyPr/>
          <a:lstStyle/>
          <a:p>
            <a:pPr marL="0" indent="0" algn="just">
              <a:buNone/>
            </a:pPr>
            <a:r>
              <a:rPr lang="it-IT" dirty="0" smtClean="0"/>
              <a:t>Un metodo che facilitasse la ricerca storica era anche favorito da diverse disposizioni che aprivano con maggior libertà gli archivi agli </a:t>
            </a:r>
            <a:r>
              <a:rPr lang="it-IT" dirty="0" smtClean="0"/>
              <a:t>studi → conseguenza della Rivoluzione Francese</a:t>
            </a:r>
          </a:p>
          <a:p>
            <a:pPr marL="0" indent="0" algn="just">
              <a:buNone/>
            </a:pPr>
            <a:r>
              <a:rPr lang="it-IT" dirty="0" smtClean="0"/>
              <a:t>Intanto andava ad affermarsi una nuova concezione degli archivi sotto l’influsso del pensiero del Romanticismo. I Romantici affermavano che l’uomo non è più cosmopolita, ma è cittadino di una patria da cui riceve un’impronta particolare, attraverso la lingua, le istituzioni, la religione e la tradizione</a:t>
            </a:r>
            <a:endParaRPr lang="it-IT" dirty="0" smtClean="0"/>
          </a:p>
        </p:txBody>
      </p:sp>
    </p:spTree>
    <p:extLst>
      <p:ext uri="{BB962C8B-B14F-4D97-AF65-F5344CB8AC3E}">
        <p14:creationId xmlns:p14="http://schemas.microsoft.com/office/powerpoint/2010/main" val="3227053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Archivi aperti liberamente agli studi</a:t>
            </a:r>
          </a:p>
        </p:txBody>
      </p:sp>
      <p:sp>
        <p:nvSpPr>
          <p:cNvPr id="3" name="Content Placeholder 2"/>
          <p:cNvSpPr>
            <a:spLocks noGrp="1"/>
          </p:cNvSpPr>
          <p:nvPr>
            <p:ph idx="1"/>
          </p:nvPr>
        </p:nvSpPr>
        <p:spPr/>
        <p:txBody>
          <a:bodyPr/>
          <a:lstStyle/>
          <a:p>
            <a:pPr marL="0" indent="0" algn="just">
              <a:buNone/>
            </a:pPr>
            <a:r>
              <a:rPr lang="it-IT" dirty="0" smtClean="0"/>
              <a:t>L’archivio non è più visto in relazione agli interessi del principe, ma a quelli della nazione. Le carte sono la testimonianza della sua identità storica</a:t>
            </a:r>
          </a:p>
          <a:p>
            <a:pPr marL="0" indent="0" algn="just">
              <a:buNone/>
            </a:pPr>
            <a:r>
              <a:rPr lang="it-IT" dirty="0" smtClean="0"/>
              <a:t>Nell’800 fioriscono gli studi storici. Varie organizzazioni di ricerca erudita. Ci sono edizioni di fonti (MGH / G. Carducci / V. Fiorini)</a:t>
            </a:r>
          </a:p>
          <a:p>
            <a:pPr marL="0" indent="0" algn="just">
              <a:buNone/>
            </a:pPr>
            <a:r>
              <a:rPr lang="it-IT" dirty="0" smtClean="0"/>
              <a:t>Gli archivi si aprono sempre più alla consultazione</a:t>
            </a:r>
          </a:p>
          <a:p>
            <a:pPr marL="0" indent="0" algn="just">
              <a:buNone/>
            </a:pPr>
            <a:r>
              <a:rPr lang="it-IT" dirty="0" smtClean="0"/>
              <a:t>L’unica eccezione fu lo Stato Pontificio, che rimase ancorato all’assoluta segretezza di Stato (Leone XIII 1880 liberalizza)</a:t>
            </a:r>
            <a:endParaRPr lang="it-IT" dirty="0"/>
          </a:p>
        </p:txBody>
      </p:sp>
    </p:spTree>
    <p:extLst>
      <p:ext uri="{BB962C8B-B14F-4D97-AF65-F5344CB8AC3E}">
        <p14:creationId xmlns:p14="http://schemas.microsoft.com/office/powerpoint/2010/main" val="907190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b="1" dirty="0" smtClean="0"/>
              <a:t>Il rispetto dei fondi e l’ordinamento secondo il "metodo storico" o "principio di provenienza"</a:t>
            </a:r>
            <a:endParaRPr lang="it-IT" b="1" dirty="0"/>
          </a:p>
        </p:txBody>
      </p:sp>
      <p:sp>
        <p:nvSpPr>
          <p:cNvPr id="3" name="Content Placeholder 2"/>
          <p:cNvSpPr>
            <a:spLocks noGrp="1"/>
          </p:cNvSpPr>
          <p:nvPr>
            <p:ph idx="1"/>
          </p:nvPr>
        </p:nvSpPr>
        <p:spPr>
          <a:xfrm>
            <a:off x="838200" y="2276855"/>
            <a:ext cx="10515600" cy="3900107"/>
          </a:xfrm>
        </p:spPr>
        <p:txBody>
          <a:bodyPr/>
          <a:lstStyle/>
          <a:p>
            <a:pPr marL="0" indent="0" algn="just">
              <a:buNone/>
            </a:pPr>
            <a:r>
              <a:rPr lang="it-IT" dirty="0" smtClean="0"/>
              <a:t>All’ordinamento per materia si contrappose nel secolo XIX un nuovo e diverso metodo di ordinamento che era in completa antitesi, detto </a:t>
            </a:r>
            <a:r>
              <a:rPr lang="it-IT" b="1" dirty="0" smtClean="0"/>
              <a:t>metodo storico </a:t>
            </a:r>
            <a:r>
              <a:rPr lang="it-IT" dirty="0" smtClean="0"/>
              <a:t>o </a:t>
            </a:r>
            <a:r>
              <a:rPr lang="it-IT" b="1" dirty="0" smtClean="0"/>
              <a:t>principio di </a:t>
            </a:r>
            <a:r>
              <a:rPr lang="it-IT" b="1" dirty="0" smtClean="0"/>
              <a:t>provenienza</a:t>
            </a:r>
          </a:p>
          <a:p>
            <a:pPr marL="0" indent="0" algn="just">
              <a:buNone/>
            </a:pPr>
            <a:r>
              <a:rPr lang="it-IT" dirty="0" smtClean="0"/>
              <a:t>La nascita di questo nuovo metodo è la conseguenza del vigoroso movimento della storiografia romantica, che portò a un progresso dell’archivistica (&gt; ricerche, &gt; attenzione per gli archivi e per i documenti)</a:t>
            </a:r>
            <a:endParaRPr lang="it-IT" dirty="0" smtClean="0"/>
          </a:p>
          <a:p>
            <a:pPr marL="0" indent="0" algn="just">
              <a:buNone/>
            </a:pPr>
            <a:r>
              <a:rPr lang="it-IT" dirty="0" smtClean="0"/>
              <a:t>I due metodi </a:t>
            </a:r>
            <a:r>
              <a:rPr lang="it-IT" dirty="0" smtClean="0"/>
              <a:t>coesistettero comunque </a:t>
            </a:r>
            <a:r>
              <a:rPr lang="it-IT" dirty="0" smtClean="0"/>
              <a:t>a lungo e a lungo si contesero il campo</a:t>
            </a:r>
            <a:endParaRPr lang="it-IT" dirty="0"/>
          </a:p>
        </p:txBody>
      </p:sp>
    </p:spTree>
    <p:extLst>
      <p:ext uri="{BB962C8B-B14F-4D97-AF65-F5344CB8AC3E}">
        <p14:creationId xmlns:p14="http://schemas.microsoft.com/office/powerpoint/2010/main" val="2421815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Reazioni all’ordinamento per materia</a:t>
            </a:r>
          </a:p>
        </p:txBody>
      </p:sp>
      <p:sp>
        <p:nvSpPr>
          <p:cNvPr id="3" name="Content Placeholder 2"/>
          <p:cNvSpPr>
            <a:spLocks noGrp="1"/>
          </p:cNvSpPr>
          <p:nvPr>
            <p:ph idx="1"/>
          </p:nvPr>
        </p:nvSpPr>
        <p:spPr>
          <a:xfrm>
            <a:off x="838200" y="1536192"/>
            <a:ext cx="10515600" cy="4640771"/>
          </a:xfrm>
        </p:spPr>
        <p:txBody>
          <a:bodyPr/>
          <a:lstStyle/>
          <a:p>
            <a:pPr marL="0" indent="0" algn="ctr">
              <a:buNone/>
            </a:pPr>
            <a:r>
              <a:rPr lang="it-IT" dirty="0" smtClean="0"/>
              <a:t>La reazione all’ordinamento per materia si manifestò a due livelli</a:t>
            </a:r>
          </a:p>
          <a:p>
            <a:pPr marL="0" indent="0" algn="ctr">
              <a:buNone/>
            </a:pPr>
            <a:endParaRPr lang="it-IT" dirty="0" smtClean="0"/>
          </a:p>
          <a:p>
            <a:pPr algn="just"/>
            <a:r>
              <a:rPr lang="it-IT" dirty="0" smtClean="0"/>
              <a:t>Il primo, più limitato, diceva che </a:t>
            </a:r>
            <a:r>
              <a:rPr lang="it-IT" b="1" dirty="0" smtClean="0"/>
              <a:t>fondi diversi non debbono essere frammisti fra loro</a:t>
            </a:r>
            <a:r>
              <a:rPr lang="it-IT" dirty="0" smtClean="0"/>
              <a:t>, pur ammettendo la possibilità di rimaneggiamenti dell’ordinamento interno di ciascun fondo, cioè un ordinamento per materia in seno al singolo fondo (</a:t>
            </a:r>
            <a:r>
              <a:rPr lang="it-IT" b="1" dirty="0" smtClean="0"/>
              <a:t>rispetto dei fondi</a:t>
            </a:r>
            <a:r>
              <a:rPr lang="it-IT" dirty="0" smtClean="0"/>
              <a:t>)</a:t>
            </a:r>
          </a:p>
          <a:p>
            <a:pPr algn="just"/>
            <a:r>
              <a:rPr lang="it-IT" dirty="0" smtClean="0"/>
              <a:t>Il secondo è invece il metodo storico o principio di provenienza vero e proprio nel significato di </a:t>
            </a:r>
            <a:r>
              <a:rPr lang="it-IT" b="1" dirty="0" smtClean="0"/>
              <a:t>ricostruzione dell’ordine originario</a:t>
            </a:r>
            <a:endParaRPr lang="it-IT" b="1" dirty="0"/>
          </a:p>
        </p:txBody>
      </p:sp>
    </p:spTree>
    <p:extLst>
      <p:ext uri="{BB962C8B-B14F-4D97-AF65-F5344CB8AC3E}">
        <p14:creationId xmlns:p14="http://schemas.microsoft.com/office/powerpoint/2010/main" val="3087851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Metodo storico o principio di provenienza</a:t>
            </a:r>
            <a:endParaRPr lang="it-IT" dirty="0"/>
          </a:p>
        </p:txBody>
      </p:sp>
      <p:sp>
        <p:nvSpPr>
          <p:cNvPr id="3" name="Content Placeholder 2"/>
          <p:cNvSpPr>
            <a:spLocks noGrp="1"/>
          </p:cNvSpPr>
          <p:nvPr>
            <p:ph idx="1"/>
          </p:nvPr>
        </p:nvSpPr>
        <p:spPr/>
        <p:txBody>
          <a:bodyPr/>
          <a:lstStyle/>
          <a:p>
            <a:pPr marL="0" indent="0" algn="just">
              <a:buNone/>
            </a:pPr>
            <a:r>
              <a:rPr lang="it-IT" dirty="0" smtClean="0"/>
              <a:t>Il principio di provenienza o metodo storico affermava che non si debbono mescolare fra loro documenti di fondi diversi, ma anche che all’interno del fondo costituito dai documenti di ciascun ufficio si deve </a:t>
            </a:r>
            <a:r>
              <a:rPr lang="it-IT" b="1" dirty="0" smtClean="0"/>
              <a:t>mantenere l’ordine originario dato ai documenti dall’ufficio produttore </a:t>
            </a:r>
            <a:r>
              <a:rPr lang="it-IT" dirty="0" smtClean="0"/>
              <a:t>e si deve ricostituirlo se l’ordine originario è stato invece modificato da successivi rimaneggiamenti, come quelli tanto ampliamente praticati a seguito dell’ordinamento per materia</a:t>
            </a:r>
            <a:endParaRPr lang="it-IT" dirty="0"/>
          </a:p>
        </p:txBody>
      </p:sp>
    </p:spTree>
    <p:extLst>
      <p:ext uri="{BB962C8B-B14F-4D97-AF65-F5344CB8AC3E}">
        <p14:creationId xmlns:p14="http://schemas.microsoft.com/office/powerpoint/2010/main" val="1490284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Rispetto dei fondi</a:t>
            </a:r>
            <a:endParaRPr lang="it-IT" dirty="0"/>
          </a:p>
        </p:txBody>
      </p:sp>
      <p:sp>
        <p:nvSpPr>
          <p:cNvPr id="3" name="Content Placeholder 2"/>
          <p:cNvSpPr>
            <a:spLocks noGrp="1"/>
          </p:cNvSpPr>
          <p:nvPr>
            <p:ph idx="1"/>
          </p:nvPr>
        </p:nvSpPr>
        <p:spPr>
          <a:xfrm>
            <a:off x="838200" y="1609344"/>
            <a:ext cx="10515600" cy="4567619"/>
          </a:xfrm>
        </p:spPr>
        <p:txBody>
          <a:bodyPr>
            <a:normAutofit lnSpcReduction="10000"/>
          </a:bodyPr>
          <a:lstStyle/>
          <a:p>
            <a:pPr marL="0" indent="0" algn="just">
              <a:buNone/>
            </a:pPr>
            <a:r>
              <a:rPr lang="it-IT" dirty="0" smtClean="0"/>
              <a:t>La prima reazione al metodo per materia è stata quindi quella del </a:t>
            </a:r>
            <a:r>
              <a:rPr lang="it-IT" b="1" dirty="0" smtClean="0"/>
              <a:t>rispetto dei fondi</a:t>
            </a:r>
            <a:r>
              <a:rPr lang="it-IT" dirty="0" smtClean="0"/>
              <a:t>. Il rispetto dei fondi fu teorizzato a Lucca nel 1808 da Giorgio Viani in un "Piano per formare a Lucca un archivio generale", preparato per ordine della principessa di Lucca e Piombino Elisa Baciocchi. Si voleva concentrare tutti gli archivi del principato ma questi dovevano essere distinti come tanti "corpi" (fondi). All’interno di ciascun corpo le carte erano però ordinate per materia.</a:t>
            </a:r>
          </a:p>
          <a:p>
            <a:pPr marL="0" indent="0" algn="just">
              <a:buNone/>
            </a:pPr>
            <a:r>
              <a:rPr lang="it-IT" dirty="0" smtClean="0"/>
              <a:t>A Napoli nel 1812 e a Palermo nel 1818 il rispetto dei fondi fu prescritto da una norma del diritto. A Padova nel 1843 l’archivista Ignazio Grotto ripristinò il rispetto dei fondi dopo una prima divisione per </a:t>
            </a:r>
            <a:r>
              <a:rPr lang="it-IT" dirty="0" smtClean="0"/>
              <a:t>materie</a:t>
            </a:r>
          </a:p>
          <a:p>
            <a:pPr marL="0" indent="0" algn="just">
              <a:buNone/>
            </a:pPr>
            <a:r>
              <a:rPr lang="it-IT" dirty="0" smtClean="0"/>
              <a:t>Sono però esempi sporadici</a:t>
            </a:r>
            <a:endParaRPr lang="it-IT" dirty="0"/>
          </a:p>
        </p:txBody>
      </p:sp>
    </p:spTree>
    <p:extLst>
      <p:ext uri="{BB962C8B-B14F-4D97-AF65-F5344CB8AC3E}">
        <p14:creationId xmlns:p14="http://schemas.microsoft.com/office/powerpoint/2010/main" val="21487514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80795"/>
          </a:xfrm>
        </p:spPr>
        <p:txBody>
          <a:bodyPr>
            <a:normAutofit fontScale="90000"/>
          </a:bodyPr>
          <a:lstStyle/>
          <a:p>
            <a:pPr algn="ctr"/>
            <a:r>
              <a:rPr lang="it-IT" dirty="0" smtClean="0"/>
              <a:t>Ricostruzione dell’ordine originario (metodo storico)</a:t>
            </a:r>
            <a:endParaRPr lang="it-IT" dirty="0"/>
          </a:p>
        </p:txBody>
      </p:sp>
      <p:sp>
        <p:nvSpPr>
          <p:cNvPr id="3" name="Content Placeholder 2"/>
          <p:cNvSpPr>
            <a:spLocks noGrp="1"/>
          </p:cNvSpPr>
          <p:nvPr>
            <p:ph idx="1"/>
          </p:nvPr>
        </p:nvSpPr>
        <p:spPr>
          <a:xfrm>
            <a:off x="838200" y="2011679"/>
            <a:ext cx="10515600" cy="4165283"/>
          </a:xfrm>
        </p:spPr>
        <p:txBody>
          <a:bodyPr/>
          <a:lstStyle/>
          <a:p>
            <a:pPr marL="0" indent="0" algn="just">
              <a:buNone/>
            </a:pPr>
            <a:r>
              <a:rPr lang="it-IT" dirty="0" smtClean="0"/>
              <a:t>Per quanto riguarda il metodo storico o principio di provenienza, cioè il mantenimento o la ricostruzione dell’ordine originario, la paternità di questo metodo di ordinamento è opera di </a:t>
            </a:r>
            <a:r>
              <a:rPr lang="it-IT" b="1" dirty="0" smtClean="0"/>
              <a:t>Francesco Bonaini </a:t>
            </a:r>
            <a:r>
              <a:rPr lang="it-IT" dirty="0" smtClean="0"/>
              <a:t>(1806-1874)</a:t>
            </a:r>
            <a:r>
              <a:rPr lang="it-IT" b="1" dirty="0" smtClean="0"/>
              <a:t> </a:t>
            </a:r>
            <a:r>
              <a:rPr lang="it-IT" dirty="0" smtClean="0"/>
              <a:t>e della sua scuola. Tuttavia già in precedenza ci sono stati esempi teorizzati (adirittura risalenti al secolo XVIII, cioè prima del semplice rispetto dei fondi). I più importanti sono:</a:t>
            </a:r>
            <a:endParaRPr lang="it-IT" dirty="0"/>
          </a:p>
        </p:txBody>
      </p:sp>
    </p:spTree>
    <p:extLst>
      <p:ext uri="{BB962C8B-B14F-4D97-AF65-F5344CB8AC3E}">
        <p14:creationId xmlns:p14="http://schemas.microsoft.com/office/powerpoint/2010/main" val="3687253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L’ordinamento cronologico e quello per materia a Milano</a:t>
            </a:r>
            <a:endParaRPr lang="it-IT" dirty="0"/>
          </a:p>
        </p:txBody>
      </p:sp>
      <p:sp>
        <p:nvSpPr>
          <p:cNvPr id="3" name="Content Placeholder 2"/>
          <p:cNvSpPr>
            <a:spLocks noGrp="1"/>
          </p:cNvSpPr>
          <p:nvPr>
            <p:ph idx="1"/>
          </p:nvPr>
        </p:nvSpPr>
        <p:spPr/>
        <p:txBody>
          <a:bodyPr/>
          <a:lstStyle/>
          <a:p>
            <a:pPr marL="0" indent="0" algn="just">
              <a:buNone/>
            </a:pPr>
            <a:r>
              <a:rPr lang="it-IT" dirty="0" smtClean="0"/>
              <a:t>In Italia l’ordinamento per materia ebbe la sua massima espressione fra la metà del ‘700 e la prima metà dell’800 a Milano </a:t>
            </a:r>
          </a:p>
          <a:p>
            <a:pPr marL="0" indent="0" algn="just">
              <a:buNone/>
            </a:pPr>
            <a:r>
              <a:rPr lang="it-IT" dirty="0" smtClean="0"/>
              <a:t>Nella seconda metà del sec. XVIII l’archivista dott. Gaetano </a:t>
            </a:r>
            <a:r>
              <a:rPr lang="it-IT" b="1" dirty="0" smtClean="0"/>
              <a:t>Pescarenico</a:t>
            </a:r>
            <a:r>
              <a:rPr lang="it-IT" dirty="0" smtClean="0"/>
              <a:t> nominato nel 1762 alla guida della direzione degli archivi governativi di Milano fu fautore di un </a:t>
            </a:r>
            <a:r>
              <a:rPr lang="it-IT" b="1" dirty="0" smtClean="0"/>
              <a:t>ordinamento cronologico </a:t>
            </a:r>
            <a:r>
              <a:rPr lang="it-IT" dirty="0" smtClean="0"/>
              <a:t>e lo applicò a lungo nonostante l’ordine del principe di Kaunitz (cancelliere di Maria Teresa) di adottare </a:t>
            </a:r>
            <a:r>
              <a:rPr lang="it-IT" dirty="0" smtClean="0"/>
              <a:t>un </a:t>
            </a:r>
            <a:r>
              <a:rPr lang="it-IT" dirty="0" smtClean="0"/>
              <a:t>ordinamento per materie (fondendo anche archivi diversi)  </a:t>
            </a:r>
          </a:p>
          <a:p>
            <a:pPr marL="0" indent="0">
              <a:buNone/>
            </a:pPr>
            <a:endParaRPr lang="it-IT" dirty="0"/>
          </a:p>
        </p:txBody>
      </p:sp>
    </p:spTree>
    <p:extLst>
      <p:ext uri="{BB962C8B-B14F-4D97-AF65-F5344CB8AC3E}">
        <p14:creationId xmlns:p14="http://schemas.microsoft.com/office/powerpoint/2010/main" val="16489622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Ricostruzione dell’ordine originario (metodo storico)</a:t>
            </a:r>
          </a:p>
        </p:txBody>
      </p:sp>
      <p:sp>
        <p:nvSpPr>
          <p:cNvPr id="3" name="Content Placeholder 2"/>
          <p:cNvSpPr>
            <a:spLocks noGrp="1"/>
          </p:cNvSpPr>
          <p:nvPr>
            <p:ph idx="1"/>
          </p:nvPr>
        </p:nvSpPr>
        <p:spPr/>
        <p:txBody>
          <a:bodyPr/>
          <a:lstStyle/>
          <a:p>
            <a:pPr algn="just"/>
            <a:r>
              <a:rPr lang="it-IT" b="1" dirty="0" smtClean="0"/>
              <a:t>Anonimo genovese</a:t>
            </a:r>
            <a:r>
              <a:rPr lang="it-IT" dirty="0" smtClean="0"/>
              <a:t> 1795 → va contro le teorie del suo tempo (materia/cronologico); dice che è preferibile l’ordine originario</a:t>
            </a:r>
          </a:p>
          <a:p>
            <a:pPr algn="just"/>
            <a:r>
              <a:rPr lang="it-IT" b="1" dirty="0" smtClean="0"/>
              <a:t>Giovanni Battista Beretti </a:t>
            </a:r>
            <a:r>
              <a:rPr lang="it-IT" dirty="0" smtClean="0"/>
              <a:t>1797 → archivista a Mantova. Riordina secondo l’ordine originario </a:t>
            </a:r>
          </a:p>
          <a:p>
            <a:pPr algn="just"/>
            <a:r>
              <a:rPr lang="it-IT" dirty="0" smtClean="0"/>
              <a:t>Per quanto a Firenze molti archivi furono ordinati con il metodo per materia un regolamento del 1822 criticò questo metodo preferendo una maggior attenzione all’ordine originario </a:t>
            </a:r>
            <a:endParaRPr lang="it-IT" dirty="0">
              <a:solidFill>
                <a:srgbClr val="FF0000"/>
              </a:solidFill>
            </a:endParaRPr>
          </a:p>
        </p:txBody>
      </p:sp>
    </p:spTree>
    <p:extLst>
      <p:ext uri="{BB962C8B-B14F-4D97-AF65-F5344CB8AC3E}">
        <p14:creationId xmlns:p14="http://schemas.microsoft.com/office/powerpoint/2010/main" val="2616910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La scuola archivistica toscana: Francesco Bonaini</a:t>
            </a:r>
            <a:endParaRPr lang="it-IT" dirty="0"/>
          </a:p>
        </p:txBody>
      </p:sp>
      <p:sp>
        <p:nvSpPr>
          <p:cNvPr id="3" name="Content Placeholder 2"/>
          <p:cNvSpPr>
            <a:spLocks noGrp="1"/>
          </p:cNvSpPr>
          <p:nvPr>
            <p:ph idx="1"/>
          </p:nvPr>
        </p:nvSpPr>
        <p:spPr>
          <a:xfrm>
            <a:off x="838200" y="1956815"/>
            <a:ext cx="10515600" cy="4220147"/>
          </a:xfrm>
        </p:spPr>
        <p:txBody>
          <a:bodyPr/>
          <a:lstStyle/>
          <a:p>
            <a:pPr marL="0" indent="0" algn="just">
              <a:buNone/>
            </a:pPr>
            <a:r>
              <a:rPr lang="it-IT" dirty="0" smtClean="0"/>
              <a:t>La grande affermazione del principio di ordinamento secondo la ricostruzione dell’ordine originario è dovuta a </a:t>
            </a:r>
            <a:r>
              <a:rPr lang="it-IT" b="1" dirty="0" smtClean="0"/>
              <a:t>Francesco Bonaini </a:t>
            </a:r>
            <a:r>
              <a:rPr lang="it-IT" dirty="0" smtClean="0"/>
              <a:t>(1806-1874) e ai suoi allievi (Cesare Guasti, Salvatore Bongi e Luciano Banchi) e all’istituzione nel 1852 della </a:t>
            </a:r>
            <a:r>
              <a:rPr lang="it-IT" b="1" dirty="0" smtClean="0"/>
              <a:t>Direzione degli archivi di Stato voluta da Leopoldo II </a:t>
            </a:r>
            <a:r>
              <a:rPr lang="it-IT" dirty="0" smtClean="0"/>
              <a:t>con a capo lo stesso Bonaini (Archivio di Stato di Firenze e Soprintendenza agli archivi del Granducato di Toscana)</a:t>
            </a:r>
          </a:p>
          <a:p>
            <a:pPr marL="0" indent="0" algn="just">
              <a:buNone/>
            </a:pPr>
            <a:r>
              <a:rPr lang="it-IT" dirty="0" smtClean="0"/>
              <a:t>Bonaini sistemò e ordinò le carte del Granducato di Toscana, concentrate nel palazzo degli Uffizi, che sino al 1989 fu sede dell’Archivio di Stato </a:t>
            </a:r>
            <a:endParaRPr lang="it-IT" dirty="0"/>
          </a:p>
        </p:txBody>
      </p:sp>
    </p:spTree>
    <p:extLst>
      <p:ext uri="{BB962C8B-B14F-4D97-AF65-F5344CB8AC3E}">
        <p14:creationId xmlns:p14="http://schemas.microsoft.com/office/powerpoint/2010/main" val="23246504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La scuola archivistica toscana: Francesco Bonaini</a:t>
            </a:r>
          </a:p>
        </p:txBody>
      </p:sp>
      <p:sp>
        <p:nvSpPr>
          <p:cNvPr id="3" name="Content Placeholder 2"/>
          <p:cNvSpPr>
            <a:spLocks noGrp="1"/>
          </p:cNvSpPr>
          <p:nvPr>
            <p:ph idx="1"/>
          </p:nvPr>
        </p:nvSpPr>
        <p:spPr/>
        <p:txBody>
          <a:bodyPr/>
          <a:lstStyle/>
          <a:p>
            <a:pPr marL="0" indent="0" algn="just">
              <a:buNone/>
            </a:pPr>
            <a:r>
              <a:rPr lang="it-IT" dirty="0" smtClean="0"/>
              <a:t>"Dal pensare come gli archivi si sono venuti formando e accrescendo nel corso dei secoli – scriveva il Bonaini –</a:t>
            </a:r>
            <a:r>
              <a:rPr lang="it-IT" dirty="0"/>
              <a:t> </a:t>
            </a:r>
            <a:r>
              <a:rPr lang="it-IT" dirty="0" smtClean="0"/>
              <a:t>emerge il più sicuro criterio per il loro ordinamento". Bonaini denominò "storico" questo metodo di ordinamento "non perchè fosse fatto per servire e giovare la storia, ma perchè aveva il suo fondamento nella storia e a questa si ispirava</a:t>
            </a:r>
            <a:r>
              <a:rPr lang="it-IT" dirty="0" smtClean="0"/>
              <a:t>".</a:t>
            </a:r>
          </a:p>
          <a:p>
            <a:pPr marL="0" indent="0" algn="just">
              <a:buNone/>
            </a:pPr>
            <a:r>
              <a:rPr lang="it-IT" b="1" dirty="0" smtClean="0"/>
              <a:t>Si aveva ormai la coscienza ben netta dell’archivio come tutto organico, viva testimonianza dell’istituzione che l’ha prodotto</a:t>
            </a:r>
            <a:endParaRPr lang="it-IT" b="1" dirty="0" smtClean="0"/>
          </a:p>
          <a:p>
            <a:pPr marL="0" indent="0" algn="just">
              <a:buNone/>
            </a:pPr>
            <a:r>
              <a:rPr lang="it-IT" dirty="0" smtClean="0"/>
              <a:t>Oltre a ordinare l’Archivio di Stato di Firenze Bonaini ordinò anche quelli di Siena, Lucca e più tardi Pisa.  </a:t>
            </a:r>
          </a:p>
        </p:txBody>
      </p:sp>
    </p:spTree>
    <p:extLst>
      <p:ext uri="{BB962C8B-B14F-4D97-AF65-F5344CB8AC3E}">
        <p14:creationId xmlns:p14="http://schemas.microsoft.com/office/powerpoint/2010/main" val="33870039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La scuola archivistica toscana: Francesco Bonaini</a:t>
            </a:r>
          </a:p>
        </p:txBody>
      </p:sp>
      <p:sp>
        <p:nvSpPr>
          <p:cNvPr id="3" name="Content Placeholder 2"/>
          <p:cNvSpPr>
            <a:spLocks noGrp="1"/>
          </p:cNvSpPr>
          <p:nvPr>
            <p:ph idx="1"/>
          </p:nvPr>
        </p:nvSpPr>
        <p:spPr>
          <a:xfrm>
            <a:off x="838200" y="1563624"/>
            <a:ext cx="10515600" cy="4613339"/>
          </a:xfrm>
        </p:spPr>
        <p:txBody>
          <a:bodyPr/>
          <a:lstStyle/>
          <a:p>
            <a:pPr marL="0" indent="0">
              <a:buNone/>
            </a:pPr>
            <a:r>
              <a:rPr lang="it-IT" dirty="0" smtClean="0"/>
              <a:t>Antonio Pannella riassume così la metodologia adottata dal Bonaini:</a:t>
            </a:r>
          </a:p>
          <a:p>
            <a:r>
              <a:rPr lang="it-IT" dirty="0" smtClean="0"/>
              <a:t>Principio di provenienza</a:t>
            </a:r>
          </a:p>
          <a:p>
            <a:r>
              <a:rPr lang="it-IT" dirty="0" smtClean="0"/>
              <a:t>Unità e inscindibilità dei fondi</a:t>
            </a:r>
          </a:p>
          <a:p>
            <a:r>
              <a:rPr lang="it-IT" dirty="0" smtClean="0"/>
              <a:t>Unica orientazione la storia degli istituti</a:t>
            </a:r>
          </a:p>
          <a:p>
            <a:pPr marL="0" indent="0" algn="just">
              <a:buNone/>
            </a:pPr>
            <a:r>
              <a:rPr lang="it-IT" dirty="0" smtClean="0"/>
              <a:t>Il metodo storico è stato definito dal Cencetti "la naturale stratificazione delle carte, </a:t>
            </a:r>
            <a:r>
              <a:rPr lang="it-IT" dirty="0" smtClean="0"/>
              <a:t>allorché </a:t>
            </a:r>
            <a:r>
              <a:rPr lang="it-IT" dirty="0" smtClean="0"/>
              <a:t>non intervenga alcune presunzione razionalistica a turbarla, presunzione razionalistica che era stata invece alla base dell’ordinamento per materia". </a:t>
            </a:r>
          </a:p>
          <a:p>
            <a:pPr marL="0" indent="0" algn="ctr">
              <a:buNone/>
            </a:pPr>
            <a:r>
              <a:rPr lang="it-IT" i="1" dirty="0" smtClean="0"/>
              <a:t>In un archivio non bisogna cercare le materie ma le istituzioni</a:t>
            </a:r>
            <a:endParaRPr lang="it-IT" i="1" dirty="0"/>
          </a:p>
        </p:txBody>
      </p:sp>
    </p:spTree>
    <p:extLst>
      <p:ext uri="{BB962C8B-B14F-4D97-AF65-F5344CB8AC3E}">
        <p14:creationId xmlns:p14="http://schemas.microsoft.com/office/powerpoint/2010/main" val="42961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Salvatore Bongi e l’inventario dell’Archivio di Stato di Lucca</a:t>
            </a:r>
            <a:endParaRPr lang="it-IT" dirty="0"/>
          </a:p>
        </p:txBody>
      </p:sp>
      <p:sp>
        <p:nvSpPr>
          <p:cNvPr id="3" name="Content Placeholder 2"/>
          <p:cNvSpPr>
            <a:spLocks noGrp="1"/>
          </p:cNvSpPr>
          <p:nvPr>
            <p:ph idx="1"/>
          </p:nvPr>
        </p:nvSpPr>
        <p:spPr/>
        <p:txBody>
          <a:bodyPr/>
          <a:lstStyle/>
          <a:p>
            <a:pPr marL="0" indent="0" algn="just">
              <a:buNone/>
            </a:pPr>
            <a:r>
              <a:rPr lang="it-IT" dirty="0" smtClean="0"/>
              <a:t>Salvatore Bongi (1825-1899), allievo del </a:t>
            </a:r>
            <a:r>
              <a:rPr lang="it-IT" dirty="0" err="1" smtClean="0"/>
              <a:t>Bonaini</a:t>
            </a:r>
            <a:r>
              <a:rPr lang="it-IT" smtClean="0"/>
              <a:t>, </a:t>
            </a:r>
            <a:r>
              <a:rPr lang="it-IT" dirty="0" smtClean="0"/>
              <a:t>realizzò l’opera che a ragione è ricordata come il più rilevante esempio di lavoro archivistico effettuato seguendo il "metodo storico" → </a:t>
            </a:r>
            <a:r>
              <a:rPr lang="it-IT" b="1" dirty="0" smtClean="0"/>
              <a:t>l’inventario</a:t>
            </a:r>
            <a:r>
              <a:rPr lang="it-IT" dirty="0" smtClean="0"/>
              <a:t> (in realtà guida) </a:t>
            </a:r>
            <a:r>
              <a:rPr lang="it-IT" b="1" dirty="0" smtClean="0"/>
              <a:t>dell’Archivio di Stato di Lucca </a:t>
            </a:r>
            <a:r>
              <a:rPr lang="it-IT" dirty="0" smtClean="0"/>
              <a:t>(Bongi ne fu il direttore)</a:t>
            </a:r>
          </a:p>
          <a:p>
            <a:pPr marL="0" indent="0" algn="just">
              <a:buNone/>
            </a:pPr>
            <a:r>
              <a:rPr lang="it-IT" dirty="0" smtClean="0"/>
              <a:t>L’inventario (4 volumi) da una descrizione dei fondi e delle serie dell’archivio seguendo le vicende della storia lucchese, elencando il materiale di ciascun fondo e di ciascuna serie (ampia premessa dell’istituzione produttrice)</a:t>
            </a:r>
            <a:endParaRPr lang="it-IT" dirty="0"/>
          </a:p>
        </p:txBody>
      </p:sp>
    </p:spTree>
    <p:extLst>
      <p:ext uri="{BB962C8B-B14F-4D97-AF65-F5344CB8AC3E}">
        <p14:creationId xmlns:p14="http://schemas.microsoft.com/office/powerpoint/2010/main" val="28056306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Salvatore Bongi e l’inventario dell’Archivio di Stato di Lucca</a:t>
            </a:r>
          </a:p>
        </p:txBody>
      </p:sp>
      <p:sp>
        <p:nvSpPr>
          <p:cNvPr id="3" name="Content Placeholder 2"/>
          <p:cNvSpPr>
            <a:spLocks noGrp="1"/>
          </p:cNvSpPr>
          <p:nvPr>
            <p:ph idx="1"/>
          </p:nvPr>
        </p:nvSpPr>
        <p:spPr/>
        <p:txBody>
          <a:bodyPr/>
          <a:lstStyle/>
          <a:p>
            <a:pPr marL="0" indent="0" algn="just">
              <a:buNone/>
            </a:pPr>
            <a:r>
              <a:rPr lang="it-IT" dirty="0" smtClean="0"/>
              <a:t>Altro punto da segnalare è </a:t>
            </a:r>
            <a:r>
              <a:rPr lang="it-IT" b="1" dirty="0" smtClean="0"/>
              <a:t>l’assoluta difformità dello spazio dedicato alla elencazione della documentazione</a:t>
            </a:r>
            <a:r>
              <a:rPr lang="it-IT" dirty="0" smtClean="0"/>
              <a:t>: una serie di registri omogenei (registri delle delibere) può essere descritta in una sola o pochissime righe (n°registri ed estremi cronologici), mentre all’elencazione dei documenti rilegati in un singolo volume possono essere dedicate più pagine</a:t>
            </a:r>
          </a:p>
          <a:p>
            <a:pPr marL="0" indent="0" algn="just">
              <a:buNone/>
            </a:pPr>
            <a:r>
              <a:rPr lang="it-IT" dirty="0" smtClean="0"/>
              <a:t>Si tratta di criteri che da allora sono alla base di qualsiasi inventario archivistico (Il Ministero dell’Interno nel 1881 invitava tutti gli archivi di Stato a prendere come esempio per i propri lavori l’inventario del Bongi)</a:t>
            </a:r>
            <a:endParaRPr lang="it-IT" dirty="0"/>
          </a:p>
        </p:txBody>
      </p:sp>
    </p:spTree>
    <p:extLst>
      <p:ext uri="{BB962C8B-B14F-4D97-AF65-F5344CB8AC3E}">
        <p14:creationId xmlns:p14="http://schemas.microsoft.com/office/powerpoint/2010/main" val="24167001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Limiti della scuola archivistica toscana</a:t>
            </a:r>
            <a:endParaRPr lang="it-IT" dirty="0"/>
          </a:p>
        </p:txBody>
      </p:sp>
      <p:sp>
        <p:nvSpPr>
          <p:cNvPr id="3" name="Content Placeholder 2"/>
          <p:cNvSpPr>
            <a:spLocks noGrp="1"/>
          </p:cNvSpPr>
          <p:nvPr>
            <p:ph idx="1"/>
          </p:nvPr>
        </p:nvSpPr>
        <p:spPr/>
        <p:txBody>
          <a:bodyPr/>
          <a:lstStyle/>
          <a:p>
            <a:pPr marL="0" indent="0" algn="just">
              <a:buNone/>
            </a:pPr>
            <a:r>
              <a:rPr lang="it-IT" dirty="0" smtClean="0"/>
              <a:t>La scuola archivistica toscana ha l’indubbio merito di aver gettato </a:t>
            </a:r>
            <a:r>
              <a:rPr lang="it-IT" b="1" dirty="0" smtClean="0"/>
              <a:t>le basi della moderna archivistica</a:t>
            </a:r>
            <a:r>
              <a:rPr lang="it-IT" dirty="0" smtClean="0"/>
              <a:t>, con l’applicazione di principi archivistici universalmente validi tuttavia:</a:t>
            </a:r>
          </a:p>
          <a:p>
            <a:pPr algn="just"/>
            <a:r>
              <a:rPr lang="it-IT" dirty="0" smtClean="0"/>
              <a:t>Il Bonaini affermò sul piano teorico l’opportunità di creare collezioni di documenti (Archivio diplomatico a Firenze promosso dal Bonaini)</a:t>
            </a:r>
          </a:p>
          <a:p>
            <a:pPr algn="just"/>
            <a:r>
              <a:rPr lang="it-IT" dirty="0" smtClean="0"/>
              <a:t>La scuola toscana nonostante tutto non ha mai indicato l’archivistica quale "scienza" o "dottrina". Erano eruditi che non facevano alcuna teorizzazione di metodi. Erano più paleografi o diplomatici che non sono riusciti a formalizzare per iscritto il "metodo storico" nella sua completezza  </a:t>
            </a:r>
            <a:endParaRPr lang="it-IT" dirty="0"/>
          </a:p>
        </p:txBody>
      </p:sp>
    </p:spTree>
    <p:extLst>
      <p:ext uri="{BB962C8B-B14F-4D97-AF65-F5344CB8AC3E}">
        <p14:creationId xmlns:p14="http://schemas.microsoft.com/office/powerpoint/2010/main" val="51069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L’ordinamento cronologico e quello per materia a Milano</a:t>
            </a:r>
            <a:endParaRPr lang="it-IT" dirty="0"/>
          </a:p>
        </p:txBody>
      </p:sp>
      <p:sp>
        <p:nvSpPr>
          <p:cNvPr id="3" name="Content Placeholder 2"/>
          <p:cNvSpPr>
            <a:spLocks noGrp="1"/>
          </p:cNvSpPr>
          <p:nvPr>
            <p:ph idx="1"/>
          </p:nvPr>
        </p:nvSpPr>
        <p:spPr/>
        <p:txBody>
          <a:bodyPr/>
          <a:lstStyle/>
          <a:p>
            <a:pPr marL="0" indent="0" algn="just">
              <a:buNone/>
            </a:pPr>
            <a:r>
              <a:rPr lang="it-IT" dirty="0" smtClean="0"/>
              <a:t>In precedenza a Milano doveva esserci stato un primordiale ordinamento per classi e materie che rispettava i fondi che il Pescarenico iniziò a snaturare </a:t>
            </a:r>
          </a:p>
          <a:p>
            <a:pPr marL="0" indent="0" algn="just">
              <a:buNone/>
            </a:pPr>
            <a:r>
              <a:rPr lang="it-IT" b="1" dirty="0" smtClean="0"/>
              <a:t>Il Kaunitz da Vienna inviò un piano di classificazione</a:t>
            </a:r>
            <a:r>
              <a:rPr lang="it-IT" dirty="0" smtClean="0"/>
              <a:t> in 12 classi dominanti, con ulteriori classi subalterne (preparato dall’archivista Obermayer) che dopo la morte del Pescarenico (1774) venne applicato dai suoi successori, Bartolomeo Sambrunico e Ilario Conte   </a:t>
            </a:r>
          </a:p>
          <a:p>
            <a:pPr marL="0" indent="0">
              <a:buNone/>
            </a:pPr>
            <a:endParaRPr lang="it-IT" dirty="0"/>
          </a:p>
        </p:txBody>
      </p:sp>
    </p:spTree>
    <p:extLst>
      <p:ext uri="{BB962C8B-B14F-4D97-AF65-F5344CB8AC3E}">
        <p14:creationId xmlns:p14="http://schemas.microsoft.com/office/powerpoint/2010/main" val="3998565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L’ordinamento cronologico e quello per materia a Milano</a:t>
            </a:r>
            <a:endParaRPr lang="it-IT" dirty="0"/>
          </a:p>
        </p:txBody>
      </p:sp>
      <p:sp>
        <p:nvSpPr>
          <p:cNvPr id="3" name="Content Placeholder 2"/>
          <p:cNvSpPr>
            <a:spLocks noGrp="1"/>
          </p:cNvSpPr>
          <p:nvPr>
            <p:ph idx="1"/>
          </p:nvPr>
        </p:nvSpPr>
        <p:spPr/>
        <p:txBody>
          <a:bodyPr/>
          <a:lstStyle/>
          <a:p>
            <a:pPr marL="0" indent="0" algn="just">
              <a:buNone/>
            </a:pPr>
            <a:r>
              <a:rPr lang="it-IT" dirty="0" smtClean="0"/>
              <a:t>Bartolomeo Sambrunico e Ilario Conte furono gli artefici dell’ordinamento per materie nell’archivio milanese (classificazione arbitraria, perdita dell’organicità, le unità archivistiche diventano raccolte…)</a:t>
            </a:r>
          </a:p>
          <a:p>
            <a:pPr marL="0" indent="0" algn="just">
              <a:buNone/>
            </a:pPr>
            <a:r>
              <a:rPr lang="it-IT" b="1" dirty="0" smtClean="0"/>
              <a:t>Questo metodo è da attribuire al Kaunitz </a:t>
            </a:r>
            <a:r>
              <a:rPr lang="it-IT" dirty="0" smtClean="0"/>
              <a:t>che come capo supremo dell’Archivio di Stato e di Corte è l’ispiratore e il sostenitore della sistemazione per classi di materia, non solo nell’Italia austriaca, ma in tutti i territori della casa d’Austria.</a:t>
            </a:r>
          </a:p>
          <a:p>
            <a:pPr marL="0" indent="0">
              <a:buNone/>
            </a:pPr>
            <a:endParaRPr lang="it-IT" dirty="0"/>
          </a:p>
        </p:txBody>
      </p:sp>
    </p:spTree>
    <p:extLst>
      <p:ext uri="{BB962C8B-B14F-4D97-AF65-F5344CB8AC3E}">
        <p14:creationId xmlns:p14="http://schemas.microsoft.com/office/powerpoint/2010/main" val="2153838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L’ordinamento per materia portato alle estreme conseguenze</a:t>
            </a:r>
            <a:endParaRPr lang="it-IT" dirty="0"/>
          </a:p>
        </p:txBody>
      </p:sp>
      <p:sp>
        <p:nvSpPr>
          <p:cNvPr id="3" name="Content Placeholder 2"/>
          <p:cNvSpPr>
            <a:spLocks noGrp="1"/>
          </p:cNvSpPr>
          <p:nvPr>
            <p:ph idx="1"/>
          </p:nvPr>
        </p:nvSpPr>
        <p:spPr/>
        <p:txBody>
          <a:bodyPr/>
          <a:lstStyle/>
          <a:p>
            <a:pPr marL="0" indent="0" algn="just">
              <a:buNone/>
            </a:pPr>
            <a:r>
              <a:rPr lang="it-IT" dirty="0" smtClean="0"/>
              <a:t>L’ordinamento per materia fu portato alle estreme conseguenze ed ulteriormente perfezionato da </a:t>
            </a:r>
            <a:r>
              <a:rPr lang="it-IT" b="1" dirty="0" smtClean="0"/>
              <a:t>Luca Peroni </a:t>
            </a:r>
            <a:r>
              <a:rPr lang="it-IT" dirty="0" smtClean="0"/>
              <a:t>(1745-1832). Direttore generale degli archivi governativi milanesi e Consigliere di Stato </a:t>
            </a:r>
          </a:p>
          <a:p>
            <a:pPr marL="0" indent="0" algn="just">
              <a:buNone/>
            </a:pPr>
            <a:r>
              <a:rPr lang="it-IT" dirty="0" smtClean="0"/>
              <a:t>Gli «Atti di governo» cioè i fondi provenienti da più di una cinquantina di istituzioni diverse sino a tutto il secolo XVIII e XIX furono fusi insieme e ordinati per voci dominanti (divise poi in voci subalterne) disposte all’interno in ordine geografico-cronologico (sistemò tutti gli archivi riuniti in uno ripartendone il contenuto in 33 titoli)</a:t>
            </a:r>
          </a:p>
          <a:p>
            <a:pPr marL="0" indent="0" algn="just">
              <a:buNone/>
            </a:pPr>
            <a:r>
              <a:rPr lang="it-IT" dirty="0" smtClean="0"/>
              <a:t> </a:t>
            </a:r>
          </a:p>
          <a:p>
            <a:pPr marL="0" indent="0">
              <a:buNone/>
            </a:pPr>
            <a:endParaRPr lang="it-IT" dirty="0"/>
          </a:p>
        </p:txBody>
      </p:sp>
    </p:spTree>
    <p:extLst>
      <p:ext uri="{BB962C8B-B14F-4D97-AF65-F5344CB8AC3E}">
        <p14:creationId xmlns:p14="http://schemas.microsoft.com/office/powerpoint/2010/main" val="3121863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L’ordinamento per materia e i continuatori del Peroni</a:t>
            </a:r>
            <a:endParaRPr lang="it-IT" dirty="0"/>
          </a:p>
        </p:txBody>
      </p:sp>
      <p:sp>
        <p:nvSpPr>
          <p:cNvPr id="3" name="Content Placeholder 2"/>
          <p:cNvSpPr>
            <a:spLocks noGrp="1"/>
          </p:cNvSpPr>
          <p:nvPr>
            <p:ph idx="1"/>
          </p:nvPr>
        </p:nvSpPr>
        <p:spPr/>
        <p:txBody>
          <a:bodyPr/>
          <a:lstStyle/>
          <a:p>
            <a:pPr marL="0" indent="0" algn="just">
              <a:buNone/>
            </a:pPr>
            <a:r>
              <a:rPr lang="it-IT" dirty="0" smtClean="0"/>
              <a:t>L’ordinamento per materia non teneva conto dell’ordine originario delle carte e derivava da una necessità pratica, per gli uffici. In altre parole </a:t>
            </a:r>
            <a:r>
              <a:rPr lang="it-IT" b="1" dirty="0" smtClean="0"/>
              <a:t>tutte le carte erano considerate "correnti"</a:t>
            </a:r>
            <a:r>
              <a:rPr lang="it-IT" dirty="0" smtClean="0"/>
              <a:t>,</a:t>
            </a:r>
            <a:r>
              <a:rPr lang="it-IT" b="1" dirty="0" smtClean="0"/>
              <a:t> </a:t>
            </a:r>
            <a:r>
              <a:rPr lang="it-IT" dirty="0" smtClean="0"/>
              <a:t>anche se risalenti indietro di vari secoli (essi applicarono agli archivi lo stesso metodo che serviva a costituirli)</a:t>
            </a:r>
          </a:p>
          <a:p>
            <a:pPr marL="0" indent="0" algn="just">
              <a:buNone/>
            </a:pPr>
            <a:r>
              <a:rPr lang="it-IT" dirty="0" smtClean="0"/>
              <a:t>Questo metodo di ordinamento fu proseguito e tenacemente difeso a Milano da quattro generazioni di archivisti. A Peroni successe Luigi Osio. L’Osio iniziò a creare collezioni di autografi di uomini illustri della Chiesa, dello Stato, di armi, di lettere, di scienza ed arte, smembrando fondi e serie. Creò anche una raccolta di sigilli tolti dai documenti.</a:t>
            </a:r>
            <a:endParaRPr lang="it-IT" dirty="0"/>
          </a:p>
        </p:txBody>
      </p:sp>
    </p:spTree>
    <p:extLst>
      <p:ext uri="{BB962C8B-B14F-4D97-AF65-F5344CB8AC3E}">
        <p14:creationId xmlns:p14="http://schemas.microsoft.com/office/powerpoint/2010/main" val="4018560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L’ordinamento per materia in altri archivi italiani</a:t>
            </a:r>
            <a:endParaRPr lang="it-IT" dirty="0"/>
          </a:p>
        </p:txBody>
      </p:sp>
      <p:sp>
        <p:nvSpPr>
          <p:cNvPr id="3" name="Content Placeholder 2"/>
          <p:cNvSpPr>
            <a:spLocks noGrp="1"/>
          </p:cNvSpPr>
          <p:nvPr>
            <p:ph idx="1"/>
          </p:nvPr>
        </p:nvSpPr>
        <p:spPr/>
        <p:txBody>
          <a:bodyPr/>
          <a:lstStyle/>
          <a:p>
            <a:pPr marL="0" indent="0" algn="just">
              <a:buNone/>
            </a:pPr>
            <a:r>
              <a:rPr lang="it-IT" dirty="0" smtClean="0"/>
              <a:t>A </a:t>
            </a:r>
            <a:r>
              <a:rPr lang="it-IT" b="1" dirty="0" smtClean="0"/>
              <a:t>Torino</a:t>
            </a:r>
            <a:r>
              <a:rPr lang="it-IT" dirty="0" smtClean="0"/>
              <a:t>, </a:t>
            </a:r>
            <a:r>
              <a:rPr lang="it-IT" b="1" dirty="0" smtClean="0"/>
              <a:t>Cagliari</a:t>
            </a:r>
            <a:r>
              <a:rPr lang="it-IT" dirty="0" smtClean="0"/>
              <a:t> e anche in altri archivi dello Stato sabaudo, per una norma emanata da Re Emanuele III (1763), gli archivi furono ordinati secondo il metodo per materia, che confuse e alterò i fondi, le serie e le unità. A </a:t>
            </a:r>
            <a:r>
              <a:rPr lang="it-IT" b="1" dirty="0" smtClean="0"/>
              <a:t>Genova</a:t>
            </a:r>
            <a:r>
              <a:rPr lang="it-IT" dirty="0" smtClean="0"/>
              <a:t> invece, probabilmente per la decisione di qualche archivista in loco, l’Archivio Segreto della Repubblica conservava con alcune eccezioni  un rispetto dei fondi</a:t>
            </a:r>
          </a:p>
          <a:p>
            <a:pPr marL="0" indent="0" algn="just">
              <a:buNone/>
            </a:pPr>
            <a:r>
              <a:rPr lang="it-IT" dirty="0" smtClean="0"/>
              <a:t>A Mantova (archivio Gonzaga), a Parma, a Lucca → tutto ordinato per materia</a:t>
            </a:r>
            <a:endParaRPr lang="it-IT" dirty="0"/>
          </a:p>
        </p:txBody>
      </p:sp>
    </p:spTree>
    <p:extLst>
      <p:ext uri="{BB962C8B-B14F-4D97-AF65-F5344CB8AC3E}">
        <p14:creationId xmlns:p14="http://schemas.microsoft.com/office/powerpoint/2010/main" val="1299793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L’ordinamento per materia in altri archivi italiani</a:t>
            </a:r>
          </a:p>
        </p:txBody>
      </p:sp>
      <p:sp>
        <p:nvSpPr>
          <p:cNvPr id="3" name="Content Placeholder 2"/>
          <p:cNvSpPr>
            <a:spLocks noGrp="1"/>
          </p:cNvSpPr>
          <p:nvPr>
            <p:ph idx="1"/>
          </p:nvPr>
        </p:nvSpPr>
        <p:spPr/>
        <p:txBody>
          <a:bodyPr/>
          <a:lstStyle/>
          <a:p>
            <a:pPr marL="0" indent="0" algn="just">
              <a:buNone/>
            </a:pPr>
            <a:r>
              <a:rPr lang="it-IT" dirty="0" smtClean="0"/>
              <a:t>A </a:t>
            </a:r>
            <a:r>
              <a:rPr lang="it-IT" b="1" dirty="0" smtClean="0"/>
              <a:t>Bologna</a:t>
            </a:r>
            <a:r>
              <a:rPr lang="it-IT" dirty="0" smtClean="0"/>
              <a:t> fu anche applicato l’ordinamento per materia, ma all’interno delle singole magistrature, attuando cioè il rispetto dei fondi</a:t>
            </a:r>
          </a:p>
          <a:p>
            <a:pPr marL="0" indent="0" algn="just">
              <a:buNone/>
            </a:pPr>
            <a:r>
              <a:rPr lang="it-IT" dirty="0" smtClean="0"/>
              <a:t>A </a:t>
            </a:r>
            <a:r>
              <a:rPr lang="it-IT" b="1" dirty="0" smtClean="0"/>
              <a:t>Siena</a:t>
            </a:r>
            <a:r>
              <a:rPr lang="it-IT" dirty="0" smtClean="0"/>
              <a:t> </a:t>
            </a:r>
            <a:r>
              <a:rPr lang="it-IT" dirty="0"/>
              <a:t>"l’archivio delle riformagioni" </a:t>
            </a:r>
            <a:r>
              <a:rPr lang="it-IT" dirty="0" smtClean="0"/>
              <a:t>ebbe un ordinamento per materia ad opera di Cesare Scali, il quale portò alla distruzione di molte filze, con la motivazione che quel materiale documentario era già stato utilizzato dagli storici ed era quindi inutile</a:t>
            </a:r>
          </a:p>
          <a:p>
            <a:pPr marL="0" indent="0" algn="just">
              <a:buNone/>
            </a:pPr>
            <a:r>
              <a:rPr lang="it-IT" dirty="0" smtClean="0"/>
              <a:t>Si creano quasi ovunque collezioni di pergamene a cui viene dato un ordine cronologico. A Napoli ancora alla fine dell’800 fu istituito un "Museo storico diplomatico" (pergamente, codici...)</a:t>
            </a:r>
            <a:endParaRPr lang="it-IT" dirty="0"/>
          </a:p>
        </p:txBody>
      </p:sp>
    </p:spTree>
    <p:extLst>
      <p:ext uri="{BB962C8B-B14F-4D97-AF65-F5344CB8AC3E}">
        <p14:creationId xmlns:p14="http://schemas.microsoft.com/office/powerpoint/2010/main" val="3616967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L’ordinamento per materia in altri archivi italiani</a:t>
            </a:r>
          </a:p>
        </p:txBody>
      </p:sp>
      <p:sp>
        <p:nvSpPr>
          <p:cNvPr id="3" name="Content Placeholder 2"/>
          <p:cNvSpPr>
            <a:spLocks noGrp="1"/>
          </p:cNvSpPr>
          <p:nvPr>
            <p:ph idx="1"/>
          </p:nvPr>
        </p:nvSpPr>
        <p:spPr/>
        <p:txBody>
          <a:bodyPr/>
          <a:lstStyle/>
          <a:p>
            <a:pPr marL="0" indent="0" algn="just">
              <a:buNone/>
            </a:pPr>
            <a:r>
              <a:rPr lang="it-IT" dirty="0" smtClean="0"/>
              <a:t>L’ordinamento per materia non fu affermato ed attuato soltanto nella seconda metà del ‘700 e nella prima metà </a:t>
            </a:r>
            <a:r>
              <a:rPr lang="it-IT" dirty="0" smtClean="0"/>
              <a:t>dell’800</a:t>
            </a:r>
            <a:r>
              <a:rPr lang="it-IT" dirty="0" smtClean="0"/>
              <a:t>, ma </a:t>
            </a:r>
            <a:r>
              <a:rPr lang="it-IT" b="1" dirty="0" smtClean="0"/>
              <a:t>ancora dopo l’Unità d’Italia</a:t>
            </a:r>
            <a:r>
              <a:rPr lang="it-IT" dirty="0" smtClean="0"/>
              <a:t> e talvolta ancora nel XX secolo esso </a:t>
            </a:r>
            <a:r>
              <a:rPr lang="it-IT" b="1" dirty="0" smtClean="0"/>
              <a:t>continuò ad essere applicato </a:t>
            </a:r>
            <a:r>
              <a:rPr lang="it-IT" dirty="0" smtClean="0"/>
              <a:t>in alcuni archivi.</a:t>
            </a:r>
          </a:p>
          <a:p>
            <a:pPr marL="0" indent="0" algn="just">
              <a:buNone/>
            </a:pPr>
            <a:r>
              <a:rPr lang="it-IT" dirty="0" smtClean="0"/>
              <a:t>A Torino l’ordinamento per materia venne utilizzato anche dopo il 1870 e in seguito al trattato di pace del 1947 varie serie di documenti dell’amministrazione centrale, conservate nell’Archivio di Stato di Torino, furono smembrate dai fondi di appartenenza e consegnate alla Francia.</a:t>
            </a:r>
            <a:endParaRPr lang="it-IT" dirty="0"/>
          </a:p>
        </p:txBody>
      </p:sp>
    </p:spTree>
    <p:extLst>
      <p:ext uri="{BB962C8B-B14F-4D97-AF65-F5344CB8AC3E}">
        <p14:creationId xmlns:p14="http://schemas.microsoft.com/office/powerpoint/2010/main" val="38009387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TotalTime>
  <Words>2355</Words>
  <Application>Microsoft Office PowerPoint</Application>
  <PresentationFormat>Widescreen</PresentationFormat>
  <Paragraphs>87</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L’ordinamento per materia nell’archivio milanese </vt:lpstr>
      <vt:lpstr>L’ordinamento cronologico e quello per materia a Milano</vt:lpstr>
      <vt:lpstr>L’ordinamento cronologico e quello per materia a Milano</vt:lpstr>
      <vt:lpstr>L’ordinamento cronologico e quello per materia a Milano</vt:lpstr>
      <vt:lpstr>L’ordinamento per materia portato alle estreme conseguenze</vt:lpstr>
      <vt:lpstr>L’ordinamento per materia e i continuatori del Peroni</vt:lpstr>
      <vt:lpstr>L’ordinamento per materia in altri archivi italiani</vt:lpstr>
      <vt:lpstr>L’ordinamento per materia in altri archivi italiani</vt:lpstr>
      <vt:lpstr>L’ordinamento per materia in altri archivi italiani</vt:lpstr>
      <vt:lpstr>Affermazioni dottrinarie sulla validità dell’ordinamento per materia ancora dopo l’Unità</vt:lpstr>
      <vt:lpstr>Affermazioni dottrinarie sulla validità dell’ordinamento per materia ancora dopo l’Unità</vt:lpstr>
      <vt:lpstr>Affermazioni dottrinarie sulla validità dell’ordinamento per materia ancora dopo l’Unità</vt:lpstr>
      <vt:lpstr>Archivi aperti liberamente agli studi</vt:lpstr>
      <vt:lpstr>Archivi aperti liberamente agli studi</vt:lpstr>
      <vt:lpstr>Il rispetto dei fondi e l’ordinamento secondo il "metodo storico" o "principio di provenienza"</vt:lpstr>
      <vt:lpstr>Reazioni all’ordinamento per materia</vt:lpstr>
      <vt:lpstr>Metodo storico o principio di provenienza</vt:lpstr>
      <vt:lpstr>Rispetto dei fondi</vt:lpstr>
      <vt:lpstr>Ricostruzione dell’ordine originario (metodo storico)</vt:lpstr>
      <vt:lpstr>Ricostruzione dell’ordine originario (metodo storico)</vt:lpstr>
      <vt:lpstr>La scuola archivistica toscana: Francesco Bonaini</vt:lpstr>
      <vt:lpstr>La scuola archivistica toscana: Francesco Bonaini</vt:lpstr>
      <vt:lpstr>La scuola archivistica toscana: Francesco Bonaini</vt:lpstr>
      <vt:lpstr>Salvatore Bongi e l’inventario dell’Archivio di Stato di Lucca</vt:lpstr>
      <vt:lpstr>Salvatore Bongi e l’inventario dell’Archivio di Stato di Lucca</vt:lpstr>
      <vt:lpstr>Limiti della scuola archivistica toscana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L’ordinamento per materia nell’archivio milanese </dc:title>
  <dc:creator>Enrico</dc:creator>
  <cp:lastModifiedBy>Enrico</cp:lastModifiedBy>
  <cp:revision>64</cp:revision>
  <cp:lastPrinted>2017-03-17T08:22:14Z</cp:lastPrinted>
  <dcterms:created xsi:type="dcterms:W3CDTF">2017-03-14T14:43:03Z</dcterms:created>
  <dcterms:modified xsi:type="dcterms:W3CDTF">2017-12-26T14:27:12Z</dcterms:modified>
</cp:coreProperties>
</file>