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1" r:id="rId37"/>
    <p:sldId id="293" r:id="rId38"/>
    <p:sldId id="294" r:id="rId39"/>
    <p:sldId id="296" r:id="rId40"/>
    <p:sldId id="297" r:id="rId41"/>
    <p:sldId id="298" r:id="rId42"/>
    <p:sldId id="299" r:id="rId43"/>
    <p:sldId id="300" r:id="rId4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EA5E7720-42F9-460A-81FF-77CDAB09A6D1}" type="datetimeFigureOut">
              <a:rPr lang="it-IT" smtClean="0"/>
              <a:t>27/12/2017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9319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A5E7720-42F9-460A-81FF-77CDAB09A6D1}" type="datetimeFigureOut">
              <a:rPr lang="it-IT" smtClean="0"/>
              <a:t>27/12/2017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342094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A5E7720-42F9-460A-81FF-77CDAB09A6D1}" type="datetimeFigureOut">
              <a:rPr lang="it-IT" smtClean="0"/>
              <a:t>27/12/2017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3745324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A5E7720-42F9-460A-81FF-77CDAB09A6D1}" type="datetimeFigureOut">
              <a:rPr lang="it-IT" smtClean="0"/>
              <a:t>27/12/2017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20361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E7720-42F9-460A-81FF-77CDAB09A6D1}" type="datetimeFigureOut">
              <a:rPr lang="it-IT" smtClean="0"/>
              <a:t>27/12/2017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48792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EA5E7720-42F9-460A-81FF-77CDAB09A6D1}" type="datetimeFigureOut">
              <a:rPr lang="it-IT" smtClean="0"/>
              <a:t>27/12/2017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30266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EA5E7720-42F9-460A-81FF-77CDAB09A6D1}" type="datetimeFigureOut">
              <a:rPr lang="it-IT" smtClean="0"/>
              <a:t>27/12/2017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34010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EA5E7720-42F9-460A-81FF-77CDAB09A6D1}" type="datetimeFigureOut">
              <a:rPr lang="it-IT" smtClean="0"/>
              <a:t>27/12/2017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63138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E7720-42F9-460A-81FF-77CDAB09A6D1}" type="datetimeFigureOut">
              <a:rPr lang="it-IT" smtClean="0"/>
              <a:t>27/12/2017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79802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7720-42F9-460A-81FF-77CDAB09A6D1}" type="datetimeFigureOut">
              <a:rPr lang="it-IT" smtClean="0"/>
              <a:t>27/12/2017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408598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7720-42F9-460A-81FF-77CDAB09A6D1}" type="datetimeFigureOut">
              <a:rPr lang="it-IT" smtClean="0"/>
              <a:t>27/12/2017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DC99401-3340-4930-8A98-14F5DF9EFA78}" type="slidenum">
              <a:rPr lang="it-IT" smtClean="0"/>
              <a:t>‹#›</a:t>
            </a:fld>
            <a:endParaRPr lang="it-IT"/>
          </a:p>
        </p:txBody>
      </p:sp>
    </p:spTree>
    <p:extLst>
      <p:ext uri="{BB962C8B-B14F-4D97-AF65-F5344CB8AC3E}">
        <p14:creationId xmlns:p14="http://schemas.microsoft.com/office/powerpoint/2010/main" val="283848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7720-42F9-460A-81FF-77CDAB09A6D1}" type="datetimeFigureOut">
              <a:rPr lang="it-IT" smtClean="0"/>
              <a:t>27/12/2017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99401-3340-4930-8A98-14F5DF9EFA78}" type="slidenum">
              <a:rPr lang="it-IT" smtClean="0"/>
              <a:t>‹#›</a:t>
            </a:fld>
            <a:endParaRPr lang="it-IT"/>
          </a:p>
        </p:txBody>
      </p:sp>
    </p:spTree>
    <p:extLst>
      <p:ext uri="{BB962C8B-B14F-4D97-AF65-F5344CB8AC3E}">
        <p14:creationId xmlns:p14="http://schemas.microsoft.com/office/powerpoint/2010/main" val="2271767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b="1" dirty="0" smtClean="0"/>
              <a:t>Discussioni all’indomani dell’Unità d’Italia</a:t>
            </a:r>
            <a:endParaRPr lang="it-IT" b="1"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1361427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Il costante mantenimento dell’ordine originario</a:t>
            </a:r>
            <a:endParaRPr lang="it-IT" b="1" dirty="0"/>
          </a:p>
        </p:txBody>
      </p:sp>
      <p:sp>
        <p:nvSpPr>
          <p:cNvPr id="3" name="Content Placeholder 2"/>
          <p:cNvSpPr>
            <a:spLocks noGrp="1"/>
          </p:cNvSpPr>
          <p:nvPr>
            <p:ph idx="1"/>
          </p:nvPr>
        </p:nvSpPr>
        <p:spPr>
          <a:xfrm>
            <a:off x="838200" y="1984248"/>
            <a:ext cx="10515600" cy="4192714"/>
          </a:xfrm>
        </p:spPr>
        <p:txBody>
          <a:bodyPr/>
          <a:lstStyle/>
          <a:p>
            <a:pPr marL="0" indent="0" algn="just">
              <a:buNone/>
            </a:pPr>
            <a:r>
              <a:rPr lang="it-IT" dirty="0" smtClean="0"/>
              <a:t>Prima </a:t>
            </a:r>
            <a:r>
              <a:rPr lang="it-IT" dirty="0"/>
              <a:t>del R.D. n°2552 del 1875 </a:t>
            </a:r>
            <a:r>
              <a:rPr lang="it-IT" dirty="0" smtClean="0"/>
              <a:t>nonostante </a:t>
            </a:r>
            <a:r>
              <a:rPr lang="it-IT" dirty="0"/>
              <a:t>la grande diffusione </a:t>
            </a:r>
            <a:r>
              <a:rPr lang="it-IT" b="1" dirty="0"/>
              <a:t>dell’ordinamento per </a:t>
            </a:r>
            <a:r>
              <a:rPr lang="it-IT" b="1" dirty="0" smtClean="0"/>
              <a:t>materia</a:t>
            </a:r>
            <a:r>
              <a:rPr lang="it-IT" dirty="0" smtClean="0"/>
              <a:t>, </a:t>
            </a:r>
            <a:r>
              <a:rPr lang="it-IT" dirty="0"/>
              <a:t>in molti archivi </a:t>
            </a:r>
            <a:r>
              <a:rPr lang="it-IT" dirty="0" smtClean="0"/>
              <a:t>italiani </a:t>
            </a:r>
            <a:r>
              <a:rPr lang="it-IT" b="1" dirty="0"/>
              <a:t>alcuni complessi documentari non </a:t>
            </a:r>
            <a:r>
              <a:rPr lang="it-IT" b="1" dirty="0" smtClean="0"/>
              <a:t>furono mai </a:t>
            </a:r>
            <a:r>
              <a:rPr lang="it-IT" b="1" dirty="0"/>
              <a:t>interessati da questa tipologia di riordino</a:t>
            </a:r>
            <a:r>
              <a:rPr lang="it-IT" dirty="0"/>
              <a:t>, mantenendo l’ordine </a:t>
            </a:r>
            <a:r>
              <a:rPr lang="it-IT" dirty="0" smtClean="0"/>
              <a:t>originario, anche per una precisa scelta degli archivisti deputati alla gestione di questi complessi documentari. In altri casi ad un primo ordine per materia gli archivisti ripristinarono subito gli antichi fondi e le antiche </a:t>
            </a:r>
            <a:r>
              <a:rPr lang="it-IT" dirty="0" smtClean="0"/>
              <a:t>serie </a:t>
            </a:r>
            <a:r>
              <a:rPr lang="it-IT" dirty="0" smtClean="0"/>
              <a:t>(Genova</a:t>
            </a:r>
            <a:r>
              <a:rPr lang="it-IT" dirty="0"/>
              <a:t>, Cagliari, Roma, Palermo, Venezia, Bologna e Parma)</a:t>
            </a:r>
          </a:p>
          <a:p>
            <a:pPr marL="0" indent="0">
              <a:buNone/>
            </a:pPr>
            <a:endParaRPr lang="it-IT" dirty="0"/>
          </a:p>
        </p:txBody>
      </p:sp>
    </p:spTree>
    <p:extLst>
      <p:ext uri="{BB962C8B-B14F-4D97-AF65-F5344CB8AC3E}">
        <p14:creationId xmlns:p14="http://schemas.microsoft.com/office/powerpoint/2010/main" val="384014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Il costante mantenimento dell’ordine originario: Cagliari</a:t>
            </a:r>
          </a:p>
        </p:txBody>
      </p:sp>
      <p:sp>
        <p:nvSpPr>
          <p:cNvPr id="3" name="Content Placeholder 2"/>
          <p:cNvSpPr>
            <a:spLocks noGrp="1"/>
          </p:cNvSpPr>
          <p:nvPr>
            <p:ph idx="1"/>
          </p:nvPr>
        </p:nvSpPr>
        <p:spPr/>
        <p:txBody>
          <a:bodyPr/>
          <a:lstStyle/>
          <a:p>
            <a:pPr marL="0" indent="0" algn="just">
              <a:buNone/>
            </a:pPr>
            <a:r>
              <a:rPr lang="it-IT" dirty="0"/>
              <a:t>A Cagliari gli archivisti sardi ʺche vivevano in un ambiente dove il movimento dell’enciclopedia era rimasto pressoché sconosciutoʺ, riuscirono, almeno in alcuni casi, a mantenere le integrità delle serie d’archivio </a:t>
            </a:r>
            <a:r>
              <a:rPr lang="it-IT" dirty="0" smtClean="0"/>
              <a:t>(l’amministrazione </a:t>
            </a:r>
            <a:r>
              <a:rPr lang="it-IT" dirty="0"/>
              <a:t>dello stato sabaudo aveva però adottato l’ordinamento per materia</a:t>
            </a:r>
            <a:r>
              <a:rPr lang="it-IT" dirty="0" smtClean="0"/>
              <a:t>)</a:t>
            </a:r>
            <a:endParaRPr lang="it-IT" dirty="0"/>
          </a:p>
          <a:p>
            <a:pPr marL="0" indent="0" algn="just">
              <a:buNone/>
            </a:pPr>
            <a:r>
              <a:rPr lang="it-IT" dirty="0"/>
              <a:t>Nel 1863-65 Girolamo Azuni redasse </a:t>
            </a:r>
            <a:r>
              <a:rPr lang="it-IT" dirty="0" smtClean="0"/>
              <a:t>un </a:t>
            </a:r>
            <a:r>
              <a:rPr lang="it-IT" dirty="0"/>
              <a:t>inventario generale – in parte poi perduto – dell’Archivio di Stato di </a:t>
            </a:r>
            <a:r>
              <a:rPr lang="it-IT" dirty="0" smtClean="0"/>
              <a:t>Cagliari, </a:t>
            </a:r>
            <a:r>
              <a:rPr lang="it-IT" dirty="0"/>
              <a:t>seguendo in linea di massima i canoni del metodo storico e pertanto disattendendo l’ordine ministeriale di formarlo secondo un ordine per materia</a:t>
            </a:r>
          </a:p>
          <a:p>
            <a:pPr marL="0" indent="0">
              <a:buNone/>
            </a:pPr>
            <a:endParaRPr lang="it-IT" dirty="0"/>
          </a:p>
        </p:txBody>
      </p:sp>
    </p:spTree>
    <p:extLst>
      <p:ext uri="{BB962C8B-B14F-4D97-AF65-F5344CB8AC3E}">
        <p14:creationId xmlns:p14="http://schemas.microsoft.com/office/powerpoint/2010/main" val="154530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Costantino Corsivieri a Roma</a:t>
            </a:r>
          </a:p>
        </p:txBody>
      </p:sp>
      <p:sp>
        <p:nvSpPr>
          <p:cNvPr id="3" name="Content Placeholder 2"/>
          <p:cNvSpPr>
            <a:spLocks noGrp="1"/>
          </p:cNvSpPr>
          <p:nvPr>
            <p:ph idx="1"/>
          </p:nvPr>
        </p:nvSpPr>
        <p:spPr/>
        <p:txBody>
          <a:bodyPr/>
          <a:lstStyle/>
          <a:p>
            <a:pPr marL="0" indent="0" algn="just">
              <a:buNone/>
            </a:pPr>
            <a:r>
              <a:rPr lang="it-IT" dirty="0"/>
              <a:t>A Roma Costantino Corsivieri fu incaricato il 4 gennaio del 1871 dalla ʺLuogotenenza generale del Re per Roma e le provincie romaneʺ di stendere una ʺrelazione sui diversi archivi governativi esistenti in questa provinciaʺ. </a:t>
            </a:r>
          </a:p>
          <a:p>
            <a:pPr marL="0" indent="0" algn="just">
              <a:buNone/>
            </a:pPr>
            <a:r>
              <a:rPr lang="it-IT" dirty="0"/>
              <a:t>Il Corsivieri redasse un’ampia relazione nella quale formulò alcune proposte per l’ordinamento del materiale documentario: «converrebbe che cernendo le carte si procedesse in modo che si ritrovasse il tempo e le classi della loro originaria attinenza» (ordine originario)</a:t>
            </a:r>
          </a:p>
          <a:p>
            <a:pPr marL="0" indent="0">
              <a:buNone/>
            </a:pPr>
            <a:endParaRPr lang="it-IT" dirty="0"/>
          </a:p>
        </p:txBody>
      </p:sp>
    </p:spTree>
    <p:extLst>
      <p:ext uri="{BB962C8B-B14F-4D97-AF65-F5344CB8AC3E}">
        <p14:creationId xmlns:p14="http://schemas.microsoft.com/office/powerpoint/2010/main" val="4219003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Giuseppe Silvestri a Palermo</a:t>
            </a:r>
          </a:p>
        </p:txBody>
      </p:sp>
      <p:sp>
        <p:nvSpPr>
          <p:cNvPr id="3" name="Content Placeholder 2"/>
          <p:cNvSpPr>
            <a:spLocks noGrp="1"/>
          </p:cNvSpPr>
          <p:nvPr>
            <p:ph idx="1"/>
          </p:nvPr>
        </p:nvSpPr>
        <p:spPr/>
        <p:txBody>
          <a:bodyPr/>
          <a:lstStyle/>
          <a:p>
            <a:pPr marL="0" indent="0" algn="just">
              <a:buNone/>
            </a:pPr>
            <a:r>
              <a:rPr lang="it-IT" dirty="0"/>
              <a:t>Contemporaneamente a Palermo Giuseppe Silvestri si dichiarava ʺdeciso </a:t>
            </a:r>
            <a:r>
              <a:rPr lang="it-IT" dirty="0" smtClean="0"/>
              <a:t>sostenitore dell’ordine </a:t>
            </a:r>
            <a:r>
              <a:rPr lang="it-IT" dirty="0"/>
              <a:t>di classificazione storicoʺ. </a:t>
            </a:r>
            <a:r>
              <a:rPr lang="it-IT" b="1" dirty="0"/>
              <a:t>Dovere dell’archivista è pertanto quello di restaurare l’antico ordine dei documenti</a:t>
            </a:r>
            <a:r>
              <a:rPr lang="it-IT" dirty="0"/>
              <a:t>. Silvestri affermava che il metodo storico era stato prescritto dalle leggi napoletane in contrasto con ʺi metodi fantasticati in Francia per praticare divisioni che si dissero per materie ma che più propriamente meritano il nome di caos e distruzioneʺ.</a:t>
            </a:r>
          </a:p>
          <a:p>
            <a:pPr marL="0" indent="0">
              <a:buNone/>
            </a:pPr>
            <a:endParaRPr lang="it-IT" dirty="0"/>
          </a:p>
        </p:txBody>
      </p:sp>
    </p:spTree>
    <p:extLst>
      <p:ext uri="{BB962C8B-B14F-4D97-AF65-F5344CB8AC3E}">
        <p14:creationId xmlns:p14="http://schemas.microsoft.com/office/powerpoint/2010/main" val="3351067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Teodoro Toderini a Venezia </a:t>
            </a:r>
          </a:p>
        </p:txBody>
      </p:sp>
      <p:sp>
        <p:nvSpPr>
          <p:cNvPr id="3" name="Content Placeholder 2"/>
          <p:cNvSpPr>
            <a:spLocks noGrp="1"/>
          </p:cNvSpPr>
          <p:nvPr>
            <p:ph idx="1"/>
          </p:nvPr>
        </p:nvSpPr>
        <p:spPr>
          <a:xfrm>
            <a:off x="838200" y="1938527"/>
            <a:ext cx="10515600" cy="4238435"/>
          </a:xfrm>
        </p:spPr>
        <p:txBody>
          <a:bodyPr/>
          <a:lstStyle/>
          <a:p>
            <a:pPr marL="0" indent="0" algn="just">
              <a:buNone/>
            </a:pPr>
            <a:r>
              <a:rPr lang="it-IT" dirty="0"/>
              <a:t>Uno dei pochi archivi </a:t>
            </a:r>
            <a:r>
              <a:rPr lang="it-IT" dirty="0" smtClean="0"/>
              <a:t>di Stato </a:t>
            </a:r>
            <a:r>
              <a:rPr lang="it-IT" dirty="0"/>
              <a:t>italiani dove non fu mai applicato il metodo per materia fu quello di Venezia. Teodoro Toderini direttore dell’archivio veneziano scriveva nel 1875: ʺl’archivista non alteri, non distrugga, per quanto possa sembrargli insufficiente l’ordine anticoʺ.</a:t>
            </a:r>
          </a:p>
          <a:p>
            <a:pPr marL="0" indent="0">
              <a:buNone/>
            </a:pPr>
            <a:endParaRPr lang="it-IT" dirty="0"/>
          </a:p>
        </p:txBody>
      </p:sp>
    </p:spTree>
    <p:extLst>
      <p:ext uri="{BB962C8B-B14F-4D97-AF65-F5344CB8AC3E}">
        <p14:creationId xmlns:p14="http://schemas.microsoft.com/office/powerpoint/2010/main" val="150320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6515"/>
          </a:xfrm>
        </p:spPr>
        <p:txBody>
          <a:bodyPr/>
          <a:lstStyle/>
          <a:p>
            <a:pPr algn="ctr"/>
            <a:r>
              <a:rPr lang="it-IT" dirty="0"/>
              <a:t>Carlo Malagola a Bologna e Armadio Ronchini a Parma</a:t>
            </a:r>
          </a:p>
        </p:txBody>
      </p:sp>
      <p:sp>
        <p:nvSpPr>
          <p:cNvPr id="3" name="Content Placeholder 2"/>
          <p:cNvSpPr>
            <a:spLocks noGrp="1"/>
          </p:cNvSpPr>
          <p:nvPr>
            <p:ph idx="1"/>
          </p:nvPr>
        </p:nvSpPr>
        <p:spPr/>
        <p:txBody>
          <a:bodyPr/>
          <a:lstStyle/>
          <a:p>
            <a:pPr marL="0" indent="0" algn="just">
              <a:buNone/>
            </a:pPr>
            <a:r>
              <a:rPr lang="it-IT" dirty="0"/>
              <a:t>A Bologna dove l’archivio di Stato fu istituito nel 1874 Carlo Malagola sosteneva decisamente il metodo storico di ordinamento ʺriconosciuto come il più semplice e il più naturaleʺ. </a:t>
            </a:r>
          </a:p>
          <a:p>
            <a:pPr marL="0" indent="0" algn="just">
              <a:buNone/>
            </a:pPr>
            <a:r>
              <a:rPr lang="it-IT" dirty="0"/>
              <a:t>A Parma Armando Ronchini, direttore dell’Archivio di Stato fino al 1890, se da un </a:t>
            </a:r>
            <a:r>
              <a:rPr lang="it-IT" dirty="0" smtClean="0"/>
              <a:t>lato mantenne attive alcune collezioni (documenti </a:t>
            </a:r>
            <a:r>
              <a:rPr lang="it-IT" dirty="0"/>
              <a:t>staccati dai fondi originali dove appartenevano) dall’altro ordinò secondo il principio di provenienza ricostruendo serie autonome dei vecchi uffici  </a:t>
            </a:r>
          </a:p>
          <a:p>
            <a:pPr marL="0" indent="0">
              <a:buNone/>
            </a:pPr>
            <a:endParaRPr lang="it-IT" dirty="0"/>
          </a:p>
        </p:txBody>
      </p:sp>
    </p:spTree>
    <p:extLst>
      <p:ext uri="{BB962C8B-B14F-4D97-AF65-F5344CB8AC3E}">
        <p14:creationId xmlns:p14="http://schemas.microsoft.com/office/powerpoint/2010/main" val="25031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L’opposizione alle collezioni di documenti</a:t>
            </a:r>
          </a:p>
        </p:txBody>
      </p:sp>
      <p:sp>
        <p:nvSpPr>
          <p:cNvPr id="3" name="Content Placeholder 2"/>
          <p:cNvSpPr>
            <a:spLocks noGrp="1"/>
          </p:cNvSpPr>
          <p:nvPr>
            <p:ph idx="1"/>
          </p:nvPr>
        </p:nvSpPr>
        <p:spPr>
          <a:xfrm>
            <a:off x="838200" y="1690688"/>
            <a:ext cx="10515600" cy="4486275"/>
          </a:xfrm>
        </p:spPr>
        <p:txBody>
          <a:bodyPr>
            <a:normAutofit/>
          </a:bodyPr>
          <a:lstStyle/>
          <a:p>
            <a:pPr marL="0" indent="0" algn="just">
              <a:buNone/>
            </a:pPr>
            <a:r>
              <a:rPr lang="it-IT" dirty="0"/>
              <a:t>Uno dei punti centrali sui cui molti di coloro che abbiamo nominato si staccarono dalla scuola toscana (non il Ronchini a Parma) fu </a:t>
            </a:r>
            <a:r>
              <a:rPr lang="it-IT" b="1" dirty="0"/>
              <a:t>nel rifiuto di costituire una separata collezione di pergamene </a:t>
            </a:r>
            <a:r>
              <a:rPr lang="it-IT" dirty="0"/>
              <a:t>(diplomatico)</a:t>
            </a:r>
          </a:p>
          <a:p>
            <a:pPr marL="0" indent="0" algn="just">
              <a:buNone/>
            </a:pPr>
            <a:r>
              <a:rPr lang="it-IT" dirty="0"/>
              <a:t>Il Malagola, rifiutando il consiglio del Bonaini, scriveva qualche anno più tardi che a Bologna non era stato costituito, come negli archivi di Stato toscani, un archivio diplomatico, ʺove di raccogliessero per ordine cronologico in un sol corpo a sé, e senza distinzione degli istituti od uffici cui appartengono, tutte le pergameneʺ</a:t>
            </a:r>
            <a:r>
              <a:rPr lang="it-IT" dirty="0" smtClean="0"/>
              <a:t>. E a Parma il Ronchini soleva ripetere che "se avesse trovato un documento di pietra assieme ai documenti di carta, lo avrebbe lasciato con questi, pur di rispettare il principio dell’integrità delle serie".</a:t>
            </a:r>
            <a:endParaRPr lang="it-IT" dirty="0">
              <a:solidFill>
                <a:srgbClr val="FF0000"/>
              </a:solidFill>
            </a:endParaRPr>
          </a:p>
          <a:p>
            <a:pPr marL="0" indent="0">
              <a:buNone/>
            </a:pPr>
            <a:endParaRPr lang="it-IT" dirty="0"/>
          </a:p>
        </p:txBody>
      </p:sp>
    </p:spTree>
    <p:extLst>
      <p:ext uri="{BB962C8B-B14F-4D97-AF65-F5344CB8AC3E}">
        <p14:creationId xmlns:p14="http://schemas.microsoft.com/office/powerpoint/2010/main" val="2849866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Diffusione del principio di provenienza</a:t>
            </a:r>
          </a:p>
        </p:txBody>
      </p:sp>
      <p:sp>
        <p:nvSpPr>
          <p:cNvPr id="3" name="Content Placeholder 2"/>
          <p:cNvSpPr>
            <a:spLocks noGrp="1"/>
          </p:cNvSpPr>
          <p:nvPr>
            <p:ph idx="1"/>
          </p:nvPr>
        </p:nvSpPr>
        <p:spPr/>
        <p:txBody>
          <a:bodyPr/>
          <a:lstStyle/>
          <a:p>
            <a:pPr marL="0" indent="0" algn="just">
              <a:buNone/>
            </a:pPr>
            <a:r>
              <a:rPr lang="it-IT" dirty="0"/>
              <a:t>Nella seconda metà del secolo XIX a parte alcuni archivi che non furono interessati dal metodo storico di riordinamento, molti archivisti, anche prima del R.D. del 27 maggio del 1875, </a:t>
            </a:r>
            <a:r>
              <a:rPr lang="it-IT" b="1" dirty="0"/>
              <a:t>compresero e </a:t>
            </a:r>
            <a:r>
              <a:rPr lang="it-IT" b="1" dirty="0" smtClean="0"/>
              <a:t>sposarono quindi </a:t>
            </a:r>
            <a:r>
              <a:rPr lang="it-IT" b="1" dirty="0"/>
              <a:t>appieno il rispetto dei fondi e il metodo storico di riordinamento, perseguendo con tenacia la ricostruzione dell’ordine </a:t>
            </a:r>
            <a:r>
              <a:rPr lang="it-IT" b="1" dirty="0" smtClean="0"/>
              <a:t>originario</a:t>
            </a:r>
            <a:endParaRPr lang="it-IT" b="1" dirty="0"/>
          </a:p>
          <a:p>
            <a:pPr marL="0" indent="0">
              <a:buNone/>
            </a:pPr>
            <a:endParaRPr lang="it-IT" dirty="0"/>
          </a:p>
        </p:txBody>
      </p:sp>
    </p:spTree>
    <p:extLst>
      <p:ext uri="{BB962C8B-B14F-4D97-AF65-F5344CB8AC3E}">
        <p14:creationId xmlns:p14="http://schemas.microsoft.com/office/powerpoint/2010/main" val="3929155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Archivistica e principio di nazionalità</a:t>
            </a:r>
          </a:p>
        </p:txBody>
      </p:sp>
      <p:sp>
        <p:nvSpPr>
          <p:cNvPr id="3" name="Content Placeholder 2"/>
          <p:cNvSpPr>
            <a:spLocks noGrp="1"/>
          </p:cNvSpPr>
          <p:nvPr>
            <p:ph idx="1"/>
          </p:nvPr>
        </p:nvSpPr>
        <p:spPr/>
        <p:txBody>
          <a:bodyPr/>
          <a:lstStyle/>
          <a:p>
            <a:pPr marL="0" indent="0" algn="just">
              <a:buNone/>
            </a:pPr>
            <a:r>
              <a:rPr lang="it-IT" dirty="0"/>
              <a:t>Nella seconda metà dell’800 si </a:t>
            </a:r>
            <a:r>
              <a:rPr lang="it-IT" dirty="0" smtClean="0"/>
              <a:t>affermarono </a:t>
            </a:r>
            <a:r>
              <a:rPr lang="it-IT" dirty="0"/>
              <a:t>e si radicarono quei principi </a:t>
            </a:r>
            <a:r>
              <a:rPr lang="it-IT" dirty="0" smtClean="0"/>
              <a:t>della disciplina </a:t>
            </a:r>
            <a:r>
              <a:rPr lang="it-IT" dirty="0"/>
              <a:t>destinati ad un ulteriore e più ampia diffusione nei tempi successivi</a:t>
            </a:r>
          </a:p>
          <a:p>
            <a:pPr marL="0" indent="0" algn="just">
              <a:buNone/>
            </a:pPr>
            <a:r>
              <a:rPr lang="it-IT" dirty="0" smtClean="0"/>
              <a:t>Inoltre, nonostante alcune limitazioni volute dai governi degli Stati preunitari </a:t>
            </a:r>
            <a:r>
              <a:rPr lang="it-IT" b="1" dirty="0"/>
              <a:t>gli archivi si aprirono </a:t>
            </a:r>
            <a:r>
              <a:rPr lang="it-IT" b="1" dirty="0" smtClean="0"/>
              <a:t>definitivamente</a:t>
            </a:r>
            <a:r>
              <a:rPr lang="it-IT" b="1" dirty="0" smtClean="0"/>
              <a:t> </a:t>
            </a:r>
            <a:r>
              <a:rPr lang="it-IT" b="1" dirty="0"/>
              <a:t>alla </a:t>
            </a:r>
            <a:r>
              <a:rPr lang="it-IT" b="1" dirty="0" smtClean="0"/>
              <a:t>consultazione rispetto al passato</a:t>
            </a:r>
            <a:endParaRPr lang="it-IT" b="1" dirty="0"/>
          </a:p>
          <a:p>
            <a:pPr marL="0" indent="0">
              <a:buNone/>
            </a:pPr>
            <a:endParaRPr lang="it-IT" dirty="0"/>
          </a:p>
        </p:txBody>
      </p:sp>
    </p:spTree>
    <p:extLst>
      <p:ext uri="{BB962C8B-B14F-4D97-AF65-F5344CB8AC3E}">
        <p14:creationId xmlns:p14="http://schemas.microsoft.com/office/powerpoint/2010/main" val="80943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Archivistica e principio di nazionalità</a:t>
            </a:r>
          </a:p>
        </p:txBody>
      </p:sp>
      <p:sp>
        <p:nvSpPr>
          <p:cNvPr id="3" name="Content Placeholder 2"/>
          <p:cNvSpPr>
            <a:spLocks noGrp="1"/>
          </p:cNvSpPr>
          <p:nvPr>
            <p:ph idx="1"/>
          </p:nvPr>
        </p:nvSpPr>
        <p:spPr/>
        <p:txBody>
          <a:bodyPr/>
          <a:lstStyle/>
          <a:p>
            <a:pPr marL="0" indent="0" algn="just">
              <a:buNone/>
            </a:pPr>
            <a:r>
              <a:rPr lang="it-IT" dirty="0"/>
              <a:t>Andrea Gloria, paleografo e professore di storia all’università di Padova, affermava nel pieno ‘800 che </a:t>
            </a:r>
            <a:r>
              <a:rPr lang="it-IT" b="1" dirty="0"/>
              <a:t>alcuni governi degli Stati preunitari avevano quasi scoraggiato la frequentazione degli archivi </a:t>
            </a:r>
            <a:r>
              <a:rPr lang="it-IT" dirty="0"/>
              <a:t>e lo studio della paleografia e della diplomatica ʺaffinché dal suo grande sviluppo non avvenisse la scoperta dei molti documenti ancora sepolti delle nostre glorie passate, perché non fossero ulteriori stimoli all’italiano risorgimento</a:t>
            </a:r>
            <a:r>
              <a:rPr lang="it-IT" dirty="0" smtClean="0"/>
              <a:t>ʺ</a:t>
            </a:r>
            <a:r>
              <a:rPr lang="it-IT" dirty="0"/>
              <a:t> </a:t>
            </a:r>
            <a:r>
              <a:rPr lang="it-IT" dirty="0" smtClean="0"/>
              <a:t>(contrapposizione alla storiografia romantica).</a:t>
            </a:r>
            <a:endParaRPr lang="it-IT" dirty="0"/>
          </a:p>
          <a:p>
            <a:pPr marL="0" indent="0">
              <a:buNone/>
            </a:pPr>
            <a:endParaRPr lang="it-IT" dirty="0"/>
          </a:p>
        </p:txBody>
      </p:sp>
    </p:spTree>
    <p:extLst>
      <p:ext uri="{BB962C8B-B14F-4D97-AF65-F5344CB8AC3E}">
        <p14:creationId xmlns:p14="http://schemas.microsoft.com/office/powerpoint/2010/main" val="106867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I principi archivistici affermati al Congresso internazionale di statistica</a:t>
            </a:r>
            <a:endParaRPr lang="it-IT" b="1" dirty="0"/>
          </a:p>
        </p:txBody>
      </p:sp>
      <p:sp>
        <p:nvSpPr>
          <p:cNvPr id="3" name="Content Placeholder 2"/>
          <p:cNvSpPr>
            <a:spLocks noGrp="1"/>
          </p:cNvSpPr>
          <p:nvPr>
            <p:ph idx="1"/>
          </p:nvPr>
        </p:nvSpPr>
        <p:spPr>
          <a:xfrm>
            <a:off x="838200" y="2286000"/>
            <a:ext cx="10515600" cy="3890962"/>
          </a:xfrm>
        </p:spPr>
        <p:txBody>
          <a:bodyPr/>
          <a:lstStyle/>
          <a:p>
            <a:pPr marL="0" indent="0" algn="just">
              <a:buNone/>
            </a:pPr>
            <a:r>
              <a:rPr lang="it-IT" dirty="0" smtClean="0"/>
              <a:t>Negli anni immediatamente successivi all’Unità d’Italia fu molto dibattuta la questione della natura degli archivi e l’esistenza o meno di archivi "storici" e di archivi "amministrativi", cioè della possibilità di distinguere le </a:t>
            </a:r>
            <a:r>
              <a:rPr lang="it-IT" b="1" dirty="0" smtClean="0"/>
              <a:t>carte recenti, utili per fini amministrativi, da quelle antiche, utili per fini storici </a:t>
            </a:r>
            <a:r>
              <a:rPr lang="it-IT" dirty="0" smtClean="0"/>
              <a:t>(Archivi di Stato competenza del Ministero dell’Interno o del Ministero della Pubblica Istruzione)</a:t>
            </a:r>
          </a:p>
        </p:txBody>
      </p:sp>
    </p:spTree>
    <p:extLst>
      <p:ext uri="{BB962C8B-B14F-4D97-AF65-F5344CB8AC3E}">
        <p14:creationId xmlns:p14="http://schemas.microsoft.com/office/powerpoint/2010/main" val="1457820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maceratese</a:t>
            </a:r>
          </a:p>
        </p:txBody>
      </p:sp>
      <p:sp>
        <p:nvSpPr>
          <p:cNvPr id="3" name="Content Placeholder 2"/>
          <p:cNvSpPr>
            <a:spLocks noGrp="1"/>
          </p:cNvSpPr>
          <p:nvPr>
            <p:ph idx="1"/>
          </p:nvPr>
        </p:nvSpPr>
        <p:spPr/>
        <p:txBody>
          <a:bodyPr/>
          <a:lstStyle/>
          <a:p>
            <a:pPr marL="0" indent="0" algn="just">
              <a:buNone/>
            </a:pPr>
            <a:r>
              <a:rPr lang="it-IT" dirty="0"/>
              <a:t>Contemporaneamente alla diffusione dell’archivistica nelle scuole di archivio (regolamentata dal R.D. 21 </a:t>
            </a:r>
            <a:r>
              <a:rPr lang="it-IT" dirty="0" smtClean="0"/>
              <a:t>settembre 1896 </a:t>
            </a:r>
            <a:r>
              <a:rPr lang="it-IT" dirty="0"/>
              <a:t>n°478) e alla formulazione dei principi base della disciplina, la materia iniziò anche ad essere insegnata all’università. Non c’erano corsi veri e propri ma </a:t>
            </a:r>
            <a:r>
              <a:rPr lang="it-IT" b="1" dirty="0"/>
              <a:t>alcuni professori </a:t>
            </a:r>
            <a:r>
              <a:rPr lang="it-IT" dirty="0"/>
              <a:t>(di solito ex archivisti) </a:t>
            </a:r>
            <a:r>
              <a:rPr lang="it-IT" b="1" dirty="0"/>
              <a:t>iniziarono a </a:t>
            </a:r>
            <a:r>
              <a:rPr lang="it-IT" b="1" dirty="0" smtClean="0"/>
              <a:t>fare lezioni di archivistica durante i loro corsi</a:t>
            </a:r>
            <a:r>
              <a:rPr lang="it-IT" dirty="0" smtClean="0"/>
              <a:t>  </a:t>
            </a:r>
            <a:endParaRPr lang="it-IT" dirty="0"/>
          </a:p>
          <a:p>
            <a:pPr marL="0" indent="0">
              <a:buNone/>
            </a:pPr>
            <a:endParaRPr lang="it-IT" dirty="0"/>
          </a:p>
        </p:txBody>
      </p:sp>
    </p:spTree>
    <p:extLst>
      <p:ext uri="{BB962C8B-B14F-4D97-AF65-F5344CB8AC3E}">
        <p14:creationId xmlns:p14="http://schemas.microsoft.com/office/powerpoint/2010/main" val="1848770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maceratese</a:t>
            </a:r>
          </a:p>
        </p:txBody>
      </p:sp>
      <p:sp>
        <p:nvSpPr>
          <p:cNvPr id="3" name="Content Placeholder 2"/>
          <p:cNvSpPr>
            <a:spLocks noGrp="1"/>
          </p:cNvSpPr>
          <p:nvPr>
            <p:ph idx="1"/>
          </p:nvPr>
        </p:nvSpPr>
        <p:spPr/>
        <p:txBody>
          <a:bodyPr/>
          <a:lstStyle/>
          <a:p>
            <a:pPr marL="0" indent="0" algn="just">
              <a:buNone/>
            </a:pPr>
            <a:r>
              <a:rPr lang="it-IT" dirty="0"/>
              <a:t>Uno dei primi fu </a:t>
            </a:r>
            <a:r>
              <a:rPr lang="it-IT" b="1" dirty="0"/>
              <a:t>Lodovico Zdekauer</a:t>
            </a:r>
            <a:r>
              <a:rPr lang="it-IT" dirty="0"/>
              <a:t>, professore all’università di Macerata di storia del diritto, il quale comprese </a:t>
            </a:r>
            <a:r>
              <a:rPr lang="it-IT" b="1" dirty="0"/>
              <a:t>alcune lezioni di </a:t>
            </a:r>
            <a:r>
              <a:rPr lang="it-IT" b="1" dirty="0" smtClean="0"/>
              <a:t>archivistica </a:t>
            </a:r>
            <a:r>
              <a:rPr lang="it-IT" dirty="0" smtClean="0"/>
              <a:t>(1898-99) </a:t>
            </a:r>
            <a:r>
              <a:rPr lang="it-IT" dirty="0"/>
              <a:t>nel suo corso di paleografia e diplomatica (era stato archivista nell’Archivio di Stato di Siena</a:t>
            </a:r>
            <a:r>
              <a:rPr lang="it-IT" dirty="0" smtClean="0"/>
              <a:t>). Anche </a:t>
            </a:r>
            <a:r>
              <a:rPr lang="it-IT" dirty="0" err="1" smtClean="0"/>
              <a:t>Malagola</a:t>
            </a:r>
            <a:r>
              <a:rPr lang="it-IT" dirty="0" smtClean="0"/>
              <a:t> (1888), pure lui professore di paleografia e diplomatica, insegnò archivistica nel suo corso a Bologna</a:t>
            </a:r>
            <a:endParaRPr lang="it-IT" dirty="0"/>
          </a:p>
          <a:p>
            <a:pPr marL="0" indent="0" algn="just">
              <a:buNone/>
            </a:pPr>
            <a:r>
              <a:rPr lang="it-IT" dirty="0"/>
              <a:t>A Macerata l’archivistica iniziò ad essere studiata da molti e uno degli esempi più importanti fu la tesi di laurea di Ezio </a:t>
            </a:r>
            <a:r>
              <a:rPr lang="it-IT" dirty="0" smtClean="0"/>
              <a:t>Sebastiani </a:t>
            </a:r>
            <a:r>
              <a:rPr lang="it-IT" dirty="0"/>
              <a:t>(1902)</a:t>
            </a:r>
          </a:p>
          <a:p>
            <a:pPr marL="0" indent="0">
              <a:buNone/>
            </a:pPr>
            <a:endParaRPr lang="it-IT" dirty="0"/>
          </a:p>
        </p:txBody>
      </p:sp>
    </p:spTree>
    <p:extLst>
      <p:ext uri="{BB962C8B-B14F-4D97-AF65-F5344CB8AC3E}">
        <p14:creationId xmlns:p14="http://schemas.microsoft.com/office/powerpoint/2010/main" val="1126718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maceratese</a:t>
            </a:r>
          </a:p>
        </p:txBody>
      </p:sp>
      <p:sp>
        <p:nvSpPr>
          <p:cNvPr id="3" name="Content Placeholder 2"/>
          <p:cNvSpPr>
            <a:spLocks noGrp="1"/>
          </p:cNvSpPr>
          <p:nvPr>
            <p:ph idx="1"/>
          </p:nvPr>
        </p:nvSpPr>
        <p:spPr/>
        <p:txBody>
          <a:bodyPr/>
          <a:lstStyle/>
          <a:p>
            <a:pPr marL="0" indent="0" algn="just">
              <a:buNone/>
            </a:pPr>
            <a:r>
              <a:rPr lang="it-IT" dirty="0"/>
              <a:t>Ezio </a:t>
            </a:r>
            <a:r>
              <a:rPr lang="it-IT" dirty="0" smtClean="0"/>
              <a:t>Sebastiani (1902) </a:t>
            </a:r>
            <a:r>
              <a:rPr lang="it-IT" dirty="0"/>
              <a:t>scrisse: ʺGenesi, concetto e natura giuridica degli archivi di Stato in Italiaʺ</a:t>
            </a:r>
            <a:r>
              <a:rPr lang="it-IT" dirty="0" smtClean="0"/>
              <a:t>. Non </a:t>
            </a:r>
            <a:r>
              <a:rPr lang="it-IT" dirty="0"/>
              <a:t>era un manuale di archivistica ma erano largamente presenti </a:t>
            </a:r>
            <a:r>
              <a:rPr lang="it-IT" b="1" dirty="0"/>
              <a:t>i temi teorici e pratici relativi al diritto e alla legislazione archivistica </a:t>
            </a:r>
            <a:r>
              <a:rPr lang="it-IT" dirty="0"/>
              <a:t>(non erano però trattati i metodi di ordinamento</a:t>
            </a:r>
            <a:r>
              <a:rPr lang="it-IT" dirty="0" smtClean="0"/>
              <a:t>). Viene ben esplicitato per la prima volta il duplice scopo della conservazione dei documenti da parte dello Stato: uno amministrativo e l’altro culturale</a:t>
            </a:r>
          </a:p>
          <a:p>
            <a:pPr marL="0" indent="0" algn="just">
              <a:buNone/>
            </a:pPr>
            <a:r>
              <a:rPr lang="it-IT" dirty="0" smtClean="0"/>
              <a:t>Il Sebastiani concludeva che lo Stato non potrebbe mai disfarsi degli archivi, perchè in caso contrario </a:t>
            </a:r>
            <a:r>
              <a:rPr lang="it-IT" b="1" dirty="0" smtClean="0"/>
              <a:t>verrebbero meno le ragioni stesse della sua esistenza</a:t>
            </a:r>
            <a:endParaRPr lang="it-IT" b="1" dirty="0"/>
          </a:p>
          <a:p>
            <a:pPr marL="0" indent="0">
              <a:buNone/>
            </a:pPr>
            <a:endParaRPr lang="it-IT" dirty="0"/>
          </a:p>
        </p:txBody>
      </p:sp>
    </p:spTree>
    <p:extLst>
      <p:ext uri="{BB962C8B-B14F-4D97-AF65-F5344CB8AC3E}">
        <p14:creationId xmlns:p14="http://schemas.microsoft.com/office/powerpoint/2010/main" val="3656708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scuola archivistica milanese all’inizio del Novecento</a:t>
            </a:r>
            <a:endParaRPr lang="it-IT" dirty="0"/>
          </a:p>
        </p:txBody>
      </p:sp>
      <p:sp>
        <p:nvSpPr>
          <p:cNvPr id="3" name="Content Placeholder 2"/>
          <p:cNvSpPr>
            <a:spLocks noGrp="1"/>
          </p:cNvSpPr>
          <p:nvPr>
            <p:ph idx="1"/>
          </p:nvPr>
        </p:nvSpPr>
        <p:spPr>
          <a:xfrm>
            <a:off x="838200" y="2176272"/>
            <a:ext cx="10515600" cy="4000690"/>
          </a:xfrm>
        </p:spPr>
        <p:txBody>
          <a:bodyPr/>
          <a:lstStyle/>
          <a:p>
            <a:pPr marL="0" indent="0" algn="just">
              <a:buNone/>
            </a:pPr>
            <a:r>
              <a:rPr lang="it-IT" dirty="0" smtClean="0"/>
              <a:t>Un’altra importante scuola di archivistica fu quella milanese. Ippolito Malaguzzi Valeri fu nominato nel 1899 direttore dell’Archivio di Stato milanese (prima era direttore dell’Archivio di Stato di Modena) e con lui e i suoi allievi (Luigi Fumi, Giuseppe Bonelli e Giovanni Vittani) fu finalmente capovolta l’impostazione "</a:t>
            </a:r>
            <a:r>
              <a:rPr lang="it-IT" dirty="0" err="1" smtClean="0"/>
              <a:t>peroniana</a:t>
            </a:r>
            <a:r>
              <a:rPr lang="it-IT" dirty="0" smtClean="0"/>
              <a:t>" dell’Archivio di Milano (era esperto di sfragistica)</a:t>
            </a:r>
          </a:p>
          <a:p>
            <a:pPr marL="0" indent="0" algn="just">
              <a:buNone/>
            </a:pPr>
            <a:endParaRPr lang="it-IT" dirty="0"/>
          </a:p>
        </p:txBody>
      </p:sp>
    </p:spTree>
    <p:extLst>
      <p:ext uri="{BB962C8B-B14F-4D97-AF65-F5344CB8AC3E}">
        <p14:creationId xmlns:p14="http://schemas.microsoft.com/office/powerpoint/2010/main" val="3852422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milanese all’inizio del Novecento</a:t>
            </a:r>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Gli allievi del Malaguzzi Valeri (nello specifico Bonelli e Vittani) oltre a continuare con il suo lavoro fecero anche un’altra grande impresa: </a:t>
            </a:r>
            <a:r>
              <a:rPr lang="it-IT" b="1" dirty="0" smtClean="0"/>
              <a:t>tradussero il manuale degli archivisti olandesi </a:t>
            </a:r>
            <a:r>
              <a:rPr lang="it-IT" dirty="0" smtClean="0"/>
              <a:t>pubblicato nel 1908 (MULLER, FEITH, FRUIN</a:t>
            </a:r>
            <a:r>
              <a:rPr lang="it-IT" i="1" dirty="0" smtClean="0"/>
              <a:t>, Ordinamento e inventario degli archivi, </a:t>
            </a:r>
            <a:r>
              <a:rPr lang="it-IT" dirty="0" smtClean="0"/>
              <a:t>Torino</a:t>
            </a:r>
            <a:r>
              <a:rPr lang="it-IT" i="1" dirty="0" smtClean="0"/>
              <a:t> </a:t>
            </a:r>
            <a:r>
              <a:rPr lang="it-IT" dirty="0" smtClean="0"/>
              <a:t>1908). Con quest’opera finalmente gli archivisti italiani possedevano un testo di alto livello (non si trattava però solo di una banale traduzione ma era una versione critica con l’aggiunta di annotazioni ed espressioni di dissenso)</a:t>
            </a:r>
          </a:p>
          <a:p>
            <a:pPr marL="0" indent="0" algn="just">
              <a:buNone/>
            </a:pPr>
            <a:r>
              <a:rPr lang="it-IT" b="1" dirty="0" smtClean="0"/>
              <a:t>Questo saggio conteneva quei principi che in Italia erano stati affermati da tempo (1875)</a:t>
            </a:r>
            <a:r>
              <a:rPr lang="it-IT" dirty="0" smtClean="0"/>
              <a:t>,</a:t>
            </a:r>
            <a:r>
              <a:rPr lang="it-IT" b="1" dirty="0" smtClean="0"/>
              <a:t> </a:t>
            </a:r>
            <a:r>
              <a:rPr lang="it-IT" dirty="0" smtClean="0"/>
              <a:t>ma finalmente c’era un manuale di grande qualità. Prima c’erano solo due libretti (Pietro Taddei &gt; 1906; Pio Pecchiari &gt; 1911) </a:t>
            </a:r>
            <a:endParaRPr lang="it-IT" dirty="0"/>
          </a:p>
        </p:txBody>
      </p:sp>
    </p:spTree>
    <p:extLst>
      <p:ext uri="{BB962C8B-B14F-4D97-AF65-F5344CB8AC3E}">
        <p14:creationId xmlns:p14="http://schemas.microsoft.com/office/powerpoint/2010/main" val="2569292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milanese all’inizio del Novecento</a:t>
            </a:r>
          </a:p>
        </p:txBody>
      </p:sp>
      <p:sp>
        <p:nvSpPr>
          <p:cNvPr id="3" name="Content Placeholder 2"/>
          <p:cNvSpPr>
            <a:spLocks noGrp="1"/>
          </p:cNvSpPr>
          <p:nvPr>
            <p:ph idx="1"/>
          </p:nvPr>
        </p:nvSpPr>
        <p:spPr>
          <a:xfrm>
            <a:off x="838200" y="1684421"/>
            <a:ext cx="10515600" cy="4492542"/>
          </a:xfrm>
        </p:spPr>
        <p:txBody>
          <a:bodyPr>
            <a:normAutofit fontScale="92500"/>
          </a:bodyPr>
          <a:lstStyle/>
          <a:p>
            <a:pPr marL="0" indent="0" algn="just">
              <a:buNone/>
            </a:pPr>
            <a:r>
              <a:rPr lang="it-IT" dirty="0" smtClean="0"/>
              <a:t>Il successore del Malaguzzi Valeri alla direzione dell’Archivio Milanese fu </a:t>
            </a:r>
            <a:r>
              <a:rPr lang="it-IT" b="1" dirty="0" smtClean="0"/>
              <a:t>Luigi Fumi </a:t>
            </a:r>
            <a:r>
              <a:rPr lang="it-IT" dirty="0" smtClean="0"/>
              <a:t>(1849-1934), il quale </a:t>
            </a:r>
            <a:r>
              <a:rPr lang="it-IT" b="1" dirty="0" smtClean="0"/>
              <a:t>continuò con la ricostruzione</a:t>
            </a:r>
            <a:r>
              <a:rPr lang="it-IT" dirty="0" smtClean="0"/>
              <a:t>, nel limite del possibile, dei fondi smembrati</a:t>
            </a:r>
          </a:p>
          <a:p>
            <a:pPr marL="0" indent="0" algn="just">
              <a:buNone/>
            </a:pPr>
            <a:r>
              <a:rPr lang="it-IT" dirty="0" smtClean="0"/>
              <a:t>Merito del Fumi fu però anche la pubblicazione per 11 anni (1909-1919) di quell’ «Annuario del Regio Archivio di Stato» che costituì la prima rivista interamente archivisitica pubblicata in Italia (diffusione limitata). La rivista del Fumi fu il portavoce delle più importanti questioni che in quel periodo la dottrina archivistica andava dibattendo (ci scrisse anche il </a:t>
            </a:r>
            <a:r>
              <a:rPr lang="it-IT" dirty="0" err="1" smtClean="0"/>
              <a:t>Vittani</a:t>
            </a:r>
            <a:r>
              <a:rPr lang="it-IT" dirty="0" smtClean="0"/>
              <a:t>)</a:t>
            </a:r>
          </a:p>
          <a:p>
            <a:pPr marL="0" indent="0" algn="just">
              <a:buNone/>
            </a:pPr>
            <a:r>
              <a:rPr lang="it-IT" dirty="0" smtClean="0"/>
              <a:t>Nel 1908 Fumi affermò che non basta essere uno storico di fama internazionale per fare l’archivista (vs Cantù nominato direttore dell’Archivio Milanese e lui soprintendente) ˃ archivistica ancora </a:t>
            </a:r>
            <a:r>
              <a:rPr lang="it-IT" smtClean="0"/>
              <a:t>poco considerata</a:t>
            </a:r>
            <a:endParaRPr lang="it-IT" dirty="0"/>
          </a:p>
        </p:txBody>
      </p:sp>
    </p:spTree>
    <p:extLst>
      <p:ext uri="{BB962C8B-B14F-4D97-AF65-F5344CB8AC3E}">
        <p14:creationId xmlns:p14="http://schemas.microsoft.com/office/powerpoint/2010/main" val="4242268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61923"/>
          </a:xfrm>
        </p:spPr>
        <p:txBody>
          <a:bodyPr>
            <a:normAutofit fontScale="90000"/>
          </a:bodyPr>
          <a:lstStyle/>
          <a:p>
            <a:pPr algn="ctr"/>
            <a:r>
              <a:rPr lang="it-IT" b="1" dirty="0" smtClean="0"/>
              <a:t>La scuola archivistica romana: Eugenio Casanova</a:t>
            </a:r>
            <a:endParaRPr lang="it-IT" b="1" dirty="0"/>
          </a:p>
        </p:txBody>
      </p:sp>
      <p:sp>
        <p:nvSpPr>
          <p:cNvPr id="3" name="Content Placeholder 2"/>
          <p:cNvSpPr>
            <a:spLocks noGrp="1"/>
          </p:cNvSpPr>
          <p:nvPr>
            <p:ph idx="1"/>
          </p:nvPr>
        </p:nvSpPr>
        <p:spPr>
          <a:xfrm>
            <a:off x="838200" y="2008505"/>
            <a:ext cx="10515600" cy="4351338"/>
          </a:xfrm>
        </p:spPr>
        <p:txBody>
          <a:bodyPr/>
          <a:lstStyle/>
          <a:p>
            <a:pPr marL="0" indent="0" algn="just">
              <a:buNone/>
            </a:pPr>
            <a:r>
              <a:rPr lang="it-IT" b="1" dirty="0" smtClean="0"/>
              <a:t>Il più importante archivista della prima metà del secolo XX </a:t>
            </a:r>
            <a:r>
              <a:rPr lang="it-IT" dirty="0" smtClean="0"/>
              <a:t>fu però Eugenio Casanova (1867-1951). A lui si debbono i decisivi progressi dell’archivistica italiana (riordinò secondo il metodo storico, organizzò gli Archivi di Stato dove lavorò, attento ai mezzi di corredo….) e l’inserimento di essa in un contesto internazionale. A lui fu affidata la redazione della prima Guida Generale degli Archivi di Stato italiani (1910) e rappresentò l’Italia al I° Congresso degli archivisti e bibliotecari a Bruxelles nel 1910. Inoltre, nel 1933 presiedette la prima organizzazione archivistica internazionale</a:t>
            </a:r>
            <a:endParaRPr lang="it-IT" dirty="0"/>
          </a:p>
        </p:txBody>
      </p:sp>
    </p:spTree>
    <p:extLst>
      <p:ext uri="{BB962C8B-B14F-4D97-AF65-F5344CB8AC3E}">
        <p14:creationId xmlns:p14="http://schemas.microsoft.com/office/powerpoint/2010/main" val="3038120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Casanova che prima di diventare direttore dell’Archivio di Stato di Roma e dell’Archivio Centrale del Regno era stato direttore dell’Archivio di Stato di Napoli, collaborò alla stesura del </a:t>
            </a:r>
            <a:r>
              <a:rPr lang="it-IT" b="1" dirty="0" smtClean="0"/>
              <a:t>programma di archivistica delle scuole d’archivio</a:t>
            </a:r>
            <a:r>
              <a:rPr lang="it-IT" dirty="0" smtClean="0"/>
              <a:t> che figura nel regolamento degli Archivi di Stato approvato con R.D. 2 ottobre 1911 n°1163 e riuscì con i suoi contatti internazionali a fare in modo che l’Italia fosse scelta come sede del </a:t>
            </a:r>
            <a:r>
              <a:rPr lang="it-IT" b="1" dirty="0" smtClean="0"/>
              <a:t>II° Congresso </a:t>
            </a:r>
            <a:r>
              <a:rPr lang="it-IT" b="1" dirty="0" smtClean="0"/>
              <a:t>Internazionale degli Archivisti e Bibliotecari </a:t>
            </a:r>
            <a:r>
              <a:rPr lang="it-IT" b="1" dirty="0" smtClean="0"/>
              <a:t>che avrebbe dovuto tenersi nel 1915 </a:t>
            </a:r>
            <a:endParaRPr lang="it-IT" b="1" dirty="0"/>
          </a:p>
        </p:txBody>
      </p:sp>
    </p:spTree>
    <p:extLst>
      <p:ext uri="{BB962C8B-B14F-4D97-AF65-F5344CB8AC3E}">
        <p14:creationId xmlns:p14="http://schemas.microsoft.com/office/powerpoint/2010/main" val="1470751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In vista del Congresso internazionale di Milano il Casanova dette inizio del 1914 alla pubblicazione di una rivista che egli intitolò "Gli Archivi Italiani". </a:t>
            </a:r>
            <a:r>
              <a:rPr lang="it-IT" dirty="0"/>
              <a:t>A differenza </a:t>
            </a:r>
            <a:r>
              <a:rPr lang="it-IT" dirty="0" smtClean="0"/>
              <a:t>del periodico fondato </a:t>
            </a:r>
            <a:r>
              <a:rPr lang="it-IT" dirty="0"/>
              <a:t>dal Fumi (</a:t>
            </a:r>
            <a:r>
              <a:rPr lang="it-IT" dirty="0" smtClean="0"/>
              <a:t>Annuario </a:t>
            </a:r>
            <a:r>
              <a:rPr lang="it-IT" dirty="0"/>
              <a:t>del Regio Archivio di </a:t>
            </a:r>
            <a:r>
              <a:rPr lang="it-IT" dirty="0" smtClean="0"/>
              <a:t>Stato), "</a:t>
            </a:r>
            <a:r>
              <a:rPr lang="it-IT" b="1" dirty="0" smtClean="0"/>
              <a:t>Gli Archivi Italiani" fu la prima rivista italiana a carattere nazionale dedicata tolamente all’archivistica</a:t>
            </a:r>
            <a:r>
              <a:rPr lang="it-IT" dirty="0" smtClean="0"/>
              <a:t>. Nelle sue pagine furono dibattuti i problemi degli archivi e dell’archivistica ma anche di paleografia e diplomatica. Su questa rivista scrissero i più importanti archivisti di quel periodo (Lodolini, Cencetti...) </a:t>
            </a:r>
          </a:p>
        </p:txBody>
      </p:sp>
    </p:spTree>
    <p:extLst>
      <p:ext uri="{BB962C8B-B14F-4D97-AF65-F5344CB8AC3E}">
        <p14:creationId xmlns:p14="http://schemas.microsoft.com/office/powerpoint/2010/main" val="33721031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Tra le altre cose che fece il Casanova, come ad esempio il tentativo di fondare una Associazione italiana di archivisti, ci fu la forte spinta perciò che </a:t>
            </a:r>
            <a:r>
              <a:rPr lang="it-IT" b="1" dirty="0" smtClean="0"/>
              <a:t>la disciplina fosse insegnata nelle aule universitarie </a:t>
            </a:r>
            <a:r>
              <a:rPr lang="it-IT" dirty="0" smtClean="0"/>
              <a:t>(1914).</a:t>
            </a:r>
          </a:p>
          <a:p>
            <a:pPr marL="0" indent="0" algn="just">
              <a:buNone/>
            </a:pPr>
            <a:r>
              <a:rPr lang="it-IT" dirty="0" smtClean="0"/>
              <a:t>E proprio a lui toccò introdurvela con un insegnamento nella Facoltà di Scienze Politiche all’Università degli studi di Roma, che iniziato nel 1925 durò fino al 1935. </a:t>
            </a:r>
          </a:p>
          <a:p>
            <a:pPr marL="0" indent="0" algn="just">
              <a:buNone/>
            </a:pPr>
            <a:r>
              <a:rPr lang="it-IT" dirty="0" smtClean="0"/>
              <a:t>Frutto di questo insegnamento fu il famoso testo di archivistica edito nel 1928 (il migliore e più </a:t>
            </a:r>
            <a:r>
              <a:rPr lang="it-IT" dirty="0" smtClean="0"/>
              <a:t>vasto </a:t>
            </a:r>
            <a:r>
              <a:rPr lang="it-IT" dirty="0" smtClean="0"/>
              <a:t>manuale mai fatto). Inoltre, fu lui a coniare il termine </a:t>
            </a:r>
            <a:r>
              <a:rPr lang="it-IT" b="1" dirty="0" smtClean="0"/>
              <a:t>archiveconomia o tecnologia archivistica</a:t>
            </a:r>
            <a:endParaRPr lang="it-IT" b="1" dirty="0"/>
          </a:p>
        </p:txBody>
      </p:sp>
    </p:spTree>
    <p:extLst>
      <p:ext uri="{BB962C8B-B14F-4D97-AF65-F5344CB8AC3E}">
        <p14:creationId xmlns:p14="http://schemas.microsoft.com/office/powerpoint/2010/main" val="425136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principi archivistici affermati al Congresso internazionale di statistica</a:t>
            </a:r>
          </a:p>
        </p:txBody>
      </p:sp>
      <p:sp>
        <p:nvSpPr>
          <p:cNvPr id="3" name="Content Placeholder 2"/>
          <p:cNvSpPr>
            <a:spLocks noGrp="1"/>
          </p:cNvSpPr>
          <p:nvPr>
            <p:ph idx="1"/>
          </p:nvPr>
        </p:nvSpPr>
        <p:spPr/>
        <p:txBody>
          <a:bodyPr>
            <a:normAutofit/>
          </a:bodyPr>
          <a:lstStyle/>
          <a:p>
            <a:pPr marL="0" indent="0" algn="just">
              <a:buNone/>
            </a:pPr>
            <a:r>
              <a:rPr lang="it-IT" dirty="0"/>
              <a:t>Nel 1867 </a:t>
            </a:r>
            <a:r>
              <a:rPr lang="it-IT" dirty="0" smtClean="0"/>
              <a:t>nell’8va </a:t>
            </a:r>
            <a:r>
              <a:rPr lang="it-IT" dirty="0"/>
              <a:t>sezione del </a:t>
            </a:r>
            <a:r>
              <a:rPr lang="it-IT" b="1" dirty="0"/>
              <a:t>6to Congresso Internazionale di Statistica</a:t>
            </a:r>
            <a:r>
              <a:rPr lang="it-IT" dirty="0"/>
              <a:t>, tenutosi a Firenze (capitale d’Italia), </a:t>
            </a:r>
            <a:r>
              <a:rPr lang="it-IT" b="1" dirty="0"/>
              <a:t>si </a:t>
            </a:r>
            <a:r>
              <a:rPr lang="it-IT" b="1" dirty="0" smtClean="0"/>
              <a:t>discusse </a:t>
            </a:r>
            <a:r>
              <a:rPr lang="it-IT" dirty="0"/>
              <a:t>proprio di queste </a:t>
            </a:r>
            <a:r>
              <a:rPr lang="it-IT" dirty="0" smtClean="0"/>
              <a:t>questioni e in generali </a:t>
            </a:r>
            <a:r>
              <a:rPr lang="it-IT" b="1" dirty="0"/>
              <a:t>di </a:t>
            </a:r>
            <a:r>
              <a:rPr lang="it-IT" b="1" dirty="0" smtClean="0"/>
              <a:t>archivi </a:t>
            </a:r>
            <a:r>
              <a:rPr lang="it-IT" dirty="0" smtClean="0"/>
              <a:t>(natura, tipologia, riordinamento...)</a:t>
            </a:r>
          </a:p>
          <a:p>
            <a:pPr marL="0" indent="0" algn="just">
              <a:buNone/>
            </a:pPr>
            <a:r>
              <a:rPr lang="it-IT" dirty="0" smtClean="0"/>
              <a:t>Il primo a parlare fu Bonaini, il quale sosteneva la dipendenza degli archivi dal Ministero della Pubblica Istruzione (Bonaini aveva sempre affermato la natura culturale degli archivi)</a:t>
            </a:r>
          </a:p>
        </p:txBody>
      </p:sp>
    </p:spTree>
    <p:extLst>
      <p:ext uri="{BB962C8B-B14F-4D97-AF65-F5344CB8AC3E}">
        <p14:creationId xmlns:p14="http://schemas.microsoft.com/office/powerpoint/2010/main" val="1708801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Nel 1931 Casanova partecipò a un </a:t>
            </a:r>
            <a:r>
              <a:rPr lang="it-IT" b="1" dirty="0" smtClean="0"/>
              <a:t>comitato internazionale voluto dalla Società delle Nazioni </a:t>
            </a:r>
            <a:r>
              <a:rPr lang="it-IT" dirty="0" smtClean="0"/>
              <a:t>con il compito di preparare un "Ufficio internazionale degli Archivi", cioè un organismo a carattere permanente cui Casanova fu eletto presidente (</a:t>
            </a:r>
            <a:r>
              <a:rPr lang="it-IT" i="1" dirty="0" smtClean="0"/>
              <a:t>Guide international des Archives</a:t>
            </a:r>
            <a:r>
              <a:rPr lang="it-IT" dirty="0" smtClean="0"/>
              <a:t>, 1934)</a:t>
            </a:r>
          </a:p>
          <a:p>
            <a:pPr marL="0" indent="0" algn="just">
              <a:buNone/>
            </a:pPr>
            <a:r>
              <a:rPr lang="it-IT" dirty="0" smtClean="0"/>
              <a:t>Il II° Congresso Internzionale degli Archivi che avrebbe dovuto tenersi nel 1915 non fu mai tenuto e si decise di convocarlo nel 1935 a Milano </a:t>
            </a:r>
            <a:endParaRPr lang="it-IT" dirty="0"/>
          </a:p>
        </p:txBody>
      </p:sp>
    </p:spTree>
    <p:extLst>
      <p:ext uri="{BB962C8B-B14F-4D97-AF65-F5344CB8AC3E}">
        <p14:creationId xmlns:p14="http://schemas.microsoft.com/office/powerpoint/2010/main" val="954891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Successore e collaboratore di Eugenio Casanova fu </a:t>
            </a:r>
            <a:r>
              <a:rPr lang="it-IT" b="1" dirty="0" smtClean="0"/>
              <a:t>Armando Lodolini </a:t>
            </a:r>
            <a:r>
              <a:rPr lang="it-IT" dirty="0" smtClean="0"/>
              <a:t>(1888-1966), che divenne direttore scientifico della rivista "Gli Archivi italiani" (che cambiò nome in </a:t>
            </a:r>
            <a:r>
              <a:rPr lang="it-IT" b="1" dirty="0" smtClean="0"/>
              <a:t>Archivi d’Italia</a:t>
            </a:r>
            <a:r>
              <a:rPr lang="it-IT" dirty="0" smtClean="0"/>
              <a:t>) e quando Casanova era anziano prese lui il posto alla guida dell’Archivio di Stato di Roma. Inoltre Casanova e Lodolini diedero vita a una serie di Guide dei principali archivi e biblioteche d’Italia (Il primo volume Archivo di Stato di Roma) </a:t>
            </a:r>
          </a:p>
          <a:p>
            <a:pPr marL="0" indent="0" algn="just">
              <a:buNone/>
            </a:pPr>
            <a:r>
              <a:rPr lang="it-IT" b="1" dirty="0" smtClean="0"/>
              <a:t>Grazie a Casanova la scuola archivistica romana aveva raggiunto un posto di primo piano nell’archivistica non solo italiana ma internazionale</a:t>
            </a:r>
            <a:endParaRPr lang="it-IT" b="1" dirty="0"/>
          </a:p>
        </p:txBody>
      </p:sp>
    </p:spTree>
    <p:extLst>
      <p:ext uri="{BB962C8B-B14F-4D97-AF65-F5344CB8AC3E}">
        <p14:creationId xmlns:p14="http://schemas.microsoft.com/office/powerpoint/2010/main" val="3419174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 scuola archivistica romana: Eugenio Casanova</a:t>
            </a:r>
          </a:p>
        </p:txBody>
      </p:sp>
      <p:sp>
        <p:nvSpPr>
          <p:cNvPr id="3" name="Content Placeholder 2"/>
          <p:cNvSpPr>
            <a:spLocks noGrp="1"/>
          </p:cNvSpPr>
          <p:nvPr>
            <p:ph idx="1"/>
          </p:nvPr>
        </p:nvSpPr>
        <p:spPr/>
        <p:txBody>
          <a:bodyPr/>
          <a:lstStyle/>
          <a:p>
            <a:pPr marL="0" indent="0" algn="just">
              <a:buNone/>
            </a:pPr>
            <a:r>
              <a:rPr lang="it-IT" dirty="0" smtClean="0"/>
              <a:t>Purtroppo tutto questo fervore non fu appoggiato dall’Amministrazione Archivistica nazionale (Ministero dell’Interno fascista) che </a:t>
            </a:r>
            <a:r>
              <a:rPr lang="it-IT" b="1" dirty="0" smtClean="0"/>
              <a:t>allontanò Casanova e Lodolini dagli archivi</a:t>
            </a:r>
            <a:r>
              <a:rPr lang="it-IT" dirty="0" smtClean="0"/>
              <a:t>. Solo nel 1948 Lodolini rientrò alla guida dell’Archivio di Stato di Roma e propose la creazione di un Archivio Centrale dello Stato (mutuando in parte le funzioni dell’Archivo del Regno) «... </a:t>
            </a:r>
            <a:r>
              <a:rPr lang="it-IT" dirty="0"/>
              <a:t>i</a:t>
            </a:r>
            <a:r>
              <a:rPr lang="it-IT" dirty="0" smtClean="0"/>
              <a:t>n quanto esso attesta l’identità e l’unità della </a:t>
            </a:r>
            <a:r>
              <a:rPr lang="it-IT" dirty="0" smtClean="0"/>
              <a:t>Nazione, </a:t>
            </a:r>
            <a:r>
              <a:rPr lang="it-IT" dirty="0" smtClean="0"/>
              <a:t>e ne conserva </a:t>
            </a:r>
            <a:r>
              <a:rPr lang="it-IT" dirty="0" smtClean="0"/>
              <a:t>e </a:t>
            </a:r>
            <a:r>
              <a:rPr lang="it-IT" dirty="0" smtClean="0"/>
              <a:t>tramanda la memoria alle generazioni future» </a:t>
            </a:r>
          </a:p>
          <a:p>
            <a:pPr marL="0" indent="0" algn="just">
              <a:buNone/>
            </a:pPr>
            <a:r>
              <a:rPr lang="it-IT" b="1" dirty="0" smtClean="0"/>
              <a:t>Armando Lodolini fu il primo direttore dell’Archivio Centrale dello Stato (1953)</a:t>
            </a:r>
            <a:endParaRPr lang="it-IT" b="1" dirty="0"/>
          </a:p>
        </p:txBody>
      </p:sp>
    </p:spTree>
    <p:extLst>
      <p:ext uri="{BB962C8B-B14F-4D97-AF65-F5344CB8AC3E}">
        <p14:creationId xmlns:p14="http://schemas.microsoft.com/office/powerpoint/2010/main" val="796955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06475"/>
          </a:xfrm>
        </p:spPr>
        <p:txBody>
          <a:bodyPr/>
          <a:lstStyle/>
          <a:p>
            <a:pPr algn="ctr"/>
            <a:r>
              <a:rPr lang="it-IT" b="1" dirty="0" smtClean="0"/>
              <a:t>L’archivio come </a:t>
            </a:r>
            <a:r>
              <a:rPr lang="it-IT" b="1" i="1" dirty="0" smtClean="0"/>
              <a:t>Universitas Rerum</a:t>
            </a:r>
            <a:endParaRPr lang="it-IT" b="1" i="1" dirty="0"/>
          </a:p>
        </p:txBody>
      </p:sp>
      <p:sp>
        <p:nvSpPr>
          <p:cNvPr id="3" name="Content Placeholder 2"/>
          <p:cNvSpPr>
            <a:spLocks noGrp="1"/>
          </p:cNvSpPr>
          <p:nvPr>
            <p:ph idx="1"/>
          </p:nvPr>
        </p:nvSpPr>
        <p:spPr>
          <a:xfrm>
            <a:off x="838200" y="1225297"/>
            <a:ext cx="10515600" cy="5358384"/>
          </a:xfrm>
        </p:spPr>
        <p:txBody>
          <a:bodyPr>
            <a:normAutofit lnSpcReduction="10000"/>
          </a:bodyPr>
          <a:lstStyle/>
          <a:p>
            <a:pPr marL="0" indent="0" algn="just">
              <a:buNone/>
            </a:pPr>
            <a:r>
              <a:rPr lang="it-IT" dirty="0" smtClean="0"/>
              <a:t>Grazie a Casanova e Lodolini – ma non solo – periodo fra le due guerre fu uno dei più fecondi per lo sviluppo dell’archivistica italiana, a parte la crisi che investì l’Amministrazione Archivistica nazionale negli anni ’30</a:t>
            </a:r>
          </a:p>
          <a:p>
            <a:pPr algn="just"/>
            <a:r>
              <a:rPr lang="it-IT" dirty="0" smtClean="0"/>
              <a:t>Pubblicazione del manuale del Casanova (1928)</a:t>
            </a:r>
          </a:p>
          <a:p>
            <a:pPr algn="just"/>
            <a:r>
              <a:rPr lang="it-IT" dirty="0" smtClean="0"/>
              <a:t>L’archivistica come insegnamento universitario (Casanova </a:t>
            </a:r>
            <a:r>
              <a:rPr lang="it-IT" dirty="0" smtClean="0"/>
              <a:t>1925/Pannella Fi)</a:t>
            </a:r>
            <a:endParaRPr lang="it-IT" dirty="0" smtClean="0"/>
          </a:p>
          <a:p>
            <a:pPr algn="just"/>
            <a:r>
              <a:rPr lang="it-IT" dirty="0" smtClean="0"/>
              <a:t>Un italiano alla presidenza della prima organizzazione internazionale degli archivi (Casanova 1931)</a:t>
            </a:r>
          </a:p>
          <a:p>
            <a:pPr algn="just"/>
            <a:r>
              <a:rPr lang="it-IT" dirty="0" smtClean="0"/>
              <a:t>La nascita di una rivista importante a carattere nazionale (Archivi d’Italia)</a:t>
            </a:r>
          </a:p>
          <a:p>
            <a:pPr algn="just"/>
            <a:r>
              <a:rPr lang="it-IT" dirty="0" smtClean="0"/>
              <a:t>La strutturazione dell’attuale sistema archivistico italiano (1939)</a:t>
            </a:r>
          </a:p>
          <a:p>
            <a:pPr algn="just"/>
            <a:r>
              <a:rPr lang="it-IT" dirty="0" smtClean="0"/>
              <a:t>La formulazione dei principali principi archivistici contemporanei (l’archivio come </a:t>
            </a:r>
            <a:r>
              <a:rPr lang="it-IT" i="1" dirty="0" smtClean="0"/>
              <a:t>Universitas Rerum, </a:t>
            </a:r>
            <a:r>
              <a:rPr lang="it-IT" dirty="0" smtClean="0"/>
              <a:t>il vincolo, ecc...)</a:t>
            </a:r>
            <a:endParaRPr lang="it-IT" i="1" dirty="0" smtClean="0"/>
          </a:p>
          <a:p>
            <a:pPr algn="just"/>
            <a:endParaRPr lang="it-IT" dirty="0" smtClean="0"/>
          </a:p>
          <a:p>
            <a:pPr algn="just"/>
            <a:endParaRPr lang="it-IT" dirty="0"/>
          </a:p>
        </p:txBody>
      </p:sp>
    </p:spTree>
    <p:extLst>
      <p:ext uri="{BB962C8B-B14F-4D97-AF65-F5344CB8AC3E}">
        <p14:creationId xmlns:p14="http://schemas.microsoft.com/office/powerpoint/2010/main" val="716186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L’archivio come </a:t>
            </a:r>
            <a:r>
              <a:rPr lang="it-IT" i="1" dirty="0"/>
              <a:t>Universitas Rerum</a:t>
            </a:r>
            <a:endParaRPr lang="it-IT" dirty="0"/>
          </a:p>
        </p:txBody>
      </p:sp>
      <p:sp>
        <p:nvSpPr>
          <p:cNvPr id="3" name="Content Placeholder 2"/>
          <p:cNvSpPr>
            <a:spLocks noGrp="1"/>
          </p:cNvSpPr>
          <p:nvPr>
            <p:ph idx="1"/>
          </p:nvPr>
        </p:nvSpPr>
        <p:spPr/>
        <p:txBody>
          <a:bodyPr>
            <a:normAutofit/>
          </a:bodyPr>
          <a:lstStyle/>
          <a:p>
            <a:pPr marL="0" indent="0" algn="just">
              <a:buNone/>
            </a:pPr>
            <a:r>
              <a:rPr lang="it-IT" dirty="0" smtClean="0"/>
              <a:t>Nello stesso periodo, oltre ai contributi fondamentali dati da altri studiosi (Vittani, Panella, Cencetti) fu affermato e divenne principio universalmente accettato e sanzionato dal Codice Civile preparato negli anni ‘30 ed entrato in vigore nel 1942 che </a:t>
            </a:r>
            <a:r>
              <a:rPr lang="it-IT" b="1" dirty="0" smtClean="0"/>
              <a:t>l’archivio è una </a:t>
            </a:r>
            <a:r>
              <a:rPr lang="it-IT" b="1" i="1" dirty="0" smtClean="0"/>
              <a:t>Universitas Rerum</a:t>
            </a:r>
            <a:r>
              <a:rPr lang="it-IT" b="1" dirty="0" smtClean="0"/>
              <a:t> diversa dalla somma dei documenti che lo compongono</a:t>
            </a:r>
          </a:p>
          <a:p>
            <a:pPr marL="0" indent="0" algn="just">
              <a:buNone/>
            </a:pPr>
            <a:r>
              <a:rPr lang="it-IT" dirty="0" smtClean="0"/>
              <a:t>Questa affermazione, frutto del pensiero teorico di diversi studiosi (Corsivieri, Malagola, Panella e Cencetti) era stata formulata anche in una sentenza del tribunale di Napoli nel 1929 </a:t>
            </a:r>
            <a:endParaRPr lang="it-IT" dirty="0"/>
          </a:p>
        </p:txBody>
      </p:sp>
    </p:spTree>
    <p:extLst>
      <p:ext uri="{BB962C8B-B14F-4D97-AF65-F5344CB8AC3E}">
        <p14:creationId xmlns:p14="http://schemas.microsoft.com/office/powerpoint/2010/main" val="4286440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L’archivio come </a:t>
            </a:r>
            <a:r>
              <a:rPr lang="it-IT" i="1" dirty="0"/>
              <a:t>Universitas Rerum</a:t>
            </a:r>
            <a:endParaRPr lang="it-IT" dirty="0"/>
          </a:p>
        </p:txBody>
      </p:sp>
      <p:sp>
        <p:nvSpPr>
          <p:cNvPr id="3" name="Content Placeholder 2"/>
          <p:cNvSpPr>
            <a:spLocks noGrp="1"/>
          </p:cNvSpPr>
          <p:nvPr>
            <p:ph idx="1"/>
          </p:nvPr>
        </p:nvSpPr>
        <p:spPr/>
        <p:txBody>
          <a:bodyPr/>
          <a:lstStyle/>
          <a:p>
            <a:pPr marL="0" indent="0" algn="just">
              <a:buNone/>
            </a:pPr>
            <a:r>
              <a:rPr lang="it-IT" dirty="0" smtClean="0"/>
              <a:t>Nel 1871 Corsivieri parlava di una "originaria attinenza" e nel 1893 Malagola di un "tutto organico"  </a:t>
            </a:r>
            <a:endParaRPr lang="it-IT" dirty="0"/>
          </a:p>
          <a:p>
            <a:pPr marL="0" indent="0" algn="just">
              <a:buNone/>
            </a:pPr>
            <a:r>
              <a:rPr lang="it-IT" dirty="0" smtClean="0"/>
              <a:t>Ma la prima formulazione chiara di questo principio – antecedente a una completa accettazione dottrinaria e legislativa – fu una </a:t>
            </a:r>
            <a:r>
              <a:rPr lang="it-IT" b="1" dirty="0" smtClean="0"/>
              <a:t>sentenza emessa dal tribunale di Napoli nel 1929 in </a:t>
            </a:r>
            <a:r>
              <a:rPr lang="it-IT" b="1" dirty="0"/>
              <a:t>merito ad un archivio privato </a:t>
            </a:r>
            <a:r>
              <a:rPr lang="it-IT" dirty="0"/>
              <a:t>(nella sentenza divieto di dividere e smembrare l’archivio → principe Fabrizio Aragona Pignatelli </a:t>
            </a:r>
            <a:r>
              <a:rPr lang="it-IT" dirty="0" smtClean="0"/>
              <a:t>Cortes </a:t>
            </a:r>
            <a:r>
              <a:rPr lang="it-IT" dirty="0"/>
              <a:t>contro Giuseppe, Diego e Federico Aragona Pignatelli Cortes</a:t>
            </a:r>
            <a:r>
              <a:rPr lang="it-IT" dirty="0" smtClean="0"/>
              <a:t>) &gt;&gt;&gt; la giurisprudenza aveva preceduto la dottrina</a:t>
            </a:r>
            <a:endParaRPr lang="it-IT" dirty="0"/>
          </a:p>
          <a:p>
            <a:pPr marL="0" indent="0">
              <a:buNone/>
            </a:pPr>
            <a:endParaRPr lang="it-IT" dirty="0"/>
          </a:p>
        </p:txBody>
      </p:sp>
    </p:spTree>
    <p:extLst>
      <p:ext uri="{BB962C8B-B14F-4D97-AF65-F5344CB8AC3E}">
        <p14:creationId xmlns:p14="http://schemas.microsoft.com/office/powerpoint/2010/main" val="1160027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Antonio Panella (1878-1954)</a:t>
            </a:r>
            <a:endParaRPr lang="it-IT" dirty="0"/>
          </a:p>
        </p:txBody>
      </p:sp>
      <p:sp>
        <p:nvSpPr>
          <p:cNvPr id="3" name="Content Placeholder 2"/>
          <p:cNvSpPr>
            <a:spLocks noGrp="1"/>
          </p:cNvSpPr>
          <p:nvPr>
            <p:ph idx="1"/>
          </p:nvPr>
        </p:nvSpPr>
        <p:spPr/>
        <p:txBody>
          <a:bodyPr/>
          <a:lstStyle/>
          <a:p>
            <a:pPr marL="0" indent="0" algn="just">
              <a:buNone/>
            </a:pPr>
            <a:r>
              <a:rPr lang="it-IT" dirty="0" smtClean="0"/>
              <a:t>Un altro grande archivista che operò nella prima metà del Novecento fu Antonio Panella, funzionario dell’Archivio di Stato di Firenze e poi direttore nel 1932 (pubblicò molto sulle scuole di archivistica e sulla differenza tra archivi, biblioteche  e musei)</a:t>
            </a:r>
          </a:p>
          <a:p>
            <a:pPr marL="0" indent="0" algn="just">
              <a:buNone/>
            </a:pPr>
            <a:r>
              <a:rPr lang="it-IT" b="1" dirty="0" smtClean="0"/>
              <a:t>Anche il Panella nel 1937 affermava che l’archivio doveva essere considerato come una </a:t>
            </a:r>
            <a:r>
              <a:rPr lang="it-IT" b="1" i="1" dirty="0" smtClean="0"/>
              <a:t>Universitas Rerum</a:t>
            </a:r>
            <a:r>
              <a:rPr lang="it-IT" dirty="0" smtClean="0"/>
              <a:t>, condividendo la negazione, già indicata nel 1870 dalla Commissione Cibrario, dell’esistenza di archivi "storici" e di archivi "amministrativi". </a:t>
            </a:r>
          </a:p>
          <a:p>
            <a:pPr marL="0" indent="0" algn="just">
              <a:buNone/>
            </a:pPr>
            <a:endParaRPr lang="it-IT" dirty="0" smtClean="0"/>
          </a:p>
          <a:p>
            <a:pPr marL="0" indent="0" algn="just">
              <a:buNone/>
            </a:pPr>
            <a:endParaRPr lang="it-IT" dirty="0"/>
          </a:p>
        </p:txBody>
      </p:sp>
    </p:spTree>
    <p:extLst>
      <p:ext uri="{BB962C8B-B14F-4D97-AF65-F5344CB8AC3E}">
        <p14:creationId xmlns:p14="http://schemas.microsoft.com/office/powerpoint/2010/main" val="2237317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Antonio Panella (1878-1954)</a:t>
            </a:r>
          </a:p>
        </p:txBody>
      </p:sp>
      <p:sp>
        <p:nvSpPr>
          <p:cNvPr id="3" name="Content Placeholder 2"/>
          <p:cNvSpPr>
            <a:spLocks noGrp="1"/>
          </p:cNvSpPr>
          <p:nvPr>
            <p:ph idx="1"/>
          </p:nvPr>
        </p:nvSpPr>
        <p:spPr/>
        <p:txBody>
          <a:bodyPr>
            <a:normAutofit/>
          </a:bodyPr>
          <a:lstStyle/>
          <a:p>
            <a:pPr marL="0" indent="0" algn="just">
              <a:buNone/>
            </a:pPr>
            <a:r>
              <a:rPr lang="it-IT" dirty="0" smtClean="0"/>
              <a:t>Panella era tanto convinto – e a ragione – </a:t>
            </a:r>
            <a:r>
              <a:rPr lang="it-IT" b="1" dirty="0" smtClean="0"/>
              <a:t>dell’unità degli archivi </a:t>
            </a:r>
            <a:r>
              <a:rPr lang="it-IT" dirty="0" smtClean="0"/>
              <a:t>che quando venne pubblicata la prima vera legge moderna sull’archivistica italiana (legge del 22 dicembre 1939 n°2006), </a:t>
            </a:r>
            <a:r>
              <a:rPr lang="it-IT" b="1" dirty="0" smtClean="0"/>
              <a:t>criticò l’obbligo per i Comuni e per gli altri enti pubblici di costituire una Sezione Separata </a:t>
            </a:r>
            <a:r>
              <a:rPr lang="it-IT" dirty="0" smtClean="0"/>
              <a:t>(archivio storico) comprendente gli atti di data più antica (ciò spezzava l’unità degli archivi)</a:t>
            </a:r>
          </a:p>
          <a:p>
            <a:pPr marL="0" indent="0" algn="just">
              <a:buNone/>
            </a:pPr>
            <a:r>
              <a:rPr lang="it-IT" dirty="0" smtClean="0"/>
              <a:t>Anche da giovane </a:t>
            </a:r>
            <a:r>
              <a:rPr lang="it-IT" dirty="0"/>
              <a:t>Panella criticò pubblicamente il Ministero della Pubblica Istruzione che </a:t>
            </a:r>
            <a:r>
              <a:rPr lang="it-IT" dirty="0" smtClean="0"/>
              <a:t>nel 1919 aveva affidato a un Comitato Nazionale per la storia del Risorgimento il compito di costruire, fra l’altro, un Archivio Centrale della Guerra (1915-1918)</a:t>
            </a:r>
            <a:endParaRPr lang="it-IT" dirty="0"/>
          </a:p>
          <a:p>
            <a:pPr marL="0" indent="0">
              <a:buNone/>
            </a:pPr>
            <a:endParaRPr lang="it-IT" dirty="0"/>
          </a:p>
        </p:txBody>
      </p:sp>
    </p:spTree>
    <p:extLst>
      <p:ext uri="{BB962C8B-B14F-4D97-AF65-F5344CB8AC3E}">
        <p14:creationId xmlns:p14="http://schemas.microsoft.com/office/powerpoint/2010/main" val="2030434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Giorgio Cencetti (1908-1970) </a:t>
            </a:r>
            <a:endParaRPr lang="it-IT" dirty="0"/>
          </a:p>
        </p:txBody>
      </p:sp>
      <p:sp>
        <p:nvSpPr>
          <p:cNvPr id="3" name="Content Placeholder 2"/>
          <p:cNvSpPr>
            <a:spLocks noGrp="1"/>
          </p:cNvSpPr>
          <p:nvPr>
            <p:ph idx="1"/>
          </p:nvPr>
        </p:nvSpPr>
        <p:spPr/>
        <p:txBody>
          <a:bodyPr/>
          <a:lstStyle/>
          <a:p>
            <a:pPr marL="0" indent="0" algn="just">
              <a:buNone/>
            </a:pPr>
            <a:r>
              <a:rPr lang="it-IT" dirty="0" smtClean="0"/>
              <a:t>Altro grande studioso di archivistica seppur di una generazione successiva fu Giorgio Cencetti. Entrato negli archivi nel 1933 (Archivio di Stato di Bologna), quando Casanova concludeva la sua carriera e più di 30 anni dopo Vittani e Panella, </a:t>
            </a:r>
            <a:r>
              <a:rPr lang="it-IT" b="1" dirty="0" smtClean="0"/>
              <a:t>Cencetti portò a sua volta un contributo determinante all’archivistica </a:t>
            </a:r>
            <a:r>
              <a:rPr lang="it-IT" b="1" dirty="0" smtClean="0"/>
              <a:t>italiana</a:t>
            </a:r>
          </a:p>
          <a:p>
            <a:pPr marL="0" indent="0" algn="just">
              <a:buNone/>
            </a:pPr>
            <a:r>
              <a:rPr lang="it-IT" dirty="0"/>
              <a:t>Giorgio Cencetti </a:t>
            </a:r>
            <a:r>
              <a:rPr lang="it-IT" b="1" dirty="0"/>
              <a:t>mette ordine, formalizza in maniera chiara e conclude tutte le enunciazioni teoriche tracciate dai suoi predecessori</a:t>
            </a:r>
            <a:r>
              <a:rPr lang="it-IT" dirty="0"/>
              <a:t> «l’impossibilità di differenziare teoricamente l’ufficio di protocollo dall’archivio, l’archivio corrente da quello di deposito: tutto è semplicemente archivio».</a:t>
            </a:r>
            <a:endParaRPr lang="it-IT" dirty="0">
              <a:solidFill>
                <a:srgbClr val="FF0000"/>
              </a:solidFill>
            </a:endParaRPr>
          </a:p>
          <a:p>
            <a:pPr marL="0" indent="0" algn="just">
              <a:buNone/>
            </a:pPr>
            <a:endParaRPr lang="it-IT" b="1" dirty="0"/>
          </a:p>
        </p:txBody>
      </p:sp>
    </p:spTree>
    <p:extLst>
      <p:ext uri="{BB962C8B-B14F-4D97-AF65-F5344CB8AC3E}">
        <p14:creationId xmlns:p14="http://schemas.microsoft.com/office/powerpoint/2010/main" val="1086218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Giorgio Cencetti (1908-1970) </a:t>
            </a:r>
          </a:p>
        </p:txBody>
      </p:sp>
      <p:sp>
        <p:nvSpPr>
          <p:cNvPr id="3" name="Content Placeholder 2"/>
          <p:cNvSpPr>
            <a:spLocks noGrp="1"/>
          </p:cNvSpPr>
          <p:nvPr>
            <p:ph idx="1"/>
          </p:nvPr>
        </p:nvSpPr>
        <p:spPr/>
        <p:txBody>
          <a:bodyPr/>
          <a:lstStyle/>
          <a:p>
            <a:pPr marL="0" indent="0" algn="just">
              <a:buNone/>
            </a:pPr>
            <a:r>
              <a:rPr lang="it-IT" dirty="0" smtClean="0"/>
              <a:t>Inoltre, Cencetti affermava che ormai si era d’accordo nel riconoscere come mezzo per la qualificazione dell’archivio la necessità, o meglio la necessarietà, del </a:t>
            </a:r>
            <a:r>
              <a:rPr lang="it-IT" b="1" dirty="0" smtClean="0"/>
              <a:t>vincolo</a:t>
            </a:r>
            <a:r>
              <a:rPr lang="it-IT" dirty="0" smtClean="0"/>
              <a:t> che lega i documenti di un archivio sin dal momento della nascita, oltre a sostenere che non esiste un problema del metodo di ordinamento: non ce n’è che uno, il metodo storico (metodo archivistico)</a:t>
            </a:r>
          </a:p>
          <a:p>
            <a:pPr marL="0" indent="0" algn="just">
              <a:buNone/>
            </a:pPr>
            <a:r>
              <a:rPr lang="it-IT" dirty="0" smtClean="0"/>
              <a:t>In questo periodo in Francia molto era ancora ordinato per materia</a:t>
            </a:r>
          </a:p>
          <a:p>
            <a:pPr marL="0" indent="0" algn="just">
              <a:buNone/>
            </a:pPr>
            <a:r>
              <a:rPr lang="it-IT" b="1" dirty="0" smtClean="0"/>
              <a:t>Cencetti formalizza il concetto di vincolo sottolineando l’antitesi tra archivio e biblioteca</a:t>
            </a:r>
          </a:p>
          <a:p>
            <a:pPr marL="0" indent="0" algn="just">
              <a:buNone/>
            </a:pPr>
            <a:endParaRPr lang="it-IT" dirty="0"/>
          </a:p>
        </p:txBody>
      </p:sp>
    </p:spTree>
    <p:extLst>
      <p:ext uri="{BB962C8B-B14F-4D97-AF65-F5344CB8AC3E}">
        <p14:creationId xmlns:p14="http://schemas.microsoft.com/office/powerpoint/2010/main" val="3844958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principi archivistici affermati al Congresso internazionale di statistica</a:t>
            </a:r>
          </a:p>
        </p:txBody>
      </p:sp>
      <p:sp>
        <p:nvSpPr>
          <p:cNvPr id="3" name="Content Placeholder 2"/>
          <p:cNvSpPr>
            <a:spLocks noGrp="1"/>
          </p:cNvSpPr>
          <p:nvPr>
            <p:ph idx="1"/>
          </p:nvPr>
        </p:nvSpPr>
        <p:spPr>
          <a:xfrm>
            <a:off x="838200" y="1929383"/>
            <a:ext cx="10515600" cy="4247579"/>
          </a:xfrm>
        </p:spPr>
        <p:txBody>
          <a:bodyPr/>
          <a:lstStyle/>
          <a:p>
            <a:pPr marL="0" indent="0" algn="just">
              <a:buNone/>
            </a:pPr>
            <a:r>
              <a:rPr lang="it-IT" dirty="0"/>
              <a:t>Nel Congresso venne formalizzata la differenza tra archivi, biblioteche e musei e le specifiche competenze di ogni istituzione (sigilli agli archivi). Alla conclusione dei lavori, nei quali si </a:t>
            </a:r>
            <a:r>
              <a:rPr lang="it-IT" dirty="0" smtClean="0"/>
              <a:t>parlò </a:t>
            </a:r>
            <a:r>
              <a:rPr lang="it-IT" dirty="0"/>
              <a:t>anche di conservazione, mezzi di </a:t>
            </a:r>
            <a:r>
              <a:rPr lang="it-IT" dirty="0" smtClean="0"/>
              <a:t>corredo e di </a:t>
            </a:r>
            <a:r>
              <a:rPr lang="it-IT" dirty="0"/>
              <a:t>una certa qual forma di tutela da parte dei governi sugli archivi non statali, si decise che gli archivi erano istituzioni </a:t>
            </a:r>
            <a:r>
              <a:rPr lang="it-IT" dirty="0" smtClean="0"/>
              <a:t>scientifiche</a:t>
            </a:r>
          </a:p>
          <a:p>
            <a:pPr marL="0" indent="0" algn="ctr">
              <a:buNone/>
            </a:pPr>
            <a:r>
              <a:rPr lang="it-IT" b="1" dirty="0" smtClean="0"/>
              <a:t>In pratica si misero le basi dell’organizzazione archivistica contemporanea</a:t>
            </a:r>
            <a:endParaRPr lang="it-IT" b="1" dirty="0"/>
          </a:p>
          <a:p>
            <a:pPr marL="0" indent="0">
              <a:buNone/>
            </a:pPr>
            <a:endParaRPr lang="it-IT" dirty="0"/>
          </a:p>
        </p:txBody>
      </p:sp>
    </p:spTree>
    <p:extLst>
      <p:ext uri="{BB962C8B-B14F-4D97-AF65-F5344CB8AC3E}">
        <p14:creationId xmlns:p14="http://schemas.microsoft.com/office/powerpoint/2010/main" val="3387531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Giorgio Cencetti (1908-1970) </a:t>
            </a:r>
          </a:p>
        </p:txBody>
      </p:sp>
      <p:sp>
        <p:nvSpPr>
          <p:cNvPr id="3" name="Content Placeholder 2"/>
          <p:cNvSpPr>
            <a:spLocks noGrp="1"/>
          </p:cNvSpPr>
          <p:nvPr>
            <p:ph idx="1"/>
          </p:nvPr>
        </p:nvSpPr>
        <p:spPr/>
        <p:txBody>
          <a:bodyPr/>
          <a:lstStyle/>
          <a:p>
            <a:pPr marL="0" indent="0" algn="just">
              <a:buNone/>
            </a:pPr>
            <a:r>
              <a:rPr lang="it-IT" dirty="0" smtClean="0"/>
              <a:t>Al III° Congresso Nazionale dell’Associazione Nazionale </a:t>
            </a:r>
            <a:r>
              <a:rPr lang="it-IT" dirty="0"/>
              <a:t>A</a:t>
            </a:r>
            <a:r>
              <a:rPr lang="it-IT" dirty="0" smtClean="0"/>
              <a:t>rchivistica </a:t>
            </a:r>
            <a:r>
              <a:rPr lang="it-IT" dirty="0"/>
              <a:t>I</a:t>
            </a:r>
            <a:r>
              <a:rPr lang="it-IT" dirty="0" smtClean="0"/>
              <a:t>taliana, svoltasi a Salerno dal 13 al 16 settembre 1951, Cencetti propone l’estensione dell’archivistica con il nome di </a:t>
            </a:r>
            <a:r>
              <a:rPr lang="it-IT" b="1" dirty="0" smtClean="0"/>
              <a:t>Archivistica  Speciale</a:t>
            </a:r>
            <a:r>
              <a:rPr lang="it-IT" dirty="0" smtClean="0"/>
              <a:t>, a quella disciplina, costituita dalla storia delle istituzioni vista in chiave archivistica ˃ la proposta è accolta e la materia è insegnata</a:t>
            </a:r>
            <a:endParaRPr lang="it-IT" dirty="0"/>
          </a:p>
        </p:txBody>
      </p:sp>
    </p:spTree>
    <p:extLst>
      <p:ext uri="{BB962C8B-B14F-4D97-AF65-F5344CB8AC3E}">
        <p14:creationId xmlns:p14="http://schemas.microsoft.com/office/powerpoint/2010/main" val="35706037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legge archivistica del 1939 e il Codice Civile del 1942</a:t>
            </a:r>
            <a:endParaRPr lang="it-IT" dirty="0"/>
          </a:p>
        </p:txBody>
      </p:sp>
      <p:sp>
        <p:nvSpPr>
          <p:cNvPr id="3" name="Segnaposto contenuto 2"/>
          <p:cNvSpPr>
            <a:spLocks noGrp="1"/>
          </p:cNvSpPr>
          <p:nvPr>
            <p:ph idx="1"/>
          </p:nvPr>
        </p:nvSpPr>
        <p:spPr>
          <a:xfrm>
            <a:off x="838200" y="2129589"/>
            <a:ext cx="10515600" cy="4047374"/>
          </a:xfrm>
        </p:spPr>
        <p:txBody>
          <a:bodyPr>
            <a:normAutofit/>
          </a:bodyPr>
          <a:lstStyle/>
          <a:p>
            <a:pPr marL="0" indent="0" algn="just">
              <a:buNone/>
            </a:pPr>
            <a:r>
              <a:rPr lang="it-IT" dirty="0" smtClean="0"/>
              <a:t>Le enunciazioni teoriche che abbiamo sin qui indicato trovarono la loro definitiva sanzione nelle </a:t>
            </a:r>
            <a:r>
              <a:rPr lang="it-IT" b="1" dirty="0" smtClean="0"/>
              <a:t>legge archivistica del 22 dicembre 1939, n°2006 e nel Codice Civile elaborato negli anni ‘30 ma entrato in vigore nel 1942.</a:t>
            </a:r>
          </a:p>
        </p:txBody>
      </p:sp>
    </p:spTree>
    <p:extLst>
      <p:ext uri="{BB962C8B-B14F-4D97-AF65-F5344CB8AC3E}">
        <p14:creationId xmlns:p14="http://schemas.microsoft.com/office/powerpoint/2010/main" val="22733408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La legge archivistica del 1939 e il Codice Civile del 1942</a:t>
            </a:r>
            <a:endParaRPr lang="it-IT" dirty="0"/>
          </a:p>
        </p:txBody>
      </p:sp>
      <p:sp>
        <p:nvSpPr>
          <p:cNvPr id="3" name="Segnaposto contenuto 2"/>
          <p:cNvSpPr>
            <a:spLocks noGrp="1"/>
          </p:cNvSpPr>
          <p:nvPr>
            <p:ph idx="1"/>
          </p:nvPr>
        </p:nvSpPr>
        <p:spPr/>
        <p:txBody>
          <a:bodyPr/>
          <a:lstStyle/>
          <a:p>
            <a:pPr marL="0" indent="0" algn="just">
              <a:buNone/>
            </a:pPr>
            <a:r>
              <a:rPr lang="it-IT" dirty="0"/>
              <a:t>La legge del 1939, al di là del consolidamento dei principi della disciplina, </a:t>
            </a:r>
            <a:r>
              <a:rPr lang="it-IT" b="1" dirty="0"/>
              <a:t>separava la funzione di conservazione delle carte dello Stato</a:t>
            </a:r>
            <a:r>
              <a:rPr lang="it-IT" dirty="0"/>
              <a:t>, per la quale venivano istituiti nuovi Archivi di Stato in tutte le provincie (più della metà ne erano ancora prive), </a:t>
            </a:r>
            <a:r>
              <a:rPr lang="it-IT" b="1" dirty="0"/>
              <a:t>dalla funzione di vigilanza sugli archivi non statali</a:t>
            </a:r>
            <a:r>
              <a:rPr lang="it-IT" dirty="0"/>
              <a:t>, sia pubblici che privati, dettando norme anche su questi ultimi, sino ad allora rimasti fuori dalla sfera di competenza dell’Amministrazione Archivistica con l’istituzione delle Soprintendenze </a:t>
            </a:r>
            <a:r>
              <a:rPr lang="it-IT" dirty="0" smtClean="0"/>
              <a:t>Archivistiche (Sezione Separata)</a:t>
            </a:r>
            <a:endParaRPr lang="it-IT" dirty="0"/>
          </a:p>
          <a:p>
            <a:pPr marL="0" indent="0">
              <a:buNone/>
            </a:pPr>
            <a:endParaRPr lang="it-IT" dirty="0"/>
          </a:p>
        </p:txBody>
      </p:sp>
    </p:spTree>
    <p:extLst>
      <p:ext uri="{BB962C8B-B14F-4D97-AF65-F5344CB8AC3E}">
        <p14:creationId xmlns:p14="http://schemas.microsoft.com/office/powerpoint/2010/main" val="2253719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La legge archivistica del 1939 e il Codice Civile del 1942</a:t>
            </a:r>
          </a:p>
        </p:txBody>
      </p:sp>
      <p:sp>
        <p:nvSpPr>
          <p:cNvPr id="3" name="Segnaposto contenuto 2"/>
          <p:cNvSpPr>
            <a:spLocks noGrp="1"/>
          </p:cNvSpPr>
          <p:nvPr>
            <p:ph idx="1"/>
          </p:nvPr>
        </p:nvSpPr>
        <p:spPr/>
        <p:txBody>
          <a:bodyPr/>
          <a:lstStyle/>
          <a:p>
            <a:pPr marL="0" indent="0" algn="just">
              <a:buNone/>
            </a:pPr>
            <a:r>
              <a:rPr lang="it-IT" dirty="0" smtClean="0"/>
              <a:t>Questa disposizione fu ulteriormente rafforzata dal Codice Civile del 1942, il quale </a:t>
            </a:r>
            <a:r>
              <a:rPr lang="it-IT" b="1" dirty="0" smtClean="0"/>
              <a:t>comprese gli archivi appartenenti allo Stato nel demanio </a:t>
            </a:r>
            <a:r>
              <a:rPr lang="it-IT" dirty="0" smtClean="0"/>
              <a:t>(e non nel patrimonio) dello Stato ed assoggettò al regime del demanio gli archivi degli enti pubblici territoriali (Comuni, Provincie)</a:t>
            </a:r>
          </a:p>
          <a:p>
            <a:pPr marL="0" indent="0" algn="just">
              <a:buNone/>
            </a:pPr>
            <a:r>
              <a:rPr lang="it-IT" dirty="0" smtClean="0"/>
              <a:t>La legge del 1939 dette un assetto all’organizzazione archivistica italiana. Il regime fascista autoritario e attento alla tradizione, nonostante tutto, fece una legge utile e indispensabile </a:t>
            </a:r>
            <a:endParaRPr lang="it-IT" dirty="0"/>
          </a:p>
        </p:txBody>
      </p:sp>
    </p:spTree>
    <p:extLst>
      <p:ext uri="{BB962C8B-B14F-4D97-AF65-F5344CB8AC3E}">
        <p14:creationId xmlns:p14="http://schemas.microsoft.com/office/powerpoint/2010/main" val="2565026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Le enuciazioni teoriche della Commissione Cibrario (1870)</a:t>
            </a:r>
            <a:endParaRPr lang="it-IT" b="1" dirty="0"/>
          </a:p>
        </p:txBody>
      </p:sp>
      <p:sp>
        <p:nvSpPr>
          <p:cNvPr id="3" name="Content Placeholder 2"/>
          <p:cNvSpPr>
            <a:spLocks noGrp="1"/>
          </p:cNvSpPr>
          <p:nvPr>
            <p:ph idx="1"/>
          </p:nvPr>
        </p:nvSpPr>
        <p:spPr/>
        <p:txBody>
          <a:bodyPr/>
          <a:lstStyle/>
          <a:p>
            <a:pPr marL="0" indent="0" algn="just">
              <a:buNone/>
            </a:pPr>
            <a:r>
              <a:rPr lang="it-IT" dirty="0" smtClean="0"/>
              <a:t>La commissione, chiamata a organizzare il sistema archivistico nazionale, fu unanime nel dividere gli archivi tra "storici" e "amministrativi", ma preferì adottare una diversa distinzione tra parte antica e parte moderna. Al tempo però, fino al 1963, anche le carte recentissime erano conservate negli Archivi di Stato (parte di deposito), a causa dei </a:t>
            </a:r>
            <a:r>
              <a:rPr lang="it-IT" b="1" dirty="0" smtClean="0"/>
              <a:t>termini assai brevi stabiliti </a:t>
            </a:r>
            <a:r>
              <a:rPr lang="it-IT" dirty="0" smtClean="0"/>
              <a:t>per i versamenti (pochi anni non </a:t>
            </a:r>
            <a:r>
              <a:rPr lang="it-IT" dirty="0" smtClean="0"/>
              <a:t>40 → poi 30)</a:t>
            </a:r>
            <a:endParaRPr lang="it-IT" dirty="0" smtClean="0"/>
          </a:p>
          <a:p>
            <a:pPr marL="0" indent="0" algn="ctr">
              <a:buNone/>
            </a:pPr>
            <a:r>
              <a:rPr lang="it-IT" b="1" dirty="0" smtClean="0"/>
              <a:t>Si decise così di affidare gli Archivi al Ministero dell’Interno (1874)</a:t>
            </a:r>
          </a:p>
        </p:txBody>
      </p:sp>
    </p:spTree>
    <p:extLst>
      <p:ext uri="{BB962C8B-B14F-4D97-AF65-F5344CB8AC3E}">
        <p14:creationId xmlns:p14="http://schemas.microsoft.com/office/powerpoint/2010/main" val="257841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Le enuciazioni teoriche della Commissione Cibrario (1870)</a:t>
            </a:r>
          </a:p>
        </p:txBody>
      </p:sp>
      <p:sp>
        <p:nvSpPr>
          <p:cNvPr id="3" name="Content Placeholder 2"/>
          <p:cNvSpPr>
            <a:spLocks noGrp="1"/>
          </p:cNvSpPr>
          <p:nvPr>
            <p:ph idx="1"/>
          </p:nvPr>
        </p:nvSpPr>
        <p:spPr/>
        <p:txBody>
          <a:bodyPr/>
          <a:lstStyle/>
          <a:p>
            <a:pPr marL="0" indent="0" algn="just">
              <a:buNone/>
            </a:pPr>
            <a:r>
              <a:rPr lang="it-IT" b="1" dirty="0" smtClean="0"/>
              <a:t>Il principio enunciato dal Bonaini in tema di ordinamento fu sostanzialmente accolto dalla Commissione</a:t>
            </a:r>
            <a:r>
              <a:rPr lang="it-IT" dirty="0" smtClean="0"/>
              <a:t>, la quale affermò anche che occorreva lasciare "una discreta libertà" per l’ordinamento degli archivi perchè "gli archivi d’una parte d’Italia anche materialmente non si riscontrano in tutto con quelli dell’altra".</a:t>
            </a:r>
          </a:p>
          <a:p>
            <a:pPr marL="0" indent="0" algn="just">
              <a:buNone/>
            </a:pPr>
            <a:r>
              <a:rPr lang="it-IT" b="1" dirty="0" smtClean="0"/>
              <a:t>La ricostruzione dell’ordine originario </a:t>
            </a:r>
            <a:r>
              <a:rPr lang="it-IT" dirty="0" smtClean="0"/>
              <a:t>(metodo storico) </a:t>
            </a:r>
            <a:r>
              <a:rPr lang="it-IT" b="1" dirty="0" smtClean="0"/>
              <a:t>è l’unica metodologia di ordinamento</a:t>
            </a:r>
            <a:r>
              <a:rPr lang="it-IT" dirty="0" smtClean="0"/>
              <a:t> e proprio per questo ogni ordinamento è diverso da tutti gli altri in quanto si riferisce a carte prodotte da istituzioni diverse</a:t>
            </a:r>
          </a:p>
        </p:txBody>
      </p:sp>
    </p:spTree>
    <p:extLst>
      <p:ext uri="{BB962C8B-B14F-4D97-AF65-F5344CB8AC3E}">
        <p14:creationId xmlns:p14="http://schemas.microsoft.com/office/powerpoint/2010/main" val="956439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t-IT" b="1" dirty="0" smtClean="0"/>
              <a:t>Il mantenimento dell’ordine originario definitivamente prescritto in Italia dal R.D. 27 maggio 1875, n°2552</a:t>
            </a:r>
            <a:endParaRPr lang="it-IT" b="1" dirty="0"/>
          </a:p>
        </p:txBody>
      </p:sp>
      <p:sp>
        <p:nvSpPr>
          <p:cNvPr id="3" name="Content Placeholder 2"/>
          <p:cNvSpPr>
            <a:spLocks noGrp="1"/>
          </p:cNvSpPr>
          <p:nvPr>
            <p:ph idx="1"/>
          </p:nvPr>
        </p:nvSpPr>
        <p:spPr>
          <a:xfrm>
            <a:off x="838200" y="2121408"/>
            <a:ext cx="10515600" cy="4055554"/>
          </a:xfrm>
        </p:spPr>
        <p:txBody>
          <a:bodyPr/>
          <a:lstStyle/>
          <a:p>
            <a:pPr marL="0" indent="0" algn="just">
              <a:buNone/>
            </a:pPr>
            <a:r>
              <a:rPr lang="it-IT" dirty="0" smtClean="0"/>
              <a:t>Sui pareri espressi dal Congresso Internazionale di Statistica (1867) e dalla Commissione Cibrario (1870) si basò in buona parte la legislazione positiva sugli archivi italiani che diede vita al </a:t>
            </a:r>
            <a:r>
              <a:rPr lang="it-IT" b="1" dirty="0" smtClean="0"/>
              <a:t>primo regolamento generale degli archivi (R.D. 27 maggio 1875) </a:t>
            </a:r>
          </a:p>
          <a:p>
            <a:pPr marL="0" indent="0" algn="just">
              <a:buNone/>
            </a:pPr>
            <a:r>
              <a:rPr lang="it-IT" dirty="0" smtClean="0"/>
              <a:t>Questo stabilì una volta per tutte </a:t>
            </a:r>
            <a:r>
              <a:rPr lang="it-IT" b="1" dirty="0" smtClean="0"/>
              <a:t>non soltanto il rispetto dei fondi</a:t>
            </a:r>
            <a:r>
              <a:rPr lang="it-IT" dirty="0" smtClean="0"/>
              <a:t>, ma anche </a:t>
            </a:r>
            <a:r>
              <a:rPr lang="it-IT" b="1" dirty="0" smtClean="0"/>
              <a:t>l’ordinamento degli archivi secondo il metodo storico </a:t>
            </a:r>
            <a:r>
              <a:rPr lang="it-IT" dirty="0" smtClean="0"/>
              <a:t>o "ordine storico" come si espresse il regolamento (Ministero dell’Interno, organizzazione nazionale…)</a:t>
            </a:r>
            <a:endParaRPr lang="it-IT" dirty="0"/>
          </a:p>
        </p:txBody>
      </p:sp>
    </p:spTree>
    <p:extLst>
      <p:ext uri="{BB962C8B-B14F-4D97-AF65-F5344CB8AC3E}">
        <p14:creationId xmlns:p14="http://schemas.microsoft.com/office/powerpoint/2010/main" val="2921848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pPr algn="ctr"/>
            <a:r>
              <a:rPr lang="it-IT" dirty="0"/>
              <a:t>Il mantenimento dell’ordine originario definitivamente prescritto in Italia dal R.D. 27 maggio 1875, n°2552</a:t>
            </a:r>
          </a:p>
        </p:txBody>
      </p:sp>
      <p:sp>
        <p:nvSpPr>
          <p:cNvPr id="3" name="Content Placeholder 2"/>
          <p:cNvSpPr>
            <a:spLocks noGrp="1"/>
          </p:cNvSpPr>
          <p:nvPr>
            <p:ph idx="1"/>
          </p:nvPr>
        </p:nvSpPr>
        <p:spPr>
          <a:xfrm>
            <a:off x="838200" y="1956815"/>
            <a:ext cx="10515600" cy="4220147"/>
          </a:xfrm>
        </p:spPr>
        <p:txBody>
          <a:bodyPr/>
          <a:lstStyle/>
          <a:p>
            <a:pPr marL="0" indent="0" algn="ctr">
              <a:buNone/>
            </a:pPr>
            <a:r>
              <a:rPr lang="it-IT" b="1" dirty="0" smtClean="0"/>
              <a:t>Il R.D. 27 maggio 1875, n°2552 stabilì inoltre</a:t>
            </a:r>
          </a:p>
          <a:p>
            <a:pPr algn="just"/>
            <a:r>
              <a:rPr lang="it-IT" dirty="0" smtClean="0"/>
              <a:t>La libera consultabilità dei documenti d’archivio con parziali e temporanee limitazioni</a:t>
            </a:r>
          </a:p>
          <a:p>
            <a:pPr algn="just"/>
            <a:r>
              <a:rPr lang="it-IT" dirty="0" smtClean="0"/>
              <a:t>Gli archivi devono rimanere dove sono nati</a:t>
            </a:r>
          </a:p>
          <a:p>
            <a:pPr algn="just"/>
            <a:r>
              <a:rPr lang="it-IT" dirty="0" smtClean="0"/>
              <a:t>Tutti i documenti devono essere conservati negli archivi e non da biblioteche o musei</a:t>
            </a:r>
          </a:p>
          <a:p>
            <a:pPr algn="just"/>
            <a:r>
              <a:rPr lang="it-IT" dirty="0" smtClean="0"/>
              <a:t>Formalizzò in maniera chiara le tre età dei documenti o di vita degli archivi (corrente/deposito/storico)</a:t>
            </a:r>
          </a:p>
          <a:p>
            <a:pPr algn="just"/>
            <a:endParaRPr lang="it-IT" dirty="0" smtClean="0"/>
          </a:p>
          <a:p>
            <a:pPr marL="0" indent="0">
              <a:buNone/>
            </a:pPr>
            <a:endParaRPr lang="it-IT" dirty="0"/>
          </a:p>
        </p:txBody>
      </p:sp>
    </p:spTree>
    <p:extLst>
      <p:ext uri="{BB962C8B-B14F-4D97-AF65-F5344CB8AC3E}">
        <p14:creationId xmlns:p14="http://schemas.microsoft.com/office/powerpoint/2010/main" val="3047755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R.D. 27 maggio 1875, </a:t>
            </a:r>
            <a:r>
              <a:rPr lang="it-IT" dirty="0" smtClean="0"/>
              <a:t>n°2552 e R.D. 21 settembre 1896, n°478</a:t>
            </a:r>
            <a:endParaRPr lang="it-IT" dirty="0"/>
          </a:p>
        </p:txBody>
      </p:sp>
      <p:sp>
        <p:nvSpPr>
          <p:cNvPr id="3" name="Content Placeholder 2"/>
          <p:cNvSpPr>
            <a:spLocks noGrp="1"/>
          </p:cNvSpPr>
          <p:nvPr>
            <p:ph idx="1"/>
          </p:nvPr>
        </p:nvSpPr>
        <p:spPr/>
        <p:txBody>
          <a:bodyPr/>
          <a:lstStyle/>
          <a:p>
            <a:pPr marL="0" indent="0" algn="just">
              <a:buNone/>
            </a:pPr>
            <a:r>
              <a:rPr lang="it-IT" dirty="0" smtClean="0"/>
              <a:t>Infine il R.D. 27 maggio 1875 n°2552 </a:t>
            </a:r>
            <a:r>
              <a:rPr lang="it-IT" b="1" dirty="0" smtClean="0"/>
              <a:t>fissò il programma di insegnamento da impartire nelle Scuole presso gli Archivi </a:t>
            </a:r>
            <a:r>
              <a:rPr lang="it-IT" dirty="0" smtClean="0"/>
              <a:t>comprendendo nel biennio la "Dottrina Archivistica" (paleografia, diplomatica, cronologia, sfragistica...)</a:t>
            </a:r>
          </a:p>
          <a:p>
            <a:pPr marL="0" indent="0" algn="just">
              <a:buNone/>
            </a:pPr>
            <a:r>
              <a:rPr lang="it-IT" dirty="0" smtClean="0"/>
              <a:t>Il successivo R.D. 21 settembre 1896 n°478 precrisse che l’archivistica divenisse la materia principale dell’insegnamento delle Scuole di Archivio   </a:t>
            </a:r>
            <a:endParaRPr lang="it-IT" dirty="0"/>
          </a:p>
        </p:txBody>
      </p:sp>
    </p:spTree>
    <p:extLst>
      <p:ext uri="{BB962C8B-B14F-4D97-AF65-F5344CB8AC3E}">
        <p14:creationId xmlns:p14="http://schemas.microsoft.com/office/powerpoint/2010/main" val="1705772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3757</Words>
  <Application>Microsoft Office PowerPoint</Application>
  <PresentationFormat>Widescreen</PresentationFormat>
  <Paragraphs>124</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Calibri Light</vt:lpstr>
      <vt:lpstr>Office Theme</vt:lpstr>
      <vt:lpstr>Discussioni all’indomani dell’Unità d’Italia</vt:lpstr>
      <vt:lpstr>I principi archivistici affermati al Congresso internazionale di statistica</vt:lpstr>
      <vt:lpstr>I principi archivistici affermati al Congresso internazionale di statistica</vt:lpstr>
      <vt:lpstr>I principi archivistici affermati al Congresso internazionale di statistica</vt:lpstr>
      <vt:lpstr>Le enuciazioni teoriche della Commissione Cibrario (1870)</vt:lpstr>
      <vt:lpstr>Le enuciazioni teoriche della Commissione Cibrario (1870)</vt:lpstr>
      <vt:lpstr>Il mantenimento dell’ordine originario definitivamente prescritto in Italia dal R.D. 27 maggio 1875, n°2552</vt:lpstr>
      <vt:lpstr>Il mantenimento dell’ordine originario definitivamente prescritto in Italia dal R.D. 27 maggio 1875, n°2552</vt:lpstr>
      <vt:lpstr>R.D. 27 maggio 1875, n°2552 e R.D. 21 settembre 1896, n°478</vt:lpstr>
      <vt:lpstr>Il costante mantenimento dell’ordine originario</vt:lpstr>
      <vt:lpstr>Il costante mantenimento dell’ordine originario: Cagliari</vt:lpstr>
      <vt:lpstr>Costantino Corsivieri a Roma</vt:lpstr>
      <vt:lpstr>Giuseppe Silvestri a Palermo</vt:lpstr>
      <vt:lpstr>Teodoro Toderini a Venezia </vt:lpstr>
      <vt:lpstr>Carlo Malagola a Bologna e Armadio Ronchini a Parma</vt:lpstr>
      <vt:lpstr>L’opposizione alle collezioni di documenti</vt:lpstr>
      <vt:lpstr>Diffusione del principio di provenienza</vt:lpstr>
      <vt:lpstr>Archivistica e principio di nazionalità</vt:lpstr>
      <vt:lpstr>Archivistica e principio di nazionalità</vt:lpstr>
      <vt:lpstr>La scuola archivistica maceratese</vt:lpstr>
      <vt:lpstr>La scuola archivistica maceratese</vt:lpstr>
      <vt:lpstr>La scuola archivistica maceratese</vt:lpstr>
      <vt:lpstr>La scuola archivistica milanese all’inizio del Novecento</vt:lpstr>
      <vt:lpstr>La scuola archivistica milanese all’inizio del Novecento</vt:lpstr>
      <vt:lpstr>La scuola archivistica milanese all’inizio del Novecento</vt:lpstr>
      <vt:lpstr>La scuola archivistica romana: Eugenio Casanova</vt:lpstr>
      <vt:lpstr>La scuola archivistica romana: Eugenio Casanova</vt:lpstr>
      <vt:lpstr>La scuola archivistica romana: Eugenio Casanova</vt:lpstr>
      <vt:lpstr>La scuola archivistica romana: Eugenio Casanova</vt:lpstr>
      <vt:lpstr>La scuola archivistica romana: Eugenio Casanova</vt:lpstr>
      <vt:lpstr>La scuola archivistica romana: Eugenio Casanova</vt:lpstr>
      <vt:lpstr>La scuola archivistica romana: Eugenio Casanova</vt:lpstr>
      <vt:lpstr>L’archivio come Universitas Rerum</vt:lpstr>
      <vt:lpstr>L’archivio come Universitas Rerum</vt:lpstr>
      <vt:lpstr>L’archivio come Universitas Rerum</vt:lpstr>
      <vt:lpstr>Antonio Panella (1878-1954)</vt:lpstr>
      <vt:lpstr>Antonio Panella (1878-1954)</vt:lpstr>
      <vt:lpstr>Giorgio Cencetti (1908-1970) </vt:lpstr>
      <vt:lpstr>Giorgio Cencetti (1908-1970) </vt:lpstr>
      <vt:lpstr>Giorgio Cencetti (1908-1970) </vt:lpstr>
      <vt:lpstr>La legge archivistica del 1939 e il Codice Civile del 1942</vt:lpstr>
      <vt:lpstr>La legge archivistica del 1939 e il Codice Civile del 1942</vt:lpstr>
      <vt:lpstr>La legge archivistica del 1939 e il Codice Civile del 1942</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Discussioni all’indomani dell’Unità d’Italia</dc:title>
  <dc:creator>Enrico</dc:creator>
  <cp:lastModifiedBy>Enrico</cp:lastModifiedBy>
  <cp:revision>105</cp:revision>
  <cp:lastPrinted>2017-03-27T08:35:01Z</cp:lastPrinted>
  <dcterms:created xsi:type="dcterms:W3CDTF">2017-03-16T10:20:26Z</dcterms:created>
  <dcterms:modified xsi:type="dcterms:W3CDTF">2017-12-27T14:29:09Z</dcterms:modified>
</cp:coreProperties>
</file>