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7" r:id="rId4"/>
    <p:sldId id="318" r:id="rId5"/>
    <p:sldId id="257" r:id="rId6"/>
    <p:sldId id="267" r:id="rId7"/>
    <p:sldId id="319" r:id="rId8"/>
    <p:sldId id="268" r:id="rId9"/>
    <p:sldId id="355" r:id="rId10"/>
    <p:sldId id="269" r:id="rId11"/>
    <p:sldId id="320" r:id="rId12"/>
    <p:sldId id="356" r:id="rId13"/>
    <p:sldId id="321" r:id="rId14"/>
    <p:sldId id="270" r:id="rId15"/>
    <p:sldId id="271" r:id="rId16"/>
    <p:sldId id="322" r:id="rId17"/>
    <p:sldId id="323" r:id="rId18"/>
    <p:sldId id="324" r:id="rId19"/>
    <p:sldId id="325" r:id="rId20"/>
    <p:sldId id="354" r:id="rId21"/>
    <p:sldId id="326" r:id="rId22"/>
    <p:sldId id="327" r:id="rId23"/>
    <p:sldId id="259" r:id="rId24"/>
    <p:sldId id="285" r:id="rId25"/>
    <p:sldId id="336" r:id="rId26"/>
    <p:sldId id="328" r:id="rId27"/>
    <p:sldId id="329" r:id="rId28"/>
    <p:sldId id="330" r:id="rId29"/>
    <p:sldId id="331" r:id="rId30"/>
    <p:sldId id="332" r:id="rId31"/>
    <p:sldId id="337" r:id="rId32"/>
    <p:sldId id="338" r:id="rId33"/>
    <p:sldId id="335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1" r:id="rId46"/>
    <p:sldId id="352" r:id="rId47"/>
    <p:sldId id="353" r:id="rId4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63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9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27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6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14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99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2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8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98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63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25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B750-5724-4831-BACF-FDAF091BF97A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3306-5C1C-404C-9C6F-CD7A49C10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46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L’archivio digitale </a:t>
            </a:r>
            <a:endParaRPr lang="it-I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4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spinta dei governi verso il digitale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Negli ultimi anni questa convergenza dei sistemi di comunicazione (ICT) verso il digitale è stata attuata anche grazie a una </a:t>
            </a:r>
            <a:r>
              <a:rPr lang="it-IT" b="1" dirty="0" smtClean="0"/>
              <a:t>forte spinta da parte dei governi</a:t>
            </a:r>
            <a:r>
              <a:rPr lang="it-IT" dirty="0" smtClean="0"/>
              <a:t>,</a:t>
            </a:r>
            <a:r>
              <a:rPr lang="it-IT" b="1" dirty="0" smtClean="0"/>
              <a:t> </a:t>
            </a:r>
            <a:r>
              <a:rPr lang="it-IT" dirty="0" smtClean="0"/>
              <a:t>con l’obiettivo di una riduzione dei costi e di un aumento dell’efficienza dell’amministrazione pubblica</a:t>
            </a:r>
            <a:r>
              <a:rPr lang="it-IT" dirty="0"/>
              <a:t> </a:t>
            </a:r>
            <a:r>
              <a:rPr lang="it-IT" dirty="0" smtClean="0"/>
              <a:t>(il mercato segue gli orientamenti dei governi)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66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Europa 2020 (</a:t>
            </a:r>
            <a:r>
              <a:rPr lang="it-IT" sz="3600" dirty="0" smtClean="0"/>
              <a:t>2014-2020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L’Unione Europea si è posta 5 ambiziosi obiettivi in materia di occupazione, innovazione, clima/energia, istruzione e integrazione sociale da raggiungere entro il 2020</a:t>
            </a:r>
          </a:p>
          <a:p>
            <a:pPr marL="0" indent="0" algn="just">
              <a:buNone/>
            </a:pPr>
            <a:r>
              <a:rPr lang="it-IT" dirty="0" smtClean="0"/>
              <a:t>Ogni stato membro ha adottato per ogni settore dei propri obiettivi nazionali. Per quanto riguarda l’innovazione l’Italia ha predisposto </a:t>
            </a:r>
            <a:r>
              <a:rPr lang="it-IT" b="1" dirty="0" smtClean="0"/>
              <a:t>l’Agenda Digitale Italiana</a:t>
            </a:r>
            <a:r>
              <a:rPr lang="it-IT" dirty="0" smtClean="0"/>
              <a:t>, assegnando all’</a:t>
            </a:r>
            <a:r>
              <a:rPr lang="it-IT" b="1" dirty="0" smtClean="0"/>
              <a:t>AgID</a:t>
            </a:r>
            <a:r>
              <a:rPr lang="it-IT" dirty="0" smtClean="0"/>
              <a:t> (Agenzia per l’Italia Digitale) il compito di attuarli entro il 2020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L’obiettivo prioritario è la modernizzazione dei rapporti tra PA e cittadini e imprese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422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" y="0"/>
            <a:ext cx="11797267" cy="6831310"/>
          </a:xfrm>
        </p:spPr>
      </p:pic>
    </p:spTree>
    <p:extLst>
      <p:ext uri="{BB962C8B-B14F-4D97-AF65-F5344CB8AC3E}">
        <p14:creationId xmlns:p14="http://schemas.microsoft.com/office/powerpoint/2010/main" val="346471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Europa 2020 (</a:t>
            </a:r>
            <a:r>
              <a:rPr lang="it-IT" sz="3600" dirty="0"/>
              <a:t>2014-2020</a:t>
            </a:r>
            <a:r>
              <a:rPr lang="it-IT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4677347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In linea generale i punti principali dell’Agenda digitale europea sono: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Realizzare un mercato unico digitale</a:t>
            </a:r>
          </a:p>
          <a:p>
            <a:r>
              <a:rPr lang="it-IT" dirty="0" smtClean="0"/>
              <a:t>Aumentare l’interoperabilità e gli standard</a:t>
            </a:r>
          </a:p>
          <a:p>
            <a:r>
              <a:rPr lang="it-IT" dirty="0" smtClean="0"/>
              <a:t>Consolidare la fiducia e la sicurezza online</a:t>
            </a:r>
          </a:p>
          <a:p>
            <a:r>
              <a:rPr lang="it-IT" dirty="0" smtClean="0"/>
              <a:t>Promuovere un accesso a internet veloce e superveloce</a:t>
            </a:r>
          </a:p>
          <a:p>
            <a:r>
              <a:rPr lang="it-IT" dirty="0" smtClean="0"/>
              <a:t>Investire nella ricerca e nell’innovazione</a:t>
            </a:r>
          </a:p>
          <a:p>
            <a:r>
              <a:rPr lang="it-IT" dirty="0" smtClean="0"/>
              <a:t>Migliorare l’alfabetizzazione, le competenze e l’inclusione nel mondo digitale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771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593"/>
            <a:ext cx="10515600" cy="1261871"/>
          </a:xfrm>
        </p:spPr>
        <p:txBody>
          <a:bodyPr/>
          <a:lstStyle/>
          <a:p>
            <a:pPr algn="ctr"/>
            <a:r>
              <a:rPr lang="it-IT" b="1" dirty="0" smtClean="0"/>
              <a:t>Agenda digitale italiana</a:t>
            </a:r>
            <a:endParaRPr lang="it-I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5296"/>
            <a:ext cx="10515600" cy="51389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Documento programmatico con il quale il nostro paese ha definito il proprio impegno strategico per la promozione dell’economia digitale</a:t>
            </a:r>
            <a:endParaRPr lang="it-IT" dirty="0"/>
          </a:p>
          <a:p>
            <a:pPr algn="just"/>
            <a:r>
              <a:rPr lang="it-IT" dirty="0" smtClean="0"/>
              <a:t>«</a:t>
            </a:r>
            <a:r>
              <a:rPr lang="it-IT" b="1" dirty="0" smtClean="0"/>
              <a:t>PA Digitale</a:t>
            </a:r>
            <a:r>
              <a:rPr lang="it-IT" dirty="0" smtClean="0"/>
              <a:t>»: negli enti pubblici attivazione delle procedure per l’acquisto per via telematica, gare telematiche, contratti digitali e fatturazione elettronica (dal 2019 anche ai privati) </a:t>
            </a:r>
          </a:p>
          <a:p>
            <a:pPr algn="just"/>
            <a:r>
              <a:rPr lang="it-IT" dirty="0" smtClean="0"/>
              <a:t>Le Camere di Commercio → Registro delle Imprese esclusivamente su supporto digitale</a:t>
            </a:r>
          </a:p>
          <a:p>
            <a:pPr algn="just"/>
            <a:r>
              <a:rPr lang="it-IT" dirty="0" smtClean="0"/>
              <a:t>«</a:t>
            </a:r>
            <a:r>
              <a:rPr lang="it-IT" b="1" dirty="0" smtClean="0"/>
              <a:t>Giustizia digitale</a:t>
            </a:r>
            <a:r>
              <a:rPr lang="it-IT" dirty="0" smtClean="0"/>
              <a:t>»: il Ministero della Giustizia ha in progetto il processo civile e tributario telematico (comunicazioni e fascicoli giudiziari digitali)</a:t>
            </a:r>
          </a:p>
          <a:p>
            <a:pPr algn="just"/>
            <a:r>
              <a:rPr lang="it-IT" dirty="0" smtClean="0"/>
              <a:t>Il Ministero del Lavoro ha definito gli standard e le regole per la trasmissione informatica delle comunicazioni da instaurare per la trasformazione, la proroga o la cessazione dei rapporti di lavoro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267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Agenda digitale italiana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«</a:t>
            </a:r>
            <a:r>
              <a:rPr lang="it-IT" b="1" dirty="0" smtClean="0"/>
              <a:t>Università digitale</a:t>
            </a:r>
            <a:r>
              <a:rPr lang="it-IT" dirty="0" smtClean="0"/>
              <a:t>»: ha già conseguito l’obiettivo della completa dematerializzazione del processo di verbalizzazione delle prove d’esame e mira alla costituzione del fascicolo elettronico dello studente</a:t>
            </a:r>
          </a:p>
          <a:p>
            <a:pPr algn="just"/>
            <a:r>
              <a:rPr lang="it-IT" dirty="0" smtClean="0"/>
              <a:t>«</a:t>
            </a:r>
            <a:r>
              <a:rPr lang="it-IT" b="1" dirty="0" smtClean="0"/>
              <a:t>Sanità digitale</a:t>
            </a:r>
            <a:r>
              <a:rPr lang="it-IT" dirty="0" smtClean="0"/>
              <a:t>»: è stata realizzata la digitalizzazione del ciclo prescittivo (prescrizioni mediche, certificati di malattia). In molte ASS c’è la cartella clinica digitale e il fascicolo sanitario elettronico</a:t>
            </a:r>
          </a:p>
          <a:p>
            <a:pPr algn="just"/>
            <a:r>
              <a:rPr lang="it-IT" dirty="0" smtClean="0"/>
              <a:t>«</a:t>
            </a:r>
            <a:r>
              <a:rPr lang="it-IT" b="1" dirty="0" smtClean="0"/>
              <a:t>Scuola digitale</a:t>
            </a:r>
            <a:r>
              <a:rPr lang="it-IT" dirty="0" smtClean="0"/>
              <a:t>»: il registro e le pagelle sono digitali</a:t>
            </a:r>
          </a:p>
          <a:p>
            <a:r>
              <a:rPr lang="it-IT" dirty="0" smtClean="0"/>
              <a:t>I Ministeri comunicano telematicamente</a:t>
            </a:r>
          </a:p>
          <a:p>
            <a:r>
              <a:rPr lang="it-IT" dirty="0" smtClean="0"/>
              <a:t>Sviluppo della rete internet nei luoghi pubblici</a:t>
            </a:r>
          </a:p>
          <a:p>
            <a:r>
              <a:rPr lang="it-IT" dirty="0" smtClean="0"/>
              <a:t>Servizio di identificazione SPID (Sistema pubblico identità digitale)</a:t>
            </a:r>
          </a:p>
          <a:p>
            <a:r>
              <a:rPr lang="it-IT" dirty="0" smtClean="0"/>
              <a:t>Servizi di pagamento come PagoPA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63322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AgID (Agenzia per l’Italia digitale)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46773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Istituita nel 2012 è l’organo preposto alla realizzazione degli obiettivi dell’Agenda digitale italiana</a:t>
            </a:r>
            <a:r>
              <a:rPr lang="it-IT" dirty="0"/>
              <a:t> </a:t>
            </a:r>
            <a:r>
              <a:rPr lang="it-IT" dirty="0" smtClean="0"/>
              <a:t>ed è</a:t>
            </a:r>
            <a:r>
              <a:rPr lang="it-IT" dirty="0"/>
              <a:t> </a:t>
            </a:r>
            <a:r>
              <a:rPr lang="it-IT" dirty="0" smtClean="0"/>
              <a:t>sottoposta ai poteri di indirizzo e vigilanza del Presidente del Consiglio dei ministri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Accredita e autorizza i soggetti (pubblici e privati) che svolgono alcune attività in ambito digitale (ad es. </a:t>
            </a:r>
            <a:r>
              <a:rPr lang="it-IT" dirty="0"/>
              <a:t>c</a:t>
            </a:r>
            <a:r>
              <a:rPr lang="it-IT" dirty="0" smtClean="0"/>
              <a:t>onservazione sostitutiva, certificati digitali, marche temporali, PEC....)</a:t>
            </a:r>
          </a:p>
          <a:p>
            <a:pPr marL="0" indent="0" algn="just">
              <a:buNone/>
            </a:pPr>
            <a:r>
              <a:rPr lang="it-IT" dirty="0" smtClean="0"/>
              <a:t>La realizzazione dei progetti sopra indicati richiede:</a:t>
            </a:r>
          </a:p>
          <a:p>
            <a:pPr algn="just"/>
            <a:r>
              <a:rPr lang="it-IT" b="1" dirty="0" smtClean="0"/>
              <a:t>Disponibilità di strumenti tecnologici </a:t>
            </a:r>
            <a:r>
              <a:rPr lang="it-IT" dirty="0" smtClean="0"/>
              <a:t>(FE, SPID, domicilio digitale PEC..)</a:t>
            </a:r>
          </a:p>
          <a:p>
            <a:pPr algn="just"/>
            <a:r>
              <a:rPr lang="it-IT" b="1" dirty="0" smtClean="0"/>
              <a:t>Un complesso di norme </a:t>
            </a:r>
            <a:r>
              <a:rPr lang="it-IT" dirty="0" smtClean="0"/>
              <a:t>(per far si che i documenti informatici siano validi ad ogni effetto di legge)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242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Codice dell’amministrazione digitale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Il CAD e le regole tecniche ad esso collegate costitutiscono la base normativa di riferimento per la realizzazione dei vari progetti </a:t>
            </a:r>
          </a:p>
          <a:p>
            <a:pPr marL="0" indent="0" algn="just">
              <a:buNone/>
            </a:pPr>
            <a:r>
              <a:rPr lang="it-IT" dirty="0" smtClean="0"/>
              <a:t>È un testo unico che riunisce e organizza le norme riguardanti l’informatizzazione della PA nei rapporti con le imprese e i cittadini</a:t>
            </a:r>
          </a:p>
          <a:p>
            <a:r>
              <a:rPr lang="it-IT" dirty="0" smtClean="0"/>
              <a:t>D.lgs. 7 marzo 2005 n°82</a:t>
            </a:r>
          </a:p>
          <a:p>
            <a:r>
              <a:rPr lang="it-IT" dirty="0" smtClean="0"/>
              <a:t>D.lgs. 22 agosto 2016 n°179</a:t>
            </a:r>
          </a:p>
          <a:p>
            <a:r>
              <a:rPr lang="it-IT" dirty="0" smtClean="0"/>
              <a:t>D.lgs. 13 dicembre 2017 n°217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92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Codice dell’amministrazione digitale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CAD vigente prevede 41 regole tecniche (RRTT)</a:t>
            </a:r>
          </a:p>
          <a:p>
            <a:pPr marL="0" indent="0" algn="just">
              <a:buNone/>
            </a:pPr>
            <a:r>
              <a:rPr lang="it-IT" dirty="0" smtClean="0"/>
              <a:t>Le regole tecniche sono una serie di disposizioni a carattere regolamentare, adottate con appositi decreti ministeriali, funzionali a dare concreta attuazione alle norme del CAD (art. 71)</a:t>
            </a:r>
          </a:p>
          <a:p>
            <a:pPr algn="just"/>
            <a:r>
              <a:rPr lang="it-IT" b="1" dirty="0" smtClean="0"/>
              <a:t>D.P.C.M 3 dicembre 2013 Regole tecniche in materia di sistemi di conservazione e sul protocollo informatico</a:t>
            </a:r>
          </a:p>
          <a:p>
            <a:pPr algn="just"/>
            <a:r>
              <a:rPr lang="it-IT" b="1" dirty="0" smtClean="0"/>
              <a:t>D.P.C.M. 13 novembre 2014 Regole tecniche in materia di formazione, trasmissione, copia, duplicazione, riproduzione, e validazione temporale dei documenti informatici nonché di formazione e conservazione dei documenti informatici delle PA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377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documento informatico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Le azioni previste dall’Agenda digitale europea e da quella italiana sono basate sul presupposto che </a:t>
            </a:r>
            <a:r>
              <a:rPr lang="it-IT" b="1" dirty="0" smtClean="0"/>
              <a:t>sia possibile produrre documenti informatici sostitutivi a tutti gli effetti di quelli analogico-cartacei</a:t>
            </a:r>
          </a:p>
          <a:p>
            <a:pPr marL="0" indent="0" algn="just">
              <a:buNone/>
            </a:pPr>
            <a:r>
              <a:rPr lang="it-IT" dirty="0" smtClean="0"/>
              <a:t>Un documento è per definizione una rappresentazione statica di un atto fatto accaduto: la testimonianza scritta di un fatto di natura giuridica (l’archivistica tende a comprendere sotto la dizione di doc. anche quelli informali)</a:t>
            </a:r>
          </a:p>
        </p:txBody>
      </p:sp>
    </p:spTree>
    <p:extLst>
      <p:ext uri="{BB962C8B-B14F-4D97-AF65-F5344CB8AC3E}">
        <p14:creationId xmlns:p14="http://schemas.microsoft.com/office/powerpoint/2010/main" val="334954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nuove tecnologie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La dematerializzazione dei processi e dei procedimenti amministrativi, che implica la progressiva </a:t>
            </a:r>
            <a:r>
              <a:rPr lang="it-IT" b="1" dirty="0" smtClean="0"/>
              <a:t>transizione dal documento cartaceo al documento informatico </a:t>
            </a:r>
            <a:r>
              <a:rPr lang="it-IT" dirty="0" smtClean="0"/>
              <a:t>è in pieno svolgimento in Italia come nel resto del mondo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Processo: «sequenza di attività tra loro interdipendenti e finalizzate al conseguimento di un obiettivo comune»</a:t>
            </a:r>
          </a:p>
          <a:p>
            <a:pPr marL="0" indent="0" algn="just">
              <a:buNone/>
            </a:pPr>
            <a:r>
              <a:rPr lang="it-IT" dirty="0" smtClean="0"/>
              <a:t>P.A.: «serie di atti e operazioni funzionalmente collegati in relazione a un unico effetto», il cui scopo è quello di predisporre la tutela giuridica della decisione del soggetto pubblico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2049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documento informatico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Gli oggetti digitali che hanno le caratteristiche di documenti hanno quindi un valore giuridico che deve avere la sua forza probatoria </a:t>
            </a:r>
          </a:p>
          <a:p>
            <a:pPr marL="0" indent="0" algn="just">
              <a:buNone/>
            </a:pPr>
            <a:r>
              <a:rPr lang="it-IT" dirty="0" smtClean="0"/>
              <a:t>Art.1 c.1 del CAD  	      Il documento informatico è un «documento elettronico che contiene la rappresentazione informatica di atti, fatti o dati giuridicamente rilevanti» (anche ad es. registrazioni di dati su BD: </a:t>
            </a:r>
            <a:r>
              <a:rPr lang="it-IT" dirty="0"/>
              <a:t>r</a:t>
            </a:r>
            <a:r>
              <a:rPr lang="it-IT" dirty="0" smtClean="0"/>
              <a:t>icette elettroniche, Isee, Inps...)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Un </a:t>
            </a:r>
            <a:r>
              <a:rPr lang="it-IT" dirty="0"/>
              <a:t>documento </a:t>
            </a:r>
            <a:r>
              <a:rPr lang="it-IT" dirty="0" smtClean="0"/>
              <a:t>informatico per essere tale </a:t>
            </a:r>
            <a:r>
              <a:rPr lang="it-IT" dirty="0"/>
              <a:t>deve quindi soddisfare e </a:t>
            </a:r>
            <a:r>
              <a:rPr lang="it-IT" b="1" dirty="0"/>
              <a:t>mantenere inalterate nel tempo le caratteristiche </a:t>
            </a:r>
            <a:r>
              <a:rPr lang="it-IT" dirty="0"/>
              <a:t>di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ight Arrow 3"/>
          <p:cNvSpPr/>
          <p:nvPr/>
        </p:nvSpPr>
        <p:spPr>
          <a:xfrm>
            <a:off x="3502152" y="2788920"/>
            <a:ext cx="548640" cy="73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238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documento informatico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dirty="0" smtClean="0"/>
              <a:t>STABILITÀ</a:t>
            </a:r>
            <a:r>
              <a:rPr lang="it-IT" dirty="0" smtClean="0"/>
              <a:t>          → immodificabilità della relativa sequenza binaria e 			            la capacità di rappresentarlo con lo stesso     			            </a:t>
            </a:r>
            <a:r>
              <a:rPr lang="it-IT" b="1" dirty="0" smtClean="0"/>
              <a:t>contenuto e forma</a:t>
            </a:r>
          </a:p>
          <a:p>
            <a:pPr algn="just"/>
            <a:r>
              <a:rPr lang="it-IT" b="1" dirty="0" smtClean="0"/>
              <a:t>AUTENTICITÀ</a:t>
            </a:r>
            <a:r>
              <a:rPr lang="it-IT" dirty="0" smtClean="0"/>
              <a:t>   → capacità di ricondurre con certezza giuridica un     	 		             documento informatico al suo </a:t>
            </a:r>
            <a:r>
              <a:rPr lang="it-IT" b="1" dirty="0" smtClean="0"/>
              <a:t>autore</a:t>
            </a:r>
          </a:p>
          <a:p>
            <a:pPr algn="just"/>
            <a:r>
              <a:rPr lang="it-IT" b="1" dirty="0" smtClean="0"/>
              <a:t>ACCESSIBILITÀ</a:t>
            </a:r>
            <a:r>
              <a:rPr lang="it-IT" dirty="0" smtClean="0"/>
              <a:t>   → capacità di ricercare e acquisire un documento 				   informatico archiviato</a:t>
            </a:r>
          </a:p>
          <a:p>
            <a:pPr algn="just"/>
            <a:r>
              <a:rPr lang="it-IT" b="1" dirty="0" smtClean="0"/>
              <a:t>INTELLIGIBILITÀ</a:t>
            </a:r>
            <a:r>
              <a:rPr lang="it-IT" dirty="0" smtClean="0"/>
              <a:t> → deve essere in grado di essere letto e compreso</a:t>
            </a:r>
          </a:p>
          <a:p>
            <a:pPr algn="just"/>
            <a:r>
              <a:rPr lang="it-IT" b="1" dirty="0" smtClean="0"/>
              <a:t>DATAZIONE</a:t>
            </a:r>
            <a:r>
              <a:rPr lang="it-IT" dirty="0" smtClean="0"/>
              <a:t>       → la datazione è indispensabile (contesto giuridico e 			  normativo in quella data, validità FD)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56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documento informatico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Un documento informatico è costituito da una sequenza binaria (bitstream) memorizzata su uno o più </a:t>
            </a:r>
            <a:r>
              <a:rPr lang="it-IT" b="1" dirty="0" smtClean="0"/>
              <a:t>supporti</a:t>
            </a:r>
            <a:r>
              <a:rPr lang="it-IT" dirty="0" smtClean="0"/>
              <a:t> (media) nel quale i bit assumono un significato e un’organizzazione ben </a:t>
            </a:r>
            <a:r>
              <a:rPr lang="it-IT" dirty="0"/>
              <a:t>precisa in base al </a:t>
            </a:r>
            <a:r>
              <a:rPr lang="it-IT" b="1" dirty="0"/>
              <a:t>formato</a:t>
            </a:r>
            <a:r>
              <a:rPr lang="it-IT" dirty="0"/>
              <a:t> con i quali sono rappresentati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La sua riproduzione richiede un apparato </a:t>
            </a:r>
            <a:r>
              <a:rPr lang="it-IT" b="1" dirty="0" smtClean="0"/>
              <a:t>hardware e software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13613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criticità organizzative della conservazione di risorse digitali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I </a:t>
            </a:r>
            <a:r>
              <a:rPr lang="it-IT" b="1" dirty="0" smtClean="0"/>
              <a:t>documenti prodotti in ambiente tradizionale </a:t>
            </a:r>
            <a:r>
              <a:rPr lang="it-IT" dirty="0" smtClean="0"/>
              <a:t>sono considerati (in generale) </a:t>
            </a:r>
            <a:r>
              <a:rPr lang="it-IT" b="1" dirty="0" smtClean="0"/>
              <a:t>oggetti fisici durevoli</a:t>
            </a:r>
            <a:r>
              <a:rPr lang="it-IT" dirty="0" smtClean="0"/>
              <a:t>, che possono essere conservati in forma originale per un arco di tempo di lunga durata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Inoltre il supporto cartaceo, al pari degli altri supporti tradizionali, realizza l’integrazione tra forma e contenuto. </a:t>
            </a:r>
            <a:r>
              <a:rPr lang="it-IT" b="1" dirty="0" smtClean="0"/>
              <a:t>Il documento digitale permette invece una gestione separata tra forma e contenuto</a:t>
            </a:r>
            <a:r>
              <a:rPr lang="it-IT" dirty="0" smtClean="0"/>
              <a:t>. </a:t>
            </a:r>
            <a:r>
              <a:rPr lang="it-IT" dirty="0"/>
              <a:t>U</a:t>
            </a:r>
            <a:r>
              <a:rPr lang="it-IT" dirty="0" smtClean="0"/>
              <a:t>n elemento caratterizzante dei documenti digitali è infatti </a:t>
            </a:r>
            <a:r>
              <a:rPr lang="it-IT" b="1" dirty="0" smtClean="0"/>
              <a:t>la mancanza di vincolo indissolubile con il supporto</a:t>
            </a:r>
            <a:r>
              <a:rPr lang="it-IT" dirty="0" smtClean="0"/>
              <a:t>. I documenti prodotti in ambiente tradizionale coincidono invece sempre con il supporto su cui sono scritti.   </a:t>
            </a:r>
          </a:p>
        </p:txBody>
      </p:sp>
    </p:spTree>
    <p:extLst>
      <p:ext uri="{BB962C8B-B14F-4D97-AF65-F5344CB8AC3E}">
        <p14:creationId xmlns:p14="http://schemas.microsoft.com/office/powerpoint/2010/main" val="2918928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documenti informatici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Il documento digitale trova nella sua pressochè </a:t>
            </a:r>
            <a:r>
              <a:rPr lang="it-IT" b="1" dirty="0" smtClean="0"/>
              <a:t>totale autonomia dal supporto una della ragioni del suo successo</a:t>
            </a:r>
            <a:r>
              <a:rPr lang="it-IT" dirty="0" smtClean="0"/>
              <a:t>: la copia di un documento digitale è identica all’originale e i due documenti risultano indistinguibili</a:t>
            </a:r>
            <a:r>
              <a:rPr lang="it-IT" dirty="0"/>
              <a:t> </a:t>
            </a:r>
            <a:r>
              <a:rPr lang="it-IT" dirty="0" smtClean="0"/>
              <a:t>(problematiche connesse con l’originalità)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3582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 documenti informatici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Art. 20, comma 1-bis, del CAD «L’idoneità del documento informatico a soddifare il requisito della forma scritta e il suo valore probatorio sono liberamente valutabili in giudizio, tenuto conto delle sue caratteristiche...»</a:t>
            </a:r>
          </a:p>
          <a:p>
            <a:pPr marL="0" indent="0" algn="just">
              <a:buNone/>
            </a:pPr>
            <a:r>
              <a:rPr lang="it-IT" b="1" dirty="0" smtClean="0"/>
              <a:t>Dal punto di vista legale il documento informatico è destinato a produrre effetti giuridici diversi a seconda dei requisiti che possiede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26185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Conservazione digitale: problematiche</a:t>
            </a:r>
            <a:endParaRPr lang="it-I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912"/>
            <a:ext cx="10515600" cy="459505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276604" y="2964434"/>
            <a:ext cx="3841242" cy="15453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Obsolescienza</a:t>
            </a:r>
            <a:endParaRPr lang="it-IT" sz="3200" dirty="0"/>
          </a:p>
        </p:txBody>
      </p:sp>
      <p:sp>
        <p:nvSpPr>
          <p:cNvPr id="5" name="Rectangle 4"/>
          <p:cNvSpPr/>
          <p:nvPr/>
        </p:nvSpPr>
        <p:spPr>
          <a:xfrm>
            <a:off x="7196328" y="2057400"/>
            <a:ext cx="3474720" cy="1060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Hardware e software</a:t>
            </a:r>
            <a:endParaRPr lang="it-IT" sz="3200" dirty="0"/>
          </a:p>
        </p:txBody>
      </p:sp>
      <p:sp>
        <p:nvSpPr>
          <p:cNvPr id="6" name="Rectangle 5"/>
          <p:cNvSpPr/>
          <p:nvPr/>
        </p:nvSpPr>
        <p:spPr>
          <a:xfrm>
            <a:off x="7196328" y="3373184"/>
            <a:ext cx="3474720" cy="1015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Supporti</a:t>
            </a:r>
            <a:endParaRPr lang="it-IT" sz="3200" dirty="0"/>
          </a:p>
        </p:txBody>
      </p:sp>
      <p:sp>
        <p:nvSpPr>
          <p:cNvPr id="7" name="Rectangle 6"/>
          <p:cNvSpPr/>
          <p:nvPr/>
        </p:nvSpPr>
        <p:spPr>
          <a:xfrm>
            <a:off x="7196328" y="4800600"/>
            <a:ext cx="3474720" cy="1033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Formati</a:t>
            </a:r>
            <a:endParaRPr lang="it-IT" sz="3200" dirty="0"/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5172837" y="2557526"/>
            <a:ext cx="1846326" cy="1179576"/>
          </a:xfrm>
          <a:prstGeom prst="bentConnector3">
            <a:avLst>
              <a:gd name="adj1" fmla="val 470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5094859" y="3714115"/>
            <a:ext cx="33274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5897880" y="3737102"/>
            <a:ext cx="1152144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5130546" y="3737102"/>
            <a:ext cx="1833626" cy="16029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20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Hardware e software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37" y="1362973"/>
            <a:ext cx="8076613" cy="4522903"/>
          </a:xfrm>
        </p:spPr>
      </p:pic>
    </p:spTree>
    <p:extLst>
      <p:ext uri="{BB962C8B-B14F-4D97-AF65-F5344CB8AC3E}">
        <p14:creationId xmlns:p14="http://schemas.microsoft.com/office/powerpoint/2010/main" val="690696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Hardware e software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Posto in condizioni di sicurezza fisica e logica</a:t>
            </a:r>
          </a:p>
          <a:p>
            <a:r>
              <a:rPr lang="it-IT" dirty="0" smtClean="0"/>
              <a:t>Utilizzo di tecnologie mature ma non obsolete</a:t>
            </a:r>
          </a:p>
          <a:p>
            <a:pPr algn="just"/>
            <a:r>
              <a:rPr lang="it-IT" dirty="0" smtClean="0"/>
              <a:t>È necessario un elevato grado di standardizzazione di tutte le componenti hardware e software (non dipendenza da un fornitore o da una piattaforma tecnologica) </a:t>
            </a:r>
          </a:p>
          <a:p>
            <a:pPr algn="just"/>
            <a:r>
              <a:rPr lang="it-IT" dirty="0" smtClean="0"/>
              <a:t>Meglio </a:t>
            </a:r>
            <a:r>
              <a:rPr lang="it-IT" i="1" dirty="0" smtClean="0"/>
              <a:t>media</a:t>
            </a:r>
            <a:r>
              <a:rPr lang="it-IT" dirty="0" smtClean="0"/>
              <a:t> rimovibili super capaci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702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Supporti di memorizzazione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567619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Per fissare una sequenza binaria su un supporto di memorizzazione occorre utilizzare alcune componenti hardware e software che modificano una o più caratteristiche fisiche del supporto in relazione al valore dei bit memorizzati. 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In base alla tecnologia impiegata possono essere classificate</a:t>
            </a:r>
          </a:p>
          <a:p>
            <a:pPr algn="just"/>
            <a:r>
              <a:rPr lang="it-IT" dirty="0" smtClean="0"/>
              <a:t>Memorie magnetiche</a:t>
            </a:r>
          </a:p>
          <a:p>
            <a:pPr algn="just"/>
            <a:r>
              <a:rPr lang="it-IT" dirty="0" smtClean="0"/>
              <a:t>Memorie ottiche</a:t>
            </a:r>
          </a:p>
          <a:p>
            <a:pPr algn="just"/>
            <a:r>
              <a:rPr lang="it-IT" dirty="0" smtClean="0"/>
              <a:t>Memorie elettroniche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915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nuove tecnologie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912"/>
            <a:ext cx="10515600" cy="4595051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I fattori che spingono (pubblico e privato) ad accelerare le attività basate sull’impiego generalizzato delle tecnologie dell’informazione e della comunicazione ICT (information e comunication tecnology) sono:</a:t>
            </a:r>
          </a:p>
          <a:p>
            <a:pPr algn="just"/>
            <a:r>
              <a:rPr lang="it-IT" dirty="0" smtClean="0"/>
              <a:t>La disponibilità di strumenti tecnologici avanzati per la produzione, tramissione e gestione dei contenuti digitali </a:t>
            </a:r>
          </a:p>
          <a:p>
            <a:pPr algn="just"/>
            <a:r>
              <a:rPr lang="it-IT" dirty="0" smtClean="0"/>
              <a:t>L’esigenza di ridurre drasticamente i costi dell’attività amministrativa e aumentare l’efficienza delle organizzazioni </a:t>
            </a:r>
          </a:p>
          <a:p>
            <a:pPr algn="just"/>
            <a:r>
              <a:rPr lang="it-IT" dirty="0" smtClean="0"/>
              <a:t>Lo sviluppo della società dell’informazione che vede gran parte delle famiglie dotate di computer connessi a internet e di una casella di posta elettronica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2586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Supporti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Le memorie </a:t>
            </a:r>
            <a:r>
              <a:rPr lang="it-IT" b="1" dirty="0" smtClean="0"/>
              <a:t>magnetiche</a:t>
            </a:r>
            <a:r>
              <a:rPr lang="it-IT" dirty="0" smtClean="0"/>
              <a:t> utilizzano </a:t>
            </a:r>
            <a:r>
              <a:rPr lang="it-IT" b="1" dirty="0" smtClean="0"/>
              <a:t>campi elettromagnetici </a:t>
            </a:r>
            <a:r>
              <a:rPr lang="it-IT" dirty="0" smtClean="0"/>
              <a:t>per memorizzare i dati → hard disk, floppy disk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Le memorie </a:t>
            </a:r>
            <a:r>
              <a:rPr lang="it-IT" b="1" dirty="0"/>
              <a:t>ottiche</a:t>
            </a:r>
            <a:r>
              <a:rPr lang="it-IT" dirty="0"/>
              <a:t> utilizzano </a:t>
            </a:r>
            <a:r>
              <a:rPr lang="it-IT" b="1" dirty="0"/>
              <a:t>raggi laser </a:t>
            </a:r>
            <a:r>
              <a:rPr lang="it-IT" dirty="0"/>
              <a:t>per memorizzare i dati → CD stampati (non masterizzati), CD-R registrabili una volta sola dall’utente, CD-RW scrivibili, cancellabili e riscrivibili più volte, DVD, Blu-ray </a:t>
            </a:r>
            <a:r>
              <a:rPr lang="it-IT" dirty="0" smtClean="0"/>
              <a:t>disk</a:t>
            </a:r>
          </a:p>
          <a:p>
            <a:pPr marL="0" indent="0" algn="just">
              <a:buNone/>
            </a:pPr>
            <a:r>
              <a:rPr lang="it-IT" dirty="0"/>
              <a:t>Le memorie </a:t>
            </a:r>
            <a:r>
              <a:rPr lang="it-IT" b="1" dirty="0"/>
              <a:t>elettroniche</a:t>
            </a:r>
            <a:r>
              <a:rPr lang="it-IT" dirty="0"/>
              <a:t> utilizzano </a:t>
            </a:r>
            <a:r>
              <a:rPr lang="it-IT" b="1" dirty="0"/>
              <a:t>impulsi elettrici </a:t>
            </a:r>
            <a:r>
              <a:rPr lang="it-IT" dirty="0"/>
              <a:t>per memorizzare i dati → RAM, ROM, Memorie flash (Pendrive, memory card, SSD (Solid State Disk)  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3994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603"/>
          </a:xfrm>
        </p:spPr>
        <p:txBody>
          <a:bodyPr/>
          <a:lstStyle/>
          <a:p>
            <a:pPr algn="ctr"/>
            <a:r>
              <a:rPr lang="it-IT" dirty="0" smtClean="0"/>
              <a:t>Problemi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456"/>
            <a:ext cx="10515600" cy="4814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/>
              <a:t>Memorie magnetiche</a:t>
            </a:r>
            <a:endParaRPr lang="it-IT" b="1" dirty="0"/>
          </a:p>
          <a:p>
            <a:pPr lvl="1" algn="just"/>
            <a:r>
              <a:rPr lang="it-IT" dirty="0"/>
              <a:t>sensibilità ai campi elettromagnetici</a:t>
            </a:r>
          </a:p>
          <a:p>
            <a:pPr lvl="1" algn="just"/>
            <a:r>
              <a:rPr lang="it-IT" dirty="0"/>
              <a:t>possibilità di rottura (</a:t>
            </a:r>
            <a:r>
              <a:rPr lang="it-IT" i="1" dirty="0"/>
              <a:t>mean time before </a:t>
            </a:r>
            <a:r>
              <a:rPr lang="it-IT" i="1" dirty="0" smtClean="0"/>
              <a:t>failure</a:t>
            </a:r>
            <a:r>
              <a:rPr lang="it-IT" dirty="0" smtClean="0"/>
              <a:t>)</a:t>
            </a:r>
          </a:p>
          <a:p>
            <a:pPr marL="0" indent="0" algn="just">
              <a:buNone/>
            </a:pPr>
            <a:r>
              <a:rPr lang="it-IT" b="1" dirty="0" smtClean="0"/>
              <a:t>Memorie ottiche</a:t>
            </a:r>
          </a:p>
          <a:p>
            <a:pPr lvl="1" algn="just"/>
            <a:r>
              <a:rPr lang="it-IT" dirty="0"/>
              <a:t>sensibilità ai raggi UV</a:t>
            </a:r>
          </a:p>
          <a:p>
            <a:pPr lvl="1" algn="just"/>
            <a:r>
              <a:rPr lang="it-IT" dirty="0"/>
              <a:t>possibilità di ossidazione dello stato riflettente</a:t>
            </a:r>
          </a:p>
          <a:p>
            <a:pPr lvl="1" algn="just"/>
            <a:r>
              <a:rPr lang="it-IT" dirty="0"/>
              <a:t>danni meccanici</a:t>
            </a:r>
          </a:p>
          <a:p>
            <a:pPr lvl="1" algn="just"/>
            <a:r>
              <a:rPr lang="it-IT" dirty="0"/>
              <a:t>d</a:t>
            </a:r>
            <a:r>
              <a:rPr lang="it-IT" dirty="0" smtClean="0"/>
              <a:t>urata </a:t>
            </a:r>
            <a:r>
              <a:rPr lang="it-IT" dirty="0"/>
              <a:t>limitata del tempo di </a:t>
            </a:r>
            <a:r>
              <a:rPr lang="it-IT" dirty="0" smtClean="0"/>
              <a:t>ritenzione</a:t>
            </a:r>
          </a:p>
          <a:p>
            <a:pPr marL="0" indent="0" algn="just">
              <a:buNone/>
            </a:pPr>
            <a:r>
              <a:rPr lang="it-IT" b="1" dirty="0" smtClean="0"/>
              <a:t>Memorie elettroniche </a:t>
            </a:r>
          </a:p>
          <a:p>
            <a:pPr lvl="1"/>
            <a:r>
              <a:rPr lang="it-IT" dirty="0"/>
              <a:t>guasti di origine meccanica</a:t>
            </a:r>
          </a:p>
          <a:p>
            <a:pPr lvl="1"/>
            <a:r>
              <a:rPr lang="it-IT" dirty="0"/>
              <a:t>durata limitata dei cicli di scrittura/lettura</a:t>
            </a:r>
          </a:p>
          <a:p>
            <a:pPr lvl="1"/>
            <a:r>
              <a:rPr lang="it-IT" dirty="0"/>
              <a:t>durata limitata del tempo di ritenzione</a:t>
            </a:r>
          </a:p>
          <a:p>
            <a:pPr algn="just"/>
            <a:endParaRPr lang="it-IT" dirty="0"/>
          </a:p>
          <a:p>
            <a:pPr algn="just"/>
            <a:endParaRPr lang="it-IT" b="1" dirty="0"/>
          </a:p>
          <a:p>
            <a:pPr marL="457200" lvl="1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1408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43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97" y="586596"/>
            <a:ext cx="7044985" cy="5546785"/>
          </a:xfrm>
        </p:spPr>
      </p:pic>
    </p:spTree>
    <p:extLst>
      <p:ext uri="{BB962C8B-B14F-4D97-AF65-F5344CB8AC3E}">
        <p14:creationId xmlns:p14="http://schemas.microsoft.com/office/powerpoint/2010/main" val="5327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Formati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Un qualsiasi «contenuto digitale» (documento informatico) viene memorizzato come </a:t>
            </a:r>
            <a:r>
              <a:rPr lang="it-IT" i="1" dirty="0" smtClean="0"/>
              <a:t>file </a:t>
            </a:r>
            <a:r>
              <a:rPr lang="it-IT" dirty="0" smtClean="0"/>
              <a:t>(contenitore di informazioni/dati in digitale)</a:t>
            </a:r>
          </a:p>
          <a:p>
            <a:pPr marL="0" indent="0" algn="just">
              <a:buNone/>
            </a:pPr>
            <a:r>
              <a:rPr lang="it-IT" dirty="0" smtClean="0"/>
              <a:t>Un file è un insieme di </a:t>
            </a:r>
            <a:r>
              <a:rPr lang="it-IT" i="1" dirty="0" smtClean="0"/>
              <a:t>bit</a:t>
            </a:r>
            <a:r>
              <a:rPr lang="it-IT" dirty="0" smtClean="0"/>
              <a:t> (0 ed 1), considerati come entità unica dal punto di vista logico e fissati con una certa organizzazione fisica su una memoria</a:t>
            </a:r>
          </a:p>
          <a:p>
            <a:pPr marL="0" indent="0" algn="just">
              <a:buNone/>
            </a:pPr>
            <a:r>
              <a:rPr lang="it-IT" dirty="0" smtClean="0"/>
              <a:t>FORMATO           </a:t>
            </a:r>
            <a:r>
              <a:rPr lang="it-IT" b="1" dirty="0" smtClean="0"/>
              <a:t>l’insieme di codici e regole che permettono di riprodurre mediante un software il relativo oggetto informatico con lo stesso contenuto e nella stessa forma che gli sono stati conferiti dall’autore</a:t>
            </a:r>
          </a:p>
          <a:p>
            <a:pPr marL="0" indent="0" algn="just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ight Arrow 3"/>
          <p:cNvSpPr/>
          <p:nvPr/>
        </p:nvSpPr>
        <p:spPr>
          <a:xfrm>
            <a:off x="2587752" y="4114800"/>
            <a:ext cx="530352" cy="17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73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Formati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O definito anche come il linguaggio utilizzato per «rappresentare un’informazione nella memoria del computer». Fornisce cioè le modalità per interpretare la sequenza di numeri binari di cui un oggetto digitale è costituito</a:t>
            </a:r>
          </a:p>
          <a:p>
            <a:pPr marL="0" indent="0" algn="just">
              <a:buNone/>
            </a:pPr>
            <a:r>
              <a:rPr lang="it-IT" dirty="0" smtClean="0"/>
              <a:t>La medesima sequenza di numeri binari può assumere un significato diverso in base al modo di interpretarla. Ad es. un formato di file per immagini può stabilire che i primi byte sono l’altezza e la lunghezza dell’immagine, mentre in un file di testo che usa sistemi di codifica ascii ogni numero corrisponde a un carattere (65 ad A; 66 a B)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6165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Formati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Il formato dipende quindi dall’applicazione utilizzata nella fase di formazione del documento, di conseguenza, una determinata applicazione può interpretare correttamente e operare solo su </a:t>
            </a:r>
            <a:r>
              <a:rPr lang="it-IT" i="1" dirty="0" smtClean="0"/>
              <a:t>file</a:t>
            </a:r>
            <a:r>
              <a:rPr lang="it-IT" dirty="0" smtClean="0"/>
              <a:t> il cui formato è noto all’applicazione stessa</a:t>
            </a:r>
          </a:p>
          <a:p>
            <a:pPr marL="0" indent="0" algn="just">
              <a:buNone/>
            </a:pPr>
            <a:r>
              <a:rPr lang="it-IT" dirty="0" smtClean="0"/>
              <a:t>Il formato di un file è identificato attraverso </a:t>
            </a:r>
          </a:p>
          <a:p>
            <a:pPr lvl="1" algn="just"/>
            <a:r>
              <a:rPr lang="it-IT" dirty="0" smtClean="0"/>
              <a:t>La sua estensione ([nome del file].doc      (famiglia)</a:t>
            </a:r>
          </a:p>
          <a:p>
            <a:pPr lvl="1" algn="just"/>
            <a:r>
              <a:rPr lang="it-IT" i="1" dirty="0" smtClean="0"/>
              <a:t>Magic number</a:t>
            </a:r>
            <a:r>
              <a:rPr lang="it-IT" dirty="0"/>
              <a:t> </a:t>
            </a:r>
            <a:r>
              <a:rPr lang="it-IT" dirty="0" smtClean="0"/>
              <a:t>(i primi byte presenti nella sequenza binaria del file: 0xffd8 .jpeg</a:t>
            </a:r>
          </a:p>
          <a:p>
            <a:pPr lvl="1" algn="just"/>
            <a:r>
              <a:rPr lang="it-IT" dirty="0" smtClean="0"/>
              <a:t>Metadati espliciti, l’indicazione «aplication/msword» inserita nei tipi MIME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221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/>
          <a:lstStyle/>
          <a:p>
            <a:pPr algn="ctr"/>
            <a:r>
              <a:rPr lang="it-IT" dirty="0"/>
              <a:t>Formati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497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In circolazione si contano migliaia di formati diversi (17.000), ma c.a. 100 sono i più diffusi</a:t>
            </a:r>
          </a:p>
          <a:p>
            <a:r>
              <a:rPr lang="it-IT" dirty="0" smtClean="0"/>
              <a:t>Testi/documenti (DOC, HTML, PDF,...);</a:t>
            </a:r>
          </a:p>
          <a:p>
            <a:r>
              <a:rPr lang="it-IT" dirty="0" smtClean="0"/>
              <a:t>Calcolo (XLS,...);</a:t>
            </a:r>
          </a:p>
          <a:p>
            <a:r>
              <a:rPr lang="it-IT" dirty="0" smtClean="0"/>
              <a:t>Immagini (GIF, JPG, BMP, TIFF, EPS, SVG,...);</a:t>
            </a:r>
          </a:p>
          <a:p>
            <a:r>
              <a:rPr lang="it-IT" dirty="0" smtClean="0"/>
              <a:t>Suoni (MP3, WAV,...);</a:t>
            </a:r>
          </a:p>
          <a:p>
            <a:r>
              <a:rPr lang="it-IT" dirty="0" smtClean="0"/>
              <a:t>Video (MPG, MPEG, AVI, WMV,...);</a:t>
            </a:r>
          </a:p>
          <a:p>
            <a:r>
              <a:rPr lang="it-IT" dirty="0" smtClean="0"/>
              <a:t>Eseguibili (EXE,...);</a:t>
            </a:r>
          </a:p>
          <a:p>
            <a:r>
              <a:rPr lang="it-IT" dirty="0" smtClean="0"/>
              <a:t>Compressione (ZIP, RAR,...);</a:t>
            </a:r>
          </a:p>
          <a:p>
            <a:r>
              <a:rPr lang="it-IT" dirty="0" smtClean="0"/>
              <a:t>Email (SMTP/MIME,...);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8962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Requisisti desiderabili per i formati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Non proprietario</a:t>
            </a:r>
          </a:p>
          <a:p>
            <a:r>
              <a:rPr lang="it-IT" b="1" dirty="0" smtClean="0"/>
              <a:t>Aperto</a:t>
            </a:r>
          </a:p>
          <a:p>
            <a:r>
              <a:rPr lang="it-IT" b="1" dirty="0" smtClean="0"/>
              <a:t>Standard</a:t>
            </a:r>
          </a:p>
          <a:p>
            <a:r>
              <a:rPr lang="it-IT" b="1" dirty="0" smtClean="0"/>
              <a:t>Trasparente</a:t>
            </a:r>
          </a:p>
          <a:p>
            <a:r>
              <a:rPr lang="it-IT" dirty="0" smtClean="0"/>
              <a:t>Robusto</a:t>
            </a:r>
          </a:p>
          <a:p>
            <a:r>
              <a:rPr lang="it-IT" dirty="0" smtClean="0"/>
              <a:t>Stabile</a:t>
            </a:r>
            <a:r>
              <a:rPr lang="it-IT" b="1" dirty="0" smtClean="0"/>
              <a:t> </a:t>
            </a:r>
            <a:r>
              <a:rPr lang="it-IT" dirty="0" smtClean="0"/>
              <a:t>(compatibilità avanti e indietro)</a:t>
            </a:r>
          </a:p>
          <a:p>
            <a:r>
              <a:rPr lang="it-IT" dirty="0" smtClean="0"/>
              <a:t>Inammisibilità di macroistruzioni</a:t>
            </a:r>
          </a:p>
          <a:p>
            <a:r>
              <a:rPr lang="it-IT" dirty="0" smtClean="0"/>
              <a:t>Capace di memorizzare metadati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5942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/>
              <a:t>Non proprietà</a:t>
            </a:r>
            <a:endParaRPr lang="it-IT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Un formato è </a:t>
            </a:r>
            <a:r>
              <a:rPr lang="it-IT" b="1" dirty="0" smtClean="0"/>
              <a:t>proprietario</a:t>
            </a:r>
            <a:r>
              <a:rPr lang="it-IT" dirty="0" smtClean="0"/>
              <a:t> quando è stato creato da una organizzazione privata che ne detiene i diritti di proprietà intellettuale; di conseguenza le sue specifiche vengono gestite esclusivamente da tale organizzazione</a:t>
            </a:r>
          </a:p>
          <a:p>
            <a:pPr marL="0" indent="0" algn="just">
              <a:buNone/>
            </a:pPr>
            <a:r>
              <a:rPr lang="it-IT" dirty="0" smtClean="0"/>
              <a:t>Un formato è </a:t>
            </a:r>
            <a:r>
              <a:rPr lang="it-IT" b="1" dirty="0" smtClean="0"/>
              <a:t>non proprietario </a:t>
            </a:r>
            <a:r>
              <a:rPr lang="it-IT" dirty="0" smtClean="0"/>
              <a:t>quando la gestione delle sue specifiche non è prerogativa di un’organizzazione privata ma è affidata a una comunità di sviluppatori che cooperano per la gestione condivisa delle stesse, o ad un organismo di standardizzazione</a:t>
            </a:r>
          </a:p>
          <a:p>
            <a:pPr lvl="1"/>
            <a:r>
              <a:rPr lang="it-IT" dirty="0" smtClean="0"/>
              <a:t>Formato DOC (XLS e PPT)</a:t>
            </a:r>
            <a:r>
              <a:rPr lang="it-IT" b="1" dirty="0" smtClean="0"/>
              <a:t> </a:t>
            </a:r>
            <a:r>
              <a:rPr lang="it-IT" dirty="0" smtClean="0"/>
              <a:t>è proprietario della Microsoft</a:t>
            </a:r>
          </a:p>
          <a:p>
            <a:pPr lvl="1"/>
            <a:r>
              <a:rPr lang="it-IT" dirty="0" smtClean="0"/>
              <a:t>Formato ODF è non proprietario</a:t>
            </a:r>
          </a:p>
          <a:p>
            <a:pPr marL="0" indent="0" algn="just">
              <a:buNone/>
            </a:pPr>
            <a:r>
              <a:rPr lang="it-IT" dirty="0" smtClean="0"/>
              <a:t>	È preferibile utilizzare formati non proprietari. In qualsiasi 	momento chi ne detiene le specifiche potrebbe rendele 	inacessibili o imporre restrizione sull’utilizzo </a:t>
            </a:r>
            <a:endParaRPr lang="it-IT" dirty="0"/>
          </a:p>
        </p:txBody>
      </p:sp>
      <p:sp>
        <p:nvSpPr>
          <p:cNvPr id="4" name="Right Arrow 3"/>
          <p:cNvSpPr/>
          <p:nvPr/>
        </p:nvSpPr>
        <p:spPr>
          <a:xfrm>
            <a:off x="978408" y="5047488"/>
            <a:ext cx="640080" cy="39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566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/>
              <a:t>Apertura</a:t>
            </a:r>
            <a:endParaRPr lang="it-IT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51755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Un formato è aperto (pubblico) quando e sue specifiche sono pubbliche e liberamente accessibili (sul web)</a:t>
            </a:r>
          </a:p>
          <a:p>
            <a:pPr marL="0" indent="0" algn="just">
              <a:buNone/>
            </a:pPr>
            <a:r>
              <a:rPr lang="it-IT" dirty="0" smtClean="0"/>
              <a:t>Un formato è chiuso quando quando le sue specifiche non sono pubbliche  </a:t>
            </a:r>
          </a:p>
          <a:p>
            <a:pPr lvl="1" algn="just"/>
            <a:r>
              <a:rPr lang="it-IT" dirty="0" smtClean="0"/>
              <a:t>Il fomato DOC (XLS e il PTT) oltre a essere proprietario è stato per diversi anni anche chiuso → DOCX, il successore di DOC, è non propietario e aperto</a:t>
            </a:r>
          </a:p>
          <a:p>
            <a:pPr lvl="1" algn="just"/>
            <a:r>
              <a:rPr lang="it-IT" dirty="0" smtClean="0"/>
              <a:t>Il formato PDF, pur essendo stato per molti anni proprietario, era aperto in quanto le sue specifiche erano liberamente accessibili</a:t>
            </a:r>
          </a:p>
          <a:p>
            <a:pPr marL="0" indent="0" algn="just">
              <a:buNone/>
            </a:pPr>
            <a:r>
              <a:rPr lang="it-IT" dirty="0" smtClean="0"/>
              <a:t>	Un formato adatto per la produzione di documenti informatici 	compatibili con un processo di conservazione digitale non solo 	deve 	essere aperto ma deve essere anche completamente 	documentato	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		</a:t>
            </a:r>
          </a:p>
          <a:p>
            <a:pPr lvl="1" algn="just"/>
            <a:endParaRPr lang="it-IT" dirty="0"/>
          </a:p>
        </p:txBody>
      </p:sp>
      <p:sp>
        <p:nvSpPr>
          <p:cNvPr id="4" name="Right Arrow 3"/>
          <p:cNvSpPr/>
          <p:nvPr/>
        </p:nvSpPr>
        <p:spPr>
          <a:xfrm>
            <a:off x="966216" y="4626864"/>
            <a:ext cx="704088" cy="338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69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 nuove tecnologie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Il principale motore che ha favorito negli ultimi anni questa transizione è legato </a:t>
            </a:r>
            <a:r>
              <a:rPr lang="it-IT" b="1" dirty="0" smtClean="0"/>
              <a:t>all’accellerazione tecnologica che è elevatissima </a:t>
            </a:r>
            <a:r>
              <a:rPr lang="it-IT" dirty="0" smtClean="0"/>
              <a:t>(legge di Moore): si stima che ci sia una crescita annua della potenza dei computer di quasi il 50% e della loro capacità di memorizzazione di circa il 20%  </a:t>
            </a:r>
          </a:p>
          <a:p>
            <a:pPr marL="0" indent="0" algn="just">
              <a:buNone/>
            </a:pPr>
            <a:r>
              <a:rPr lang="it-IT" dirty="0" smtClean="0"/>
              <a:t>Un telefono di livello medio basso è molto più potente del computer top di gamma sul mercato della miglior compagnia di 5/8 anni fa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0250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/>
              <a:t>Standardizzazione e ampia adozione</a:t>
            </a:r>
            <a:endParaRPr lang="it-IT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488"/>
            <a:ext cx="10515600" cy="455847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Un formato è standard quando</a:t>
            </a:r>
          </a:p>
          <a:p>
            <a:pPr lvl="1" algn="just"/>
            <a:r>
              <a:rPr lang="it-IT" dirty="0" smtClean="0"/>
              <a:t>Le sue specifiche sono definite o approvate da un organismo di standardizzazione (ISO, ANSI, ECMA...) e quindi ha ottenuto un riconoscimento ufficiale → </a:t>
            </a:r>
            <a:r>
              <a:rPr lang="it-IT" b="1" dirty="0" smtClean="0"/>
              <a:t>standard de jure</a:t>
            </a:r>
            <a:r>
              <a:rPr lang="it-IT" dirty="0" smtClean="0"/>
              <a:t>; (HTML, XML, ODF, TIFF, JPG, PDF, PDF/A, PDF/E...)</a:t>
            </a:r>
          </a:p>
          <a:p>
            <a:pPr lvl="1" algn="just"/>
            <a:r>
              <a:rPr lang="it-IT" dirty="0" smtClean="0"/>
              <a:t>Oppure quando le sue specifiche non sono state ratificate da nessun organismo di normazione ma è diventato di fatto uno standard grazie alla sua ampia diffusione → </a:t>
            </a:r>
            <a:r>
              <a:rPr lang="it-IT" b="1" dirty="0" smtClean="0"/>
              <a:t>standard de facto</a:t>
            </a:r>
            <a:r>
              <a:rPr lang="it-IT" dirty="0" smtClean="0"/>
              <a:t>; (DOC, XLS, RTF...)</a:t>
            </a:r>
          </a:p>
          <a:p>
            <a:pPr marL="0" indent="0" algn="just">
              <a:buNone/>
            </a:pPr>
            <a:r>
              <a:rPr lang="it-IT" dirty="0" smtClean="0"/>
              <a:t>	I formati che sono standard sono meno soggetti 	all’obsolescenza. Gli </a:t>
            </a:r>
            <a:r>
              <a:rPr lang="it-IT" b="1" dirty="0" smtClean="0"/>
              <a:t>standard de jure </a:t>
            </a:r>
            <a:r>
              <a:rPr lang="it-IT" dirty="0" smtClean="0"/>
              <a:t>sono da preferire agli 	</a:t>
            </a:r>
            <a:r>
              <a:rPr lang="it-IT" b="1" dirty="0" smtClean="0"/>
              <a:t>standard de facto</a:t>
            </a:r>
          </a:p>
          <a:p>
            <a:pPr lvl="1" algn="just"/>
            <a:endParaRPr lang="it-IT" dirty="0"/>
          </a:p>
        </p:txBody>
      </p:sp>
      <p:sp>
        <p:nvSpPr>
          <p:cNvPr id="4" name="Right Arrow 3"/>
          <p:cNvSpPr/>
          <p:nvPr/>
        </p:nvSpPr>
        <p:spPr>
          <a:xfrm>
            <a:off x="838200" y="4946904"/>
            <a:ext cx="594360" cy="39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794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/>
              <a:t>Trasparenza</a:t>
            </a:r>
            <a:endParaRPr lang="it-IT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Un formato è trasparente se è possibile la lettura diretta da parte dell’uomo adoperando semplici strumenti di base (ad es. un editor di testo)</a:t>
            </a:r>
          </a:p>
          <a:p>
            <a:pPr marL="0" indent="0" algn="just">
              <a:buNone/>
            </a:pPr>
            <a:r>
              <a:rPr lang="it-IT" dirty="0" smtClean="0"/>
              <a:t>Sono trasparenti i formati </a:t>
            </a:r>
            <a:r>
              <a:rPr lang="it-IT" b="1" dirty="0" smtClean="0"/>
              <a:t>non binari</a:t>
            </a:r>
            <a:r>
              <a:rPr lang="it-IT" dirty="0" smtClean="0"/>
              <a:t>, ovvero quei formati in cui la sequenza di bit che costituisce il file (o la maggior parte di essa) è interpretabile direttamente come una sequenza di caratteri ordinati (lettere, cifre...) o di controllo (ritorni a capo, tabulazioni...) associando a ogni byte il carattere corrispondente (solitamente codifica ASCII o UNICODE) </a:t>
            </a:r>
          </a:p>
          <a:p>
            <a:pPr marL="0" indent="0" algn="just">
              <a:buNone/>
            </a:pPr>
            <a:r>
              <a:rPr lang="it-IT" dirty="0" smtClean="0"/>
              <a:t>Viceversa il formato è </a:t>
            </a:r>
            <a:r>
              <a:rPr lang="it-IT" b="1" dirty="0" smtClean="0"/>
              <a:t>binario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18176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Trasparenza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Nella prospettiva della conservazione digitale i formati di tipo </a:t>
            </a:r>
            <a:r>
              <a:rPr lang="it-IT" b="1" dirty="0" smtClean="0"/>
              <a:t>non binario</a:t>
            </a:r>
            <a:r>
              <a:rPr lang="it-IT" dirty="0" smtClean="0"/>
              <a:t> forniscono le maggiori garanzie sul fatto che il loro contenuto rimarrà interpretabile correttamente tra 10, 20 o 50 anni.</a:t>
            </a:r>
          </a:p>
          <a:p>
            <a:pPr marL="0" indent="0" algn="just">
              <a:buNone/>
            </a:pPr>
            <a:r>
              <a:rPr lang="it-IT" dirty="0" smtClean="0"/>
              <a:t>Formati di tipo non binario </a:t>
            </a:r>
          </a:p>
          <a:p>
            <a:pPr lvl="1" algn="just"/>
            <a:r>
              <a:rPr lang="it-IT" dirty="0" smtClean="0"/>
              <a:t>TXT, RFT (utilizzato per lo scambio di documenti di testo), HTML, XML, OOXML e ODF</a:t>
            </a:r>
          </a:p>
          <a:p>
            <a:pPr marL="0" indent="0" algn="just">
              <a:buNone/>
            </a:pPr>
            <a:r>
              <a:rPr lang="it-IT" dirty="0" smtClean="0"/>
              <a:t>Formati binari</a:t>
            </a:r>
          </a:p>
          <a:p>
            <a:pPr lvl="1" algn="just"/>
            <a:r>
              <a:rPr lang="it-IT" dirty="0" smtClean="0"/>
              <a:t>DOC, XLS, PPT...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1751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/>
              <a:t>Altri requisiti</a:t>
            </a:r>
            <a:endParaRPr lang="it-IT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Un formato è </a:t>
            </a:r>
            <a:r>
              <a:rPr lang="it-IT" b="1" dirty="0" smtClean="0"/>
              <a:t>robusto</a:t>
            </a:r>
            <a:r>
              <a:rPr lang="it-IT" dirty="0" smtClean="0"/>
              <a:t> quando in caso di corruzione del file consente il recupero, totale o parziale, dei suoi contenuti (binari e compressi poco)</a:t>
            </a:r>
          </a:p>
          <a:p>
            <a:pPr marL="0" indent="0" algn="just">
              <a:buNone/>
            </a:pPr>
            <a:r>
              <a:rPr lang="it-IT" dirty="0" smtClean="0"/>
              <a:t>Un formato è </a:t>
            </a:r>
            <a:r>
              <a:rPr lang="it-IT" b="1" dirty="0" smtClean="0"/>
              <a:t>stabile</a:t>
            </a:r>
            <a:r>
              <a:rPr lang="it-IT" dirty="0" smtClean="0"/>
              <a:t> quando è compatibile con le versioni del software successive o precedenti (successive)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6132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/>
              <a:t>Alcuni esempi</a:t>
            </a:r>
            <a:endParaRPr lang="it-IT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DOC → </a:t>
            </a:r>
            <a:r>
              <a:rPr lang="it-IT" b="1" dirty="0" smtClean="0"/>
              <a:t>proprietario</a:t>
            </a:r>
            <a:r>
              <a:rPr lang="it-IT" dirty="0" smtClean="0"/>
              <a:t> (Microsoft); </a:t>
            </a:r>
            <a:r>
              <a:rPr lang="it-IT" b="1" dirty="0" smtClean="0"/>
              <a:t>aperto</a:t>
            </a:r>
            <a:r>
              <a:rPr lang="it-IT" dirty="0" smtClean="0"/>
              <a:t> (le sue specifiche sono state recentemente rese pubbliche); </a:t>
            </a:r>
            <a:r>
              <a:rPr lang="it-IT" b="1" dirty="0" smtClean="0"/>
              <a:t>non trasparente </a:t>
            </a:r>
            <a:r>
              <a:rPr lang="it-IT" dirty="0" smtClean="0"/>
              <a:t>(binario); </a:t>
            </a:r>
            <a:r>
              <a:rPr lang="it-IT" b="1" dirty="0" smtClean="0"/>
              <a:t>standard de facto</a:t>
            </a:r>
            <a:r>
              <a:rPr lang="it-IT" dirty="0" smtClean="0"/>
              <a:t> ma non de jure</a:t>
            </a:r>
          </a:p>
          <a:p>
            <a:pPr marL="0" indent="0" algn="just">
              <a:buNone/>
            </a:pPr>
            <a:r>
              <a:rPr lang="it-IT" dirty="0" smtClean="0"/>
              <a:t>ODF → </a:t>
            </a:r>
            <a:r>
              <a:rPr lang="it-IT" b="1" dirty="0" smtClean="0"/>
              <a:t>non proprietario </a:t>
            </a:r>
            <a:r>
              <a:rPr lang="it-IT" dirty="0" smtClean="0"/>
              <a:t>(Open source di OpenOffice.org); </a:t>
            </a:r>
            <a:r>
              <a:rPr lang="it-IT" b="1" dirty="0" smtClean="0"/>
              <a:t>aperto</a:t>
            </a:r>
            <a:r>
              <a:rPr lang="it-IT" dirty="0" smtClean="0"/>
              <a:t> (le sue specifiche si trovano su internet); </a:t>
            </a:r>
            <a:r>
              <a:rPr lang="it-IT" b="1" dirty="0" smtClean="0"/>
              <a:t>trasparente</a:t>
            </a:r>
            <a:r>
              <a:rPr lang="it-IT" dirty="0" smtClean="0"/>
              <a:t> (non binario); </a:t>
            </a:r>
            <a:r>
              <a:rPr lang="it-IT" b="1" dirty="0" smtClean="0"/>
              <a:t>standard de jure </a:t>
            </a:r>
            <a:r>
              <a:rPr lang="it-IT" dirty="0" smtClean="0"/>
              <a:t>(OASIS, ISO)</a:t>
            </a:r>
          </a:p>
          <a:p>
            <a:pPr marL="0" indent="0" algn="just">
              <a:buNone/>
            </a:pPr>
            <a:r>
              <a:rPr lang="it-IT" dirty="0" smtClean="0"/>
              <a:t>OOXML → </a:t>
            </a:r>
            <a:r>
              <a:rPr lang="it-IT" b="1" dirty="0" smtClean="0"/>
              <a:t>non proprietario </a:t>
            </a:r>
            <a:r>
              <a:rPr lang="it-IT" dirty="0" smtClean="0"/>
              <a:t>(Microsoft ma rinuncia); </a:t>
            </a:r>
            <a:r>
              <a:rPr lang="it-IT" b="1" dirty="0" smtClean="0"/>
              <a:t>aperto</a:t>
            </a:r>
            <a:r>
              <a:rPr lang="it-IT" dirty="0" smtClean="0"/>
              <a:t>; </a:t>
            </a:r>
            <a:r>
              <a:rPr lang="it-IT" b="1" dirty="0" smtClean="0"/>
              <a:t>trasparente</a:t>
            </a:r>
            <a:r>
              <a:rPr lang="it-IT" dirty="0" smtClean="0"/>
              <a:t> (non binario); </a:t>
            </a:r>
            <a:r>
              <a:rPr lang="it-IT" b="1" dirty="0" smtClean="0"/>
              <a:t>standard de jure </a:t>
            </a:r>
            <a:r>
              <a:rPr lang="it-IT" dirty="0" smtClean="0"/>
              <a:t>(ISO)</a:t>
            </a:r>
          </a:p>
          <a:p>
            <a:pPr marL="0" indent="0" algn="just">
              <a:buNone/>
            </a:pPr>
            <a:r>
              <a:rPr lang="it-IT" dirty="0" smtClean="0"/>
              <a:t>PDF → </a:t>
            </a:r>
            <a:r>
              <a:rPr lang="it-IT" b="1" dirty="0" smtClean="0"/>
              <a:t>non proprietario </a:t>
            </a:r>
            <a:r>
              <a:rPr lang="it-IT" dirty="0" smtClean="0"/>
              <a:t>(era di proprietà di Adobe System); </a:t>
            </a:r>
            <a:r>
              <a:rPr lang="it-IT" b="1" dirty="0" smtClean="0"/>
              <a:t>aperto</a:t>
            </a:r>
            <a:r>
              <a:rPr lang="it-IT" dirty="0" smtClean="0"/>
              <a:t>; </a:t>
            </a:r>
            <a:r>
              <a:rPr lang="it-IT" b="1" dirty="0" smtClean="0"/>
              <a:t>non trasparente </a:t>
            </a:r>
            <a:r>
              <a:rPr lang="it-IT" dirty="0" smtClean="0"/>
              <a:t>(binario) e </a:t>
            </a:r>
            <a:r>
              <a:rPr lang="it-IT" b="1" dirty="0" smtClean="0"/>
              <a:t>standard de jure e de facto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542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Riepilogo dei requisisti desiderabili per i formati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Non proprietario</a:t>
            </a:r>
          </a:p>
          <a:p>
            <a:r>
              <a:rPr lang="it-IT" b="1" dirty="0" smtClean="0"/>
              <a:t>Aperto</a:t>
            </a:r>
          </a:p>
          <a:p>
            <a:r>
              <a:rPr lang="it-IT" b="1" dirty="0" smtClean="0"/>
              <a:t>Standard</a:t>
            </a:r>
          </a:p>
          <a:p>
            <a:r>
              <a:rPr lang="it-IT" b="1" dirty="0" smtClean="0"/>
              <a:t>Trasparente</a:t>
            </a:r>
          </a:p>
          <a:p>
            <a:r>
              <a:rPr lang="it-IT" dirty="0" smtClean="0"/>
              <a:t>Robusto</a:t>
            </a:r>
          </a:p>
          <a:p>
            <a:r>
              <a:rPr lang="it-IT" dirty="0" smtClean="0"/>
              <a:t>Stabile</a:t>
            </a:r>
            <a:r>
              <a:rPr lang="it-IT" b="1" dirty="0" smtClean="0"/>
              <a:t> </a:t>
            </a:r>
            <a:r>
              <a:rPr lang="it-IT" dirty="0" smtClean="0"/>
              <a:t>(compatibilità avanti e indietro)</a:t>
            </a:r>
          </a:p>
          <a:p>
            <a:r>
              <a:rPr lang="it-IT" dirty="0" smtClean="0"/>
              <a:t>Inammisibilità di macroistruzioni</a:t>
            </a:r>
          </a:p>
          <a:p>
            <a:r>
              <a:rPr lang="it-IT" dirty="0" smtClean="0"/>
              <a:t>Capace di memorizzare metadati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4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Formati per la conservazione</a:t>
            </a:r>
            <a:endParaRPr lang="it-I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L’allegato 2 delle </a:t>
            </a:r>
            <a:r>
              <a:rPr lang="it-IT" b="1" dirty="0" smtClean="0"/>
              <a:t>Regole Tecniche del 3 dicembre 2013 </a:t>
            </a:r>
            <a:r>
              <a:rPr lang="it-IT" dirty="0" smtClean="0"/>
              <a:t>in materia di sistemi di conservazione e protocollo informatico stabiliscono un elenco dei formati che possono essere utilizzati per la conservazione dei documenti informatici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PDF – PDF/A					• ODF				</a:t>
            </a:r>
          </a:p>
          <a:p>
            <a:pPr algn="just"/>
            <a:r>
              <a:rPr lang="it-IT" dirty="0" smtClean="0"/>
              <a:t>TIFF							• TXT		</a:t>
            </a:r>
          </a:p>
          <a:p>
            <a:pPr algn="just"/>
            <a:r>
              <a:rPr lang="it-IT" dirty="0" smtClean="0"/>
              <a:t>XML – OOXML					• JPG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/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369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/>
          <a:lstStyle/>
          <a:p>
            <a:pPr algn="ctr"/>
            <a:r>
              <a:rPr lang="it-IT" b="1" dirty="0" smtClean="0"/>
              <a:t>Conclusioni</a:t>
            </a:r>
            <a:endParaRPr lang="it-I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9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/>
              <a:t>I contenuti digitali non si conservano da soli</a:t>
            </a:r>
          </a:p>
          <a:p>
            <a:pPr marL="0" indent="0" algn="ctr">
              <a:buNone/>
            </a:pPr>
            <a:endParaRPr lang="it-IT" sz="3600" b="1" dirty="0"/>
          </a:p>
          <a:p>
            <a:pPr marL="0" indent="0" algn="just">
              <a:buNone/>
            </a:pPr>
            <a:r>
              <a:rPr lang="it-IT" sz="3600" dirty="0" smtClean="0"/>
              <a:t>Per garantirne la conservazione nel tempo occorre una </a:t>
            </a:r>
            <a:r>
              <a:rPr lang="it-IT" sz="3600" b="1" dirty="0" smtClean="0"/>
              <a:t>cura continua </a:t>
            </a:r>
            <a:r>
              <a:rPr lang="it-IT" sz="3600" dirty="0" smtClean="0"/>
              <a:t>che inizia con la scelta corretta dell’hardware del software, dei supporti di memorizzazione (sistema di </a:t>
            </a:r>
            <a:r>
              <a:rPr lang="it-IT" sz="3600" i="1" dirty="0" smtClean="0"/>
              <a:t>storage management</a:t>
            </a:r>
            <a:r>
              <a:rPr lang="it-IT" sz="3600" dirty="0" smtClean="0"/>
              <a:t>), dei formati e prosegue nel tempo con continue operazioni (riversamento diretto e sostitutivo) </a:t>
            </a:r>
            <a:r>
              <a:rPr lang="it-IT" sz="3600" b="1" dirty="0" smtClean="0"/>
              <a:t>Funzione attiva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1968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nuove tecnologie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La diffusione delle nuove tecnologie è giunta con decisione anche nel mondo degli archivi, portando sia ambiziosi miraggi di progresso sia concrete e positive prospettive atte ad assicurare una modernizzazione della conduzione della memoria dei soggetti produttori pubblici e privati (</a:t>
            </a:r>
            <a:r>
              <a:rPr lang="it-IT" b="1" dirty="0" smtClean="0"/>
              <a:t>facili ricerche </a:t>
            </a:r>
            <a:r>
              <a:rPr lang="it-IT" dirty="0" smtClean="0"/>
              <a:t>[strumenti di ricerca informatici superano di gran lunga qualsiasi altro], </a:t>
            </a:r>
            <a:r>
              <a:rPr lang="it-IT" b="1" dirty="0" smtClean="0"/>
              <a:t>poco spazio</a:t>
            </a:r>
            <a:r>
              <a:rPr lang="it-IT" dirty="0" smtClean="0"/>
              <a:t>, </a:t>
            </a:r>
            <a:r>
              <a:rPr lang="it-IT" b="1" dirty="0" smtClean="0"/>
              <a:t>dati subito friubili</a:t>
            </a:r>
            <a:r>
              <a:rPr lang="it-IT" dirty="0" smtClean="0"/>
              <a:t>, </a:t>
            </a:r>
            <a:r>
              <a:rPr lang="it-IT" b="1" dirty="0" smtClean="0"/>
              <a:t>vantaggi operativi non andar a prendere le cose...</a:t>
            </a:r>
            <a:r>
              <a:rPr lang="it-IT" dirty="0" smtClean="0"/>
              <a:t>) ma al contempo ha sollevato questioni di portata ancora non totalmente risolte per quanto riguarda la conservazione a medio/lungo termine dei documenti digitali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504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Digitale / Analogico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Uno dei fenomeni che ha caratterizzato maggiormente il nostro tempo è </a:t>
            </a:r>
            <a:r>
              <a:rPr lang="it-IT" b="1" dirty="0" smtClean="0"/>
              <a:t>la convergenza dei sistemi di comunicazione sul digitale</a:t>
            </a:r>
          </a:p>
          <a:p>
            <a:pPr algn="just"/>
            <a:r>
              <a:rPr lang="it-IT" dirty="0" smtClean="0"/>
              <a:t>Digitale: è tutto ciò che a che fare con informazioni che si basano su due cifre (digit:cifra) 0 o 1. Il messaggio è convertito in simboli</a:t>
            </a:r>
          </a:p>
          <a:p>
            <a:pPr algn="just"/>
            <a:r>
              <a:rPr lang="it-IT" dirty="0" smtClean="0"/>
              <a:t>Analogico: si intende il modo di rappresentare le informazioni utilizzando una grandezza fisica che assume valori continui, come ad esempio le tracce su carta, immagini su film, magnetizzazioni su nastri </a:t>
            </a:r>
          </a:p>
          <a:p>
            <a:pPr marL="0" indent="0" algn="just">
              <a:buNone/>
            </a:pPr>
            <a:r>
              <a:rPr lang="it-IT" dirty="0" smtClean="0"/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2137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Tipologia di rete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4649915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Qualche decennio fa esistevano quattro tipologie di </a:t>
            </a:r>
            <a:r>
              <a:rPr lang="it-IT" dirty="0" smtClean="0"/>
              <a:t>rete completamente indipendenti una dall’altra:</a:t>
            </a:r>
            <a:endParaRPr lang="it-IT" dirty="0"/>
          </a:p>
          <a:p>
            <a:pPr algn="just"/>
            <a:r>
              <a:rPr lang="it-IT" dirty="0"/>
              <a:t>Telefonica</a:t>
            </a:r>
          </a:p>
          <a:p>
            <a:pPr algn="just"/>
            <a:r>
              <a:rPr lang="it-IT" dirty="0"/>
              <a:t>Radiofonica</a:t>
            </a:r>
          </a:p>
          <a:p>
            <a:pPr algn="just"/>
            <a:r>
              <a:rPr lang="it-IT" dirty="0"/>
              <a:t>Dati </a:t>
            </a:r>
          </a:p>
          <a:p>
            <a:pPr algn="just"/>
            <a:r>
              <a:rPr lang="it-IT" dirty="0"/>
              <a:t>Televisiva</a:t>
            </a:r>
          </a:p>
          <a:p>
            <a:pPr marL="0" indent="0" algn="ctr">
              <a:buNone/>
            </a:pPr>
            <a:r>
              <a:rPr lang="it-IT" b="1" dirty="0"/>
              <a:t>Ciascuna rete aveva il suo terminale dedicato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1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Tipologia di rete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b="1" dirty="0" smtClean="0"/>
              <a:t>Oggi questa distinzione non ha più senso</a:t>
            </a:r>
            <a:r>
              <a:rPr lang="it-IT" dirty="0" smtClean="0"/>
              <a:t>. Attraverso una rete dati (LAN → Local Area Network) o Internet e un terminale intelligente (pc, palmare, notebook, smartphone) è possibile trasmettere e ricevere messaggi vocali, testi, informazioni multimediali, trasmissioni radio e televisive)</a:t>
            </a:r>
          </a:p>
          <a:p>
            <a:pPr marL="0" indent="0" algn="just">
              <a:buNone/>
            </a:pPr>
            <a:r>
              <a:rPr lang="it-IT" b="1" dirty="0" smtClean="0"/>
              <a:t>Ogni contenuto informatico che non nasce in formato digitale è digitalizzato alla fonte</a:t>
            </a:r>
            <a:r>
              <a:rPr lang="it-IT" dirty="0" smtClean="0"/>
              <a:t>, trasmesso attraverso la rete dati e ricevuto da apparecchiature che ne assicurano la riproduzione a livello utente</a:t>
            </a:r>
          </a:p>
          <a:p>
            <a:pPr marL="0" indent="0" algn="just">
              <a:buNone/>
            </a:pPr>
            <a:r>
              <a:rPr lang="it-IT" dirty="0" smtClean="0"/>
              <a:t>(digitale terrestre, radio digitale...)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173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16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-36210"/>
            <a:ext cx="11542143" cy="7066604"/>
          </a:xfrm>
        </p:spPr>
      </p:pic>
    </p:spTree>
    <p:extLst>
      <p:ext uri="{BB962C8B-B14F-4D97-AF65-F5344CB8AC3E}">
        <p14:creationId xmlns:p14="http://schemas.microsoft.com/office/powerpoint/2010/main" val="3092602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2956</Words>
  <Application>Microsoft Office PowerPoint</Application>
  <PresentationFormat>Personalizzato</PresentationFormat>
  <Paragraphs>233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Office Theme</vt:lpstr>
      <vt:lpstr>L’archivio digitale </vt:lpstr>
      <vt:lpstr>Le nuove tecnologie</vt:lpstr>
      <vt:lpstr>Le nuove tecnologie</vt:lpstr>
      <vt:lpstr>Le nuove tecnologie</vt:lpstr>
      <vt:lpstr>Le nuove tecnologie</vt:lpstr>
      <vt:lpstr>Digitale / Analogico</vt:lpstr>
      <vt:lpstr>Tipologia di rete</vt:lpstr>
      <vt:lpstr>Tipologia di rete</vt:lpstr>
      <vt:lpstr>Presentazione standard di PowerPoint</vt:lpstr>
      <vt:lpstr>La spinta dei governi verso il digitale</vt:lpstr>
      <vt:lpstr>Europa 2020 (2014-2020)</vt:lpstr>
      <vt:lpstr>Presentazione standard di PowerPoint</vt:lpstr>
      <vt:lpstr>Europa 2020 (2014-2020)</vt:lpstr>
      <vt:lpstr>Agenda digitale italiana</vt:lpstr>
      <vt:lpstr>Agenda digitale italiana</vt:lpstr>
      <vt:lpstr>AgID (Agenzia per l’Italia digitale) </vt:lpstr>
      <vt:lpstr>Codice dell’amministrazione digitale</vt:lpstr>
      <vt:lpstr>Codice dell’amministrazione digitale</vt:lpstr>
      <vt:lpstr>Il documento informatico</vt:lpstr>
      <vt:lpstr>Il documento informatico</vt:lpstr>
      <vt:lpstr>Il documento informatico</vt:lpstr>
      <vt:lpstr>Il documento informatico</vt:lpstr>
      <vt:lpstr>Le criticità organizzative della conservazione di risorse digitali</vt:lpstr>
      <vt:lpstr>I documenti informatici</vt:lpstr>
      <vt:lpstr>I documenti informatici</vt:lpstr>
      <vt:lpstr>Conservazione digitale: problematiche</vt:lpstr>
      <vt:lpstr>Hardware e software</vt:lpstr>
      <vt:lpstr>Hardware e software</vt:lpstr>
      <vt:lpstr>Supporti di memorizzazione</vt:lpstr>
      <vt:lpstr>Supporti</vt:lpstr>
      <vt:lpstr>Problemi</vt:lpstr>
      <vt:lpstr>Presentazione standard di PowerPoint</vt:lpstr>
      <vt:lpstr>Formati</vt:lpstr>
      <vt:lpstr>Formati</vt:lpstr>
      <vt:lpstr>Formati</vt:lpstr>
      <vt:lpstr>Formati</vt:lpstr>
      <vt:lpstr>Requisisti desiderabili per i formati</vt:lpstr>
      <vt:lpstr>Non proprietà</vt:lpstr>
      <vt:lpstr>Apertura</vt:lpstr>
      <vt:lpstr>Standardizzazione e ampia adozione</vt:lpstr>
      <vt:lpstr>Trasparenza</vt:lpstr>
      <vt:lpstr>Trasparenza</vt:lpstr>
      <vt:lpstr>Altri requisiti</vt:lpstr>
      <vt:lpstr>Alcuni esempi</vt:lpstr>
      <vt:lpstr>Riepilogo dei requisisti desiderabili per i formati</vt:lpstr>
      <vt:lpstr>Formati per la conservazione</vt:lpstr>
      <vt:lpstr>Conclusioni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diffusione delle nuove tecnologie</dc:title>
  <dc:creator>Enrico</dc:creator>
  <cp:lastModifiedBy>Tiesse Trieste</cp:lastModifiedBy>
  <cp:revision>193</cp:revision>
  <cp:lastPrinted>2019-02-04T07:28:12Z</cp:lastPrinted>
  <dcterms:created xsi:type="dcterms:W3CDTF">2017-03-29T09:06:04Z</dcterms:created>
  <dcterms:modified xsi:type="dcterms:W3CDTF">2019-02-04T07:40:28Z</dcterms:modified>
</cp:coreProperties>
</file>