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316" r:id="rId4"/>
    <p:sldId id="317" r:id="rId5"/>
    <p:sldId id="318" r:id="rId6"/>
    <p:sldId id="320" r:id="rId7"/>
    <p:sldId id="321" r:id="rId8"/>
    <p:sldId id="296" r:id="rId9"/>
    <p:sldId id="322" r:id="rId10"/>
    <p:sldId id="323" r:id="rId11"/>
    <p:sldId id="324" r:id="rId12"/>
    <p:sldId id="325" r:id="rId13"/>
    <p:sldId id="299" r:id="rId14"/>
    <p:sldId id="340" r:id="rId15"/>
    <p:sldId id="300" r:id="rId16"/>
    <p:sldId id="326" r:id="rId17"/>
    <p:sldId id="328" r:id="rId18"/>
    <p:sldId id="341" r:id="rId19"/>
    <p:sldId id="327" r:id="rId20"/>
    <p:sldId id="301" r:id="rId21"/>
    <p:sldId id="329" r:id="rId22"/>
    <p:sldId id="338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42" r:id="rId31"/>
    <p:sldId id="337" r:id="rId32"/>
    <p:sldId id="339" r:id="rId3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63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9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27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6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14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99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2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98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98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63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25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3B750-5724-4831-BACF-FDAF091BF97A}" type="datetimeFigureOut">
              <a:rPr lang="it-IT" smtClean="0"/>
              <a:t>08/02/2019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83306-5C1C-404C-9C6F-CD7A49C10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46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6667"/>
          </a:xfrm>
        </p:spPr>
        <p:txBody>
          <a:bodyPr>
            <a:normAutofit fontScale="90000"/>
          </a:bodyPr>
          <a:lstStyle/>
          <a:p>
            <a:pPr algn="ctr"/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2416"/>
            <a:ext cx="10515600" cy="5134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 smtClean="0"/>
              <a:t>Sistema di gestione informatica dei documenti – Sistema di conservazione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1435042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SGID – Sistema di conservazione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 SGID </a:t>
            </a:r>
            <a:r>
              <a:rPr lang="it-IT" b="1" dirty="0" smtClean="0"/>
              <a:t>non sono sistemi di conservazione digitale a lungo termine</a:t>
            </a:r>
            <a:r>
              <a:rPr lang="it-IT" dirty="0" smtClean="0"/>
              <a:t>. A questi ultimi sono richieste più ampie garanzie di sicurezza informatica e la verifica dell’integrità e dell’immodificabiltà degli oggetti digitali conservati</a:t>
            </a:r>
          </a:p>
          <a:p>
            <a:pPr marL="0" indent="0" algn="just">
              <a:buNone/>
            </a:pPr>
            <a:r>
              <a:rPr lang="it-IT" dirty="0" smtClean="0"/>
              <a:t>Sono funzionalmente distinti e a un certo momento si dovrà provvedere al trasferimento delle unità archivistiche da uno all’altro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0625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Vita dell’archivio digitale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6815"/>
            <a:ext cx="10515600" cy="4220147"/>
          </a:xfrm>
        </p:spPr>
        <p:txBody>
          <a:bodyPr/>
          <a:lstStyle/>
          <a:p>
            <a:pPr algn="just"/>
            <a:r>
              <a:rPr lang="it-IT" dirty="0" smtClean="0"/>
              <a:t>Mantenuto on-line con l’ausilio del </a:t>
            </a:r>
            <a:r>
              <a:rPr lang="it-IT" b="1" dirty="0" smtClean="0"/>
              <a:t>sistema SGID </a:t>
            </a:r>
            <a:r>
              <a:rPr lang="it-IT" dirty="0" smtClean="0"/>
              <a:t>(Responsabile della gestione documentale)</a:t>
            </a:r>
            <a:endParaRPr lang="it-IT" dirty="0"/>
          </a:p>
          <a:p>
            <a:r>
              <a:rPr lang="it-IT" b="1" dirty="0" smtClean="0"/>
              <a:t>Sistema di conservazione </a:t>
            </a:r>
            <a:r>
              <a:rPr lang="it-IT" dirty="0" smtClean="0"/>
              <a:t>(Responsabile della conservazione)  </a:t>
            </a:r>
          </a:p>
          <a:p>
            <a:pPr marL="0" indent="0">
              <a:buNone/>
            </a:pPr>
            <a:r>
              <a:rPr lang="it-IT" b="1" dirty="0" smtClean="0"/>
              <a:t>              </a:t>
            </a:r>
            <a:r>
              <a:rPr lang="it-IT" dirty="0" smtClean="0"/>
              <a:t>mantiene nel tempo:</a:t>
            </a:r>
          </a:p>
          <a:p>
            <a:pPr lvl="1"/>
            <a:r>
              <a:rPr lang="it-IT" b="1" dirty="0" smtClean="0"/>
              <a:t>Integrità</a:t>
            </a:r>
          </a:p>
          <a:p>
            <a:pPr lvl="1"/>
            <a:r>
              <a:rPr lang="it-IT" b="1" dirty="0" smtClean="0"/>
              <a:t>Autenticità</a:t>
            </a:r>
          </a:p>
          <a:p>
            <a:pPr lvl="1"/>
            <a:r>
              <a:rPr lang="it-IT" b="1" dirty="0" smtClean="0"/>
              <a:t>Accessibilità</a:t>
            </a:r>
          </a:p>
          <a:p>
            <a:pPr lvl="1"/>
            <a:r>
              <a:rPr lang="it-IT" b="1" dirty="0" smtClean="0"/>
              <a:t>Friubilità              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0222992" y="2944368"/>
            <a:ext cx="1033272" cy="310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ight Arrow 5"/>
          <p:cNvSpPr/>
          <p:nvPr/>
        </p:nvSpPr>
        <p:spPr>
          <a:xfrm>
            <a:off x="1179576" y="3447288"/>
            <a:ext cx="786384" cy="301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ight Brace 6"/>
          <p:cNvSpPr/>
          <p:nvPr/>
        </p:nvSpPr>
        <p:spPr>
          <a:xfrm>
            <a:off x="5678424" y="3447288"/>
            <a:ext cx="1152144" cy="20939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580376" y="3575304"/>
            <a:ext cx="3773424" cy="2048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Conservatori accreditati AgID: DPCM 3 dicembre 2013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274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Funzionalità base del sistema SGID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624"/>
            <a:ext cx="10515600" cy="4613339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Come si è detto, le funzionalità di base di un sistema di gestione informatica dei documenti sono:</a:t>
            </a:r>
          </a:p>
          <a:p>
            <a:pPr algn="just"/>
            <a:r>
              <a:rPr lang="it-IT" b="1" dirty="0" smtClean="0"/>
              <a:t>Registrazione</a:t>
            </a:r>
            <a:r>
              <a:rPr lang="it-IT" dirty="0" smtClean="0"/>
              <a:t> dei documenti </a:t>
            </a:r>
          </a:p>
          <a:p>
            <a:pPr algn="just"/>
            <a:r>
              <a:rPr lang="it-IT" b="1" dirty="0" smtClean="0"/>
              <a:t>Classificazione</a:t>
            </a:r>
          </a:p>
          <a:p>
            <a:pPr algn="just"/>
            <a:r>
              <a:rPr lang="it-IT" dirty="0" smtClean="0"/>
              <a:t>Creazione di </a:t>
            </a:r>
            <a:r>
              <a:rPr lang="it-IT" b="1" dirty="0" smtClean="0"/>
              <a:t>fascicoli</a:t>
            </a:r>
            <a:r>
              <a:rPr lang="it-IT" dirty="0" smtClean="0"/>
              <a:t> o </a:t>
            </a:r>
            <a:r>
              <a:rPr lang="it-IT" b="1" dirty="0" smtClean="0"/>
              <a:t>ADI</a:t>
            </a:r>
            <a:r>
              <a:rPr lang="it-IT" dirty="0" smtClean="0"/>
              <a:t> (archiviazione)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2898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Registrazione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328"/>
            <a:ext cx="10515600" cy="46956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 smtClean="0"/>
              <a:t>Tutti i documenti ricevuti o prodotti dall’ente durante l’espletamento delle sue funzioni devono essere registrati nel SGID </a:t>
            </a:r>
            <a:r>
              <a:rPr lang="it-IT" dirty="0" smtClean="0"/>
              <a:t>(mail, documenti ricevuti su supporto cartaceo, via web con modulistica elettronica, office automation...)           Art.9 c.3 DPCM 13 novembre 2014 PA obbligo</a:t>
            </a:r>
          </a:p>
          <a:p>
            <a:pPr marL="0" indent="0" algn="just">
              <a:buNone/>
            </a:pPr>
            <a:r>
              <a:rPr lang="it-IT" dirty="0" smtClean="0"/>
              <a:t>«Il documento amministrativo informatico [...] è identificato e trattato nel sistema di gestione informatica dei documenti [...]»</a:t>
            </a:r>
          </a:p>
          <a:p>
            <a:pPr marL="0" indent="0" algn="just">
              <a:buNone/>
            </a:pPr>
            <a:r>
              <a:rPr lang="it-IT" sz="2400" dirty="0" smtClean="0"/>
              <a:t>DPCM 13 nov 2014 Regole tecniche in materia di formazione, trasmissione, copia, duplicazione, riproduzione e validazione temporale dei documenti informatici, nonché di formazione e conservazione dei documenti informatici delle PA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Right Arrow 3"/>
          <p:cNvSpPr/>
          <p:nvPr/>
        </p:nvSpPr>
        <p:spPr>
          <a:xfrm>
            <a:off x="4279392" y="2715769"/>
            <a:ext cx="859536" cy="325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646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Registrazione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A partire dalla fine degli anni ‘90 sono stati sviluppati molti software che gestiscono il protocollo. Hanno molti vantaggi (ricerche veloci, link tra le pratiche...)</a:t>
            </a:r>
          </a:p>
          <a:p>
            <a:pPr marL="0" indent="0" algn="just">
              <a:buNone/>
            </a:pPr>
            <a:r>
              <a:rPr lang="it-IT" dirty="0"/>
              <a:t>La registrazione di protocollo implica la memorizzazione in forma non modificabile del numero di protocollo, data di registrazione, mittente/destinatario, oggetto.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050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Classificazione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33337"/>
            <a:ext cx="10515600" cy="4143626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Per quanto riguarda la classificazione, in termini pratici </a:t>
            </a:r>
            <a:r>
              <a:rPr lang="it-IT" b="1" dirty="0" smtClean="0"/>
              <a:t>classificare un documento significa associarlo alla partizione del titolario</a:t>
            </a:r>
            <a:r>
              <a:rPr lang="it-IT" dirty="0" smtClean="0"/>
              <a:t> che individua la funzione cui si riferisce.</a:t>
            </a:r>
          </a:p>
          <a:p>
            <a:pPr marL="0" indent="0" algn="just">
              <a:buNone/>
            </a:pPr>
            <a:r>
              <a:rPr lang="it-IT" dirty="0"/>
              <a:t>Deve per forza esserci un collegamento con il </a:t>
            </a:r>
            <a:r>
              <a:rPr lang="it-IT" b="1" dirty="0"/>
              <a:t>piano di classificazione </a:t>
            </a:r>
            <a:r>
              <a:rPr lang="it-IT" dirty="0"/>
              <a:t>dell’ente, che dovrebbe guidare la formazione dell’archivio digitale</a:t>
            </a:r>
          </a:p>
          <a:p>
            <a:pPr marL="0" indent="0" algn="just">
              <a:buNone/>
            </a:pPr>
            <a:r>
              <a:rPr lang="it-IT" b="1" dirty="0"/>
              <a:t>Piano di classificazione: </a:t>
            </a:r>
            <a:r>
              <a:rPr lang="it-IT" dirty="0"/>
              <a:t>uno schema individuato sulla base dell’analisi delle competenze dell’ente, al quale deve ricondursi la molteplicità dei documenti prodotti per consentirne la sedimentazione secondo un ordine logico</a:t>
            </a:r>
            <a:endParaRPr lang="it-IT" b="1" dirty="0"/>
          </a:p>
          <a:p>
            <a:pPr marL="0" indent="0" algn="just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82377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Creazione fascicoli e ADI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Fascicolazione</a:t>
            </a:r>
            <a:r>
              <a:rPr lang="it-IT" dirty="0" smtClean="0"/>
              <a:t>: riunire in un’unica entità tutti i documenti relativi a uno stesso procedimento amministrativo, processo o riferito a una stessa attività, affare, persona fisica o giuridica </a:t>
            </a:r>
          </a:p>
          <a:p>
            <a:pPr marL="0" indent="0" algn="just">
              <a:buNone/>
            </a:pPr>
            <a:r>
              <a:rPr lang="it-IT" b="1" dirty="0" smtClean="0"/>
              <a:t>Aggregazione documentale informatica</a:t>
            </a:r>
            <a:r>
              <a:rPr lang="it-IT" dirty="0" smtClean="0"/>
              <a:t>: è l’aggregazione dei documenti informatici o dei fascicoli informatici raccolti sulla base di caratteristiche omogenee per natura, per oggetto, per materia o in base alle funzioni dell’ente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La metodologia da applicare per la loro creazione deve avvenire possibilmente con percorsi predefiniti e autorizzati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479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SGID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912"/>
            <a:ext cx="10515600" cy="459505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Una delle operazioni più delicate dopo l’implementazione del sistema SGID è il </a:t>
            </a:r>
            <a:r>
              <a:rPr lang="it-IT" b="1" dirty="0" smtClean="0"/>
              <a:t>controllo degli accessi </a:t>
            </a:r>
            <a:r>
              <a:rPr lang="it-IT" dirty="0" smtClean="0"/>
              <a:t>all’archivio digitale (privacy, copyright...)</a:t>
            </a:r>
          </a:p>
          <a:p>
            <a:pPr marL="0" indent="0" algn="just">
              <a:buNone/>
            </a:pPr>
            <a:r>
              <a:rPr lang="it-IT" dirty="0" smtClean="0"/>
              <a:t>Nel SGID ciascun utente può accedere solo ai documenti che ha prodotto a parte particolari deroghe (Access Control List           ACL)</a:t>
            </a:r>
          </a:p>
          <a:p>
            <a:pPr marL="0" indent="0" algn="just">
              <a:buNone/>
            </a:pPr>
            <a:r>
              <a:rPr lang="it-IT" dirty="0" smtClean="0"/>
              <a:t>Piano di </a:t>
            </a:r>
            <a:r>
              <a:rPr lang="it-IT" b="1" dirty="0" smtClean="0"/>
              <a:t>disaster recovery </a:t>
            </a:r>
            <a:r>
              <a:rPr lang="it-IT" dirty="0" smtClean="0"/>
              <a:t>e </a:t>
            </a:r>
            <a:r>
              <a:rPr lang="it-IT" b="1" dirty="0" smtClean="0"/>
              <a:t>collegamento del piano di classificazione con il piano di conservazione</a:t>
            </a:r>
          </a:p>
          <a:p>
            <a:pPr marL="0" indent="0" algn="just">
              <a:buNone/>
            </a:pPr>
            <a:endParaRPr lang="it-IT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171432" y="3081528"/>
            <a:ext cx="576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9171432" y="3465576"/>
            <a:ext cx="576072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67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Disaster Recovery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056"/>
            <a:ext cx="10515600" cy="4585907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Per </a:t>
            </a:r>
            <a:r>
              <a:rPr lang="it-IT" b="1" dirty="0" smtClean="0"/>
              <a:t>Disaster Recovery </a:t>
            </a:r>
            <a:r>
              <a:rPr lang="it-IT" dirty="0" smtClean="0"/>
              <a:t>si intende l’insieme delle misure tecnologiche e organizzative/logistiche atte a ripristinare i sistemi, dati e infrastrutture necessari all’erogazione di servizi o per lo svolgimento della propria attività</a:t>
            </a:r>
          </a:p>
          <a:p>
            <a:pPr marL="0" indent="0" algn="just">
              <a:buNone/>
            </a:pPr>
            <a:r>
              <a:rPr lang="it-IT" dirty="0" smtClean="0"/>
              <a:t>Protegge i dati su server, networks e workstation dai disastri (terremoti, innondazioni, incendi) ma anche da piccoli inconvenienti (tagli alla linea elettrica, rottura hard disk, file cancellati per errore...)      backups, sistemi di storare nei clouds...</a:t>
            </a:r>
            <a:endParaRPr lang="it-IT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281160" y="4270248"/>
            <a:ext cx="502920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845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SGID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18488"/>
            <a:ext cx="10515600" cy="4558475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Il sistema operativo dell’elaboratore su cui è implementato il sistema di gestione informatica dei documenti </a:t>
            </a:r>
            <a:r>
              <a:rPr lang="it-IT" dirty="0"/>
              <a:t>e lo stesso </a:t>
            </a:r>
            <a:r>
              <a:rPr lang="it-IT" dirty="0" smtClean="0"/>
              <a:t>software deve assicurare</a:t>
            </a:r>
          </a:p>
          <a:p>
            <a:pPr algn="just"/>
            <a:r>
              <a:rPr lang="it-IT" dirty="0" smtClean="0"/>
              <a:t>L’univoca identificazione e autenticazione degli utenti</a:t>
            </a:r>
          </a:p>
          <a:p>
            <a:pPr algn="just"/>
            <a:r>
              <a:rPr lang="it-IT" dirty="0" smtClean="0"/>
              <a:t>La protezione delle informazioni relative a ciascun utente nei confronti degli altri</a:t>
            </a:r>
          </a:p>
          <a:p>
            <a:pPr algn="just"/>
            <a:r>
              <a:rPr lang="it-IT" dirty="0" smtClean="0"/>
              <a:t>La garanzia di accesso alle risorse esclusivamente agli utenti abilitati (ACL)</a:t>
            </a:r>
          </a:p>
          <a:p>
            <a:pPr algn="just"/>
            <a:r>
              <a:rPr lang="it-IT" dirty="0" smtClean="0"/>
              <a:t>La registrazione delle attività rilevanti ai fini della sicurezza svolte da ciascun utente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181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Gestione informatica dei documenti e formazione dell’archivio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5104"/>
            <a:ext cx="10515600" cy="4201859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produzione di documenti digitali può produrre benefici solo se l’approccio progettuale messo in atto prenda in considerazione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ctr"/>
            <a:r>
              <a:rPr lang="it-IT" dirty="0" smtClean="0"/>
              <a:t>Gli aspetti tecnologici (informatica)</a:t>
            </a:r>
          </a:p>
          <a:p>
            <a:pPr algn="ctr"/>
            <a:r>
              <a:rPr lang="it-IT" dirty="0" smtClean="0"/>
              <a:t>Gli aspetti archivistici</a:t>
            </a:r>
          </a:p>
          <a:p>
            <a:pPr algn="ctr"/>
            <a:r>
              <a:rPr lang="it-IT" dirty="0" smtClean="0"/>
              <a:t>Gli aspetti giuridici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9513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Manuale di gestione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90472"/>
            <a:ext cx="10515600" cy="468649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In un contesto dove la gestione dei documenti è effettuata su base informatica e decentrata nelle unità organizzative, fornire al personale dell’ente le istruzioni e le regole per svolgere </a:t>
            </a:r>
            <a:r>
              <a:rPr lang="it-IT" b="1" dirty="0" smtClean="0"/>
              <a:t>correttamente le attività di registrazione, classificazione e archiviazione</a:t>
            </a:r>
            <a:r>
              <a:rPr lang="it-IT" dirty="0" smtClean="0"/>
              <a:t> dei documenti è una necessità assoluta</a:t>
            </a:r>
          </a:p>
          <a:p>
            <a:pPr marL="0" indent="0" algn="just">
              <a:buNone/>
            </a:pPr>
            <a:r>
              <a:rPr lang="it-IT" dirty="0" smtClean="0"/>
              <a:t>A questo fine il Responsabile della gestione documentale deve predisporre un </a:t>
            </a:r>
            <a:r>
              <a:rPr lang="it-IT" b="1" dirty="0" smtClean="0"/>
              <a:t>manuale di gestione </a:t>
            </a:r>
            <a:r>
              <a:rPr lang="it-IT" dirty="0" smtClean="0"/>
              <a:t>(assetto organizzativo, responsabilità, piano di class./conserv./sicurezza, strumenti utilizzati per FE, protocollo, trasmissione, SGID, formati, soluzioni tecnologiche, metadati...) PA DPCM 3 dicembre 2013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8399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Conservazione digitale a lungo termine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056"/>
            <a:ext cx="10515600" cy="4585907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Come si è detto, la finalità principale di un processo di conservazione digitale a lungo termine è quella di mantenere inalterate nel tempo le caratteristiche di: 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ctr"/>
            <a:r>
              <a:rPr lang="it-IT" dirty="0" smtClean="0"/>
              <a:t>Stabilità</a:t>
            </a:r>
          </a:p>
          <a:p>
            <a:pPr algn="ctr"/>
            <a:r>
              <a:rPr lang="it-IT" dirty="0" smtClean="0"/>
              <a:t>Autenticità</a:t>
            </a:r>
          </a:p>
          <a:p>
            <a:pPr algn="ctr"/>
            <a:r>
              <a:rPr lang="it-IT" dirty="0" smtClean="0"/>
              <a:t>Accessibilità</a:t>
            </a:r>
          </a:p>
          <a:p>
            <a:pPr algn="ctr"/>
            <a:r>
              <a:rPr lang="it-IT" dirty="0" smtClean="0"/>
              <a:t>Intelligibilità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7021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Conservazione digitale a lungo termine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504" y="1517904"/>
            <a:ext cx="10515600" cy="4421315"/>
          </a:xfrm>
        </p:spPr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L’input del processo di conservazione digitale è rappresentato dal patrimonio informativo e documentario memorizzato sul sistema di gestione informatica dei documenti</a:t>
            </a:r>
          </a:p>
          <a:p>
            <a:pPr marL="0" indent="0" algn="just">
              <a:buNone/>
            </a:pPr>
            <a:r>
              <a:rPr lang="it-IT" dirty="0" smtClean="0"/>
              <a:t>I fattori che incidono negativamente sulla conservazione sono riconducibili a:</a:t>
            </a:r>
          </a:p>
          <a:p>
            <a:pPr algn="just"/>
            <a:r>
              <a:rPr lang="it-IT" dirty="0" smtClean="0"/>
              <a:t>Obsolescenza dell’hardware e del software</a:t>
            </a:r>
          </a:p>
          <a:p>
            <a:pPr algn="just"/>
            <a:r>
              <a:rPr lang="it-IT" dirty="0" smtClean="0"/>
              <a:t>Obsolescenza/deterioramento dei supporti</a:t>
            </a:r>
          </a:p>
          <a:p>
            <a:pPr algn="just"/>
            <a:r>
              <a:rPr lang="it-IT" dirty="0" smtClean="0"/>
              <a:t>Obsolescenza dei formati elettronici</a:t>
            </a:r>
          </a:p>
          <a:p>
            <a:pPr algn="just"/>
            <a:r>
              <a:rPr lang="it-IT" dirty="0" smtClean="0"/>
              <a:t>Obsolescenza delle firme elettroniche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7764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Standard ISO 14721 - OAIS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328"/>
            <a:ext cx="10515600" cy="4695635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maggior parte dei progetti internazionali di </a:t>
            </a:r>
            <a:r>
              <a:rPr lang="it-IT" i="1" dirty="0" smtClean="0"/>
              <a:t>long-term digital preservation</a:t>
            </a:r>
            <a:r>
              <a:rPr lang="it-IT" dirty="0" smtClean="0"/>
              <a:t> sono basati sul </a:t>
            </a:r>
            <a:r>
              <a:rPr lang="it-IT" b="1" dirty="0" smtClean="0"/>
              <a:t>modello concettuale OAIS </a:t>
            </a:r>
            <a:r>
              <a:rPr lang="it-IT" dirty="0" smtClean="0"/>
              <a:t>(Open Archivial Information System) approvato nel 2003 come standard ISO 14721 e aggiornato nel 2012</a:t>
            </a:r>
          </a:p>
          <a:p>
            <a:pPr marL="0" indent="0" algn="just">
              <a:buNone/>
            </a:pPr>
            <a:r>
              <a:rPr lang="it-IT" dirty="0" smtClean="0"/>
              <a:t>Le regole tecniche contenute nel DPCM 3 dicembre 2013 lo impongono come modello di riferimento per lo sviluppo dei sistemi di conservazione digitale</a:t>
            </a:r>
          </a:p>
          <a:p>
            <a:pPr marL="0" indent="0" algn="just">
              <a:buNone/>
            </a:pPr>
            <a:r>
              <a:rPr lang="it-IT" dirty="0" smtClean="0"/>
              <a:t>È nato per iniziativa della comunità aero-spaziale CCSDS (Consultative Committee for Space Data System) con l’obiettivo di fornire una </a:t>
            </a:r>
            <a:r>
              <a:rPr lang="it-IT" b="1" dirty="0" smtClean="0"/>
              <a:t>struttura concettuale di riferimento </a:t>
            </a:r>
            <a:r>
              <a:rPr lang="it-IT" dirty="0" smtClean="0"/>
              <a:t>per la conservazione permanente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7694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179"/>
          </a:xfrm>
        </p:spPr>
        <p:txBody>
          <a:bodyPr/>
          <a:lstStyle/>
          <a:p>
            <a:pPr algn="ctr"/>
            <a:r>
              <a:rPr lang="it-IT" b="1" dirty="0"/>
              <a:t>Standard ISO 14721 - OAIS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Il modello si è sviluppato in modo compatibile con qualunque tipo di oggetto digitale visto nella sua dimensione </a:t>
            </a:r>
            <a:r>
              <a:rPr lang="it-IT" b="1" dirty="0" smtClean="0"/>
              <a:t>strutturale ma non funzionale</a:t>
            </a:r>
            <a:r>
              <a:rPr lang="it-IT" dirty="0" smtClean="0"/>
              <a:t>. È caratterizzato:</a:t>
            </a:r>
          </a:p>
          <a:p>
            <a:pPr algn="just"/>
            <a:r>
              <a:rPr lang="it-IT" sz="2600" dirty="0" smtClean="0"/>
              <a:t>La natura a soluzione aperta</a:t>
            </a:r>
          </a:p>
          <a:p>
            <a:pPr algn="just"/>
            <a:r>
              <a:rPr lang="it-IT" sz="2600" dirty="0" smtClean="0"/>
              <a:t>L’applicabilità a qualsiasi contenuto digitale (non solo)</a:t>
            </a:r>
          </a:p>
          <a:p>
            <a:pPr algn="just"/>
            <a:r>
              <a:rPr lang="it-IT" sz="2600" dirty="0" smtClean="0"/>
              <a:t>Organizzato per un arco temporale lungo (cambiamento tecnologici)</a:t>
            </a:r>
          </a:p>
          <a:p>
            <a:pPr algn="just"/>
            <a:r>
              <a:rPr lang="it-IT" sz="2600" dirty="0" smtClean="0"/>
              <a:t>L’essere personalizzato per un comunità designata</a:t>
            </a:r>
          </a:p>
          <a:p>
            <a:pPr algn="just"/>
            <a:r>
              <a:rPr lang="it-IT" sz="2600" dirty="0" smtClean="0"/>
              <a:t>Fornisce un vocabolario condiviso senza proporre una piattaforma tecnologica</a:t>
            </a:r>
          </a:p>
          <a:p>
            <a:pPr algn="just"/>
            <a:r>
              <a:rPr lang="it-IT" sz="2600" dirty="0" smtClean="0"/>
              <a:t>È privilegiata la migrazione come metodo di conservazione ma non solo</a:t>
            </a:r>
          </a:p>
          <a:p>
            <a:pPr algn="just"/>
            <a:r>
              <a:rPr lang="it-IT" sz="2600" dirty="0" smtClean="0"/>
              <a:t>C’è la possibilità di sistemi di conservazione distribuiti e interoperabili</a:t>
            </a:r>
          </a:p>
          <a:p>
            <a:pPr algn="just"/>
            <a:endParaRPr lang="it-IT" sz="2600" dirty="0" smtClean="0"/>
          </a:p>
          <a:p>
            <a:pPr algn="just"/>
            <a:endParaRPr lang="it-IT" dirty="0" smtClean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2699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Standard ISO 14721 - OAIS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64077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Alla base dello standard ISO 14721:2012 c’è la definizione di oggetto informativo visto come l’insieme di due elementi:</a:t>
            </a:r>
          </a:p>
          <a:p>
            <a:pPr algn="just"/>
            <a:r>
              <a:rPr lang="it-IT" dirty="0" smtClean="0"/>
              <a:t>L’oggetto dati</a:t>
            </a:r>
          </a:p>
          <a:p>
            <a:pPr algn="just"/>
            <a:r>
              <a:rPr lang="it-IT" dirty="0" smtClean="0"/>
              <a:t>L’insieme delle informazioni che ne permettono la rappresentazione e la comprensione a livello dell’uomo e le specifiche di conservazione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L’entità minima che può essere scambiata </a:t>
            </a:r>
            <a:r>
              <a:rPr lang="it-IT" dirty="0" smtClean="0"/>
              <a:t>tra un soggetto produttore e l’archivio OAIS conservata e resa disponibile agli utenti è denominata </a:t>
            </a:r>
            <a:r>
              <a:rPr lang="it-IT" b="1" dirty="0" smtClean="0"/>
              <a:t>pacchetto informativo </a:t>
            </a:r>
            <a:r>
              <a:rPr lang="it-IT" dirty="0" smtClean="0"/>
              <a:t>(</a:t>
            </a:r>
            <a:r>
              <a:rPr lang="it-IT" i="1" dirty="0" smtClean="0"/>
              <a:t>information package</a:t>
            </a:r>
            <a:r>
              <a:rPr lang="it-IT" dirty="0" smtClean="0"/>
              <a:t>)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114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Standard ISO 14721 - OAIS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Ogni pacchetto informativo è una struttura dati composta da due elementi:</a:t>
            </a:r>
          </a:p>
          <a:p>
            <a:pPr algn="just"/>
            <a:r>
              <a:rPr lang="it-IT" dirty="0" smtClean="0"/>
              <a:t>L’oggetto dati/il contenuto informativo (</a:t>
            </a:r>
            <a:r>
              <a:rPr lang="it-IT" i="1" dirty="0" smtClean="0"/>
              <a:t>content information</a:t>
            </a:r>
            <a:r>
              <a:rPr lang="it-IT" dirty="0" smtClean="0"/>
              <a:t>)</a:t>
            </a:r>
          </a:p>
          <a:p>
            <a:pPr algn="just"/>
            <a:r>
              <a:rPr lang="it-IT" dirty="0" smtClean="0"/>
              <a:t>Le informazioni di conservazione (</a:t>
            </a:r>
            <a:r>
              <a:rPr lang="it-IT" i="1" dirty="0" smtClean="0"/>
              <a:t>preservation description information -</a:t>
            </a:r>
            <a:r>
              <a:rPr lang="it-IT" dirty="0" smtClean="0"/>
              <a:t> PDI) Queste informazioni lo identificano, lo collocano nel contesto di produzione, danno indicazioni sulla gestione, l’uso e i diritti d’accesso e la valenza giuridica) 		</a:t>
            </a:r>
            <a:r>
              <a:rPr lang="it-IT" b="1" dirty="0" smtClean="0"/>
              <a:t>metadati</a:t>
            </a:r>
          </a:p>
          <a:p>
            <a:pPr algn="just"/>
            <a:endParaRPr lang="it-IT" dirty="0"/>
          </a:p>
        </p:txBody>
      </p:sp>
      <p:sp>
        <p:nvSpPr>
          <p:cNvPr id="4" name="Right Arrow 3"/>
          <p:cNvSpPr/>
          <p:nvPr/>
        </p:nvSpPr>
        <p:spPr>
          <a:xfrm>
            <a:off x="6720840" y="4261104"/>
            <a:ext cx="850392" cy="192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996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Standard ISO 14721 - OAIS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64077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Le PDI (</a:t>
            </a:r>
            <a:r>
              <a:rPr lang="it-IT" i="1" dirty="0" smtClean="0"/>
              <a:t>prevervation description information</a:t>
            </a:r>
            <a:r>
              <a:rPr lang="it-IT" dirty="0" smtClean="0"/>
              <a:t>) sono organizzate in 5 sezioni</a:t>
            </a:r>
          </a:p>
          <a:p>
            <a:pPr algn="just"/>
            <a:r>
              <a:rPr lang="it-IT" i="1" dirty="0" smtClean="0"/>
              <a:t>Reference information </a:t>
            </a:r>
            <a:r>
              <a:rPr lang="it-IT" dirty="0" smtClean="0"/>
              <a:t>		identificazione univoca (ad se. Isbn)</a:t>
            </a:r>
          </a:p>
          <a:p>
            <a:pPr algn="just"/>
            <a:r>
              <a:rPr lang="it-IT" i="1" dirty="0" smtClean="0"/>
              <a:t>Context information</a:t>
            </a:r>
            <a:r>
              <a:rPr lang="it-IT" dirty="0" smtClean="0"/>
              <a:t>		relazioni tra contenuto e contesto</a:t>
            </a:r>
          </a:p>
          <a:p>
            <a:pPr algn="just"/>
            <a:r>
              <a:rPr lang="it-IT" i="1" dirty="0" smtClean="0"/>
              <a:t>Provenance information  </a:t>
            </a:r>
            <a:r>
              <a:rPr lang="it-IT" dirty="0" smtClean="0"/>
              <a:t>	eventi che hanno interessato il 			                                             contenuto informatico</a:t>
            </a:r>
          </a:p>
          <a:p>
            <a:pPr algn="just"/>
            <a:r>
              <a:rPr lang="it-IT" i="1" dirty="0" smtClean="0"/>
              <a:t>Fixity information </a:t>
            </a:r>
            <a:r>
              <a:rPr lang="it-IT" dirty="0" smtClean="0"/>
              <a:t>		verificano nel tempo integrità </a:t>
            </a:r>
            <a:r>
              <a:rPr lang="it-IT" sz="2400" dirty="0" smtClean="0"/>
              <a:t>(FD/HASH)</a:t>
            </a:r>
          </a:p>
          <a:p>
            <a:pPr algn="just"/>
            <a:r>
              <a:rPr lang="it-IT" dirty="0" smtClean="0"/>
              <a:t>Access right information 	 accesso sui contenuti informatici</a:t>
            </a:r>
            <a:endParaRPr lang="it-IT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63440" y="2679192"/>
            <a:ext cx="758952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63440" y="3163824"/>
            <a:ext cx="758952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63440" y="3694176"/>
            <a:ext cx="7498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63440" y="4599433"/>
            <a:ext cx="7498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73168" y="5084065"/>
            <a:ext cx="69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851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Standard ISO 14721 - OAIS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184"/>
            <a:ext cx="10515600" cy="4704779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I pacchetti di informazioni in quanto contenitori concettuali di dati finalizzati a rendere funzionale qualunque sistema OAIS sono al loro volta distinti i tre categorie:</a:t>
            </a:r>
          </a:p>
          <a:p>
            <a:pPr algn="just"/>
            <a:r>
              <a:rPr lang="it-IT" dirty="0" smtClean="0"/>
              <a:t>SIP (submission information package) → pacchetto di versamento</a:t>
            </a:r>
          </a:p>
          <a:p>
            <a:pPr algn="just"/>
            <a:r>
              <a:rPr lang="it-IT" dirty="0" smtClean="0"/>
              <a:t>AIP (archivial information package)     → pacchetto di archiviazione</a:t>
            </a:r>
          </a:p>
          <a:p>
            <a:pPr algn="just"/>
            <a:r>
              <a:rPr lang="it-IT" dirty="0" smtClean="0"/>
              <a:t>DIP (dissemination information package) → pacchetto di distribuzione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99193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7245"/>
          </a:xfrm>
        </p:spPr>
        <p:txBody>
          <a:bodyPr/>
          <a:lstStyle/>
          <a:p>
            <a:pPr algn="ctr"/>
            <a:r>
              <a:rPr lang="it-IT" b="1" dirty="0"/>
              <a:t>Standard ISO 14721 - OAIS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76" y="320765"/>
            <a:ext cx="11068225" cy="6300609"/>
          </a:xfrm>
        </p:spPr>
      </p:pic>
    </p:spTree>
    <p:extLst>
      <p:ext uri="{BB962C8B-B14F-4D97-AF65-F5344CB8AC3E}">
        <p14:creationId xmlns:p14="http://schemas.microsoft.com/office/powerpoint/2010/main" val="305126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guida per la formazione dell’Archivio Digitale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I documenti informatici tendono naturalmente a </a:t>
            </a:r>
            <a:r>
              <a:rPr lang="it-IT" b="1" dirty="0" smtClean="0"/>
              <a:t>sedimentarsi nei sistemi utilizzati per la loro produzione o ricezione </a:t>
            </a:r>
            <a:r>
              <a:rPr lang="it-IT" dirty="0" smtClean="0"/>
              <a:t>(PC del singolo e organizzati secondo le sue logiche o quelle dell’ufficio)             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Di solito con nessun collegamento con il piano di classificazione</a:t>
            </a:r>
          </a:p>
          <a:p>
            <a:pPr marL="0" indent="0" algn="just">
              <a:buNone/>
            </a:pPr>
            <a:endParaRPr lang="it-IT" b="1" dirty="0" smtClean="0"/>
          </a:p>
          <a:p>
            <a:pPr marL="0" indent="0" algn="just">
              <a:buNone/>
            </a:pPr>
            <a:r>
              <a:rPr lang="it-IT" b="1" dirty="0" smtClean="0"/>
              <a:t>Applicativi verticali</a:t>
            </a:r>
            <a:r>
              <a:rPr lang="it-IT" dirty="0" smtClean="0"/>
              <a:t>: software che supportano gli uffici dell’ente nello svolgimento delle attività di loro competenza</a:t>
            </a:r>
          </a:p>
          <a:p>
            <a:pPr marL="0" indent="0" algn="just">
              <a:buNone/>
            </a:pPr>
            <a:endParaRPr lang="it-IT" dirty="0" smtClean="0"/>
          </a:p>
        </p:txBody>
      </p:sp>
      <p:sp>
        <p:nvSpPr>
          <p:cNvPr id="5" name="Down Arrow 4"/>
          <p:cNvSpPr/>
          <p:nvPr/>
        </p:nvSpPr>
        <p:spPr>
          <a:xfrm>
            <a:off x="5340096" y="3136392"/>
            <a:ext cx="1097280" cy="393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4617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9607"/>
          </a:xfrm>
        </p:spPr>
        <p:txBody>
          <a:bodyPr/>
          <a:lstStyle/>
          <a:p>
            <a:pPr algn="ctr"/>
            <a:r>
              <a:rPr lang="it-IT" b="1" dirty="0"/>
              <a:t>Standard ISO 14721 - OAIS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99" y="396815"/>
            <a:ext cx="11377758" cy="6085867"/>
          </a:xfrm>
        </p:spPr>
      </p:pic>
    </p:spTree>
    <p:extLst>
      <p:ext uri="{BB962C8B-B14F-4D97-AF65-F5344CB8AC3E}">
        <p14:creationId xmlns:p14="http://schemas.microsoft.com/office/powerpoint/2010/main" val="18205404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Standard ISO 14721 - OAIS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864"/>
            <a:ext cx="10515600" cy="4719099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Lo standard </a:t>
            </a:r>
            <a:r>
              <a:rPr lang="it-IT" b="1" dirty="0" smtClean="0"/>
              <a:t>non fornisce un insieme predefinito di metadati </a:t>
            </a:r>
            <a:r>
              <a:rPr lang="it-IT" dirty="0" smtClean="0"/>
              <a:t>ma un </a:t>
            </a:r>
            <a:r>
              <a:rPr lang="it-IT" b="1" dirty="0" smtClean="0"/>
              <a:t>modello di dati </a:t>
            </a:r>
            <a:r>
              <a:rPr lang="it-IT" dirty="0" smtClean="0"/>
              <a:t>e di informazioni per la loro rappresentazione</a:t>
            </a:r>
          </a:p>
          <a:p>
            <a:pPr marL="0" indent="0" algn="just">
              <a:buNone/>
            </a:pPr>
            <a:r>
              <a:rPr lang="it-IT" dirty="0" smtClean="0"/>
              <a:t>Il modello è stato largamento adottato in relazione alla terminologia e alla semplice macro-struttura di riferimento. La sua complessità l’alto livello di astrattezza che ne assicurano un uso ampio e diversificato sono stati allo stesso tempo condizioni di successo ma anche elementi di criticità nello sviluppo applicativo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62703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Standard ISO 14721 - OAIS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Il complesso delle attività da svolgere per la corretta conservazione della memoria digitale </a:t>
            </a:r>
            <a:r>
              <a:rPr lang="it-IT" b="1" dirty="0" smtClean="0"/>
              <a:t>non sono alla portata della maggior parte delle amministrazioni pubbliche di piccola e media dimensione</a:t>
            </a:r>
          </a:p>
          <a:p>
            <a:pPr marL="0" indent="0" algn="just">
              <a:buNone/>
            </a:pPr>
            <a:r>
              <a:rPr lang="it-IT" dirty="0" smtClean="0"/>
              <a:t>Per questo motivo si assiste alla nascita di nuove strutture denominate «Centri di Conservazione Digitale» o «Depositi di Archivi Digitali»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650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guida per la formazione dell’Archivio Digitale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Per la corretta formazione di un archivio digitale è necessario </a:t>
            </a:r>
            <a:r>
              <a:rPr lang="it-IT" b="1" dirty="0" smtClean="0"/>
              <a:t>far convergere i documenti in un unico sistema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Tutti i vari sistemi/applicativi verticali (protocollo informatico, gestione ammistrativa, Pec, F.D., software vari, altri registri...) devono </a:t>
            </a:r>
            <a:r>
              <a:rPr lang="it-IT" b="1" dirty="0" smtClean="0"/>
              <a:t>comunicare</a:t>
            </a:r>
            <a:r>
              <a:rPr lang="it-IT" dirty="0" smtClean="0"/>
              <a:t> tra loro. </a:t>
            </a:r>
          </a:p>
          <a:p>
            <a:pPr marL="0" indent="0" algn="just">
              <a:buNone/>
            </a:pPr>
            <a:r>
              <a:rPr lang="it-IT" dirty="0" smtClean="0"/>
              <a:t>Tutti di documenti devono convergere in un unico sistema e la loro movimentazione tra i vari uffici deve essere fatta solo attraverso le sue funzionalità: solo così sarà possibile creare </a:t>
            </a:r>
            <a:r>
              <a:rPr lang="it-IT" b="1" dirty="0" smtClean="0"/>
              <a:t>fascicoli informatici </a:t>
            </a:r>
            <a:r>
              <a:rPr lang="it-IT" dirty="0" smtClean="0"/>
              <a:t>(ADI)</a:t>
            </a:r>
          </a:p>
        </p:txBody>
      </p:sp>
    </p:spTree>
    <p:extLst>
      <p:ext uri="{BB962C8B-B14F-4D97-AF65-F5344CB8AC3E}">
        <p14:creationId xmlns:p14="http://schemas.microsoft.com/office/powerpoint/2010/main" val="34014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Sistema di gestione informatica dei documenti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/>
              <a:t>SGID</a:t>
            </a:r>
            <a:r>
              <a:rPr lang="it-IT" dirty="0"/>
              <a:t>: </a:t>
            </a:r>
            <a:r>
              <a:rPr lang="it-IT" dirty="0" smtClean="0"/>
              <a:t>Sistema di </a:t>
            </a:r>
            <a:r>
              <a:rPr lang="it-IT" dirty="0"/>
              <a:t>gestione informatica dei documenti / </a:t>
            </a:r>
            <a:r>
              <a:rPr lang="it-IT" b="1" dirty="0"/>
              <a:t>ERMS</a:t>
            </a:r>
            <a:r>
              <a:rPr lang="it-IT" dirty="0"/>
              <a:t>: Electronic records management system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Questo permette di formare un archivio digitale </a:t>
            </a:r>
            <a:r>
              <a:rPr lang="it-IT" b="1" dirty="0" smtClean="0"/>
              <a:t>con carattere unitario</a:t>
            </a:r>
            <a:r>
              <a:rPr lang="it-IT" dirty="0" smtClean="0"/>
              <a:t> mettendo al centro del sistema informatico dell’ente il SGID</a:t>
            </a:r>
          </a:p>
          <a:p>
            <a:pPr marL="0" indent="0" algn="just">
              <a:buNone/>
            </a:pPr>
            <a:r>
              <a:rPr lang="it-IT" dirty="0" smtClean="0"/>
              <a:t>IL SGID deve essere dotato delle funzionalità di</a:t>
            </a:r>
          </a:p>
          <a:p>
            <a:pPr algn="just"/>
            <a:r>
              <a:rPr lang="it-IT" b="1" dirty="0" smtClean="0"/>
              <a:t>Registrazione</a:t>
            </a:r>
          </a:p>
          <a:p>
            <a:pPr algn="just"/>
            <a:r>
              <a:rPr lang="it-IT" b="1" dirty="0" smtClean="0"/>
              <a:t>Classificazione</a:t>
            </a:r>
          </a:p>
          <a:p>
            <a:pPr algn="just"/>
            <a:r>
              <a:rPr lang="it-IT" b="1" dirty="0" smtClean="0"/>
              <a:t>Archiviazione</a:t>
            </a:r>
            <a:r>
              <a:rPr lang="it-IT" dirty="0" smtClean="0"/>
              <a:t> (fascicoli/ADI, serie...)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482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SGID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I documenti prodotti dai vari sistemi verticali dovrebbero essere registrati nel SGID il più possibile </a:t>
            </a:r>
            <a:r>
              <a:rPr lang="it-IT" b="1" dirty="0" smtClean="0"/>
              <a:t>automaticamente</a:t>
            </a:r>
            <a:r>
              <a:rPr lang="it-IT" dirty="0" smtClean="0"/>
              <a:t> (con i metadati necessari per l’esecuzione delle operazioni di registrazione e archiviazione)</a:t>
            </a:r>
          </a:p>
          <a:p>
            <a:pPr marL="0" indent="0" algn="just">
              <a:buNone/>
            </a:pPr>
            <a:r>
              <a:rPr lang="it-IT" b="1" dirty="0" smtClean="0"/>
              <a:t>Architettura di tipo SOA </a:t>
            </a:r>
            <a:r>
              <a:rPr lang="it-IT" dirty="0" smtClean="0"/>
              <a:t>(Services Oriented Architecture)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Collezione di servizi in rete, ciascuna delle quali rende disponibile una o più funzionalità software                   </a:t>
            </a:r>
            <a:r>
              <a:rPr lang="it-IT" b="1" dirty="0" smtClean="0"/>
              <a:t>Interoperabilità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Down Arrow 3"/>
          <p:cNvSpPr/>
          <p:nvPr/>
        </p:nvSpPr>
        <p:spPr>
          <a:xfrm>
            <a:off x="4974336" y="4032504"/>
            <a:ext cx="2103120" cy="6309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ight Arrow 6"/>
          <p:cNvSpPr/>
          <p:nvPr/>
        </p:nvSpPr>
        <p:spPr>
          <a:xfrm>
            <a:off x="4846320" y="5568696"/>
            <a:ext cx="1051560" cy="128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87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SGID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Per la realizzazione di un SGID bisogna fare assolutamente riferimento a:</a:t>
            </a:r>
          </a:p>
          <a:p>
            <a:pPr algn="just"/>
            <a:r>
              <a:rPr lang="it-IT" b="1" dirty="0" smtClean="0"/>
              <a:t>ISO 15489</a:t>
            </a:r>
            <a:r>
              <a:rPr lang="it-IT" dirty="0" smtClean="0"/>
              <a:t> (nuova versione 2016) standard per la gestione documentale</a:t>
            </a:r>
          </a:p>
          <a:p>
            <a:pPr algn="just"/>
            <a:r>
              <a:rPr lang="it-IT" b="1" dirty="0" smtClean="0"/>
              <a:t>Specifiche MoREQ </a:t>
            </a:r>
            <a:r>
              <a:rPr lang="it-IT" dirty="0" smtClean="0"/>
              <a:t>(Model Requirement for Electronics Records), individua i requisiti funzionali di un sistema di gestione dei documenti 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308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ISO 15489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Nel 2001 (2016) l’International Organization for Standardization (ISO) ha emanato la norma </a:t>
            </a:r>
            <a:r>
              <a:rPr lang="it-IT" b="1" dirty="0" smtClean="0"/>
              <a:t>ISO 15489</a:t>
            </a:r>
            <a:r>
              <a:rPr lang="it-IT" dirty="0" smtClean="0"/>
              <a:t> per la gestione dei documenti (produzione, ricezione, tenuta, uso e destinazione finale dei documenti → </a:t>
            </a:r>
            <a:r>
              <a:rPr lang="it-IT" b="1" dirty="0" smtClean="0"/>
              <a:t>non si applicano agli archivi storici</a:t>
            </a:r>
            <a:r>
              <a:rPr lang="it-IT" dirty="0" smtClean="0"/>
              <a:t>) </a:t>
            </a:r>
          </a:p>
          <a:p>
            <a:pPr marL="0" indent="0" algn="just">
              <a:buNone/>
            </a:pPr>
            <a:r>
              <a:rPr lang="it-IT" b="1" dirty="0" smtClean="0"/>
              <a:t>Essa fornisce una guida per la progettazione e la realizzazione di sistemi documentali di qualità</a:t>
            </a:r>
            <a:r>
              <a:rPr lang="it-IT" dirty="0" smtClean="0"/>
              <a:t> senza scendere nello specifico della questione tecnologica (procedure, metodi operativi, responsabilità)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214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Specifiche Moreq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L’importanza dei sistemi ERMS spinse la Commissione Europea ad affidare a un gruppo di esperti l’elaborazione di un modello funzionale di riferimento. Nacquero così le </a:t>
            </a:r>
            <a:r>
              <a:rPr lang="it-IT" b="1" dirty="0" smtClean="0"/>
              <a:t>specifiche Moreq </a:t>
            </a:r>
            <a:r>
              <a:rPr lang="it-IT" dirty="0" smtClean="0"/>
              <a:t>(2001)            </a:t>
            </a:r>
            <a:r>
              <a:rPr lang="it-IT" b="1" dirty="0" smtClean="0"/>
              <a:t>2010</a:t>
            </a:r>
          </a:p>
          <a:p>
            <a:pPr marL="0" indent="0" algn="just">
              <a:buNone/>
            </a:pPr>
            <a:r>
              <a:rPr lang="it-IT" dirty="0" smtClean="0"/>
              <a:t>Sono un modello generale ma rappresentano un vero e proprio </a:t>
            </a:r>
            <a:r>
              <a:rPr lang="it-IT" b="1" dirty="0" smtClean="0"/>
              <a:t>standard di riferimento internazionale </a:t>
            </a:r>
            <a:r>
              <a:rPr lang="it-IT" dirty="0" smtClean="0"/>
              <a:t>per la realizzazione dei SGID (normativa diversa da paese a paese SGID diversi) </a:t>
            </a:r>
            <a:endParaRPr lang="it-IT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198864" y="2825496"/>
            <a:ext cx="722376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71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1875</Words>
  <Application>Microsoft Office PowerPoint</Application>
  <PresentationFormat>Personalizzato</PresentationFormat>
  <Paragraphs>147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Office Theme</vt:lpstr>
      <vt:lpstr>Presentazione standard di PowerPoint</vt:lpstr>
      <vt:lpstr>Gestione informatica dei documenti e formazione dell’archivio</vt:lpstr>
      <vt:lpstr>La guida per la formazione dell’Archivio Digitale</vt:lpstr>
      <vt:lpstr>La guida per la formazione dell’Archivio Digitale</vt:lpstr>
      <vt:lpstr>Sistema di gestione informatica dei documenti</vt:lpstr>
      <vt:lpstr>SGID</vt:lpstr>
      <vt:lpstr>SGID</vt:lpstr>
      <vt:lpstr>ISO 15489</vt:lpstr>
      <vt:lpstr>Specifiche Moreq</vt:lpstr>
      <vt:lpstr>SGID – Sistema di conservazione</vt:lpstr>
      <vt:lpstr>Vita dell’archivio digitale</vt:lpstr>
      <vt:lpstr>Funzionalità base del sistema SGID</vt:lpstr>
      <vt:lpstr>Registrazione</vt:lpstr>
      <vt:lpstr>Registrazione</vt:lpstr>
      <vt:lpstr>Classificazione</vt:lpstr>
      <vt:lpstr>Creazione fascicoli e ADI</vt:lpstr>
      <vt:lpstr>SGID</vt:lpstr>
      <vt:lpstr>Disaster Recovery</vt:lpstr>
      <vt:lpstr>SGID</vt:lpstr>
      <vt:lpstr>Manuale di gestione</vt:lpstr>
      <vt:lpstr>Conservazione digitale a lungo termine</vt:lpstr>
      <vt:lpstr>Conservazione digitale a lungo termine</vt:lpstr>
      <vt:lpstr>Standard ISO 14721 - OAIS</vt:lpstr>
      <vt:lpstr>Standard ISO 14721 - OAIS</vt:lpstr>
      <vt:lpstr>Standard ISO 14721 - OAIS</vt:lpstr>
      <vt:lpstr>Standard ISO 14721 - OAIS</vt:lpstr>
      <vt:lpstr>Standard ISO 14721 - OAIS</vt:lpstr>
      <vt:lpstr>Standard ISO 14721 - OAIS</vt:lpstr>
      <vt:lpstr>Standard ISO 14721 - OAIS</vt:lpstr>
      <vt:lpstr>Standard ISO 14721 - OAIS</vt:lpstr>
      <vt:lpstr>Standard ISO 14721 - OAIS</vt:lpstr>
      <vt:lpstr>Standard ISO 14721 - OAIS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diffusione delle nuove tecnologie</dc:title>
  <dc:creator>Enrico</dc:creator>
  <cp:lastModifiedBy>Tiesse Trieste</cp:lastModifiedBy>
  <cp:revision>209</cp:revision>
  <cp:lastPrinted>2019-02-08T07:19:24Z</cp:lastPrinted>
  <dcterms:created xsi:type="dcterms:W3CDTF">2017-03-29T09:06:04Z</dcterms:created>
  <dcterms:modified xsi:type="dcterms:W3CDTF">2019-02-08T07:20:20Z</dcterms:modified>
</cp:coreProperties>
</file>