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687" r:id="rId1"/>
  </p:sldMasterIdLst>
  <p:notesMasterIdLst>
    <p:notesMasterId r:id="rId47"/>
  </p:notesMasterIdLst>
  <p:sldIdLst>
    <p:sldId id="455" r:id="rId2"/>
    <p:sldId id="457" r:id="rId3"/>
    <p:sldId id="458" r:id="rId4"/>
    <p:sldId id="459" r:id="rId5"/>
    <p:sldId id="461" r:id="rId6"/>
    <p:sldId id="468" r:id="rId7"/>
    <p:sldId id="462" r:id="rId8"/>
    <p:sldId id="463" r:id="rId9"/>
    <p:sldId id="465" r:id="rId10"/>
    <p:sldId id="466" r:id="rId11"/>
    <p:sldId id="479" r:id="rId12"/>
    <p:sldId id="467" r:id="rId13"/>
    <p:sldId id="469" r:id="rId14"/>
    <p:sldId id="464" r:id="rId15"/>
    <p:sldId id="470" r:id="rId16"/>
    <p:sldId id="475" r:id="rId17"/>
    <p:sldId id="492" r:id="rId18"/>
    <p:sldId id="473" r:id="rId19"/>
    <p:sldId id="471" r:id="rId20"/>
    <p:sldId id="472" r:id="rId21"/>
    <p:sldId id="493" r:id="rId22"/>
    <p:sldId id="476" r:id="rId23"/>
    <p:sldId id="477" r:id="rId24"/>
    <p:sldId id="480" r:id="rId25"/>
    <p:sldId id="481" r:id="rId26"/>
    <p:sldId id="482" r:id="rId27"/>
    <p:sldId id="483" r:id="rId28"/>
    <p:sldId id="484" r:id="rId29"/>
    <p:sldId id="485" r:id="rId30"/>
    <p:sldId id="491" r:id="rId31"/>
    <p:sldId id="486" r:id="rId32"/>
    <p:sldId id="487" r:id="rId33"/>
    <p:sldId id="496" r:id="rId34"/>
    <p:sldId id="497" r:id="rId35"/>
    <p:sldId id="488" r:id="rId36"/>
    <p:sldId id="490" r:id="rId37"/>
    <p:sldId id="494" r:id="rId38"/>
    <p:sldId id="495" r:id="rId39"/>
    <p:sldId id="498" r:id="rId40"/>
    <p:sldId id="499" r:id="rId41"/>
    <p:sldId id="500" r:id="rId42"/>
    <p:sldId id="501" r:id="rId43"/>
    <p:sldId id="503" r:id="rId44"/>
    <p:sldId id="502" r:id="rId45"/>
    <p:sldId id="478" r:id="rId4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483" userDrawn="1">
          <p15:clr>
            <a:srgbClr val="A4A3A4"/>
          </p15:clr>
        </p15:guide>
        <p15:guide id="3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1084" y="48"/>
      </p:cViewPr>
      <p:guideLst>
        <p:guide orient="horz" pos="2160"/>
        <p:guide pos="3483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4.wmf"/><Relationship Id="rId1" Type="http://schemas.openxmlformats.org/officeDocument/2006/relationships/image" Target="../media/image2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4BF88C-9E35-4565-BD90-1D979310E0CB}" type="datetimeFigureOut">
              <a:rPr lang="it-IT" smtClean="0"/>
              <a:pPr/>
              <a:t>14/02/2020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7651C9-8C9B-42A8-A0EE-459D341E666F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8533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AEB1AD3F-110E-4E17-9D59-B80AF6ABDC1F}" type="slidenum">
              <a:rPr lang="it-IT" altLang="it-IT"/>
              <a:pPr>
                <a:spcBef>
                  <a:spcPct val="0"/>
                </a:spcBef>
              </a:pPr>
              <a:t>9</a:t>
            </a:fld>
            <a:endParaRPr lang="it-IT" altLang="it-IT"/>
          </a:p>
        </p:txBody>
      </p:sp>
      <p:sp>
        <p:nvSpPr>
          <p:cNvPr id="145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 smtClean="0"/>
          </a:p>
        </p:txBody>
      </p:sp>
    </p:spTree>
    <p:extLst>
      <p:ext uri="{BB962C8B-B14F-4D97-AF65-F5344CB8AC3E}">
        <p14:creationId xmlns:p14="http://schemas.microsoft.com/office/powerpoint/2010/main" val="29642447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B8CE8708-AD7F-4081-B50D-44F7DE38AEDC}" type="slidenum">
              <a:rPr lang="it-IT" altLang="it-IT"/>
              <a:pPr>
                <a:spcBef>
                  <a:spcPct val="0"/>
                </a:spcBef>
              </a:pPr>
              <a:t>16</a:t>
            </a:fld>
            <a:endParaRPr lang="it-IT" altLang="it-IT"/>
          </a:p>
        </p:txBody>
      </p:sp>
      <p:sp>
        <p:nvSpPr>
          <p:cNvPr id="172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2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 smtClean="0"/>
          </a:p>
        </p:txBody>
      </p:sp>
    </p:spTree>
    <p:extLst>
      <p:ext uri="{BB962C8B-B14F-4D97-AF65-F5344CB8AC3E}">
        <p14:creationId xmlns:p14="http://schemas.microsoft.com/office/powerpoint/2010/main" val="16101797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B5AA019-0589-4556-BB4C-ACAF4890078F}" type="slidenum">
              <a:rPr lang="it-IT"/>
              <a:pPr/>
              <a:t>17</a:t>
            </a:fld>
            <a:endParaRPr lang="it-IT"/>
          </a:p>
        </p:txBody>
      </p:sp>
      <p:sp>
        <p:nvSpPr>
          <p:cNvPr id="4812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pPr eaLnBrk="1" hangingPunct="1">
              <a:spcBef>
                <a:spcPct val="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>
              <a:latin typeface="Calibri" pitchFamily="34" charset="0"/>
              <a:ea typeface="Microsoft YaHei" pitchFamily="34" charset="-122"/>
            </a:endParaRPr>
          </a:p>
        </p:txBody>
      </p:sp>
      <p:sp>
        <p:nvSpPr>
          <p:cNvPr id="48131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A3270AA0-E5F6-4122-9C33-E1544783F5A0}" type="slidenum">
              <a:rPr lang="it-IT" sz="1200">
                <a:solidFill>
                  <a:srgbClr val="000000"/>
                </a:solidFill>
                <a:latin typeface="Calibri" pitchFamily="34" charset="0"/>
              </a:rPr>
              <a:pPr algn="r">
                <a:buClrTx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17</a:t>
            </a:fld>
            <a:endParaRPr lang="it-IT" sz="120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37133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B5AA019-0589-4556-BB4C-ACAF4890078F}" type="slidenum">
              <a:rPr lang="it-IT"/>
              <a:pPr/>
              <a:t>30</a:t>
            </a:fld>
            <a:endParaRPr lang="it-IT"/>
          </a:p>
        </p:txBody>
      </p:sp>
      <p:sp>
        <p:nvSpPr>
          <p:cNvPr id="4812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pPr eaLnBrk="1" hangingPunct="1">
              <a:spcBef>
                <a:spcPct val="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>
              <a:latin typeface="Calibri" pitchFamily="34" charset="0"/>
              <a:ea typeface="Microsoft YaHei" pitchFamily="34" charset="-122"/>
            </a:endParaRPr>
          </a:p>
        </p:txBody>
      </p:sp>
      <p:sp>
        <p:nvSpPr>
          <p:cNvPr id="48131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A3270AA0-E5F6-4122-9C33-E1544783F5A0}" type="slidenum">
              <a:rPr lang="it-IT" sz="1200">
                <a:solidFill>
                  <a:srgbClr val="000000"/>
                </a:solidFill>
                <a:latin typeface="Calibri" pitchFamily="34" charset="0"/>
              </a:rPr>
              <a:pPr algn="r">
                <a:buClrTx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30</a:t>
            </a:fld>
            <a:endParaRPr lang="it-IT" sz="120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0500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B5AA019-0589-4556-BB4C-ACAF4890078F}" type="slidenum">
              <a:rPr lang="it-IT"/>
              <a:pPr/>
              <a:t>33</a:t>
            </a:fld>
            <a:endParaRPr lang="it-IT"/>
          </a:p>
        </p:txBody>
      </p:sp>
      <p:sp>
        <p:nvSpPr>
          <p:cNvPr id="4812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pPr eaLnBrk="1" hangingPunct="1">
              <a:spcBef>
                <a:spcPct val="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>
              <a:latin typeface="Calibri" pitchFamily="34" charset="0"/>
              <a:ea typeface="Microsoft YaHei" pitchFamily="34" charset="-122"/>
            </a:endParaRPr>
          </a:p>
        </p:txBody>
      </p:sp>
      <p:sp>
        <p:nvSpPr>
          <p:cNvPr id="48131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A3270AA0-E5F6-4122-9C33-E1544783F5A0}" type="slidenum">
              <a:rPr lang="it-IT" sz="1200">
                <a:solidFill>
                  <a:srgbClr val="000000"/>
                </a:solidFill>
                <a:latin typeface="Calibri" pitchFamily="34" charset="0"/>
              </a:rPr>
              <a:pPr algn="r">
                <a:buClrTx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33</a:t>
            </a:fld>
            <a:endParaRPr lang="it-IT" sz="120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84730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B5AA019-0589-4556-BB4C-ACAF4890078F}" type="slidenum">
              <a:rPr lang="it-IT"/>
              <a:pPr/>
              <a:t>34</a:t>
            </a:fld>
            <a:endParaRPr lang="it-IT"/>
          </a:p>
        </p:txBody>
      </p:sp>
      <p:sp>
        <p:nvSpPr>
          <p:cNvPr id="4812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pPr eaLnBrk="1" hangingPunct="1">
              <a:spcBef>
                <a:spcPct val="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>
              <a:latin typeface="Calibri" pitchFamily="34" charset="0"/>
              <a:ea typeface="Microsoft YaHei" pitchFamily="34" charset="-122"/>
            </a:endParaRPr>
          </a:p>
        </p:txBody>
      </p:sp>
      <p:sp>
        <p:nvSpPr>
          <p:cNvPr id="48131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A3270AA0-E5F6-4122-9C33-E1544783F5A0}" type="slidenum">
              <a:rPr lang="it-IT" sz="1200">
                <a:solidFill>
                  <a:srgbClr val="000000"/>
                </a:solidFill>
                <a:latin typeface="Calibri" pitchFamily="34" charset="0"/>
              </a:rPr>
              <a:pPr algn="r">
                <a:buClrTx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34</a:t>
            </a:fld>
            <a:endParaRPr lang="it-IT" sz="120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2578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B5AA019-0589-4556-BB4C-ACAF4890078F}" type="slidenum">
              <a:rPr lang="it-IT"/>
              <a:pPr/>
              <a:t>36</a:t>
            </a:fld>
            <a:endParaRPr lang="it-IT"/>
          </a:p>
        </p:txBody>
      </p:sp>
      <p:sp>
        <p:nvSpPr>
          <p:cNvPr id="4812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pPr eaLnBrk="1" hangingPunct="1">
              <a:spcBef>
                <a:spcPct val="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>
              <a:latin typeface="Calibri" pitchFamily="34" charset="0"/>
              <a:ea typeface="Microsoft YaHei" pitchFamily="34" charset="-122"/>
            </a:endParaRPr>
          </a:p>
        </p:txBody>
      </p:sp>
      <p:sp>
        <p:nvSpPr>
          <p:cNvPr id="48131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A3270AA0-E5F6-4122-9C33-E1544783F5A0}" type="slidenum">
              <a:rPr lang="it-IT" sz="1200">
                <a:solidFill>
                  <a:srgbClr val="000000"/>
                </a:solidFill>
                <a:latin typeface="Calibri" pitchFamily="34" charset="0"/>
              </a:rPr>
              <a:pPr algn="r">
                <a:buClrTx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36</a:t>
            </a:fld>
            <a:endParaRPr lang="it-IT" sz="120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17435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3A6EDE64-2C11-440C-A371-90B740464A8A}" type="slidenum">
              <a:rPr lang="it-IT" altLang="it-IT"/>
              <a:pPr>
                <a:spcBef>
                  <a:spcPct val="0"/>
                </a:spcBef>
              </a:pPr>
              <a:t>41</a:t>
            </a:fld>
            <a:endParaRPr lang="it-IT" altLang="it-IT"/>
          </a:p>
        </p:txBody>
      </p:sp>
      <p:sp>
        <p:nvSpPr>
          <p:cNvPr id="216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6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 smtClean="0"/>
          </a:p>
        </p:txBody>
      </p:sp>
    </p:spTree>
    <p:extLst>
      <p:ext uri="{BB962C8B-B14F-4D97-AF65-F5344CB8AC3E}">
        <p14:creationId xmlns:p14="http://schemas.microsoft.com/office/powerpoint/2010/main" val="5786892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15B73-FD53-4C51-9547-40DDD5064F93}" type="datetime1">
              <a:rPr lang="en-US" smtClean="0"/>
              <a:t>2/14/2020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Il terremoto, a 40 anni dall'evento del Friuli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4297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A945C-5E91-4642-A2E3-871E01855A02}" type="datetime1">
              <a:rPr lang="en-US" smtClean="0"/>
              <a:t>2/14/2020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Il terremoto, a 40 anni dall'evento del Friuli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2104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3EF2A-19EE-449E-81FE-695337ABEC70}" type="datetime1">
              <a:rPr lang="en-US" smtClean="0"/>
              <a:t>2/14/2020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Il terremoto, a 40 anni dall'evento del Friuli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7023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7C695-C658-4B65-8778-BB3A848E0630}" type="datetime1">
              <a:rPr lang="en-US" smtClean="0"/>
              <a:t>2/14/2020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Il terremoto, a 40 anni dall'evento del Friuli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482DC-2269-4F26-9D2A-7E44B1A4CD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1110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0F75E-777F-4D9F-B92A-CE6B68B9CC3C}" type="datetime1">
              <a:rPr lang="en-US" smtClean="0"/>
              <a:t>2/14/2020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Il terremoto, a 40 anni dall'evento del Friuli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0423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513E2-507D-40E3-9206-B87930B4E04A}" type="datetime1">
              <a:rPr lang="en-US" smtClean="0"/>
              <a:t>2/14/2020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Il terremoto, a 40 anni dall'evento del Friuli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9113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4C02E-894D-4329-85A3-8F164AAEAF80}" type="datetime1">
              <a:rPr lang="en-US" smtClean="0"/>
              <a:t>2/14/2020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Il terremoto, a 40 anni dall'evento del Friuli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0986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FB2C0-94BC-488B-BCCC-BCB870A2CD0C}" type="datetime1">
              <a:rPr lang="en-US" smtClean="0"/>
              <a:t>2/14/2020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Il terremoto, a 40 anni dall'evento del Friuli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572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A21CA-B192-46DF-A720-BAB25DF91A34}" type="datetime1">
              <a:rPr lang="en-US" smtClean="0"/>
              <a:t>2/14/2020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Il terremoto, a 40 anni dall'evento del Friuli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7519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699FE-A884-4958-AF84-5E0CD85463A9}" type="datetime1">
              <a:rPr lang="en-US" smtClean="0"/>
              <a:t>2/14/2020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Il terremoto, a 40 anni dall'evento del Friuli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954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ADB12-34D8-4A6B-B396-9C6F64812468}" type="datetime1">
              <a:rPr lang="en-US" smtClean="0"/>
              <a:t>2/14/2020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Il terremoto, a 40 anni dall'evento del Friuli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5351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4C52E7-3D33-4CB7-9A14-6C4E733F9BB8}" type="datetime1">
              <a:rPr lang="en-US" smtClean="0"/>
              <a:t>2/14/2020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 smtClean="0"/>
              <a:t>Il terremoto, a 40 anni dall'evento del Friuli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69822" y="617696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3570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image" Target="../media/image25.png"/><Relationship Id="rId7" Type="http://schemas.openxmlformats.org/officeDocument/2006/relationships/image" Target="../media/image23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24.w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5840" y="1427148"/>
            <a:ext cx="8611200" cy="42803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43" i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Sismometria</a:t>
            </a:r>
            <a:endParaRPr lang="en-GB" sz="5443" i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GB" sz="5443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 </a:t>
            </a:r>
          </a:p>
          <a:p>
            <a:pPr algn="ctr"/>
            <a:r>
              <a:rPr lang="en-GB" sz="5443" i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Monitoraggio</a:t>
            </a:r>
            <a:r>
              <a:rPr lang="en-GB" sz="5443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5443" i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Sismico</a:t>
            </a:r>
            <a:endParaRPr lang="en-GB" sz="5443" i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GB" sz="5443" i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GB" sz="5443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2019/20</a:t>
            </a:r>
            <a:endParaRPr lang="it-IT" sz="5443" i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2035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44493" t="29364" r="49406" b="44586"/>
          <a:stretch/>
        </p:blipFill>
        <p:spPr>
          <a:xfrm>
            <a:off x="854269" y="739623"/>
            <a:ext cx="3636692" cy="29113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44493" t="57413" r="49406" b="14286"/>
          <a:stretch/>
        </p:blipFill>
        <p:spPr>
          <a:xfrm>
            <a:off x="5084234" y="739623"/>
            <a:ext cx="3347357" cy="291132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61877" y="6565293"/>
            <a:ext cx="76039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Da: New </a:t>
            </a:r>
            <a:r>
              <a:rPr lang="en-US" sz="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Manual of Seismological </a:t>
            </a:r>
            <a:r>
              <a:rPr lang="en-US" sz="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Observatory </a:t>
            </a:r>
            <a:r>
              <a:rPr lang="en-US" sz="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Practice – </a:t>
            </a:r>
            <a:r>
              <a:rPr lang="en-US" sz="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NMSOP </a:t>
            </a:r>
          </a:p>
          <a:p>
            <a:r>
              <a:rPr lang="en-US" sz="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CHAPTER </a:t>
            </a:r>
            <a:r>
              <a:rPr lang="en-US" sz="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2: Seismic Wave Propagation and Earth Models (P. Bormann, E. R. </a:t>
            </a:r>
            <a:r>
              <a:rPr lang="en-US" sz="80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Engdahl</a:t>
            </a:r>
            <a:r>
              <a:rPr lang="en-US" sz="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and </a:t>
            </a:r>
            <a:r>
              <a:rPr lang="en-US" sz="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R. Kind</a:t>
            </a:r>
            <a:r>
              <a:rPr lang="en-US" sz="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)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1221" y="3946939"/>
            <a:ext cx="860876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/>
              <a:t>Record a 3 componenti nella stazione MOX (tracce </a:t>
            </a:r>
            <a:r>
              <a:rPr lang="it-IT" dirty="0" smtClean="0"/>
              <a:t>sinistra) </a:t>
            </a:r>
            <a:r>
              <a:rPr lang="it-IT" dirty="0"/>
              <a:t>e relativi diagrammi di movimento delle </a:t>
            </a:r>
            <a:r>
              <a:rPr lang="it-IT" dirty="0" smtClean="0"/>
              <a:t>particelle nel </a:t>
            </a:r>
            <a:r>
              <a:rPr lang="it-IT" dirty="0"/>
              <a:t>piano orizzontale (N-E) e due piani verticali (Z-N e Z-E, rispettivamente) </a:t>
            </a:r>
            <a:r>
              <a:rPr lang="it-IT" dirty="0" smtClean="0"/>
              <a:t>dell’insorgenza delle onde P di </a:t>
            </a:r>
            <a:r>
              <a:rPr lang="it-IT" dirty="0"/>
              <a:t>un evento sismico locale (collasso minerario) in Germania (13.03.1989; Ml = </a:t>
            </a:r>
            <a:r>
              <a:rPr lang="it-IT" dirty="0" smtClean="0"/>
              <a:t>5,5; distanza </a:t>
            </a:r>
            <a:r>
              <a:rPr lang="it-IT" dirty="0"/>
              <a:t>epicentrale D = 112 km, backazimuth BAZ = 273 °). </a:t>
            </a:r>
            <a:r>
              <a:rPr lang="it-IT" dirty="0" smtClean="0"/>
              <a:t>Alla sinistra: </a:t>
            </a:r>
            <a:r>
              <a:rPr lang="it-IT" dirty="0"/>
              <a:t>registrazione a banda </a:t>
            </a:r>
            <a:r>
              <a:rPr lang="it-IT" dirty="0" smtClean="0"/>
              <a:t>larga (0,1-5 </a:t>
            </a:r>
            <a:r>
              <a:rPr lang="it-IT" dirty="0"/>
              <a:t>Hz); </a:t>
            </a:r>
            <a:r>
              <a:rPr lang="it-IT" dirty="0" smtClean="0"/>
              <a:t>alla destra: </a:t>
            </a:r>
            <a:r>
              <a:rPr lang="it-IT" dirty="0"/>
              <a:t>registrazione filtrata di breve periodo (1- 5 Hz). Nota: l'angolo di incidenza </a:t>
            </a:r>
            <a:r>
              <a:rPr lang="it-IT" dirty="0" smtClean="0"/>
              <a:t>è 59,5 </a:t>
            </a:r>
            <a:r>
              <a:rPr lang="it-IT" dirty="0"/>
              <a:t>° per l'oscillazione dell'onda P a lungo termine e 47,3 ° per il gruppo dell'onda P ad alta frequenza.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5961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6029" y="561975"/>
            <a:ext cx="6096000" cy="516255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51114" y="5724525"/>
            <a:ext cx="818061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Confronto tra moto delle particelle di evento microseismico e rumore di fondo. a</a:t>
            </a:r>
            <a:r>
              <a:rPr lang="it-IT" dirty="0" smtClean="0"/>
              <a:t>) </a:t>
            </a:r>
            <a:r>
              <a:rPr lang="it-IT" dirty="0"/>
              <a:t>moto casuale delle particelle di </a:t>
            </a:r>
            <a:r>
              <a:rPr lang="it-IT" dirty="0" smtClean="0"/>
              <a:t>rumore; b) movimento </a:t>
            </a:r>
            <a:r>
              <a:rPr lang="it-IT" dirty="0"/>
              <a:t>delle particelle di un evento microseismico polarizzato in una </a:t>
            </a:r>
            <a:r>
              <a:rPr lang="it-IT" dirty="0" smtClean="0"/>
              <a:t>direzione; </a:t>
            </a:r>
            <a:r>
              <a:rPr lang="it-IT" dirty="0"/>
              <a:t>c</a:t>
            </a:r>
            <a:r>
              <a:rPr lang="it-IT" dirty="0" smtClean="0"/>
              <a:t>) finestre </a:t>
            </a:r>
            <a:r>
              <a:rPr lang="it-IT" dirty="0"/>
              <a:t>temporali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3448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2" descr="SeisWaveAnim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34632">
            <a:off x="1674140" y="4044713"/>
            <a:ext cx="2999364" cy="1799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4" name="Group 33"/>
          <p:cNvGrpSpPr/>
          <p:nvPr/>
        </p:nvGrpSpPr>
        <p:grpSpPr>
          <a:xfrm>
            <a:off x="787241" y="853264"/>
            <a:ext cx="7664429" cy="5481490"/>
            <a:chOff x="444340" y="1424764"/>
            <a:chExt cx="7664429" cy="548149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/>
            <a:srcRect l="27272" t="12302" r="32744" b="17640"/>
            <a:stretch/>
          </p:blipFill>
          <p:spPr>
            <a:xfrm>
              <a:off x="808324" y="1953490"/>
              <a:ext cx="879764" cy="1454727"/>
            </a:xfrm>
            <a:prstGeom prst="rect">
              <a:avLst/>
            </a:prstGeom>
          </p:spPr>
        </p:pic>
        <p:cxnSp>
          <p:nvCxnSpPr>
            <p:cNvPr id="10" name="Straight Arrow Connector 9"/>
            <p:cNvCxnSpPr/>
            <p:nvPr/>
          </p:nvCxnSpPr>
          <p:spPr>
            <a:xfrm flipV="1">
              <a:off x="881695" y="3761510"/>
              <a:ext cx="4265269" cy="2565812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" name="Group 20"/>
            <p:cNvGrpSpPr/>
            <p:nvPr/>
          </p:nvGrpSpPr>
          <p:grpSpPr>
            <a:xfrm>
              <a:off x="5146964" y="1828800"/>
              <a:ext cx="2098963" cy="1932709"/>
              <a:chOff x="5146964" y="1828800"/>
              <a:chExt cx="2098963" cy="1932709"/>
            </a:xfrm>
          </p:grpSpPr>
          <p:cxnSp>
            <p:nvCxnSpPr>
              <p:cNvPr id="15" name="Straight Arrow Connector 14"/>
              <p:cNvCxnSpPr/>
              <p:nvPr/>
            </p:nvCxnSpPr>
            <p:spPr>
              <a:xfrm flipV="1">
                <a:off x="5146964" y="1828800"/>
                <a:ext cx="0" cy="1932709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/>
              <p:cNvCxnSpPr/>
              <p:nvPr/>
            </p:nvCxnSpPr>
            <p:spPr>
              <a:xfrm>
                <a:off x="5146964" y="3761509"/>
                <a:ext cx="2098963" cy="0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" name="Group 21"/>
            <p:cNvGrpSpPr/>
            <p:nvPr/>
          </p:nvGrpSpPr>
          <p:grpSpPr>
            <a:xfrm rot="19726735">
              <a:off x="4493845" y="1424764"/>
              <a:ext cx="2098963" cy="1932709"/>
              <a:chOff x="5146964" y="1828800"/>
              <a:chExt cx="2098963" cy="1932709"/>
            </a:xfrm>
          </p:grpSpPr>
          <p:cxnSp>
            <p:nvCxnSpPr>
              <p:cNvPr id="23" name="Straight Arrow Connector 22"/>
              <p:cNvCxnSpPr/>
              <p:nvPr/>
            </p:nvCxnSpPr>
            <p:spPr>
              <a:xfrm flipV="1">
                <a:off x="5146964" y="1828800"/>
                <a:ext cx="0" cy="1932709"/>
              </a:xfrm>
              <a:prstGeom prst="straightConnector1">
                <a:avLst/>
              </a:prstGeom>
              <a:ln w="57150">
                <a:solidFill>
                  <a:srgbClr val="FFC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Arrow Connector 23"/>
              <p:cNvCxnSpPr/>
              <p:nvPr/>
            </p:nvCxnSpPr>
            <p:spPr>
              <a:xfrm>
                <a:off x="5146964" y="3761509"/>
                <a:ext cx="2098963" cy="0"/>
              </a:xfrm>
              <a:prstGeom prst="straightConnector1">
                <a:avLst/>
              </a:prstGeom>
              <a:ln w="57150">
                <a:solidFill>
                  <a:srgbClr val="FFC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5" name="TextBox 24"/>
            <p:cNvSpPr txBox="1"/>
            <p:nvPr/>
          </p:nvSpPr>
          <p:spPr>
            <a:xfrm>
              <a:off x="4923761" y="1459467"/>
              <a:ext cx="4459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NS</a:t>
              </a:r>
              <a:endParaRPr lang="en-US" b="1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7245927" y="3576843"/>
              <a:ext cx="5068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EW</a:t>
              </a:r>
              <a:endParaRPr lang="en-US" b="1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6941718" y="2506564"/>
              <a:ext cx="11670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C000"/>
                  </a:solidFill>
                </a:rPr>
                <a:t>R </a:t>
              </a:r>
              <a:r>
                <a:rPr lang="en-US" dirty="0" smtClean="0">
                  <a:solidFill>
                    <a:srgbClr val="FFC000"/>
                  </a:solidFill>
                </a:rPr>
                <a:t>(</a:t>
              </a:r>
              <a:r>
                <a:rPr lang="en-US" dirty="0" err="1" smtClean="0">
                  <a:solidFill>
                    <a:srgbClr val="FFC000"/>
                  </a:solidFill>
                </a:rPr>
                <a:t>radiale</a:t>
              </a:r>
              <a:r>
                <a:rPr lang="en-US" dirty="0" smtClean="0">
                  <a:solidFill>
                    <a:srgbClr val="FFC000"/>
                  </a:solidFill>
                </a:rPr>
                <a:t>)</a:t>
              </a:r>
              <a:endParaRPr lang="en-US" dirty="0">
                <a:solidFill>
                  <a:srgbClr val="FFC000"/>
                </a:solidFill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478787" y="1739375"/>
              <a:ext cx="15039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C000"/>
                  </a:solidFill>
                </a:rPr>
                <a:t>T </a:t>
              </a:r>
              <a:r>
                <a:rPr lang="en-US" dirty="0" smtClean="0">
                  <a:solidFill>
                    <a:srgbClr val="FFC000"/>
                  </a:solidFill>
                </a:rPr>
                <a:t>(</a:t>
              </a:r>
              <a:r>
                <a:rPr lang="en-US" dirty="0" err="1" smtClean="0">
                  <a:solidFill>
                    <a:srgbClr val="FFC000"/>
                  </a:solidFill>
                </a:rPr>
                <a:t>trasversale</a:t>
              </a:r>
              <a:r>
                <a:rPr lang="en-US" dirty="0" smtClean="0">
                  <a:solidFill>
                    <a:srgbClr val="FFC000"/>
                  </a:solidFill>
                </a:rPr>
                <a:t>)</a:t>
              </a:r>
              <a:endParaRPr lang="en-US" dirty="0">
                <a:solidFill>
                  <a:srgbClr val="FFC000"/>
                </a:solidFill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5053109" y="3661063"/>
              <a:ext cx="187036" cy="187036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5081835" y="3684216"/>
              <a:ext cx="132712" cy="13271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5116282" y="3816928"/>
              <a:ext cx="2952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Z</a:t>
              </a:r>
              <a:endParaRPr lang="en-US" b="1" dirty="0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4702119" y="4037394"/>
              <a:ext cx="22576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rgbClr val="00B050"/>
                  </a:solidFill>
                </a:rPr>
                <a:t>p</a:t>
              </a:r>
              <a:r>
                <a:rPr lang="en-US" dirty="0" err="1" smtClean="0">
                  <a:solidFill>
                    <a:srgbClr val="00B050"/>
                  </a:solidFill>
                </a:rPr>
                <a:t>olarizzazione</a:t>
              </a:r>
              <a:r>
                <a:rPr lang="en-US" dirty="0" smtClean="0">
                  <a:solidFill>
                    <a:srgbClr val="00B050"/>
                  </a:solidFill>
                </a:rPr>
                <a:t> </a:t>
              </a:r>
              <a:r>
                <a:rPr lang="en-US" dirty="0" err="1" smtClean="0">
                  <a:solidFill>
                    <a:srgbClr val="00B050"/>
                  </a:solidFill>
                </a:rPr>
                <a:t>onde</a:t>
              </a:r>
              <a:r>
                <a:rPr lang="en-US" dirty="0" smtClean="0">
                  <a:solidFill>
                    <a:srgbClr val="00B050"/>
                  </a:solidFill>
                </a:rPr>
                <a:t> P</a:t>
              </a:r>
              <a:endParaRPr lang="en-US" dirty="0">
                <a:solidFill>
                  <a:srgbClr val="00B050"/>
                </a:solidFill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4359832" y="4564546"/>
              <a:ext cx="22576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rgbClr val="FF0000"/>
                  </a:solidFill>
                </a:rPr>
                <a:t>p</a:t>
              </a:r>
              <a:r>
                <a:rPr lang="en-US" dirty="0" err="1" smtClean="0">
                  <a:solidFill>
                    <a:srgbClr val="FF0000"/>
                  </a:solidFill>
                </a:rPr>
                <a:t>olarizzazione</a:t>
              </a:r>
              <a:r>
                <a:rPr lang="en-US" dirty="0" smtClean="0">
                  <a:solidFill>
                    <a:srgbClr val="FF0000"/>
                  </a:solidFill>
                </a:rPr>
                <a:t> </a:t>
              </a:r>
              <a:r>
                <a:rPr lang="en-US" dirty="0" err="1" smtClean="0">
                  <a:solidFill>
                    <a:srgbClr val="FF0000"/>
                  </a:solidFill>
                </a:rPr>
                <a:t>onde</a:t>
              </a:r>
              <a:r>
                <a:rPr lang="en-US" dirty="0" smtClean="0">
                  <a:solidFill>
                    <a:srgbClr val="FF0000"/>
                  </a:solidFill>
                </a:rPr>
                <a:t> S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444340" y="6536922"/>
              <a:ext cx="10053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rgbClr val="0070C0"/>
                  </a:solidFill>
                </a:rPr>
                <a:t>sorgente</a:t>
              </a:r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5641193" y="1554709"/>
              <a:ext cx="17075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rgbClr val="0070C0"/>
                  </a:solidFill>
                </a:rPr>
                <a:t>Stazione</a:t>
              </a:r>
              <a:r>
                <a:rPr lang="en-US" dirty="0" smtClean="0">
                  <a:solidFill>
                    <a:srgbClr val="0070C0"/>
                  </a:solidFill>
                </a:rPr>
                <a:t> sismica</a:t>
              </a:r>
              <a:endParaRPr lang="en-US" dirty="0">
                <a:solidFill>
                  <a:srgbClr val="0070C0"/>
                </a:solidFill>
              </a:endParaRPr>
            </a:p>
          </p:txBody>
        </p:sp>
      </p:grpSp>
      <p:sp>
        <p:nvSpPr>
          <p:cNvPr id="35" name="Rectangle 34"/>
          <p:cNvSpPr/>
          <p:nvPr/>
        </p:nvSpPr>
        <p:spPr>
          <a:xfrm rot="19760901">
            <a:off x="2056153" y="5163182"/>
            <a:ext cx="2987491" cy="6895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Arrow Connector 37"/>
          <p:cNvCxnSpPr/>
          <p:nvPr/>
        </p:nvCxnSpPr>
        <p:spPr>
          <a:xfrm>
            <a:off x="4269369" y="3399560"/>
            <a:ext cx="458104" cy="769154"/>
          </a:xfrm>
          <a:prstGeom prst="straightConnector1">
            <a:avLst/>
          </a:prstGeom>
          <a:ln w="762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H="1">
            <a:off x="4586916" y="3234157"/>
            <a:ext cx="800107" cy="490160"/>
          </a:xfrm>
          <a:prstGeom prst="straightConnector1">
            <a:avLst/>
          </a:prstGeom>
          <a:ln w="76200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2" name="Group 51"/>
          <p:cNvGrpSpPr/>
          <p:nvPr/>
        </p:nvGrpSpPr>
        <p:grpSpPr>
          <a:xfrm>
            <a:off x="970140" y="5501367"/>
            <a:ext cx="508910" cy="508910"/>
            <a:chOff x="472164" y="4585293"/>
            <a:chExt cx="508910" cy="508910"/>
          </a:xfrm>
        </p:grpSpPr>
        <p:sp>
          <p:nvSpPr>
            <p:cNvPr id="48" name="Oval 47"/>
            <p:cNvSpPr/>
            <p:nvPr/>
          </p:nvSpPr>
          <p:spPr>
            <a:xfrm>
              <a:off x="661307" y="4767943"/>
              <a:ext cx="130628" cy="13062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/>
            <p:cNvSpPr/>
            <p:nvPr/>
          </p:nvSpPr>
          <p:spPr>
            <a:xfrm>
              <a:off x="590549" y="4697185"/>
              <a:ext cx="272143" cy="272143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/>
            <p:cNvSpPr/>
            <p:nvPr/>
          </p:nvSpPr>
          <p:spPr>
            <a:xfrm>
              <a:off x="530676" y="4637312"/>
              <a:ext cx="391887" cy="391887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/>
            <p:cNvSpPr/>
            <p:nvPr/>
          </p:nvSpPr>
          <p:spPr>
            <a:xfrm>
              <a:off x="472164" y="4585293"/>
              <a:ext cx="508910" cy="50891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6" name="Slide Number Placeholder 5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078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43733" t="52756" r="48034" b="28400"/>
          <a:stretch/>
        </p:blipFill>
        <p:spPr>
          <a:xfrm>
            <a:off x="197812" y="501830"/>
            <a:ext cx="8858730" cy="380172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6515" y="4533411"/>
            <a:ext cx="893681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400" dirty="0"/>
              <a:t>Esempi di registrazioni SKS e SKKS e grafici del movimento delle particelle in tre </a:t>
            </a:r>
            <a:r>
              <a:rPr lang="it-IT" sz="1400" dirty="0" smtClean="0"/>
              <a:t>stazioni della rete </a:t>
            </a:r>
            <a:r>
              <a:rPr lang="it-IT" sz="1400" dirty="0"/>
              <a:t>sismografica regionale tedesca. </a:t>
            </a:r>
            <a:r>
              <a:rPr lang="it-IT" sz="1400" dirty="0" smtClean="0"/>
              <a:t>Sono mostrate Ie componenti radiale </a:t>
            </a:r>
            <a:r>
              <a:rPr lang="it-IT" sz="1400" dirty="0"/>
              <a:t>(R) e trasversale (</a:t>
            </a:r>
            <a:r>
              <a:rPr lang="it-IT" sz="1400" dirty="0" smtClean="0"/>
              <a:t>T). </a:t>
            </a:r>
            <a:r>
              <a:rPr lang="it-IT" sz="1400" dirty="0"/>
              <a:t>Sono </a:t>
            </a:r>
            <a:r>
              <a:rPr lang="it-IT" sz="1400" dirty="0" smtClean="0"/>
              <a:t>state derivate </a:t>
            </a:r>
            <a:r>
              <a:rPr lang="it-IT" sz="1400" dirty="0"/>
              <a:t>dalla rotazione </a:t>
            </a:r>
            <a:r>
              <a:rPr lang="it-IT" sz="1400" dirty="0" smtClean="0"/>
              <a:t>delle componenti orizzontali NS </a:t>
            </a:r>
            <a:r>
              <a:rPr lang="it-IT" sz="1400" dirty="0"/>
              <a:t>e </a:t>
            </a:r>
            <a:r>
              <a:rPr lang="it-IT" sz="1400" dirty="0" smtClean="0"/>
              <a:t>EW </a:t>
            </a:r>
            <a:r>
              <a:rPr lang="it-IT" sz="1400" dirty="0"/>
              <a:t>con </a:t>
            </a:r>
            <a:r>
              <a:rPr lang="it-IT" sz="1400" dirty="0" smtClean="0"/>
              <a:t>l’angolo </a:t>
            </a:r>
            <a:r>
              <a:rPr lang="it-IT" sz="1400" dirty="0"/>
              <a:t>di backazimuth. </a:t>
            </a:r>
            <a:r>
              <a:rPr lang="it-IT" sz="1400" dirty="0" smtClean="0"/>
              <a:t>La </a:t>
            </a:r>
            <a:r>
              <a:rPr lang="it-IT" sz="1400" dirty="0"/>
              <a:t>componente T in BFO ha la stessa scala </a:t>
            </a:r>
            <a:r>
              <a:rPr lang="it-IT" sz="1400" dirty="0" smtClean="0"/>
              <a:t>della </a:t>
            </a:r>
            <a:r>
              <a:rPr lang="it-IT" sz="1400" dirty="0"/>
              <a:t>c</a:t>
            </a:r>
            <a:r>
              <a:rPr lang="it-IT" sz="1400" dirty="0" smtClean="0"/>
              <a:t>omponente </a:t>
            </a:r>
            <a:r>
              <a:rPr lang="it-IT" sz="1400" dirty="0"/>
              <a:t>R, </a:t>
            </a:r>
            <a:r>
              <a:rPr lang="it-IT" sz="1400" dirty="0" smtClean="0"/>
              <a:t>mentre la componente </a:t>
            </a:r>
            <a:r>
              <a:rPr lang="it-IT" sz="1400" dirty="0"/>
              <a:t>T è </a:t>
            </a:r>
            <a:r>
              <a:rPr lang="it-IT" sz="1400" dirty="0" smtClean="0"/>
              <a:t>ingrandita </a:t>
            </a:r>
            <a:r>
              <a:rPr lang="it-IT" sz="1400" dirty="0"/>
              <a:t>di due volte rispetto a R in BRG e MOX. </a:t>
            </a:r>
            <a:r>
              <a:rPr lang="it-IT" sz="1400" dirty="0" smtClean="0"/>
              <a:t>I grafici superiori mostrano la polarizzazione </a:t>
            </a:r>
            <a:r>
              <a:rPr lang="it-IT" sz="1400" dirty="0"/>
              <a:t>nel piano R-T. L'anisotropia si manifesta in tutti e tre i casi </a:t>
            </a:r>
            <a:r>
              <a:rPr lang="it-IT" sz="1400" dirty="0" smtClean="0"/>
              <a:t>con una polarizzazione </a:t>
            </a:r>
            <a:r>
              <a:rPr lang="it-IT" sz="1400" dirty="0"/>
              <a:t>ellittica. La polarizzazione </a:t>
            </a:r>
            <a:r>
              <a:rPr lang="it-IT" sz="1400" dirty="0" smtClean="0"/>
              <a:t>lineare si </a:t>
            </a:r>
            <a:r>
              <a:rPr lang="it-IT" sz="1400" dirty="0"/>
              <a:t>ottiene correggendo i sismogrammi R-T </a:t>
            </a:r>
            <a:r>
              <a:rPr lang="it-IT" sz="1400" dirty="0" smtClean="0"/>
              <a:t>per l'effetto dell’anisotropia </a:t>
            </a:r>
            <a:r>
              <a:rPr lang="it-IT" sz="1400" dirty="0"/>
              <a:t>usando un modello di anisotropia in cui si trova la direzione dell'onda di </a:t>
            </a:r>
            <a:r>
              <a:rPr lang="it-IT" sz="1400" dirty="0" smtClean="0"/>
              <a:t>taglio veloce sub-orizzontale </a:t>
            </a:r>
            <a:r>
              <a:rPr lang="it-IT" sz="1400" dirty="0"/>
              <a:t>e dato dall'angolo </a:t>
            </a:r>
            <a:r>
              <a:rPr lang="el-GR" sz="1400" dirty="0" smtClean="0"/>
              <a:t>φ</a:t>
            </a:r>
            <a:r>
              <a:rPr lang="it-IT" sz="1400" dirty="0" smtClean="0"/>
              <a:t>, </a:t>
            </a:r>
            <a:r>
              <a:rPr lang="it-IT" sz="1400" dirty="0"/>
              <a:t>misurato in senso orario da </a:t>
            </a:r>
            <a:r>
              <a:rPr lang="it-IT" sz="1400" dirty="0" smtClean="0"/>
              <a:t>nord, </a:t>
            </a:r>
            <a:r>
              <a:rPr lang="it-IT" sz="1400" dirty="0"/>
              <a:t>e dal tempo di </a:t>
            </a:r>
            <a:r>
              <a:rPr lang="it-IT" sz="1400" dirty="0" smtClean="0"/>
              <a:t>ritardo (in </a:t>
            </a:r>
            <a:r>
              <a:rPr lang="it-IT" sz="1400" dirty="0"/>
              <a:t>secondi) tra l'onda di taglio lenta e quella veloce è data da </a:t>
            </a:r>
            <a:r>
              <a:rPr lang="el-GR" sz="1400" dirty="0" smtClean="0"/>
              <a:t>δ</a:t>
            </a:r>
            <a:r>
              <a:rPr lang="it-IT" sz="1400" dirty="0" smtClean="0"/>
              <a:t>t </a:t>
            </a:r>
            <a:r>
              <a:rPr lang="it-IT" sz="1400" dirty="0"/>
              <a:t>(per gentile concessione di G. Bock</a:t>
            </a:r>
            <a:r>
              <a:rPr lang="it-IT" sz="1400" dirty="0" smtClean="0"/>
              <a:t>).</a:t>
            </a:r>
            <a:r>
              <a:rPr lang="it-IT" sz="1400" dirty="0"/>
              <a:t> 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-61877" y="6565293"/>
            <a:ext cx="76039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Da: New </a:t>
            </a:r>
            <a:r>
              <a:rPr lang="en-US" sz="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Manual of Seismological </a:t>
            </a:r>
            <a:r>
              <a:rPr lang="en-US" sz="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Observatory </a:t>
            </a:r>
            <a:r>
              <a:rPr lang="en-US" sz="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Practice – </a:t>
            </a:r>
            <a:r>
              <a:rPr lang="en-US" sz="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NMSOP </a:t>
            </a:r>
          </a:p>
          <a:p>
            <a:r>
              <a:rPr lang="en-US" sz="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CHAPTER </a:t>
            </a:r>
            <a:r>
              <a:rPr lang="en-US" sz="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2: Seismic Wave Propagation and Earth Models (P. Bormann, E. R. </a:t>
            </a:r>
            <a:r>
              <a:rPr lang="en-US" sz="80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Engdahl</a:t>
            </a:r>
            <a:r>
              <a:rPr lang="en-US" sz="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and </a:t>
            </a:r>
            <a:r>
              <a:rPr lang="en-US" sz="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R. Kind</a:t>
            </a:r>
            <a:r>
              <a:rPr lang="en-US" sz="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)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0433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42986" t="27037" r="47361" b="23333"/>
          <a:stretch/>
        </p:blipFill>
        <p:spPr>
          <a:xfrm>
            <a:off x="0" y="1051330"/>
            <a:ext cx="5295900" cy="5105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295900" y="1203373"/>
            <a:ext cx="3586843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/>
              <a:t>Valori tipici (medie </a:t>
            </a:r>
            <a:r>
              <a:rPr lang="it-IT" dirty="0" smtClean="0"/>
              <a:t>e/o </a:t>
            </a:r>
            <a:r>
              <a:rPr lang="it-IT" dirty="0"/>
              <a:t>intervalli approssimativi) di costanti elastiche, </a:t>
            </a:r>
            <a:r>
              <a:rPr lang="it-IT" dirty="0" smtClean="0"/>
              <a:t>densità, Rapporto </a:t>
            </a:r>
            <a:r>
              <a:rPr lang="it-IT" dirty="0"/>
              <a:t>di Poisson e velocità dell'onda sismica per alcuni materiali selezionati, non </a:t>
            </a:r>
            <a:r>
              <a:rPr lang="it-IT" dirty="0" smtClean="0"/>
              <a:t>consolidati sedimenti</a:t>
            </a:r>
            <a:r>
              <a:rPr lang="it-IT" dirty="0"/>
              <a:t>, rocce sedimentarie di diversa età geologica e rocce </a:t>
            </a:r>
            <a:r>
              <a:rPr lang="it-IT" dirty="0" smtClean="0"/>
              <a:t>ignee/plutoniche</a:t>
            </a:r>
            <a:r>
              <a:rPr lang="it-IT" dirty="0"/>
              <a:t>. Valori </a:t>
            </a:r>
            <a:r>
              <a:rPr lang="it-IT" dirty="0" smtClean="0"/>
              <a:t>per il </a:t>
            </a:r>
            <a:r>
              <a:rPr lang="it-IT" dirty="0"/>
              <a:t>granito si riferisce a una pressione di confinamento di 200 MPa, corrispondente a circa 8 km di profondità, per il basalto </a:t>
            </a:r>
            <a:r>
              <a:rPr lang="it-IT" dirty="0" smtClean="0"/>
              <a:t>a 600 </a:t>
            </a:r>
            <a:r>
              <a:rPr lang="it-IT" dirty="0"/>
              <a:t>MPa (circa 20 km di profondità) e per Peridotite, Dunite e Pirossenite a 1000 MPa (</a:t>
            </a:r>
            <a:r>
              <a:rPr lang="it-IT" dirty="0" smtClean="0"/>
              <a:t>circa 30 </a:t>
            </a:r>
            <a:r>
              <a:rPr lang="it-IT" dirty="0"/>
              <a:t>km di profondità) (compilato da Hellwege, 1982; Lillie, 1999; e altre fonti).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-61877" y="6565293"/>
            <a:ext cx="76039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Da: New </a:t>
            </a:r>
            <a:r>
              <a:rPr lang="en-US" sz="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Manual of Seismological </a:t>
            </a:r>
            <a:r>
              <a:rPr lang="en-US" sz="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Observatory </a:t>
            </a:r>
            <a:r>
              <a:rPr lang="en-US" sz="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Practice – </a:t>
            </a:r>
            <a:r>
              <a:rPr lang="en-US" sz="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NMSOP </a:t>
            </a:r>
          </a:p>
          <a:p>
            <a:r>
              <a:rPr lang="en-US" sz="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CHAPTER </a:t>
            </a:r>
            <a:r>
              <a:rPr lang="en-US" sz="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2: Seismic Wave Propagation and Earth Models (P. Bormann, E. R. </a:t>
            </a:r>
            <a:r>
              <a:rPr lang="en-US" sz="80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Engdahl</a:t>
            </a:r>
            <a:r>
              <a:rPr lang="en-US" sz="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and </a:t>
            </a:r>
            <a:r>
              <a:rPr lang="en-US" sz="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R. Kind</a:t>
            </a:r>
            <a:r>
              <a:rPr lang="en-US" sz="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) 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2887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407" y="623891"/>
            <a:ext cx="6373072" cy="472357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36228" y="5444455"/>
            <a:ext cx="85148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/>
              <a:t>Spostamenti causati dalla propagazione orizzontale </a:t>
            </a:r>
            <a:r>
              <a:rPr lang="it-IT" dirty="0" smtClean="0"/>
              <a:t>fondamentale di Love (</a:t>
            </a:r>
            <a:r>
              <a:rPr lang="it-IT" dirty="0"/>
              <a:t>in alto) </a:t>
            </a:r>
            <a:r>
              <a:rPr lang="it-IT" dirty="0" smtClean="0"/>
              <a:t>e Onde </a:t>
            </a:r>
            <a:r>
              <a:rPr lang="it-IT" dirty="0"/>
              <a:t>di Rayleigh (in basso). In entrambi i casi le ampiezze dell'onda </a:t>
            </a:r>
            <a:r>
              <a:rPr lang="it-IT" dirty="0" smtClean="0"/>
              <a:t>decadono fortemente </a:t>
            </a:r>
            <a:r>
              <a:rPr lang="it-IT" dirty="0"/>
              <a:t>con la </a:t>
            </a:r>
            <a:r>
              <a:rPr lang="it-IT" dirty="0" smtClean="0"/>
              <a:t>profondità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-61877" y="6565293"/>
            <a:ext cx="76039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Da: New </a:t>
            </a:r>
            <a:r>
              <a:rPr lang="en-US" sz="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Manual of Seismological </a:t>
            </a:r>
            <a:r>
              <a:rPr lang="en-US" sz="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Observatory </a:t>
            </a:r>
            <a:r>
              <a:rPr lang="en-US" sz="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Practice – </a:t>
            </a:r>
            <a:r>
              <a:rPr lang="en-US" sz="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NMSOP </a:t>
            </a:r>
          </a:p>
          <a:p>
            <a:r>
              <a:rPr lang="en-US" sz="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CHAPTER </a:t>
            </a:r>
            <a:r>
              <a:rPr lang="en-US" sz="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2: Seismic Wave Propagation and Earth Models (P. Bormann, E. R. </a:t>
            </a:r>
            <a:r>
              <a:rPr lang="en-US" sz="80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Engdahl</a:t>
            </a:r>
            <a:r>
              <a:rPr lang="en-US" sz="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and </a:t>
            </a:r>
            <a:r>
              <a:rPr lang="en-US" sz="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R. Kind</a:t>
            </a:r>
            <a:r>
              <a:rPr lang="en-US" sz="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) 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2694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0000">
            <a:off x="185030" y="628269"/>
            <a:ext cx="8418272" cy="35492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952" y="3852398"/>
            <a:ext cx="4494890" cy="26368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08909" y="4155153"/>
            <a:ext cx="391765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/>
              <a:t>L</a:t>
            </a:r>
            <a:r>
              <a:rPr lang="it-IT" dirty="0" smtClean="0"/>
              <a:t>a </a:t>
            </a:r>
            <a:r>
              <a:rPr lang="it-IT" dirty="0"/>
              <a:t>velocità di fase è la velocità con cui si </a:t>
            </a:r>
            <a:r>
              <a:rPr lang="it-IT" dirty="0" smtClean="0"/>
              <a:t>propaga un'onda</a:t>
            </a:r>
            <a:r>
              <a:rPr lang="it-IT" dirty="0"/>
              <a:t>. </a:t>
            </a:r>
            <a:r>
              <a:rPr lang="it-IT" dirty="0" smtClean="0"/>
              <a:t>Può </a:t>
            </a:r>
            <a:r>
              <a:rPr lang="it-IT" dirty="0"/>
              <a:t>essere visualizzata come la velocità di propagazione di una cresta dell'onda. </a:t>
            </a:r>
            <a:endParaRPr lang="it-IT" dirty="0" smtClean="0"/>
          </a:p>
          <a:p>
            <a:pPr algn="just"/>
            <a:r>
              <a:rPr lang="it-IT" dirty="0" smtClean="0"/>
              <a:t>La </a:t>
            </a:r>
            <a:r>
              <a:rPr lang="it-IT" dirty="0"/>
              <a:t>velocità di gruppo di un'onda è la velocità con cui si </a:t>
            </a:r>
            <a:r>
              <a:rPr lang="it-IT" dirty="0" smtClean="0"/>
              <a:t>propa l'inviluppo dell'onda.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5221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3" name="Text Box 5"/>
          <p:cNvSpPr txBox="1">
            <a:spLocks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ctr"/>
          <a:lstStyle/>
          <a:p>
            <a:pPr algn="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5A570F63-A0AE-4140-848E-7A12EEFCAED0}" type="slidenum">
              <a:rPr lang="it-IT" sz="1400" b="1">
                <a:solidFill>
                  <a:srgbClr val="898989"/>
                </a:solidFill>
                <a:latin typeface="Calibri" pitchFamily="34" charset="0"/>
              </a:rPr>
              <a:pPr algn="r">
                <a:buClrTx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17</a:t>
            </a:fld>
            <a:endParaRPr lang="it-IT" sz="1400" b="1">
              <a:solidFill>
                <a:srgbClr val="898989"/>
              </a:solidFill>
              <a:latin typeface="Calibri" pitchFamily="34" charset="0"/>
            </a:endParaRPr>
          </a:p>
        </p:txBody>
      </p:sp>
      <p:pic>
        <p:nvPicPr>
          <p:cNvPr id="9" name="Picture 3" descr="C:\Users\Antonella\Desktop\Lezioni Fisica Terrestre\immagini\onde di superficie\littlewavepackets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0601" y="675120"/>
            <a:ext cx="7728331" cy="5677957"/>
          </a:xfrm>
          <a:prstGeom prst="rect">
            <a:avLst/>
          </a:prstGeom>
          <a:noFill/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484038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18214"/>
          <a:stretch/>
        </p:blipFill>
        <p:spPr>
          <a:xfrm>
            <a:off x="180207" y="905592"/>
            <a:ext cx="8766808" cy="367479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2731" y="5050172"/>
            <a:ext cx="75836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 smtClean="0"/>
              <a:t>Curve di dispersione dei modi fondamentali </a:t>
            </a:r>
            <a:r>
              <a:rPr lang="it-IT" dirty="0"/>
              <a:t>dell'onda </a:t>
            </a:r>
            <a:r>
              <a:rPr lang="it-IT" dirty="0" smtClean="0"/>
              <a:t>di Love </a:t>
            </a:r>
            <a:r>
              <a:rPr lang="it-IT" dirty="0"/>
              <a:t>e di Rayleigh calcolate per </a:t>
            </a:r>
            <a:r>
              <a:rPr lang="it-IT" dirty="0" smtClean="0"/>
              <a:t>il Modello </a:t>
            </a:r>
            <a:r>
              <a:rPr lang="it-IT" dirty="0"/>
              <a:t>PREM </a:t>
            </a:r>
            <a:r>
              <a:rPr lang="it-IT" dirty="0" smtClean="0"/>
              <a:t>con anisotropia.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-61877" y="6565293"/>
            <a:ext cx="76039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Da: New </a:t>
            </a:r>
            <a:r>
              <a:rPr lang="en-US" sz="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Manual of Seismological </a:t>
            </a:r>
            <a:r>
              <a:rPr lang="en-US" sz="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Observatory </a:t>
            </a:r>
            <a:r>
              <a:rPr lang="en-US" sz="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Practice – </a:t>
            </a:r>
            <a:r>
              <a:rPr lang="en-US" sz="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NMSOP </a:t>
            </a:r>
          </a:p>
          <a:p>
            <a:r>
              <a:rPr lang="en-US" sz="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CHAPTER </a:t>
            </a:r>
            <a:r>
              <a:rPr lang="en-US" sz="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2: Seismic Wave Propagation and Earth Models (P. Bormann, E. R. </a:t>
            </a:r>
            <a:r>
              <a:rPr lang="en-US" sz="80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Engdahl</a:t>
            </a:r>
            <a:r>
              <a:rPr lang="en-US" sz="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and </a:t>
            </a:r>
            <a:r>
              <a:rPr lang="en-US" sz="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R. Kind</a:t>
            </a:r>
            <a:r>
              <a:rPr lang="en-US" sz="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) 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101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042" y="514334"/>
            <a:ext cx="8336231" cy="535305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61877" y="6565293"/>
            <a:ext cx="76039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Da: New </a:t>
            </a:r>
            <a:r>
              <a:rPr lang="en-US" sz="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Manual of Seismological </a:t>
            </a:r>
            <a:r>
              <a:rPr lang="en-US" sz="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Observatory </a:t>
            </a:r>
            <a:r>
              <a:rPr lang="en-US" sz="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Practice – </a:t>
            </a:r>
            <a:r>
              <a:rPr lang="en-US" sz="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NMSOP </a:t>
            </a:r>
          </a:p>
          <a:p>
            <a:r>
              <a:rPr lang="en-US" sz="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CHAPTER </a:t>
            </a:r>
            <a:r>
              <a:rPr lang="en-US" sz="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2: Seismic Wave Propagation and Earth Models (P. Bormann, E. R. </a:t>
            </a:r>
            <a:r>
              <a:rPr lang="en-US" sz="80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Engdahl</a:t>
            </a:r>
            <a:r>
              <a:rPr lang="en-US" sz="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and </a:t>
            </a:r>
            <a:r>
              <a:rPr lang="en-US" sz="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R. Kind</a:t>
            </a:r>
            <a:r>
              <a:rPr lang="en-US" sz="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)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20785" y="5716384"/>
            <a:ext cx="83051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Curve di dispersione di velocità di gruppo in funzione del periodo per </a:t>
            </a:r>
            <a:r>
              <a:rPr lang="it-IT" dirty="0" smtClean="0"/>
              <a:t>onde di Love </a:t>
            </a:r>
            <a:r>
              <a:rPr lang="it-IT" dirty="0"/>
              <a:t>e </a:t>
            </a:r>
            <a:r>
              <a:rPr lang="it-IT" dirty="0" smtClean="0"/>
              <a:t>Rayleigh (modi </a:t>
            </a:r>
            <a:r>
              <a:rPr lang="it-IT" dirty="0"/>
              <a:t>fondamentali e </a:t>
            </a:r>
            <a:r>
              <a:rPr lang="it-IT" dirty="0" smtClean="0"/>
              <a:t>superiori).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765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730" name="Picture 2" descr="Risultati immagini per waves exampl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44824"/>
            <a:ext cx="8194010" cy="3456384"/>
          </a:xfrm>
          <a:prstGeom prst="rect">
            <a:avLst/>
          </a:prstGeom>
          <a:solidFill>
            <a:schemeClr val="bg1"/>
          </a:solidFill>
          <a:extLst/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2310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636" y="1098714"/>
            <a:ext cx="8382727" cy="4962574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5176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51520" y="2132856"/>
            <a:ext cx="8640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it-IT" dirty="0"/>
          </a:p>
          <a:p>
            <a:pPr algn="just"/>
            <a:endParaRPr lang="it-IT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4294967295"/>
          </p:nvPr>
        </p:nvSpPr>
        <p:spPr>
          <a:xfrm>
            <a:off x="7010400" y="6275216"/>
            <a:ext cx="2133600" cy="365125"/>
          </a:xfrm>
          <a:prstGeom prst="rect">
            <a:avLst/>
          </a:prstGeom>
        </p:spPr>
        <p:txBody>
          <a:bodyPr/>
          <a:lstStyle/>
          <a:p>
            <a:fld id="{1085DE87-C515-4485-B35B-A1D496760DEA}" type="slidenum">
              <a:rPr lang="it-IT" sz="1400" b="1" smtClean="0"/>
              <a:pPr/>
              <a:t>21</a:t>
            </a:fld>
            <a:endParaRPr lang="it-IT" sz="1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90396" y="694309"/>
            <a:ext cx="896320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 smtClean="0"/>
              <a:t>Le onde di superficie hanno velocità minore delle onde P ed S, per cui il loro arrivo in una stazione è successivo a quelle delle onde di corpo. La loro ampiezza è però molto maggiore delle onde di corpo. </a:t>
            </a:r>
          </a:p>
          <a:p>
            <a:pPr algn="just"/>
            <a:r>
              <a:rPr lang="it-IT" dirty="0" smtClean="0"/>
              <a:t>La loro maggiore ampiezza è spiegata dal fatto che le onde di superficie hanno fronti d’onda cilindrici (a) quello delle onde di corpo sferico (b). </a:t>
            </a:r>
            <a:endParaRPr lang="it-IT" dirty="0"/>
          </a:p>
        </p:txBody>
      </p:sp>
      <p:grpSp>
        <p:nvGrpSpPr>
          <p:cNvPr id="25" name="Group 24"/>
          <p:cNvGrpSpPr/>
          <p:nvPr/>
        </p:nvGrpSpPr>
        <p:grpSpPr>
          <a:xfrm>
            <a:off x="395536" y="2492896"/>
            <a:ext cx="8226495" cy="1627560"/>
            <a:chOff x="395536" y="2492896"/>
            <a:chExt cx="8226495" cy="1627560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148064" y="2811983"/>
              <a:ext cx="1939455" cy="12650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3" descr="att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308304" y="2564904"/>
              <a:ext cx="1313727" cy="14835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3" descr="att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627784" y="2636912"/>
              <a:ext cx="1313727" cy="14835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95536" y="2852936"/>
              <a:ext cx="2190495" cy="11631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TextBox 13"/>
            <p:cNvSpPr txBox="1"/>
            <p:nvPr/>
          </p:nvSpPr>
          <p:spPr>
            <a:xfrm>
              <a:off x="755576" y="2492896"/>
              <a:ext cx="198297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dirty="0" smtClean="0">
                  <a:solidFill>
                    <a:srgbClr val="FF0000"/>
                  </a:solidFill>
                </a:rPr>
                <a:t>Cylindrical wave front</a:t>
              </a:r>
              <a:endParaRPr lang="it-IT" sz="1600" dirty="0">
                <a:solidFill>
                  <a:srgbClr val="FF0000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436096" y="2492896"/>
              <a:ext cx="188519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dirty="0" smtClean="0">
                  <a:solidFill>
                    <a:srgbClr val="FF0000"/>
                  </a:solidFill>
                </a:rPr>
                <a:t>Spherical wave front</a:t>
              </a:r>
              <a:endParaRPr lang="it-IT" sz="16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882571" y="4417367"/>
            <a:ext cx="1216423" cy="1315889"/>
            <a:chOff x="2851521" y="5157192"/>
            <a:chExt cx="1216423" cy="1315889"/>
          </a:xfrm>
        </p:grpSpPr>
        <p:cxnSp>
          <p:nvCxnSpPr>
            <p:cNvPr id="27" name="Straight Arrow Connector 26"/>
            <p:cNvCxnSpPr/>
            <p:nvPr/>
          </p:nvCxnSpPr>
          <p:spPr>
            <a:xfrm>
              <a:off x="3419872" y="5805264"/>
              <a:ext cx="0" cy="28803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2851521" y="6165304"/>
              <a:ext cx="121642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dirty="0" smtClean="0"/>
                <a:t>Surface waves</a:t>
              </a:r>
              <a:endParaRPr lang="it-IT" sz="1400" dirty="0"/>
            </a:p>
          </p:txBody>
        </p:sp>
        <p:graphicFrame>
          <p:nvGraphicFramePr>
            <p:cNvPr id="31" name="Object 30"/>
            <p:cNvGraphicFramePr>
              <a:graphicFrameLocks noChangeAspect="1"/>
            </p:cNvGraphicFramePr>
            <p:nvPr/>
          </p:nvGraphicFramePr>
          <p:xfrm>
            <a:off x="3059831" y="5157192"/>
            <a:ext cx="818513" cy="49110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514" name="Equation" r:id="rId6" imgW="698500" imgH="419100" progId="Equation.3">
                    <p:embed/>
                  </p:oleObj>
                </mc:Choice>
                <mc:Fallback>
                  <p:oleObj name="Equation" r:id="rId6" imgW="698500" imgH="419100" progId="Equation.3">
                    <p:embed/>
                    <p:pic>
                      <p:nvPicPr>
                        <p:cNvPr id="31" name="Object 3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59831" y="5157192"/>
                          <a:ext cx="818513" cy="491108"/>
                        </a:xfrm>
                        <a:prstGeom prst="rect">
                          <a:avLst/>
                        </a:prstGeom>
                        <a:solidFill>
                          <a:srgbClr val="FFFF00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2" name="Group 31"/>
          <p:cNvGrpSpPr/>
          <p:nvPr/>
        </p:nvGrpSpPr>
        <p:grpSpPr>
          <a:xfrm>
            <a:off x="6601682" y="4414427"/>
            <a:ext cx="1043619" cy="1302023"/>
            <a:chOff x="7812360" y="5099050"/>
            <a:chExt cx="1043619" cy="1302023"/>
          </a:xfrm>
        </p:grpSpPr>
        <p:cxnSp>
          <p:nvCxnSpPr>
            <p:cNvPr id="28" name="Straight Arrow Connector 27"/>
            <p:cNvCxnSpPr/>
            <p:nvPr/>
          </p:nvCxnSpPr>
          <p:spPr>
            <a:xfrm>
              <a:off x="8316416" y="5733256"/>
              <a:ext cx="0" cy="28803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7812360" y="6093296"/>
              <a:ext cx="104361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dirty="0" smtClean="0"/>
                <a:t>Body waves</a:t>
              </a:r>
              <a:endParaRPr lang="it-IT" sz="1400" dirty="0"/>
            </a:p>
          </p:txBody>
        </p:sp>
        <p:graphicFrame>
          <p:nvGraphicFramePr>
            <p:cNvPr id="2058" name="Object 10"/>
            <p:cNvGraphicFramePr>
              <a:graphicFrameLocks noChangeAspect="1"/>
            </p:cNvGraphicFramePr>
            <p:nvPr/>
          </p:nvGraphicFramePr>
          <p:xfrm>
            <a:off x="7886700" y="5099050"/>
            <a:ext cx="669925" cy="4603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515" name="Equation" r:id="rId8" imgW="571252" imgH="393529" progId="Equation.3">
                    <p:embed/>
                  </p:oleObj>
                </mc:Choice>
                <mc:Fallback>
                  <p:oleObj name="Equation" r:id="rId8" imgW="571252" imgH="393529" progId="Equation.3">
                    <p:embed/>
                    <p:pic>
                      <p:nvPicPr>
                        <p:cNvPr id="2058" name="Object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886700" y="5099050"/>
                          <a:ext cx="669925" cy="460375"/>
                        </a:xfrm>
                        <a:prstGeom prst="rect">
                          <a:avLst/>
                        </a:prstGeom>
                        <a:solidFill>
                          <a:srgbClr val="FFFF00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3184169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353" y="467828"/>
            <a:ext cx="7773074" cy="446265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18114" y="4863079"/>
            <a:ext cx="871616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dirty="0"/>
              <a:t>Moto </a:t>
            </a:r>
            <a:r>
              <a:rPr lang="it-IT" dirty="0" smtClean="0"/>
              <a:t>delle particellare </a:t>
            </a:r>
            <a:r>
              <a:rPr lang="it-IT" dirty="0"/>
              <a:t>per </a:t>
            </a:r>
            <a:r>
              <a:rPr lang="it-IT" dirty="0" smtClean="0"/>
              <a:t>ilo mode fondamentale di Rayleigh </a:t>
            </a:r>
            <a:r>
              <a:rPr lang="it-IT" dirty="0"/>
              <a:t>in un semispazio uniforme. </a:t>
            </a:r>
            <a:r>
              <a:rPr lang="it-IT" dirty="0" smtClean="0"/>
              <a:t>E’ mostrata una </a:t>
            </a:r>
            <a:r>
              <a:rPr lang="it-IT" dirty="0"/>
              <a:t>lunghezza d'onda orizzontale. In superficie il movimento verticale è circa 1,5 volte più grande </a:t>
            </a:r>
            <a:r>
              <a:rPr lang="it-IT" dirty="0" smtClean="0"/>
              <a:t>di il </a:t>
            </a:r>
            <a:r>
              <a:rPr lang="it-IT" dirty="0"/>
              <a:t>movimento orizzontale. Nota il passaggio dal senso retrogrado al senso </a:t>
            </a:r>
            <a:r>
              <a:rPr lang="it-IT" dirty="0" smtClean="0"/>
              <a:t>progrado del moto ellittico della </a:t>
            </a:r>
            <a:r>
              <a:rPr lang="it-IT" dirty="0"/>
              <a:t>particella </a:t>
            </a:r>
            <a:r>
              <a:rPr lang="it-IT" dirty="0" smtClean="0"/>
              <a:t>ad </a:t>
            </a:r>
            <a:r>
              <a:rPr lang="it-IT" dirty="0"/>
              <a:t>una profondità maggiore di circa </a:t>
            </a:r>
            <a:r>
              <a:rPr lang="it-IT" dirty="0" smtClean="0"/>
              <a:t>L/5</a:t>
            </a:r>
            <a:r>
              <a:rPr lang="it-IT" dirty="0"/>
              <a:t>. L'onda si propaga da sinistra a destra. I punti mostrano </a:t>
            </a:r>
            <a:r>
              <a:rPr lang="it-IT" dirty="0" smtClean="0"/>
              <a:t>il posizione </a:t>
            </a:r>
            <a:r>
              <a:rPr lang="it-IT" dirty="0"/>
              <a:t>della stessa particella a distanza fissa con il tempo che aumenta da destra a </a:t>
            </a:r>
            <a:r>
              <a:rPr lang="it-IT" dirty="0" smtClean="0"/>
              <a:t>sinistra.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-61877" y="6565293"/>
            <a:ext cx="76039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Da: New </a:t>
            </a:r>
            <a:r>
              <a:rPr lang="en-US" sz="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Manual of Seismological </a:t>
            </a:r>
            <a:r>
              <a:rPr lang="en-US" sz="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Observatory </a:t>
            </a:r>
            <a:r>
              <a:rPr lang="en-US" sz="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Practice – </a:t>
            </a:r>
            <a:r>
              <a:rPr lang="en-US" sz="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NMSOP </a:t>
            </a:r>
          </a:p>
          <a:p>
            <a:r>
              <a:rPr lang="en-US" sz="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CHAPTER </a:t>
            </a:r>
            <a:r>
              <a:rPr lang="en-US" sz="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2: Seismic Wave Propagation and Earth Models (P. Bormann, E. R. </a:t>
            </a:r>
            <a:r>
              <a:rPr lang="en-US" sz="80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Engdahl</a:t>
            </a:r>
            <a:r>
              <a:rPr lang="en-US" sz="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and </a:t>
            </a:r>
            <a:r>
              <a:rPr lang="en-US" sz="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R. Kind</a:t>
            </a:r>
            <a:r>
              <a:rPr lang="en-US" sz="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) 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256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44236" t="52826" r="48165" b="20206"/>
          <a:stretch/>
        </p:blipFill>
        <p:spPr>
          <a:xfrm>
            <a:off x="1337213" y="650928"/>
            <a:ext cx="6469574" cy="430503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60335" y="5250428"/>
            <a:ext cx="842332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dirty="0"/>
              <a:t>Record a banda larga a 3 componenti (tracce superiori) e relativi diagrammi di movimento delle </a:t>
            </a:r>
            <a:r>
              <a:rPr lang="it-IT" dirty="0" smtClean="0"/>
              <a:t>particelle sul </a:t>
            </a:r>
            <a:r>
              <a:rPr lang="it-IT" dirty="0"/>
              <a:t>piano orizzontale (N-E) e </a:t>
            </a:r>
            <a:r>
              <a:rPr lang="it-IT" dirty="0" smtClean="0"/>
              <a:t>sui due </a:t>
            </a:r>
            <a:r>
              <a:rPr lang="it-IT" dirty="0"/>
              <a:t>piani verticali (Z-N e Z-E, rispettivamente) </a:t>
            </a:r>
            <a:r>
              <a:rPr lang="it-IT" dirty="0" smtClean="0"/>
              <a:t>del gruppo dell'onda di superficie.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-61877" y="6565293"/>
            <a:ext cx="76039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Da: New </a:t>
            </a:r>
            <a:r>
              <a:rPr lang="en-US" sz="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Manual of Seismological </a:t>
            </a:r>
            <a:r>
              <a:rPr lang="en-US" sz="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Observatory </a:t>
            </a:r>
            <a:r>
              <a:rPr lang="en-US" sz="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Practice – </a:t>
            </a:r>
            <a:r>
              <a:rPr lang="en-US" sz="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NMSOP </a:t>
            </a:r>
          </a:p>
          <a:p>
            <a:r>
              <a:rPr lang="en-US" sz="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CHAPTER </a:t>
            </a:r>
            <a:r>
              <a:rPr lang="en-US" sz="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2: Seismic Wave Propagation and Earth Models (P. Bormann, E. R. </a:t>
            </a:r>
            <a:r>
              <a:rPr lang="en-US" sz="80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Engdahl</a:t>
            </a:r>
            <a:r>
              <a:rPr lang="en-US" sz="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and </a:t>
            </a:r>
            <a:r>
              <a:rPr lang="en-US" sz="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R. Kind</a:t>
            </a:r>
            <a:r>
              <a:rPr lang="en-US" sz="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)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4683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61877" y="6565293"/>
            <a:ext cx="76039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Da: New </a:t>
            </a:r>
            <a:r>
              <a:rPr lang="en-US" sz="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Manual of Seismological </a:t>
            </a:r>
            <a:r>
              <a:rPr lang="en-US" sz="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Observatory </a:t>
            </a:r>
            <a:r>
              <a:rPr lang="en-US" sz="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Practice – </a:t>
            </a:r>
            <a:r>
              <a:rPr lang="en-US" sz="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NMSOP </a:t>
            </a:r>
          </a:p>
          <a:p>
            <a:r>
              <a:rPr lang="en-US" sz="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CHAPTER </a:t>
            </a:r>
            <a:r>
              <a:rPr lang="en-US" sz="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2: Seismic Wave Propagation and Earth Models (P. Bormann, E. R. </a:t>
            </a:r>
            <a:r>
              <a:rPr lang="en-US" sz="80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Engdahl</a:t>
            </a:r>
            <a:r>
              <a:rPr lang="en-US" sz="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and </a:t>
            </a:r>
            <a:r>
              <a:rPr lang="en-US" sz="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R. Kind</a:t>
            </a:r>
            <a:r>
              <a:rPr lang="en-US" sz="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)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10" y="556595"/>
            <a:ext cx="8565622" cy="484674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572000" y="5307816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it-IT" dirty="0" smtClean="0"/>
              <a:t>Registrazioni </a:t>
            </a:r>
            <a:r>
              <a:rPr lang="it-IT" dirty="0"/>
              <a:t>del terremoto </a:t>
            </a:r>
            <a:r>
              <a:rPr lang="it-IT" dirty="0" smtClean="0"/>
              <a:t>del trench di </a:t>
            </a:r>
            <a:r>
              <a:rPr lang="it-IT" dirty="0"/>
              <a:t>Tonga dell'11 marzo 1989 (h = 235 km) nella Z, </a:t>
            </a:r>
            <a:r>
              <a:rPr lang="it-IT" dirty="0" smtClean="0"/>
              <a:t>R e </a:t>
            </a:r>
            <a:r>
              <a:rPr lang="it-IT" dirty="0"/>
              <a:t>componenti T della stazione </a:t>
            </a:r>
            <a:r>
              <a:rPr lang="it-IT" dirty="0" smtClean="0"/>
              <a:t>IRIS/IDA </a:t>
            </a:r>
            <a:r>
              <a:rPr lang="it-IT" dirty="0"/>
              <a:t>NNA in Perù (D = 93,7 </a:t>
            </a:r>
            <a:r>
              <a:rPr lang="it-IT" dirty="0" smtClean="0"/>
              <a:t>°)</a:t>
            </a:r>
            <a:endParaRPr lang="it-IT" dirty="0"/>
          </a:p>
        </p:txBody>
      </p:sp>
      <p:sp>
        <p:nvSpPr>
          <p:cNvPr id="6" name="Rectangle 5"/>
          <p:cNvSpPr/>
          <p:nvPr/>
        </p:nvSpPr>
        <p:spPr>
          <a:xfrm>
            <a:off x="228600" y="4604337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dirty="0" smtClean="0"/>
              <a:t>Primi tre </a:t>
            </a:r>
            <a:r>
              <a:rPr lang="it-IT" dirty="0"/>
              <a:t>arrivi delle onde globali di Rayleigh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6941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721" y="730705"/>
            <a:ext cx="8077900" cy="373107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20486" y="4651231"/>
            <a:ext cx="852351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Esempio di un record a banda molto larga (VBB) con alta gamma dinamica da parte </a:t>
            </a:r>
            <a:r>
              <a:rPr lang="it-IT" dirty="0" smtClean="0"/>
              <a:t>dell'STS1 sismografo </a:t>
            </a:r>
            <a:r>
              <a:rPr lang="it-IT" dirty="0"/>
              <a:t>gestito dall'Università di Nagoya, in Giappone. I gruppi di onde sismiche da </a:t>
            </a:r>
            <a:r>
              <a:rPr lang="it-IT" dirty="0" smtClean="0"/>
              <a:t>a il </a:t>
            </a:r>
            <a:r>
              <a:rPr lang="it-IT" dirty="0"/>
              <a:t>terremoto di magnitudo 8,2 delle Isole Kermadec (20 ottobre 1986) si sovrappone </a:t>
            </a:r>
            <a:r>
              <a:rPr lang="it-IT" dirty="0" smtClean="0"/>
              <a:t>a maree </a:t>
            </a:r>
            <a:r>
              <a:rPr lang="it-IT" dirty="0"/>
              <a:t>della </a:t>
            </a:r>
            <a:r>
              <a:rPr lang="it-IT" dirty="0" smtClean="0"/>
              <a:t>Terra.</a:t>
            </a:r>
            <a:endParaRPr lang="it-IT" dirty="0"/>
          </a:p>
        </p:txBody>
      </p:sp>
      <p:sp>
        <p:nvSpPr>
          <p:cNvPr id="5" name="TextBox 4"/>
          <p:cNvSpPr txBox="1"/>
          <p:nvPr/>
        </p:nvSpPr>
        <p:spPr>
          <a:xfrm>
            <a:off x="-61877" y="6565293"/>
            <a:ext cx="76039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Da: New </a:t>
            </a:r>
            <a:r>
              <a:rPr lang="en-US" sz="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Manual of Seismological </a:t>
            </a:r>
            <a:r>
              <a:rPr lang="en-US" sz="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Observatory </a:t>
            </a:r>
            <a:r>
              <a:rPr lang="en-US" sz="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Practice – </a:t>
            </a:r>
            <a:r>
              <a:rPr lang="en-US" sz="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NMSOP </a:t>
            </a:r>
          </a:p>
          <a:p>
            <a:r>
              <a:rPr lang="en-US" sz="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CHAPTER </a:t>
            </a:r>
            <a:r>
              <a:rPr lang="en-US" sz="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2: Seismic Wave Propagation and Earth Models (P. Bormann, E. R. </a:t>
            </a:r>
            <a:r>
              <a:rPr lang="en-US" sz="80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Engdahl</a:t>
            </a:r>
            <a:r>
              <a:rPr lang="en-US" sz="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and </a:t>
            </a:r>
            <a:r>
              <a:rPr lang="en-US" sz="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R. Kind</a:t>
            </a:r>
            <a:r>
              <a:rPr lang="en-US" sz="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)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2908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11869"/>
          <a:stretch/>
        </p:blipFill>
        <p:spPr>
          <a:xfrm>
            <a:off x="910936" y="537198"/>
            <a:ext cx="7395606" cy="522260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73528" y="5702653"/>
            <a:ext cx="84500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dirty="0"/>
              <a:t>Record digitale a banda larga del terremoto di Seattle = 6,8 del 28 febbraio </a:t>
            </a:r>
            <a:r>
              <a:rPr lang="it-IT" dirty="0" smtClean="0"/>
              <a:t>2001 alla </a:t>
            </a:r>
            <a:r>
              <a:rPr lang="it-IT" dirty="0"/>
              <a:t>stazione Rüdersdorf (RUE), Germania (distanza epicentrale D = </a:t>
            </a:r>
            <a:r>
              <a:rPr lang="it-IT" dirty="0" smtClean="0"/>
              <a:t>73°). </a:t>
            </a:r>
            <a:r>
              <a:rPr lang="it-IT" dirty="0"/>
              <a:t>Nota i </a:t>
            </a:r>
            <a:r>
              <a:rPr lang="it-IT" dirty="0" smtClean="0"/>
              <a:t>dettagli interpretazione </a:t>
            </a:r>
            <a:r>
              <a:rPr lang="it-IT" dirty="0"/>
              <a:t>di insorgenze di fase secondaria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-61877" y="6565293"/>
            <a:ext cx="76039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Da: New </a:t>
            </a:r>
            <a:r>
              <a:rPr lang="en-US" sz="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Manual of Seismological </a:t>
            </a:r>
            <a:r>
              <a:rPr lang="en-US" sz="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Observatory </a:t>
            </a:r>
            <a:r>
              <a:rPr lang="en-US" sz="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Practice – </a:t>
            </a:r>
            <a:r>
              <a:rPr lang="en-US" sz="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NMSOP </a:t>
            </a:r>
          </a:p>
          <a:p>
            <a:r>
              <a:rPr lang="en-US" sz="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CHAPTER </a:t>
            </a:r>
            <a:r>
              <a:rPr lang="en-US" sz="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2: Seismic Wave Propagation and Earth Models (P. Bormann, E. R. </a:t>
            </a:r>
            <a:r>
              <a:rPr lang="en-US" sz="80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Engdahl</a:t>
            </a:r>
            <a:r>
              <a:rPr lang="en-US" sz="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and </a:t>
            </a:r>
            <a:r>
              <a:rPr lang="en-US" sz="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R. Kind</a:t>
            </a:r>
            <a:r>
              <a:rPr lang="en-US" sz="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)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3530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2310" r="24818" b="20739"/>
          <a:stretch/>
        </p:blipFill>
        <p:spPr>
          <a:xfrm>
            <a:off x="1363435" y="1354451"/>
            <a:ext cx="6727371" cy="455571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20786" y="587829"/>
            <a:ext cx="27804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/>
              <a:t>Legge</a:t>
            </a:r>
            <a:r>
              <a:rPr lang="en-US" sz="3600" b="1" dirty="0" smtClean="0"/>
              <a:t> di Snell</a:t>
            </a:r>
            <a:endParaRPr lang="en-US" sz="36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-61877" y="6565293"/>
            <a:ext cx="76039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Da: New </a:t>
            </a:r>
            <a:r>
              <a:rPr lang="en-US" sz="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Manual of Seismological </a:t>
            </a:r>
            <a:r>
              <a:rPr lang="en-US" sz="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Observatory </a:t>
            </a:r>
            <a:r>
              <a:rPr lang="en-US" sz="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Practice – </a:t>
            </a:r>
            <a:r>
              <a:rPr lang="en-US" sz="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NMSOP </a:t>
            </a:r>
          </a:p>
          <a:p>
            <a:r>
              <a:rPr lang="en-US" sz="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CHAPTER </a:t>
            </a:r>
            <a:r>
              <a:rPr lang="en-US" sz="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2: Seismic Wave Propagation and Earth Models (P. Bormann, E. R. </a:t>
            </a:r>
            <a:r>
              <a:rPr lang="en-US" sz="80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Engdahl</a:t>
            </a:r>
            <a:r>
              <a:rPr lang="en-US" sz="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and </a:t>
            </a:r>
            <a:r>
              <a:rPr lang="en-US" sz="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R. Kind</a:t>
            </a:r>
            <a:r>
              <a:rPr lang="en-US" sz="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) </a:t>
            </a:r>
          </a:p>
        </p:txBody>
      </p:sp>
      <p:sp>
        <p:nvSpPr>
          <p:cNvPr id="6" name="Rectangle 5"/>
          <p:cNvSpPr/>
          <p:nvPr/>
        </p:nvSpPr>
        <p:spPr>
          <a:xfrm>
            <a:off x="616402" y="5811240"/>
            <a:ext cx="82214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Un fronte d'onda piano con il raggio associato che attraversa un </a:t>
            </a:r>
            <a:r>
              <a:rPr lang="it-IT" dirty="0" smtClean="0"/>
              <a:t>interfaccia con </a:t>
            </a:r>
            <a:r>
              <a:rPr lang="it-IT" dirty="0"/>
              <a:t>v2&gt; </a:t>
            </a:r>
            <a:r>
              <a:rPr lang="it-IT" dirty="0" smtClean="0"/>
              <a:t>v1. Il </a:t>
            </a:r>
            <a:r>
              <a:rPr lang="it-IT" dirty="0"/>
              <a:t>raggio nel mezzo due viene rifratto lontano dalla verticale, cioè i2&gt; i1.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8932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339253" y="1611477"/>
            <a:ext cx="23294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s</a:t>
            </a:r>
            <a:r>
              <a:rPr lang="en-US" baseline="-25000" dirty="0" smtClean="0"/>
              <a:t>1</a:t>
            </a:r>
            <a:r>
              <a:rPr lang="en-US" dirty="0" smtClean="0"/>
              <a:t> r</a:t>
            </a:r>
            <a:r>
              <a:rPr lang="en-US" baseline="-25000" dirty="0" smtClean="0"/>
              <a:t>1</a:t>
            </a:r>
            <a:r>
              <a:rPr lang="en-US" dirty="0" smtClean="0"/>
              <a:t> </a:t>
            </a:r>
            <a:r>
              <a:rPr lang="en-US" dirty="0"/>
              <a:t>sin </a:t>
            </a:r>
            <a:r>
              <a:rPr lang="en-US" dirty="0" smtClean="0"/>
              <a:t>i</a:t>
            </a:r>
            <a:r>
              <a:rPr lang="en-US" baseline="-25000" dirty="0" smtClean="0"/>
              <a:t>1</a:t>
            </a:r>
            <a:r>
              <a:rPr lang="en-US" dirty="0" smtClean="0"/>
              <a:t> </a:t>
            </a:r>
            <a:r>
              <a:rPr lang="en-US" dirty="0"/>
              <a:t>= </a:t>
            </a:r>
            <a:r>
              <a:rPr lang="en-US" dirty="0" smtClean="0"/>
              <a:t>s</a:t>
            </a:r>
            <a:r>
              <a:rPr lang="en-US" baseline="-25000" dirty="0" smtClean="0"/>
              <a:t>2</a:t>
            </a:r>
            <a:r>
              <a:rPr lang="en-US" dirty="0" smtClean="0"/>
              <a:t> r'</a:t>
            </a:r>
            <a:r>
              <a:rPr lang="en-US" baseline="-25000" dirty="0" smtClean="0"/>
              <a:t>2</a:t>
            </a:r>
            <a:r>
              <a:rPr lang="en-US" dirty="0" smtClean="0"/>
              <a:t> </a:t>
            </a:r>
            <a:r>
              <a:rPr lang="en-US" dirty="0"/>
              <a:t>sin </a:t>
            </a:r>
            <a:r>
              <a:rPr lang="en-US" dirty="0" smtClean="0"/>
              <a:t>i'</a:t>
            </a:r>
            <a:r>
              <a:rPr lang="en-US" baseline="-25000" dirty="0" smtClean="0"/>
              <a:t>2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448692" y="2264619"/>
            <a:ext cx="21323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 r sin </a:t>
            </a:r>
            <a:r>
              <a:rPr lang="en-US" dirty="0" err="1"/>
              <a:t>i</a:t>
            </a:r>
            <a:r>
              <a:rPr lang="en-US" dirty="0"/>
              <a:t> = r sin </a:t>
            </a:r>
            <a:r>
              <a:rPr lang="en-US" dirty="0" err="1"/>
              <a:t>i</a:t>
            </a:r>
            <a:r>
              <a:rPr lang="en-US" dirty="0"/>
              <a:t>/v </a:t>
            </a:r>
            <a:r>
              <a:rPr lang="en-US" dirty="0" smtClean="0"/>
              <a:t>≡ </a:t>
            </a:r>
            <a:r>
              <a:rPr lang="en-US" dirty="0"/>
              <a:t>p,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44187" t="65447" r="48496" b="14391"/>
          <a:stretch/>
        </p:blipFill>
        <p:spPr>
          <a:xfrm>
            <a:off x="2507629" y="3207533"/>
            <a:ext cx="4014439" cy="207412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61877" y="6565293"/>
            <a:ext cx="76039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Da: New </a:t>
            </a:r>
            <a:r>
              <a:rPr lang="en-US" sz="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Manual of Seismological </a:t>
            </a:r>
            <a:r>
              <a:rPr lang="en-US" sz="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Observatory </a:t>
            </a:r>
            <a:r>
              <a:rPr lang="en-US" sz="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Practice – </a:t>
            </a:r>
            <a:r>
              <a:rPr lang="en-US" sz="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NMSOP </a:t>
            </a:r>
          </a:p>
          <a:p>
            <a:r>
              <a:rPr lang="en-US" sz="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CHAPTER </a:t>
            </a:r>
            <a:r>
              <a:rPr lang="en-US" sz="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2: Seismic Wave Propagation and Earth Models (P. Bormann, E. R. </a:t>
            </a:r>
            <a:r>
              <a:rPr lang="en-US" sz="80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Engdahl</a:t>
            </a:r>
            <a:r>
              <a:rPr lang="en-US" sz="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and </a:t>
            </a:r>
            <a:r>
              <a:rPr lang="en-US" sz="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R. Kind</a:t>
            </a:r>
            <a:r>
              <a:rPr lang="en-US" sz="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) </a:t>
            </a:r>
          </a:p>
        </p:txBody>
      </p:sp>
      <p:sp>
        <p:nvSpPr>
          <p:cNvPr id="7" name="Rectangle 6"/>
          <p:cNvSpPr/>
          <p:nvPr/>
        </p:nvSpPr>
        <p:spPr>
          <a:xfrm>
            <a:off x="1162692" y="5459921"/>
            <a:ext cx="76358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smtClean="0"/>
              <a:t>Percorso </a:t>
            </a:r>
            <a:r>
              <a:rPr lang="it-IT" dirty="0"/>
              <a:t>del raggio per un modello terrestre costituito da due gusci sferici </a:t>
            </a:r>
            <a:r>
              <a:rPr lang="it-IT" dirty="0" smtClean="0"/>
              <a:t>con velocità </a:t>
            </a:r>
            <a:r>
              <a:rPr lang="it-IT" dirty="0"/>
              <a:t>diverse v1 e v2.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350651" y="2804586"/>
            <a:ext cx="2328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</a:t>
            </a:r>
            <a:r>
              <a:rPr lang="en-US" dirty="0" smtClean="0"/>
              <a:t> </a:t>
            </a:r>
            <a:r>
              <a:rPr lang="en-US" dirty="0" err="1" smtClean="0"/>
              <a:t>parametro</a:t>
            </a:r>
            <a:r>
              <a:rPr lang="en-US" dirty="0" smtClean="0"/>
              <a:t> del </a:t>
            </a:r>
            <a:r>
              <a:rPr lang="en-US" dirty="0" err="1" smtClean="0"/>
              <a:t>raggio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7811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16124"/>
          <a:stretch/>
        </p:blipFill>
        <p:spPr>
          <a:xfrm>
            <a:off x="297656" y="1268815"/>
            <a:ext cx="8535140" cy="328286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12986" y="4837483"/>
            <a:ext cx="821981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smtClean="0"/>
              <a:t>Raggio </a:t>
            </a:r>
            <a:r>
              <a:rPr lang="it-IT" dirty="0"/>
              <a:t>attraverso un modello multistrato con velocità costante all'interno degli strati </a:t>
            </a:r>
            <a:r>
              <a:rPr lang="it-IT" dirty="0" smtClean="0"/>
              <a:t>ma velocità </a:t>
            </a:r>
            <a:r>
              <a:rPr lang="it-IT" dirty="0"/>
              <a:t>crescente con la profondità degli strati. L'angolo del raggio i aumenta di conseguenza con la </a:t>
            </a:r>
            <a:r>
              <a:rPr lang="it-IT" dirty="0" smtClean="0"/>
              <a:t>profondità.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-61877" y="6565293"/>
            <a:ext cx="76039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Da: New </a:t>
            </a:r>
            <a:r>
              <a:rPr lang="en-US" sz="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Manual of Seismological </a:t>
            </a:r>
            <a:r>
              <a:rPr lang="en-US" sz="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Observatory </a:t>
            </a:r>
            <a:r>
              <a:rPr lang="en-US" sz="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Practice – </a:t>
            </a:r>
            <a:r>
              <a:rPr lang="en-US" sz="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NMSOP </a:t>
            </a:r>
          </a:p>
          <a:p>
            <a:r>
              <a:rPr lang="en-US" sz="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CHAPTER </a:t>
            </a:r>
            <a:r>
              <a:rPr lang="en-US" sz="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2: Seismic Wave Propagation and Earth Models (P. Bormann, E. R. </a:t>
            </a:r>
            <a:r>
              <a:rPr lang="en-US" sz="80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Engdahl</a:t>
            </a:r>
            <a:r>
              <a:rPr lang="en-US" sz="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and </a:t>
            </a:r>
            <a:r>
              <a:rPr lang="en-US" sz="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R. Kind</a:t>
            </a:r>
            <a:r>
              <a:rPr lang="en-US" sz="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)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817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634" name="Picture 2" descr="http://resource.isvr.soton.ac.uk/spcg/tutorial/tutorial/Tutorial_files/standingstring1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196752"/>
            <a:ext cx="6710626" cy="4930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1789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2048" y="1196752"/>
            <a:ext cx="8244408" cy="2197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30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915" y="3356992"/>
            <a:ext cx="8389565" cy="1358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30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4941168"/>
            <a:ext cx="8117731" cy="1576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832284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43737" t="65960" r="47980" b="19764"/>
          <a:stretch/>
        </p:blipFill>
        <p:spPr>
          <a:xfrm>
            <a:off x="-53335" y="702312"/>
            <a:ext cx="8825559" cy="285216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4376" y="4153872"/>
            <a:ext cx="907524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dirty="0"/>
              <a:t>Raypaths (al centro) e curva </a:t>
            </a:r>
            <a:r>
              <a:rPr lang="it-IT" dirty="0" smtClean="0"/>
              <a:t>di travel time </a:t>
            </a:r>
            <a:r>
              <a:rPr lang="it-IT" dirty="0"/>
              <a:t>(a destra) per un modello con velocità </a:t>
            </a:r>
            <a:r>
              <a:rPr lang="it-IT" dirty="0" smtClean="0"/>
              <a:t>v aumentando </a:t>
            </a:r>
            <a:r>
              <a:rPr lang="it-IT" dirty="0"/>
              <a:t>gradualmente con la profondità z (a sinistra). L'angolo di incidenza i aumenta continuamente fino </a:t>
            </a:r>
            <a:r>
              <a:rPr lang="it-IT" dirty="0" smtClean="0"/>
              <a:t>a raggiungere </a:t>
            </a:r>
            <a:r>
              <a:rPr lang="it-IT" dirty="0"/>
              <a:t>90 ° nel punto di svolta tp, quindi i raggi si alzano di nuovo per raggiungere la superficie a xi. </a:t>
            </a:r>
            <a:r>
              <a:rPr lang="it-IT" dirty="0" smtClean="0"/>
              <a:t>Sulla travel time </a:t>
            </a:r>
            <a:r>
              <a:rPr lang="it-IT" dirty="0"/>
              <a:t>ogni punto proviene da un raggio diverso con una lentezza e un raggio </a:t>
            </a:r>
            <a:r>
              <a:rPr lang="it-IT" dirty="0" smtClean="0"/>
              <a:t>diversi e un diverso parametro </a:t>
            </a:r>
            <a:r>
              <a:rPr lang="it-IT" dirty="0"/>
              <a:t>p. Il gradiente della tangente sulla curva </a:t>
            </a:r>
            <a:r>
              <a:rPr lang="it-IT" dirty="0" smtClean="0"/>
              <a:t>della travel time su </a:t>
            </a:r>
            <a:r>
              <a:rPr lang="it-IT" dirty="0"/>
              <a:t>xi è il parametro raggio pi </a:t>
            </a:r>
            <a:r>
              <a:rPr lang="it-IT" dirty="0" smtClean="0"/>
              <a:t>= DTI/dxi</a:t>
            </a:r>
            <a:r>
              <a:rPr lang="it-IT" dirty="0"/>
              <a:t>. Nel caso considerato di aumento di velocità modesto con </a:t>
            </a:r>
            <a:r>
              <a:rPr lang="it-IT" dirty="0" smtClean="0"/>
              <a:t>profondità, </a:t>
            </a:r>
            <a:r>
              <a:rPr lang="it-IT" dirty="0"/>
              <a:t>aumenta la distanza </a:t>
            </a:r>
            <a:r>
              <a:rPr lang="it-IT" dirty="0" smtClean="0"/>
              <a:t>x con </a:t>
            </a:r>
            <a:r>
              <a:rPr lang="it-IT" dirty="0"/>
              <a:t>diminuzione p. La curva del tempo di viaggio correlata è definita progrado.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-61877" y="6565293"/>
            <a:ext cx="76039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Da: New </a:t>
            </a:r>
            <a:r>
              <a:rPr lang="en-US" sz="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Manual of Seismological </a:t>
            </a:r>
            <a:r>
              <a:rPr lang="en-US" sz="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Observatory </a:t>
            </a:r>
            <a:r>
              <a:rPr lang="en-US" sz="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Practice – </a:t>
            </a:r>
            <a:r>
              <a:rPr lang="en-US" sz="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NMSOP </a:t>
            </a:r>
          </a:p>
          <a:p>
            <a:r>
              <a:rPr lang="en-US" sz="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CHAPTER </a:t>
            </a:r>
            <a:r>
              <a:rPr lang="en-US" sz="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2: Seismic Wave Propagation and Earth Models (P. Bormann, E. R. </a:t>
            </a:r>
            <a:r>
              <a:rPr lang="en-US" sz="80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Engdahl</a:t>
            </a:r>
            <a:r>
              <a:rPr lang="en-US" sz="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and </a:t>
            </a:r>
            <a:r>
              <a:rPr lang="en-US" sz="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R. Kind</a:t>
            </a:r>
            <a:r>
              <a:rPr lang="en-US" sz="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)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8003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r="25954"/>
          <a:stretch/>
        </p:blipFill>
        <p:spPr>
          <a:xfrm>
            <a:off x="386066" y="978715"/>
            <a:ext cx="3853186" cy="2370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42969" t="43333" r="49946" b="34306"/>
          <a:stretch/>
        </p:blipFill>
        <p:spPr>
          <a:xfrm>
            <a:off x="4442479" y="1033669"/>
            <a:ext cx="3913018" cy="231554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04814" y="3345630"/>
            <a:ext cx="403605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1400" dirty="0"/>
              <a:t>Sinistra: profilo velocità-profondità in un modello della crosta superiore con </a:t>
            </a:r>
            <a:r>
              <a:rPr lang="it-IT" sz="1400" dirty="0" smtClean="0"/>
              <a:t>un </a:t>
            </a:r>
            <a:r>
              <a:rPr lang="it-IT" sz="1400" dirty="0"/>
              <a:t>forte </a:t>
            </a:r>
            <a:r>
              <a:rPr lang="it-IT" sz="1400" dirty="0" smtClean="0"/>
              <a:t>gradiente di velocità </a:t>
            </a:r>
            <a:r>
              <a:rPr lang="it-IT" sz="1400" dirty="0"/>
              <a:t>tra circa 2,5 e 6 km </a:t>
            </a:r>
            <a:r>
              <a:rPr lang="it-IT" sz="1400" dirty="0" smtClean="0"/>
              <a:t>di profondità </a:t>
            </a:r>
            <a:r>
              <a:rPr lang="it-IT" sz="1400" dirty="0"/>
              <a:t>e relativi raggi sismici da </a:t>
            </a:r>
            <a:r>
              <a:rPr lang="it-IT" sz="1400" dirty="0" smtClean="0"/>
              <a:t>una sorgente superficiale. A </a:t>
            </a:r>
            <a:r>
              <a:rPr lang="it-IT" sz="1400" dirty="0"/>
              <a:t>destra: </a:t>
            </a:r>
            <a:r>
              <a:rPr lang="it-IT" sz="1400" dirty="0" smtClean="0"/>
              <a:t>percorso dei raggi. Notare i segmenti </a:t>
            </a:r>
            <a:r>
              <a:rPr lang="it-IT" sz="1400" dirty="0"/>
              <a:t>di colore diverso della distribuzione </a:t>
            </a:r>
            <a:r>
              <a:rPr lang="it-IT" sz="1400" dirty="0" smtClean="0"/>
              <a:t>velocità profondità </a:t>
            </a:r>
            <a:r>
              <a:rPr lang="it-IT" sz="1400" dirty="0"/>
              <a:t>e dei rami </a:t>
            </a:r>
            <a:r>
              <a:rPr lang="it-IT" sz="1400" dirty="0" smtClean="0"/>
              <a:t>delle travel time che </a:t>
            </a:r>
            <a:r>
              <a:rPr lang="it-IT" sz="1400" dirty="0"/>
              <a:t>si riferiscono ai raggi sismici </a:t>
            </a:r>
            <a:r>
              <a:rPr lang="it-IT" sz="1400" dirty="0" smtClean="0"/>
              <a:t>dello stesso </a:t>
            </a:r>
            <a:r>
              <a:rPr lang="it-IT" sz="1400" dirty="0"/>
              <a:t>colore. Giallo e verde: tempo di percorrenza </a:t>
            </a:r>
            <a:r>
              <a:rPr lang="it-IT" sz="1400" dirty="0" smtClean="0"/>
              <a:t>progrado, </a:t>
            </a:r>
            <a:r>
              <a:rPr lang="it-IT" sz="1400" dirty="0"/>
              <a:t>rosso: curva del tempo di percorrenza </a:t>
            </a:r>
            <a:r>
              <a:rPr lang="it-IT" sz="1400" dirty="0" smtClean="0"/>
              <a:t>retrogrado. </a:t>
            </a:r>
            <a:r>
              <a:rPr lang="it-IT" sz="1400" dirty="0"/>
              <a:t>Nota i due raggi blu più bassi che </a:t>
            </a:r>
            <a:r>
              <a:rPr lang="it-IT" sz="1400" dirty="0" smtClean="0"/>
              <a:t>hanno già attravrsato la </a:t>
            </a:r>
            <a:r>
              <a:rPr lang="it-IT" sz="1400" dirty="0"/>
              <a:t>zona a bassa velocità inferiore a 10 km </a:t>
            </a:r>
            <a:r>
              <a:rPr lang="it-IT" sz="1400" dirty="0" smtClean="0"/>
              <a:t>di profondità.</a:t>
            </a:r>
            <a:endParaRPr lang="en-US" sz="1400" dirty="0"/>
          </a:p>
        </p:txBody>
      </p:sp>
      <p:sp>
        <p:nvSpPr>
          <p:cNvPr id="9" name="Rectangle 8"/>
          <p:cNvSpPr/>
          <p:nvPr/>
        </p:nvSpPr>
        <p:spPr>
          <a:xfrm>
            <a:off x="4709886" y="3331116"/>
            <a:ext cx="3904343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1400" dirty="0"/>
              <a:t>A sinistra: profilo di profondità della velocità e raggi sismici nella crosta con una zona a bassa </a:t>
            </a:r>
            <a:r>
              <a:rPr lang="it-IT" sz="1400" dirty="0" smtClean="0"/>
              <a:t>velocità tra </a:t>
            </a:r>
            <a:r>
              <a:rPr lang="it-IT" sz="1400" dirty="0"/>
              <a:t>12 km &lt;h &lt;18 km di profondità. Il segmento nero nella curva velocità-profondità </a:t>
            </a:r>
            <a:r>
              <a:rPr lang="it-IT" sz="1400" dirty="0" smtClean="0"/>
              <a:t>produce la </a:t>
            </a:r>
            <a:r>
              <a:rPr lang="it-IT" sz="1400" dirty="0"/>
              <a:t>zona d'ombra. A destra: </a:t>
            </a:r>
            <a:r>
              <a:rPr lang="it-IT" sz="1400" dirty="0" smtClean="0"/>
              <a:t>persorso dei raggi. Nota </a:t>
            </a:r>
            <a:r>
              <a:rPr lang="it-IT" sz="1400" dirty="0"/>
              <a:t>i rami </a:t>
            </a:r>
            <a:r>
              <a:rPr lang="it-IT" sz="1400" dirty="0" smtClean="0"/>
              <a:t>del tempo </a:t>
            </a:r>
            <a:r>
              <a:rPr lang="it-IT" sz="1400" dirty="0"/>
              <a:t>di viaggio colorati aggiuntivi </a:t>
            </a:r>
            <a:r>
              <a:rPr lang="it-IT" sz="1400" dirty="0" smtClean="0"/>
              <a:t>che si </a:t>
            </a:r>
            <a:r>
              <a:rPr lang="it-IT" sz="1400" dirty="0"/>
              <a:t>riferiscono ai raggi sismici dati nello stesso colore. Verde e viola: tempo di percorrenza </a:t>
            </a:r>
            <a:r>
              <a:rPr lang="it-IT" sz="1400" dirty="0" smtClean="0"/>
              <a:t>progrado curve</a:t>
            </a:r>
            <a:r>
              <a:rPr lang="it-IT" sz="1400" dirty="0"/>
              <a:t>, blu e rosso: curve tempo di </a:t>
            </a:r>
            <a:r>
              <a:rPr lang="it-IT" sz="1400" dirty="0" smtClean="0"/>
              <a:t>viaggio retrogrado</a:t>
            </a:r>
            <a:r>
              <a:rPr lang="it-IT" sz="1400" dirty="0"/>
              <a:t>. C'è un caustico a distanza </a:t>
            </a:r>
            <a:r>
              <a:rPr lang="it-IT" sz="1400" dirty="0" smtClean="0"/>
              <a:t>x3. Pertanto</a:t>
            </a:r>
            <a:r>
              <a:rPr lang="it-IT" sz="1400" dirty="0"/>
              <a:t>, la fine dell'ombra ha </a:t>
            </a:r>
            <a:r>
              <a:rPr lang="it-IT" sz="1400" dirty="0" smtClean="0"/>
              <a:t>ampie.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-61877" y="6565293"/>
            <a:ext cx="76039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Da: New </a:t>
            </a:r>
            <a:r>
              <a:rPr lang="en-US" sz="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Manual of Seismological </a:t>
            </a:r>
            <a:r>
              <a:rPr lang="en-US" sz="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Observatory </a:t>
            </a:r>
            <a:r>
              <a:rPr lang="en-US" sz="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Practice – </a:t>
            </a:r>
            <a:r>
              <a:rPr lang="en-US" sz="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NMSOP </a:t>
            </a:r>
          </a:p>
          <a:p>
            <a:r>
              <a:rPr lang="en-US" sz="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CHAPTER </a:t>
            </a:r>
            <a:r>
              <a:rPr lang="en-US" sz="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2: Seismic Wave Propagation and Earth Models (P. Bormann, E. R. </a:t>
            </a:r>
            <a:r>
              <a:rPr lang="en-US" sz="80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Engdahl</a:t>
            </a:r>
            <a:r>
              <a:rPr lang="en-US" sz="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and </a:t>
            </a:r>
            <a:r>
              <a:rPr lang="en-US" sz="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R. Kind</a:t>
            </a:r>
            <a:r>
              <a:rPr lang="en-US" sz="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) 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9705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4616" y="937380"/>
            <a:ext cx="5773059" cy="5035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3207" y="3391951"/>
            <a:ext cx="2704224" cy="15841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15989" t="22162" r="9804" b="32767"/>
          <a:stretch/>
        </p:blipFill>
        <p:spPr>
          <a:xfrm>
            <a:off x="6147706" y="1754634"/>
            <a:ext cx="2620343" cy="1237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79655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b="61419"/>
          <a:stretch/>
        </p:blipFill>
        <p:spPr bwMode="auto">
          <a:xfrm>
            <a:off x="0" y="1200933"/>
            <a:ext cx="6162211" cy="1953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t="85792"/>
          <a:stretch/>
        </p:blipFill>
        <p:spPr bwMode="auto">
          <a:xfrm>
            <a:off x="1065277" y="4186107"/>
            <a:ext cx="6770909" cy="790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3" cstate="print"/>
          <a:srcRect t="41266" r="52318" b="15305"/>
          <a:stretch/>
        </p:blipFill>
        <p:spPr bwMode="auto">
          <a:xfrm>
            <a:off x="5772900" y="1041542"/>
            <a:ext cx="3228487" cy="2416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4386199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61877" y="6565293"/>
            <a:ext cx="76039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Da: New </a:t>
            </a:r>
            <a:r>
              <a:rPr lang="en-US" sz="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Manual of Seismological </a:t>
            </a:r>
            <a:r>
              <a:rPr lang="en-US" sz="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Observatory </a:t>
            </a:r>
            <a:r>
              <a:rPr lang="en-US" sz="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Practice – </a:t>
            </a:r>
            <a:r>
              <a:rPr lang="en-US" sz="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NMSOP </a:t>
            </a:r>
          </a:p>
          <a:p>
            <a:r>
              <a:rPr lang="en-US" sz="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CHAPTER </a:t>
            </a:r>
            <a:r>
              <a:rPr lang="en-US" sz="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2: Seismic Wave Propagation and Earth Models (P. Bormann, E. R. </a:t>
            </a:r>
            <a:r>
              <a:rPr lang="en-US" sz="80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Engdahl</a:t>
            </a:r>
            <a:r>
              <a:rPr lang="en-US" sz="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and </a:t>
            </a:r>
            <a:r>
              <a:rPr lang="en-US" sz="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R. Kind</a:t>
            </a:r>
            <a:r>
              <a:rPr lang="en-US" sz="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)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45750" t="40667" r="49292" b="30666"/>
          <a:stretch/>
        </p:blipFill>
        <p:spPr>
          <a:xfrm>
            <a:off x="2767122" y="1157708"/>
            <a:ext cx="3943439" cy="427482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39593" y="661154"/>
            <a:ext cx="39095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sin </a:t>
            </a:r>
            <a:r>
              <a:rPr lang="en-US" dirty="0" err="1"/>
              <a:t>i</a:t>
            </a:r>
            <a:r>
              <a:rPr lang="en-US" dirty="0"/>
              <a:t>/v</a:t>
            </a:r>
            <a:r>
              <a:rPr lang="en-US" baseline="-25000" dirty="0"/>
              <a:t>p1</a:t>
            </a:r>
            <a:r>
              <a:rPr lang="en-US" dirty="0"/>
              <a:t> = sin j/v</a:t>
            </a:r>
            <a:r>
              <a:rPr lang="en-US" baseline="-25000" dirty="0"/>
              <a:t>s1</a:t>
            </a:r>
            <a:r>
              <a:rPr lang="en-US" dirty="0"/>
              <a:t> = </a:t>
            </a:r>
            <a:r>
              <a:rPr lang="en-US" dirty="0" err="1"/>
              <a:t>sini</a:t>
            </a:r>
            <a:r>
              <a:rPr lang="en-US" dirty="0"/>
              <a:t>´/v</a:t>
            </a:r>
            <a:r>
              <a:rPr lang="en-US" baseline="-25000" dirty="0"/>
              <a:t>p2</a:t>
            </a:r>
            <a:r>
              <a:rPr lang="en-US" dirty="0"/>
              <a:t> = sin j´/v</a:t>
            </a:r>
            <a:r>
              <a:rPr lang="en-US" baseline="-25000" dirty="0"/>
              <a:t>s2</a:t>
            </a:r>
            <a:r>
              <a:rPr lang="en-US" dirty="0"/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428846" y="5300065"/>
            <a:ext cx="836073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dirty="0"/>
              <a:t>Un'onda P incidente su </a:t>
            </a:r>
            <a:r>
              <a:rPr lang="it-IT" dirty="0" smtClean="0"/>
              <a:t>un’interfaccia solido-solido </a:t>
            </a:r>
            <a:r>
              <a:rPr lang="it-IT" dirty="0"/>
              <a:t>(mostrato nel caso v</a:t>
            </a:r>
            <a:r>
              <a:rPr lang="it-IT" baseline="-25000" dirty="0"/>
              <a:t>1</a:t>
            </a:r>
            <a:r>
              <a:rPr lang="it-IT" dirty="0"/>
              <a:t> &lt;v</a:t>
            </a:r>
            <a:r>
              <a:rPr lang="it-IT" baseline="-25000" dirty="0"/>
              <a:t>2</a:t>
            </a:r>
            <a:r>
              <a:rPr lang="it-IT" dirty="0"/>
              <a:t>) </a:t>
            </a:r>
            <a:r>
              <a:rPr lang="it-IT" dirty="0" smtClean="0"/>
              <a:t>genera un'onda </a:t>
            </a:r>
            <a:r>
              <a:rPr lang="it-IT" dirty="0"/>
              <a:t>P riflessa e trasmessa e un'onda SV riflessa e trasmessa. </a:t>
            </a:r>
            <a:r>
              <a:rPr lang="it-IT" dirty="0" smtClean="0"/>
              <a:t>La legge </a:t>
            </a:r>
            <a:r>
              <a:rPr lang="it-IT" dirty="0"/>
              <a:t>di </a:t>
            </a:r>
            <a:r>
              <a:rPr lang="it-IT" dirty="0" smtClean="0"/>
              <a:t>Snell governa </a:t>
            </a:r>
            <a:r>
              <a:rPr lang="it-IT" dirty="0"/>
              <a:t>la relazione angolare tra i raggi delle onde risultanti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025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Box 7"/>
          <p:cNvSpPr txBox="1">
            <a:spLocks noChangeArrowheads="1"/>
          </p:cNvSpPr>
          <p:nvPr/>
        </p:nvSpPr>
        <p:spPr bwMode="auto">
          <a:xfrm>
            <a:off x="142946" y="5282929"/>
            <a:ext cx="8928992" cy="58695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/>
          <a:p>
            <a:pPr algn="just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600" dirty="0" smtClean="0">
                <a:latin typeface="Calibri" pitchFamily="34" charset="0"/>
              </a:rPr>
              <a:t>Casi relativi all’incidenza dall’alto dei tre tipi di onda su una interfaccia tra due mezzi(solido punteggiato; liquido bianco).</a:t>
            </a:r>
            <a:endParaRPr lang="it-IT" sz="1600" dirty="0">
              <a:latin typeface="Calibri" pitchFamily="34" charset="0"/>
            </a:endParaRPr>
          </a:p>
        </p:txBody>
      </p:sp>
      <p:pic>
        <p:nvPicPr>
          <p:cNvPr id="6758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60000">
            <a:off x="247757" y="547994"/>
            <a:ext cx="8439043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396229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37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295" y="540860"/>
            <a:ext cx="6021354" cy="314737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3827921"/>
            <a:ext cx="9185945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1600" dirty="0"/>
              <a:t>Curve schematiche </a:t>
            </a:r>
            <a:r>
              <a:rPr lang="it-IT" sz="1600" dirty="0" smtClean="0"/>
              <a:t>delle travel time locali </a:t>
            </a:r>
            <a:r>
              <a:rPr lang="it-IT" sz="1600" dirty="0"/>
              <a:t>(tempo t sulla distanza x dalla sorgente) per </a:t>
            </a:r>
            <a:r>
              <a:rPr lang="it-IT" sz="1600" dirty="0" smtClean="0"/>
              <a:t>a modello </a:t>
            </a:r>
            <a:r>
              <a:rPr lang="it-IT" sz="1600" dirty="0"/>
              <a:t>orizzontale a due strati con velocità di strato costante v</a:t>
            </a:r>
            <a:r>
              <a:rPr lang="it-IT" sz="1600" baseline="-25000" dirty="0"/>
              <a:t>1</a:t>
            </a:r>
            <a:r>
              <a:rPr lang="it-IT" sz="1600" dirty="0"/>
              <a:t> e v</a:t>
            </a:r>
            <a:r>
              <a:rPr lang="it-IT" sz="1600" baseline="-25000" dirty="0"/>
              <a:t>2</a:t>
            </a:r>
            <a:r>
              <a:rPr lang="it-IT" sz="1600" dirty="0"/>
              <a:t>, spessore di strato h</a:t>
            </a:r>
            <a:r>
              <a:rPr lang="it-IT" sz="1600" baseline="-25000" dirty="0"/>
              <a:t>1</a:t>
            </a:r>
            <a:r>
              <a:rPr lang="it-IT" sz="1600" dirty="0"/>
              <a:t> e </a:t>
            </a:r>
            <a:r>
              <a:rPr lang="it-IT" sz="1600" dirty="0" smtClean="0"/>
              <a:t>h</a:t>
            </a:r>
            <a:r>
              <a:rPr lang="it-IT" sz="1600" baseline="-25000" dirty="0" smtClean="0"/>
              <a:t>2</a:t>
            </a:r>
            <a:r>
              <a:rPr lang="it-IT" sz="1600" dirty="0" smtClean="0"/>
              <a:t> su </a:t>
            </a:r>
            <a:r>
              <a:rPr lang="it-IT" sz="1600" dirty="0"/>
              <a:t>un mezzo spazio con velocità v</a:t>
            </a:r>
            <a:r>
              <a:rPr lang="it-IT" sz="1600" baseline="-25000" dirty="0"/>
              <a:t>3</a:t>
            </a:r>
            <a:r>
              <a:rPr lang="it-IT" sz="1600" dirty="0"/>
              <a:t>. Altre abbreviazioni stanno per: </a:t>
            </a:r>
            <a:r>
              <a:rPr lang="it-IT" sz="1600" dirty="0" smtClean="0"/>
              <a:t>t</a:t>
            </a:r>
            <a:r>
              <a:rPr lang="it-IT" sz="1600" baseline="30000" dirty="0" smtClean="0"/>
              <a:t>1</a:t>
            </a:r>
            <a:r>
              <a:rPr lang="it-IT" sz="1600" baseline="-25000" dirty="0" smtClean="0"/>
              <a:t>ic</a:t>
            </a:r>
            <a:r>
              <a:rPr lang="it-IT" sz="1600" dirty="0" smtClean="0"/>
              <a:t> </a:t>
            </a:r>
            <a:r>
              <a:rPr lang="it-IT" sz="1600" dirty="0"/>
              <a:t>e </a:t>
            </a:r>
            <a:r>
              <a:rPr lang="it-IT" sz="1600" dirty="0" smtClean="0"/>
              <a:t>t</a:t>
            </a:r>
            <a:r>
              <a:rPr lang="it-IT" sz="1600" baseline="30000" dirty="0" smtClean="0"/>
              <a:t>2</a:t>
            </a:r>
            <a:r>
              <a:rPr lang="it-IT" sz="1600" baseline="-25000" dirty="0" smtClean="0"/>
              <a:t>ic</a:t>
            </a:r>
            <a:r>
              <a:rPr lang="it-IT" sz="1600" dirty="0" smtClean="0"/>
              <a:t> </a:t>
            </a:r>
            <a:r>
              <a:rPr lang="it-IT" sz="1600" dirty="0"/>
              <a:t>- tempi di </a:t>
            </a:r>
            <a:r>
              <a:rPr lang="it-IT" sz="1600" dirty="0" smtClean="0"/>
              <a:t>intercettazione at </a:t>
            </a:r>
            <a:r>
              <a:rPr lang="it-IT" sz="1600" dirty="0"/>
              <a:t>x = 0 delle curve estrapolate </a:t>
            </a:r>
            <a:r>
              <a:rPr lang="it-IT" sz="1600" dirty="0" smtClean="0"/>
              <a:t>delle travel time </a:t>
            </a:r>
            <a:r>
              <a:rPr lang="it-IT" sz="1600" dirty="0"/>
              <a:t>per le "head </a:t>
            </a:r>
            <a:r>
              <a:rPr lang="it-IT" sz="1600" dirty="0" smtClean="0"/>
              <a:t>wave", </a:t>
            </a:r>
            <a:r>
              <a:rPr lang="it-IT" sz="1600" dirty="0"/>
              <a:t>che viaggiano con </a:t>
            </a:r>
            <a:r>
              <a:rPr lang="it-IT" sz="1600" dirty="0" smtClean="0"/>
              <a:t>v</a:t>
            </a:r>
            <a:r>
              <a:rPr lang="it-IT" sz="1600" baseline="-25000" dirty="0" smtClean="0"/>
              <a:t>2</a:t>
            </a:r>
            <a:r>
              <a:rPr lang="it-IT" sz="1600" dirty="0" smtClean="0"/>
              <a:t> lungo </a:t>
            </a:r>
            <a:r>
              <a:rPr lang="it-IT" sz="1600" dirty="0"/>
              <a:t>la </a:t>
            </a:r>
            <a:r>
              <a:rPr lang="it-IT" sz="1600" dirty="0" smtClean="0"/>
              <a:t>discontinuità </a:t>
            </a:r>
            <a:r>
              <a:rPr lang="it-IT" sz="1600" dirty="0"/>
              <a:t>tra gli strati 1 e 2 e con v</a:t>
            </a:r>
            <a:r>
              <a:rPr lang="it-IT" sz="1600" baseline="-25000" dirty="0"/>
              <a:t>3</a:t>
            </a:r>
            <a:r>
              <a:rPr lang="it-IT" sz="1600" dirty="0"/>
              <a:t> lungo </a:t>
            </a:r>
            <a:r>
              <a:rPr lang="it-IT" sz="1600" dirty="0" smtClean="0"/>
              <a:t>la discontinuità </a:t>
            </a:r>
            <a:r>
              <a:rPr lang="it-IT" sz="1600" dirty="0"/>
              <a:t>tra </a:t>
            </a:r>
            <a:r>
              <a:rPr lang="it-IT" sz="1600" dirty="0" smtClean="0"/>
              <a:t>lo strato </a:t>
            </a:r>
            <a:r>
              <a:rPr lang="it-IT" sz="1600" dirty="0"/>
              <a:t>2 e </a:t>
            </a:r>
            <a:r>
              <a:rPr lang="it-IT" sz="1600" dirty="0" smtClean="0"/>
              <a:t>il semispazio</a:t>
            </a:r>
            <a:r>
              <a:rPr lang="it-IT" sz="1600" dirty="0"/>
              <a:t>, rispettivamente. </a:t>
            </a:r>
            <a:r>
              <a:rPr lang="it-IT" sz="1600" dirty="0" smtClean="0"/>
              <a:t>X</a:t>
            </a:r>
            <a:r>
              <a:rPr lang="it-IT" sz="1600" baseline="30000" dirty="0" smtClean="0"/>
              <a:t>1</a:t>
            </a:r>
            <a:r>
              <a:rPr lang="it-IT" sz="1600" baseline="-25000" dirty="0" smtClean="0"/>
              <a:t>cr</a:t>
            </a:r>
            <a:r>
              <a:rPr lang="it-IT" sz="1600" dirty="0" smtClean="0"/>
              <a:t> </a:t>
            </a:r>
            <a:r>
              <a:rPr lang="it-IT" sz="1600" dirty="0"/>
              <a:t>e </a:t>
            </a:r>
            <a:r>
              <a:rPr lang="it-IT" sz="1600" dirty="0" smtClean="0"/>
              <a:t>x</a:t>
            </a:r>
            <a:r>
              <a:rPr lang="it-IT" sz="1600" baseline="30000" dirty="0" smtClean="0"/>
              <a:t>2</a:t>
            </a:r>
            <a:r>
              <a:rPr lang="it-IT" sz="1600" baseline="-25000" dirty="0" smtClean="0"/>
              <a:t>cr</a:t>
            </a:r>
            <a:r>
              <a:rPr lang="it-IT" sz="1600" dirty="0" smtClean="0"/>
              <a:t> segnano </a:t>
            </a:r>
            <a:r>
              <a:rPr lang="it-IT" sz="1600" dirty="0"/>
              <a:t>le </a:t>
            </a:r>
            <a:r>
              <a:rPr lang="it-IT" sz="1600" dirty="0" smtClean="0"/>
              <a:t>distanze dalla </a:t>
            </a:r>
            <a:r>
              <a:rPr lang="it-IT" sz="1600" dirty="0"/>
              <a:t>sorgente alla quale i raggi riflessi criticamente dal fondo del primo e </a:t>
            </a:r>
            <a:r>
              <a:rPr lang="it-IT" sz="1600" dirty="0" smtClean="0"/>
              <a:t>il il </a:t>
            </a:r>
            <a:r>
              <a:rPr lang="it-IT" sz="1600" dirty="0"/>
              <a:t>secondo strato, rispettivamente, </a:t>
            </a:r>
            <a:r>
              <a:rPr lang="it-IT" sz="1600" dirty="0" smtClean="0"/>
              <a:t>ritornano </a:t>
            </a:r>
            <a:r>
              <a:rPr lang="it-IT" sz="1600" dirty="0"/>
              <a:t>in superficie. Oltre </a:t>
            </a:r>
            <a:r>
              <a:rPr lang="it-IT" sz="1600" dirty="0" smtClean="0"/>
              <a:t>x</a:t>
            </a:r>
            <a:r>
              <a:rPr lang="it-IT" sz="1600" baseline="30000" dirty="0" smtClean="0"/>
              <a:t>1</a:t>
            </a:r>
            <a:r>
              <a:rPr lang="it-IT" sz="1600" baseline="-25000" dirty="0" smtClean="0"/>
              <a:t>co</a:t>
            </a:r>
            <a:r>
              <a:rPr lang="it-IT" sz="1600" dirty="0" smtClean="0"/>
              <a:t> </a:t>
            </a:r>
            <a:r>
              <a:rPr lang="it-IT" sz="1600" dirty="0"/>
              <a:t>e </a:t>
            </a:r>
            <a:r>
              <a:rPr lang="it-IT" sz="1600" dirty="0" smtClean="0"/>
              <a:t>x</a:t>
            </a:r>
            <a:r>
              <a:rPr lang="it-IT" sz="1600" baseline="30000" dirty="0" smtClean="0"/>
              <a:t>2</a:t>
            </a:r>
            <a:r>
              <a:rPr lang="it-IT" sz="1600" baseline="-25000" dirty="0" smtClean="0"/>
              <a:t>co</a:t>
            </a:r>
            <a:r>
              <a:rPr lang="it-IT" sz="1600" dirty="0" smtClean="0"/>
              <a:t> </a:t>
            </a:r>
            <a:r>
              <a:rPr lang="it-IT" sz="1600" dirty="0"/>
              <a:t>le onde della testa </a:t>
            </a:r>
            <a:r>
              <a:rPr lang="it-IT" sz="1600" dirty="0" smtClean="0"/>
              <a:t>dal il </a:t>
            </a:r>
            <a:r>
              <a:rPr lang="it-IT" sz="1600" dirty="0"/>
              <a:t>fondo del primo e del secondo strato, rispettivamente, diventano le prime onde in arrivo (x</a:t>
            </a:r>
            <a:r>
              <a:rPr lang="it-IT" sz="1600" baseline="-25000" dirty="0"/>
              <a:t>co</a:t>
            </a:r>
            <a:r>
              <a:rPr lang="it-IT" sz="1600" dirty="0"/>
              <a:t> </a:t>
            </a:r>
            <a:r>
              <a:rPr lang="it-IT" sz="1600" dirty="0" smtClean="0"/>
              <a:t>- distanza </a:t>
            </a:r>
            <a:r>
              <a:rPr lang="it-IT" sz="1600" dirty="0"/>
              <a:t>crossover) </a:t>
            </a:r>
            <a:r>
              <a:rPr lang="it-IT" sz="1600" dirty="0" smtClean="0"/>
              <a:t>i </a:t>
            </a:r>
            <a:r>
              <a:rPr lang="it-IT" sz="1600" dirty="0"/>
              <a:t>raggi e le relative curve </a:t>
            </a:r>
            <a:r>
              <a:rPr lang="it-IT" sz="1600" dirty="0" smtClean="0"/>
              <a:t>delle travel time sono indicati con lo stesso colore</a:t>
            </a:r>
            <a:r>
              <a:rPr lang="it-IT" sz="1600" dirty="0"/>
              <a:t>. La </a:t>
            </a:r>
            <a:r>
              <a:rPr lang="it-IT" sz="1600" dirty="0" smtClean="0"/>
              <a:t>travel time rossa intera </a:t>
            </a:r>
            <a:r>
              <a:rPr lang="it-IT" sz="1600" dirty="0"/>
              <a:t>(viola) si riferisce </a:t>
            </a:r>
            <a:r>
              <a:rPr lang="it-IT" sz="1600" dirty="0" smtClean="0"/>
              <a:t>alle riflessessioni supercritiche </a:t>
            </a:r>
            <a:r>
              <a:rPr lang="it-IT" sz="1600" dirty="0"/>
              <a:t>(i&gt; </a:t>
            </a:r>
            <a:r>
              <a:rPr lang="it-IT" sz="1600" dirty="0" smtClean="0"/>
              <a:t>i</a:t>
            </a:r>
            <a:r>
              <a:rPr lang="it-IT" sz="1600" baseline="-25000" dirty="0" smtClean="0"/>
              <a:t>cr</a:t>
            </a:r>
            <a:r>
              <a:rPr lang="it-IT" sz="1600" dirty="0" smtClean="0"/>
              <a:t>) dalla </a:t>
            </a:r>
            <a:r>
              <a:rPr lang="it-IT" sz="1600" dirty="0"/>
              <a:t>discontinuità intermedia (inferiore) mentre la </a:t>
            </a:r>
            <a:r>
              <a:rPr lang="it-IT" sz="1600" dirty="0" smtClean="0"/>
              <a:t>travel time </a:t>
            </a:r>
            <a:r>
              <a:rPr lang="it-IT" sz="1600" dirty="0"/>
              <a:t>punteggiata in rosso (</a:t>
            </a:r>
            <a:r>
              <a:rPr lang="it-IT" sz="1600" dirty="0" smtClean="0"/>
              <a:t>viola) si </a:t>
            </a:r>
            <a:r>
              <a:rPr lang="it-IT" sz="1600" dirty="0"/>
              <a:t>riferisce alle rispettive riflessioni angolari pre-critiche (i &lt;i</a:t>
            </a:r>
            <a:r>
              <a:rPr lang="it-IT" sz="1600" baseline="-25000" dirty="0"/>
              <a:t>cr</a:t>
            </a:r>
            <a:r>
              <a:rPr lang="it-IT" sz="1600" dirty="0"/>
              <a:t>).</a:t>
            </a:r>
            <a:endParaRPr 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-61877" y="6565293"/>
            <a:ext cx="76039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Da: New </a:t>
            </a:r>
            <a:r>
              <a:rPr lang="en-US" sz="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Manual of Seismological </a:t>
            </a:r>
            <a:r>
              <a:rPr lang="en-US" sz="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Observatory </a:t>
            </a:r>
            <a:r>
              <a:rPr lang="en-US" sz="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Practice – </a:t>
            </a:r>
            <a:r>
              <a:rPr lang="en-US" sz="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NMSOP </a:t>
            </a:r>
          </a:p>
          <a:p>
            <a:r>
              <a:rPr lang="en-US" sz="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CHAPTER </a:t>
            </a:r>
            <a:r>
              <a:rPr lang="en-US" sz="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2: Seismic Wave Propagation and Earth Models (P. Bormann, E. R. </a:t>
            </a:r>
            <a:r>
              <a:rPr lang="en-US" sz="80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Engdahl</a:t>
            </a:r>
            <a:r>
              <a:rPr lang="en-US" sz="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and </a:t>
            </a:r>
            <a:r>
              <a:rPr lang="en-US" sz="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R. Kind</a:t>
            </a:r>
            <a:r>
              <a:rPr lang="en-US" sz="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387485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38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21997" r="30590"/>
          <a:stretch/>
        </p:blipFill>
        <p:spPr>
          <a:xfrm>
            <a:off x="1359015" y="773991"/>
            <a:ext cx="5989740" cy="334699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85225" y="4545565"/>
            <a:ext cx="861549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dirty="0"/>
              <a:t>Curve schematiche </a:t>
            </a:r>
            <a:r>
              <a:rPr lang="it-IT" dirty="0" smtClean="0"/>
              <a:t>delle travel time per direct wave e head wave </a:t>
            </a:r>
            <a:r>
              <a:rPr lang="it-IT" dirty="0"/>
              <a:t>in </a:t>
            </a:r>
            <a:r>
              <a:rPr lang="it-IT" dirty="0" smtClean="0"/>
              <a:t> a strato singolo con </a:t>
            </a:r>
            <a:r>
              <a:rPr lang="it-IT" dirty="0"/>
              <a:t>limite inferiore inclinato verso il semispazio. Nota la differenza tra </a:t>
            </a:r>
            <a:r>
              <a:rPr lang="it-IT" dirty="0" smtClean="0"/>
              <a:t>le osservazioni up-dip e down-dip. T</a:t>
            </a:r>
            <a:r>
              <a:rPr lang="it-IT" baseline="-25000" dirty="0" smtClean="0"/>
              <a:t>ic</a:t>
            </a:r>
            <a:r>
              <a:rPr lang="it-IT" dirty="0" smtClean="0"/>
              <a:t> e v</a:t>
            </a:r>
            <a:r>
              <a:rPr lang="it-IT" baseline="30000" dirty="0" smtClean="0"/>
              <a:t>–</a:t>
            </a:r>
            <a:r>
              <a:rPr lang="it-IT" baseline="-25000" dirty="0" smtClean="0"/>
              <a:t>2</a:t>
            </a:r>
            <a:r>
              <a:rPr lang="it-IT" dirty="0" smtClean="0"/>
              <a:t> </a:t>
            </a:r>
            <a:r>
              <a:rPr lang="it-IT" dirty="0"/>
              <a:t>sono il tempo di intercettazione </a:t>
            </a:r>
            <a:r>
              <a:rPr lang="it-IT" dirty="0" smtClean="0"/>
              <a:t>e velocità </a:t>
            </a:r>
            <a:r>
              <a:rPr lang="it-IT" dirty="0"/>
              <a:t>apparente correlata </a:t>
            </a:r>
            <a:r>
              <a:rPr lang="it-IT" dirty="0" smtClean="0"/>
              <a:t>alla head wave in </a:t>
            </a:r>
            <a:r>
              <a:rPr lang="it-IT" dirty="0"/>
              <a:t>discesa, t </a:t>
            </a:r>
            <a:r>
              <a:rPr lang="it-IT" baseline="30000" dirty="0" smtClean="0"/>
              <a:t>+</a:t>
            </a:r>
            <a:r>
              <a:rPr lang="it-IT" baseline="-25000" dirty="0" smtClean="0"/>
              <a:t>ic</a:t>
            </a:r>
            <a:r>
              <a:rPr lang="it-IT" dirty="0" smtClean="0"/>
              <a:t> </a:t>
            </a:r>
            <a:r>
              <a:rPr lang="it-IT" dirty="0"/>
              <a:t>e v </a:t>
            </a:r>
            <a:r>
              <a:rPr lang="it-IT" baseline="30000" dirty="0" smtClean="0"/>
              <a:t>+</a:t>
            </a:r>
            <a:r>
              <a:rPr lang="it-IT" baseline="-25000" dirty="0" smtClean="0"/>
              <a:t>2</a:t>
            </a:r>
            <a:r>
              <a:rPr lang="it-IT" dirty="0" smtClean="0"/>
              <a:t> </a:t>
            </a:r>
            <a:r>
              <a:rPr lang="it-IT" dirty="0"/>
              <a:t>i rispettivi valori per </a:t>
            </a:r>
            <a:r>
              <a:rPr lang="it-IT" dirty="0" smtClean="0"/>
              <a:t>il curva travel time in </a:t>
            </a:r>
            <a:r>
              <a:rPr lang="it-IT" dirty="0"/>
              <a:t>salita.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61877" y="6565293"/>
            <a:ext cx="76039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Da: New </a:t>
            </a:r>
            <a:r>
              <a:rPr lang="en-US" sz="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Manual of Seismological </a:t>
            </a:r>
            <a:r>
              <a:rPr lang="en-US" sz="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Observatory </a:t>
            </a:r>
            <a:r>
              <a:rPr lang="en-US" sz="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Practice – </a:t>
            </a:r>
            <a:r>
              <a:rPr lang="en-US" sz="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NMSOP </a:t>
            </a:r>
          </a:p>
          <a:p>
            <a:r>
              <a:rPr lang="en-US" sz="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CHAPTER </a:t>
            </a:r>
            <a:r>
              <a:rPr lang="en-US" sz="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2: Seismic Wave Propagation and Earth Models (P. Bormann, E. R. </a:t>
            </a:r>
            <a:r>
              <a:rPr lang="en-US" sz="80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Engdahl</a:t>
            </a:r>
            <a:r>
              <a:rPr lang="en-US" sz="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and </a:t>
            </a:r>
            <a:r>
              <a:rPr lang="en-US" sz="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R. Kind</a:t>
            </a:r>
            <a:r>
              <a:rPr lang="en-US" sz="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804400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39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321" y="1093901"/>
            <a:ext cx="7092166" cy="308841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59871" y="4717974"/>
            <a:ext cx="74955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dirty="0"/>
              <a:t>Un modello semplificato della crosta che mostra le tracce dei raggi </a:t>
            </a:r>
            <a:r>
              <a:rPr lang="it-IT" dirty="0" smtClean="0"/>
              <a:t>delle principali fasi crostali osservate </a:t>
            </a:r>
            <a:r>
              <a:rPr lang="it-IT" dirty="0"/>
              <a:t>per terremoti vicini (locali e regionali). </a:t>
            </a:r>
            <a:endParaRPr lang="it-IT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-61877" y="6565293"/>
            <a:ext cx="76039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Da: New </a:t>
            </a:r>
            <a:r>
              <a:rPr lang="en-US" sz="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Manual of Seismological </a:t>
            </a:r>
            <a:r>
              <a:rPr lang="en-US" sz="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Observatory </a:t>
            </a:r>
            <a:r>
              <a:rPr lang="en-US" sz="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Practice – </a:t>
            </a:r>
            <a:r>
              <a:rPr lang="en-US" sz="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NMSOP </a:t>
            </a:r>
          </a:p>
          <a:p>
            <a:r>
              <a:rPr lang="en-US" sz="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CHAPTER </a:t>
            </a:r>
            <a:r>
              <a:rPr lang="en-US" sz="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2: Seismic Wave Propagation and Earth Models (P. Bormann, E. R. </a:t>
            </a:r>
            <a:r>
              <a:rPr lang="en-US" sz="80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Engdahl</a:t>
            </a:r>
            <a:r>
              <a:rPr lang="en-US" sz="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and </a:t>
            </a:r>
            <a:r>
              <a:rPr lang="en-US" sz="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R. Kind</a:t>
            </a:r>
            <a:r>
              <a:rPr lang="en-US" sz="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748050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682" name="Picture 2" descr="https://upload.wikimedia.org/wikipedia/commons/7/74/F0leftclosed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7455" y="980728"/>
            <a:ext cx="6090678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9686" name="Picture 6" descr="https://upload.wikimedia.org/wikipedia/commons/0/0e/F0rightclosed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8601" y="3717032"/>
            <a:ext cx="6192688" cy="2562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686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40</a:t>
            </a:fld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116" y="534709"/>
            <a:ext cx="8088935" cy="509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37751" y="5634321"/>
            <a:ext cx="910624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dirty="0" smtClean="0"/>
              <a:t>Registrazioni </a:t>
            </a:r>
            <a:r>
              <a:rPr lang="it-IT" dirty="0"/>
              <a:t>(sopra) di due terremoti regionali del 9 ottobre 1986 a Sierre (a sinistra) e </a:t>
            </a:r>
            <a:r>
              <a:rPr lang="it-IT" dirty="0" smtClean="0"/>
              <a:t>del 7 </a:t>
            </a:r>
            <a:r>
              <a:rPr lang="it-IT" dirty="0"/>
              <a:t>luglio 1985 a Langenthal, Svizzera, insieme </a:t>
            </a:r>
            <a:r>
              <a:rPr lang="it-IT" dirty="0" smtClean="0"/>
              <a:t>alle travel time ridotte calcolate per modelli crustali </a:t>
            </a:r>
            <a:r>
              <a:rPr lang="it-IT" dirty="0"/>
              <a:t>(al centro) e </a:t>
            </a:r>
            <a:r>
              <a:rPr lang="it-IT" dirty="0" smtClean="0"/>
              <a:t>ai </a:t>
            </a:r>
            <a:r>
              <a:rPr lang="it-IT" dirty="0"/>
              <a:t>ray-tracing che meglio si adattano alle osservazioni (</a:t>
            </a:r>
            <a:r>
              <a:rPr lang="it-IT" dirty="0" smtClean="0"/>
              <a:t>sotto).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-61877" y="6565293"/>
            <a:ext cx="76039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Da: New </a:t>
            </a:r>
            <a:r>
              <a:rPr lang="en-US" sz="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Manual of Seismological </a:t>
            </a:r>
            <a:r>
              <a:rPr lang="en-US" sz="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Observatory </a:t>
            </a:r>
            <a:r>
              <a:rPr lang="en-US" sz="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Practice – </a:t>
            </a:r>
            <a:r>
              <a:rPr lang="en-US" sz="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NMSOP </a:t>
            </a:r>
          </a:p>
          <a:p>
            <a:r>
              <a:rPr lang="en-US" sz="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CHAPTER </a:t>
            </a:r>
            <a:r>
              <a:rPr lang="en-US" sz="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2: Seismic Wave Propagation and Earth Models (P. Bormann, E. R. </a:t>
            </a:r>
            <a:r>
              <a:rPr lang="en-US" sz="80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Engdahl</a:t>
            </a:r>
            <a:r>
              <a:rPr lang="en-US" sz="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and </a:t>
            </a:r>
            <a:r>
              <a:rPr lang="en-US" sz="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R. Kind</a:t>
            </a:r>
            <a:r>
              <a:rPr lang="en-US" sz="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2101469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019" y="1108070"/>
            <a:ext cx="2601900" cy="23265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92948" y="4216159"/>
            <a:ext cx="876649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dirty="0"/>
              <a:t>In alto: percorsi dei raggi sismici attraverso il mantello (M), il nucleo esterno (OC) e il nucleo </a:t>
            </a:r>
            <a:r>
              <a:rPr lang="it-IT" dirty="0" smtClean="0"/>
              <a:t>interno (IC</a:t>
            </a:r>
            <a:r>
              <a:rPr lang="it-IT" dirty="0"/>
              <a:t>) della </a:t>
            </a:r>
            <a:r>
              <a:rPr lang="it-IT" dirty="0" smtClean="0"/>
              <a:t>Terra </a:t>
            </a:r>
            <a:r>
              <a:rPr lang="it-IT" dirty="0"/>
              <a:t>con i rispettivi simboli di fase secondo </a:t>
            </a:r>
            <a:r>
              <a:rPr lang="it-IT" dirty="0" smtClean="0"/>
              <a:t>la nomenclatura internazionale. Linee continue: </a:t>
            </a:r>
            <a:r>
              <a:rPr lang="it-IT" dirty="0"/>
              <a:t>raggi P: </a:t>
            </a:r>
            <a:r>
              <a:rPr lang="it-IT" dirty="0" smtClean="0"/>
              <a:t>linee tratteggiate: </a:t>
            </a:r>
            <a:r>
              <a:rPr lang="it-IT" dirty="0"/>
              <a:t>raggi </a:t>
            </a:r>
            <a:r>
              <a:rPr lang="it-IT" dirty="0" smtClean="0"/>
              <a:t>S. I raggi rossi si </a:t>
            </a:r>
            <a:r>
              <a:rPr lang="it-IT" dirty="0"/>
              <a:t>riferiscono </a:t>
            </a:r>
            <a:r>
              <a:rPr lang="it-IT" dirty="0" smtClean="0"/>
              <a:t>alle </a:t>
            </a:r>
            <a:r>
              <a:rPr lang="it-IT" dirty="0"/>
              <a:t>onde </a:t>
            </a:r>
            <a:r>
              <a:rPr lang="it-IT" dirty="0" smtClean="0"/>
              <a:t>di </a:t>
            </a:r>
            <a:r>
              <a:rPr lang="it-IT" dirty="0"/>
              <a:t>corpo </a:t>
            </a:r>
            <a:r>
              <a:rPr lang="it-IT" dirty="0" smtClean="0"/>
              <a:t>relative a </a:t>
            </a:r>
            <a:r>
              <a:rPr lang="it-IT" dirty="0"/>
              <a:t>sismogrammi a 3 componenti </a:t>
            </a:r>
            <a:r>
              <a:rPr lang="it-IT" dirty="0" smtClean="0"/>
              <a:t>Kirnos </a:t>
            </a:r>
            <a:r>
              <a:rPr lang="it-IT" dirty="0"/>
              <a:t>SKD a banda larga registrati nella stazione </a:t>
            </a:r>
            <a:r>
              <a:rPr lang="it-IT" dirty="0" smtClean="0"/>
              <a:t>MOX in Germania, per </a:t>
            </a:r>
            <a:r>
              <a:rPr lang="it-IT" dirty="0"/>
              <a:t>un terremoto a una distanza epicentrale di 112,5 °.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/>
          <a:srcRect t="62594"/>
          <a:stretch/>
        </p:blipFill>
        <p:spPr>
          <a:xfrm>
            <a:off x="3356094" y="1400962"/>
            <a:ext cx="5603348" cy="193785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-61877" y="6565293"/>
            <a:ext cx="76039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Da: New </a:t>
            </a:r>
            <a:r>
              <a:rPr lang="en-US" sz="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Manual of Seismological </a:t>
            </a:r>
            <a:r>
              <a:rPr lang="en-US" sz="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Observatory </a:t>
            </a:r>
            <a:r>
              <a:rPr lang="en-US" sz="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Practice – </a:t>
            </a:r>
            <a:r>
              <a:rPr lang="en-US" sz="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NMSOP </a:t>
            </a:r>
          </a:p>
          <a:p>
            <a:r>
              <a:rPr lang="en-US" sz="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CHAPTER </a:t>
            </a:r>
            <a:r>
              <a:rPr lang="en-US" sz="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2: Seismic Wave Propagation and Earth Models (P. Bormann, E. R. </a:t>
            </a:r>
            <a:r>
              <a:rPr lang="en-US" sz="80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Engdahl</a:t>
            </a:r>
            <a:r>
              <a:rPr lang="en-US" sz="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and </a:t>
            </a:r>
            <a:r>
              <a:rPr lang="en-US" sz="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R. Kind</a:t>
            </a:r>
            <a:r>
              <a:rPr lang="en-US" sz="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2583233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42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2236" y="531096"/>
            <a:ext cx="6344611" cy="483963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239" y="5370730"/>
            <a:ext cx="901060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dirty="0"/>
              <a:t>Sismogrammi </a:t>
            </a:r>
            <a:r>
              <a:rPr lang="it-IT" dirty="0" smtClean="0"/>
              <a:t>a corto periodo </a:t>
            </a:r>
            <a:r>
              <a:rPr lang="it-IT" dirty="0"/>
              <a:t>(a sinistra) e di lungo periodo (a destra) per l'ascesa </a:t>
            </a:r>
            <a:r>
              <a:rPr lang="it-IT" dirty="0" smtClean="0"/>
              <a:t>medio-indiana terremoto </a:t>
            </a:r>
            <a:r>
              <a:rPr lang="it-IT" dirty="0"/>
              <a:t>del 16 maggio 1985 (M = 6,0, h = 10 km) nell'intervallo D = 145,6 ° a </a:t>
            </a:r>
            <a:r>
              <a:rPr lang="it-IT" dirty="0" smtClean="0"/>
              <a:t>173,2°. </a:t>
            </a:r>
            <a:r>
              <a:rPr lang="it-IT" dirty="0"/>
              <a:t>Nota: la figura sopra riporta ancora i vecchi nomi delle fasi </a:t>
            </a:r>
            <a:r>
              <a:rPr lang="it-IT" dirty="0" smtClean="0"/>
              <a:t>principali. Secondo </a:t>
            </a:r>
            <a:r>
              <a:rPr lang="it-IT" dirty="0"/>
              <a:t>i nuovi nomi delle fasi IASPEI, PKP2 dovrebbe essere sostituito da PKPab, PKP1 </a:t>
            </a:r>
            <a:r>
              <a:rPr lang="it-IT" dirty="0" smtClean="0"/>
              <a:t>da PKPbc </a:t>
            </a:r>
            <a:r>
              <a:rPr lang="it-IT" dirty="0"/>
              <a:t>e PKIKP di </a:t>
            </a:r>
            <a:r>
              <a:rPr lang="it-IT" dirty="0" smtClean="0"/>
              <a:t>PKPdf.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-61877" y="6565293"/>
            <a:ext cx="76039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Da: New </a:t>
            </a:r>
            <a:r>
              <a:rPr lang="en-US" sz="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Manual of Seismological </a:t>
            </a:r>
            <a:r>
              <a:rPr lang="en-US" sz="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Observatory </a:t>
            </a:r>
            <a:r>
              <a:rPr lang="en-US" sz="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Practice – </a:t>
            </a:r>
            <a:r>
              <a:rPr lang="en-US" sz="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NMSOP </a:t>
            </a:r>
          </a:p>
          <a:p>
            <a:r>
              <a:rPr lang="en-US" sz="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CHAPTER </a:t>
            </a:r>
            <a:r>
              <a:rPr lang="en-US" sz="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2: Seismic Wave Propagation and Earth Models (P. Bormann, E. R. </a:t>
            </a:r>
            <a:r>
              <a:rPr lang="en-US" sz="80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Engdahl</a:t>
            </a:r>
            <a:r>
              <a:rPr lang="en-US" sz="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and </a:t>
            </a:r>
            <a:r>
              <a:rPr lang="en-US" sz="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R. Kind</a:t>
            </a:r>
            <a:r>
              <a:rPr lang="en-US" sz="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3920696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43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214" y="673510"/>
            <a:ext cx="3877387" cy="50417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43026" t="27193" r="47413" b="11520"/>
          <a:stretch/>
        </p:blipFill>
        <p:spPr>
          <a:xfrm>
            <a:off x="4481293" y="730303"/>
            <a:ext cx="4289829" cy="515566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34363" y="5715298"/>
            <a:ext cx="872521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dirty="0"/>
              <a:t>C</a:t>
            </a:r>
            <a:r>
              <a:rPr lang="it-IT" dirty="0" smtClean="0"/>
              <a:t>omponenti </a:t>
            </a:r>
            <a:r>
              <a:rPr lang="it-IT" dirty="0"/>
              <a:t>verticali filtrati per breve </a:t>
            </a:r>
            <a:r>
              <a:rPr lang="it-IT" dirty="0" smtClean="0"/>
              <a:t>periodo(&lt;</a:t>
            </a:r>
            <a:r>
              <a:rPr lang="it-IT" dirty="0"/>
              <a:t>2 s) </a:t>
            </a:r>
            <a:r>
              <a:rPr lang="it-IT" dirty="0" smtClean="0"/>
              <a:t>dalla rete globale tra </a:t>
            </a:r>
            <a:r>
              <a:rPr lang="it-IT" dirty="0"/>
              <a:t>il 1988 e il 1994. </a:t>
            </a:r>
            <a:r>
              <a:rPr lang="it-IT" dirty="0" smtClean="0"/>
              <a:t>Nota </a:t>
            </a:r>
            <a:r>
              <a:rPr lang="it-IT" dirty="0"/>
              <a:t>la sovrapposizione per i nomi delle fasi e </a:t>
            </a:r>
            <a:r>
              <a:rPr lang="it-IT" dirty="0" smtClean="0"/>
              <a:t>le travel time </a:t>
            </a:r>
            <a:r>
              <a:rPr lang="it-IT" dirty="0"/>
              <a:t>calcolate usando il modello IASP91 (Kennett and Engdahl, 1991</a:t>
            </a:r>
            <a:r>
              <a:rPr lang="it-IT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5896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44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11575"/>
          <a:stretch/>
        </p:blipFill>
        <p:spPr>
          <a:xfrm>
            <a:off x="286124" y="632406"/>
            <a:ext cx="4872073" cy="590968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008226" y="2433085"/>
            <a:ext cx="382538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dirty="0"/>
              <a:t>Curve globali </a:t>
            </a:r>
            <a:r>
              <a:rPr lang="it-IT" dirty="0" smtClean="0"/>
              <a:t>di travel time per </a:t>
            </a:r>
            <a:r>
              <a:rPr lang="it-IT" dirty="0"/>
              <a:t>terremoti superficiali prodotti </a:t>
            </a:r>
            <a:r>
              <a:rPr lang="it-IT" dirty="0" smtClean="0"/>
              <a:t>dallo stacking di sismogrammi </a:t>
            </a:r>
            <a:r>
              <a:rPr lang="it-IT" dirty="0"/>
              <a:t>a banda larga. Le fasi sismiche sono mostrate in diversi colori a seconda della </a:t>
            </a:r>
            <a:r>
              <a:rPr lang="it-IT" dirty="0" smtClean="0"/>
              <a:t>loro polarizzazione </a:t>
            </a:r>
            <a:r>
              <a:rPr lang="it-IT" dirty="0"/>
              <a:t>(blu: movimento verticale; verde: radiale-orizzontale; e rosso: trasversale-orizzontale)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-61877" y="6565293"/>
            <a:ext cx="76039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Da: New </a:t>
            </a:r>
            <a:r>
              <a:rPr lang="en-US" sz="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Manual of Seismological </a:t>
            </a:r>
            <a:r>
              <a:rPr lang="en-US" sz="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Observatory </a:t>
            </a:r>
            <a:r>
              <a:rPr lang="en-US" sz="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Practice – </a:t>
            </a:r>
            <a:r>
              <a:rPr lang="en-US" sz="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NMSOP </a:t>
            </a:r>
          </a:p>
          <a:p>
            <a:r>
              <a:rPr lang="en-US" sz="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CHAPTER </a:t>
            </a:r>
            <a:r>
              <a:rPr lang="en-US" sz="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2: Seismic Wave Propagation and Earth Models (P. Bormann, E. R. </a:t>
            </a:r>
            <a:r>
              <a:rPr lang="en-US" sz="80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Engdahl</a:t>
            </a:r>
            <a:r>
              <a:rPr lang="en-US" sz="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and </a:t>
            </a:r>
            <a:r>
              <a:rPr lang="en-US" sz="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R. Kind</a:t>
            </a:r>
            <a:r>
              <a:rPr lang="en-US" sz="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3369478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9825" y="2057400"/>
            <a:ext cx="4324350" cy="27432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0632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706" name="Picture 2" descr="Risultati immagini per waves exampl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916832"/>
            <a:ext cx="7261727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656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968315" y="-241738"/>
            <a:ext cx="4867413" cy="642260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5569527"/>
            <a:ext cx="90539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400" dirty="0"/>
              <a:t>Interpretazione dettagliata </a:t>
            </a:r>
            <a:r>
              <a:rPr lang="it-IT" sz="1400" dirty="0" smtClean="0"/>
              <a:t>di segnali </a:t>
            </a:r>
            <a:r>
              <a:rPr lang="it-IT" sz="1400" dirty="0"/>
              <a:t>banda larga </a:t>
            </a:r>
            <a:r>
              <a:rPr lang="it-IT" sz="1400" dirty="0" smtClean="0"/>
              <a:t>filtrati </a:t>
            </a:r>
            <a:r>
              <a:rPr lang="it-IT" sz="1400" dirty="0"/>
              <a:t>a lungo </a:t>
            </a:r>
            <a:r>
              <a:rPr lang="it-IT" sz="1400" dirty="0" smtClean="0"/>
              <a:t>periodo </a:t>
            </a:r>
            <a:r>
              <a:rPr lang="it-IT" sz="1400" dirty="0"/>
              <a:t>(LP) e a </a:t>
            </a:r>
            <a:r>
              <a:rPr lang="it-IT" sz="1400" dirty="0" smtClean="0"/>
              <a:t>corto periodo (SP) registrati </a:t>
            </a:r>
            <a:r>
              <a:rPr lang="it-IT" sz="1400" dirty="0"/>
              <a:t>delle stazioni della rete sismica regionale tedesca (GRSN). </a:t>
            </a:r>
            <a:r>
              <a:rPr lang="it-IT" sz="1400" dirty="0" smtClean="0"/>
              <a:t>Si notano chiaramente fasi </a:t>
            </a:r>
            <a:r>
              <a:rPr lang="it-IT" sz="1400" dirty="0"/>
              <a:t>di </a:t>
            </a:r>
            <a:r>
              <a:rPr lang="it-IT" sz="1400" dirty="0" smtClean="0"/>
              <a:t>profondità </a:t>
            </a:r>
            <a:r>
              <a:rPr lang="it-IT" sz="1400" dirty="0"/>
              <a:t>pP, pPP e sS, che sono estremamente importanti per una </a:t>
            </a:r>
            <a:r>
              <a:rPr lang="it-IT" sz="1400" dirty="0" smtClean="0"/>
              <a:t>analisi approfondita </a:t>
            </a:r>
            <a:r>
              <a:rPr lang="it-IT" sz="1400" dirty="0"/>
              <a:t>dell'evento e fasi </a:t>
            </a:r>
            <a:r>
              <a:rPr lang="it-IT" sz="1400" dirty="0" smtClean="0"/>
              <a:t>multiple, </a:t>
            </a:r>
            <a:r>
              <a:rPr lang="it-IT" sz="1400" dirty="0"/>
              <a:t>ma </a:t>
            </a:r>
            <a:r>
              <a:rPr lang="it-IT" sz="1400" dirty="0" smtClean="0"/>
              <a:t>rare,  </a:t>
            </a:r>
            <a:r>
              <a:rPr lang="it-IT" sz="1400" dirty="0"/>
              <a:t>ben </a:t>
            </a:r>
            <a:r>
              <a:rPr lang="it-IT" sz="1400" dirty="0" smtClean="0"/>
              <a:t>sviluppate PKPPKP</a:t>
            </a:r>
            <a:r>
              <a:rPr lang="it-IT" sz="1400" dirty="0"/>
              <a:t>, SKPPKP e SKPPKPPKP che campionano parti molto diverse della Terra </a:t>
            </a:r>
            <a:r>
              <a:rPr lang="it-IT" sz="1400" dirty="0" smtClean="0"/>
              <a:t>profonda </a:t>
            </a:r>
            <a:r>
              <a:rPr lang="it-IT" sz="1400" dirty="0"/>
              <a:t>rispetto alle fasi del </a:t>
            </a:r>
            <a:r>
              <a:rPr lang="it-IT" sz="1400" dirty="0" smtClean="0"/>
              <a:t>mantello.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-61877" y="6565293"/>
            <a:ext cx="76039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Da: New </a:t>
            </a:r>
            <a:r>
              <a:rPr lang="en-US" sz="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Manual of Seismological </a:t>
            </a:r>
            <a:r>
              <a:rPr lang="en-US" sz="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Observatory </a:t>
            </a:r>
            <a:r>
              <a:rPr lang="en-US" sz="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Practice – </a:t>
            </a:r>
            <a:r>
              <a:rPr lang="en-US" sz="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NMSOP </a:t>
            </a:r>
          </a:p>
          <a:p>
            <a:r>
              <a:rPr lang="en-US" sz="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CHAPTER 1: </a:t>
            </a:r>
            <a:r>
              <a:rPr lang="en-US" sz="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History of the Manual (P. </a:t>
            </a:r>
            <a:r>
              <a:rPr lang="en-US" sz="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Bormann) </a:t>
            </a:r>
            <a:endParaRPr lang="en-US" sz="8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2297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40611" t="24074" r="46778" b="32666"/>
          <a:stretch/>
        </p:blipFill>
        <p:spPr>
          <a:xfrm>
            <a:off x="999308" y="520046"/>
            <a:ext cx="6466317" cy="415895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9965" y="4678999"/>
            <a:ext cx="867373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/>
              <a:t>Spostamenti da un'onda P del piano armonico (in alto) e un'onda SV (in </a:t>
            </a:r>
            <a:r>
              <a:rPr lang="it-IT" dirty="0" smtClean="0"/>
              <a:t>basso) propagandosi </a:t>
            </a:r>
            <a:r>
              <a:rPr lang="it-IT" dirty="0"/>
              <a:t>in un mezzo isotropo omogeneo. L è la lunghezza d'onda. 2A significa </a:t>
            </a:r>
            <a:r>
              <a:rPr lang="it-IT" dirty="0" smtClean="0"/>
              <a:t>doppio ampiezza</a:t>
            </a:r>
            <a:r>
              <a:rPr lang="it-IT" dirty="0"/>
              <a:t>. La superficie bianca a destra è un segmento del fronte d'onda del piano </a:t>
            </a:r>
            <a:r>
              <a:rPr lang="it-IT" dirty="0" smtClean="0"/>
              <a:t>di propagazione dove </a:t>
            </a:r>
            <a:r>
              <a:rPr lang="it-IT" dirty="0"/>
              <a:t>tutte le particelle subiscono lo stesso movimento in un dato istante nel tempo, cioè </a:t>
            </a:r>
            <a:r>
              <a:rPr lang="it-IT" dirty="0" smtClean="0"/>
              <a:t>oscillano fase</a:t>
            </a:r>
            <a:r>
              <a:rPr lang="it-IT" dirty="0"/>
              <a:t>. Le frecce indicano i raggi sismici, definiti come normali al fronte d'onda, </a:t>
            </a:r>
            <a:r>
              <a:rPr lang="it-IT" dirty="0" smtClean="0"/>
              <a:t>che punti </a:t>
            </a:r>
            <a:r>
              <a:rPr lang="it-IT" dirty="0"/>
              <a:t>nella direzione di </a:t>
            </a:r>
            <a:r>
              <a:rPr lang="it-IT" dirty="0" smtClean="0"/>
              <a:t>propagazione.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-61877" y="6565293"/>
            <a:ext cx="76039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Da: New </a:t>
            </a:r>
            <a:r>
              <a:rPr lang="en-US" sz="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Manual of Seismological </a:t>
            </a:r>
            <a:r>
              <a:rPr lang="en-US" sz="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Observatory </a:t>
            </a:r>
            <a:r>
              <a:rPr lang="en-US" sz="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Practice – </a:t>
            </a:r>
            <a:r>
              <a:rPr lang="en-US" sz="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NMSOP </a:t>
            </a:r>
          </a:p>
          <a:p>
            <a:r>
              <a:rPr lang="en-US" sz="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CHAPTER </a:t>
            </a:r>
            <a:r>
              <a:rPr lang="en-US" sz="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2: Seismic Wave Propagation and Earth Models (P. Bormann, E. R. </a:t>
            </a:r>
            <a:r>
              <a:rPr lang="en-US" sz="80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Engdahl</a:t>
            </a:r>
            <a:r>
              <a:rPr lang="en-US" sz="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and </a:t>
            </a:r>
            <a:r>
              <a:rPr lang="en-US" sz="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R. Kind</a:t>
            </a:r>
            <a:r>
              <a:rPr lang="en-US" sz="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)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0111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43517" y="5156022"/>
            <a:ext cx="78291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 smtClean="0"/>
              <a:t>Ie </a:t>
            </a:r>
            <a:r>
              <a:rPr lang="it-IT" dirty="0"/>
              <a:t>tre componenti </a:t>
            </a:r>
            <a:r>
              <a:rPr lang="it-IT" dirty="0" smtClean="0"/>
              <a:t>in velocità dei </a:t>
            </a:r>
            <a:r>
              <a:rPr lang="it-IT" dirty="0"/>
              <a:t>record digitali proporzionali di </a:t>
            </a:r>
            <a:r>
              <a:rPr lang="it-IT" dirty="0" smtClean="0"/>
              <a:t>al </a:t>
            </a:r>
            <a:r>
              <a:rPr lang="it-IT" dirty="0"/>
              <a:t>suolo di P e </a:t>
            </a:r>
            <a:r>
              <a:rPr lang="it-IT" dirty="0" smtClean="0"/>
              <a:t>S onde </a:t>
            </a:r>
            <a:r>
              <a:rPr lang="it-IT" dirty="0"/>
              <a:t>da un evento locale, una scossa di assestamento del terremoto di </a:t>
            </a:r>
            <a:r>
              <a:rPr lang="it-IT" dirty="0" smtClean="0"/>
              <a:t>Killari-Latur, India </a:t>
            </a:r>
            <a:r>
              <a:rPr lang="it-IT" dirty="0"/>
              <a:t>(18.10.1993), </a:t>
            </a:r>
            <a:r>
              <a:rPr lang="it-IT" dirty="0" smtClean="0"/>
              <a:t>a una </a:t>
            </a:r>
            <a:r>
              <a:rPr lang="it-IT" dirty="0"/>
              <a:t>distanza ipocentrale di circa 5,3 km.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1488" y="893734"/>
            <a:ext cx="7315199" cy="410546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61877" y="6565293"/>
            <a:ext cx="76039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Da: New </a:t>
            </a:r>
            <a:r>
              <a:rPr lang="en-US" sz="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Manual of Seismological </a:t>
            </a:r>
            <a:r>
              <a:rPr lang="en-US" sz="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Observatory </a:t>
            </a:r>
            <a:r>
              <a:rPr lang="en-US" sz="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Practice – </a:t>
            </a:r>
            <a:r>
              <a:rPr lang="en-US" sz="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NMSOP </a:t>
            </a:r>
          </a:p>
          <a:p>
            <a:r>
              <a:rPr lang="en-US" sz="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CHAPTER </a:t>
            </a:r>
            <a:r>
              <a:rPr lang="en-US" sz="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2: Seismic Wave Propagation and Earth Models (P. Bormann, E. R. </a:t>
            </a:r>
            <a:r>
              <a:rPr lang="en-US" sz="80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Engdahl</a:t>
            </a:r>
            <a:r>
              <a:rPr lang="en-US" sz="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and </a:t>
            </a:r>
            <a:r>
              <a:rPr lang="en-US" sz="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R. Kind</a:t>
            </a:r>
            <a:r>
              <a:rPr lang="en-US" sz="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) 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4620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6" name="Picture 2" descr="SeisWaveAnim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662" y="1189851"/>
            <a:ext cx="8064500" cy="483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4387" name="Rectangle 3"/>
          <p:cNvSpPr>
            <a:spLocks noChangeArrowheads="1"/>
          </p:cNvSpPr>
          <p:nvPr/>
        </p:nvSpPr>
        <p:spPr bwMode="auto">
          <a:xfrm>
            <a:off x="604100" y="1334313"/>
            <a:ext cx="1008062" cy="4392613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800" dirty="0">
                <a:latin typeface="Arial" panose="020B0604020202020204" pitchFamily="34" charset="0"/>
              </a:rPr>
              <a:t>Onde P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1800" dirty="0"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1800" dirty="0"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1800" dirty="0"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1800" dirty="0"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1800" dirty="0"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800" dirty="0">
                <a:latin typeface="Arial" panose="020B0604020202020204" pitchFamily="34" charset="0"/>
              </a:rPr>
              <a:t>Onde 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1800" dirty="0"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1800" dirty="0"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1800" dirty="0"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1800" dirty="0"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800" dirty="0">
                <a:latin typeface="Arial" panose="020B0604020202020204" pitchFamily="34" charset="0"/>
              </a:rPr>
              <a:t>Onde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800" dirty="0">
                <a:latin typeface="Arial" panose="020B0604020202020204" pitchFamily="34" charset="0"/>
              </a:rPr>
              <a:t>Superficiali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1800" dirty="0">
              <a:latin typeface="Arial" panose="020B0604020202020204" pitchFamily="34" charset="0"/>
            </a:endParaRPr>
          </a:p>
        </p:txBody>
      </p:sp>
      <p:sp>
        <p:nvSpPr>
          <p:cNvPr id="144390" name="Line 8"/>
          <p:cNvSpPr>
            <a:spLocks noChangeShapeType="1"/>
          </p:cNvSpPr>
          <p:nvPr/>
        </p:nvSpPr>
        <p:spPr bwMode="auto">
          <a:xfrm>
            <a:off x="2909150" y="1046976"/>
            <a:ext cx="3024187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" name="Rectangle 1"/>
          <p:cNvSpPr/>
          <p:nvPr/>
        </p:nvSpPr>
        <p:spPr>
          <a:xfrm>
            <a:off x="446567" y="4430233"/>
            <a:ext cx="8399721" cy="16941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raffigura (esagerato) il tipo di spostamenti che si verificano dal piano armonico P e</a:t>
            </a:r>
            <a:br>
              <a:rPr lang="it-IT" dirty="0"/>
            </a:br>
            <a:r>
              <a:rPr lang="it-IT" dirty="0"/>
              <a:t>Onde S Si riconosce chiaramente che le onde P implicano sia una variazione di volume che un taglio</a:t>
            </a:r>
            <a:br>
              <a:rPr lang="it-IT" dirty="0"/>
            </a:br>
            <a:r>
              <a:rPr lang="it-IT" dirty="0"/>
              <a:t>(cambio di forma) mentre la propagazione dell'onda S è puro taglio senza variazione di volume. The Pwave</a:t>
            </a:r>
            <a:br>
              <a:rPr lang="it-IT" dirty="0"/>
            </a:br>
            <a:r>
              <a:rPr lang="it-IT" dirty="0"/>
              <a:t>il moto delle particelle è avanti e indietro nella direzione radiale (R) della propagazione delle onde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32662" y="4882772"/>
            <a:ext cx="82433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 smtClean="0"/>
              <a:t>tipo </a:t>
            </a:r>
            <a:r>
              <a:rPr lang="it-IT" dirty="0"/>
              <a:t>di spostamenti (esagerato) </a:t>
            </a:r>
            <a:r>
              <a:rPr lang="it-IT" dirty="0" smtClean="0"/>
              <a:t>che </a:t>
            </a:r>
            <a:r>
              <a:rPr lang="it-IT" dirty="0"/>
              <a:t>si </a:t>
            </a:r>
            <a:r>
              <a:rPr lang="it-IT" dirty="0" smtClean="0"/>
              <a:t>per le onde P e S. </a:t>
            </a:r>
            <a:r>
              <a:rPr lang="it-IT" dirty="0"/>
              <a:t>Si </a:t>
            </a:r>
            <a:r>
              <a:rPr lang="it-IT" dirty="0" smtClean="0"/>
              <a:t>vede </a:t>
            </a:r>
            <a:r>
              <a:rPr lang="it-IT" dirty="0"/>
              <a:t>chiaramente che le onde P implicano sia una variazione di volume che un </a:t>
            </a:r>
            <a:r>
              <a:rPr lang="it-IT" dirty="0" smtClean="0"/>
              <a:t>taglio (cambio </a:t>
            </a:r>
            <a:r>
              <a:rPr lang="it-IT" dirty="0"/>
              <a:t>di forma) mentre la propagazione dell'onda S è puro taglio senza variazione di volume. </a:t>
            </a:r>
            <a:r>
              <a:rPr lang="it-IT" dirty="0" smtClean="0"/>
              <a:t>Per le onde il </a:t>
            </a:r>
            <a:r>
              <a:rPr lang="it-IT" dirty="0"/>
              <a:t>moto delle particelle è avanti e indietro nella direzione radiale (R) della propagazione delle </a:t>
            </a:r>
            <a:r>
              <a:rPr lang="it-IT" dirty="0" smtClean="0"/>
              <a:t>onde.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-61877" y="6565293"/>
            <a:ext cx="76039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Da: New </a:t>
            </a:r>
            <a:r>
              <a:rPr lang="en-US" sz="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Manual of Seismological </a:t>
            </a:r>
            <a:r>
              <a:rPr lang="en-US" sz="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Observatory </a:t>
            </a:r>
            <a:r>
              <a:rPr lang="en-US" sz="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Practice – </a:t>
            </a:r>
            <a:r>
              <a:rPr lang="en-US" sz="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NMSOP </a:t>
            </a:r>
          </a:p>
          <a:p>
            <a:r>
              <a:rPr lang="en-US" sz="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CHAPTER </a:t>
            </a:r>
            <a:r>
              <a:rPr lang="en-US" sz="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2: Seismic Wave Propagation and Earth Models (P. Bormann, E. R. </a:t>
            </a:r>
            <a:r>
              <a:rPr lang="en-US" sz="80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Engdahl</a:t>
            </a:r>
            <a:r>
              <a:rPr lang="en-US" sz="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and </a:t>
            </a:r>
            <a:r>
              <a:rPr lang="en-US" sz="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R. Kind</a:t>
            </a:r>
            <a:r>
              <a:rPr lang="en-US" sz="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)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7267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16717</TotalTime>
  <Words>3394</Words>
  <Application>Microsoft Office PowerPoint</Application>
  <PresentationFormat>On-screen Show (4:3)</PresentationFormat>
  <Paragraphs>186</Paragraphs>
  <Slides>45</Slides>
  <Notes>8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2" baseType="lpstr">
      <vt:lpstr>Microsoft YaHei</vt:lpstr>
      <vt:lpstr>Arial</vt:lpstr>
      <vt:lpstr>Calibri</vt:lpstr>
      <vt:lpstr>Calibri Light</vt:lpstr>
      <vt:lpstr>Times New Roman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TERREMOTI</dc:title>
  <dc:creator>Giuliana Zoppè</dc:creator>
  <cp:lastModifiedBy>Giovanni Costa</cp:lastModifiedBy>
  <cp:revision>432</cp:revision>
  <dcterms:created xsi:type="dcterms:W3CDTF">2015-09-08T14:59:36Z</dcterms:created>
  <dcterms:modified xsi:type="dcterms:W3CDTF">2020-02-18T17:38:02Z</dcterms:modified>
</cp:coreProperties>
</file>