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65" r:id="rId5"/>
    <p:sldId id="281" r:id="rId6"/>
    <p:sldId id="266" r:id="rId7"/>
    <p:sldId id="271" r:id="rId8"/>
    <p:sldId id="268" r:id="rId9"/>
    <p:sldId id="277" r:id="rId10"/>
    <p:sldId id="272" r:id="rId11"/>
    <p:sldId id="283" r:id="rId12"/>
    <p:sldId id="284" r:id="rId13"/>
    <p:sldId id="312" r:id="rId14"/>
    <p:sldId id="274" r:id="rId15"/>
    <p:sldId id="273" r:id="rId16"/>
    <p:sldId id="270" r:id="rId17"/>
    <p:sldId id="280" r:id="rId18"/>
    <p:sldId id="267" r:id="rId19"/>
    <p:sldId id="285" r:id="rId20"/>
    <p:sldId id="286" r:id="rId21"/>
    <p:sldId id="311" r:id="rId22"/>
    <p:sldId id="289" r:id="rId23"/>
    <p:sldId id="263" r:id="rId24"/>
    <p:sldId id="264" r:id="rId25"/>
    <p:sldId id="275" r:id="rId26"/>
    <p:sldId id="276" r:id="rId27"/>
    <p:sldId id="287" r:id="rId28"/>
    <p:sldId id="288" r:id="rId29"/>
    <p:sldId id="290" r:id="rId30"/>
    <p:sldId id="291" r:id="rId31"/>
    <p:sldId id="292" r:id="rId32"/>
    <p:sldId id="293" r:id="rId33"/>
    <p:sldId id="294" r:id="rId34"/>
    <p:sldId id="260" r:id="rId35"/>
    <p:sldId id="295" r:id="rId36"/>
    <p:sldId id="296" r:id="rId37"/>
    <p:sldId id="297" r:id="rId38"/>
    <p:sldId id="298" r:id="rId39"/>
    <p:sldId id="299" r:id="rId40"/>
    <p:sldId id="300" r:id="rId41"/>
    <p:sldId id="340" r:id="rId42"/>
    <p:sldId id="357" r:id="rId43"/>
    <p:sldId id="303" r:id="rId44"/>
    <p:sldId id="301" r:id="rId45"/>
    <p:sldId id="302" r:id="rId46"/>
    <p:sldId id="304" r:id="rId47"/>
    <p:sldId id="305" r:id="rId48"/>
    <p:sldId id="306" r:id="rId49"/>
    <p:sldId id="308" r:id="rId50"/>
    <p:sldId id="321" r:id="rId51"/>
    <p:sldId id="313" r:id="rId52"/>
    <p:sldId id="307" r:id="rId53"/>
    <p:sldId id="309" r:id="rId54"/>
    <p:sldId id="314" r:id="rId55"/>
    <p:sldId id="310" r:id="rId56"/>
    <p:sldId id="353" r:id="rId57"/>
    <p:sldId id="351" r:id="rId58"/>
    <p:sldId id="317" r:id="rId59"/>
    <p:sldId id="352" r:id="rId60"/>
    <p:sldId id="318" r:id="rId61"/>
    <p:sldId id="323" r:id="rId62"/>
    <p:sldId id="358" r:id="rId63"/>
    <p:sldId id="344" r:id="rId64"/>
    <p:sldId id="315" r:id="rId65"/>
    <p:sldId id="324" r:id="rId66"/>
    <p:sldId id="325" r:id="rId67"/>
    <p:sldId id="326" r:id="rId68"/>
    <p:sldId id="330" r:id="rId69"/>
    <p:sldId id="327" r:id="rId70"/>
    <p:sldId id="329" r:id="rId71"/>
    <p:sldId id="347" r:id="rId72"/>
    <p:sldId id="348" r:id="rId73"/>
    <p:sldId id="346" r:id="rId74"/>
    <p:sldId id="349" r:id="rId75"/>
    <p:sldId id="279" r:id="rId76"/>
    <p:sldId id="328" r:id="rId77"/>
    <p:sldId id="345" r:id="rId78"/>
    <p:sldId id="341" r:id="rId79"/>
    <p:sldId id="354" r:id="rId80"/>
    <p:sldId id="350" r:id="rId81"/>
    <p:sldId id="355" r:id="rId82"/>
    <p:sldId id="356" r:id="rId8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9500" autoAdjust="0"/>
  </p:normalViewPr>
  <p:slideViewPr>
    <p:cSldViewPr snapToGrid="0">
      <p:cViewPr varScale="1">
        <p:scale>
          <a:sx n="123" d="100"/>
          <a:sy n="123" d="100"/>
        </p:scale>
        <p:origin x="11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71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21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96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34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92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03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92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94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88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31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36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99E0-14C6-4123-8BDC-550C24EACBF1}" type="datetimeFigureOut">
              <a:rPr lang="it-IT" smtClean="0"/>
              <a:pPr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0630B-29BF-4513-A6C3-72070508D4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5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 parametri vitali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540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Metodo indiretto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83" y="1394389"/>
            <a:ext cx="7112000" cy="5334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174766" y="2921592"/>
            <a:ext cx="38320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Si utilizza uno sfigmomanometro di Riva Rocci ove la colonnina di mercurio è sostituita con un manometro graduato da “0” a “300”.</a:t>
            </a: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Necessita dell’ausilio del fonendoscopio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Metodo indiretto -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auscultatorio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278296" y="1768114"/>
            <a:ext cx="1148963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bracciale, adeguato alla persona,  va applicato sul braccio nudo a circa 2cm sopra la piega del gomito.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braccio deve essere tenuto all’altezza del cuore, </a:t>
            </a:r>
            <a:r>
              <a:rPr lang="it-IT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 al di sotto PA  sovrastimata; se al di sopra la PA sarà sottostimata, </a:t>
            </a:r>
            <a:r>
              <a:rPr lang="it-IT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 appoggiato ad una superficie. Dopo essersi accertati che il manicotto sia sgonfio  lo si gonfia superando di circa 20 – 30 </a:t>
            </a:r>
            <a:r>
              <a:rPr lang="it-IT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mmHg</a:t>
            </a:r>
            <a:r>
              <a:rPr lang="it-IT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il punto in cui scompare il polso radiale. Si posiziona il diaframma del fonendoscopio sull’arteria brachiale e si sgonfia il manicotto con una velocità di 2-3 </a:t>
            </a:r>
            <a:r>
              <a:rPr lang="it-IT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mmHg</a:t>
            </a:r>
            <a:r>
              <a:rPr lang="it-IT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/sec. ascoltando attentamente le variazioni del suono. </a:t>
            </a:r>
            <a:endParaRPr lang="it-IT" sz="5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3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088" y="4429125"/>
            <a:ext cx="31146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0998" y="4263473"/>
            <a:ext cx="34956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961189" y="1155032"/>
          <a:ext cx="10107864" cy="3548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68"/>
                <a:gridCol w="8639896"/>
              </a:tblGrid>
              <a:tr h="85752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TONI</a:t>
                      </a:r>
                      <a:r>
                        <a:rPr lang="it-IT" sz="2000" b="1" i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it-IT" sz="2000" b="1" i="0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</a:t>
                      </a:r>
                      <a:r>
                        <a:rPr lang="it-IT" sz="2000" b="1" i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KOROTKOFF</a:t>
                      </a:r>
                      <a:endParaRPr lang="it-IT" sz="2000" b="1" i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endParaRPr lang="it-IT" sz="20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3617">
                <a:tc>
                  <a:txBody>
                    <a:bodyPr/>
                    <a:lstStyle/>
                    <a:p>
                      <a:r>
                        <a:rPr lang="it-IT" dirty="0" smtClean="0"/>
                        <a:t>Fase 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Toni scoccanti: alla comparsa dei toni corrisponde il valore della Pressione Sistolica</a:t>
                      </a:r>
                    </a:p>
                  </a:txBody>
                  <a:tcPr marL="44450" marR="44450" marT="0" marB="0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it-IT" dirty="0" smtClean="0"/>
                        <a:t>Fase 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Toni soffianti</a:t>
                      </a:r>
                    </a:p>
                  </a:txBody>
                  <a:tcPr marL="44450" marR="44450" marT="0" marB="0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it-IT" dirty="0" smtClean="0"/>
                        <a:t>Fase 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Toni sordi</a:t>
                      </a:r>
                    </a:p>
                  </a:txBody>
                  <a:tcPr marL="44450" marR="44450" marT="0" marB="0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it-IT" dirty="0" smtClean="0"/>
                        <a:t>Fase 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Toni affievoliti</a:t>
                      </a:r>
                    </a:p>
                  </a:txBody>
                  <a:tcPr marL="44450" marR="44450" marT="0" marB="0"/>
                </a:tc>
              </a:tr>
              <a:tr h="559254">
                <a:tc>
                  <a:txBody>
                    <a:bodyPr/>
                    <a:lstStyle/>
                    <a:p>
                      <a:r>
                        <a:rPr lang="it-IT" dirty="0" smtClean="0"/>
                        <a:t>Fase 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0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Scomparsa dei </a:t>
                      </a:r>
                      <a:r>
                        <a:rPr lang="it-IT" sz="200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toni corrisponde alla</a:t>
                      </a:r>
                      <a:r>
                        <a:rPr lang="it-IT" sz="2000" i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Pressione Diastolica</a:t>
                      </a:r>
                      <a:endParaRPr lang="it-IT" sz="2000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Metodo indiretto - palpatorio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i suoni 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Korotkoff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non sono udibili si percepiscono le pulsazioni dell’arteria brachiale o radiale mentre la pressione del manicotto sta scendendo.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pressione sistolica  è rilevata nel momento in cui si percepisce il polso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2903" y="261745"/>
            <a:ext cx="10515600" cy="4351338"/>
          </a:xfrm>
        </p:spPr>
        <p:txBody>
          <a:bodyPr>
            <a:normAutofit/>
          </a:bodyPr>
          <a:lstStyle/>
          <a:p>
            <a:r>
              <a:rPr lang="it-IT" b="1" dirty="0"/>
              <a:t>STETOSCOPIO</a:t>
            </a:r>
            <a:r>
              <a:rPr lang="it-IT" dirty="0"/>
              <a:t> </a:t>
            </a:r>
            <a:r>
              <a:rPr lang="it-IT" dirty="0" smtClean="0"/>
              <a:t>(</a:t>
            </a:r>
            <a:r>
              <a:rPr lang="it-IT" dirty="0" err="1" smtClean="0"/>
              <a:t>στήθος</a:t>
            </a:r>
            <a:r>
              <a:rPr lang="it-IT" dirty="0" smtClean="0"/>
              <a:t> = petto</a:t>
            </a:r>
            <a:r>
              <a:rPr lang="it-IT" dirty="0"/>
              <a:t>, </a:t>
            </a:r>
            <a:r>
              <a:rPr lang="it-IT" b="1" dirty="0"/>
              <a:t>e</a:t>
            </a:r>
            <a:r>
              <a:rPr lang="it-IT" dirty="0"/>
              <a:t> </a:t>
            </a:r>
            <a:r>
              <a:rPr lang="it-IT" dirty="0" err="1" smtClean="0"/>
              <a:t>σκο</a:t>
            </a:r>
            <a:r>
              <a:rPr lang="it-IT" dirty="0" smtClean="0"/>
              <a:t>πή =osservazione)</a:t>
            </a:r>
          </a:p>
          <a:p>
            <a:r>
              <a:rPr lang="it-IT" b="1" dirty="0" smtClean="0"/>
              <a:t>FONENDOSCOPIO </a:t>
            </a:r>
            <a:r>
              <a:rPr lang="it-IT" dirty="0" smtClean="0"/>
              <a:t>(auscultazione dei visceri) </a:t>
            </a:r>
          </a:p>
          <a:p>
            <a:pPr marL="0" indent="0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/>
              <a:t>Costituito da due tubicini, due auricolari, un diaframma (parte piatta, per auscultare suoni ad alta frequenza) ed una campana (per percepire direttamente le vibrazioni)</a:t>
            </a:r>
          </a:p>
          <a:p>
            <a:endParaRPr lang="it-IT" b="1" dirty="0"/>
          </a:p>
        </p:txBody>
      </p:sp>
      <p:pic>
        <p:nvPicPr>
          <p:cNvPr id="2050" name="Picture 2" descr="I più comuni modelli di fonendoscop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17" y="3650603"/>
            <a:ext cx="4286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7017" y="5935851"/>
            <a:ext cx="1061634" cy="178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958739" y="5765369"/>
            <a:ext cx="705173" cy="1704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77" y="1428527"/>
            <a:ext cx="5791200" cy="475297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170206" y="296757"/>
            <a:ext cx="6785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E’ un manicotto dotato di sensori che, dopo essere stato posizionato e gonfiato permette di leggere i valori della PA sistolica e diastolica sul monitor LCD. Alcuni modelli consentono di rilevare anche la frequenza del polso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68" y="1902329"/>
            <a:ext cx="4343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0" y="795310"/>
            <a:ext cx="4250339" cy="3187754"/>
          </a:xfr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2035" y="34224"/>
            <a:ext cx="10515600" cy="761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Rilievo P.A. in incubatrice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9835" y="881204"/>
            <a:ext cx="5390891" cy="337692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002" y="3533614"/>
            <a:ext cx="4834242" cy="32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00" y="2756113"/>
            <a:ext cx="6958739" cy="39112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" y="69741"/>
            <a:ext cx="5259092" cy="39443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6098" y="3339884"/>
            <a:ext cx="2572735" cy="257273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619903" y="0"/>
            <a:ext cx="609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Vengono posizionati sul torace del piccolo due elettrodi collegati a un monitor. Si registrano così il battito cardiaco e  la frequenza respiratoria; una sonda posta a livello del piede o della mano del neonato controlla la saturazione arteriosa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All’interno dell’incubatrice viene posto un manicotto di grandezza adeguata all’età e al peso del neonato, che all’occorrenza viene collegato ad un cavo che consente la misurazione della pressione arteriosa.</a:t>
            </a:r>
          </a:p>
        </p:txBody>
      </p:sp>
    </p:spTree>
    <p:extLst>
      <p:ext uri="{BB962C8B-B14F-4D97-AF65-F5344CB8AC3E}">
        <p14:creationId xmlns:p14="http://schemas.microsoft.com/office/powerpoint/2010/main" val="12422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si rileva la P.A.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Ad ogni prima visita/valutazione/raccolta dati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Tutte le volte che la persona assistita manifesta un problema di salute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Prima, durante e dopo manovre invasive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Prima, durante e dopo emotrasfusione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durante e dopo interventi chirurgici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Rilevazione continua in ambito di terapia intensiva/Unità coronarica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Post ictus da picco ipertensivo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In persona che deve essere operata per aneurisma cerebrale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della somministrazione di un farmaco antipertensivo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0474" y="337754"/>
            <a:ext cx="1176688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IMPORTANTE:</a:t>
            </a: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MANICOTTO</a:t>
            </a: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La sua ampiezza deve corrispondere almeno a 2/3 della lunghezza del braccio. Se il manicotto non è abbastanza lungo o largo, la pressione che si genera all’interno della camera d’aria è maggiore della reale pressione esercitata sull’arteria, per cui il valore della pressione viene sovrastimato</a:t>
            </a: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Secondo le LLGG i manicotti presenti in U.O. devono essere di tre misure</a:t>
            </a:r>
          </a:p>
          <a:p>
            <a:pPr algn="just"/>
            <a:endParaRPr lang="it-IT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STAGIONI</a:t>
            </a: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Alte temperature esterne possono determinare vasodilatazione e quindi riduzione P.A.; temperature fredde provocano vasocostrizione e dunque rialzo della P.A.</a:t>
            </a: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TEMPI</a:t>
            </a:r>
          </a:p>
          <a:p>
            <a:pPr algn="just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Durante il sonno la PA si abbassa poiché le richieste metaboliche degli organi sono inferiori</a:t>
            </a: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538" y="2053439"/>
            <a:ext cx="2642783" cy="2184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2478" y="0"/>
            <a:ext cx="10515600" cy="1325563"/>
          </a:xfrm>
        </p:spPr>
        <p:txBody>
          <a:bodyPr/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pressione arteriosa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1736" y="1298681"/>
            <a:ext cx="11098078" cy="5404336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E’ la pressione presente nelle arterie che si dipartono dall'aorta e presenta oscillazioni ritmiche tra due valori: la pressione massima, o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sistolica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(coincide con la sistole cardiaca),  la pressione minima, o anche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diastolica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(coincide con la diastole cardiaca)</a:t>
            </a:r>
          </a:p>
          <a:p>
            <a:pPr marL="0" indent="0">
              <a:buNone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differenza tra pressione diastolica e </a:t>
            </a:r>
          </a:p>
          <a:p>
            <a:pPr marL="0" indent="0"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sistolica è definita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pressione differenziale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41" y="2915399"/>
            <a:ext cx="3964983" cy="297373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2398" y="3000857"/>
            <a:ext cx="3037412" cy="22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4855" y="1293856"/>
            <a:ext cx="114660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AMBIENTE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La rilevazione della PA va eseguita in un ambiente silenzioso, tranquillo e ad una  temperatura confortevole.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POSIZIONE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La persona deve trovarsi  in posizione supina o seduta da 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almeno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5 minuti. Dopo aver camminato o fatto le scale la PA aumenta perché muscoli ed apparato respiratorio necessitano di maggiore O</a:t>
            </a:r>
            <a:r>
              <a:rPr lang="it-IT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[si assiste ad un aumento della gittata e della frequenza cardiaca] e la contrazione muscolare occlude i vasi e quindi aumenta le resistenze periferiche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FARMACI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Diuretici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FEBBRE</a:t>
            </a:r>
          </a:p>
          <a:p>
            <a:pPr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Aumenta la PA  nella fase iniziale poi la riduce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1157" y="658562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ATTENZIONE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Si rileva dopo 2 minuti 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ortostatismo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nel caso si volesse valutare una eventuale ipotensione ortostatica.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prima misurazione deve essere effettuata su entrambe le braccia e, qualora vi fossero differenze nei valori rilevati, le successive misurazioni dovranno sempre essere eseguite sul braccio ove sono stati registrati i valori pressori più alti. 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 manometro deve essere posizionato a livello degli occhi dell’osservatore</a:t>
            </a:r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3505" y="983415"/>
            <a:ext cx="10515600" cy="435133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Per il rilievo pressorio NON va utilizzato:</a:t>
            </a:r>
          </a:p>
          <a:p>
            <a:pPr>
              <a:buNone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l’arto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plegico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l’arto ove è presente una fistola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artero-venosa</a:t>
            </a: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l’arto ove è stato asportato il pacchetto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linfonodale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White </a:t>
            </a:r>
            <a:r>
              <a:rPr lang="it-IT" dirty="0" err="1"/>
              <a:t>Coat</a:t>
            </a:r>
            <a:r>
              <a:rPr lang="it-IT" dirty="0"/>
              <a:t> </a:t>
            </a:r>
            <a:r>
              <a:rPr lang="it-IT" dirty="0" err="1" smtClean="0"/>
              <a:t>Hypertension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26" y="1690688"/>
            <a:ext cx="4313748" cy="50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Ipertensione da camice bianco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6976" y="1825625"/>
            <a:ext cx="11136824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Con il termine ipertensione da camice bianco si intende la situazione in cui si ha un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aumento della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pressione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arteriosa clinica (&gt; 140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mmHg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sistolica; &gt; 90mm Hg diastolica)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solo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quando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persona si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trova in ambiente ospedaliero, mentre a casa la pressione è normale.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La durata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del picco pressorio varia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persona a persona</a:t>
            </a: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’aumento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pressorio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deve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essere 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solo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ed esclusivamente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  occasionale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dopo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rilevazione,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 valori devono ritornare alla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normalità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94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89530"/>
            <a:ext cx="10515600" cy="4351338"/>
          </a:xfrm>
        </p:spPr>
        <p:txBody>
          <a:bodyPr/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letteratura evidenzia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come questa ipertensione, dal punto di vista prognostico, sia assimilabile ad una ipertensione arteriosa vera e propria 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conseguentemente costituisca un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fattore di rischio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malattie cardiovascolari (ictus e infarto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dirty="0">
                <a:latin typeface="Times New Roman" pitchFamily="18" charset="0"/>
                <a:cs typeface="Times New Roman" pitchFamily="18" charset="0"/>
              </a:rPr>
              <a:t>Il trattamento dell’ipertensione da camice bianco, secondo le linee guida internazionali, è assolutamente necessario per ridurre il rischio di insorgenza di una ipertensione arteriosa conclamata e di altre malattie ad essa correlate.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26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1702" y="1069383"/>
            <a:ext cx="10912098" cy="5107580"/>
          </a:xfrm>
        </p:spPr>
        <p:txBody>
          <a:bodyPr/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Una inadeguata valutazione del problema potrebbe portare ad una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diagnosi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errata nel caso del medico e ad una somministrazione sbagliata nel caso del personale infermieristico.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linee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guida raccomandano di posizionare la persona in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un ambiente silenzioso, per un tempo sufficiente a ritrovare calma 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serenità (da 5 a 60 minuti),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entrare in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relazione con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l’ambiente circostante e con il personale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sanitario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Effettuare rilevazioni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ripetute della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P.A.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al fine di verificare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nel tempo l’andamento dei valori pressori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47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4590" y="0"/>
            <a:ext cx="10515600" cy="1325563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polso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6621" y="1139825"/>
            <a:ext cx="11494168" cy="5056438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Rappresenta l’espressione dell’onda sfigmica sistolica che si può apprezzare palpando le arterie periferiche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None/>
            </a:pP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La valutazione del polso consente di ottenere informazioni utili  per valutare la funzionalità cardiaca e lo stato dei vasi. Chiaramente sono necessarie indagini strumentali specifiche nel caso emergessero alterazioni (Holter, indagini vascolari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specifiche…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>
              <a:buNone/>
            </a:pP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Le caratteristiche del polso dipendono da molti fattori, tra questi  i più importanti sono:</a:t>
            </a:r>
          </a:p>
          <a:p>
            <a:pPr lvl="0" algn="just">
              <a:buNone/>
            </a:pP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forza di eiezione ventricolare (sistole)</a:t>
            </a:r>
          </a:p>
          <a:p>
            <a:pPr lvl="0" algn="just">
              <a:buNone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distensibilità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delle arterie (elasticità delle arterie)</a:t>
            </a:r>
          </a:p>
          <a:p>
            <a:pPr lvl="0" algn="just">
              <a:buNone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volemia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5764696" cy="954157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Sedi di rilievo del polso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" y="1030495"/>
            <a:ext cx="11668539" cy="54299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rilievo del polso viene effettuato generalmente palpando l’arteria radiale, nel punto in cui è più superficiale ed è più facile la compressione su struttura ossea. </a:t>
            </a: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rilievo si effettua utilizzando  3 dita della mano (indice, medio e anulare), MAI il pollice.</a:t>
            </a:r>
          </a:p>
          <a:p>
            <a:pPr algn="just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Tale posizione è la più semplice ma possono essere utilizzate delle altre: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344" y="2880277"/>
            <a:ext cx="31527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167" y="529389"/>
            <a:ext cx="1618811" cy="229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33137" y="2839453"/>
            <a:ext cx="164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Polso brachiale    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347" y="553452"/>
            <a:ext cx="1774804" cy="237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390275" y="2883570"/>
            <a:ext cx="164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Polso femorale    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1367" y="529390"/>
            <a:ext cx="1697617" cy="22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323349" y="2867527"/>
            <a:ext cx="164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Polso popliteo    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136" y="433136"/>
            <a:ext cx="2430379" cy="243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6220326" y="2899612"/>
            <a:ext cx="25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Polso dorsale del piede    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6326" y="324853"/>
            <a:ext cx="2354044" cy="239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8634663" y="2871539"/>
            <a:ext cx="25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Polso tibiale posteriore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640" y="3970421"/>
            <a:ext cx="2541459" cy="200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3132221" y="4768517"/>
            <a:ext cx="5410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Polso carotideo. Utilizzato in situazioni di emergenza poiché considerando la centralizzazione del circolo ematico verso gli organi nobili, il polso radiale potrebbe risultare debole o non percettibile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pressione dipende da tre fattori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6019" y="1690688"/>
            <a:ext cx="11575473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volemia: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quantità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sangue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messa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circolo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fase di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sistole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cardiaca </a:t>
            </a:r>
          </a:p>
          <a:p>
            <a:pPr lvl="0"/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gittata cardiaca: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forza di contrazione cardiaca </a:t>
            </a:r>
          </a:p>
          <a:p>
            <a:pPr lvl="0"/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resistenze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vascolari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periferiche/elasticità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passaggio ematico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[influenzata dalla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viscosità ematica e in parte dal diametro del lume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vascolare].</a:t>
            </a:r>
          </a:p>
          <a:p>
            <a:pPr lvl="0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3 fattori subiscono un controllo mediato da stimoli ormonali e nervosi. Così il nostro corpo regola la pressione cardiaca in base alle esigenze metaboliche [es. ritmi circadiani: val. massimi nel primo mattino e tardo pomeriggio]</a:t>
            </a:r>
          </a:p>
        </p:txBody>
      </p:sp>
    </p:spTree>
    <p:extLst>
      <p:ext uri="{BB962C8B-B14F-4D97-AF65-F5344CB8AC3E}">
        <p14:creationId xmlns:p14="http://schemas.microsoft.com/office/powerpoint/2010/main" val="41046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Polso centrale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5221" y="1645151"/>
            <a:ext cx="10515600" cy="62881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it-IT" sz="9600" dirty="0" smtClean="0">
                <a:latin typeface="Times New Roman" pitchFamily="18" charset="0"/>
                <a:cs typeface="Times New Roman" pitchFamily="18" charset="0"/>
              </a:rPr>
              <a:t>Rilevato direttamente a livello cardiaco.</a:t>
            </a:r>
          </a:p>
          <a:p>
            <a:pPr>
              <a:buNone/>
            </a:pPr>
            <a:endParaRPr lang="it-IT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9600" dirty="0" smtClean="0">
                <a:latin typeface="Times New Roman" pitchFamily="18" charset="0"/>
                <a:cs typeface="Times New Roman" pitchFamily="18" charset="0"/>
              </a:rPr>
              <a:t>Si posiziona la persona sdraiata, si riscalda la “campana” del fonendoscopio e la si pone  a livello del 5° spazio intercostale in zona </a:t>
            </a:r>
            <a:r>
              <a:rPr lang="it-IT" sz="9600" dirty="0" err="1" smtClean="0">
                <a:latin typeface="Times New Roman" pitchFamily="18" charset="0"/>
                <a:cs typeface="Times New Roman" pitchFamily="18" charset="0"/>
              </a:rPr>
              <a:t>emiclaveare</a:t>
            </a:r>
            <a:r>
              <a:rPr lang="it-IT" sz="9600" dirty="0" smtClean="0">
                <a:latin typeface="Times New Roman" pitchFamily="18" charset="0"/>
                <a:cs typeface="Times New Roman" pitchFamily="18" charset="0"/>
              </a:rPr>
              <a:t> sinistra.</a:t>
            </a:r>
          </a:p>
          <a:p>
            <a:pPr>
              <a:buNone/>
            </a:pPr>
            <a:r>
              <a:rPr lang="it-IT" sz="9600" dirty="0" smtClean="0">
                <a:latin typeface="Times New Roman" pitchFamily="18" charset="0"/>
                <a:cs typeface="Times New Roman" pitchFamily="18" charset="0"/>
              </a:rPr>
              <a:t>Si registrano le pulsazioni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1631" y="0"/>
            <a:ext cx="10515600" cy="681621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Caratteri del polso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4983" y="882879"/>
            <a:ext cx="11706726" cy="552567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it-IT" sz="8000" dirty="0" smtClean="0">
                <a:latin typeface="Times New Roman" pitchFamily="18" charset="0"/>
                <a:cs typeface="Times New Roman" pitchFamily="18" charset="0"/>
              </a:rPr>
              <a:t>Frequenza </a:t>
            </a:r>
          </a:p>
          <a:p>
            <a:pPr>
              <a:lnSpc>
                <a:spcPct val="170000"/>
              </a:lnSpc>
              <a:buNone/>
            </a:pPr>
            <a:r>
              <a:rPr lang="it-IT" sz="8000" dirty="0" smtClean="0">
                <a:latin typeface="Times New Roman" pitchFamily="18" charset="0"/>
                <a:cs typeface="Times New Roman" pitchFamily="18" charset="0"/>
              </a:rPr>
              <a:t>rappresenta il numero delle pulsazioni rapportate all’unità di tempo (minuto) e che in condizioni fisiologiche è tra </a:t>
            </a:r>
            <a:r>
              <a:rPr lang="it-IT" sz="8000" b="1" dirty="0" smtClean="0">
                <a:latin typeface="Times New Roman" pitchFamily="18" charset="0"/>
                <a:cs typeface="Times New Roman" pitchFamily="18" charset="0"/>
              </a:rPr>
              <a:t>60 e 80 nell’adulto</a:t>
            </a:r>
            <a:r>
              <a:rPr lang="it-IT" sz="8000" dirty="0" smtClean="0">
                <a:latin typeface="Times New Roman" pitchFamily="18" charset="0"/>
                <a:cs typeface="Times New Roman" pitchFamily="18" charset="0"/>
              </a:rPr>
              <a:t>, nel bambino è più elevata </a:t>
            </a:r>
            <a:r>
              <a:rPr lang="it-IT" sz="8000" b="1" dirty="0" smtClean="0">
                <a:latin typeface="Times New Roman" pitchFamily="18" charset="0"/>
                <a:cs typeface="Times New Roman" pitchFamily="18" charset="0"/>
              </a:rPr>
              <a:t>100.</a:t>
            </a:r>
          </a:p>
          <a:p>
            <a:pPr>
              <a:lnSpc>
                <a:spcPct val="170000"/>
              </a:lnSpc>
              <a:buNone/>
            </a:pPr>
            <a:endParaRPr lang="it-IT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None/>
            </a:pPr>
            <a:r>
              <a:rPr lang="it-IT" sz="8000" dirty="0" smtClean="0">
                <a:latin typeface="Times New Roman" pitchFamily="18" charset="0"/>
                <a:cs typeface="Times New Roman" pitchFamily="18" charset="0"/>
              </a:rPr>
              <a:t>La frequenza può avere variazioni  considerate fisiologiche a seguito di attività fisica,  a stress emotivi, alla gravidanza, alla fase del giorno (durante la notte la frequenza è minore rispetto al giorno), a seguito dei pasti ed in base alla posizione del corpo (è maggiore stando in piedi).</a:t>
            </a:r>
          </a:p>
          <a:p>
            <a:pPr>
              <a:lnSpc>
                <a:spcPct val="170000"/>
              </a:lnSpc>
              <a:buNone/>
            </a:pPr>
            <a:endParaRPr lang="it-IT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None/>
            </a:pPr>
            <a:r>
              <a:rPr lang="it-IT" sz="8000" dirty="0" smtClean="0">
                <a:latin typeface="Times New Roman" pitchFamily="18" charset="0"/>
                <a:cs typeface="Times New Roman" pitchFamily="18" charset="0"/>
              </a:rPr>
              <a:t>E’ importante ricordare che </a:t>
            </a:r>
            <a:r>
              <a:rPr lang="it-IT" sz="8000" b="1" dirty="0" smtClean="0">
                <a:latin typeface="Times New Roman" pitchFamily="18" charset="0"/>
                <a:cs typeface="Times New Roman" pitchFamily="18" charset="0"/>
              </a:rPr>
              <a:t>per ogni grado di temperatura corporea che supera i 36 °C, assistiamo ad un  aumento della frequenza cardiaca di 8 – 10 battiti </a:t>
            </a:r>
          </a:p>
          <a:p>
            <a:pPr>
              <a:buNone/>
            </a:pPr>
            <a:endParaRPr lang="it-IT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25" y="2815390"/>
            <a:ext cx="5452241" cy="313347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203157" y="1059921"/>
            <a:ext cx="9625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Se la Frequenza Cardiaca, rilevata ai polsi periferici, è inferiore ai 60 battiti al minuto si parla di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Bradi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sfigmia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 quando è superiore ai 100 battiti minuto si parla di 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Tachi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sfigmia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Se il rilievo è da Polso Centrale si parla di Bradi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cardia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e Tachi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cardia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7043" y="770022"/>
            <a:ext cx="11417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La rilevazione deve essere accurata, per questo, in caso di aritmie o problematiche cardiache, il conteggio dei battiti va effettuato per l’intero minuto</a:t>
            </a:r>
          </a:p>
          <a:p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73" y="3113141"/>
            <a:ext cx="3128021" cy="17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72787" y="975209"/>
            <a:ext cx="113982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Ritmo</a:t>
            </a:r>
          </a:p>
          <a:p>
            <a:pPr algn="just">
              <a:buNone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Rappresenta, in situazioni di normalità,  la successione regolare dei battiti cardiaci nel tempo e si parla di 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ritmo regolare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Quando  la successione dei battiti cardiaci nel tempo non è regolare si parla di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aritmia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che, anche se percepita alla periferia, è espressione  di un’aritmia cardiaca. </a:t>
            </a:r>
          </a:p>
          <a:p>
            <a:pPr algn="just">
              <a:buNone/>
            </a:pP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L’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extrasitole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 è un’espressione di aritmia, si tratta di un battito che si frappone fra due battiti a cui segue poi una pausa detta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compensatoria.  Se si presenta regolarmente ogni due pulsazioni parliamo di polso bigemino, se ogni tre battiti si parla di polso trigemino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21522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Possiamo osservarla in persone giovani e si assiste ad un aumento della frequenza durante l’inspirazione ed una diminuzione durante l’espirazione. </a:t>
            </a: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Se però questo si presenta in una persona adulta andranno effettuati accertamenti.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31189" y="565484"/>
            <a:ext cx="372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ARITMIA RESPIRATORIA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2" y="0"/>
            <a:ext cx="10515600" cy="1325563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Fibrillazione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873" y="1260140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L’aritmia completa del polso è generalmente espressione di fibrillazione atriale in cui spesso è difficile valutare la frequenza.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3" y="2216066"/>
            <a:ext cx="1905000" cy="18002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83" y="2119814"/>
            <a:ext cx="2095500" cy="1981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8" y="4295274"/>
            <a:ext cx="3048000" cy="2286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3" y="2336881"/>
            <a:ext cx="4017453" cy="225981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4616617"/>
            <a:ext cx="4686300" cy="207645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37569" y="3943273"/>
            <a:ext cx="1883045" cy="35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Normale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587176" y="3947746"/>
            <a:ext cx="1883045" cy="35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Fibrillante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5772" y="1128939"/>
            <a:ext cx="10990943" cy="435133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Forza </a:t>
            </a:r>
          </a:p>
          <a:p>
            <a:pPr algn="just">
              <a:buNone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esprime l’intensità dell’urto del flusso ematico sulle pareti del vaso durante la sistole cardiaca. </a:t>
            </a:r>
          </a:p>
          <a:p>
            <a:pPr algn="just">
              <a:buNone/>
            </a:pPr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Avremo un </a:t>
            </a:r>
            <a:r>
              <a:rPr lang="it-IT" sz="3200" b="1" dirty="0" smtClean="0">
                <a:latin typeface="Times New Roman" pitchFamily="18" charset="0"/>
                <a:cs typeface="Times New Roman" pitchFamily="18" charset="0"/>
              </a:rPr>
              <a:t>polso debole 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 se l’energia cinetica del cuore è bassa ed un </a:t>
            </a:r>
            <a:r>
              <a:rPr lang="it-IT" sz="3200" b="1" dirty="0" smtClean="0">
                <a:latin typeface="Times New Roman" pitchFamily="18" charset="0"/>
                <a:cs typeface="Times New Roman" pitchFamily="18" charset="0"/>
              </a:rPr>
              <a:t>polso forte 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quando è elevata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5000" y="89671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Ampiezza</a:t>
            </a:r>
          </a:p>
          <a:p>
            <a:pPr>
              <a:buNone/>
            </a:pPr>
            <a:endParaRPr lang="it-IT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 varia in base alla forza di contrazione del cuore, alla </a:t>
            </a:r>
            <a:r>
              <a:rPr lang="it-IT" sz="3600" dirty="0" err="1" smtClean="0">
                <a:latin typeface="Times New Roman" pitchFamily="18" charset="0"/>
                <a:cs typeface="Times New Roman" pitchFamily="18" charset="0"/>
              </a:rPr>
              <a:t>volemia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 ed alle resistenze periferiche.</a:t>
            </a:r>
          </a:p>
          <a:p>
            <a:pPr>
              <a:buNone/>
            </a:pPr>
            <a:endParaRPr lang="it-IT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Avremo un </a:t>
            </a:r>
            <a:r>
              <a:rPr lang="it-IT" sz="3600" b="1" dirty="0" smtClean="0">
                <a:latin typeface="Times New Roman" pitchFamily="18" charset="0"/>
                <a:cs typeface="Times New Roman" pitchFamily="18" charset="0"/>
              </a:rPr>
              <a:t>polso ampio 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in corso di febbre, post attività fisica, tensione emotiva.</a:t>
            </a:r>
          </a:p>
          <a:p>
            <a:pPr>
              <a:buNone/>
            </a:pPr>
            <a:endParaRPr lang="it-IT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Parleremo di </a:t>
            </a:r>
            <a:r>
              <a:rPr lang="it-IT" sz="3600" b="1" dirty="0" smtClean="0">
                <a:latin typeface="Times New Roman" pitchFamily="18" charset="0"/>
                <a:cs typeface="Times New Roman" pitchFamily="18" charset="0"/>
              </a:rPr>
              <a:t>polso filiforme 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 in caso di anemia, ipotensione.</a:t>
            </a:r>
            <a:endParaRPr lang="it-IT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255" y="304799"/>
            <a:ext cx="11339287" cy="6371771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  <a:buNone/>
            </a:pPr>
            <a:endParaRPr lang="it-IT" i="1" u="sng" dirty="0" smtClean="0"/>
          </a:p>
          <a:p>
            <a:pPr>
              <a:spcBef>
                <a:spcPts val="0"/>
              </a:spcBef>
              <a:buNone/>
            </a:pPr>
            <a:r>
              <a:rPr lang="it-IT" sz="8600" b="1" dirty="0" smtClean="0">
                <a:latin typeface="Times New Roman" pitchFamily="18" charset="0"/>
                <a:cs typeface="Times New Roman" pitchFamily="18" charset="0"/>
              </a:rPr>
              <a:t>Consistenza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8600" dirty="0" smtClean="0">
                <a:latin typeface="Times New Roman" pitchFamily="18" charset="0"/>
                <a:cs typeface="Times New Roman" pitchFamily="18" charset="0"/>
              </a:rPr>
              <a:t>dipende dalle condizioni anatomiche della parete arteriosa. 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8600" dirty="0" smtClean="0">
                <a:latin typeface="Times New Roman" pitchFamily="18" charset="0"/>
                <a:cs typeface="Times New Roman" pitchFamily="18" charset="0"/>
              </a:rPr>
              <a:t>In caso di arteriosclerosi, ad esempio, si avrà un </a:t>
            </a:r>
            <a:r>
              <a:rPr lang="it-IT" sz="8600" b="1" dirty="0" smtClean="0">
                <a:latin typeface="Times New Roman" pitchFamily="18" charset="0"/>
                <a:cs typeface="Times New Roman" pitchFamily="18" charset="0"/>
              </a:rPr>
              <a:t>polso duro</a:t>
            </a:r>
            <a:endParaRPr lang="it-IT" sz="8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endParaRPr lang="it-IT" sz="8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8600" b="1" dirty="0" smtClean="0">
                <a:latin typeface="Times New Roman" pitchFamily="18" charset="0"/>
                <a:cs typeface="Times New Roman" pitchFamily="18" charset="0"/>
              </a:rPr>
              <a:t>Sincronia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8600" dirty="0" smtClean="0">
                <a:latin typeface="Times New Roman" pitchFamily="18" charset="0"/>
                <a:cs typeface="Times New Roman" pitchFamily="18" charset="0"/>
              </a:rPr>
              <a:t>Fisiologicamente i due polsi radiali hanno caratteri uguali e sono  tra loro </a:t>
            </a:r>
            <a:r>
              <a:rPr lang="it-IT" sz="8600" b="1" dirty="0" smtClean="0">
                <a:latin typeface="Times New Roman" pitchFamily="18" charset="0"/>
                <a:cs typeface="Times New Roman" pitchFamily="18" charset="0"/>
              </a:rPr>
              <a:t>sincroni</a:t>
            </a:r>
            <a:r>
              <a:rPr lang="it-IT" sz="8600" dirty="0" smtClean="0">
                <a:latin typeface="Times New Roman" pitchFamily="18" charset="0"/>
                <a:cs typeface="Times New Roman" pitchFamily="18" charset="0"/>
              </a:rPr>
              <a:t>, se vi fosse una stenosi del ramo arterioso allora saremmo di fronte ad un </a:t>
            </a:r>
            <a:r>
              <a:rPr lang="it-IT" sz="8600" b="1" dirty="0" smtClean="0">
                <a:latin typeface="Times New Roman" pitchFamily="18" charset="0"/>
                <a:cs typeface="Times New Roman" pitchFamily="18" charset="0"/>
              </a:rPr>
              <a:t>asincronia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endParaRPr lang="it-IT" sz="8800" dirty="0" smtClean="0">
              <a:solidFill>
                <a:srgbClr val="333333"/>
              </a:solidFill>
              <a:latin typeface="Times New Roman"/>
              <a:ea typeface="Times New Roman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88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Uguaglianza</a:t>
            </a:r>
            <a:r>
              <a:rPr lang="it-IT" sz="8800" dirty="0" smtClean="0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8800" dirty="0" smtClean="0">
                <a:solidFill>
                  <a:srgbClr val="333333"/>
                </a:solidFill>
                <a:latin typeface="Times New Roman"/>
                <a:ea typeface="Times New Roman"/>
              </a:rPr>
              <a:t>Fisiologicamente l’ampiezza dei singoli battiti è </a:t>
            </a:r>
            <a:r>
              <a:rPr lang="it-IT" sz="88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identica</a:t>
            </a:r>
            <a:r>
              <a:rPr lang="it-IT" sz="8800" dirty="0" smtClean="0">
                <a:solidFill>
                  <a:srgbClr val="333333"/>
                </a:solidFill>
                <a:latin typeface="Times New Roman"/>
                <a:ea typeface="Times New Roman"/>
              </a:rPr>
              <a:t>. 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8800" dirty="0" smtClean="0">
                <a:solidFill>
                  <a:srgbClr val="333333"/>
                </a:solidFill>
                <a:latin typeface="Times New Roman"/>
                <a:ea typeface="Times New Roman"/>
              </a:rPr>
              <a:t>Se è presente una grave patologia cardiaca si può apprezzare un polso </a:t>
            </a:r>
            <a:r>
              <a:rPr lang="it-IT" sz="8800" b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alternante</a:t>
            </a:r>
            <a:r>
              <a:rPr lang="it-IT" sz="8800" dirty="0" smtClean="0">
                <a:solidFill>
                  <a:srgbClr val="333333"/>
                </a:solidFill>
                <a:latin typeface="Times New Roman"/>
                <a:ea typeface="Times New Roman"/>
              </a:rPr>
              <a:t> in cui appunto si alternano  una pulsazione ampia ed una piccola e debole. </a:t>
            </a:r>
            <a:endParaRPr lang="it-IT" sz="8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it-IT" dirty="0" smtClean="0"/>
              <a:t>    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256971" y="806790"/>
            <a:ext cx="116890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Maggiore sarà  la quantità di liquidi circolanti  MAGGIORE sarà la  P.A.</a:t>
            </a:r>
          </a:p>
          <a:p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Maggiore sarà la forza di contrazione cardiaca MAGGIORE sarà la P.A.</a:t>
            </a:r>
          </a:p>
          <a:p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Maggiore sarà la rigidità delle arterie MAGGIORE sarà la P.A.</a:t>
            </a:r>
          </a:p>
          <a:p>
            <a:endPara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chiaro che il ragionamento va fatto al contrario qualora vi fosse una volemia ridotta o una vasodilatazione o una ridotta forza di contrazione del muscolo cardiaco.</a:t>
            </a: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027339"/>
            <a:ext cx="11292114" cy="472031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Durata</a:t>
            </a: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è la rapidità con cui la parete arteriosa si solleva e si abbassa sotto l’impulso dell’onda sfigmica e dipende dalla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durata dell’eiezione ventricolare, dall’elasticità della parete arteriosa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 dall’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entità delle resistenze periferiche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Parliamo di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polso celere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l’arteria si distende bruscamente e altrettanto rapidamente e bruscamente si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detende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Parliamo di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polso tardo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il vaso arterioso si espande e si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detende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lentamente, quale segno di una rallentata eiezione di sangue dal cuore sinistro attraverso l’orifizio ristretto della valvola aortica (stenosi aortica)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si rileva il polso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All’atto dell’accoglienza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durante e dopo indagini diagnostiche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durante e dopo intervento chirurgico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dell’assunzione di farmaci digitalici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la persona assistita manifesta un problema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Per valutare la circolazione arteriosa di quel distretto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Per rilevare la PA diastolica con metodo palpatorio</a:t>
            </a:r>
          </a:p>
          <a:p>
            <a:pPr algn="just"/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……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77534" y="501134"/>
            <a:ext cx="8350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Caratteri 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Frequenza 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Ritmo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Forza: debole – forte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Ampiezza: ampio - filiforme</a:t>
            </a:r>
          </a:p>
        </p:txBody>
      </p:sp>
      <p:sp>
        <p:nvSpPr>
          <p:cNvPr id="5" name="Rettangolo 4"/>
          <p:cNvSpPr/>
          <p:nvPr/>
        </p:nvSpPr>
        <p:spPr>
          <a:xfrm>
            <a:off x="777534" y="2924721"/>
            <a:ext cx="496553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3200" b="1" dirty="0" smtClean="0">
                <a:latin typeface="Times New Roman" pitchFamily="18" charset="0"/>
                <a:cs typeface="Times New Roman" pitchFamily="18" charset="0"/>
              </a:rPr>
              <a:t>Sedi di rilievo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Radiale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Brachiale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Femorale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Popliteo</a:t>
            </a:r>
          </a:p>
          <a:p>
            <a:pPr>
              <a:buNone/>
            </a:pPr>
            <a:r>
              <a:rPr lang="it-IT" sz="2800" dirty="0" err="1" smtClean="0">
                <a:latin typeface="Times New Roman" pitchFamily="18" charset="0"/>
                <a:cs typeface="Times New Roman" pitchFamily="18" charset="0"/>
              </a:rPr>
              <a:t>Pedideo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Carotideo</a:t>
            </a:r>
          </a:p>
          <a:p>
            <a:pPr>
              <a:buNone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Centrale o apicale</a:t>
            </a:r>
          </a:p>
        </p:txBody>
      </p:sp>
    </p:spTree>
    <p:extLst>
      <p:ext uri="{BB962C8B-B14F-4D97-AF65-F5344CB8AC3E}">
        <p14:creationId xmlns:p14="http://schemas.microsoft.com/office/powerpoint/2010/main" val="2907614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096" y="658777"/>
            <a:ext cx="10515600" cy="1325563"/>
          </a:xfrm>
        </p:spPr>
        <p:txBody>
          <a:bodyPr/>
          <a:lstStyle/>
          <a:p>
            <a:r>
              <a:rPr lang="it-IT" dirty="0" smtClean="0"/>
              <a:t>Il respiro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64" y="2321976"/>
            <a:ext cx="3285398" cy="348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654" y="530307"/>
            <a:ext cx="91440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48916" y="1045029"/>
            <a:ext cx="11320570" cy="3987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2438" algn="just">
              <a:lnSpc>
                <a:spcPct val="17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sz="2400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E’ importante osservare il </a:t>
            </a:r>
            <a:r>
              <a:rPr lang="it-IT" altLang="it-IT" sz="2400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modo</a:t>
            </a:r>
            <a:r>
              <a:rPr lang="it-IT" altLang="it-IT" sz="2400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in cui una persona respira rilevando la </a:t>
            </a:r>
            <a:r>
              <a:rPr lang="it-IT" altLang="it-IT" sz="2400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frequenza</a:t>
            </a:r>
            <a:r>
              <a:rPr lang="it-IT" altLang="it-IT" sz="2400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degli atti respiratori, la </a:t>
            </a:r>
            <a:r>
              <a:rPr lang="it-IT" altLang="it-IT" sz="2400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regolarità</a:t>
            </a:r>
            <a:r>
              <a:rPr lang="it-IT" altLang="it-IT" sz="2400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, la </a:t>
            </a:r>
            <a:r>
              <a:rPr lang="it-IT" altLang="it-IT" sz="2400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profondità</a:t>
            </a:r>
            <a:r>
              <a:rPr lang="it-IT" altLang="it-IT" sz="2400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e lo </a:t>
            </a:r>
            <a:r>
              <a:rPr lang="it-IT" altLang="it-IT" sz="2400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sforzo</a:t>
            </a:r>
            <a:r>
              <a:rPr lang="it-IT" altLang="it-IT" sz="2400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apparentemente richiesto</a:t>
            </a:r>
            <a:r>
              <a:rPr lang="it-IT" altLang="it-IT" sz="2400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2438" algn="just">
              <a:lnSpc>
                <a:spcPct val="17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sz="2400" b="1" dirty="0" smtClean="0">
              <a:solidFill>
                <a:srgbClr val="07060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2438" algn="just">
              <a:lnSpc>
                <a:spcPct val="17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sz="2400" b="1" dirty="0" smtClean="0">
                <a:latin typeface="Times New Roman" pitchFamily="18" charset="0"/>
                <a:cs typeface="Times New Roman" pitchFamily="18" charset="0"/>
              </a:rPr>
              <a:t>Gli atti respiratori, a riposo,  sono 10 - 20 al minuto</a:t>
            </a:r>
            <a:r>
              <a:rPr lang="it-IT" altLang="it-IT" sz="2400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, il respiro è regolare senza sforzo e senza impegno di muscoli accessori; </a:t>
            </a:r>
            <a:r>
              <a:rPr lang="it-IT" altLang="it-IT" sz="2400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vi è una breve pausa al termine della espirazione, che viene abolita durante il sonno.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556084" y="694156"/>
            <a:ext cx="8305800" cy="4527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Il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RESPIRO</a:t>
            </a:r>
            <a:r>
              <a:rPr kumimoji="0" lang="it-I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è importante per valutare le condizioni critiche del paziente.</a:t>
            </a: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sz="2000" dirty="0" smtClean="0">
                <a:solidFill>
                  <a:srgbClr val="070605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L’infermiere Osserva i movimenti  e valuta</a:t>
            </a:r>
            <a:endParaRPr kumimoji="0" lang="it-IT" alt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kumimoji="0" lang="it-IT" alt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sz="2000" dirty="0" smtClean="0">
                <a:solidFill>
                  <a:srgbClr val="070605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FREQUENZA</a:t>
            </a: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PROFONDITA’</a:t>
            </a: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sz="2000" dirty="0" smtClean="0">
                <a:solidFill>
                  <a:srgbClr val="070605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RITMO </a:t>
            </a: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FORMA</a:t>
            </a: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kumimoji="0" lang="it-IT" alt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kumimoji="0" lang="it-IT" alt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1" y="148556"/>
            <a:ext cx="11590421" cy="1325563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FREQUENZA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4379" y="1572962"/>
            <a:ext cx="11622505" cy="4351338"/>
          </a:xfrm>
        </p:spPr>
        <p:txBody>
          <a:bodyPr>
            <a:normAutofit fontScale="92500"/>
          </a:bodyPr>
          <a:lstStyle/>
          <a:p>
            <a:pPr marL="457200" indent="-452438" algn="ctr">
              <a:lnSpc>
                <a:spcPct val="155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DESCRIVE  il numero degli atti respiratori che si verificano nell’arco di un  minuto.</a:t>
            </a:r>
          </a:p>
          <a:p>
            <a:pPr marL="457200" indent="-452438" algn="ctr">
              <a:lnSpc>
                <a:spcPct val="155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Nel soggetto adulto, in una condizione di riposo la frequenza normale varia</a:t>
            </a:r>
            <a:r>
              <a:rPr lang="it-IT" altLang="it-IT" b="1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dai 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atti</a:t>
            </a: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al minuto; </a:t>
            </a:r>
          </a:p>
          <a:p>
            <a:pPr marL="457200" indent="-452438" algn="ctr">
              <a:lnSpc>
                <a:spcPct val="155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Nel neonato, come per la frequenza cardiaca, aumenta e varia dai 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agli 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atti</a:t>
            </a: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 al minuto;</a:t>
            </a:r>
          </a:p>
          <a:p>
            <a:pPr marL="457200" indent="-452438" algn="ctr">
              <a:lnSpc>
                <a:spcPct val="155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Nel bambino piccolo si riduce e va dai 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40.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947" y="336884"/>
            <a:ext cx="11514221" cy="62323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Rispetto alla frequenza possiamo parlare di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Eupnea: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respiro normale</a:t>
            </a:r>
          </a:p>
          <a:p>
            <a:pPr>
              <a:buNone/>
            </a:pPr>
            <a:r>
              <a:rPr lang="it-I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Bradipnea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Anormale diminuzione della frequenza respiratoria &lt; 12 atti minuto</a:t>
            </a:r>
          </a:p>
          <a:p>
            <a:pPr>
              <a:buNone/>
            </a:pP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Tachipnea: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Anormale aumento della frequenza respiratoria &gt; 20 atti al minuto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80474" y="144381"/>
            <a:ext cx="118150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u="sng" dirty="0" smtClean="0">
                <a:latin typeface="Times New Roman" pitchFamily="18" charset="0"/>
                <a:cs typeface="Times New Roman" pitchFamily="18" charset="0"/>
              </a:rPr>
              <a:t>Rispetto alla respirazione in generale parliamo di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Dispnea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: la persona assistita riferisce difficoltà respiratoria</a:t>
            </a:r>
          </a:p>
          <a:p>
            <a:pPr>
              <a:buNone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Ortopnea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: per trovare sollievo alla dispnea la persona assistita  assume la posizione seduta o eretta</a:t>
            </a:r>
          </a:p>
          <a:p>
            <a:pPr>
              <a:buNone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Iperpnea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Aumenta la profondità degli atti respiratori</a:t>
            </a:r>
          </a:p>
          <a:p>
            <a:pPr>
              <a:buNone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Iperventilazione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Aumento sia della frequenza che della profondità degli atti respiratori</a:t>
            </a:r>
          </a:p>
          <a:p>
            <a:pPr>
              <a:buNone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Rumori respiratori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: secchi (ronchi), umidi (rantoli)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94084" y="728796"/>
            <a:ext cx="995011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pressione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arteriosa si esprime in due valori</a:t>
            </a:r>
            <a:r>
              <a:rPr lang="it-IT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uno massimo (PA sistolica o massima) ed uno minimo (PA diastolica o minima) che rappresentano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 pressioni esercitate dal sangue sulle pareti arteriose rispettivamente nel momento della sistole e della diastole. I valori sono espressi in </a:t>
            </a:r>
            <a:r>
              <a:rPr kumimoji="0" lang="it-I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mmHg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it-IT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Non è possibile stabilire un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valore normale per la PA perché entrano in gioco molti fattori che, a loro volta, possono essere diversi da soggetto a soggetto.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endParaRPr lang="it-IT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lang="it-IT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 ragioni pratiche e per favorire l’approccio diagnostico e terapeutico, si utilizza la classificazione dell’ipertensione proposta dalle Linee Guida ESH/ESC</a:t>
            </a:r>
            <a:r>
              <a:rPr kumimoji="0" lang="it-IT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lang="it-IT" sz="2000" baseline="30000" dirty="0" smtClean="0" bmk="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pubblicate nel 2003</a:t>
            </a:r>
            <a:r>
              <a:rPr lang="it-IT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57650" algn="l"/>
              </a:tabLst>
            </a:pPr>
            <a:r>
              <a:rPr kumimoji="0" lang="it-IT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it-IT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it-IT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087979" y="4981137"/>
            <a:ext cx="5040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Guidelines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Committe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2003 European Society of Hypertension – European Society of Cardiology Guidelines for the management of arterial hypertension. J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Hypertens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2003; 21:1011 – 1053. GL</a:t>
            </a: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dispnea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52204"/>
            <a:ext cx="11923986" cy="4351338"/>
          </a:xfrm>
        </p:spPr>
        <p:txBody>
          <a:bodyPr/>
          <a:lstStyle/>
          <a:p>
            <a:pPr marL="457200" indent="-457200"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Livello 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il soggetto riesce a percorrere circa 2 Km  a passo normale prima di avvertire dispnea.</a:t>
            </a:r>
          </a:p>
          <a:p>
            <a:pPr marL="457200" indent="-457200"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Livello II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il soggetto avverte dispnea dopo aver  camminato in piano per circa 100 m oppure dopo aver salito una rampa di scale.</a:t>
            </a:r>
          </a:p>
          <a:p>
            <a:pPr marL="457200" indent="-457200"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Livello III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il soggetto avverte dispnea mentre cammina o svolge le attività di vita quotidiana.</a:t>
            </a:r>
          </a:p>
          <a:p>
            <a:pPr marL="457200" indent="-457200"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Livello IV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il soggetto avverte dispnea anche a riposo.</a:t>
            </a:r>
          </a:p>
          <a:p>
            <a:pPr marL="457200" indent="-457200"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Ortopnea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il soggetto avverte dispnea stando sdraiato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Ipossia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l’ossigenazione a livello cellulare risulta inadeguata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Ipossiemia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: è basso il livello di ossigeno nel sangue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Ipercapnia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aumenta la concentrazione di CO</a:t>
            </a:r>
            <a:r>
              <a:rPr lang="it-IT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nel sangue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Anossia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: Mancanza di ossigeno sia locale che sistemica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2663" y="184652"/>
            <a:ext cx="11016916" cy="886159"/>
          </a:xfrm>
        </p:spPr>
        <p:txBody>
          <a:bodyPr/>
          <a:lstStyle/>
          <a:p>
            <a:r>
              <a:rPr lang="it-IT" sz="3200" b="1" dirty="0" smtClean="0">
                <a:latin typeface="Times New Roman" pitchFamily="18" charset="0"/>
                <a:cs typeface="Times New Roman" pitchFamily="18" charset="0"/>
              </a:rPr>
              <a:t>Ritmo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1" y="1079667"/>
            <a:ext cx="11466095" cy="4351338"/>
          </a:xfrm>
        </p:spPr>
        <p:txBody>
          <a:bodyPr>
            <a:normAutofit lnSpcReduction="10000"/>
          </a:bodyPr>
          <a:lstStyle/>
          <a:p>
            <a:pPr marL="457200" indent="-452438" algn="ctr"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rappresenta  l’intervallo di tempo e di spazio che intercorre tra due atti respiratori che, nella norma, risulta essere costante</a:t>
            </a:r>
          </a:p>
          <a:p>
            <a:pPr marL="457200" indent="-452438"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2438"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Profondità</a:t>
            </a:r>
          </a:p>
          <a:p>
            <a:pPr marL="457200" indent="-452438" algn="ctr"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descrive la quantità di aria che giunge negli alveoli e che viene successivamente eliminata.</a:t>
            </a:r>
          </a:p>
          <a:p>
            <a:pPr marL="457200" indent="-452438" algn="ctr"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2438" algn="just"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può essere 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superficiale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corto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: in questo caso </a:t>
            </a:r>
            <a:r>
              <a:rPr lang="it-IT" altLang="it-IT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 quantità di aria introdotta è scarsa e non riesce a raggiungere gli alveoli ed a partecipare agli scambi gassosi. 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Forma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8441" y="1825625"/>
            <a:ext cx="11742821" cy="4351338"/>
          </a:xfrm>
        </p:spPr>
        <p:txBody>
          <a:bodyPr>
            <a:normAutofit/>
          </a:bodyPr>
          <a:lstStyle/>
          <a:p>
            <a:pPr marL="457200" indent="-452438" algn="just">
              <a:lnSpc>
                <a:spcPct val="145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respirazione toracica o costale:  è utilizzata prevalentemente la cassa toracica. </a:t>
            </a:r>
            <a:r>
              <a:rPr lang="it-IT" altLang="it-IT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Tipica della donna e del bambino.</a:t>
            </a:r>
          </a:p>
          <a:p>
            <a:pPr marL="457200" indent="-452438" algn="ctr">
              <a:lnSpc>
                <a:spcPct val="145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2438" algn="just">
              <a:lnSpc>
                <a:spcPct val="145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respirazione diaframmatica o addominale:  è caratterizzata da un uso prevalente del diaframma e della muscolatura addominale.</a:t>
            </a:r>
            <a:r>
              <a:rPr lang="it-IT" altLang="it-IT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Tipica dell’uomo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considerare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" y="942755"/>
            <a:ext cx="11887201" cy="5174265"/>
          </a:xfrm>
        </p:spPr>
        <p:txBody>
          <a:bodyPr>
            <a:normAutofit fontScale="92500" lnSpcReduction="20000"/>
          </a:bodyPr>
          <a:lstStyle/>
          <a:p>
            <a:r>
              <a:rPr lang="it-IT" sz="2600" dirty="0" err="1" smtClean="0">
                <a:latin typeface="Times New Roman" pitchFamily="18" charset="0"/>
                <a:cs typeface="Times New Roman" pitchFamily="18" charset="0"/>
              </a:rPr>
              <a:t>Simmetricità</a:t>
            </a:r>
            <a:r>
              <a:rPr lang="it-IT" sz="2600" dirty="0" smtClean="0">
                <a:latin typeface="Times New Roman" pitchFamily="18" charset="0"/>
                <a:cs typeface="Times New Roman" pitchFamily="18" charset="0"/>
              </a:rPr>
              <a:t> dell’espansione toracica</a:t>
            </a:r>
          </a:p>
          <a:p>
            <a:pPr algn="just"/>
            <a:r>
              <a:rPr lang="it-IT" sz="2600" dirty="0" smtClean="0">
                <a:latin typeface="Times New Roman" pitchFamily="18" charset="0"/>
                <a:cs typeface="Times New Roman" pitchFamily="18" charset="0"/>
              </a:rPr>
              <a:t>Uso della muscolatura [parliamo della muscolatura </a:t>
            </a:r>
            <a:r>
              <a:rPr lang="it-IT" sz="2600" dirty="0" err="1" smtClean="0">
                <a:latin typeface="Times New Roman" pitchFamily="18" charset="0"/>
                <a:cs typeface="Times New Roman" pitchFamily="18" charset="0"/>
              </a:rPr>
              <a:t>accessoria:scaleni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sternocleidomastoideo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 muscoli </a:t>
            </a:r>
            <a:r>
              <a:rPr lang="it-IT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alae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nasi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alcuni 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muscoli del collo e del capo</a:t>
            </a:r>
            <a:endParaRPr lang="it-IT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600" dirty="0" smtClean="0">
                <a:latin typeface="Times New Roman" pitchFamily="18" charset="0"/>
                <a:cs typeface="Times New Roman" pitchFamily="18" charset="0"/>
              </a:rPr>
              <a:t>Movimento degli spazi intercostali</a:t>
            </a:r>
          </a:p>
          <a:p>
            <a:r>
              <a:rPr lang="it-IT" sz="2600" dirty="0" smtClean="0">
                <a:latin typeface="Times New Roman" pitchFamily="18" charset="0"/>
                <a:cs typeface="Times New Roman" pitchFamily="18" charset="0"/>
              </a:rPr>
              <a:t>Colorito della cute: se presenza di cianosi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Espressione del volto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Livello di coscienza</a:t>
            </a:r>
          </a:p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Alitamento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delle pinne nasali [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movimento delle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laterali del naso durante il respiro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9381" y="2839441"/>
            <a:ext cx="23082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7423" y="2786937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5310" y="2106552"/>
            <a:ext cx="1524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105" y="160588"/>
            <a:ext cx="10515600" cy="1006475"/>
          </a:xfrm>
        </p:spPr>
        <p:txBody>
          <a:bodyPr>
            <a:normAutofit/>
          </a:bodyPr>
          <a:lstStyle/>
          <a:p>
            <a:r>
              <a:rPr lang="it-IT" sz="4000" dirty="0" smtClean="0"/>
              <a:t>La respirazione è efficace ed adeguata?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6568" y="1082842"/>
            <a:ext cx="11053011" cy="484145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Ingresso dell’aria: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l’auscultazione ed il semplice approccio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Guardo – Ascolto – Sento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permettono di individuare correttamente eventuali ostacoli all’ingresso dell’aria.</a:t>
            </a:r>
          </a:p>
          <a:p>
            <a:pPr>
              <a:buNone/>
            </a:pP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Movimenti del torace: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normalmente non è utilizzata la muscolatura accessoria (intercostali 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SternoCleidoMastoideo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). L’uso della muscolatura accessoria va interpretato come indicatore  di difficoltà respiratoria. 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 movimenti del torace devono essere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uguali, bilaterali e simmetrici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 Saturazione periferica dell’Ossigeno associata alla frequenza degli atti respiratori  è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indicatore della percentuale di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emoglobina saturata di ossigeno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 momento della misurazione</a:t>
            </a:r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Adeguatezza del respiro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rilevamento della frequenza cardiaca, del colore della cute e dello stato mentale possono aiutare ad ottenere indicazioni sull’adeguatezza della ventilazione.</a:t>
            </a:r>
          </a:p>
          <a:p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Colore della cute</a:t>
            </a:r>
          </a:p>
          <a:p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Stato mentale: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agitazione psicomotoria, confusione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Respiri periodici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434" y="1545712"/>
            <a:ext cx="4067336" cy="444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5692" y="4014062"/>
            <a:ext cx="10250838" cy="2116892"/>
          </a:xfrm>
        </p:spPr>
        <p:txBody>
          <a:bodyPr>
            <a:noAutofit/>
          </a:bodyPr>
          <a:lstStyle/>
          <a:p>
            <a:pPr algn="just"/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Progressivo incremento di a</a:t>
            </a:r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mpiezza degli atti respiratori seguito da progressiva diminuzione della stessa cui succede un intervallo di apnea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Con l’apnea si </a:t>
            </a:r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accumula CO2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 sangue e questo </a:t>
            </a:r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stimola nuovamente il centro respiratorio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Causa: diminuita eccitabilità del centro del respiro per danno cerebrale [</a:t>
            </a:r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lesioni cerebrali, intossicazione da oppiacei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916" y="899144"/>
            <a:ext cx="61912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86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612" y="354783"/>
            <a:ext cx="11398469" cy="585218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it-IT" altLang="it-IT" dirty="0" smtClean="0">
              <a:solidFill>
                <a:srgbClr val="5B524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fontAlgn="base">
              <a:buNone/>
            </a:pPr>
            <a:endParaRPr lang="it-IT" altLang="it-IT" dirty="0">
              <a:solidFill>
                <a:srgbClr val="5B524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just" fontAlgn="base">
              <a:buNone/>
            </a:pPr>
            <a:r>
              <a:rPr lang="it-IT" altLang="it-IT" dirty="0" smtClean="0">
                <a:solidFill>
                  <a:srgbClr val="5B52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E’ caratterizzato dall’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alternanza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 gruppi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4 o 5 atti respiratori brevi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superficiali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seguiti da fasi di 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apnea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Questo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 di respiro è una manifestazione di una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grave sofferenza del centro respiratorio bulbare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è un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indice prognostico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In caso di:</a:t>
            </a:r>
          </a:p>
          <a:p>
            <a:pPr algn="just" fontAlgn="base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tumori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endocranici;</a:t>
            </a:r>
          </a:p>
          <a:p>
            <a:pPr algn="just" fontAlgn="base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meningiti;</a:t>
            </a:r>
          </a:p>
          <a:p>
            <a:pPr algn="just" fontAlgn="base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traumi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cranici;</a:t>
            </a:r>
          </a:p>
          <a:p>
            <a:pPr algn="just" fontAlgn="base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edema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cerebrale…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None/>
            </a:pPr>
            <a:endParaRPr lang="it-IT" altLang="it-IT" dirty="0" smtClean="0">
              <a:solidFill>
                <a:srgbClr val="5B524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it-IT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440264" y="5500762"/>
            <a:ext cx="8382000" cy="3733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marR="0" lvl="0" indent="-452438" algn="ctr" defTabSz="914400" rtl="0" eaLnBrk="1" fontAlgn="auto" latinLnBrk="0" hangingPunct="1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Tx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kumimoji="0" lang="it-IT" altLang="it-IT" sz="2000" b="1" i="0" u="none" strike="noStrike" kern="1200" cap="none" spc="0" normalizeH="0" baseline="0" noProof="0" dirty="0" smtClean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60" y="3280874"/>
            <a:ext cx="4814824" cy="158965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32983" y="4498800"/>
            <a:ext cx="116224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2438" algn="just">
              <a:lnSpc>
                <a:spcPct val="150000"/>
              </a:lnSpc>
              <a:spcBef>
                <a:spcPts val="5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respiratori molto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lenti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inspirazione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profonda e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rumorosa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segue una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breve apnea inspiratoria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quindi una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espirazione breve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gemente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infine una pausa post-espiratoria decisamente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prolungata; 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tipico </a:t>
            </a:r>
            <a:r>
              <a:rPr lang="it-IT" altLang="it-IT" b="1" dirty="0">
                <a:latin typeface="Times New Roman" pitchFamily="18" charset="0"/>
                <a:cs typeface="Times New Roman" pitchFamily="18" charset="0"/>
              </a:rPr>
              <a:t>dell’acidosi metabolica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.  Si tratta di Iperventilazione compensatoria per eliminare CO2 e compensare la riduzione del </a:t>
            </a:r>
            <a:r>
              <a:rPr lang="it-IT" altLang="it-IT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 ematico</a:t>
            </a: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00" y="1318729"/>
            <a:ext cx="63627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7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Valori normali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557604"/>
            <a:ext cx="5485688" cy="366690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38199" y="5283246"/>
            <a:ext cx="110831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Society of Hypertension </a:t>
            </a:r>
            <a:r>
              <a:rPr lang="en-US" sz="1200" dirty="0" smtClean="0"/>
              <a:t>–ESH/ESC </a:t>
            </a:r>
            <a:r>
              <a:rPr lang="en-US" sz="1200" i="1" dirty="0" smtClean="0"/>
              <a:t>Guidelines for the management of arterial hypertension</a:t>
            </a:r>
            <a:r>
              <a:rPr lang="en-US" sz="1200" dirty="0" smtClean="0"/>
              <a:t>, European Heart Journal </a:t>
            </a:r>
            <a:r>
              <a:rPr lang="en-US" sz="1200" dirty="0" smtClean="0"/>
              <a:t>,</a:t>
            </a:r>
            <a:r>
              <a:rPr lang="en-US" sz="1200" dirty="0" smtClean="0"/>
              <a:t>Volume </a:t>
            </a:r>
            <a:r>
              <a:rPr lang="en-US" sz="1200" dirty="0"/>
              <a:t>36 " Number 10 " October 2018</a:t>
            </a:r>
            <a:r>
              <a:rPr lang="en-US" sz="1200" dirty="0" smtClean="0"/>
              <a:t> </a:t>
            </a:r>
            <a:endParaRPr lang="it-IT" sz="1200" dirty="0"/>
          </a:p>
        </p:txBody>
      </p:sp>
      <p:sp>
        <p:nvSpPr>
          <p:cNvPr id="6" name="Parentesi graffa chiusa 5"/>
          <p:cNvSpPr/>
          <p:nvPr/>
        </p:nvSpPr>
        <p:spPr>
          <a:xfrm>
            <a:off x="6212793" y="2478280"/>
            <a:ext cx="384560" cy="1230595"/>
          </a:xfrm>
          <a:prstGeom prst="rightBrace">
            <a:avLst/>
          </a:prstGeom>
          <a:ln w="38100"/>
          <a:effectLst>
            <a:reflection stA="72000" endPos="28000" dist="50800" dir="5400000" sy="-100000" algn="bl" rotWithShape="0"/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																																									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879364" y="2931207"/>
            <a:ext cx="2008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 120-140/70-90 </a:t>
            </a:r>
            <a:r>
              <a:rPr lang="it-IT" dirty="0" err="1" smtClean="0"/>
              <a:t>mmHg</a:t>
            </a:r>
            <a:r>
              <a:rPr lang="it-IT" dirty="0" smtClean="0"/>
              <a:t> normale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0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9546" y="816631"/>
            <a:ext cx="11666482" cy="4969313"/>
          </a:xfrm>
        </p:spPr>
        <p:txBody>
          <a:bodyPr>
            <a:normAutofit/>
          </a:bodyPr>
          <a:lstStyle/>
          <a:p>
            <a:pPr algn="just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RESPIRO BOCCHEGGIANTE – GASPING</a:t>
            </a:r>
          </a:p>
          <a:p>
            <a:pPr marL="457200" indent="-452438" algn="ctr">
              <a:lnSpc>
                <a:spcPct val="155000"/>
              </a:lnSpc>
              <a:spcBef>
                <a:spcPts val="6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b="1" dirty="0" smtClean="0">
              <a:solidFill>
                <a:srgbClr val="5B5249"/>
              </a:solidFill>
              <a:latin typeface="Century Gothic" pitchFamily="34" charset="0"/>
            </a:endParaRPr>
          </a:p>
          <a:p>
            <a:pPr marL="457200" indent="-452438" algn="just">
              <a:lnSpc>
                <a:spcPct val="155000"/>
              </a:lnSpc>
              <a:spcBef>
                <a:spcPts val="6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Tipica di uno stato di grave ipossia cerebrale si manifesta  con un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movimento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muscolare involontario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persona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boccheggia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caratterizzato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una riduzione estrema della frequenza degli atti respiratori fino al loro totale arresto</a:t>
            </a:r>
            <a:endParaRPr lang="it-IT" altLang="it-IT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2438" algn="just">
              <a:lnSpc>
                <a:spcPct val="155000"/>
              </a:lnSpc>
              <a:spcBef>
                <a:spcPts val="600"/>
              </a:spcBef>
              <a:buSzPct val="75000"/>
              <a:buNone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Dolore</a:t>
            </a:r>
            <a:br>
              <a:rPr lang="it-IT" dirty="0" smtClean="0">
                <a:latin typeface="Times New Roman" pitchFamily="18" charset="0"/>
                <a:cs typeface="Times New Roman" pitchFamily="18" charset="0"/>
              </a:rPr>
            </a:b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altLang="it-IT" b="1" dirty="0">
                <a:solidFill>
                  <a:srgbClr val="5B5249"/>
                </a:solidFill>
                <a:latin typeface="Times New Roman" pitchFamily="18" charset="0"/>
                <a:cs typeface="Times New Roman" pitchFamily="18" charset="0"/>
              </a:rPr>
              <a:t>è un sintomo da non sottovalutare  quando si rileva il respiro</a:t>
            </a:r>
          </a:p>
          <a:p>
            <a:pPr>
              <a:buNone/>
            </a:pPr>
            <a:endParaRPr lang="it-IT" alt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528" y="3331715"/>
            <a:ext cx="2469463" cy="172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47536" y="655209"/>
            <a:ext cx="9352547" cy="603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FREQUENZA</a:t>
            </a:r>
            <a:endParaRPr lang="it-IT" altLang="it-IT" dirty="0">
              <a:solidFill>
                <a:srgbClr val="07060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PROFONDITA’</a:t>
            </a: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RITMO </a:t>
            </a: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SUPERFICIALE – PROFONDO</a:t>
            </a: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DIFFICOLTA’: DISPNEA</a:t>
            </a: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RESPIRI PERIODICI</a:t>
            </a: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dirty="0">
              <a:solidFill>
                <a:srgbClr val="07060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COME RILEVO IL RESPIRO</a:t>
            </a:r>
          </a:p>
          <a:p>
            <a:r>
              <a:rPr lang="it-IT" altLang="it-IT" dirty="0" smtClean="0">
                <a:solidFill>
                  <a:srgbClr val="070605"/>
                </a:solidFill>
                <a:latin typeface="Times New Roman" pitchFamily="18" charset="0"/>
                <a:cs typeface="Times New Roman" pitchFamily="18" charset="0"/>
              </a:rPr>
              <a:t>COSA OSSERVO ED INDICO QUANDO RILEVO TALE PARAMETRO VITALE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Simmetricità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dell’espansione toracica</a:t>
            </a:r>
          </a:p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Uso della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muscolatura ACCESSORIA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Movimento degli spazi intercostali</a:t>
            </a:r>
          </a:p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Colorito della cute: se presenza di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cianosi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Presenza di dolore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Aspetto del volto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2438" algn="ctr">
              <a:lnSpc>
                <a:spcPct val="140000"/>
              </a:lnSpc>
              <a:spcBef>
                <a:spcPts val="500"/>
              </a:spcBef>
              <a:buSzPct val="75000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/>
            </a:pPr>
            <a:endParaRPr lang="it-IT" altLang="it-IT" dirty="0">
              <a:solidFill>
                <a:srgbClr val="0706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35431" y="534692"/>
            <a:ext cx="271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Ricapitolando:  valuteremo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1963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Temperatura corporea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51" y="2215128"/>
            <a:ext cx="3429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14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temperatura corporea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7124" y="1510315"/>
            <a:ext cx="10515600" cy="4351338"/>
          </a:xfrm>
        </p:spPr>
        <p:txBody>
          <a:bodyPr>
            <a:normAutofit/>
          </a:bodyPr>
          <a:lstStyle/>
          <a:p>
            <a:pPr algn="just"/>
            <a:endParaRPr lang="it-IT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L’uomo è un animale omeoterme ed è in grado di mantenere la temperatura costante grazie  all’equilibrio tra </a:t>
            </a:r>
            <a:r>
              <a:rPr lang="it-IT" sz="3200" b="1" dirty="0" smtClean="0">
                <a:latin typeface="Times New Roman" pitchFamily="18" charset="0"/>
                <a:cs typeface="Times New Roman" pitchFamily="18" charset="0"/>
              </a:rPr>
              <a:t>termogenesi 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(attività muscolare, metabolismo basale, pirogeni ecc.) e </a:t>
            </a:r>
            <a:r>
              <a:rPr lang="it-IT" sz="3200" b="1" dirty="0" smtClean="0">
                <a:latin typeface="Times New Roman" pitchFamily="18" charset="0"/>
                <a:cs typeface="Times New Roman" pitchFamily="18" charset="0"/>
              </a:rPr>
              <a:t>termolisi 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(convenzione, conduzione, irradiamento, sudorazione, respirazione, </a:t>
            </a:r>
            <a:r>
              <a:rPr lang="it-IT" sz="3200" i="1" dirty="0" err="1" smtClean="0">
                <a:latin typeface="Times New Roman" pitchFamily="18" charset="0"/>
                <a:cs typeface="Times New Roman" pitchFamily="18" charset="0"/>
              </a:rPr>
              <a:t>perspiratio</a:t>
            </a:r>
            <a:r>
              <a:rPr lang="it-IT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i="1" dirty="0" err="1" smtClean="0">
                <a:latin typeface="Times New Roman" pitchFamily="18" charset="0"/>
                <a:cs typeface="Times New Roman" pitchFamily="18" charset="0"/>
              </a:rPr>
              <a:t>insensibilis</a:t>
            </a:r>
            <a:r>
              <a:rPr lang="it-IT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ecc.). </a:t>
            </a:r>
          </a:p>
          <a:p>
            <a:pPr algn="just"/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014" y="1825625"/>
            <a:ext cx="11634952" cy="4351338"/>
          </a:xfrm>
        </p:spPr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condizioni fisiologiche il valore della Temperatura Corporea rilevata a livello cutaneo (cavo ascellare, piega inguinale) oscilla intorno ai 37 °C. 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livello rettale la Temperatura Corporea ha un valore superiore a quella cutanea di circa 0.5 °C. (temperatura interna)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20718" y="4701542"/>
            <a:ext cx="114142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Come la PA anche la TC segue ritmo circadiano raggiungendo i livelli più elevati tra le ore 17 – 20 e minimi tra le 3 e le 4.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ebbre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95855" y="1778329"/>
            <a:ext cx="10515600" cy="4351338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la temperatura supera i 37.5°C  si parla di febbre che può avere  origini diverse: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Tossica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Tumorale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Meccanica</a:t>
            </a:r>
          </a:p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Enodocrina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 ‘innalzamento della temperatura  è dovuto a sostanze PIROGENE  distinte per la loro natura ENDOGENA ed ESOGENA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6310" y="110041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febbre ha un decorso che si articola in tre fasi:</a:t>
            </a:r>
          </a:p>
          <a:p>
            <a:pPr algn="just"/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1 RIALZO TERMICO: fase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prodromica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. E’provocata dall’azione di sostanze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pirogene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sul centro termoregolatore: è caratterizzata dall’insorgenza di brivido e vasocostrizione con cute pallida ed orripilazione</a:t>
            </a:r>
          </a:p>
          <a:p>
            <a:pPr algn="just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2 ACME O FASTIGIO: massima intensità (plateau) raggiunto il valore massimo, la temperatura  smette di salire, scompare il senso di freddo, il brivido e la vasocostrizione. La cute può essere arrossata.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3 DEFERVESCENZA: per lisi o per crisi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1262" y="1699501"/>
            <a:ext cx="10515600" cy="4351338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Iperpiressia: TC superiore a 39°C (favorire dispersione di calore)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Ipotermia:TC inferiore a 35°C (favorire produzione di calore)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Manifestazione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Insorgenza lenta o brusca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Senso di freddo poi di calore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Volto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eritrosico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[arrossato]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Occhi lucidi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Cefalea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Fotofobia [la luce dà fastidio]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Sensazione di malessere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Dolori muscolari</a:t>
            </a:r>
          </a:p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Poliartralgia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Tachicardia, ipertensione, ipotensione, tachipnea, dispnea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Come si rileva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2960" y="2321570"/>
            <a:ext cx="10515600" cy="2242680"/>
          </a:xfrm>
        </p:spPr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Metodo indiretto </a:t>
            </a:r>
          </a:p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Metodo diretto con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incannulamento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di un’arteria e il collegamento con un apposito trasduttore che trasforma l’onda sfigmica in onda elettrica, leggibile come valore ed onda sul monitor appositamente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allestito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0575"/>
          </a:xfrm>
        </p:spPr>
        <p:txBody>
          <a:bodyPr>
            <a:normAutofit/>
          </a:bodyPr>
          <a:lstStyle/>
          <a:p>
            <a:r>
              <a:rPr lang="it-I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Tipi di febbre</a:t>
            </a:r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56" y="790575"/>
            <a:ext cx="11652985" cy="5523723"/>
          </a:xfrm>
        </p:spPr>
        <p:txBody>
          <a:bodyPr>
            <a:noAutofit/>
          </a:bodyPr>
          <a:lstStyle/>
          <a:p>
            <a:pPr algn="just"/>
            <a:r>
              <a:rPr lang="it-IT" b="1" dirty="0" smtClean="0">
                <a:latin typeface="Times New Roman" panose="02020603050405020304" pitchFamily="18" charset="0"/>
                <a:cs typeface="Times New Roman" pitchFamily="18" charset="0"/>
              </a:rPr>
              <a:t>Continua</a:t>
            </a:r>
            <a:r>
              <a:rPr lang="it-IT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temperatura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sempre superiore 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37°C (40°)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nell’arco delle 24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 con oscillazioni mai superiori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0,5° C. dura alcuni giorni. Si può apprezzare nella sesta malattia o nel tifo</a:t>
            </a:r>
          </a:p>
          <a:p>
            <a:pPr algn="just"/>
            <a:endParaRPr lang="it-IT" sz="1100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  <a:p>
            <a:endParaRPr lang="it-IT" dirty="0" smtClean="0"/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995563"/>
            <a:ext cx="3038475" cy="888552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2092764" y="2531914"/>
            <a:ext cx="1619250" cy="324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inizio</a:t>
            </a:r>
            <a:endParaRPr lang="it-IT" dirty="0"/>
          </a:p>
        </p:txBody>
      </p:sp>
      <p:sp>
        <p:nvSpPr>
          <p:cNvPr id="8" name="Freccia a sinistra 7"/>
          <p:cNvSpPr/>
          <p:nvPr/>
        </p:nvSpPr>
        <p:spPr>
          <a:xfrm>
            <a:off x="7060761" y="2412649"/>
            <a:ext cx="1777254" cy="4136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defervescenza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3151998"/>
            <a:ext cx="8696325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20468" y="0"/>
            <a:ext cx="10896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itchFamily="18" charset="0"/>
                <a:cs typeface="Times New Roman" pitchFamily="18" charset="0"/>
              </a:rPr>
              <a:t>Remittente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infezioni batteriche e  virali. oscilla nelle 24 ore anche oltre 1° C, ma non raggiunge mai l’apiressia. Dura alcuni giorni </a:t>
            </a: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019175"/>
            <a:ext cx="6515100" cy="488632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673230" y="1019175"/>
            <a:ext cx="3927036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3763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00050" y="1290935"/>
            <a:ext cx="1093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itchFamily="18" charset="0"/>
                <a:cs typeface="Times New Roman" pitchFamily="18" charset="0"/>
              </a:rPr>
              <a:t>Intermittente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tipica delle sepsi </a:t>
            </a:r>
            <a:r>
              <a:rPr lang="it-IT" dirty="0"/>
              <a:t>oscilla molto nell’arco delle  24 ore, raggiunge l’apiressia per poi riprendere l’aumento dei gradi fino a raggiungere l’iperpiressia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864520"/>
            <a:ext cx="6276976" cy="4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40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1525" y="711200"/>
            <a:ext cx="10515600" cy="4351338"/>
          </a:xfrm>
        </p:spPr>
        <p:txBody>
          <a:bodyPr/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Febbricola febbre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intermittente che non supera i 37.5°-37.8°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Dura settimane, mesi. Può frequentemente essere serotina (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es. TBC; focolai settici tonsillari, appendicolari, sinusitici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dentari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2074139"/>
            <a:ext cx="683895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0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838200" y="181660"/>
            <a:ext cx="10534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Ondulante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temperatura subisce oscillazioni nell’arco di 10-15 giorni.</a:t>
            </a:r>
            <a:r>
              <a:rPr lang="it-IT" dirty="0" smtClean="0"/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Febbre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brucellosi [</a:t>
            </a:r>
            <a:r>
              <a:rPr lang="it-IT" dirty="0"/>
              <a:t> malattia infettiva provocata dai batteri del genere </a:t>
            </a:r>
            <a:r>
              <a:rPr lang="it-IT" i="1" dirty="0" smtClean="0"/>
              <a:t>Brucella</a:t>
            </a:r>
            <a:r>
              <a:rPr lang="it-IT" dirty="0" smtClean="0"/>
              <a:t>, </a:t>
            </a:r>
            <a:r>
              <a:rPr lang="it-IT" dirty="0" err="1" smtClean="0"/>
              <a:t>chj</a:t>
            </a:r>
            <a:endParaRPr lang="it-IT" dirty="0" smtClean="0"/>
          </a:p>
          <a:p>
            <a:r>
              <a:rPr lang="it-IT" dirty="0" smtClean="0"/>
              <a:t>e colpisce prevalentemente gli animali ma anche l’uomo</a:t>
            </a:r>
            <a:r>
              <a:rPr lang="it-IT" dirty="0"/>
              <a:t>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/>
              <a:t> 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7" y="3912423"/>
            <a:ext cx="4657725" cy="13620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1" y="1048573"/>
            <a:ext cx="8067675" cy="53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926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76400" y="312135"/>
            <a:ext cx="10515600" cy="4351338"/>
          </a:xfrm>
        </p:spPr>
        <p:txBody>
          <a:bodyPr/>
          <a:lstStyle/>
          <a:p>
            <a:r>
              <a:rPr lang="it-IT" dirty="0" smtClean="0"/>
              <a:t>Digitale non da contatto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93" y="381520"/>
            <a:ext cx="5348207" cy="53482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7" y="836985"/>
            <a:ext cx="5066977" cy="44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673" y="3807043"/>
            <a:ext cx="4942014" cy="253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28" y="0"/>
            <a:ext cx="3824452" cy="380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9077" y="1454862"/>
            <a:ext cx="4053216" cy="398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46" y="365125"/>
            <a:ext cx="4762500" cy="33909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8" y="2412839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49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Quando si rileva la temperatura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5501" y="1577652"/>
            <a:ext cx="11405461" cy="4351338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All’atto dell’accoglienza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e dopo interventi diagnostici invasivi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Prima e dopo interventi chirurgici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Negli assistiti che necessitano monitoraggio dei parametri vitali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Nelle persone in terapia antiblastica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Nelle persone in trattamento con farmaci antipiretici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 la persona riferisce di «non stare bene»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Nel malato con demenza che manifesta un comportamento particolare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Nel caso del coronavirus diventa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indicatore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per stabilire se implementare  o meno un isolamento o effettuare o meno un tampone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0739" y="549600"/>
            <a:ext cx="11910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temperatura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ascellare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corrisponde ad un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valore medio di 36,5°C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quella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di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37°C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 quella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rettale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di 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37,5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8231" y="1296692"/>
            <a:ext cx="116082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 è possibile la misurazione della temperatura dovrebbe  essere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effettuata nelle stesse ore e nella 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stessa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sede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 utilizzando lo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stesso termometro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in modo che l’interpretazione  delle variazioni sia più attendibile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persona dovrebbe essere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sdraiata e a riposo da almeno trenta minuti prima  della 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misurazione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(non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è attendibile la misurazione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effettuata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attività fisica o assunzione di cibi caldi..) 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Attenzione alla presenza di stati flogistici [infiammatori] nella zona del rilievo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Rilievo in sede 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ascellare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accertarsi che la parte sia 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asciutta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8231" y="4265314"/>
            <a:ext cx="117709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timpanica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riflette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la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 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rilevazione è veloce e 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facile,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nei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bambini, negli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anziani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 anche nelle persone in situazioni critiche.</a:t>
            </a: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Controindicata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 caso di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lesione timpanica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 di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secrezioni intense  auricolari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misurazione può essere 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influenzata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tappi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di cerume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significativi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9134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01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41702" y="418454"/>
            <a:ext cx="261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Metodo di</a:t>
            </a:r>
            <a:r>
              <a:rPr lang="it-IT" dirty="0" smtClean="0">
                <a:solidFill>
                  <a:schemeClr val="bg1"/>
                </a:solidFill>
              </a:rPr>
              <a:t>retto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Presa in carico della persona con febbre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Garantire apporto di liquidi ed alimenti leggeri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Mantenere il comfort (igiene personale e cambio effetti letterecci)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Igiene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cavo orale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Favorire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riposo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Coprire la persona durante la fase del brivido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Scoprire la persona nella fase di defervescenza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Assicurare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paziente l’assunzione di liquidi freddi ed alimenti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leggeri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Monitorare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registrare i parametri e la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811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Esempio di D.I.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2956" y="1825625"/>
            <a:ext cx="11382644" cy="4351338"/>
          </a:xfrm>
        </p:spPr>
        <p:txBody>
          <a:bodyPr/>
          <a:lstStyle/>
          <a:p>
            <a:pPr algn="just"/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Inefficace liberazione delle vie aeree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[l’attività respiratoria è compromessa a causa dell’incapacità di tossire in modo efficace]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Intolleranza all’attività fisica correlata a squilibrio tra apporto e richiesta di ossigeno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Alterata cura di sé [alimentarsi, vestirsi…], correlata a intolleranza all’attività fisica…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325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Accertamento Funzioni vitali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6976" y="1825625"/>
            <a:ext cx="11522990" cy="4351338"/>
          </a:xfrm>
        </p:spPr>
        <p:txBody>
          <a:bodyPr/>
          <a:lstStyle/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Funzione respiratoria: qualità del respiro, frequenza, saturazione O</a:t>
            </a:r>
            <a:r>
              <a:rPr lang="it-IT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colorito cutaneo, presenza di secrezioni, difficoltà respiratoria, presenza di tosse, utilizzo muscolatura accessoria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Funzione cardiocircolatoria: perfusione, PA, frequenza cardiaca, caratteristiche del polso [ritmico o aritmico]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Termoregolazione: TC, caratteristiche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2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1118" y="397688"/>
            <a:ext cx="5051916" cy="58421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088" y="2042389"/>
            <a:ext cx="3287682" cy="2552700"/>
          </a:xfrm>
          <a:prstGeom prst="rect">
            <a:avLst/>
          </a:prstGeom>
        </p:spPr>
      </p:pic>
      <p:sp>
        <p:nvSpPr>
          <p:cNvPr id="2" name="Connettore 1"/>
          <p:cNvSpPr/>
          <p:nvPr/>
        </p:nvSpPr>
        <p:spPr>
          <a:xfrm>
            <a:off x="3370880" y="4680489"/>
            <a:ext cx="1371601" cy="120111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3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3814</Words>
  <Application>Microsoft Office PowerPoint</Application>
  <PresentationFormat>Widescreen</PresentationFormat>
  <Paragraphs>455</Paragraphs>
  <Slides>82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Century Gothic</vt:lpstr>
      <vt:lpstr>Times New Roman</vt:lpstr>
      <vt:lpstr>Tema di Office</vt:lpstr>
      <vt:lpstr>I parametri vitali</vt:lpstr>
      <vt:lpstr>La pressione arteriosa</vt:lpstr>
      <vt:lpstr>La pressione dipende da tre fattori</vt:lpstr>
      <vt:lpstr>Presentazione standard di PowerPoint</vt:lpstr>
      <vt:lpstr>Presentazione standard di PowerPoint</vt:lpstr>
      <vt:lpstr>Valori normali</vt:lpstr>
      <vt:lpstr>Come si rileva</vt:lpstr>
      <vt:lpstr>Presentazione standard di PowerPoint</vt:lpstr>
      <vt:lpstr>Presentazione standard di PowerPoint</vt:lpstr>
      <vt:lpstr>Metodo indiretto</vt:lpstr>
      <vt:lpstr>Metodo indiretto - auscultatorio</vt:lpstr>
      <vt:lpstr>Presentazione standard di PowerPoint</vt:lpstr>
      <vt:lpstr>Metodo indiretto - palpatorio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Quando si rileva la P.A.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White Coat Hypertension </vt:lpstr>
      <vt:lpstr>Ipertensione da camice bianco</vt:lpstr>
      <vt:lpstr>Presentazione standard di PowerPoint</vt:lpstr>
      <vt:lpstr>Presentazione standard di PowerPoint</vt:lpstr>
      <vt:lpstr>Il polso</vt:lpstr>
      <vt:lpstr>Sedi di rilievo del polso</vt:lpstr>
      <vt:lpstr>Presentazione standard di PowerPoint</vt:lpstr>
      <vt:lpstr>Polso centrale</vt:lpstr>
      <vt:lpstr>Caratteri del polso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Fibrillazione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Quando si rileva il polso</vt:lpstr>
      <vt:lpstr>Presentazione standard di PowerPoint</vt:lpstr>
      <vt:lpstr>Il respiro</vt:lpstr>
      <vt:lpstr>Presentazione standard di PowerPoint</vt:lpstr>
      <vt:lpstr>Presentazione standard di PowerPoint</vt:lpstr>
      <vt:lpstr>Presentazione standard di PowerPoint</vt:lpstr>
      <vt:lpstr>FREQUENZA</vt:lpstr>
      <vt:lpstr>Presentazione standard di PowerPoint</vt:lpstr>
      <vt:lpstr>Presentazione standard di PowerPoint</vt:lpstr>
      <vt:lpstr>dispnea</vt:lpstr>
      <vt:lpstr>Presentazione standard di PowerPoint</vt:lpstr>
      <vt:lpstr>Ritmo </vt:lpstr>
      <vt:lpstr>Forma </vt:lpstr>
      <vt:lpstr>considerare</vt:lpstr>
      <vt:lpstr>La respirazione è efficace ed adeguata?</vt:lpstr>
      <vt:lpstr>Respiri periodici</vt:lpstr>
      <vt:lpstr>Progressivo incremento di ampiezza degli atti respiratori seguito da progressiva diminuzione della stessa cui succede un intervallo di apnea. Con l’apnea si accumula CO2 nel sangue e questo stimola nuovamente il centro respiratorio.  Causa: diminuita eccitabilità del centro del respiro per danno cerebrale [lesioni cerebrali, intossicazione da oppiacei]</vt:lpstr>
      <vt:lpstr>Presentazione standard di PowerPoint</vt:lpstr>
      <vt:lpstr>Presentazione standard di PowerPoint</vt:lpstr>
      <vt:lpstr>Presentazione standard di PowerPoint</vt:lpstr>
      <vt:lpstr>Dolore </vt:lpstr>
      <vt:lpstr>Presentazione standard di PowerPoint</vt:lpstr>
      <vt:lpstr>Temperatura corporea</vt:lpstr>
      <vt:lpstr>La temperatura corporea</vt:lpstr>
      <vt:lpstr>Presentazione standard di PowerPoint</vt:lpstr>
      <vt:lpstr>Febbre</vt:lpstr>
      <vt:lpstr>Presentazione standard di PowerPoint</vt:lpstr>
      <vt:lpstr>Presentazione standard di PowerPoint</vt:lpstr>
      <vt:lpstr>Manifestazione</vt:lpstr>
      <vt:lpstr>Tipi di febbre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Quando si rileva la temperatura</vt:lpstr>
      <vt:lpstr>Presentazione standard di PowerPoint</vt:lpstr>
      <vt:lpstr>Presa in carico della persona con febbre</vt:lpstr>
      <vt:lpstr>Esempio di D.I.</vt:lpstr>
      <vt:lpstr>Accertamento Funzioni vitali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GRACEFFA GIUSEPPINA</dc:creator>
  <cp:lastModifiedBy>GRACEFFA GIUSEPPINA</cp:lastModifiedBy>
  <cp:revision>111</cp:revision>
  <dcterms:created xsi:type="dcterms:W3CDTF">2017-12-04T11:39:34Z</dcterms:created>
  <dcterms:modified xsi:type="dcterms:W3CDTF">2020-03-16T11:05:38Z</dcterms:modified>
</cp:coreProperties>
</file>