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82" r:id="rId2"/>
    <p:sldId id="483" r:id="rId3"/>
    <p:sldId id="484" r:id="rId4"/>
    <p:sldId id="468" r:id="rId5"/>
    <p:sldId id="485" r:id="rId6"/>
    <p:sldId id="486" r:id="rId7"/>
    <p:sldId id="487" r:id="rId8"/>
    <p:sldId id="488" r:id="rId9"/>
    <p:sldId id="489" r:id="rId10"/>
    <p:sldId id="574" r:id="rId11"/>
    <p:sldId id="490" r:id="rId12"/>
    <p:sldId id="491" r:id="rId13"/>
    <p:sldId id="493" r:id="rId14"/>
    <p:sldId id="494" r:id="rId15"/>
    <p:sldId id="495" r:id="rId16"/>
    <p:sldId id="496" r:id="rId17"/>
    <p:sldId id="497" r:id="rId18"/>
    <p:sldId id="498" r:id="rId19"/>
    <p:sldId id="499" r:id="rId20"/>
    <p:sldId id="500" r:id="rId21"/>
    <p:sldId id="501" r:id="rId22"/>
    <p:sldId id="502" r:id="rId23"/>
    <p:sldId id="503" r:id="rId24"/>
    <p:sldId id="504" r:id="rId25"/>
    <p:sldId id="505" r:id="rId26"/>
    <p:sldId id="506" r:id="rId27"/>
    <p:sldId id="507" r:id="rId28"/>
    <p:sldId id="448" r:id="rId29"/>
    <p:sldId id="535" r:id="rId30"/>
    <p:sldId id="492" r:id="rId31"/>
    <p:sldId id="534" r:id="rId32"/>
    <p:sldId id="537" r:id="rId33"/>
    <p:sldId id="539" r:id="rId34"/>
    <p:sldId id="536" r:id="rId35"/>
    <p:sldId id="508" r:id="rId36"/>
    <p:sldId id="509" r:id="rId37"/>
    <p:sldId id="510" r:id="rId38"/>
    <p:sldId id="526" r:id="rId39"/>
    <p:sldId id="540" r:id="rId40"/>
    <p:sldId id="541" r:id="rId41"/>
    <p:sldId id="527" r:id="rId42"/>
    <p:sldId id="514" r:id="rId43"/>
    <p:sldId id="515" r:id="rId44"/>
    <p:sldId id="528" r:id="rId45"/>
    <p:sldId id="538" r:id="rId46"/>
    <p:sldId id="511" r:id="rId47"/>
    <p:sldId id="512" r:id="rId48"/>
    <p:sldId id="513" r:id="rId49"/>
    <p:sldId id="516" r:id="rId50"/>
    <p:sldId id="529" r:id="rId51"/>
    <p:sldId id="532" r:id="rId52"/>
    <p:sldId id="533" r:id="rId53"/>
    <p:sldId id="576" r:id="rId54"/>
    <p:sldId id="530" r:id="rId55"/>
    <p:sldId id="531" r:id="rId56"/>
    <p:sldId id="542" r:id="rId57"/>
    <p:sldId id="575" r:id="rId58"/>
    <p:sldId id="577" r:id="rId59"/>
    <p:sldId id="580" r:id="rId60"/>
    <p:sldId id="578" r:id="rId61"/>
    <p:sldId id="579" r:id="rId62"/>
    <p:sldId id="543" r:id="rId63"/>
    <p:sldId id="546" r:id="rId64"/>
    <p:sldId id="551" r:id="rId65"/>
    <p:sldId id="553" r:id="rId66"/>
    <p:sldId id="590" r:id="rId67"/>
    <p:sldId id="591" r:id="rId68"/>
    <p:sldId id="544" r:id="rId69"/>
    <p:sldId id="556" r:id="rId70"/>
    <p:sldId id="545" r:id="rId71"/>
    <p:sldId id="549" r:id="rId72"/>
    <p:sldId id="548" r:id="rId73"/>
    <p:sldId id="547" r:id="rId74"/>
    <p:sldId id="550" r:id="rId75"/>
    <p:sldId id="552" r:id="rId76"/>
    <p:sldId id="592" r:id="rId77"/>
    <p:sldId id="586" r:id="rId78"/>
    <p:sldId id="588" r:id="rId79"/>
    <p:sldId id="587" r:id="rId80"/>
    <p:sldId id="589" r:id="rId81"/>
    <p:sldId id="554" r:id="rId82"/>
    <p:sldId id="555" r:id="rId83"/>
    <p:sldId id="565" r:id="rId84"/>
    <p:sldId id="581" r:id="rId85"/>
    <p:sldId id="558" r:id="rId86"/>
    <p:sldId id="561" r:id="rId87"/>
    <p:sldId id="562" r:id="rId88"/>
    <p:sldId id="563" r:id="rId89"/>
    <p:sldId id="567" r:id="rId90"/>
    <p:sldId id="559" r:id="rId91"/>
    <p:sldId id="560" r:id="rId92"/>
    <p:sldId id="566" r:id="rId93"/>
    <p:sldId id="557" r:id="rId94"/>
    <p:sldId id="564" r:id="rId95"/>
    <p:sldId id="568" r:id="rId96"/>
    <p:sldId id="582" r:id="rId97"/>
    <p:sldId id="583" r:id="rId98"/>
    <p:sldId id="584" r:id="rId99"/>
    <p:sldId id="585" r:id="rId100"/>
    <p:sldId id="595" r:id="rId101"/>
    <p:sldId id="594" r:id="rId102"/>
    <p:sldId id="596" r:id="rId103"/>
    <p:sldId id="599" r:id="rId104"/>
    <p:sldId id="597" r:id="rId105"/>
    <p:sldId id="600" r:id="rId106"/>
    <p:sldId id="601" r:id="rId107"/>
    <p:sldId id="598" r:id="rId108"/>
    <p:sldId id="602" r:id="rId109"/>
    <p:sldId id="603" r:id="rId110"/>
    <p:sldId id="604" r:id="rId111"/>
    <p:sldId id="605" r:id="rId112"/>
    <p:sldId id="606" r:id="rId1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83F8D6-4CD0-5B40-9852-8B3C8BC15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4ABFB5-FFC2-1C43-8B57-DC091F23A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4BA16C-6444-D34A-95CF-DE368E9DE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826281-5E3D-D44C-9408-05FE69F1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AD0EF7-6407-D243-ABD6-2183D3CF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09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43CF4-A6CD-8A4B-A529-F5C3BAB5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54D3735-4C56-1148-AC99-E9E933731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C4B589-6D12-104E-807F-56C303B8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480451-7565-494A-9543-035C64913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A6CCE0-65F1-5B47-A4BF-8AA8BC5C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43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4CDB04-1FFA-8D41-86D2-115729C04B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111E40-CE23-7E4F-87D5-97D4421B3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ED5D02-2C65-1742-9E50-F829A3487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9ECB20-2D57-734B-9207-71B2159B8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8A3B2E-E05E-864E-8254-F54D2714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408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9AF0E-C9ED-DF4F-A18C-231A197B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281072-AAD8-9E43-BC03-89361DC86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BB3A95-73CF-0046-8798-4F6A0EDD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FE3EF-4005-4440-8479-13A2B5B4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368F93-F8F4-C74E-ABC6-E900D501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17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53FD0-D15E-8340-8AF8-2D84C848A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935B07-3D14-494A-937F-24573709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7CF45B2-FB64-CB4B-B610-D8F6C8D6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9C36E1-68DA-4541-BE79-B59D2BBD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61860E-9EBA-E54B-947D-9A3DE296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290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A5FFB4-0788-EB4C-890B-BF76C538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13B5F-A6D1-E945-8A2F-D43A08303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B1BA316-9E36-EB4E-B509-CDAE8137E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70E47F-B2AC-3240-AD48-09B657AF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02190D-B789-6345-9F8D-7D8706891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748240-2440-0C4D-8495-E0A2A090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59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0C6F6-06FF-FB42-BF4E-82167804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C8CCDF-9B6F-8341-8EDE-E91DD3859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8A097E-3B61-D546-BA63-D8226A6B0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BBCE7-307C-1D47-8001-16EFA0551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D9D0328-740C-EA4B-8542-EA8E1BD29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85E8DB-742D-414A-8406-63B3774E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A05FD7E-0AB9-1540-A5AC-7693384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9B31EB8-1DFA-384F-B0EB-0B12EFA8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33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738E78-5806-EF40-BF02-550F76A7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BA49F9-CFE7-3C42-B4D2-92D30B0F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D4C52C-7EE6-5C4F-B18B-A53B618E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79781C-C266-3746-9621-7A578914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25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65F1BDB-0AEF-9347-80D9-54C8240F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1675B1D-0AEC-9F41-8AF6-A20A8F5E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5ABF8C-8CB5-5848-9AB9-0D4899DF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23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5AA55-EBDF-E742-AEDB-FF6CFE01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E6D0F0-D8F5-BF40-BC98-9F017B8F3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1F94BB-0D3F-AA40-BB55-03DECA61E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6D5CB1-B672-0D4B-922D-96F43F0E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1C82F3-3A24-3444-9EE4-A459D4661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1D327E-0242-B74D-9FC3-37C4E9EE4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72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D32C1-3633-0944-A463-68162E7D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E7FCAA-47A5-0340-A1A8-6308A270A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75AFF4-E450-0B43-8186-49804568D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D25261-70AA-054A-9DC1-BCE34F2EF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AB7D66-D776-3141-A130-C3F10CFC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B4B056-D280-4244-BAF2-B2DBD47D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109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50D1B5B-A707-3042-8409-2BA85BE2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7F93BD-1686-7F42-AA66-A85B39A07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A13842-AB73-124A-96E6-7DE069C36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664C-28BC-154C-BFCB-4A4B1D229A4E}" type="datetimeFigureOut">
              <a:rPr lang="it-IT" smtClean="0"/>
              <a:t>06/03/20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EF5C8D-058A-CC4D-8A48-555797E91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FEAD9B-537C-D448-9E08-E89269711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E3381-7FF4-B142-ABC0-4D112CC90B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3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17" Type="http://schemas.openxmlformats.org/officeDocument/2006/relationships/image" Target="../media/image53.emf"/><Relationship Id="rId2" Type="http://schemas.openxmlformats.org/officeDocument/2006/relationships/image" Target="../media/image38.emf"/><Relationship Id="rId16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5" Type="http://schemas.openxmlformats.org/officeDocument/2006/relationships/image" Target="../media/image5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jpeg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7" Type="http://schemas.openxmlformats.org/officeDocument/2006/relationships/image" Target="../media/image77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s://www.youtube.com/watch?v=k8MmEuvugG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2077642" y="2089547"/>
            <a:ext cx="8036719" cy="2678906"/>
          </a:xfrm>
        </p:spPr>
        <p:txBody>
          <a:bodyPr vert="horz" lIns="64291" tIns="32146" rIns="64291" bIns="32146" rtlCol="0" anchor="ctr">
            <a:normAutofit fontScale="90000"/>
          </a:bodyPr>
          <a:lstStyle/>
          <a:p>
            <a:pPr eaLnBrk="1" hangingPunct="1">
              <a:defRPr/>
            </a:pPr>
            <a:br>
              <a:rPr lang="en-US" sz="2500" dirty="0"/>
            </a:br>
            <a:br>
              <a:rPr lang="en-US" sz="2500" dirty="0"/>
            </a:br>
            <a:r>
              <a:rPr lang="en-US" sz="4500" i="1" dirty="0">
                <a:latin typeface="Euclid" charset="0"/>
                <a:cs typeface="Euclid" charset="0"/>
                <a:sym typeface="Euclid" charset="0"/>
              </a:rPr>
              <a:t>SINTERING PROCESS</a:t>
            </a:r>
            <a:br>
              <a:rPr lang="en-US" sz="4500" i="1" dirty="0">
                <a:latin typeface="Euclid" charset="0"/>
                <a:ea typeface="ヒラギノ明朝 ProN W3" charset="0"/>
                <a:cs typeface="ヒラギノ明朝 ProN W3" charset="0"/>
                <a:sym typeface="Euclid" charset="0"/>
              </a:rPr>
            </a:br>
            <a:br>
              <a:rPr lang="en-US" sz="2500" dirty="0">
                <a:latin typeface="Euclid" charset="0"/>
                <a:ea typeface="ヒラギノ明朝 ProN W3" charset="0"/>
                <a:cs typeface="ヒラギノ明朝 ProN W3" charset="0"/>
                <a:sym typeface="Euclid" charset="0"/>
              </a:rPr>
            </a:b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Silvia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Dalla</a:t>
            </a: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 Marta</a:t>
            </a:r>
            <a:br>
              <a:rPr lang="en-US" sz="2500" dirty="0">
                <a:latin typeface="Euclid" charset="0"/>
                <a:cs typeface="Euclid" charset="0"/>
                <a:sym typeface="Euclid" charset="0"/>
              </a:rPr>
            </a:b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(dal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corso</a:t>
            </a: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 di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Scienza</a:t>
            </a: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 e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tecnologia</a:t>
            </a: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dei</a:t>
            </a: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materiali</a:t>
            </a: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 </a:t>
            </a:r>
            <a:r>
              <a:rPr lang="en-US" sz="2500" dirty="0" err="1">
                <a:latin typeface="Euclid" charset="0"/>
                <a:cs typeface="Euclid" charset="0"/>
                <a:sym typeface="Euclid" charset="0"/>
              </a:rPr>
              <a:t>ceramici</a:t>
            </a:r>
            <a:br>
              <a:rPr lang="en-US" sz="2500" dirty="0">
                <a:latin typeface="Euclid" charset="0"/>
                <a:cs typeface="Euclid" charset="0"/>
                <a:sym typeface="Euclid" charset="0"/>
              </a:rPr>
            </a:br>
            <a:r>
              <a:rPr lang="en-US" sz="2500" dirty="0">
                <a:latin typeface="Euclid" charset="0"/>
                <a:cs typeface="Euclid" charset="0"/>
                <a:sym typeface="Euclid" charset="0"/>
              </a:rPr>
              <a:t>prof. V. Sergo)</a:t>
            </a:r>
            <a:br>
              <a:rPr lang="en-US" sz="2500" dirty="0">
                <a:latin typeface="Euclid" charset="0"/>
                <a:ea typeface="ヒラギノ明朝 ProN W3" charset="0"/>
                <a:cs typeface="ヒラギノ明朝 ProN W3" charset="0"/>
                <a:sym typeface="Euclid" charset="0"/>
              </a:rPr>
            </a:br>
            <a:endParaRPr lang="en-US" sz="4500" i="1" dirty="0">
              <a:latin typeface="Euclid" charset="0"/>
              <a:ea typeface="ヒラギノ明朝 ProN W3" charset="0"/>
              <a:cs typeface="ヒラギノ明朝 ProN W3" charset="0"/>
              <a:sym typeface="Eucli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8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3960440" cy="1399032"/>
          </a:xfrm>
        </p:spPr>
        <p:txBody>
          <a:bodyPr>
            <a:normAutofit/>
          </a:bodyPr>
          <a:lstStyle/>
          <a:p>
            <a:pPr algn="ctr"/>
            <a:r>
              <a:rPr lang="it-IT" sz="2400" dirty="0" err="1"/>
              <a:t>Monodispersed</a:t>
            </a:r>
            <a:r>
              <a:rPr lang="it-IT" sz="2400" dirty="0"/>
              <a:t> </a:t>
            </a:r>
            <a:r>
              <a:rPr lang="it-IT" sz="2400" dirty="0" err="1"/>
              <a:t>powder</a:t>
            </a:r>
            <a:r>
              <a:rPr lang="it-IT" sz="2400" dirty="0"/>
              <a:t>:</a:t>
            </a:r>
            <a:br>
              <a:rPr lang="it-IT" sz="2400" dirty="0"/>
            </a:br>
            <a:r>
              <a:rPr lang="it-IT" sz="2400" dirty="0"/>
              <a:t>rare and </a:t>
            </a:r>
            <a:r>
              <a:rPr lang="it-IT" sz="2400" dirty="0" err="1"/>
              <a:t>expensive</a:t>
            </a:r>
            <a:r>
              <a:rPr lang="it-IT" sz="2400" dirty="0"/>
              <a:t>!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2060848"/>
            <a:ext cx="2844800" cy="2844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60" y="1844824"/>
            <a:ext cx="4724400" cy="30734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384032" y="404664"/>
            <a:ext cx="3960440" cy="13990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/>
              <a:t>More </a:t>
            </a:r>
            <a:r>
              <a:rPr lang="it-IT" sz="2400" dirty="0" err="1"/>
              <a:t>frequent</a:t>
            </a:r>
            <a:r>
              <a:rPr lang="it-IT" sz="2400" dirty="0"/>
              <a:t>:</a:t>
            </a:r>
          </a:p>
          <a:p>
            <a:pPr algn="ctr"/>
            <a:r>
              <a:rPr lang="it-IT" sz="2400" dirty="0"/>
              <a:t> </a:t>
            </a:r>
            <a:r>
              <a:rPr lang="it-IT" sz="2400" dirty="0" err="1"/>
              <a:t>Grain</a:t>
            </a:r>
            <a:r>
              <a:rPr lang="it-IT" sz="2400" dirty="0"/>
              <a:t> </a:t>
            </a:r>
            <a:r>
              <a:rPr lang="it-IT" sz="2400" dirty="0" err="1"/>
              <a:t>size</a:t>
            </a:r>
            <a:r>
              <a:rPr lang="it-IT" sz="2400" dirty="0"/>
              <a:t> </a:t>
            </a:r>
            <a:r>
              <a:rPr lang="it-IT" sz="2400" dirty="0" err="1"/>
              <a:t>distribution</a:t>
            </a:r>
            <a:r>
              <a:rPr lang="it-IT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1763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SEM </a:t>
            </a:r>
            <a:r>
              <a:rPr lang="it-IT" dirty="0" err="1"/>
              <a:t>fundamentals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340768"/>
            <a:ext cx="6705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248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1" y="0"/>
            <a:ext cx="7555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63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E-</a:t>
            </a:r>
            <a:r>
              <a:rPr lang="it-IT" dirty="0" err="1"/>
              <a:t>beam</a:t>
            </a:r>
            <a:r>
              <a:rPr lang="it-IT" dirty="0"/>
              <a:t> sample </a:t>
            </a:r>
            <a:r>
              <a:rPr lang="it-IT" dirty="0" err="1"/>
              <a:t>intercation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916832"/>
            <a:ext cx="6845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052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0"/>
            <a:ext cx="710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065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908720"/>
            <a:ext cx="6248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897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399032"/>
          </a:xfrm>
        </p:spPr>
        <p:txBody>
          <a:bodyPr/>
          <a:lstStyle/>
          <a:p>
            <a:pPr algn="ctr"/>
            <a:r>
              <a:rPr lang="it-IT" dirty="0" err="1"/>
              <a:t>Compositional</a:t>
            </a:r>
            <a:r>
              <a:rPr lang="it-IT" dirty="0"/>
              <a:t> </a:t>
            </a:r>
            <a:r>
              <a:rPr lang="it-IT" dirty="0" err="1"/>
              <a:t>contrast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1185286"/>
            <a:ext cx="4559052" cy="56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45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Topographycal</a:t>
            </a:r>
            <a:r>
              <a:rPr lang="it-IT" dirty="0"/>
              <a:t> </a:t>
            </a:r>
            <a:r>
              <a:rPr lang="it-IT" dirty="0" err="1"/>
              <a:t>contrast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564147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999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009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1" y="0"/>
            <a:ext cx="5693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08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916832"/>
            <a:ext cx="6010032" cy="43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256235" y="437555"/>
            <a:ext cx="8036719" cy="2411016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algn="l" eaLnBrk="1" hangingPunct="1">
              <a:defRPr/>
            </a:pPr>
            <a:r>
              <a:rPr lang="en-US" sz="2100"/>
              <a:t>Since grain boundaries migrate toward their centre of curvature,</a:t>
            </a:r>
            <a:br>
              <a:rPr lang="en-US" sz="2100"/>
            </a:br>
            <a:r>
              <a:rPr lang="en-US" sz="2100" i="1">
                <a:solidFill>
                  <a:srgbClr val="00FFFF"/>
                </a:solidFill>
              </a:rPr>
              <a:t>grains with more than 6 sides tend to incorporate grains with less than 6 sides</a:t>
            </a:r>
            <a:r>
              <a:rPr lang="en-US" sz="2100" i="1"/>
              <a:t>.</a:t>
            </a:r>
            <a:br>
              <a:rPr lang="en-US" sz="2100" i="1"/>
            </a:br>
            <a:endParaRPr lang="en-US" sz="21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04" y="2473524"/>
            <a:ext cx="5135686" cy="393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/>
          </p:cNvSpPr>
          <p:nvPr/>
        </p:nvSpPr>
        <p:spPr bwMode="auto">
          <a:xfrm>
            <a:off x="2231678" y="744782"/>
            <a:ext cx="43772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SECONDARY ABNORMAL OF BOUNDARY</a:t>
            </a:r>
          </a:p>
        </p:txBody>
      </p:sp>
    </p:spTree>
    <p:extLst>
      <p:ext uri="{BB962C8B-B14F-4D97-AF65-F5344CB8AC3E}">
        <p14:creationId xmlns:p14="http://schemas.microsoft.com/office/powerpoint/2010/main" val="20482249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58800"/>
            <a:ext cx="762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20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447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548680"/>
            <a:ext cx="689922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1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48" y="3513833"/>
            <a:ext cx="3125391" cy="31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/>
          </p:cNvSpPr>
          <p:nvPr/>
        </p:nvSpPr>
        <p:spPr bwMode="auto">
          <a:xfrm>
            <a:off x="6704336" y="3571876"/>
            <a:ext cx="5009555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Polycrystalline flurite CaF</a:t>
            </a:r>
            <a:r>
              <a:rPr lang="en-US" sz="1000"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ea typeface="ＭＳ Ｐゴシック" charset="0"/>
                <a:cs typeface="ＭＳ Ｐゴシック" charset="0"/>
              </a:rPr>
              <a:t> 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illustrating normal grain growth</a:t>
            </a:r>
          </a:p>
          <a:p>
            <a:pPr algn="l"/>
            <a:endParaRPr lang="en-US" sz="2100">
              <a:ea typeface="ＭＳ Ｐゴシック" charset="0"/>
              <a:cs typeface="ＭＳ Ｐゴシック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18" y="194221"/>
            <a:ext cx="4536281" cy="302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/>
          </p:cNvSpPr>
          <p:nvPr/>
        </p:nvSpPr>
        <p:spPr bwMode="auto">
          <a:xfrm>
            <a:off x="6674197" y="267891"/>
            <a:ext cx="3839766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Growth of a large Al</a:t>
            </a:r>
            <a:r>
              <a:rPr lang="en-US" sz="1000"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ea typeface="ＭＳ Ｐゴシック" charset="0"/>
                <a:cs typeface="ＭＳ Ｐゴシック" charset="0"/>
              </a:rPr>
              <a:t>O</a:t>
            </a:r>
            <a:r>
              <a:rPr lang="en-US" sz="1000">
                <a:ea typeface="ＭＳ Ｐゴシック" charset="0"/>
                <a:cs typeface="ＭＳ Ｐゴシック" charset="0"/>
              </a:rPr>
              <a:t>3</a:t>
            </a:r>
            <a:r>
              <a:rPr lang="en-US" sz="2100">
                <a:ea typeface="ＭＳ Ｐゴシック" charset="0"/>
                <a:cs typeface="ＭＳ Ｐゴシック" charset="0"/>
              </a:rPr>
              <a:t> crystal into a matrix of uniformly sized grain.</a:t>
            </a:r>
          </a:p>
        </p:txBody>
      </p:sp>
    </p:spTree>
    <p:extLst>
      <p:ext uri="{BB962C8B-B14F-4D97-AF65-F5344CB8AC3E}">
        <p14:creationId xmlns:p14="http://schemas.microsoft.com/office/powerpoint/2010/main" val="102722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509" y="1964532"/>
            <a:ext cx="4436939" cy="475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2920381" y="279590"/>
            <a:ext cx="5722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PROGRESSIVE DEVELOPMENT OF MICROSTRUCTURE</a:t>
            </a:r>
          </a:p>
          <a:p>
            <a:r>
              <a:rPr lang="en-US" sz="2100">
                <a:ea typeface="ＭＳ Ｐゴシック" charset="0"/>
                <a:cs typeface="ＭＳ Ｐゴシック" charset="0"/>
              </a:rPr>
              <a:t> IN </a:t>
            </a:r>
            <a:r>
              <a:rPr lang="en-US" sz="2100" i="1">
                <a:ea typeface="ＭＳ Ｐゴシック" charset="0"/>
                <a:cs typeface="ＭＳ Ｐゴシック" charset="0"/>
              </a:rPr>
              <a:t>LUCALOX ALUMINA</a:t>
            </a: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2258468" y="1293958"/>
            <a:ext cx="52918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a) SEM of initial particles befor sintering (5000x)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6855025" y="6536531"/>
            <a:ext cx="821531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6846094" y="6474023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7676555" y="6482953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86" y="6384726"/>
            <a:ext cx="53020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29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966019" y="383977"/>
            <a:ext cx="3670102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b) SEM of particles after</a:t>
            </a:r>
            <a:r>
              <a:rPr lang="en-US" sz="2100">
                <a:latin typeface="굴림" charset="0"/>
                <a:ea typeface="굴림" charset="0"/>
                <a:cs typeface="굴림" charset="0"/>
                <a:sym typeface="굴림" charset="0"/>
              </a:rPr>
              <a:t>1</a:t>
            </a:r>
            <a:r>
              <a:rPr lang="en-US" sz="2100">
                <a:ea typeface="ＭＳ Ｐゴシック" charset="0"/>
                <a:cs typeface="ＭＳ Ｐゴシック" charset="0"/>
              </a:rPr>
              <a:t>minute at </a:t>
            </a:r>
            <a:r>
              <a:rPr lang="en-US" sz="2100">
                <a:latin typeface="굴림" charset="0"/>
                <a:ea typeface="굴림" charset="0"/>
                <a:cs typeface="굴림" charset="0"/>
                <a:sym typeface="굴림" charset="0"/>
              </a:rPr>
              <a:t>1700°C </a:t>
            </a:r>
            <a:r>
              <a:rPr lang="en-US" sz="2100">
                <a:ea typeface="ＭＳ Ｐゴシック" charset="0"/>
                <a:cs typeface="ＭＳ Ｐゴシック" charset="0"/>
              </a:rPr>
              <a:t>(5000x)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78" y="1938860"/>
            <a:ext cx="3714750" cy="40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/>
          </p:cNvSpPr>
          <p:nvPr/>
        </p:nvSpPr>
        <p:spPr bwMode="auto">
          <a:xfrm>
            <a:off x="6502302" y="383977"/>
            <a:ext cx="3161109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c) SEM of particles after </a:t>
            </a:r>
            <a:r>
              <a:rPr lang="en-US" sz="2100">
                <a:latin typeface="굴림" charset="0"/>
                <a:ea typeface="굴림" charset="0"/>
                <a:cs typeface="굴림" charset="0"/>
                <a:sym typeface="굴림" charset="0"/>
              </a:rPr>
              <a:t>2 </a:t>
            </a:r>
            <a:r>
              <a:rPr lang="en-US" sz="2100">
                <a:ea typeface="ＭＳ Ｐゴシック" charset="0"/>
                <a:cs typeface="ＭＳ Ｐゴシック" charset="0"/>
              </a:rPr>
              <a:t>minutes at </a:t>
            </a:r>
            <a:r>
              <a:rPr lang="en-US" sz="2100">
                <a:latin typeface="굴림" charset="0"/>
                <a:ea typeface="굴림" charset="0"/>
                <a:cs typeface="굴림" charset="0"/>
                <a:sym typeface="굴림" charset="0"/>
              </a:rPr>
              <a:t>1700°C </a:t>
            </a:r>
            <a:r>
              <a:rPr lang="en-US" sz="2100">
                <a:ea typeface="ＭＳ Ｐゴシック" charset="0"/>
                <a:cs typeface="ＭＳ Ｐゴシック" charset="0"/>
              </a:rPr>
              <a:t>(5000x)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96" y="1941092"/>
            <a:ext cx="3800699" cy="402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40" y="5581055"/>
            <a:ext cx="53020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5616773"/>
            <a:ext cx="53020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8908853" y="5759648"/>
            <a:ext cx="821531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8899922" y="5697141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9730383" y="5706070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>
            <a:off x="4381501" y="5741789"/>
            <a:ext cx="821531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4372570" y="5679281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5203031" y="5688211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97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1841005" y="383977"/>
            <a:ext cx="3982641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d) SEM of particles after </a:t>
            </a:r>
            <a:r>
              <a:rPr lang="en-US" sz="2100">
                <a:latin typeface="굴림" charset="0"/>
                <a:ea typeface="굴림" charset="0"/>
                <a:cs typeface="굴림" charset="0"/>
                <a:sym typeface="굴림" charset="0"/>
              </a:rPr>
              <a:t>6 </a:t>
            </a:r>
            <a:r>
              <a:rPr lang="en-US" sz="2100">
                <a:ea typeface="ＭＳ Ｐゴシック" charset="0"/>
                <a:cs typeface="ＭＳ Ｐゴシック" charset="0"/>
              </a:rPr>
              <a:t>minutes at </a:t>
            </a:r>
            <a:r>
              <a:rPr lang="en-US" sz="2100">
                <a:latin typeface="굴림" charset="0"/>
                <a:ea typeface="굴림" charset="0"/>
                <a:cs typeface="굴림" charset="0"/>
                <a:sym typeface="굴림" charset="0"/>
              </a:rPr>
              <a:t>1700°C </a:t>
            </a:r>
            <a:r>
              <a:rPr lang="en-US" sz="2100">
                <a:ea typeface="ＭＳ Ｐゴシック" charset="0"/>
                <a:cs typeface="ＭＳ Ｐゴシック" charset="0"/>
              </a:rPr>
              <a:t>(5000x)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2" y="2300511"/>
            <a:ext cx="3982641" cy="419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44" y="1992438"/>
            <a:ext cx="3439046" cy="459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/>
          </p:cNvSpPr>
          <p:nvPr/>
        </p:nvSpPr>
        <p:spPr bwMode="auto">
          <a:xfrm>
            <a:off x="6337102" y="383976"/>
            <a:ext cx="4045148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e) SEM of the final microstructure that is nearly porefree, with only a few pores located within grains (500x)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84" y="6215062"/>
            <a:ext cx="530201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64" y="6295429"/>
            <a:ext cx="530201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4292204" y="6349008"/>
            <a:ext cx="821531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4283273" y="6286500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5113734" y="6295430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>
            <a:off x="8587384" y="6411516"/>
            <a:ext cx="821531" cy="0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8578453" y="6349008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9408914" y="6357937"/>
            <a:ext cx="0" cy="116086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654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2416970" y="0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br>
              <a:rPr lang="en-US" sz="2800"/>
            </a:br>
            <a:r>
              <a:rPr lang="en-US" sz="2500" i="1"/>
              <a:t>PRESSURE DIFFERENCE ACROSS A CURVED SURFACE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16970" y="1759150"/>
            <a:ext cx="7358063" cy="4018359"/>
          </a:xfrm>
        </p:spPr>
        <p:txBody>
          <a:bodyPr vert="horz" lIns="64291" tIns="32146" rIns="64291" bIns="32146" rtlCol="0">
            <a:normAutofit fontScale="92500" lnSpcReduction="20000"/>
          </a:bodyPr>
          <a:lstStyle/>
          <a:p>
            <a:pPr marL="570364">
              <a:defRPr/>
            </a:pPr>
            <a:r>
              <a:rPr lang="en-US"/>
              <a:t>The differences in the curvature of surface, causes a </a:t>
            </a:r>
            <a:r>
              <a:rPr lang="en-US" i="1">
                <a:solidFill>
                  <a:srgbClr val="00FFFF"/>
                </a:solidFill>
              </a:rPr>
              <a:t>pressure difference</a:t>
            </a:r>
            <a:r>
              <a:rPr lang="en-US"/>
              <a:t> in the various part of system, that leads to atoms transport.</a:t>
            </a:r>
          </a:p>
          <a:p>
            <a:pPr marL="570364">
              <a:defRPr/>
            </a:pPr>
            <a:r>
              <a:rPr lang="en-US"/>
              <a:t>At the surface of the particle there is a </a:t>
            </a:r>
            <a:r>
              <a:rPr lang="en-US">
                <a:solidFill>
                  <a:srgbClr val="00FF00"/>
                </a:solidFill>
              </a:rPr>
              <a:t>positive radius</a:t>
            </a:r>
            <a:r>
              <a:rPr lang="en-US"/>
              <a:t> of curvature, so that the vapour pressure is larger than would be observed in a flat surface.</a:t>
            </a:r>
          </a:p>
          <a:p>
            <a:pPr marL="570364">
              <a:defRPr/>
            </a:pPr>
            <a:r>
              <a:rPr lang="en-US"/>
              <a:t>At the junction between particles there is a NECK whith a small </a:t>
            </a:r>
            <a:r>
              <a:rPr lang="en-US">
                <a:solidFill>
                  <a:srgbClr val="00FF00"/>
                </a:solidFill>
              </a:rPr>
              <a:t>negative radius</a:t>
            </a:r>
            <a:r>
              <a:rPr lang="en-US"/>
              <a:t> of curvatures and a vapour pressure lower than that for the particle itself.</a:t>
            </a:r>
          </a:p>
        </p:txBody>
      </p:sp>
    </p:spTree>
    <p:extLst>
      <p:ext uri="{BB962C8B-B14F-4D97-AF65-F5344CB8AC3E}">
        <p14:creationId xmlns:p14="http://schemas.microsoft.com/office/powerpoint/2010/main" val="3362221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23" y="276821"/>
            <a:ext cx="2925589" cy="290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6183064" y="290215"/>
            <a:ext cx="4000500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P : Supplementary pressure to create  the bubble.</a:t>
            </a:r>
          </a:p>
          <a:p>
            <a:pPr algn="l"/>
            <a:endParaRPr lang="en-US" sz="21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    : surface tension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1276945"/>
            <a:ext cx="303609" cy="35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1938115" y="3557633"/>
            <a:ext cx="21416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SPHERICAL MODEL: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37" y="4018360"/>
            <a:ext cx="1223367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33" y="3866556"/>
            <a:ext cx="1196578" cy="69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7"/>
          <p:cNvSpPr>
            <a:spLocks/>
          </p:cNvSpPr>
          <p:nvPr/>
        </p:nvSpPr>
        <p:spPr bwMode="auto">
          <a:xfrm>
            <a:off x="6635132" y="3557633"/>
            <a:ext cx="15079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GENERICALLY: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11" y="4304110"/>
            <a:ext cx="3098602" cy="118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1" y="4750595"/>
            <a:ext cx="2928938" cy="165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79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45" y="339329"/>
            <a:ext cx="2625328" cy="43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/>
          </p:cNvSpPr>
          <p:nvPr/>
        </p:nvSpPr>
        <p:spPr bwMode="auto">
          <a:xfrm>
            <a:off x="5929685" y="396524"/>
            <a:ext cx="262545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in equilibrium condition</a:t>
            </a:r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5892851" y="1038613"/>
            <a:ext cx="33874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vapour pressure of water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in a flat liquid-vapour interface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515" y="3509367"/>
            <a:ext cx="2643188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2136801" y="2299394"/>
            <a:ext cx="7643813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ea typeface="ＭＳ Ｐゴシック" charset="0"/>
                <a:cs typeface="ＭＳ Ｐゴシック" charset="0"/>
              </a:rPr>
              <a:t>If the liquid-</a:t>
            </a:r>
            <a:r>
              <a:rPr lang="en-US" sz="2100" dirty="0" err="1">
                <a:ea typeface="ＭＳ Ｐゴシック" charset="0"/>
                <a:cs typeface="ＭＳ Ｐゴシック" charset="0"/>
              </a:rPr>
              <a:t>vapour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 interface is not flat, as in a small drops, the water has a </a:t>
            </a:r>
            <a:r>
              <a:rPr lang="en-US" sz="2100" dirty="0" err="1">
                <a:ea typeface="ＭＳ Ｐゴシック" charset="0"/>
                <a:cs typeface="ＭＳ Ｐゴシック" charset="0"/>
              </a:rPr>
              <a:t>vapour</a:t>
            </a:r>
            <a:r>
              <a:rPr lang="en-US" sz="2100" dirty="0">
                <a:ea typeface="ＭＳ Ｐゴシック" charset="0"/>
                <a:cs typeface="ＭＳ Ｐゴシック" charset="0"/>
              </a:rPr>
              <a:t> pressure that is larger than that in a flat surface: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42" y="4563071"/>
            <a:ext cx="2446734" cy="88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54" y="5652493"/>
            <a:ext cx="459879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8"/>
          <p:cNvSpPr>
            <a:spLocks/>
          </p:cNvSpPr>
          <p:nvPr/>
        </p:nvSpPr>
        <p:spPr bwMode="auto">
          <a:xfrm>
            <a:off x="2774156" y="5656958"/>
            <a:ext cx="3884414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>
                <a:ea typeface="ＭＳ Ｐゴシック" charset="0"/>
                <a:cs typeface="ＭＳ Ｐゴシック" charset="0"/>
              </a:rPr>
              <a:t>: standard vapour pression </a:t>
            </a:r>
          </a:p>
        </p:txBody>
      </p: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532" y="1089422"/>
            <a:ext cx="196453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601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408040" y="-53578"/>
            <a:ext cx="7358063" cy="1893094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algn="l" eaLnBrk="1" hangingPunct="1">
              <a:defRPr/>
            </a:pPr>
            <a:br>
              <a:rPr lang="en-US" sz="2800"/>
            </a:br>
            <a:r>
              <a:rPr lang="en-US" sz="2500" i="1"/>
              <a:t>ENERGY SURFACE</a:t>
            </a:r>
            <a:br>
              <a:rPr lang="en-US" sz="2500" i="1"/>
            </a:br>
            <a:br>
              <a:rPr lang="en-US" sz="2500"/>
            </a:br>
            <a:r>
              <a:rPr lang="en-US" sz="2100"/>
              <a:t>in a densification process in which the only energy is given by radius of curvature: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20" y="2669978"/>
            <a:ext cx="3286125" cy="293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/>
          </p:cNvSpPr>
          <p:nvPr/>
        </p:nvSpPr>
        <p:spPr bwMode="auto">
          <a:xfrm>
            <a:off x="6506765" y="2120801"/>
            <a:ext cx="3723680" cy="3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molecular volume 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density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particle radius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number of particles in a mole of powder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surface area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:surface energy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surface tension</a:t>
            </a:r>
          </a:p>
          <a:p>
            <a:pPr algn="l">
              <a:lnSpc>
                <a:spcPct val="200000"/>
              </a:lnSpc>
            </a:pPr>
            <a:r>
              <a:rPr lang="en-US" sz="1700">
                <a:ea typeface="ＭＳ Ｐゴシック" charset="0"/>
                <a:cs typeface="ＭＳ Ｐゴシック" charset="0"/>
              </a:rPr>
              <a:t>: molecular weight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86" y="2098478"/>
            <a:ext cx="234404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17" y="2687836"/>
            <a:ext cx="205383" cy="2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86" y="3170039"/>
            <a:ext cx="232172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87" y="3625453"/>
            <a:ext cx="261193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4134445"/>
            <a:ext cx="25003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46" y="4661297"/>
            <a:ext cx="258961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65" y="5179219"/>
            <a:ext cx="205383" cy="24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150" y="1964532"/>
            <a:ext cx="419695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90" y="2509243"/>
            <a:ext cx="438671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76" y="5679281"/>
            <a:ext cx="484436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67" y="5098852"/>
            <a:ext cx="526852" cy="46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728" y="4500564"/>
            <a:ext cx="366117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150" y="3178970"/>
            <a:ext cx="473273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67" y="5545337"/>
            <a:ext cx="410766" cy="5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06" y="4125517"/>
            <a:ext cx="343793" cy="30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84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29" y="3554017"/>
            <a:ext cx="6081117" cy="28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/>
          </p:cNvSpPr>
          <p:nvPr/>
        </p:nvSpPr>
        <p:spPr bwMode="auto">
          <a:xfrm>
            <a:off x="2572122" y="2678906"/>
            <a:ext cx="7429500" cy="6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ceramic matherial with porosity: </a:t>
            </a:r>
          </a:p>
          <a:p>
            <a:r>
              <a:rPr lang="en-US" sz="2100" i="1">
                <a:solidFill>
                  <a:srgbClr val="86CD4D"/>
                </a:solidFill>
                <a:ea typeface="ＭＳ Ｐゴシック" charset="0"/>
                <a:cs typeface="ＭＳ Ｐゴシック" charset="0"/>
              </a:rPr>
              <a:t>before sintering</a:t>
            </a: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2257351" y="562571"/>
            <a:ext cx="7670602" cy="163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It is a thermal process of microstructural rearrangement in which the particles of powder are compacted and the porosity decreases to form a dense piece of ceramic.</a:t>
            </a:r>
          </a:p>
          <a:p>
            <a:pPr algn="l"/>
            <a:endParaRPr lang="en-US" sz="21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monodisperse powder fcc or hcp:   PF=74.5%</a:t>
            </a:r>
          </a:p>
        </p:txBody>
      </p:sp>
    </p:spTree>
    <p:extLst>
      <p:ext uri="{BB962C8B-B14F-4D97-AF65-F5344CB8AC3E}">
        <p14:creationId xmlns:p14="http://schemas.microsoft.com/office/powerpoint/2010/main" val="2322234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847529" y="-171400"/>
            <a:ext cx="8420695" cy="4018359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dirty="0"/>
              <a:t>Energy available without added pressure in a sintering </a:t>
            </a:r>
            <a:r>
              <a:rPr lang="en-US" dirty="0" err="1"/>
              <a:t>pocess</a:t>
            </a:r>
            <a:r>
              <a:rPr lang="en-US" dirty="0"/>
              <a:t> of alumina:   </a:t>
            </a:r>
          </a:p>
          <a:p>
            <a:pPr marL="570364">
              <a:defRPr/>
            </a:pPr>
            <a:endParaRPr lang="en-US" dirty="0"/>
          </a:p>
          <a:p>
            <a:pPr marL="570364">
              <a:defRPr/>
            </a:pPr>
            <a:r>
              <a:rPr lang="en-US" dirty="0"/>
              <a:t>Energy available </a:t>
            </a:r>
            <a:r>
              <a:rPr lang="en-US" dirty="0" err="1">
                <a:solidFill>
                  <a:srgbClr val="00BAFB"/>
                </a:solidFill>
              </a:rPr>
              <a:t>whith</a:t>
            </a:r>
            <a:r>
              <a:rPr lang="en-US" dirty="0">
                <a:solidFill>
                  <a:srgbClr val="00BAFB"/>
                </a:solidFill>
              </a:rPr>
              <a:t> added pressure </a:t>
            </a:r>
            <a:r>
              <a:rPr lang="en-US" dirty="0"/>
              <a:t>in the same sintering: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750095"/>
            <a:ext cx="2446734" cy="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773" y="2982516"/>
            <a:ext cx="1500188" cy="47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984" y="2634259"/>
            <a:ext cx="928688" cy="23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96" y="3429001"/>
            <a:ext cx="4830961" cy="33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2" y="3375422"/>
            <a:ext cx="80367" cy="11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19" y="2357438"/>
            <a:ext cx="2485802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8"/>
          <p:cNvSpPr>
            <a:spLocks/>
          </p:cNvSpPr>
          <p:nvPr/>
        </p:nvSpPr>
        <p:spPr bwMode="auto">
          <a:xfrm>
            <a:off x="7379644" y="6454841"/>
            <a:ext cx="17907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ＭＳ Ｐゴシック" charset="0"/>
              </a:rPr>
              <a:t>Image from Kingery</a:t>
            </a:r>
          </a:p>
        </p:txBody>
      </p:sp>
    </p:spTree>
    <p:extLst>
      <p:ext uri="{BB962C8B-B14F-4D97-AF65-F5344CB8AC3E}">
        <p14:creationId xmlns:p14="http://schemas.microsoft.com/office/powerpoint/2010/main" val="1374135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104430" y="-17859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algn="l" eaLnBrk="1" hangingPunct="1">
              <a:defRPr/>
            </a:pPr>
            <a:r>
              <a:rPr lang="en-US" sz="2500" i="1"/>
              <a:t>DIFFUSION AND MOBILITY:</a:t>
            </a:r>
            <a:br>
              <a:rPr lang="en-US" sz="2500" i="1"/>
            </a:br>
            <a:endParaRPr lang="en-US" sz="2500" i="1"/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2271862" y="1484144"/>
            <a:ext cx="2682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ＭＳ Ｐゴシック" charset="0"/>
              </a:rPr>
              <a:t>true in the absence of friction:</a:t>
            </a:r>
          </a:p>
          <a:p>
            <a:pPr algn="l"/>
            <a:endParaRPr lang="en-US" sz="1700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2256235" y="2168591"/>
            <a:ext cx="9950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ＭＳ Ｐゴシック" charset="0"/>
              </a:rPr>
              <a:t>otherwise: </a:t>
            </a:r>
          </a:p>
        </p:txBody>
      </p:sp>
      <p:sp>
        <p:nvSpPr>
          <p:cNvPr id="34820" name="Rectangle 4"/>
          <p:cNvSpPr>
            <a:spLocks/>
          </p:cNvSpPr>
          <p:nvPr/>
        </p:nvSpPr>
        <p:spPr bwMode="auto">
          <a:xfrm>
            <a:off x="2352229" y="2960191"/>
            <a:ext cx="4214813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Einstein</a:t>
            </a:r>
            <a:r>
              <a:rPr lang="ja-JP" altLang="en-US" sz="21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100">
                <a:cs typeface="Gill Sans" charset="0"/>
              </a:rPr>
              <a:t>s generalized equation of mobility:</a:t>
            </a:r>
            <a:endParaRPr lang="en-US" sz="2100">
              <a:cs typeface="Gill Sans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58" y="4598789"/>
            <a:ext cx="305842" cy="5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58" y="5223868"/>
            <a:ext cx="2857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5697141"/>
            <a:ext cx="241102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8"/>
          <p:cNvSpPr>
            <a:spLocks/>
          </p:cNvSpPr>
          <p:nvPr/>
        </p:nvSpPr>
        <p:spPr bwMode="auto">
          <a:xfrm>
            <a:off x="2761879" y="4645746"/>
            <a:ext cx="1872307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ＭＳ Ｐゴシック" charset="0"/>
              </a:rPr>
              <a:t>: friction coefficient</a:t>
            </a:r>
          </a:p>
          <a:p>
            <a:pPr algn="l"/>
            <a:endParaRPr lang="en-US" sz="17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1700">
                <a:ea typeface="ＭＳ Ｐゴシック" charset="0"/>
                <a:cs typeface="ＭＳ Ｐゴシック" charset="0"/>
              </a:rPr>
              <a:t>: mobility </a:t>
            </a:r>
          </a:p>
          <a:p>
            <a:pPr algn="l"/>
            <a:endParaRPr lang="en-US" sz="17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1700">
                <a:ea typeface="ＭＳ Ｐゴシック" charset="0"/>
                <a:cs typeface="ＭＳ Ｐゴシック" charset="0"/>
              </a:rPr>
              <a:t>: diffusion coefficient</a:t>
            </a:r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27" y="1366242"/>
            <a:ext cx="2402086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184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2425899" y="-437555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KINETIC MODELING OF SINTERING PROCESS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97337" y="1812728"/>
            <a:ext cx="7358063" cy="2027039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sz="2100" i="1"/>
              <a:t>define a </a:t>
            </a:r>
            <a:r>
              <a:rPr lang="en-US" sz="2100" i="1">
                <a:solidFill>
                  <a:srgbClr val="00FFFF"/>
                </a:solidFill>
              </a:rPr>
              <a:t>DRIVING FORCE</a:t>
            </a:r>
            <a:endParaRPr lang="en-US" sz="2100" i="1"/>
          </a:p>
          <a:p>
            <a:pPr marL="570364">
              <a:defRPr/>
            </a:pPr>
            <a:r>
              <a:rPr lang="en-US" sz="2100" i="1"/>
              <a:t>define the </a:t>
            </a:r>
            <a:r>
              <a:rPr lang="en-US" sz="2100" i="1">
                <a:solidFill>
                  <a:srgbClr val="00FFFF"/>
                </a:solidFill>
              </a:rPr>
              <a:t>GEOMETRY</a:t>
            </a:r>
          </a:p>
          <a:p>
            <a:pPr marL="570364">
              <a:defRPr/>
            </a:pPr>
            <a:r>
              <a:rPr lang="en-US" sz="2100" i="1"/>
              <a:t>define the </a:t>
            </a:r>
            <a:r>
              <a:rPr lang="en-US" sz="2100" i="1">
                <a:solidFill>
                  <a:srgbClr val="00FFFF"/>
                </a:solidFill>
              </a:rPr>
              <a:t>MECHANISM OF TRANSPORT</a:t>
            </a:r>
          </a:p>
        </p:txBody>
      </p:sp>
      <p:sp>
        <p:nvSpPr>
          <p:cNvPr id="35843" name="Rectangle 3"/>
          <p:cNvSpPr>
            <a:spLocks/>
          </p:cNvSpPr>
          <p:nvPr/>
        </p:nvSpPr>
        <p:spPr bwMode="auto">
          <a:xfrm>
            <a:off x="2264049" y="1182336"/>
            <a:ext cx="412715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PARAMETERS TO DEFINE THE MODEL:</a:t>
            </a:r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2297536" y="4245219"/>
            <a:ext cx="297812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STAGES OF THE SINTERING:</a:t>
            </a:r>
          </a:p>
        </p:txBody>
      </p:sp>
      <p:sp>
        <p:nvSpPr>
          <p:cNvPr id="35845" name="Rectangle 5"/>
          <p:cNvSpPr>
            <a:spLocks/>
          </p:cNvSpPr>
          <p:nvPr/>
        </p:nvSpPr>
        <p:spPr bwMode="auto">
          <a:xfrm>
            <a:off x="2488407" y="4812567"/>
            <a:ext cx="572906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570364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 i="1">
                <a:solidFill>
                  <a:srgbClr val="00FF00"/>
                </a:solidFill>
                <a:ea typeface="ＭＳ Ｐゴシック" charset="0"/>
                <a:cs typeface="ＭＳ Ｐゴシック" charset="0"/>
              </a:rPr>
              <a:t>INITIAL STAGE</a:t>
            </a:r>
            <a:r>
              <a:rPr lang="en-US" sz="2100" i="1">
                <a:ea typeface="ＭＳ Ｐゴシック" charset="0"/>
                <a:cs typeface="ＭＳ Ｐゴシック" charset="0"/>
              </a:rPr>
              <a:t> :  </a:t>
            </a:r>
            <a:r>
              <a:rPr lang="en-US" sz="2100">
                <a:ea typeface="ＭＳ Ｐゴシック" charset="0"/>
                <a:cs typeface="ＭＳ Ｐゴシック" charset="0"/>
              </a:rPr>
              <a:t>from 50-55% to 75% of TD</a:t>
            </a:r>
            <a:endParaRPr lang="en-US" sz="2100" i="1">
              <a:ea typeface="ＭＳ Ｐゴシック" charset="0"/>
              <a:cs typeface="ＭＳ Ｐゴシック" charset="0"/>
            </a:endParaRPr>
          </a:p>
          <a:p>
            <a:pPr marL="570364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 i="1">
                <a:solidFill>
                  <a:srgbClr val="00FF00"/>
                </a:solidFill>
                <a:ea typeface="ＭＳ Ｐゴシック" charset="0"/>
                <a:cs typeface="ＭＳ Ｐゴシック" charset="0"/>
              </a:rPr>
              <a:t>INTERMEDIATE STAGE</a:t>
            </a:r>
            <a:r>
              <a:rPr lang="en-US" sz="2100" i="1">
                <a:ea typeface="ＭＳ Ｐゴシック" charset="0"/>
                <a:cs typeface="ＭＳ Ｐゴシック" charset="0"/>
              </a:rPr>
              <a:t> :  </a:t>
            </a:r>
            <a:r>
              <a:rPr lang="en-US" sz="2100">
                <a:ea typeface="ＭＳ Ｐゴシック" charset="0"/>
                <a:cs typeface="ＭＳ Ｐゴシック" charset="0"/>
              </a:rPr>
              <a:t>from 75% to 92% of TD</a:t>
            </a:r>
            <a:endParaRPr lang="en-US" sz="2100" i="1">
              <a:ea typeface="ＭＳ Ｐゴシック" charset="0"/>
              <a:cs typeface="ＭＳ Ｐゴシック" charset="0"/>
            </a:endParaRPr>
          </a:p>
          <a:p>
            <a:pPr marL="570364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 i="1">
                <a:solidFill>
                  <a:srgbClr val="00FF00"/>
                </a:solidFill>
                <a:ea typeface="ＭＳ Ｐゴシック" charset="0"/>
                <a:cs typeface="ＭＳ Ｐゴシック" charset="0"/>
              </a:rPr>
              <a:t>FINAL STAGE</a:t>
            </a:r>
            <a:r>
              <a:rPr lang="en-US" sz="2100" i="1">
                <a:ea typeface="ＭＳ Ｐゴシック" charset="0"/>
                <a:cs typeface="ＭＳ Ｐゴシック" charset="0"/>
              </a:rPr>
              <a:t> :  </a:t>
            </a:r>
            <a:r>
              <a:rPr lang="en-US" sz="2100">
                <a:ea typeface="ＭＳ Ｐゴシック" charset="0"/>
                <a:cs typeface="ＭＳ Ｐゴシック" charset="0"/>
              </a:rPr>
              <a:t>from 92% to 100% of TD</a:t>
            </a:r>
            <a:r>
              <a:rPr lang="en-US" sz="2100" i="1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 flipH="1">
            <a:off x="7908726" y="4964906"/>
            <a:ext cx="696516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5847" name="Rectangle 7"/>
          <p:cNvSpPr>
            <a:spLocks/>
          </p:cNvSpPr>
          <p:nvPr/>
        </p:nvSpPr>
        <p:spPr bwMode="auto">
          <a:xfrm>
            <a:off x="8868668" y="4798860"/>
            <a:ext cx="1227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 i="1">
                <a:ea typeface="ＭＳ Ｐゴシック" charset="0"/>
                <a:cs typeface="ＭＳ Ｐゴシック" charset="0"/>
              </a:rPr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1168199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28" y="151806"/>
            <a:ext cx="5214938" cy="29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90" y="500063"/>
            <a:ext cx="258961" cy="30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60" y="892969"/>
            <a:ext cx="267891" cy="2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89" y="1366242"/>
            <a:ext cx="276820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/>
          </p:cNvSpPr>
          <p:nvPr/>
        </p:nvSpPr>
        <p:spPr bwMode="auto">
          <a:xfrm>
            <a:off x="7524750" y="593825"/>
            <a:ext cx="3036094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ＭＳ Ｐゴシック" charset="0"/>
              </a:rPr>
              <a:t>: radius of the neck</a:t>
            </a:r>
            <a:r>
              <a:rPr lang="ja-JP" altLang="en-US" sz="15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1500">
                <a:cs typeface="Gill Sans" charset="0"/>
              </a:rPr>
              <a:t>s curvature</a:t>
            </a:r>
          </a:p>
          <a:p>
            <a:pPr algn="l"/>
            <a:endParaRPr lang="en-US" sz="1500">
              <a:cs typeface="Gill Sans" charset="0"/>
            </a:endParaRPr>
          </a:p>
          <a:p>
            <a:pPr algn="l"/>
            <a:r>
              <a:rPr lang="en-US" sz="1500">
                <a:cs typeface="Gill Sans" charset="0"/>
              </a:rPr>
              <a:t>: radius of particle</a:t>
            </a:r>
          </a:p>
          <a:p>
            <a:pPr algn="l"/>
            <a:endParaRPr lang="en-US" sz="1500">
              <a:cs typeface="Gill Sans" charset="0"/>
            </a:endParaRPr>
          </a:p>
          <a:p>
            <a:pPr algn="l"/>
            <a:r>
              <a:rPr lang="en-US" sz="1500">
                <a:cs typeface="Gill Sans" charset="0"/>
              </a:rPr>
              <a:t>: </a:t>
            </a:r>
            <a:r>
              <a:rPr lang="en-US" sz="1500">
                <a:solidFill>
                  <a:srgbClr val="00FFFF"/>
                </a:solidFill>
                <a:cs typeface="Gill Sans" charset="0"/>
              </a:rPr>
              <a:t>parameter indicated the progress of the sintering</a:t>
            </a:r>
          </a:p>
        </p:txBody>
      </p:sp>
      <p:sp>
        <p:nvSpPr>
          <p:cNvPr id="36870" name="Rectangle 6"/>
          <p:cNvSpPr>
            <a:spLocks/>
          </p:cNvSpPr>
          <p:nvPr/>
        </p:nvSpPr>
        <p:spPr bwMode="auto">
          <a:xfrm>
            <a:off x="1892351" y="3374575"/>
            <a:ext cx="123886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 i="1">
                <a:ea typeface="ＭＳ Ｐゴシック" charset="0"/>
                <a:cs typeface="ＭＳ Ｐゴシック" charset="0"/>
              </a:rPr>
              <a:t>GEOMETRY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95" y="3821906"/>
            <a:ext cx="3268266" cy="284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3929062"/>
            <a:ext cx="1761381" cy="109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775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878955" y="218778"/>
            <a:ext cx="8697516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i="1">
                <a:ea typeface="ＭＳ Ｐゴシック" charset="0"/>
                <a:cs typeface="ＭＳ Ｐゴシック" charset="0"/>
              </a:rPr>
              <a:t>FLUX</a:t>
            </a:r>
          </a:p>
          <a:p>
            <a:pPr algn="l"/>
            <a:endParaRPr lang="en-US" sz="2100" i="1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The material transfer is linked to the flux.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Considering the area through which the transport takes (the neck area):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34" y="1884164"/>
            <a:ext cx="3501554" cy="11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/>
          </p:cNvSpPr>
          <p:nvPr/>
        </p:nvSpPr>
        <p:spPr bwMode="auto">
          <a:xfrm>
            <a:off x="7140773" y="1903943"/>
            <a:ext cx="2708430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d :  density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MW : molecoular weight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J : flux</a:t>
            </a: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7174260" y="3634384"/>
            <a:ext cx="3366492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Variation of the neck volume based on the increase of the </a:t>
            </a:r>
            <a:r>
              <a:rPr lang="ja-JP" altLang="en-US" sz="2100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100">
                <a:cs typeface="Gill Sans" charset="0"/>
              </a:rPr>
              <a:t>x</a:t>
            </a:r>
            <a:r>
              <a:rPr lang="ja-JP" altLang="en-US" sz="21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100">
                <a:cs typeface="Gill Sans" charset="0"/>
              </a:rPr>
              <a:t> parameter:</a:t>
            </a:r>
            <a:endParaRPr lang="en-US" sz="2100">
              <a:cs typeface="Gill Sans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67" y="3643313"/>
            <a:ext cx="508099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062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2059782" y="275973"/>
            <a:ext cx="397269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 i="1">
                <a:ea typeface="ＭＳ Ｐゴシック" charset="0"/>
                <a:cs typeface="ＭＳ Ｐゴシック" charset="0"/>
              </a:rPr>
              <a:t>FLUX expressed as a DRIVING RORCE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78" y="1937742"/>
            <a:ext cx="410766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59" y="1000126"/>
            <a:ext cx="1437680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49" y="1544836"/>
            <a:ext cx="1055936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2419946"/>
            <a:ext cx="3205758" cy="91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5299025" y="875110"/>
            <a:ext cx="5322094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c :  concentration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M : mobility of bulk and grain boundary atoms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F :  force</a:t>
            </a:r>
          </a:p>
        </p:txBody>
      </p:sp>
      <p:sp>
        <p:nvSpPr>
          <p:cNvPr id="38919" name="Rectangle 7"/>
          <p:cNvSpPr>
            <a:spLocks/>
          </p:cNvSpPr>
          <p:nvPr/>
        </p:nvSpPr>
        <p:spPr bwMode="auto">
          <a:xfrm>
            <a:off x="2003971" y="3705821"/>
            <a:ext cx="7929563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Variation of the free energy during the diffusion on the neck area:</a:t>
            </a:r>
          </a:p>
        </p:txBody>
      </p:sp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90" y="4267276"/>
            <a:ext cx="5581055" cy="9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149" y="5402461"/>
            <a:ext cx="1821656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25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87" y="1839517"/>
            <a:ext cx="3117577" cy="488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6644060" y="2027040"/>
            <a:ext cx="3723680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integration between 0 and x</a:t>
            </a:r>
          </a:p>
          <a:p>
            <a:pPr algn="l"/>
            <a:endParaRPr lang="en-US" sz="21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t=0, x=0</a:t>
            </a: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7231188" y="5602532"/>
            <a:ext cx="176402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t: sintering time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601" y="138410"/>
            <a:ext cx="3268266" cy="116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796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48" y="1168673"/>
            <a:ext cx="3464719" cy="45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/>
          </p:cNvSpPr>
          <p:nvPr/>
        </p:nvSpPr>
        <p:spPr bwMode="auto">
          <a:xfrm>
            <a:off x="1893466" y="26790"/>
            <a:ext cx="3607594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Variation of the volume of the particles in the sintering process during the time: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51" y="1168673"/>
            <a:ext cx="3500438" cy="45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/>
          </p:cNvSpPr>
          <p:nvPr/>
        </p:nvSpPr>
        <p:spPr bwMode="auto">
          <a:xfrm>
            <a:off x="1807518" y="5871270"/>
            <a:ext cx="8572500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i="1">
                <a:ea typeface="ＭＳ Ｐゴシック" charset="0"/>
                <a:cs typeface="ＭＳ Ｐゴシック" charset="0"/>
              </a:rPr>
              <a:t>The increase of a few degrees in temperature has much more influence  on the grain size than the increase of a one order of magnitude of the time</a:t>
            </a:r>
          </a:p>
        </p:txBody>
      </p:sp>
      <p:sp>
        <p:nvSpPr>
          <p:cNvPr id="40965" name="Rectangle 5"/>
          <p:cNvSpPr>
            <a:spLocks/>
          </p:cNvSpPr>
          <p:nvPr/>
        </p:nvSpPr>
        <p:spPr bwMode="auto">
          <a:xfrm>
            <a:off x="6006703" y="187523"/>
            <a:ext cx="3839766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Variation of the relative density variatung time and temperature:</a:t>
            </a: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462242" y="2089548"/>
            <a:ext cx="732234" cy="669727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7676556" y="3750470"/>
            <a:ext cx="839391" cy="723305"/>
          </a:xfrm>
          <a:prstGeom prst="line">
            <a:avLst/>
          </a:prstGeom>
          <a:noFill/>
          <a:ln w="38100">
            <a:solidFill>
              <a:srgbClr val="003DCC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0968" name="Rectangle 8"/>
          <p:cNvSpPr>
            <a:spLocks/>
          </p:cNvSpPr>
          <p:nvPr/>
        </p:nvSpPr>
        <p:spPr bwMode="auto">
          <a:xfrm>
            <a:off x="8303865" y="2307477"/>
            <a:ext cx="8976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rgbClr val="FF2712"/>
                </a:solidFill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40969" name="Rectangle 9"/>
          <p:cNvSpPr>
            <a:spLocks/>
          </p:cNvSpPr>
          <p:nvPr/>
        </p:nvSpPr>
        <p:spPr bwMode="auto">
          <a:xfrm>
            <a:off x="8559478" y="4102344"/>
            <a:ext cx="13144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solidFill>
                  <a:srgbClr val="003DCC"/>
                </a:solidFill>
                <a:ea typeface="ＭＳ Ｐゴシック" charset="0"/>
                <a:cs typeface="ＭＳ Ｐゴシック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1085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0"/>
            <a:ext cx="4864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5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9109"/>
            <a:ext cx="4470400" cy="6426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1879600"/>
            <a:ext cx="50419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7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416970" y="-1160860"/>
            <a:ext cx="7358063" cy="2321719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 i="1"/>
              <a:t>WHY DO YOU HAVE TO SINTER A PIECE OF CERAMIC AFTER FORMATURE?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18" y="2384228"/>
            <a:ext cx="1983507" cy="59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/>
          </p:cNvSpPr>
          <p:nvPr/>
        </p:nvSpPr>
        <p:spPr bwMode="auto">
          <a:xfrm>
            <a:off x="1718221" y="3429001"/>
            <a:ext cx="8849320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K: the parameter for the determination of the stress at the tip of the crack.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y: dimensionless constant that depends on defect</a:t>
            </a:r>
            <a:r>
              <a:rPr lang="ja-JP" altLang="en-US" sz="21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100">
                <a:cs typeface="Gill Sans" charset="0"/>
              </a:rPr>
              <a:t>s geometry and load</a:t>
            </a:r>
          </a:p>
          <a:p>
            <a:pPr algn="l"/>
            <a:r>
              <a:rPr lang="en-US" sz="2100">
                <a:cs typeface="Gill Sans" charset="0"/>
              </a:rPr>
              <a:t>c: length of defect (m)</a:t>
            </a:r>
          </a:p>
        </p:txBody>
      </p:sp>
      <p:sp>
        <p:nvSpPr>
          <p:cNvPr id="17412" name="Rectangle 4"/>
          <p:cNvSpPr>
            <a:spLocks/>
          </p:cNvSpPr>
          <p:nvPr/>
        </p:nvSpPr>
        <p:spPr bwMode="auto">
          <a:xfrm>
            <a:off x="1729384" y="4807790"/>
            <a:ext cx="34797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For the polycrystalline alumina: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96" y="4777383"/>
            <a:ext cx="1696641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6"/>
          <p:cNvSpPr>
            <a:spLocks/>
          </p:cNvSpPr>
          <p:nvPr/>
        </p:nvSpPr>
        <p:spPr bwMode="auto">
          <a:xfrm>
            <a:off x="1771799" y="5531941"/>
            <a:ext cx="9144000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In ceramics materials these values are very low compared to metals.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A very small defect or porosity lead to failure during an application of stress.</a:t>
            </a:r>
          </a:p>
        </p:txBody>
      </p:sp>
      <p:sp>
        <p:nvSpPr>
          <p:cNvPr id="17415" name="Rectangle 7"/>
          <p:cNvSpPr>
            <a:spLocks/>
          </p:cNvSpPr>
          <p:nvPr/>
        </p:nvSpPr>
        <p:spPr bwMode="auto">
          <a:xfrm>
            <a:off x="1522884" y="1397496"/>
            <a:ext cx="9142884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The absence of defects and porosity is very important for the </a:t>
            </a:r>
          </a:p>
          <a:p>
            <a:r>
              <a:rPr lang="en-US" sz="2100" i="1">
                <a:solidFill>
                  <a:srgbClr val="00BAFB"/>
                </a:solidFill>
                <a:ea typeface="ＭＳ Ｐゴシック" charset="0"/>
                <a:cs typeface="ＭＳ Ｐゴシック" charset="0"/>
              </a:rPr>
              <a:t>mechanical properties</a:t>
            </a:r>
            <a:r>
              <a:rPr lang="en-US" sz="2100">
                <a:ea typeface="ＭＳ Ｐゴシック" charset="0"/>
                <a:cs typeface="ＭＳ Ｐゴシック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35903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1"/>
          <p:cNvSpPr>
            <a:spLocks noChangeShapeType="1"/>
          </p:cNvSpPr>
          <p:nvPr/>
        </p:nvSpPr>
        <p:spPr bwMode="auto">
          <a:xfrm flipH="1">
            <a:off x="2238376" y="3848696"/>
            <a:ext cx="35719" cy="216098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 rot="10800000">
            <a:off x="2238376" y="6035353"/>
            <a:ext cx="2884289" cy="1004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2461618" y="4554141"/>
            <a:ext cx="1964531" cy="1321594"/>
          </a:xfrm>
          <a:prstGeom prst="line">
            <a:avLst/>
          </a:prstGeom>
          <a:noFill/>
          <a:ln w="25400">
            <a:solidFill>
              <a:srgbClr val="86C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747368" y="4179095"/>
            <a:ext cx="1294805" cy="1794867"/>
          </a:xfrm>
          <a:prstGeom prst="line">
            <a:avLst/>
          </a:prstGeom>
          <a:noFill/>
          <a:ln w="25400">
            <a:solidFill>
              <a:srgbClr val="00BA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rot="10800000" flipH="1">
            <a:off x="3318868" y="4883423"/>
            <a:ext cx="1294805" cy="111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rot="10800000" flipH="1">
            <a:off x="3220641" y="5072063"/>
            <a:ext cx="129480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3533181" y="3937993"/>
            <a:ext cx="35719" cy="2080617"/>
          </a:xfrm>
          <a:prstGeom prst="line">
            <a:avLst/>
          </a:prstGeom>
          <a:noFill/>
          <a:ln w="25400">
            <a:solidFill>
              <a:srgbClr val="D90B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25608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6161485"/>
            <a:ext cx="812602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9"/>
          <p:cNvSpPr>
            <a:spLocks/>
          </p:cNvSpPr>
          <p:nvPr/>
        </p:nvSpPr>
        <p:spPr bwMode="auto">
          <a:xfrm>
            <a:off x="4717480" y="4695901"/>
            <a:ext cx="447600" cy="27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00BAFB"/>
                </a:solidFill>
                <a:ea typeface="ＭＳ Ｐゴシック" charset="0"/>
                <a:cs typeface="ＭＳ Ｐゴシック" charset="0"/>
              </a:rPr>
              <a:t>pore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4685110" y="4933565"/>
            <a:ext cx="14469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rgbClr val="86CD4D"/>
                </a:solidFill>
                <a:ea typeface="ＭＳ Ｐゴシック" charset="0"/>
                <a:cs typeface="ＭＳ Ｐゴシック" charset="0"/>
              </a:rPr>
              <a:t>grain boundary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1959323" y="3812977"/>
            <a:ext cx="129480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latin typeface="Harrington" charset="0"/>
                <a:ea typeface="ＭＳ Ｐゴシック" charset="0"/>
                <a:cs typeface="ＭＳ Ｐゴシック" charset="0"/>
                <a:sym typeface="Harrington" charset="0"/>
              </a:rPr>
              <a:t>v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6200924" y="3544440"/>
            <a:ext cx="25051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ea typeface="ＭＳ Ｐゴシック" charset="0"/>
                <a:cs typeface="ＭＳ Ｐゴシック" charset="0"/>
              </a:rPr>
              <a:t> v pore &gt; </a:t>
            </a:r>
            <a:r>
              <a:rPr lang="en-US">
                <a:latin typeface="Harrington" charset="0"/>
                <a:ea typeface="ＭＳ Ｐゴシック" charset="0"/>
                <a:cs typeface="ＭＳ Ｐゴシック" charset="0"/>
                <a:sym typeface="Harrington" charset="0"/>
              </a:rPr>
              <a:t> </a:t>
            </a:r>
            <a:r>
              <a:rPr lang="en-US">
                <a:ea typeface="ＭＳ Ｐゴシック" charset="0"/>
                <a:cs typeface="ＭＳ Ｐゴシック" charset="0"/>
              </a:rPr>
              <a:t>v grain boundary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5075783" y="6129383"/>
            <a:ext cx="2933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GS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6832700" y="4558605"/>
            <a:ext cx="5277445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solidFill>
                  <a:srgbClr val="F3EB00"/>
                </a:solidFill>
                <a:ea typeface="ＭＳ Ｐゴシック" charset="0"/>
                <a:cs typeface="ＭＳ Ｐゴシック" charset="0"/>
              </a:rPr>
              <a:t>E.G. : </a:t>
            </a:r>
          </a:p>
          <a:p>
            <a:pPr algn="l"/>
            <a:r>
              <a:rPr lang="en-US" sz="2100">
                <a:solidFill>
                  <a:srgbClr val="F3EB00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algn="l"/>
            <a:r>
              <a:rPr lang="en-US" sz="2100" i="1">
                <a:solidFill>
                  <a:srgbClr val="F3EB00"/>
                </a:solidFill>
                <a:ea typeface="ＭＳ Ｐゴシック" charset="0"/>
                <a:cs typeface="ＭＳ Ｐゴシック" charset="0"/>
              </a:rPr>
              <a:t>ALUMINA </a:t>
            </a:r>
            <a:r>
              <a:rPr lang="ja-JP" altLang="en-US" sz="2100" i="1">
                <a:solidFill>
                  <a:srgbClr val="F3EB00"/>
                </a:solidFill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100" i="1">
                <a:solidFill>
                  <a:srgbClr val="F3EB00"/>
                </a:solidFill>
                <a:cs typeface="Gill Sans" charset="0"/>
              </a:rPr>
              <a:t>LUCALOX</a:t>
            </a:r>
            <a:r>
              <a:rPr lang="ja-JP" altLang="en-US" sz="2100" i="1">
                <a:solidFill>
                  <a:srgbClr val="F3EB00"/>
                </a:solidFill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sz="2100" i="1">
                <a:solidFill>
                  <a:srgbClr val="F3EB00"/>
                </a:solidFill>
                <a:cs typeface="Gill Sans" charset="0"/>
              </a:rPr>
              <a:t>: </a:t>
            </a:r>
          </a:p>
          <a:p>
            <a:pPr algn="l"/>
            <a:r>
              <a:rPr lang="en-US" sz="2100" i="1">
                <a:solidFill>
                  <a:srgbClr val="F3EB00"/>
                </a:solidFill>
                <a:cs typeface="Gill Sans" charset="0"/>
              </a:rPr>
              <a:t>polycrystalline  Al</a:t>
            </a:r>
            <a:r>
              <a:rPr lang="en-US" sz="1300" i="1">
                <a:solidFill>
                  <a:srgbClr val="F3EB00"/>
                </a:solidFill>
                <a:cs typeface="Gill Sans" charset="0"/>
              </a:rPr>
              <a:t>2</a:t>
            </a:r>
            <a:r>
              <a:rPr lang="en-US" sz="2100" i="1">
                <a:solidFill>
                  <a:srgbClr val="F3EB00"/>
                </a:solidFill>
                <a:cs typeface="Gill Sans" charset="0"/>
              </a:rPr>
              <a:t>O</a:t>
            </a:r>
            <a:r>
              <a:rPr lang="en-US" sz="1300" i="1">
                <a:solidFill>
                  <a:srgbClr val="F3EB00"/>
                </a:solidFill>
                <a:cs typeface="Gill Sans" charset="0"/>
              </a:rPr>
              <a:t>3</a:t>
            </a:r>
            <a:r>
              <a:rPr lang="en-US" sz="2100" i="1">
                <a:solidFill>
                  <a:srgbClr val="F3EB00"/>
                </a:solidFill>
                <a:cs typeface="Gill Sans" charset="0"/>
              </a:rPr>
              <a:t> - 1% MgO </a:t>
            </a:r>
          </a:p>
          <a:p>
            <a:pPr algn="l"/>
            <a:endParaRPr lang="en-US" sz="2100">
              <a:solidFill>
                <a:srgbClr val="F3EB00"/>
              </a:solidFill>
              <a:cs typeface="Gill Sans" charset="0"/>
            </a:endParaRP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1890118" y="223243"/>
            <a:ext cx="8483203" cy="293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7130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>
                <a:ea typeface="ＭＳ Ｐゴシック" charset="0"/>
                <a:cs typeface="ＭＳ Ｐゴシック" charset="0"/>
              </a:rPr>
              <a:t>During the growth, the larger grain leaves behind a lot of pores and the piece can not achive the 100% of theoretical density (DT).</a:t>
            </a:r>
          </a:p>
          <a:p>
            <a:pPr marL="347130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>
                <a:ea typeface="ＭＳ Ｐゴシック" charset="0"/>
                <a:cs typeface="ＭＳ Ｐゴシック" charset="0"/>
              </a:rPr>
              <a:t>To avoid the pore incorporation inside the grain, the speed of grain boudaries must be lower than that of the pores.</a:t>
            </a:r>
            <a:endParaRPr lang="en-US" sz="2100" i="1">
              <a:ea typeface="ＭＳ Ｐゴシック" charset="0"/>
              <a:cs typeface="ＭＳ Ｐゴシック" charset="0"/>
            </a:endParaRPr>
          </a:p>
          <a:p>
            <a:pPr marL="347130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>
                <a:ea typeface="ＭＳ Ｐゴシック" charset="0"/>
                <a:cs typeface="ＭＳ Ｐゴシック" charset="0"/>
              </a:rPr>
              <a:t>Some impurities can segregate on grain boundary (</a:t>
            </a:r>
            <a:r>
              <a:rPr lang="en-US" sz="2100" i="1">
                <a:ea typeface="ＭＳ Ｐゴシック" charset="0"/>
                <a:cs typeface="ＭＳ Ｐゴシック" charset="0"/>
              </a:rPr>
              <a:t>GRAIN BOUNDARY PINNING)</a:t>
            </a:r>
            <a:r>
              <a:rPr lang="en-US" sz="2100">
                <a:ea typeface="ＭＳ Ｐゴシック" charset="0"/>
                <a:cs typeface="ＭＳ Ｐゴシック" charset="0"/>
              </a:rPr>
              <a:t> slowing the growth and so it</a:t>
            </a:r>
            <a:r>
              <a:rPr lang="ja-JP" altLang="en-US" sz="21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100">
                <a:cs typeface="Gill Sans" charset="0"/>
              </a:rPr>
              <a:t>s possible to achive the 100% of DT.</a:t>
            </a:r>
            <a:endParaRPr lang="en-US" sz="2100"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39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1" y="0"/>
            <a:ext cx="755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69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3" y="2276872"/>
            <a:ext cx="4536281" cy="302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601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62" y="476672"/>
            <a:ext cx="5268735" cy="49685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3" y="116632"/>
            <a:ext cx="4520617" cy="617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04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317500"/>
            <a:ext cx="49911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9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56" y="2375297"/>
            <a:ext cx="3690193" cy="119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/>
          </p:cNvSpPr>
          <p:nvPr/>
        </p:nvSpPr>
        <p:spPr bwMode="auto">
          <a:xfrm>
            <a:off x="5075785" y="321098"/>
            <a:ext cx="169931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00">
                <a:ea typeface="ＭＳ Ｐゴシック" charset="0"/>
                <a:cs typeface="ＭＳ Ｐゴシック" charset="0"/>
              </a:rPr>
              <a:t>WETTABILITY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2823271" y="1012672"/>
            <a:ext cx="645476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Is the ability of a drop of liquid to recline on a solid surface.</a:t>
            </a: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2823271" y="1459157"/>
            <a:ext cx="51263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Varying the pressur is changed the wettability.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79" y="4339828"/>
            <a:ext cx="366117" cy="118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/>
          </p:cNvSpPr>
          <p:nvPr/>
        </p:nvSpPr>
        <p:spPr bwMode="auto">
          <a:xfrm>
            <a:off x="4374804" y="4251603"/>
            <a:ext cx="359366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: contact angle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: liquid-vapour interfacial energy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: liquid-solid interfacial energy</a:t>
            </a:r>
          </a:p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: solid-vapour interfacial energy</a:t>
            </a:r>
          </a:p>
        </p:txBody>
      </p:sp>
    </p:spTree>
    <p:extLst>
      <p:ext uri="{BB962C8B-B14F-4D97-AF65-F5344CB8AC3E}">
        <p14:creationId xmlns:p14="http://schemas.microsoft.com/office/powerpoint/2010/main" val="3125803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2162473" y="2771821"/>
            <a:ext cx="16342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possible cases:</a:t>
            </a:r>
          </a:p>
        </p:txBody>
      </p:sp>
      <p:sp>
        <p:nvSpPr>
          <p:cNvPr id="43010" name="Rectangle 2"/>
          <p:cNvSpPr>
            <a:spLocks/>
          </p:cNvSpPr>
          <p:nvPr/>
        </p:nvSpPr>
        <p:spPr bwMode="auto">
          <a:xfrm>
            <a:off x="2102198" y="379512"/>
            <a:ext cx="7983141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The contact angle specifies the condition for minimum energy, according to the relation: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234" y="1053704"/>
            <a:ext cx="3099718" cy="158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/>
          </p:cNvSpPr>
          <p:nvPr/>
        </p:nvSpPr>
        <p:spPr bwMode="auto">
          <a:xfrm>
            <a:off x="8791651" y="3976480"/>
            <a:ext cx="17184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non-wettability</a:t>
            </a:r>
          </a:p>
          <a:p>
            <a:pPr algn="l"/>
            <a:endParaRPr lang="en-US" sz="2100">
              <a:ea typeface="ＭＳ Ｐゴシック" charset="0"/>
              <a:cs typeface="ＭＳ Ｐゴシック" charset="0"/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7935516" y="4964906"/>
            <a:ext cx="57150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>
            <a:off x="7935516" y="4143375"/>
            <a:ext cx="57150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34" y="3795118"/>
            <a:ext cx="1814959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15" y="3321844"/>
            <a:ext cx="3750469" cy="281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Line 9"/>
          <p:cNvSpPr>
            <a:spLocks noChangeShapeType="1"/>
          </p:cNvSpPr>
          <p:nvPr/>
        </p:nvSpPr>
        <p:spPr bwMode="auto">
          <a:xfrm flipH="1">
            <a:off x="7935516" y="5759648"/>
            <a:ext cx="571500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3018" name="Rectangle 10"/>
          <p:cNvSpPr>
            <a:spLocks/>
          </p:cNvSpPr>
          <p:nvPr/>
        </p:nvSpPr>
        <p:spPr bwMode="auto">
          <a:xfrm>
            <a:off x="8819555" y="4794395"/>
            <a:ext cx="119885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wettability</a:t>
            </a:r>
          </a:p>
        </p:txBody>
      </p:sp>
      <p:sp>
        <p:nvSpPr>
          <p:cNvPr id="43019" name="Rectangle 11"/>
          <p:cNvSpPr>
            <a:spLocks/>
          </p:cNvSpPr>
          <p:nvPr/>
        </p:nvSpPr>
        <p:spPr bwMode="auto">
          <a:xfrm>
            <a:off x="8837414" y="5575743"/>
            <a:ext cx="10995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spreading</a:t>
            </a:r>
          </a:p>
        </p:txBody>
      </p:sp>
    </p:spTree>
    <p:extLst>
      <p:ext uri="{BB962C8B-B14F-4D97-AF65-F5344CB8AC3E}">
        <p14:creationId xmlns:p14="http://schemas.microsoft.com/office/powerpoint/2010/main" val="3728610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416970" y="1410891"/>
            <a:ext cx="7358063" cy="5581055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sz="2100" dirty="0"/>
              <a:t>It is the process of adding an additive to the powder which will melt before the ceramic grains.</a:t>
            </a:r>
          </a:p>
          <a:p>
            <a:pPr marL="570364">
              <a:defRPr/>
            </a:pPr>
            <a:r>
              <a:rPr lang="en-US" sz="2100" dirty="0"/>
              <a:t>The metal added, at high temperatures, melt and WET the grains. The </a:t>
            </a:r>
            <a:r>
              <a:rPr lang="en-US" sz="2100" dirty="0" err="1"/>
              <a:t>intergranulary</a:t>
            </a:r>
            <a:r>
              <a:rPr lang="en-US" sz="2100" dirty="0"/>
              <a:t> spaces are such as to have a capillary forces which attract the grain one another.</a:t>
            </a:r>
          </a:p>
          <a:p>
            <a:pPr marL="570364">
              <a:defRPr/>
            </a:pPr>
            <a:r>
              <a:rPr lang="en-US" sz="2100" dirty="0"/>
              <a:t>( By lowering the temperature, the amorphous phase does not wet the grains anymore and </a:t>
            </a:r>
            <a:r>
              <a:rPr lang="en-US" sz="2100" dirty="0" err="1"/>
              <a:t>ritires</a:t>
            </a:r>
            <a:r>
              <a:rPr lang="en-US" sz="2100" dirty="0"/>
              <a:t> in triple junctions.)</a:t>
            </a:r>
          </a:p>
          <a:p>
            <a:pPr marL="570364">
              <a:defRPr/>
            </a:pPr>
            <a:r>
              <a:rPr lang="en-US" sz="2100" dirty="0"/>
              <a:t>(This gives good mechanical proprieties.)</a:t>
            </a:r>
          </a:p>
          <a:p>
            <a:pPr marL="570364">
              <a:defRPr/>
            </a:pPr>
            <a:r>
              <a:rPr lang="en-US" sz="2100" dirty="0"/>
              <a:t>E.G. : WIDIA ( 93% WC in a Co matrix).</a:t>
            </a:r>
          </a:p>
        </p:txBody>
      </p:sp>
      <p:sp>
        <p:nvSpPr>
          <p:cNvPr id="44034" name="Rectangle 2"/>
          <p:cNvSpPr>
            <a:spLocks/>
          </p:cNvSpPr>
          <p:nvPr/>
        </p:nvSpPr>
        <p:spPr bwMode="auto">
          <a:xfrm>
            <a:off x="4179467" y="472902"/>
            <a:ext cx="332462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500">
                <a:ea typeface="ＭＳ Ｐゴシック" charset="0"/>
                <a:cs typeface="ＭＳ Ｐゴシック" charset="0"/>
              </a:rPr>
              <a:t>LIQUID PHASE SINTERING</a:t>
            </a:r>
          </a:p>
        </p:txBody>
      </p:sp>
    </p:spTree>
    <p:extLst>
      <p:ext uri="{BB962C8B-B14F-4D97-AF65-F5344CB8AC3E}">
        <p14:creationId xmlns:p14="http://schemas.microsoft.com/office/powerpoint/2010/main" val="3576367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Liquid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sintered</a:t>
            </a:r>
            <a:r>
              <a:rPr lang="it-IT" dirty="0"/>
              <a:t> </a:t>
            </a:r>
            <a:r>
              <a:rPr lang="it-IT" dirty="0" err="1"/>
              <a:t>SiC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412776"/>
            <a:ext cx="7253885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06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8400" y="-315416"/>
            <a:ext cx="8229600" cy="1399032"/>
          </a:xfrm>
        </p:spPr>
        <p:txBody>
          <a:bodyPr/>
          <a:lstStyle/>
          <a:p>
            <a:r>
              <a:rPr lang="it-IT" dirty="0"/>
              <a:t>Liquid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sintered</a:t>
            </a:r>
            <a:r>
              <a:rPr lang="it-IT" dirty="0"/>
              <a:t> Si</a:t>
            </a:r>
            <a:r>
              <a:rPr lang="it-IT" baseline="-25000" dirty="0"/>
              <a:t>3</a:t>
            </a:r>
            <a:r>
              <a:rPr lang="it-IT" dirty="0"/>
              <a:t>N</a:t>
            </a:r>
            <a:r>
              <a:rPr lang="it-IT" baseline="-25000" dirty="0"/>
              <a:t>4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70" y="2780928"/>
            <a:ext cx="5668656" cy="40770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76" y="764704"/>
            <a:ext cx="5858168" cy="342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57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492896"/>
            <a:ext cx="6350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23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Lquid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sintered</a:t>
            </a:r>
            <a:r>
              <a:rPr lang="it-IT" dirty="0"/>
              <a:t> </a:t>
            </a:r>
            <a:r>
              <a:rPr lang="it-IT" dirty="0" err="1"/>
              <a:t>SiAlON</a:t>
            </a:r>
            <a:endParaRPr lang="it-IT" dirty="0"/>
          </a:p>
        </p:txBody>
      </p:sp>
      <p:pic>
        <p:nvPicPr>
          <p:cNvPr id="4" name="Immagine 3" descr="Schermata 2016-11-17 alle 16.1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9" y="1721148"/>
            <a:ext cx="5169993" cy="513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4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58800"/>
            <a:ext cx="762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4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22" y="1009056"/>
            <a:ext cx="4018359" cy="48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845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07" y="644055"/>
            <a:ext cx="6587877" cy="48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337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340768"/>
            <a:ext cx="44958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26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0401"/>
            <a:ext cx="9144000" cy="5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7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PROCEDURE FOR THE SINTERING PROCESS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sz="2100"/>
              <a:t>Determination of the T</a:t>
            </a:r>
            <a:r>
              <a:rPr lang="en-US" sz="1300"/>
              <a:t>m</a:t>
            </a:r>
            <a:r>
              <a:rPr lang="en-US" sz="2100"/>
              <a:t>        T</a:t>
            </a:r>
            <a:r>
              <a:rPr lang="en-US" sz="1300"/>
              <a:t>sintering </a:t>
            </a:r>
            <a:r>
              <a:rPr lang="en-US" sz="2100"/>
              <a:t> = 2/3 T</a:t>
            </a:r>
            <a:r>
              <a:rPr lang="en-US" sz="1300"/>
              <a:t>m</a:t>
            </a:r>
            <a:r>
              <a:rPr lang="en-US" sz="2100"/>
              <a:t>                   E.G. :      Al</a:t>
            </a:r>
            <a:r>
              <a:rPr lang="en-US" sz="1300"/>
              <a:t>2</a:t>
            </a:r>
            <a:r>
              <a:rPr lang="en-US" sz="2100"/>
              <a:t>O</a:t>
            </a:r>
            <a:r>
              <a:rPr lang="en-US" sz="1300"/>
              <a:t>3</a:t>
            </a:r>
            <a:r>
              <a:rPr lang="en-US" sz="2100"/>
              <a:t> T</a:t>
            </a:r>
            <a:r>
              <a:rPr lang="en-US" sz="1300"/>
              <a:t>m</a:t>
            </a:r>
            <a:r>
              <a:rPr lang="en-US" sz="2100"/>
              <a:t> =2400°C    T</a:t>
            </a:r>
            <a:r>
              <a:rPr lang="en-US" sz="1300"/>
              <a:t>sintering </a:t>
            </a:r>
            <a:r>
              <a:rPr lang="en-US" sz="2100"/>
              <a:t>= 1600°C</a:t>
            </a:r>
          </a:p>
          <a:p>
            <a:pPr marL="570364">
              <a:defRPr/>
            </a:pPr>
            <a:r>
              <a:rPr lang="en-US" sz="2100"/>
              <a:t>CALCINATION </a:t>
            </a:r>
            <a:r>
              <a:rPr lang="en-US" sz="1800"/>
              <a:t>(200°C-300°C under the sintering temperature)      </a:t>
            </a:r>
            <a:r>
              <a:rPr lang="en-US" sz="2100"/>
              <a:t>                                                    E.G. :      ZrO</a:t>
            </a:r>
            <a:r>
              <a:rPr lang="en-US" sz="1300"/>
              <a:t>2</a:t>
            </a:r>
            <a:r>
              <a:rPr lang="en-US" sz="2100"/>
              <a:t> stabilized by CaO, Y</a:t>
            </a:r>
            <a:r>
              <a:rPr lang="en-US" sz="1300"/>
              <a:t>2</a:t>
            </a:r>
            <a:r>
              <a:rPr lang="en-US" sz="2100"/>
              <a:t>O</a:t>
            </a:r>
            <a:r>
              <a:rPr lang="en-US" sz="1300"/>
              <a:t>3</a:t>
            </a:r>
            <a:r>
              <a:rPr lang="en-US" sz="2100"/>
              <a:t>, CeO</a:t>
            </a:r>
            <a:r>
              <a:rPr lang="en-US" sz="1300"/>
              <a:t>2</a:t>
            </a:r>
            <a:endParaRPr lang="en-US" sz="2100"/>
          </a:p>
          <a:p>
            <a:pPr marL="570364">
              <a:defRPr/>
            </a:pPr>
            <a:r>
              <a:rPr lang="en-US" sz="2100"/>
              <a:t>FORMING the ceramic parts</a:t>
            </a:r>
          </a:p>
          <a:p>
            <a:pPr marL="570364">
              <a:defRPr/>
            </a:pPr>
            <a:r>
              <a:rPr lang="en-US" sz="2100"/>
              <a:t>SINTERING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946" y="5107782"/>
            <a:ext cx="1339453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293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2416970" y="-348258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DENSITY DETERMINATION </a:t>
            </a:r>
            <a:br>
              <a:rPr lang="en-US" sz="2500"/>
            </a:br>
            <a:r>
              <a:rPr lang="en-US" sz="2500"/>
              <a:t>BY ARCHIMEDE</a:t>
            </a:r>
            <a:r>
              <a:rPr lang="ja-JP" altLang="en-US" sz="2500">
                <a:latin typeface="Arial"/>
              </a:rPr>
              <a:t>’</a:t>
            </a:r>
            <a:r>
              <a:rPr lang="en-US" sz="2500"/>
              <a:t>S PRINCIPLE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416970" y="1500188"/>
            <a:ext cx="7358063" cy="4902398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sz="2100"/>
              <a:t>D = dry weight</a:t>
            </a:r>
          </a:p>
          <a:p>
            <a:pPr marL="570364">
              <a:defRPr/>
            </a:pPr>
            <a:r>
              <a:rPr lang="en-US" sz="2100"/>
              <a:t>boil the piece for 5 hours</a:t>
            </a:r>
          </a:p>
          <a:p>
            <a:pPr marL="570364">
              <a:defRPr/>
            </a:pPr>
            <a:r>
              <a:rPr lang="en-US" sz="2100"/>
              <a:t>W = wet weight in air</a:t>
            </a:r>
          </a:p>
          <a:p>
            <a:pPr marL="570364">
              <a:defRPr/>
            </a:pPr>
            <a:r>
              <a:rPr lang="en-US" sz="2100"/>
              <a:t>S = wet weight in water suspended</a:t>
            </a:r>
          </a:p>
          <a:p>
            <a:pPr marL="570364">
              <a:defRPr/>
            </a:pPr>
            <a:r>
              <a:rPr lang="en-US" sz="2100"/>
              <a:t>V = external volume of the piece:        V = W - S</a:t>
            </a:r>
          </a:p>
          <a:p>
            <a:pPr marL="570364">
              <a:defRPr/>
            </a:pPr>
            <a:r>
              <a:rPr lang="en-US" sz="2100"/>
              <a:t>BULK DENSITY                                 B = D/V</a:t>
            </a:r>
          </a:p>
          <a:p>
            <a:pPr marL="570364">
              <a:defRPr/>
            </a:pPr>
            <a:r>
              <a:rPr lang="en-US" sz="2100"/>
              <a:t>P = apparent porosity                         P = (W-D)/V</a:t>
            </a:r>
          </a:p>
        </p:txBody>
      </p:sp>
    </p:spTree>
    <p:extLst>
      <p:ext uri="{BB962C8B-B14F-4D97-AF65-F5344CB8AC3E}">
        <p14:creationId xmlns:p14="http://schemas.microsoft.com/office/powerpoint/2010/main" val="253264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2416970" y="178595"/>
            <a:ext cx="7358063" cy="1107281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TYPICAL SINTERING TIME-TEMPERATURE PROFILE</a:t>
            </a: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 flipH="1">
            <a:off x="1853283" y="1723431"/>
            <a:ext cx="1116" cy="4313039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 rot="10800000">
            <a:off x="1854399" y="6026423"/>
            <a:ext cx="8393906" cy="111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 flipH="1">
            <a:off x="1774031" y="5143500"/>
            <a:ext cx="17859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 flipH="1">
            <a:off x="1756172" y="3500437"/>
            <a:ext cx="178594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1998391" y="3245376"/>
            <a:ext cx="6412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ＭＳ Ｐゴシック" charset="0"/>
              </a:rPr>
              <a:t>1400°C</a:t>
            </a:r>
          </a:p>
        </p:txBody>
      </p:sp>
      <p:sp>
        <p:nvSpPr>
          <p:cNvPr id="47111" name="Rectangle 7"/>
          <p:cNvSpPr>
            <a:spLocks/>
          </p:cNvSpPr>
          <p:nvPr/>
        </p:nvSpPr>
        <p:spPr bwMode="auto">
          <a:xfrm>
            <a:off x="1952626" y="4906298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ＭＳ Ｐゴシック" charset="0"/>
              </a:rPr>
              <a:t>500°C</a:t>
            </a:r>
          </a:p>
        </p:txBody>
      </p:sp>
      <p:sp>
        <p:nvSpPr>
          <p:cNvPr id="47112" name="Rectangle 8"/>
          <p:cNvSpPr>
            <a:spLocks/>
          </p:cNvSpPr>
          <p:nvPr/>
        </p:nvSpPr>
        <p:spPr bwMode="auto">
          <a:xfrm>
            <a:off x="1613297" y="1463144"/>
            <a:ext cx="1057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47113" name="Rectangle 9"/>
          <p:cNvSpPr>
            <a:spLocks/>
          </p:cNvSpPr>
          <p:nvPr/>
        </p:nvSpPr>
        <p:spPr bwMode="auto">
          <a:xfrm>
            <a:off x="9980414" y="6115511"/>
            <a:ext cx="737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ＭＳ Ｐゴシック" charset="0"/>
              </a:rPr>
              <a:t>t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rot="10800000" flipH="1">
            <a:off x="1863328" y="5143500"/>
            <a:ext cx="696516" cy="866180"/>
          </a:xfrm>
          <a:prstGeom prst="lin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2559844" y="5143500"/>
            <a:ext cx="750094" cy="0"/>
          </a:xfrm>
          <a:prstGeom prst="lin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rot="10800000" flipH="1">
            <a:off x="3308822" y="3473648"/>
            <a:ext cx="2054944" cy="1669852"/>
          </a:xfrm>
          <a:prstGeom prst="lin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rot="10800000" flipH="1">
            <a:off x="5354837" y="3472533"/>
            <a:ext cx="1919883" cy="1116"/>
          </a:xfrm>
          <a:prstGeom prst="line">
            <a:avLst/>
          </a:prstGeom>
          <a:noFill/>
          <a:ln w="254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>
            <a:off x="7265789" y="3473650"/>
            <a:ext cx="2348508" cy="1902023"/>
          </a:xfrm>
          <a:prstGeom prst="lin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19" name="Rectangle 15"/>
          <p:cNvSpPr>
            <a:spLocks/>
          </p:cNvSpPr>
          <p:nvPr/>
        </p:nvSpPr>
        <p:spPr bwMode="auto">
          <a:xfrm>
            <a:off x="2777506" y="4906298"/>
            <a:ext cx="22602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A3D979"/>
                </a:solidFill>
                <a:ea typeface="ＭＳ Ｐゴシック" charset="0"/>
                <a:cs typeface="ＭＳ Ｐゴシック" charset="0"/>
              </a:rPr>
              <a:t>1 h</a:t>
            </a:r>
          </a:p>
        </p:txBody>
      </p:sp>
      <p:sp>
        <p:nvSpPr>
          <p:cNvPr id="47120" name="Rectangle 16"/>
          <p:cNvSpPr>
            <a:spLocks/>
          </p:cNvSpPr>
          <p:nvPr/>
        </p:nvSpPr>
        <p:spPr bwMode="auto">
          <a:xfrm>
            <a:off x="6040189" y="3236446"/>
            <a:ext cx="4632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86CD4D"/>
                </a:solidFill>
                <a:ea typeface="ＭＳ Ｐゴシック" charset="0"/>
                <a:cs typeface="ＭＳ Ｐゴシック" charset="0"/>
              </a:rPr>
              <a:t>1-10 h</a:t>
            </a:r>
          </a:p>
        </p:txBody>
      </p:sp>
      <p:sp>
        <p:nvSpPr>
          <p:cNvPr id="47121" name="Rectangle 17"/>
          <p:cNvSpPr>
            <a:spLocks/>
          </p:cNvSpPr>
          <p:nvPr/>
        </p:nvSpPr>
        <p:spPr bwMode="auto">
          <a:xfrm>
            <a:off x="7487917" y="4388376"/>
            <a:ext cx="7165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00BAFB"/>
                </a:solidFill>
                <a:ea typeface="ＭＳ Ｐゴシック" charset="0"/>
                <a:cs typeface="ＭＳ Ｐゴシック" charset="0"/>
              </a:rPr>
              <a:t>2-5 K/min</a:t>
            </a:r>
          </a:p>
        </p:txBody>
      </p:sp>
      <p:sp>
        <p:nvSpPr>
          <p:cNvPr id="47122" name="Rectangle 18"/>
          <p:cNvSpPr>
            <a:spLocks/>
          </p:cNvSpPr>
          <p:nvPr/>
        </p:nvSpPr>
        <p:spPr bwMode="auto">
          <a:xfrm>
            <a:off x="4602511" y="4156204"/>
            <a:ext cx="7181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00BAFB"/>
                </a:solidFill>
                <a:ea typeface="ＭＳ Ｐゴシック" charset="0"/>
                <a:cs typeface="ＭＳ Ｐゴシック" charset="0"/>
              </a:rPr>
              <a:t>1-5 K/min</a:t>
            </a:r>
          </a:p>
        </p:txBody>
      </p:sp>
      <p:sp>
        <p:nvSpPr>
          <p:cNvPr id="47123" name="Rectangle 19"/>
          <p:cNvSpPr>
            <a:spLocks/>
          </p:cNvSpPr>
          <p:nvPr/>
        </p:nvSpPr>
        <p:spPr bwMode="auto">
          <a:xfrm>
            <a:off x="2408040" y="5495657"/>
            <a:ext cx="6636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00BAFB"/>
                </a:solidFill>
                <a:ea typeface="ＭＳ Ｐゴシック" charset="0"/>
                <a:cs typeface="ＭＳ Ｐゴシック" charset="0"/>
              </a:rPr>
              <a:t>10 K/min</a:t>
            </a:r>
          </a:p>
        </p:txBody>
      </p:sp>
      <p:sp>
        <p:nvSpPr>
          <p:cNvPr id="47124" name="Line 20"/>
          <p:cNvSpPr>
            <a:spLocks noChangeShapeType="1"/>
          </p:cNvSpPr>
          <p:nvPr/>
        </p:nvSpPr>
        <p:spPr bwMode="auto">
          <a:xfrm>
            <a:off x="8364141" y="4384477"/>
            <a:ext cx="0" cy="16966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25" name="Line 21"/>
          <p:cNvSpPr>
            <a:spLocks noChangeShapeType="1"/>
          </p:cNvSpPr>
          <p:nvPr/>
        </p:nvSpPr>
        <p:spPr bwMode="auto">
          <a:xfrm>
            <a:off x="8355211" y="4563070"/>
            <a:ext cx="223242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515445" y="4170164"/>
            <a:ext cx="0" cy="16966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27" name="Line 23"/>
          <p:cNvSpPr>
            <a:spLocks noChangeShapeType="1"/>
          </p:cNvSpPr>
          <p:nvPr/>
        </p:nvSpPr>
        <p:spPr bwMode="auto">
          <a:xfrm flipH="1">
            <a:off x="4327923" y="4330898"/>
            <a:ext cx="187523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28" name="Line 24"/>
          <p:cNvSpPr>
            <a:spLocks noChangeShapeType="1"/>
          </p:cNvSpPr>
          <p:nvPr/>
        </p:nvSpPr>
        <p:spPr bwMode="auto">
          <a:xfrm>
            <a:off x="2318742" y="5482828"/>
            <a:ext cx="0" cy="169664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 flipH="1">
            <a:off x="2158009" y="5643563"/>
            <a:ext cx="15180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393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65" y="238869"/>
            <a:ext cx="6059909" cy="653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60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310312" y="2339579"/>
            <a:ext cx="4241602" cy="1509117"/>
          </a:xfrm>
        </p:spPr>
        <p:txBody>
          <a:bodyPr vert="horz" lIns="64291" tIns="32146" rIns="64291" bIns="32146" rtlCol="0" anchor="ctr">
            <a:normAutofit fontScale="90000"/>
          </a:bodyPr>
          <a:lstStyle/>
          <a:p>
            <a:pPr algn="l" eaLnBrk="1" hangingPunct="1">
              <a:defRPr/>
            </a:pPr>
            <a:r>
              <a:rPr lang="en-US" sz="2100"/>
              <a:t>Considering two particles of ceramic material in contact with each other:</a:t>
            </a:r>
            <a:br>
              <a:rPr lang="en-US" sz="2100"/>
            </a:br>
            <a:br>
              <a:rPr lang="en-US" sz="1700"/>
            </a:br>
            <a:endParaRPr lang="en-US" sz="170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14" y="2561706"/>
            <a:ext cx="4010546" cy="296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92453" y="4241603"/>
            <a:ext cx="4241602" cy="1116211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buClr>
                <a:srgbClr val="00FFFF"/>
              </a:buClr>
              <a:defRPr/>
            </a:pPr>
            <a:r>
              <a:rPr lang="en-US" sz="2100">
                <a:solidFill>
                  <a:srgbClr val="00FFFF"/>
                </a:solidFill>
              </a:rPr>
              <a:t>concave zone </a:t>
            </a:r>
          </a:p>
          <a:p>
            <a:pPr marL="570364">
              <a:buClr>
                <a:srgbClr val="00FFFF"/>
              </a:buClr>
              <a:defRPr/>
            </a:pPr>
            <a:r>
              <a:rPr lang="en-US" sz="2100">
                <a:solidFill>
                  <a:srgbClr val="00FFFF"/>
                </a:solidFill>
              </a:rPr>
              <a:t>convex zone</a:t>
            </a: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1966019" y="5750720"/>
            <a:ext cx="8518922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The atoms in a convex zone tend to </a:t>
            </a:r>
            <a:r>
              <a:rPr lang="en-US" sz="2100" i="1">
                <a:ea typeface="ＭＳ Ｐゴシック" charset="0"/>
                <a:cs typeface="ＭＳ Ｐゴシック" charset="0"/>
              </a:rPr>
              <a:t>migrate</a:t>
            </a:r>
            <a:r>
              <a:rPr lang="en-US" sz="2100" b="1" i="1">
                <a:ea typeface="ＭＳ Ｐゴシック" charset="0"/>
                <a:cs typeface="ＭＳ Ｐゴシック" charset="0"/>
              </a:rPr>
              <a:t> </a:t>
            </a:r>
            <a:r>
              <a:rPr lang="en-US" sz="2100">
                <a:ea typeface="ＭＳ Ｐゴシック" charset="0"/>
                <a:cs typeface="ＭＳ Ｐゴシック" charset="0"/>
              </a:rPr>
              <a:t>in a concave zone in according to a diffusion process actived by temperature.</a:t>
            </a:r>
          </a:p>
        </p:txBody>
      </p:sp>
      <p:sp>
        <p:nvSpPr>
          <p:cNvPr id="18437" name="Rectangle 5"/>
          <p:cNvSpPr>
            <a:spLocks/>
          </p:cNvSpPr>
          <p:nvPr/>
        </p:nvSpPr>
        <p:spPr bwMode="auto">
          <a:xfrm>
            <a:off x="2086572" y="368887"/>
            <a:ext cx="21696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100">
                <a:ea typeface="ＭＳ Ｐゴシック" charset="0"/>
                <a:cs typeface="ＭＳ Ｐゴシック" charset="0"/>
              </a:rPr>
              <a:t>BEFORE SINTERING:</a:t>
            </a:r>
          </a:p>
          <a:p>
            <a:pPr algn="l"/>
            <a:endParaRPr lang="en-US" sz="2100">
              <a:ea typeface="ＭＳ Ｐゴシック" charset="0"/>
              <a:cs typeface="ＭＳ Ｐゴシック" charset="0"/>
            </a:endParaRPr>
          </a:p>
        </p:txBody>
      </p:sp>
      <p:sp>
        <p:nvSpPr>
          <p:cNvPr id="18438" name="Rectangle 6"/>
          <p:cNvSpPr>
            <a:spLocks/>
          </p:cNvSpPr>
          <p:nvPr/>
        </p:nvSpPr>
        <p:spPr bwMode="auto">
          <a:xfrm>
            <a:off x="1934767" y="982267"/>
            <a:ext cx="8590359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7130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>
                <a:ea typeface="ＭＳ Ｐゴシック" charset="0"/>
                <a:cs typeface="ＭＳ Ｐゴシック" charset="0"/>
              </a:rPr>
              <a:t>powder compact united by  weaks Van der Waals forces</a:t>
            </a:r>
          </a:p>
          <a:p>
            <a:pPr marL="347130" indent="-347130">
              <a:spcBef>
                <a:spcPts val="2672"/>
              </a:spcBef>
              <a:buSzPct val="171000"/>
              <a:buFont typeface="Gill Sans" charset="0"/>
              <a:buChar char="•"/>
            </a:pPr>
            <a:r>
              <a:rPr lang="en-US" sz="2100">
                <a:ea typeface="ＭＳ Ｐゴシック" charset="0"/>
                <a:cs typeface="ＭＳ Ｐゴシック" charset="0"/>
              </a:rPr>
              <a:t>individual grains separated by 25-60% of volume porosity</a:t>
            </a:r>
          </a:p>
        </p:txBody>
      </p:sp>
    </p:spTree>
    <p:extLst>
      <p:ext uri="{BB962C8B-B14F-4D97-AF65-F5344CB8AC3E}">
        <p14:creationId xmlns:p14="http://schemas.microsoft.com/office/powerpoint/2010/main" val="2447423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38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001"/>
            <a:ext cx="9144000" cy="659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60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39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401"/>
            <a:ext cx="9144000" cy="678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95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09" y="8856"/>
            <a:ext cx="6002236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558" y="0"/>
            <a:ext cx="4321443" cy="32431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3777525"/>
            <a:ext cx="4355975" cy="305682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960096" y="476672"/>
            <a:ext cx="86409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</a:rPr>
              <a:t>AlN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624392" y="3861048"/>
            <a:ext cx="86409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</a:rPr>
              <a:t>SiC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95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399032"/>
          </a:xfrm>
        </p:spPr>
        <p:txBody>
          <a:bodyPr/>
          <a:lstStyle/>
          <a:p>
            <a:pPr algn="ctr"/>
            <a:r>
              <a:rPr lang="it-IT" sz="2800" dirty="0" err="1"/>
              <a:t>Undistinct</a:t>
            </a:r>
            <a:r>
              <a:rPr lang="it-IT" sz="2800" dirty="0"/>
              <a:t> </a:t>
            </a:r>
            <a:r>
              <a:rPr lang="it-IT" sz="2800" dirty="0" err="1"/>
              <a:t>features</a:t>
            </a:r>
            <a:r>
              <a:rPr lang="it-IT" sz="2800" dirty="0"/>
              <a:t>: </a:t>
            </a:r>
            <a:r>
              <a:rPr lang="it-IT" sz="2800" dirty="0" err="1"/>
              <a:t>brittle</a:t>
            </a:r>
            <a:r>
              <a:rPr lang="it-IT" sz="2800" dirty="0"/>
              <a:t> </a:t>
            </a:r>
            <a:r>
              <a:rPr lang="it-IT" sz="2800" dirty="0" err="1"/>
              <a:t>fracture</a:t>
            </a:r>
            <a:r>
              <a:rPr lang="it-IT" sz="2800" dirty="0"/>
              <a:t> (</a:t>
            </a:r>
            <a:r>
              <a:rPr lang="it-IT" sz="2800" dirty="0" err="1"/>
              <a:t>SiC</a:t>
            </a:r>
            <a:r>
              <a:rPr lang="it-IT" sz="2800" dirty="0"/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1430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41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889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89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09-21 alle 11.40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8900"/>
            <a:ext cx="9144000" cy="66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8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1" y="-3979"/>
            <a:ext cx="2095583" cy="22589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2205430"/>
            <a:ext cx="8574917" cy="465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9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/>
              <a:t>Fracture</a:t>
            </a:r>
            <a:r>
              <a:rPr lang="it-IT" sz="2800" dirty="0"/>
              <a:t> of </a:t>
            </a:r>
            <a:r>
              <a:rPr lang="it-IT" sz="2800" dirty="0" err="1"/>
              <a:t>glass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49" y="1340768"/>
            <a:ext cx="5206732" cy="33843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976" y="1340768"/>
            <a:ext cx="520673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02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24431"/>
            <a:ext cx="9144000" cy="1399032"/>
          </a:xfrm>
        </p:spPr>
        <p:txBody>
          <a:bodyPr>
            <a:normAutofit/>
          </a:bodyPr>
          <a:lstStyle/>
          <a:p>
            <a:r>
              <a:rPr lang="it-IT" sz="2800" dirty="0" err="1"/>
              <a:t>Fracture</a:t>
            </a:r>
            <a:r>
              <a:rPr lang="it-IT" sz="2800" dirty="0"/>
              <a:t> </a:t>
            </a:r>
            <a:r>
              <a:rPr lang="it-IT" sz="2800" dirty="0" err="1"/>
              <a:t>surface</a:t>
            </a:r>
            <a:r>
              <a:rPr lang="it-IT" sz="2800" dirty="0"/>
              <a:t> of </a:t>
            </a:r>
            <a:r>
              <a:rPr lang="it-IT" sz="2800" dirty="0" err="1"/>
              <a:t>silicon</a:t>
            </a:r>
            <a:r>
              <a:rPr lang="it-IT" sz="2800" dirty="0"/>
              <a:t> </a:t>
            </a:r>
            <a:r>
              <a:rPr lang="it-IT" sz="2800" dirty="0" err="1"/>
              <a:t>nitride</a:t>
            </a:r>
            <a:r>
              <a:rPr lang="it-IT" sz="2800" dirty="0"/>
              <a:t> with </a:t>
            </a:r>
            <a:r>
              <a:rPr lang="it-IT" sz="2800" dirty="0" err="1"/>
              <a:t>steel</a:t>
            </a:r>
            <a:r>
              <a:rPr lang="it-IT" sz="2800" dirty="0"/>
              <a:t> </a:t>
            </a:r>
            <a:r>
              <a:rPr lang="it-IT" sz="2800" dirty="0" err="1"/>
              <a:t>impurity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079572"/>
            <a:ext cx="8460432" cy="57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789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267494"/>
            <a:ext cx="8686800" cy="1399032"/>
          </a:xfrm>
        </p:spPr>
        <p:txBody>
          <a:bodyPr>
            <a:normAutofit/>
          </a:bodyPr>
          <a:lstStyle/>
          <a:p>
            <a:r>
              <a:rPr lang="it-IT" sz="2800" dirty="0" err="1"/>
              <a:t>Fracture</a:t>
            </a:r>
            <a:r>
              <a:rPr lang="it-IT" sz="2800" dirty="0"/>
              <a:t> </a:t>
            </a:r>
            <a:r>
              <a:rPr lang="it-IT" sz="2800" dirty="0" err="1"/>
              <a:t>surface</a:t>
            </a:r>
            <a:r>
              <a:rPr lang="it-IT" sz="2800" dirty="0"/>
              <a:t> of </a:t>
            </a:r>
            <a:r>
              <a:rPr lang="it-IT" sz="2800" dirty="0" err="1"/>
              <a:t>lathe</a:t>
            </a:r>
            <a:r>
              <a:rPr lang="it-IT" sz="2800" dirty="0"/>
              <a:t> </a:t>
            </a:r>
            <a:br>
              <a:rPr lang="it-IT" sz="2800" dirty="0"/>
            </a:br>
            <a:r>
              <a:rPr lang="it-IT" sz="2800" dirty="0" err="1"/>
              <a:t>machined</a:t>
            </a:r>
            <a:r>
              <a:rPr lang="it-IT" sz="2800" dirty="0"/>
              <a:t> </a:t>
            </a:r>
            <a:r>
              <a:rPr lang="it-IT" sz="2800" dirty="0" err="1"/>
              <a:t>Silicon</a:t>
            </a:r>
            <a:r>
              <a:rPr lang="it-IT" sz="2800" dirty="0"/>
              <a:t> </a:t>
            </a:r>
            <a:r>
              <a:rPr lang="it-IT" sz="2800" dirty="0" err="1"/>
              <a:t>nitride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81" y="0"/>
            <a:ext cx="377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6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872259" y="-330398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DIFFUSION PROCESS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117" y="1053704"/>
            <a:ext cx="7652742" cy="1169789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sz="2100"/>
              <a:t>Thermodinamically favored</a:t>
            </a:r>
          </a:p>
          <a:p>
            <a:pPr marL="570364">
              <a:defRPr/>
            </a:pPr>
            <a:r>
              <a:rPr lang="en-US" sz="2100"/>
              <a:t>kinetically slow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2342183" y="2796912"/>
            <a:ext cx="193873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FICK</a:t>
            </a:r>
            <a:r>
              <a:rPr lang="ja-JP" altLang="en-US" sz="210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100">
                <a:cs typeface="Gill Sans" charset="0"/>
              </a:rPr>
              <a:t>S LAW (</a:t>
            </a:r>
            <a:r>
              <a:rPr lang="en-US" altLang="ja-JP" sz="2100">
                <a:latin typeface="Arial Unicode MS" charset="0"/>
                <a:cs typeface="Arial Unicode MS" charset="0"/>
                <a:sym typeface="Arial Unicode MS" charset="0"/>
              </a:rPr>
              <a:t>1D)</a:t>
            </a:r>
            <a:r>
              <a:rPr lang="en-US" altLang="ja-JP" sz="2100">
                <a:cs typeface="Gill Sans" charset="0"/>
              </a:rPr>
              <a:t>:</a:t>
            </a:r>
          </a:p>
          <a:p>
            <a:endParaRPr lang="en-US" sz="2100">
              <a:cs typeface="Gill Sans" charset="0"/>
            </a:endParaRPr>
          </a:p>
          <a:p>
            <a:endParaRPr lang="en-US" sz="2100">
              <a:cs typeface="Gill Sans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203" y="2402087"/>
            <a:ext cx="2009180" cy="101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/>
          </p:cNvSpPr>
          <p:nvPr/>
        </p:nvSpPr>
        <p:spPr bwMode="auto">
          <a:xfrm>
            <a:off x="2396877" y="3998908"/>
            <a:ext cx="2294348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100">
                <a:ea typeface="ＭＳ Ｐゴシック" charset="0"/>
                <a:cs typeface="ＭＳ Ｐゴシック" charset="0"/>
              </a:rPr>
              <a:t>Diffusion coefficient:</a:t>
            </a:r>
          </a:p>
          <a:p>
            <a:endParaRPr lang="en-US" sz="2500">
              <a:ea typeface="ＭＳ Ｐゴシック" charset="0"/>
              <a:cs typeface="ＭＳ Ｐゴシック" charset="0"/>
            </a:endParaRPr>
          </a:p>
          <a:p>
            <a:endParaRPr lang="en-US" sz="2500">
              <a:ea typeface="ＭＳ Ｐゴシック" charset="0"/>
              <a:cs typeface="ＭＳ Ｐゴシック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589735"/>
            <a:ext cx="1982391" cy="85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7"/>
          <p:cNvSpPr>
            <a:spLocks/>
          </p:cNvSpPr>
          <p:nvPr/>
        </p:nvSpPr>
        <p:spPr bwMode="auto">
          <a:xfrm>
            <a:off x="1923603" y="4594325"/>
            <a:ext cx="8411766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>
                <a:ea typeface="ＭＳ Ｐゴシック" charset="0"/>
                <a:cs typeface="ＭＳ Ｐゴシック" charset="0"/>
              </a:rPr>
              <a:t>In order of kinetics to be fast enough for microstructural rearrangment to occur in </a:t>
            </a:r>
            <a:r>
              <a:rPr lang="en-US" sz="2500" i="1">
                <a:ea typeface="ＭＳ Ｐゴシック" charset="0"/>
                <a:cs typeface="ＭＳ Ｐゴシック" charset="0"/>
              </a:rPr>
              <a:t>short time, </a:t>
            </a:r>
            <a:r>
              <a:rPr lang="en-US" sz="2500">
                <a:ea typeface="ＭＳ Ｐゴシック" charset="0"/>
                <a:cs typeface="ＭＳ Ｐゴシック" charset="0"/>
              </a:rPr>
              <a:t>the </a:t>
            </a:r>
            <a:r>
              <a:rPr lang="en-US" sz="250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sintering temperature</a:t>
            </a:r>
            <a:r>
              <a:rPr lang="en-US" sz="2500">
                <a:ea typeface="ＭＳ Ｐゴシック" charset="0"/>
                <a:cs typeface="ＭＳ Ｐゴシック" charset="0"/>
              </a:rPr>
              <a:t> must be: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45" y="5804297"/>
            <a:ext cx="134838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4208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Roadmap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for </a:t>
            </a:r>
            <a:br>
              <a:rPr lang="it-IT" dirty="0"/>
            </a:br>
            <a:r>
              <a:rPr lang="it-IT" dirty="0" err="1"/>
              <a:t>fractography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0"/>
            <a:ext cx="487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550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9456" y="12329"/>
            <a:ext cx="2411760" cy="3284984"/>
          </a:xfrm>
        </p:spPr>
        <p:txBody>
          <a:bodyPr>
            <a:normAutofit/>
          </a:bodyPr>
          <a:lstStyle/>
          <a:p>
            <a:r>
              <a:rPr lang="it-IT" sz="2800" dirty="0" err="1"/>
              <a:t>Roadmap</a:t>
            </a:r>
            <a:br>
              <a:rPr lang="it-IT" sz="2800" dirty="0"/>
            </a:br>
            <a:r>
              <a:rPr lang="it-IT" sz="2800" dirty="0"/>
              <a:t>for </a:t>
            </a:r>
            <a:r>
              <a:rPr lang="it-IT" sz="2800" dirty="0" err="1"/>
              <a:t>correcting</a:t>
            </a:r>
            <a:r>
              <a:rPr lang="it-IT" sz="2800" dirty="0"/>
              <a:t> </a:t>
            </a:r>
            <a:br>
              <a:rPr lang="it-IT" sz="2800" dirty="0"/>
            </a:br>
            <a:r>
              <a:rPr lang="it-IT" sz="2800" dirty="0" err="1"/>
              <a:t>failure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46" y="-28649"/>
            <a:ext cx="6916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98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Toughening</a:t>
            </a:r>
            <a:r>
              <a:rPr lang="it-IT" dirty="0"/>
              <a:t> by </a:t>
            </a:r>
            <a:r>
              <a:rPr lang="it-IT" dirty="0" err="1"/>
              <a:t>whiskers</a:t>
            </a:r>
            <a:r>
              <a:rPr lang="it-IT" dirty="0"/>
              <a:t> and </a:t>
            </a:r>
            <a:r>
              <a:rPr lang="it-IT" dirty="0" err="1"/>
              <a:t>fibers</a:t>
            </a:r>
            <a:br>
              <a:rPr lang="it-IT" dirty="0"/>
            </a:b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27" y="1196752"/>
            <a:ext cx="4531901" cy="45982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060848"/>
            <a:ext cx="4902624" cy="3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19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-243408"/>
            <a:ext cx="8229600" cy="1399032"/>
          </a:xfrm>
        </p:spPr>
        <p:txBody>
          <a:bodyPr/>
          <a:lstStyle/>
          <a:p>
            <a:r>
              <a:rPr lang="it-IT" dirty="0"/>
              <a:t>Glass </a:t>
            </a:r>
            <a:r>
              <a:rPr lang="it-IT" dirty="0" err="1"/>
              <a:t>theory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35130" y="980728"/>
            <a:ext cx="8712968" cy="4572000"/>
          </a:xfrm>
          <a:solidFill>
            <a:srgbClr val="FFFFFF"/>
          </a:solidFill>
        </p:spPr>
        <p:txBody>
          <a:bodyPr>
            <a:normAutofit fontScale="77500" lnSpcReduction="20000"/>
          </a:bodyPr>
          <a:lstStyle/>
          <a:p>
            <a:r>
              <a:rPr lang="it-IT" dirty="0" err="1">
                <a:solidFill>
                  <a:srgbClr val="000000"/>
                </a:solidFill>
              </a:rPr>
              <a:t>Glasses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lack</a:t>
            </a:r>
            <a:r>
              <a:rPr lang="it-IT" dirty="0">
                <a:solidFill>
                  <a:srgbClr val="000000"/>
                </a:solidFill>
              </a:rPr>
              <a:t> the </a:t>
            </a:r>
            <a:r>
              <a:rPr lang="it-IT" dirty="0" err="1">
                <a:solidFill>
                  <a:srgbClr val="000000"/>
                </a:solidFill>
              </a:rPr>
              <a:t>periodic</a:t>
            </a:r>
            <a:r>
              <a:rPr lang="it-IT" dirty="0">
                <a:solidFill>
                  <a:srgbClr val="000000"/>
                </a:solidFill>
              </a:rPr>
              <a:t> (long </a:t>
            </a:r>
            <a:r>
              <a:rPr lang="it-IT" dirty="0" err="1">
                <a:solidFill>
                  <a:srgbClr val="000000"/>
                </a:solidFill>
              </a:rPr>
              <a:t>range</a:t>
            </a:r>
            <a:r>
              <a:rPr lang="it-IT" dirty="0">
                <a:solidFill>
                  <a:srgbClr val="000000"/>
                </a:solidFill>
              </a:rPr>
              <a:t>) </a:t>
            </a:r>
            <a:r>
              <a:rPr lang="it-IT" dirty="0" err="1">
                <a:solidFill>
                  <a:srgbClr val="000000"/>
                </a:solidFill>
              </a:rPr>
              <a:t>order</a:t>
            </a:r>
            <a:r>
              <a:rPr lang="it-IT" dirty="0">
                <a:solidFill>
                  <a:srgbClr val="000000"/>
                </a:solidFill>
              </a:rPr>
              <a:t> of a </a:t>
            </a:r>
            <a:r>
              <a:rPr lang="it-IT" dirty="0" err="1">
                <a:solidFill>
                  <a:srgbClr val="000000"/>
                </a:solidFill>
              </a:rPr>
              <a:t>crystal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•</a:t>
            </a:r>
          </a:p>
          <a:p>
            <a:r>
              <a:rPr lang="it-IT" dirty="0">
                <a:solidFill>
                  <a:srgbClr val="000000"/>
                </a:solidFill>
              </a:rPr>
              <a:t>Infinite </a:t>
            </a:r>
            <a:r>
              <a:rPr lang="it-IT" dirty="0" err="1">
                <a:solidFill>
                  <a:srgbClr val="000000"/>
                </a:solidFill>
              </a:rPr>
              <a:t>unit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cell</a:t>
            </a:r>
            <a:r>
              <a:rPr lang="it-IT" dirty="0">
                <a:solidFill>
                  <a:srgbClr val="000000"/>
                </a:solidFill>
              </a:rPr>
              <a:t> (no </a:t>
            </a:r>
            <a:r>
              <a:rPr lang="it-IT" dirty="0" err="1">
                <a:solidFill>
                  <a:srgbClr val="000000"/>
                </a:solidFill>
              </a:rPr>
              <a:t>repeating</a:t>
            </a:r>
            <a:r>
              <a:rPr lang="it-IT" dirty="0">
                <a:solidFill>
                  <a:srgbClr val="000000"/>
                </a:solidFill>
              </a:rPr>
              <a:t> large scale </a:t>
            </a:r>
            <a:r>
              <a:rPr lang="it-IT" dirty="0" err="1">
                <a:solidFill>
                  <a:srgbClr val="000000"/>
                </a:solidFill>
              </a:rPr>
              <a:t>structures</a:t>
            </a:r>
            <a:r>
              <a:rPr lang="it-IT" dirty="0">
                <a:solidFill>
                  <a:srgbClr val="000000"/>
                </a:solidFill>
              </a:rPr>
              <a:t>)</a:t>
            </a:r>
          </a:p>
          <a:p>
            <a:r>
              <a:rPr lang="it-IT" dirty="0">
                <a:solidFill>
                  <a:srgbClr val="000000"/>
                </a:solidFill>
              </a:rPr>
              <a:t>•</a:t>
            </a:r>
          </a:p>
          <a:p>
            <a:r>
              <a:rPr lang="it-IT" dirty="0">
                <a:solidFill>
                  <a:srgbClr val="000000"/>
                </a:solidFill>
              </a:rPr>
              <a:t>3D network </a:t>
            </a:r>
            <a:r>
              <a:rPr lang="it-IT" dirty="0" err="1">
                <a:solidFill>
                  <a:srgbClr val="000000"/>
                </a:solidFill>
              </a:rPr>
              <a:t>lacking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symmetry</a:t>
            </a:r>
            <a:r>
              <a:rPr lang="it-IT" dirty="0">
                <a:solidFill>
                  <a:srgbClr val="000000"/>
                </a:solidFill>
              </a:rPr>
              <a:t> and </a:t>
            </a:r>
            <a:r>
              <a:rPr lang="it-IT" dirty="0" err="1">
                <a:solidFill>
                  <a:srgbClr val="000000"/>
                </a:solidFill>
              </a:rPr>
              <a:t>periodicity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•</a:t>
            </a:r>
          </a:p>
          <a:p>
            <a:r>
              <a:rPr lang="it-IT" dirty="0">
                <a:solidFill>
                  <a:srgbClr val="000000"/>
                </a:solidFill>
              </a:rPr>
              <a:t>ISOTROPIC: </a:t>
            </a:r>
            <a:r>
              <a:rPr lang="it-IT" dirty="0" err="1">
                <a:solidFill>
                  <a:srgbClr val="000000"/>
                </a:solidFill>
              </a:rPr>
              <a:t>same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average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packing</a:t>
            </a:r>
            <a:r>
              <a:rPr lang="it-IT" dirty="0">
                <a:solidFill>
                  <a:srgbClr val="000000"/>
                </a:solidFill>
              </a:rPr>
              <a:t> and </a:t>
            </a:r>
            <a:r>
              <a:rPr lang="it-IT" dirty="0" err="1">
                <a:solidFill>
                  <a:srgbClr val="000000"/>
                </a:solidFill>
              </a:rPr>
              <a:t>properties</a:t>
            </a:r>
            <a:r>
              <a:rPr lang="it-IT" dirty="0">
                <a:solidFill>
                  <a:srgbClr val="000000"/>
                </a:solidFill>
              </a:rPr>
              <a:t> in </a:t>
            </a:r>
            <a:r>
              <a:rPr lang="it-IT" dirty="0" err="1">
                <a:solidFill>
                  <a:srgbClr val="000000"/>
                </a:solidFill>
              </a:rPr>
              <a:t>all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directions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•</a:t>
            </a:r>
          </a:p>
          <a:p>
            <a:r>
              <a:rPr lang="it-IT" dirty="0" err="1">
                <a:solidFill>
                  <a:srgbClr val="000000"/>
                </a:solidFill>
              </a:rPr>
              <a:t>Crystals</a:t>
            </a:r>
            <a:r>
              <a:rPr lang="it-IT" dirty="0">
                <a:solidFill>
                  <a:srgbClr val="000000"/>
                </a:solidFill>
              </a:rPr>
              <a:t> in </a:t>
            </a:r>
            <a:r>
              <a:rPr lang="it-IT" dirty="0" err="1">
                <a:solidFill>
                  <a:srgbClr val="000000"/>
                </a:solidFill>
              </a:rPr>
              <a:t>different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directions</a:t>
            </a:r>
            <a:r>
              <a:rPr lang="it-IT" dirty="0">
                <a:solidFill>
                  <a:srgbClr val="000000"/>
                </a:solidFill>
              </a:rPr>
              <a:t>(</a:t>
            </a:r>
            <a:r>
              <a:rPr lang="it-IT" dirty="0" err="1">
                <a:solidFill>
                  <a:srgbClr val="000000"/>
                </a:solidFill>
              </a:rPr>
              <a:t>see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above</a:t>
            </a:r>
            <a:r>
              <a:rPr lang="it-IT" dirty="0">
                <a:solidFill>
                  <a:srgbClr val="000000"/>
                </a:solidFill>
              </a:rPr>
              <a:t>):</a:t>
            </a:r>
          </a:p>
          <a:p>
            <a:r>
              <a:rPr lang="it-IT" dirty="0">
                <a:solidFill>
                  <a:srgbClr val="000000"/>
                </a:solidFill>
              </a:rPr>
              <a:t>•</a:t>
            </a:r>
          </a:p>
          <a:p>
            <a:r>
              <a:rPr lang="it-IT" dirty="0" err="1">
                <a:solidFill>
                  <a:srgbClr val="000000"/>
                </a:solidFill>
              </a:rPr>
              <a:t>different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atom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packing</a:t>
            </a:r>
            <a:r>
              <a:rPr lang="it-IT" dirty="0">
                <a:solidFill>
                  <a:srgbClr val="000000"/>
                </a:solidFill>
              </a:rPr>
              <a:t> and so </a:t>
            </a:r>
            <a:r>
              <a:rPr lang="it-IT" dirty="0" err="1">
                <a:solidFill>
                  <a:srgbClr val="000000"/>
                </a:solidFill>
              </a:rPr>
              <a:t>different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properties</a:t>
            </a:r>
            <a:endParaRPr lang="it-IT" dirty="0">
              <a:solidFill>
                <a:srgbClr val="00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7605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55912"/>
            <a:ext cx="7620000" cy="6578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728" y="260648"/>
            <a:ext cx="4082114" cy="32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3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404664"/>
            <a:ext cx="57658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401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3384376" cy="4392488"/>
          </a:xfrm>
        </p:spPr>
        <p:txBody>
          <a:bodyPr>
            <a:normAutofit/>
          </a:bodyPr>
          <a:lstStyle/>
          <a:p>
            <a:pPr algn="ctr"/>
            <a:r>
              <a:rPr lang="it-IT" sz="2800" dirty="0" err="1"/>
              <a:t>Pair</a:t>
            </a:r>
            <a:r>
              <a:rPr lang="it-IT" sz="2800" dirty="0"/>
              <a:t> </a:t>
            </a:r>
            <a:r>
              <a:rPr lang="it-IT" sz="2800" dirty="0" err="1"/>
              <a:t>distribution</a:t>
            </a:r>
            <a:r>
              <a:rPr lang="it-IT" sz="2800" dirty="0"/>
              <a:t> </a:t>
            </a:r>
            <a:r>
              <a:rPr lang="it-IT" sz="2800" dirty="0" err="1"/>
              <a:t>function</a:t>
            </a:r>
            <a:r>
              <a:rPr lang="it-IT" sz="2800" dirty="0"/>
              <a:t> of SiO2 </a:t>
            </a:r>
            <a:r>
              <a:rPr lang="it-IT" sz="2800" dirty="0" err="1"/>
              <a:t>glass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48" y="0"/>
            <a:ext cx="5046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577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267494"/>
            <a:ext cx="9036496" cy="1399032"/>
          </a:xfrm>
        </p:spPr>
        <p:txBody>
          <a:bodyPr/>
          <a:lstStyle/>
          <a:p>
            <a:r>
              <a:rPr lang="it-IT" dirty="0" err="1"/>
              <a:t>Radial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for Si0</a:t>
            </a:r>
            <a:r>
              <a:rPr lang="it-IT" baseline="-25000" dirty="0"/>
              <a:t>2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207568" y="2021794"/>
            <a:ext cx="7903834" cy="4810224"/>
            <a:chOff x="395536" y="2018761"/>
            <a:chExt cx="7903834" cy="4810224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2018761"/>
              <a:ext cx="7903834" cy="4810224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1979712" y="2852936"/>
              <a:ext cx="6109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Si-O</a:t>
              </a:r>
            </a:p>
            <a:p>
              <a:r>
                <a:rPr lang="it-IT" dirty="0">
                  <a:solidFill>
                    <a:schemeClr val="bg1"/>
                  </a:solidFill>
                </a:rPr>
                <a:t>1.62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707904" y="3573016"/>
              <a:ext cx="5986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O-O</a:t>
              </a:r>
            </a:p>
            <a:p>
              <a:r>
                <a:rPr lang="it-IT" dirty="0">
                  <a:solidFill>
                    <a:schemeClr val="bg1"/>
                  </a:solidFill>
                </a:rPr>
                <a:t>2.65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427984" y="4005064"/>
              <a:ext cx="593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Si-Si</a:t>
              </a:r>
            </a:p>
            <a:p>
              <a:r>
                <a:rPr lang="it-IT" dirty="0">
                  <a:solidFill>
                    <a:schemeClr val="bg1"/>
                  </a:solidFill>
                </a:rPr>
                <a:t>3.12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580112" y="2852936"/>
              <a:ext cx="1008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Si-O 2nd</a:t>
              </a:r>
            </a:p>
            <a:p>
              <a:r>
                <a:rPr lang="it-IT" dirty="0">
                  <a:solidFill>
                    <a:schemeClr val="bg1"/>
                  </a:solidFill>
                </a:rPr>
                <a:t>4.15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062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267494"/>
            <a:ext cx="8686800" cy="1399032"/>
          </a:xfrm>
        </p:spPr>
        <p:txBody>
          <a:bodyPr>
            <a:normAutofit fontScale="90000"/>
          </a:bodyPr>
          <a:lstStyle/>
          <a:p>
            <a:r>
              <a:rPr lang="it-IT" dirty="0"/>
              <a:t>Glass </a:t>
            </a:r>
            <a:r>
              <a:rPr lang="it-IT" dirty="0" err="1"/>
              <a:t>structure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/>
              <a:t> SiO2 </a:t>
            </a:r>
            <a:r>
              <a:rPr lang="it-IT" dirty="0" err="1"/>
              <a:t>quartz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SiO2 </a:t>
            </a:r>
            <a:r>
              <a:rPr lang="it-IT" dirty="0" err="1"/>
              <a:t>glass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81" y="3501008"/>
            <a:ext cx="5624603" cy="30963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704" y="2564904"/>
            <a:ext cx="4153825" cy="43466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16" y="1484784"/>
            <a:ext cx="6716442" cy="52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160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0"/>
            <a:ext cx="8068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9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3400"/>
              <a:t>SINTERING MECHANISMS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52626" y="2143126"/>
            <a:ext cx="3643313" cy="1526977"/>
          </a:xfrm>
        </p:spPr>
        <p:txBody>
          <a:bodyPr vert="horz" lIns="64291" tIns="32146" rIns="64291" bIns="32146" rtlCol="0">
            <a:normAutofit fontScale="92500" lnSpcReduction="20000"/>
          </a:bodyPr>
          <a:lstStyle/>
          <a:p>
            <a:pPr marL="570364">
              <a:defRPr/>
            </a:pPr>
            <a:r>
              <a:rPr lang="en-US" i="1"/>
              <a:t>SURFACE DIFFUSION</a:t>
            </a:r>
          </a:p>
          <a:p>
            <a:pPr marL="570364">
              <a:defRPr/>
            </a:pPr>
            <a:r>
              <a:rPr lang="en-US" i="1"/>
              <a:t>VAPOR TRANSPORT</a:t>
            </a:r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6399610" y="4446985"/>
            <a:ext cx="3643313" cy="19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5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500">
                <a:ea typeface="ＭＳ Ｐゴシック" charset="0"/>
                <a:cs typeface="ＭＳ Ｐゴシック" charset="0"/>
              </a:rPr>
              <a:t> </a:t>
            </a:r>
            <a:r>
              <a:rPr lang="en-US" sz="2500" b="1" i="1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densification</a:t>
            </a:r>
            <a:r>
              <a:rPr lang="en-US" sz="2500">
                <a:ea typeface="ＭＳ Ｐゴシック" charset="0"/>
                <a:cs typeface="ＭＳ Ｐゴシック" charset="0"/>
              </a:rPr>
              <a:t> </a:t>
            </a:r>
          </a:p>
          <a:p>
            <a:pPr algn="l"/>
            <a:endParaRPr lang="en-US" sz="25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500">
                <a:ea typeface="ＭＳ Ｐゴシック" charset="0"/>
                <a:cs typeface="ＭＳ Ｐゴシック" charset="0"/>
              </a:rPr>
              <a:t>decrease of the distance between particle centres </a:t>
            </a:r>
          </a:p>
        </p:txBody>
      </p:sp>
      <p:pic>
        <p:nvPicPr>
          <p:cNvPr id="2048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047" y="3375422"/>
            <a:ext cx="285750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29000"/>
            <a:ext cx="285750" cy="91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/>
          </p:cNvSpPr>
          <p:nvPr/>
        </p:nvSpPr>
        <p:spPr bwMode="auto">
          <a:xfrm>
            <a:off x="2220516" y="4822032"/>
            <a:ext cx="3643313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500" i="1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NO </a:t>
            </a:r>
            <a:r>
              <a:rPr lang="en-US" sz="2500" b="1" i="1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densification</a:t>
            </a:r>
            <a:r>
              <a:rPr lang="en-US" sz="2500" i="1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algn="l"/>
            <a:endParaRPr lang="en-US" sz="2500"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500">
                <a:ea typeface="ＭＳ Ｐゴシック" charset="0"/>
                <a:cs typeface="ＭＳ Ｐゴシック" charset="0"/>
              </a:rPr>
              <a:t>thinning of the particles</a:t>
            </a:r>
          </a:p>
        </p:txBody>
      </p:sp>
      <p:sp>
        <p:nvSpPr>
          <p:cNvPr id="20488" name="Rectangle 8"/>
          <p:cNvSpPr>
            <a:spLocks/>
          </p:cNvSpPr>
          <p:nvPr/>
        </p:nvSpPr>
        <p:spPr bwMode="auto">
          <a:xfrm>
            <a:off x="6185297" y="2125267"/>
            <a:ext cx="3808152" cy="108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074EB3">
                        <a:alpha val="84999"/>
                      </a:srgbClr>
                    </a:gs>
                    <a:gs pos="100000">
                      <a:srgbClr val="0B3280">
                        <a:alpha val="84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2F3946">
                    <a:alpha val="84999"/>
                  </a:srgb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4291" tIns="32146" rIns="64291" bIns="32146">
            <a:spAutoFit/>
          </a:bodyPr>
          <a:lstStyle/>
          <a:p>
            <a:pPr>
              <a:spcBef>
                <a:spcPts val="2672"/>
              </a:spcBef>
              <a:buSzPct val="171000"/>
              <a:buFont typeface="Gill Sans" charset="0"/>
              <a:buChar char="•"/>
              <a:defRPr/>
            </a:pPr>
            <a:r>
              <a:rPr lang="en-US" sz="2200" i="1"/>
              <a:t> BULK DIFFUSION </a:t>
            </a:r>
          </a:p>
          <a:p>
            <a:pPr>
              <a:spcBef>
                <a:spcPts val="2672"/>
              </a:spcBef>
              <a:buSzPct val="171000"/>
              <a:buFont typeface="Gill Sans" charset="0"/>
              <a:buChar char="•"/>
              <a:defRPr/>
            </a:pPr>
            <a:r>
              <a:rPr lang="en-US" sz="2200" i="1"/>
              <a:t> GRAIN BOUNDARY DIFFUSION</a:t>
            </a:r>
            <a:endParaRPr lang="it-IT" sz="2200" i="1"/>
          </a:p>
        </p:txBody>
      </p:sp>
    </p:spTree>
    <p:extLst>
      <p:ext uri="{BB962C8B-B14F-4D97-AF65-F5344CB8AC3E}">
        <p14:creationId xmlns:p14="http://schemas.microsoft.com/office/powerpoint/2010/main" val="36553175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03512" y="-243408"/>
            <a:ext cx="8820472" cy="1399032"/>
          </a:xfrm>
        </p:spPr>
        <p:txBody>
          <a:bodyPr/>
          <a:lstStyle/>
          <a:p>
            <a:r>
              <a:rPr lang="it-IT" dirty="0" err="1"/>
              <a:t>Zachariasen</a:t>
            </a:r>
            <a:r>
              <a:rPr lang="it-IT" dirty="0"/>
              <a:t> </a:t>
            </a:r>
            <a:r>
              <a:rPr lang="it-IT" dirty="0" err="1"/>
              <a:t>rules</a:t>
            </a:r>
            <a:r>
              <a:rPr lang="it-IT" dirty="0"/>
              <a:t> for </a:t>
            </a:r>
            <a:r>
              <a:rPr lang="it-IT" dirty="0" err="1"/>
              <a:t>glass</a:t>
            </a:r>
            <a:r>
              <a:rPr lang="it-IT" dirty="0"/>
              <a:t> </a:t>
            </a:r>
            <a:r>
              <a:rPr lang="it-IT" dirty="0" err="1"/>
              <a:t>A</a:t>
            </a:r>
            <a:r>
              <a:rPr lang="it-IT" baseline="-25000" dirty="0" err="1"/>
              <a:t>m</a:t>
            </a:r>
            <a:r>
              <a:rPr lang="it-IT" dirty="0" err="1"/>
              <a:t>O</a:t>
            </a:r>
            <a:r>
              <a:rPr lang="it-IT" baseline="-25000" dirty="0" err="1"/>
              <a:t>n</a:t>
            </a:r>
            <a:endParaRPr lang="it-IT" baseline="-250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7" y="3501008"/>
            <a:ext cx="3201007" cy="26597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24000" y="836713"/>
            <a:ext cx="6084168" cy="6647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it-IT" sz="2400" dirty="0">
                <a:solidFill>
                  <a:srgbClr val="000000"/>
                </a:solidFill>
              </a:rPr>
              <a:t>An </a:t>
            </a:r>
            <a:r>
              <a:rPr lang="it-IT" sz="2400" dirty="0" err="1">
                <a:solidFill>
                  <a:srgbClr val="000000"/>
                </a:solidFill>
              </a:rPr>
              <a:t>oxygen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atom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is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linked</a:t>
            </a:r>
            <a:r>
              <a:rPr lang="it-IT" sz="2400" dirty="0">
                <a:solidFill>
                  <a:srgbClr val="000000"/>
                </a:solidFill>
              </a:rPr>
              <a:t> to no more </a:t>
            </a:r>
            <a:r>
              <a:rPr lang="it-IT" sz="2400" dirty="0" err="1">
                <a:solidFill>
                  <a:srgbClr val="000000"/>
                </a:solidFill>
              </a:rPr>
              <a:t>than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two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glass-forming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atoms</a:t>
            </a:r>
            <a:r>
              <a:rPr lang="it-IT" sz="2400" dirty="0">
                <a:solidFill>
                  <a:srgbClr val="000000"/>
                </a:solidFill>
              </a:rPr>
              <a:t> A.</a:t>
            </a:r>
          </a:p>
          <a:p>
            <a:r>
              <a:rPr lang="it-IT" sz="2400" dirty="0">
                <a:solidFill>
                  <a:srgbClr val="000000"/>
                </a:solidFill>
              </a:rPr>
              <a:t>2) The </a:t>
            </a:r>
            <a:r>
              <a:rPr lang="it-IT" sz="2400" dirty="0" err="1">
                <a:solidFill>
                  <a:srgbClr val="000000"/>
                </a:solidFill>
              </a:rPr>
              <a:t>number</a:t>
            </a:r>
            <a:r>
              <a:rPr lang="it-IT" sz="2400" dirty="0">
                <a:solidFill>
                  <a:srgbClr val="000000"/>
                </a:solidFill>
              </a:rPr>
              <a:t> of </a:t>
            </a:r>
            <a:r>
              <a:rPr lang="it-IT" sz="2400" dirty="0" err="1">
                <a:solidFill>
                  <a:srgbClr val="000000"/>
                </a:solidFill>
              </a:rPr>
              <a:t>oxygen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atoms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around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each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glass-forming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atom</a:t>
            </a:r>
            <a:r>
              <a:rPr lang="it-IT" sz="2400" dirty="0">
                <a:solidFill>
                  <a:srgbClr val="000000"/>
                </a:solidFill>
              </a:rPr>
              <a:t> A </a:t>
            </a:r>
            <a:r>
              <a:rPr lang="it-IT" sz="2400" dirty="0" err="1">
                <a:solidFill>
                  <a:srgbClr val="000000"/>
                </a:solidFill>
              </a:rPr>
              <a:t>is</a:t>
            </a:r>
            <a:r>
              <a:rPr lang="it-IT" sz="2400" dirty="0">
                <a:solidFill>
                  <a:srgbClr val="000000"/>
                </a:solidFill>
              </a:rPr>
              <a:t> small, </a:t>
            </a:r>
            <a:r>
              <a:rPr lang="it-IT" sz="2400" dirty="0" err="1">
                <a:solidFill>
                  <a:srgbClr val="000000"/>
                </a:solidFill>
              </a:rPr>
              <a:t>perhaps</a:t>
            </a:r>
            <a:r>
              <a:rPr lang="it-IT" sz="2400" dirty="0">
                <a:solidFill>
                  <a:srgbClr val="000000"/>
                </a:solidFill>
              </a:rPr>
              <a:t> 3 or 4.</a:t>
            </a:r>
          </a:p>
          <a:p>
            <a:r>
              <a:rPr lang="it-IT" sz="2400" dirty="0">
                <a:solidFill>
                  <a:srgbClr val="000000"/>
                </a:solidFill>
              </a:rPr>
              <a:t>3) </a:t>
            </a:r>
            <a:r>
              <a:rPr lang="it-IT" sz="2400" dirty="0" err="1">
                <a:solidFill>
                  <a:srgbClr val="000000"/>
                </a:solidFill>
              </a:rPr>
              <a:t>Among</a:t>
            </a:r>
            <a:r>
              <a:rPr lang="it-IT" sz="2400" dirty="0">
                <a:solidFill>
                  <a:srgbClr val="000000"/>
                </a:solidFill>
              </a:rPr>
              <a:t> the </a:t>
            </a:r>
            <a:r>
              <a:rPr lang="it-IT" sz="2400" dirty="0" err="1">
                <a:solidFill>
                  <a:srgbClr val="000000"/>
                </a:solidFill>
              </a:rPr>
              <a:t>oxygen-containing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polyhedra</a:t>
            </a:r>
            <a:r>
              <a:rPr lang="it-IT" sz="2400" dirty="0">
                <a:solidFill>
                  <a:srgbClr val="000000"/>
                </a:solidFill>
              </a:rPr>
              <a:t>, a </a:t>
            </a:r>
            <a:r>
              <a:rPr lang="it-IT" sz="2400" dirty="0" err="1">
                <a:solidFill>
                  <a:srgbClr val="000000"/>
                </a:solidFill>
              </a:rPr>
              <a:t>polyhedron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cation</a:t>
            </a:r>
            <a:r>
              <a:rPr lang="it-IT" sz="2400" dirty="0">
                <a:solidFill>
                  <a:srgbClr val="000000"/>
                </a:solidFill>
              </a:rPr>
              <a:t> A shares corners, </a:t>
            </a:r>
            <a:r>
              <a:rPr lang="it-IT" sz="2400" dirty="0" err="1">
                <a:solidFill>
                  <a:srgbClr val="000000"/>
                </a:solidFill>
              </a:rPr>
              <a:t>but</a:t>
            </a:r>
            <a:r>
              <a:rPr lang="it-IT" sz="2400" dirty="0">
                <a:solidFill>
                  <a:srgbClr val="000000"/>
                </a:solidFill>
              </a:rPr>
              <a:t> no </a:t>
            </a:r>
            <a:r>
              <a:rPr lang="it-IT" sz="2400" dirty="0" err="1">
                <a:solidFill>
                  <a:srgbClr val="000000"/>
                </a:solidFill>
              </a:rPr>
              <a:t>sides</a:t>
            </a:r>
            <a:r>
              <a:rPr lang="it-IT" sz="2400" dirty="0">
                <a:solidFill>
                  <a:srgbClr val="000000"/>
                </a:solidFill>
              </a:rPr>
              <a:t> or </a:t>
            </a:r>
            <a:r>
              <a:rPr lang="it-IT" sz="2400" dirty="0" err="1">
                <a:solidFill>
                  <a:srgbClr val="000000"/>
                </a:solidFill>
              </a:rPr>
              <a:t>faces</a:t>
            </a:r>
            <a:r>
              <a:rPr lang="it-IT" sz="2400" dirty="0">
                <a:solidFill>
                  <a:srgbClr val="000000"/>
                </a:solidFill>
              </a:rPr>
              <a:t>.</a:t>
            </a:r>
          </a:p>
          <a:p>
            <a:r>
              <a:rPr lang="it-IT" sz="2400" dirty="0">
                <a:solidFill>
                  <a:srgbClr val="000000"/>
                </a:solidFill>
              </a:rPr>
              <a:t>4) For </a:t>
            </a:r>
            <a:r>
              <a:rPr lang="it-IT" sz="2400" dirty="0" err="1">
                <a:solidFill>
                  <a:srgbClr val="000000"/>
                </a:solidFill>
              </a:rPr>
              <a:t>three-dimensional</a:t>
            </a:r>
            <a:r>
              <a:rPr lang="it-IT" sz="2400" dirty="0">
                <a:solidFill>
                  <a:srgbClr val="000000"/>
                </a:solidFill>
              </a:rPr>
              <a:t> networks of </a:t>
            </a:r>
            <a:r>
              <a:rPr lang="it-IT" sz="2400" dirty="0" err="1">
                <a:solidFill>
                  <a:srgbClr val="000000"/>
                </a:solidFill>
              </a:rPr>
              <a:t>oxygen-containing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polyhedra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 err="1">
                <a:solidFill>
                  <a:srgbClr val="000000"/>
                </a:solidFill>
              </a:rPr>
              <a:t>at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least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three</a:t>
            </a:r>
            <a:r>
              <a:rPr lang="it-IT" sz="2400" dirty="0">
                <a:solidFill>
                  <a:srgbClr val="000000"/>
                </a:solidFill>
              </a:rPr>
              <a:t> corners must be </a:t>
            </a:r>
            <a:r>
              <a:rPr lang="it-IT" sz="2400" dirty="0" err="1">
                <a:solidFill>
                  <a:srgbClr val="000000"/>
                </a:solidFill>
              </a:rPr>
              <a:t>shared</a:t>
            </a:r>
            <a:r>
              <a:rPr lang="it-IT" sz="2400" dirty="0">
                <a:solidFill>
                  <a:srgbClr val="000000"/>
                </a:solidFill>
              </a:rPr>
              <a:t>.</a:t>
            </a:r>
          </a:p>
          <a:p>
            <a:pPr algn="just"/>
            <a:endParaRPr lang="it-IT" sz="2400" dirty="0">
              <a:solidFill>
                <a:srgbClr val="000000"/>
              </a:solidFill>
            </a:endParaRP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In general, </a:t>
            </a:r>
            <a:r>
              <a:rPr lang="it-IT" sz="2400" dirty="0" err="1">
                <a:solidFill>
                  <a:srgbClr val="000000"/>
                </a:solidFill>
              </a:rPr>
              <a:t>all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four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rules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should</a:t>
            </a:r>
            <a:r>
              <a:rPr lang="it-IT" sz="2400" dirty="0">
                <a:solidFill>
                  <a:srgbClr val="000000"/>
                </a:solidFill>
              </a:rPr>
              <a:t> be </a:t>
            </a:r>
            <a:r>
              <a:rPr lang="it-IT" sz="2400" dirty="0" err="1">
                <a:solidFill>
                  <a:srgbClr val="000000"/>
                </a:solidFill>
              </a:rPr>
              <a:t>satisfied</a:t>
            </a:r>
            <a:r>
              <a:rPr lang="it-IT" sz="2400" dirty="0">
                <a:solidFill>
                  <a:srgbClr val="000000"/>
                </a:solidFill>
              </a:rPr>
              <a:t> for </a:t>
            </a:r>
            <a:r>
              <a:rPr lang="it-IT" sz="2400" dirty="0" err="1">
                <a:solidFill>
                  <a:srgbClr val="000000"/>
                </a:solidFill>
              </a:rPr>
              <a:t>glass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formation</a:t>
            </a:r>
            <a:r>
              <a:rPr lang="it-IT" sz="2400" dirty="0">
                <a:solidFill>
                  <a:srgbClr val="000000"/>
                </a:solidFill>
              </a:rPr>
              <a:t> to </a:t>
            </a:r>
            <a:r>
              <a:rPr lang="it-IT" sz="2400" dirty="0" err="1">
                <a:solidFill>
                  <a:srgbClr val="000000"/>
                </a:solidFill>
              </a:rPr>
              <a:t>occur</a:t>
            </a:r>
            <a:r>
              <a:rPr lang="it-IT" sz="2400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it-IT" sz="2400" dirty="0" err="1">
                <a:solidFill>
                  <a:srgbClr val="000000"/>
                </a:solidFill>
              </a:rPr>
              <a:t>Low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coordination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numbers</a:t>
            </a:r>
            <a:r>
              <a:rPr lang="it-IT" sz="2400" dirty="0">
                <a:solidFill>
                  <a:srgbClr val="000000"/>
                </a:solidFill>
              </a:rPr>
              <a:t>, corner-</a:t>
            </a:r>
            <a:r>
              <a:rPr lang="it-IT" sz="2400" dirty="0" err="1">
                <a:solidFill>
                  <a:srgbClr val="000000"/>
                </a:solidFill>
              </a:rPr>
              <a:t>sharing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rules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imply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that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glass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formation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is</a:t>
            </a:r>
            <a:r>
              <a:rPr lang="it-IT" sz="2400" dirty="0">
                <a:solidFill>
                  <a:srgbClr val="000000"/>
                </a:solidFill>
              </a:rPr>
              <a:t> more </a:t>
            </a:r>
            <a:r>
              <a:rPr lang="it-IT" sz="2400" dirty="0" err="1">
                <a:solidFill>
                  <a:srgbClr val="000000"/>
                </a:solidFill>
              </a:rPr>
              <a:t>likely</a:t>
            </a:r>
            <a:endParaRPr lang="it-IT" sz="2400" dirty="0">
              <a:solidFill>
                <a:srgbClr val="000000"/>
              </a:solidFill>
            </a:endParaRPr>
          </a:p>
          <a:p>
            <a:pPr algn="just"/>
            <a:r>
              <a:rPr lang="it-IT" sz="2400" dirty="0">
                <a:solidFill>
                  <a:srgbClr val="000000"/>
                </a:solidFill>
              </a:rPr>
              <a:t>with open, </a:t>
            </a:r>
            <a:r>
              <a:rPr lang="it-IT" sz="2400" dirty="0" err="1">
                <a:solidFill>
                  <a:srgbClr val="000000"/>
                </a:solidFill>
              </a:rPr>
              <a:t>low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density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polyhedral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it-IT" sz="2400" dirty="0" err="1">
                <a:solidFill>
                  <a:srgbClr val="000000"/>
                </a:solidFill>
              </a:rPr>
              <a:t>structures</a:t>
            </a:r>
            <a:r>
              <a:rPr lang="it-IT" sz="2400" dirty="0">
                <a:solidFill>
                  <a:srgbClr val="000000"/>
                </a:solidFill>
              </a:rPr>
              <a:t>.</a:t>
            </a:r>
          </a:p>
          <a:p>
            <a:endParaRPr lang="it-IT" sz="2400" dirty="0">
              <a:solidFill>
                <a:srgbClr val="00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8570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Schermata 2016-11-18 alle 14.2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9144000" cy="41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083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11-18 alle 14.23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1"/>
            <a:ext cx="9144000" cy="424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517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hermata 2016-11-18 alle 14.2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204864"/>
            <a:ext cx="65532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15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Elements</a:t>
            </a:r>
            <a:r>
              <a:rPr lang="it-IT" dirty="0"/>
              <a:t> for </a:t>
            </a:r>
            <a:r>
              <a:rPr lang="it-IT" dirty="0" err="1"/>
              <a:t>glass</a:t>
            </a:r>
            <a:r>
              <a:rPr lang="it-IT" dirty="0"/>
              <a:t> </a:t>
            </a:r>
            <a:r>
              <a:rPr lang="it-IT" dirty="0" err="1"/>
              <a:t>formation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1882808"/>
            <a:ext cx="9144000" cy="4572000"/>
          </a:xfrm>
        </p:spPr>
        <p:txBody>
          <a:bodyPr/>
          <a:lstStyle/>
          <a:p>
            <a:r>
              <a:rPr lang="it-IT" dirty="0" err="1"/>
              <a:t>Formers</a:t>
            </a:r>
            <a:r>
              <a:rPr lang="it-IT" dirty="0"/>
              <a:t>			</a:t>
            </a:r>
            <a:r>
              <a:rPr lang="it-IT" dirty="0" err="1"/>
              <a:t>Modifiers</a:t>
            </a:r>
            <a:r>
              <a:rPr lang="it-IT" dirty="0"/>
              <a:t>		Intermediate</a:t>
            </a:r>
          </a:p>
          <a:p>
            <a:endParaRPr lang="it-IT" dirty="0"/>
          </a:p>
          <a:p>
            <a:r>
              <a:rPr lang="it-IT" dirty="0"/>
              <a:t>B					Sc			Ti</a:t>
            </a:r>
          </a:p>
          <a:p>
            <a:r>
              <a:rPr lang="it-IT" dirty="0"/>
              <a:t>Si					La			Zr</a:t>
            </a:r>
          </a:p>
          <a:p>
            <a:r>
              <a:rPr lang="it-IT" dirty="0" err="1"/>
              <a:t>Ge</a:t>
            </a:r>
            <a:r>
              <a:rPr lang="it-IT" dirty="0"/>
              <a:t>					Na			Pb</a:t>
            </a:r>
          </a:p>
          <a:p>
            <a:r>
              <a:rPr lang="it-IT" dirty="0"/>
              <a:t>Al					K			Al</a:t>
            </a:r>
          </a:p>
          <a:p>
            <a:r>
              <a:rPr lang="it-IT" dirty="0"/>
              <a:t>V					</a:t>
            </a:r>
            <a:r>
              <a:rPr lang="it-IT" dirty="0" err="1"/>
              <a:t>Rb</a:t>
            </a:r>
            <a:r>
              <a:rPr lang="it-IT" dirty="0"/>
              <a:t>			</a:t>
            </a:r>
            <a:r>
              <a:rPr lang="it-IT" dirty="0" err="1"/>
              <a:t>Th</a:t>
            </a:r>
            <a:endParaRPr lang="it-IT" dirty="0"/>
          </a:p>
          <a:p>
            <a:r>
              <a:rPr lang="it-IT" dirty="0" err="1"/>
              <a:t>As</a:t>
            </a:r>
            <a:r>
              <a:rPr lang="it-IT" dirty="0"/>
              <a:t>					Cs</a:t>
            </a:r>
          </a:p>
        </p:txBody>
      </p:sp>
    </p:spTree>
    <p:extLst>
      <p:ext uri="{BB962C8B-B14F-4D97-AF65-F5344CB8AC3E}">
        <p14:creationId xmlns:p14="http://schemas.microsoft.com/office/powerpoint/2010/main" val="2541642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628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Glass </a:t>
            </a:r>
            <a:r>
              <a:rPr lang="it-IT" dirty="0" err="1"/>
              <a:t>Viscosity</a:t>
            </a:r>
            <a:r>
              <a:rPr lang="it-IT" dirty="0"/>
              <a:t> and </a:t>
            </a:r>
            <a:r>
              <a:rPr lang="it-IT" dirty="0" err="1"/>
              <a:t>Workability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2492896"/>
            <a:ext cx="7086600" cy="40132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680177" y="5877272"/>
            <a:ext cx="107846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10</a:t>
            </a:r>
            <a:r>
              <a:rPr lang="it-IT" baseline="30000" dirty="0">
                <a:solidFill>
                  <a:srgbClr val="000000"/>
                </a:solidFill>
              </a:rPr>
              <a:t>4</a:t>
            </a:r>
            <a:r>
              <a:rPr lang="it-IT" dirty="0">
                <a:solidFill>
                  <a:srgbClr val="000000"/>
                </a:solidFill>
              </a:rPr>
              <a:t> Poise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96000" y="3212976"/>
            <a:ext cx="10440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10</a:t>
            </a:r>
            <a:r>
              <a:rPr lang="it-IT" baseline="30000" dirty="0">
                <a:solidFill>
                  <a:srgbClr val="000000"/>
                </a:solidFill>
              </a:rPr>
              <a:t>7</a:t>
            </a:r>
            <a:r>
              <a:rPr lang="it-IT" dirty="0">
                <a:solidFill>
                  <a:srgbClr val="000000"/>
                </a:solidFill>
              </a:rPr>
              <a:t> Poise</a:t>
            </a:r>
          </a:p>
        </p:txBody>
      </p:sp>
      <p:sp>
        <p:nvSpPr>
          <p:cNvPr id="7" name="Freccia destra 6"/>
          <p:cNvSpPr/>
          <p:nvPr/>
        </p:nvSpPr>
        <p:spPr>
          <a:xfrm rot="14691493">
            <a:off x="6988321" y="5267439"/>
            <a:ext cx="1057329" cy="4159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destra 7"/>
          <p:cNvSpPr/>
          <p:nvPr/>
        </p:nvSpPr>
        <p:spPr>
          <a:xfrm rot="7608651">
            <a:off x="5330521" y="3768901"/>
            <a:ext cx="1057329" cy="4159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913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Pilkington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76873"/>
            <a:ext cx="9144000" cy="39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3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06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Glass bending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881" y="1916833"/>
            <a:ext cx="9144000" cy="46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4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416970" y="-142875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Thinning due to vapor phase matherial transfer: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330524"/>
            <a:ext cx="6859117" cy="467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8428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55640" y="6093297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Bottle production line</a:t>
            </a:r>
          </a:p>
          <a:p>
            <a:r>
              <a:rPr lang="it-IT" dirty="0">
                <a:hlinkClick r:id="rId2"/>
              </a:rPr>
              <a:t>://www.youtube.com/watch?v=k8MmEuvugG4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9" y="2780928"/>
            <a:ext cx="5844635" cy="33108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60648"/>
            <a:ext cx="9144000" cy="2286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267168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err="1"/>
              <a:t>Dielectrics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01" y="620688"/>
            <a:ext cx="4650546" cy="52204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44" y="2276872"/>
            <a:ext cx="4333857" cy="35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677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37"/>
            <a:ext cx="6134100" cy="3683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778" y="3109099"/>
            <a:ext cx="61468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862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267494"/>
            <a:ext cx="9144000" cy="1399032"/>
          </a:xfrm>
        </p:spPr>
        <p:txBody>
          <a:bodyPr/>
          <a:lstStyle/>
          <a:p>
            <a:r>
              <a:rPr lang="it-IT" dirty="0"/>
              <a:t>Non </a:t>
            </a:r>
            <a:r>
              <a:rPr lang="it-IT" dirty="0" err="1"/>
              <a:t>destructive</a:t>
            </a:r>
            <a:r>
              <a:rPr lang="it-IT" dirty="0"/>
              <a:t> </a:t>
            </a:r>
            <a:r>
              <a:rPr lang="it-IT" dirty="0" err="1"/>
              <a:t>testing</a:t>
            </a:r>
            <a:r>
              <a:rPr lang="it-IT" dirty="0"/>
              <a:t> </a:t>
            </a:r>
            <a:r>
              <a:rPr lang="it-IT" dirty="0" err="1"/>
              <a:t>Techniques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Visual </a:t>
            </a:r>
            <a:r>
              <a:rPr lang="it-IT" dirty="0" err="1">
                <a:solidFill>
                  <a:schemeClr val="bg1"/>
                </a:solidFill>
              </a:rPr>
              <a:t>inspection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err="1">
                <a:solidFill>
                  <a:schemeClr val="bg1"/>
                </a:solidFill>
              </a:rPr>
              <a:t>Penetrant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dyes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err="1">
                <a:solidFill>
                  <a:schemeClr val="bg1"/>
                </a:solidFill>
              </a:rPr>
              <a:t>Ultrasonic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testing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err="1">
                <a:solidFill>
                  <a:schemeClr val="bg1"/>
                </a:solidFill>
              </a:rPr>
              <a:t>Radiographic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testing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err="1">
                <a:solidFill>
                  <a:schemeClr val="bg1"/>
                </a:solidFill>
              </a:rPr>
              <a:t>Magnetoscopic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testing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Eddy </a:t>
            </a:r>
            <a:r>
              <a:rPr lang="it-IT" dirty="0" err="1">
                <a:solidFill>
                  <a:schemeClr val="bg1"/>
                </a:solidFill>
              </a:rPr>
              <a:t>currents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488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5520" y="620688"/>
            <a:ext cx="8229600" cy="1399032"/>
          </a:xfrm>
        </p:spPr>
        <p:txBody>
          <a:bodyPr>
            <a:noAutofit/>
          </a:bodyPr>
          <a:lstStyle/>
          <a:p>
            <a:r>
              <a:rPr lang="it-IT" sz="2800" dirty="0" err="1"/>
              <a:t>Proof</a:t>
            </a:r>
            <a:r>
              <a:rPr lang="it-IT" sz="2800" dirty="0"/>
              <a:t> </a:t>
            </a:r>
            <a:r>
              <a:rPr lang="it-IT" sz="2800" dirty="0" err="1"/>
              <a:t>testing</a:t>
            </a:r>
            <a:r>
              <a:rPr lang="it-IT" sz="2800" dirty="0"/>
              <a:t>:</a:t>
            </a:r>
            <a:br>
              <a:rPr lang="it-IT" sz="2800" dirty="0"/>
            </a:br>
            <a:r>
              <a:rPr lang="it-IT" sz="2800" dirty="0"/>
              <a:t>1) </a:t>
            </a:r>
            <a:r>
              <a:rPr lang="it-IT" sz="2800" dirty="0" err="1"/>
              <a:t>load</a:t>
            </a:r>
            <a:r>
              <a:rPr lang="it-IT" sz="2800" dirty="0"/>
              <a:t> </a:t>
            </a:r>
            <a:r>
              <a:rPr lang="it-IT" sz="2800" dirty="0" err="1"/>
              <a:t>configuration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similar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possible</a:t>
            </a:r>
            <a:r>
              <a:rPr lang="it-IT" sz="2800" dirty="0"/>
              <a:t> to service </a:t>
            </a:r>
            <a:r>
              <a:rPr lang="it-IT" sz="2800" dirty="0" err="1"/>
              <a:t>condiction</a:t>
            </a: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2) </a:t>
            </a:r>
            <a:r>
              <a:rPr lang="it-IT" sz="2800" dirty="0" err="1"/>
              <a:t>one</a:t>
            </a:r>
            <a:r>
              <a:rPr lang="it-IT" sz="2800" dirty="0"/>
              <a:t> single test </a:t>
            </a:r>
            <a:r>
              <a:rPr lang="it-IT" sz="2800" dirty="0" err="1"/>
              <a:t>slightly</a:t>
            </a:r>
            <a:r>
              <a:rPr lang="it-IT" sz="2800" dirty="0"/>
              <a:t> </a:t>
            </a:r>
            <a:r>
              <a:rPr lang="it-IT" sz="2800" dirty="0" err="1"/>
              <a:t>above</a:t>
            </a:r>
            <a:r>
              <a:rPr lang="it-IT" sz="2800" dirty="0"/>
              <a:t> </a:t>
            </a:r>
            <a:r>
              <a:rPr lang="it-IT" sz="2800" dirty="0" err="1"/>
              <a:t>load</a:t>
            </a:r>
            <a:r>
              <a:rPr lang="it-IT" sz="2800" dirty="0"/>
              <a:t>/stress </a:t>
            </a:r>
            <a:r>
              <a:rPr lang="it-IT" sz="2800" dirty="0" err="1"/>
              <a:t>values</a:t>
            </a:r>
            <a:r>
              <a:rPr lang="it-IT" sz="2800" dirty="0"/>
              <a:t> in service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3140968"/>
            <a:ext cx="45720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90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Liquid </a:t>
            </a:r>
            <a:r>
              <a:rPr lang="it-IT" dirty="0" err="1"/>
              <a:t>penetrant</a:t>
            </a:r>
            <a:r>
              <a:rPr lang="it-IT" dirty="0"/>
              <a:t> </a:t>
            </a:r>
            <a:r>
              <a:rPr lang="it-IT" dirty="0" err="1"/>
              <a:t>dyes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36" y="2540000"/>
            <a:ext cx="3810000" cy="431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1" y="2704356"/>
            <a:ext cx="6092011" cy="41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7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35561" y="5301208"/>
            <a:ext cx="8119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Fluorescent</a:t>
            </a:r>
            <a:r>
              <a:rPr lang="it-IT" sz="2800" dirty="0"/>
              <a:t> </a:t>
            </a:r>
            <a:r>
              <a:rPr lang="it-IT" sz="2800" dirty="0" err="1"/>
              <a:t>penetrant</a:t>
            </a:r>
            <a:r>
              <a:rPr lang="it-IT" sz="2800" dirty="0"/>
              <a:t> </a:t>
            </a:r>
            <a:r>
              <a:rPr lang="it-IT" sz="2800" dirty="0" err="1"/>
              <a:t>dye</a:t>
            </a:r>
            <a:r>
              <a:rPr lang="it-IT" sz="2800" dirty="0"/>
              <a:t> </a:t>
            </a:r>
            <a:r>
              <a:rPr lang="it-IT" sz="2800" dirty="0" err="1"/>
              <a:t>revealed</a:t>
            </a:r>
            <a:r>
              <a:rPr lang="it-IT" sz="2800" dirty="0"/>
              <a:t> with a Wood </a:t>
            </a:r>
            <a:r>
              <a:rPr lang="it-IT" sz="2800" dirty="0" err="1"/>
              <a:t>lamp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338434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Ultrasonic</a:t>
            </a:r>
            <a:r>
              <a:rPr lang="it-IT" dirty="0"/>
              <a:t> </a:t>
            </a:r>
            <a:r>
              <a:rPr lang="it-IT" dirty="0" err="1"/>
              <a:t>testing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26876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72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379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0"/>
            <a:ext cx="7211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0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2381251" y="-169664"/>
            <a:ext cx="7358063" cy="1714500"/>
          </a:xfrm>
        </p:spPr>
        <p:txBody>
          <a:bodyPr vert="horz" lIns="64291" tIns="32146" rIns="64291" bIns="32146" rtlCol="0" anchor="ctr">
            <a:normAutofit/>
          </a:bodyPr>
          <a:lstStyle/>
          <a:p>
            <a:pPr eaLnBrk="1" hangingPunct="1">
              <a:defRPr/>
            </a:pPr>
            <a:r>
              <a:rPr lang="en-US" sz="2500"/>
              <a:t>DENSIFICATION: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41923" y="1080493"/>
            <a:ext cx="8027789" cy="3911203"/>
          </a:xfrm>
        </p:spPr>
        <p:txBody>
          <a:bodyPr vert="horz" lIns="64291" tIns="32146" rIns="64291" bIns="32146" rtlCol="0">
            <a:normAutofit/>
          </a:bodyPr>
          <a:lstStyle/>
          <a:p>
            <a:pPr marL="570364">
              <a:defRPr/>
            </a:pPr>
            <a:r>
              <a:rPr lang="en-US" sz="2100"/>
              <a:t>atoms migration in the neck zone</a:t>
            </a:r>
          </a:p>
          <a:p>
            <a:pPr marL="570364">
              <a:defRPr/>
            </a:pPr>
            <a:r>
              <a:rPr lang="en-US" sz="2100"/>
              <a:t>pores disappearence</a:t>
            </a:r>
          </a:p>
          <a:p>
            <a:pPr marL="570364">
              <a:defRPr/>
            </a:pPr>
            <a:r>
              <a:rPr lang="en-US" sz="2100"/>
              <a:t>obtaining straight grain boundaries</a:t>
            </a:r>
          </a:p>
          <a:p>
            <a:pPr marL="570364">
              <a:defRPr/>
            </a:pPr>
            <a:r>
              <a:rPr lang="en-US" sz="2100"/>
              <a:t>same chemical potential</a:t>
            </a:r>
          </a:p>
          <a:p>
            <a:pPr marL="570364">
              <a:defRPr/>
            </a:pPr>
            <a:r>
              <a:rPr lang="en-US" sz="2100"/>
              <a:t>thermodynamically stable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731" y="2946797"/>
            <a:ext cx="4505027" cy="360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3315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Radiographic</a:t>
            </a:r>
            <a:r>
              <a:rPr lang="it-IT" dirty="0"/>
              <a:t> </a:t>
            </a:r>
            <a:r>
              <a:rPr lang="it-IT" dirty="0" err="1"/>
              <a:t>testing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257" y="1556792"/>
            <a:ext cx="6151373" cy="52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715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267494"/>
            <a:ext cx="8686800" cy="1399032"/>
          </a:xfrm>
        </p:spPr>
        <p:txBody>
          <a:bodyPr/>
          <a:lstStyle/>
          <a:p>
            <a:r>
              <a:rPr lang="it-IT" dirty="0" err="1"/>
              <a:t>Radiographic</a:t>
            </a:r>
            <a:r>
              <a:rPr lang="it-IT" dirty="0"/>
              <a:t> </a:t>
            </a:r>
            <a:r>
              <a:rPr lang="it-IT" dirty="0" err="1"/>
              <a:t>testing</a:t>
            </a:r>
            <a:r>
              <a:rPr lang="it-IT" dirty="0"/>
              <a:t> of </a:t>
            </a:r>
            <a:r>
              <a:rPr lang="it-IT" dirty="0" err="1"/>
              <a:t>two</a:t>
            </a:r>
            <a:r>
              <a:rPr lang="it-IT" dirty="0"/>
              <a:t> chips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67006"/>
            <a:ext cx="9144000" cy="54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46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"/>
            <a:ext cx="4868835" cy="34566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4400285" cy="35352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356993"/>
            <a:ext cx="4566775" cy="30663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03512" y="2852937"/>
            <a:ext cx="484895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</a:rPr>
              <a:t>X </a:t>
            </a:r>
            <a:r>
              <a:rPr lang="it-IT" sz="2400" b="1" dirty="0" err="1">
                <a:solidFill>
                  <a:srgbClr val="000000"/>
                </a:solidFill>
              </a:rPr>
              <a:t>ray</a:t>
            </a:r>
            <a:r>
              <a:rPr lang="it-IT" sz="2400" b="1" dirty="0">
                <a:solidFill>
                  <a:srgbClr val="000000"/>
                </a:solidFill>
              </a:rPr>
              <a:t> image of C </a:t>
            </a:r>
            <a:r>
              <a:rPr lang="it-IT" sz="2400" b="1" dirty="0" err="1">
                <a:solidFill>
                  <a:srgbClr val="000000"/>
                </a:solidFill>
              </a:rPr>
              <a:t>inclusions</a:t>
            </a:r>
            <a:r>
              <a:rPr lang="it-IT" sz="2400" b="1" dirty="0">
                <a:solidFill>
                  <a:srgbClr val="000000"/>
                </a:solidFill>
              </a:rPr>
              <a:t> in Si3N4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524001" y="5877273"/>
            <a:ext cx="518798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0000"/>
                </a:solidFill>
              </a:rPr>
              <a:t>X </a:t>
            </a:r>
            <a:r>
              <a:rPr lang="it-IT" sz="2400" b="1" dirty="0" err="1">
                <a:solidFill>
                  <a:srgbClr val="000000"/>
                </a:solidFill>
              </a:rPr>
              <a:t>ray</a:t>
            </a:r>
            <a:r>
              <a:rPr lang="it-IT" sz="2400" b="1" dirty="0">
                <a:solidFill>
                  <a:srgbClr val="000000"/>
                </a:solidFill>
              </a:rPr>
              <a:t> image of WC  </a:t>
            </a:r>
            <a:r>
              <a:rPr lang="it-IT" sz="2400" b="1" dirty="0" err="1">
                <a:solidFill>
                  <a:srgbClr val="000000"/>
                </a:solidFill>
              </a:rPr>
              <a:t>inclusions</a:t>
            </a:r>
            <a:r>
              <a:rPr lang="it-IT" sz="2400" b="1" dirty="0">
                <a:solidFill>
                  <a:srgbClr val="000000"/>
                </a:solidFill>
              </a:rPr>
              <a:t> in Si3N4</a:t>
            </a:r>
          </a:p>
        </p:txBody>
      </p:sp>
    </p:spTree>
    <p:extLst>
      <p:ext uri="{BB962C8B-B14F-4D97-AF65-F5344CB8AC3E}">
        <p14:creationId xmlns:p14="http://schemas.microsoft.com/office/powerpoint/2010/main" val="40665270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Magnetoscopic</a:t>
            </a:r>
            <a:r>
              <a:rPr lang="it-IT" dirty="0"/>
              <a:t> </a:t>
            </a:r>
            <a:r>
              <a:rPr lang="it-IT" dirty="0" err="1"/>
              <a:t>testing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28800"/>
            <a:ext cx="5122808" cy="2646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088" y="1772816"/>
            <a:ext cx="2717800" cy="4864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254500"/>
            <a:ext cx="3759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54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Eddy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testing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2204864"/>
            <a:ext cx="5080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58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1" y="0"/>
            <a:ext cx="6450073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Rettangolo 4"/>
          <p:cNvSpPr/>
          <p:nvPr/>
        </p:nvSpPr>
        <p:spPr>
          <a:xfrm>
            <a:off x="3863752" y="836712"/>
            <a:ext cx="1368152" cy="288032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464152" y="692696"/>
            <a:ext cx="1872208" cy="36004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375920" y="836712"/>
            <a:ext cx="1368152" cy="288032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935760" y="1124744"/>
            <a:ext cx="136815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7536160" y="1052736"/>
            <a:ext cx="1800200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375920" y="1124744"/>
            <a:ext cx="1368152" cy="6480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007768" y="1772816"/>
            <a:ext cx="1368152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7536160" y="1700808"/>
            <a:ext cx="1800200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5375920" y="1772816"/>
            <a:ext cx="1584176" cy="648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935760" y="2420888"/>
            <a:ext cx="1440160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7464152" y="2348880"/>
            <a:ext cx="1800200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5447928" y="2420888"/>
            <a:ext cx="1584176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4007768" y="4221088"/>
            <a:ext cx="1440160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7608168" y="4149080"/>
            <a:ext cx="1728192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591944" y="4149080"/>
            <a:ext cx="1728192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151784" y="5013176"/>
            <a:ext cx="1440160" cy="360040"/>
          </a:xfrm>
          <a:prstGeom prst="rect">
            <a:avLst/>
          </a:prstGeom>
          <a:solidFill>
            <a:schemeClr val="tx2">
              <a:lumMod val="9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7608168" y="4797152"/>
            <a:ext cx="1728192" cy="504056"/>
          </a:xfrm>
          <a:prstGeom prst="rect">
            <a:avLst/>
          </a:prstGeom>
          <a:solidFill>
            <a:schemeClr val="tx2">
              <a:lumMod val="9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735960" y="4797152"/>
            <a:ext cx="1728192" cy="504056"/>
          </a:xfrm>
          <a:prstGeom prst="rect">
            <a:avLst/>
          </a:prstGeom>
          <a:solidFill>
            <a:schemeClr val="tx2">
              <a:lumMod val="9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4151784" y="5373216"/>
            <a:ext cx="1440160" cy="2880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7608168" y="5301208"/>
            <a:ext cx="1728192" cy="2880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5735960" y="5301208"/>
            <a:ext cx="1728192" cy="36004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4079776" y="5661248"/>
            <a:ext cx="1440160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7608168" y="5589240"/>
            <a:ext cx="1728192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5735960" y="5661248"/>
            <a:ext cx="1728192" cy="5040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4079776" y="6266728"/>
            <a:ext cx="1440160" cy="5760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7608168" y="6235412"/>
            <a:ext cx="1728192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5663952" y="6165304"/>
            <a:ext cx="1728192" cy="620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11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SiC</a:t>
            </a: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exchanger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692300"/>
            <a:ext cx="7815114" cy="520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634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Ceramic</a:t>
            </a:r>
            <a:r>
              <a:rPr lang="it-IT" dirty="0"/>
              <a:t> </a:t>
            </a:r>
            <a:r>
              <a:rPr lang="it-IT" dirty="0" err="1"/>
              <a:t>seal</a:t>
            </a:r>
            <a:r>
              <a:rPr lang="it-IT" dirty="0"/>
              <a:t> for </a:t>
            </a:r>
            <a:r>
              <a:rPr lang="it-IT" dirty="0" err="1"/>
              <a:t>taps</a:t>
            </a:r>
            <a:r>
              <a:rPr lang="it-IT" dirty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736" y="2636912"/>
            <a:ext cx="4445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713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79576" y="-99392"/>
            <a:ext cx="8229600" cy="1399032"/>
          </a:xfrm>
        </p:spPr>
        <p:txBody>
          <a:bodyPr/>
          <a:lstStyle/>
          <a:p>
            <a:r>
              <a:rPr lang="it-IT" dirty="0" err="1"/>
              <a:t>Sandblast</a:t>
            </a:r>
            <a:r>
              <a:rPr lang="it-IT" dirty="0"/>
              <a:t> </a:t>
            </a:r>
            <a:r>
              <a:rPr lang="it-IT" dirty="0" err="1"/>
              <a:t>nozzles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68761"/>
            <a:ext cx="4855546" cy="32370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45" y="1268760"/>
            <a:ext cx="43434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875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Rado </a:t>
            </a:r>
            <a:r>
              <a:rPr lang="it-IT" dirty="0" err="1"/>
              <a:t>watches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2276872"/>
            <a:ext cx="2748012" cy="44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18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Microsoft Macintosh PowerPoint</Application>
  <PresentationFormat>Widescreen</PresentationFormat>
  <Paragraphs>275</Paragraphs>
  <Slides>112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112</vt:i4>
      </vt:variant>
    </vt:vector>
  </HeadingPairs>
  <TitlesOfParts>
    <vt:vector size="121" baseType="lpstr">
      <vt:lpstr>Arial Unicode MS</vt:lpstr>
      <vt:lpstr>굴림</vt:lpstr>
      <vt:lpstr>Arial</vt:lpstr>
      <vt:lpstr>Calibri</vt:lpstr>
      <vt:lpstr>Calibri Light</vt:lpstr>
      <vt:lpstr>Euclid</vt:lpstr>
      <vt:lpstr>Gill Sans</vt:lpstr>
      <vt:lpstr>Harrington</vt:lpstr>
      <vt:lpstr>Tema di Office</vt:lpstr>
      <vt:lpstr>  SINTERING PROCESS  Silvia Dalla Marta (dal corso di Scienza e tecnologia dei materiali ceramici prof. V. Sergo) </vt:lpstr>
      <vt:lpstr>Presentazione standard di PowerPoint</vt:lpstr>
      <vt:lpstr>WHY DO YOU HAVE TO SINTER A PIECE OF CERAMIC AFTER FORMATURE?</vt:lpstr>
      <vt:lpstr>Presentazione standard di PowerPoint</vt:lpstr>
      <vt:lpstr>Considering two particles of ceramic material in contact with each other:  </vt:lpstr>
      <vt:lpstr>DIFFUSION PROCESS</vt:lpstr>
      <vt:lpstr>SINTERING MECHANISMS</vt:lpstr>
      <vt:lpstr>Thinning due to vapor phase matherial transfer:</vt:lpstr>
      <vt:lpstr>DENSIFICATION:</vt:lpstr>
      <vt:lpstr>Monodispersed powder: rare and expensive!</vt:lpstr>
      <vt:lpstr>Since grain boundaries migrate toward their centre of curvature, grains with more than 6 sides tend to incorporate grains with less than 6 sides.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PRESSURE DIFFERENCE ACROSS A CURVED SURFACE</vt:lpstr>
      <vt:lpstr>Presentazione standard di PowerPoint</vt:lpstr>
      <vt:lpstr>Presentazione standard di PowerPoint</vt:lpstr>
      <vt:lpstr> ENERGY SURFACE  in a densification process in which the only energy is given by radius of curvature:</vt:lpstr>
      <vt:lpstr>Presentazione standard di PowerPoint</vt:lpstr>
      <vt:lpstr>DIFFUSION AND MOBILITY: </vt:lpstr>
      <vt:lpstr>KINETIC MODELING OF SINTERING PROCESS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Liquid phase sintered SiC</vt:lpstr>
      <vt:lpstr>Liquid phase sintered Si3N4</vt:lpstr>
      <vt:lpstr>Lquid phase sintered SiAlON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PROCEDURE FOR THE SINTERING PROCESS</vt:lpstr>
      <vt:lpstr>DENSITY DETERMINATION  BY ARCHIMEDE’S PRINCIPLE</vt:lpstr>
      <vt:lpstr>TYPICAL SINTERING TIME-TEMPERATURE PROFILE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Undistinct features: brittle fracture (SiC)</vt:lpstr>
      <vt:lpstr>Presentazione standard di PowerPoint</vt:lpstr>
      <vt:lpstr>Presentazione standard di PowerPoint</vt:lpstr>
      <vt:lpstr>Presentazione standard di PowerPoint</vt:lpstr>
      <vt:lpstr>Fracture of glass</vt:lpstr>
      <vt:lpstr>Fracture surface of silicon nitride with steel impurity</vt:lpstr>
      <vt:lpstr>Fracture surface of lathe  machined Silicon nitride</vt:lpstr>
      <vt:lpstr>Roadmap  for  fractography</vt:lpstr>
      <vt:lpstr>Roadmap for correcting  failure</vt:lpstr>
      <vt:lpstr>Toughening by whiskers and fibers </vt:lpstr>
      <vt:lpstr>Glass theory</vt:lpstr>
      <vt:lpstr>Presentazione standard di PowerPoint</vt:lpstr>
      <vt:lpstr>Presentazione standard di PowerPoint</vt:lpstr>
      <vt:lpstr>Pair distribution function of SiO2 glass</vt:lpstr>
      <vt:lpstr>Radial distribution function for Si02</vt:lpstr>
      <vt:lpstr>Glass structure:  SiO2 quartz compared to SiO2 glass</vt:lpstr>
      <vt:lpstr>Presentazione standard di PowerPoint</vt:lpstr>
      <vt:lpstr>Zachariasen rules for glass AmOn</vt:lpstr>
      <vt:lpstr>Presentazione standard di PowerPoint</vt:lpstr>
      <vt:lpstr>Presentazione standard di PowerPoint</vt:lpstr>
      <vt:lpstr>Presentazione standard di PowerPoint</vt:lpstr>
      <vt:lpstr>Elements for glass formation</vt:lpstr>
      <vt:lpstr>Presentazione standard di PowerPoint</vt:lpstr>
      <vt:lpstr>Glass Viscosity and Workability</vt:lpstr>
      <vt:lpstr>Pilkington process</vt:lpstr>
      <vt:lpstr>Presentazione standard di PowerPoint</vt:lpstr>
      <vt:lpstr>Glass bending</vt:lpstr>
      <vt:lpstr>Presentazione standard di PowerPoint</vt:lpstr>
      <vt:lpstr>Dielectrics</vt:lpstr>
      <vt:lpstr>Presentazione standard di PowerPoint</vt:lpstr>
      <vt:lpstr>Non destructive testing Techniques</vt:lpstr>
      <vt:lpstr>Proof testing: 1) load configuration as similar as possible to service condiction  2) one single test slightly above load/stress values in service</vt:lpstr>
      <vt:lpstr>Liquid penetrant dyes</vt:lpstr>
      <vt:lpstr>Presentazione standard di PowerPoint</vt:lpstr>
      <vt:lpstr>Ultrasonic testing</vt:lpstr>
      <vt:lpstr>Presentazione standard di PowerPoint</vt:lpstr>
      <vt:lpstr>Presentazione standard di PowerPoint</vt:lpstr>
      <vt:lpstr>Radiographic testing</vt:lpstr>
      <vt:lpstr>Radiographic testing of two chips</vt:lpstr>
      <vt:lpstr>Presentazione standard di PowerPoint</vt:lpstr>
      <vt:lpstr>Magnetoscopic testing</vt:lpstr>
      <vt:lpstr>Eddy current testing</vt:lpstr>
      <vt:lpstr>Presentazione standard di PowerPoint</vt:lpstr>
      <vt:lpstr>SiC Heat exchanger</vt:lpstr>
      <vt:lpstr>Ceramic seal for taps </vt:lpstr>
      <vt:lpstr>Sandblast nozzles</vt:lpstr>
      <vt:lpstr>Rado watches</vt:lpstr>
      <vt:lpstr>SEM fundamentals</vt:lpstr>
      <vt:lpstr>Presentazione standard di PowerPoint</vt:lpstr>
      <vt:lpstr>E-beam sample intercation</vt:lpstr>
      <vt:lpstr>Presentazione standard di PowerPoint</vt:lpstr>
      <vt:lpstr>Presentazione standard di PowerPoint</vt:lpstr>
      <vt:lpstr>Compositional contrast</vt:lpstr>
      <vt:lpstr>Topographycal contrast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SINTERING PROCESS  Silvia Dalla Marta (dal corso di Scienza e tecnologia dei materiali ceramici prof. V. Sergo) </dc:title>
  <dc:creator>SERGO VALTER</dc:creator>
  <cp:lastModifiedBy>SERGO VALTER</cp:lastModifiedBy>
  <cp:revision>1</cp:revision>
  <dcterms:created xsi:type="dcterms:W3CDTF">2020-03-06T10:45:43Z</dcterms:created>
  <dcterms:modified xsi:type="dcterms:W3CDTF">2020-03-06T10:46:15Z</dcterms:modified>
</cp:coreProperties>
</file>