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7" r:id="rId1"/>
  </p:sldMasterIdLst>
  <p:notesMasterIdLst>
    <p:notesMasterId r:id="rId40"/>
  </p:notesMasterIdLst>
  <p:sldIdLst>
    <p:sldId id="455" r:id="rId2"/>
    <p:sldId id="456" r:id="rId3"/>
    <p:sldId id="457" r:id="rId4"/>
    <p:sldId id="458" r:id="rId5"/>
    <p:sldId id="459" r:id="rId6"/>
    <p:sldId id="460" r:id="rId7"/>
    <p:sldId id="461" r:id="rId8"/>
    <p:sldId id="462" r:id="rId9"/>
    <p:sldId id="463" r:id="rId10"/>
    <p:sldId id="465" r:id="rId11"/>
    <p:sldId id="468" r:id="rId12"/>
    <p:sldId id="469" r:id="rId13"/>
    <p:sldId id="464" r:id="rId14"/>
    <p:sldId id="483" r:id="rId15"/>
    <p:sldId id="466" r:id="rId16"/>
    <p:sldId id="467" r:id="rId17"/>
    <p:sldId id="470" r:id="rId18"/>
    <p:sldId id="472" r:id="rId19"/>
    <p:sldId id="471" r:id="rId20"/>
    <p:sldId id="473" r:id="rId21"/>
    <p:sldId id="474" r:id="rId22"/>
    <p:sldId id="475" r:id="rId23"/>
    <p:sldId id="476" r:id="rId24"/>
    <p:sldId id="477" r:id="rId25"/>
    <p:sldId id="478" r:id="rId26"/>
    <p:sldId id="479" r:id="rId27"/>
    <p:sldId id="480" r:id="rId28"/>
    <p:sldId id="481" r:id="rId29"/>
    <p:sldId id="487" r:id="rId30"/>
    <p:sldId id="488" r:id="rId31"/>
    <p:sldId id="482" r:id="rId32"/>
    <p:sldId id="484" r:id="rId33"/>
    <p:sldId id="485" r:id="rId34"/>
    <p:sldId id="486" r:id="rId35"/>
    <p:sldId id="489" r:id="rId36"/>
    <p:sldId id="492" r:id="rId37"/>
    <p:sldId id="493" r:id="rId38"/>
    <p:sldId id="49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483" userDrawn="1">
          <p15:clr>
            <a:srgbClr val="A4A3A4"/>
          </p15:clr>
        </p15:guide>
        <p15:guide id="3"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11" autoAdjust="0"/>
  </p:normalViewPr>
  <p:slideViewPr>
    <p:cSldViewPr snapToGrid="0">
      <p:cViewPr>
        <p:scale>
          <a:sx n="99" d="100"/>
          <a:sy n="99" d="100"/>
        </p:scale>
        <p:origin x="364" y="48"/>
      </p:cViewPr>
      <p:guideLst>
        <p:guide orient="horz" pos="2160"/>
        <p:guide pos="34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BF88C-9E35-4565-BD90-1D979310E0CB}" type="datetimeFigureOut">
              <a:rPr lang="it-IT" smtClean="0"/>
              <a:pPr/>
              <a:t>09/03/2020</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651C9-8C9B-42A8-A0EE-459D341E666F}" type="slidenum">
              <a:rPr lang="it-IT" smtClean="0"/>
              <a:pPr/>
              <a:t>‹#›</a:t>
            </a:fld>
            <a:endParaRPr lang="it-IT"/>
          </a:p>
        </p:txBody>
      </p:sp>
    </p:spTree>
    <p:extLst>
      <p:ext uri="{BB962C8B-B14F-4D97-AF65-F5344CB8AC3E}">
        <p14:creationId xmlns:p14="http://schemas.microsoft.com/office/powerpoint/2010/main" val="2485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8930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8804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8749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68638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FA15B73-FD53-4C51-9547-40DDD5064F93}" type="datetime1">
              <a:rPr lang="en-US" smtClean="0"/>
              <a:t>3/9/2020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4297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EA945C-5E91-4642-A2E3-871E01855A02}" type="datetime1">
              <a:rPr lang="en-US" smtClean="0"/>
              <a:t>3/9/2020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62104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33EF2A-19EE-449E-81FE-695337ABEC70}" type="datetime1">
              <a:rPr lang="en-US" smtClean="0"/>
              <a:t>3/9/2020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7023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C7C695-C658-4B65-8778-BB3A848E0630}" type="datetime1">
              <a:rPr lang="en-US" smtClean="0"/>
              <a:t>3/9/2020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smtClean="0"/>
              <a:pPr/>
              <a:t>‹#›</a:t>
            </a:fld>
            <a:endParaRPr lang="en-US" dirty="0"/>
          </a:p>
        </p:txBody>
      </p:sp>
    </p:spTree>
    <p:extLst>
      <p:ext uri="{BB962C8B-B14F-4D97-AF65-F5344CB8AC3E}">
        <p14:creationId xmlns:p14="http://schemas.microsoft.com/office/powerpoint/2010/main" val="2221110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30F75E-777F-4D9F-B92A-CE6B68B9CC3C}" type="datetime1">
              <a:rPr lang="en-US" smtClean="0"/>
              <a:t>3/9/2020</a:t>
            </a:fld>
            <a:endParaRPr lang="en-US" dirty="0"/>
          </a:p>
        </p:txBody>
      </p:sp>
      <p:sp>
        <p:nvSpPr>
          <p:cNvPr id="5" name="Footer Placeholder 4"/>
          <p:cNvSpPr>
            <a:spLocks noGrp="1"/>
          </p:cNvSpPr>
          <p:nvPr>
            <p:ph type="ftr" sz="quarter" idx="11"/>
          </p:nvPr>
        </p:nvSpPr>
        <p:spPr/>
        <p:txBody>
          <a:bodyPr/>
          <a:lstStyle/>
          <a:p>
            <a:r>
              <a:rPr lang="it-IT" smtClean="0"/>
              <a:t>Il terremoto, a 40 anni dall'evento del Friuli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004235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A513E2-507D-40E3-9206-B87930B4E04A}" type="datetime1">
              <a:rPr lang="en-US" smtClean="0"/>
              <a:t>3/9/2020</a:t>
            </a:fld>
            <a:endParaRPr lang="en-US" dirty="0"/>
          </a:p>
        </p:txBody>
      </p:sp>
      <p:sp>
        <p:nvSpPr>
          <p:cNvPr id="6" name="Footer Placeholder 5"/>
          <p:cNvSpPr>
            <a:spLocks noGrp="1"/>
          </p:cNvSpPr>
          <p:nvPr>
            <p:ph type="ftr" sz="quarter" idx="11"/>
          </p:nvPr>
        </p:nvSpPr>
        <p:spPr/>
        <p:txBody>
          <a:bodyPr/>
          <a:lstStyle/>
          <a:p>
            <a:r>
              <a:rPr lang="it-IT" smtClean="0"/>
              <a:t>Il terremoto, a 40 anni dall'evento del Friuli </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91131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24C02E-894D-4329-85A3-8F164AAEAF80}" type="datetime1">
              <a:rPr lang="en-US" smtClean="0"/>
              <a:t>3/9/2020</a:t>
            </a:fld>
            <a:endParaRPr lang="en-US" dirty="0"/>
          </a:p>
        </p:txBody>
      </p:sp>
      <p:sp>
        <p:nvSpPr>
          <p:cNvPr id="8" name="Footer Placeholder 7"/>
          <p:cNvSpPr>
            <a:spLocks noGrp="1"/>
          </p:cNvSpPr>
          <p:nvPr>
            <p:ph type="ftr" sz="quarter" idx="11"/>
          </p:nvPr>
        </p:nvSpPr>
        <p:spPr/>
        <p:txBody>
          <a:bodyPr/>
          <a:lstStyle/>
          <a:p>
            <a:r>
              <a:rPr lang="it-IT" smtClean="0"/>
              <a:t>Il terremoto, a 40 anni dall'evento del Friuli </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09865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3FB2C0-94BC-488B-BCCC-BCB870A2CD0C}" type="datetime1">
              <a:rPr lang="en-US" smtClean="0"/>
              <a:t>3/9/2020</a:t>
            </a:fld>
            <a:endParaRPr lang="en-US" dirty="0"/>
          </a:p>
        </p:txBody>
      </p:sp>
      <p:sp>
        <p:nvSpPr>
          <p:cNvPr id="4" name="Footer Placeholder 3"/>
          <p:cNvSpPr>
            <a:spLocks noGrp="1"/>
          </p:cNvSpPr>
          <p:nvPr>
            <p:ph type="ftr" sz="quarter" idx="11"/>
          </p:nvPr>
        </p:nvSpPr>
        <p:spPr/>
        <p:txBody>
          <a:bodyPr/>
          <a:lstStyle/>
          <a:p>
            <a:r>
              <a:rPr lang="it-IT" smtClean="0"/>
              <a:t>Il terremoto, a 40 anni dall'evento del Friuli </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572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A21CA-B192-46DF-A720-BAB25DF91A34}" type="datetime1">
              <a:rPr lang="en-US" smtClean="0"/>
              <a:t>3/9/2020</a:t>
            </a:fld>
            <a:endParaRPr lang="en-US" dirty="0"/>
          </a:p>
        </p:txBody>
      </p:sp>
      <p:sp>
        <p:nvSpPr>
          <p:cNvPr id="3" name="Footer Placeholder 2"/>
          <p:cNvSpPr>
            <a:spLocks noGrp="1"/>
          </p:cNvSpPr>
          <p:nvPr>
            <p:ph type="ftr" sz="quarter" idx="11"/>
          </p:nvPr>
        </p:nvSpPr>
        <p:spPr/>
        <p:txBody>
          <a:bodyPr/>
          <a:lstStyle/>
          <a:p>
            <a:r>
              <a:rPr lang="it-IT" smtClean="0"/>
              <a:t>Il terremoto, a 40 anni dall'evento del Friuli </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75197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699FE-A884-4958-AF84-5E0CD85463A9}" type="datetime1">
              <a:rPr lang="en-US" smtClean="0"/>
              <a:t>3/9/2020</a:t>
            </a:fld>
            <a:endParaRPr lang="en-US" dirty="0"/>
          </a:p>
        </p:txBody>
      </p:sp>
      <p:sp>
        <p:nvSpPr>
          <p:cNvPr id="6" name="Footer Placeholder 5"/>
          <p:cNvSpPr>
            <a:spLocks noGrp="1"/>
          </p:cNvSpPr>
          <p:nvPr>
            <p:ph type="ftr" sz="quarter" idx="11"/>
          </p:nvPr>
        </p:nvSpPr>
        <p:spPr/>
        <p:txBody>
          <a:bodyPr/>
          <a:lstStyle/>
          <a:p>
            <a:r>
              <a:rPr lang="it-IT" smtClean="0"/>
              <a:t>Il terremoto, a 40 anni dall'evento del Friuli </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89543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DADB12-34D8-4A6B-B396-9C6F64812468}" type="datetime1">
              <a:rPr lang="en-US" smtClean="0"/>
              <a:t>3/9/2020</a:t>
            </a:fld>
            <a:endParaRPr lang="en-US" dirty="0"/>
          </a:p>
        </p:txBody>
      </p:sp>
      <p:sp>
        <p:nvSpPr>
          <p:cNvPr id="6" name="Footer Placeholder 5"/>
          <p:cNvSpPr>
            <a:spLocks noGrp="1"/>
          </p:cNvSpPr>
          <p:nvPr>
            <p:ph type="ftr" sz="quarter" idx="11"/>
          </p:nvPr>
        </p:nvSpPr>
        <p:spPr/>
        <p:txBody>
          <a:bodyPr/>
          <a:lstStyle/>
          <a:p>
            <a:r>
              <a:rPr lang="it-IT" smtClean="0"/>
              <a:t>Il terremoto, a 40 anni dall'evento del Friuli </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953510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C52E7-3D33-4CB7-9A14-6C4E733F9BB8}" type="datetime1">
              <a:rPr lang="en-US" smtClean="0"/>
              <a:t>3/9/2020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Il terremoto, a 40 anni dall'evento del Friuli </a:t>
            </a:r>
            <a:endParaRPr lang="en-US" dirty="0"/>
          </a:p>
        </p:txBody>
      </p:sp>
      <p:sp>
        <p:nvSpPr>
          <p:cNvPr id="6" name="Slide Number Placeholder 5"/>
          <p:cNvSpPr>
            <a:spLocks noGrp="1"/>
          </p:cNvSpPr>
          <p:nvPr>
            <p:ph type="sldNum" sz="quarter" idx="4"/>
          </p:nvPr>
        </p:nvSpPr>
        <p:spPr>
          <a:xfrm>
            <a:off x="7069822" y="61769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035704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xml"/><Relationship Id="rId7" Type="http://schemas.openxmlformats.org/officeDocument/2006/relationships/image" Target="../media/image3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7.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7598" y="909563"/>
            <a:ext cx="8611200" cy="5548827"/>
          </a:xfrm>
          <a:prstGeom prst="rect">
            <a:avLst/>
          </a:prstGeom>
          <a:noFill/>
        </p:spPr>
        <p:txBody>
          <a:bodyPr wrap="square" rtlCol="0">
            <a:spAutoFit/>
          </a:bodyPr>
          <a:lstStyle/>
          <a:p>
            <a:pPr algn="ctr"/>
            <a:r>
              <a:rPr lang="en-GB" sz="5443" i="1" dirty="0" err="1">
                <a:solidFill>
                  <a:schemeClr val="accent1">
                    <a:lumMod val="75000"/>
                  </a:schemeClr>
                </a:solidFill>
                <a:effectLst>
                  <a:outerShdw blurRad="38100" dist="38100" dir="2700000" algn="tl">
                    <a:srgbClr val="000000">
                      <a:alpha val="43137"/>
                    </a:srgbClr>
                  </a:outerShdw>
                </a:effectLst>
              </a:rPr>
              <a:t>Sismometria</a:t>
            </a:r>
            <a:endParaRPr lang="en-GB" sz="5443" i="1" dirty="0">
              <a:solidFill>
                <a:schemeClr val="accent1">
                  <a:lumMod val="75000"/>
                </a:schemeClr>
              </a:solidFill>
              <a:effectLst>
                <a:outerShdw blurRad="38100" dist="38100" dir="2700000" algn="tl">
                  <a:srgbClr val="000000">
                    <a:alpha val="43137"/>
                  </a:srgbClr>
                </a:outerShdw>
              </a:effectLst>
            </a:endParaRPr>
          </a:p>
          <a:p>
            <a:pPr algn="ctr"/>
            <a:r>
              <a:rPr lang="en-GB" sz="5443" i="1" dirty="0">
                <a:solidFill>
                  <a:schemeClr val="accent1">
                    <a:lumMod val="75000"/>
                  </a:schemeClr>
                </a:solidFill>
                <a:effectLst>
                  <a:outerShdw blurRad="38100" dist="38100" dir="2700000" algn="tl">
                    <a:srgbClr val="000000">
                      <a:alpha val="43137"/>
                    </a:srgbClr>
                  </a:outerShdw>
                </a:effectLst>
              </a:rPr>
              <a:t> e </a:t>
            </a:r>
          </a:p>
          <a:p>
            <a:pPr algn="ctr"/>
            <a:r>
              <a:rPr lang="en-GB" sz="5443" i="1" dirty="0" err="1">
                <a:solidFill>
                  <a:schemeClr val="accent1">
                    <a:lumMod val="75000"/>
                  </a:schemeClr>
                </a:solidFill>
                <a:effectLst>
                  <a:outerShdw blurRad="38100" dist="38100" dir="2700000" algn="tl">
                    <a:srgbClr val="000000">
                      <a:alpha val="43137"/>
                    </a:srgbClr>
                  </a:outerShdw>
                </a:effectLst>
              </a:rPr>
              <a:t>Monitoraggio</a:t>
            </a:r>
            <a:r>
              <a:rPr lang="en-GB" sz="5443" i="1" dirty="0">
                <a:solidFill>
                  <a:schemeClr val="accent1">
                    <a:lumMod val="75000"/>
                  </a:schemeClr>
                </a:solidFill>
                <a:effectLst>
                  <a:outerShdw blurRad="38100" dist="38100" dir="2700000" algn="tl">
                    <a:srgbClr val="000000">
                      <a:alpha val="43137"/>
                    </a:srgbClr>
                  </a:outerShdw>
                </a:effectLst>
              </a:rPr>
              <a:t> </a:t>
            </a:r>
            <a:r>
              <a:rPr lang="en-GB" sz="5443" i="1" dirty="0" err="1" smtClean="0">
                <a:solidFill>
                  <a:schemeClr val="accent1">
                    <a:lumMod val="75000"/>
                  </a:schemeClr>
                </a:solidFill>
                <a:effectLst>
                  <a:outerShdw blurRad="38100" dist="38100" dir="2700000" algn="tl">
                    <a:srgbClr val="000000">
                      <a:alpha val="43137"/>
                    </a:srgbClr>
                  </a:outerShdw>
                </a:effectLst>
              </a:rPr>
              <a:t>Sismico</a:t>
            </a:r>
            <a:endParaRPr lang="en-GB" sz="5443" i="1" dirty="0">
              <a:solidFill>
                <a:schemeClr val="accent1">
                  <a:lumMod val="75000"/>
                </a:schemeClr>
              </a:solidFill>
              <a:effectLst>
                <a:outerShdw blurRad="38100" dist="38100" dir="2700000" algn="tl">
                  <a:srgbClr val="000000">
                    <a:alpha val="43137"/>
                  </a:srgbClr>
                </a:outerShdw>
              </a:effectLst>
            </a:endParaRPr>
          </a:p>
          <a:p>
            <a:pPr algn="ctr"/>
            <a:endParaRPr lang="en-GB" sz="5443" i="1" dirty="0" smtClean="0">
              <a:solidFill>
                <a:schemeClr val="accent1">
                  <a:lumMod val="75000"/>
                </a:schemeClr>
              </a:solidFill>
              <a:effectLst>
                <a:outerShdw blurRad="38100" dist="38100" dir="2700000" algn="tl">
                  <a:srgbClr val="000000">
                    <a:alpha val="43137"/>
                  </a:srgbClr>
                </a:outerShdw>
              </a:effectLst>
            </a:endParaRPr>
          </a:p>
          <a:p>
            <a:pPr algn="ctr"/>
            <a:r>
              <a:rPr lang="en-GB" sz="2800" i="1" dirty="0" smtClean="0">
                <a:solidFill>
                  <a:schemeClr val="accent1">
                    <a:lumMod val="75000"/>
                  </a:schemeClr>
                </a:solidFill>
                <a:effectLst>
                  <a:outerShdw blurRad="38100" dist="38100" dir="2700000" algn="tl">
                    <a:srgbClr val="000000">
                      <a:alpha val="43137"/>
                    </a:srgbClr>
                  </a:outerShdw>
                </a:effectLst>
              </a:rPr>
              <a:t>Giovanni Costa</a:t>
            </a:r>
          </a:p>
          <a:p>
            <a:pPr algn="ctr"/>
            <a:endParaRPr lang="en-GB" sz="5443" i="1" dirty="0">
              <a:solidFill>
                <a:schemeClr val="accent1">
                  <a:lumMod val="75000"/>
                </a:schemeClr>
              </a:solidFill>
              <a:effectLst>
                <a:outerShdw blurRad="38100" dist="38100" dir="2700000" algn="tl">
                  <a:srgbClr val="000000">
                    <a:alpha val="43137"/>
                  </a:srgbClr>
                </a:outerShdw>
              </a:effectLst>
            </a:endParaRPr>
          </a:p>
          <a:p>
            <a:pPr algn="ctr"/>
            <a:r>
              <a:rPr lang="en-GB" sz="5443" i="1" dirty="0">
                <a:solidFill>
                  <a:schemeClr val="accent1">
                    <a:lumMod val="75000"/>
                  </a:schemeClr>
                </a:solidFill>
                <a:effectLst>
                  <a:outerShdw blurRad="38100" dist="38100" dir="2700000" algn="tl">
                    <a:srgbClr val="000000">
                      <a:alpha val="43137"/>
                    </a:srgbClr>
                  </a:outerShdw>
                </a:effectLst>
              </a:rPr>
              <a:t>2019/20</a:t>
            </a:r>
            <a:endParaRPr lang="it-IT" sz="5443" i="1" dirty="0">
              <a:solidFill>
                <a:schemeClr val="accent1">
                  <a:lumMod val="75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05"/>
            <a:ext cx="2874259" cy="625913"/>
          </a:xfrm>
          <a:prstGeom prst="rect">
            <a:avLst/>
          </a:prstGeom>
        </p:spPr>
      </p:pic>
      <p:sp>
        <p:nvSpPr>
          <p:cNvPr id="8" name="Rectangle 7"/>
          <p:cNvSpPr/>
          <p:nvPr/>
        </p:nvSpPr>
        <p:spPr>
          <a:xfrm>
            <a:off x="8414446" y="117979"/>
            <a:ext cx="444352" cy="707886"/>
          </a:xfrm>
          <a:prstGeom prst="rect">
            <a:avLst/>
          </a:prstGeom>
        </p:spPr>
        <p:txBody>
          <a:bodyPr wrap="none">
            <a:spAutoFit/>
          </a:bodyPr>
          <a:lstStyle/>
          <a:p>
            <a:r>
              <a:rPr lang="en-GB" sz="4000" i="1" dirty="0">
                <a:solidFill>
                  <a:schemeClr val="accent1">
                    <a:lumMod val="75000"/>
                  </a:schemeClr>
                </a:solidFill>
                <a:effectLst>
                  <a:outerShdw blurRad="38100" dist="38100" dir="2700000" algn="tl">
                    <a:srgbClr val="000000">
                      <a:alpha val="43137"/>
                    </a:srgbClr>
                  </a:outerShdw>
                </a:effectLst>
              </a:rPr>
              <a:t>2</a:t>
            </a:r>
            <a:endParaRPr lang="en-US" sz="4000" dirty="0"/>
          </a:p>
        </p:txBody>
      </p:sp>
    </p:spTree>
    <p:extLst>
      <p:ext uri="{BB962C8B-B14F-4D97-AF65-F5344CB8AC3E}">
        <p14:creationId xmlns:p14="http://schemas.microsoft.com/office/powerpoint/2010/main" val="16120359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51"/>
            <a:ext cx="7886700" cy="994172"/>
          </a:xfrm>
        </p:spPr>
        <p:txBody>
          <a:bodyPr>
            <a:normAutofit/>
          </a:bodyPr>
          <a:lstStyle/>
          <a:p>
            <a:pPr algn="ctr"/>
            <a:r>
              <a:rPr lang="it-IT" sz="3600" dirty="0"/>
              <a:t>Faglie</a:t>
            </a:r>
          </a:p>
        </p:txBody>
      </p:sp>
      <p:pic>
        <p:nvPicPr>
          <p:cNvPr id="4" name="Content Placeholder 3"/>
          <p:cNvPicPr>
            <a:picLocks noGrp="1" noChangeAspect="1"/>
          </p:cNvPicPr>
          <p:nvPr>
            <p:ph idx="1"/>
          </p:nvPr>
        </p:nvPicPr>
        <p:blipFill>
          <a:blip r:embed="rId2"/>
          <a:stretch>
            <a:fillRect/>
          </a:stretch>
        </p:blipFill>
        <p:spPr>
          <a:xfrm>
            <a:off x="529389" y="1677755"/>
            <a:ext cx="3242511" cy="3983529"/>
          </a:xfrm>
          <a:prstGeom prst="rect">
            <a:avLst/>
          </a:prstGeom>
        </p:spPr>
      </p:pic>
      <p:pic>
        <p:nvPicPr>
          <p:cNvPr id="5" name="Picture 4"/>
          <p:cNvPicPr>
            <a:picLocks noChangeAspect="1"/>
          </p:cNvPicPr>
          <p:nvPr/>
        </p:nvPicPr>
        <p:blipFill>
          <a:blip r:embed="rId3"/>
          <a:stretch>
            <a:fillRect/>
          </a:stretch>
        </p:blipFill>
        <p:spPr>
          <a:xfrm>
            <a:off x="4506186" y="1677755"/>
            <a:ext cx="2784590" cy="4138019"/>
          </a:xfrm>
          <a:prstGeom prst="rect">
            <a:avLst/>
          </a:prstGeom>
        </p:spPr>
      </p:pic>
      <p:sp>
        <p:nvSpPr>
          <p:cNvPr id="8" name="TextBox 7"/>
          <p:cNvSpPr txBox="1"/>
          <p:nvPr/>
        </p:nvSpPr>
        <p:spPr>
          <a:xfrm>
            <a:off x="7290776" y="1919563"/>
            <a:ext cx="1732907" cy="461665"/>
          </a:xfrm>
          <a:prstGeom prst="rect">
            <a:avLst/>
          </a:prstGeom>
          <a:noFill/>
        </p:spPr>
        <p:txBody>
          <a:bodyPr wrap="square" rtlCol="0">
            <a:spAutoFit/>
          </a:bodyPr>
          <a:lstStyle/>
          <a:p>
            <a:pPr algn="ctr"/>
            <a:r>
              <a:rPr lang="it-IT" sz="2400" dirty="0"/>
              <a:t>Diretta</a:t>
            </a:r>
          </a:p>
        </p:txBody>
      </p:sp>
      <p:sp>
        <p:nvSpPr>
          <p:cNvPr id="9" name="TextBox 8"/>
          <p:cNvSpPr txBox="1"/>
          <p:nvPr/>
        </p:nvSpPr>
        <p:spPr>
          <a:xfrm>
            <a:off x="7290776" y="3614307"/>
            <a:ext cx="1732908" cy="461665"/>
          </a:xfrm>
          <a:prstGeom prst="rect">
            <a:avLst/>
          </a:prstGeom>
          <a:noFill/>
        </p:spPr>
        <p:txBody>
          <a:bodyPr wrap="square" rtlCol="0">
            <a:spAutoFit/>
          </a:bodyPr>
          <a:lstStyle/>
          <a:p>
            <a:pPr algn="ctr"/>
            <a:r>
              <a:rPr lang="it-IT" sz="2400" dirty="0"/>
              <a:t>Inversa</a:t>
            </a:r>
          </a:p>
        </p:txBody>
      </p:sp>
      <p:sp>
        <p:nvSpPr>
          <p:cNvPr id="10" name="TextBox 9"/>
          <p:cNvSpPr txBox="1"/>
          <p:nvPr/>
        </p:nvSpPr>
        <p:spPr>
          <a:xfrm>
            <a:off x="7218608" y="5015594"/>
            <a:ext cx="1805075" cy="461665"/>
          </a:xfrm>
          <a:prstGeom prst="rect">
            <a:avLst/>
          </a:prstGeom>
          <a:noFill/>
        </p:spPr>
        <p:txBody>
          <a:bodyPr wrap="square" rtlCol="0">
            <a:spAutoFit/>
          </a:bodyPr>
          <a:lstStyle/>
          <a:p>
            <a:pPr algn="ctr"/>
            <a:r>
              <a:rPr lang="it-IT" sz="2400" dirty="0"/>
              <a:t>Trascorrente</a:t>
            </a:r>
          </a:p>
        </p:txBody>
      </p:sp>
    </p:spTree>
    <p:extLst>
      <p:ext uri="{BB962C8B-B14F-4D97-AF65-F5344CB8AC3E}">
        <p14:creationId xmlns:p14="http://schemas.microsoft.com/office/powerpoint/2010/main" val="10621330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11</a:t>
            </a:fld>
            <a:endParaRPr lang="en-US" dirty="0"/>
          </a:p>
        </p:txBody>
      </p:sp>
      <p:pic>
        <p:nvPicPr>
          <p:cNvPr id="3" name="Picture 2"/>
          <p:cNvPicPr>
            <a:picLocks noChangeAspect="1"/>
          </p:cNvPicPr>
          <p:nvPr/>
        </p:nvPicPr>
        <p:blipFill>
          <a:blip r:embed="rId2"/>
          <a:stretch>
            <a:fillRect/>
          </a:stretch>
        </p:blipFill>
        <p:spPr>
          <a:xfrm>
            <a:off x="1297019" y="1097289"/>
            <a:ext cx="6304963" cy="3247591"/>
          </a:xfrm>
          <a:prstGeom prst="rect">
            <a:avLst/>
          </a:prstGeom>
        </p:spPr>
      </p:pic>
      <p:sp>
        <p:nvSpPr>
          <p:cNvPr id="4" name="Rectangle 3"/>
          <p:cNvSpPr/>
          <p:nvPr/>
        </p:nvSpPr>
        <p:spPr>
          <a:xfrm>
            <a:off x="75297" y="4613787"/>
            <a:ext cx="8748409" cy="2031325"/>
          </a:xfrm>
          <a:prstGeom prst="rect">
            <a:avLst/>
          </a:prstGeom>
        </p:spPr>
        <p:txBody>
          <a:bodyPr wrap="square">
            <a:spAutoFit/>
          </a:bodyPr>
          <a:lstStyle/>
          <a:p>
            <a:pPr algn="just"/>
            <a:r>
              <a:rPr lang="it-IT" dirty="0"/>
              <a:t>Schizzi schematici di un'esplosione sotterranea idealizzata e di </a:t>
            </a:r>
            <a:r>
              <a:rPr lang="it-IT" dirty="0" smtClean="0"/>
              <a:t>un terremoto strike-slip lungo </a:t>
            </a:r>
            <a:r>
              <a:rPr lang="it-IT" dirty="0"/>
              <a:t>una </a:t>
            </a:r>
            <a:r>
              <a:rPr lang="it-IT" dirty="0" smtClean="0"/>
              <a:t>faglia verticale. </a:t>
            </a:r>
            <a:r>
              <a:rPr lang="it-IT" dirty="0"/>
              <a:t>Il movimento del guasto è "laterale sinistro", cioè in senso </a:t>
            </a:r>
            <a:r>
              <a:rPr lang="it-IT" dirty="0" smtClean="0"/>
              <a:t>antiorario. Le </a:t>
            </a:r>
            <a:r>
              <a:rPr lang="it-IT" dirty="0"/>
              <a:t>frecce mostrano le direzioni di compressione (verso l'esterno, polarità +, ombreggiato in </a:t>
            </a:r>
            <a:r>
              <a:rPr lang="it-IT" dirty="0" smtClean="0"/>
              <a:t>rosso) e </a:t>
            </a:r>
            <a:r>
              <a:rPr lang="it-IT" dirty="0"/>
              <a:t>movimenti dilatativi (verso l'interno, di polarità, ombreggiati di verde). </a:t>
            </a:r>
            <a:r>
              <a:rPr lang="it-IT" dirty="0" smtClean="0"/>
              <a:t>Gli andamenti mostrati </a:t>
            </a:r>
            <a:r>
              <a:rPr lang="it-IT" dirty="0"/>
              <a:t>in </a:t>
            </a:r>
            <a:r>
              <a:rPr lang="it-IT" dirty="0" smtClean="0"/>
              <a:t>superficie </a:t>
            </a:r>
            <a:r>
              <a:rPr lang="it-IT" dirty="0"/>
              <a:t>indicano la variazione azimutale delle ampiezze </a:t>
            </a:r>
            <a:r>
              <a:rPr lang="it-IT" dirty="0" smtClean="0"/>
              <a:t>osservate o </a:t>
            </a:r>
            <a:r>
              <a:rPr lang="it-IT" dirty="0"/>
              <a:t>della direzione dei primi movimenti </a:t>
            </a:r>
            <a:r>
              <a:rPr lang="it-IT" dirty="0" smtClean="0"/>
              <a:t>nelle registrazioni sismiche, </a:t>
            </a:r>
            <a:r>
              <a:rPr lang="it-IT" dirty="0"/>
              <a:t>rispettivamente. </a:t>
            </a:r>
            <a:endParaRPr lang="en-US"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6117320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3279" y="3573016"/>
            <a:ext cx="3258412" cy="2542978"/>
          </a:xfrm>
          <a:prstGeom prst="rect">
            <a:avLst/>
          </a:prstGeom>
        </p:spPr>
      </p:pic>
      <p:pic>
        <p:nvPicPr>
          <p:cNvPr id="3" name="Picture 2"/>
          <p:cNvPicPr>
            <a:picLocks noChangeAspect="1"/>
          </p:cNvPicPr>
          <p:nvPr/>
        </p:nvPicPr>
        <p:blipFill>
          <a:blip r:embed="rId3"/>
          <a:stretch>
            <a:fillRect/>
          </a:stretch>
        </p:blipFill>
        <p:spPr>
          <a:xfrm>
            <a:off x="3923928" y="1628800"/>
            <a:ext cx="2330148" cy="4082277"/>
          </a:xfrm>
          <a:prstGeom prst="rect">
            <a:avLst/>
          </a:prstGeom>
        </p:spPr>
      </p:pic>
      <p:pic>
        <p:nvPicPr>
          <p:cNvPr id="4" name="Picture 3"/>
          <p:cNvPicPr>
            <a:picLocks noChangeAspect="1"/>
          </p:cNvPicPr>
          <p:nvPr/>
        </p:nvPicPr>
        <p:blipFill>
          <a:blip r:embed="rId4"/>
          <a:stretch>
            <a:fillRect/>
          </a:stretch>
        </p:blipFill>
        <p:spPr>
          <a:xfrm>
            <a:off x="6474691" y="1628799"/>
            <a:ext cx="2164255" cy="4082277"/>
          </a:xfrm>
          <a:prstGeom prst="rect">
            <a:avLst/>
          </a:prstGeom>
        </p:spPr>
      </p:pic>
      <p:pic>
        <p:nvPicPr>
          <p:cNvPr id="5" name="Picture 4"/>
          <p:cNvPicPr>
            <a:picLocks noChangeAspect="1"/>
          </p:cNvPicPr>
          <p:nvPr/>
        </p:nvPicPr>
        <p:blipFill>
          <a:blip r:embed="rId5"/>
          <a:stretch>
            <a:fillRect/>
          </a:stretch>
        </p:blipFill>
        <p:spPr>
          <a:xfrm>
            <a:off x="395536" y="980988"/>
            <a:ext cx="3096344" cy="1826165"/>
          </a:xfrm>
          <a:prstGeom prst="rect">
            <a:avLst/>
          </a:prstGeom>
        </p:spPr>
      </p:pic>
      <p:sp>
        <p:nvSpPr>
          <p:cNvPr id="6" name="TextBox 5"/>
          <p:cNvSpPr txBox="1"/>
          <p:nvPr/>
        </p:nvSpPr>
        <p:spPr>
          <a:xfrm>
            <a:off x="2771800" y="-27384"/>
            <a:ext cx="3570208" cy="646331"/>
          </a:xfrm>
          <a:prstGeom prst="rect">
            <a:avLst/>
          </a:prstGeom>
          <a:noFill/>
        </p:spPr>
        <p:txBody>
          <a:bodyPr wrap="none" rtlCol="0">
            <a:spAutoFit/>
          </a:bodyPr>
          <a:lstStyle/>
          <a:p>
            <a:r>
              <a:rPr lang="en-GB" sz="3600" dirty="0" smtClean="0">
                <a:solidFill>
                  <a:schemeClr val="bg1"/>
                </a:solidFill>
              </a:rPr>
              <a:t>Seismic source</a:t>
            </a:r>
            <a:endParaRPr lang="it-IT" sz="3600" dirty="0">
              <a:solidFill>
                <a:schemeClr val="bg1"/>
              </a:solidFill>
            </a:endParaRPr>
          </a:p>
        </p:txBody>
      </p:sp>
    </p:spTree>
    <p:extLst>
      <p:ext uri="{BB962C8B-B14F-4D97-AF65-F5344CB8AC3E}">
        <p14:creationId xmlns:p14="http://schemas.microsoft.com/office/powerpoint/2010/main" val="24132326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13</a:t>
            </a:fld>
            <a:endParaRPr lang="en-US" dirty="0"/>
          </a:p>
        </p:txBody>
      </p:sp>
      <p:sp>
        <p:nvSpPr>
          <p:cNvPr id="4" name="Rectangle 3"/>
          <p:cNvSpPr/>
          <p:nvPr/>
        </p:nvSpPr>
        <p:spPr>
          <a:xfrm>
            <a:off x="3905819" y="1103799"/>
            <a:ext cx="1319657" cy="369332"/>
          </a:xfrm>
          <a:prstGeom prst="rect">
            <a:avLst/>
          </a:prstGeom>
        </p:spPr>
        <p:txBody>
          <a:bodyPr wrap="none">
            <a:spAutoFit/>
          </a:bodyPr>
          <a:lstStyle/>
          <a:p>
            <a:r>
              <a:rPr lang="en-US" b="1" dirty="0">
                <a:latin typeface="Times New Roman" panose="02020603050405020304" pitchFamily="18" charset="0"/>
              </a:rPr>
              <a:t>M</a:t>
            </a:r>
            <a:r>
              <a:rPr lang="en-US" sz="1050" b="1" dirty="0">
                <a:latin typeface="Times New Roman" panose="02020603050405020304" pitchFamily="18" charset="0"/>
              </a:rPr>
              <a:t>0 </a:t>
            </a:r>
            <a:r>
              <a:rPr lang="en-US" b="1" dirty="0">
                <a:latin typeface="Times New Roman" panose="02020603050405020304" pitchFamily="18" charset="0"/>
              </a:rPr>
              <a:t>= </a:t>
            </a:r>
            <a:r>
              <a:rPr lang="en-US" b="1" dirty="0" err="1">
                <a:latin typeface="Symbol" panose="05050102010706020507" pitchFamily="18" charset="2"/>
              </a:rPr>
              <a:t>m`</a:t>
            </a:r>
            <a:r>
              <a:rPr lang="en-US" b="1" dirty="0" err="1">
                <a:latin typeface="Times New Roman" panose="02020603050405020304" pitchFamily="18" charset="0"/>
              </a:rPr>
              <a:t>D</a:t>
            </a:r>
            <a:r>
              <a:rPr lang="en-US" b="1" dirty="0">
                <a:latin typeface="Times New Roman" panose="02020603050405020304" pitchFamily="18" charset="0"/>
              </a:rPr>
              <a:t> A</a:t>
            </a:r>
            <a:endParaRPr lang="en-US" b="1" dirty="0"/>
          </a:p>
        </p:txBody>
      </p:sp>
      <p:sp>
        <p:nvSpPr>
          <p:cNvPr id="5" name="Rectangle 4"/>
          <p:cNvSpPr/>
          <p:nvPr/>
        </p:nvSpPr>
        <p:spPr>
          <a:xfrm>
            <a:off x="2883303" y="424301"/>
            <a:ext cx="3282502" cy="461665"/>
          </a:xfrm>
          <a:prstGeom prst="rect">
            <a:avLst/>
          </a:prstGeom>
        </p:spPr>
        <p:txBody>
          <a:bodyPr wrap="none">
            <a:spAutoFit/>
          </a:bodyPr>
          <a:lstStyle/>
          <a:p>
            <a:r>
              <a:rPr lang="en-US" sz="2400" b="1" cap="all" dirty="0" err="1" smtClean="0">
                <a:latin typeface="Times New Roman" panose="02020603050405020304" pitchFamily="18" charset="0"/>
              </a:rPr>
              <a:t>momento</a:t>
            </a:r>
            <a:r>
              <a:rPr lang="en-US" sz="2400" b="1" cap="all" dirty="0" smtClean="0">
                <a:latin typeface="Times New Roman" panose="02020603050405020304" pitchFamily="18" charset="0"/>
              </a:rPr>
              <a:t> </a:t>
            </a:r>
            <a:r>
              <a:rPr lang="en-US" sz="2400" b="1" cap="all" dirty="0" err="1" smtClean="0">
                <a:latin typeface="Times New Roman" panose="02020603050405020304" pitchFamily="18" charset="0"/>
              </a:rPr>
              <a:t>sismico</a:t>
            </a:r>
            <a:endParaRPr lang="en-US" sz="2400" b="1" cap="all" dirty="0"/>
          </a:p>
        </p:txBody>
      </p:sp>
      <p:sp>
        <p:nvSpPr>
          <p:cNvPr id="7" name="Rectangle 6"/>
          <p:cNvSpPr/>
          <p:nvPr/>
        </p:nvSpPr>
        <p:spPr>
          <a:xfrm>
            <a:off x="90339" y="1697640"/>
            <a:ext cx="8868430" cy="892552"/>
          </a:xfrm>
          <a:prstGeom prst="rect">
            <a:avLst/>
          </a:prstGeom>
        </p:spPr>
        <p:txBody>
          <a:bodyPr wrap="square">
            <a:spAutoFit/>
          </a:bodyPr>
          <a:lstStyle/>
          <a:p>
            <a:pPr algn="just"/>
            <a:r>
              <a:rPr lang="en-US" sz="1600" dirty="0" smtClean="0"/>
              <a:t>con </a:t>
            </a:r>
            <a:r>
              <a:rPr lang="en-US" sz="1600" b="1" dirty="0">
                <a:latin typeface="Symbol" panose="05050102010706020507" pitchFamily="18" charset="2"/>
              </a:rPr>
              <a:t>m</a:t>
            </a:r>
            <a:r>
              <a:rPr lang="en-US" sz="1600" dirty="0" smtClean="0"/>
              <a:t> </a:t>
            </a:r>
            <a:r>
              <a:rPr lang="it-IT" sz="1600" dirty="0"/>
              <a:t>rigidità o modulo di taglio del mezzo, </a:t>
            </a:r>
            <a:r>
              <a:rPr lang="en-US" sz="1600" b="1" dirty="0" smtClean="0">
                <a:latin typeface="Times New Roman" panose="02020603050405020304" pitchFamily="18" charset="0"/>
              </a:rPr>
              <a:t>D </a:t>
            </a:r>
            <a:r>
              <a:rPr lang="it-IT" sz="1600" dirty="0" smtClean="0"/>
              <a:t>spostamento </a:t>
            </a:r>
            <a:r>
              <a:rPr lang="it-IT" sz="1600" dirty="0"/>
              <a:t>finale medio dopo </a:t>
            </a:r>
            <a:r>
              <a:rPr lang="it-IT" sz="1600" dirty="0" smtClean="0"/>
              <a:t>la rottura</a:t>
            </a:r>
            <a:r>
              <a:rPr lang="it-IT" sz="1600" dirty="0"/>
              <a:t>, </a:t>
            </a:r>
            <a:r>
              <a:rPr lang="en-US" sz="1600" b="1" dirty="0">
                <a:latin typeface="Times New Roman" panose="02020603050405020304" pitchFamily="18" charset="0"/>
              </a:rPr>
              <a:t>A</a:t>
            </a:r>
            <a:r>
              <a:rPr lang="en-US" sz="1600" dirty="0" smtClean="0"/>
              <a:t> -</a:t>
            </a:r>
            <a:r>
              <a:rPr lang="it-IT" sz="1600" dirty="0" smtClean="0"/>
              <a:t> </a:t>
            </a:r>
            <a:r>
              <a:rPr lang="it-IT" sz="1600" dirty="0"/>
              <a:t>la superficie della rottura.</a:t>
            </a:r>
          </a:p>
          <a:p>
            <a:r>
              <a:rPr lang="en-US" dirty="0" smtClean="0"/>
              <a:t>.</a:t>
            </a:r>
            <a:endParaRPr lang="en-US" dirty="0"/>
          </a:p>
        </p:txBody>
      </p:sp>
      <p:sp>
        <p:nvSpPr>
          <p:cNvPr id="9" name="TextBox 8"/>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mc:AlternateContent xmlns:mc="http://schemas.openxmlformats.org/markup-compatibility/2006">
        <mc:Choice xmlns:a14="http://schemas.microsoft.com/office/drawing/2010/main" Requires="a14">
          <p:sp>
            <p:nvSpPr>
              <p:cNvPr id="6" name="Rectangle 5"/>
              <p:cNvSpPr/>
              <p:nvPr/>
            </p:nvSpPr>
            <p:spPr>
              <a:xfrm>
                <a:off x="172528" y="2787063"/>
                <a:ext cx="8786241" cy="3280257"/>
              </a:xfrm>
              <a:prstGeom prst="rect">
                <a:avLst/>
              </a:prstGeom>
            </p:spPr>
            <p:txBody>
              <a:bodyPr wrap="square">
                <a:spAutoFit/>
              </a:bodyPr>
              <a:lstStyle/>
              <a:p>
                <a:pPr algn="just"/>
                <a:r>
                  <a:rPr lang="it-IT" dirty="0" smtClean="0"/>
                  <a:t>In un semispazio omogeneo </a:t>
                </a:r>
                <a:r>
                  <a:rPr lang="en-US" dirty="0">
                    <a:latin typeface="Times New Roman" panose="02020603050405020304" pitchFamily="18" charset="0"/>
                  </a:rPr>
                  <a:t>M</a:t>
                </a:r>
                <a:r>
                  <a:rPr lang="en-US" sz="1050" dirty="0">
                    <a:latin typeface="Times New Roman" panose="02020603050405020304" pitchFamily="18" charset="0"/>
                  </a:rPr>
                  <a:t>0</a:t>
                </a:r>
                <a:r>
                  <a:rPr lang="it-IT" dirty="0" smtClean="0"/>
                  <a:t> </a:t>
                </a:r>
                <a:r>
                  <a:rPr lang="it-IT" dirty="0"/>
                  <a:t>può essere determinato dagli spettri delle onde sismiche</a:t>
                </a:r>
                <a:br>
                  <a:rPr lang="it-IT" dirty="0"/>
                </a:br>
                <a:r>
                  <a:rPr lang="it-IT" dirty="0"/>
                  <a:t>osservato sulla superficie terrestre usando la </a:t>
                </a:r>
                <a:r>
                  <a:rPr lang="it-IT" dirty="0" smtClean="0"/>
                  <a:t>relazione: </a:t>
                </a:r>
              </a:p>
              <a:p>
                <a:endParaRPr lang="it-IT" dirty="0"/>
              </a:p>
              <a:p>
                <a:pPr algn="ct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en-US" b="1" i="1" smtClean="0">
                              <a:latin typeface="Cambria Math" panose="02040503050406030204" pitchFamily="18" charset="0"/>
                            </a:rPr>
                            <m:t>𝑴</m:t>
                          </m:r>
                        </m:e>
                        <m:sub>
                          <m:r>
                            <a:rPr lang="en-US" b="1" i="1" smtClean="0">
                              <a:latin typeface="Cambria Math" panose="02040503050406030204" pitchFamily="18" charset="0"/>
                            </a:rPr>
                            <m:t>𝟎</m:t>
                          </m:r>
                        </m:sub>
                      </m:sSub>
                      <m:r>
                        <a:rPr lang="en-US" b="1" i="1" smtClean="0">
                          <a:latin typeface="Cambria Math" panose="02040503050406030204" pitchFamily="18" charset="0"/>
                        </a:rPr>
                        <m:t>=</m:t>
                      </m:r>
                      <m:r>
                        <a:rPr lang="en-US" b="1" i="1" smtClean="0">
                          <a:latin typeface="Cambria Math" panose="02040503050406030204" pitchFamily="18" charset="0"/>
                        </a:rPr>
                        <m:t>𝟒</m:t>
                      </m:r>
                      <m:r>
                        <a:rPr lang="en-US" b="1" i="1" smtClean="0">
                          <a:latin typeface="Cambria Math" panose="02040503050406030204" pitchFamily="18" charset="0"/>
                          <a:ea typeface="Cambria Math" panose="02040503050406030204" pitchFamily="18" charset="0"/>
                        </a:rPr>
                        <m:t>𝝅</m:t>
                      </m:r>
                      <m:r>
                        <a:rPr lang="en-US" b="1" i="1" smtClean="0">
                          <a:latin typeface="Cambria Math" panose="02040503050406030204" pitchFamily="18" charset="0"/>
                          <a:ea typeface="Cambria Math" panose="02040503050406030204" pitchFamily="18" charset="0"/>
                        </a:rPr>
                        <m:t>𝒅</m:t>
                      </m:r>
                      <m:r>
                        <a:rPr lang="en-US" b="1" i="1" smtClean="0">
                          <a:latin typeface="Cambria Math" panose="02040503050406030204" pitchFamily="18" charset="0"/>
                          <a:ea typeface="Cambria Math" panose="02040503050406030204" pitchFamily="18" charset="0"/>
                        </a:rPr>
                        <m:t>𝝆</m:t>
                      </m:r>
                      <m:sSubSup>
                        <m:sSubSupPr>
                          <m:ctrlPr>
                            <a:rPr lang="en-US" b="1" i="1" smtClean="0">
                              <a:latin typeface="Cambria Math" panose="02040503050406030204" pitchFamily="18" charset="0"/>
                              <a:ea typeface="Cambria Math" panose="02040503050406030204" pitchFamily="18" charset="0"/>
                            </a:rPr>
                          </m:ctrlPr>
                        </m:sSubSupPr>
                        <m:e>
                          <m:r>
                            <a:rPr lang="en-US" b="1" i="1" smtClean="0">
                              <a:latin typeface="Cambria Math" panose="02040503050406030204" pitchFamily="18" charset="0"/>
                              <a:ea typeface="Cambria Math" panose="02040503050406030204" pitchFamily="18" charset="0"/>
                            </a:rPr>
                            <m:t>𝒗</m:t>
                          </m:r>
                        </m:e>
                        <m:sub>
                          <m:r>
                            <a:rPr lang="en-US" b="1" i="1" smtClean="0">
                              <a:latin typeface="Cambria Math" panose="02040503050406030204" pitchFamily="18" charset="0"/>
                              <a:ea typeface="Cambria Math" panose="02040503050406030204" pitchFamily="18" charset="0"/>
                            </a:rPr>
                            <m:t>𝒑</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𝒔</m:t>
                          </m:r>
                        </m:sub>
                        <m:sup>
                          <m:r>
                            <a:rPr lang="en-US" b="1" i="1" smtClean="0">
                              <a:latin typeface="Cambria Math" panose="02040503050406030204" pitchFamily="18" charset="0"/>
                              <a:ea typeface="Cambria Math" panose="02040503050406030204" pitchFamily="18" charset="0"/>
                            </a:rPr>
                            <m:t>𝟑</m:t>
                          </m:r>
                        </m:sup>
                      </m:sSubSup>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𝒖</m:t>
                          </m:r>
                        </m:e>
                        <m:sub>
                          <m:r>
                            <a:rPr lang="en-US" b="1" i="1" smtClean="0">
                              <a:latin typeface="Cambria Math" panose="02040503050406030204" pitchFamily="18" charset="0"/>
                              <a:ea typeface="Cambria Math" panose="02040503050406030204" pitchFamily="18" charset="0"/>
                            </a:rPr>
                            <m:t>𝟎</m:t>
                          </m:r>
                        </m:sub>
                      </m:sSub>
                      <m:r>
                        <a:rPr lang="en-US" b="1" i="1" smtClean="0">
                          <a:latin typeface="Cambria Math" panose="02040503050406030204" pitchFamily="18" charset="0"/>
                          <a:ea typeface="Cambria Math" panose="02040503050406030204" pitchFamily="18" charset="0"/>
                        </a:rPr>
                        <m:t>/</m:t>
                      </m:r>
                      <m:sSubSup>
                        <m:sSubSupPr>
                          <m:ctrlPr>
                            <a:rPr lang="en-US" b="1" i="1" smtClean="0">
                              <a:latin typeface="Cambria Math" panose="02040503050406030204" pitchFamily="18" charset="0"/>
                              <a:ea typeface="Cambria Math" panose="02040503050406030204" pitchFamily="18" charset="0"/>
                            </a:rPr>
                          </m:ctrlPr>
                        </m:sSubSupPr>
                        <m:e>
                          <m:r>
                            <a:rPr lang="en-US" b="1" i="1" smtClean="0">
                              <a:latin typeface="Cambria Math" panose="02040503050406030204" pitchFamily="18" charset="0"/>
                              <a:ea typeface="Cambria Math" panose="02040503050406030204" pitchFamily="18" charset="0"/>
                            </a:rPr>
                            <m:t>𝑹</m:t>
                          </m:r>
                        </m:e>
                        <m:sub>
                          <m:r>
                            <a:rPr lang="en-US" b="1" i="1" smtClean="0">
                              <a:latin typeface="Cambria Math" panose="02040503050406030204" pitchFamily="18" charset="0"/>
                              <a:ea typeface="Cambria Math" panose="02040503050406030204" pitchFamily="18" charset="0"/>
                            </a:rPr>
                            <m:t>𝜽</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𝝋</m:t>
                          </m:r>
                        </m:sub>
                        <m:sup>
                          <m:r>
                            <a:rPr lang="en-US" b="1" i="1" smtClean="0">
                              <a:latin typeface="Cambria Math" panose="02040503050406030204" pitchFamily="18" charset="0"/>
                              <a:ea typeface="Cambria Math" panose="02040503050406030204" pitchFamily="18" charset="0"/>
                            </a:rPr>
                            <m:t>𝒑</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𝒔</m:t>
                          </m:r>
                        </m:sup>
                      </m:sSubSup>
                    </m:oMath>
                  </m:oMathPara>
                </a14:m>
                <a:endParaRPr lang="it-IT" b="1" dirty="0" smtClean="0"/>
              </a:p>
              <a:p>
                <a:pPr algn="ctr"/>
                <a:endParaRPr lang="it-IT" dirty="0" smtClean="0"/>
              </a:p>
              <a:p>
                <a:pPr algn="just"/>
                <a:r>
                  <a:rPr lang="it-IT" dirty="0" smtClean="0"/>
                  <a:t>con</a:t>
                </a:r>
                <a:r>
                  <a:rPr lang="it-IT" dirty="0"/>
                  <a:t>: </a:t>
                </a:r>
                <a:r>
                  <a:rPr lang="it-IT" b="1" dirty="0"/>
                  <a:t>d</a:t>
                </a:r>
                <a:r>
                  <a:rPr lang="it-IT" dirty="0"/>
                  <a:t> - distanza </a:t>
                </a:r>
                <a:r>
                  <a:rPr lang="it-IT" dirty="0" smtClean="0"/>
                  <a:t>ipocentrale </a:t>
                </a:r>
                <a:r>
                  <a:rPr lang="it-IT" dirty="0"/>
                  <a:t>tra l'evento e la stazione sismica; </a:t>
                </a:r>
                <a:r>
                  <a:rPr lang="en-US" b="1" dirty="0">
                    <a:latin typeface="Symbol" panose="05050102010706020507" pitchFamily="18" charset="2"/>
                  </a:rPr>
                  <a:t>r</a:t>
                </a:r>
                <a:r>
                  <a:rPr lang="it-IT" dirty="0" smtClean="0"/>
                  <a:t> </a:t>
                </a:r>
                <a:r>
                  <a:rPr lang="it-IT" dirty="0"/>
                  <a:t>- densità </a:t>
                </a:r>
                <a:r>
                  <a:rPr lang="it-IT" dirty="0" smtClean="0"/>
                  <a:t>media della roccia e </a:t>
                </a:r>
                <a:r>
                  <a:rPr lang="en-US" sz="2000" b="1" dirty="0" err="1">
                    <a:latin typeface="Times New Roman" panose="02020603050405020304" pitchFamily="18" charset="0"/>
                  </a:rPr>
                  <a:t>v</a:t>
                </a:r>
                <a:r>
                  <a:rPr lang="en-US" b="1" baseline="-25000" dirty="0" err="1" smtClean="0">
                    <a:latin typeface="Times New Roman" panose="02020603050405020304" pitchFamily="18" charset="0"/>
                  </a:rPr>
                  <a:t>p,s</a:t>
                </a:r>
                <a:r>
                  <a:rPr lang="it-IT" dirty="0" smtClean="0"/>
                  <a:t>- </a:t>
                </a:r>
                <a:r>
                  <a:rPr lang="it-IT" dirty="0"/>
                  <a:t>velocità delle onde </a:t>
                </a:r>
                <a:r>
                  <a:rPr lang="it-IT" b="1" dirty="0"/>
                  <a:t>P</a:t>
                </a:r>
                <a:r>
                  <a:rPr lang="it-IT" dirty="0"/>
                  <a:t> o </a:t>
                </a:r>
                <a:r>
                  <a:rPr lang="it-IT" b="1" dirty="0"/>
                  <a:t>S</a:t>
                </a:r>
                <a:r>
                  <a:rPr lang="it-IT" dirty="0"/>
                  <a:t> intorno alla sorgente</a:t>
                </a:r>
                <a:r>
                  <a:rPr lang="it-IT" dirty="0" smtClean="0"/>
                  <a:t>; </a:t>
                </a:r>
                <a14:m>
                  <m:oMath xmlns:m="http://schemas.openxmlformats.org/officeDocument/2006/math">
                    <m:sSubSup>
                      <m:sSubSupPr>
                        <m:ctrlPr>
                          <a:rPr lang="en-US" b="1" i="1">
                            <a:solidFill>
                              <a:prstClr val="black"/>
                            </a:solidFill>
                            <a:latin typeface="Cambria Math" panose="02040503050406030204" pitchFamily="18" charset="0"/>
                            <a:ea typeface="Cambria Math" panose="02040503050406030204" pitchFamily="18" charset="0"/>
                          </a:rPr>
                        </m:ctrlPr>
                      </m:sSubSupPr>
                      <m:e>
                        <m:r>
                          <a:rPr lang="en-US" b="1" i="1">
                            <a:solidFill>
                              <a:prstClr val="black"/>
                            </a:solidFill>
                            <a:latin typeface="Cambria Math" panose="02040503050406030204" pitchFamily="18" charset="0"/>
                            <a:ea typeface="Cambria Math" panose="02040503050406030204" pitchFamily="18" charset="0"/>
                          </a:rPr>
                          <m:t>𝑹</m:t>
                        </m:r>
                      </m:e>
                      <m:sub>
                        <m:r>
                          <a:rPr lang="en-US" b="1" i="1">
                            <a:solidFill>
                              <a:prstClr val="black"/>
                            </a:solidFill>
                            <a:latin typeface="Cambria Math" panose="02040503050406030204" pitchFamily="18" charset="0"/>
                            <a:ea typeface="Cambria Math" panose="02040503050406030204" pitchFamily="18" charset="0"/>
                          </a:rPr>
                          <m:t>𝜽</m:t>
                        </m:r>
                        <m:r>
                          <a:rPr lang="en-US" b="1" i="1">
                            <a:solidFill>
                              <a:prstClr val="black"/>
                            </a:solidFill>
                            <a:latin typeface="Cambria Math" panose="02040503050406030204" pitchFamily="18" charset="0"/>
                            <a:ea typeface="Cambria Math" panose="02040503050406030204" pitchFamily="18" charset="0"/>
                          </a:rPr>
                          <m:t>,</m:t>
                        </m:r>
                        <m:r>
                          <a:rPr lang="en-US" b="1" i="1">
                            <a:solidFill>
                              <a:prstClr val="black"/>
                            </a:solidFill>
                            <a:latin typeface="Cambria Math" panose="02040503050406030204" pitchFamily="18" charset="0"/>
                            <a:ea typeface="Cambria Math" panose="02040503050406030204" pitchFamily="18" charset="0"/>
                          </a:rPr>
                          <m:t>𝝋</m:t>
                        </m:r>
                      </m:sub>
                      <m:sup>
                        <m:r>
                          <a:rPr lang="en-US" b="1" i="1">
                            <a:solidFill>
                              <a:prstClr val="black"/>
                            </a:solidFill>
                            <a:latin typeface="Cambria Math" panose="02040503050406030204" pitchFamily="18" charset="0"/>
                            <a:ea typeface="Cambria Math" panose="02040503050406030204" pitchFamily="18" charset="0"/>
                          </a:rPr>
                          <m:t>𝒑</m:t>
                        </m:r>
                        <m:r>
                          <a:rPr lang="en-US" b="1" i="1">
                            <a:solidFill>
                              <a:prstClr val="black"/>
                            </a:solidFill>
                            <a:latin typeface="Cambria Math" panose="02040503050406030204" pitchFamily="18" charset="0"/>
                            <a:ea typeface="Cambria Math" panose="02040503050406030204" pitchFamily="18" charset="0"/>
                          </a:rPr>
                          <m:t>,</m:t>
                        </m:r>
                        <m:r>
                          <a:rPr lang="en-US" b="1" i="1">
                            <a:solidFill>
                              <a:prstClr val="black"/>
                            </a:solidFill>
                            <a:latin typeface="Cambria Math" panose="02040503050406030204" pitchFamily="18" charset="0"/>
                            <a:ea typeface="Cambria Math" panose="02040503050406030204" pitchFamily="18" charset="0"/>
                          </a:rPr>
                          <m:t>𝒔</m:t>
                        </m:r>
                      </m:sup>
                    </m:sSubSup>
                  </m:oMath>
                </a14:m>
                <a:r>
                  <a:rPr lang="it-IT" dirty="0" smtClean="0"/>
                  <a:t>- fattore di correzione delle </a:t>
                </a:r>
                <a:r>
                  <a:rPr lang="it-IT" dirty="0"/>
                  <a:t>ampiezze </a:t>
                </a:r>
                <a:r>
                  <a:rPr lang="it-IT" dirty="0" smtClean="0"/>
                  <a:t>osservate </a:t>
                </a:r>
                <a:r>
                  <a:rPr lang="it-IT" dirty="0"/>
                  <a:t>per l'influenza del modello di radiazione </a:t>
                </a:r>
                <a:r>
                  <a:rPr lang="it-IT" dirty="0" smtClean="0"/>
                  <a:t>della sorgente  sismica, </a:t>
                </a:r>
                <a:r>
                  <a:rPr lang="it-IT" dirty="0"/>
                  <a:t>che è diverso per le onde </a:t>
                </a:r>
                <a:r>
                  <a:rPr lang="it-IT" b="1" dirty="0"/>
                  <a:t>P</a:t>
                </a:r>
                <a:r>
                  <a:rPr lang="it-IT" dirty="0"/>
                  <a:t> e </a:t>
                </a:r>
                <a:r>
                  <a:rPr lang="it-IT" b="1" dirty="0" smtClean="0"/>
                  <a:t>S</a:t>
                </a:r>
                <a:r>
                  <a:rPr lang="it-IT" dirty="0" smtClean="0"/>
                  <a:t>, </a:t>
                </a:r>
                <a:r>
                  <a:rPr lang="en-US" b="1" dirty="0">
                    <a:latin typeface="Times New Roman" panose="02020603050405020304" pitchFamily="18" charset="0"/>
                  </a:rPr>
                  <a:t>u</a:t>
                </a:r>
                <a:r>
                  <a:rPr lang="en-US" sz="1050" b="1" dirty="0">
                    <a:latin typeface="Times New Roman" panose="02020603050405020304" pitchFamily="18" charset="0"/>
                  </a:rPr>
                  <a:t>0</a:t>
                </a:r>
                <a:r>
                  <a:rPr lang="it-IT" dirty="0" smtClean="0"/>
                  <a:t> – ampiezza alla </a:t>
                </a:r>
                <a:r>
                  <a:rPr lang="it-IT" dirty="0"/>
                  <a:t>bassa </a:t>
                </a:r>
                <a:r>
                  <a:rPr lang="it-IT" dirty="0" smtClean="0"/>
                  <a:t>frequenza derivato </a:t>
                </a:r>
                <a:r>
                  <a:rPr lang="it-IT" dirty="0"/>
                  <a:t>dallo spettro sismico delle onde </a:t>
                </a:r>
                <a:r>
                  <a:rPr lang="it-IT" b="1" dirty="0"/>
                  <a:t>P</a:t>
                </a:r>
                <a:r>
                  <a:rPr lang="it-IT" dirty="0"/>
                  <a:t> o </a:t>
                </a:r>
                <a:r>
                  <a:rPr lang="it-IT" b="1" dirty="0"/>
                  <a:t>S</a:t>
                </a:r>
                <a:r>
                  <a:rPr lang="it-IT" dirty="0"/>
                  <a:t>, corretto </a:t>
                </a:r>
                <a:r>
                  <a:rPr lang="it-IT" dirty="0" smtClean="0"/>
                  <a:t>per la </a:t>
                </a:r>
                <a:r>
                  <a:rPr lang="it-IT" dirty="0"/>
                  <a:t>risposta </a:t>
                </a:r>
                <a:r>
                  <a:rPr lang="it-IT" dirty="0" smtClean="0"/>
                  <a:t>strumentale, </a:t>
                </a:r>
                <a:r>
                  <a:rPr lang="it-IT" dirty="0"/>
                  <a:t>l'attenuazione delle onde e l'amplificazione della superficie.</a:t>
                </a:r>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172528" y="2787063"/>
                <a:ext cx="8786241" cy="3280257"/>
              </a:xfrm>
              <a:prstGeom prst="rect">
                <a:avLst/>
              </a:prstGeom>
              <a:blipFill>
                <a:blip r:embed="rId2"/>
                <a:stretch>
                  <a:fillRect l="-555" t="-1115" r="-555" b="-2045"/>
                </a:stretch>
              </a:blipFill>
            </p:spPr>
            <p:txBody>
              <a:bodyPr/>
              <a:lstStyle/>
              <a:p>
                <a:r>
                  <a:rPr lang="en-US">
                    <a:noFill/>
                  </a:rPr>
                  <a:t> </a:t>
                </a:r>
              </a:p>
            </p:txBody>
          </p:sp>
        </mc:Fallback>
      </mc:AlternateContent>
    </p:spTree>
    <p:extLst>
      <p:ext uri="{BB962C8B-B14F-4D97-AF65-F5344CB8AC3E}">
        <p14:creationId xmlns:p14="http://schemas.microsoft.com/office/powerpoint/2010/main" val="38861267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14</a:t>
            </a:fld>
            <a:endParaRPr lang="en-US" dirty="0"/>
          </a:p>
        </p:txBody>
      </p:sp>
      <p:pic>
        <p:nvPicPr>
          <p:cNvPr id="3" name="Picture 2"/>
          <p:cNvPicPr>
            <a:picLocks noChangeAspect="1"/>
          </p:cNvPicPr>
          <p:nvPr/>
        </p:nvPicPr>
        <p:blipFill>
          <a:blip r:embed="rId2"/>
          <a:stretch>
            <a:fillRect/>
          </a:stretch>
        </p:blipFill>
        <p:spPr>
          <a:xfrm>
            <a:off x="1196662" y="672860"/>
            <a:ext cx="6655783" cy="4645290"/>
          </a:xfrm>
          <a:prstGeom prst="rect">
            <a:avLst/>
          </a:prstGeom>
        </p:spPr>
      </p:pic>
      <p:sp>
        <p:nvSpPr>
          <p:cNvPr id="9" name="TextBox 8"/>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
        <p:nvSpPr>
          <p:cNvPr id="11" name="Rectangle 10"/>
          <p:cNvSpPr/>
          <p:nvPr/>
        </p:nvSpPr>
        <p:spPr>
          <a:xfrm>
            <a:off x="0" y="5318150"/>
            <a:ext cx="9049109" cy="1347395"/>
          </a:xfrm>
          <a:prstGeom prst="rect">
            <a:avLst/>
          </a:prstGeom>
        </p:spPr>
        <p:txBody>
          <a:bodyPr wrap="square">
            <a:spAutoFit/>
          </a:bodyPr>
          <a:lstStyle/>
          <a:p>
            <a:pPr algn="just"/>
            <a:r>
              <a:rPr lang="it-IT" sz="1600" dirty="0"/>
              <a:t>"Spettri di sorgente" </a:t>
            </a:r>
            <a:r>
              <a:rPr lang="it-IT" sz="1600" dirty="0" smtClean="0"/>
              <a:t>di spostamento </a:t>
            </a:r>
            <a:r>
              <a:rPr lang="it-IT" sz="1600" dirty="0"/>
              <a:t>del suolo (</a:t>
            </a:r>
            <a:r>
              <a:rPr lang="it-IT" sz="1600" dirty="0" smtClean="0"/>
              <a:t>a sinistra</a:t>
            </a:r>
            <a:r>
              <a:rPr lang="it-IT" sz="1600" dirty="0"/>
              <a:t>) e velocità (a </a:t>
            </a:r>
            <a:r>
              <a:rPr lang="it-IT" sz="1600" dirty="0" smtClean="0"/>
              <a:t>destra) per una sorgente sismica. Per "spettro </a:t>
            </a:r>
            <a:r>
              <a:rPr lang="it-IT" sz="1600" dirty="0"/>
              <a:t>sorgente" si </a:t>
            </a:r>
            <a:r>
              <a:rPr lang="it-IT" sz="1600" dirty="0" smtClean="0"/>
              <a:t>intende qui </a:t>
            </a:r>
            <a:r>
              <a:rPr lang="it-IT" sz="1600" dirty="0"/>
              <a:t>lo spostamento del terreno corretto </a:t>
            </a:r>
            <a:r>
              <a:rPr lang="it-IT" sz="1600" dirty="0" smtClean="0"/>
              <a:t>dall'attenuazione. La </a:t>
            </a:r>
            <a:r>
              <a:rPr lang="it-IT" sz="1600" dirty="0"/>
              <a:t>linea spezzata (</a:t>
            </a:r>
            <a:r>
              <a:rPr lang="it-IT" sz="1600" dirty="0" smtClean="0"/>
              <a:t>trattini lunghi</a:t>
            </a:r>
            <a:r>
              <a:rPr lang="it-IT" sz="1600" dirty="0"/>
              <a:t>) mostra l'aumento della frequenza d'angolo </a:t>
            </a:r>
            <a:r>
              <a:rPr lang="it-IT" sz="1600" b="1" dirty="0"/>
              <a:t>fc</a:t>
            </a:r>
            <a:r>
              <a:rPr lang="it-IT" sz="1600" dirty="0"/>
              <a:t> </a:t>
            </a:r>
            <a:r>
              <a:rPr lang="it-IT" sz="1600" dirty="0" smtClean="0"/>
              <a:t>con diminuzione momento </a:t>
            </a:r>
            <a:r>
              <a:rPr lang="it-IT" sz="1600" dirty="0"/>
              <a:t>sismico dell'evento, la linea tratteggiata </a:t>
            </a:r>
            <a:r>
              <a:rPr lang="it-IT" sz="1600" dirty="0" smtClean="0"/>
              <a:t>breve fornisce </a:t>
            </a:r>
            <a:r>
              <a:rPr lang="it-IT" sz="1600" dirty="0"/>
              <a:t>lo "spettro sorgente" </a:t>
            </a:r>
            <a:r>
              <a:rPr lang="it-IT" sz="1600" dirty="0" smtClean="0"/>
              <a:t>approssimativo per </a:t>
            </a:r>
            <a:r>
              <a:rPr lang="it-IT" sz="1600" dirty="0"/>
              <a:t>un'esplosione nucleare </a:t>
            </a:r>
            <a:r>
              <a:rPr lang="it-IT" sz="1600" dirty="0" smtClean="0"/>
              <a:t>sotterranea. </a:t>
            </a:r>
            <a:endParaRPr lang="en-US" sz="1600" dirty="0"/>
          </a:p>
        </p:txBody>
      </p:sp>
    </p:spTree>
    <p:extLst>
      <p:ext uri="{BB962C8B-B14F-4D97-AF65-F5344CB8AC3E}">
        <p14:creationId xmlns:p14="http://schemas.microsoft.com/office/powerpoint/2010/main" val="19068014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15</a:t>
            </a:fld>
            <a:endParaRPr lang="it-IT" sz="1400" b="1" dirty="0"/>
          </a:p>
        </p:txBody>
      </p:sp>
      <p:sp>
        <p:nvSpPr>
          <p:cNvPr id="9" name="Rectangle 2"/>
          <p:cNvSpPr>
            <a:spLocks noChangeArrowheads="1"/>
          </p:cNvSpPr>
          <p:nvPr/>
        </p:nvSpPr>
        <p:spPr bwMode="auto">
          <a:xfrm>
            <a:off x="0" y="705046"/>
            <a:ext cx="8712968" cy="1077218"/>
          </a:xfrm>
          <a:prstGeom prst="rect">
            <a:avLst/>
          </a:prstGeom>
          <a:noFill/>
          <a:ln w="9525">
            <a:noFill/>
            <a:miter lim="800000"/>
            <a:headEnd/>
            <a:tailEnd/>
          </a:ln>
        </p:spPr>
        <p:txBody>
          <a:bodyPr wrap="square">
            <a:spAutoFit/>
          </a:bodyPr>
          <a:lstStyle/>
          <a:p>
            <a:pPr algn="just"/>
            <a:r>
              <a:rPr lang="it-IT" sz="1600" dirty="0">
                <a:solidFill>
                  <a:srgbClr val="000000"/>
                </a:solidFill>
              </a:rPr>
              <a:t>Il momento sismico è una misura delle dimensioni di un terremoto in base all'area della rottura </a:t>
            </a:r>
            <a:r>
              <a:rPr lang="it-IT" sz="1600" dirty="0" smtClean="0">
                <a:solidFill>
                  <a:srgbClr val="000000"/>
                </a:solidFill>
              </a:rPr>
              <a:t>della faglia, </a:t>
            </a:r>
            <a:r>
              <a:rPr lang="it-IT" sz="1600" dirty="0">
                <a:solidFill>
                  <a:srgbClr val="000000"/>
                </a:solidFill>
              </a:rPr>
              <a:t>alla quantità media di slittamento e alla forza necessaria per superare l'attrito che unisce le rocce che sono state compensate dal guasto.</a:t>
            </a:r>
          </a:p>
          <a:p>
            <a:pPr algn="just"/>
            <a:r>
              <a:rPr lang="it-IT" sz="1600" dirty="0">
                <a:solidFill>
                  <a:srgbClr val="000000"/>
                </a:solidFill>
              </a:rPr>
              <a:t>Il momento sismico può anche essere calcolato dagli spettri di ampiezza delle onde sismiche.</a:t>
            </a:r>
            <a:endParaRPr lang="en-US" sz="1600" dirty="0">
              <a:solidFill>
                <a:srgbClr val="000000"/>
              </a:solidFill>
            </a:endParaRPr>
          </a:p>
        </p:txBody>
      </p:sp>
      <p:pic>
        <p:nvPicPr>
          <p:cNvPr id="11" name="Picture 6" descr="4_6_04"/>
          <p:cNvPicPr>
            <a:picLocks noChangeAspect="1" noChangeArrowheads="1"/>
          </p:cNvPicPr>
          <p:nvPr/>
        </p:nvPicPr>
        <p:blipFill>
          <a:blip r:embed="rId2" cstate="print"/>
          <a:srcRect t="54118"/>
          <a:stretch>
            <a:fillRect/>
          </a:stretch>
        </p:blipFill>
        <p:spPr bwMode="auto">
          <a:xfrm>
            <a:off x="216024" y="1929182"/>
            <a:ext cx="4032448" cy="2585186"/>
          </a:xfrm>
          <a:prstGeom prst="rect">
            <a:avLst/>
          </a:prstGeom>
          <a:noFill/>
        </p:spPr>
      </p:pic>
      <p:sp>
        <p:nvSpPr>
          <p:cNvPr id="12" name="Text Box 5"/>
          <p:cNvSpPr txBox="1">
            <a:spLocks noChangeArrowheads="1"/>
          </p:cNvSpPr>
          <p:nvPr/>
        </p:nvSpPr>
        <p:spPr bwMode="auto">
          <a:xfrm>
            <a:off x="144016" y="5025526"/>
            <a:ext cx="8892480" cy="1569660"/>
          </a:xfrm>
          <a:prstGeom prst="rect">
            <a:avLst/>
          </a:prstGeom>
          <a:noFill/>
          <a:ln w="9525">
            <a:noFill/>
            <a:miter lim="800000"/>
            <a:headEnd/>
            <a:tailEnd/>
          </a:ln>
          <a:effectLst/>
        </p:spPr>
        <p:txBody>
          <a:bodyPr wrap="square">
            <a:spAutoFit/>
          </a:bodyPr>
          <a:lstStyle/>
          <a:p>
            <a:pPr algn="just">
              <a:spcBef>
                <a:spcPct val="50000"/>
              </a:spcBef>
              <a:buFont typeface="Arial" pitchFamily="34" charset="0"/>
              <a:buChar char="•"/>
            </a:pPr>
            <a:r>
              <a:rPr lang="it-IT" sz="1600" dirty="0" smtClean="0"/>
              <a:t>  Lo </a:t>
            </a:r>
            <a:r>
              <a:rPr lang="it-IT" sz="1600" dirty="0"/>
              <a:t>SPETTRO SORGENTE è piatto ed uguale al momento sismico a periodi più lunghi della frequenza d'angolo 2 / TR</a:t>
            </a:r>
          </a:p>
          <a:p>
            <a:pPr algn="just">
              <a:spcBef>
                <a:spcPct val="50000"/>
              </a:spcBef>
              <a:buFont typeface="Arial" pitchFamily="34" charset="0"/>
              <a:buChar char="•"/>
            </a:pPr>
            <a:r>
              <a:rPr lang="it-IT" sz="1600" dirty="0" smtClean="0"/>
              <a:t>  Decadono </a:t>
            </a:r>
            <a:r>
              <a:rPr lang="it-IT" sz="1600" dirty="0"/>
              <a:t>sotto la frequenza dell'angolo</a:t>
            </a:r>
          </a:p>
          <a:p>
            <a:pPr algn="just">
              <a:spcBef>
                <a:spcPct val="50000"/>
              </a:spcBef>
              <a:buFont typeface="Arial" pitchFamily="34" charset="0"/>
              <a:buChar char="•"/>
            </a:pPr>
            <a:r>
              <a:rPr lang="it-IT" sz="1600" dirty="0" smtClean="0"/>
              <a:t>  La </a:t>
            </a:r>
            <a:r>
              <a:rPr lang="it-IT" sz="1600" dirty="0"/>
              <a:t>frequenza angolare si sposta a sinistra (frequenza inferiore) per terremoti più grandi con </a:t>
            </a:r>
            <a:r>
              <a:rPr lang="it-IT" sz="1600" dirty="0" smtClean="0"/>
              <a:t>faglie più estese</a:t>
            </a:r>
            <a:endParaRPr lang="en-US" sz="1600" dirty="0"/>
          </a:p>
        </p:txBody>
      </p:sp>
      <p:pic>
        <p:nvPicPr>
          <p:cNvPr id="16" name="Picture 3" descr="6g copy"/>
          <p:cNvPicPr>
            <a:picLocks noChangeAspect="1" noChangeArrowheads="1"/>
          </p:cNvPicPr>
          <p:nvPr/>
        </p:nvPicPr>
        <p:blipFill rotWithShape="1">
          <a:blip r:embed="rId3" cstate="print"/>
          <a:srcRect t="22885" b="25654"/>
          <a:stretch/>
        </p:blipFill>
        <p:spPr bwMode="auto">
          <a:xfrm>
            <a:off x="4536504" y="2536167"/>
            <a:ext cx="4267200" cy="1526876"/>
          </a:xfrm>
          <a:prstGeom prst="rect">
            <a:avLst/>
          </a:prstGeom>
          <a:noFill/>
        </p:spPr>
      </p:pic>
      <p:sp>
        <p:nvSpPr>
          <p:cNvPr id="2" name="Rectangle 1"/>
          <p:cNvSpPr/>
          <p:nvPr/>
        </p:nvSpPr>
        <p:spPr>
          <a:xfrm>
            <a:off x="4536504" y="1989070"/>
            <a:ext cx="4096544" cy="523220"/>
          </a:xfrm>
          <a:prstGeom prst="rect">
            <a:avLst/>
          </a:prstGeom>
        </p:spPr>
        <p:txBody>
          <a:bodyPr wrap="square">
            <a:spAutoFit/>
          </a:bodyPr>
          <a:lstStyle/>
          <a:p>
            <a:r>
              <a:rPr lang="it-IT" sz="1400" dirty="0"/>
              <a:t>approssimazione dello spettro di ampiezza di una funzione </a:t>
            </a:r>
            <a:r>
              <a:rPr lang="it-IT" sz="1400" dirty="0" smtClean="0"/>
              <a:t>box car </a:t>
            </a:r>
            <a:r>
              <a:rPr lang="it-IT" sz="1400" dirty="0"/>
              <a:t>trapezoidale</a:t>
            </a:r>
            <a:endParaRPr lang="en-US" sz="1400" dirty="0"/>
          </a:p>
        </p:txBody>
      </p:sp>
      <p:sp>
        <p:nvSpPr>
          <p:cNvPr id="3" name="Rectangle 2"/>
          <p:cNvSpPr/>
          <p:nvPr/>
        </p:nvSpPr>
        <p:spPr>
          <a:xfrm>
            <a:off x="4536504" y="4141611"/>
            <a:ext cx="4572000" cy="307777"/>
          </a:xfrm>
          <a:prstGeom prst="rect">
            <a:avLst/>
          </a:prstGeom>
        </p:spPr>
        <p:txBody>
          <a:bodyPr>
            <a:spAutoFit/>
          </a:bodyPr>
          <a:lstStyle/>
          <a:p>
            <a:r>
              <a:rPr lang="it-IT" sz="1400" dirty="0"/>
              <a:t>lo spettro è spesso definito in termini di frequenza d'angolo</a:t>
            </a:r>
            <a:endParaRPr lang="en-US" sz="1400" dirty="0"/>
          </a:p>
        </p:txBody>
      </p:sp>
      <p:sp>
        <p:nvSpPr>
          <p:cNvPr id="13" name="TextBox 1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38354885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16</a:t>
            </a:fld>
            <a:endParaRPr lang="it-IT" sz="1400" b="1" dirty="0"/>
          </a:p>
        </p:txBody>
      </p:sp>
      <p:grpSp>
        <p:nvGrpSpPr>
          <p:cNvPr id="16" name="Group 35"/>
          <p:cNvGrpSpPr>
            <a:grpSpLocks/>
          </p:cNvGrpSpPr>
          <p:nvPr/>
        </p:nvGrpSpPr>
        <p:grpSpPr bwMode="auto">
          <a:xfrm>
            <a:off x="4318447" y="1257137"/>
            <a:ext cx="4825553" cy="4303589"/>
            <a:chOff x="2843808" y="3501008"/>
            <a:chExt cx="3889375" cy="3079750"/>
          </a:xfrm>
        </p:grpSpPr>
        <p:pic>
          <p:nvPicPr>
            <p:cNvPr id="17" name="Picture 18"/>
            <p:cNvPicPr>
              <a:picLocks noChangeAspect="1" noChangeArrowheads="1"/>
            </p:cNvPicPr>
            <p:nvPr/>
          </p:nvPicPr>
          <p:blipFill>
            <a:blip r:embed="rId3" cstate="print"/>
            <a:srcRect/>
            <a:stretch>
              <a:fillRect/>
            </a:stretch>
          </p:blipFill>
          <p:spPr bwMode="auto">
            <a:xfrm>
              <a:off x="2843808" y="3501008"/>
              <a:ext cx="3889375" cy="3079750"/>
            </a:xfrm>
            <a:prstGeom prst="rect">
              <a:avLst/>
            </a:prstGeom>
            <a:noFill/>
            <a:ln w="9525">
              <a:noFill/>
              <a:miter lim="800000"/>
              <a:headEnd/>
              <a:tailEnd/>
            </a:ln>
          </p:spPr>
        </p:pic>
        <p:sp>
          <p:nvSpPr>
            <p:cNvPr id="18" name="Line 24"/>
            <p:cNvSpPr>
              <a:spLocks noChangeShapeType="1"/>
            </p:cNvSpPr>
            <p:nvPr/>
          </p:nvSpPr>
          <p:spPr bwMode="auto">
            <a:xfrm flipV="1">
              <a:off x="3780433" y="4221733"/>
              <a:ext cx="0" cy="574675"/>
            </a:xfrm>
            <a:prstGeom prst="line">
              <a:avLst/>
            </a:prstGeom>
            <a:noFill/>
            <a:ln w="9525">
              <a:solidFill>
                <a:srgbClr val="000000"/>
              </a:solidFill>
              <a:round/>
              <a:headEnd/>
              <a:tailEnd type="triangle" w="med" len="med"/>
            </a:ln>
          </p:spPr>
          <p:txBody>
            <a:bodyPr/>
            <a:lstStyle/>
            <a:p>
              <a:endParaRPr lang="it-IT"/>
            </a:p>
          </p:txBody>
        </p:sp>
        <p:sp>
          <p:nvSpPr>
            <p:cNvPr id="19" name="Line 26"/>
            <p:cNvSpPr>
              <a:spLocks noChangeShapeType="1"/>
            </p:cNvSpPr>
            <p:nvPr/>
          </p:nvSpPr>
          <p:spPr bwMode="auto">
            <a:xfrm flipV="1">
              <a:off x="4572596" y="4509070"/>
              <a:ext cx="288925" cy="576263"/>
            </a:xfrm>
            <a:prstGeom prst="line">
              <a:avLst/>
            </a:prstGeom>
            <a:noFill/>
            <a:ln w="9525">
              <a:solidFill>
                <a:srgbClr val="000000"/>
              </a:solidFill>
              <a:round/>
              <a:headEnd/>
              <a:tailEnd type="triangle" w="med" len="med"/>
            </a:ln>
          </p:spPr>
          <p:txBody>
            <a:bodyPr/>
            <a:lstStyle/>
            <a:p>
              <a:endParaRPr lang="it-IT"/>
            </a:p>
          </p:txBody>
        </p:sp>
        <p:graphicFrame>
          <p:nvGraphicFramePr>
            <p:cNvPr id="20" name="Object 8"/>
            <p:cNvGraphicFramePr>
              <a:graphicFrameLocks noChangeAspect="1"/>
            </p:cNvGraphicFramePr>
            <p:nvPr/>
          </p:nvGraphicFramePr>
          <p:xfrm>
            <a:off x="4283671" y="5156770"/>
            <a:ext cx="284162" cy="358775"/>
          </p:xfrm>
          <a:graphic>
            <a:graphicData uri="http://schemas.openxmlformats.org/presentationml/2006/ole">
              <mc:AlternateContent xmlns:mc="http://schemas.openxmlformats.org/markup-compatibility/2006">
                <mc:Choice xmlns:v="urn:schemas-microsoft-com:vml" Requires="v">
                  <p:oleObj spid="_x0000_s1045" name="Equation" r:id="rId4" imgW="177646" imgH="228402" progId="Equation.3">
                    <p:embed/>
                  </p:oleObj>
                </mc:Choice>
                <mc:Fallback>
                  <p:oleObj name="Equation" r:id="rId4" imgW="177646" imgH="228402" progId="Equation.3">
                    <p:embed/>
                    <p:pic>
                      <p:nvPicPr>
                        <p:cNvPr id="2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671" y="5156770"/>
                          <a:ext cx="284162"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34"/>
            <p:cNvSpPr txBox="1">
              <a:spLocks noChangeArrowheads="1"/>
            </p:cNvSpPr>
            <p:nvPr/>
          </p:nvSpPr>
          <p:spPr bwMode="auto">
            <a:xfrm>
              <a:off x="3563888" y="4869160"/>
              <a:ext cx="442750" cy="369332"/>
            </a:xfrm>
            <a:prstGeom prst="rect">
              <a:avLst/>
            </a:prstGeom>
            <a:noFill/>
            <a:ln w="9525">
              <a:noFill/>
              <a:miter lim="800000"/>
              <a:headEnd/>
              <a:tailEnd/>
            </a:ln>
          </p:spPr>
          <p:txBody>
            <a:bodyPr wrap="none">
              <a:spAutoFit/>
            </a:bodyPr>
            <a:lstStyle/>
            <a:p>
              <a:r>
                <a:rPr lang="el-GR"/>
                <a:t>Ω</a:t>
              </a:r>
              <a:r>
                <a:rPr lang="it-IT" baseline="-25000"/>
                <a:t>0</a:t>
              </a:r>
            </a:p>
          </p:txBody>
        </p:sp>
      </p:grpSp>
      <p:sp>
        <p:nvSpPr>
          <p:cNvPr id="2" name="TextBox 1"/>
          <p:cNvSpPr txBox="1"/>
          <p:nvPr/>
        </p:nvSpPr>
        <p:spPr>
          <a:xfrm>
            <a:off x="370936" y="5627668"/>
            <a:ext cx="8315863" cy="646331"/>
          </a:xfrm>
          <a:prstGeom prst="rect">
            <a:avLst/>
          </a:prstGeom>
          <a:noFill/>
        </p:spPr>
        <p:txBody>
          <a:bodyPr wrap="square" rtlCol="0">
            <a:spAutoFit/>
          </a:bodyPr>
          <a:lstStyle/>
          <a:p>
            <a:r>
              <a:rPr lang="en-US" dirty="0" smtClean="0"/>
              <a:t>A </a:t>
            </a:r>
            <a:r>
              <a:rPr lang="en-US" dirty="0" err="1" smtClean="0"/>
              <a:t>sinistra</a:t>
            </a:r>
            <a:r>
              <a:rPr lang="en-US" dirty="0" smtClean="0"/>
              <a:t> </a:t>
            </a:r>
            <a:r>
              <a:rPr lang="en-US" dirty="0" err="1" smtClean="0"/>
              <a:t>sismogramma</a:t>
            </a:r>
            <a:r>
              <a:rPr lang="en-US" dirty="0" smtClean="0"/>
              <a:t> (</a:t>
            </a:r>
            <a:r>
              <a:rPr lang="en-US" dirty="0" err="1" smtClean="0"/>
              <a:t>serie</a:t>
            </a:r>
            <a:r>
              <a:rPr lang="en-US" dirty="0" smtClean="0"/>
              <a:t> </a:t>
            </a:r>
            <a:r>
              <a:rPr lang="en-US" dirty="0" err="1" smtClean="0"/>
              <a:t>temporale</a:t>
            </a:r>
            <a:r>
              <a:rPr lang="en-US" dirty="0" smtClean="0"/>
              <a:t>), a </a:t>
            </a:r>
            <a:r>
              <a:rPr lang="en-US" dirty="0" err="1" smtClean="0"/>
              <a:t>destra</a:t>
            </a:r>
            <a:r>
              <a:rPr lang="en-US" dirty="0" smtClean="0"/>
              <a:t> </a:t>
            </a:r>
            <a:r>
              <a:rPr lang="en-US" dirty="0" err="1" smtClean="0"/>
              <a:t>spettro</a:t>
            </a:r>
            <a:r>
              <a:rPr lang="en-US" dirty="0" smtClean="0"/>
              <a:t> di </a:t>
            </a:r>
            <a:r>
              <a:rPr lang="en-US" dirty="0" err="1" smtClean="0"/>
              <a:t>sorgente</a:t>
            </a:r>
            <a:r>
              <a:rPr lang="en-US" dirty="0" smtClean="0"/>
              <a:t> </a:t>
            </a:r>
            <a:r>
              <a:rPr lang="en-US" dirty="0" err="1" smtClean="0"/>
              <a:t>registrato</a:t>
            </a:r>
            <a:r>
              <a:rPr lang="en-US" dirty="0" smtClean="0"/>
              <a:t> (</a:t>
            </a:r>
            <a:r>
              <a:rPr lang="en-US" dirty="0" err="1" smtClean="0"/>
              <a:t>linea</a:t>
            </a:r>
            <a:r>
              <a:rPr lang="en-US" dirty="0" smtClean="0"/>
              <a:t> </a:t>
            </a:r>
            <a:r>
              <a:rPr lang="en-US" dirty="0" err="1" smtClean="0"/>
              <a:t>verde</a:t>
            </a:r>
            <a:r>
              <a:rPr lang="en-US" dirty="0" smtClean="0"/>
              <a:t>) con </a:t>
            </a:r>
            <a:r>
              <a:rPr lang="en-US" dirty="0" err="1" smtClean="0"/>
              <a:t>il</a:t>
            </a:r>
            <a:r>
              <a:rPr lang="en-US" dirty="0" smtClean="0"/>
              <a:t> </a:t>
            </a:r>
            <a:r>
              <a:rPr lang="en-US" dirty="0" err="1" smtClean="0"/>
              <a:t>relativo</a:t>
            </a:r>
            <a:r>
              <a:rPr lang="en-US" dirty="0" smtClean="0"/>
              <a:t> </a:t>
            </a:r>
            <a:r>
              <a:rPr lang="en-US" dirty="0" err="1" smtClean="0"/>
              <a:t>spettro</a:t>
            </a:r>
            <a:r>
              <a:rPr lang="en-US" dirty="0" smtClean="0"/>
              <a:t> </a:t>
            </a:r>
            <a:r>
              <a:rPr lang="en-US" dirty="0" err="1" smtClean="0"/>
              <a:t>sintetico</a:t>
            </a:r>
            <a:r>
              <a:rPr lang="en-US" dirty="0" smtClean="0"/>
              <a:t> (</a:t>
            </a:r>
            <a:r>
              <a:rPr lang="en-US" dirty="0" err="1" smtClean="0"/>
              <a:t>linea</a:t>
            </a:r>
            <a:r>
              <a:rPr lang="en-US" dirty="0" smtClean="0"/>
              <a:t> </a:t>
            </a:r>
            <a:r>
              <a:rPr lang="en-US" dirty="0" err="1" smtClean="0"/>
              <a:t>rossa</a:t>
            </a:r>
            <a:r>
              <a:rPr lang="en-US" dirty="0" smtClean="0"/>
              <a:t>).</a:t>
            </a:r>
            <a:endParaRPr lang="en-US" dirty="0"/>
          </a:p>
        </p:txBody>
      </p:sp>
      <p:pic>
        <p:nvPicPr>
          <p:cNvPr id="3" name="Picture 2"/>
          <p:cNvPicPr>
            <a:picLocks noChangeAspect="1"/>
          </p:cNvPicPr>
          <p:nvPr/>
        </p:nvPicPr>
        <p:blipFill rotWithShape="1">
          <a:blip r:embed="rId6"/>
          <a:srcRect l="42016" t="35478" r="44224" b="11809"/>
          <a:stretch/>
        </p:blipFill>
        <p:spPr>
          <a:xfrm>
            <a:off x="165180" y="1879887"/>
            <a:ext cx="4063834" cy="2919092"/>
          </a:xfrm>
          <a:prstGeom prst="rect">
            <a:avLst/>
          </a:prstGeom>
        </p:spPr>
      </p:pic>
    </p:spTree>
    <p:extLst>
      <p:ext uri="{BB962C8B-B14F-4D97-AF65-F5344CB8AC3E}">
        <p14:creationId xmlns:p14="http://schemas.microsoft.com/office/powerpoint/2010/main" val="1043935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17</a:t>
            </a:fld>
            <a:endParaRPr lang="en-US" dirty="0"/>
          </a:p>
        </p:txBody>
      </p:sp>
      <p:sp>
        <p:nvSpPr>
          <p:cNvPr id="3" name="Rectangle 2"/>
          <p:cNvSpPr/>
          <p:nvPr/>
        </p:nvSpPr>
        <p:spPr>
          <a:xfrm>
            <a:off x="2935750" y="643806"/>
            <a:ext cx="3223959" cy="369332"/>
          </a:xfrm>
          <a:prstGeom prst="rect">
            <a:avLst/>
          </a:prstGeom>
        </p:spPr>
        <p:txBody>
          <a:bodyPr wrap="none">
            <a:spAutoFit/>
          </a:bodyPr>
          <a:lstStyle/>
          <a:p>
            <a:r>
              <a:rPr lang="en-US" b="1" dirty="0" err="1" smtClean="0">
                <a:latin typeface="Times New Roman" panose="02020603050405020304" pitchFamily="18" charset="0"/>
              </a:rPr>
              <a:t>Magnitudo</a:t>
            </a:r>
            <a:r>
              <a:rPr lang="en-US" b="1" dirty="0" smtClean="0">
                <a:latin typeface="Times New Roman" panose="02020603050405020304" pitchFamily="18" charset="0"/>
              </a:rPr>
              <a:t> </a:t>
            </a:r>
            <a:r>
              <a:rPr lang="en-US" b="1" dirty="0" err="1" smtClean="0">
                <a:latin typeface="Times New Roman" panose="02020603050405020304" pitchFamily="18" charset="0"/>
              </a:rPr>
              <a:t>degli</a:t>
            </a:r>
            <a:r>
              <a:rPr lang="en-US" b="1" dirty="0" smtClean="0">
                <a:latin typeface="Times New Roman" panose="02020603050405020304" pitchFamily="18" charset="0"/>
              </a:rPr>
              <a:t> </a:t>
            </a:r>
            <a:r>
              <a:rPr lang="en-US" b="1" dirty="0" err="1" smtClean="0">
                <a:latin typeface="Times New Roman" panose="02020603050405020304" pitchFamily="18" charset="0"/>
              </a:rPr>
              <a:t>eventi</a:t>
            </a:r>
            <a:r>
              <a:rPr lang="en-US" b="1" dirty="0" smtClean="0">
                <a:latin typeface="Times New Roman" panose="02020603050405020304" pitchFamily="18" charset="0"/>
              </a:rPr>
              <a:t> </a:t>
            </a:r>
            <a:r>
              <a:rPr lang="en-US" b="1" dirty="0" err="1" smtClean="0">
                <a:latin typeface="Times New Roman" panose="02020603050405020304" pitchFamily="18" charset="0"/>
              </a:rPr>
              <a:t>sismici</a:t>
            </a:r>
            <a:r>
              <a:rPr lang="en-US" b="1" dirty="0" smtClean="0">
                <a:latin typeface="Times New Roman" panose="02020603050405020304" pitchFamily="18" charset="0"/>
              </a:rPr>
              <a:t> </a:t>
            </a:r>
            <a:endParaRPr lang="en-US" dirty="0"/>
          </a:p>
        </p:txBody>
      </p:sp>
      <p:sp>
        <p:nvSpPr>
          <p:cNvPr id="4" name="Rectangle 3"/>
          <p:cNvSpPr/>
          <p:nvPr/>
        </p:nvSpPr>
        <p:spPr>
          <a:xfrm>
            <a:off x="183252" y="2011845"/>
            <a:ext cx="8845685" cy="3693319"/>
          </a:xfrm>
          <a:prstGeom prst="rect">
            <a:avLst/>
          </a:prstGeom>
        </p:spPr>
        <p:txBody>
          <a:bodyPr wrap="square">
            <a:spAutoFit/>
          </a:bodyPr>
          <a:lstStyle/>
          <a:p>
            <a:pPr algn="just"/>
            <a:r>
              <a:rPr lang="it-IT" dirty="0"/>
              <a:t>Il concetto di </a:t>
            </a:r>
            <a:r>
              <a:rPr lang="it-IT" dirty="0" smtClean="0"/>
              <a:t>mgnitudo </a:t>
            </a:r>
            <a:r>
              <a:rPr lang="it-IT" dirty="0"/>
              <a:t>fu introdotto da Richter (1935) per fornire </a:t>
            </a:r>
            <a:r>
              <a:rPr lang="it-IT" dirty="0" smtClean="0"/>
              <a:t>una </a:t>
            </a:r>
            <a:r>
              <a:rPr lang="it-IT" dirty="0"/>
              <a:t>obiettivo</a:t>
            </a:r>
            <a:br>
              <a:rPr lang="it-IT" dirty="0"/>
            </a:br>
            <a:r>
              <a:rPr lang="it-IT" dirty="0"/>
              <a:t>misura strumentale delle dimensioni dei terremoti. In contrasto con l'intensità sismica </a:t>
            </a:r>
            <a:r>
              <a:rPr lang="it-IT" b="1" dirty="0"/>
              <a:t>I</a:t>
            </a:r>
            <a:r>
              <a:rPr lang="it-IT" dirty="0"/>
              <a:t>, </a:t>
            </a:r>
            <a:r>
              <a:rPr lang="it-IT" dirty="0" smtClean="0"/>
              <a:t>che è basato </a:t>
            </a:r>
            <a:r>
              <a:rPr lang="it-IT" dirty="0"/>
              <a:t>sulla valutazione e classificazione del danno da scuotimento e delle percezioni umane </a:t>
            </a:r>
            <a:r>
              <a:rPr lang="it-IT" dirty="0" smtClean="0"/>
              <a:t>dello scuotimenot e, quindi, </a:t>
            </a:r>
            <a:r>
              <a:rPr lang="it-IT" dirty="0"/>
              <a:t>dipende dalla distanza dalla sorgente, la magnitudine </a:t>
            </a:r>
            <a:r>
              <a:rPr lang="it-IT" b="1" dirty="0"/>
              <a:t>M</a:t>
            </a:r>
            <a:r>
              <a:rPr lang="it-IT" dirty="0"/>
              <a:t> utilizza </a:t>
            </a:r>
            <a:r>
              <a:rPr lang="it-IT" dirty="0" smtClean="0"/>
              <a:t>misurazioni strumentali </a:t>
            </a:r>
            <a:r>
              <a:rPr lang="it-IT" dirty="0"/>
              <a:t>del movimento del suolo </a:t>
            </a:r>
            <a:r>
              <a:rPr lang="it-IT" dirty="0" smtClean="0"/>
              <a:t>calibrate </a:t>
            </a:r>
            <a:r>
              <a:rPr lang="it-IT" dirty="0"/>
              <a:t>per la distanza epicentrale e la profondità della </a:t>
            </a:r>
            <a:r>
              <a:rPr lang="it-IT" dirty="0" smtClean="0"/>
              <a:t>sorgente. Le </a:t>
            </a:r>
            <a:r>
              <a:rPr lang="it-IT" dirty="0"/>
              <a:t>caratteristiche standardizzate dello strumento sono state originariamente utilizzate per evitare effetti strumentali </a:t>
            </a:r>
            <a:r>
              <a:rPr lang="it-IT" dirty="0" smtClean="0"/>
              <a:t>su le </a:t>
            </a:r>
            <a:r>
              <a:rPr lang="it-IT" dirty="0"/>
              <a:t>stime di magnitudo. Si sperava quindi che </a:t>
            </a:r>
            <a:r>
              <a:rPr lang="it-IT" b="1" dirty="0"/>
              <a:t>M</a:t>
            </a:r>
            <a:r>
              <a:rPr lang="it-IT" dirty="0"/>
              <a:t> potesse fornire un unico numero </a:t>
            </a:r>
            <a:r>
              <a:rPr lang="it-IT" dirty="0" smtClean="0"/>
              <a:t>per misurare la dimensione </a:t>
            </a:r>
            <a:r>
              <a:rPr lang="it-IT" dirty="0"/>
              <a:t>del terremoto correlata all'energia sismica </a:t>
            </a:r>
            <a:r>
              <a:rPr lang="it-IT" dirty="0" smtClean="0"/>
              <a:t>rilasciata</a:t>
            </a:r>
            <a:r>
              <a:rPr lang="it-IT" dirty="0"/>
              <a:t>.</a:t>
            </a:r>
            <a:r>
              <a:rPr lang="it-IT" dirty="0" smtClean="0"/>
              <a:t> </a:t>
            </a:r>
            <a:r>
              <a:rPr lang="it-IT" dirty="0"/>
              <a:t>Tuttavia, </a:t>
            </a:r>
            <a:r>
              <a:rPr lang="it-IT" dirty="0" smtClean="0"/>
              <a:t>un </a:t>
            </a:r>
            <a:r>
              <a:rPr lang="it-IT" dirty="0"/>
              <a:t>parametro empirico così semplice non è direttamente correlato a nessun parametro </a:t>
            </a:r>
            <a:r>
              <a:rPr lang="it-IT" dirty="0" smtClean="0"/>
              <a:t>fisico della sorgente. </a:t>
            </a:r>
            <a:r>
              <a:rPr lang="it-IT" dirty="0"/>
              <a:t>Piuttosto, la scala di magnitudo mira a fornire un </a:t>
            </a:r>
            <a:r>
              <a:rPr lang="it-IT" dirty="0" smtClean="0"/>
              <a:t>veloce, semplice parametro </a:t>
            </a:r>
            <a:r>
              <a:rPr lang="it-IT" dirty="0"/>
              <a:t>che può essere utilizzato per l'analisi di ricognizione di prima qualità dei dati sui terremoti (</a:t>
            </a:r>
            <a:r>
              <a:rPr lang="it-IT" dirty="0" smtClean="0"/>
              <a:t>catalogo) per </a:t>
            </a:r>
            <a:r>
              <a:rPr lang="it-IT" dirty="0"/>
              <a:t>varie indagini geofisiche e </a:t>
            </a:r>
            <a:r>
              <a:rPr lang="it-IT" dirty="0" smtClean="0"/>
              <a:t>ingegneristiche.</a:t>
            </a:r>
            <a:endParaRPr lang="it-IT"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2457222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18</a:t>
            </a:fld>
            <a:endParaRPr lang="en-US" dirty="0"/>
          </a:p>
        </p:txBody>
      </p:sp>
      <p:sp>
        <p:nvSpPr>
          <p:cNvPr id="3" name="Rectangle 2"/>
          <p:cNvSpPr/>
          <p:nvPr/>
        </p:nvSpPr>
        <p:spPr>
          <a:xfrm>
            <a:off x="118452" y="5026390"/>
            <a:ext cx="9008770" cy="646331"/>
          </a:xfrm>
          <a:prstGeom prst="rect">
            <a:avLst/>
          </a:prstGeom>
        </p:spPr>
        <p:txBody>
          <a:bodyPr wrap="square">
            <a:spAutoFit/>
          </a:bodyPr>
          <a:lstStyle/>
          <a:p>
            <a:pPr algn="just"/>
            <a:r>
              <a:rPr lang="it-IT" dirty="0" smtClean="0"/>
              <a:t>La </a:t>
            </a:r>
            <a:r>
              <a:rPr lang="it-IT" dirty="0"/>
              <a:t>forma generale di tutte le scale di </a:t>
            </a:r>
            <a:r>
              <a:rPr lang="it-IT" dirty="0" smtClean="0"/>
              <a:t>magnitudo </a:t>
            </a:r>
            <a:r>
              <a:rPr lang="it-IT" dirty="0"/>
              <a:t>basate su misurazioni </a:t>
            </a:r>
            <a:r>
              <a:rPr lang="it-IT" dirty="0" smtClean="0"/>
              <a:t>delle </a:t>
            </a:r>
            <a:r>
              <a:rPr lang="it-IT" dirty="0"/>
              <a:t/>
            </a:r>
            <a:br>
              <a:rPr lang="it-IT" dirty="0"/>
            </a:br>
            <a:r>
              <a:rPr lang="it-IT" dirty="0"/>
              <a:t>ampiezze </a:t>
            </a:r>
            <a:r>
              <a:rPr lang="it-IT" dirty="0" smtClean="0"/>
              <a:t>in </a:t>
            </a:r>
            <a:r>
              <a:rPr lang="it-IT" dirty="0"/>
              <a:t>spostamento </a:t>
            </a:r>
            <a:r>
              <a:rPr lang="it-IT" b="1" dirty="0" smtClean="0"/>
              <a:t>A</a:t>
            </a:r>
            <a:r>
              <a:rPr lang="it-IT" b="1" baseline="-25000" dirty="0" smtClean="0"/>
              <a:t>d</a:t>
            </a:r>
            <a:r>
              <a:rPr lang="it-IT" dirty="0" smtClean="0"/>
              <a:t> </a:t>
            </a:r>
            <a:r>
              <a:rPr lang="it-IT" dirty="0"/>
              <a:t>e periodi </a:t>
            </a:r>
            <a:r>
              <a:rPr lang="it-IT" b="1" dirty="0"/>
              <a:t>T</a:t>
            </a:r>
            <a:r>
              <a:rPr lang="it-IT" dirty="0"/>
              <a:t> è:</a:t>
            </a:r>
            <a:endParaRPr lang="en-US" dirty="0"/>
          </a:p>
        </p:txBody>
      </p:sp>
      <p:sp>
        <p:nvSpPr>
          <p:cNvPr id="4" name="Rectangle 3"/>
          <p:cNvSpPr/>
          <p:nvPr/>
        </p:nvSpPr>
        <p:spPr>
          <a:xfrm>
            <a:off x="2637598" y="5748288"/>
            <a:ext cx="3765774" cy="369332"/>
          </a:xfrm>
          <a:prstGeom prst="rect">
            <a:avLst/>
          </a:prstGeom>
        </p:spPr>
        <p:txBody>
          <a:bodyPr wrap="none">
            <a:spAutoFit/>
          </a:bodyPr>
          <a:lstStyle/>
          <a:p>
            <a:r>
              <a:rPr lang="en-US" b="1" dirty="0">
                <a:solidFill>
                  <a:srgbClr val="00B0F0"/>
                </a:solidFill>
                <a:latin typeface="Times New Roman" panose="02020603050405020304" pitchFamily="18" charset="0"/>
              </a:rPr>
              <a:t>M = log(A</a:t>
            </a:r>
            <a:r>
              <a:rPr lang="en-US" b="1" baseline="-25000" dirty="0">
                <a:solidFill>
                  <a:srgbClr val="00B0F0"/>
                </a:solidFill>
                <a:latin typeface="Times New Roman" panose="02020603050405020304" pitchFamily="18" charset="0"/>
              </a:rPr>
              <a:t>d</a:t>
            </a:r>
            <a:r>
              <a:rPr lang="en-US" b="1" dirty="0">
                <a:solidFill>
                  <a:srgbClr val="00B0F0"/>
                </a:solidFill>
                <a:latin typeface="Times New Roman" panose="02020603050405020304" pitchFamily="18" charset="0"/>
              </a:rPr>
              <a:t>/T)</a:t>
            </a:r>
            <a:r>
              <a:rPr lang="en-US" b="1" baseline="-25000" dirty="0">
                <a:solidFill>
                  <a:srgbClr val="00B0F0"/>
                </a:solidFill>
                <a:latin typeface="Times New Roman" panose="02020603050405020304" pitchFamily="18" charset="0"/>
              </a:rPr>
              <a:t>max</a:t>
            </a:r>
            <a:r>
              <a:rPr lang="en-US" sz="1050" b="1" dirty="0">
                <a:solidFill>
                  <a:srgbClr val="00B0F0"/>
                </a:solidFill>
                <a:latin typeface="Times New Roman" panose="02020603050405020304" pitchFamily="18" charset="0"/>
              </a:rPr>
              <a:t> </a:t>
            </a:r>
            <a:r>
              <a:rPr lang="en-US" b="1" dirty="0">
                <a:solidFill>
                  <a:srgbClr val="00B0F0"/>
                </a:solidFill>
                <a:latin typeface="Times New Roman" panose="02020603050405020304" pitchFamily="18" charset="0"/>
              </a:rPr>
              <a:t>+ </a:t>
            </a:r>
            <a:r>
              <a:rPr lang="en-US" b="1" dirty="0">
                <a:solidFill>
                  <a:srgbClr val="00B0F0"/>
                </a:solidFill>
                <a:latin typeface="Symbol" panose="05050102010706020507" pitchFamily="18" charset="2"/>
              </a:rPr>
              <a:t>s(D</a:t>
            </a:r>
            <a:r>
              <a:rPr lang="en-US" b="1" dirty="0">
                <a:solidFill>
                  <a:srgbClr val="00B0F0"/>
                </a:solidFill>
                <a:latin typeface="Times New Roman" panose="02020603050405020304" pitchFamily="18" charset="0"/>
              </a:rPr>
              <a:t>, h) + C</a:t>
            </a:r>
            <a:r>
              <a:rPr lang="en-US" b="1" baseline="-25000" dirty="0">
                <a:solidFill>
                  <a:srgbClr val="00B0F0"/>
                </a:solidFill>
                <a:latin typeface="Times New Roman" panose="02020603050405020304" pitchFamily="18" charset="0"/>
              </a:rPr>
              <a:t>r</a:t>
            </a:r>
            <a:r>
              <a:rPr lang="en-US" sz="1050" b="1" dirty="0">
                <a:solidFill>
                  <a:srgbClr val="00B0F0"/>
                </a:solidFill>
                <a:latin typeface="Times New Roman" panose="02020603050405020304" pitchFamily="18" charset="0"/>
              </a:rPr>
              <a:t> </a:t>
            </a:r>
            <a:r>
              <a:rPr lang="en-US" b="1" dirty="0">
                <a:solidFill>
                  <a:srgbClr val="00B0F0"/>
                </a:solidFill>
                <a:latin typeface="Times New Roman" panose="02020603050405020304" pitchFamily="18" charset="0"/>
              </a:rPr>
              <a:t>+ C</a:t>
            </a:r>
            <a:r>
              <a:rPr lang="en-US" b="1" baseline="-25000" dirty="0">
                <a:solidFill>
                  <a:srgbClr val="00B0F0"/>
                </a:solidFill>
                <a:latin typeface="Times New Roman" panose="02020603050405020304" pitchFamily="18" charset="0"/>
              </a:rPr>
              <a:t>S</a:t>
            </a:r>
            <a:r>
              <a:rPr lang="en-US" b="1" dirty="0">
                <a:solidFill>
                  <a:srgbClr val="00B0F0"/>
                </a:solidFill>
                <a:latin typeface="Times New Roman" panose="02020603050405020304" pitchFamily="18" charset="0"/>
              </a:rPr>
              <a:t>.</a:t>
            </a:r>
            <a:endParaRPr lang="en-US" b="1" dirty="0">
              <a:solidFill>
                <a:srgbClr val="00B0F0"/>
              </a:solidFill>
            </a:endParaRPr>
          </a:p>
        </p:txBody>
      </p:sp>
      <p:sp>
        <p:nvSpPr>
          <p:cNvPr id="5" name="Rectangle 4"/>
          <p:cNvSpPr/>
          <p:nvPr/>
        </p:nvSpPr>
        <p:spPr>
          <a:xfrm>
            <a:off x="16100" y="672730"/>
            <a:ext cx="9008770" cy="4278094"/>
          </a:xfrm>
          <a:prstGeom prst="rect">
            <a:avLst/>
          </a:prstGeom>
        </p:spPr>
        <p:txBody>
          <a:bodyPr wrap="square">
            <a:spAutoFit/>
          </a:bodyPr>
          <a:lstStyle/>
          <a:p>
            <a:pPr marL="285750" indent="-285750" algn="just">
              <a:buFont typeface="Arial" panose="020B0604020202020204" pitchFamily="34" charset="0"/>
              <a:buChar char="•"/>
            </a:pPr>
            <a:r>
              <a:rPr lang="it-IT" sz="1600" dirty="0"/>
              <a:t>Per una data geometria sorgente-ricevitore eventi "più grandi" produrranno arrivi d'onda di </a:t>
            </a:r>
            <a:r>
              <a:rPr lang="it-IT" sz="1600" dirty="0" smtClean="0"/>
              <a:t>ampiezze maggiori alla </a:t>
            </a:r>
            <a:r>
              <a:rPr lang="it-IT" sz="1600" dirty="0"/>
              <a:t>stazione sismica. Viene utilizzato il logaritmo delle ampiezze di </a:t>
            </a:r>
            <a:r>
              <a:rPr lang="it-IT" sz="1600" dirty="0" smtClean="0"/>
              <a:t>spostamento </a:t>
            </a:r>
            <a:r>
              <a:rPr lang="it-IT" sz="1600" dirty="0"/>
              <a:t>del suolo </a:t>
            </a:r>
            <a:r>
              <a:rPr lang="it-IT" sz="1600" b="1" dirty="0" smtClean="0"/>
              <a:t>A</a:t>
            </a:r>
            <a:r>
              <a:rPr lang="it-IT" sz="1600" dirty="0" smtClean="0"/>
              <a:t> a </a:t>
            </a:r>
            <a:r>
              <a:rPr lang="it-IT" sz="1600" dirty="0"/>
              <a:t>causa dell'enorme variabilità degli spostamenti </a:t>
            </a:r>
            <a:r>
              <a:rPr lang="it-IT" sz="1600" dirty="0" smtClean="0"/>
              <a:t>causate dai terremoti;</a:t>
            </a:r>
          </a:p>
          <a:p>
            <a:pPr marL="285750" indent="-285750" algn="just">
              <a:buFont typeface="Arial" panose="020B0604020202020204" pitchFamily="34" charset="0"/>
              <a:buChar char="•"/>
            </a:pPr>
            <a:r>
              <a:rPr lang="it-IT" sz="1600" dirty="0" smtClean="0"/>
              <a:t>Le </a:t>
            </a:r>
            <a:r>
              <a:rPr lang="it-IT" sz="1600" dirty="0" smtClean="0"/>
              <a:t>magnitudo </a:t>
            </a:r>
            <a:r>
              <a:rPr lang="it-IT" sz="1600" dirty="0"/>
              <a:t>dovrebbero essere una misura dell'energia sismica rilasciata e quindi essere proporzionali </a:t>
            </a:r>
            <a:r>
              <a:rPr lang="it-IT" sz="1600" dirty="0" smtClean="0"/>
              <a:t>alla </a:t>
            </a:r>
            <a:r>
              <a:rPr lang="it-IT" sz="1600" dirty="0"/>
              <a:t>velocità del movimento del suolo, </a:t>
            </a:r>
            <a:r>
              <a:rPr lang="it-IT" sz="1600" dirty="0" smtClean="0"/>
              <a:t>cioè </a:t>
            </a:r>
            <a:r>
              <a:rPr lang="it-IT" sz="1600" b="1" dirty="0" smtClean="0"/>
              <a:t>A/T</a:t>
            </a:r>
            <a:r>
              <a:rPr lang="it-IT" sz="1600" dirty="0" smtClean="0"/>
              <a:t> </a:t>
            </a:r>
            <a:r>
              <a:rPr lang="it-IT" sz="1600" dirty="0"/>
              <a:t>con </a:t>
            </a:r>
            <a:r>
              <a:rPr lang="it-IT" sz="1600" b="1" dirty="0" smtClean="0"/>
              <a:t>T</a:t>
            </a:r>
            <a:r>
              <a:rPr lang="it-IT" sz="1600" dirty="0" smtClean="0"/>
              <a:t> </a:t>
            </a:r>
            <a:r>
              <a:rPr lang="it-IT" sz="1600" dirty="0"/>
              <a:t>periodo dell'onda considerata</a:t>
            </a:r>
            <a:r>
              <a:rPr lang="it-IT" sz="1600" dirty="0" smtClean="0"/>
              <a:t>;</a:t>
            </a:r>
          </a:p>
          <a:p>
            <a:pPr marL="285750" indent="-285750" algn="just">
              <a:buFont typeface="Arial" panose="020B0604020202020204" pitchFamily="34" charset="0"/>
              <a:buChar char="•"/>
            </a:pPr>
            <a:r>
              <a:rPr lang="it-IT" sz="1600" dirty="0" smtClean="0"/>
              <a:t>Il </a:t>
            </a:r>
            <a:r>
              <a:rPr lang="it-IT" sz="1600" dirty="0"/>
              <a:t>decadimento delle ampiezze </a:t>
            </a:r>
            <a:r>
              <a:rPr lang="it-IT" sz="1600" dirty="0" smtClean="0"/>
              <a:t>dello </a:t>
            </a:r>
            <a:r>
              <a:rPr lang="it-IT" sz="1600" dirty="0"/>
              <a:t>spostamento del suolo </a:t>
            </a:r>
            <a:r>
              <a:rPr lang="it-IT" sz="1600" b="1" dirty="0"/>
              <a:t>A</a:t>
            </a:r>
            <a:r>
              <a:rPr lang="it-IT" sz="1600" dirty="0"/>
              <a:t> con distanza epicentrale </a:t>
            </a:r>
            <a:r>
              <a:rPr lang="it-IT" sz="1600" b="1" dirty="0"/>
              <a:t>D</a:t>
            </a:r>
            <a:r>
              <a:rPr lang="it-IT" sz="1600" dirty="0"/>
              <a:t> e </a:t>
            </a:r>
            <a:r>
              <a:rPr lang="it-IT" sz="1600" dirty="0" smtClean="0"/>
              <a:t>la loro dipendenza </a:t>
            </a:r>
            <a:r>
              <a:rPr lang="it-IT" sz="1600" dirty="0"/>
              <a:t>dalla profondità della sorgente, </a:t>
            </a:r>
            <a:r>
              <a:rPr lang="it-IT" sz="1600" b="1" dirty="0"/>
              <a:t>h</a:t>
            </a:r>
            <a:r>
              <a:rPr lang="it-IT" sz="1600" dirty="0"/>
              <a:t>, cioè gli effetti </a:t>
            </a:r>
            <a:r>
              <a:rPr lang="it-IT" sz="1600" dirty="0" smtClean="0"/>
              <a:t>del geometrical spreading e </a:t>
            </a:r>
            <a:r>
              <a:rPr lang="it-IT" sz="1600" dirty="0"/>
              <a:t>dell'attenuazione </a:t>
            </a:r>
            <a:r>
              <a:rPr lang="it-IT" sz="1600" dirty="0" smtClean="0"/>
              <a:t>delle </a:t>
            </a:r>
            <a:r>
              <a:rPr lang="it-IT" sz="1600" dirty="0"/>
              <a:t>onde sismiche considerate sono note </a:t>
            </a:r>
            <a:r>
              <a:rPr lang="it-IT" sz="1600" dirty="0" smtClean="0"/>
              <a:t>empiricamente almeno in </a:t>
            </a:r>
            <a:r>
              <a:rPr lang="it-IT" sz="1600" dirty="0"/>
              <a:t>senso statistico. </a:t>
            </a:r>
            <a:r>
              <a:rPr lang="it-IT" sz="1600" dirty="0" smtClean="0"/>
              <a:t>Esso può essere compensato </a:t>
            </a:r>
            <a:r>
              <a:rPr lang="it-IT" sz="1600" dirty="0"/>
              <a:t>da una funzione di calibrazione </a:t>
            </a:r>
            <a:r>
              <a:rPr lang="el-GR" sz="1600" b="1" dirty="0" smtClean="0"/>
              <a:t>Ω</a:t>
            </a:r>
            <a:r>
              <a:rPr lang="it-IT" sz="1600" b="1" dirty="0" smtClean="0"/>
              <a:t>(D,h</a:t>
            </a:r>
            <a:r>
              <a:rPr lang="it-IT" sz="1600" b="1" dirty="0"/>
              <a:t>). </a:t>
            </a:r>
            <a:r>
              <a:rPr lang="it-IT" sz="1600" dirty="0"/>
              <a:t>Quest'ultimo è il registro dell'inverso </a:t>
            </a:r>
            <a:r>
              <a:rPr lang="it-IT" sz="1600" dirty="0" smtClean="0"/>
              <a:t>di ampiezza </a:t>
            </a:r>
            <a:r>
              <a:rPr lang="it-IT" sz="1600" dirty="0"/>
              <a:t>di riferimento </a:t>
            </a:r>
            <a:r>
              <a:rPr lang="it-IT" sz="1600" b="1" dirty="0" smtClean="0"/>
              <a:t>A</a:t>
            </a:r>
            <a:r>
              <a:rPr lang="it-IT" sz="1600" b="1" baseline="-25000" dirty="0" smtClean="0"/>
              <a:t>0</a:t>
            </a:r>
            <a:r>
              <a:rPr lang="it-IT" sz="1600" b="1" dirty="0" smtClean="0"/>
              <a:t>(D,h</a:t>
            </a:r>
            <a:r>
              <a:rPr lang="it-IT" sz="1600" b="1" dirty="0"/>
              <a:t>) </a:t>
            </a:r>
            <a:r>
              <a:rPr lang="it-IT" sz="1600" dirty="0"/>
              <a:t>di un evento di grandezza zero, cioè </a:t>
            </a:r>
            <a:r>
              <a:rPr lang="el-GR" sz="1600" b="1" dirty="0" smtClean="0"/>
              <a:t>Ω</a:t>
            </a:r>
            <a:r>
              <a:rPr lang="it-IT" sz="1600" b="1" dirty="0" smtClean="0"/>
              <a:t>(D,h</a:t>
            </a:r>
            <a:r>
              <a:rPr lang="it-IT" sz="1600" b="1" dirty="0"/>
              <a:t>) = -log A</a:t>
            </a:r>
            <a:r>
              <a:rPr lang="it-IT" sz="1600" b="1" baseline="-25000" dirty="0"/>
              <a:t>0</a:t>
            </a:r>
            <a:r>
              <a:rPr lang="it-IT" sz="1600" b="1" dirty="0"/>
              <a:t> (</a:t>
            </a:r>
            <a:r>
              <a:rPr lang="it-IT" sz="1600" b="1" dirty="0" smtClean="0"/>
              <a:t>D,h);</a:t>
            </a:r>
          </a:p>
          <a:p>
            <a:pPr marL="285750" indent="-285750" algn="just">
              <a:buFont typeface="Arial" panose="020B0604020202020204" pitchFamily="34" charset="0"/>
              <a:buChar char="•"/>
            </a:pPr>
            <a:r>
              <a:rPr lang="it-IT" sz="1600" dirty="0" smtClean="0"/>
              <a:t>Il </a:t>
            </a:r>
            <a:r>
              <a:rPr lang="it-IT" sz="1600" dirty="0"/>
              <a:t>valore massimo </a:t>
            </a:r>
            <a:r>
              <a:rPr lang="it-IT" sz="1600" b="1" dirty="0"/>
              <a:t>(</a:t>
            </a:r>
            <a:r>
              <a:rPr lang="it-IT" sz="1600" b="1" dirty="0" smtClean="0"/>
              <a:t>A/T)</a:t>
            </a:r>
            <a:r>
              <a:rPr lang="it-IT" sz="1600" b="1" baseline="-25000" dirty="0" smtClean="0"/>
              <a:t>max</a:t>
            </a:r>
            <a:r>
              <a:rPr lang="it-IT" sz="1600" b="1" dirty="0" smtClean="0"/>
              <a:t> </a:t>
            </a:r>
            <a:r>
              <a:rPr lang="it-IT" sz="1600" dirty="0"/>
              <a:t>in un gruppo d'onda per il quale è noto </a:t>
            </a:r>
            <a:r>
              <a:rPr lang="el-GR" sz="1600" b="1" dirty="0" smtClean="0"/>
              <a:t>Ω</a:t>
            </a:r>
            <a:r>
              <a:rPr lang="it-IT" sz="1600" b="1" dirty="0" smtClean="0"/>
              <a:t>(D,h</a:t>
            </a:r>
            <a:r>
              <a:rPr lang="it-IT" sz="1600" b="1" dirty="0"/>
              <a:t>) </a:t>
            </a:r>
            <a:r>
              <a:rPr lang="it-IT" sz="1600" dirty="0"/>
              <a:t>dovrebbe fornire</a:t>
            </a:r>
            <a:br>
              <a:rPr lang="it-IT" sz="1600" dirty="0"/>
            </a:br>
            <a:r>
              <a:rPr lang="it-IT" sz="1600" dirty="0"/>
              <a:t>la stima migliore e più stabile dell'entità </a:t>
            </a:r>
            <a:r>
              <a:rPr lang="it-IT" sz="1600" dirty="0" smtClean="0"/>
              <a:t>dell'evento;</a:t>
            </a:r>
          </a:p>
          <a:p>
            <a:pPr marL="285750" indent="-285750" algn="just">
              <a:buFont typeface="Arial" panose="020B0604020202020204" pitchFamily="34" charset="0"/>
              <a:buChar char="•"/>
            </a:pPr>
            <a:r>
              <a:rPr lang="it-IT" sz="1600" dirty="0" smtClean="0"/>
              <a:t>La </a:t>
            </a:r>
            <a:r>
              <a:rPr lang="it-IT" sz="1600" dirty="0"/>
              <a:t>direttività </a:t>
            </a:r>
            <a:r>
              <a:rPr lang="it-IT" sz="1600" dirty="0" smtClean="0"/>
              <a:t>preferita della sorgente, variabile </a:t>
            </a:r>
            <a:r>
              <a:rPr lang="it-IT" sz="1600" dirty="0"/>
              <a:t>a livello </a:t>
            </a:r>
            <a:r>
              <a:rPr lang="it-IT" sz="1600" dirty="0" smtClean="0"/>
              <a:t>regionale, </a:t>
            </a:r>
            <a:r>
              <a:rPr lang="it-IT" sz="1600" dirty="0"/>
              <a:t>può essere corretta da </a:t>
            </a:r>
            <a:r>
              <a:rPr lang="it-IT" sz="1600" dirty="0" smtClean="0"/>
              <a:t>un </a:t>
            </a:r>
            <a:r>
              <a:rPr lang="it-IT" sz="1600" dirty="0"/>
              <a:t>termine di </a:t>
            </a:r>
            <a:r>
              <a:rPr lang="it-IT" sz="1600" dirty="0" smtClean="0"/>
              <a:t>correzione di sorgente regionale, </a:t>
            </a:r>
            <a:r>
              <a:rPr lang="it-IT" sz="1600" b="1" dirty="0"/>
              <a:t>Cr</a:t>
            </a:r>
            <a:r>
              <a:rPr lang="it-IT" sz="1600" dirty="0"/>
              <a:t> e influenza degli effetti del sito locale sulle ampiezze (che </a:t>
            </a:r>
            <a:r>
              <a:rPr lang="it-IT" sz="1600" dirty="0" smtClean="0"/>
              <a:t>dipendono sulla </a:t>
            </a:r>
            <a:r>
              <a:rPr lang="it-IT" sz="1600" dirty="0"/>
              <a:t>struttura crostale locale, tipo di roccia vicino alla superficie, copertura del terreno soffice </a:t>
            </a:r>
            <a:r>
              <a:rPr lang="it-IT" sz="1600" dirty="0" smtClean="0"/>
              <a:t>e/o topografia) essere aggiustato </a:t>
            </a:r>
            <a:r>
              <a:rPr lang="it-IT" sz="1600" dirty="0"/>
              <a:t>da una correzione di stazione, </a:t>
            </a:r>
            <a:r>
              <a:rPr lang="it-IT" sz="1600" b="1" dirty="0"/>
              <a:t>C</a:t>
            </a:r>
            <a:r>
              <a:rPr lang="it-IT" sz="1600" b="1" baseline="-25000" dirty="0"/>
              <a:t>S</a:t>
            </a:r>
            <a:r>
              <a:rPr lang="it-IT" sz="1600" dirty="0"/>
              <a:t>, che non dipende dall'azimut.</a:t>
            </a:r>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7972710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19</a:t>
            </a:fld>
            <a:endParaRPr lang="en-US" dirty="0"/>
          </a:p>
        </p:txBody>
      </p:sp>
      <p:pic>
        <p:nvPicPr>
          <p:cNvPr id="3" name="Picture 2"/>
          <p:cNvPicPr>
            <a:picLocks noChangeAspect="1"/>
          </p:cNvPicPr>
          <p:nvPr/>
        </p:nvPicPr>
        <p:blipFill rotWithShape="1">
          <a:blip r:embed="rId2"/>
          <a:srcRect l="42327" t="19815" r="47326" b="2877"/>
          <a:stretch/>
        </p:blipFill>
        <p:spPr>
          <a:xfrm>
            <a:off x="323850" y="812800"/>
            <a:ext cx="3959408" cy="5546725"/>
          </a:xfrm>
          <a:prstGeom prst="rect">
            <a:avLst/>
          </a:prstGeom>
        </p:spPr>
      </p:pic>
      <p:sp>
        <p:nvSpPr>
          <p:cNvPr id="4" name="Rectangle 3"/>
          <p:cNvSpPr/>
          <p:nvPr/>
        </p:nvSpPr>
        <p:spPr>
          <a:xfrm>
            <a:off x="4585809" y="1655584"/>
            <a:ext cx="4131578" cy="3416320"/>
          </a:xfrm>
          <a:prstGeom prst="rect">
            <a:avLst/>
          </a:prstGeom>
        </p:spPr>
        <p:txBody>
          <a:bodyPr wrap="square">
            <a:spAutoFit/>
          </a:bodyPr>
          <a:lstStyle/>
          <a:p>
            <a:pPr algn="just"/>
            <a:r>
              <a:rPr lang="it-IT" dirty="0"/>
              <a:t>Esempi di misure di ampiezze di traccia </a:t>
            </a:r>
            <a:r>
              <a:rPr lang="it-IT" b="1" dirty="0"/>
              <a:t>B</a:t>
            </a:r>
            <a:r>
              <a:rPr lang="it-IT" dirty="0"/>
              <a:t> e periodi </a:t>
            </a:r>
            <a:r>
              <a:rPr lang="it-IT" b="1" dirty="0"/>
              <a:t>T</a:t>
            </a:r>
            <a:r>
              <a:rPr lang="it-IT" dirty="0"/>
              <a:t> in registrazioni </a:t>
            </a:r>
            <a:r>
              <a:rPr lang="it-IT" dirty="0" smtClean="0"/>
              <a:t>sismiche per </a:t>
            </a:r>
            <a:r>
              <a:rPr lang="it-IT" dirty="0"/>
              <a:t>la determinazione della </a:t>
            </a:r>
            <a:r>
              <a:rPr lang="it-IT" dirty="0" smtClean="0"/>
              <a:t>magnitudo: </a:t>
            </a:r>
            <a:r>
              <a:rPr lang="it-IT" i="1" dirty="0"/>
              <a:t>a)</a:t>
            </a:r>
            <a:r>
              <a:rPr lang="it-IT" dirty="0"/>
              <a:t> il caso di una wavelet </a:t>
            </a:r>
            <a:r>
              <a:rPr lang="it-IT" dirty="0" smtClean="0"/>
              <a:t>simmetrica corta e </a:t>
            </a:r>
            <a:r>
              <a:rPr lang="it-IT" i="1" dirty="0" smtClean="0"/>
              <a:t>b</a:t>
            </a:r>
            <a:r>
              <a:rPr lang="it-IT" i="1" dirty="0"/>
              <a:t>)</a:t>
            </a:r>
            <a:r>
              <a:rPr lang="it-IT" dirty="0"/>
              <a:t> </a:t>
            </a:r>
            <a:r>
              <a:rPr lang="it-IT" dirty="0" smtClean="0"/>
              <a:t>con deflessioni </a:t>
            </a:r>
            <a:r>
              <a:rPr lang="it-IT" dirty="0"/>
              <a:t>asimmetriche, </a:t>
            </a:r>
            <a:r>
              <a:rPr lang="it-IT" i="1" dirty="0"/>
              <a:t>c)</a:t>
            </a:r>
            <a:r>
              <a:rPr lang="it-IT" dirty="0"/>
              <a:t> </a:t>
            </a:r>
            <a:r>
              <a:rPr lang="it-IT" dirty="0" smtClean="0"/>
              <a:t>e </a:t>
            </a:r>
            <a:r>
              <a:rPr lang="it-IT" i="1" dirty="0" smtClean="0"/>
              <a:t>d</a:t>
            </a:r>
            <a:r>
              <a:rPr lang="it-IT" i="1" dirty="0"/>
              <a:t>)</a:t>
            </a:r>
            <a:r>
              <a:rPr lang="it-IT" dirty="0"/>
              <a:t> </a:t>
            </a:r>
            <a:r>
              <a:rPr lang="it-IT" dirty="0" smtClean="0"/>
              <a:t>il caso </a:t>
            </a:r>
            <a:r>
              <a:rPr lang="it-IT" dirty="0"/>
              <a:t>di un gruppo di onde P </a:t>
            </a:r>
            <a:r>
              <a:rPr lang="it-IT" dirty="0" smtClean="0"/>
              <a:t>più complesso </a:t>
            </a:r>
            <a:r>
              <a:rPr lang="it-IT" dirty="0"/>
              <a:t>e </a:t>
            </a:r>
            <a:r>
              <a:rPr lang="it-IT" dirty="0" smtClean="0"/>
              <a:t>di più lungo durata </a:t>
            </a:r>
            <a:r>
              <a:rPr lang="it-IT" dirty="0"/>
              <a:t>(processo di rottura multipla) ed </a:t>
            </a:r>
            <a:r>
              <a:rPr lang="it-IT" i="1" dirty="0"/>
              <a:t>e)</a:t>
            </a:r>
            <a:r>
              <a:rPr lang="it-IT" dirty="0"/>
              <a:t> il caso di </a:t>
            </a:r>
            <a:r>
              <a:rPr lang="it-IT" dirty="0" smtClean="0"/>
              <a:t>un’onda superficiale </a:t>
            </a:r>
            <a:r>
              <a:rPr lang="it-IT" dirty="0"/>
              <a:t>dispersa. Nota: </a:t>
            </a:r>
            <a:r>
              <a:rPr lang="it-IT" i="1" dirty="0"/>
              <a:t>c)</a:t>
            </a:r>
            <a:r>
              <a:rPr lang="it-IT" dirty="0"/>
              <a:t/>
            </a:r>
            <a:br>
              <a:rPr lang="it-IT" dirty="0"/>
            </a:br>
            <a:r>
              <a:rPr lang="it-IT" dirty="0"/>
              <a:t>e </a:t>
            </a:r>
            <a:r>
              <a:rPr lang="it-IT" i="1" dirty="0"/>
              <a:t>d)</a:t>
            </a:r>
            <a:r>
              <a:rPr lang="it-IT" dirty="0"/>
              <a:t> sono sezioni dell'onda P dello stesso evento ma registrate con </a:t>
            </a:r>
            <a:r>
              <a:rPr lang="it-IT" dirty="0" smtClean="0"/>
              <a:t>diversi sismografi.</a:t>
            </a:r>
            <a:endParaRPr lang="en-US"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31306367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a:t>
            </a:fld>
            <a:endParaRPr lang="en-US" dirty="0"/>
          </a:p>
        </p:txBody>
      </p:sp>
      <p:pic>
        <p:nvPicPr>
          <p:cNvPr id="3" name="Picture 2"/>
          <p:cNvPicPr>
            <a:picLocks noChangeAspect="1"/>
          </p:cNvPicPr>
          <p:nvPr/>
        </p:nvPicPr>
        <p:blipFill rotWithShape="1">
          <a:blip r:embed="rId2"/>
          <a:srcRect l="56949" t="11845" r="14364" b="10565"/>
          <a:stretch/>
        </p:blipFill>
        <p:spPr>
          <a:xfrm>
            <a:off x="1007391" y="637551"/>
            <a:ext cx="6912244" cy="5258206"/>
          </a:xfrm>
          <a:prstGeom prst="rect">
            <a:avLst/>
          </a:prstGeom>
        </p:spPr>
      </p:pic>
      <p:sp>
        <p:nvSpPr>
          <p:cNvPr id="4" name="Rectangle 3"/>
          <p:cNvSpPr/>
          <p:nvPr/>
        </p:nvSpPr>
        <p:spPr>
          <a:xfrm>
            <a:off x="1007391" y="5986377"/>
            <a:ext cx="7310263" cy="369332"/>
          </a:xfrm>
          <a:prstGeom prst="rect">
            <a:avLst/>
          </a:prstGeom>
        </p:spPr>
        <p:txBody>
          <a:bodyPr wrap="square">
            <a:spAutoFit/>
          </a:bodyPr>
          <a:lstStyle/>
          <a:p>
            <a:r>
              <a:rPr lang="it-IT" dirty="0"/>
              <a:t>Classificazione schematica di vari tipi di eventi che generano onde sismiche.</a:t>
            </a:r>
            <a:endParaRPr lang="en-US" dirty="0"/>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7824803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3" name="Picture 2"/>
          <p:cNvPicPr>
            <a:picLocks noChangeAspect="1"/>
          </p:cNvPicPr>
          <p:nvPr/>
        </p:nvPicPr>
        <p:blipFill rotWithShape="1">
          <a:blip r:embed="rId2"/>
          <a:srcRect l="75536" t="25714" r="14732" b="18096"/>
          <a:stretch/>
        </p:blipFill>
        <p:spPr>
          <a:xfrm>
            <a:off x="119883" y="1044851"/>
            <a:ext cx="4909317" cy="5314674"/>
          </a:xfrm>
          <a:prstGeom prst="rect">
            <a:avLst/>
          </a:prstGeom>
        </p:spPr>
      </p:pic>
      <p:sp>
        <p:nvSpPr>
          <p:cNvPr id="4" name="Rectangle 3"/>
          <p:cNvSpPr/>
          <p:nvPr/>
        </p:nvSpPr>
        <p:spPr>
          <a:xfrm>
            <a:off x="4881966" y="1580054"/>
            <a:ext cx="4059416" cy="3785652"/>
          </a:xfrm>
          <a:prstGeom prst="rect">
            <a:avLst/>
          </a:prstGeom>
        </p:spPr>
        <p:txBody>
          <a:bodyPr wrap="square">
            <a:spAutoFit/>
          </a:bodyPr>
          <a:lstStyle/>
          <a:p>
            <a:pPr algn="just"/>
            <a:r>
              <a:rPr lang="it-IT" sz="1600" dirty="0"/>
              <a:t>Curve </a:t>
            </a:r>
            <a:r>
              <a:rPr lang="it-IT" sz="1600" dirty="0" smtClean="0"/>
              <a:t>di amplificazione relative allo </a:t>
            </a:r>
            <a:r>
              <a:rPr lang="it-IT" sz="1600" dirty="0"/>
              <a:t>spostamento del terreno per varie classi </a:t>
            </a:r>
            <a:r>
              <a:rPr lang="it-IT" sz="1600" dirty="0" smtClean="0"/>
              <a:t>di registrazioni </a:t>
            </a:r>
            <a:r>
              <a:rPr lang="it-IT" sz="1600" dirty="0"/>
              <a:t>analogiche standardizzate </a:t>
            </a:r>
            <a:r>
              <a:rPr lang="it-IT" sz="1600" dirty="0" smtClean="0"/>
              <a:t>. A4 </a:t>
            </a:r>
            <a:r>
              <a:rPr lang="it-IT" sz="1600" dirty="0"/>
              <a:t>e C sono le curve di </a:t>
            </a:r>
            <a:r>
              <a:rPr lang="it-IT" sz="1600" dirty="0" smtClean="0"/>
              <a:t>amplificazione dei </a:t>
            </a:r>
            <a:r>
              <a:rPr lang="it-IT" sz="1600" dirty="0"/>
              <a:t>sismografi standard a </a:t>
            </a:r>
            <a:r>
              <a:rPr lang="it-IT" sz="1600" dirty="0" smtClean="0"/>
              <a:t>corto periodo e a </a:t>
            </a:r>
            <a:r>
              <a:rPr lang="it-IT" sz="1600" dirty="0"/>
              <a:t>banda larga (Kirnos SKD) </a:t>
            </a:r>
            <a:r>
              <a:rPr lang="it-IT" sz="1600" dirty="0" smtClean="0"/>
              <a:t>della rete sismologica </a:t>
            </a:r>
            <a:r>
              <a:rPr lang="it-IT" sz="1600" dirty="0"/>
              <a:t>nell'ex Unione Sovietica e nell'Europa </a:t>
            </a:r>
            <a:r>
              <a:rPr lang="it-IT" sz="1600" dirty="0" smtClean="0"/>
              <a:t>orientale, </a:t>
            </a:r>
            <a:r>
              <a:rPr lang="it-IT" sz="1600" dirty="0"/>
              <a:t>mentre A2 e B1 sono le caratteristiche </a:t>
            </a:r>
            <a:r>
              <a:rPr lang="it-IT" sz="1600" dirty="0" smtClean="0"/>
              <a:t>di </a:t>
            </a:r>
            <a:r>
              <a:rPr lang="it-IT" sz="1600" dirty="0"/>
              <a:t>registrazioni</a:t>
            </a:r>
            <a:r>
              <a:rPr lang="it-IT" sz="1600" dirty="0" smtClean="0"/>
              <a:t>standard  a </a:t>
            </a:r>
            <a:r>
              <a:rPr lang="it-IT" sz="1600" dirty="0"/>
              <a:t>breve e lungo </a:t>
            </a:r>
            <a:r>
              <a:rPr lang="it-IT" sz="1600" dirty="0" smtClean="0"/>
              <a:t>periodo delle </a:t>
            </a:r>
            <a:r>
              <a:rPr lang="it-IT" sz="1600" dirty="0"/>
              <a:t>le stazioni del World Wide Standard Seismograph Network (</a:t>
            </a:r>
            <a:r>
              <a:rPr lang="it-IT" sz="1600" dirty="0" smtClean="0"/>
              <a:t>WWSSN negli </a:t>
            </a:r>
            <a:r>
              <a:rPr lang="it-IT" sz="1600" dirty="0"/>
              <a:t>anni '60 e '70. </a:t>
            </a:r>
            <a:r>
              <a:rPr lang="it-IT" sz="1600" dirty="0" smtClean="0"/>
              <a:t>Le altree </a:t>
            </a:r>
            <a:r>
              <a:rPr lang="it-IT" sz="1600" dirty="0"/>
              <a:t>curve </a:t>
            </a:r>
            <a:r>
              <a:rPr lang="it-IT" sz="1600" dirty="0" smtClean="0"/>
              <a:t>sono</a:t>
            </a:r>
            <a:r>
              <a:rPr lang="it-IT" sz="1600" dirty="0"/>
              <a:t>: WA - Sismometro a </a:t>
            </a:r>
            <a:r>
              <a:rPr lang="it-IT" sz="1600" dirty="0" smtClean="0"/>
              <a:t>torsione Wood-Anderson, </a:t>
            </a:r>
            <a:r>
              <a:rPr lang="it-IT" sz="1600" dirty="0"/>
              <a:t>che </a:t>
            </a:r>
            <a:r>
              <a:rPr lang="it-IT" sz="1600" dirty="0" smtClean="0"/>
              <a:t>era lo strumento utilizzato e </a:t>
            </a:r>
            <a:r>
              <a:rPr lang="it-IT" sz="1600" dirty="0"/>
              <a:t>nella definizione della scala di </a:t>
            </a:r>
            <a:r>
              <a:rPr lang="it-IT" sz="1600" dirty="0" smtClean="0"/>
              <a:t>magnitudo.</a:t>
            </a:r>
            <a:endParaRPr lang="en-US" sz="1600"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3355896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21</a:t>
            </a:fld>
            <a:endParaRPr lang="en-US" dirty="0"/>
          </a:p>
        </p:txBody>
      </p:sp>
      <p:sp>
        <p:nvSpPr>
          <p:cNvPr id="3" name="TextBox 2"/>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
        <p:nvSpPr>
          <p:cNvPr id="4" name="Rectangle 3"/>
          <p:cNvSpPr/>
          <p:nvPr/>
        </p:nvSpPr>
        <p:spPr>
          <a:xfrm>
            <a:off x="2410716" y="632869"/>
            <a:ext cx="4099071" cy="369332"/>
          </a:xfrm>
          <a:prstGeom prst="rect">
            <a:avLst/>
          </a:prstGeom>
        </p:spPr>
        <p:txBody>
          <a:bodyPr wrap="none">
            <a:spAutoFit/>
          </a:bodyPr>
          <a:lstStyle/>
          <a:p>
            <a:r>
              <a:rPr lang="it-IT" dirty="0">
                <a:effectLst>
                  <a:outerShdw blurRad="38100" dist="38100" dir="2700000" algn="tl">
                    <a:srgbClr val="000000">
                      <a:alpha val="43137"/>
                    </a:srgbClr>
                  </a:outerShdw>
                </a:effectLst>
              </a:rPr>
              <a:t>La scala </a:t>
            </a:r>
            <a:r>
              <a:rPr lang="it-IT" dirty="0" smtClean="0">
                <a:effectLst>
                  <a:outerShdw blurRad="38100" dist="38100" dir="2700000" algn="tl">
                    <a:srgbClr val="000000">
                      <a:alpha val="43137"/>
                    </a:srgbClr>
                  </a:outerShdw>
                </a:effectLst>
              </a:rPr>
              <a:t>di magnitudo </a:t>
            </a:r>
            <a:r>
              <a:rPr lang="it-IT" dirty="0">
                <a:effectLst>
                  <a:outerShdw blurRad="38100" dist="38100" dir="2700000" algn="tl">
                    <a:srgbClr val="000000">
                      <a:alpha val="43137"/>
                    </a:srgbClr>
                  </a:outerShdw>
                </a:effectLst>
              </a:rPr>
              <a:t>Richter originale Ml</a:t>
            </a:r>
            <a:endParaRPr lang="en-US" dirty="0">
              <a:effectLst>
                <a:outerShdw blurRad="38100" dist="38100" dir="2700000" algn="tl">
                  <a:srgbClr val="000000">
                    <a:alpha val="43137"/>
                  </a:srgbClr>
                </a:outerShdw>
              </a:effectLst>
            </a:endParaRPr>
          </a:p>
        </p:txBody>
      </p:sp>
      <p:sp>
        <p:nvSpPr>
          <p:cNvPr id="5" name="Rectangle 4"/>
          <p:cNvSpPr/>
          <p:nvPr/>
        </p:nvSpPr>
        <p:spPr>
          <a:xfrm>
            <a:off x="246691" y="1125496"/>
            <a:ext cx="5836393" cy="4031873"/>
          </a:xfrm>
          <a:prstGeom prst="rect">
            <a:avLst/>
          </a:prstGeom>
        </p:spPr>
        <p:txBody>
          <a:bodyPr wrap="square">
            <a:spAutoFit/>
          </a:bodyPr>
          <a:lstStyle/>
          <a:p>
            <a:pPr algn="just"/>
            <a:r>
              <a:rPr lang="it-IT" sz="1600" dirty="0" smtClean="0"/>
              <a:t>Richter </a:t>
            </a:r>
            <a:r>
              <a:rPr lang="it-IT" sz="1600" dirty="0"/>
              <a:t>(1935) tracciò il logaritmo del </a:t>
            </a:r>
            <a:r>
              <a:rPr lang="it-IT" sz="1600" dirty="0" smtClean="0"/>
              <a:t>massimo dell’ampiezza della </a:t>
            </a:r>
            <a:r>
              <a:rPr lang="it-IT" sz="1600" dirty="0"/>
              <a:t>traccia, </a:t>
            </a:r>
            <a:r>
              <a:rPr lang="it-IT" sz="1600" b="1" dirty="0"/>
              <a:t>A</a:t>
            </a:r>
            <a:r>
              <a:rPr lang="it-IT" sz="1600" b="1" baseline="-25000" dirty="0"/>
              <a:t>max</a:t>
            </a:r>
            <a:r>
              <a:rPr lang="it-IT" sz="1600" dirty="0"/>
              <a:t>, misurate dalla componente orizzontale standard Wood-Anderson (</a:t>
            </a:r>
            <a:r>
              <a:rPr lang="it-IT" sz="1600" dirty="0" smtClean="0"/>
              <a:t>WA)  </a:t>
            </a:r>
            <a:r>
              <a:rPr lang="it-IT" sz="1600" dirty="0"/>
              <a:t>registra in funzione della distanza epicentrale </a:t>
            </a:r>
            <a:r>
              <a:rPr lang="it-IT" sz="1600" b="1" dirty="0"/>
              <a:t>D</a:t>
            </a:r>
            <a:r>
              <a:rPr lang="it-IT" sz="1600" dirty="0"/>
              <a:t>. I sismometri </a:t>
            </a:r>
            <a:r>
              <a:rPr lang="it-IT" sz="1600" dirty="0" smtClean="0"/>
              <a:t>WA aveva </a:t>
            </a:r>
            <a:r>
              <a:rPr lang="it-IT" sz="1600" dirty="0"/>
              <a:t>i seguenti parametri: periodo naturale </a:t>
            </a:r>
            <a:r>
              <a:rPr lang="it-IT" sz="1600" b="1" dirty="0"/>
              <a:t>T</a:t>
            </a:r>
            <a:r>
              <a:rPr lang="it-IT" sz="1600" b="1" baseline="-25000" dirty="0"/>
              <a:t>S</a:t>
            </a:r>
            <a:r>
              <a:rPr lang="it-IT" sz="1600" b="1" dirty="0"/>
              <a:t> = 0,8 s</a:t>
            </a:r>
            <a:r>
              <a:rPr lang="it-IT" sz="1600" dirty="0"/>
              <a:t>, fattore di smorzamento </a:t>
            </a:r>
            <a:r>
              <a:rPr lang="it-IT" sz="1600" b="1" dirty="0"/>
              <a:t>D</a:t>
            </a:r>
            <a:r>
              <a:rPr lang="it-IT" sz="1600" b="1" baseline="-25000" dirty="0"/>
              <a:t>S</a:t>
            </a:r>
            <a:r>
              <a:rPr lang="it-IT" sz="1600" b="1" dirty="0"/>
              <a:t> = 0,8</a:t>
            </a:r>
            <a:r>
              <a:rPr lang="it-IT" sz="1600" dirty="0"/>
              <a:t>, </a:t>
            </a:r>
            <a:r>
              <a:rPr lang="it-IT" sz="1600" dirty="0" smtClean="0"/>
              <a:t>massima amplificazione </a:t>
            </a:r>
            <a:r>
              <a:rPr lang="it-IT" sz="1600" b="1" dirty="0"/>
              <a:t>V</a:t>
            </a:r>
            <a:r>
              <a:rPr lang="it-IT" sz="1600" b="1" baseline="-25000" dirty="0"/>
              <a:t>max</a:t>
            </a:r>
            <a:r>
              <a:rPr lang="it-IT" sz="1600" b="1" dirty="0"/>
              <a:t> = 2800</a:t>
            </a:r>
            <a:r>
              <a:rPr lang="it-IT" sz="1600" dirty="0"/>
              <a:t>. Richter ha scoperto che il log </a:t>
            </a:r>
            <a:r>
              <a:rPr lang="it-IT" sz="1600" b="1" dirty="0"/>
              <a:t>A</a:t>
            </a:r>
            <a:r>
              <a:rPr lang="it-IT" sz="1600" b="1" baseline="-25000" dirty="0"/>
              <a:t>max</a:t>
            </a:r>
            <a:r>
              <a:rPr lang="it-IT" sz="1600" dirty="0"/>
              <a:t> è diminuito con la distanza lungo di </a:t>
            </a:r>
            <a:r>
              <a:rPr lang="it-IT" sz="1600" dirty="0" smtClean="0"/>
              <a:t>più o </a:t>
            </a:r>
            <a:r>
              <a:rPr lang="it-IT" sz="1600" dirty="0"/>
              <a:t>meno curve parallele per terremoti di dimensioni diverse. Questo lo ha portato a proporre </a:t>
            </a:r>
            <a:r>
              <a:rPr lang="it-IT" sz="1600" dirty="0" smtClean="0"/>
              <a:t>questa definizione della magnitudo </a:t>
            </a:r>
            <a:r>
              <a:rPr lang="it-IT" sz="1600" dirty="0"/>
              <a:t>come misura quantitativa delle dimensioni del </a:t>
            </a:r>
            <a:r>
              <a:rPr lang="it-IT" sz="1600" dirty="0" smtClean="0"/>
              <a:t>terremoto:</a:t>
            </a:r>
          </a:p>
          <a:p>
            <a:pPr algn="just"/>
            <a:endParaRPr lang="it-IT" sz="1600" dirty="0"/>
          </a:p>
          <a:p>
            <a:pPr algn="just"/>
            <a:endParaRPr lang="it-IT" sz="1600" dirty="0"/>
          </a:p>
          <a:p>
            <a:pPr algn="just"/>
            <a:r>
              <a:rPr lang="it-IT" sz="1600" b="1" i="1" dirty="0"/>
              <a:t>"</a:t>
            </a:r>
            <a:r>
              <a:rPr lang="it-IT" sz="1600" b="1" i="1" dirty="0" smtClean="0"/>
              <a:t>La magnitudo </a:t>
            </a:r>
            <a:r>
              <a:rPr lang="it-IT" sz="1600" b="1" i="1" dirty="0"/>
              <a:t>di ogni </a:t>
            </a:r>
            <a:r>
              <a:rPr lang="it-IT" sz="1600" b="1" i="1" dirty="0" smtClean="0"/>
              <a:t>shock </a:t>
            </a:r>
            <a:r>
              <a:rPr lang="it-IT" sz="1600" b="1" i="1" dirty="0"/>
              <a:t>è considerata come il logaritmo dell'ampiezza massima della </a:t>
            </a:r>
            <a:r>
              <a:rPr lang="it-IT" sz="1600" b="1" i="1" dirty="0" smtClean="0"/>
              <a:t>traccia, espresso </a:t>
            </a:r>
            <a:r>
              <a:rPr lang="it-IT" sz="1600" b="1" i="1" dirty="0"/>
              <a:t>in micron, con cui il sismometro a torsione standard di breve </a:t>
            </a:r>
            <a:r>
              <a:rPr lang="it-IT" sz="1600" b="1" i="1" dirty="0" smtClean="0"/>
              <a:t>periodo (WA) ... registrerebbe </a:t>
            </a:r>
            <a:r>
              <a:rPr lang="it-IT" sz="1600" b="1" i="1" dirty="0"/>
              <a:t>quello shock ad una distanza epicentrale di 100 km ".</a:t>
            </a:r>
            <a:endParaRPr lang="en-US" sz="1600" b="1" i="1" dirty="0"/>
          </a:p>
        </p:txBody>
      </p:sp>
      <p:sp>
        <p:nvSpPr>
          <p:cNvPr id="6" name="Rectangle 5"/>
          <p:cNvSpPr/>
          <p:nvPr/>
        </p:nvSpPr>
        <p:spPr>
          <a:xfrm>
            <a:off x="184699" y="5861193"/>
            <a:ext cx="8942523" cy="461665"/>
          </a:xfrm>
          <a:prstGeom prst="rect">
            <a:avLst/>
          </a:prstGeom>
        </p:spPr>
        <p:txBody>
          <a:bodyPr wrap="square">
            <a:spAutoFit/>
          </a:bodyPr>
          <a:lstStyle/>
          <a:p>
            <a:pPr algn="just"/>
            <a:r>
              <a:rPr lang="it-IT" sz="1200" dirty="0" smtClean="0"/>
              <a:t>Uhrhammer </a:t>
            </a:r>
            <a:r>
              <a:rPr lang="it-IT" sz="1200" dirty="0"/>
              <a:t>e Collins (1990) hanno scoperto che l'ingrandimento di 2800 di </a:t>
            </a:r>
            <a:r>
              <a:rPr lang="it-IT" sz="1200" dirty="0" smtClean="0"/>
              <a:t>WA i </a:t>
            </a:r>
            <a:r>
              <a:rPr lang="it-IT" sz="1200" dirty="0"/>
              <a:t>sismometri erano stati calcolati sulla base di ipotesi errate sulla </a:t>
            </a:r>
            <a:r>
              <a:rPr lang="it-IT" sz="1200" dirty="0" smtClean="0"/>
              <a:t> della sospensione. </a:t>
            </a:r>
            <a:r>
              <a:rPr lang="it-IT" sz="1200" dirty="0"/>
              <a:t>Un valore più corretto </a:t>
            </a:r>
            <a:r>
              <a:rPr lang="it-IT" sz="1200" dirty="0" smtClean="0"/>
              <a:t>è </a:t>
            </a:r>
            <a:r>
              <a:rPr lang="it-IT" sz="1200" dirty="0"/>
              <a:t>2080 ± 60 (vedi anche Uhrhammer et al</a:t>
            </a:r>
            <a:r>
              <a:rPr lang="it-IT" sz="1200" dirty="0" smtClean="0"/>
              <a:t>., 1996</a:t>
            </a:r>
            <a:r>
              <a:rPr lang="it-IT" sz="1200" dirty="0"/>
              <a:t>). </a:t>
            </a:r>
            <a:endParaRPr lang="en-US" sz="1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208" y="1750529"/>
            <a:ext cx="2725746" cy="3653061"/>
          </a:xfrm>
          <a:prstGeom prst="rect">
            <a:avLst/>
          </a:prstGeom>
        </p:spPr>
      </p:pic>
      <p:sp>
        <p:nvSpPr>
          <p:cNvPr id="9" name="Rectangle 8"/>
          <p:cNvSpPr/>
          <p:nvPr/>
        </p:nvSpPr>
        <p:spPr>
          <a:xfrm>
            <a:off x="2281321" y="5324615"/>
            <a:ext cx="2081147" cy="369332"/>
          </a:xfrm>
          <a:prstGeom prst="rect">
            <a:avLst/>
          </a:prstGeom>
        </p:spPr>
        <p:txBody>
          <a:bodyPr wrap="none">
            <a:spAutoFit/>
          </a:bodyPr>
          <a:lstStyle/>
          <a:p>
            <a:r>
              <a:rPr lang="en-US" dirty="0">
                <a:solidFill>
                  <a:srgbClr val="00B0F0"/>
                </a:solidFill>
                <a:latin typeface="Times New Roman" panose="02020603050405020304" pitchFamily="18" charset="0"/>
              </a:rPr>
              <a:t>Ml = log A</a:t>
            </a:r>
            <a:r>
              <a:rPr lang="en-US" sz="1050" baseline="-25000" dirty="0">
                <a:solidFill>
                  <a:srgbClr val="00B0F0"/>
                </a:solidFill>
                <a:latin typeface="Times New Roman" panose="02020603050405020304" pitchFamily="18" charset="0"/>
              </a:rPr>
              <a:t>max</a:t>
            </a:r>
            <a:r>
              <a:rPr lang="en-US" sz="1050" dirty="0">
                <a:solidFill>
                  <a:srgbClr val="00B0F0"/>
                </a:solidFill>
                <a:latin typeface="Times New Roman" panose="02020603050405020304" pitchFamily="18" charset="0"/>
              </a:rPr>
              <a:t> </a:t>
            </a:r>
            <a:r>
              <a:rPr lang="en-US" dirty="0">
                <a:solidFill>
                  <a:srgbClr val="00B0F0"/>
                </a:solidFill>
                <a:latin typeface="Times New Roman" panose="02020603050405020304" pitchFamily="18" charset="0"/>
              </a:rPr>
              <a:t>- log </a:t>
            </a:r>
            <a:r>
              <a:rPr lang="en-US" dirty="0" smtClean="0">
                <a:solidFill>
                  <a:srgbClr val="00B0F0"/>
                </a:solidFill>
                <a:latin typeface="Times New Roman" panose="02020603050405020304" pitchFamily="18" charset="0"/>
              </a:rPr>
              <a:t>A</a:t>
            </a:r>
            <a:r>
              <a:rPr lang="en-US" sz="1050" baseline="-25000" dirty="0" smtClean="0">
                <a:solidFill>
                  <a:srgbClr val="00B0F0"/>
                </a:solidFill>
                <a:latin typeface="Times New Roman" panose="02020603050405020304" pitchFamily="18" charset="0"/>
              </a:rPr>
              <a:t>0</a:t>
            </a:r>
            <a:endParaRPr lang="en-US" baseline="-25000" dirty="0">
              <a:solidFill>
                <a:srgbClr val="00B0F0"/>
              </a:solidFill>
            </a:endParaRPr>
          </a:p>
        </p:txBody>
      </p:sp>
    </p:spTree>
    <p:extLst>
      <p:ext uri="{BB962C8B-B14F-4D97-AF65-F5344CB8AC3E}">
        <p14:creationId xmlns:p14="http://schemas.microsoft.com/office/powerpoint/2010/main" val="14600944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20" y="1143161"/>
            <a:ext cx="6103750" cy="4887769"/>
          </a:xfrm>
          <a:prstGeom prst="rect">
            <a:avLst/>
          </a:prstGeom>
        </p:spPr>
      </p:pic>
      <p:sp>
        <p:nvSpPr>
          <p:cNvPr id="4" name="Rectangle 3"/>
          <p:cNvSpPr/>
          <p:nvPr/>
        </p:nvSpPr>
        <p:spPr>
          <a:xfrm>
            <a:off x="4107050" y="592686"/>
            <a:ext cx="4897464" cy="3600986"/>
          </a:xfrm>
          <a:prstGeom prst="rect">
            <a:avLst/>
          </a:prstGeom>
        </p:spPr>
        <p:txBody>
          <a:bodyPr wrap="square">
            <a:spAutoFit/>
          </a:bodyPr>
          <a:lstStyle/>
          <a:p>
            <a:pPr algn="just"/>
            <a:r>
              <a:rPr lang="it-IT" sz="1200" dirty="0"/>
              <a:t>Un sismometro a torsione del tipo a pendolo orizzontale di </a:t>
            </a:r>
            <a:r>
              <a:rPr lang="it-IT" sz="1200" dirty="0" smtClean="0"/>
              <a:t>corto </a:t>
            </a:r>
            <a:r>
              <a:rPr lang="it-IT" sz="1200" dirty="0"/>
              <a:t>periodo adattato ai terremoti locali è mostrato in prospettiva. Un filo di tungsteno, </a:t>
            </a:r>
            <a:r>
              <a:rPr lang="it-IT" sz="1200" b="1" dirty="0"/>
              <a:t>T</a:t>
            </a:r>
            <a:r>
              <a:rPr lang="it-IT" sz="1200" dirty="0"/>
              <a:t>, lungo circa sedici </a:t>
            </a:r>
            <a:r>
              <a:rPr lang="it-IT" sz="1200" dirty="0" smtClean="0"/>
              <a:t>centimetri </a:t>
            </a:r>
            <a:r>
              <a:rPr lang="it-IT" sz="1200" dirty="0"/>
              <a:t>fissato e teso tra il perno di sospensione superiore </a:t>
            </a:r>
            <a:r>
              <a:rPr lang="it-IT" sz="1200" b="1" dirty="0"/>
              <a:t>U</a:t>
            </a:r>
            <a:r>
              <a:rPr lang="it-IT" sz="1200" dirty="0"/>
              <a:t> e il perno di sospensione inferiore </a:t>
            </a:r>
            <a:r>
              <a:rPr lang="it-IT" sz="1200" b="1" dirty="0"/>
              <a:t>L</a:t>
            </a:r>
            <a:r>
              <a:rPr lang="it-IT" sz="1200" dirty="0"/>
              <a:t>, viene attaccato ad esso eccentricamente vicino al suo centro un cilindro di rame </a:t>
            </a:r>
            <a:r>
              <a:rPr lang="it-IT" sz="1200" b="1" dirty="0"/>
              <a:t>C</a:t>
            </a:r>
            <a:r>
              <a:rPr lang="it-IT" sz="1200" dirty="0"/>
              <a:t> a cui è fissato un piccolo specchio piano m. (Nell'inserto è mostrata una vista in qualche modo ingrandita, che mostra la disposizione del cilindro, dello specchio e del filo). T viene tirato teso dal peso del cilindro di ottone, pari a circa quindici grammi, mostrato appena sotto il morsetto del gancio di sospensione L. Il cilindro di rame C è lungo circa due e cinque tende e due millimetri di diametro e, con lo specchio attaccato pesa circa 0,7 grammi. Come mostra il disegno dell'inserto, il filo T è attaccato alla superficie del cilindro parallelamente al suo asse. Quando il filo T viene regolato esattamente in verticale, il sistema forma un pendolo strettamente orizzontale con una forza di ripristino dovuta interamente alla torsione, come spiegato sopra. Quando viene disturbato dal movimento terrestre orizzontale avente un componente ad angolo retto rispetto al piano di equilibrio, la rotazione del sistema eccentrico avviene attorno al filo come un asse in modo simile ad altri pendoli orizzontali.</a:t>
            </a:r>
            <a:endParaRPr lang="en-US" sz="1200" i="1" dirty="0"/>
          </a:p>
        </p:txBody>
      </p:sp>
    </p:spTree>
    <p:extLst>
      <p:ext uri="{BB962C8B-B14F-4D97-AF65-F5344CB8AC3E}">
        <p14:creationId xmlns:p14="http://schemas.microsoft.com/office/powerpoint/2010/main" val="12838438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_richter_scale"/>
          <p:cNvPicPr>
            <a:picLocks noChangeAspect="1" noChangeArrowheads="1"/>
          </p:cNvPicPr>
          <p:nvPr/>
        </p:nvPicPr>
        <p:blipFill>
          <a:blip r:embed="rId2" cstate="print"/>
          <a:srcRect/>
          <a:stretch>
            <a:fillRect/>
          </a:stretch>
        </p:blipFill>
        <p:spPr bwMode="auto">
          <a:xfrm>
            <a:off x="2629256" y="1016244"/>
            <a:ext cx="4011379" cy="4120020"/>
          </a:xfrm>
          <a:prstGeom prst="rect">
            <a:avLst/>
          </a:prstGeom>
          <a:noFill/>
          <a:ln w="9525">
            <a:solidFill>
              <a:schemeClr val="tx1"/>
            </a:solidFill>
            <a:miter lim="800000"/>
            <a:headEnd/>
            <a:tailEnd/>
          </a:ln>
        </p:spPr>
      </p:pic>
      <p:sp>
        <p:nvSpPr>
          <p:cNvPr id="2" name="Rectangle 1"/>
          <p:cNvSpPr/>
          <p:nvPr/>
        </p:nvSpPr>
        <p:spPr>
          <a:xfrm>
            <a:off x="520146" y="493024"/>
            <a:ext cx="8229600" cy="523220"/>
          </a:xfrm>
          <a:prstGeom prst="rect">
            <a:avLst/>
          </a:prstGeom>
        </p:spPr>
        <p:txBody>
          <a:bodyPr wrap="square">
            <a:spAutoFit/>
          </a:bodyPr>
          <a:lstStyle/>
          <a:p>
            <a:r>
              <a:rPr lang="it-IT" sz="1400" dirty="0"/>
              <a:t>Nel diagramma sottostante </a:t>
            </a:r>
            <a:r>
              <a:rPr lang="it-IT" sz="1400" dirty="0" smtClean="0"/>
              <a:t>si vede come si ricava </a:t>
            </a:r>
            <a:r>
              <a:rPr lang="it-IT" sz="1400" dirty="0"/>
              <a:t>la magnitudo dal valore di ampiezza </a:t>
            </a:r>
            <a:r>
              <a:rPr lang="it-IT" sz="1400" dirty="0" smtClean="0"/>
              <a:t>massima del sismogramma.</a:t>
            </a:r>
            <a:endParaRPr lang="en-US" sz="1400" dirty="0"/>
          </a:p>
        </p:txBody>
      </p:sp>
      <p:sp>
        <p:nvSpPr>
          <p:cNvPr id="3" name="Rectangle 2"/>
          <p:cNvSpPr/>
          <p:nvPr/>
        </p:nvSpPr>
        <p:spPr>
          <a:xfrm>
            <a:off x="384535" y="5316465"/>
            <a:ext cx="8500820" cy="738664"/>
          </a:xfrm>
          <a:prstGeom prst="rect">
            <a:avLst/>
          </a:prstGeom>
        </p:spPr>
        <p:txBody>
          <a:bodyPr wrap="square">
            <a:spAutoFit/>
          </a:bodyPr>
          <a:lstStyle/>
          <a:p>
            <a:pPr algn="just"/>
            <a:r>
              <a:rPr lang="it-IT" sz="1400" dirty="0"/>
              <a:t>Dal nomogramma possiamo facilmente capire che il valore di magnitudo </a:t>
            </a:r>
            <a:r>
              <a:rPr lang="it-IT" sz="1400" dirty="0" smtClean="0"/>
              <a:t>dipende </a:t>
            </a:r>
            <a:r>
              <a:rPr lang="it-IT" sz="1400" dirty="0"/>
              <a:t>dalla distanza della stazione e dall'ampiezza massima </a:t>
            </a:r>
            <a:r>
              <a:rPr lang="it-IT" sz="1400" dirty="0" smtClean="0"/>
              <a:t>registrata. Vedete </a:t>
            </a:r>
            <a:r>
              <a:rPr lang="it-IT" sz="1400" dirty="0"/>
              <a:t>che in maniera approssimativa invece della distanza possiamo utilizzare il tempo che intercorre tra l'arrivo S e l'arrivo P (che </a:t>
            </a:r>
            <a:r>
              <a:rPr lang="it-IT" sz="1400" dirty="0" smtClean="0"/>
              <a:t>e’ </a:t>
            </a:r>
            <a:r>
              <a:rPr lang="it-IT" sz="1400" dirty="0"/>
              <a:t>funzione della distanza del terremoto</a:t>
            </a:r>
            <a:r>
              <a:rPr lang="it-IT" sz="1400" dirty="0" smtClean="0"/>
              <a:t>).</a:t>
            </a:r>
            <a:endParaRPr lang="en-US" sz="1400" dirty="0"/>
          </a:p>
        </p:txBody>
      </p:sp>
    </p:spTree>
    <p:extLst>
      <p:ext uri="{BB962C8B-B14F-4D97-AF65-F5344CB8AC3E}">
        <p14:creationId xmlns:p14="http://schemas.microsoft.com/office/powerpoint/2010/main" val="11191908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3998" y="584570"/>
            <a:ext cx="8856984" cy="3785652"/>
          </a:xfrm>
          <a:prstGeom prst="rect">
            <a:avLst/>
          </a:prstGeom>
          <a:noFill/>
        </p:spPr>
        <p:txBody>
          <a:bodyPr wrap="square" rtlCol="0">
            <a:spAutoFit/>
          </a:bodyPr>
          <a:lstStyle/>
          <a:p>
            <a:pPr algn="just"/>
            <a:r>
              <a:rPr lang="it-IT" sz="1600" dirty="0" smtClean="0"/>
              <a:t>Assunzioni:</a:t>
            </a:r>
          </a:p>
          <a:p>
            <a:pPr algn="just"/>
            <a:r>
              <a:rPr lang="it-IT" sz="1600" dirty="0" smtClean="0"/>
              <a:t>	Sorgente puntiforme</a:t>
            </a:r>
          </a:p>
          <a:p>
            <a:pPr algn="just"/>
            <a:r>
              <a:rPr lang="it-IT" sz="1600" dirty="0" smtClean="0"/>
              <a:t>                  Mezzo omogeneno (velocità costanti)</a:t>
            </a:r>
          </a:p>
          <a:p>
            <a:pPr algn="just"/>
            <a:r>
              <a:rPr lang="it-IT" sz="1600" dirty="0" smtClean="0"/>
              <a:t>                  Stazioni vicine (distanze dell’ordine di grandezza della profondità del terremoto)</a:t>
            </a:r>
          </a:p>
          <a:p>
            <a:pPr algn="just"/>
            <a:endParaRPr lang="it-IT" sz="1600" dirty="0" smtClean="0"/>
          </a:p>
          <a:p>
            <a:pPr algn="ctr"/>
            <a:r>
              <a:rPr lang="it-IT" sz="1600" dirty="0" smtClean="0"/>
              <a:t>La propagazione delle onde è data da:</a:t>
            </a:r>
          </a:p>
          <a:p>
            <a:pPr algn="ctr"/>
            <a:endParaRPr lang="it-IT" sz="1600" dirty="0" smtClean="0"/>
          </a:p>
          <a:p>
            <a:pPr algn="ctr"/>
            <a:r>
              <a:rPr lang="it-IT" sz="1600" i="1" dirty="0" smtClean="0">
                <a:latin typeface="Times New Roman" panose="02020603050405020304" pitchFamily="18" charset="0"/>
                <a:cs typeface="Times New Roman" panose="02020603050405020304" pitchFamily="18" charset="0"/>
              </a:rPr>
              <a:t>R = V(t –t</a:t>
            </a:r>
            <a:r>
              <a:rPr lang="it-IT" sz="1600" i="1" baseline="-25000" dirty="0" smtClean="0">
                <a:latin typeface="Times New Roman" panose="02020603050405020304" pitchFamily="18" charset="0"/>
                <a:cs typeface="Times New Roman" panose="02020603050405020304" pitchFamily="18" charset="0"/>
              </a:rPr>
              <a:t>0</a:t>
            </a:r>
            <a:r>
              <a:rPr lang="it-IT" sz="1600" i="1" dirty="0" smtClean="0">
                <a:latin typeface="Times New Roman" panose="02020603050405020304" pitchFamily="18" charset="0"/>
                <a:cs typeface="Times New Roman" panose="02020603050405020304" pitchFamily="18" charset="0"/>
              </a:rPr>
              <a:t>)</a:t>
            </a:r>
          </a:p>
          <a:p>
            <a:pPr algn="ctr"/>
            <a:endParaRPr lang="it-IT" sz="1600" dirty="0" smtClean="0"/>
          </a:p>
          <a:p>
            <a:pPr algn="just"/>
            <a:r>
              <a:rPr lang="it-IT" sz="1600" dirty="0" smtClean="0"/>
              <a:t>Dove </a:t>
            </a:r>
            <a:r>
              <a:rPr lang="it-IT" sz="1600" b="1" dirty="0" smtClean="0"/>
              <a:t>R</a:t>
            </a:r>
            <a:r>
              <a:rPr lang="it-IT" sz="1600" dirty="0" smtClean="0"/>
              <a:t> è la </a:t>
            </a:r>
            <a:r>
              <a:rPr lang="it-IT" sz="1600" dirty="0" smtClean="0">
                <a:solidFill>
                  <a:srgbClr val="0070C0"/>
                </a:solidFill>
              </a:rPr>
              <a:t>distanza ipocentrale</a:t>
            </a:r>
            <a:r>
              <a:rPr lang="it-IT" sz="1600" dirty="0" smtClean="0"/>
              <a:t>, </a:t>
            </a:r>
            <a:r>
              <a:rPr lang="it-IT" sz="1600" b="1" dirty="0" smtClean="0"/>
              <a:t>V</a:t>
            </a:r>
            <a:r>
              <a:rPr lang="it-IT" sz="1600" b="1" baseline="-25000" dirty="0" smtClean="0"/>
              <a:t>p</a:t>
            </a:r>
            <a:r>
              <a:rPr lang="it-IT" sz="1600" dirty="0" smtClean="0"/>
              <a:t> è la velocità dell’onda P</a:t>
            </a:r>
            <a:r>
              <a:rPr lang="it-IT" sz="1600" dirty="0"/>
              <a:t>, , </a:t>
            </a:r>
            <a:r>
              <a:rPr lang="it-IT" sz="1600" b="1" dirty="0" smtClean="0"/>
              <a:t>V</a:t>
            </a:r>
            <a:r>
              <a:rPr lang="it-IT" sz="1600" b="1" baseline="-25000" dirty="0" smtClean="0"/>
              <a:t>s</a:t>
            </a:r>
            <a:r>
              <a:rPr lang="it-IT" sz="1600" dirty="0" smtClean="0"/>
              <a:t> </a:t>
            </a:r>
            <a:r>
              <a:rPr lang="it-IT" sz="1600" dirty="0"/>
              <a:t>è la velocità dell’onda </a:t>
            </a:r>
            <a:r>
              <a:rPr lang="it-IT" sz="1600" dirty="0" smtClean="0"/>
              <a:t>S, </a:t>
            </a:r>
            <a:r>
              <a:rPr lang="it-IT" sz="1600" b="1" dirty="0" smtClean="0"/>
              <a:t>t</a:t>
            </a:r>
            <a:r>
              <a:rPr lang="it-IT" sz="1600" b="1" baseline="-25000" dirty="0" smtClean="0"/>
              <a:t>p</a:t>
            </a:r>
            <a:r>
              <a:rPr lang="it-IT" sz="1600" dirty="0" smtClean="0"/>
              <a:t> è il tempo di arrivo dell’onda P alla stazione, </a:t>
            </a:r>
            <a:r>
              <a:rPr lang="it-IT" sz="1600" dirty="0"/>
              <a:t>, </a:t>
            </a:r>
            <a:r>
              <a:rPr lang="it-IT" sz="1600" b="1" dirty="0" smtClean="0"/>
              <a:t>t</a:t>
            </a:r>
            <a:r>
              <a:rPr lang="it-IT" sz="1600" b="1" baseline="-25000" dirty="0" smtClean="0"/>
              <a:t>s</a:t>
            </a:r>
            <a:r>
              <a:rPr lang="it-IT" sz="1600" dirty="0" smtClean="0"/>
              <a:t> </a:t>
            </a:r>
            <a:r>
              <a:rPr lang="it-IT" sz="1600" dirty="0"/>
              <a:t>è il tempo di arrivo dell’onda </a:t>
            </a:r>
            <a:r>
              <a:rPr lang="it-IT" sz="1600" dirty="0" smtClean="0"/>
              <a:t>S </a:t>
            </a:r>
            <a:r>
              <a:rPr lang="it-IT" sz="1600" dirty="0"/>
              <a:t>alla stazione, </a:t>
            </a:r>
            <a:r>
              <a:rPr lang="it-IT" sz="1600" b="1" dirty="0" smtClean="0"/>
              <a:t>t</a:t>
            </a:r>
            <a:r>
              <a:rPr lang="it-IT" sz="1600" b="1" baseline="-25000" dirty="0" smtClean="0"/>
              <a:t>0</a:t>
            </a:r>
            <a:r>
              <a:rPr lang="it-IT" sz="1600" dirty="0" smtClean="0"/>
              <a:t> è il tempo origine del terremoto.</a:t>
            </a:r>
          </a:p>
          <a:p>
            <a:r>
              <a:rPr lang="it-IT" sz="1600" i="1" dirty="0" smtClean="0">
                <a:latin typeface="Times New Roman" panose="02020603050405020304" pitchFamily="18" charset="0"/>
                <a:cs typeface="Times New Roman" panose="02020603050405020304" pitchFamily="18" charset="0"/>
              </a:rPr>
              <a:t>      R = V</a:t>
            </a:r>
            <a:r>
              <a:rPr lang="it-IT" sz="1600" i="1" baseline="-25000" dirty="0" smtClean="0">
                <a:latin typeface="Times New Roman" panose="02020603050405020304" pitchFamily="18" charset="0"/>
                <a:cs typeface="Times New Roman" panose="02020603050405020304" pitchFamily="18" charset="0"/>
              </a:rPr>
              <a:t>P</a:t>
            </a:r>
            <a:r>
              <a:rPr lang="it-IT" sz="1600" i="1" dirty="0" smtClean="0">
                <a:latin typeface="Times New Roman" panose="02020603050405020304" pitchFamily="18" charset="0"/>
                <a:cs typeface="Times New Roman" panose="02020603050405020304" pitchFamily="18" charset="0"/>
              </a:rPr>
              <a:t> (t</a:t>
            </a:r>
            <a:r>
              <a:rPr lang="it-IT" sz="1600" i="1" baseline="-25000" dirty="0" smtClean="0">
                <a:latin typeface="Times New Roman" panose="02020603050405020304" pitchFamily="18" charset="0"/>
                <a:cs typeface="Times New Roman" panose="02020603050405020304" pitchFamily="18" charset="0"/>
              </a:rPr>
              <a:t>P</a:t>
            </a:r>
            <a:r>
              <a:rPr lang="it-IT" sz="1600" i="1" dirty="0" smtClean="0">
                <a:latin typeface="Times New Roman" panose="02020603050405020304" pitchFamily="18" charset="0"/>
                <a:cs typeface="Times New Roman" panose="02020603050405020304" pitchFamily="18" charset="0"/>
              </a:rPr>
              <a:t> –t</a:t>
            </a:r>
            <a:r>
              <a:rPr lang="it-IT" sz="1600" i="1" baseline="-25000" dirty="0" smtClean="0">
                <a:latin typeface="Times New Roman" panose="02020603050405020304" pitchFamily="18" charset="0"/>
                <a:cs typeface="Times New Roman" panose="02020603050405020304" pitchFamily="18" charset="0"/>
              </a:rPr>
              <a:t>0</a:t>
            </a:r>
            <a:r>
              <a:rPr lang="it-IT" sz="1600" i="1" dirty="0" smtClean="0">
                <a:latin typeface="Times New Roman" panose="02020603050405020304" pitchFamily="18" charset="0"/>
                <a:cs typeface="Times New Roman" panose="02020603050405020304" pitchFamily="18" charset="0"/>
              </a:rPr>
              <a:t>)</a:t>
            </a:r>
          </a:p>
          <a:p>
            <a:r>
              <a:rPr lang="it-IT" sz="1600" i="1" dirty="0" smtClean="0">
                <a:latin typeface="Times New Roman" panose="02020603050405020304" pitchFamily="18" charset="0"/>
                <a:cs typeface="Times New Roman" panose="02020603050405020304" pitchFamily="18" charset="0"/>
              </a:rPr>
              <a:t>      R = V</a:t>
            </a:r>
            <a:r>
              <a:rPr lang="it-IT" sz="1600" i="1" baseline="-25000" dirty="0" smtClean="0">
                <a:latin typeface="Times New Roman" panose="02020603050405020304" pitchFamily="18" charset="0"/>
                <a:cs typeface="Times New Roman" panose="02020603050405020304" pitchFamily="18" charset="0"/>
              </a:rPr>
              <a:t>S </a:t>
            </a:r>
            <a:r>
              <a:rPr lang="it-IT" sz="1600" i="1" dirty="0" smtClean="0">
                <a:latin typeface="Times New Roman" panose="02020603050405020304" pitchFamily="18" charset="0"/>
                <a:cs typeface="Times New Roman" panose="02020603050405020304" pitchFamily="18" charset="0"/>
              </a:rPr>
              <a:t>(t</a:t>
            </a:r>
            <a:r>
              <a:rPr lang="it-IT" sz="1600" i="1" baseline="-25000" dirty="0" smtClean="0">
                <a:latin typeface="Times New Roman" panose="02020603050405020304" pitchFamily="18" charset="0"/>
                <a:cs typeface="Times New Roman" panose="02020603050405020304" pitchFamily="18" charset="0"/>
              </a:rPr>
              <a:t>S</a:t>
            </a:r>
            <a:r>
              <a:rPr lang="it-IT" sz="1600" i="1" dirty="0" smtClean="0">
                <a:latin typeface="Times New Roman" panose="02020603050405020304" pitchFamily="18" charset="0"/>
                <a:cs typeface="Times New Roman" panose="02020603050405020304" pitchFamily="18" charset="0"/>
              </a:rPr>
              <a:t> –t</a:t>
            </a:r>
            <a:r>
              <a:rPr lang="it-IT" sz="1600" i="1" baseline="-25000" dirty="0" smtClean="0">
                <a:latin typeface="Times New Roman" panose="02020603050405020304" pitchFamily="18" charset="0"/>
                <a:cs typeface="Times New Roman" panose="02020603050405020304" pitchFamily="18" charset="0"/>
              </a:rPr>
              <a:t>0</a:t>
            </a:r>
            <a:r>
              <a:rPr lang="it-IT" sz="1600" i="1" dirty="0" smtClean="0">
                <a:latin typeface="Times New Roman" panose="02020603050405020304" pitchFamily="18" charset="0"/>
                <a:cs typeface="Times New Roman" panose="02020603050405020304" pitchFamily="18" charset="0"/>
              </a:rPr>
              <a:t>)</a:t>
            </a:r>
          </a:p>
          <a:p>
            <a:r>
              <a:rPr lang="it-IT" sz="1600" i="1" dirty="0" smtClean="0">
                <a:latin typeface="Times New Roman" panose="02020603050405020304" pitchFamily="18" charset="0"/>
                <a:cs typeface="Times New Roman" panose="02020603050405020304" pitchFamily="18" charset="0"/>
              </a:rPr>
              <a:t>     V</a:t>
            </a:r>
            <a:r>
              <a:rPr lang="it-IT" sz="1600" i="1" baseline="-25000" dirty="0" smtClean="0">
                <a:latin typeface="Times New Roman" panose="02020603050405020304" pitchFamily="18" charset="0"/>
                <a:cs typeface="Times New Roman" panose="02020603050405020304" pitchFamily="18" charset="0"/>
              </a:rPr>
              <a:t>P</a:t>
            </a:r>
            <a:r>
              <a:rPr lang="it-IT" sz="1600" i="1" dirty="0" smtClean="0">
                <a:latin typeface="Times New Roman" panose="02020603050405020304" pitchFamily="18" charset="0"/>
                <a:cs typeface="Times New Roman" panose="02020603050405020304" pitchFamily="18" charset="0"/>
              </a:rPr>
              <a:t>t</a:t>
            </a:r>
            <a:r>
              <a:rPr lang="it-IT" sz="1600" i="1" baseline="-25000" dirty="0" smtClean="0">
                <a:latin typeface="Times New Roman" panose="02020603050405020304" pitchFamily="18" charset="0"/>
                <a:cs typeface="Times New Roman" panose="02020603050405020304" pitchFamily="18" charset="0"/>
              </a:rPr>
              <a:t>P</a:t>
            </a:r>
            <a:r>
              <a:rPr lang="it-IT" sz="1600" i="1" dirty="0" smtClean="0">
                <a:latin typeface="Times New Roman" panose="02020603050405020304" pitchFamily="18" charset="0"/>
                <a:cs typeface="Times New Roman" panose="02020603050405020304" pitchFamily="18" charset="0"/>
              </a:rPr>
              <a:t>- V</a:t>
            </a:r>
            <a:r>
              <a:rPr lang="it-IT" sz="1600" i="1" baseline="-25000" dirty="0" smtClean="0">
                <a:latin typeface="Times New Roman" panose="02020603050405020304" pitchFamily="18" charset="0"/>
                <a:cs typeface="Times New Roman" panose="02020603050405020304" pitchFamily="18" charset="0"/>
              </a:rPr>
              <a:t>P</a:t>
            </a:r>
            <a:r>
              <a:rPr lang="it-IT" sz="1600" i="1" dirty="0" smtClean="0">
                <a:latin typeface="Times New Roman" panose="02020603050405020304" pitchFamily="18" charset="0"/>
                <a:cs typeface="Times New Roman" panose="02020603050405020304" pitchFamily="18" charset="0"/>
              </a:rPr>
              <a:t>t</a:t>
            </a:r>
            <a:r>
              <a:rPr lang="it-IT" sz="1600" i="1" baseline="-25000" dirty="0" smtClean="0">
                <a:latin typeface="Times New Roman" panose="02020603050405020304" pitchFamily="18" charset="0"/>
                <a:cs typeface="Times New Roman" panose="02020603050405020304" pitchFamily="18" charset="0"/>
              </a:rPr>
              <a:t>0 </a:t>
            </a:r>
            <a:r>
              <a:rPr lang="it-IT" sz="1600" i="1" dirty="0" smtClean="0">
                <a:latin typeface="Times New Roman" panose="02020603050405020304" pitchFamily="18" charset="0"/>
                <a:cs typeface="Times New Roman" panose="02020603050405020304" pitchFamily="18" charset="0"/>
              </a:rPr>
              <a:t>= V</a:t>
            </a:r>
            <a:r>
              <a:rPr lang="it-IT" sz="1600" i="1" baseline="-25000" dirty="0" smtClean="0">
                <a:latin typeface="Times New Roman" panose="02020603050405020304" pitchFamily="18" charset="0"/>
                <a:cs typeface="Times New Roman" panose="02020603050405020304" pitchFamily="18" charset="0"/>
              </a:rPr>
              <a:t>S</a:t>
            </a:r>
            <a:r>
              <a:rPr lang="it-IT" sz="1600" i="1" dirty="0" smtClean="0">
                <a:latin typeface="Times New Roman" panose="02020603050405020304" pitchFamily="18" charset="0"/>
                <a:cs typeface="Times New Roman" panose="02020603050405020304" pitchFamily="18" charset="0"/>
              </a:rPr>
              <a:t>t</a:t>
            </a:r>
            <a:r>
              <a:rPr lang="it-IT" sz="1600" i="1" baseline="-25000" dirty="0" smtClean="0">
                <a:latin typeface="Times New Roman" panose="02020603050405020304" pitchFamily="18" charset="0"/>
                <a:cs typeface="Times New Roman" panose="02020603050405020304" pitchFamily="18" charset="0"/>
              </a:rPr>
              <a:t>S</a:t>
            </a:r>
            <a:r>
              <a:rPr lang="it-IT" sz="1600" i="1" dirty="0" smtClean="0">
                <a:latin typeface="Times New Roman" panose="02020603050405020304" pitchFamily="18" charset="0"/>
                <a:cs typeface="Times New Roman" panose="02020603050405020304" pitchFamily="18" charset="0"/>
              </a:rPr>
              <a:t>- V</a:t>
            </a:r>
            <a:r>
              <a:rPr lang="it-IT" sz="1600" i="1" baseline="-25000" dirty="0" smtClean="0">
                <a:latin typeface="Times New Roman" panose="02020603050405020304" pitchFamily="18" charset="0"/>
                <a:cs typeface="Times New Roman" panose="02020603050405020304" pitchFamily="18" charset="0"/>
              </a:rPr>
              <a:t>S</a:t>
            </a:r>
            <a:r>
              <a:rPr lang="it-IT" sz="1600" i="1" dirty="0" smtClean="0">
                <a:latin typeface="Times New Roman" panose="02020603050405020304" pitchFamily="18" charset="0"/>
                <a:cs typeface="Times New Roman" panose="02020603050405020304" pitchFamily="18" charset="0"/>
              </a:rPr>
              <a:t>t</a:t>
            </a:r>
            <a:r>
              <a:rPr lang="it-IT" sz="1600" i="1" baseline="-25000" dirty="0" smtClean="0">
                <a:latin typeface="Times New Roman" panose="02020603050405020304" pitchFamily="18" charset="0"/>
                <a:cs typeface="Times New Roman" panose="02020603050405020304" pitchFamily="18" charset="0"/>
              </a:rPr>
              <a:t>0</a:t>
            </a:r>
            <a:r>
              <a:rPr lang="it-IT" sz="1600" baseline="-25000" dirty="0" smtClean="0"/>
              <a:t> </a:t>
            </a:r>
            <a:endParaRPr lang="it-IT" sz="16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2537223489"/>
              </p:ext>
            </p:extLst>
          </p:nvPr>
        </p:nvGraphicFramePr>
        <p:xfrm>
          <a:off x="536521" y="4378765"/>
          <a:ext cx="1303338" cy="576263"/>
        </p:xfrm>
        <a:graphic>
          <a:graphicData uri="http://schemas.openxmlformats.org/presentationml/2006/ole">
            <mc:AlternateContent xmlns:mc="http://schemas.openxmlformats.org/markup-compatibility/2006">
              <mc:Choice xmlns:v="urn:schemas-microsoft-com:vml" Requires="v">
                <p:oleObj spid="_x0000_s2084" name="Equation" r:id="rId4" imgW="977760" imgH="431640" progId="Equation.3">
                  <p:embed/>
                </p:oleObj>
              </mc:Choice>
              <mc:Fallback>
                <p:oleObj name="Equation" r:id="rId4" imgW="977760" imgH="431640" progId="Equation.3">
                  <p:embed/>
                  <p:pic>
                    <p:nvPicPr>
                      <p:cNvPr id="8" name="Object 7"/>
                      <p:cNvPicPr>
                        <a:picLocks noChangeAspect="1" noChangeArrowheads="1"/>
                      </p:cNvPicPr>
                      <p:nvPr/>
                    </p:nvPicPr>
                    <p:blipFill>
                      <a:blip r:embed="rId5"/>
                      <a:srcRect/>
                      <a:stretch>
                        <a:fillRect/>
                      </a:stretch>
                    </p:blipFill>
                    <p:spPr bwMode="auto">
                      <a:xfrm>
                        <a:off x="536521" y="4378765"/>
                        <a:ext cx="1303338"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58276" y="4928145"/>
            <a:ext cx="5544616" cy="338554"/>
          </a:xfrm>
          <a:prstGeom prst="rect">
            <a:avLst/>
          </a:prstGeom>
          <a:noFill/>
        </p:spPr>
        <p:txBody>
          <a:bodyPr wrap="square" rtlCol="0">
            <a:spAutoFit/>
          </a:bodyPr>
          <a:lstStyle/>
          <a:p>
            <a:r>
              <a:rPr lang="it-IT" sz="1600" dirty="0" smtClean="0"/>
              <a:t>Sostituendo</a:t>
            </a:r>
            <a:r>
              <a:rPr lang="it-IT" sz="1600" b="1" baseline="-25000" dirty="0" smtClean="0"/>
              <a:t> </a:t>
            </a:r>
            <a:endParaRPr lang="it-IT" sz="1600" dirty="0" smtClean="0"/>
          </a:p>
        </p:txBody>
      </p:sp>
      <p:graphicFrame>
        <p:nvGraphicFramePr>
          <p:cNvPr id="6" name="Object 5"/>
          <p:cNvGraphicFramePr>
            <a:graphicFrameLocks noChangeAspect="1"/>
          </p:cNvGraphicFramePr>
          <p:nvPr>
            <p:extLst>
              <p:ext uri="{D42A27DB-BD31-4B8C-83A1-F6EECF244321}">
                <p14:modId xmlns:p14="http://schemas.microsoft.com/office/powerpoint/2010/main" val="3027090191"/>
              </p:ext>
            </p:extLst>
          </p:nvPr>
        </p:nvGraphicFramePr>
        <p:xfrm>
          <a:off x="536521" y="5168379"/>
          <a:ext cx="2014538" cy="1295400"/>
        </p:xfrm>
        <a:graphic>
          <a:graphicData uri="http://schemas.openxmlformats.org/presentationml/2006/ole">
            <mc:AlternateContent xmlns:mc="http://schemas.openxmlformats.org/markup-compatibility/2006">
              <mc:Choice xmlns:v="urn:schemas-microsoft-com:vml" Requires="v">
                <p:oleObj spid="_x0000_s2085" name="Equation" r:id="rId6" imgW="1422360" imgH="914400" progId="Equation.3">
                  <p:embed/>
                </p:oleObj>
              </mc:Choice>
              <mc:Fallback>
                <p:oleObj name="Equation" r:id="rId6" imgW="1422360" imgH="914400" progId="Equation.3">
                  <p:embed/>
                  <p:pic>
                    <p:nvPicPr>
                      <p:cNvPr id="10" name="Object 9"/>
                      <p:cNvPicPr>
                        <a:picLocks noChangeAspect="1" noChangeArrowheads="1"/>
                      </p:cNvPicPr>
                      <p:nvPr/>
                    </p:nvPicPr>
                    <p:blipFill>
                      <a:blip r:embed="rId7"/>
                      <a:srcRect/>
                      <a:stretch>
                        <a:fillRect/>
                      </a:stretch>
                    </p:blipFill>
                    <p:spPr bwMode="auto">
                      <a:xfrm>
                        <a:off x="536521" y="5168379"/>
                        <a:ext cx="2014538"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5859" r="13318" b="26077"/>
          <a:stretch/>
        </p:blipFill>
        <p:spPr bwMode="auto">
          <a:xfrm>
            <a:off x="3572360" y="3715732"/>
            <a:ext cx="5184184" cy="264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467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Risultati immagini per wave travel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89" y="725367"/>
            <a:ext cx="7597648" cy="569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6509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rotWithShape="1">
          <a:blip r:embed="rId3" cstate="print"/>
          <a:srcRect t="19036"/>
          <a:stretch/>
        </p:blipFill>
        <p:spPr bwMode="auto">
          <a:xfrm>
            <a:off x="1246037" y="588934"/>
            <a:ext cx="6985800" cy="4548199"/>
          </a:xfrm>
          <a:prstGeom prst="rect">
            <a:avLst/>
          </a:prstGeom>
          <a:noFill/>
          <a:ln w="9525">
            <a:noFill/>
            <a:miter lim="800000"/>
            <a:headEnd/>
            <a:tailEnd/>
          </a:ln>
        </p:spPr>
      </p:pic>
      <p:sp>
        <p:nvSpPr>
          <p:cNvPr id="2" name="Rectangle 1"/>
          <p:cNvSpPr/>
          <p:nvPr/>
        </p:nvSpPr>
        <p:spPr>
          <a:xfrm>
            <a:off x="232475" y="5248542"/>
            <a:ext cx="8810785" cy="830997"/>
          </a:xfrm>
          <a:prstGeom prst="rect">
            <a:avLst/>
          </a:prstGeom>
        </p:spPr>
        <p:txBody>
          <a:bodyPr wrap="square">
            <a:spAutoFit/>
          </a:bodyPr>
          <a:lstStyle/>
          <a:p>
            <a:pPr algn="just"/>
            <a:r>
              <a:rPr lang="it-IT" sz="1600" dirty="0"/>
              <a:t>determinare la distanza dal terremoto dopo aver misurato diverse </a:t>
            </a:r>
            <a:r>
              <a:rPr lang="it-IT" sz="1600" dirty="0" smtClean="0"/>
              <a:t>fasi. </a:t>
            </a:r>
            <a:r>
              <a:rPr lang="it-IT" sz="1600" dirty="0"/>
              <a:t>Segna </a:t>
            </a:r>
            <a:r>
              <a:rPr lang="it-IT" sz="1600" dirty="0" smtClean="0"/>
              <a:t>il tempo </a:t>
            </a:r>
            <a:r>
              <a:rPr lang="it-IT" sz="1600" dirty="0"/>
              <a:t>di arrivo su carta millimetrata e posizionala parallelamente all'asse del tempo. Far scorrere la carta millimetrata lungo l'asse della distanza fino ad allineare i segni.</a:t>
            </a:r>
          </a:p>
        </p:txBody>
      </p:sp>
    </p:spTree>
    <p:extLst>
      <p:ext uri="{BB962C8B-B14F-4D97-AF65-F5344CB8AC3E}">
        <p14:creationId xmlns:p14="http://schemas.microsoft.com/office/powerpoint/2010/main" val="120617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27</a:t>
            </a:fld>
            <a:endParaRPr lang="en-US" dirty="0"/>
          </a:p>
        </p:txBody>
      </p:sp>
      <p:sp>
        <p:nvSpPr>
          <p:cNvPr id="3" name="Rectangle 2"/>
          <p:cNvSpPr/>
          <p:nvPr/>
        </p:nvSpPr>
        <p:spPr>
          <a:xfrm>
            <a:off x="1666067" y="1154729"/>
            <a:ext cx="6021093" cy="369332"/>
          </a:xfrm>
          <a:prstGeom prst="rect">
            <a:avLst/>
          </a:prstGeom>
        </p:spPr>
        <p:txBody>
          <a:bodyPr wrap="square">
            <a:spAutoFit/>
          </a:bodyPr>
          <a:lstStyle/>
          <a:p>
            <a:r>
              <a:rPr lang="fr-FR" b="1" dirty="0">
                <a:latin typeface="Times New Roman" panose="02020603050405020304" pitchFamily="18" charset="0"/>
              </a:rPr>
              <a:t>Ms = log (A/T)</a:t>
            </a:r>
            <a:r>
              <a:rPr lang="fr-FR" sz="1050" b="1" baseline="-25000" dirty="0">
                <a:latin typeface="Times New Roman" panose="02020603050405020304" pitchFamily="18" charset="0"/>
              </a:rPr>
              <a:t>max</a:t>
            </a:r>
            <a:r>
              <a:rPr lang="fr-FR" sz="1050" b="1" dirty="0">
                <a:latin typeface="Times New Roman" panose="02020603050405020304" pitchFamily="18" charset="0"/>
              </a:rPr>
              <a:t> </a:t>
            </a:r>
            <a:r>
              <a:rPr lang="fr-FR" b="1" dirty="0">
                <a:latin typeface="Times New Roman" panose="02020603050405020304" pitchFamily="18" charset="0"/>
              </a:rPr>
              <a:t>+ </a:t>
            </a:r>
            <a:r>
              <a:rPr lang="fr-FR" b="1" dirty="0" err="1">
                <a:latin typeface="Symbol" panose="05050102010706020507" pitchFamily="18" charset="2"/>
              </a:rPr>
              <a:t>s</a:t>
            </a:r>
            <a:r>
              <a:rPr lang="fr-FR" sz="1050" b="1" baseline="-25000" dirty="0" err="1">
                <a:latin typeface="Times New Roman" panose="02020603050405020304" pitchFamily="18" charset="0"/>
              </a:rPr>
              <a:t>S</a:t>
            </a:r>
            <a:r>
              <a:rPr lang="fr-FR" sz="1050" b="1" dirty="0">
                <a:latin typeface="Times New Roman" panose="02020603050405020304" pitchFamily="18" charset="0"/>
              </a:rPr>
              <a:t> </a:t>
            </a:r>
            <a:r>
              <a:rPr lang="fr-FR" b="1" dirty="0">
                <a:latin typeface="Times New Roman" panose="02020603050405020304" pitchFamily="18" charset="0"/>
              </a:rPr>
              <a:t>(</a:t>
            </a:r>
            <a:r>
              <a:rPr lang="fr-FR" b="1" dirty="0">
                <a:latin typeface="Symbol" panose="05050102010706020507" pitchFamily="18" charset="2"/>
              </a:rPr>
              <a:t>D</a:t>
            </a:r>
            <a:r>
              <a:rPr lang="fr-FR" b="1" dirty="0">
                <a:latin typeface="Times New Roman" panose="02020603050405020304" pitchFamily="18" charset="0"/>
              </a:rPr>
              <a:t>) = log (A/T)</a:t>
            </a:r>
            <a:r>
              <a:rPr lang="fr-FR" sz="1050" b="1" baseline="-25000" dirty="0">
                <a:latin typeface="Times New Roman" panose="02020603050405020304" pitchFamily="18" charset="0"/>
              </a:rPr>
              <a:t>max</a:t>
            </a:r>
            <a:r>
              <a:rPr lang="fr-FR" sz="1050" b="1" dirty="0">
                <a:latin typeface="Times New Roman" panose="02020603050405020304" pitchFamily="18" charset="0"/>
              </a:rPr>
              <a:t> </a:t>
            </a:r>
            <a:r>
              <a:rPr lang="fr-FR" b="1" dirty="0">
                <a:latin typeface="Times New Roman" panose="02020603050405020304" pitchFamily="18" charset="0"/>
              </a:rPr>
              <a:t>+ 1.66 log </a:t>
            </a:r>
            <a:r>
              <a:rPr lang="fr-FR" b="1" dirty="0">
                <a:latin typeface="Symbol" panose="05050102010706020507" pitchFamily="18" charset="2"/>
              </a:rPr>
              <a:t>D </a:t>
            </a:r>
            <a:r>
              <a:rPr lang="fr-FR" b="1" dirty="0">
                <a:latin typeface="Times New Roman" panose="02020603050405020304" pitchFamily="18" charset="0"/>
              </a:rPr>
              <a:t>+ 3.3</a:t>
            </a:r>
            <a:endParaRPr lang="en-US" b="1" dirty="0"/>
          </a:p>
        </p:txBody>
      </p:sp>
      <p:sp>
        <p:nvSpPr>
          <p:cNvPr id="4" name="Rectangle 3"/>
          <p:cNvSpPr/>
          <p:nvPr/>
        </p:nvSpPr>
        <p:spPr>
          <a:xfrm>
            <a:off x="1179384" y="525886"/>
            <a:ext cx="6919138" cy="523220"/>
          </a:xfrm>
          <a:prstGeom prst="rect">
            <a:avLst/>
          </a:prstGeom>
        </p:spPr>
        <p:txBody>
          <a:bodyPr wrap="none">
            <a:spAutoFit/>
          </a:bodyPr>
          <a:lstStyle/>
          <a:p>
            <a:r>
              <a:rPr lang="it-IT" sz="2800" dirty="0">
                <a:effectLst>
                  <a:outerShdw blurRad="38100" dist="38100" dir="2700000" algn="tl">
                    <a:srgbClr val="000000">
                      <a:alpha val="43137"/>
                    </a:srgbClr>
                  </a:outerShdw>
                </a:effectLst>
              </a:rPr>
              <a:t>La scala </a:t>
            </a:r>
            <a:r>
              <a:rPr lang="it-IT" sz="2800" dirty="0" smtClean="0">
                <a:effectLst>
                  <a:outerShdw blurRad="38100" dist="38100" dir="2700000" algn="tl">
                    <a:srgbClr val="000000">
                      <a:alpha val="43137"/>
                    </a:srgbClr>
                  </a:outerShdw>
                </a:effectLst>
              </a:rPr>
              <a:t>di magnitudo per onde superficiali Ms</a:t>
            </a:r>
            <a:endParaRPr lang="en-US" sz="2800"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5" name="Rectangle 4"/>
              <p:cNvSpPr/>
              <p:nvPr/>
            </p:nvSpPr>
            <p:spPr>
              <a:xfrm>
                <a:off x="310606" y="1629684"/>
                <a:ext cx="8546676" cy="3149004"/>
              </a:xfrm>
              <a:prstGeom prst="rect">
                <a:avLst/>
              </a:prstGeom>
            </p:spPr>
            <p:txBody>
              <a:bodyPr wrap="square">
                <a:spAutoFit/>
              </a:bodyPr>
              <a:lstStyle/>
              <a:p>
                <a:pPr algn="just"/>
                <a:r>
                  <a:rPr lang="it-IT" dirty="0" smtClean="0"/>
                  <a:t>Si basa su misurazioni dell’ampiezze del massimo </a:t>
                </a:r>
                <a:r>
                  <a:rPr lang="it-IT" dirty="0"/>
                  <a:t>spostamento </a:t>
                </a:r>
                <a:r>
                  <a:rPr lang="it-IT" dirty="0" smtClean="0"/>
                  <a:t>del </a:t>
                </a:r>
                <a:r>
                  <a:rPr lang="it-IT" dirty="0"/>
                  <a:t>suolo </a:t>
                </a:r>
                <a14:m>
                  <m:oMath xmlns:m="http://schemas.openxmlformats.org/officeDocument/2006/math">
                    <m:rad>
                      <m:radPr>
                        <m:degHide m:val="on"/>
                        <m:ctrlPr>
                          <a:rPr lang="it-IT" b="1" i="1" smtClean="0">
                            <a:latin typeface="Cambria Math" panose="02040503050406030204" pitchFamily="18" charset="0"/>
                          </a:rPr>
                        </m:ctrlPr>
                      </m:radPr>
                      <m:deg/>
                      <m:e>
                        <m:sSubSup>
                          <m:sSubSupPr>
                            <m:ctrlPr>
                              <a:rPr lang="it-IT" b="1" i="1" smtClean="0">
                                <a:latin typeface="Cambria Math" panose="02040503050406030204" pitchFamily="18" charset="0"/>
                              </a:rPr>
                            </m:ctrlPr>
                          </m:sSubSupPr>
                          <m:e>
                            <m:r>
                              <a:rPr lang="en-US" b="1" i="1" smtClean="0">
                                <a:latin typeface="Cambria Math" panose="02040503050406030204" pitchFamily="18" charset="0"/>
                              </a:rPr>
                              <m:t>𝑨</m:t>
                            </m:r>
                          </m:e>
                          <m:sub>
                            <m:r>
                              <a:rPr lang="en-US" b="1" i="1" smtClean="0">
                                <a:latin typeface="Cambria Math" panose="02040503050406030204" pitchFamily="18" charset="0"/>
                              </a:rPr>
                              <m:t>𝑵</m:t>
                            </m:r>
                          </m:sub>
                          <m:sup>
                            <m:r>
                              <a:rPr lang="en-US" b="1" i="1" smtClean="0">
                                <a:latin typeface="Cambria Math" panose="02040503050406030204" pitchFamily="18" charset="0"/>
                              </a:rPr>
                              <m:t>𝟐</m:t>
                            </m:r>
                          </m:sup>
                        </m:sSubSup>
                        <m:r>
                          <a:rPr lang="en-US" b="1" i="1" smtClean="0">
                            <a:latin typeface="Cambria Math" panose="02040503050406030204" pitchFamily="18" charset="0"/>
                          </a:rPr>
                          <m:t>+</m:t>
                        </m:r>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𝑨</m:t>
                            </m:r>
                          </m:e>
                          <m:sub>
                            <m:r>
                              <a:rPr lang="en-US" b="1" i="1" smtClean="0">
                                <a:latin typeface="Cambria Math" panose="02040503050406030204" pitchFamily="18" charset="0"/>
                              </a:rPr>
                              <m:t>𝑬</m:t>
                            </m:r>
                          </m:sub>
                          <m:sup>
                            <m:r>
                              <a:rPr lang="en-US" b="1" i="1" smtClean="0">
                                <a:latin typeface="Cambria Math" panose="02040503050406030204" pitchFamily="18" charset="0"/>
                              </a:rPr>
                              <m:t>𝟐</m:t>
                            </m:r>
                          </m:sup>
                        </m:sSubSup>
                      </m:e>
                    </m:rad>
                  </m:oMath>
                </a14:m>
                <a:r>
                  <a:rPr lang="it-IT" dirty="0" smtClean="0"/>
                  <a:t> del </a:t>
                </a:r>
                <a:r>
                  <a:rPr lang="it-IT" dirty="0"/>
                  <a:t>treno d'onda di superficie nei periodi </a:t>
                </a:r>
                <a:r>
                  <a:rPr lang="it-IT" b="1" dirty="0"/>
                  <a:t>T</a:t>
                </a:r>
                <a:r>
                  <a:rPr lang="it-IT" dirty="0"/>
                  <a:t> = 20 ± 2 s. </a:t>
                </a:r>
                <a:r>
                  <a:rPr lang="it-IT" dirty="0" smtClean="0"/>
                  <a:t>Non </a:t>
                </a:r>
                <a:r>
                  <a:rPr lang="it-IT" dirty="0"/>
                  <a:t>è stata fornita una formula corrispondente per l'utilizzo </a:t>
                </a:r>
                <a:r>
                  <a:rPr lang="it-IT" dirty="0" smtClean="0"/>
                  <a:t>della </a:t>
                </a:r>
                <a:r>
                  <a:rPr lang="it-IT" dirty="0"/>
                  <a:t>componente</a:t>
                </a:r>
                <a:r>
                  <a:rPr lang="it-IT" dirty="0" smtClean="0"/>
                  <a:t> verticale delle onde di superficie perché nessuna </a:t>
                </a:r>
                <a:r>
                  <a:rPr lang="it-IT" dirty="0"/>
                  <a:t>componente verticale relativamente sensibile e </a:t>
                </a:r>
                <a:r>
                  <a:rPr lang="it-IT" dirty="0" smtClean="0"/>
                  <a:t>stabile era disponibile </a:t>
                </a:r>
                <a:r>
                  <a:rPr lang="it-IT" dirty="0"/>
                  <a:t>in quel </a:t>
                </a:r>
                <a:r>
                  <a:rPr lang="it-IT" dirty="0" smtClean="0"/>
                  <a:t>momento per i sismografi </a:t>
                </a:r>
                <a:r>
                  <a:rPr lang="it-IT" dirty="0"/>
                  <a:t>di </a:t>
                </a:r>
                <a:r>
                  <a:rPr lang="it-IT" dirty="0" smtClean="0"/>
                  <a:t>lungo periodo.</a:t>
                </a:r>
              </a:p>
              <a:p>
                <a:pPr algn="just"/>
                <a:r>
                  <a:rPr lang="it-IT" dirty="0"/>
                  <a:t>La funzione di calibrazione </a:t>
                </a:r>
                <a:r>
                  <a:rPr lang="en-US" b="1" dirty="0" err="1">
                    <a:latin typeface="Symbol" panose="05050102010706020507" pitchFamily="18" charset="2"/>
                  </a:rPr>
                  <a:t>s</a:t>
                </a:r>
                <a:r>
                  <a:rPr lang="en-US" sz="1050" b="1" baseline="-25000" dirty="0" err="1">
                    <a:latin typeface="Times New Roman" panose="02020603050405020304" pitchFamily="18" charset="0"/>
                  </a:rPr>
                  <a:t>S</a:t>
                </a:r>
                <a:r>
                  <a:rPr lang="en-US" b="1" dirty="0">
                    <a:latin typeface="Times New Roman" panose="02020603050405020304" pitchFamily="18" charset="0"/>
                  </a:rPr>
                  <a:t>(</a:t>
                </a:r>
                <a:r>
                  <a:rPr lang="en-US" b="1" dirty="0">
                    <a:latin typeface="Symbol" panose="05050102010706020507" pitchFamily="18" charset="2"/>
                  </a:rPr>
                  <a:t>D</a:t>
                </a:r>
                <a:r>
                  <a:rPr lang="en-US" b="1" dirty="0">
                    <a:latin typeface="Times New Roman" panose="02020603050405020304" pitchFamily="18" charset="0"/>
                  </a:rPr>
                  <a:t>)</a:t>
                </a:r>
                <a:r>
                  <a:rPr lang="it-IT" b="1" dirty="0" smtClean="0"/>
                  <a:t> </a:t>
                </a:r>
                <a:r>
                  <a:rPr lang="it-IT" dirty="0"/>
                  <a:t>è l'inverso di un </a:t>
                </a:r>
                <a:r>
                  <a:rPr lang="en-US" dirty="0">
                    <a:latin typeface="Times New Roman" panose="02020603050405020304" pitchFamily="18" charset="0"/>
                  </a:rPr>
                  <a:t>A-</a:t>
                </a:r>
                <a:r>
                  <a:rPr lang="en-US" dirty="0">
                    <a:latin typeface="Symbol" panose="05050102010706020507" pitchFamily="18" charset="2"/>
                  </a:rPr>
                  <a:t>D</a:t>
                </a:r>
                <a:r>
                  <a:rPr lang="en-US" dirty="0">
                    <a:latin typeface="Times New Roman" panose="02020603050405020304" pitchFamily="18" charset="0"/>
                  </a:rPr>
                  <a:t>-</a:t>
                </a:r>
                <a:r>
                  <a:rPr lang="it-IT" dirty="0" smtClean="0"/>
                  <a:t>  determinata semi-empiricamente,</a:t>
                </a:r>
                <a:r>
                  <a:rPr lang="it-IT" dirty="0"/>
                  <a:t/>
                </a:r>
                <a:br>
                  <a:rPr lang="it-IT" dirty="0"/>
                </a:br>
                <a:r>
                  <a:rPr lang="it-IT" dirty="0" smtClean="0"/>
                  <a:t>ridimensionata </a:t>
                </a:r>
                <a:r>
                  <a:rPr lang="it-IT" dirty="0"/>
                  <a:t>a un evento di </a:t>
                </a:r>
                <a:r>
                  <a:rPr lang="it-IT" dirty="0" smtClean="0"/>
                  <a:t>Ms </a:t>
                </a:r>
                <a:r>
                  <a:rPr lang="it-IT" dirty="0"/>
                  <a:t>= 0, compensando così il decadimento dell'ampiezza </a:t>
                </a:r>
                <a:r>
                  <a:rPr lang="it-IT" dirty="0" smtClean="0"/>
                  <a:t>con distanza</a:t>
                </a:r>
                <a:r>
                  <a:rPr lang="it-IT" dirty="0"/>
                  <a:t>. Richter (1958) ha fornito valori tabulari per </a:t>
                </a:r>
                <a:r>
                  <a:rPr lang="en-US" dirty="0" err="1">
                    <a:latin typeface="Symbol" panose="05050102010706020507" pitchFamily="18" charset="2"/>
                  </a:rPr>
                  <a:t>s</a:t>
                </a:r>
                <a:r>
                  <a:rPr lang="en-US" sz="1050" dirty="0" err="1">
                    <a:latin typeface="Times New Roman" panose="02020603050405020304" pitchFamily="18" charset="0"/>
                  </a:rPr>
                  <a:t>S</a:t>
                </a:r>
                <a:r>
                  <a:rPr lang="en-US" sz="1050" dirty="0">
                    <a:latin typeface="Times New Roman" panose="02020603050405020304" pitchFamily="18" charset="0"/>
                  </a:rPr>
                  <a:t> </a:t>
                </a:r>
                <a:r>
                  <a:rPr lang="en-US" dirty="0">
                    <a:latin typeface="Times New Roman" panose="02020603050405020304" pitchFamily="18" charset="0"/>
                  </a:rPr>
                  <a:t>(</a:t>
                </a:r>
                <a:r>
                  <a:rPr lang="en-US" dirty="0">
                    <a:latin typeface="Symbol" panose="05050102010706020507" pitchFamily="18" charset="2"/>
                  </a:rPr>
                  <a:t>D</a:t>
                </a:r>
                <a:r>
                  <a:rPr lang="en-US" dirty="0">
                    <a:latin typeface="Times New Roman" panose="02020603050405020304" pitchFamily="18" charset="0"/>
                  </a:rPr>
                  <a:t>)</a:t>
                </a:r>
                <a:r>
                  <a:rPr lang="it-IT" dirty="0" smtClean="0"/>
                  <a:t> </a:t>
                </a:r>
                <a:r>
                  <a:rPr lang="it-IT" dirty="0"/>
                  <a:t>nell'intervallo di distanza 20 </a:t>
                </a:r>
                <a:r>
                  <a:rPr lang="it-IT" dirty="0" smtClean="0"/>
                  <a:t>°</a:t>
                </a:r>
                <a:r>
                  <a:rPr lang="en-US" dirty="0" smtClean="0">
                    <a:latin typeface="Symbol" panose="05050102010706020507" pitchFamily="18" charset="2"/>
                  </a:rPr>
                  <a:t>£ D£ </a:t>
                </a:r>
                <a:r>
                  <a:rPr lang="it-IT" dirty="0" smtClean="0"/>
                  <a:t>180 </a:t>
                </a:r>
                <a:r>
                  <a:rPr lang="it-IT" dirty="0"/>
                  <a:t>°</a:t>
                </a:r>
              </a:p>
              <a:p>
                <a:pPr algn="just"/>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310606" y="1629684"/>
                <a:ext cx="8546676" cy="3149004"/>
              </a:xfrm>
              <a:prstGeom prst="rect">
                <a:avLst/>
              </a:prstGeom>
              <a:blipFill>
                <a:blip r:embed="rId3"/>
                <a:stretch>
                  <a:fillRect l="-642" r="-571"/>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224" y="4500132"/>
            <a:ext cx="6303936" cy="1955388"/>
          </a:xfrm>
          <a:prstGeom prst="rect">
            <a:avLst/>
          </a:prstGeom>
        </p:spPr>
      </p:pic>
      <p:sp>
        <p:nvSpPr>
          <p:cNvPr id="8" name="Rectangle 7"/>
          <p:cNvSpPr/>
          <p:nvPr/>
        </p:nvSpPr>
        <p:spPr>
          <a:xfrm>
            <a:off x="1720312" y="4500132"/>
            <a:ext cx="1131376" cy="637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30637" y="5098943"/>
            <a:ext cx="898902" cy="340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1877" y="6616805"/>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24014378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28</a:t>
            </a:fld>
            <a:endParaRPr lang="en-US" dirty="0"/>
          </a:p>
        </p:txBody>
      </p:sp>
      <p:sp>
        <p:nvSpPr>
          <p:cNvPr id="3" name="Rectangle 2"/>
          <p:cNvSpPr/>
          <p:nvPr/>
        </p:nvSpPr>
        <p:spPr>
          <a:xfrm>
            <a:off x="2787335" y="3481309"/>
            <a:ext cx="3192652" cy="369332"/>
          </a:xfrm>
          <a:prstGeom prst="rect">
            <a:avLst/>
          </a:prstGeom>
        </p:spPr>
        <p:txBody>
          <a:bodyPr wrap="square">
            <a:spAutoFit/>
          </a:bodyPr>
          <a:lstStyle/>
          <a:p>
            <a:r>
              <a:rPr lang="fr-FR" b="1" dirty="0" err="1">
                <a:latin typeface="Times New Roman" panose="02020603050405020304" pitchFamily="18" charset="0"/>
              </a:rPr>
              <a:t>mB</a:t>
            </a:r>
            <a:r>
              <a:rPr lang="fr-FR" b="1" dirty="0">
                <a:latin typeface="Times New Roman" panose="02020603050405020304" pitchFamily="18" charset="0"/>
              </a:rPr>
              <a:t> = log (A/T)max + Q(D, h).</a:t>
            </a:r>
            <a:endParaRPr lang="en-US" b="1" dirty="0"/>
          </a:p>
        </p:txBody>
      </p:sp>
      <p:sp>
        <p:nvSpPr>
          <p:cNvPr id="4" name="Rectangle 3"/>
          <p:cNvSpPr/>
          <p:nvPr/>
        </p:nvSpPr>
        <p:spPr>
          <a:xfrm>
            <a:off x="1383224" y="544941"/>
            <a:ext cx="6000874" cy="523220"/>
          </a:xfrm>
          <a:prstGeom prst="rect">
            <a:avLst/>
          </a:prstGeom>
        </p:spPr>
        <p:txBody>
          <a:bodyPr wrap="none">
            <a:spAutoFit/>
          </a:bodyPr>
          <a:lstStyle/>
          <a:p>
            <a:r>
              <a:rPr lang="it-IT" sz="2800" dirty="0">
                <a:effectLst>
                  <a:outerShdw blurRad="38100" dist="38100" dir="2700000" algn="tl">
                    <a:srgbClr val="000000">
                      <a:alpha val="43137"/>
                    </a:srgbClr>
                  </a:outerShdw>
                </a:effectLst>
              </a:rPr>
              <a:t>La scala </a:t>
            </a:r>
            <a:r>
              <a:rPr lang="it-IT" sz="2800" dirty="0" smtClean="0">
                <a:effectLst>
                  <a:outerShdw blurRad="38100" dist="38100" dir="2700000" algn="tl">
                    <a:srgbClr val="000000">
                      <a:alpha val="43137"/>
                    </a:srgbClr>
                  </a:outerShdw>
                </a:effectLst>
              </a:rPr>
              <a:t>di magnitudo per onde di corpo</a:t>
            </a:r>
            <a:endParaRPr lang="en-US" sz="2800" dirty="0">
              <a:effectLst>
                <a:outerShdw blurRad="38100" dist="38100" dir="2700000" algn="tl">
                  <a:srgbClr val="000000">
                    <a:alpha val="43137"/>
                  </a:srgbClr>
                </a:outerShdw>
              </a:effectLst>
            </a:endParaRPr>
          </a:p>
        </p:txBody>
      </p:sp>
      <p:sp>
        <p:nvSpPr>
          <p:cNvPr id="5" name="Rectangle 4"/>
          <p:cNvSpPr/>
          <p:nvPr/>
        </p:nvSpPr>
        <p:spPr>
          <a:xfrm>
            <a:off x="261854" y="1180233"/>
            <a:ext cx="8546676" cy="1477328"/>
          </a:xfrm>
          <a:prstGeom prst="rect">
            <a:avLst/>
          </a:prstGeom>
        </p:spPr>
        <p:txBody>
          <a:bodyPr wrap="square">
            <a:spAutoFit/>
          </a:bodyPr>
          <a:lstStyle/>
          <a:p>
            <a:pPr algn="just"/>
            <a:r>
              <a:rPr lang="it-IT" dirty="0"/>
              <a:t>Gutenberg </a:t>
            </a:r>
            <a:r>
              <a:rPr lang="it-IT" dirty="0" smtClean="0"/>
              <a:t>sviluppò </a:t>
            </a:r>
            <a:r>
              <a:rPr lang="it-IT" dirty="0"/>
              <a:t>una relazione di magnitudo per le onde del corpo </a:t>
            </a:r>
            <a:r>
              <a:rPr lang="it-IT" dirty="0" smtClean="0"/>
              <a:t>teleseismiche, come </a:t>
            </a:r>
            <a:r>
              <a:rPr lang="it-IT" dirty="0"/>
              <a:t>P, PP e </a:t>
            </a:r>
            <a:r>
              <a:rPr lang="it-IT" dirty="0" smtClean="0"/>
              <a:t>S, </a:t>
            </a:r>
            <a:r>
              <a:rPr lang="it-IT" dirty="0"/>
              <a:t>nel periodo compreso tra 0,5 sa 12 s. Si basa sull'ampiezza </a:t>
            </a:r>
            <a:r>
              <a:rPr lang="it-IT" dirty="0" smtClean="0"/>
              <a:t>teorica calcoli </a:t>
            </a:r>
            <a:r>
              <a:rPr lang="it-IT" dirty="0" smtClean="0"/>
              <a:t>corretta </a:t>
            </a:r>
            <a:r>
              <a:rPr lang="it-IT" dirty="0"/>
              <a:t>per </a:t>
            </a:r>
            <a:r>
              <a:rPr lang="it-IT" dirty="0" smtClean="0"/>
              <a:t>il </a:t>
            </a:r>
            <a:r>
              <a:rPr lang="it-IT" dirty="0" smtClean="0"/>
              <a:t>geometrical spreading </a:t>
            </a:r>
            <a:r>
              <a:rPr lang="it-IT" dirty="0"/>
              <a:t>e l'attenuazione </a:t>
            </a:r>
            <a:r>
              <a:rPr lang="it-IT" dirty="0" smtClean="0"/>
              <a:t>(dipendente </a:t>
            </a:r>
            <a:r>
              <a:rPr lang="it-IT" dirty="0" smtClean="0"/>
              <a:t>solo dalla </a:t>
            </a:r>
            <a:r>
              <a:rPr lang="it-IT" dirty="0"/>
              <a:t>distanza!) </a:t>
            </a:r>
            <a:r>
              <a:rPr lang="it-IT" dirty="0" smtClean="0"/>
              <a:t>adattato </a:t>
            </a:r>
            <a:r>
              <a:rPr lang="it-IT" dirty="0"/>
              <a:t>alle osservazioni empiriche di terremoti superficiali e di fuoco profondo, principalmente </a:t>
            </a:r>
            <a:r>
              <a:rPr lang="it-IT" dirty="0" smtClean="0"/>
              <a:t>in </a:t>
            </a:r>
            <a:r>
              <a:rPr lang="it-IT" dirty="0" smtClean="0"/>
              <a:t>registrazioni </a:t>
            </a:r>
            <a:r>
              <a:rPr lang="it-IT" dirty="0"/>
              <a:t>di periodo intermedio</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224" y="4500132"/>
            <a:ext cx="6303936" cy="1955388"/>
          </a:xfrm>
          <a:prstGeom prst="rect">
            <a:avLst/>
          </a:prstGeom>
        </p:spPr>
      </p:pic>
      <p:sp>
        <p:nvSpPr>
          <p:cNvPr id="8" name="TextBox 7"/>
          <p:cNvSpPr txBox="1"/>
          <p:nvPr/>
        </p:nvSpPr>
        <p:spPr>
          <a:xfrm>
            <a:off x="-61877" y="6578171"/>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33926262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29</a:t>
            </a:fld>
            <a:endParaRPr lang="en-US" dirty="0"/>
          </a:p>
        </p:txBody>
      </p:sp>
      <p:sp>
        <p:nvSpPr>
          <p:cNvPr id="3" name="Rectangle 2"/>
          <p:cNvSpPr/>
          <p:nvPr/>
        </p:nvSpPr>
        <p:spPr>
          <a:xfrm>
            <a:off x="165100" y="940555"/>
            <a:ext cx="8534400" cy="5601533"/>
          </a:xfrm>
          <a:prstGeom prst="rect">
            <a:avLst/>
          </a:prstGeom>
        </p:spPr>
        <p:txBody>
          <a:bodyPr wrap="square">
            <a:spAutoFit/>
          </a:bodyPr>
          <a:lstStyle/>
          <a:p>
            <a:pPr algn="just"/>
            <a:r>
              <a:rPr lang="it-IT" dirty="0"/>
              <a:t>Le registrazioni analogiche su carta o film </a:t>
            </a:r>
            <a:r>
              <a:rPr lang="it-IT" dirty="0" smtClean="0"/>
              <a:t>e le </a:t>
            </a:r>
            <a:r>
              <a:rPr lang="it-IT" dirty="0"/>
              <a:t>registrazioni su </a:t>
            </a:r>
            <a:r>
              <a:rPr lang="it-IT" dirty="0" smtClean="0"/>
              <a:t>nastro avevano una </a:t>
            </a:r>
            <a:r>
              <a:rPr lang="it-IT" dirty="0"/>
              <a:t>dinamica molto </a:t>
            </a:r>
            <a:r>
              <a:rPr lang="it-IT" dirty="0" smtClean="0"/>
              <a:t>limitata. Queste registrazioni </a:t>
            </a:r>
            <a:r>
              <a:rPr lang="it-IT" dirty="0"/>
              <a:t>sono </a:t>
            </a:r>
            <a:r>
              <a:rPr lang="it-IT" dirty="0" smtClean="0"/>
              <a:t>state </a:t>
            </a:r>
            <a:r>
              <a:rPr lang="it-IT" dirty="0"/>
              <a:t>spesso </a:t>
            </a:r>
            <a:r>
              <a:rPr lang="it-IT" dirty="0" smtClean="0"/>
              <a:t>saturate </a:t>
            </a:r>
            <a:r>
              <a:rPr lang="it-IT" dirty="0"/>
              <a:t>per forti eventi sismici locali. </a:t>
            </a:r>
            <a:r>
              <a:rPr lang="it-IT" dirty="0" smtClean="0"/>
              <a:t>Questo ha </a:t>
            </a:r>
            <a:r>
              <a:rPr lang="it-IT" dirty="0"/>
              <a:t>reso impossibile la determinazione della grandezza basata su misurazioni di </a:t>
            </a:r>
            <a:r>
              <a:rPr lang="en-US" dirty="0"/>
              <a:t>A</a:t>
            </a:r>
            <a:r>
              <a:rPr lang="en-US" baseline="-25000" dirty="0"/>
              <a:t>max</a:t>
            </a:r>
            <a:r>
              <a:rPr lang="it-IT" dirty="0" smtClean="0"/>
              <a:t>. Perciò, sono </a:t>
            </a:r>
            <a:r>
              <a:rPr lang="it-IT" dirty="0"/>
              <a:t>state sviluppate scale di magnitudo alternative come Md. Si basano </a:t>
            </a:r>
            <a:r>
              <a:rPr lang="it-IT" dirty="0" smtClean="0"/>
              <a:t>sulla durata del segnale di </a:t>
            </a:r>
            <a:r>
              <a:rPr lang="it-IT" dirty="0"/>
              <a:t>un evento. Oggi con convertitori A-D a 24 bit e dinamica utilizzabile </a:t>
            </a:r>
            <a:r>
              <a:rPr lang="en-US" dirty="0">
                <a:latin typeface="Symbol" panose="05050102010706020507" pitchFamily="18" charset="2"/>
              </a:rPr>
              <a:t>»</a:t>
            </a:r>
            <a:r>
              <a:rPr lang="en-US" dirty="0" smtClean="0">
                <a:latin typeface="Times New Roman" panose="02020603050405020304" pitchFamily="18" charset="0"/>
              </a:rPr>
              <a:t>140 </a:t>
            </a:r>
            <a:r>
              <a:rPr lang="it-IT" dirty="0" smtClean="0"/>
              <a:t>dB, la saturazione </a:t>
            </a:r>
            <a:r>
              <a:rPr lang="it-IT" dirty="0"/>
              <a:t>è più un </a:t>
            </a:r>
            <a:r>
              <a:rPr lang="it-IT" dirty="0" smtClean="0"/>
              <a:t>problema frequenta. </a:t>
            </a:r>
            <a:r>
              <a:rPr lang="it-IT" dirty="0"/>
              <a:t>È raro che un evento non venga preso </a:t>
            </a:r>
            <a:r>
              <a:rPr lang="it-IT" dirty="0" smtClean="0"/>
              <a:t>in considerazione analisi.</a:t>
            </a:r>
          </a:p>
          <a:p>
            <a:pPr algn="just"/>
            <a:r>
              <a:rPr lang="it-IT" dirty="0"/>
              <a:t>Nel caso di eventi sismici locali, la durata totale del segnale, d, è principalmente controllata </a:t>
            </a:r>
            <a:r>
              <a:rPr lang="it-IT" dirty="0" smtClean="0"/>
              <a:t>da lunghezza </a:t>
            </a:r>
            <a:r>
              <a:rPr lang="it-IT" dirty="0"/>
              <a:t>della coda che segue l'inizio Sg. Una descrizione teorica delle </a:t>
            </a:r>
            <a:r>
              <a:rPr lang="it-IT" dirty="0" smtClean="0"/>
              <a:t>buste di coda come </a:t>
            </a:r>
            <a:r>
              <a:rPr lang="it-IT" dirty="0"/>
              <a:t>funzione esponenzialmente decadente nel tempo è stata presentata da Herrmann (1975). </a:t>
            </a:r>
            <a:r>
              <a:rPr lang="it-IT" dirty="0" smtClean="0"/>
              <a:t>Lui proposto </a:t>
            </a:r>
            <a:r>
              <a:rPr lang="it-IT" dirty="0"/>
              <a:t>una formula di magnitudo durata della forma generale</a:t>
            </a:r>
            <a:r>
              <a:rPr lang="it-IT" dirty="0" smtClean="0"/>
              <a:t>:</a:t>
            </a:r>
          </a:p>
          <a:p>
            <a:pPr algn="ctr"/>
            <a:endParaRPr lang="pt-BR" dirty="0" smtClean="0">
              <a:latin typeface="Times New Roman" panose="02020603050405020304" pitchFamily="18" charset="0"/>
            </a:endParaRPr>
          </a:p>
          <a:p>
            <a:pPr algn="ctr"/>
            <a:r>
              <a:rPr lang="pt-BR" dirty="0" smtClean="0">
                <a:latin typeface="Times New Roman" panose="02020603050405020304" pitchFamily="18" charset="0"/>
              </a:rPr>
              <a:t>Md </a:t>
            </a:r>
            <a:r>
              <a:rPr lang="pt-BR" dirty="0">
                <a:latin typeface="Times New Roman" panose="02020603050405020304" pitchFamily="18" charset="0"/>
              </a:rPr>
              <a:t>= a</a:t>
            </a:r>
            <a:r>
              <a:rPr lang="pt-BR" sz="1050" dirty="0">
                <a:latin typeface="Times New Roman" panose="02020603050405020304" pitchFamily="18" charset="0"/>
              </a:rPr>
              <a:t>0 </a:t>
            </a:r>
            <a:r>
              <a:rPr lang="pt-BR" dirty="0">
                <a:latin typeface="Times New Roman" panose="02020603050405020304" pitchFamily="18" charset="0"/>
              </a:rPr>
              <a:t>+ a</a:t>
            </a:r>
            <a:r>
              <a:rPr lang="pt-BR" sz="1050" dirty="0">
                <a:latin typeface="Times New Roman" panose="02020603050405020304" pitchFamily="18" charset="0"/>
              </a:rPr>
              <a:t>1 </a:t>
            </a:r>
            <a:r>
              <a:rPr lang="pt-BR" dirty="0">
                <a:latin typeface="Times New Roman" panose="02020603050405020304" pitchFamily="18" charset="0"/>
              </a:rPr>
              <a:t>logd + a</a:t>
            </a:r>
            <a:r>
              <a:rPr lang="pt-BR" sz="1050" dirty="0">
                <a:latin typeface="Times New Roman" panose="02020603050405020304" pitchFamily="18" charset="0"/>
              </a:rPr>
              <a:t>2 </a:t>
            </a:r>
            <a:r>
              <a:rPr lang="pt-BR" dirty="0" smtClean="0">
                <a:latin typeface="Symbol" panose="05050102010706020507" pitchFamily="18" charset="2"/>
              </a:rPr>
              <a:t>D</a:t>
            </a:r>
          </a:p>
          <a:p>
            <a:pPr algn="ctr"/>
            <a:endParaRPr lang="pt-BR" dirty="0" smtClean="0">
              <a:latin typeface="Symbol" panose="05050102010706020507" pitchFamily="18" charset="2"/>
            </a:endParaRPr>
          </a:p>
          <a:p>
            <a:r>
              <a:rPr lang="it-IT" dirty="0" smtClean="0"/>
              <a:t>Sono </a:t>
            </a:r>
            <a:r>
              <a:rPr lang="it-IT" dirty="0"/>
              <a:t>state proposte diverse procedure per determinare la durata del segnale o della coda </a:t>
            </a:r>
            <a:r>
              <a:rPr lang="it-IT" dirty="0" smtClean="0"/>
              <a:t>come:</a:t>
            </a:r>
          </a:p>
          <a:p>
            <a:pPr marL="285750" indent="-285750">
              <a:buFont typeface="Arial" panose="020B0604020202020204" pitchFamily="34" charset="0"/>
              <a:buChar char="•"/>
            </a:pPr>
            <a:r>
              <a:rPr lang="it-IT" sz="1400" dirty="0" smtClean="0"/>
              <a:t>Durata </a:t>
            </a:r>
            <a:r>
              <a:rPr lang="it-IT" sz="1400" dirty="0"/>
              <a:t>dall'inizio dell'onda P fino alla fine della coda, ovvero dove il </a:t>
            </a:r>
            <a:r>
              <a:rPr lang="it-IT" sz="1400" dirty="0" smtClean="0"/>
              <a:t>segnale scompare </a:t>
            </a:r>
            <a:r>
              <a:rPr lang="it-IT" sz="1400" dirty="0"/>
              <a:t>nel rumore sismico di uguale </a:t>
            </a:r>
            <a:r>
              <a:rPr lang="it-IT" sz="1400" dirty="0" smtClean="0"/>
              <a:t>frequenza;</a:t>
            </a:r>
          </a:p>
          <a:p>
            <a:pPr marL="285750" indent="-285750">
              <a:buFont typeface="Arial" panose="020B0604020202020204" pitchFamily="34" charset="0"/>
              <a:buChar char="•"/>
            </a:pPr>
            <a:r>
              <a:rPr lang="it-IT" sz="1400" dirty="0" smtClean="0"/>
              <a:t>Durata dall‘arrivo </a:t>
            </a:r>
            <a:r>
              <a:rPr lang="it-IT" sz="1400" dirty="0"/>
              <a:t>dell'onda P </a:t>
            </a:r>
            <a:r>
              <a:rPr lang="it-IT" sz="1400" dirty="0" smtClean="0"/>
              <a:t>al </a:t>
            </a:r>
            <a:r>
              <a:rPr lang="it-IT" sz="1400" dirty="0"/>
              <a:t>momento in cui le ampiezze della coda </a:t>
            </a:r>
            <a:r>
              <a:rPr lang="it-IT" sz="1400" dirty="0" smtClean="0"/>
              <a:t>decadono sotto una certa soglia</a:t>
            </a:r>
            <a:r>
              <a:rPr lang="it-IT" sz="1400" dirty="0"/>
              <a:t>, </a:t>
            </a:r>
            <a:r>
              <a:rPr lang="it-IT" sz="1400" dirty="0" smtClean="0"/>
              <a:t>espressa </a:t>
            </a:r>
            <a:r>
              <a:rPr lang="it-IT" sz="1400" dirty="0"/>
              <a:t>in termini di rapporto segnale-rumore medio o </a:t>
            </a:r>
            <a:r>
              <a:rPr lang="it-IT" sz="1400" dirty="0" smtClean="0"/>
              <a:t>di ampiezze </a:t>
            </a:r>
            <a:r>
              <a:rPr lang="it-IT" sz="1400" dirty="0"/>
              <a:t>del segnale assolute o livello del </a:t>
            </a:r>
            <a:r>
              <a:rPr lang="it-IT" sz="1400" dirty="0" smtClean="0"/>
              <a:t>segnale;</a:t>
            </a:r>
          </a:p>
          <a:p>
            <a:pPr marL="285750" indent="-285750" algn="just">
              <a:buFont typeface="Arial" panose="020B0604020202020204" pitchFamily="34" charset="0"/>
              <a:buChar char="•"/>
            </a:pPr>
            <a:r>
              <a:rPr lang="it-IT" sz="1400" dirty="0" smtClean="0"/>
              <a:t>Tempo </a:t>
            </a:r>
            <a:r>
              <a:rPr lang="it-IT" sz="1400" dirty="0"/>
              <a:t>trascorso totale = tempo soglia coda meno tempo di origine dell'evento.</a:t>
            </a:r>
          </a:p>
        </p:txBody>
      </p:sp>
      <p:sp>
        <p:nvSpPr>
          <p:cNvPr id="4" name="Rectangle 3"/>
          <p:cNvSpPr/>
          <p:nvPr/>
        </p:nvSpPr>
        <p:spPr>
          <a:xfrm>
            <a:off x="2253851" y="494141"/>
            <a:ext cx="4709559" cy="523220"/>
          </a:xfrm>
          <a:prstGeom prst="rect">
            <a:avLst/>
          </a:prstGeom>
        </p:spPr>
        <p:txBody>
          <a:bodyPr wrap="none">
            <a:spAutoFit/>
          </a:bodyPr>
          <a:lstStyle/>
          <a:p>
            <a:r>
              <a:rPr lang="it-IT" sz="2800" dirty="0">
                <a:effectLst>
                  <a:outerShdw blurRad="38100" dist="38100" dir="2700000" algn="tl">
                    <a:srgbClr val="000000">
                      <a:alpha val="43137"/>
                    </a:srgbClr>
                  </a:outerShdw>
                </a:effectLst>
              </a:rPr>
              <a:t>La scala </a:t>
            </a:r>
            <a:r>
              <a:rPr lang="it-IT" sz="2800" dirty="0" smtClean="0">
                <a:effectLst>
                  <a:outerShdw blurRad="38100" dist="38100" dir="2700000" algn="tl">
                    <a:srgbClr val="000000">
                      <a:alpha val="43137"/>
                    </a:srgbClr>
                  </a:outerShdw>
                </a:effectLst>
              </a:rPr>
              <a:t>di magnitudo </a:t>
            </a:r>
            <a:r>
              <a:rPr lang="it-IT" sz="2800" dirty="0" smtClean="0">
                <a:effectLst>
                  <a:outerShdw blurRad="38100" dist="38100" dir="2700000" algn="tl">
                    <a:srgbClr val="000000">
                      <a:alpha val="43137"/>
                    </a:srgbClr>
                  </a:outerShdw>
                </a:effectLst>
              </a:rPr>
              <a:t>di durata</a:t>
            </a:r>
            <a:endParaRPr lang="en-US" sz="2800" dirty="0">
              <a:effectLst>
                <a:outerShdw blurRad="38100" dist="38100" dir="2700000" algn="tl">
                  <a:srgbClr val="000000">
                    <a:alpha val="43137"/>
                  </a:srgbClr>
                </a:outerShdw>
              </a:effectLst>
            </a:endParaRPr>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37159805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a:t>
            </a:fld>
            <a:endParaRPr lang="en-US" dirty="0"/>
          </a:p>
        </p:txBody>
      </p:sp>
      <p:pic>
        <p:nvPicPr>
          <p:cNvPr id="3" name="Picture 2"/>
          <p:cNvPicPr>
            <a:picLocks noChangeAspect="1"/>
          </p:cNvPicPr>
          <p:nvPr/>
        </p:nvPicPr>
        <p:blipFill rotWithShape="1">
          <a:blip r:embed="rId2"/>
          <a:srcRect l="7971" t="26844" r="66449" b="16216"/>
          <a:stretch/>
        </p:blipFill>
        <p:spPr>
          <a:xfrm>
            <a:off x="775975" y="636724"/>
            <a:ext cx="7520469" cy="4708282"/>
          </a:xfrm>
          <a:prstGeom prst="rect">
            <a:avLst/>
          </a:prstGeom>
        </p:spPr>
      </p:pic>
      <p:sp>
        <p:nvSpPr>
          <p:cNvPr id="4" name="Rectangle 3"/>
          <p:cNvSpPr/>
          <p:nvPr/>
        </p:nvSpPr>
        <p:spPr>
          <a:xfrm>
            <a:off x="138484" y="5436195"/>
            <a:ext cx="8795450" cy="923330"/>
          </a:xfrm>
          <a:prstGeom prst="rect">
            <a:avLst/>
          </a:prstGeom>
        </p:spPr>
        <p:txBody>
          <a:bodyPr wrap="square">
            <a:spAutoFit/>
          </a:bodyPr>
          <a:lstStyle/>
          <a:p>
            <a:pPr algn="just"/>
            <a:r>
              <a:rPr lang="it-IT" dirty="0"/>
              <a:t>Distribuzione globale degli epicentri di terremoti secondo il catalogo dati </a:t>
            </a:r>
            <a:r>
              <a:rPr lang="it-IT" dirty="0" smtClean="0"/>
              <a:t>del Centro nazionale </a:t>
            </a:r>
            <a:r>
              <a:rPr lang="it-IT" dirty="0"/>
              <a:t>d'informazione sui terremoti (NEIC) degli Stati Uniti, da gennaio 1977 a </a:t>
            </a:r>
            <a:r>
              <a:rPr lang="it-IT" dirty="0" smtClean="0"/>
              <a:t>luglio 1997, e </a:t>
            </a:r>
            <a:r>
              <a:rPr lang="it-IT" dirty="0"/>
              <a:t>le relative principali placche </a:t>
            </a:r>
            <a:r>
              <a:rPr lang="it-IT" dirty="0" smtClean="0"/>
              <a:t>litosferiche</a:t>
            </a:r>
            <a:endParaRPr lang="en-US" dirty="0"/>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11980089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30</a:t>
            </a:fld>
            <a:endParaRPr lang="en-US" dirty="0"/>
          </a:p>
        </p:txBody>
      </p:sp>
      <p:sp>
        <p:nvSpPr>
          <p:cNvPr id="3" name="Rectangle 2"/>
          <p:cNvSpPr/>
          <p:nvPr/>
        </p:nvSpPr>
        <p:spPr>
          <a:xfrm>
            <a:off x="158750" y="890350"/>
            <a:ext cx="8902700" cy="4524315"/>
          </a:xfrm>
          <a:prstGeom prst="rect">
            <a:avLst/>
          </a:prstGeom>
        </p:spPr>
        <p:txBody>
          <a:bodyPr wrap="square">
            <a:spAutoFit/>
          </a:bodyPr>
          <a:lstStyle/>
          <a:p>
            <a:pPr algn="just"/>
            <a:r>
              <a:rPr lang="it-IT" dirty="0"/>
              <a:t>Una formula iniziale per la determinazione delle </a:t>
            </a:r>
            <a:r>
              <a:rPr lang="it-IT" dirty="0" smtClean="0"/>
              <a:t>magnitudo </a:t>
            </a:r>
            <a:r>
              <a:rPr lang="it-IT" dirty="0"/>
              <a:t>locali in base alla durata del segnale </a:t>
            </a:r>
            <a:r>
              <a:rPr lang="it-IT" dirty="0" smtClean="0"/>
              <a:t>è stato sviluppato </a:t>
            </a:r>
            <a:r>
              <a:rPr lang="it-IT" dirty="0"/>
              <a:t>per i terremoti nella penisola di Kii nel Giappone centrale da Tsumura (1967) e </a:t>
            </a:r>
            <a:r>
              <a:rPr lang="it-IT" dirty="0" smtClean="0"/>
              <a:t>scalato sulle magnitudo </a:t>
            </a:r>
            <a:r>
              <a:rPr lang="it-IT" dirty="0"/>
              <a:t>MJMA riportate dall'agenzia </a:t>
            </a:r>
            <a:r>
              <a:rPr lang="it-IT" dirty="0" smtClean="0"/>
              <a:t>meteorologica giapponese:</a:t>
            </a:r>
          </a:p>
          <a:p>
            <a:pPr algn="ctr"/>
            <a:r>
              <a:rPr lang="en-US" dirty="0" err="1">
                <a:latin typeface="Times New Roman" panose="02020603050405020304" pitchFamily="18" charset="0"/>
              </a:rPr>
              <a:t>Md</a:t>
            </a:r>
            <a:r>
              <a:rPr lang="en-US" dirty="0">
                <a:latin typeface="Times New Roman" panose="02020603050405020304" pitchFamily="18" charset="0"/>
              </a:rPr>
              <a:t> = 2.85 log (F - P) + 0.0014 </a:t>
            </a:r>
            <a:r>
              <a:rPr lang="en-US" dirty="0">
                <a:latin typeface="Symbol" panose="05050102010706020507" pitchFamily="18" charset="2"/>
              </a:rPr>
              <a:t>D </a:t>
            </a:r>
            <a:r>
              <a:rPr lang="en-US" dirty="0">
                <a:latin typeface="Times New Roman" panose="02020603050405020304" pitchFamily="18" charset="0"/>
              </a:rPr>
              <a:t>- 2.53 for 3 &lt; M</a:t>
            </a:r>
            <a:r>
              <a:rPr lang="en-US" sz="1050" dirty="0">
                <a:latin typeface="Times New Roman" panose="02020603050405020304" pitchFamily="18" charset="0"/>
              </a:rPr>
              <a:t>JMA </a:t>
            </a:r>
            <a:r>
              <a:rPr lang="en-US" dirty="0">
                <a:latin typeface="Times New Roman" panose="02020603050405020304" pitchFamily="18" charset="0"/>
              </a:rPr>
              <a:t>&lt; </a:t>
            </a:r>
            <a:r>
              <a:rPr lang="en-US" dirty="0" smtClean="0">
                <a:latin typeface="Times New Roman" panose="02020603050405020304" pitchFamily="18" charset="0"/>
              </a:rPr>
              <a:t>5</a:t>
            </a:r>
          </a:p>
          <a:p>
            <a:pPr algn="just"/>
            <a:r>
              <a:rPr lang="it-IT" dirty="0"/>
              <a:t/>
            </a:r>
            <a:br>
              <a:rPr lang="it-IT" dirty="0"/>
            </a:br>
            <a:r>
              <a:rPr lang="it-IT" dirty="0" smtClean="0"/>
              <a:t>con </a:t>
            </a:r>
            <a:r>
              <a:rPr lang="it-IT" dirty="0"/>
              <a:t>P come tempo di </a:t>
            </a:r>
            <a:r>
              <a:rPr lang="it-IT" dirty="0" smtClean="0"/>
              <a:t>arrivo </a:t>
            </a:r>
            <a:r>
              <a:rPr lang="it-IT" dirty="0"/>
              <a:t>dell'onda P e F come fine del record dell'evento (</a:t>
            </a:r>
            <a:r>
              <a:rPr lang="it-IT" dirty="0" smtClean="0"/>
              <a:t>ovvero, dove</a:t>
            </a:r>
            <a:r>
              <a:rPr lang="it-IT" dirty="0"/>
              <a:t/>
            </a:r>
            <a:br>
              <a:rPr lang="it-IT" dirty="0"/>
            </a:br>
            <a:r>
              <a:rPr lang="it-IT" dirty="0"/>
              <a:t>il segnale è sceso </a:t>
            </a:r>
            <a:r>
              <a:rPr lang="it-IT" dirty="0" smtClean="0"/>
              <a:t>appena sopra </a:t>
            </a:r>
            <a:r>
              <a:rPr lang="it-IT" dirty="0"/>
              <a:t>il livello di rumore), F - P in </a:t>
            </a:r>
            <a:r>
              <a:rPr lang="it-IT" dirty="0" smtClean="0"/>
              <a:t>secondi </a:t>
            </a:r>
            <a:r>
              <a:rPr lang="it-IT" dirty="0"/>
              <a:t>D in km</a:t>
            </a:r>
            <a:r>
              <a:rPr lang="it-IT" dirty="0" smtClean="0"/>
              <a:t>.</a:t>
            </a:r>
          </a:p>
          <a:p>
            <a:pPr algn="just"/>
            <a:r>
              <a:rPr lang="it-IT" dirty="0"/>
              <a:t/>
            </a:r>
            <a:br>
              <a:rPr lang="it-IT" dirty="0"/>
            </a:br>
            <a:r>
              <a:rPr lang="it-IT" dirty="0"/>
              <a:t>Un'altra equazione di grandezza della durata della stessa struttura è stata definita da Lee et al.</a:t>
            </a:r>
            <a:br>
              <a:rPr lang="it-IT" dirty="0"/>
            </a:br>
            <a:r>
              <a:rPr lang="it-IT" dirty="0"/>
              <a:t>(1972) per la California North Seismic Network (NCSN). La durata dell'evento, d (in s), è</a:t>
            </a:r>
            <a:br>
              <a:rPr lang="it-IT" dirty="0"/>
            </a:br>
            <a:r>
              <a:rPr lang="it-IT" dirty="0"/>
              <a:t>misurato dall'inizio dell'onda P fino al punto sul sismogramma in cui </a:t>
            </a:r>
            <a:r>
              <a:rPr lang="it-IT" dirty="0" smtClean="0"/>
              <a:t>l'ampiezza della coda</a:t>
            </a:r>
            <a:r>
              <a:rPr lang="it-IT" dirty="0"/>
              <a:t/>
            </a:r>
            <a:br>
              <a:rPr lang="it-IT" dirty="0"/>
            </a:br>
            <a:r>
              <a:rPr lang="it-IT" dirty="0" smtClean="0"/>
              <a:t>è </a:t>
            </a:r>
            <a:r>
              <a:rPr lang="it-IT" dirty="0"/>
              <a:t>diminuita a 1 cm sullo schermo del visualizzatore di </a:t>
            </a:r>
            <a:r>
              <a:rPr lang="it-IT" dirty="0" smtClean="0"/>
              <a:t>film </a:t>
            </a:r>
            <a:r>
              <a:rPr lang="it-IT" dirty="0"/>
              <a:t>Developocorder con </a:t>
            </a:r>
            <a:r>
              <a:rPr lang="it-IT" dirty="0" smtClean="0"/>
              <a:t>un ingrandimento di 20 volte. </a:t>
            </a:r>
            <a:r>
              <a:rPr lang="it-IT" dirty="0"/>
              <a:t>Con D in km questi autori </a:t>
            </a:r>
            <a:r>
              <a:rPr lang="it-IT" dirty="0" smtClean="0"/>
              <a:t>danno:</a:t>
            </a:r>
          </a:p>
          <a:p>
            <a:pPr algn="just"/>
            <a:endParaRPr lang="it-IT" dirty="0"/>
          </a:p>
          <a:p>
            <a:pPr algn="ctr"/>
            <a:r>
              <a:rPr lang="en-US" dirty="0" err="1">
                <a:latin typeface="Times New Roman" panose="02020603050405020304" pitchFamily="18" charset="0"/>
              </a:rPr>
              <a:t>Md</a:t>
            </a:r>
            <a:r>
              <a:rPr lang="en-US" dirty="0">
                <a:latin typeface="Times New Roman" panose="02020603050405020304" pitchFamily="18" charset="0"/>
              </a:rPr>
              <a:t> = 2.00 log d + 0.0035 </a:t>
            </a:r>
            <a:r>
              <a:rPr lang="en-US" dirty="0">
                <a:latin typeface="Symbol" panose="05050102010706020507" pitchFamily="18" charset="2"/>
              </a:rPr>
              <a:t>D </a:t>
            </a:r>
            <a:r>
              <a:rPr lang="en-US" dirty="0">
                <a:latin typeface="Times New Roman" panose="02020603050405020304" pitchFamily="18" charset="0"/>
              </a:rPr>
              <a:t>- 0.87 for 0.5 &lt; Ml &lt; 5.</a:t>
            </a:r>
            <a:endParaRPr lang="en-US" dirty="0"/>
          </a:p>
        </p:txBody>
      </p:sp>
      <p:sp>
        <p:nvSpPr>
          <p:cNvPr id="4" name="TextBox 3"/>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1098651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31</a:t>
            </a:fld>
            <a:endParaRPr lang="en-US" dirty="0"/>
          </a:p>
        </p:txBody>
      </p:sp>
      <mc:AlternateContent xmlns:mc="http://schemas.openxmlformats.org/markup-compatibility/2006">
        <mc:Choice xmlns:a14="http://schemas.microsoft.com/office/drawing/2010/main" Requires="a14">
          <p:sp>
            <p:nvSpPr>
              <p:cNvPr id="3" name="Rectangle 2"/>
              <p:cNvSpPr/>
              <p:nvPr/>
            </p:nvSpPr>
            <p:spPr>
              <a:xfrm>
                <a:off x="207033" y="612845"/>
                <a:ext cx="8712679" cy="5979779"/>
              </a:xfrm>
              <a:prstGeom prst="rect">
                <a:avLst/>
              </a:prstGeom>
            </p:spPr>
            <p:txBody>
              <a:bodyPr wrap="square">
                <a:spAutoFit/>
              </a:bodyPr>
              <a:lstStyle/>
              <a:p>
                <a:pPr algn="just"/>
                <a:r>
                  <a:rPr lang="it-IT" dirty="0"/>
                  <a:t>Secondo </a:t>
                </a:r>
                <a:r>
                  <a:rPr lang="it-IT" dirty="0" smtClean="0"/>
                  <a:t>Kostrov (1974</a:t>
                </a:r>
                <a:r>
                  <a:rPr lang="it-IT" dirty="0"/>
                  <a:t>) l'energia di deformazione sismica irradiata è proporzionale alla caduta di stress </a:t>
                </a:r>
                <a:r>
                  <a:rPr lang="en-US" dirty="0">
                    <a:latin typeface="Symbol" panose="05050102010706020507" pitchFamily="18" charset="2"/>
                  </a:rPr>
                  <a:t>Ds</a:t>
                </a:r>
                <a:r>
                  <a:rPr lang="it-IT" dirty="0" smtClean="0"/>
                  <a:t>, </a:t>
                </a:r>
                <a:r>
                  <a:rPr lang="it-IT" dirty="0"/>
                  <a:t>ovvero </a:t>
                </a:r>
                <a:r>
                  <a:rPr lang="en-US" b="1" dirty="0">
                    <a:latin typeface="Times New Roman" panose="02020603050405020304" pitchFamily="18" charset="0"/>
                  </a:rPr>
                  <a:t>E</a:t>
                </a:r>
                <a:r>
                  <a:rPr lang="en-US" sz="1050" b="1" dirty="0">
                    <a:latin typeface="Times New Roman" panose="02020603050405020304" pitchFamily="18" charset="0"/>
                  </a:rPr>
                  <a:t>S </a:t>
                </a:r>
                <a:r>
                  <a:rPr lang="en-US" b="1" dirty="0" smtClean="0">
                    <a:latin typeface="Symbol" panose="05050102010706020507" pitchFamily="18" charset="2"/>
                  </a:rPr>
                  <a:t>»</a:t>
                </a:r>
                <a:r>
                  <a:rPr lang="en-US" b="1" dirty="0" err="1" smtClean="0">
                    <a:latin typeface="Symbol" panose="05050102010706020507" pitchFamily="18" charset="2"/>
                  </a:rPr>
                  <a:t>Ds`</a:t>
                </a:r>
                <a:r>
                  <a:rPr lang="en-US" b="1" dirty="0" err="1" smtClean="0">
                    <a:latin typeface="Times New Roman" panose="02020603050405020304" pitchFamily="18" charset="0"/>
                  </a:rPr>
                  <a:t>D</a:t>
                </a:r>
                <a:r>
                  <a:rPr lang="en-US" b="1" dirty="0" smtClean="0">
                    <a:latin typeface="Times New Roman" panose="02020603050405020304" pitchFamily="18" charset="0"/>
                  </a:rPr>
                  <a:t> </a:t>
                </a:r>
                <a:r>
                  <a:rPr lang="en-US" b="1" dirty="0">
                    <a:latin typeface="Times New Roman" panose="02020603050405020304" pitchFamily="18" charset="0"/>
                  </a:rPr>
                  <a:t>A/2</a:t>
                </a:r>
                <a:r>
                  <a:rPr lang="it-IT" dirty="0" smtClean="0"/>
                  <a:t>. </a:t>
                </a:r>
                <a:r>
                  <a:rPr lang="it-IT" dirty="0"/>
                  <a:t>Con l'Eq. </a:t>
                </a:r>
                <a:endParaRPr lang="it-IT" dirty="0" smtClean="0"/>
              </a:p>
              <a:p>
                <a:pPr algn="just"/>
                <a:endParaRPr lang="it-IT" dirty="0"/>
              </a:p>
              <a:p>
                <a:pPr algn="ctr"/>
                <a14:m>
                  <m:oMath xmlns:m="http://schemas.openxmlformats.org/officeDocument/2006/math">
                    <m:sSub>
                      <m:sSubPr>
                        <m:ctrlPr>
                          <a:rPr lang="it-IT"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𝑴</m:t>
                        </m:r>
                      </m:e>
                      <m:sub>
                        <m:r>
                          <a:rPr lang="en-US" b="1" i="1">
                            <a:solidFill>
                              <a:prstClr val="black"/>
                            </a:solidFill>
                            <a:latin typeface="Cambria Math" panose="02040503050406030204" pitchFamily="18" charset="0"/>
                          </a:rPr>
                          <m:t>𝟎</m:t>
                        </m:r>
                      </m:sub>
                    </m:sSub>
                    <m:r>
                      <a:rPr lang="en-US" b="1"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𝟒</m:t>
                    </m:r>
                    <m:r>
                      <a:rPr lang="en-US" b="1" i="1">
                        <a:solidFill>
                          <a:prstClr val="black"/>
                        </a:solidFill>
                        <a:latin typeface="Cambria Math" panose="02040503050406030204" pitchFamily="18" charset="0"/>
                        <a:ea typeface="Cambria Math" panose="02040503050406030204" pitchFamily="18" charset="0"/>
                      </a:rPr>
                      <m:t>𝝅</m:t>
                    </m:r>
                    <m:r>
                      <a:rPr lang="en-US" b="1" i="1">
                        <a:solidFill>
                          <a:prstClr val="black"/>
                        </a:solidFill>
                        <a:latin typeface="Cambria Math" panose="02040503050406030204" pitchFamily="18" charset="0"/>
                        <a:ea typeface="Cambria Math" panose="02040503050406030204" pitchFamily="18" charset="0"/>
                      </a:rPr>
                      <m:t>𝒅</m:t>
                    </m:r>
                    <m:r>
                      <a:rPr lang="en-US" b="1" i="1">
                        <a:solidFill>
                          <a:prstClr val="black"/>
                        </a:solidFill>
                        <a:latin typeface="Cambria Math" panose="02040503050406030204" pitchFamily="18" charset="0"/>
                        <a:ea typeface="Cambria Math" panose="02040503050406030204" pitchFamily="18" charset="0"/>
                      </a:rPr>
                      <m:t>𝝆</m:t>
                    </m:r>
                    <m:sSubSup>
                      <m:sSubSupPr>
                        <m:ctrlPr>
                          <a:rPr lang="en-US" b="1" i="1">
                            <a:solidFill>
                              <a:prstClr val="black"/>
                            </a:solidFill>
                            <a:latin typeface="Cambria Math" panose="02040503050406030204" pitchFamily="18" charset="0"/>
                            <a:ea typeface="Cambria Math" panose="02040503050406030204" pitchFamily="18" charset="0"/>
                          </a:rPr>
                        </m:ctrlPr>
                      </m:sSubSupPr>
                      <m:e>
                        <m:r>
                          <a:rPr lang="en-US" b="1" i="1">
                            <a:solidFill>
                              <a:prstClr val="black"/>
                            </a:solidFill>
                            <a:latin typeface="Cambria Math" panose="02040503050406030204" pitchFamily="18" charset="0"/>
                            <a:ea typeface="Cambria Math" panose="02040503050406030204" pitchFamily="18" charset="0"/>
                          </a:rPr>
                          <m:t>𝒗</m:t>
                        </m:r>
                      </m:e>
                      <m:sub>
                        <m:r>
                          <a:rPr lang="en-US" b="1" i="1">
                            <a:solidFill>
                              <a:prstClr val="black"/>
                            </a:solidFill>
                            <a:latin typeface="Cambria Math" panose="02040503050406030204" pitchFamily="18" charset="0"/>
                            <a:ea typeface="Cambria Math" panose="02040503050406030204" pitchFamily="18" charset="0"/>
                          </a:rPr>
                          <m:t>𝒑</m:t>
                        </m:r>
                        <m:r>
                          <a:rPr lang="en-US" b="1" i="1">
                            <a:solidFill>
                              <a:prstClr val="black"/>
                            </a:solidFill>
                            <a:latin typeface="Cambria Math" panose="02040503050406030204" pitchFamily="18" charset="0"/>
                            <a:ea typeface="Cambria Math" panose="02040503050406030204" pitchFamily="18" charset="0"/>
                          </a:rPr>
                          <m:t>,</m:t>
                        </m:r>
                        <m:r>
                          <a:rPr lang="en-US" b="1" i="1">
                            <a:solidFill>
                              <a:prstClr val="black"/>
                            </a:solidFill>
                            <a:latin typeface="Cambria Math" panose="02040503050406030204" pitchFamily="18" charset="0"/>
                            <a:ea typeface="Cambria Math" panose="02040503050406030204" pitchFamily="18" charset="0"/>
                          </a:rPr>
                          <m:t>𝒔</m:t>
                        </m:r>
                      </m:sub>
                      <m:sup>
                        <m:r>
                          <a:rPr lang="en-US" b="1" i="1">
                            <a:solidFill>
                              <a:prstClr val="black"/>
                            </a:solidFill>
                            <a:latin typeface="Cambria Math" panose="02040503050406030204" pitchFamily="18" charset="0"/>
                            <a:ea typeface="Cambria Math" panose="02040503050406030204" pitchFamily="18" charset="0"/>
                          </a:rPr>
                          <m:t>𝟑</m:t>
                        </m:r>
                      </m:sup>
                    </m:sSubSup>
                    <m:sSub>
                      <m:sSubPr>
                        <m:ctrlPr>
                          <a:rPr lang="en-US" b="1" i="1">
                            <a:solidFill>
                              <a:prstClr val="black"/>
                            </a:solidFill>
                            <a:latin typeface="Cambria Math" panose="02040503050406030204" pitchFamily="18" charset="0"/>
                            <a:ea typeface="Cambria Math" panose="02040503050406030204" pitchFamily="18" charset="0"/>
                          </a:rPr>
                        </m:ctrlPr>
                      </m:sSubPr>
                      <m:e>
                        <m:r>
                          <a:rPr lang="en-US" b="1" i="1">
                            <a:solidFill>
                              <a:prstClr val="black"/>
                            </a:solidFill>
                            <a:latin typeface="Cambria Math" panose="02040503050406030204" pitchFamily="18" charset="0"/>
                            <a:ea typeface="Cambria Math" panose="02040503050406030204" pitchFamily="18" charset="0"/>
                          </a:rPr>
                          <m:t>𝒖</m:t>
                        </m:r>
                      </m:e>
                      <m:sub>
                        <m:r>
                          <a:rPr lang="en-US" b="1" i="1">
                            <a:solidFill>
                              <a:prstClr val="black"/>
                            </a:solidFill>
                            <a:latin typeface="Cambria Math" panose="02040503050406030204" pitchFamily="18" charset="0"/>
                            <a:ea typeface="Cambria Math" panose="02040503050406030204" pitchFamily="18" charset="0"/>
                          </a:rPr>
                          <m:t>𝟎</m:t>
                        </m:r>
                      </m:sub>
                    </m:sSub>
                    <m:r>
                      <a:rPr lang="en-US" b="1" i="1">
                        <a:solidFill>
                          <a:prstClr val="black"/>
                        </a:solidFill>
                        <a:latin typeface="Cambria Math" panose="02040503050406030204" pitchFamily="18" charset="0"/>
                        <a:ea typeface="Cambria Math" panose="02040503050406030204" pitchFamily="18" charset="0"/>
                      </a:rPr>
                      <m:t>/</m:t>
                    </m:r>
                    <m:sSubSup>
                      <m:sSubSupPr>
                        <m:ctrlPr>
                          <a:rPr lang="en-US" b="1" i="1">
                            <a:solidFill>
                              <a:prstClr val="black"/>
                            </a:solidFill>
                            <a:latin typeface="Cambria Math" panose="02040503050406030204" pitchFamily="18" charset="0"/>
                            <a:ea typeface="Cambria Math" panose="02040503050406030204" pitchFamily="18" charset="0"/>
                          </a:rPr>
                        </m:ctrlPr>
                      </m:sSubSupPr>
                      <m:e>
                        <m:r>
                          <a:rPr lang="en-US" b="1" i="1">
                            <a:solidFill>
                              <a:prstClr val="black"/>
                            </a:solidFill>
                            <a:latin typeface="Cambria Math" panose="02040503050406030204" pitchFamily="18" charset="0"/>
                            <a:ea typeface="Cambria Math" panose="02040503050406030204" pitchFamily="18" charset="0"/>
                          </a:rPr>
                          <m:t>𝑹</m:t>
                        </m:r>
                      </m:e>
                      <m:sub>
                        <m:r>
                          <a:rPr lang="en-US" b="1" i="1">
                            <a:solidFill>
                              <a:prstClr val="black"/>
                            </a:solidFill>
                            <a:latin typeface="Cambria Math" panose="02040503050406030204" pitchFamily="18" charset="0"/>
                            <a:ea typeface="Cambria Math" panose="02040503050406030204" pitchFamily="18" charset="0"/>
                          </a:rPr>
                          <m:t>𝜽</m:t>
                        </m:r>
                        <m:r>
                          <a:rPr lang="en-US" b="1" i="1">
                            <a:solidFill>
                              <a:prstClr val="black"/>
                            </a:solidFill>
                            <a:latin typeface="Cambria Math" panose="02040503050406030204" pitchFamily="18" charset="0"/>
                            <a:ea typeface="Cambria Math" panose="02040503050406030204" pitchFamily="18" charset="0"/>
                          </a:rPr>
                          <m:t>,</m:t>
                        </m:r>
                        <m:r>
                          <a:rPr lang="en-US" b="1" i="1">
                            <a:solidFill>
                              <a:prstClr val="black"/>
                            </a:solidFill>
                            <a:latin typeface="Cambria Math" panose="02040503050406030204" pitchFamily="18" charset="0"/>
                            <a:ea typeface="Cambria Math" panose="02040503050406030204" pitchFamily="18" charset="0"/>
                          </a:rPr>
                          <m:t>𝝋</m:t>
                        </m:r>
                      </m:sub>
                      <m:sup>
                        <m:r>
                          <a:rPr lang="en-US" b="1" i="1">
                            <a:solidFill>
                              <a:prstClr val="black"/>
                            </a:solidFill>
                            <a:latin typeface="Cambria Math" panose="02040503050406030204" pitchFamily="18" charset="0"/>
                            <a:ea typeface="Cambria Math" panose="02040503050406030204" pitchFamily="18" charset="0"/>
                          </a:rPr>
                          <m:t>𝒑</m:t>
                        </m:r>
                        <m:r>
                          <a:rPr lang="en-US" b="1" i="1">
                            <a:solidFill>
                              <a:prstClr val="black"/>
                            </a:solidFill>
                            <a:latin typeface="Cambria Math" panose="02040503050406030204" pitchFamily="18" charset="0"/>
                            <a:ea typeface="Cambria Math" panose="02040503050406030204" pitchFamily="18" charset="0"/>
                          </a:rPr>
                          <m:t>,</m:t>
                        </m:r>
                        <m:r>
                          <a:rPr lang="en-US" b="1" i="1">
                            <a:solidFill>
                              <a:prstClr val="black"/>
                            </a:solidFill>
                            <a:latin typeface="Cambria Math" panose="02040503050406030204" pitchFamily="18" charset="0"/>
                            <a:ea typeface="Cambria Math" panose="02040503050406030204" pitchFamily="18" charset="0"/>
                          </a:rPr>
                          <m:t>𝒔</m:t>
                        </m:r>
                      </m:sup>
                    </m:sSubSup>
                  </m:oMath>
                </a14:m>
                <a:r>
                  <a:rPr lang="it-IT" sz="1400" dirty="0" smtClean="0"/>
                  <a:t> (slide 13)</a:t>
                </a:r>
              </a:p>
              <a:p>
                <a:pPr algn="just"/>
                <a:endParaRPr lang="it-IT" dirty="0" smtClean="0"/>
              </a:p>
              <a:p>
                <a:pPr algn="just"/>
                <a:r>
                  <a:rPr lang="it-IT" dirty="0" smtClean="0"/>
                  <a:t>si </a:t>
                </a:r>
                <a:r>
                  <a:rPr lang="it-IT" dirty="0"/>
                  <a:t>può scrivere </a:t>
                </a:r>
                <a:r>
                  <a:rPr lang="en-US" b="1" dirty="0">
                    <a:latin typeface="Times New Roman" panose="02020603050405020304" pitchFamily="18" charset="0"/>
                  </a:rPr>
                  <a:t>E</a:t>
                </a:r>
                <a:r>
                  <a:rPr lang="en-US" sz="1050" b="1" dirty="0">
                    <a:latin typeface="Times New Roman" panose="02020603050405020304" pitchFamily="18" charset="0"/>
                  </a:rPr>
                  <a:t>S </a:t>
                </a:r>
                <a:r>
                  <a:rPr lang="en-US" b="1" dirty="0">
                    <a:latin typeface="Symbol" panose="05050102010706020507" pitchFamily="18" charset="2"/>
                  </a:rPr>
                  <a:t>» </a:t>
                </a:r>
                <a:r>
                  <a:rPr lang="en-US" b="1" dirty="0">
                    <a:latin typeface="Times New Roman" panose="02020603050405020304" pitchFamily="18" charset="0"/>
                  </a:rPr>
                  <a:t>(</a:t>
                </a:r>
                <a:r>
                  <a:rPr lang="en-US" b="1" dirty="0">
                    <a:latin typeface="Symbol" panose="05050102010706020507" pitchFamily="18" charset="2"/>
                  </a:rPr>
                  <a:t>Ds</a:t>
                </a:r>
                <a:r>
                  <a:rPr lang="en-US" b="1" dirty="0">
                    <a:latin typeface="Times New Roman" panose="02020603050405020304" pitchFamily="18" charset="0"/>
                  </a:rPr>
                  <a:t>/2</a:t>
                </a:r>
                <a:r>
                  <a:rPr lang="en-US" b="1" dirty="0">
                    <a:latin typeface="Symbol" panose="05050102010706020507" pitchFamily="18" charset="2"/>
                  </a:rPr>
                  <a:t>m</a:t>
                </a:r>
                <a:r>
                  <a:rPr lang="en-US" b="1" dirty="0">
                    <a:latin typeface="Times New Roman" panose="02020603050405020304" pitchFamily="18" charset="0"/>
                  </a:rPr>
                  <a:t>) M</a:t>
                </a:r>
                <a:r>
                  <a:rPr lang="en-US" sz="1050" b="1" dirty="0">
                    <a:latin typeface="Times New Roman" panose="02020603050405020304" pitchFamily="18" charset="0"/>
                  </a:rPr>
                  <a:t>0</a:t>
                </a:r>
                <a:r>
                  <a:rPr lang="it-IT" dirty="0" smtClean="0"/>
                  <a:t>. (</a:t>
                </a:r>
                <a:r>
                  <a:rPr lang="it-IT" i="1" dirty="0" smtClean="0"/>
                  <a:t>ex: </a:t>
                </a:r>
                <a:r>
                  <a:rPr lang="it-IT" i="1" dirty="0"/>
                  <a:t>3.4</a:t>
                </a:r>
                <a:r>
                  <a:rPr lang="it-IT" dirty="0"/>
                  <a:t>). Supponendo un valore ragionevole per il modulo di taglio </a:t>
                </a:r>
                <a:r>
                  <a:rPr lang="en-US" b="1" dirty="0">
                    <a:latin typeface="Symbol" panose="05050102010706020507" pitchFamily="18" charset="2"/>
                  </a:rPr>
                  <a:t>m</a:t>
                </a:r>
                <a:r>
                  <a:rPr lang="it-IT" dirty="0" smtClean="0"/>
                  <a:t> in la </a:t>
                </a:r>
                <a:r>
                  <a:rPr lang="it-IT" dirty="0"/>
                  <a:t>crosta e il mantello superiore (circa </a:t>
                </a:r>
                <a:r>
                  <a:rPr lang="en-US" dirty="0">
                    <a:latin typeface="Times New Roman" panose="02020603050405020304" pitchFamily="18" charset="0"/>
                  </a:rPr>
                  <a:t>3-6 </a:t>
                </a:r>
                <a:r>
                  <a:rPr lang="en-US" dirty="0">
                    <a:latin typeface="Symbol" panose="05050102010706020507" pitchFamily="18" charset="2"/>
                  </a:rPr>
                  <a:t>´ </a:t>
                </a:r>
                <a:r>
                  <a:rPr lang="en-US" dirty="0">
                    <a:latin typeface="Times New Roman" panose="02020603050405020304" pitchFamily="18" charset="0"/>
                  </a:rPr>
                  <a:t>10</a:t>
                </a:r>
                <a:r>
                  <a:rPr lang="en-US" sz="1400" baseline="-25000" dirty="0">
                    <a:latin typeface="Times New Roman" panose="02020603050405020304" pitchFamily="18" charset="0"/>
                  </a:rPr>
                  <a:t>4</a:t>
                </a:r>
                <a:r>
                  <a:rPr lang="en-US" sz="1050" dirty="0">
                    <a:latin typeface="Times New Roman" panose="02020603050405020304" pitchFamily="18" charset="0"/>
                  </a:rPr>
                  <a:t> </a:t>
                </a:r>
                <a:r>
                  <a:rPr lang="en-US" dirty="0">
                    <a:latin typeface="Times New Roman" panose="02020603050405020304" pitchFamily="18" charset="0"/>
                  </a:rPr>
                  <a:t>MP</a:t>
                </a:r>
                <a:r>
                  <a:rPr lang="en-US" baseline="-25000" dirty="0">
                    <a:latin typeface="Times New Roman" panose="02020603050405020304" pitchFamily="18" charset="0"/>
                  </a:rPr>
                  <a:t>a</a:t>
                </a:r>
                <a:r>
                  <a:rPr lang="it-IT" dirty="0" smtClean="0"/>
                  <a:t>) </a:t>
                </a:r>
                <a:r>
                  <a:rPr lang="it-IT" dirty="0"/>
                  <a:t>e supponendo che, </a:t>
                </a:r>
                <a:r>
                  <a:rPr lang="it-IT" dirty="0" smtClean="0"/>
                  <a:t>secondo, </a:t>
                </a:r>
                <a:r>
                  <a:rPr lang="it-IT" dirty="0"/>
                  <a:t>il calo di stress dei grandi terremoti è </a:t>
                </a:r>
                <a:r>
                  <a:rPr lang="it-IT" dirty="0" smtClean="0"/>
                  <a:t>costante </a:t>
                </a:r>
                <a:r>
                  <a:rPr lang="it-IT" dirty="0"/>
                  <a:t>(compresa tra circa 2 e 6 </a:t>
                </a:r>
                <a:r>
                  <a:rPr lang="it-IT" dirty="0" smtClean="0"/>
                  <a:t>MPa), </a:t>
                </a:r>
                <a:r>
                  <a:rPr lang="it-IT" dirty="0"/>
                  <a:t>si ottiene come </a:t>
                </a:r>
                <a:r>
                  <a:rPr lang="it-IT" dirty="0" smtClean="0"/>
                  <a:t>media </a:t>
                </a:r>
                <a:r>
                  <a:rPr lang="en-US" b="1" dirty="0">
                    <a:latin typeface="Times New Roman" panose="02020603050405020304" pitchFamily="18" charset="0"/>
                  </a:rPr>
                  <a:t>E</a:t>
                </a:r>
                <a:r>
                  <a:rPr lang="en-US" sz="1050" b="1" dirty="0">
                    <a:latin typeface="Times New Roman" panose="02020603050405020304" pitchFamily="18" charset="0"/>
                  </a:rPr>
                  <a:t>S </a:t>
                </a:r>
                <a:r>
                  <a:rPr lang="en-US" b="1" dirty="0" smtClean="0">
                    <a:latin typeface="Symbol" panose="05050102010706020507" pitchFamily="18" charset="2"/>
                  </a:rPr>
                  <a:t>» </a:t>
                </a:r>
                <a:r>
                  <a:rPr lang="en-US" b="1" dirty="0" smtClean="0">
                    <a:latin typeface="Times New Roman" panose="02020603050405020304" pitchFamily="18" charset="0"/>
                  </a:rPr>
                  <a:t>M</a:t>
                </a:r>
                <a:r>
                  <a:rPr lang="en-US" sz="1050" b="1" dirty="0" smtClean="0">
                    <a:latin typeface="Times New Roman" panose="02020603050405020304" pitchFamily="18" charset="0"/>
                  </a:rPr>
                  <a:t>o</a:t>
                </a:r>
                <a:r>
                  <a:rPr lang="en-US" b="1" dirty="0" smtClean="0">
                    <a:latin typeface="Times New Roman" panose="02020603050405020304" pitchFamily="18" charset="0"/>
                  </a:rPr>
                  <a:t>/2x10</a:t>
                </a:r>
                <a:r>
                  <a:rPr lang="en-US" sz="1050" b="1" dirty="0" smtClean="0">
                    <a:latin typeface="Times New Roman" panose="02020603050405020304" pitchFamily="18" charset="0"/>
                  </a:rPr>
                  <a:t>4 </a:t>
                </a:r>
                <a:r>
                  <a:rPr lang="it-IT" dirty="0" smtClean="0"/>
                  <a:t>(</a:t>
                </a:r>
                <a:r>
                  <a:rPr lang="it-IT" dirty="0"/>
                  <a:t>vedi Fig. 3.38). Inserendo questo nella relazione proposta da Gutenberg </a:t>
                </a:r>
                <a:r>
                  <a:rPr lang="it-IT" dirty="0" smtClean="0"/>
                  <a:t>e Richter </a:t>
                </a:r>
                <a:r>
                  <a:rPr lang="it-IT" dirty="0"/>
                  <a:t>(1956c) tra l'energia di deformazione sismica rilasciata E</a:t>
                </a:r>
                <a:r>
                  <a:rPr lang="it-IT" baseline="-25000" dirty="0"/>
                  <a:t>S</a:t>
                </a:r>
                <a:r>
                  <a:rPr lang="it-IT" dirty="0"/>
                  <a:t> e Ms, vale a </a:t>
                </a:r>
                <a:r>
                  <a:rPr lang="it-IT" dirty="0" smtClean="0"/>
                  <a:t>dire:</a:t>
                </a:r>
              </a:p>
              <a:p>
                <a:pPr algn="just"/>
                <a:endParaRPr lang="it-IT" dirty="0"/>
              </a:p>
              <a:p>
                <a:pPr algn="ctr"/>
                <a:r>
                  <a:rPr lang="de-DE" b="1" dirty="0">
                    <a:latin typeface="Times New Roman" panose="02020603050405020304" pitchFamily="18" charset="0"/>
                  </a:rPr>
                  <a:t>log E</a:t>
                </a:r>
                <a:r>
                  <a:rPr lang="de-DE" sz="1050" b="1" dirty="0">
                    <a:latin typeface="Times New Roman" panose="02020603050405020304" pitchFamily="18" charset="0"/>
                  </a:rPr>
                  <a:t>S </a:t>
                </a:r>
                <a:r>
                  <a:rPr lang="de-DE" b="1" dirty="0">
                    <a:latin typeface="Times New Roman" panose="02020603050405020304" pitchFamily="18" charset="0"/>
                  </a:rPr>
                  <a:t>= 4.8 + 1.5 Ms (in SI units Joule J = Newton meter Nm</a:t>
                </a:r>
                <a:r>
                  <a:rPr lang="de-DE" b="1" dirty="0" smtClean="0">
                    <a:latin typeface="Times New Roman" panose="02020603050405020304" pitchFamily="18" charset="0"/>
                  </a:rPr>
                  <a:t>)</a:t>
                </a:r>
              </a:p>
              <a:p>
                <a:endParaRPr lang="de-DE" b="1" dirty="0" smtClean="0">
                  <a:latin typeface="Times New Roman" panose="02020603050405020304" pitchFamily="18" charset="0"/>
                </a:endParaRPr>
              </a:p>
              <a:p>
                <a:r>
                  <a:rPr lang="de-DE" dirty="0" smtClean="0">
                    <a:latin typeface="Times New Roman" panose="02020603050405020304" pitchFamily="18" charset="0"/>
                  </a:rPr>
                  <a:t>Segue:</a:t>
                </a:r>
                <a:endParaRPr lang="de-DE" b="1" dirty="0">
                  <a:latin typeface="Times New Roman" panose="02020603050405020304" pitchFamily="18" charset="0"/>
                </a:endParaRPr>
              </a:p>
              <a:p>
                <a:pPr algn="ctr"/>
                <a:r>
                  <a:rPr lang="en-US" b="1" dirty="0">
                    <a:latin typeface="Times New Roman" panose="02020603050405020304" pitchFamily="18" charset="0"/>
                  </a:rPr>
                  <a:t>log M</a:t>
                </a:r>
                <a:r>
                  <a:rPr lang="en-US" sz="1050" b="1" dirty="0">
                    <a:latin typeface="Times New Roman" panose="02020603050405020304" pitchFamily="18" charset="0"/>
                  </a:rPr>
                  <a:t>0 </a:t>
                </a:r>
                <a:r>
                  <a:rPr lang="en-US" b="1" dirty="0">
                    <a:latin typeface="Times New Roman" panose="02020603050405020304" pitchFamily="18" charset="0"/>
                  </a:rPr>
                  <a:t>= 1.5 </a:t>
                </a:r>
                <a:r>
                  <a:rPr lang="en-US" b="1" dirty="0" err="1">
                    <a:latin typeface="Times New Roman" panose="02020603050405020304" pitchFamily="18" charset="0"/>
                  </a:rPr>
                  <a:t>Ms</a:t>
                </a:r>
                <a:r>
                  <a:rPr lang="en-US" b="1" dirty="0">
                    <a:latin typeface="Times New Roman" panose="02020603050405020304" pitchFamily="18" charset="0"/>
                  </a:rPr>
                  <a:t> + </a:t>
                </a:r>
                <a:r>
                  <a:rPr lang="en-US" b="1" dirty="0" smtClean="0">
                    <a:latin typeface="Times New Roman" panose="02020603050405020304" pitchFamily="18" charset="0"/>
                  </a:rPr>
                  <a:t>9.1</a:t>
                </a:r>
              </a:p>
              <a:p>
                <a:pPr algn="ctr"/>
                <a:endParaRPr lang="en-US" b="1" dirty="0" smtClean="0">
                  <a:latin typeface="Times New Roman" panose="02020603050405020304" pitchFamily="18" charset="0"/>
                </a:endParaRPr>
              </a:p>
              <a:p>
                <a:r>
                  <a:rPr lang="it-IT" dirty="0"/>
                  <a:t>Risolvendo </a:t>
                </a:r>
                <a:r>
                  <a:rPr lang="it-IT" dirty="0" smtClean="0"/>
                  <a:t>per </a:t>
                </a:r>
                <a:r>
                  <a:rPr lang="it-IT" dirty="0"/>
                  <a:t>la </a:t>
                </a:r>
                <a:r>
                  <a:rPr lang="it-IT" dirty="0" smtClean="0"/>
                  <a:t>magnitudo e </a:t>
                </a:r>
                <a:r>
                  <a:rPr lang="it-IT" dirty="0"/>
                  <a:t>sostituendo Ms con Mw si </a:t>
                </a:r>
                <a:r>
                  <a:rPr lang="it-IT" dirty="0" smtClean="0"/>
                  <a:t>ottiene:</a:t>
                </a:r>
              </a:p>
              <a:p>
                <a:endParaRPr lang="en-US" dirty="0">
                  <a:latin typeface="Times New Roman" panose="02020603050405020304" pitchFamily="18" charset="0"/>
                </a:endParaRPr>
              </a:p>
              <a:p>
                <a:pPr algn="ctr"/>
                <a:r>
                  <a:rPr lang="pl-PL" b="1" dirty="0">
                    <a:latin typeface="Times New Roman" panose="02020603050405020304" pitchFamily="18" charset="0"/>
                  </a:rPr>
                  <a:t>Mw = 2/3 (log M</a:t>
                </a:r>
                <a:r>
                  <a:rPr lang="pl-PL" sz="1050" b="1" dirty="0">
                    <a:latin typeface="Times New Roman" panose="02020603050405020304" pitchFamily="18" charset="0"/>
                  </a:rPr>
                  <a:t>0 </a:t>
                </a:r>
                <a:r>
                  <a:rPr lang="pl-PL" b="1" dirty="0">
                    <a:latin typeface="Times New Roman" panose="02020603050405020304" pitchFamily="18" charset="0"/>
                  </a:rPr>
                  <a:t>– 9.1</a:t>
                </a:r>
                <a:r>
                  <a:rPr lang="pl-PL" b="1" dirty="0" smtClean="0">
                    <a:latin typeface="Times New Roman" panose="02020603050405020304" pitchFamily="18" charset="0"/>
                  </a:rPr>
                  <a:t>)</a:t>
                </a:r>
                <a:endParaRPr lang="en-US" b="1" dirty="0" smtClean="0">
                  <a:latin typeface="Times New Roman" panose="02020603050405020304" pitchFamily="18" charset="0"/>
                </a:endParaRPr>
              </a:p>
              <a:p>
                <a:pPr algn="ctr"/>
                <a:endParaRPr lang="it-IT" b="1" dirty="0"/>
              </a:p>
            </p:txBody>
          </p:sp>
        </mc:Choice>
        <mc:Fallback>
          <p:sp>
            <p:nvSpPr>
              <p:cNvPr id="3" name="Rectangle 2"/>
              <p:cNvSpPr>
                <a:spLocks noRot="1" noChangeAspect="1" noMove="1" noResize="1" noEditPoints="1" noAdjustHandles="1" noChangeArrowheads="1" noChangeShapeType="1" noTextEdit="1"/>
              </p:cNvSpPr>
              <p:nvPr/>
            </p:nvSpPr>
            <p:spPr>
              <a:xfrm>
                <a:off x="207033" y="612845"/>
                <a:ext cx="8712679" cy="5979779"/>
              </a:xfrm>
              <a:prstGeom prst="rect">
                <a:avLst/>
              </a:prstGeom>
              <a:blipFill>
                <a:blip r:embed="rId2"/>
                <a:stretch>
                  <a:fillRect l="-630" t="-612" r="-560"/>
                </a:stretch>
              </a:blipFill>
            </p:spPr>
            <p:txBody>
              <a:bodyPr/>
              <a:lstStyle/>
              <a:p>
                <a:r>
                  <a:rPr lang="en-US">
                    <a:noFill/>
                  </a:rPr>
                  <a:t> </a:t>
                </a:r>
              </a:p>
            </p:txBody>
          </p:sp>
        </mc:Fallback>
      </mc:AlternateContent>
      <p:sp>
        <p:nvSpPr>
          <p:cNvPr id="4" name="TextBox 3"/>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36873128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32</a:t>
            </a:fld>
            <a:endParaRPr lang="en-US" dirty="0"/>
          </a:p>
        </p:txBody>
      </p:sp>
      <p:pic>
        <p:nvPicPr>
          <p:cNvPr id="4" name="Picture 3"/>
          <p:cNvPicPr>
            <a:picLocks noChangeAspect="1"/>
          </p:cNvPicPr>
          <p:nvPr/>
        </p:nvPicPr>
        <p:blipFill rotWithShape="1">
          <a:blip r:embed="rId2"/>
          <a:srcRect l="69802" t="31074" r="7768" b="5576"/>
          <a:stretch/>
        </p:blipFill>
        <p:spPr>
          <a:xfrm>
            <a:off x="619932" y="929896"/>
            <a:ext cx="7749153" cy="3991693"/>
          </a:xfrm>
          <a:prstGeom prst="rect">
            <a:avLst/>
          </a:prstGeom>
        </p:spPr>
      </p:pic>
      <p:sp>
        <p:nvSpPr>
          <p:cNvPr id="5" name="Rectangle 4"/>
          <p:cNvSpPr/>
          <p:nvPr/>
        </p:nvSpPr>
        <p:spPr>
          <a:xfrm>
            <a:off x="105961" y="5247281"/>
            <a:ext cx="9021261" cy="923330"/>
          </a:xfrm>
          <a:prstGeom prst="rect">
            <a:avLst/>
          </a:prstGeom>
        </p:spPr>
        <p:txBody>
          <a:bodyPr wrap="square">
            <a:spAutoFit/>
          </a:bodyPr>
          <a:lstStyle/>
          <a:p>
            <a:pPr algn="just"/>
            <a:r>
              <a:rPr lang="it-IT" dirty="0"/>
              <a:t>Relazioni tra il momento sismico </a:t>
            </a:r>
            <a:r>
              <a:rPr lang="en-US" dirty="0">
                <a:latin typeface="Times New Roman" panose="02020603050405020304" pitchFamily="18" charset="0"/>
              </a:rPr>
              <a:t>M</a:t>
            </a:r>
            <a:r>
              <a:rPr lang="en-US" sz="1050" dirty="0">
                <a:latin typeface="Times New Roman" panose="02020603050405020304" pitchFamily="18" charset="0"/>
              </a:rPr>
              <a:t>0</a:t>
            </a:r>
            <a:r>
              <a:rPr lang="it-IT" dirty="0" smtClean="0"/>
              <a:t> </a:t>
            </a:r>
            <a:r>
              <a:rPr lang="it-IT" dirty="0"/>
              <a:t>e l'energia </a:t>
            </a:r>
            <a:r>
              <a:rPr lang="en-US" dirty="0">
                <a:latin typeface="Times New Roman" panose="02020603050405020304" pitchFamily="18" charset="0"/>
              </a:rPr>
              <a:t>E</a:t>
            </a:r>
            <a:r>
              <a:rPr lang="en-US" sz="1050" dirty="0">
                <a:latin typeface="Times New Roman" panose="02020603050405020304" pitchFamily="18" charset="0"/>
              </a:rPr>
              <a:t>S</a:t>
            </a:r>
            <a:r>
              <a:rPr lang="it-IT" dirty="0" smtClean="0"/>
              <a:t> </a:t>
            </a:r>
            <a:r>
              <a:rPr lang="it-IT" dirty="0"/>
              <a:t>per eventi superficiali (a sinistra) e</a:t>
            </a:r>
            <a:br>
              <a:rPr lang="it-IT" dirty="0"/>
            </a:br>
            <a:r>
              <a:rPr lang="it-IT" dirty="0"/>
              <a:t>eventi intermedi o profondi (a destra) secondo Vassiliou e Kanamori (1982). Il solido</a:t>
            </a:r>
            <a:br>
              <a:rPr lang="it-IT" dirty="0"/>
            </a:br>
            <a:r>
              <a:rPr lang="it-IT" dirty="0"/>
              <a:t>la riga indica la relazione </a:t>
            </a:r>
            <a:r>
              <a:rPr lang="en-US" dirty="0">
                <a:latin typeface="Times New Roman" panose="02020603050405020304" pitchFamily="18" charset="0"/>
              </a:rPr>
              <a:t>E</a:t>
            </a:r>
            <a:r>
              <a:rPr lang="en-US" sz="1050" dirty="0">
                <a:latin typeface="Times New Roman" panose="02020603050405020304" pitchFamily="18" charset="0"/>
              </a:rPr>
              <a:t>S </a:t>
            </a:r>
            <a:r>
              <a:rPr lang="en-US" dirty="0">
                <a:latin typeface="Times New Roman" panose="02020603050405020304" pitchFamily="18" charset="0"/>
              </a:rPr>
              <a:t>= M</a:t>
            </a:r>
            <a:r>
              <a:rPr lang="en-US" sz="1050" dirty="0">
                <a:latin typeface="Times New Roman" panose="02020603050405020304" pitchFamily="18" charset="0"/>
              </a:rPr>
              <a:t>0 </a:t>
            </a:r>
            <a:r>
              <a:rPr lang="en-US" dirty="0">
                <a:latin typeface="Times New Roman" panose="02020603050405020304" pitchFamily="18" charset="0"/>
              </a:rPr>
              <a:t>/(2</a:t>
            </a:r>
            <a:r>
              <a:rPr lang="en-US" dirty="0">
                <a:latin typeface="Symbol" panose="05050102010706020507" pitchFamily="18" charset="2"/>
              </a:rPr>
              <a:t>´</a:t>
            </a:r>
            <a:r>
              <a:rPr lang="en-US" dirty="0">
                <a:latin typeface="Times New Roman" panose="02020603050405020304" pitchFamily="18" charset="0"/>
              </a:rPr>
              <a:t>10</a:t>
            </a:r>
            <a:r>
              <a:rPr lang="en-US" sz="1050" dirty="0">
                <a:latin typeface="Times New Roman" panose="02020603050405020304" pitchFamily="18" charset="0"/>
              </a:rPr>
              <a:t>4</a:t>
            </a:r>
            <a:r>
              <a:rPr lang="en-US" dirty="0" smtClean="0">
                <a:latin typeface="Times New Roman" panose="02020603050405020304" pitchFamily="18" charset="0"/>
              </a:rPr>
              <a:t>) </a:t>
            </a:r>
            <a:r>
              <a:rPr lang="it-IT" dirty="0" smtClean="0"/>
              <a:t>suggerita </a:t>
            </a:r>
            <a:r>
              <a:rPr lang="it-IT" dirty="0"/>
              <a:t>da Kanamori (1977</a:t>
            </a:r>
            <a:r>
              <a:rPr lang="it-IT" dirty="0" smtClean="0"/>
              <a:t>).</a:t>
            </a:r>
            <a:endParaRPr lang="en-US" dirty="0"/>
          </a:p>
        </p:txBody>
      </p:sp>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10378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33</a:t>
            </a:fld>
            <a:endParaRPr lang="en-US" dirty="0"/>
          </a:p>
        </p:txBody>
      </p:sp>
      <p:pic>
        <p:nvPicPr>
          <p:cNvPr id="3" name="Picture 2"/>
          <p:cNvPicPr>
            <a:picLocks noChangeAspect="1"/>
          </p:cNvPicPr>
          <p:nvPr/>
        </p:nvPicPr>
        <p:blipFill>
          <a:blip r:embed="rId2"/>
          <a:stretch>
            <a:fillRect/>
          </a:stretch>
        </p:blipFill>
        <p:spPr>
          <a:xfrm>
            <a:off x="1919300" y="752707"/>
            <a:ext cx="5433986" cy="4589052"/>
          </a:xfrm>
          <a:prstGeom prst="rect">
            <a:avLst/>
          </a:prstGeom>
        </p:spPr>
      </p:pic>
      <p:sp>
        <p:nvSpPr>
          <p:cNvPr id="4" name="Rectangle 3"/>
          <p:cNvSpPr/>
          <p:nvPr/>
        </p:nvSpPr>
        <p:spPr>
          <a:xfrm>
            <a:off x="0" y="5530632"/>
            <a:ext cx="9077217" cy="646331"/>
          </a:xfrm>
          <a:prstGeom prst="rect">
            <a:avLst/>
          </a:prstGeom>
        </p:spPr>
        <p:txBody>
          <a:bodyPr wrap="square">
            <a:spAutoFit/>
          </a:bodyPr>
          <a:lstStyle/>
          <a:p>
            <a:pPr algn="just"/>
            <a:r>
              <a:rPr lang="it-IT" dirty="0"/>
              <a:t>Relazione tra area di rottura </a:t>
            </a:r>
            <a:r>
              <a:rPr lang="it-IT" dirty="0" smtClean="0"/>
              <a:t>di faglia </a:t>
            </a:r>
            <a:r>
              <a:rPr lang="en-US" dirty="0">
                <a:latin typeface="Times New Roman" panose="02020603050405020304" pitchFamily="18" charset="0"/>
              </a:rPr>
              <a:t>A</a:t>
            </a:r>
            <a:r>
              <a:rPr lang="en-US" sz="1050" dirty="0">
                <a:latin typeface="Times New Roman" panose="02020603050405020304" pitchFamily="18" charset="0"/>
              </a:rPr>
              <a:t>r</a:t>
            </a:r>
            <a:r>
              <a:rPr lang="it-IT" dirty="0" smtClean="0"/>
              <a:t> </a:t>
            </a:r>
            <a:r>
              <a:rPr lang="it-IT" dirty="0"/>
              <a:t>e momento sismico </a:t>
            </a:r>
            <a:r>
              <a:rPr lang="en-US" dirty="0">
                <a:latin typeface="Times New Roman" panose="02020603050405020304" pitchFamily="18" charset="0"/>
              </a:rPr>
              <a:t>M</a:t>
            </a:r>
            <a:r>
              <a:rPr lang="en-US" sz="1050" dirty="0">
                <a:latin typeface="Times New Roman" panose="02020603050405020304" pitchFamily="18" charset="0"/>
              </a:rPr>
              <a:t>0</a:t>
            </a:r>
            <a:r>
              <a:rPr lang="it-IT" dirty="0" smtClean="0"/>
              <a:t> </a:t>
            </a:r>
            <a:r>
              <a:rPr lang="it-IT" dirty="0"/>
              <a:t>per </a:t>
            </a:r>
            <a:r>
              <a:rPr lang="it-IT" dirty="0" smtClean="0"/>
              <a:t> inter- e intraplacca. </a:t>
            </a:r>
            <a:r>
              <a:rPr lang="it-IT" dirty="0"/>
              <a:t>Le linee continue danno le rispettive relazioni per </a:t>
            </a:r>
            <a:r>
              <a:rPr lang="it-IT" dirty="0" smtClean="0"/>
              <a:t>diversi stress </a:t>
            </a:r>
            <a:r>
              <a:rPr lang="it-IT" dirty="0"/>
              <a:t>drop </a:t>
            </a:r>
            <a:r>
              <a:rPr lang="sv-SE" dirty="0">
                <a:latin typeface="Symbol" panose="05050102010706020507" pitchFamily="18" charset="2"/>
              </a:rPr>
              <a:t>Ds </a:t>
            </a:r>
            <a:r>
              <a:rPr lang="sv-SE" dirty="0" smtClean="0">
                <a:latin typeface="Times New Roman" panose="02020603050405020304" pitchFamily="18" charset="0"/>
              </a:rPr>
              <a:t>(</a:t>
            </a:r>
            <a:r>
              <a:rPr lang="sv-SE" dirty="0">
                <a:latin typeface="Times New Roman" panose="02020603050405020304" pitchFamily="18" charset="0"/>
              </a:rPr>
              <a:t>in MPa; 1 Pa = </a:t>
            </a:r>
            <a:r>
              <a:rPr lang="sv-SE" dirty="0" smtClean="0">
                <a:latin typeface="Times New Roman" panose="02020603050405020304" pitchFamily="18" charset="0"/>
              </a:rPr>
              <a:t>10</a:t>
            </a:r>
            <a:r>
              <a:rPr lang="sv-SE" baseline="30000" dirty="0" smtClean="0">
                <a:latin typeface="Times New Roman" panose="02020603050405020304" pitchFamily="18" charset="0"/>
              </a:rPr>
              <a:t>-5</a:t>
            </a:r>
            <a:r>
              <a:rPr lang="sv-SE" sz="1050" dirty="0" smtClean="0">
                <a:latin typeface="Times New Roman" panose="02020603050405020304" pitchFamily="18" charset="0"/>
              </a:rPr>
              <a:t> </a:t>
            </a:r>
            <a:r>
              <a:rPr lang="sv-SE" dirty="0">
                <a:latin typeface="Times New Roman" panose="02020603050405020304" pitchFamily="18" charset="0"/>
              </a:rPr>
              <a:t>bars</a:t>
            </a:r>
            <a:r>
              <a:rPr lang="sv-SE" dirty="0" smtClean="0">
                <a:latin typeface="Times New Roman" panose="02020603050405020304" pitchFamily="18" charset="0"/>
              </a:rPr>
              <a:t>).</a:t>
            </a:r>
            <a:endParaRPr lang="en-US"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19812469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34</a:t>
            </a:fld>
            <a:endParaRPr lang="en-US" dirty="0"/>
          </a:p>
        </p:txBody>
      </p:sp>
      <p:pic>
        <p:nvPicPr>
          <p:cNvPr id="3" name="Picture 2"/>
          <p:cNvPicPr>
            <a:picLocks noChangeAspect="1"/>
          </p:cNvPicPr>
          <p:nvPr/>
        </p:nvPicPr>
        <p:blipFill rotWithShape="1">
          <a:blip r:embed="rId2"/>
          <a:srcRect l="72643" t="25556" r="9349" b="5718"/>
          <a:stretch/>
        </p:blipFill>
        <p:spPr>
          <a:xfrm>
            <a:off x="1435255" y="523645"/>
            <a:ext cx="5984089" cy="4282068"/>
          </a:xfrm>
          <a:prstGeom prst="rect">
            <a:avLst/>
          </a:prstGeom>
        </p:spPr>
      </p:pic>
      <p:sp>
        <p:nvSpPr>
          <p:cNvPr id="4" name="Rectangle 3"/>
          <p:cNvSpPr/>
          <p:nvPr/>
        </p:nvSpPr>
        <p:spPr>
          <a:xfrm>
            <a:off x="63500" y="5026789"/>
            <a:ext cx="9127222" cy="646331"/>
          </a:xfrm>
          <a:prstGeom prst="rect">
            <a:avLst/>
          </a:prstGeom>
        </p:spPr>
        <p:txBody>
          <a:bodyPr wrap="square">
            <a:spAutoFit/>
          </a:bodyPr>
          <a:lstStyle/>
          <a:p>
            <a:r>
              <a:rPr lang="it-IT" dirty="0"/>
              <a:t>Lunghezza </a:t>
            </a:r>
            <a:r>
              <a:rPr lang="it-IT" dirty="0" smtClean="0"/>
              <a:t>i faglia L </a:t>
            </a:r>
            <a:r>
              <a:rPr lang="it-IT" dirty="0"/>
              <a:t>rispetto al momento sismico M0 per grandi </a:t>
            </a:r>
            <a:r>
              <a:rPr lang="it-IT" dirty="0" smtClean="0"/>
              <a:t>terremoti inter- </a:t>
            </a:r>
            <a:r>
              <a:rPr lang="it-IT" dirty="0"/>
              <a:t>e </a:t>
            </a:r>
            <a:r>
              <a:rPr lang="it-IT" dirty="0" smtClean="0"/>
              <a:t>intraplate. </a:t>
            </a:r>
            <a:r>
              <a:rPr lang="it-IT" dirty="0"/>
              <a:t>Le linee continue danno la rispettiva relazione per il rapporto </a:t>
            </a:r>
            <a:r>
              <a:rPr lang="en-US" dirty="0">
                <a:latin typeface="Symbol" panose="05050102010706020507" pitchFamily="18" charset="2"/>
              </a:rPr>
              <a:t>a </a:t>
            </a:r>
            <a:r>
              <a:rPr lang="en-US" dirty="0">
                <a:latin typeface="Times New Roman" panose="02020603050405020304" pitchFamily="18" charset="0"/>
              </a:rPr>
              <a:t>= </a:t>
            </a:r>
            <a:r>
              <a:rPr lang="en-US" dirty="0">
                <a:latin typeface="Symbol" panose="05050102010706020507" pitchFamily="18" charset="2"/>
              </a:rPr>
              <a:t>`</a:t>
            </a:r>
            <a:r>
              <a:rPr lang="en-US" dirty="0">
                <a:latin typeface="Times New Roman" panose="02020603050405020304" pitchFamily="18" charset="0"/>
              </a:rPr>
              <a:t>D/L</a:t>
            </a:r>
            <a:endParaRPr lang="en-US" dirty="0"/>
          </a:p>
        </p:txBody>
      </p:sp>
      <p:sp>
        <p:nvSpPr>
          <p:cNvPr id="5" name="TextBox 4"/>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32154318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35</a:t>
            </a:fld>
            <a:endParaRPr lang="it-IT" sz="1400" b="1" dirty="0"/>
          </a:p>
        </p:txBody>
      </p:sp>
      <p:sp>
        <p:nvSpPr>
          <p:cNvPr id="12" name="Rectangle 3"/>
          <p:cNvSpPr>
            <a:spLocks noChangeArrowheads="1"/>
          </p:cNvSpPr>
          <p:nvPr/>
        </p:nvSpPr>
        <p:spPr bwMode="auto">
          <a:xfrm>
            <a:off x="179388" y="1066125"/>
            <a:ext cx="5329237" cy="2677656"/>
          </a:xfrm>
          <a:prstGeom prst="rect">
            <a:avLst/>
          </a:prstGeom>
          <a:noFill/>
          <a:ln w="9525">
            <a:noFill/>
            <a:miter lim="800000"/>
            <a:headEnd/>
            <a:tailEnd/>
          </a:ln>
        </p:spPr>
        <p:txBody>
          <a:bodyPr>
            <a:spAutoFit/>
          </a:bodyPr>
          <a:lstStyle/>
          <a:p>
            <a:pPr algn="just">
              <a:buFontTx/>
              <a:buChar char="•"/>
            </a:pPr>
            <a:r>
              <a:rPr lang="en-US" sz="1400" b="0" dirty="0">
                <a:latin typeface="+mj-lt"/>
              </a:rPr>
              <a:t> </a:t>
            </a:r>
            <a:r>
              <a:rPr lang="it-IT" sz="1400" dirty="0"/>
              <a:t>Il percorso del raggio lungo il quale un'onda P viaggia da un </a:t>
            </a:r>
            <a:r>
              <a:rPr lang="it-IT" sz="1400" dirty="0" smtClean="0"/>
              <a:t>terremoto al </a:t>
            </a:r>
            <a:r>
              <a:rPr lang="it-IT" sz="1400" dirty="0"/>
              <a:t>sismogramma è curvo a causa della variazione della velocità sismica con la profondità. Il primo passo nella soluzione del piano di faglia è di </a:t>
            </a:r>
            <a:r>
              <a:rPr lang="it-IT" sz="1400" dirty="0" smtClean="0"/>
              <a:t>tracciare </a:t>
            </a:r>
            <a:r>
              <a:rPr lang="it-IT" sz="1400" dirty="0"/>
              <a:t>il raggio alla sua sorgente. Si immagina una piccola sfera fittizia che circonda la </a:t>
            </a:r>
            <a:r>
              <a:rPr lang="it-IT" sz="1400" dirty="0" smtClean="0"/>
              <a:t>faglia, </a:t>
            </a:r>
            <a:r>
              <a:rPr lang="it-IT" sz="1400" dirty="0"/>
              <a:t>il punto in cui il raggio interseca la sua superficie viene calcolato con l'aiuto di tabelle standardizzate della velocità dell'onda P sismica all'interno della </a:t>
            </a:r>
            <a:r>
              <a:rPr lang="it-IT" sz="1400" dirty="0" smtClean="0"/>
              <a:t>Terra.</a:t>
            </a:r>
          </a:p>
          <a:p>
            <a:pPr algn="just">
              <a:buFontTx/>
              <a:buChar char="•"/>
            </a:pPr>
            <a:r>
              <a:rPr lang="it-IT" sz="1400" dirty="0" smtClean="0"/>
              <a:t> L'azimut </a:t>
            </a:r>
            <a:r>
              <a:rPr lang="it-IT" sz="1400" dirty="0"/>
              <a:t>e </a:t>
            </a:r>
            <a:r>
              <a:rPr lang="it-IT" sz="1400" dirty="0" smtClean="0"/>
              <a:t>l’immersione dell'angolo </a:t>
            </a:r>
            <a:r>
              <a:rPr lang="it-IT" sz="1400" dirty="0"/>
              <a:t>di </a:t>
            </a:r>
            <a:r>
              <a:rPr lang="it-IT" sz="1400" dirty="0" smtClean="0"/>
              <a:t>di partenza </a:t>
            </a:r>
            <a:r>
              <a:rPr lang="it-IT" sz="1400" dirty="0"/>
              <a:t>del raggio dal fuoco del terremoto vengono calcolati e tracciati come un punto nell'emisfero inferiore della piccola sfera. Questa direzione viene quindi proiettata sul piano orizzontale attraverso l'epicentro</a:t>
            </a:r>
            <a:r>
              <a:rPr lang="it-IT" sz="1400" dirty="0" smtClean="0"/>
              <a:t>.</a:t>
            </a:r>
          </a:p>
          <a:p>
            <a:pPr algn="just">
              <a:buFontTx/>
              <a:buChar char="•"/>
            </a:pPr>
            <a:endParaRPr lang="en-US" sz="1400" b="0" dirty="0">
              <a:latin typeface="+mj-lt"/>
            </a:endParaRPr>
          </a:p>
        </p:txBody>
      </p:sp>
      <p:sp>
        <p:nvSpPr>
          <p:cNvPr id="15" name="Rectangle 4"/>
          <p:cNvSpPr>
            <a:spLocks noChangeArrowheads="1"/>
          </p:cNvSpPr>
          <p:nvPr/>
        </p:nvSpPr>
        <p:spPr bwMode="auto">
          <a:xfrm>
            <a:off x="179388" y="3684150"/>
            <a:ext cx="8964612" cy="2893100"/>
          </a:xfrm>
          <a:prstGeom prst="rect">
            <a:avLst/>
          </a:prstGeom>
          <a:noFill/>
          <a:ln w="9525">
            <a:noFill/>
            <a:miter lim="800000"/>
            <a:headEnd/>
            <a:tailEnd/>
          </a:ln>
        </p:spPr>
        <p:txBody>
          <a:bodyPr>
            <a:spAutoFit/>
          </a:bodyPr>
          <a:lstStyle/>
          <a:p>
            <a:pPr algn="just">
              <a:buFontTx/>
              <a:buChar char="•"/>
            </a:pPr>
            <a:r>
              <a:rPr lang="en-US" sz="1400" b="0" dirty="0">
                <a:latin typeface="+mj-lt"/>
              </a:rPr>
              <a:t> </a:t>
            </a:r>
            <a:r>
              <a:rPr lang="it-IT" sz="1400" dirty="0"/>
              <a:t>La proiezione dell'intero emisfero inferiore si chiama stereogramma. La direzione del raggio è contrassegnata da un punto </a:t>
            </a:r>
            <a:r>
              <a:rPr lang="it-IT" sz="1400" dirty="0" smtClean="0"/>
              <a:t>pieno </a:t>
            </a:r>
            <a:r>
              <a:rPr lang="it-IT" sz="1400" dirty="0"/>
              <a:t>se il primo movimento </a:t>
            </a:r>
            <a:r>
              <a:rPr lang="it-IT" sz="1400" dirty="0" smtClean="0"/>
              <a:t>registrato era </a:t>
            </a:r>
            <a:r>
              <a:rPr lang="it-IT" sz="1400" dirty="0"/>
              <a:t>una </a:t>
            </a:r>
            <a:r>
              <a:rPr lang="it-IT" sz="1400" dirty="0" smtClean="0"/>
              <a:t>tensione rispetto la faglia (cioè </a:t>
            </a:r>
            <a:r>
              <a:rPr lang="it-IT" sz="1400" dirty="0"/>
              <a:t>la stazione si trova nel campo di compressione). Un punto </a:t>
            </a:r>
            <a:r>
              <a:rPr lang="it-IT" sz="1400" dirty="0" smtClean="0"/>
              <a:t>vuoto indica </a:t>
            </a:r>
            <a:r>
              <a:rPr lang="it-IT" sz="1400" dirty="0"/>
              <a:t>che il primo movimento è stato un </a:t>
            </a:r>
            <a:r>
              <a:rPr lang="it-IT" sz="1400" dirty="0" smtClean="0"/>
              <a:t>pressione </a:t>
            </a:r>
            <a:r>
              <a:rPr lang="it-IT" sz="1400" dirty="0"/>
              <a:t>verso la </a:t>
            </a:r>
            <a:r>
              <a:rPr lang="it-IT" sz="1400" dirty="0" smtClean="0"/>
              <a:t>faglia (ovvero</a:t>
            </a:r>
            <a:r>
              <a:rPr lang="it-IT" sz="1400" dirty="0"/>
              <a:t>, la stazione si trova nel campo di dilatazione). I dati </a:t>
            </a:r>
            <a:r>
              <a:rPr lang="it-IT" sz="1400" dirty="0" smtClean="0"/>
              <a:t>del </a:t>
            </a:r>
            <a:r>
              <a:rPr lang="it-IT" sz="1400" dirty="0"/>
              <a:t>primo movimento di qualsiasi evento sono solitamente disponibili da diverse stazioni sismiche che si trovano in direzioni diverse </a:t>
            </a:r>
            <a:r>
              <a:rPr lang="it-IT" sz="1400" dirty="0" smtClean="0"/>
              <a:t>dall’epicentro. </a:t>
            </a:r>
            <a:r>
              <a:rPr lang="it-IT" sz="1400" dirty="0"/>
              <a:t>I punti solidi e </a:t>
            </a:r>
            <a:r>
              <a:rPr lang="it-IT" sz="1400" dirty="0" smtClean="0"/>
              <a:t>vuoti </a:t>
            </a:r>
            <a:r>
              <a:rPr lang="it-IT" sz="1400" dirty="0"/>
              <a:t>sullo stereogramma </a:t>
            </a:r>
            <a:r>
              <a:rPr lang="it-IT" sz="1400" dirty="0" smtClean="0"/>
              <a:t>cadono </a:t>
            </a:r>
            <a:r>
              <a:rPr lang="it-IT" sz="1400" dirty="0"/>
              <a:t>in distinti campi di compressione e </a:t>
            </a:r>
            <a:r>
              <a:rPr lang="it-IT" sz="1400" dirty="0" smtClean="0"/>
              <a:t>dilatazione.</a:t>
            </a:r>
            <a:endParaRPr lang="it-IT" sz="1400" dirty="0"/>
          </a:p>
          <a:p>
            <a:pPr algn="just">
              <a:buFontTx/>
              <a:buChar char="•"/>
            </a:pPr>
            <a:r>
              <a:rPr lang="it-IT" sz="1400" dirty="0"/>
              <a:t>V</a:t>
            </a:r>
            <a:r>
              <a:rPr lang="it-IT" sz="1400" dirty="0" smtClean="0"/>
              <a:t>engono poi disegnati </a:t>
            </a:r>
            <a:r>
              <a:rPr lang="it-IT" sz="1400" dirty="0"/>
              <a:t>due piani reciprocamente ortogonali in modo da delineare questi campi nel miglior modo possibile. </a:t>
            </a:r>
            <a:r>
              <a:rPr lang="it-IT" sz="1400" dirty="0" smtClean="0"/>
              <a:t>Questo viene </a:t>
            </a:r>
            <a:r>
              <a:rPr lang="it-IT" sz="1400" dirty="0"/>
              <a:t>meglio realizzato matematicamente con una </a:t>
            </a:r>
            <a:r>
              <a:rPr lang="en-US" sz="1400" dirty="0"/>
              <a:t>least square technique</a:t>
            </a:r>
            <a:r>
              <a:rPr lang="it-IT" sz="1400" dirty="0" smtClean="0"/>
              <a:t>, </a:t>
            </a:r>
            <a:r>
              <a:rPr lang="it-IT" sz="1400" dirty="0"/>
              <a:t>ma spesso un adattamento visivo è </a:t>
            </a:r>
            <a:r>
              <a:rPr lang="it-IT" sz="1400" dirty="0" smtClean="0"/>
              <a:t>chiaro </a:t>
            </a:r>
            <a:r>
              <a:rPr lang="it-IT" sz="1400" dirty="0"/>
              <a:t>e sufficiente. I due piani reciprocamente ortogonali corrispondono al piano di faglia e al piano ausiliario, sebbene non sia possibile decidere quale sia il piano di faglia attivo solo dai dati sismici. Le regioni dello stereogramma corrispondenti ai primi movimenti compressivi sono solitamente ombreggiate per distinguerle dalle regioni dei primi movimenti dilatazionali. Gli assi P e T sono le linee che tagliano in due gli angoli tra il piano di faglia e il piano ausiliario nei campi di dilatazione e compressione, rispettivamente</a:t>
            </a:r>
            <a:endParaRPr lang="en-US" sz="1400" b="0" dirty="0">
              <a:latin typeface="+mj-lt"/>
            </a:endParaRPr>
          </a:p>
        </p:txBody>
      </p:sp>
      <p:pic>
        <p:nvPicPr>
          <p:cNvPr id="16" name="Picture 6"/>
          <p:cNvPicPr>
            <a:picLocks noChangeAspect="1" noChangeArrowheads="1"/>
          </p:cNvPicPr>
          <p:nvPr/>
        </p:nvPicPr>
        <p:blipFill>
          <a:blip r:embed="rId2" cstate="print"/>
          <a:srcRect/>
          <a:stretch>
            <a:fillRect/>
          </a:stretch>
        </p:blipFill>
        <p:spPr bwMode="auto">
          <a:xfrm>
            <a:off x="5656262" y="1191319"/>
            <a:ext cx="3340100" cy="2406650"/>
          </a:xfrm>
          <a:prstGeom prst="rect">
            <a:avLst/>
          </a:prstGeom>
          <a:noFill/>
          <a:ln w="9525">
            <a:solidFill>
              <a:schemeClr val="tx1"/>
            </a:solidFill>
            <a:miter lim="800000"/>
            <a:headEnd/>
            <a:tailEnd/>
          </a:ln>
          <a:effectLst/>
        </p:spPr>
      </p:pic>
      <p:sp>
        <p:nvSpPr>
          <p:cNvPr id="6" name="Rectangle 5"/>
          <p:cNvSpPr/>
          <p:nvPr/>
        </p:nvSpPr>
        <p:spPr>
          <a:xfrm>
            <a:off x="2271445" y="542335"/>
            <a:ext cx="4783489" cy="369332"/>
          </a:xfrm>
          <a:prstGeom prst="rect">
            <a:avLst/>
          </a:prstGeom>
        </p:spPr>
        <p:txBody>
          <a:bodyPr wrap="none">
            <a:spAutoFit/>
          </a:bodyPr>
          <a:lstStyle/>
          <a:p>
            <a:r>
              <a:rPr lang="it-IT" dirty="0"/>
              <a:t>Determinazione </a:t>
            </a:r>
            <a:r>
              <a:rPr lang="it-IT" dirty="0" smtClean="0"/>
              <a:t>delle </a:t>
            </a:r>
            <a:r>
              <a:rPr lang="it-IT" dirty="0"/>
              <a:t>soluzioni </a:t>
            </a:r>
            <a:r>
              <a:rPr lang="it-IT" dirty="0" smtClean="0"/>
              <a:t>del </a:t>
            </a:r>
            <a:r>
              <a:rPr lang="it-IT" dirty="0"/>
              <a:t>piano di faglia</a:t>
            </a:r>
            <a:endParaRPr lang="en-US" dirty="0"/>
          </a:p>
        </p:txBody>
      </p:sp>
    </p:spTree>
    <p:extLst>
      <p:ext uri="{BB962C8B-B14F-4D97-AF65-F5344CB8AC3E}">
        <p14:creationId xmlns:p14="http://schemas.microsoft.com/office/powerpoint/2010/main" val="26606754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dissolv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dissolve">
                                      <p:cBhvr>
                                        <p:cTn id="2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rotWithShape="1">
          <a:blip r:embed="rId3" cstate="print"/>
          <a:srcRect t="5523" b="-735"/>
          <a:stretch/>
        </p:blipFill>
        <p:spPr bwMode="auto">
          <a:xfrm>
            <a:off x="423321" y="850900"/>
            <a:ext cx="8439998" cy="952500"/>
          </a:xfrm>
          <a:prstGeom prst="rect">
            <a:avLst/>
          </a:prstGeom>
          <a:noFill/>
          <a:ln w="9525">
            <a:noFill/>
            <a:miter lim="800000"/>
            <a:headEnd/>
            <a:tailEnd/>
          </a:ln>
          <a:effectLst/>
        </p:spPr>
      </p:pic>
      <p:pic>
        <p:nvPicPr>
          <p:cNvPr id="140291" name="Picture 3"/>
          <p:cNvPicPr>
            <a:picLocks noChangeAspect="1" noChangeArrowheads="1"/>
          </p:cNvPicPr>
          <p:nvPr/>
        </p:nvPicPr>
        <p:blipFill>
          <a:blip r:embed="rId4" cstate="print"/>
          <a:srcRect/>
          <a:stretch>
            <a:fillRect/>
          </a:stretch>
        </p:blipFill>
        <p:spPr bwMode="auto">
          <a:xfrm>
            <a:off x="336228" y="2645544"/>
            <a:ext cx="8527091" cy="3168352"/>
          </a:xfrm>
          <a:prstGeom prst="rect">
            <a:avLst/>
          </a:prstGeom>
          <a:noFill/>
          <a:ln w="9525">
            <a:noFill/>
            <a:miter lim="800000"/>
            <a:headEnd/>
            <a:tailEnd/>
          </a:ln>
          <a:effectLst/>
        </p:spPr>
      </p:pic>
    </p:spTree>
    <p:extLst>
      <p:ext uri="{BB962C8B-B14F-4D97-AF65-F5344CB8AC3E}">
        <p14:creationId xmlns:p14="http://schemas.microsoft.com/office/powerpoint/2010/main" val="2287573274"/>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upload.wikimedia.org/wikipedia/commons/2/2e/Focal_mechanism_02.jpg"/>
          <p:cNvPicPr>
            <a:picLocks noChangeAspect="1" noChangeArrowheads="1"/>
          </p:cNvPicPr>
          <p:nvPr/>
        </p:nvPicPr>
        <p:blipFill>
          <a:blip r:embed="rId3" cstate="print"/>
          <a:srcRect/>
          <a:stretch>
            <a:fillRect/>
          </a:stretch>
        </p:blipFill>
        <p:spPr bwMode="auto">
          <a:xfrm>
            <a:off x="0" y="1412775"/>
            <a:ext cx="9144000" cy="4896873"/>
          </a:xfrm>
          <a:prstGeom prst="rect">
            <a:avLst/>
          </a:prstGeom>
          <a:noFill/>
        </p:spPr>
      </p:pic>
    </p:spTree>
    <p:extLst>
      <p:ext uri="{BB962C8B-B14F-4D97-AF65-F5344CB8AC3E}">
        <p14:creationId xmlns:p14="http://schemas.microsoft.com/office/powerpoint/2010/main" val="220340691"/>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38</a:t>
            </a:fld>
            <a:endParaRPr lang="en-US" dirty="0"/>
          </a:p>
        </p:txBody>
      </p:sp>
      <p:pic>
        <p:nvPicPr>
          <p:cNvPr id="3" name="Picture 2"/>
          <p:cNvPicPr>
            <a:picLocks noChangeAspect="1"/>
          </p:cNvPicPr>
          <p:nvPr/>
        </p:nvPicPr>
        <p:blipFill rotWithShape="1">
          <a:blip r:embed="rId2"/>
          <a:srcRect l="73623" t="13961" r="11413" b="8744"/>
          <a:stretch/>
        </p:blipFill>
        <p:spPr>
          <a:xfrm>
            <a:off x="4365937" y="676928"/>
            <a:ext cx="4204954" cy="4072595"/>
          </a:xfrm>
          <a:prstGeom prst="rect">
            <a:avLst/>
          </a:prstGeom>
        </p:spPr>
      </p:pic>
      <p:sp>
        <p:nvSpPr>
          <p:cNvPr id="4" name="Rectangle 3"/>
          <p:cNvSpPr/>
          <p:nvPr/>
        </p:nvSpPr>
        <p:spPr>
          <a:xfrm>
            <a:off x="154547" y="4787762"/>
            <a:ext cx="8558012" cy="1754326"/>
          </a:xfrm>
          <a:prstGeom prst="rect">
            <a:avLst/>
          </a:prstGeom>
        </p:spPr>
        <p:txBody>
          <a:bodyPr wrap="square">
            <a:spAutoFit/>
          </a:bodyPr>
          <a:lstStyle/>
          <a:p>
            <a:pPr algn="just"/>
            <a:r>
              <a:rPr lang="it-IT" dirty="0"/>
              <a:t>Determinazione dei parametri del piano di faglia </a:t>
            </a:r>
            <a:r>
              <a:rPr lang="en-US" dirty="0">
                <a:latin typeface="Symbol" panose="05050102010706020507" pitchFamily="18" charset="2"/>
              </a:rPr>
              <a:t>f</a:t>
            </a:r>
            <a:r>
              <a:rPr lang="en-US" dirty="0">
                <a:latin typeface="Times New Roman" panose="02020603050405020304" pitchFamily="18" charset="0"/>
              </a:rPr>
              <a:t>, </a:t>
            </a:r>
            <a:r>
              <a:rPr lang="en-US" dirty="0">
                <a:latin typeface="Symbol" panose="05050102010706020507" pitchFamily="18" charset="2"/>
              </a:rPr>
              <a:t>d </a:t>
            </a:r>
            <a:r>
              <a:rPr lang="en-US" dirty="0">
                <a:latin typeface="Times New Roman" panose="02020603050405020304" pitchFamily="18" charset="0"/>
              </a:rPr>
              <a:t>and </a:t>
            </a:r>
            <a:r>
              <a:rPr lang="en-US" dirty="0" smtClean="0">
                <a:latin typeface="Symbol" panose="05050102010706020507" pitchFamily="18" charset="2"/>
              </a:rPr>
              <a:t>l </a:t>
            </a:r>
            <a:r>
              <a:rPr lang="it-IT" dirty="0" smtClean="0"/>
              <a:t>nei diagrammi. </a:t>
            </a:r>
            <a:r>
              <a:rPr lang="it-IT" dirty="0"/>
              <a:t>L</a:t>
            </a:r>
            <a:r>
              <a:rPr lang="it-IT" dirty="0" smtClean="0"/>
              <a:t>a </a:t>
            </a:r>
            <a:r>
              <a:rPr lang="it-IT" dirty="0"/>
              <a:t>distribuzione della polarità, la direzione di scorrimento e la proiezione di </a:t>
            </a:r>
            <a:r>
              <a:rPr lang="it-IT" dirty="0" smtClean="0"/>
              <a:t>piano di faglia </a:t>
            </a:r>
            <a:r>
              <a:rPr lang="it-IT" dirty="0"/>
              <a:t>mostrate </a:t>
            </a:r>
            <a:r>
              <a:rPr lang="it-IT" dirty="0" smtClean="0"/>
              <a:t>corrispondono alla faglia illustrata nella figura in alto. P1</a:t>
            </a:r>
            <a:r>
              <a:rPr lang="it-IT" dirty="0"/>
              <a:t>, P2 e P3 sono i poli (vale a dire, 90 ° off) di FP1, FP2 ed </a:t>
            </a:r>
            <a:r>
              <a:rPr lang="it-IT" dirty="0" smtClean="0"/>
              <a:t>EP, rispettivamente</a:t>
            </a:r>
            <a:r>
              <a:rPr lang="it-IT" dirty="0"/>
              <a:t>. P e T sono i </a:t>
            </a:r>
            <a:r>
              <a:rPr lang="it-IT" dirty="0" smtClean="0"/>
              <a:t> poli </a:t>
            </a:r>
            <a:r>
              <a:rPr lang="it-IT" dirty="0"/>
              <a:t>degli assi di pressione e </a:t>
            </a:r>
            <a:r>
              <a:rPr lang="it-IT" dirty="0" smtClean="0"/>
              <a:t>tensione, rispettivamente. </a:t>
            </a:r>
            <a:r>
              <a:rPr lang="it-IT" dirty="0"/>
              <a:t>I segni + </a:t>
            </a:r>
            <a:r>
              <a:rPr lang="it-IT" dirty="0" smtClean="0"/>
              <a:t>e -contrassegnano </a:t>
            </a:r>
            <a:r>
              <a:rPr lang="it-IT" dirty="0"/>
              <a:t>i quadranti </a:t>
            </a:r>
            <a:r>
              <a:rPr lang="it-IT" dirty="0" smtClean="0"/>
              <a:t>con compressione e </a:t>
            </a:r>
            <a:r>
              <a:rPr lang="it-IT" dirty="0"/>
              <a:t>primi </a:t>
            </a:r>
            <a:r>
              <a:rPr lang="it-IT" dirty="0" smtClean="0"/>
              <a:t>movimenti dilatazionali </a:t>
            </a:r>
            <a:r>
              <a:rPr lang="it-IT" dirty="0"/>
              <a:t>dell'onda P.</a:t>
            </a:r>
          </a:p>
        </p:txBody>
      </p:sp>
      <p:pic>
        <p:nvPicPr>
          <p:cNvPr id="5" name="Picture 4"/>
          <p:cNvPicPr>
            <a:picLocks noChangeAspect="1"/>
          </p:cNvPicPr>
          <p:nvPr/>
        </p:nvPicPr>
        <p:blipFill rotWithShape="1">
          <a:blip r:embed="rId3"/>
          <a:srcRect l="73860" t="11832" r="11403" b="4736"/>
          <a:stretch/>
        </p:blipFill>
        <p:spPr>
          <a:xfrm>
            <a:off x="231686" y="739711"/>
            <a:ext cx="3741446" cy="3971574"/>
          </a:xfrm>
          <a:prstGeom prst="rect">
            <a:avLst/>
          </a:prstGeom>
        </p:spPr>
      </p:pic>
      <p:sp>
        <p:nvSpPr>
          <p:cNvPr id="6" name="TextBox 5"/>
          <p:cNvSpPr txBox="1"/>
          <p:nvPr/>
        </p:nvSpPr>
        <p:spPr>
          <a:xfrm>
            <a:off x="-61877" y="6565293"/>
            <a:ext cx="7603958" cy="338554"/>
          </a:xfrm>
          <a:prstGeom prst="rect">
            <a:avLst/>
          </a:prstGeom>
          <a:noFill/>
        </p:spPr>
        <p:txBody>
          <a:bodyPr wrap="square" rtlCol="0">
            <a:spAutoFit/>
          </a:bodyPr>
          <a:lstStyle/>
          <a:p>
            <a:r>
              <a:rPr lang="en-US" sz="800" dirty="0" smtClean="0">
                <a:solidFill>
                  <a:schemeClr val="accent1">
                    <a:lumMod val="60000"/>
                    <a:lumOff val="40000"/>
                  </a:schemeClr>
                </a:solidFill>
              </a:rPr>
              <a:t>Da: New </a:t>
            </a:r>
            <a:r>
              <a:rPr lang="en-US" sz="800" dirty="0">
                <a:solidFill>
                  <a:schemeClr val="accent1">
                    <a:lumMod val="60000"/>
                    <a:lumOff val="40000"/>
                  </a:schemeClr>
                </a:solidFill>
              </a:rPr>
              <a:t>Manual of Seismological </a:t>
            </a:r>
            <a:r>
              <a:rPr lang="en-US" sz="800" dirty="0" smtClean="0">
                <a:solidFill>
                  <a:schemeClr val="accent1">
                    <a:lumMod val="60000"/>
                    <a:lumOff val="40000"/>
                  </a:schemeClr>
                </a:solidFill>
              </a:rPr>
              <a:t>Observatory </a:t>
            </a:r>
            <a:r>
              <a:rPr lang="en-US" sz="800" dirty="0">
                <a:solidFill>
                  <a:schemeClr val="accent1">
                    <a:lumMod val="60000"/>
                    <a:lumOff val="40000"/>
                  </a:schemeClr>
                </a:solidFill>
              </a:rPr>
              <a:t>Practice – </a:t>
            </a:r>
            <a:r>
              <a:rPr lang="en-US" sz="800" dirty="0" smtClean="0">
                <a:solidFill>
                  <a:schemeClr val="accent1">
                    <a:lumMod val="60000"/>
                    <a:lumOff val="40000"/>
                  </a:schemeClr>
                </a:solidFill>
              </a:rPr>
              <a:t>NMSOP </a:t>
            </a:r>
          </a:p>
          <a:p>
            <a:r>
              <a:rPr lang="en-US" sz="800" dirty="0" smtClean="0">
                <a:solidFill>
                  <a:schemeClr val="accent1">
                    <a:lumMod val="60000"/>
                    <a:lumOff val="40000"/>
                  </a:schemeClr>
                </a:solidFill>
              </a:rPr>
              <a:t>CHAPTER 2: Seismic Sources and Source Parameters (</a:t>
            </a:r>
            <a:r>
              <a:rPr lang="en-US" sz="800" dirty="0">
                <a:solidFill>
                  <a:schemeClr val="accent1">
                    <a:lumMod val="60000"/>
                    <a:lumOff val="40000"/>
                  </a:schemeClr>
                </a:solidFill>
              </a:rPr>
              <a:t>Peter Bormann, Michael </a:t>
            </a:r>
            <a:r>
              <a:rPr lang="en-US" sz="800" dirty="0" err="1">
                <a:solidFill>
                  <a:schemeClr val="accent1">
                    <a:lumMod val="60000"/>
                    <a:lumOff val="40000"/>
                  </a:schemeClr>
                </a:solidFill>
              </a:rPr>
              <a:t>Baumbach</a:t>
            </a:r>
            <a:r>
              <a:rPr lang="en-US" sz="800" dirty="0">
                <a:solidFill>
                  <a:schemeClr val="accent1">
                    <a:lumMod val="60000"/>
                    <a:lumOff val="40000"/>
                  </a:schemeClr>
                </a:solidFill>
              </a:rPr>
              <a:t>, </a:t>
            </a:r>
            <a:r>
              <a:rPr lang="en-US" sz="800" dirty="0" err="1">
                <a:solidFill>
                  <a:schemeClr val="accent1">
                    <a:lumMod val="60000"/>
                    <a:lumOff val="40000"/>
                  </a:schemeClr>
                </a:solidFill>
              </a:rPr>
              <a:t>Günther</a:t>
            </a:r>
            <a:r>
              <a:rPr lang="en-US" sz="800" dirty="0">
                <a:solidFill>
                  <a:schemeClr val="accent1">
                    <a:lumMod val="60000"/>
                    <a:lumOff val="40000"/>
                  </a:schemeClr>
                </a:solidFill>
              </a:rPr>
              <a:t> Bock, Helmut </a:t>
            </a:r>
            <a:r>
              <a:rPr lang="en-US" sz="800" dirty="0" smtClean="0">
                <a:solidFill>
                  <a:schemeClr val="accent1">
                    <a:lumMod val="60000"/>
                    <a:lumOff val="40000"/>
                  </a:schemeClr>
                </a:solidFill>
              </a:rPr>
              <a:t>Grosser, George </a:t>
            </a:r>
            <a:r>
              <a:rPr lang="en-US" sz="800" dirty="0">
                <a:solidFill>
                  <a:schemeClr val="accent1">
                    <a:lumMod val="60000"/>
                    <a:lumOff val="40000"/>
                  </a:schemeClr>
                </a:solidFill>
              </a:rPr>
              <a:t>L. Choy and John Boatwright) </a:t>
            </a:r>
          </a:p>
        </p:txBody>
      </p:sp>
    </p:spTree>
    <p:extLst>
      <p:ext uri="{BB962C8B-B14F-4D97-AF65-F5344CB8AC3E}">
        <p14:creationId xmlns:p14="http://schemas.microsoft.com/office/powerpoint/2010/main" val="30128342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3628" y="2586465"/>
            <a:ext cx="5466439" cy="3713799"/>
          </a:xfrm>
        </p:spPr>
      </p:pic>
      <p:pic>
        <p:nvPicPr>
          <p:cNvPr id="3" name="Picture 2"/>
          <p:cNvPicPr>
            <a:picLocks noChangeAspect="1"/>
          </p:cNvPicPr>
          <p:nvPr/>
        </p:nvPicPr>
        <p:blipFill>
          <a:blip r:embed="rId3"/>
          <a:stretch>
            <a:fillRect/>
          </a:stretch>
        </p:blipFill>
        <p:spPr>
          <a:xfrm>
            <a:off x="6182773" y="952732"/>
            <a:ext cx="2961228" cy="1990719"/>
          </a:xfrm>
          <a:prstGeom prst="rect">
            <a:avLst/>
          </a:prstGeom>
          <a:solidFill>
            <a:schemeClr val="tx1"/>
          </a:solidFill>
          <a:ln>
            <a:solidFill>
              <a:schemeClr val="tx1"/>
            </a:solidFill>
          </a:ln>
        </p:spPr>
      </p:pic>
      <p:pic>
        <p:nvPicPr>
          <p:cNvPr id="5" name="Picture 5" descr="globus_icon"/>
          <p:cNvPicPr>
            <a:picLocks noChangeAspect="1" noChangeArrowheads="1" noCrop="1"/>
          </p:cNvPicPr>
          <p:nvPr/>
        </p:nvPicPr>
        <p:blipFill>
          <a:blip r:embed="rId4"/>
          <a:srcRect/>
          <a:stretch>
            <a:fillRect/>
          </a:stretch>
        </p:blipFill>
        <p:spPr bwMode="auto">
          <a:xfrm>
            <a:off x="164394" y="3788149"/>
            <a:ext cx="1750977" cy="1762560"/>
          </a:xfrm>
          <a:prstGeom prst="rect">
            <a:avLst/>
          </a:prstGeom>
          <a:noFill/>
          <a:ln w="9525">
            <a:noFill/>
            <a:miter lim="800000"/>
            <a:headEnd/>
            <a:tailEnd/>
          </a:ln>
        </p:spPr>
      </p:pic>
      <p:pic>
        <p:nvPicPr>
          <p:cNvPr id="7" name="Picture 4" descr="https://ingvterremoti.files.wordpress.com/2015/03/planisfero_placche.jpg"/>
          <p:cNvPicPr>
            <a:picLocks noChangeAspect="1" noChangeArrowheads="1"/>
          </p:cNvPicPr>
          <p:nvPr/>
        </p:nvPicPr>
        <p:blipFill>
          <a:blip r:embed="rId5"/>
          <a:srcRect/>
          <a:stretch>
            <a:fillRect/>
          </a:stretch>
        </p:blipFill>
        <p:spPr bwMode="auto">
          <a:xfrm>
            <a:off x="89670" y="893978"/>
            <a:ext cx="4209543" cy="2262607"/>
          </a:xfrm>
          <a:prstGeom prst="rect">
            <a:avLst/>
          </a:prstGeom>
          <a:noFill/>
          <a:ln>
            <a:solidFill>
              <a:schemeClr val="tx1"/>
            </a:solidFill>
          </a:ln>
        </p:spPr>
      </p:pic>
    </p:spTree>
    <p:extLst>
      <p:ext uri="{BB962C8B-B14F-4D97-AF65-F5344CB8AC3E}">
        <p14:creationId xmlns:p14="http://schemas.microsoft.com/office/powerpoint/2010/main" val="40919351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56922" y="3480401"/>
            <a:ext cx="5499369" cy="2605265"/>
          </a:xfrm>
          <a:prstGeom prst="rect">
            <a:avLst/>
          </a:prstGeom>
          <a:noFill/>
          <a:ln w="9525">
            <a:noFill/>
            <a:miter lim="800000"/>
            <a:headEnd/>
            <a:tailEnd/>
          </a:ln>
        </p:spPr>
        <p:txBody>
          <a:bodyPr wrap="square">
            <a:spAutoFit/>
          </a:bodyPr>
          <a:lstStyle/>
          <a:p>
            <a:pPr algn="just"/>
            <a:endParaRPr lang="it-IT" sz="1633" dirty="0">
              <a:solidFill>
                <a:schemeClr val="bg1"/>
              </a:solidFill>
            </a:endParaRPr>
          </a:p>
          <a:p>
            <a:pPr algn="just"/>
            <a:r>
              <a:rPr lang="it-IT" sz="1633" dirty="0"/>
              <a:t>La zolla africana e quella euroasiatica, che hanno un movimento di tipo convergente (collisione continente-continente), presentano un margine caratterizzato da porzioni con diverso comportamento:</a:t>
            </a:r>
          </a:p>
          <a:p>
            <a:pPr lvl="1" indent="-252004" algn="just">
              <a:spcBef>
                <a:spcPct val="50000"/>
              </a:spcBef>
              <a:buFontTx/>
              <a:buChar char="•"/>
            </a:pPr>
            <a:r>
              <a:rPr lang="it-IT" sz="1633" dirty="0"/>
              <a:t>in alcune zone, si ha subduzione con terremoti profondi (arco calabro ed ellenico)</a:t>
            </a:r>
          </a:p>
          <a:p>
            <a:pPr lvl="1" indent="-252004" algn="just">
              <a:spcBef>
                <a:spcPct val="50000"/>
              </a:spcBef>
              <a:buFontTx/>
              <a:buChar char="•"/>
            </a:pPr>
            <a:r>
              <a:rPr lang="it-IT" sz="1633" dirty="0"/>
              <a:t>in altre, compressione senza subduzione con meccanismi di faglia inversa (Maghrebidi, Alpi orientali e Dinaridi)</a:t>
            </a:r>
          </a:p>
        </p:txBody>
      </p:sp>
      <p:pic>
        <p:nvPicPr>
          <p:cNvPr id="12291" name="Picture 5" descr="Faccioli 1-17"/>
          <p:cNvPicPr>
            <a:picLocks noChangeAspect="1" noChangeArrowheads="1"/>
          </p:cNvPicPr>
          <p:nvPr/>
        </p:nvPicPr>
        <p:blipFill>
          <a:blip r:embed="rId2"/>
          <a:srcRect/>
          <a:stretch>
            <a:fillRect/>
          </a:stretch>
        </p:blipFill>
        <p:spPr bwMode="auto">
          <a:xfrm>
            <a:off x="3294152" y="662332"/>
            <a:ext cx="5678326" cy="2813603"/>
          </a:xfrm>
          <a:prstGeom prst="rect">
            <a:avLst/>
          </a:prstGeom>
          <a:noFill/>
          <a:ln w="9525">
            <a:noFill/>
            <a:miter lim="800000"/>
            <a:headEnd/>
            <a:tailEnd/>
          </a:ln>
        </p:spPr>
      </p:pic>
      <p:pic>
        <p:nvPicPr>
          <p:cNvPr id="4" name="Content Placeholder 7"/>
          <p:cNvPicPr>
            <a:picLocks noChangeAspect="1"/>
          </p:cNvPicPr>
          <p:nvPr/>
        </p:nvPicPr>
        <p:blipFill>
          <a:blip r:embed="rId3"/>
          <a:stretch>
            <a:fillRect/>
          </a:stretch>
        </p:blipFill>
        <p:spPr>
          <a:xfrm>
            <a:off x="5795719" y="3569108"/>
            <a:ext cx="3105762" cy="2540917"/>
          </a:xfrm>
          <a:prstGeom prst="rect">
            <a:avLst/>
          </a:prstGeom>
        </p:spPr>
      </p:pic>
      <p:sp>
        <p:nvSpPr>
          <p:cNvPr id="6" name="Rectangle 5"/>
          <p:cNvSpPr/>
          <p:nvPr/>
        </p:nvSpPr>
        <p:spPr>
          <a:xfrm>
            <a:off x="171866" y="979109"/>
            <a:ext cx="3083508" cy="2605200"/>
          </a:xfrm>
          <a:prstGeom prst="rect">
            <a:avLst/>
          </a:prstGeom>
        </p:spPr>
        <p:txBody>
          <a:bodyPr wrap="square">
            <a:spAutoFit/>
          </a:bodyPr>
          <a:lstStyle/>
          <a:p>
            <a:pPr algn="just"/>
            <a:r>
              <a:rPr lang="it-IT" sz="1633" b="1" dirty="0"/>
              <a:t>L’Italia è situata al margine di convergenza tra due grandi placche, quella africana e quella euroasiatica.</a:t>
            </a:r>
            <a:r>
              <a:rPr lang="it-IT" sz="1633" dirty="0"/>
              <a:t> Il movimento relativo tra queste due placche causa l’accumulo di energia e deformazione che occasionalmente vengono rilasciati sotto forma di terremoti di varia entità.</a:t>
            </a:r>
          </a:p>
        </p:txBody>
      </p:sp>
    </p:spTree>
    <p:extLst>
      <p:ext uri="{BB962C8B-B14F-4D97-AF65-F5344CB8AC3E}">
        <p14:creationId xmlns:p14="http://schemas.microsoft.com/office/powerpoint/2010/main" val="33962783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71867" y="3298166"/>
            <a:ext cx="3974546" cy="2228302"/>
          </a:xfrm>
          <a:prstGeom prst="rect">
            <a:avLst/>
          </a:prstGeom>
          <a:noFill/>
          <a:ln w="9525">
            <a:noFill/>
            <a:miter lim="800000"/>
            <a:headEnd/>
            <a:tailEnd/>
          </a:ln>
        </p:spPr>
        <p:txBody>
          <a:bodyPr wrap="square">
            <a:spAutoFit/>
          </a:bodyPr>
          <a:lstStyle/>
          <a:p>
            <a:pPr algn="just">
              <a:spcBef>
                <a:spcPct val="50000"/>
              </a:spcBef>
            </a:pPr>
            <a:r>
              <a:rPr lang="it-IT" sz="1633" dirty="0"/>
              <a:t>Due strutture hanno un ruolo chiave nella situazione tettonica: la microzolla adriatica e il bacino tirrenico</a:t>
            </a:r>
          </a:p>
          <a:p>
            <a:pPr algn="just">
              <a:spcBef>
                <a:spcPct val="50000"/>
              </a:spcBef>
            </a:pPr>
            <a:r>
              <a:rPr lang="it-IT" sz="1633" dirty="0"/>
              <a:t>Alla dinamica, strettamente interconnessa, di queste strutture sono dovuti i terremoti più importanti che si sono verificati in Italia (Friuli, 1976-77, terremoti dell'Appennino meridionale)</a:t>
            </a:r>
          </a:p>
        </p:txBody>
      </p:sp>
      <p:pic>
        <p:nvPicPr>
          <p:cNvPr id="13315" name="Picture 4" descr="Faccioli 1-18"/>
          <p:cNvPicPr>
            <a:picLocks noChangeAspect="1" noChangeArrowheads="1"/>
          </p:cNvPicPr>
          <p:nvPr/>
        </p:nvPicPr>
        <p:blipFill>
          <a:blip r:embed="rId2"/>
          <a:srcRect/>
          <a:stretch>
            <a:fillRect/>
          </a:stretch>
        </p:blipFill>
        <p:spPr bwMode="auto">
          <a:xfrm>
            <a:off x="4457235" y="2465748"/>
            <a:ext cx="4582862" cy="3893137"/>
          </a:xfrm>
          <a:prstGeom prst="rect">
            <a:avLst/>
          </a:prstGeom>
          <a:noFill/>
          <a:ln w="9525">
            <a:noFill/>
            <a:miter lim="800000"/>
            <a:headEnd/>
            <a:tailEnd/>
          </a:ln>
        </p:spPr>
      </p:pic>
      <p:pic>
        <p:nvPicPr>
          <p:cNvPr id="5" name="Picture 5" descr="Faccioli 1-17"/>
          <p:cNvPicPr>
            <a:picLocks noChangeAspect="1" noChangeArrowheads="1"/>
          </p:cNvPicPr>
          <p:nvPr/>
        </p:nvPicPr>
        <p:blipFill>
          <a:blip r:embed="rId3"/>
          <a:srcRect/>
          <a:stretch>
            <a:fillRect/>
          </a:stretch>
        </p:blipFill>
        <p:spPr bwMode="auto">
          <a:xfrm>
            <a:off x="171867" y="524948"/>
            <a:ext cx="4758408" cy="235778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499347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117"/>
            <a:ext cx="9144000" cy="1202400"/>
          </a:xfrm>
        </p:spPr>
        <p:txBody>
          <a:bodyPr>
            <a:normAutofit/>
          </a:bodyPr>
          <a:lstStyle/>
          <a:p>
            <a:pPr algn="ctr"/>
            <a:r>
              <a:rPr lang="it-IT" sz="3628" b="1" dirty="0">
                <a:latin typeface="+mn-lt"/>
                <a:cs typeface="Calibri" pitchFamily="34" charset="0"/>
              </a:rPr>
              <a:t>Teoria del rimbalzo elastico</a:t>
            </a:r>
          </a:p>
        </p:txBody>
      </p:sp>
      <p:pic>
        <p:nvPicPr>
          <p:cNvPr id="7" name="Picture 6"/>
          <p:cNvPicPr>
            <a:picLocks noChangeAspect="1"/>
          </p:cNvPicPr>
          <p:nvPr/>
        </p:nvPicPr>
        <p:blipFill rotWithShape="1">
          <a:blip r:embed="rId2"/>
          <a:srcRect b="8592"/>
          <a:stretch/>
        </p:blipFill>
        <p:spPr>
          <a:xfrm>
            <a:off x="4741890" y="1310324"/>
            <a:ext cx="3629654" cy="4774208"/>
          </a:xfrm>
          <a:prstGeom prst="rect">
            <a:avLst/>
          </a:prstGeom>
        </p:spPr>
      </p:pic>
      <p:pic>
        <p:nvPicPr>
          <p:cNvPr id="8" name="Picture 4" descr="ERebound"/>
          <p:cNvPicPr>
            <a:picLocks noChangeAspect="1" noChangeArrowheads="1" noCrop="1"/>
          </p:cNvPicPr>
          <p:nvPr/>
        </p:nvPicPr>
        <p:blipFill>
          <a:blip r:embed="rId3"/>
          <a:srcRect/>
          <a:stretch>
            <a:fillRect/>
          </a:stretch>
        </p:blipFill>
        <p:spPr bwMode="auto">
          <a:xfrm>
            <a:off x="923019" y="1794868"/>
            <a:ext cx="3186113" cy="3853440"/>
          </a:xfrm>
          <a:prstGeom prst="rect">
            <a:avLst/>
          </a:prstGeom>
          <a:noFill/>
          <a:ln w="9525">
            <a:noFill/>
            <a:miter lim="800000"/>
            <a:headEnd/>
            <a:tailEnd/>
          </a:ln>
        </p:spPr>
      </p:pic>
      <p:sp>
        <p:nvSpPr>
          <p:cNvPr id="9" name="Line 10"/>
          <p:cNvSpPr>
            <a:spLocks noChangeShapeType="1"/>
          </p:cNvSpPr>
          <p:nvPr/>
        </p:nvSpPr>
        <p:spPr bwMode="auto">
          <a:xfrm>
            <a:off x="1865869" y="1531776"/>
            <a:ext cx="1241822" cy="0"/>
          </a:xfrm>
          <a:prstGeom prst="line">
            <a:avLst/>
          </a:prstGeom>
          <a:noFill/>
          <a:ln w="57150">
            <a:solidFill>
              <a:srgbClr val="FF0000"/>
            </a:solidFill>
            <a:round/>
            <a:headEnd/>
            <a:tailEnd type="triangle" w="med" len="med"/>
          </a:ln>
          <a:effectLst/>
        </p:spPr>
        <p:txBody>
          <a:bodyPr/>
          <a:lstStyle/>
          <a:p>
            <a:endParaRPr lang="it-IT" sz="1633"/>
          </a:p>
        </p:txBody>
      </p:sp>
      <p:sp>
        <p:nvSpPr>
          <p:cNvPr id="10" name="Line 11"/>
          <p:cNvSpPr>
            <a:spLocks noChangeShapeType="1"/>
          </p:cNvSpPr>
          <p:nvPr/>
        </p:nvSpPr>
        <p:spPr bwMode="auto">
          <a:xfrm>
            <a:off x="1722623" y="5920312"/>
            <a:ext cx="1241822" cy="0"/>
          </a:xfrm>
          <a:prstGeom prst="line">
            <a:avLst/>
          </a:prstGeom>
          <a:noFill/>
          <a:ln w="57150">
            <a:solidFill>
              <a:srgbClr val="FF0000"/>
            </a:solidFill>
            <a:round/>
            <a:headEnd type="triangle" w="med" len="med"/>
            <a:tailEnd/>
          </a:ln>
          <a:effectLst/>
        </p:spPr>
        <p:txBody>
          <a:bodyPr/>
          <a:lstStyle/>
          <a:p>
            <a:endParaRPr lang="it-IT" sz="1633"/>
          </a:p>
        </p:txBody>
      </p:sp>
    </p:spTree>
    <p:extLst>
      <p:ext uri="{BB962C8B-B14F-4D97-AF65-F5344CB8AC3E}">
        <p14:creationId xmlns:p14="http://schemas.microsoft.com/office/powerpoint/2010/main" val="37797205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106" y="656883"/>
            <a:ext cx="4011516" cy="4176122"/>
          </a:xfrm>
          <a:prstGeom prst="rect">
            <a:avLst/>
          </a:prstGeom>
        </p:spPr>
      </p:pic>
      <p:sp>
        <p:nvSpPr>
          <p:cNvPr id="4" name="Rectangle 3"/>
          <p:cNvSpPr/>
          <p:nvPr/>
        </p:nvSpPr>
        <p:spPr>
          <a:xfrm>
            <a:off x="135660" y="4926160"/>
            <a:ext cx="8810632" cy="1477328"/>
          </a:xfrm>
          <a:prstGeom prst="rect">
            <a:avLst/>
          </a:prstGeom>
        </p:spPr>
        <p:txBody>
          <a:bodyPr wrap="square">
            <a:spAutoFit/>
          </a:bodyPr>
          <a:lstStyle/>
          <a:p>
            <a:pPr algn="just"/>
            <a:r>
              <a:rPr lang="it-IT" dirty="0"/>
              <a:t>La teoria del rimbalzo elastico è una spiegazione di come l'energia viene </a:t>
            </a:r>
            <a:r>
              <a:rPr lang="it-IT" dirty="0" smtClean="0"/>
              <a:t>rilasciata </a:t>
            </a:r>
            <a:r>
              <a:rPr lang="it-IT" dirty="0"/>
              <a:t>durante i terremoti. Quando le rocce sui lati opposti di una faglia sono sottoposte a </a:t>
            </a:r>
            <a:r>
              <a:rPr lang="it-IT" dirty="0" smtClean="0"/>
              <a:t>forze </a:t>
            </a:r>
            <a:r>
              <a:rPr lang="it-IT" dirty="0"/>
              <a:t>e </a:t>
            </a:r>
            <a:r>
              <a:rPr lang="it-IT" dirty="0" smtClean="0"/>
              <a:t>spostamenti, </a:t>
            </a:r>
            <a:r>
              <a:rPr lang="it-IT" dirty="0"/>
              <a:t>accumulano energia e si deformano lentamente fino a superare la loro forza interna. In quel momento, si verifica un movimento improvviso lungo la faglia, rilasciando l'energia accumulata e le rocce tornano alla loro forma originale indeformata.</a:t>
            </a:r>
            <a:endParaRPr lang="en-US" dirty="0"/>
          </a:p>
        </p:txBody>
      </p:sp>
      <p:pic>
        <p:nvPicPr>
          <p:cNvPr id="6" name="Picture 5"/>
          <p:cNvPicPr>
            <a:picLocks noChangeAspect="1"/>
          </p:cNvPicPr>
          <p:nvPr/>
        </p:nvPicPr>
        <p:blipFill rotWithShape="1">
          <a:blip r:embed="rId3"/>
          <a:srcRect l="703" t="526" r="57020" b="45687"/>
          <a:stretch/>
        </p:blipFill>
        <p:spPr>
          <a:xfrm>
            <a:off x="5203344" y="780220"/>
            <a:ext cx="3422823" cy="3929448"/>
          </a:xfrm>
          <a:prstGeom prst="rect">
            <a:avLst/>
          </a:prstGeom>
        </p:spPr>
      </p:pic>
    </p:spTree>
    <p:extLst>
      <p:ext uri="{BB962C8B-B14F-4D97-AF65-F5344CB8AC3E}">
        <p14:creationId xmlns:p14="http://schemas.microsoft.com/office/powerpoint/2010/main" val="4162846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9</a:t>
            </a:fld>
            <a:endParaRPr lang="en-US" dirty="0"/>
          </a:p>
        </p:txBody>
      </p:sp>
      <p:sp>
        <p:nvSpPr>
          <p:cNvPr id="59" name="Rectangle 58"/>
          <p:cNvSpPr/>
          <p:nvPr/>
        </p:nvSpPr>
        <p:spPr>
          <a:xfrm>
            <a:off x="2473636" y="1009973"/>
            <a:ext cx="3319178" cy="369332"/>
          </a:xfrm>
          <a:prstGeom prst="rect">
            <a:avLst/>
          </a:prstGeom>
        </p:spPr>
        <p:txBody>
          <a:bodyPr wrap="none">
            <a:spAutoFit/>
          </a:bodyPr>
          <a:lstStyle/>
          <a:p>
            <a:r>
              <a:rPr lang="it-IT" cap="all" dirty="0"/>
              <a:t>teoria del rimbalzo elastico </a:t>
            </a:r>
            <a:endParaRPr lang="en-US" cap="all" dirty="0"/>
          </a:p>
        </p:txBody>
      </p:sp>
      <p:grpSp>
        <p:nvGrpSpPr>
          <p:cNvPr id="60" name="Group 59"/>
          <p:cNvGrpSpPr/>
          <p:nvPr/>
        </p:nvGrpSpPr>
        <p:grpSpPr>
          <a:xfrm>
            <a:off x="6323736" y="2687220"/>
            <a:ext cx="8096250" cy="2271226"/>
            <a:chOff x="-559162" y="2211931"/>
            <a:chExt cx="8096250" cy="2271226"/>
          </a:xfrm>
        </p:grpSpPr>
        <p:grpSp>
          <p:nvGrpSpPr>
            <p:cNvPr id="61" name="Group 60"/>
            <p:cNvGrpSpPr/>
            <p:nvPr/>
          </p:nvGrpSpPr>
          <p:grpSpPr>
            <a:xfrm>
              <a:off x="-559162" y="2211931"/>
              <a:ext cx="8096250" cy="2271226"/>
              <a:chOff x="-1903145" y="1941906"/>
              <a:chExt cx="8096250" cy="2271226"/>
            </a:xfrm>
          </p:grpSpPr>
          <p:cxnSp>
            <p:nvCxnSpPr>
              <p:cNvPr id="64" name="Straight Connector 63"/>
              <p:cNvCxnSpPr/>
              <p:nvPr/>
            </p:nvCxnSpPr>
            <p:spPr>
              <a:xfrm flipH="1">
                <a:off x="-1308537" y="2537505"/>
                <a:ext cx="10037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1903145" y="2019672"/>
                <a:ext cx="8096250" cy="2193460"/>
                <a:chOff x="-2567288" y="1807916"/>
                <a:chExt cx="8096250" cy="2193460"/>
              </a:xfrm>
            </p:grpSpPr>
            <p:grpSp>
              <p:nvGrpSpPr>
                <p:cNvPr id="69" name="Group 68"/>
                <p:cNvGrpSpPr/>
                <p:nvPr/>
              </p:nvGrpSpPr>
              <p:grpSpPr>
                <a:xfrm>
                  <a:off x="-2567288" y="1807916"/>
                  <a:ext cx="8096250" cy="2193460"/>
                  <a:chOff x="-959870" y="1759789"/>
                  <a:chExt cx="8096250" cy="2193460"/>
                </a:xfrm>
              </p:grpSpPr>
              <p:pic>
                <p:nvPicPr>
                  <p:cNvPr id="72" name="Picture 71"/>
                  <p:cNvPicPr>
                    <a:picLocks noChangeAspect="1"/>
                  </p:cNvPicPr>
                  <p:nvPr/>
                </p:nvPicPr>
                <p:blipFill rotWithShape="1">
                  <a:blip r:embed="rId2"/>
                  <a:srcRect t="34207"/>
                  <a:stretch/>
                </p:blipFill>
                <p:spPr>
                  <a:xfrm>
                    <a:off x="-959870" y="1759789"/>
                    <a:ext cx="8096250" cy="2149505"/>
                  </a:xfrm>
                  <a:prstGeom prst="rect">
                    <a:avLst/>
                  </a:prstGeom>
                </p:spPr>
              </p:pic>
              <p:sp>
                <p:nvSpPr>
                  <p:cNvPr id="73" name="Rectangle 72"/>
                  <p:cNvSpPr/>
                  <p:nvPr/>
                </p:nvSpPr>
                <p:spPr>
                  <a:xfrm>
                    <a:off x="1302589" y="2355011"/>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198189" y="2355011"/>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690777" y="2742682"/>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959870" y="2628181"/>
                    <a:ext cx="160487"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975893" y="2384685"/>
                    <a:ext cx="160487"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430102" y="2713007"/>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460459" y="2118548"/>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5942512" y="2986177"/>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134040" y="2904977"/>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40303" y="2904976"/>
                    <a:ext cx="388188" cy="1004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28128" y="3458675"/>
                    <a:ext cx="388188" cy="450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913234" y="2967991"/>
                    <a:ext cx="1168926" cy="315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27757" y="2517305"/>
                    <a:ext cx="1168926" cy="315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078964" y="3407135"/>
                    <a:ext cx="189839" cy="502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845018" y="3451090"/>
                    <a:ext cx="189839" cy="502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5611072" y="3436240"/>
                    <a:ext cx="189839" cy="502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941424" y="3429112"/>
                    <a:ext cx="189839" cy="502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flipH="1">
                  <a:off x="4319097" y="2549669"/>
                  <a:ext cx="10191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213340" y="3300160"/>
                  <a:ext cx="10191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687583" y="1966454"/>
                <a:ext cx="312906"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u</a:t>
                </a:r>
                <a:endParaRPr lang="en-US" dirty="0">
                  <a:latin typeface="Cambria" panose="02040503050406030204" pitchFamily="18" charset="0"/>
                  <a:ea typeface="Cambria" panose="02040503050406030204" pitchFamily="18" charset="0"/>
                </a:endParaRPr>
              </a:p>
            </p:txBody>
          </p:sp>
          <p:sp>
            <p:nvSpPr>
              <p:cNvPr id="67" name="TextBox 66"/>
              <p:cNvSpPr txBox="1"/>
              <p:nvPr/>
            </p:nvSpPr>
            <p:spPr>
              <a:xfrm>
                <a:off x="2124029" y="1954180"/>
                <a:ext cx="312906"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u</a:t>
                </a:r>
                <a:endParaRPr lang="en-US" dirty="0">
                  <a:latin typeface="Cambria" panose="02040503050406030204" pitchFamily="18" charset="0"/>
                  <a:ea typeface="Cambria" panose="02040503050406030204" pitchFamily="18" charset="0"/>
                </a:endParaRPr>
              </a:p>
            </p:txBody>
          </p:sp>
          <p:sp>
            <p:nvSpPr>
              <p:cNvPr id="68" name="TextBox 67"/>
              <p:cNvSpPr txBox="1"/>
              <p:nvPr/>
            </p:nvSpPr>
            <p:spPr>
              <a:xfrm>
                <a:off x="4935641" y="1941906"/>
                <a:ext cx="312906"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u</a:t>
                </a:r>
                <a:endParaRPr lang="en-US" dirty="0">
                  <a:latin typeface="Cambria" panose="02040503050406030204" pitchFamily="18" charset="0"/>
                  <a:ea typeface="Cambria" panose="02040503050406030204" pitchFamily="18" charset="0"/>
                </a:endParaRPr>
              </a:p>
            </p:txBody>
          </p:sp>
        </p:grpSp>
        <p:cxnSp>
          <p:nvCxnSpPr>
            <p:cNvPr id="62" name="Straight Connector 61"/>
            <p:cNvCxnSpPr/>
            <p:nvPr/>
          </p:nvCxnSpPr>
          <p:spPr>
            <a:xfrm flipH="1">
              <a:off x="-343920" y="3769667"/>
              <a:ext cx="10304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93356" y="3025313"/>
              <a:ext cx="10304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1807119" y="2376133"/>
            <a:ext cx="8096250" cy="2607972"/>
            <a:chOff x="435018" y="2273970"/>
            <a:chExt cx="8096250" cy="2607972"/>
          </a:xfrm>
        </p:grpSpPr>
        <p:grpSp>
          <p:nvGrpSpPr>
            <p:cNvPr id="90" name="Group 89"/>
            <p:cNvGrpSpPr/>
            <p:nvPr/>
          </p:nvGrpSpPr>
          <p:grpSpPr>
            <a:xfrm>
              <a:off x="435018" y="2327675"/>
              <a:ext cx="8096250" cy="2504060"/>
              <a:chOff x="435018" y="2327675"/>
              <a:chExt cx="8096250" cy="2504060"/>
            </a:xfrm>
          </p:grpSpPr>
          <p:grpSp>
            <p:nvGrpSpPr>
              <p:cNvPr id="40" name="Group 39"/>
              <p:cNvGrpSpPr/>
              <p:nvPr/>
            </p:nvGrpSpPr>
            <p:grpSpPr>
              <a:xfrm>
                <a:off x="435018" y="2560509"/>
                <a:ext cx="8096250" cy="2271226"/>
                <a:chOff x="-559162" y="2211931"/>
                <a:chExt cx="8096250" cy="2271226"/>
              </a:xfrm>
            </p:grpSpPr>
            <p:grpSp>
              <p:nvGrpSpPr>
                <p:cNvPr id="38" name="Group 37"/>
                <p:cNvGrpSpPr/>
                <p:nvPr/>
              </p:nvGrpSpPr>
              <p:grpSpPr>
                <a:xfrm>
                  <a:off x="-559162" y="2211931"/>
                  <a:ext cx="8096250" cy="2271226"/>
                  <a:chOff x="-1903145" y="1941906"/>
                  <a:chExt cx="8096250" cy="2271226"/>
                </a:xfrm>
              </p:grpSpPr>
              <p:cxnSp>
                <p:nvCxnSpPr>
                  <p:cNvPr id="28" name="Straight Connector 27"/>
                  <p:cNvCxnSpPr/>
                  <p:nvPr/>
                </p:nvCxnSpPr>
                <p:spPr>
                  <a:xfrm flipH="1">
                    <a:off x="-1308537" y="2537505"/>
                    <a:ext cx="10037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903145" y="2019672"/>
                    <a:ext cx="8096250" cy="2193460"/>
                    <a:chOff x="-2567288" y="1807916"/>
                    <a:chExt cx="8096250" cy="2193460"/>
                  </a:xfrm>
                </p:grpSpPr>
                <p:grpSp>
                  <p:nvGrpSpPr>
                    <p:cNvPr id="22" name="Group 21"/>
                    <p:cNvGrpSpPr/>
                    <p:nvPr/>
                  </p:nvGrpSpPr>
                  <p:grpSpPr>
                    <a:xfrm>
                      <a:off x="-2567288" y="1807916"/>
                      <a:ext cx="8096250" cy="2193460"/>
                      <a:chOff x="-959870" y="1759789"/>
                      <a:chExt cx="8096250" cy="2193460"/>
                    </a:xfrm>
                  </p:grpSpPr>
                  <p:pic>
                    <p:nvPicPr>
                      <p:cNvPr id="4" name="Picture 3"/>
                      <p:cNvPicPr>
                        <a:picLocks noChangeAspect="1"/>
                      </p:cNvPicPr>
                      <p:nvPr/>
                    </p:nvPicPr>
                    <p:blipFill rotWithShape="1">
                      <a:blip r:embed="rId2"/>
                      <a:srcRect t="34207"/>
                      <a:stretch/>
                    </p:blipFill>
                    <p:spPr>
                      <a:xfrm>
                        <a:off x="-959870" y="1759789"/>
                        <a:ext cx="8096250" cy="2149505"/>
                      </a:xfrm>
                      <a:prstGeom prst="rect">
                        <a:avLst/>
                      </a:prstGeom>
                    </p:spPr>
                  </p:pic>
                  <p:sp>
                    <p:nvSpPr>
                      <p:cNvPr id="5" name="Rectangle 4"/>
                      <p:cNvSpPr/>
                      <p:nvPr/>
                    </p:nvSpPr>
                    <p:spPr>
                      <a:xfrm>
                        <a:off x="1302589" y="2355011"/>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98189" y="2355011"/>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90777" y="2742682"/>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9870" y="2628181"/>
                        <a:ext cx="160487"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75893" y="2384685"/>
                        <a:ext cx="160487"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30102" y="2713007"/>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60459" y="2118548"/>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42512" y="2986177"/>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34040" y="2904977"/>
                        <a:ext cx="388188" cy="715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0303" y="2904976"/>
                        <a:ext cx="388188" cy="1004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8128" y="3458675"/>
                        <a:ext cx="388188" cy="450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13234" y="2967991"/>
                        <a:ext cx="1168926" cy="315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7757" y="2517305"/>
                        <a:ext cx="1168926" cy="315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078964" y="3407135"/>
                        <a:ext cx="189839" cy="502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45018" y="3451090"/>
                        <a:ext cx="189839" cy="502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611072" y="3436240"/>
                        <a:ext cx="189839" cy="502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41424" y="3429112"/>
                        <a:ext cx="189839" cy="502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p:nvCxnSpPr>
                  <p:spPr>
                    <a:xfrm flipH="1">
                      <a:off x="4319097" y="2549669"/>
                      <a:ext cx="10191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213340" y="3300160"/>
                      <a:ext cx="10191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687583" y="1966454"/>
                    <a:ext cx="312906"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u</a:t>
                    </a:r>
                    <a:endParaRPr lang="en-US" dirty="0">
                      <a:latin typeface="Cambria" panose="02040503050406030204" pitchFamily="18" charset="0"/>
                      <a:ea typeface="Cambria" panose="02040503050406030204" pitchFamily="18" charset="0"/>
                    </a:endParaRPr>
                  </a:p>
                </p:txBody>
              </p:sp>
              <p:sp>
                <p:nvSpPr>
                  <p:cNvPr id="36" name="TextBox 35"/>
                  <p:cNvSpPr txBox="1"/>
                  <p:nvPr/>
                </p:nvSpPr>
                <p:spPr>
                  <a:xfrm>
                    <a:off x="2124029" y="1954180"/>
                    <a:ext cx="312906"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u</a:t>
                    </a:r>
                    <a:endParaRPr lang="en-US" dirty="0">
                      <a:latin typeface="Cambria" panose="02040503050406030204" pitchFamily="18" charset="0"/>
                      <a:ea typeface="Cambria" panose="02040503050406030204" pitchFamily="18" charset="0"/>
                    </a:endParaRPr>
                  </a:p>
                </p:txBody>
              </p:sp>
              <p:sp>
                <p:nvSpPr>
                  <p:cNvPr id="37" name="TextBox 36"/>
                  <p:cNvSpPr txBox="1"/>
                  <p:nvPr/>
                </p:nvSpPr>
                <p:spPr>
                  <a:xfrm>
                    <a:off x="4935641" y="1941906"/>
                    <a:ext cx="312906"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u</a:t>
                    </a:r>
                    <a:endParaRPr lang="en-US" dirty="0">
                      <a:latin typeface="Cambria" panose="02040503050406030204" pitchFamily="18" charset="0"/>
                      <a:ea typeface="Cambria" panose="02040503050406030204" pitchFamily="18" charset="0"/>
                    </a:endParaRPr>
                  </a:p>
                </p:txBody>
              </p:sp>
            </p:grpSp>
            <p:cxnSp>
              <p:nvCxnSpPr>
                <p:cNvPr id="24" name="Straight Connector 23"/>
                <p:cNvCxnSpPr/>
                <p:nvPr/>
              </p:nvCxnSpPr>
              <p:spPr>
                <a:xfrm flipH="1">
                  <a:off x="-343920" y="3769667"/>
                  <a:ext cx="10304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93356" y="3025313"/>
                  <a:ext cx="10304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1590057" y="3512796"/>
                <a:ext cx="198986" cy="517725"/>
                <a:chOff x="1590057" y="3512796"/>
                <a:chExt cx="198986" cy="517725"/>
              </a:xfrm>
            </p:grpSpPr>
            <p:grpSp>
              <p:nvGrpSpPr>
                <p:cNvPr id="44" name="Group 43"/>
                <p:cNvGrpSpPr/>
                <p:nvPr/>
              </p:nvGrpSpPr>
              <p:grpSpPr>
                <a:xfrm>
                  <a:off x="1590057" y="3551407"/>
                  <a:ext cx="71082" cy="479114"/>
                  <a:chOff x="1066117" y="5210375"/>
                  <a:chExt cx="71082" cy="479114"/>
                </a:xfrm>
              </p:grpSpPr>
              <p:cxnSp>
                <p:nvCxnSpPr>
                  <p:cNvPr id="42" name="Straight Arrow Connector 41"/>
                  <p:cNvCxnSpPr/>
                  <p:nvPr/>
                </p:nvCxnSpPr>
                <p:spPr>
                  <a:xfrm>
                    <a:off x="1066117" y="5210375"/>
                    <a:ext cx="0" cy="4506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091480" y="5456629"/>
                    <a:ext cx="45719" cy="232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flipH="1" flipV="1">
                  <a:off x="1717960" y="3512796"/>
                  <a:ext cx="71083" cy="479114"/>
                  <a:chOff x="1066117" y="5210375"/>
                  <a:chExt cx="71083" cy="479114"/>
                </a:xfrm>
              </p:grpSpPr>
              <p:cxnSp>
                <p:nvCxnSpPr>
                  <p:cNvPr id="46" name="Straight Arrow Connector 45"/>
                  <p:cNvCxnSpPr/>
                  <p:nvPr/>
                </p:nvCxnSpPr>
                <p:spPr>
                  <a:xfrm>
                    <a:off x="1066117" y="5210375"/>
                    <a:ext cx="0" cy="4506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091481" y="5470524"/>
                    <a:ext cx="45719" cy="218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48"/>
              <p:cNvGrpSpPr/>
              <p:nvPr/>
            </p:nvGrpSpPr>
            <p:grpSpPr>
              <a:xfrm>
                <a:off x="7174297" y="3509346"/>
                <a:ext cx="198986" cy="517725"/>
                <a:chOff x="1590057" y="3512796"/>
                <a:chExt cx="198986" cy="517725"/>
              </a:xfrm>
            </p:grpSpPr>
            <p:grpSp>
              <p:nvGrpSpPr>
                <p:cNvPr id="50" name="Group 49"/>
                <p:cNvGrpSpPr/>
                <p:nvPr/>
              </p:nvGrpSpPr>
              <p:grpSpPr>
                <a:xfrm>
                  <a:off x="1590057" y="3551407"/>
                  <a:ext cx="71082" cy="479114"/>
                  <a:chOff x="1066117" y="5210375"/>
                  <a:chExt cx="71082" cy="479114"/>
                </a:xfrm>
              </p:grpSpPr>
              <p:cxnSp>
                <p:nvCxnSpPr>
                  <p:cNvPr id="54" name="Straight Arrow Connector 53"/>
                  <p:cNvCxnSpPr/>
                  <p:nvPr/>
                </p:nvCxnSpPr>
                <p:spPr>
                  <a:xfrm>
                    <a:off x="1066117" y="5210375"/>
                    <a:ext cx="0" cy="4506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091480" y="5456629"/>
                    <a:ext cx="45719" cy="232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flipH="1" flipV="1">
                  <a:off x="1717960" y="3512796"/>
                  <a:ext cx="71083" cy="479114"/>
                  <a:chOff x="1066117" y="5210375"/>
                  <a:chExt cx="71083" cy="479114"/>
                </a:xfrm>
              </p:grpSpPr>
              <p:cxnSp>
                <p:nvCxnSpPr>
                  <p:cNvPr id="52" name="Straight Arrow Connector 51"/>
                  <p:cNvCxnSpPr/>
                  <p:nvPr/>
                </p:nvCxnSpPr>
                <p:spPr>
                  <a:xfrm>
                    <a:off x="1066117" y="5210375"/>
                    <a:ext cx="0" cy="4506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1091481" y="5470524"/>
                    <a:ext cx="45719" cy="218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p:cNvSpPr txBox="1"/>
              <p:nvPr/>
            </p:nvSpPr>
            <p:spPr>
              <a:xfrm>
                <a:off x="3244791" y="2332828"/>
                <a:ext cx="2476704" cy="369332"/>
              </a:xfrm>
              <a:prstGeom prst="rect">
                <a:avLst/>
              </a:prstGeom>
              <a:noFill/>
            </p:spPr>
            <p:txBody>
              <a:bodyPr wrap="none" rtlCol="0">
                <a:spAutoFit/>
              </a:bodyPr>
              <a:lstStyle/>
              <a:p>
                <a:r>
                  <a:rPr lang="en-US" dirty="0" err="1" smtClean="0">
                    <a:solidFill>
                      <a:srgbClr val="0070C0"/>
                    </a:solidFill>
                  </a:rPr>
                  <a:t>Spostamento</a:t>
                </a:r>
                <a:r>
                  <a:rPr lang="en-US" dirty="0" smtClean="0">
                    <a:solidFill>
                      <a:srgbClr val="0070C0"/>
                    </a:solidFill>
                  </a:rPr>
                  <a:t> </a:t>
                </a:r>
                <a:r>
                  <a:rPr lang="en-US" dirty="0" err="1" smtClean="0">
                    <a:solidFill>
                      <a:srgbClr val="0070C0"/>
                    </a:solidFill>
                  </a:rPr>
                  <a:t>presismico</a:t>
                </a:r>
                <a:endParaRPr lang="en-US" dirty="0">
                  <a:solidFill>
                    <a:srgbClr val="0070C0"/>
                  </a:solidFill>
                </a:endParaRPr>
              </a:p>
            </p:txBody>
          </p:sp>
          <p:sp>
            <p:nvSpPr>
              <p:cNvPr id="57" name="TextBox 56"/>
              <p:cNvSpPr txBox="1"/>
              <p:nvPr/>
            </p:nvSpPr>
            <p:spPr>
              <a:xfrm>
                <a:off x="5990770" y="2332425"/>
                <a:ext cx="2380011" cy="369332"/>
              </a:xfrm>
              <a:prstGeom prst="rect">
                <a:avLst/>
              </a:prstGeom>
              <a:noFill/>
            </p:spPr>
            <p:txBody>
              <a:bodyPr wrap="none" rtlCol="0">
                <a:spAutoFit/>
              </a:bodyPr>
              <a:lstStyle/>
              <a:p>
                <a:r>
                  <a:rPr lang="en-US" dirty="0" err="1" smtClean="0">
                    <a:solidFill>
                      <a:srgbClr val="0070C0"/>
                    </a:solidFill>
                  </a:rPr>
                  <a:t>Spostamento</a:t>
                </a:r>
                <a:r>
                  <a:rPr lang="en-US" dirty="0" smtClean="0">
                    <a:solidFill>
                      <a:srgbClr val="0070C0"/>
                    </a:solidFill>
                  </a:rPr>
                  <a:t> </a:t>
                </a:r>
                <a:r>
                  <a:rPr lang="en-US" dirty="0" err="1" smtClean="0">
                    <a:solidFill>
                      <a:srgbClr val="0070C0"/>
                    </a:solidFill>
                  </a:rPr>
                  <a:t>cosismico</a:t>
                </a:r>
                <a:endParaRPr lang="en-US" dirty="0">
                  <a:solidFill>
                    <a:srgbClr val="0070C0"/>
                  </a:solidFill>
                </a:endParaRPr>
              </a:p>
            </p:txBody>
          </p:sp>
          <p:sp>
            <p:nvSpPr>
              <p:cNvPr id="58" name="TextBox 57"/>
              <p:cNvSpPr txBox="1"/>
              <p:nvPr/>
            </p:nvSpPr>
            <p:spPr>
              <a:xfrm>
                <a:off x="626014" y="2327675"/>
                <a:ext cx="2024529" cy="369332"/>
              </a:xfrm>
              <a:prstGeom prst="rect">
                <a:avLst/>
              </a:prstGeom>
              <a:noFill/>
            </p:spPr>
            <p:txBody>
              <a:bodyPr wrap="none" rtlCol="0">
                <a:spAutoFit/>
              </a:bodyPr>
              <a:lstStyle/>
              <a:p>
                <a:r>
                  <a:rPr lang="en-US" dirty="0" err="1" smtClean="0"/>
                  <a:t>Spostamento</a:t>
                </a:r>
                <a:r>
                  <a:rPr lang="en-US" dirty="0" smtClean="0"/>
                  <a:t> </a:t>
                </a:r>
                <a:r>
                  <a:rPr lang="en-US" dirty="0" err="1" smtClean="0"/>
                  <a:t>totale</a:t>
                </a:r>
                <a:endParaRPr lang="en-US" dirty="0"/>
              </a:p>
            </p:txBody>
          </p:sp>
        </p:grpSp>
        <p:sp>
          <p:nvSpPr>
            <p:cNvPr id="91" name="Rectangle 90"/>
            <p:cNvSpPr/>
            <p:nvPr/>
          </p:nvSpPr>
          <p:spPr>
            <a:xfrm>
              <a:off x="624313" y="2273970"/>
              <a:ext cx="2125014" cy="2607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p:cNvSpPr txBox="1"/>
          <p:nvPr/>
        </p:nvSpPr>
        <p:spPr>
          <a:xfrm>
            <a:off x="6538978" y="2429717"/>
            <a:ext cx="2024529" cy="369332"/>
          </a:xfrm>
          <a:prstGeom prst="rect">
            <a:avLst/>
          </a:prstGeom>
          <a:noFill/>
        </p:spPr>
        <p:txBody>
          <a:bodyPr wrap="none" rtlCol="0">
            <a:spAutoFit/>
          </a:bodyPr>
          <a:lstStyle/>
          <a:p>
            <a:r>
              <a:rPr lang="en-US" dirty="0" err="1" smtClean="0">
                <a:solidFill>
                  <a:srgbClr val="0070C0"/>
                </a:solidFill>
              </a:rPr>
              <a:t>Spostamento</a:t>
            </a:r>
            <a:r>
              <a:rPr lang="en-US" dirty="0" smtClean="0">
                <a:solidFill>
                  <a:srgbClr val="0070C0"/>
                </a:solidFill>
              </a:rPr>
              <a:t> </a:t>
            </a:r>
            <a:r>
              <a:rPr lang="en-US" dirty="0" err="1" smtClean="0">
                <a:solidFill>
                  <a:srgbClr val="0070C0"/>
                </a:solidFill>
              </a:rPr>
              <a:t>totale</a:t>
            </a:r>
            <a:endParaRPr lang="en-US" dirty="0">
              <a:solidFill>
                <a:srgbClr val="0070C0"/>
              </a:solidFill>
            </a:endParaRPr>
          </a:p>
        </p:txBody>
      </p:sp>
    </p:spTree>
    <p:extLst>
      <p:ext uri="{BB962C8B-B14F-4D97-AF65-F5344CB8AC3E}">
        <p14:creationId xmlns:p14="http://schemas.microsoft.com/office/powerpoint/2010/main" val="19884395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41136</TotalTime>
  <Words>3459</Words>
  <Application>Microsoft Office PowerPoint</Application>
  <PresentationFormat>On-screen Show (4:3)</PresentationFormat>
  <Paragraphs>210</Paragraphs>
  <Slides>38</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8" baseType="lpstr">
      <vt:lpstr>Microsoft YaHei</vt:lpstr>
      <vt:lpstr>Arial</vt:lpstr>
      <vt:lpstr>Calibri</vt:lpstr>
      <vt:lpstr>Calibri Light</vt:lpstr>
      <vt:lpstr>Cambria</vt:lpstr>
      <vt:lpstr>Cambria Math</vt:lpstr>
      <vt:lpstr>Symbol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Teoria del rimbalzo elastico</vt:lpstr>
      <vt:lpstr>PowerPoint Presentation</vt:lpstr>
      <vt:lpstr>PowerPoint Presentation</vt:lpstr>
      <vt:lpstr>Faglie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TERREMOTI</dc:title>
  <dc:creator>Giuliana Zoppè</dc:creator>
  <cp:lastModifiedBy>Giovanni Costa</cp:lastModifiedBy>
  <cp:revision>525</cp:revision>
  <dcterms:created xsi:type="dcterms:W3CDTF">2015-09-08T14:59:36Z</dcterms:created>
  <dcterms:modified xsi:type="dcterms:W3CDTF">2020-03-09T10:10:12Z</dcterms:modified>
</cp:coreProperties>
</file>