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401" r:id="rId6"/>
    <p:sldId id="261" r:id="rId7"/>
    <p:sldId id="402" r:id="rId8"/>
    <p:sldId id="262" r:id="rId9"/>
    <p:sldId id="403" r:id="rId10"/>
    <p:sldId id="404" r:id="rId11"/>
    <p:sldId id="263" r:id="rId12"/>
    <p:sldId id="264" r:id="rId13"/>
    <p:sldId id="405" r:id="rId14"/>
    <p:sldId id="406" r:id="rId15"/>
    <p:sldId id="265" r:id="rId16"/>
    <p:sldId id="266" r:id="rId17"/>
    <p:sldId id="267" r:id="rId18"/>
    <p:sldId id="268" r:id="rId19"/>
    <p:sldId id="269" r:id="rId20"/>
    <p:sldId id="270" r:id="rId21"/>
    <p:sldId id="407" r:id="rId22"/>
    <p:sldId id="271" r:id="rId23"/>
    <p:sldId id="272" r:id="rId24"/>
    <p:sldId id="273" r:id="rId25"/>
    <p:sldId id="275" r:id="rId26"/>
    <p:sldId id="274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307" r:id="rId38"/>
    <p:sldId id="309" r:id="rId39"/>
    <p:sldId id="408" r:id="rId40"/>
    <p:sldId id="310" r:id="rId41"/>
    <p:sldId id="308" r:id="rId42"/>
    <p:sldId id="311" r:id="rId43"/>
    <p:sldId id="286" r:id="rId44"/>
    <p:sldId id="312" r:id="rId45"/>
    <p:sldId id="313" r:id="rId46"/>
    <p:sldId id="409" r:id="rId47"/>
    <p:sldId id="410" r:id="rId48"/>
    <p:sldId id="411" r:id="rId4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746"/>
  </p:normalViewPr>
  <p:slideViewPr>
    <p:cSldViewPr snapToGrid="0" snapToObjects="1">
      <p:cViewPr varScale="1">
        <p:scale>
          <a:sx n="88" d="100"/>
          <a:sy n="88" d="100"/>
        </p:scale>
        <p:origin x="8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4FC33D-7A62-7748-837A-4148195E8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D833EC-20F1-1342-8ABC-835461049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E5F856-50C1-2C4D-8949-B62B2145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3524-2475-BD4C-823D-590C2E97052A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F9931B-44C0-1C44-87CA-2D3459687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F35068-3D69-5E42-8785-EB39F327E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C17-B509-7A46-BCDD-F5847AF270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6059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43455-8256-2E4E-A18E-472D705C3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E1687C6-7098-3B41-B39F-E74F17F8D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F28A14-4512-1A47-BDF4-98192EEB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3524-2475-BD4C-823D-590C2E97052A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E8BD82-2524-AA4B-B18C-C1978AB78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5E8974-BC8D-664A-93CC-F2C016085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C17-B509-7A46-BCDD-F5847AF270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861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01CC51B-74E7-B749-8EE7-DFBF270E76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3BFEE0C-055E-294E-BC22-3959AB0C8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3F798A-CB82-E947-AA0C-8A938CE7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3524-2475-BD4C-823D-590C2E97052A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A0AB49-80F0-4A4F-8BAB-B92A420A1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D786C8-E114-8C49-870E-D4CF7EBB6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C17-B509-7A46-BCDD-F5847AF270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10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6669AE-6752-8145-9B90-FA65940A7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36D050-D5DC-FC4F-8F86-8B3D56CDC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B4B82C-9CC6-694B-8A8E-1B6CF7F87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3524-2475-BD4C-823D-590C2E97052A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1017CA-4E5A-A648-8B22-1F664434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5C292E-E609-6E4D-B8D9-019455636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C17-B509-7A46-BCDD-F5847AF270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34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6FF20F-4AAB-9B46-A6C7-CB0C4A520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117AF7-66AA-9048-9F81-2CF456A19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B96F63-92EA-1D49-BBF6-353C23DA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3524-2475-BD4C-823D-590C2E97052A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9AA2D7-F85C-0E41-BD81-C574A0CDB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13FD94-4112-3C45-A0E7-9D890667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C17-B509-7A46-BCDD-F5847AF270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3893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24303E-B693-8C48-ACEE-D1050ED2B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DCDDA0-8776-9A40-9E66-E06CE0EC5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B1A38EB-EE00-2C46-8402-4CBDEF84B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33E792-CB28-204A-900E-6B19FD365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3524-2475-BD4C-823D-590C2E97052A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5B7A63-4BBE-8442-9007-CFAEB642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668DD12-65E4-1249-9C45-86A3DCAB9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C17-B509-7A46-BCDD-F5847AF270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8867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39F886-83DD-5B4C-B443-DF15C5E00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30F7EF-E503-D648-B479-A26631ADB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244D57F-0BCA-0548-8BD8-3E4AF3A0B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72AACE4-B190-6342-A663-372750CBC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3158748-95D8-ED4A-AD93-6E83E5120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AC3223B-7081-A54D-A316-6B2489BC6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3524-2475-BD4C-823D-590C2E97052A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96EA732-5224-7941-AADA-DA2105B2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7ABA873-10B4-B445-9B18-8B0E33723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C17-B509-7A46-BCDD-F5847AF270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854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E122AC-68AF-BA48-AC90-25C7A6DE4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373EE07-7D04-F142-B013-12E52AB51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3524-2475-BD4C-823D-590C2E97052A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DE8EE5C-BF39-1A46-8B83-A66B94A40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3FD3156-25FE-1046-AE04-17337B63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C17-B509-7A46-BCDD-F5847AF270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66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82EB98C-B14D-ED49-BC7A-866A63626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3524-2475-BD4C-823D-590C2E97052A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48133FD-2F06-5F4A-AAB2-A7E3A4CD8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E89C9A6-F486-8048-8D4C-D094CFE6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C17-B509-7A46-BCDD-F5847AF270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771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52FD23-DFC3-884A-973B-90A80946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C2FB73-0F08-8A46-81C9-6A5EAA5EE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35547F7-F02B-4540-A2ED-0B16FA659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1BEB73F-FC35-6E4D-AE4C-35B9E4D1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3524-2475-BD4C-823D-590C2E97052A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B23125-9D42-0044-9941-402A6339F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507BC95-5D49-D446-AAF3-2058CAD5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C17-B509-7A46-BCDD-F5847AF270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560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68AAA1-3289-A942-8D48-8544BD1BA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4440494-618A-1947-839B-2AE358F0D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F7B120A-1589-8C44-8FDB-3F4C24255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D6BDA94-CAC5-BB4C-8C15-D1CA368E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3524-2475-BD4C-823D-590C2E97052A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4CED595-8CCB-5648-AC99-E64F9EBCF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AAB289-FF19-5E45-AA7C-33F601450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C17-B509-7A46-BCDD-F5847AF270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761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033B639-14BB-EC43-AE5F-85AEA1DF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4D7EB3-2250-404B-9BF9-C3A0CD6F5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614958-2451-7B43-AD86-68241DE096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03524-2475-BD4C-823D-590C2E97052A}" type="datetimeFigureOut">
              <a:rPr lang="it-IT" smtClean="0"/>
              <a:t>07/03/20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6EFC29-19BA-0347-847F-79A1EE0C9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923C25-3E93-3D4E-9A1C-A36DF9C70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4FC17-B509-7A46-BCDD-F5847AF270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92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Cell </a:t>
            </a:r>
            <a:r>
              <a:rPr lang="it-IT" b="1" dirty="0" err="1"/>
              <a:t>Injury</a:t>
            </a:r>
            <a:br>
              <a:rPr lang="it-IT" b="1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8617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547556" y="243513"/>
            <a:ext cx="386644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Reversible</a:t>
            </a:r>
            <a:r>
              <a:rPr lang="it-IT" sz="2400" b="1" dirty="0"/>
              <a:t> </a:t>
            </a:r>
            <a:r>
              <a:rPr lang="it-IT" sz="2400" b="1" dirty="0" err="1"/>
              <a:t>cell</a:t>
            </a:r>
            <a:r>
              <a:rPr lang="it-IT" sz="2400" b="1" dirty="0"/>
              <a:t> </a:t>
            </a:r>
            <a:r>
              <a:rPr lang="it-IT" sz="2400" b="1" dirty="0" err="1"/>
              <a:t>injury</a:t>
            </a:r>
            <a:r>
              <a:rPr lang="it-IT" sz="2400" b="1" dirty="0"/>
              <a:t> and </a:t>
            </a:r>
            <a:r>
              <a:rPr lang="it-IT" sz="2400" b="1" dirty="0" err="1"/>
              <a:t>necrosis</a:t>
            </a:r>
            <a:endParaRPr lang="it-IT" sz="2400" b="1" dirty="0"/>
          </a:p>
          <a:p>
            <a:r>
              <a:rPr lang="it-IT" sz="2000" dirty="0"/>
              <a:t>The </a:t>
            </a:r>
            <a:r>
              <a:rPr lang="it-IT" sz="2000" dirty="0" err="1"/>
              <a:t>principal</a:t>
            </a:r>
            <a:r>
              <a:rPr lang="it-IT" sz="2000" dirty="0"/>
              <a:t> </a:t>
            </a:r>
            <a:r>
              <a:rPr lang="it-IT" sz="2000" dirty="0" err="1"/>
              <a:t>cellular</a:t>
            </a:r>
            <a:r>
              <a:rPr lang="it-IT" sz="2000" dirty="0"/>
              <a:t> </a:t>
            </a:r>
            <a:r>
              <a:rPr lang="it-IT" sz="2000" dirty="0" err="1"/>
              <a:t>alterations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characterize</a:t>
            </a:r>
            <a:r>
              <a:rPr lang="it-IT" sz="2000" dirty="0"/>
              <a:t> </a:t>
            </a:r>
            <a:r>
              <a:rPr lang="it-IT" sz="2000" dirty="0" err="1"/>
              <a:t>reversible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 and </a:t>
            </a:r>
            <a:r>
              <a:rPr lang="it-IT" sz="2000" dirty="0" err="1"/>
              <a:t>necrosis</a:t>
            </a:r>
            <a:r>
              <a:rPr lang="it-IT" sz="2000" dirty="0"/>
              <a:t> are </a:t>
            </a:r>
            <a:r>
              <a:rPr lang="it-IT" sz="2000" dirty="0" err="1"/>
              <a:t>illustrated</a:t>
            </a:r>
            <a:r>
              <a:rPr lang="it-IT" sz="2000" dirty="0"/>
              <a:t>. </a:t>
            </a:r>
            <a:r>
              <a:rPr lang="it-IT" sz="2000" dirty="0" err="1"/>
              <a:t>By</a:t>
            </a:r>
            <a:r>
              <a:rPr lang="it-IT" sz="2000" dirty="0"/>
              <a:t> convention, </a:t>
            </a:r>
            <a:r>
              <a:rPr lang="it-IT" sz="2000" dirty="0" err="1"/>
              <a:t>reversible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considered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culminate in </a:t>
            </a:r>
            <a:r>
              <a:rPr lang="it-IT" sz="2000" dirty="0" err="1"/>
              <a:t>necrosis</a:t>
            </a:r>
            <a:r>
              <a:rPr lang="it-IT" sz="2000" dirty="0"/>
              <a:t> </a:t>
            </a:r>
            <a:r>
              <a:rPr lang="it-IT" sz="2000" dirty="0" err="1"/>
              <a:t>if</a:t>
            </a:r>
            <a:r>
              <a:rPr lang="it-IT" sz="2000" dirty="0"/>
              <a:t> the </a:t>
            </a:r>
            <a:r>
              <a:rPr lang="it-IT" sz="2000" dirty="0" err="1"/>
              <a:t>injurious</a:t>
            </a:r>
            <a:r>
              <a:rPr lang="it-IT" sz="2000" dirty="0"/>
              <a:t> </a:t>
            </a:r>
            <a:r>
              <a:rPr lang="it-IT" sz="2000" dirty="0" err="1"/>
              <a:t>stimulus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removed</a:t>
            </a:r>
            <a:r>
              <a:rPr lang="it-IT" sz="2000" dirty="0"/>
              <a:t>. </a:t>
            </a:r>
          </a:p>
          <a:p>
            <a:r>
              <a:rPr lang="it-IT" sz="2000" dirty="0"/>
              <a:t>In </a:t>
            </a:r>
            <a:r>
              <a:rPr lang="it-IT" sz="2000" dirty="0" err="1"/>
              <a:t>reversible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, </a:t>
            </a:r>
            <a:r>
              <a:rPr lang="it-IT" sz="2000" dirty="0" err="1"/>
              <a:t>cells</a:t>
            </a:r>
            <a:r>
              <a:rPr lang="it-IT" sz="2000" dirty="0"/>
              <a:t> and </a:t>
            </a:r>
            <a:r>
              <a:rPr lang="it-IT" sz="2000" dirty="0" err="1"/>
              <a:t>intracellular</a:t>
            </a:r>
            <a:r>
              <a:rPr lang="it-IT" sz="2000" dirty="0"/>
              <a:t> </a:t>
            </a:r>
            <a:r>
              <a:rPr lang="it-IT" sz="2000" dirty="0" err="1"/>
              <a:t>organelles</a:t>
            </a:r>
            <a:r>
              <a:rPr lang="it-IT" sz="2000" dirty="0"/>
              <a:t> </a:t>
            </a:r>
            <a:r>
              <a:rPr lang="it-IT" sz="2000" dirty="0" err="1"/>
              <a:t>typically</a:t>
            </a:r>
            <a:r>
              <a:rPr lang="it-IT" sz="2000" dirty="0"/>
              <a:t> </a:t>
            </a:r>
            <a:r>
              <a:rPr lang="it-IT" sz="2000" dirty="0" err="1"/>
              <a:t>become</a:t>
            </a:r>
            <a:r>
              <a:rPr lang="it-IT" sz="2000" dirty="0"/>
              <a:t> </a:t>
            </a:r>
            <a:r>
              <a:rPr lang="it-IT" sz="2000" dirty="0" err="1"/>
              <a:t>swollen</a:t>
            </a:r>
            <a:r>
              <a:rPr lang="it-IT" sz="2000" dirty="0"/>
              <a:t> </a:t>
            </a:r>
            <a:r>
              <a:rPr lang="it-IT" sz="2000" dirty="0" err="1"/>
              <a:t>because</a:t>
            </a:r>
            <a:r>
              <a:rPr lang="it-IT" sz="2000" dirty="0"/>
              <a:t> </a:t>
            </a:r>
            <a:r>
              <a:rPr lang="it-IT" sz="2000" dirty="0" err="1"/>
              <a:t>they</a:t>
            </a:r>
            <a:r>
              <a:rPr lang="it-IT" sz="2000" dirty="0"/>
              <a:t> take in water </a:t>
            </a:r>
            <a:r>
              <a:rPr lang="it-IT" sz="2000" dirty="0" err="1"/>
              <a:t>as</a:t>
            </a:r>
            <a:r>
              <a:rPr lang="it-IT" sz="2000" dirty="0"/>
              <a:t> a </a:t>
            </a:r>
            <a:r>
              <a:rPr lang="it-IT" sz="2000" dirty="0" err="1"/>
              <a:t>result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failure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energy-dependent</a:t>
            </a:r>
            <a:r>
              <a:rPr lang="it-IT" sz="2000" dirty="0"/>
              <a:t> </a:t>
            </a:r>
            <a:r>
              <a:rPr lang="it-IT" sz="2000" dirty="0" err="1"/>
              <a:t>ion</a:t>
            </a:r>
            <a:r>
              <a:rPr lang="it-IT" sz="2000" dirty="0"/>
              <a:t> </a:t>
            </a:r>
            <a:r>
              <a:rPr lang="it-IT" sz="2000" dirty="0" err="1"/>
              <a:t>pumps</a:t>
            </a:r>
            <a:r>
              <a:rPr lang="it-IT" sz="2000" dirty="0"/>
              <a:t> in the plasma membrane, </a:t>
            </a:r>
            <a:r>
              <a:rPr lang="it-IT" sz="2000" dirty="0" err="1"/>
              <a:t>leading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inability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maintain</a:t>
            </a:r>
            <a:r>
              <a:rPr lang="it-IT" sz="2000" dirty="0"/>
              <a:t> </a:t>
            </a:r>
            <a:r>
              <a:rPr lang="it-IT" sz="2000" dirty="0" err="1"/>
              <a:t>ionic</a:t>
            </a:r>
            <a:r>
              <a:rPr lang="it-IT" sz="2000" dirty="0"/>
              <a:t> and </a:t>
            </a:r>
            <a:r>
              <a:rPr lang="it-IT" sz="2000" dirty="0" err="1"/>
              <a:t>fluid</a:t>
            </a:r>
            <a:r>
              <a:rPr lang="it-IT" sz="2000" dirty="0"/>
              <a:t> </a:t>
            </a:r>
            <a:r>
              <a:rPr lang="it-IT" sz="2000" dirty="0" err="1"/>
              <a:t>homeostasis</a:t>
            </a:r>
            <a:r>
              <a:rPr lang="it-IT" sz="2000" dirty="0"/>
              <a:t>. In some </a:t>
            </a:r>
            <a:r>
              <a:rPr lang="it-IT" sz="2000" dirty="0" err="1"/>
              <a:t>forms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, </a:t>
            </a:r>
            <a:r>
              <a:rPr lang="it-IT" sz="2000" dirty="0" err="1"/>
              <a:t>degenerated</a:t>
            </a:r>
            <a:r>
              <a:rPr lang="it-IT" sz="2000" dirty="0"/>
              <a:t> </a:t>
            </a:r>
            <a:r>
              <a:rPr lang="it-IT" sz="2000" dirty="0" err="1"/>
              <a:t>organelles</a:t>
            </a:r>
            <a:r>
              <a:rPr lang="it-IT" sz="2000" dirty="0"/>
              <a:t> and </a:t>
            </a:r>
            <a:r>
              <a:rPr lang="it-IT" sz="2000" dirty="0" err="1"/>
              <a:t>lipids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accumulate inside the </a:t>
            </a:r>
            <a:r>
              <a:rPr lang="it-IT" sz="2000" dirty="0" err="1"/>
              <a:t>injured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.</a:t>
            </a:r>
          </a:p>
        </p:txBody>
      </p:sp>
      <p:pic>
        <p:nvPicPr>
          <p:cNvPr id="7" name="Immagine 6" descr="Schermata 2018-08-17 alle 09.03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4791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13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48581" y="295716"/>
            <a:ext cx="83954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Morphologic</a:t>
            </a:r>
            <a:r>
              <a:rPr lang="it-IT" sz="2400" b="1" dirty="0"/>
              <a:t> </a:t>
            </a:r>
            <a:r>
              <a:rPr lang="it-IT" sz="2400" b="1" dirty="0" err="1"/>
              <a:t>changes</a:t>
            </a:r>
            <a:r>
              <a:rPr lang="it-IT" sz="2400" b="1" dirty="0"/>
              <a:t> in </a:t>
            </a:r>
            <a:r>
              <a:rPr lang="it-IT" sz="2400" b="1" dirty="0" err="1"/>
              <a:t>reversible</a:t>
            </a:r>
            <a:r>
              <a:rPr lang="it-IT" sz="2400" b="1" dirty="0"/>
              <a:t> and </a:t>
            </a:r>
            <a:r>
              <a:rPr lang="it-IT" sz="2400" b="1" dirty="0" err="1"/>
              <a:t>irreversible</a:t>
            </a:r>
            <a:r>
              <a:rPr lang="it-IT" sz="2400" b="1" dirty="0"/>
              <a:t> </a:t>
            </a:r>
            <a:r>
              <a:rPr lang="it-IT" sz="2400" b="1" dirty="0" err="1"/>
              <a:t>cell</a:t>
            </a:r>
            <a:r>
              <a:rPr lang="it-IT" sz="2400" b="1" dirty="0"/>
              <a:t> </a:t>
            </a:r>
            <a:r>
              <a:rPr lang="it-IT" sz="2400" b="1" dirty="0" err="1"/>
              <a:t>injury</a:t>
            </a:r>
            <a:r>
              <a:rPr lang="it-IT" sz="2400" b="1" dirty="0"/>
              <a:t> (</a:t>
            </a:r>
            <a:r>
              <a:rPr lang="it-IT" sz="2400" b="1" dirty="0" err="1"/>
              <a:t>necrosis</a:t>
            </a:r>
            <a:r>
              <a:rPr lang="it-IT" sz="2400" b="1" dirty="0"/>
              <a:t>)</a:t>
            </a:r>
            <a:r>
              <a:rPr lang="it-IT" sz="2400" dirty="0"/>
              <a:t>. (A) </a:t>
            </a:r>
            <a:r>
              <a:rPr lang="it-IT" sz="2400" dirty="0" err="1"/>
              <a:t>Normal</a:t>
            </a:r>
            <a:r>
              <a:rPr lang="it-IT" sz="2400" dirty="0"/>
              <a:t> </a:t>
            </a:r>
            <a:r>
              <a:rPr lang="it-IT" sz="2400" dirty="0" err="1"/>
              <a:t>kidney</a:t>
            </a:r>
            <a:r>
              <a:rPr lang="it-IT" sz="2400" dirty="0"/>
              <a:t> </a:t>
            </a:r>
            <a:r>
              <a:rPr lang="it-IT" sz="2400" dirty="0" err="1"/>
              <a:t>tubules</a:t>
            </a:r>
            <a:r>
              <a:rPr lang="it-IT" sz="2400" dirty="0"/>
              <a:t> </a:t>
            </a:r>
            <a:r>
              <a:rPr lang="it-IT" sz="2400" dirty="0" err="1"/>
              <a:t>with</a:t>
            </a:r>
            <a:r>
              <a:rPr lang="it-IT" sz="2400" dirty="0"/>
              <a:t> </a:t>
            </a:r>
            <a:r>
              <a:rPr lang="it-IT" sz="2400" dirty="0" err="1"/>
              <a:t>viable</a:t>
            </a:r>
            <a:r>
              <a:rPr lang="it-IT" sz="2400" dirty="0"/>
              <a:t> </a:t>
            </a:r>
            <a:r>
              <a:rPr lang="it-IT" sz="2400" dirty="0" err="1"/>
              <a:t>epithelial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. (</a:t>
            </a:r>
            <a:r>
              <a:rPr lang="it-IT" sz="2400" dirty="0" err="1"/>
              <a:t>B</a:t>
            </a:r>
            <a:r>
              <a:rPr lang="it-IT" sz="2400" dirty="0"/>
              <a:t>) </a:t>
            </a:r>
            <a:r>
              <a:rPr lang="it-IT" sz="2400" dirty="0" err="1"/>
              <a:t>Early</a:t>
            </a:r>
            <a:r>
              <a:rPr lang="it-IT" sz="2400" dirty="0"/>
              <a:t> (</a:t>
            </a:r>
            <a:r>
              <a:rPr lang="it-IT" sz="2400" dirty="0" err="1"/>
              <a:t>reversible</a:t>
            </a:r>
            <a:r>
              <a:rPr lang="it-IT" sz="2400" dirty="0"/>
              <a:t>) </a:t>
            </a:r>
            <a:r>
              <a:rPr lang="it-IT" sz="2400" dirty="0" err="1"/>
              <a:t>ischemic</a:t>
            </a:r>
            <a:r>
              <a:rPr lang="it-IT" sz="2400" dirty="0"/>
              <a:t> </a:t>
            </a:r>
            <a:r>
              <a:rPr lang="it-IT" sz="2400" dirty="0" err="1"/>
              <a:t>injury</a:t>
            </a:r>
            <a:r>
              <a:rPr lang="it-IT" sz="2400" dirty="0"/>
              <a:t> </a:t>
            </a:r>
            <a:r>
              <a:rPr lang="it-IT" sz="2400" dirty="0" err="1"/>
              <a:t>showing</a:t>
            </a:r>
            <a:r>
              <a:rPr lang="it-IT" sz="2400" dirty="0"/>
              <a:t> </a:t>
            </a:r>
            <a:r>
              <a:rPr lang="it-IT" sz="2400" dirty="0" err="1"/>
              <a:t>surface</a:t>
            </a:r>
            <a:r>
              <a:rPr lang="it-IT" sz="2400" dirty="0"/>
              <a:t> </a:t>
            </a:r>
            <a:r>
              <a:rPr lang="it-IT" sz="2400" dirty="0" err="1"/>
              <a:t>blebs</a:t>
            </a:r>
            <a:r>
              <a:rPr lang="it-IT" sz="2400" dirty="0"/>
              <a:t>, </a:t>
            </a:r>
            <a:r>
              <a:rPr lang="it-IT" sz="2400" dirty="0" err="1"/>
              <a:t>increased</a:t>
            </a:r>
            <a:r>
              <a:rPr lang="it-IT" sz="2400" dirty="0"/>
              <a:t> </a:t>
            </a:r>
            <a:r>
              <a:rPr lang="it-IT" sz="2400" dirty="0" err="1"/>
              <a:t>eosinophilia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cytoplasm</a:t>
            </a:r>
            <a:r>
              <a:rPr lang="it-IT" sz="2400" dirty="0"/>
              <a:t>, and </a:t>
            </a:r>
            <a:r>
              <a:rPr lang="it-IT" sz="2400" dirty="0" err="1"/>
              <a:t>swelling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occasional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. (</a:t>
            </a:r>
            <a:r>
              <a:rPr lang="it-IT" sz="2400" dirty="0" err="1"/>
              <a:t>C</a:t>
            </a:r>
            <a:r>
              <a:rPr lang="it-IT" sz="2400" dirty="0"/>
              <a:t>) </a:t>
            </a:r>
            <a:r>
              <a:rPr lang="it-IT" sz="2400" dirty="0" err="1"/>
              <a:t>Necrotic</a:t>
            </a:r>
            <a:r>
              <a:rPr lang="it-IT" sz="2400" dirty="0"/>
              <a:t> (</a:t>
            </a:r>
            <a:r>
              <a:rPr lang="it-IT" sz="2400" dirty="0" err="1"/>
              <a:t>irreversible</a:t>
            </a:r>
            <a:r>
              <a:rPr lang="it-IT" sz="2400" dirty="0"/>
              <a:t>) </a:t>
            </a:r>
            <a:r>
              <a:rPr lang="it-IT" sz="2400" dirty="0" err="1"/>
              <a:t>injury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epithelial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, </a:t>
            </a:r>
            <a:r>
              <a:rPr lang="it-IT" sz="2400" dirty="0" err="1"/>
              <a:t>with</a:t>
            </a:r>
            <a:r>
              <a:rPr lang="it-IT" sz="2400" dirty="0"/>
              <a:t> loss </a:t>
            </a:r>
            <a:r>
              <a:rPr lang="it-IT" sz="2400" dirty="0" err="1"/>
              <a:t>of</a:t>
            </a:r>
            <a:r>
              <a:rPr lang="it-IT" sz="2400" dirty="0"/>
              <a:t> nuclei and </a:t>
            </a:r>
            <a:r>
              <a:rPr lang="it-IT" sz="2400" dirty="0" err="1"/>
              <a:t>fragmentation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and </a:t>
            </a:r>
            <a:r>
              <a:rPr lang="it-IT" sz="2400" dirty="0" err="1"/>
              <a:t>leakage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contents</a:t>
            </a:r>
            <a:r>
              <a:rPr lang="it-IT" sz="2400" dirty="0"/>
              <a:t>. </a:t>
            </a:r>
          </a:p>
        </p:txBody>
      </p:sp>
      <p:pic>
        <p:nvPicPr>
          <p:cNvPr id="5" name="Immagine 4" descr="Schermata 2018-08-17 alle 09.07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065032"/>
            <a:ext cx="89154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27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770580" y="1234458"/>
            <a:ext cx="8680820" cy="37856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/>
              <a:t>In some </a:t>
            </a:r>
            <a:r>
              <a:rPr lang="it-IT" sz="2400" b="1" dirty="0" err="1"/>
              <a:t>situations</a:t>
            </a:r>
            <a:r>
              <a:rPr lang="it-IT" sz="2400" b="1" dirty="0"/>
              <a:t>, </a:t>
            </a:r>
            <a:r>
              <a:rPr lang="it-IT" sz="2400" b="1" dirty="0" err="1"/>
              <a:t>potentially</a:t>
            </a:r>
            <a:r>
              <a:rPr lang="it-IT" sz="2400" b="1" dirty="0"/>
              <a:t> </a:t>
            </a:r>
            <a:r>
              <a:rPr lang="it-IT" sz="2400" b="1" dirty="0" err="1"/>
              <a:t>injurious</a:t>
            </a:r>
            <a:r>
              <a:rPr lang="it-IT" sz="2400" b="1" dirty="0"/>
              <a:t> </a:t>
            </a:r>
            <a:r>
              <a:rPr lang="it-IT" sz="2400" b="1" dirty="0" err="1"/>
              <a:t>insults</a:t>
            </a:r>
            <a:r>
              <a:rPr lang="it-IT" sz="2400" b="1" dirty="0"/>
              <a:t> induce </a:t>
            </a:r>
            <a:r>
              <a:rPr lang="it-IT" sz="2400" b="1" dirty="0" err="1"/>
              <a:t>specific</a:t>
            </a:r>
            <a:r>
              <a:rPr lang="it-IT" sz="2400" b="1" dirty="0"/>
              <a:t> </a:t>
            </a:r>
            <a:r>
              <a:rPr lang="it-IT" sz="2400" b="1" dirty="0" err="1"/>
              <a:t>alterations</a:t>
            </a:r>
            <a:r>
              <a:rPr lang="it-IT" sz="2400" b="1" dirty="0"/>
              <a:t> in </a:t>
            </a:r>
            <a:r>
              <a:rPr lang="it-IT" sz="2400" b="1" dirty="0" err="1"/>
              <a:t>cellular</a:t>
            </a:r>
            <a:r>
              <a:rPr lang="it-IT" sz="2400" b="1" dirty="0"/>
              <a:t> </a:t>
            </a:r>
            <a:r>
              <a:rPr lang="it-IT" sz="2400" b="1" dirty="0" err="1"/>
              <a:t>organelles</a:t>
            </a:r>
            <a:r>
              <a:rPr lang="it-IT" sz="2400" b="1" dirty="0"/>
              <a:t>, </a:t>
            </a:r>
            <a:r>
              <a:rPr lang="it-IT" sz="2400" b="1" dirty="0" err="1"/>
              <a:t>such</a:t>
            </a:r>
            <a:r>
              <a:rPr lang="it-IT" sz="2400" b="1" dirty="0"/>
              <a:t> </a:t>
            </a:r>
            <a:r>
              <a:rPr lang="it-IT" sz="2400" b="1" dirty="0" err="1"/>
              <a:t>as</a:t>
            </a:r>
            <a:r>
              <a:rPr lang="it-IT" sz="2400" b="1" dirty="0"/>
              <a:t> the ER. </a:t>
            </a:r>
            <a:r>
              <a:rPr lang="it-IT" sz="2400" dirty="0"/>
              <a:t>The </a:t>
            </a:r>
            <a:r>
              <a:rPr lang="it-IT" sz="2400" dirty="0" err="1"/>
              <a:t>smooth</a:t>
            </a:r>
            <a:r>
              <a:rPr lang="it-IT" sz="2400" dirty="0"/>
              <a:t> ER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involved</a:t>
            </a:r>
            <a:r>
              <a:rPr lang="it-IT" sz="2400" dirty="0"/>
              <a:t> in the </a:t>
            </a:r>
            <a:r>
              <a:rPr lang="it-IT" sz="2400" dirty="0" err="1"/>
              <a:t>metabolism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various</a:t>
            </a:r>
            <a:r>
              <a:rPr lang="it-IT" sz="2400" dirty="0"/>
              <a:t> </a:t>
            </a:r>
            <a:r>
              <a:rPr lang="it-IT" sz="2400" dirty="0" err="1"/>
              <a:t>chemicals</a:t>
            </a:r>
            <a:r>
              <a:rPr lang="it-IT" sz="2400" dirty="0"/>
              <a:t>, and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exposed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chemicals</a:t>
            </a:r>
            <a:r>
              <a:rPr lang="it-IT" sz="2400" dirty="0"/>
              <a:t> show </a:t>
            </a:r>
            <a:r>
              <a:rPr lang="it-IT" sz="2400" dirty="0" err="1"/>
              <a:t>hypertrophy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ER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an</a:t>
            </a:r>
            <a:r>
              <a:rPr lang="it-IT" sz="2400" dirty="0"/>
              <a:t> </a:t>
            </a:r>
            <a:r>
              <a:rPr lang="it-IT" sz="2400" dirty="0" err="1"/>
              <a:t>adaptive</a:t>
            </a:r>
            <a:r>
              <a:rPr lang="it-IT" sz="2400" dirty="0"/>
              <a:t> </a:t>
            </a:r>
            <a:r>
              <a:rPr lang="it-IT" sz="2400" dirty="0" err="1"/>
              <a:t>response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important</a:t>
            </a:r>
            <a:r>
              <a:rPr lang="it-IT" sz="2400" dirty="0"/>
              <a:t> </a:t>
            </a:r>
            <a:r>
              <a:rPr lang="it-IT" sz="2400" dirty="0" err="1"/>
              <a:t>functional</a:t>
            </a:r>
            <a:r>
              <a:rPr lang="it-IT" sz="2400" dirty="0"/>
              <a:t> </a:t>
            </a:r>
            <a:r>
              <a:rPr lang="it-IT" sz="2400" dirty="0" err="1"/>
              <a:t>consequences</a:t>
            </a:r>
            <a:r>
              <a:rPr lang="it-IT" sz="2400" dirty="0"/>
              <a:t>. For </a:t>
            </a:r>
            <a:r>
              <a:rPr lang="it-IT" sz="2400" dirty="0" err="1"/>
              <a:t>instance</a:t>
            </a:r>
            <a:r>
              <a:rPr lang="it-IT" sz="2400" dirty="0"/>
              <a:t>,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drugs</a:t>
            </a:r>
            <a:r>
              <a:rPr lang="it-IT" sz="2400" dirty="0"/>
              <a:t>, </a:t>
            </a:r>
            <a:r>
              <a:rPr lang="it-IT" sz="2400" dirty="0" err="1"/>
              <a:t>including</a:t>
            </a:r>
            <a:r>
              <a:rPr lang="it-IT" sz="2400" dirty="0"/>
              <a:t> </a:t>
            </a:r>
            <a:r>
              <a:rPr lang="it-IT" sz="2400" b="1" dirty="0" err="1"/>
              <a:t>barbiturates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were</a:t>
            </a:r>
            <a:r>
              <a:rPr lang="it-IT" sz="2400" dirty="0"/>
              <a:t> </a:t>
            </a:r>
            <a:r>
              <a:rPr lang="it-IT" sz="2400" dirty="0" err="1"/>
              <a:t>commonly</a:t>
            </a:r>
            <a:r>
              <a:rPr lang="it-IT" sz="2400" dirty="0"/>
              <a:t> </a:t>
            </a:r>
            <a:r>
              <a:rPr lang="it-IT" sz="2400" dirty="0" err="1"/>
              <a:t>used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sedatives</a:t>
            </a:r>
            <a:r>
              <a:rPr lang="it-IT" sz="2400" dirty="0"/>
              <a:t> in the </a:t>
            </a:r>
            <a:r>
              <a:rPr lang="it-IT" sz="2400" dirty="0" err="1"/>
              <a:t>past</a:t>
            </a:r>
            <a:r>
              <a:rPr lang="it-IT" sz="2400" dirty="0"/>
              <a:t> and are </a:t>
            </a:r>
            <a:r>
              <a:rPr lang="it-IT" sz="2400" dirty="0" err="1"/>
              <a:t>still</a:t>
            </a:r>
            <a:r>
              <a:rPr lang="it-IT" sz="2400" dirty="0"/>
              <a:t> </a:t>
            </a:r>
            <a:r>
              <a:rPr lang="it-IT" sz="2400" dirty="0" err="1"/>
              <a:t>used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a treatment for some </a:t>
            </a:r>
            <a:r>
              <a:rPr lang="it-IT" sz="2400" dirty="0" err="1"/>
              <a:t>forms</a:t>
            </a:r>
            <a:r>
              <a:rPr lang="it-IT" sz="2400" dirty="0"/>
              <a:t> of </a:t>
            </a:r>
            <a:r>
              <a:rPr lang="it-IT" sz="2400" dirty="0" err="1"/>
              <a:t>epilepsy</a:t>
            </a:r>
            <a:r>
              <a:rPr lang="it-IT" sz="2400" dirty="0"/>
              <a:t>, are </a:t>
            </a:r>
            <a:r>
              <a:rPr lang="it-IT" sz="2400" dirty="0" err="1"/>
              <a:t>metabolized</a:t>
            </a:r>
            <a:r>
              <a:rPr lang="it-IT" sz="2400" dirty="0"/>
              <a:t> in the </a:t>
            </a:r>
            <a:r>
              <a:rPr lang="it-IT" sz="2400" dirty="0" err="1"/>
              <a:t>liver</a:t>
            </a:r>
            <a:r>
              <a:rPr lang="it-IT" sz="2400" dirty="0"/>
              <a:t> by the </a:t>
            </a:r>
            <a:r>
              <a:rPr lang="it-IT" sz="2400" dirty="0" err="1"/>
              <a:t>cytochrome</a:t>
            </a:r>
            <a:r>
              <a:rPr lang="it-IT" sz="2400" dirty="0"/>
              <a:t> P-450 </a:t>
            </a:r>
            <a:r>
              <a:rPr lang="it-IT" sz="2400" dirty="0" err="1"/>
              <a:t>mixed-function</a:t>
            </a:r>
            <a:r>
              <a:rPr lang="it-IT" sz="2400" dirty="0"/>
              <a:t> </a:t>
            </a:r>
            <a:r>
              <a:rPr lang="it-IT" sz="2400" dirty="0" err="1"/>
              <a:t>oxidase</a:t>
            </a:r>
            <a:r>
              <a:rPr lang="it-IT" sz="2400" dirty="0"/>
              <a:t> system </a:t>
            </a:r>
            <a:r>
              <a:rPr lang="it-IT" sz="2400" dirty="0" err="1"/>
              <a:t>found</a:t>
            </a:r>
            <a:r>
              <a:rPr lang="it-IT" sz="2400" dirty="0"/>
              <a:t> in the </a:t>
            </a:r>
            <a:r>
              <a:rPr lang="it-IT" sz="2400" dirty="0" err="1"/>
              <a:t>smooth</a:t>
            </a:r>
            <a:r>
              <a:rPr lang="it-IT" sz="2400" dirty="0"/>
              <a:t> ER.</a:t>
            </a:r>
          </a:p>
        </p:txBody>
      </p:sp>
    </p:spTree>
    <p:extLst>
      <p:ext uri="{BB962C8B-B14F-4D97-AF65-F5344CB8AC3E}">
        <p14:creationId xmlns:p14="http://schemas.microsoft.com/office/powerpoint/2010/main" val="3383931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C91CD00-09F5-3843-BED7-F19A69BC118A}"/>
              </a:ext>
            </a:extLst>
          </p:cNvPr>
          <p:cNvSpPr/>
          <p:nvPr/>
        </p:nvSpPr>
        <p:spPr>
          <a:xfrm>
            <a:off x="2011180" y="384404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/>
              <a:t>Protracted</a:t>
            </a:r>
            <a:r>
              <a:rPr lang="it-IT" dirty="0"/>
              <a:t> use of </a:t>
            </a:r>
            <a:r>
              <a:rPr lang="it-IT" dirty="0" err="1"/>
              <a:t>barbiturates</a:t>
            </a:r>
            <a:r>
              <a:rPr lang="it-IT" dirty="0"/>
              <a:t> </a:t>
            </a:r>
            <a:r>
              <a:rPr lang="it-IT" dirty="0" err="1"/>
              <a:t>leads</a:t>
            </a:r>
            <a:r>
              <a:rPr lang="it-IT" dirty="0"/>
              <a:t> to a state of </a:t>
            </a:r>
            <a:r>
              <a:rPr lang="it-IT" dirty="0" err="1"/>
              <a:t>tolerance</a:t>
            </a:r>
            <a:r>
              <a:rPr lang="it-IT" dirty="0"/>
              <a:t>, </a:t>
            </a:r>
            <a:r>
              <a:rPr lang="it-IT" dirty="0" err="1"/>
              <a:t>marked</a:t>
            </a:r>
            <a:r>
              <a:rPr lang="it-IT" dirty="0"/>
              <a:t> by the </a:t>
            </a:r>
            <a:r>
              <a:rPr lang="it-IT" dirty="0" err="1"/>
              <a:t>need</a:t>
            </a:r>
            <a:r>
              <a:rPr lang="it-IT" dirty="0"/>
              <a:t> to use </a:t>
            </a:r>
            <a:r>
              <a:rPr lang="it-IT" dirty="0" err="1"/>
              <a:t>increasing</a:t>
            </a:r>
            <a:r>
              <a:rPr lang="it-IT" dirty="0"/>
              <a:t> </a:t>
            </a:r>
            <a:r>
              <a:rPr lang="it-IT" dirty="0" err="1"/>
              <a:t>doses</a:t>
            </a:r>
            <a:r>
              <a:rPr lang="it-IT" dirty="0"/>
              <a:t> of the </a:t>
            </a:r>
            <a:r>
              <a:rPr lang="it-IT" dirty="0" err="1"/>
              <a:t>drug</a:t>
            </a:r>
            <a:r>
              <a:rPr lang="it-IT" dirty="0"/>
              <a:t> to </a:t>
            </a:r>
            <a:r>
              <a:rPr lang="it-IT" dirty="0" err="1"/>
              <a:t>achieve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effect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adaptation</a:t>
            </a:r>
            <a:r>
              <a:rPr lang="it-IT" dirty="0"/>
              <a:t> </a:t>
            </a:r>
            <a:r>
              <a:rPr lang="it-IT" dirty="0" err="1"/>
              <a:t>stems</a:t>
            </a:r>
            <a:r>
              <a:rPr lang="it-IT" dirty="0"/>
              <a:t> from </a:t>
            </a:r>
            <a:r>
              <a:rPr lang="it-IT" dirty="0" err="1"/>
              <a:t>hypertrophy</a:t>
            </a:r>
            <a:r>
              <a:rPr lang="it-IT" dirty="0"/>
              <a:t> (an </a:t>
            </a:r>
            <a:r>
              <a:rPr lang="it-IT" dirty="0" err="1"/>
              <a:t>increase</a:t>
            </a:r>
            <a:r>
              <a:rPr lang="it-IT" dirty="0"/>
              <a:t> in volume) of the </a:t>
            </a:r>
            <a:r>
              <a:rPr lang="it-IT" dirty="0" err="1"/>
              <a:t>smooth</a:t>
            </a:r>
            <a:r>
              <a:rPr lang="it-IT" dirty="0"/>
              <a:t> ER of </a:t>
            </a:r>
            <a:r>
              <a:rPr lang="it-IT" dirty="0" err="1"/>
              <a:t>hepatocytes</a:t>
            </a:r>
            <a:r>
              <a:rPr lang="it-IT" dirty="0"/>
              <a:t> and a </a:t>
            </a:r>
            <a:r>
              <a:rPr lang="it-IT" b="1" dirty="0" err="1"/>
              <a:t>consequent</a:t>
            </a:r>
            <a:r>
              <a:rPr lang="it-IT" b="1" dirty="0"/>
              <a:t> </a:t>
            </a:r>
            <a:r>
              <a:rPr lang="it-IT" b="1" dirty="0" err="1"/>
              <a:t>increase</a:t>
            </a:r>
            <a:r>
              <a:rPr lang="it-IT" b="1" dirty="0"/>
              <a:t> in P-450 </a:t>
            </a:r>
            <a:r>
              <a:rPr lang="it-IT" b="1" dirty="0" err="1"/>
              <a:t>enzymatic</a:t>
            </a:r>
            <a:r>
              <a:rPr lang="it-IT" b="1" dirty="0"/>
              <a:t> </a:t>
            </a:r>
            <a:r>
              <a:rPr lang="it-IT" b="1" dirty="0" err="1"/>
              <a:t>activity</a:t>
            </a:r>
            <a:r>
              <a:rPr lang="it-IT" b="1" dirty="0"/>
              <a:t>. </a:t>
            </a:r>
            <a:r>
              <a:rPr lang="it-IT" dirty="0"/>
              <a:t>P-450–</a:t>
            </a:r>
            <a:r>
              <a:rPr lang="it-IT" dirty="0" err="1"/>
              <a:t>mediated</a:t>
            </a:r>
            <a:r>
              <a:rPr lang="it-IT" dirty="0"/>
              <a:t> </a:t>
            </a:r>
            <a:r>
              <a:rPr lang="it-IT" dirty="0" err="1"/>
              <a:t>modification</a:t>
            </a:r>
            <a:r>
              <a:rPr lang="it-IT" dirty="0"/>
              <a:t> of </a:t>
            </a:r>
            <a:r>
              <a:rPr lang="it-IT" dirty="0" err="1"/>
              <a:t>compounds</a:t>
            </a:r>
            <a:r>
              <a:rPr lang="it-IT" dirty="0"/>
              <a:t> </a:t>
            </a:r>
            <a:r>
              <a:rPr lang="it-IT" dirty="0" err="1"/>
              <a:t>sometimes</a:t>
            </a:r>
            <a:r>
              <a:rPr lang="it-IT" dirty="0"/>
              <a:t> </a:t>
            </a:r>
            <a:r>
              <a:rPr lang="it-IT" dirty="0" err="1"/>
              <a:t>leads</a:t>
            </a:r>
            <a:r>
              <a:rPr lang="it-IT" dirty="0"/>
              <a:t> to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detoxification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in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instances</a:t>
            </a:r>
            <a:r>
              <a:rPr lang="it-IT" dirty="0"/>
              <a:t> </a:t>
            </a:r>
            <a:r>
              <a:rPr lang="it-IT" dirty="0" err="1"/>
              <a:t>converts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a </a:t>
            </a:r>
            <a:r>
              <a:rPr lang="it-IT" dirty="0" err="1"/>
              <a:t>dangerous</a:t>
            </a:r>
            <a:r>
              <a:rPr lang="it-IT" dirty="0"/>
              <a:t> </a:t>
            </a:r>
            <a:r>
              <a:rPr lang="it-IT" dirty="0" err="1"/>
              <a:t>toxin</a:t>
            </a:r>
            <a:r>
              <a:rPr lang="it-IT" dirty="0"/>
              <a:t>;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example</a:t>
            </a:r>
            <a:r>
              <a:rPr lang="it-IT" dirty="0"/>
              <a:t> </a:t>
            </a:r>
            <a:r>
              <a:rPr lang="it-IT" dirty="0" err="1"/>
              <a:t>involves</a:t>
            </a:r>
            <a:r>
              <a:rPr lang="it-IT" dirty="0"/>
              <a:t> carbon </a:t>
            </a:r>
            <a:r>
              <a:rPr lang="it-IT" dirty="0" err="1"/>
              <a:t>tetrachloride</a:t>
            </a:r>
            <a:r>
              <a:rPr lang="it-IT" dirty="0"/>
              <a:t> (CCl4). </a:t>
            </a:r>
          </a:p>
          <a:p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adapted</a:t>
            </a:r>
            <a:r>
              <a:rPr lang="it-IT" dirty="0"/>
              <a:t> to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drug</a:t>
            </a:r>
            <a:r>
              <a:rPr lang="it-IT" dirty="0"/>
              <a:t> </a:t>
            </a:r>
            <a:r>
              <a:rPr lang="it-IT" dirty="0" err="1"/>
              <a:t>demonstrate</a:t>
            </a:r>
            <a:r>
              <a:rPr lang="it-IT" dirty="0"/>
              <a:t> an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capacity</a:t>
            </a:r>
            <a:r>
              <a:rPr lang="it-IT" dirty="0"/>
              <a:t> to </a:t>
            </a:r>
            <a:r>
              <a:rPr lang="it-IT" dirty="0" err="1"/>
              <a:t>metabolize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compounds</a:t>
            </a:r>
            <a:r>
              <a:rPr lang="it-IT" dirty="0"/>
              <a:t> </a:t>
            </a:r>
            <a:r>
              <a:rPr lang="it-IT" dirty="0" err="1"/>
              <a:t>handled</a:t>
            </a:r>
            <a:r>
              <a:rPr lang="it-IT" dirty="0"/>
              <a:t> by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. </a:t>
            </a:r>
            <a:r>
              <a:rPr lang="it-IT" dirty="0" err="1"/>
              <a:t>Thus</a:t>
            </a:r>
            <a:r>
              <a:rPr lang="it-IT" dirty="0"/>
              <a:t>,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taking</a:t>
            </a:r>
            <a:r>
              <a:rPr lang="it-IT" dirty="0"/>
              <a:t> </a:t>
            </a:r>
            <a:r>
              <a:rPr lang="it-IT" dirty="0" err="1"/>
              <a:t>phenobarbital</a:t>
            </a:r>
            <a:r>
              <a:rPr lang="it-IT" dirty="0"/>
              <a:t> for </a:t>
            </a:r>
            <a:r>
              <a:rPr lang="it-IT" dirty="0" err="1"/>
              <a:t>epilepsy</a:t>
            </a:r>
            <a:r>
              <a:rPr lang="it-IT" dirty="0"/>
              <a:t> </a:t>
            </a:r>
            <a:r>
              <a:rPr lang="it-IT" dirty="0" err="1"/>
              <a:t>increase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alcohol</a:t>
            </a:r>
            <a:r>
              <a:rPr lang="it-IT" dirty="0"/>
              <a:t> </a:t>
            </a:r>
            <a:r>
              <a:rPr lang="it-IT" dirty="0" err="1"/>
              <a:t>intake</a:t>
            </a:r>
            <a:r>
              <a:rPr lang="it-IT" dirty="0"/>
              <a:t>,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experience</a:t>
            </a:r>
            <a:r>
              <a:rPr lang="it-IT" dirty="0"/>
              <a:t> a </a:t>
            </a:r>
            <a:r>
              <a:rPr lang="it-IT" dirty="0" err="1"/>
              <a:t>drop</a:t>
            </a:r>
            <a:r>
              <a:rPr lang="it-IT" dirty="0"/>
              <a:t> in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concentration</a:t>
            </a:r>
            <a:r>
              <a:rPr lang="it-IT" dirty="0"/>
              <a:t> of the anti-</a:t>
            </a:r>
            <a:r>
              <a:rPr lang="it-IT" dirty="0" err="1"/>
              <a:t>seizure</a:t>
            </a:r>
            <a:r>
              <a:rPr lang="it-IT" dirty="0"/>
              <a:t> </a:t>
            </a:r>
            <a:r>
              <a:rPr lang="it-IT" dirty="0" err="1"/>
              <a:t>medication</a:t>
            </a:r>
            <a:r>
              <a:rPr lang="it-IT" dirty="0"/>
              <a:t> to </a:t>
            </a:r>
            <a:r>
              <a:rPr lang="it-IT" dirty="0" err="1"/>
              <a:t>subtherapeutic</a:t>
            </a:r>
            <a:r>
              <a:rPr lang="it-IT" dirty="0"/>
              <a:t> </a:t>
            </a:r>
            <a:r>
              <a:rPr lang="it-IT" dirty="0" err="1"/>
              <a:t>levels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of </a:t>
            </a:r>
            <a:r>
              <a:rPr lang="it-IT" dirty="0" err="1"/>
              <a:t>smooth</a:t>
            </a:r>
            <a:r>
              <a:rPr lang="it-IT" dirty="0"/>
              <a:t> ER </a:t>
            </a:r>
            <a:r>
              <a:rPr lang="it-IT" dirty="0" err="1"/>
              <a:t>hypertrophy</a:t>
            </a:r>
            <a:r>
              <a:rPr lang="it-IT" dirty="0"/>
              <a:t> in </a:t>
            </a:r>
            <a:r>
              <a:rPr lang="it-IT" dirty="0" err="1"/>
              <a:t>response</a:t>
            </a:r>
            <a:r>
              <a:rPr lang="it-IT" dirty="0"/>
              <a:t> to the </a:t>
            </a:r>
            <a:r>
              <a:rPr lang="it-IT" dirty="0" err="1"/>
              <a:t>alcohol</a:t>
            </a:r>
            <a:r>
              <a:rPr lang="it-IT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634FA2-3A38-284F-8D2D-69785F8DB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641" y="834588"/>
            <a:ext cx="3654501" cy="477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5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D7FD44E-9B64-E54F-90EB-6B77E981D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150" y="234950"/>
            <a:ext cx="87757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3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07780" y="612845"/>
            <a:ext cx="8576441" cy="56323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dirty="0" err="1"/>
              <a:t>With</a:t>
            </a:r>
            <a:r>
              <a:rPr lang="it-IT" sz="2400" dirty="0"/>
              <a:t> </a:t>
            </a:r>
            <a:r>
              <a:rPr lang="it-IT" sz="2400" dirty="0" err="1"/>
              <a:t>persistent</a:t>
            </a:r>
            <a:r>
              <a:rPr lang="it-IT" sz="2400" dirty="0"/>
              <a:t> or </a:t>
            </a:r>
            <a:r>
              <a:rPr lang="it-IT" sz="2400" dirty="0" err="1"/>
              <a:t>excessive</a:t>
            </a:r>
            <a:r>
              <a:rPr lang="it-IT" sz="2400" dirty="0"/>
              <a:t> </a:t>
            </a:r>
            <a:r>
              <a:rPr lang="it-IT" sz="2400" dirty="0" err="1"/>
              <a:t>noxious</a:t>
            </a:r>
            <a:r>
              <a:rPr lang="it-IT" sz="2400" dirty="0"/>
              <a:t> </a:t>
            </a:r>
            <a:r>
              <a:rPr lang="it-IT" sz="2400" dirty="0" err="1"/>
              <a:t>exposures</a:t>
            </a:r>
            <a:r>
              <a:rPr lang="it-IT" sz="2400" dirty="0"/>
              <a:t>, </a:t>
            </a:r>
            <a:r>
              <a:rPr lang="it-IT" sz="2400" dirty="0" err="1"/>
              <a:t>injured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pass a </a:t>
            </a:r>
            <a:r>
              <a:rPr lang="it-IT" sz="2400" dirty="0" err="1"/>
              <a:t>nebulous</a:t>
            </a:r>
            <a:r>
              <a:rPr lang="it-IT" sz="2400" dirty="0"/>
              <a:t> “</a:t>
            </a:r>
            <a:r>
              <a:rPr lang="it-IT" sz="2400" dirty="0" err="1"/>
              <a:t>point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no </a:t>
            </a:r>
            <a:r>
              <a:rPr lang="it-IT" sz="2400" dirty="0" err="1"/>
              <a:t>return</a:t>
            </a:r>
            <a:r>
              <a:rPr lang="it-IT" sz="2400" dirty="0"/>
              <a:t>” and </a:t>
            </a:r>
            <a:r>
              <a:rPr lang="it-IT" sz="2400" dirty="0" err="1"/>
              <a:t>undergo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death</a:t>
            </a:r>
            <a:r>
              <a:rPr lang="it-IT" sz="2400" dirty="0"/>
              <a:t>. The </a:t>
            </a:r>
            <a:r>
              <a:rPr lang="it-IT" sz="2400" dirty="0" err="1"/>
              <a:t>clinical</a:t>
            </a:r>
            <a:r>
              <a:rPr lang="it-IT" sz="2400" dirty="0"/>
              <a:t> </a:t>
            </a:r>
            <a:r>
              <a:rPr lang="it-IT" sz="2400" dirty="0" err="1"/>
              <a:t>relevance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defining</a:t>
            </a:r>
            <a:r>
              <a:rPr lang="it-IT" sz="2400" dirty="0"/>
              <a:t>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transition</a:t>
            </a:r>
            <a:r>
              <a:rPr lang="it-IT" sz="2400" dirty="0"/>
              <a:t> </a:t>
            </a:r>
            <a:r>
              <a:rPr lang="it-IT" sz="2400" dirty="0" err="1"/>
              <a:t>point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obvious—if</a:t>
            </a:r>
            <a:r>
              <a:rPr lang="it-IT" sz="2400" dirty="0"/>
              <a:t> the </a:t>
            </a:r>
            <a:r>
              <a:rPr lang="it-IT" sz="2400" b="1" dirty="0" err="1"/>
              <a:t>biochemical</a:t>
            </a:r>
            <a:r>
              <a:rPr lang="it-IT" sz="2400" b="1" dirty="0"/>
              <a:t> and </a:t>
            </a:r>
            <a:r>
              <a:rPr lang="it-IT" sz="2400" b="1" dirty="0" err="1"/>
              <a:t>molecular</a:t>
            </a:r>
            <a:r>
              <a:rPr lang="it-IT" sz="2400" b="1" dirty="0"/>
              <a:t> </a:t>
            </a:r>
            <a:r>
              <a:rPr lang="it-IT" sz="2400" b="1" dirty="0" err="1"/>
              <a:t>changes</a:t>
            </a:r>
            <a:r>
              <a:rPr lang="it-IT" sz="2400" b="1" dirty="0"/>
              <a:t> </a:t>
            </a:r>
            <a:r>
              <a:rPr lang="it-IT" sz="2400" b="1" dirty="0" err="1"/>
              <a:t>that</a:t>
            </a:r>
            <a:r>
              <a:rPr lang="it-IT" sz="2400" b="1" dirty="0"/>
              <a:t> </a:t>
            </a:r>
            <a:r>
              <a:rPr lang="it-IT" sz="2400" b="1" dirty="0" err="1"/>
              <a:t>predict</a:t>
            </a:r>
            <a:r>
              <a:rPr lang="it-IT" sz="2400" b="1" dirty="0"/>
              <a:t> </a:t>
            </a:r>
            <a:r>
              <a:rPr lang="it-IT" sz="2400" b="1" dirty="0" err="1"/>
              <a:t>cell</a:t>
            </a:r>
            <a:r>
              <a:rPr lang="it-IT" sz="2400" b="1" dirty="0"/>
              <a:t> </a:t>
            </a:r>
            <a:r>
              <a:rPr lang="it-IT" sz="2400" b="1" dirty="0" err="1"/>
              <a:t>death</a:t>
            </a:r>
            <a:r>
              <a:rPr lang="it-IT" sz="2400" b="1" dirty="0"/>
              <a:t> </a:t>
            </a:r>
            <a:r>
              <a:rPr lang="it-IT" sz="2400" dirty="0"/>
              <a:t>can </a:t>
            </a:r>
            <a:r>
              <a:rPr lang="it-IT" sz="2400" dirty="0" err="1"/>
              <a:t>be</a:t>
            </a:r>
            <a:r>
              <a:rPr lang="it-IT" sz="2400" dirty="0"/>
              <a:t> </a:t>
            </a:r>
            <a:r>
              <a:rPr lang="it-IT" sz="2400" dirty="0" err="1"/>
              <a:t>identified</a:t>
            </a:r>
            <a:r>
              <a:rPr lang="it-IT" sz="2400" dirty="0"/>
              <a:t>,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be</a:t>
            </a:r>
            <a:r>
              <a:rPr lang="it-IT" sz="2400" dirty="0"/>
              <a:t> </a:t>
            </a:r>
            <a:r>
              <a:rPr lang="it-IT" sz="2400" dirty="0" err="1"/>
              <a:t>possible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devise</a:t>
            </a:r>
            <a:r>
              <a:rPr lang="it-IT" sz="2400" dirty="0"/>
              <a:t> </a:t>
            </a:r>
            <a:r>
              <a:rPr lang="it-IT" sz="2400" dirty="0" err="1"/>
              <a:t>strategies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</a:t>
            </a:r>
            <a:r>
              <a:rPr lang="it-IT" sz="2400" dirty="0" err="1"/>
              <a:t>preventing</a:t>
            </a:r>
            <a:r>
              <a:rPr lang="it-IT" sz="2400" dirty="0"/>
              <a:t> the </a:t>
            </a:r>
            <a:r>
              <a:rPr lang="it-IT" sz="2400" dirty="0" err="1"/>
              <a:t>transition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</a:t>
            </a:r>
            <a:r>
              <a:rPr lang="it-IT" sz="2400" dirty="0" err="1"/>
              <a:t>reversible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irreversible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injury</a:t>
            </a:r>
            <a:r>
              <a:rPr lang="it-IT" sz="2400" dirty="0"/>
              <a:t>. </a:t>
            </a:r>
            <a:r>
              <a:rPr lang="it-IT" sz="2400" dirty="0" err="1"/>
              <a:t>Although</a:t>
            </a:r>
            <a:r>
              <a:rPr lang="it-IT" sz="2400" dirty="0"/>
              <a:t> </a:t>
            </a:r>
            <a:r>
              <a:rPr lang="it-IT" sz="2400" dirty="0" err="1"/>
              <a:t>there</a:t>
            </a:r>
            <a:r>
              <a:rPr lang="it-IT" sz="2400" dirty="0"/>
              <a:t> are no definitive </a:t>
            </a:r>
            <a:r>
              <a:rPr lang="it-IT" sz="2400" dirty="0" err="1"/>
              <a:t>morphologic</a:t>
            </a:r>
            <a:r>
              <a:rPr lang="it-IT" sz="2400" dirty="0"/>
              <a:t> or </a:t>
            </a:r>
            <a:r>
              <a:rPr lang="it-IT" sz="2400" dirty="0" err="1"/>
              <a:t>biochemical</a:t>
            </a:r>
            <a:r>
              <a:rPr lang="it-IT" sz="2400" dirty="0"/>
              <a:t> </a:t>
            </a:r>
            <a:r>
              <a:rPr lang="it-IT" sz="2400" dirty="0" err="1"/>
              <a:t>correlates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irreversibility</a:t>
            </a:r>
            <a:r>
              <a:rPr lang="it-IT" sz="2400" dirty="0"/>
              <a:t>,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consistently</a:t>
            </a:r>
            <a:r>
              <a:rPr lang="it-IT" sz="2400" dirty="0"/>
              <a:t> </a:t>
            </a:r>
            <a:r>
              <a:rPr lang="it-IT" sz="2400" dirty="0" err="1"/>
              <a:t>characterized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three</a:t>
            </a:r>
            <a:r>
              <a:rPr lang="it-IT" sz="2400" dirty="0"/>
              <a:t> </a:t>
            </a:r>
            <a:r>
              <a:rPr lang="it-IT" sz="2400" dirty="0" err="1"/>
              <a:t>phenomena</a:t>
            </a:r>
            <a:r>
              <a:rPr lang="it-IT" sz="2400" dirty="0"/>
              <a:t>: </a:t>
            </a:r>
            <a:r>
              <a:rPr lang="it-IT" sz="2400" b="1" dirty="0"/>
              <a:t>the </a:t>
            </a:r>
            <a:r>
              <a:rPr lang="it-IT" sz="2400" b="1" dirty="0" err="1"/>
              <a:t>inability</a:t>
            </a:r>
            <a:r>
              <a:rPr lang="it-IT" sz="2400" b="1" dirty="0"/>
              <a:t> </a:t>
            </a:r>
            <a:r>
              <a:rPr lang="it-IT" sz="2400" b="1" dirty="0" err="1"/>
              <a:t>to</a:t>
            </a:r>
            <a:r>
              <a:rPr lang="it-IT" sz="2400" b="1" dirty="0"/>
              <a:t> </a:t>
            </a:r>
            <a:r>
              <a:rPr lang="it-IT" sz="2400" b="1" dirty="0" err="1"/>
              <a:t>restore</a:t>
            </a:r>
            <a:r>
              <a:rPr lang="it-IT" sz="2400" b="1" dirty="0"/>
              <a:t> </a:t>
            </a:r>
            <a:r>
              <a:rPr lang="it-IT" sz="2400" b="1" dirty="0" err="1"/>
              <a:t>mitochondrial</a:t>
            </a:r>
            <a:r>
              <a:rPr lang="it-IT" sz="2400" b="1" dirty="0"/>
              <a:t> </a:t>
            </a:r>
            <a:r>
              <a:rPr lang="it-IT" sz="2400" b="1" dirty="0" err="1"/>
              <a:t>function</a:t>
            </a:r>
            <a:r>
              <a:rPr lang="it-IT" sz="2400" b="1" dirty="0"/>
              <a:t> </a:t>
            </a:r>
            <a:r>
              <a:rPr lang="it-IT" sz="2400" dirty="0"/>
              <a:t>(</a:t>
            </a:r>
            <a:r>
              <a:rPr lang="it-IT" sz="2400" dirty="0" err="1"/>
              <a:t>oxidative</a:t>
            </a:r>
            <a:r>
              <a:rPr lang="it-IT" sz="2400" dirty="0"/>
              <a:t> </a:t>
            </a:r>
            <a:r>
              <a:rPr lang="it-IT" sz="2400" dirty="0" err="1"/>
              <a:t>phosphorylation</a:t>
            </a:r>
            <a:r>
              <a:rPr lang="it-IT" sz="2400" dirty="0"/>
              <a:t> and </a:t>
            </a:r>
            <a:r>
              <a:rPr lang="it-IT" sz="2400" dirty="0" err="1"/>
              <a:t>adenosine</a:t>
            </a:r>
            <a:r>
              <a:rPr lang="it-IT" sz="2400" dirty="0"/>
              <a:t> </a:t>
            </a:r>
            <a:r>
              <a:rPr lang="it-IT" sz="2400" dirty="0" err="1"/>
              <a:t>triphosphate</a:t>
            </a:r>
            <a:r>
              <a:rPr lang="it-IT" sz="2400" dirty="0"/>
              <a:t> [ATP] generation) </a:t>
            </a:r>
            <a:r>
              <a:rPr lang="it-IT" sz="2400" dirty="0" err="1"/>
              <a:t>even</a:t>
            </a:r>
            <a:r>
              <a:rPr lang="it-IT" sz="2400" dirty="0"/>
              <a:t> </a:t>
            </a:r>
            <a:r>
              <a:rPr lang="it-IT" sz="2400" dirty="0" err="1"/>
              <a:t>after</a:t>
            </a:r>
            <a:r>
              <a:rPr lang="it-IT" sz="2400" dirty="0"/>
              <a:t> </a:t>
            </a:r>
            <a:r>
              <a:rPr lang="it-IT" sz="2400" dirty="0" err="1"/>
              <a:t>resolution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original</a:t>
            </a:r>
            <a:r>
              <a:rPr lang="it-IT" sz="2400" dirty="0"/>
              <a:t> </a:t>
            </a:r>
            <a:r>
              <a:rPr lang="it-IT" sz="2400" dirty="0" err="1"/>
              <a:t>injury</a:t>
            </a:r>
            <a:r>
              <a:rPr lang="it-IT" sz="2400" dirty="0"/>
              <a:t>; </a:t>
            </a:r>
            <a:r>
              <a:rPr lang="it-IT" sz="2400" b="1" dirty="0"/>
              <a:t>the loss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structure</a:t>
            </a:r>
            <a:r>
              <a:rPr lang="it-IT" sz="2400" b="1" dirty="0"/>
              <a:t> and </a:t>
            </a:r>
            <a:r>
              <a:rPr lang="it-IT" sz="2400" b="1" dirty="0" err="1"/>
              <a:t>functions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the plasma membrane and </a:t>
            </a:r>
            <a:r>
              <a:rPr lang="it-IT" sz="2400" b="1" dirty="0" err="1"/>
              <a:t>intracellular</a:t>
            </a:r>
            <a:r>
              <a:rPr lang="it-IT" sz="2400" b="1" dirty="0"/>
              <a:t> </a:t>
            </a:r>
            <a:r>
              <a:rPr lang="it-IT" sz="2400" b="1" dirty="0" err="1"/>
              <a:t>membranes</a:t>
            </a:r>
            <a:r>
              <a:rPr lang="it-IT" sz="2400" dirty="0"/>
              <a:t>; </a:t>
            </a:r>
            <a:r>
              <a:rPr lang="it-IT" sz="2400" b="1" dirty="0"/>
              <a:t>and the loss </a:t>
            </a:r>
            <a:r>
              <a:rPr lang="it-IT" sz="2400" b="1" dirty="0" err="1"/>
              <a:t>of</a:t>
            </a:r>
            <a:r>
              <a:rPr lang="it-IT" sz="2400" b="1" dirty="0"/>
              <a:t> DNA </a:t>
            </a:r>
            <a:r>
              <a:rPr lang="it-IT" sz="2400" dirty="0"/>
              <a:t>and </a:t>
            </a:r>
            <a:r>
              <a:rPr lang="it-IT" sz="2400" dirty="0" err="1"/>
              <a:t>chromatin</a:t>
            </a:r>
            <a:r>
              <a:rPr lang="it-IT" sz="2400" dirty="0"/>
              <a:t> </a:t>
            </a:r>
            <a:r>
              <a:rPr lang="it-IT" sz="2400" dirty="0" err="1"/>
              <a:t>structural</a:t>
            </a:r>
            <a:r>
              <a:rPr lang="it-IT" sz="2400" dirty="0"/>
              <a:t> </a:t>
            </a:r>
            <a:r>
              <a:rPr lang="it-IT" sz="2400" dirty="0" err="1"/>
              <a:t>integrity</a:t>
            </a:r>
            <a:r>
              <a:rPr lang="it-IT" sz="2400" dirty="0"/>
              <a:t>. </a:t>
            </a:r>
            <a:r>
              <a:rPr lang="it-IT" sz="2400" dirty="0" err="1"/>
              <a:t>Injury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lysosomal</a:t>
            </a:r>
            <a:r>
              <a:rPr lang="it-IT" sz="2400" dirty="0"/>
              <a:t> </a:t>
            </a:r>
            <a:r>
              <a:rPr lang="it-IT" sz="2400" dirty="0" err="1"/>
              <a:t>membranes</a:t>
            </a:r>
            <a:r>
              <a:rPr lang="it-IT" sz="2400" dirty="0"/>
              <a:t> </a:t>
            </a:r>
            <a:r>
              <a:rPr lang="it-IT" sz="2400" dirty="0" err="1"/>
              <a:t>results</a:t>
            </a:r>
            <a:r>
              <a:rPr lang="it-IT" sz="2400" dirty="0"/>
              <a:t> in the </a:t>
            </a:r>
            <a:r>
              <a:rPr lang="it-IT" sz="2400" dirty="0" err="1"/>
              <a:t>enzymatic</a:t>
            </a:r>
            <a:r>
              <a:rPr lang="it-IT" sz="2400" dirty="0"/>
              <a:t> </a:t>
            </a:r>
            <a:r>
              <a:rPr lang="it-IT" sz="2400" dirty="0" err="1"/>
              <a:t>dissolution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injured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culmination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necrosis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4761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16478" y="591432"/>
            <a:ext cx="85590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 err="1"/>
              <a:t>Cell</a:t>
            </a:r>
            <a:r>
              <a:rPr lang="it-IT" sz="3600" b="1" dirty="0"/>
              <a:t> Death</a:t>
            </a:r>
          </a:p>
          <a:p>
            <a:endParaRPr lang="it-IT" dirty="0"/>
          </a:p>
          <a:p>
            <a:r>
              <a:rPr lang="it-IT" sz="2400" dirty="0" err="1"/>
              <a:t>When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are </a:t>
            </a:r>
            <a:r>
              <a:rPr lang="it-IT" sz="2400" dirty="0" err="1"/>
              <a:t>injured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die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mechanisms</a:t>
            </a:r>
            <a:r>
              <a:rPr lang="it-IT" sz="2400" dirty="0"/>
              <a:t>, </a:t>
            </a:r>
            <a:r>
              <a:rPr lang="it-IT" sz="2400" dirty="0" err="1"/>
              <a:t>depending</a:t>
            </a:r>
            <a:r>
              <a:rPr lang="it-IT" sz="2400" dirty="0"/>
              <a:t> on the nature and </a:t>
            </a:r>
            <a:r>
              <a:rPr lang="it-IT" sz="2400" dirty="0" err="1"/>
              <a:t>severity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insult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important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point</a:t>
            </a:r>
            <a:r>
              <a:rPr lang="it-IT" sz="2400" dirty="0"/>
              <a:t> out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b="1" dirty="0" err="1"/>
              <a:t>cellular</a:t>
            </a:r>
            <a:r>
              <a:rPr lang="it-IT" sz="2400" b="1" dirty="0"/>
              <a:t> </a:t>
            </a:r>
            <a:r>
              <a:rPr lang="it-IT" sz="2400" b="1" dirty="0" err="1"/>
              <a:t>function</a:t>
            </a:r>
            <a:r>
              <a:rPr lang="it-IT" sz="2400" b="1" dirty="0"/>
              <a:t> </a:t>
            </a:r>
            <a:r>
              <a:rPr lang="it-IT" sz="2400" b="1" dirty="0" err="1"/>
              <a:t>may</a:t>
            </a:r>
            <a:r>
              <a:rPr lang="it-IT" sz="2400" b="1" dirty="0"/>
              <a:t> </a:t>
            </a:r>
            <a:r>
              <a:rPr lang="it-IT" sz="2400" b="1" dirty="0" err="1"/>
              <a:t>be</a:t>
            </a:r>
            <a:r>
              <a:rPr lang="it-IT" sz="2400" b="1" dirty="0"/>
              <a:t> </a:t>
            </a:r>
            <a:r>
              <a:rPr lang="it-IT" sz="2400" b="1" dirty="0" err="1"/>
              <a:t>lost</a:t>
            </a:r>
            <a:r>
              <a:rPr lang="it-IT" sz="2400" b="1" dirty="0"/>
              <a:t> long </a:t>
            </a:r>
            <a:r>
              <a:rPr lang="it-IT" sz="2400" b="1" dirty="0" err="1"/>
              <a:t>before</a:t>
            </a:r>
            <a:r>
              <a:rPr lang="it-IT" sz="2400" b="1" dirty="0"/>
              <a:t> </a:t>
            </a:r>
            <a:r>
              <a:rPr lang="it-IT" sz="2400" b="1" dirty="0" err="1"/>
              <a:t>cell</a:t>
            </a:r>
            <a:r>
              <a:rPr lang="it-IT" sz="2400" b="1" dirty="0"/>
              <a:t> </a:t>
            </a:r>
            <a:r>
              <a:rPr lang="it-IT" sz="2400" b="1" dirty="0" err="1"/>
              <a:t>death</a:t>
            </a:r>
            <a:r>
              <a:rPr lang="it-IT" sz="2400" b="1" dirty="0"/>
              <a:t> </a:t>
            </a:r>
            <a:r>
              <a:rPr lang="it-IT" sz="2400" b="1" dirty="0" err="1"/>
              <a:t>occurs</a:t>
            </a:r>
            <a:r>
              <a:rPr lang="it-IT" sz="2400" b="1" dirty="0"/>
              <a:t>, and </a:t>
            </a:r>
            <a:r>
              <a:rPr lang="it-IT" sz="2400" b="1" dirty="0" err="1"/>
              <a:t>that</a:t>
            </a:r>
            <a:r>
              <a:rPr lang="it-IT" sz="2400" b="1" dirty="0"/>
              <a:t> the </a:t>
            </a:r>
            <a:r>
              <a:rPr lang="it-IT" sz="2400" b="1" dirty="0" err="1"/>
              <a:t>morphologic</a:t>
            </a:r>
            <a:r>
              <a:rPr lang="it-IT" sz="2400" b="1" dirty="0"/>
              <a:t> </a:t>
            </a:r>
            <a:r>
              <a:rPr lang="it-IT" sz="2400" b="1" dirty="0" err="1"/>
              <a:t>changes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cell</a:t>
            </a:r>
            <a:r>
              <a:rPr lang="it-IT" sz="2400" b="1" dirty="0"/>
              <a:t> </a:t>
            </a:r>
            <a:r>
              <a:rPr lang="it-IT" sz="2400" b="1" dirty="0" err="1"/>
              <a:t>injury</a:t>
            </a:r>
            <a:r>
              <a:rPr lang="it-IT" sz="2400" b="1" dirty="0"/>
              <a:t> (or </a:t>
            </a:r>
            <a:r>
              <a:rPr lang="it-IT" sz="2400" b="1" dirty="0" err="1"/>
              <a:t>death</a:t>
            </a:r>
            <a:r>
              <a:rPr lang="it-IT" sz="2400" b="1" dirty="0"/>
              <a:t>) </a:t>
            </a:r>
            <a:r>
              <a:rPr lang="it-IT" sz="2400" b="1" dirty="0" err="1"/>
              <a:t>lag</a:t>
            </a:r>
            <a:r>
              <a:rPr lang="it-IT" sz="2400" b="1" dirty="0"/>
              <a:t> far </a:t>
            </a:r>
            <a:r>
              <a:rPr lang="it-IT" sz="2400" b="1" dirty="0" err="1"/>
              <a:t>behind</a:t>
            </a:r>
            <a:r>
              <a:rPr lang="it-IT" sz="2400" b="1" dirty="0"/>
              <a:t> loss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function</a:t>
            </a:r>
            <a:r>
              <a:rPr lang="it-IT" sz="2400" b="1" dirty="0"/>
              <a:t> and </a:t>
            </a:r>
            <a:r>
              <a:rPr lang="it-IT" sz="2400" b="1" dirty="0" err="1"/>
              <a:t>viability</a:t>
            </a:r>
            <a:r>
              <a:rPr lang="it-IT" sz="2400" dirty="0"/>
              <a:t>. </a:t>
            </a:r>
            <a:r>
              <a:rPr lang="it-IT" sz="2400" dirty="0" err="1"/>
              <a:t>For</a:t>
            </a:r>
            <a:r>
              <a:rPr lang="it-IT" sz="2400" dirty="0"/>
              <a:t> </a:t>
            </a:r>
            <a:r>
              <a:rPr lang="it-IT" sz="2400" dirty="0" err="1"/>
              <a:t>example</a:t>
            </a:r>
            <a:r>
              <a:rPr lang="it-IT" sz="2400" dirty="0"/>
              <a:t>, </a:t>
            </a:r>
            <a:r>
              <a:rPr lang="it-IT" sz="2400" dirty="0" err="1"/>
              <a:t>myocardial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become</a:t>
            </a:r>
            <a:r>
              <a:rPr lang="it-IT" sz="2400" dirty="0"/>
              <a:t> </a:t>
            </a:r>
            <a:r>
              <a:rPr lang="it-IT" sz="2400" dirty="0" err="1"/>
              <a:t>noncontractile</a:t>
            </a:r>
            <a:r>
              <a:rPr lang="it-IT" sz="2400" dirty="0"/>
              <a:t> </a:t>
            </a:r>
            <a:r>
              <a:rPr lang="it-IT" sz="2400" dirty="0" err="1"/>
              <a:t>after</a:t>
            </a:r>
            <a:r>
              <a:rPr lang="it-IT" sz="2400" dirty="0"/>
              <a:t> </a:t>
            </a:r>
            <a:r>
              <a:rPr lang="it-IT" sz="2400" dirty="0" err="1"/>
              <a:t>1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2</a:t>
            </a:r>
            <a:r>
              <a:rPr lang="it-IT" sz="2400" dirty="0"/>
              <a:t> </a:t>
            </a:r>
            <a:r>
              <a:rPr lang="it-IT" sz="2400" dirty="0" err="1"/>
              <a:t>minutes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ischemia,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die</a:t>
            </a:r>
            <a:r>
              <a:rPr lang="it-IT" sz="2400" dirty="0"/>
              <a:t> </a:t>
            </a:r>
            <a:r>
              <a:rPr lang="it-IT" sz="2400" dirty="0" err="1"/>
              <a:t>until</a:t>
            </a:r>
            <a:r>
              <a:rPr lang="it-IT" sz="2400" dirty="0"/>
              <a:t> 20 </a:t>
            </a:r>
            <a:r>
              <a:rPr lang="it-IT" sz="2400" dirty="0" err="1"/>
              <a:t>to</a:t>
            </a:r>
            <a:r>
              <a:rPr lang="it-IT" sz="2400" dirty="0"/>
              <a:t> 30 </a:t>
            </a:r>
            <a:r>
              <a:rPr lang="it-IT" sz="2400" dirty="0" err="1"/>
              <a:t>minutes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ischemia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elapsed</a:t>
            </a:r>
            <a:r>
              <a:rPr lang="it-IT" sz="2400" dirty="0"/>
              <a:t>. </a:t>
            </a:r>
            <a:r>
              <a:rPr lang="it-IT" sz="2400" dirty="0" err="1"/>
              <a:t>Morphologic</a:t>
            </a:r>
            <a:r>
              <a:rPr lang="it-IT" sz="2400" dirty="0"/>
              <a:t> </a:t>
            </a:r>
            <a:r>
              <a:rPr lang="it-IT" sz="2400" dirty="0" err="1"/>
              <a:t>features</a:t>
            </a:r>
            <a:r>
              <a:rPr lang="it-IT" sz="2400" dirty="0"/>
              <a:t> indicative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death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ischemic</a:t>
            </a:r>
            <a:r>
              <a:rPr lang="it-IT" sz="2400" dirty="0"/>
              <a:t> </a:t>
            </a:r>
            <a:r>
              <a:rPr lang="it-IT" sz="2400" dirty="0" err="1"/>
              <a:t>myocytes</a:t>
            </a:r>
            <a:r>
              <a:rPr lang="it-IT" sz="2400" dirty="0"/>
              <a:t> </a:t>
            </a:r>
            <a:r>
              <a:rPr lang="it-IT" sz="2400" dirty="0" err="1"/>
              <a:t>appear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electron </a:t>
            </a:r>
            <a:r>
              <a:rPr lang="it-IT" sz="2400" dirty="0" err="1"/>
              <a:t>microscopy</a:t>
            </a:r>
            <a:r>
              <a:rPr lang="it-IT" sz="2400" dirty="0"/>
              <a:t> </a:t>
            </a:r>
            <a:r>
              <a:rPr lang="it-IT" sz="2400" dirty="0" err="1"/>
              <a:t>within</a:t>
            </a:r>
            <a:r>
              <a:rPr lang="it-IT" sz="2400" dirty="0"/>
              <a:t> </a:t>
            </a:r>
            <a:r>
              <a:rPr lang="it-IT" sz="2400" dirty="0" err="1"/>
              <a:t>2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3</a:t>
            </a:r>
            <a:r>
              <a:rPr lang="it-IT" sz="2400" dirty="0"/>
              <a:t> </a:t>
            </a:r>
            <a:r>
              <a:rPr lang="it-IT" sz="2400" dirty="0" err="1"/>
              <a:t>hours</a:t>
            </a:r>
            <a:r>
              <a:rPr lang="it-IT" sz="2400" dirty="0"/>
              <a:t> </a:t>
            </a:r>
            <a:r>
              <a:rPr lang="it-IT" sz="2400" dirty="0" err="1"/>
              <a:t>after</a:t>
            </a:r>
            <a:r>
              <a:rPr lang="it-IT" sz="2400" dirty="0"/>
              <a:t> the </a:t>
            </a:r>
            <a:r>
              <a:rPr lang="it-IT" sz="2400" dirty="0" err="1"/>
              <a:t>death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cells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are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evident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light </a:t>
            </a:r>
            <a:r>
              <a:rPr lang="it-IT" sz="2400" dirty="0" err="1"/>
              <a:t>microscopy</a:t>
            </a:r>
            <a:r>
              <a:rPr lang="it-IT" sz="2400" dirty="0"/>
              <a:t> </a:t>
            </a:r>
            <a:r>
              <a:rPr lang="it-IT" sz="2400" dirty="0" err="1"/>
              <a:t>until</a:t>
            </a:r>
            <a:r>
              <a:rPr lang="it-IT" sz="2400" dirty="0"/>
              <a:t> </a:t>
            </a:r>
            <a:r>
              <a:rPr lang="it-IT" sz="2400" dirty="0" err="1"/>
              <a:t>6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12 </a:t>
            </a:r>
            <a:r>
              <a:rPr lang="it-IT" sz="2400" dirty="0" err="1"/>
              <a:t>hours</a:t>
            </a:r>
            <a:r>
              <a:rPr lang="it-IT" sz="2400" dirty="0"/>
              <a:t> </a:t>
            </a:r>
            <a:r>
              <a:rPr lang="it-IT" sz="2400" dirty="0" err="1"/>
              <a:t>later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4135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8-08-17 alle 09.16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775" y="624611"/>
            <a:ext cx="8379216" cy="5608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4037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68667" y="295716"/>
            <a:ext cx="84546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relationship</a:t>
            </a:r>
            <a:r>
              <a:rPr lang="it-IT" dirty="0"/>
              <a:t>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cellular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,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death</a:t>
            </a:r>
            <a:r>
              <a:rPr lang="it-IT" dirty="0"/>
              <a:t>, and the </a:t>
            </a:r>
            <a:r>
              <a:rPr lang="it-IT" dirty="0" err="1"/>
              <a:t>morphologic</a:t>
            </a:r>
            <a:r>
              <a:rPr lang="it-IT" dirty="0"/>
              <a:t> </a:t>
            </a:r>
            <a:r>
              <a:rPr lang="it-IT" dirty="0" err="1"/>
              <a:t>changes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. Note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rapidly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nonfunctional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the </a:t>
            </a:r>
            <a:r>
              <a:rPr lang="it-IT" dirty="0" err="1"/>
              <a:t>onset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, </a:t>
            </a:r>
            <a:r>
              <a:rPr lang="it-IT" dirty="0" err="1"/>
              <a:t>although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still</a:t>
            </a:r>
            <a:r>
              <a:rPr lang="it-IT" dirty="0"/>
              <a:t> </a:t>
            </a:r>
            <a:r>
              <a:rPr lang="it-IT" dirty="0" err="1"/>
              <a:t>viable</a:t>
            </a:r>
            <a:r>
              <a:rPr lang="it-IT" dirty="0"/>
              <a:t>,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potentially</a:t>
            </a:r>
            <a:r>
              <a:rPr lang="it-IT" dirty="0"/>
              <a:t> </a:t>
            </a:r>
            <a:r>
              <a:rPr lang="it-IT" dirty="0" err="1"/>
              <a:t>reversible</a:t>
            </a:r>
            <a:r>
              <a:rPr lang="it-IT" dirty="0"/>
              <a:t> </a:t>
            </a:r>
            <a:r>
              <a:rPr lang="it-IT" dirty="0" err="1"/>
              <a:t>damage</a:t>
            </a:r>
            <a:r>
              <a:rPr lang="it-IT" dirty="0"/>
              <a:t>; </a:t>
            </a:r>
            <a:r>
              <a:rPr lang="it-IT" dirty="0" err="1"/>
              <a:t>with</a:t>
            </a:r>
            <a:r>
              <a:rPr lang="it-IT" dirty="0"/>
              <a:t> a </a:t>
            </a:r>
            <a:r>
              <a:rPr lang="it-IT" dirty="0" err="1"/>
              <a:t>longer</a:t>
            </a:r>
            <a:r>
              <a:rPr lang="it-IT" dirty="0"/>
              <a:t> </a:t>
            </a:r>
            <a:r>
              <a:rPr lang="it-IT" dirty="0" err="1"/>
              <a:t>duration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, </a:t>
            </a:r>
            <a:r>
              <a:rPr lang="it-IT" dirty="0" err="1"/>
              <a:t>irreversible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 and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death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result</a:t>
            </a:r>
            <a:r>
              <a:rPr lang="it-IT" dirty="0"/>
              <a:t>. Note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death</a:t>
            </a:r>
            <a:r>
              <a:rPr lang="it-IT" dirty="0"/>
              <a:t> </a:t>
            </a:r>
            <a:r>
              <a:rPr lang="it-IT" dirty="0" err="1"/>
              <a:t>typically</a:t>
            </a:r>
            <a:r>
              <a:rPr lang="it-IT" dirty="0"/>
              <a:t> </a:t>
            </a:r>
            <a:r>
              <a:rPr lang="it-IT" dirty="0" err="1"/>
              <a:t>precedes</a:t>
            </a:r>
            <a:r>
              <a:rPr lang="it-IT" dirty="0"/>
              <a:t> </a:t>
            </a:r>
            <a:r>
              <a:rPr lang="it-IT" dirty="0" err="1"/>
              <a:t>ultrastructural</a:t>
            </a:r>
            <a:r>
              <a:rPr lang="it-IT" dirty="0"/>
              <a:t>, light </a:t>
            </a:r>
            <a:r>
              <a:rPr lang="it-IT" dirty="0" err="1"/>
              <a:t>microscopic</a:t>
            </a:r>
            <a:r>
              <a:rPr lang="it-IT" dirty="0"/>
              <a:t>, and </a:t>
            </a:r>
            <a:r>
              <a:rPr lang="it-IT" dirty="0" err="1"/>
              <a:t>grossly</a:t>
            </a:r>
            <a:r>
              <a:rPr lang="it-IT" dirty="0"/>
              <a:t> </a:t>
            </a:r>
            <a:r>
              <a:rPr lang="it-IT" dirty="0" err="1"/>
              <a:t>visible</a:t>
            </a:r>
            <a:r>
              <a:rPr lang="it-IT" dirty="0"/>
              <a:t> </a:t>
            </a:r>
            <a:r>
              <a:rPr lang="it-IT" dirty="0" err="1"/>
              <a:t>morphologic</a:t>
            </a:r>
            <a:r>
              <a:rPr lang="it-IT" dirty="0"/>
              <a:t> </a:t>
            </a:r>
            <a:r>
              <a:rPr lang="it-IT" dirty="0" err="1"/>
              <a:t>changes</a:t>
            </a:r>
            <a:r>
              <a:rPr lang="it-IT" dirty="0"/>
              <a:t>. </a:t>
            </a:r>
          </a:p>
        </p:txBody>
      </p:sp>
      <p:pic>
        <p:nvPicPr>
          <p:cNvPr id="3" name="Immagine 2" descr="Schermata 2018-08-17 alle 09.19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837" y="1773045"/>
            <a:ext cx="6242326" cy="48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90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16537" y="751344"/>
            <a:ext cx="815892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 err="1"/>
              <a:t>Necrosis</a:t>
            </a:r>
            <a:endParaRPr lang="it-IT" sz="3600" b="1" dirty="0"/>
          </a:p>
          <a:p>
            <a:endParaRPr lang="it-IT" dirty="0"/>
          </a:p>
          <a:p>
            <a:r>
              <a:rPr lang="it-IT" sz="2400" dirty="0" err="1"/>
              <a:t>Necrosis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 </a:t>
            </a:r>
            <a:r>
              <a:rPr lang="it-IT" sz="2400" dirty="0" err="1"/>
              <a:t>form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death</a:t>
            </a:r>
            <a:r>
              <a:rPr lang="it-IT" sz="2400" dirty="0"/>
              <a:t> in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cellular</a:t>
            </a:r>
            <a:r>
              <a:rPr lang="it-IT" sz="2400" dirty="0"/>
              <a:t> </a:t>
            </a:r>
            <a:r>
              <a:rPr lang="it-IT" sz="2400" dirty="0" err="1"/>
              <a:t>membranes</a:t>
            </a:r>
            <a:r>
              <a:rPr lang="it-IT" sz="2400" dirty="0"/>
              <a:t> </a:t>
            </a:r>
            <a:r>
              <a:rPr lang="it-IT" sz="2400" dirty="0" err="1"/>
              <a:t>fall</a:t>
            </a:r>
            <a:r>
              <a:rPr lang="it-IT" sz="2400" dirty="0"/>
              <a:t> </a:t>
            </a:r>
            <a:r>
              <a:rPr lang="it-IT" sz="2400" dirty="0" err="1"/>
              <a:t>apart</a:t>
            </a:r>
            <a:r>
              <a:rPr lang="it-IT" sz="2400" dirty="0"/>
              <a:t>, and </a:t>
            </a:r>
            <a:r>
              <a:rPr lang="it-IT" sz="2400" dirty="0" err="1"/>
              <a:t>cellular</a:t>
            </a:r>
            <a:r>
              <a:rPr lang="it-IT" sz="2400" dirty="0"/>
              <a:t> </a:t>
            </a:r>
            <a:r>
              <a:rPr lang="it-IT" sz="2400" dirty="0" err="1"/>
              <a:t>enzymes</a:t>
            </a:r>
            <a:r>
              <a:rPr lang="it-IT" sz="2400" dirty="0"/>
              <a:t> </a:t>
            </a:r>
            <a:r>
              <a:rPr lang="it-IT" sz="2400" dirty="0" err="1"/>
              <a:t>leak</a:t>
            </a:r>
            <a:r>
              <a:rPr lang="it-IT" sz="2400" dirty="0"/>
              <a:t> out and </a:t>
            </a:r>
            <a:r>
              <a:rPr lang="it-IT" sz="2400" dirty="0" err="1"/>
              <a:t>ultimately</a:t>
            </a:r>
            <a:r>
              <a:rPr lang="it-IT" sz="2400" dirty="0"/>
              <a:t> </a:t>
            </a:r>
            <a:r>
              <a:rPr lang="it-IT" sz="2400" dirty="0" err="1"/>
              <a:t>digest</a:t>
            </a:r>
            <a:r>
              <a:rPr lang="it-IT" sz="2400" dirty="0"/>
              <a:t> the </a:t>
            </a:r>
            <a:r>
              <a:rPr lang="it-IT" sz="2400" dirty="0" err="1"/>
              <a:t>cell</a:t>
            </a:r>
            <a:r>
              <a:rPr lang="it-IT" sz="2400" dirty="0"/>
              <a:t>. </a:t>
            </a:r>
          </a:p>
          <a:p>
            <a:r>
              <a:rPr lang="it-IT" sz="2400" dirty="0" err="1"/>
              <a:t>Necrosis</a:t>
            </a:r>
            <a:r>
              <a:rPr lang="it-IT" sz="2400" dirty="0"/>
              <a:t> </a:t>
            </a:r>
            <a:r>
              <a:rPr lang="it-IT" sz="2400" dirty="0" err="1"/>
              <a:t>elicits</a:t>
            </a:r>
            <a:r>
              <a:rPr lang="it-IT" sz="2400" dirty="0"/>
              <a:t> a </a:t>
            </a:r>
            <a:r>
              <a:rPr lang="it-IT" sz="2400" dirty="0" err="1"/>
              <a:t>local</a:t>
            </a:r>
            <a:r>
              <a:rPr lang="it-IT" sz="2400" dirty="0"/>
              <a:t> </a:t>
            </a:r>
            <a:r>
              <a:rPr lang="it-IT" sz="2400" dirty="0" err="1"/>
              <a:t>host</a:t>
            </a:r>
            <a:r>
              <a:rPr lang="it-IT" sz="2400" dirty="0"/>
              <a:t> </a:t>
            </a:r>
            <a:r>
              <a:rPr lang="it-IT" sz="2400" dirty="0" err="1"/>
              <a:t>reaction</a:t>
            </a:r>
            <a:r>
              <a:rPr lang="it-IT" sz="2400" dirty="0"/>
              <a:t>, </a:t>
            </a:r>
            <a:r>
              <a:rPr lang="it-IT" sz="2400" dirty="0" err="1"/>
              <a:t>called</a:t>
            </a:r>
            <a:r>
              <a:rPr lang="it-IT" sz="2400" dirty="0"/>
              <a:t> </a:t>
            </a:r>
            <a:r>
              <a:rPr lang="it-IT" sz="2400" b="1" dirty="0" err="1"/>
              <a:t>inflammation</a:t>
            </a:r>
            <a:r>
              <a:rPr lang="it-IT" sz="2400" dirty="0"/>
              <a:t>,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induced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substances</a:t>
            </a:r>
            <a:r>
              <a:rPr lang="it-IT" sz="2400" dirty="0"/>
              <a:t> </a:t>
            </a:r>
            <a:r>
              <a:rPr lang="it-IT" sz="2400" dirty="0" err="1"/>
              <a:t>released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dead </a:t>
            </a:r>
            <a:r>
              <a:rPr lang="it-IT" sz="2400" dirty="0" err="1"/>
              <a:t>cells</a:t>
            </a:r>
            <a:r>
              <a:rPr lang="it-IT" sz="2400" dirty="0"/>
              <a:t> and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serves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eliminate the </a:t>
            </a:r>
            <a:r>
              <a:rPr lang="it-IT" sz="2400" dirty="0" err="1"/>
              <a:t>debris</a:t>
            </a:r>
            <a:r>
              <a:rPr lang="it-IT" sz="2400" dirty="0"/>
              <a:t> and start the </a:t>
            </a:r>
            <a:r>
              <a:rPr lang="it-IT" sz="2400" dirty="0" err="1"/>
              <a:t>subsequent</a:t>
            </a:r>
            <a:r>
              <a:rPr lang="it-IT" sz="2400" dirty="0"/>
              <a:t> </a:t>
            </a:r>
            <a:r>
              <a:rPr lang="it-IT" sz="2400" dirty="0" err="1"/>
              <a:t>repair</a:t>
            </a:r>
            <a:r>
              <a:rPr lang="it-IT" sz="2400" dirty="0"/>
              <a:t>. The </a:t>
            </a:r>
            <a:r>
              <a:rPr lang="it-IT" sz="2400" dirty="0" err="1"/>
              <a:t>enzymes</a:t>
            </a:r>
            <a:r>
              <a:rPr lang="it-IT" sz="2400" dirty="0"/>
              <a:t> </a:t>
            </a:r>
            <a:r>
              <a:rPr lang="it-IT" sz="2400" dirty="0" err="1"/>
              <a:t>responsible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</a:t>
            </a:r>
            <a:r>
              <a:rPr lang="it-IT" sz="2400" dirty="0" err="1"/>
              <a:t>digestion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cell</a:t>
            </a:r>
            <a:r>
              <a:rPr lang="it-IT" sz="2400" dirty="0"/>
              <a:t> are </a:t>
            </a:r>
            <a:r>
              <a:rPr lang="it-IT" sz="2400" dirty="0" err="1"/>
              <a:t>derived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</a:t>
            </a:r>
            <a:r>
              <a:rPr lang="it-IT" sz="2400" dirty="0" err="1"/>
              <a:t>lysosomes</a:t>
            </a:r>
            <a:r>
              <a:rPr lang="it-IT" sz="2400" dirty="0"/>
              <a:t> and </a:t>
            </a:r>
            <a:r>
              <a:rPr lang="it-IT" sz="2400" dirty="0" err="1"/>
              <a:t>may</a:t>
            </a:r>
            <a:r>
              <a:rPr lang="it-IT" sz="2400" dirty="0"/>
              <a:t> come </a:t>
            </a:r>
            <a:r>
              <a:rPr lang="it-IT" sz="2400" dirty="0" err="1"/>
              <a:t>from</a:t>
            </a:r>
            <a:r>
              <a:rPr lang="it-IT" sz="2400" dirty="0"/>
              <a:t> the </a:t>
            </a:r>
            <a:r>
              <a:rPr lang="it-IT" sz="2400" dirty="0" err="1"/>
              <a:t>dying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themselves</a:t>
            </a:r>
            <a:r>
              <a:rPr lang="it-IT" sz="2400" dirty="0"/>
              <a:t> or </a:t>
            </a:r>
            <a:r>
              <a:rPr lang="it-IT" sz="2400" dirty="0" err="1"/>
              <a:t>from</a:t>
            </a:r>
            <a:r>
              <a:rPr lang="it-IT" sz="2400" dirty="0"/>
              <a:t> </a:t>
            </a:r>
            <a:r>
              <a:rPr lang="it-IT" sz="2400" dirty="0" err="1"/>
              <a:t>leukocytes</a:t>
            </a:r>
            <a:r>
              <a:rPr lang="it-IT" sz="2400" dirty="0"/>
              <a:t> </a:t>
            </a:r>
            <a:r>
              <a:rPr lang="it-IT" sz="2400" dirty="0" err="1"/>
              <a:t>recruited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part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inflammatory</a:t>
            </a:r>
            <a:r>
              <a:rPr lang="it-IT" sz="2400" dirty="0"/>
              <a:t> </a:t>
            </a:r>
            <a:r>
              <a:rPr lang="it-IT" sz="2400" dirty="0" err="1"/>
              <a:t>reaction</a:t>
            </a:r>
            <a:r>
              <a:rPr lang="it-IT" sz="2400" dirty="0"/>
              <a:t>.</a:t>
            </a:r>
          </a:p>
          <a:p>
            <a:r>
              <a:rPr lang="it-IT" sz="2400" dirty="0"/>
              <a:t> </a:t>
            </a:r>
            <a:r>
              <a:rPr lang="it-IT" sz="2400" dirty="0" err="1"/>
              <a:t>Necrosis</a:t>
            </a:r>
            <a:r>
              <a:rPr lang="it-IT" sz="2400" dirty="0"/>
              <a:t> </a:t>
            </a:r>
            <a:r>
              <a:rPr lang="it-IT" sz="2400" dirty="0" err="1"/>
              <a:t>often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culmination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reversible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injury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cannot</a:t>
            </a:r>
            <a:r>
              <a:rPr lang="it-IT" sz="2400" dirty="0"/>
              <a:t> </a:t>
            </a:r>
            <a:r>
              <a:rPr lang="it-IT" sz="2400" dirty="0" err="1"/>
              <a:t>be</a:t>
            </a:r>
            <a:r>
              <a:rPr lang="it-IT" sz="2400" dirty="0"/>
              <a:t> </a:t>
            </a:r>
            <a:r>
              <a:rPr lang="it-IT" sz="2400" dirty="0" err="1"/>
              <a:t>corrected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3997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987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667" b="1" dirty="0" err="1"/>
              <a:t>Overview</a:t>
            </a:r>
            <a:r>
              <a:rPr lang="it-IT" sz="2667" b="1" dirty="0"/>
              <a:t> </a:t>
            </a:r>
            <a:r>
              <a:rPr lang="it-IT" sz="2667" b="1" dirty="0" err="1"/>
              <a:t>of</a:t>
            </a:r>
            <a:r>
              <a:rPr lang="it-IT" sz="2667" b="1" dirty="0"/>
              <a:t> </a:t>
            </a:r>
            <a:r>
              <a:rPr lang="it-IT" sz="2667" b="1" dirty="0" err="1"/>
              <a:t>Cellular</a:t>
            </a:r>
            <a:r>
              <a:rPr lang="it-IT" sz="2667" b="1" dirty="0"/>
              <a:t> </a:t>
            </a:r>
            <a:r>
              <a:rPr lang="it-IT" sz="2667" b="1" dirty="0" err="1"/>
              <a:t>Responses</a:t>
            </a:r>
            <a:r>
              <a:rPr lang="it-IT" sz="2667" b="1" dirty="0"/>
              <a:t> </a:t>
            </a:r>
            <a:r>
              <a:rPr lang="it-IT" sz="2667" b="1" dirty="0" err="1"/>
              <a:t>to</a:t>
            </a:r>
            <a:r>
              <a:rPr lang="it-IT" sz="2667" b="1" dirty="0"/>
              <a:t> Stress and </a:t>
            </a:r>
            <a:r>
              <a:rPr lang="it-IT" sz="2667" b="1" dirty="0" err="1"/>
              <a:t>Noxious</a:t>
            </a:r>
            <a:r>
              <a:rPr lang="it-IT" sz="2667" b="1" dirty="0"/>
              <a:t> </a:t>
            </a:r>
            <a:r>
              <a:rPr lang="it-IT" sz="2667" b="1" dirty="0" err="1"/>
              <a:t>Stimuli</a:t>
            </a:r>
            <a:br>
              <a:rPr lang="it-IT" b="1" dirty="0"/>
            </a:br>
            <a:endParaRPr lang="it-IT" dirty="0"/>
          </a:p>
        </p:txBody>
      </p:sp>
      <p:pic>
        <p:nvPicPr>
          <p:cNvPr id="4" name="Picture 1" descr="f002-001-97803233531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760" y="889000"/>
            <a:ext cx="6078938" cy="560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858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96110" y="509631"/>
            <a:ext cx="84198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Cytoplasmic</a:t>
            </a:r>
            <a:r>
              <a:rPr lang="it-IT" sz="2000" b="1" dirty="0"/>
              <a:t> </a:t>
            </a:r>
            <a:r>
              <a:rPr lang="it-IT" sz="2000" b="1" dirty="0" err="1"/>
              <a:t>changes</a:t>
            </a:r>
            <a:r>
              <a:rPr lang="it-IT" sz="2000" b="1" dirty="0"/>
              <a:t>. </a:t>
            </a:r>
            <a:r>
              <a:rPr lang="it-IT" sz="2000" dirty="0" err="1"/>
              <a:t>Necrotic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show </a:t>
            </a:r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eosinophilia</a:t>
            </a:r>
            <a:r>
              <a:rPr lang="it-IT" sz="2000" dirty="0"/>
              <a:t> (i.e., </a:t>
            </a:r>
            <a:r>
              <a:rPr lang="it-IT" sz="2000" dirty="0" err="1"/>
              <a:t>they</a:t>
            </a:r>
            <a:r>
              <a:rPr lang="it-IT" sz="2000" dirty="0"/>
              <a:t> are </a:t>
            </a:r>
            <a:r>
              <a:rPr lang="it-IT" sz="2000" dirty="0" err="1"/>
              <a:t>stained</a:t>
            </a:r>
            <a:r>
              <a:rPr lang="it-IT" sz="2000" dirty="0"/>
              <a:t> </a:t>
            </a:r>
            <a:r>
              <a:rPr lang="it-IT" sz="2000" dirty="0" err="1"/>
              <a:t>red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the </a:t>
            </a:r>
            <a:r>
              <a:rPr lang="it-IT" sz="2000" dirty="0" err="1"/>
              <a:t>dye</a:t>
            </a:r>
            <a:r>
              <a:rPr lang="it-IT" sz="2000" dirty="0"/>
              <a:t> </a:t>
            </a:r>
            <a:r>
              <a:rPr lang="it-IT" sz="2000" dirty="0" err="1"/>
              <a:t>eosin—the</a:t>
            </a:r>
            <a:r>
              <a:rPr lang="it-IT" sz="2000" dirty="0"/>
              <a:t> E in the </a:t>
            </a:r>
            <a:r>
              <a:rPr lang="it-IT" sz="2000" dirty="0" err="1"/>
              <a:t>hematoxylin</a:t>
            </a:r>
            <a:r>
              <a:rPr lang="it-IT" sz="2000" dirty="0"/>
              <a:t> and </a:t>
            </a:r>
            <a:r>
              <a:rPr lang="it-IT" sz="2000" dirty="0" err="1"/>
              <a:t>eosin</a:t>
            </a:r>
            <a:r>
              <a:rPr lang="it-IT" sz="2000" dirty="0"/>
              <a:t> [</a:t>
            </a:r>
            <a:r>
              <a:rPr lang="it-IT" sz="2000" dirty="0" err="1"/>
              <a:t>H&amp;E</a:t>
            </a:r>
            <a:r>
              <a:rPr lang="it-IT" sz="2000" dirty="0"/>
              <a:t>] </a:t>
            </a:r>
            <a:r>
              <a:rPr lang="it-IT" sz="2000" dirty="0" err="1"/>
              <a:t>stain</a:t>
            </a:r>
            <a:r>
              <a:rPr lang="it-IT" sz="2000" dirty="0"/>
              <a:t>), </a:t>
            </a:r>
            <a:r>
              <a:rPr lang="it-IT" sz="2000" dirty="0" err="1"/>
              <a:t>attributable</a:t>
            </a:r>
            <a:r>
              <a:rPr lang="it-IT" sz="2000" dirty="0"/>
              <a:t> </a:t>
            </a:r>
            <a:r>
              <a:rPr lang="it-IT" sz="2000" dirty="0" err="1"/>
              <a:t>partly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binding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eosin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denatured</a:t>
            </a:r>
            <a:r>
              <a:rPr lang="it-IT" sz="2000" dirty="0"/>
              <a:t> </a:t>
            </a:r>
            <a:r>
              <a:rPr lang="it-IT" sz="2000" dirty="0" err="1"/>
              <a:t>cytoplasmic</a:t>
            </a:r>
            <a:r>
              <a:rPr lang="it-IT" sz="2000" dirty="0"/>
              <a:t> </a:t>
            </a:r>
            <a:r>
              <a:rPr lang="it-IT" sz="2000" dirty="0" err="1"/>
              <a:t>proteins</a:t>
            </a:r>
            <a:r>
              <a:rPr lang="it-IT" sz="2000" dirty="0"/>
              <a:t> and </a:t>
            </a:r>
            <a:r>
              <a:rPr lang="it-IT" sz="2000" dirty="0" err="1"/>
              <a:t>partly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loss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basophilic</a:t>
            </a:r>
            <a:r>
              <a:rPr lang="it-IT" sz="2000" dirty="0"/>
              <a:t> </a:t>
            </a:r>
            <a:r>
              <a:rPr lang="it-IT" sz="2000" dirty="0" err="1"/>
              <a:t>ribonucleic</a:t>
            </a:r>
            <a:r>
              <a:rPr lang="it-IT" sz="2000" dirty="0"/>
              <a:t> acid (RNA) in the </a:t>
            </a:r>
            <a:r>
              <a:rPr lang="it-IT" sz="2000" dirty="0" err="1"/>
              <a:t>cytoplasm</a:t>
            </a:r>
            <a:r>
              <a:rPr lang="it-IT" sz="2000" dirty="0"/>
              <a:t> (</a:t>
            </a:r>
            <a:r>
              <a:rPr lang="it-IT" sz="2000" dirty="0" err="1"/>
              <a:t>basophilia</a:t>
            </a:r>
            <a:r>
              <a:rPr lang="it-IT" sz="2000" dirty="0"/>
              <a:t> </a:t>
            </a:r>
            <a:r>
              <a:rPr lang="it-IT" sz="2000" dirty="0" err="1"/>
              <a:t>stems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binding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blue</a:t>
            </a:r>
            <a:r>
              <a:rPr lang="it-IT" sz="2000" dirty="0"/>
              <a:t> </a:t>
            </a:r>
            <a:r>
              <a:rPr lang="it-IT" sz="2000" dirty="0" err="1"/>
              <a:t>dye</a:t>
            </a:r>
            <a:r>
              <a:rPr lang="it-IT" sz="2000" dirty="0"/>
              <a:t> </a:t>
            </a:r>
            <a:r>
              <a:rPr lang="it-IT" sz="2000" dirty="0" err="1"/>
              <a:t>hematoxylin—the</a:t>
            </a:r>
            <a:r>
              <a:rPr lang="it-IT" sz="2000" dirty="0"/>
              <a:t> </a:t>
            </a:r>
            <a:r>
              <a:rPr lang="it-IT" sz="2000" dirty="0" err="1"/>
              <a:t>H</a:t>
            </a:r>
            <a:r>
              <a:rPr lang="it-IT" sz="2000" dirty="0"/>
              <a:t> in “</a:t>
            </a:r>
            <a:r>
              <a:rPr lang="it-IT" sz="2000" dirty="0" err="1"/>
              <a:t>H&amp;E</a:t>
            </a:r>
            <a:r>
              <a:rPr lang="it-IT" sz="2000" dirty="0"/>
              <a:t>”). </a:t>
            </a:r>
            <a:r>
              <a:rPr lang="it-IT" sz="2000" dirty="0" err="1"/>
              <a:t>Compared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viable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, the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a </a:t>
            </a:r>
            <a:r>
              <a:rPr lang="it-IT" sz="2000" dirty="0" err="1"/>
              <a:t>glassy</a:t>
            </a:r>
            <a:r>
              <a:rPr lang="it-IT" sz="2000" dirty="0"/>
              <a:t>, </a:t>
            </a:r>
            <a:r>
              <a:rPr lang="it-IT" sz="2000" dirty="0" err="1"/>
              <a:t>homogeneous</a:t>
            </a:r>
            <a:r>
              <a:rPr lang="it-IT" sz="2000" dirty="0"/>
              <a:t> </a:t>
            </a:r>
            <a:r>
              <a:rPr lang="it-IT" sz="2000" dirty="0" err="1"/>
              <a:t>appearance</a:t>
            </a:r>
            <a:r>
              <a:rPr lang="it-IT" sz="2000" dirty="0"/>
              <a:t>, </a:t>
            </a:r>
            <a:r>
              <a:rPr lang="it-IT" sz="2000" dirty="0" err="1"/>
              <a:t>mostly</a:t>
            </a:r>
            <a:r>
              <a:rPr lang="it-IT" sz="2000" dirty="0"/>
              <a:t> </a:t>
            </a:r>
            <a:r>
              <a:rPr lang="it-IT" sz="2000" dirty="0" err="1"/>
              <a:t>because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loss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lighter</a:t>
            </a:r>
            <a:r>
              <a:rPr lang="it-IT" sz="2000" dirty="0"/>
              <a:t> </a:t>
            </a:r>
            <a:r>
              <a:rPr lang="it-IT" sz="2000" dirty="0" err="1"/>
              <a:t>staining</a:t>
            </a:r>
            <a:r>
              <a:rPr lang="it-IT" sz="2000" dirty="0"/>
              <a:t> </a:t>
            </a:r>
            <a:r>
              <a:rPr lang="it-IT" sz="2000" dirty="0" err="1"/>
              <a:t>glycogen</a:t>
            </a:r>
            <a:r>
              <a:rPr lang="it-IT" sz="2000" dirty="0"/>
              <a:t> </a:t>
            </a:r>
            <a:r>
              <a:rPr lang="it-IT" sz="2000" dirty="0" err="1"/>
              <a:t>particles</a:t>
            </a:r>
            <a:r>
              <a:rPr lang="it-IT" sz="2000" dirty="0"/>
              <a:t>. </a:t>
            </a:r>
            <a:r>
              <a:rPr lang="it-IT" sz="2000" dirty="0" err="1"/>
              <a:t>Myelin</a:t>
            </a:r>
            <a:r>
              <a:rPr lang="it-IT" sz="2000" dirty="0"/>
              <a:t> </a:t>
            </a:r>
            <a:r>
              <a:rPr lang="it-IT" sz="2000" dirty="0" err="1"/>
              <a:t>figures</a:t>
            </a:r>
            <a:r>
              <a:rPr lang="it-IT" sz="2000" dirty="0"/>
              <a:t> are more </a:t>
            </a:r>
            <a:r>
              <a:rPr lang="it-IT" sz="2000" dirty="0" err="1"/>
              <a:t>prominent</a:t>
            </a:r>
            <a:r>
              <a:rPr lang="it-IT" sz="2000" dirty="0"/>
              <a:t> in </a:t>
            </a:r>
            <a:r>
              <a:rPr lang="it-IT" sz="2000" dirty="0" err="1"/>
              <a:t>necrotic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than</a:t>
            </a:r>
            <a:r>
              <a:rPr lang="it-IT" sz="2000" dirty="0"/>
              <a:t> in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reversible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. </a:t>
            </a:r>
            <a:r>
              <a:rPr lang="it-IT" sz="2000" dirty="0" err="1"/>
              <a:t>When</a:t>
            </a:r>
            <a:r>
              <a:rPr lang="it-IT" sz="2000" dirty="0"/>
              <a:t> </a:t>
            </a:r>
            <a:r>
              <a:rPr lang="it-IT" sz="2000" dirty="0" err="1"/>
              <a:t>enzymes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digested</a:t>
            </a:r>
            <a:r>
              <a:rPr lang="it-IT" sz="2000" dirty="0"/>
              <a:t> </a:t>
            </a:r>
            <a:r>
              <a:rPr lang="it-IT" sz="2000" dirty="0" err="1"/>
              <a:t>cytoplasmic</a:t>
            </a:r>
            <a:r>
              <a:rPr lang="it-IT" sz="2000" dirty="0"/>
              <a:t> </a:t>
            </a:r>
            <a:r>
              <a:rPr lang="it-IT" sz="2000" dirty="0" err="1"/>
              <a:t>organelles</a:t>
            </a:r>
            <a:r>
              <a:rPr lang="it-IT" sz="2000" dirty="0"/>
              <a:t>, the </a:t>
            </a:r>
            <a:r>
              <a:rPr lang="it-IT" sz="2000" dirty="0" err="1"/>
              <a:t>cytoplasm</a:t>
            </a:r>
            <a:r>
              <a:rPr lang="it-IT" sz="2000" dirty="0"/>
              <a:t> </a:t>
            </a:r>
            <a:r>
              <a:rPr lang="it-IT" sz="2000" dirty="0" err="1"/>
              <a:t>becomes</a:t>
            </a:r>
            <a:r>
              <a:rPr lang="it-IT" sz="2000" dirty="0"/>
              <a:t> </a:t>
            </a:r>
            <a:r>
              <a:rPr lang="it-IT" sz="2000" dirty="0" err="1"/>
              <a:t>vacuolated</a:t>
            </a:r>
            <a:r>
              <a:rPr lang="it-IT" sz="2000" dirty="0"/>
              <a:t> and </a:t>
            </a:r>
            <a:r>
              <a:rPr lang="it-IT" sz="2000" dirty="0" err="1"/>
              <a:t>appears</a:t>
            </a:r>
            <a:r>
              <a:rPr lang="it-IT" sz="2000" dirty="0"/>
              <a:t> “</a:t>
            </a:r>
            <a:r>
              <a:rPr lang="it-IT" sz="2000" dirty="0" err="1"/>
              <a:t>moth-eaten</a:t>
            </a:r>
            <a:r>
              <a:rPr lang="it-IT" sz="2000" dirty="0"/>
              <a:t>.”</a:t>
            </a:r>
          </a:p>
        </p:txBody>
      </p:sp>
      <p:pic>
        <p:nvPicPr>
          <p:cNvPr id="3" name="Immagine 2" descr="Schermata 2018-08-17 alle 09.07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034" y="4261959"/>
            <a:ext cx="6551932" cy="2295976"/>
          </a:xfrm>
          <a:prstGeom prst="rect">
            <a:avLst/>
          </a:prstGeom>
        </p:spPr>
      </p:pic>
      <p:sp>
        <p:nvSpPr>
          <p:cNvPr id="4" name="Rettangolo arrotondato 3"/>
          <p:cNvSpPr/>
          <p:nvPr/>
        </p:nvSpPr>
        <p:spPr>
          <a:xfrm>
            <a:off x="7125651" y="4261960"/>
            <a:ext cx="2487690" cy="2504887"/>
          </a:xfrm>
          <a:prstGeom prst="roundRect">
            <a:avLst/>
          </a:prstGeom>
          <a:noFill/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713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1A45360-5AFA-1046-BFD1-2AFB5E15C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231" y="2794105"/>
            <a:ext cx="6642100" cy="33528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D1D9D76-1F9A-674F-BA9F-02DE6A881F02}"/>
              </a:ext>
            </a:extLst>
          </p:cNvPr>
          <p:cNvSpPr/>
          <p:nvPr/>
        </p:nvSpPr>
        <p:spPr>
          <a:xfrm>
            <a:off x="2019301" y="794089"/>
            <a:ext cx="8153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By electron </a:t>
            </a:r>
            <a:r>
              <a:rPr lang="it-IT" sz="2000" dirty="0" err="1"/>
              <a:t>microscopy</a:t>
            </a:r>
            <a:r>
              <a:rPr lang="it-IT" sz="2000" dirty="0"/>
              <a:t>, </a:t>
            </a:r>
            <a:r>
              <a:rPr lang="it-IT" sz="2000" dirty="0" err="1"/>
              <a:t>necrotic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are </a:t>
            </a:r>
            <a:r>
              <a:rPr lang="it-IT" sz="2000" dirty="0" err="1"/>
              <a:t>characterized</a:t>
            </a:r>
            <a:r>
              <a:rPr lang="it-IT" sz="2000" dirty="0"/>
              <a:t> by </a:t>
            </a:r>
            <a:r>
              <a:rPr lang="it-IT" sz="2000" dirty="0" err="1"/>
              <a:t>discontinuities</a:t>
            </a:r>
            <a:r>
              <a:rPr lang="it-IT" sz="2000" dirty="0"/>
              <a:t> in plasma and </a:t>
            </a:r>
            <a:r>
              <a:rPr lang="it-IT" sz="2000" dirty="0" err="1"/>
              <a:t>organelle</a:t>
            </a:r>
            <a:r>
              <a:rPr lang="it-IT" sz="2000" dirty="0"/>
              <a:t> </a:t>
            </a:r>
            <a:r>
              <a:rPr lang="it-IT" sz="2000" dirty="0" err="1"/>
              <a:t>membranes</a:t>
            </a:r>
            <a:r>
              <a:rPr lang="it-IT" sz="2000" dirty="0"/>
              <a:t>, </a:t>
            </a:r>
            <a:r>
              <a:rPr lang="it-IT" sz="2000" dirty="0" err="1"/>
              <a:t>marked</a:t>
            </a:r>
            <a:r>
              <a:rPr lang="it-IT" sz="2000" dirty="0"/>
              <a:t> </a:t>
            </a:r>
            <a:r>
              <a:rPr lang="it-IT" sz="2000" dirty="0" err="1"/>
              <a:t>dilation</a:t>
            </a:r>
            <a:r>
              <a:rPr lang="it-IT" sz="2000" dirty="0"/>
              <a:t> of </a:t>
            </a:r>
            <a:r>
              <a:rPr lang="it-IT" sz="2000" dirty="0" err="1"/>
              <a:t>mitochondria</a:t>
            </a:r>
            <a:r>
              <a:rPr lang="it-IT" sz="2000" dirty="0"/>
              <a:t> </a:t>
            </a:r>
            <a:r>
              <a:rPr lang="it-IT" sz="2000" dirty="0" err="1"/>
              <a:t>associated</a:t>
            </a:r>
            <a:r>
              <a:rPr lang="it-IT" sz="2000" dirty="0"/>
              <a:t> with the </a:t>
            </a:r>
            <a:r>
              <a:rPr lang="it-IT" sz="2000" dirty="0" err="1"/>
              <a:t>appearance</a:t>
            </a:r>
            <a:r>
              <a:rPr lang="it-IT" sz="2000" dirty="0"/>
              <a:t> of large </a:t>
            </a:r>
            <a:r>
              <a:rPr lang="it-IT" sz="2000" dirty="0" err="1"/>
              <a:t>amorphous</a:t>
            </a:r>
            <a:r>
              <a:rPr lang="it-IT" sz="2000" dirty="0"/>
              <a:t> </a:t>
            </a:r>
            <a:r>
              <a:rPr lang="it-IT" sz="2000" dirty="0" err="1"/>
              <a:t>intramitrochondrial</a:t>
            </a:r>
            <a:r>
              <a:rPr lang="it-IT" sz="2000" dirty="0"/>
              <a:t> </a:t>
            </a:r>
            <a:r>
              <a:rPr lang="it-IT" sz="2000" dirty="0" err="1"/>
              <a:t>densities</a:t>
            </a:r>
            <a:r>
              <a:rPr lang="it-IT" sz="2000" dirty="0"/>
              <a:t>, </a:t>
            </a:r>
            <a:r>
              <a:rPr lang="it-IT" sz="2000" dirty="0" err="1"/>
              <a:t>disruption</a:t>
            </a:r>
            <a:r>
              <a:rPr lang="it-IT" sz="2000" dirty="0"/>
              <a:t> of </a:t>
            </a:r>
            <a:r>
              <a:rPr lang="it-IT" sz="2000" dirty="0" err="1"/>
              <a:t>lysosomes</a:t>
            </a:r>
            <a:r>
              <a:rPr lang="it-IT" sz="2000" dirty="0"/>
              <a:t>, and </a:t>
            </a:r>
            <a:r>
              <a:rPr lang="it-IT" sz="2000" dirty="0" err="1"/>
              <a:t>intracytoplasmic</a:t>
            </a:r>
            <a:r>
              <a:rPr lang="it-IT" sz="2000" dirty="0"/>
              <a:t> </a:t>
            </a:r>
            <a:r>
              <a:rPr lang="it-IT" sz="2000" dirty="0" err="1"/>
              <a:t>myelin</a:t>
            </a:r>
            <a:r>
              <a:rPr lang="it-IT" sz="2000" dirty="0"/>
              <a:t> </a:t>
            </a:r>
            <a:r>
              <a:rPr lang="it-IT" sz="2000" dirty="0" err="1"/>
              <a:t>figures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6728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03460" y="295717"/>
            <a:ext cx="83850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Nuclear</a:t>
            </a:r>
            <a:r>
              <a:rPr lang="it-IT" sz="2000" b="1" dirty="0"/>
              <a:t> </a:t>
            </a:r>
            <a:r>
              <a:rPr lang="it-IT" sz="2000" b="1" dirty="0" err="1"/>
              <a:t>changes</a:t>
            </a:r>
            <a:r>
              <a:rPr lang="it-IT" sz="2000" b="1" dirty="0"/>
              <a:t>. </a:t>
            </a:r>
            <a:r>
              <a:rPr lang="it-IT" sz="2000" dirty="0" err="1"/>
              <a:t>Nuclear</a:t>
            </a:r>
            <a:r>
              <a:rPr lang="it-IT" sz="2000" dirty="0"/>
              <a:t> </a:t>
            </a:r>
            <a:r>
              <a:rPr lang="it-IT" sz="2000" dirty="0" err="1"/>
              <a:t>changes</a:t>
            </a:r>
            <a:r>
              <a:rPr lang="it-IT" sz="2000" dirty="0"/>
              <a:t> assume </a:t>
            </a:r>
            <a:r>
              <a:rPr lang="it-IT" sz="2000" dirty="0" err="1"/>
              <a:t>one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three</a:t>
            </a:r>
            <a:r>
              <a:rPr lang="it-IT" sz="2000" dirty="0"/>
              <a:t> </a:t>
            </a:r>
            <a:r>
              <a:rPr lang="it-IT" sz="2000" dirty="0" err="1"/>
              <a:t>patterns</a:t>
            </a:r>
            <a:r>
              <a:rPr lang="it-IT" sz="2000" dirty="0"/>
              <a:t>,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resulting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a </a:t>
            </a:r>
            <a:r>
              <a:rPr lang="it-IT" sz="2000" dirty="0" err="1"/>
              <a:t>breakdown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DNA and </a:t>
            </a:r>
            <a:r>
              <a:rPr lang="it-IT" sz="2000" dirty="0" err="1"/>
              <a:t>chromatin</a:t>
            </a:r>
            <a:r>
              <a:rPr lang="it-IT" sz="2000" dirty="0"/>
              <a:t>. </a:t>
            </a:r>
            <a:r>
              <a:rPr lang="it-IT" sz="2000" b="1" dirty="0" err="1"/>
              <a:t>Pyknosis</a:t>
            </a:r>
            <a:r>
              <a:rPr lang="it-IT" sz="2000" b="1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characterized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nuclear</a:t>
            </a:r>
            <a:r>
              <a:rPr lang="it-IT" sz="2000" dirty="0"/>
              <a:t> </a:t>
            </a:r>
            <a:r>
              <a:rPr lang="it-IT" sz="2000" dirty="0" err="1"/>
              <a:t>shrinkage</a:t>
            </a:r>
            <a:r>
              <a:rPr lang="it-IT" sz="2000" dirty="0"/>
              <a:t> and </a:t>
            </a:r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basophilia</a:t>
            </a:r>
            <a:r>
              <a:rPr lang="it-IT" sz="2000" dirty="0"/>
              <a:t>; the DNA </a:t>
            </a:r>
            <a:r>
              <a:rPr lang="it-IT" sz="2000" dirty="0" err="1"/>
              <a:t>condenses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a dark </a:t>
            </a:r>
            <a:r>
              <a:rPr lang="it-IT" sz="2000" dirty="0" err="1"/>
              <a:t>shrunken</a:t>
            </a:r>
            <a:r>
              <a:rPr lang="it-IT" sz="2000" dirty="0"/>
              <a:t> mass. The </a:t>
            </a:r>
            <a:r>
              <a:rPr lang="it-IT" sz="2000" dirty="0" err="1"/>
              <a:t>pyknotic</a:t>
            </a:r>
            <a:r>
              <a:rPr lang="it-IT" sz="2000" dirty="0"/>
              <a:t> </a:t>
            </a:r>
            <a:r>
              <a:rPr lang="it-IT" sz="2000" dirty="0" err="1"/>
              <a:t>nucleus</a:t>
            </a:r>
            <a:r>
              <a:rPr lang="it-IT" sz="2000" dirty="0"/>
              <a:t> can </a:t>
            </a:r>
            <a:r>
              <a:rPr lang="it-IT" sz="2000" dirty="0" err="1"/>
              <a:t>undergo</a:t>
            </a:r>
            <a:r>
              <a:rPr lang="it-IT" sz="2000" dirty="0"/>
              <a:t> </a:t>
            </a:r>
            <a:r>
              <a:rPr lang="it-IT" sz="2000" dirty="0" err="1"/>
              <a:t>fragmentation</a:t>
            </a:r>
            <a:r>
              <a:rPr lang="it-IT" sz="2000" dirty="0"/>
              <a:t>;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change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b="1" dirty="0" err="1"/>
              <a:t>karyorrhexis</a:t>
            </a:r>
            <a:r>
              <a:rPr lang="it-IT" sz="2000" dirty="0"/>
              <a:t>. </a:t>
            </a:r>
            <a:r>
              <a:rPr lang="it-IT" sz="2000" dirty="0" err="1"/>
              <a:t>Ultimately</a:t>
            </a:r>
            <a:r>
              <a:rPr lang="it-IT" sz="2000" dirty="0"/>
              <a:t>, the </a:t>
            </a:r>
            <a:r>
              <a:rPr lang="it-IT" sz="2000" dirty="0" err="1"/>
              <a:t>nucleus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undergo</a:t>
            </a:r>
            <a:r>
              <a:rPr lang="it-IT" sz="2000" dirty="0"/>
              <a:t> </a:t>
            </a:r>
            <a:r>
              <a:rPr lang="it-IT" sz="2000" b="1" dirty="0" err="1"/>
              <a:t>karyolysis</a:t>
            </a:r>
            <a:r>
              <a:rPr lang="it-IT" sz="2000" dirty="0"/>
              <a:t>, in </a:t>
            </a:r>
            <a:r>
              <a:rPr lang="it-IT" sz="2000" dirty="0" err="1"/>
              <a:t>which</a:t>
            </a:r>
            <a:r>
              <a:rPr lang="it-IT" sz="2000" dirty="0"/>
              <a:t> the </a:t>
            </a:r>
            <a:r>
              <a:rPr lang="it-IT" sz="2000" dirty="0" err="1"/>
              <a:t>basophilia</a:t>
            </a:r>
            <a:r>
              <a:rPr lang="it-IT" sz="2000" dirty="0"/>
              <a:t> </a:t>
            </a:r>
            <a:r>
              <a:rPr lang="it-IT" sz="2000" dirty="0" err="1"/>
              <a:t>fades</a:t>
            </a:r>
            <a:r>
              <a:rPr lang="it-IT" sz="2000" dirty="0"/>
              <a:t> </a:t>
            </a:r>
            <a:r>
              <a:rPr lang="it-IT" sz="2000" dirty="0" err="1"/>
              <a:t>because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digestion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DNA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deoxyribonuclease</a:t>
            </a:r>
            <a:r>
              <a:rPr lang="it-IT" sz="2000" dirty="0"/>
              <a:t> (</a:t>
            </a:r>
            <a:r>
              <a:rPr lang="it-IT" sz="2000" dirty="0" err="1"/>
              <a:t>DNase</a:t>
            </a:r>
            <a:r>
              <a:rPr lang="it-IT" sz="2000" dirty="0"/>
              <a:t>) </a:t>
            </a:r>
            <a:r>
              <a:rPr lang="it-IT" sz="2000" dirty="0" err="1"/>
              <a:t>activity</a:t>
            </a:r>
            <a:r>
              <a:rPr lang="it-IT" sz="2000" dirty="0"/>
              <a:t>. In </a:t>
            </a:r>
            <a:r>
              <a:rPr lang="it-IT" sz="2000" dirty="0" err="1"/>
              <a:t>1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2</a:t>
            </a:r>
            <a:r>
              <a:rPr lang="it-IT" sz="2000" dirty="0"/>
              <a:t> </a:t>
            </a:r>
            <a:r>
              <a:rPr lang="it-IT" sz="2000" dirty="0" err="1"/>
              <a:t>days</a:t>
            </a:r>
            <a:r>
              <a:rPr lang="it-IT" sz="2000" dirty="0"/>
              <a:t>, the </a:t>
            </a:r>
            <a:r>
              <a:rPr lang="it-IT" sz="2000" dirty="0" err="1"/>
              <a:t>nucleus</a:t>
            </a:r>
            <a:r>
              <a:rPr lang="it-IT" sz="2000" dirty="0"/>
              <a:t> in a dead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completely</a:t>
            </a:r>
            <a:r>
              <a:rPr lang="it-IT" sz="2000" dirty="0"/>
              <a:t> </a:t>
            </a:r>
            <a:r>
              <a:rPr lang="it-IT" sz="2000" dirty="0" err="1"/>
              <a:t>disappear</a:t>
            </a:r>
            <a:r>
              <a:rPr lang="it-IT" sz="2000" dirty="0"/>
              <a:t>.</a:t>
            </a:r>
          </a:p>
        </p:txBody>
      </p:sp>
      <p:pic>
        <p:nvPicPr>
          <p:cNvPr id="3" name="Immagine 2" descr="Schermata 2018-08-17 alle 09.39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143" y="2754936"/>
            <a:ext cx="6511715" cy="378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5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28498" y="243531"/>
            <a:ext cx="8402476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3600" b="1" dirty="0" err="1"/>
              <a:t>Fates</a:t>
            </a:r>
            <a:r>
              <a:rPr lang="it-IT" sz="3600" b="1" dirty="0"/>
              <a:t> </a:t>
            </a:r>
            <a:r>
              <a:rPr lang="it-IT" sz="3600" b="1" dirty="0" err="1"/>
              <a:t>of</a:t>
            </a:r>
            <a:r>
              <a:rPr lang="it-IT" sz="3600" b="1" dirty="0"/>
              <a:t> </a:t>
            </a:r>
            <a:r>
              <a:rPr lang="it-IT" sz="3600" b="1" dirty="0" err="1"/>
              <a:t>necrotic</a:t>
            </a:r>
            <a:r>
              <a:rPr lang="it-IT" sz="3600" b="1" dirty="0"/>
              <a:t> </a:t>
            </a:r>
            <a:r>
              <a:rPr lang="it-IT" sz="3600" b="1" dirty="0" err="1"/>
              <a:t>cells</a:t>
            </a:r>
            <a:endParaRPr lang="it-IT" sz="2400" b="1" dirty="0"/>
          </a:p>
          <a:p>
            <a:pPr algn="just"/>
            <a:endParaRPr lang="it-IT" sz="2400" b="1" dirty="0"/>
          </a:p>
          <a:p>
            <a:pPr algn="just"/>
            <a:r>
              <a:rPr lang="it-IT" sz="2400" dirty="0" err="1"/>
              <a:t>Necrotic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persist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some </a:t>
            </a:r>
            <a:r>
              <a:rPr lang="it-IT" sz="2400" dirty="0" err="1"/>
              <a:t>time</a:t>
            </a:r>
            <a:r>
              <a:rPr lang="it-IT" sz="2400" dirty="0"/>
              <a:t> or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be</a:t>
            </a:r>
            <a:r>
              <a:rPr lang="it-IT" sz="2400" dirty="0"/>
              <a:t> </a:t>
            </a:r>
            <a:r>
              <a:rPr lang="it-IT" sz="2400" dirty="0" err="1"/>
              <a:t>digested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enzymes</a:t>
            </a:r>
            <a:r>
              <a:rPr lang="it-IT" sz="2400" dirty="0"/>
              <a:t> and </a:t>
            </a:r>
            <a:r>
              <a:rPr lang="it-IT" sz="2400" dirty="0" err="1"/>
              <a:t>disappear</a:t>
            </a:r>
            <a:r>
              <a:rPr lang="it-IT" sz="2400" dirty="0"/>
              <a:t>. Dead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be</a:t>
            </a:r>
            <a:r>
              <a:rPr lang="it-IT" sz="2400" dirty="0"/>
              <a:t> </a:t>
            </a:r>
            <a:r>
              <a:rPr lang="it-IT" sz="2400" dirty="0" err="1"/>
              <a:t>replaced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myelin</a:t>
            </a:r>
            <a:r>
              <a:rPr lang="it-IT" sz="2400" dirty="0"/>
              <a:t> </a:t>
            </a:r>
            <a:r>
              <a:rPr lang="it-IT" sz="2400" dirty="0" err="1"/>
              <a:t>figures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are </a:t>
            </a:r>
            <a:r>
              <a:rPr lang="it-IT" sz="2400" dirty="0" err="1"/>
              <a:t>either</a:t>
            </a:r>
            <a:r>
              <a:rPr lang="it-IT" sz="2400" dirty="0"/>
              <a:t> </a:t>
            </a:r>
            <a:r>
              <a:rPr lang="it-IT" sz="2400" dirty="0" err="1"/>
              <a:t>phagocytosed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or </a:t>
            </a:r>
            <a:r>
              <a:rPr lang="it-IT" sz="2400" dirty="0" err="1"/>
              <a:t>further</a:t>
            </a:r>
            <a:r>
              <a:rPr lang="it-IT" sz="2400" dirty="0"/>
              <a:t> </a:t>
            </a:r>
            <a:r>
              <a:rPr lang="it-IT" sz="2400" dirty="0" err="1"/>
              <a:t>degraded</a:t>
            </a:r>
            <a:r>
              <a:rPr lang="it-IT" sz="2400" dirty="0"/>
              <a:t> </a:t>
            </a:r>
            <a:r>
              <a:rPr lang="it-IT" sz="2400" dirty="0" err="1"/>
              <a:t>into</a:t>
            </a:r>
            <a:r>
              <a:rPr lang="it-IT" sz="2400" dirty="0"/>
              <a:t> </a:t>
            </a:r>
            <a:r>
              <a:rPr lang="it-IT" sz="2400" dirty="0" err="1"/>
              <a:t>fatty</a:t>
            </a:r>
            <a:r>
              <a:rPr lang="it-IT" sz="2400" dirty="0"/>
              <a:t> </a:t>
            </a:r>
            <a:r>
              <a:rPr lang="it-IT" sz="2400" dirty="0" err="1"/>
              <a:t>acids</a:t>
            </a:r>
            <a:r>
              <a:rPr lang="it-IT" sz="2400" dirty="0"/>
              <a:t>.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fatty</a:t>
            </a:r>
            <a:r>
              <a:rPr lang="it-IT" sz="2400" dirty="0"/>
              <a:t> </a:t>
            </a:r>
            <a:r>
              <a:rPr lang="it-IT" sz="2400" dirty="0" err="1"/>
              <a:t>acids</a:t>
            </a:r>
            <a:r>
              <a:rPr lang="it-IT" sz="2400" dirty="0"/>
              <a:t> </a:t>
            </a:r>
            <a:r>
              <a:rPr lang="it-IT" sz="2400" dirty="0" err="1"/>
              <a:t>bind</a:t>
            </a:r>
            <a:r>
              <a:rPr lang="it-IT" sz="2400" dirty="0"/>
              <a:t> </a:t>
            </a:r>
            <a:r>
              <a:rPr lang="it-IT" sz="2400" dirty="0" err="1"/>
              <a:t>calcium</a:t>
            </a:r>
            <a:r>
              <a:rPr lang="it-IT" sz="2400" dirty="0"/>
              <a:t> </a:t>
            </a:r>
            <a:r>
              <a:rPr lang="it-IT" sz="2400" dirty="0" err="1"/>
              <a:t>salts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result</a:t>
            </a:r>
            <a:r>
              <a:rPr lang="it-IT" sz="2400" dirty="0"/>
              <a:t> in the dead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ultimately</a:t>
            </a:r>
            <a:r>
              <a:rPr lang="it-IT" sz="2400" dirty="0"/>
              <a:t> </a:t>
            </a:r>
            <a:r>
              <a:rPr lang="it-IT" sz="2400" dirty="0" err="1"/>
              <a:t>becoming</a:t>
            </a:r>
            <a:r>
              <a:rPr lang="it-IT" sz="2400" dirty="0"/>
              <a:t> </a:t>
            </a:r>
            <a:r>
              <a:rPr lang="it-IT" sz="2400" dirty="0" err="1"/>
              <a:t>calcified</a:t>
            </a:r>
            <a:r>
              <a:rPr lang="it-IT" sz="2400" dirty="0"/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2028498" y="3429000"/>
            <a:ext cx="8402476" cy="28931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err="1"/>
              <a:t>Morphologic</a:t>
            </a:r>
            <a:r>
              <a:rPr lang="it-IT" sz="2400" b="1" dirty="0"/>
              <a:t> </a:t>
            </a:r>
            <a:r>
              <a:rPr lang="it-IT" sz="2400" b="1" dirty="0" err="1"/>
              <a:t>Patterns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Tissue</a:t>
            </a:r>
            <a:r>
              <a:rPr lang="it-IT" sz="2400" b="1" dirty="0"/>
              <a:t> </a:t>
            </a:r>
            <a:r>
              <a:rPr lang="it-IT" sz="2400" b="1" dirty="0" err="1"/>
              <a:t>Necrosis</a:t>
            </a:r>
            <a:endParaRPr lang="it-IT" sz="2400" b="1" dirty="0"/>
          </a:p>
          <a:p>
            <a:endParaRPr lang="it-IT" dirty="0"/>
          </a:p>
          <a:p>
            <a:r>
              <a:rPr lang="it-IT" sz="2000" dirty="0"/>
              <a:t>In severe </a:t>
            </a:r>
            <a:r>
              <a:rPr lang="it-IT" sz="2000" dirty="0" err="1"/>
              <a:t>pathologic</a:t>
            </a:r>
            <a:r>
              <a:rPr lang="it-IT" sz="2000" dirty="0"/>
              <a:t> </a:t>
            </a:r>
            <a:r>
              <a:rPr lang="it-IT" sz="2000" dirty="0" err="1"/>
              <a:t>conditions</a:t>
            </a:r>
            <a:r>
              <a:rPr lang="it-IT" sz="2000" dirty="0"/>
              <a:t>, </a:t>
            </a:r>
            <a:r>
              <a:rPr lang="it-IT" sz="2000" dirty="0" err="1"/>
              <a:t>large</a:t>
            </a:r>
            <a:r>
              <a:rPr lang="it-IT" sz="2000" dirty="0"/>
              <a:t> </a:t>
            </a:r>
            <a:r>
              <a:rPr lang="it-IT" sz="2000" dirty="0" err="1"/>
              <a:t>areas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 </a:t>
            </a:r>
            <a:r>
              <a:rPr lang="it-IT" sz="2000" dirty="0" err="1"/>
              <a:t>tissue</a:t>
            </a:r>
            <a:r>
              <a:rPr lang="it-IT" sz="2000" dirty="0"/>
              <a:t> or </a:t>
            </a:r>
            <a:r>
              <a:rPr lang="it-IT" sz="2000" dirty="0" err="1"/>
              <a:t>even</a:t>
            </a:r>
            <a:r>
              <a:rPr lang="it-IT" sz="2000" dirty="0"/>
              <a:t> </a:t>
            </a:r>
            <a:r>
              <a:rPr lang="it-IT" sz="2000" dirty="0" err="1"/>
              <a:t>entire</a:t>
            </a:r>
            <a:r>
              <a:rPr lang="it-IT" sz="2000" dirty="0"/>
              <a:t> </a:t>
            </a:r>
            <a:r>
              <a:rPr lang="it-IT" sz="2000" dirty="0" err="1"/>
              <a:t>orgrans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undergo</a:t>
            </a:r>
            <a:r>
              <a:rPr lang="it-IT" sz="2000" dirty="0"/>
              <a:t> </a:t>
            </a:r>
            <a:r>
              <a:rPr lang="it-IT" sz="2000" dirty="0" err="1"/>
              <a:t>necrosis</a:t>
            </a:r>
            <a:r>
              <a:rPr lang="it-IT" sz="2000" dirty="0"/>
              <a:t>.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happen</a:t>
            </a:r>
            <a:r>
              <a:rPr lang="it-IT" sz="2000" dirty="0"/>
              <a:t> in </a:t>
            </a:r>
            <a:r>
              <a:rPr lang="it-IT" sz="2000" dirty="0" err="1"/>
              <a:t>association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marked</a:t>
            </a:r>
            <a:r>
              <a:rPr lang="it-IT" sz="2000" dirty="0"/>
              <a:t> </a:t>
            </a:r>
            <a:r>
              <a:rPr lang="it-IT" sz="2000" b="1" dirty="0"/>
              <a:t>ischemia, </a:t>
            </a:r>
            <a:r>
              <a:rPr lang="it-IT" sz="2000" b="1" dirty="0" err="1"/>
              <a:t>infections</a:t>
            </a:r>
            <a:r>
              <a:rPr lang="it-IT" sz="2000" b="1" dirty="0"/>
              <a:t>, and </a:t>
            </a:r>
            <a:r>
              <a:rPr lang="it-IT" sz="2000" b="1" dirty="0" err="1"/>
              <a:t>certain</a:t>
            </a:r>
            <a:r>
              <a:rPr lang="it-IT" sz="2000" b="1" dirty="0"/>
              <a:t> </a:t>
            </a:r>
            <a:r>
              <a:rPr lang="it-IT" sz="2000" b="1" dirty="0" err="1"/>
              <a:t>inflammatory</a:t>
            </a:r>
            <a:r>
              <a:rPr lang="it-IT" sz="2000" b="1" dirty="0"/>
              <a:t> </a:t>
            </a:r>
            <a:r>
              <a:rPr lang="it-IT" sz="2000" b="1" dirty="0" err="1"/>
              <a:t>reactions</a:t>
            </a:r>
            <a:r>
              <a:rPr lang="it-IT" sz="2000" dirty="0"/>
              <a:t>. </a:t>
            </a:r>
            <a:r>
              <a:rPr lang="it-IT" sz="2000" dirty="0" err="1"/>
              <a:t>There</a:t>
            </a:r>
            <a:r>
              <a:rPr lang="it-IT" sz="2000" dirty="0"/>
              <a:t> are </a:t>
            </a:r>
            <a:r>
              <a:rPr lang="it-IT" sz="2000" dirty="0" err="1"/>
              <a:t>several</a:t>
            </a:r>
            <a:r>
              <a:rPr lang="it-IT" sz="2000" dirty="0"/>
              <a:t> </a:t>
            </a:r>
            <a:r>
              <a:rPr lang="it-IT" sz="2000" dirty="0" err="1"/>
              <a:t>morphologically</a:t>
            </a:r>
            <a:r>
              <a:rPr lang="it-IT" sz="2000" dirty="0"/>
              <a:t> </a:t>
            </a:r>
            <a:r>
              <a:rPr lang="it-IT" sz="2000" dirty="0" err="1"/>
              <a:t>distinct</a:t>
            </a:r>
            <a:r>
              <a:rPr lang="it-IT" sz="2000" dirty="0"/>
              <a:t> </a:t>
            </a:r>
            <a:r>
              <a:rPr lang="it-IT" sz="2000" dirty="0" err="1"/>
              <a:t>patterns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necrosis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provide</a:t>
            </a:r>
            <a:r>
              <a:rPr lang="it-IT" sz="2000" dirty="0"/>
              <a:t> </a:t>
            </a:r>
            <a:r>
              <a:rPr lang="it-IT" sz="2000" dirty="0" err="1"/>
              <a:t>etiologic</a:t>
            </a:r>
            <a:r>
              <a:rPr lang="it-IT" sz="2000" dirty="0"/>
              <a:t> </a:t>
            </a:r>
            <a:r>
              <a:rPr lang="it-IT" sz="2000" dirty="0" err="1"/>
              <a:t>clues</a:t>
            </a:r>
            <a:r>
              <a:rPr lang="it-IT" sz="2000" dirty="0"/>
              <a:t>. </a:t>
            </a:r>
            <a:r>
              <a:rPr lang="it-IT" sz="2000" dirty="0" err="1"/>
              <a:t>Although</a:t>
            </a:r>
            <a:r>
              <a:rPr lang="it-IT" sz="2000" dirty="0"/>
              <a:t> the </a:t>
            </a:r>
            <a:r>
              <a:rPr lang="it-IT" sz="2000" dirty="0" err="1"/>
              <a:t>terms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describe</a:t>
            </a:r>
            <a:r>
              <a:rPr lang="it-IT" sz="2000" dirty="0"/>
              <a:t>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patterns</a:t>
            </a:r>
            <a:r>
              <a:rPr lang="it-IT" sz="2000" dirty="0"/>
              <a:t> do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reflect</a:t>
            </a:r>
            <a:r>
              <a:rPr lang="it-IT" sz="2000" dirty="0"/>
              <a:t> </a:t>
            </a:r>
            <a:r>
              <a:rPr lang="it-IT" sz="2000" dirty="0" err="1"/>
              <a:t>underlying</a:t>
            </a:r>
            <a:r>
              <a:rPr lang="it-IT" sz="2000" dirty="0"/>
              <a:t> </a:t>
            </a:r>
            <a:r>
              <a:rPr lang="it-IT" sz="2000" dirty="0" err="1"/>
              <a:t>mechanisms</a:t>
            </a:r>
            <a:r>
              <a:rPr lang="it-IT" sz="2000" dirty="0"/>
              <a:t>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terms</a:t>
            </a:r>
            <a:r>
              <a:rPr lang="it-IT" sz="2000" dirty="0"/>
              <a:t> are </a:t>
            </a:r>
            <a:r>
              <a:rPr lang="it-IT" sz="2000" dirty="0" err="1"/>
              <a:t>commonly</a:t>
            </a:r>
            <a:r>
              <a:rPr lang="it-IT" sz="2000" dirty="0"/>
              <a:t> </a:t>
            </a:r>
            <a:r>
              <a:rPr lang="it-IT" sz="2000" dirty="0" err="1"/>
              <a:t>used</a:t>
            </a:r>
            <a:r>
              <a:rPr lang="it-IT" sz="2000" dirty="0"/>
              <a:t> and </a:t>
            </a:r>
            <a:r>
              <a:rPr lang="it-IT" sz="2000" dirty="0" err="1"/>
              <a:t>their</a:t>
            </a:r>
            <a:r>
              <a:rPr lang="it-IT" sz="2000" dirty="0"/>
              <a:t> </a:t>
            </a:r>
            <a:r>
              <a:rPr lang="it-IT" sz="2000" dirty="0" err="1"/>
              <a:t>implications</a:t>
            </a:r>
            <a:r>
              <a:rPr lang="it-IT" sz="2000" dirty="0"/>
              <a:t> are </a:t>
            </a:r>
            <a:r>
              <a:rPr lang="it-IT" sz="2000" dirty="0" err="1"/>
              <a:t>understood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pathologists</a:t>
            </a:r>
            <a:r>
              <a:rPr lang="it-IT" sz="2000" dirty="0"/>
              <a:t> and </a:t>
            </a:r>
            <a:r>
              <a:rPr lang="it-IT" sz="2000" dirty="0" err="1"/>
              <a:t>clinicians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2362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976307" y="667655"/>
            <a:ext cx="8503594" cy="49552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/>
              <a:t>Coagulative </a:t>
            </a:r>
            <a:r>
              <a:rPr lang="it-IT" sz="2400" b="1" dirty="0" err="1"/>
              <a:t>necrosis</a:t>
            </a:r>
            <a:r>
              <a:rPr lang="it-IT" sz="2400" b="1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 </a:t>
            </a:r>
            <a:r>
              <a:rPr lang="it-IT" sz="2400" dirty="0" err="1"/>
              <a:t>form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necrosis</a:t>
            </a:r>
            <a:r>
              <a:rPr lang="it-IT" sz="2400" dirty="0"/>
              <a:t> in </a:t>
            </a:r>
            <a:r>
              <a:rPr lang="it-IT" sz="2400" dirty="0" err="1"/>
              <a:t>which</a:t>
            </a:r>
            <a:r>
              <a:rPr lang="it-IT" sz="2400" dirty="0"/>
              <a:t> the </a:t>
            </a:r>
            <a:r>
              <a:rPr lang="it-IT" sz="2400" dirty="0" err="1"/>
              <a:t>underlying</a:t>
            </a:r>
            <a:r>
              <a:rPr lang="it-IT" sz="2400" dirty="0"/>
              <a:t>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architecture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preserved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at </a:t>
            </a:r>
            <a:r>
              <a:rPr lang="it-IT" sz="2400" dirty="0" err="1"/>
              <a:t>least</a:t>
            </a:r>
            <a:r>
              <a:rPr lang="it-IT" sz="2400" dirty="0"/>
              <a:t> </a:t>
            </a:r>
            <a:r>
              <a:rPr lang="it-IT" sz="2400" dirty="0" err="1"/>
              <a:t>several</a:t>
            </a:r>
            <a:r>
              <a:rPr lang="it-IT" sz="2400" dirty="0"/>
              <a:t> </a:t>
            </a:r>
            <a:r>
              <a:rPr lang="it-IT" sz="2400" dirty="0" err="1"/>
              <a:t>days</a:t>
            </a:r>
            <a:r>
              <a:rPr lang="it-IT" sz="2400" dirty="0"/>
              <a:t> </a:t>
            </a:r>
            <a:r>
              <a:rPr lang="it-IT" sz="2400" dirty="0" err="1"/>
              <a:t>after</a:t>
            </a:r>
            <a:r>
              <a:rPr lang="it-IT" sz="2400" dirty="0"/>
              <a:t> </a:t>
            </a:r>
            <a:r>
              <a:rPr lang="it-IT" sz="2400" dirty="0" err="1"/>
              <a:t>death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in the </a:t>
            </a:r>
            <a:r>
              <a:rPr lang="it-IT" sz="2400" dirty="0" err="1"/>
              <a:t>tissue</a:t>
            </a:r>
            <a:r>
              <a:rPr lang="it-IT" sz="2400" dirty="0"/>
              <a:t>.</a:t>
            </a:r>
          </a:p>
          <a:p>
            <a:r>
              <a:rPr lang="it-IT" sz="2400" dirty="0"/>
              <a:t>The </a:t>
            </a:r>
            <a:r>
              <a:rPr lang="it-IT" sz="2400" dirty="0" err="1"/>
              <a:t>affected</a:t>
            </a:r>
            <a:r>
              <a:rPr lang="it-IT" sz="2400" dirty="0"/>
              <a:t> </a:t>
            </a:r>
            <a:r>
              <a:rPr lang="it-IT" sz="2400" dirty="0" err="1"/>
              <a:t>tissues</a:t>
            </a:r>
            <a:r>
              <a:rPr lang="it-IT" sz="2400" dirty="0"/>
              <a:t> take on a </a:t>
            </a:r>
            <a:r>
              <a:rPr lang="it-IT" sz="2400" dirty="0" err="1"/>
              <a:t>firm</a:t>
            </a:r>
            <a:r>
              <a:rPr lang="it-IT" sz="2400" dirty="0"/>
              <a:t> </a:t>
            </a:r>
            <a:r>
              <a:rPr lang="it-IT" sz="2400" dirty="0" err="1"/>
              <a:t>texture</a:t>
            </a:r>
            <a:r>
              <a:rPr lang="it-IT" sz="2400" dirty="0"/>
              <a:t>. </a:t>
            </a:r>
            <a:r>
              <a:rPr lang="it-IT" sz="2400" dirty="0" err="1"/>
              <a:t>Presumably</a:t>
            </a:r>
            <a:r>
              <a:rPr lang="it-IT" sz="2400" dirty="0"/>
              <a:t> the </a:t>
            </a:r>
            <a:r>
              <a:rPr lang="it-IT" sz="2400" dirty="0" err="1"/>
              <a:t>injury</a:t>
            </a:r>
            <a:r>
              <a:rPr lang="it-IT" sz="2400" dirty="0"/>
              <a:t> </a:t>
            </a:r>
            <a:r>
              <a:rPr lang="it-IT" sz="2400" dirty="0" err="1"/>
              <a:t>denatures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r>
              <a:rPr lang="it-IT" sz="2400" dirty="0"/>
              <a:t> </a:t>
            </a:r>
            <a:r>
              <a:rPr lang="it-IT" sz="2400" dirty="0" err="1"/>
              <a:t>structural</a:t>
            </a:r>
            <a:r>
              <a:rPr lang="it-IT" sz="2400" dirty="0"/>
              <a:t> </a:t>
            </a:r>
            <a:r>
              <a:rPr lang="it-IT" sz="2400" dirty="0" err="1"/>
              <a:t>proteins</a:t>
            </a:r>
            <a:r>
              <a:rPr lang="it-IT" sz="2400" dirty="0"/>
              <a:t>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enzymes</a:t>
            </a:r>
            <a:r>
              <a:rPr lang="it-IT" sz="2400" dirty="0"/>
              <a:t>, </a:t>
            </a:r>
            <a:r>
              <a:rPr lang="it-IT" sz="2400" dirty="0" err="1"/>
              <a:t>thereby</a:t>
            </a:r>
            <a:r>
              <a:rPr lang="it-IT" sz="2400" dirty="0"/>
              <a:t> </a:t>
            </a:r>
            <a:r>
              <a:rPr lang="it-IT" sz="2400" dirty="0" err="1"/>
              <a:t>blocking</a:t>
            </a:r>
            <a:r>
              <a:rPr lang="it-IT" sz="2400" dirty="0"/>
              <a:t> the </a:t>
            </a:r>
            <a:r>
              <a:rPr lang="it-IT" sz="2400" dirty="0" err="1"/>
              <a:t>proteolysis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dead </a:t>
            </a:r>
            <a:r>
              <a:rPr lang="it-IT" sz="2400" dirty="0" err="1"/>
              <a:t>cells</a:t>
            </a:r>
            <a:r>
              <a:rPr lang="it-IT" sz="2400" dirty="0"/>
              <a:t>; </a:t>
            </a:r>
            <a:r>
              <a:rPr lang="it-IT" sz="2400" dirty="0" err="1"/>
              <a:t>as</a:t>
            </a:r>
            <a:r>
              <a:rPr lang="it-IT" sz="2400" dirty="0"/>
              <a:t> a </a:t>
            </a:r>
            <a:r>
              <a:rPr lang="it-IT" sz="2400" dirty="0" err="1"/>
              <a:t>result</a:t>
            </a:r>
            <a:r>
              <a:rPr lang="it-IT" sz="2400" dirty="0"/>
              <a:t>, </a:t>
            </a:r>
            <a:r>
              <a:rPr lang="it-IT" sz="2400" dirty="0" err="1"/>
              <a:t>eosinophilic</a:t>
            </a:r>
            <a:r>
              <a:rPr lang="it-IT" sz="2400" dirty="0"/>
              <a:t>, </a:t>
            </a:r>
            <a:r>
              <a:rPr lang="it-IT" sz="2400" dirty="0" err="1"/>
              <a:t>anucleate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persist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</a:t>
            </a:r>
            <a:r>
              <a:rPr lang="it-IT" sz="2400" dirty="0" err="1"/>
              <a:t>days</a:t>
            </a:r>
            <a:r>
              <a:rPr lang="it-IT" sz="2400" dirty="0"/>
              <a:t> or </a:t>
            </a:r>
            <a:r>
              <a:rPr lang="it-IT" sz="2400" dirty="0" err="1"/>
              <a:t>weeks</a:t>
            </a:r>
            <a:r>
              <a:rPr lang="it-IT" sz="2400" dirty="0"/>
              <a:t>.</a:t>
            </a:r>
          </a:p>
          <a:p>
            <a:r>
              <a:rPr lang="it-IT" sz="2400" dirty="0" err="1"/>
              <a:t>Leukocytes</a:t>
            </a:r>
            <a:r>
              <a:rPr lang="it-IT" sz="2400" dirty="0"/>
              <a:t> are </a:t>
            </a:r>
            <a:r>
              <a:rPr lang="it-IT" sz="2400" dirty="0" err="1"/>
              <a:t>recruited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the site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necrosis</a:t>
            </a:r>
            <a:r>
              <a:rPr lang="it-IT" sz="2400" dirty="0"/>
              <a:t>, and the dead </a:t>
            </a:r>
            <a:r>
              <a:rPr lang="it-IT" sz="2400" dirty="0" err="1"/>
              <a:t>cells</a:t>
            </a:r>
            <a:r>
              <a:rPr lang="it-IT" sz="2400" dirty="0"/>
              <a:t> are </a:t>
            </a:r>
            <a:r>
              <a:rPr lang="it-IT" sz="2400" dirty="0" err="1"/>
              <a:t>ultimately</a:t>
            </a:r>
            <a:r>
              <a:rPr lang="it-IT" sz="2400" dirty="0"/>
              <a:t> </a:t>
            </a:r>
            <a:r>
              <a:rPr lang="it-IT" sz="2400" dirty="0" err="1"/>
              <a:t>digested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the </a:t>
            </a:r>
            <a:r>
              <a:rPr lang="it-IT" sz="2400" dirty="0" err="1"/>
              <a:t>action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lysosomal</a:t>
            </a:r>
            <a:r>
              <a:rPr lang="it-IT" sz="2400" dirty="0"/>
              <a:t> </a:t>
            </a:r>
            <a:r>
              <a:rPr lang="it-IT" sz="2400" dirty="0" err="1"/>
              <a:t>enzymes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leukocytes</a:t>
            </a:r>
            <a:r>
              <a:rPr lang="it-IT" sz="2400" dirty="0"/>
              <a:t>. The </a:t>
            </a:r>
            <a:r>
              <a:rPr lang="it-IT" sz="2400" dirty="0" err="1"/>
              <a:t>cellular</a:t>
            </a:r>
            <a:r>
              <a:rPr lang="it-IT" sz="2400" dirty="0"/>
              <a:t> </a:t>
            </a:r>
            <a:r>
              <a:rPr lang="it-IT" sz="2400" dirty="0" err="1"/>
              <a:t>debris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then</a:t>
            </a:r>
            <a:r>
              <a:rPr lang="it-IT" sz="2400" dirty="0"/>
              <a:t> </a:t>
            </a:r>
            <a:r>
              <a:rPr lang="it-IT" sz="2400" dirty="0" err="1"/>
              <a:t>removed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phagocytosis</a:t>
            </a:r>
            <a:r>
              <a:rPr lang="it-IT" sz="2400" dirty="0"/>
              <a:t> </a:t>
            </a:r>
            <a:r>
              <a:rPr lang="it-IT" sz="2400" dirty="0" err="1"/>
              <a:t>mediated</a:t>
            </a:r>
            <a:r>
              <a:rPr lang="it-IT" sz="2400" dirty="0"/>
              <a:t> </a:t>
            </a:r>
            <a:r>
              <a:rPr lang="it-IT" sz="2400" dirty="0" err="1"/>
              <a:t>primarily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infiltrating</a:t>
            </a:r>
            <a:r>
              <a:rPr lang="it-IT" sz="2400" dirty="0"/>
              <a:t> </a:t>
            </a:r>
            <a:r>
              <a:rPr lang="it-IT" sz="2400" dirty="0" err="1"/>
              <a:t>neutrophils</a:t>
            </a:r>
            <a:r>
              <a:rPr lang="it-IT" sz="2400" dirty="0"/>
              <a:t> and </a:t>
            </a:r>
            <a:r>
              <a:rPr lang="it-IT" sz="2400" dirty="0" err="1"/>
              <a:t>macrophages</a:t>
            </a:r>
            <a:r>
              <a:rPr lang="it-IT" sz="2400" dirty="0"/>
              <a:t>.</a:t>
            </a:r>
          </a:p>
          <a:p>
            <a:r>
              <a:rPr lang="it-IT" sz="2400" b="1" dirty="0"/>
              <a:t>Coagulative </a:t>
            </a:r>
            <a:r>
              <a:rPr lang="it-IT" sz="2400" b="1" dirty="0" err="1"/>
              <a:t>necrosis</a:t>
            </a:r>
            <a:r>
              <a:rPr lang="it-IT" sz="2400" b="1" dirty="0"/>
              <a:t> </a:t>
            </a:r>
            <a:r>
              <a:rPr lang="it-IT" sz="2400" b="1" dirty="0" err="1"/>
              <a:t>is</a:t>
            </a:r>
            <a:r>
              <a:rPr lang="it-IT" sz="2400" b="1" dirty="0"/>
              <a:t> </a:t>
            </a:r>
            <a:r>
              <a:rPr lang="it-IT" sz="2400" b="1" dirty="0" err="1"/>
              <a:t>characteristic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infarcts</a:t>
            </a:r>
            <a:r>
              <a:rPr lang="it-IT" sz="2400" b="1" dirty="0"/>
              <a:t> (</a:t>
            </a:r>
            <a:r>
              <a:rPr lang="it-IT" sz="2400" b="1" dirty="0" err="1"/>
              <a:t>areas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necrosis</a:t>
            </a:r>
            <a:r>
              <a:rPr lang="it-IT" sz="2400" b="1" dirty="0"/>
              <a:t> </a:t>
            </a:r>
            <a:r>
              <a:rPr lang="it-IT" sz="2400" b="1" dirty="0" err="1"/>
              <a:t>caused</a:t>
            </a:r>
            <a:r>
              <a:rPr lang="it-IT" sz="2400" b="1" dirty="0"/>
              <a:t> </a:t>
            </a:r>
            <a:r>
              <a:rPr lang="it-IT" sz="2400" b="1" dirty="0" err="1"/>
              <a:t>by</a:t>
            </a:r>
            <a:r>
              <a:rPr lang="it-IT" sz="2400" b="1" dirty="0"/>
              <a:t> ischemia) in </a:t>
            </a:r>
            <a:r>
              <a:rPr lang="it-IT" sz="2400" b="1" dirty="0" err="1"/>
              <a:t>all</a:t>
            </a:r>
            <a:r>
              <a:rPr lang="it-IT" sz="2400" b="1" dirty="0"/>
              <a:t> </a:t>
            </a:r>
            <a:r>
              <a:rPr lang="it-IT" sz="2400" b="1" dirty="0" err="1"/>
              <a:t>solid</a:t>
            </a:r>
            <a:r>
              <a:rPr lang="it-IT" sz="2400" b="1" dirty="0"/>
              <a:t> </a:t>
            </a:r>
            <a:r>
              <a:rPr lang="it-IT" sz="2400" b="1" dirty="0" err="1"/>
              <a:t>organs</a:t>
            </a:r>
            <a:r>
              <a:rPr lang="it-IT" sz="2400" b="1" dirty="0"/>
              <a:t> </a:t>
            </a:r>
            <a:r>
              <a:rPr lang="it-IT" sz="2400" b="1" dirty="0" err="1"/>
              <a:t>except</a:t>
            </a:r>
            <a:r>
              <a:rPr lang="it-IT" sz="2400" b="1" dirty="0"/>
              <a:t> the </a:t>
            </a:r>
            <a:r>
              <a:rPr lang="it-IT" sz="2400" b="1" dirty="0" err="1"/>
              <a:t>brain</a:t>
            </a:r>
            <a:r>
              <a:rPr lang="it-IT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1888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61599" y="295717"/>
            <a:ext cx="8806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Coagulative </a:t>
            </a:r>
            <a:r>
              <a:rPr lang="it-IT" sz="2400" b="1" dirty="0" err="1"/>
              <a:t>necrosis</a:t>
            </a:r>
            <a:r>
              <a:rPr lang="it-IT" sz="2400" dirty="0"/>
              <a:t>. (A) A </a:t>
            </a:r>
            <a:r>
              <a:rPr lang="it-IT" sz="2400" dirty="0" err="1"/>
              <a:t>wedge-shaped</a:t>
            </a:r>
            <a:r>
              <a:rPr lang="it-IT" sz="2400" dirty="0"/>
              <a:t> </a:t>
            </a:r>
            <a:r>
              <a:rPr lang="it-IT" sz="2400" dirty="0" err="1"/>
              <a:t>kidney</a:t>
            </a:r>
            <a:r>
              <a:rPr lang="it-IT" sz="2400" dirty="0"/>
              <a:t> </a:t>
            </a:r>
            <a:r>
              <a:rPr lang="it-IT" sz="2400" dirty="0" err="1"/>
              <a:t>infarct</a:t>
            </a:r>
            <a:r>
              <a:rPr lang="it-IT" sz="2400" dirty="0"/>
              <a:t> (yellow) </a:t>
            </a:r>
            <a:r>
              <a:rPr lang="it-IT" sz="2400" dirty="0" err="1"/>
              <a:t>with</a:t>
            </a:r>
            <a:r>
              <a:rPr lang="it-IT" sz="2400" dirty="0"/>
              <a:t> </a:t>
            </a:r>
            <a:r>
              <a:rPr lang="it-IT" sz="2400" dirty="0" err="1"/>
              <a:t>preservation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outlines</a:t>
            </a:r>
            <a:r>
              <a:rPr lang="it-IT" sz="2400" dirty="0"/>
              <a:t>.</a:t>
            </a:r>
          </a:p>
        </p:txBody>
      </p:sp>
      <p:pic>
        <p:nvPicPr>
          <p:cNvPr id="3" name="Immagine 2" descr="Schermata 2018-08-17 alle 09.51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799" y="1470196"/>
            <a:ext cx="8806402" cy="480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55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17 alle 09.49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528" y="1252324"/>
            <a:ext cx="7098944" cy="525765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899396" y="105032"/>
            <a:ext cx="83402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Microscopic</a:t>
            </a:r>
            <a:r>
              <a:rPr lang="it-IT" dirty="0"/>
              <a:t> </a:t>
            </a:r>
            <a:r>
              <a:rPr lang="it-IT" dirty="0" err="1"/>
              <a:t>view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edge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infarct</a:t>
            </a:r>
            <a:r>
              <a:rPr lang="it-IT" dirty="0"/>
              <a:t>, </a:t>
            </a:r>
            <a:r>
              <a:rPr lang="it-IT" b="1" dirty="0" err="1"/>
              <a:t>with</a:t>
            </a:r>
            <a:r>
              <a:rPr lang="it-IT" b="1" dirty="0"/>
              <a:t> </a:t>
            </a:r>
            <a:r>
              <a:rPr lang="it-IT" b="1" dirty="0" err="1"/>
              <a:t>normal</a:t>
            </a:r>
            <a:r>
              <a:rPr lang="it-IT" b="1" dirty="0"/>
              <a:t> </a:t>
            </a:r>
            <a:r>
              <a:rPr lang="it-IT" b="1" dirty="0" err="1"/>
              <a:t>kidney</a:t>
            </a:r>
            <a:r>
              <a:rPr lang="it-IT" b="1" dirty="0"/>
              <a:t> (</a:t>
            </a:r>
            <a:r>
              <a:rPr lang="it-IT" b="1" dirty="0" err="1"/>
              <a:t>N</a:t>
            </a:r>
            <a:r>
              <a:rPr lang="it-IT" b="1" dirty="0"/>
              <a:t>) and </a:t>
            </a:r>
            <a:r>
              <a:rPr lang="it-IT" b="1" dirty="0" err="1"/>
              <a:t>necrotic</a:t>
            </a:r>
            <a:r>
              <a:rPr lang="it-IT" b="1" dirty="0"/>
              <a:t> </a:t>
            </a:r>
            <a:r>
              <a:rPr lang="it-IT" b="1" dirty="0" err="1"/>
              <a:t>cells</a:t>
            </a:r>
            <a:r>
              <a:rPr lang="it-IT" b="1" dirty="0"/>
              <a:t> in the </a:t>
            </a:r>
            <a:r>
              <a:rPr lang="it-IT" b="1" dirty="0" err="1"/>
              <a:t>infarct</a:t>
            </a:r>
            <a:r>
              <a:rPr lang="it-IT" b="1" dirty="0"/>
              <a:t> (I)</a:t>
            </a:r>
            <a:r>
              <a:rPr lang="it-IT" dirty="0"/>
              <a:t>. The </a:t>
            </a:r>
            <a:r>
              <a:rPr lang="it-IT" dirty="0" err="1"/>
              <a:t>necrotic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show </a:t>
            </a:r>
            <a:r>
              <a:rPr lang="it-IT" dirty="0" err="1"/>
              <a:t>preserved</a:t>
            </a:r>
            <a:r>
              <a:rPr lang="it-IT" dirty="0"/>
              <a:t> </a:t>
            </a:r>
            <a:r>
              <a:rPr lang="it-IT" dirty="0" err="1"/>
              <a:t>outlines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loss </a:t>
            </a:r>
            <a:r>
              <a:rPr lang="it-IT" dirty="0" err="1"/>
              <a:t>of</a:t>
            </a:r>
            <a:r>
              <a:rPr lang="it-IT" dirty="0"/>
              <a:t> nuclei, and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inflammatory</a:t>
            </a:r>
            <a:r>
              <a:rPr lang="it-IT" dirty="0"/>
              <a:t> infiltrate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 (</a:t>
            </a:r>
            <a:r>
              <a:rPr lang="it-IT" dirty="0" err="1"/>
              <a:t>difficult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discern</a:t>
            </a:r>
            <a:r>
              <a:rPr lang="it-IT" dirty="0"/>
              <a:t> at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magnification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07131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33933" y="582067"/>
            <a:ext cx="8124134" cy="569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/>
              <a:t>Liquefactive</a:t>
            </a:r>
            <a:r>
              <a:rPr lang="it-IT" sz="2800" b="1" dirty="0"/>
              <a:t> </a:t>
            </a:r>
            <a:r>
              <a:rPr lang="it-IT" sz="2800" b="1" dirty="0" err="1"/>
              <a:t>necrosis</a:t>
            </a:r>
            <a:r>
              <a:rPr lang="it-IT" sz="2800" b="1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seen</a:t>
            </a:r>
            <a:r>
              <a:rPr lang="it-IT" sz="2800" dirty="0"/>
              <a:t> in </a:t>
            </a:r>
            <a:r>
              <a:rPr lang="it-IT" sz="2800" dirty="0" err="1"/>
              <a:t>focal</a:t>
            </a:r>
            <a:r>
              <a:rPr lang="it-IT" sz="2800" dirty="0"/>
              <a:t> </a:t>
            </a:r>
            <a:r>
              <a:rPr lang="it-IT" sz="2800" dirty="0" err="1"/>
              <a:t>bacterial</a:t>
            </a:r>
            <a:r>
              <a:rPr lang="it-IT" sz="2800" dirty="0"/>
              <a:t> and, </a:t>
            </a:r>
            <a:r>
              <a:rPr lang="it-IT" sz="2800" dirty="0" err="1"/>
              <a:t>occasionally</a:t>
            </a:r>
            <a:r>
              <a:rPr lang="it-IT" sz="2800" dirty="0"/>
              <a:t>, </a:t>
            </a:r>
            <a:r>
              <a:rPr lang="it-IT" sz="2800" dirty="0" err="1"/>
              <a:t>fungal</a:t>
            </a:r>
            <a:r>
              <a:rPr lang="it-IT" sz="2800" dirty="0"/>
              <a:t> </a:t>
            </a:r>
            <a:r>
              <a:rPr lang="it-IT" sz="2800" dirty="0" err="1"/>
              <a:t>infections</a:t>
            </a:r>
            <a:r>
              <a:rPr lang="it-IT" sz="2800" dirty="0"/>
              <a:t> </a:t>
            </a:r>
            <a:r>
              <a:rPr lang="it-IT" sz="2800" dirty="0" err="1"/>
              <a:t>because</a:t>
            </a:r>
            <a:r>
              <a:rPr lang="it-IT" sz="2800" dirty="0"/>
              <a:t> </a:t>
            </a:r>
            <a:r>
              <a:rPr lang="it-IT" sz="2800" dirty="0" err="1"/>
              <a:t>microbes</a:t>
            </a:r>
            <a:r>
              <a:rPr lang="it-IT" sz="2800" dirty="0"/>
              <a:t> </a:t>
            </a:r>
            <a:r>
              <a:rPr lang="it-IT" sz="2800" dirty="0" err="1"/>
              <a:t>stimulate</a:t>
            </a:r>
            <a:r>
              <a:rPr lang="it-IT" sz="2800" dirty="0"/>
              <a:t> </a:t>
            </a:r>
            <a:r>
              <a:rPr lang="it-IT" sz="2800" dirty="0" err="1"/>
              <a:t>rapid</a:t>
            </a:r>
            <a:r>
              <a:rPr lang="it-IT" sz="2800" dirty="0"/>
              <a:t> </a:t>
            </a:r>
            <a:r>
              <a:rPr lang="it-IT" sz="2800" dirty="0" err="1"/>
              <a:t>accumulation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</a:t>
            </a:r>
            <a:r>
              <a:rPr lang="it-IT" sz="2800" dirty="0" err="1"/>
              <a:t>inflammatory</a:t>
            </a:r>
            <a:r>
              <a:rPr lang="it-IT" sz="2800" dirty="0"/>
              <a:t> </a:t>
            </a:r>
            <a:r>
              <a:rPr lang="it-IT" sz="2800" dirty="0" err="1"/>
              <a:t>cells</a:t>
            </a:r>
            <a:r>
              <a:rPr lang="it-IT" sz="2800" dirty="0"/>
              <a:t>, and the </a:t>
            </a:r>
            <a:r>
              <a:rPr lang="it-IT" sz="2800" dirty="0" err="1"/>
              <a:t>enzymes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</a:t>
            </a:r>
            <a:r>
              <a:rPr lang="it-IT" sz="2800" dirty="0" err="1"/>
              <a:t>leukocytes</a:t>
            </a:r>
            <a:r>
              <a:rPr lang="it-IT" sz="2800" dirty="0"/>
              <a:t> </a:t>
            </a:r>
            <a:r>
              <a:rPr lang="it-IT" sz="2800" dirty="0" err="1"/>
              <a:t>digest</a:t>
            </a:r>
            <a:r>
              <a:rPr lang="it-IT" sz="2800" dirty="0"/>
              <a:t> (“</a:t>
            </a:r>
            <a:r>
              <a:rPr lang="it-IT" sz="2800" dirty="0" err="1"/>
              <a:t>liquefy</a:t>
            </a:r>
            <a:r>
              <a:rPr lang="it-IT" sz="2800" dirty="0"/>
              <a:t>”) the </a:t>
            </a:r>
            <a:r>
              <a:rPr lang="it-IT" sz="2800" dirty="0" err="1"/>
              <a:t>tissue</a:t>
            </a:r>
            <a:r>
              <a:rPr lang="it-IT" sz="2800" dirty="0"/>
              <a:t>. </a:t>
            </a:r>
            <a:r>
              <a:rPr lang="it-IT" sz="2800" dirty="0" err="1"/>
              <a:t>For</a:t>
            </a:r>
            <a:r>
              <a:rPr lang="it-IT" sz="2800" dirty="0"/>
              <a:t> </a:t>
            </a:r>
            <a:r>
              <a:rPr lang="it-IT" sz="2800" dirty="0" err="1"/>
              <a:t>obscure</a:t>
            </a:r>
            <a:r>
              <a:rPr lang="it-IT" sz="2800" dirty="0"/>
              <a:t> </a:t>
            </a:r>
            <a:r>
              <a:rPr lang="it-IT" sz="2800" dirty="0" err="1"/>
              <a:t>reasons</a:t>
            </a:r>
            <a:r>
              <a:rPr lang="it-IT" sz="2800" dirty="0"/>
              <a:t>, </a:t>
            </a:r>
            <a:r>
              <a:rPr lang="it-IT" sz="2800" dirty="0" err="1"/>
              <a:t>hypoxic</a:t>
            </a:r>
            <a:r>
              <a:rPr lang="it-IT" sz="2800" dirty="0"/>
              <a:t> </a:t>
            </a:r>
            <a:r>
              <a:rPr lang="it-IT" sz="2800" dirty="0" err="1"/>
              <a:t>death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</a:t>
            </a:r>
            <a:r>
              <a:rPr lang="it-IT" sz="2800" dirty="0" err="1"/>
              <a:t>cells</a:t>
            </a:r>
            <a:r>
              <a:rPr lang="it-IT" sz="2800" dirty="0"/>
              <a:t> </a:t>
            </a:r>
            <a:r>
              <a:rPr lang="it-IT" sz="2800" dirty="0" err="1"/>
              <a:t>within</a:t>
            </a:r>
            <a:r>
              <a:rPr lang="it-IT" sz="2800" dirty="0"/>
              <a:t> the </a:t>
            </a:r>
            <a:r>
              <a:rPr lang="it-IT" sz="2800" dirty="0" err="1"/>
              <a:t>central</a:t>
            </a:r>
            <a:r>
              <a:rPr lang="it-IT" sz="2800" dirty="0"/>
              <a:t> </a:t>
            </a:r>
            <a:r>
              <a:rPr lang="it-IT" sz="2800" dirty="0" err="1"/>
              <a:t>nervous</a:t>
            </a:r>
            <a:r>
              <a:rPr lang="it-IT" sz="2800" dirty="0"/>
              <a:t> system </a:t>
            </a:r>
            <a:r>
              <a:rPr lang="it-IT" sz="2800" dirty="0" err="1"/>
              <a:t>often</a:t>
            </a:r>
            <a:r>
              <a:rPr lang="it-IT" sz="2800" dirty="0"/>
              <a:t> </a:t>
            </a:r>
            <a:r>
              <a:rPr lang="it-IT" sz="2800" dirty="0" err="1"/>
              <a:t>evokes</a:t>
            </a:r>
            <a:r>
              <a:rPr lang="it-IT" sz="2800" dirty="0"/>
              <a:t> </a:t>
            </a:r>
            <a:r>
              <a:rPr lang="it-IT" sz="2800" dirty="0" err="1"/>
              <a:t>liquefactive</a:t>
            </a:r>
            <a:r>
              <a:rPr lang="it-IT" sz="2800" dirty="0"/>
              <a:t> </a:t>
            </a:r>
            <a:r>
              <a:rPr lang="it-IT" sz="2800" dirty="0" err="1"/>
              <a:t>necrosis</a:t>
            </a:r>
            <a:r>
              <a:rPr lang="it-IT" sz="2800" dirty="0"/>
              <a:t>.</a:t>
            </a:r>
          </a:p>
          <a:p>
            <a:r>
              <a:rPr lang="it-IT" sz="2800" b="1" dirty="0" err="1"/>
              <a:t>Whatever</a:t>
            </a:r>
            <a:r>
              <a:rPr lang="it-IT" sz="2800" b="1" dirty="0"/>
              <a:t> the </a:t>
            </a:r>
            <a:r>
              <a:rPr lang="it-IT" sz="2800" b="1" dirty="0" err="1"/>
              <a:t>pathogenesis</a:t>
            </a:r>
            <a:r>
              <a:rPr lang="it-IT" sz="2800" b="1" dirty="0"/>
              <a:t>, the dead </a:t>
            </a:r>
            <a:r>
              <a:rPr lang="it-IT" sz="2800" b="1" dirty="0" err="1"/>
              <a:t>cells</a:t>
            </a:r>
            <a:r>
              <a:rPr lang="it-IT" sz="2800" b="1" dirty="0"/>
              <a:t> are </a:t>
            </a:r>
            <a:r>
              <a:rPr lang="it-IT" sz="2800" b="1" dirty="0" err="1"/>
              <a:t>completely</a:t>
            </a:r>
            <a:r>
              <a:rPr lang="it-IT" sz="2800" b="1" dirty="0"/>
              <a:t> </a:t>
            </a:r>
            <a:r>
              <a:rPr lang="it-IT" sz="2800" b="1" dirty="0" err="1"/>
              <a:t>digested</a:t>
            </a:r>
            <a:r>
              <a:rPr lang="it-IT" sz="2800" b="1" dirty="0"/>
              <a:t>, </a:t>
            </a:r>
            <a:r>
              <a:rPr lang="it-IT" sz="2800" b="1" dirty="0" err="1"/>
              <a:t>transforming</a:t>
            </a:r>
            <a:r>
              <a:rPr lang="it-IT" sz="2800" b="1" dirty="0"/>
              <a:t> the </a:t>
            </a:r>
            <a:r>
              <a:rPr lang="it-IT" sz="2800" b="1" dirty="0" err="1"/>
              <a:t>tissue</a:t>
            </a:r>
            <a:r>
              <a:rPr lang="it-IT" sz="2800" b="1" dirty="0"/>
              <a:t> </a:t>
            </a:r>
            <a:r>
              <a:rPr lang="it-IT" sz="2800" b="1" dirty="0" err="1"/>
              <a:t>into</a:t>
            </a:r>
            <a:r>
              <a:rPr lang="it-IT" sz="2800" b="1" dirty="0"/>
              <a:t> a </a:t>
            </a:r>
            <a:r>
              <a:rPr lang="it-IT" sz="2800" b="1" dirty="0" err="1"/>
              <a:t>viscous</a:t>
            </a:r>
            <a:r>
              <a:rPr lang="it-IT" sz="2800" b="1" dirty="0"/>
              <a:t> </a:t>
            </a:r>
            <a:r>
              <a:rPr lang="it-IT" sz="2800" b="1" dirty="0" err="1"/>
              <a:t>liquid</a:t>
            </a:r>
            <a:r>
              <a:rPr lang="it-IT" sz="2800" b="1" dirty="0"/>
              <a:t> </a:t>
            </a:r>
            <a:r>
              <a:rPr lang="it-IT" sz="2800" b="1" dirty="0" err="1"/>
              <a:t>that</a:t>
            </a:r>
            <a:r>
              <a:rPr lang="it-IT" sz="2800" b="1" dirty="0"/>
              <a:t> </a:t>
            </a:r>
            <a:r>
              <a:rPr lang="it-IT" sz="2800" b="1" dirty="0" err="1"/>
              <a:t>is</a:t>
            </a:r>
            <a:r>
              <a:rPr lang="it-IT" sz="2800" b="1" dirty="0"/>
              <a:t> </a:t>
            </a:r>
            <a:r>
              <a:rPr lang="it-IT" sz="2800" b="1" dirty="0" err="1"/>
              <a:t>eventually</a:t>
            </a:r>
            <a:r>
              <a:rPr lang="it-IT" sz="2800" b="1" dirty="0"/>
              <a:t> </a:t>
            </a:r>
            <a:r>
              <a:rPr lang="it-IT" sz="2800" b="1" dirty="0" err="1"/>
              <a:t>removed</a:t>
            </a:r>
            <a:r>
              <a:rPr lang="it-IT" sz="2800" b="1" dirty="0"/>
              <a:t> </a:t>
            </a:r>
            <a:r>
              <a:rPr lang="it-IT" sz="2800" b="1" dirty="0" err="1"/>
              <a:t>by</a:t>
            </a:r>
            <a:r>
              <a:rPr lang="it-IT" sz="2800" b="1" dirty="0"/>
              <a:t> </a:t>
            </a:r>
            <a:r>
              <a:rPr lang="it-IT" sz="2800" b="1" dirty="0" err="1"/>
              <a:t>phagocytes</a:t>
            </a:r>
            <a:r>
              <a:rPr lang="it-IT" sz="2800" b="1" dirty="0"/>
              <a:t>. </a:t>
            </a:r>
            <a:r>
              <a:rPr lang="it-IT" sz="2800" dirty="0" err="1"/>
              <a:t>If</a:t>
            </a:r>
            <a:r>
              <a:rPr lang="it-IT" sz="2800" dirty="0"/>
              <a:t> the </a:t>
            </a:r>
            <a:r>
              <a:rPr lang="it-IT" sz="2800" dirty="0" err="1"/>
              <a:t>process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initiated</a:t>
            </a:r>
            <a:r>
              <a:rPr lang="it-IT" sz="2800" dirty="0"/>
              <a:t> </a:t>
            </a:r>
            <a:r>
              <a:rPr lang="it-IT" sz="2800" dirty="0" err="1"/>
              <a:t>by</a:t>
            </a:r>
            <a:r>
              <a:rPr lang="it-IT" sz="2800" dirty="0"/>
              <a:t> acute </a:t>
            </a:r>
            <a:r>
              <a:rPr lang="it-IT" sz="2800" dirty="0" err="1"/>
              <a:t>inflammation</a:t>
            </a:r>
            <a:r>
              <a:rPr lang="it-IT" sz="2800" dirty="0"/>
              <a:t>, </a:t>
            </a:r>
            <a:r>
              <a:rPr lang="it-IT" sz="2800" dirty="0" err="1"/>
              <a:t>as</a:t>
            </a:r>
            <a:r>
              <a:rPr lang="it-IT" sz="2800" dirty="0"/>
              <a:t> in a </a:t>
            </a:r>
            <a:r>
              <a:rPr lang="it-IT" sz="2800" dirty="0" err="1"/>
              <a:t>bacterial</a:t>
            </a:r>
            <a:r>
              <a:rPr lang="it-IT" sz="2800" dirty="0"/>
              <a:t> </a:t>
            </a:r>
            <a:r>
              <a:rPr lang="it-IT" sz="2800" dirty="0" err="1"/>
              <a:t>infection</a:t>
            </a:r>
            <a:r>
              <a:rPr lang="it-IT" sz="2800" dirty="0"/>
              <a:t>, the material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frequently</a:t>
            </a:r>
            <a:r>
              <a:rPr lang="it-IT" sz="2800" dirty="0"/>
              <a:t> </a:t>
            </a:r>
            <a:r>
              <a:rPr lang="it-IT" sz="2800" dirty="0" err="1"/>
              <a:t>creamy</a:t>
            </a:r>
            <a:r>
              <a:rPr lang="it-IT" sz="2800" dirty="0"/>
              <a:t> yellow and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called</a:t>
            </a:r>
            <a:r>
              <a:rPr lang="it-IT" sz="2800" dirty="0"/>
              <a:t> pus</a:t>
            </a:r>
          </a:p>
        </p:txBody>
      </p:sp>
    </p:spTree>
    <p:extLst>
      <p:ext uri="{BB962C8B-B14F-4D97-AF65-F5344CB8AC3E}">
        <p14:creationId xmlns:p14="http://schemas.microsoft.com/office/powerpoint/2010/main" val="33710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61717" y="269611"/>
            <a:ext cx="84062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Liquefactive</a:t>
            </a:r>
            <a:r>
              <a:rPr lang="it-IT" sz="2000" b="1" dirty="0"/>
              <a:t> </a:t>
            </a:r>
            <a:r>
              <a:rPr lang="it-IT" sz="2000" b="1" dirty="0" err="1"/>
              <a:t>necrosis</a:t>
            </a:r>
            <a:r>
              <a:rPr lang="it-IT" sz="2000" b="1" dirty="0"/>
              <a:t>. </a:t>
            </a:r>
            <a:r>
              <a:rPr lang="it-IT" sz="2000" dirty="0"/>
              <a:t>An </a:t>
            </a:r>
            <a:r>
              <a:rPr lang="it-IT" sz="2000" dirty="0" err="1"/>
              <a:t>infarct</a:t>
            </a:r>
            <a:r>
              <a:rPr lang="it-IT" sz="2000" dirty="0"/>
              <a:t> in the </a:t>
            </a:r>
            <a:r>
              <a:rPr lang="it-IT" sz="2000" dirty="0" err="1"/>
              <a:t>brain</a:t>
            </a:r>
            <a:r>
              <a:rPr lang="it-IT" sz="2000" dirty="0"/>
              <a:t> </a:t>
            </a:r>
            <a:r>
              <a:rPr lang="it-IT" sz="2000" dirty="0" err="1"/>
              <a:t>shows</a:t>
            </a:r>
            <a:r>
              <a:rPr lang="it-IT" sz="2000" dirty="0"/>
              <a:t> </a:t>
            </a:r>
            <a:r>
              <a:rPr lang="it-IT" sz="2000" dirty="0" err="1"/>
              <a:t>dissolution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tissue</a:t>
            </a:r>
            <a:r>
              <a:rPr lang="it-IT" sz="2000" dirty="0"/>
              <a:t>. </a:t>
            </a:r>
          </a:p>
        </p:txBody>
      </p:sp>
      <p:pic>
        <p:nvPicPr>
          <p:cNvPr id="3" name="Immagine 2" descr="Schermata 2018-08-17 alle 10.47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450" y="869776"/>
            <a:ext cx="70231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88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15480" y="797510"/>
            <a:ext cx="7932773" cy="5262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800" dirty="0" err="1"/>
              <a:t>Although</a:t>
            </a:r>
            <a:r>
              <a:rPr lang="it-IT" sz="2800" dirty="0"/>
              <a:t> </a:t>
            </a:r>
            <a:r>
              <a:rPr lang="it-IT" sz="2800" b="1" dirty="0" err="1"/>
              <a:t>gangrenous</a:t>
            </a:r>
            <a:r>
              <a:rPr lang="it-IT" sz="2800" b="1" dirty="0"/>
              <a:t> </a:t>
            </a:r>
            <a:r>
              <a:rPr lang="it-IT" sz="2800" b="1" dirty="0" err="1"/>
              <a:t>necrosis</a:t>
            </a:r>
            <a:r>
              <a:rPr lang="it-IT" sz="2800" b="1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not</a:t>
            </a:r>
            <a:r>
              <a:rPr lang="it-IT" sz="2800" dirty="0"/>
              <a:t> a </a:t>
            </a:r>
            <a:r>
              <a:rPr lang="it-IT" sz="2800" dirty="0" err="1"/>
              <a:t>distinctive</a:t>
            </a:r>
            <a:r>
              <a:rPr lang="it-IT" sz="2800" dirty="0"/>
              <a:t> pattern </a:t>
            </a:r>
            <a:r>
              <a:rPr lang="it-IT" sz="2800" dirty="0" err="1"/>
              <a:t>of</a:t>
            </a:r>
            <a:r>
              <a:rPr lang="it-IT" sz="2800" dirty="0"/>
              <a:t> </a:t>
            </a:r>
            <a:r>
              <a:rPr lang="it-IT" sz="2800" dirty="0" err="1"/>
              <a:t>cell</a:t>
            </a:r>
            <a:r>
              <a:rPr lang="it-IT" sz="2800" dirty="0"/>
              <a:t> </a:t>
            </a:r>
            <a:r>
              <a:rPr lang="it-IT" sz="2800" dirty="0" err="1"/>
              <a:t>death</a:t>
            </a:r>
            <a:r>
              <a:rPr lang="it-IT" sz="2800" dirty="0"/>
              <a:t>, the </a:t>
            </a:r>
            <a:r>
              <a:rPr lang="it-IT" sz="2800" dirty="0" err="1"/>
              <a:t>term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still</a:t>
            </a:r>
            <a:r>
              <a:rPr lang="it-IT" sz="2800" dirty="0"/>
              <a:t> </a:t>
            </a:r>
            <a:r>
              <a:rPr lang="it-IT" sz="2800" dirty="0" err="1"/>
              <a:t>commonly</a:t>
            </a:r>
            <a:r>
              <a:rPr lang="it-IT" sz="2800" dirty="0"/>
              <a:t> </a:t>
            </a:r>
            <a:r>
              <a:rPr lang="it-IT" sz="2800" dirty="0" err="1"/>
              <a:t>used</a:t>
            </a:r>
            <a:r>
              <a:rPr lang="it-IT" sz="2800" dirty="0"/>
              <a:t> in </a:t>
            </a:r>
            <a:r>
              <a:rPr lang="it-IT" sz="2800" dirty="0" err="1"/>
              <a:t>clinical</a:t>
            </a:r>
            <a:r>
              <a:rPr lang="it-IT" sz="2800" dirty="0"/>
              <a:t> </a:t>
            </a:r>
            <a:r>
              <a:rPr lang="it-IT" sz="2800" dirty="0" err="1"/>
              <a:t>practice</a:t>
            </a:r>
            <a:r>
              <a:rPr lang="it-IT" sz="2800" dirty="0"/>
              <a:t>.</a:t>
            </a:r>
          </a:p>
          <a:p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usually</a:t>
            </a:r>
            <a:r>
              <a:rPr lang="it-IT" sz="2800" dirty="0"/>
              <a:t> </a:t>
            </a:r>
            <a:r>
              <a:rPr lang="it-IT" sz="2800" dirty="0" err="1"/>
              <a:t>refers</a:t>
            </a:r>
            <a:r>
              <a:rPr lang="it-IT" sz="2800" dirty="0"/>
              <a:t> </a:t>
            </a:r>
            <a:r>
              <a:rPr lang="it-IT" sz="2800" dirty="0" err="1"/>
              <a:t>to</a:t>
            </a:r>
            <a:r>
              <a:rPr lang="it-IT" sz="2800" dirty="0"/>
              <a:t> the </a:t>
            </a:r>
            <a:r>
              <a:rPr lang="it-IT" sz="2800" dirty="0" err="1"/>
              <a:t>condition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a </a:t>
            </a:r>
            <a:r>
              <a:rPr lang="it-IT" sz="2800" dirty="0" err="1"/>
              <a:t>limb</a:t>
            </a:r>
            <a:r>
              <a:rPr lang="it-IT" sz="2800" dirty="0"/>
              <a:t> (</a:t>
            </a:r>
            <a:r>
              <a:rPr lang="it-IT" sz="2800" dirty="0" err="1"/>
              <a:t>generally</a:t>
            </a:r>
            <a:r>
              <a:rPr lang="it-IT" sz="2800" dirty="0"/>
              <a:t> the </a:t>
            </a:r>
            <a:r>
              <a:rPr lang="it-IT" sz="2800" dirty="0" err="1"/>
              <a:t>lower</a:t>
            </a:r>
            <a:r>
              <a:rPr lang="it-IT" sz="2800" dirty="0"/>
              <a:t> </a:t>
            </a:r>
            <a:r>
              <a:rPr lang="it-IT" sz="2800" dirty="0" err="1"/>
              <a:t>leg</a:t>
            </a:r>
            <a:r>
              <a:rPr lang="it-IT" sz="2800" dirty="0"/>
              <a:t>) </a:t>
            </a:r>
            <a:r>
              <a:rPr lang="it-IT" sz="2800" dirty="0" err="1"/>
              <a:t>that</a:t>
            </a:r>
            <a:r>
              <a:rPr lang="it-IT" sz="2800" dirty="0"/>
              <a:t> </a:t>
            </a:r>
            <a:r>
              <a:rPr lang="it-IT" sz="2800" dirty="0" err="1"/>
              <a:t>has</a:t>
            </a:r>
            <a:r>
              <a:rPr lang="it-IT" sz="2800" dirty="0"/>
              <a:t> </a:t>
            </a:r>
            <a:r>
              <a:rPr lang="it-IT" sz="2800" dirty="0" err="1"/>
              <a:t>lost</a:t>
            </a:r>
            <a:r>
              <a:rPr lang="it-IT" sz="2800" dirty="0"/>
              <a:t> </a:t>
            </a:r>
            <a:r>
              <a:rPr lang="it-IT" sz="2800" dirty="0" err="1"/>
              <a:t>its</a:t>
            </a:r>
            <a:r>
              <a:rPr lang="it-IT" sz="2800" dirty="0"/>
              <a:t> </a:t>
            </a:r>
            <a:r>
              <a:rPr lang="it-IT" sz="2800" dirty="0" err="1"/>
              <a:t>blood</a:t>
            </a:r>
            <a:r>
              <a:rPr lang="it-IT" sz="2800" dirty="0"/>
              <a:t> </a:t>
            </a:r>
            <a:r>
              <a:rPr lang="it-IT" sz="2800" dirty="0" err="1"/>
              <a:t>supply</a:t>
            </a:r>
            <a:r>
              <a:rPr lang="it-IT" sz="2800" dirty="0"/>
              <a:t> and </a:t>
            </a:r>
            <a:r>
              <a:rPr lang="it-IT" sz="2800" dirty="0" err="1"/>
              <a:t>has</a:t>
            </a:r>
            <a:r>
              <a:rPr lang="it-IT" sz="2800" dirty="0"/>
              <a:t> </a:t>
            </a:r>
            <a:r>
              <a:rPr lang="it-IT" sz="2800" dirty="0" err="1"/>
              <a:t>undergone</a:t>
            </a:r>
            <a:r>
              <a:rPr lang="it-IT" sz="2800" dirty="0"/>
              <a:t> coagulative </a:t>
            </a:r>
            <a:r>
              <a:rPr lang="it-IT" sz="2800" dirty="0" err="1"/>
              <a:t>necrosis</a:t>
            </a:r>
            <a:r>
              <a:rPr lang="it-IT" sz="2800" dirty="0"/>
              <a:t> </a:t>
            </a:r>
            <a:r>
              <a:rPr lang="it-IT" sz="2800" dirty="0" err="1"/>
              <a:t>involving</a:t>
            </a:r>
            <a:r>
              <a:rPr lang="it-IT" sz="2800" dirty="0"/>
              <a:t> multiple </a:t>
            </a:r>
            <a:r>
              <a:rPr lang="it-IT" sz="2800" dirty="0" err="1"/>
              <a:t>tissue</a:t>
            </a:r>
            <a:r>
              <a:rPr lang="it-IT" sz="2800" dirty="0"/>
              <a:t> </a:t>
            </a:r>
            <a:r>
              <a:rPr lang="it-IT" sz="2800" dirty="0" err="1"/>
              <a:t>layers</a:t>
            </a:r>
            <a:r>
              <a:rPr lang="it-IT" sz="2800" dirty="0"/>
              <a:t>. </a:t>
            </a:r>
          </a:p>
          <a:p>
            <a:r>
              <a:rPr lang="it-IT" sz="2800" dirty="0" err="1"/>
              <a:t>When</a:t>
            </a:r>
            <a:r>
              <a:rPr lang="it-IT" sz="2800" dirty="0"/>
              <a:t> </a:t>
            </a:r>
            <a:r>
              <a:rPr lang="it-IT" sz="2800" dirty="0" err="1"/>
              <a:t>bacterial</a:t>
            </a:r>
            <a:r>
              <a:rPr lang="it-IT" sz="2800" dirty="0"/>
              <a:t> </a:t>
            </a:r>
            <a:r>
              <a:rPr lang="it-IT" sz="2800" dirty="0" err="1"/>
              <a:t>infection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superimposed</a:t>
            </a:r>
            <a:r>
              <a:rPr lang="it-IT" sz="2800" dirty="0"/>
              <a:t>, the </a:t>
            </a:r>
            <a:r>
              <a:rPr lang="it-IT" sz="2800" dirty="0" err="1"/>
              <a:t>morphologic</a:t>
            </a:r>
            <a:r>
              <a:rPr lang="it-IT" sz="2800" dirty="0"/>
              <a:t> </a:t>
            </a:r>
            <a:r>
              <a:rPr lang="it-IT" sz="2800" dirty="0" err="1"/>
              <a:t>appearance</a:t>
            </a:r>
            <a:r>
              <a:rPr lang="it-IT" sz="2800" dirty="0"/>
              <a:t> </a:t>
            </a:r>
            <a:r>
              <a:rPr lang="it-IT" sz="2800" dirty="0" err="1"/>
              <a:t>changes</a:t>
            </a:r>
            <a:r>
              <a:rPr lang="it-IT" sz="2800" dirty="0"/>
              <a:t> </a:t>
            </a:r>
            <a:r>
              <a:rPr lang="it-IT" sz="2800" dirty="0" err="1"/>
              <a:t>to</a:t>
            </a:r>
            <a:r>
              <a:rPr lang="it-IT" sz="2800" dirty="0"/>
              <a:t> </a:t>
            </a:r>
            <a:r>
              <a:rPr lang="it-IT" sz="2800" dirty="0" err="1"/>
              <a:t>liquefactive</a:t>
            </a:r>
            <a:r>
              <a:rPr lang="it-IT" sz="2800" dirty="0"/>
              <a:t> </a:t>
            </a:r>
            <a:r>
              <a:rPr lang="it-IT" sz="2800" dirty="0" err="1"/>
              <a:t>necrosis</a:t>
            </a:r>
            <a:r>
              <a:rPr lang="it-IT" sz="2800" dirty="0"/>
              <a:t> </a:t>
            </a:r>
            <a:r>
              <a:rPr lang="it-IT" sz="2800" dirty="0" err="1"/>
              <a:t>because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the </a:t>
            </a:r>
            <a:r>
              <a:rPr lang="it-IT" sz="2800" dirty="0" err="1"/>
              <a:t>destructive</a:t>
            </a:r>
            <a:r>
              <a:rPr lang="it-IT" sz="2800" dirty="0"/>
              <a:t> </a:t>
            </a:r>
            <a:r>
              <a:rPr lang="it-IT" sz="2800" dirty="0" err="1"/>
              <a:t>contents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the </a:t>
            </a:r>
            <a:r>
              <a:rPr lang="it-IT" sz="2800" dirty="0" err="1"/>
              <a:t>bacteria</a:t>
            </a:r>
            <a:r>
              <a:rPr lang="it-IT" sz="2800" dirty="0"/>
              <a:t> and the </a:t>
            </a:r>
            <a:r>
              <a:rPr lang="it-IT" sz="2800" dirty="0" err="1"/>
              <a:t>attracted</a:t>
            </a:r>
            <a:r>
              <a:rPr lang="it-IT" sz="2800" dirty="0"/>
              <a:t> </a:t>
            </a:r>
            <a:r>
              <a:rPr lang="it-IT" sz="2800" dirty="0" err="1"/>
              <a:t>leukocytes</a:t>
            </a:r>
            <a:r>
              <a:rPr lang="it-IT" sz="2800" dirty="0"/>
              <a:t> (</a:t>
            </a:r>
            <a:r>
              <a:rPr lang="it-IT" sz="2800" dirty="0" err="1"/>
              <a:t>resulting</a:t>
            </a:r>
            <a:r>
              <a:rPr lang="it-IT" sz="2800" dirty="0"/>
              <a:t> in </a:t>
            </a:r>
            <a:r>
              <a:rPr lang="it-IT" sz="2800" dirty="0" err="1"/>
              <a:t>so-called</a:t>
            </a:r>
            <a:r>
              <a:rPr lang="it-IT" sz="2800" dirty="0"/>
              <a:t> “</a:t>
            </a:r>
            <a:r>
              <a:rPr lang="it-IT" sz="2800" dirty="0" err="1"/>
              <a:t>wet</a:t>
            </a:r>
            <a:r>
              <a:rPr lang="it-IT" sz="2800" dirty="0"/>
              <a:t> gangrene”).</a:t>
            </a:r>
          </a:p>
        </p:txBody>
      </p:sp>
    </p:spTree>
    <p:extLst>
      <p:ext uri="{BB962C8B-B14F-4D97-AF65-F5344CB8AC3E}">
        <p14:creationId xmlns:p14="http://schemas.microsoft.com/office/powerpoint/2010/main" val="3724144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96723" y="183445"/>
            <a:ext cx="81985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Sequence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reversible</a:t>
            </a:r>
            <a:r>
              <a:rPr lang="it-IT" sz="2400" b="1" dirty="0"/>
              <a:t> </a:t>
            </a:r>
            <a:r>
              <a:rPr lang="it-IT" sz="2400" b="1" dirty="0" err="1"/>
              <a:t>cell</a:t>
            </a:r>
            <a:r>
              <a:rPr lang="it-IT" sz="2400" b="1" dirty="0"/>
              <a:t> </a:t>
            </a:r>
            <a:r>
              <a:rPr lang="it-IT" sz="2400" b="1" dirty="0" err="1"/>
              <a:t>injury</a:t>
            </a:r>
            <a:r>
              <a:rPr lang="it-IT" sz="2400" b="1" dirty="0"/>
              <a:t> and </a:t>
            </a:r>
            <a:r>
              <a:rPr lang="it-IT" sz="2400" b="1" dirty="0" err="1"/>
              <a:t>cell</a:t>
            </a:r>
            <a:r>
              <a:rPr lang="it-IT" sz="2400" b="1" dirty="0"/>
              <a:t> </a:t>
            </a:r>
            <a:r>
              <a:rPr lang="it-IT" sz="2400" b="1" dirty="0" err="1"/>
              <a:t>death</a:t>
            </a:r>
            <a:r>
              <a:rPr lang="it-IT" sz="2400" b="1" dirty="0"/>
              <a:t>. </a:t>
            </a:r>
            <a:r>
              <a:rPr lang="it-IT" sz="2400" b="1" dirty="0" err="1"/>
              <a:t>Necrosis</a:t>
            </a:r>
            <a:r>
              <a:rPr lang="it-IT" sz="2400" b="1" dirty="0"/>
              <a:t> and </a:t>
            </a:r>
            <a:r>
              <a:rPr lang="it-IT" sz="2400" b="1" dirty="0" err="1"/>
              <a:t>apoptosis</a:t>
            </a:r>
            <a:r>
              <a:rPr lang="it-IT" sz="2400" b="1" dirty="0"/>
              <a:t> are the </a:t>
            </a:r>
            <a:r>
              <a:rPr lang="it-IT" sz="2400" b="1" dirty="0" err="1"/>
              <a:t>two</a:t>
            </a:r>
            <a:r>
              <a:rPr lang="it-IT" sz="2400" b="1" dirty="0"/>
              <a:t> major </a:t>
            </a:r>
            <a:r>
              <a:rPr lang="it-IT" sz="2400" b="1" dirty="0" err="1"/>
              <a:t>pathways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cell</a:t>
            </a:r>
            <a:r>
              <a:rPr lang="it-IT" sz="2400" b="1" dirty="0"/>
              <a:t> </a:t>
            </a:r>
            <a:r>
              <a:rPr lang="it-IT" sz="2400" b="1" dirty="0" err="1"/>
              <a:t>death</a:t>
            </a:r>
            <a:endParaRPr lang="it-IT" sz="2400" b="1" dirty="0"/>
          </a:p>
        </p:txBody>
      </p:sp>
      <p:pic>
        <p:nvPicPr>
          <p:cNvPr id="5" name="Picture 1" descr="f002-002-97803233531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789" y="1160273"/>
            <a:ext cx="5549989" cy="524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901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54604" y="302359"/>
            <a:ext cx="446624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Caseous</a:t>
            </a:r>
            <a:r>
              <a:rPr lang="it-IT" sz="2000" b="1" dirty="0"/>
              <a:t> </a:t>
            </a:r>
            <a:r>
              <a:rPr lang="it-IT" sz="2000" b="1" dirty="0" err="1"/>
              <a:t>necrosis</a:t>
            </a:r>
            <a:r>
              <a:rPr lang="it-IT" sz="2000" b="1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encountered</a:t>
            </a:r>
            <a:r>
              <a:rPr lang="it-IT" sz="2000" dirty="0"/>
              <a:t> in foci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tuberculous</a:t>
            </a:r>
            <a:r>
              <a:rPr lang="it-IT" sz="2000" dirty="0"/>
              <a:t> </a:t>
            </a:r>
            <a:r>
              <a:rPr lang="it-IT" sz="2000" dirty="0" err="1"/>
              <a:t>infection</a:t>
            </a:r>
            <a:r>
              <a:rPr lang="it-IT" sz="2000" dirty="0"/>
              <a:t>. </a:t>
            </a:r>
            <a:r>
              <a:rPr lang="it-IT" sz="2000" dirty="0" err="1"/>
              <a:t>Caseous</a:t>
            </a:r>
            <a:r>
              <a:rPr lang="it-IT" sz="2000" dirty="0"/>
              <a:t> </a:t>
            </a:r>
            <a:r>
              <a:rPr lang="it-IT" sz="2000" dirty="0" err="1"/>
              <a:t>means</a:t>
            </a:r>
            <a:r>
              <a:rPr lang="it-IT" sz="2000" dirty="0"/>
              <a:t> “</a:t>
            </a:r>
            <a:r>
              <a:rPr lang="it-IT" sz="2000" dirty="0" err="1"/>
              <a:t>cheeselike</a:t>
            </a:r>
            <a:r>
              <a:rPr lang="it-IT" sz="2000" dirty="0"/>
              <a:t>,” </a:t>
            </a:r>
            <a:r>
              <a:rPr lang="it-IT" sz="2000" dirty="0" err="1"/>
              <a:t>referring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the </a:t>
            </a:r>
            <a:r>
              <a:rPr lang="it-IT" sz="2000" dirty="0" err="1"/>
              <a:t>friable</a:t>
            </a:r>
            <a:r>
              <a:rPr lang="it-IT" sz="2000" dirty="0"/>
              <a:t> </a:t>
            </a:r>
            <a:r>
              <a:rPr lang="it-IT" sz="2000" dirty="0" err="1"/>
              <a:t>yellow-white</a:t>
            </a:r>
            <a:r>
              <a:rPr lang="it-IT" sz="2000" dirty="0"/>
              <a:t> </a:t>
            </a:r>
            <a:r>
              <a:rPr lang="it-IT" sz="2000" dirty="0" err="1"/>
              <a:t>appearance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area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necrosis</a:t>
            </a:r>
            <a:r>
              <a:rPr lang="it-IT" sz="2000" dirty="0"/>
              <a:t> on </a:t>
            </a:r>
            <a:r>
              <a:rPr lang="it-IT" sz="2000" dirty="0" err="1"/>
              <a:t>gross</a:t>
            </a:r>
            <a:r>
              <a:rPr lang="it-IT" sz="2000" dirty="0"/>
              <a:t> </a:t>
            </a:r>
            <a:r>
              <a:rPr lang="it-IT" sz="2000" dirty="0" err="1"/>
              <a:t>examination</a:t>
            </a:r>
            <a:r>
              <a:rPr lang="it-IT" sz="2000" dirty="0"/>
              <a:t>.</a:t>
            </a:r>
          </a:p>
          <a:p>
            <a:r>
              <a:rPr lang="it-IT" sz="2000" dirty="0"/>
              <a:t>On </a:t>
            </a:r>
            <a:r>
              <a:rPr lang="it-IT" sz="2000" dirty="0" err="1"/>
              <a:t>microscopic</a:t>
            </a:r>
            <a:r>
              <a:rPr lang="it-IT" sz="2000" dirty="0"/>
              <a:t> </a:t>
            </a:r>
            <a:r>
              <a:rPr lang="it-IT" sz="2000" dirty="0" err="1"/>
              <a:t>examination</a:t>
            </a:r>
            <a:r>
              <a:rPr lang="it-IT" sz="2000" dirty="0"/>
              <a:t>, the </a:t>
            </a:r>
            <a:r>
              <a:rPr lang="it-IT" sz="2000" dirty="0" err="1"/>
              <a:t>necrotic</a:t>
            </a:r>
            <a:r>
              <a:rPr lang="it-IT" sz="2000" dirty="0"/>
              <a:t> focus </a:t>
            </a:r>
            <a:r>
              <a:rPr lang="it-IT" sz="2000" dirty="0" err="1"/>
              <a:t>appears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a </a:t>
            </a:r>
            <a:r>
              <a:rPr lang="it-IT" sz="2000" dirty="0" err="1"/>
              <a:t>collection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fragmented</a:t>
            </a:r>
            <a:r>
              <a:rPr lang="it-IT" sz="2000" dirty="0"/>
              <a:t> or </a:t>
            </a:r>
            <a:r>
              <a:rPr lang="it-IT" sz="2000" dirty="0" err="1"/>
              <a:t>lysed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amorphous</a:t>
            </a:r>
            <a:r>
              <a:rPr lang="it-IT" sz="2000" dirty="0"/>
              <a:t> granular </a:t>
            </a:r>
            <a:r>
              <a:rPr lang="it-IT" sz="2000" dirty="0" err="1"/>
              <a:t>pink</a:t>
            </a:r>
            <a:r>
              <a:rPr lang="it-IT" sz="2000" dirty="0"/>
              <a:t> </a:t>
            </a:r>
            <a:r>
              <a:rPr lang="it-IT" sz="2000" dirty="0" err="1"/>
              <a:t>appearance</a:t>
            </a:r>
            <a:r>
              <a:rPr lang="it-IT" sz="2000" dirty="0"/>
              <a:t> in H&amp;E-stained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sections</a:t>
            </a:r>
            <a:r>
              <a:rPr lang="it-IT" sz="2000" dirty="0"/>
              <a:t>. </a:t>
            </a:r>
            <a:r>
              <a:rPr lang="it-IT" sz="2000" dirty="0" err="1"/>
              <a:t>Unlike</a:t>
            </a:r>
            <a:r>
              <a:rPr lang="it-IT" sz="2000" dirty="0"/>
              <a:t> coagulative </a:t>
            </a:r>
            <a:r>
              <a:rPr lang="it-IT" sz="2000" dirty="0" err="1"/>
              <a:t>necrosis</a:t>
            </a:r>
            <a:r>
              <a:rPr lang="it-IT" sz="2000" dirty="0"/>
              <a:t>, the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architecture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completely</a:t>
            </a:r>
            <a:r>
              <a:rPr lang="it-IT" sz="2000" dirty="0"/>
              <a:t> </a:t>
            </a:r>
            <a:r>
              <a:rPr lang="it-IT" sz="2000" dirty="0" err="1"/>
              <a:t>obliterated</a:t>
            </a:r>
            <a:r>
              <a:rPr lang="it-IT" sz="2000" dirty="0"/>
              <a:t> and </a:t>
            </a:r>
            <a:r>
              <a:rPr lang="it-IT" sz="2000" dirty="0" err="1"/>
              <a:t>cellular</a:t>
            </a:r>
            <a:r>
              <a:rPr lang="it-IT" sz="2000" dirty="0"/>
              <a:t> </a:t>
            </a:r>
            <a:r>
              <a:rPr lang="it-IT" sz="2000" dirty="0" err="1"/>
              <a:t>outlines</a:t>
            </a:r>
            <a:r>
              <a:rPr lang="it-IT" sz="2000" dirty="0"/>
              <a:t> </a:t>
            </a:r>
            <a:r>
              <a:rPr lang="it-IT" sz="2000" dirty="0" err="1"/>
              <a:t>cannot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discerned</a:t>
            </a:r>
            <a:r>
              <a:rPr lang="it-IT" sz="2000" dirty="0"/>
              <a:t>. </a:t>
            </a:r>
            <a:r>
              <a:rPr lang="it-IT" sz="2000" dirty="0" err="1"/>
              <a:t>Caseous</a:t>
            </a:r>
            <a:r>
              <a:rPr lang="it-IT" sz="2000" dirty="0"/>
              <a:t> </a:t>
            </a:r>
            <a:r>
              <a:rPr lang="it-IT" sz="2000" dirty="0" err="1"/>
              <a:t>necrosis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surrounded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a </a:t>
            </a:r>
            <a:r>
              <a:rPr lang="it-IT" sz="2000" dirty="0" err="1"/>
              <a:t>collection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macrophages</a:t>
            </a:r>
            <a:r>
              <a:rPr lang="it-IT" sz="2000" dirty="0"/>
              <a:t> and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;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appearance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characteristic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 </a:t>
            </a:r>
            <a:r>
              <a:rPr lang="it-IT" sz="2000" dirty="0" err="1"/>
              <a:t>nodular</a:t>
            </a:r>
            <a:r>
              <a:rPr lang="it-IT" sz="2000" dirty="0"/>
              <a:t>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lesion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a granuloma</a:t>
            </a:r>
          </a:p>
        </p:txBody>
      </p:sp>
      <p:pic>
        <p:nvPicPr>
          <p:cNvPr id="3" name="Immagine 2" descr="Schermata 2018-08-17 alle 10.51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985" y="257793"/>
            <a:ext cx="3588163" cy="3171208"/>
          </a:xfrm>
          <a:prstGeom prst="rect">
            <a:avLst/>
          </a:prstGeom>
        </p:spPr>
      </p:pic>
      <p:pic>
        <p:nvPicPr>
          <p:cNvPr id="4" name="Immagine 3" descr="Schermata 2018-08-17 alle 10.55.5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985" y="3808731"/>
            <a:ext cx="3588163" cy="257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78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60028" y="751345"/>
            <a:ext cx="807194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Fat</a:t>
            </a:r>
            <a:r>
              <a:rPr lang="it-IT" sz="2400" b="1" dirty="0"/>
              <a:t> </a:t>
            </a:r>
            <a:r>
              <a:rPr lang="it-IT" sz="2400" b="1" dirty="0" err="1"/>
              <a:t>necrosis</a:t>
            </a:r>
            <a:r>
              <a:rPr lang="it-IT" sz="2400" b="1" dirty="0"/>
              <a:t> </a:t>
            </a:r>
            <a:r>
              <a:rPr lang="it-IT" sz="2400" dirty="0" err="1"/>
              <a:t>refers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focal</a:t>
            </a:r>
            <a:r>
              <a:rPr lang="it-IT" sz="2400" dirty="0"/>
              <a:t> </a:t>
            </a:r>
            <a:r>
              <a:rPr lang="it-IT" sz="2400" dirty="0" err="1"/>
              <a:t>areas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fat</a:t>
            </a:r>
            <a:r>
              <a:rPr lang="it-IT" sz="2400" dirty="0"/>
              <a:t> </a:t>
            </a:r>
            <a:r>
              <a:rPr lang="it-IT" sz="2400" dirty="0" err="1"/>
              <a:t>destruction</a:t>
            </a:r>
            <a:r>
              <a:rPr lang="it-IT" sz="2400" dirty="0"/>
              <a:t>, </a:t>
            </a:r>
            <a:r>
              <a:rPr lang="it-IT" sz="2400" dirty="0" err="1"/>
              <a:t>typically</a:t>
            </a:r>
            <a:r>
              <a:rPr lang="it-IT" sz="2400" dirty="0"/>
              <a:t> </a:t>
            </a:r>
            <a:r>
              <a:rPr lang="it-IT" sz="2400" dirty="0" err="1"/>
              <a:t>resulting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the </a:t>
            </a:r>
            <a:r>
              <a:rPr lang="it-IT" sz="2400" dirty="0" err="1"/>
              <a:t>release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activated</a:t>
            </a:r>
            <a:r>
              <a:rPr lang="it-IT" sz="2400" dirty="0"/>
              <a:t> </a:t>
            </a:r>
            <a:r>
              <a:rPr lang="it-IT" sz="2400" dirty="0" err="1"/>
              <a:t>pancreatic</a:t>
            </a:r>
            <a:r>
              <a:rPr lang="it-IT" sz="2400" dirty="0"/>
              <a:t> </a:t>
            </a:r>
            <a:r>
              <a:rPr lang="it-IT" sz="2400" dirty="0" err="1"/>
              <a:t>lipases</a:t>
            </a:r>
            <a:r>
              <a:rPr lang="it-IT" sz="2400" dirty="0"/>
              <a:t> </a:t>
            </a:r>
            <a:r>
              <a:rPr lang="it-IT" sz="2400" dirty="0" err="1"/>
              <a:t>into</a:t>
            </a:r>
            <a:r>
              <a:rPr lang="it-IT" sz="2400" dirty="0"/>
              <a:t> the </a:t>
            </a:r>
            <a:r>
              <a:rPr lang="it-IT" sz="2400" dirty="0" err="1"/>
              <a:t>substance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pancreas and the </a:t>
            </a:r>
            <a:r>
              <a:rPr lang="it-IT" sz="2400" dirty="0" err="1"/>
              <a:t>peritoneal</a:t>
            </a:r>
            <a:r>
              <a:rPr lang="it-IT" sz="2400" dirty="0"/>
              <a:t> </a:t>
            </a:r>
            <a:r>
              <a:rPr lang="it-IT" sz="2400" dirty="0" err="1"/>
              <a:t>cavity</a:t>
            </a:r>
            <a:r>
              <a:rPr lang="it-IT" sz="2400" dirty="0"/>
              <a:t>. </a:t>
            </a:r>
          </a:p>
          <a:p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occurs</a:t>
            </a:r>
            <a:r>
              <a:rPr lang="it-IT" sz="2400" dirty="0"/>
              <a:t> in the </a:t>
            </a:r>
            <a:r>
              <a:rPr lang="it-IT" sz="2400" dirty="0" err="1"/>
              <a:t>calamitous</a:t>
            </a:r>
            <a:r>
              <a:rPr lang="it-IT" sz="2400" dirty="0"/>
              <a:t> </a:t>
            </a:r>
            <a:r>
              <a:rPr lang="it-IT" sz="2400" dirty="0" err="1"/>
              <a:t>abdominal</a:t>
            </a:r>
            <a:r>
              <a:rPr lang="it-IT" sz="2400" dirty="0"/>
              <a:t> </a:t>
            </a:r>
            <a:r>
              <a:rPr lang="it-IT" sz="2400" dirty="0" err="1"/>
              <a:t>emergency</a:t>
            </a:r>
            <a:r>
              <a:rPr lang="it-IT" sz="2400" dirty="0"/>
              <a:t> </a:t>
            </a:r>
            <a:r>
              <a:rPr lang="it-IT" sz="2400" dirty="0" err="1"/>
              <a:t>known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acute </a:t>
            </a:r>
            <a:r>
              <a:rPr lang="it-IT" sz="2400" dirty="0" err="1"/>
              <a:t>pancreatitis</a:t>
            </a:r>
            <a:r>
              <a:rPr lang="it-IT" sz="2400" dirty="0"/>
              <a:t>. In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disorder</a:t>
            </a:r>
            <a:r>
              <a:rPr lang="it-IT" sz="2400" dirty="0"/>
              <a:t>, </a:t>
            </a:r>
            <a:r>
              <a:rPr lang="it-IT" sz="2400" dirty="0" err="1"/>
              <a:t>pancreatic</a:t>
            </a:r>
            <a:r>
              <a:rPr lang="it-IT" sz="2400" dirty="0"/>
              <a:t> </a:t>
            </a:r>
            <a:r>
              <a:rPr lang="it-IT" sz="2400" dirty="0" err="1"/>
              <a:t>enzymes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leaked</a:t>
            </a:r>
            <a:r>
              <a:rPr lang="it-IT" sz="2400" dirty="0"/>
              <a:t> out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acinar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and </a:t>
            </a:r>
            <a:r>
              <a:rPr lang="it-IT" sz="2400" dirty="0" err="1"/>
              <a:t>ducts</a:t>
            </a:r>
            <a:r>
              <a:rPr lang="it-IT" sz="2400" dirty="0"/>
              <a:t> </a:t>
            </a:r>
            <a:r>
              <a:rPr lang="it-IT" sz="2400" dirty="0" err="1"/>
              <a:t>liquefy</a:t>
            </a:r>
            <a:r>
              <a:rPr lang="it-IT" sz="2400" dirty="0"/>
              <a:t> the </a:t>
            </a:r>
            <a:r>
              <a:rPr lang="it-IT" sz="2400" dirty="0" err="1"/>
              <a:t>membranes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fat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in the </a:t>
            </a:r>
            <a:r>
              <a:rPr lang="it-IT" sz="2400" dirty="0" err="1"/>
              <a:t>peritoneum</a:t>
            </a:r>
            <a:r>
              <a:rPr lang="it-IT" sz="2400" dirty="0"/>
              <a:t>, and </a:t>
            </a:r>
            <a:r>
              <a:rPr lang="it-IT" sz="2400" dirty="0" err="1"/>
              <a:t>lipases</a:t>
            </a:r>
            <a:r>
              <a:rPr lang="it-IT" sz="2400" dirty="0"/>
              <a:t> </a:t>
            </a:r>
            <a:r>
              <a:rPr lang="it-IT" sz="2400" dirty="0" err="1"/>
              <a:t>split</a:t>
            </a:r>
            <a:r>
              <a:rPr lang="it-IT" sz="2400" dirty="0"/>
              <a:t> the </a:t>
            </a:r>
            <a:r>
              <a:rPr lang="it-IT" sz="2400" dirty="0" err="1"/>
              <a:t>triglyceride</a:t>
            </a:r>
            <a:r>
              <a:rPr lang="it-IT" sz="2400" dirty="0"/>
              <a:t> </a:t>
            </a:r>
            <a:r>
              <a:rPr lang="it-IT" sz="2400" dirty="0" err="1"/>
              <a:t>esters</a:t>
            </a:r>
            <a:r>
              <a:rPr lang="it-IT" sz="2400" dirty="0"/>
              <a:t> </a:t>
            </a:r>
            <a:r>
              <a:rPr lang="it-IT" sz="2400" dirty="0" err="1"/>
              <a:t>contained</a:t>
            </a:r>
            <a:r>
              <a:rPr lang="it-IT" sz="2400" dirty="0"/>
              <a:t> </a:t>
            </a:r>
            <a:r>
              <a:rPr lang="it-IT" sz="2400" dirty="0" err="1"/>
              <a:t>within</a:t>
            </a:r>
            <a:r>
              <a:rPr lang="it-IT" sz="2400" dirty="0"/>
              <a:t> </a:t>
            </a:r>
            <a:r>
              <a:rPr lang="it-IT" sz="2400" dirty="0" err="1"/>
              <a:t>fat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. </a:t>
            </a:r>
          </a:p>
          <a:p>
            <a:r>
              <a:rPr lang="it-IT" sz="2400" b="1" dirty="0"/>
              <a:t>The </a:t>
            </a:r>
            <a:r>
              <a:rPr lang="it-IT" sz="2400" b="1" dirty="0" err="1"/>
              <a:t>released</a:t>
            </a:r>
            <a:r>
              <a:rPr lang="it-IT" sz="2400" b="1" dirty="0"/>
              <a:t> </a:t>
            </a:r>
            <a:r>
              <a:rPr lang="it-IT" sz="2400" b="1" dirty="0" err="1"/>
              <a:t>fatty</a:t>
            </a:r>
            <a:r>
              <a:rPr lang="it-IT" sz="2400" b="1" dirty="0"/>
              <a:t> </a:t>
            </a:r>
            <a:r>
              <a:rPr lang="it-IT" sz="2400" b="1" dirty="0" err="1"/>
              <a:t>acids</a:t>
            </a:r>
            <a:r>
              <a:rPr lang="it-IT" sz="2400" b="1" dirty="0"/>
              <a:t> combine </a:t>
            </a:r>
            <a:r>
              <a:rPr lang="it-IT" sz="2400" b="1" dirty="0" err="1"/>
              <a:t>with</a:t>
            </a:r>
            <a:r>
              <a:rPr lang="it-IT" sz="2400" b="1" dirty="0"/>
              <a:t> </a:t>
            </a:r>
            <a:r>
              <a:rPr lang="it-IT" sz="2400" b="1" dirty="0" err="1"/>
              <a:t>calcium</a:t>
            </a:r>
            <a:r>
              <a:rPr lang="it-IT" sz="2400" b="1" dirty="0"/>
              <a:t> </a:t>
            </a:r>
            <a:r>
              <a:rPr lang="it-IT" sz="2400" b="1" dirty="0" err="1"/>
              <a:t>to</a:t>
            </a:r>
            <a:r>
              <a:rPr lang="it-IT" sz="2400" b="1" dirty="0"/>
              <a:t> produce </a:t>
            </a:r>
            <a:r>
              <a:rPr lang="it-IT" sz="2400" b="1" dirty="0" err="1"/>
              <a:t>grossly</a:t>
            </a:r>
            <a:r>
              <a:rPr lang="it-IT" sz="2400" b="1" dirty="0"/>
              <a:t> </a:t>
            </a:r>
            <a:r>
              <a:rPr lang="it-IT" sz="2400" b="1" dirty="0" err="1"/>
              <a:t>visible</a:t>
            </a:r>
            <a:r>
              <a:rPr lang="it-IT" sz="2400" b="1" dirty="0"/>
              <a:t> </a:t>
            </a:r>
            <a:r>
              <a:rPr lang="it-IT" sz="2400" b="1" dirty="0" err="1"/>
              <a:t>chalky</a:t>
            </a:r>
            <a:r>
              <a:rPr lang="it-IT" sz="2400" b="1" dirty="0"/>
              <a:t> </a:t>
            </a:r>
            <a:r>
              <a:rPr lang="it-IT" sz="2400" b="1" dirty="0" err="1"/>
              <a:t>white</a:t>
            </a:r>
            <a:r>
              <a:rPr lang="it-IT" sz="2400" b="1" dirty="0"/>
              <a:t> </a:t>
            </a:r>
            <a:r>
              <a:rPr lang="it-IT" sz="2400" b="1" dirty="0" err="1"/>
              <a:t>areas</a:t>
            </a:r>
            <a:r>
              <a:rPr lang="it-IT" sz="2400" b="1" dirty="0"/>
              <a:t> (</a:t>
            </a:r>
            <a:r>
              <a:rPr lang="it-IT" sz="2400" b="1" dirty="0" err="1"/>
              <a:t>fat</a:t>
            </a:r>
            <a:r>
              <a:rPr lang="it-IT" sz="2400" b="1" dirty="0"/>
              <a:t> </a:t>
            </a:r>
            <a:r>
              <a:rPr lang="it-IT" sz="2400" b="1" dirty="0" err="1"/>
              <a:t>saponification</a:t>
            </a:r>
            <a:r>
              <a:rPr lang="it-IT" sz="2400" dirty="0"/>
              <a:t>),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enable</a:t>
            </a:r>
            <a:r>
              <a:rPr lang="it-IT" sz="2400" dirty="0"/>
              <a:t> the </a:t>
            </a:r>
            <a:r>
              <a:rPr lang="it-IT" sz="2400" dirty="0" err="1"/>
              <a:t>surgeon</a:t>
            </a:r>
            <a:r>
              <a:rPr lang="it-IT" sz="2400" dirty="0"/>
              <a:t> and the </a:t>
            </a:r>
            <a:r>
              <a:rPr lang="it-IT" sz="2400" dirty="0" err="1"/>
              <a:t>pathologist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identify</a:t>
            </a:r>
            <a:r>
              <a:rPr lang="it-IT" sz="2400" dirty="0"/>
              <a:t> the </a:t>
            </a:r>
            <a:r>
              <a:rPr lang="it-IT" sz="2400" dirty="0" err="1"/>
              <a:t>lesions</a:t>
            </a:r>
            <a:r>
              <a:rPr lang="it-IT" sz="2400" dirty="0"/>
              <a:t> . On </a:t>
            </a:r>
            <a:r>
              <a:rPr lang="it-IT" sz="2400" dirty="0" err="1"/>
              <a:t>histologic</a:t>
            </a:r>
            <a:r>
              <a:rPr lang="it-IT" sz="2400" dirty="0"/>
              <a:t> </a:t>
            </a:r>
            <a:r>
              <a:rPr lang="it-IT" sz="2400" dirty="0" err="1"/>
              <a:t>examination</a:t>
            </a:r>
            <a:r>
              <a:rPr lang="it-IT" sz="2400" dirty="0"/>
              <a:t>, the foci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necrosis</a:t>
            </a:r>
            <a:r>
              <a:rPr lang="it-IT" sz="2400" dirty="0"/>
              <a:t> </a:t>
            </a:r>
            <a:r>
              <a:rPr lang="it-IT" sz="2400" dirty="0" err="1"/>
              <a:t>contain</a:t>
            </a:r>
            <a:r>
              <a:rPr lang="it-IT" sz="2400" dirty="0"/>
              <a:t> </a:t>
            </a:r>
            <a:r>
              <a:rPr lang="it-IT" sz="2400" dirty="0" err="1"/>
              <a:t>shadowy</a:t>
            </a:r>
            <a:r>
              <a:rPr lang="it-IT" sz="2400" dirty="0"/>
              <a:t> </a:t>
            </a:r>
            <a:r>
              <a:rPr lang="it-IT" sz="2400" dirty="0" err="1"/>
              <a:t>outlines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necrotic</a:t>
            </a:r>
            <a:r>
              <a:rPr lang="it-IT" sz="2400" dirty="0"/>
              <a:t> </a:t>
            </a:r>
            <a:r>
              <a:rPr lang="it-IT" sz="2400" dirty="0" err="1"/>
              <a:t>fat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surrounded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basophilic</a:t>
            </a:r>
            <a:r>
              <a:rPr lang="it-IT" sz="2400" dirty="0"/>
              <a:t> </a:t>
            </a:r>
            <a:r>
              <a:rPr lang="it-IT" sz="2400" dirty="0" err="1"/>
              <a:t>calcium</a:t>
            </a:r>
            <a:r>
              <a:rPr lang="it-IT" sz="2400" dirty="0"/>
              <a:t> </a:t>
            </a:r>
            <a:r>
              <a:rPr lang="it-IT" sz="2400" dirty="0" err="1"/>
              <a:t>deposits</a:t>
            </a:r>
            <a:r>
              <a:rPr lang="it-IT" sz="2400" dirty="0"/>
              <a:t> and </a:t>
            </a:r>
            <a:r>
              <a:rPr lang="it-IT" sz="2400" dirty="0" err="1"/>
              <a:t>an</a:t>
            </a:r>
            <a:r>
              <a:rPr lang="it-IT" sz="2400" dirty="0"/>
              <a:t> </a:t>
            </a:r>
            <a:r>
              <a:rPr lang="it-IT" sz="2400" dirty="0" err="1"/>
              <a:t>inflammatory</a:t>
            </a:r>
            <a:r>
              <a:rPr lang="it-IT" sz="2400" dirty="0"/>
              <a:t> </a:t>
            </a:r>
            <a:r>
              <a:rPr lang="it-IT" sz="2400" dirty="0" err="1"/>
              <a:t>reaction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3613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63290" y="434876"/>
            <a:ext cx="82285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Fat</a:t>
            </a:r>
            <a:r>
              <a:rPr lang="it-IT" sz="2400" dirty="0"/>
              <a:t> </a:t>
            </a:r>
            <a:r>
              <a:rPr lang="it-IT" sz="2400" dirty="0" err="1"/>
              <a:t>necrosis</a:t>
            </a:r>
            <a:r>
              <a:rPr lang="it-IT" sz="2400" dirty="0"/>
              <a:t> in acute </a:t>
            </a:r>
            <a:r>
              <a:rPr lang="it-IT" sz="2400" dirty="0" err="1"/>
              <a:t>pancreatitis</a:t>
            </a:r>
            <a:r>
              <a:rPr lang="it-IT" sz="2400" dirty="0"/>
              <a:t>. The </a:t>
            </a:r>
            <a:r>
              <a:rPr lang="it-IT" sz="2400" dirty="0" err="1"/>
              <a:t>areas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white</a:t>
            </a:r>
            <a:r>
              <a:rPr lang="it-IT" sz="2400" dirty="0"/>
              <a:t> </a:t>
            </a:r>
            <a:r>
              <a:rPr lang="it-IT" sz="2400" dirty="0" err="1"/>
              <a:t>chalky</a:t>
            </a:r>
            <a:r>
              <a:rPr lang="it-IT" sz="2400" dirty="0"/>
              <a:t> </a:t>
            </a:r>
            <a:r>
              <a:rPr lang="it-IT" sz="2400" dirty="0" err="1"/>
              <a:t>deposits</a:t>
            </a:r>
            <a:r>
              <a:rPr lang="it-IT" sz="2400" dirty="0"/>
              <a:t> </a:t>
            </a:r>
            <a:r>
              <a:rPr lang="it-IT" sz="2400" dirty="0" err="1"/>
              <a:t>represent</a:t>
            </a:r>
            <a:r>
              <a:rPr lang="it-IT" sz="2400" dirty="0"/>
              <a:t> foci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fat</a:t>
            </a:r>
            <a:r>
              <a:rPr lang="it-IT" sz="2400" dirty="0"/>
              <a:t> </a:t>
            </a:r>
            <a:r>
              <a:rPr lang="it-IT" sz="2400" dirty="0" err="1"/>
              <a:t>necrosis</a:t>
            </a:r>
            <a:r>
              <a:rPr lang="it-IT" sz="2400" dirty="0"/>
              <a:t> </a:t>
            </a:r>
            <a:r>
              <a:rPr lang="it-IT" sz="2400" dirty="0" err="1"/>
              <a:t>with</a:t>
            </a:r>
            <a:r>
              <a:rPr lang="it-IT" sz="2400" dirty="0"/>
              <a:t> </a:t>
            </a:r>
            <a:r>
              <a:rPr lang="it-IT" sz="2400" dirty="0" err="1"/>
              <a:t>calcium</a:t>
            </a:r>
            <a:r>
              <a:rPr lang="it-IT" sz="2400" dirty="0"/>
              <a:t> soap </a:t>
            </a:r>
            <a:r>
              <a:rPr lang="it-IT" sz="2400" dirty="0" err="1"/>
              <a:t>formation</a:t>
            </a:r>
            <a:r>
              <a:rPr lang="it-IT" sz="2400" dirty="0"/>
              <a:t> (</a:t>
            </a:r>
            <a:r>
              <a:rPr lang="it-IT" sz="2400" dirty="0" err="1"/>
              <a:t>saponification</a:t>
            </a:r>
            <a:r>
              <a:rPr lang="it-IT" sz="2400" dirty="0"/>
              <a:t>) at </a:t>
            </a:r>
            <a:r>
              <a:rPr lang="it-IT" sz="2400" dirty="0" err="1"/>
              <a:t>sites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lipid</a:t>
            </a:r>
            <a:r>
              <a:rPr lang="it-IT" sz="2400" dirty="0"/>
              <a:t> </a:t>
            </a:r>
            <a:r>
              <a:rPr lang="it-IT" sz="2400" dirty="0" err="1"/>
              <a:t>breakdown</a:t>
            </a:r>
            <a:r>
              <a:rPr lang="it-IT" sz="2400" dirty="0"/>
              <a:t> in the </a:t>
            </a:r>
            <a:r>
              <a:rPr lang="it-IT" sz="2400" dirty="0" err="1"/>
              <a:t>mesentery</a:t>
            </a:r>
            <a:r>
              <a:rPr lang="it-IT" sz="2400" dirty="0"/>
              <a:t>. </a:t>
            </a:r>
          </a:p>
        </p:txBody>
      </p:sp>
      <p:pic>
        <p:nvPicPr>
          <p:cNvPr id="3" name="Immagine 2" descr="Schermata 2018-08-17 alle 10.59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290" y="2461940"/>
            <a:ext cx="3789511" cy="2502713"/>
          </a:xfrm>
          <a:prstGeom prst="rect">
            <a:avLst/>
          </a:prstGeom>
        </p:spPr>
      </p:pic>
      <p:pic>
        <p:nvPicPr>
          <p:cNvPr id="4" name="Immagine 3" descr="Schermata 2018-08-17 alle 11.02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596" y="2454878"/>
            <a:ext cx="4238206" cy="250977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063289" y="5357678"/>
            <a:ext cx="82285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Histologically</a:t>
            </a:r>
            <a:r>
              <a:rPr lang="it-IT" sz="2000" dirty="0"/>
              <a:t>, </a:t>
            </a:r>
            <a:r>
              <a:rPr lang="it-IT" sz="2000" dirty="0" err="1"/>
              <a:t>fat</a:t>
            </a:r>
            <a:r>
              <a:rPr lang="it-IT" sz="2000" dirty="0"/>
              <a:t> </a:t>
            </a:r>
            <a:r>
              <a:rPr lang="it-IT" sz="2000" dirty="0" err="1"/>
              <a:t>necrosis</a:t>
            </a:r>
            <a:r>
              <a:rPr lang="it-IT" sz="2000" dirty="0"/>
              <a:t> </a:t>
            </a:r>
            <a:r>
              <a:rPr lang="it-IT" sz="2000" dirty="0" err="1"/>
              <a:t>appears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foci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shadowy</a:t>
            </a:r>
            <a:r>
              <a:rPr lang="it-IT" sz="2000" dirty="0"/>
              <a:t> </a:t>
            </a:r>
            <a:r>
              <a:rPr lang="it-IT" sz="2000" dirty="0" err="1"/>
              <a:t>outlines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necrotic</a:t>
            </a:r>
            <a:r>
              <a:rPr lang="it-IT" sz="2000" dirty="0"/>
              <a:t> adipose </a:t>
            </a:r>
            <a:r>
              <a:rPr lang="it-IT" sz="2000" dirty="0" err="1"/>
              <a:t>cells</a:t>
            </a:r>
            <a:r>
              <a:rPr lang="it-IT" sz="2000" dirty="0"/>
              <a:t>,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basophilic</a:t>
            </a:r>
            <a:r>
              <a:rPr lang="it-IT" sz="2000" dirty="0"/>
              <a:t> </a:t>
            </a:r>
            <a:r>
              <a:rPr lang="it-IT" sz="2000" dirty="0" err="1"/>
              <a:t>calcium</a:t>
            </a:r>
            <a:r>
              <a:rPr lang="it-IT" sz="2000" dirty="0"/>
              <a:t> </a:t>
            </a:r>
            <a:r>
              <a:rPr lang="it-IT" sz="2000" dirty="0" err="1"/>
              <a:t>deposits</a:t>
            </a:r>
            <a:r>
              <a:rPr lang="it-IT" sz="2000" dirty="0"/>
              <a:t> and </a:t>
            </a:r>
            <a:r>
              <a:rPr lang="it-IT" sz="2000" dirty="0" err="1"/>
              <a:t>surrounded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reactions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875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94762" y="294360"/>
            <a:ext cx="84024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Fibrinoid</a:t>
            </a:r>
            <a:r>
              <a:rPr lang="it-IT" sz="2000" b="1" dirty="0"/>
              <a:t> </a:t>
            </a:r>
            <a:r>
              <a:rPr lang="it-IT" sz="2000" b="1" dirty="0" err="1"/>
              <a:t>necrosis</a:t>
            </a:r>
            <a:r>
              <a:rPr lang="it-IT" sz="2000" b="1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a </a:t>
            </a:r>
            <a:r>
              <a:rPr lang="it-IT" sz="2000" dirty="0" err="1"/>
              <a:t>special</a:t>
            </a:r>
            <a:r>
              <a:rPr lang="it-IT" sz="2000" dirty="0"/>
              <a:t> </a:t>
            </a:r>
            <a:r>
              <a:rPr lang="it-IT" sz="2000" dirty="0" err="1"/>
              <a:t>form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necrosis</a:t>
            </a:r>
            <a:r>
              <a:rPr lang="it-IT" sz="2000" dirty="0"/>
              <a:t>.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usually</a:t>
            </a:r>
            <a:r>
              <a:rPr lang="it-IT" sz="2000" dirty="0"/>
              <a:t> </a:t>
            </a:r>
            <a:r>
              <a:rPr lang="it-IT" sz="2000" dirty="0" err="1"/>
              <a:t>occurs</a:t>
            </a:r>
            <a:r>
              <a:rPr lang="it-IT" sz="2000" dirty="0"/>
              <a:t> in immune </a:t>
            </a:r>
            <a:r>
              <a:rPr lang="it-IT" sz="2000" dirty="0" err="1"/>
              <a:t>reactions</a:t>
            </a:r>
            <a:r>
              <a:rPr lang="it-IT" sz="2000" dirty="0"/>
              <a:t> in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complexes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antigens and </a:t>
            </a:r>
            <a:r>
              <a:rPr lang="it-IT" sz="2000" dirty="0" err="1"/>
              <a:t>antibodies</a:t>
            </a:r>
            <a:r>
              <a:rPr lang="it-IT" sz="2000" dirty="0"/>
              <a:t> are </a:t>
            </a:r>
            <a:r>
              <a:rPr lang="it-IT" sz="2000" dirty="0" err="1"/>
              <a:t>deposited</a:t>
            </a:r>
            <a:r>
              <a:rPr lang="it-IT" sz="2000" dirty="0"/>
              <a:t> in the </a:t>
            </a:r>
            <a:r>
              <a:rPr lang="it-IT" sz="2000" dirty="0" err="1"/>
              <a:t>walls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blood</a:t>
            </a:r>
            <a:r>
              <a:rPr lang="it-IT" sz="2000" dirty="0"/>
              <a:t> </a:t>
            </a:r>
            <a:r>
              <a:rPr lang="it-IT" sz="2000" dirty="0" err="1"/>
              <a:t>vessels</a:t>
            </a:r>
            <a:r>
              <a:rPr lang="it-IT" sz="2000" dirty="0"/>
              <a:t>, </a:t>
            </a:r>
            <a:r>
              <a:rPr lang="it-IT" sz="2000" dirty="0" err="1"/>
              <a:t>but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occur</a:t>
            </a:r>
            <a:r>
              <a:rPr lang="it-IT" sz="2000" dirty="0"/>
              <a:t> in severe </a:t>
            </a:r>
            <a:r>
              <a:rPr lang="it-IT" sz="2000" dirty="0" err="1"/>
              <a:t>hypertension</a:t>
            </a:r>
            <a:r>
              <a:rPr lang="it-IT" sz="2000" dirty="0"/>
              <a:t>. </a:t>
            </a:r>
            <a:r>
              <a:rPr lang="it-IT" sz="2000" dirty="0" err="1"/>
              <a:t>Deposited</a:t>
            </a:r>
            <a:r>
              <a:rPr lang="it-IT" sz="2000" dirty="0"/>
              <a:t> immune </a:t>
            </a:r>
            <a:r>
              <a:rPr lang="it-IT" sz="2000" dirty="0" err="1"/>
              <a:t>complexes</a:t>
            </a:r>
            <a:r>
              <a:rPr lang="it-IT" sz="2000" dirty="0"/>
              <a:t> and plasma </a:t>
            </a:r>
            <a:r>
              <a:rPr lang="it-IT" sz="2000" dirty="0" err="1"/>
              <a:t>proteins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leak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the </a:t>
            </a:r>
            <a:r>
              <a:rPr lang="it-IT" sz="2000" dirty="0" err="1"/>
              <a:t>wall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damaged</a:t>
            </a:r>
            <a:r>
              <a:rPr lang="it-IT" sz="2000" dirty="0"/>
              <a:t> </a:t>
            </a:r>
            <a:r>
              <a:rPr lang="it-IT" sz="2000" dirty="0" err="1"/>
              <a:t>vessels</a:t>
            </a:r>
            <a:r>
              <a:rPr lang="it-IT" sz="2000" dirty="0"/>
              <a:t> produce a </a:t>
            </a:r>
            <a:r>
              <a:rPr lang="it-IT" sz="2000" dirty="0" err="1"/>
              <a:t>bright</a:t>
            </a:r>
            <a:r>
              <a:rPr lang="it-IT" sz="2000" dirty="0"/>
              <a:t> </a:t>
            </a:r>
            <a:r>
              <a:rPr lang="it-IT" sz="2000" dirty="0" err="1"/>
              <a:t>pink</a:t>
            </a:r>
            <a:r>
              <a:rPr lang="it-IT" sz="2000" dirty="0"/>
              <a:t>, </a:t>
            </a:r>
            <a:r>
              <a:rPr lang="it-IT" sz="2000" dirty="0" err="1"/>
              <a:t>amorphous</a:t>
            </a:r>
            <a:r>
              <a:rPr lang="it-IT" sz="2000" dirty="0"/>
              <a:t> </a:t>
            </a:r>
            <a:r>
              <a:rPr lang="it-IT" sz="2000" dirty="0" err="1"/>
              <a:t>appearance</a:t>
            </a:r>
            <a:r>
              <a:rPr lang="it-IT" sz="2000" dirty="0"/>
              <a:t> on </a:t>
            </a:r>
            <a:r>
              <a:rPr lang="it-IT" sz="2000" dirty="0" err="1"/>
              <a:t>H&amp;E</a:t>
            </a:r>
            <a:r>
              <a:rPr lang="it-IT" sz="2000" dirty="0"/>
              <a:t> </a:t>
            </a:r>
            <a:r>
              <a:rPr lang="it-IT" sz="2000" dirty="0" err="1"/>
              <a:t>preparations</a:t>
            </a:r>
            <a:r>
              <a:rPr lang="it-IT" sz="2000" dirty="0"/>
              <a:t>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dirty="0" err="1"/>
              <a:t>fibrinoid</a:t>
            </a:r>
            <a:r>
              <a:rPr lang="it-IT" sz="2000" dirty="0"/>
              <a:t> (</a:t>
            </a:r>
            <a:r>
              <a:rPr lang="it-IT" sz="2000" dirty="0" err="1"/>
              <a:t>fibrinlike</a:t>
            </a:r>
            <a:r>
              <a:rPr lang="it-IT" sz="2000" dirty="0"/>
              <a:t>)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pathologists</a:t>
            </a:r>
            <a:r>
              <a:rPr lang="it-IT" sz="2000" dirty="0"/>
              <a:t>.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type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necrosis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seen</a:t>
            </a:r>
            <a:r>
              <a:rPr lang="it-IT" sz="2000" dirty="0"/>
              <a:t> in </a:t>
            </a:r>
            <a:r>
              <a:rPr lang="it-IT" sz="2000" dirty="0" err="1"/>
              <a:t>immunologically</a:t>
            </a:r>
            <a:r>
              <a:rPr lang="it-IT" sz="2000" dirty="0"/>
              <a:t> </a:t>
            </a:r>
            <a:r>
              <a:rPr lang="it-IT" sz="2000" dirty="0" err="1"/>
              <a:t>mediated</a:t>
            </a:r>
            <a:r>
              <a:rPr lang="it-IT" sz="2000" dirty="0"/>
              <a:t> </a:t>
            </a:r>
            <a:r>
              <a:rPr lang="it-IT" sz="2000" dirty="0" err="1"/>
              <a:t>diseases</a:t>
            </a:r>
            <a:r>
              <a:rPr lang="it-IT" sz="2000" dirty="0"/>
              <a:t> (e.g., </a:t>
            </a:r>
            <a:r>
              <a:rPr lang="it-IT" sz="2000" dirty="0" err="1"/>
              <a:t>polyarteritis</a:t>
            </a:r>
            <a:r>
              <a:rPr lang="it-IT" sz="2000" dirty="0"/>
              <a:t> nodosa) </a:t>
            </a:r>
          </a:p>
        </p:txBody>
      </p:sp>
      <p:pic>
        <p:nvPicPr>
          <p:cNvPr id="3" name="Immagine 2" descr="Schermata 2018-08-17 alle 11.05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762" y="2749869"/>
            <a:ext cx="5452985" cy="358048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664941" y="2974554"/>
            <a:ext cx="2709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Fibrinoid</a:t>
            </a:r>
            <a:r>
              <a:rPr lang="it-IT" sz="2000" b="1" dirty="0"/>
              <a:t> </a:t>
            </a:r>
            <a:r>
              <a:rPr lang="it-IT" sz="2000" b="1" dirty="0" err="1"/>
              <a:t>necrosis</a:t>
            </a:r>
            <a:r>
              <a:rPr lang="it-IT" sz="2000" b="1" dirty="0"/>
              <a:t> in </a:t>
            </a:r>
            <a:r>
              <a:rPr lang="it-IT" sz="2000" b="1" dirty="0" err="1"/>
              <a:t>an</a:t>
            </a:r>
            <a:r>
              <a:rPr lang="it-IT" sz="2000" b="1" dirty="0"/>
              <a:t> </a:t>
            </a:r>
            <a:r>
              <a:rPr lang="it-IT" sz="2000" b="1" dirty="0" err="1"/>
              <a:t>artery</a:t>
            </a:r>
            <a:r>
              <a:rPr lang="it-IT" sz="2000" b="1" dirty="0"/>
              <a:t> in a </a:t>
            </a:r>
            <a:r>
              <a:rPr lang="it-IT" sz="2000" b="1" dirty="0" err="1"/>
              <a:t>patient</a:t>
            </a:r>
            <a:r>
              <a:rPr lang="it-IT" sz="2000" b="1" dirty="0"/>
              <a:t> </a:t>
            </a:r>
            <a:r>
              <a:rPr lang="it-IT" sz="2000" b="1" dirty="0" err="1"/>
              <a:t>with</a:t>
            </a:r>
            <a:r>
              <a:rPr lang="it-IT" sz="2000" b="1" dirty="0"/>
              <a:t> </a:t>
            </a:r>
            <a:r>
              <a:rPr lang="it-IT" sz="2000" b="1" dirty="0" err="1"/>
              <a:t>polyarteritis</a:t>
            </a:r>
            <a:r>
              <a:rPr lang="it-IT" sz="2000" b="1" dirty="0"/>
              <a:t> nodosa. The </a:t>
            </a:r>
            <a:r>
              <a:rPr lang="it-IT" sz="2000" b="1" dirty="0" err="1"/>
              <a:t>wall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the </a:t>
            </a:r>
            <a:r>
              <a:rPr lang="it-IT" sz="2000" b="1" dirty="0" err="1"/>
              <a:t>artery</a:t>
            </a:r>
            <a:r>
              <a:rPr lang="it-IT" sz="2000" b="1" dirty="0"/>
              <a:t> </a:t>
            </a:r>
            <a:r>
              <a:rPr lang="it-IT" sz="2000" b="1" dirty="0" err="1"/>
              <a:t>shows</a:t>
            </a:r>
            <a:r>
              <a:rPr lang="it-IT" sz="2000" b="1" dirty="0"/>
              <a:t> a </a:t>
            </a:r>
            <a:r>
              <a:rPr lang="it-IT" sz="2000" b="1" dirty="0" err="1"/>
              <a:t>circumferential</a:t>
            </a:r>
            <a:r>
              <a:rPr lang="it-IT" sz="2000" b="1" dirty="0"/>
              <a:t> </a:t>
            </a:r>
            <a:r>
              <a:rPr lang="it-IT" sz="2000" b="1" dirty="0" err="1"/>
              <a:t>bright</a:t>
            </a:r>
            <a:r>
              <a:rPr lang="it-IT" sz="2000" b="1" dirty="0"/>
              <a:t> </a:t>
            </a:r>
            <a:r>
              <a:rPr lang="it-IT" sz="2000" b="1" dirty="0" err="1"/>
              <a:t>pink</a:t>
            </a:r>
            <a:r>
              <a:rPr lang="it-IT" sz="2000" b="1" dirty="0"/>
              <a:t> area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necrosis</a:t>
            </a:r>
            <a:r>
              <a:rPr lang="it-IT" sz="2000" b="1" dirty="0"/>
              <a:t> </a:t>
            </a:r>
            <a:r>
              <a:rPr lang="it-IT" sz="2000" b="1" dirty="0" err="1"/>
              <a:t>with</a:t>
            </a:r>
            <a:r>
              <a:rPr lang="it-IT" sz="2000" b="1" dirty="0"/>
              <a:t> </a:t>
            </a:r>
            <a:r>
              <a:rPr lang="it-IT" sz="2000" b="1" dirty="0" err="1"/>
              <a:t>protein</a:t>
            </a:r>
            <a:r>
              <a:rPr lang="it-IT" sz="2000" b="1" dirty="0"/>
              <a:t> </a:t>
            </a:r>
            <a:r>
              <a:rPr lang="it-IT" sz="2000" b="1" dirty="0" err="1"/>
              <a:t>deposition</a:t>
            </a:r>
            <a:r>
              <a:rPr lang="it-IT" sz="2000" b="1" dirty="0"/>
              <a:t> and </a:t>
            </a:r>
            <a:r>
              <a:rPr lang="it-IT" sz="2000" b="1" dirty="0" err="1"/>
              <a:t>inflammation</a:t>
            </a:r>
            <a:r>
              <a:rPr lang="it-IT" sz="20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95987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54532" y="366623"/>
            <a:ext cx="8437270" cy="61247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800" b="1" dirty="0" err="1"/>
              <a:t>Leakage</a:t>
            </a:r>
            <a:r>
              <a:rPr lang="it-IT" sz="2800" b="1" dirty="0"/>
              <a:t> </a:t>
            </a:r>
            <a:r>
              <a:rPr lang="it-IT" sz="2800" b="1" dirty="0" err="1"/>
              <a:t>of</a:t>
            </a:r>
            <a:r>
              <a:rPr lang="it-IT" sz="2800" b="1" dirty="0"/>
              <a:t> </a:t>
            </a:r>
            <a:r>
              <a:rPr lang="it-IT" sz="2800" b="1" dirty="0" err="1"/>
              <a:t>intracellular</a:t>
            </a:r>
            <a:r>
              <a:rPr lang="it-IT" sz="2800" b="1" dirty="0"/>
              <a:t> </a:t>
            </a:r>
            <a:r>
              <a:rPr lang="it-IT" sz="2800" b="1" dirty="0" err="1"/>
              <a:t>proteins</a:t>
            </a:r>
            <a:r>
              <a:rPr lang="it-IT" sz="2800" b="1" dirty="0"/>
              <a:t> </a:t>
            </a:r>
            <a:r>
              <a:rPr lang="it-IT" sz="2800" b="1" dirty="0" err="1"/>
              <a:t>through</a:t>
            </a:r>
            <a:r>
              <a:rPr lang="it-IT" sz="2800" b="1" dirty="0"/>
              <a:t> the </a:t>
            </a:r>
            <a:r>
              <a:rPr lang="it-IT" sz="2800" b="1" dirty="0" err="1"/>
              <a:t>damaged</a:t>
            </a:r>
            <a:r>
              <a:rPr lang="it-IT" sz="2800" b="1" dirty="0"/>
              <a:t> </a:t>
            </a:r>
            <a:r>
              <a:rPr lang="it-IT" sz="2800" b="1" dirty="0" err="1"/>
              <a:t>cell</a:t>
            </a:r>
            <a:r>
              <a:rPr lang="it-IT" sz="2800" b="1" dirty="0"/>
              <a:t> membrane and </a:t>
            </a:r>
            <a:r>
              <a:rPr lang="it-IT" sz="2800" b="1" dirty="0" err="1"/>
              <a:t>ultimately</a:t>
            </a:r>
            <a:r>
              <a:rPr lang="it-IT" sz="2800" b="1" dirty="0"/>
              <a:t> </a:t>
            </a:r>
            <a:r>
              <a:rPr lang="it-IT" sz="2800" b="1" dirty="0" err="1"/>
              <a:t>into</a:t>
            </a:r>
            <a:r>
              <a:rPr lang="it-IT" sz="2800" b="1" dirty="0"/>
              <a:t> the </a:t>
            </a:r>
            <a:r>
              <a:rPr lang="it-IT" sz="2800" b="1" dirty="0" err="1"/>
              <a:t>circulation</a:t>
            </a:r>
            <a:r>
              <a:rPr lang="it-IT" sz="2800" b="1" dirty="0"/>
              <a:t> </a:t>
            </a:r>
            <a:r>
              <a:rPr lang="it-IT" sz="2800" b="1" dirty="0" err="1"/>
              <a:t>provides</a:t>
            </a:r>
            <a:r>
              <a:rPr lang="it-IT" sz="2800" b="1" dirty="0"/>
              <a:t> a </a:t>
            </a:r>
            <a:r>
              <a:rPr lang="it-IT" sz="2800" b="1" dirty="0" err="1"/>
              <a:t>means</a:t>
            </a:r>
            <a:r>
              <a:rPr lang="it-IT" sz="2800" b="1" dirty="0"/>
              <a:t> </a:t>
            </a:r>
            <a:r>
              <a:rPr lang="it-IT" sz="2800" b="1" dirty="0" err="1"/>
              <a:t>of</a:t>
            </a:r>
            <a:r>
              <a:rPr lang="it-IT" sz="2800" b="1" dirty="0"/>
              <a:t> </a:t>
            </a:r>
            <a:r>
              <a:rPr lang="it-IT" sz="2800" b="1" dirty="0" err="1"/>
              <a:t>detecting</a:t>
            </a:r>
            <a:r>
              <a:rPr lang="it-IT" sz="2800" b="1" dirty="0"/>
              <a:t> </a:t>
            </a:r>
            <a:r>
              <a:rPr lang="it-IT" sz="2800" b="1" dirty="0" err="1"/>
              <a:t>tissue-specific</a:t>
            </a:r>
            <a:r>
              <a:rPr lang="it-IT" sz="2800" b="1" dirty="0"/>
              <a:t> </a:t>
            </a:r>
            <a:r>
              <a:rPr lang="it-IT" sz="2800" b="1" dirty="0" err="1"/>
              <a:t>necrosis</a:t>
            </a:r>
            <a:r>
              <a:rPr lang="it-IT" sz="2800" b="1" dirty="0"/>
              <a:t> </a:t>
            </a:r>
            <a:r>
              <a:rPr lang="it-IT" sz="2800" b="1" dirty="0" err="1"/>
              <a:t>using</a:t>
            </a:r>
            <a:r>
              <a:rPr lang="it-IT" sz="2800" b="1" dirty="0"/>
              <a:t> </a:t>
            </a:r>
            <a:r>
              <a:rPr lang="it-IT" sz="2800" b="1" dirty="0" err="1"/>
              <a:t>blood</a:t>
            </a:r>
            <a:r>
              <a:rPr lang="it-IT" sz="2800" b="1" dirty="0"/>
              <a:t> or </a:t>
            </a:r>
            <a:r>
              <a:rPr lang="it-IT" sz="2800" b="1" dirty="0" err="1"/>
              <a:t>serum</a:t>
            </a:r>
            <a:r>
              <a:rPr lang="it-IT" sz="2800" b="1" dirty="0"/>
              <a:t> </a:t>
            </a:r>
            <a:r>
              <a:rPr lang="it-IT" sz="2800" b="1" dirty="0" err="1"/>
              <a:t>samples</a:t>
            </a:r>
            <a:r>
              <a:rPr lang="it-IT" sz="2800" b="1" dirty="0"/>
              <a:t>.</a:t>
            </a:r>
          </a:p>
          <a:p>
            <a:endParaRPr lang="it-IT" sz="2800" b="1" dirty="0"/>
          </a:p>
          <a:p>
            <a:r>
              <a:rPr lang="it-IT" sz="2800" b="1" dirty="0" err="1"/>
              <a:t>Cardiac</a:t>
            </a:r>
            <a:r>
              <a:rPr lang="it-IT" sz="2800" b="1" dirty="0"/>
              <a:t> </a:t>
            </a:r>
            <a:r>
              <a:rPr lang="it-IT" sz="2800" b="1" dirty="0" err="1"/>
              <a:t>muscle</a:t>
            </a:r>
            <a:r>
              <a:rPr lang="it-IT" sz="2800" b="1" dirty="0"/>
              <a:t>, </a:t>
            </a:r>
            <a:r>
              <a:rPr lang="it-IT" sz="2800" b="1" dirty="0" err="1"/>
              <a:t>for</a:t>
            </a:r>
            <a:r>
              <a:rPr lang="it-IT" sz="2800" b="1" dirty="0"/>
              <a:t> </a:t>
            </a:r>
            <a:r>
              <a:rPr lang="it-IT" sz="2800" b="1" dirty="0" err="1"/>
              <a:t>example</a:t>
            </a:r>
            <a:r>
              <a:rPr lang="it-IT" sz="2800" b="1" dirty="0"/>
              <a:t>, </a:t>
            </a:r>
            <a:r>
              <a:rPr lang="it-IT" sz="2800" b="1" dirty="0" err="1"/>
              <a:t>contains</a:t>
            </a:r>
            <a:r>
              <a:rPr lang="it-IT" sz="2800" b="1" dirty="0"/>
              <a:t> a </a:t>
            </a:r>
            <a:r>
              <a:rPr lang="it-IT" sz="2800" b="1" dirty="0" err="1"/>
              <a:t>unique</a:t>
            </a:r>
            <a:r>
              <a:rPr lang="it-IT" sz="2800" b="1" dirty="0"/>
              <a:t> </a:t>
            </a:r>
            <a:r>
              <a:rPr lang="it-IT" sz="2800" b="1" dirty="0" err="1"/>
              <a:t>isoform</a:t>
            </a:r>
            <a:r>
              <a:rPr lang="it-IT" sz="2800" b="1" dirty="0"/>
              <a:t> </a:t>
            </a:r>
            <a:r>
              <a:rPr lang="it-IT" sz="2800" b="1" dirty="0" err="1"/>
              <a:t>of</a:t>
            </a:r>
            <a:r>
              <a:rPr lang="it-IT" sz="2800" b="1" dirty="0"/>
              <a:t> the </a:t>
            </a:r>
            <a:r>
              <a:rPr lang="it-IT" sz="2800" b="1" dirty="0" err="1"/>
              <a:t>enzyme</a:t>
            </a:r>
            <a:r>
              <a:rPr lang="it-IT" sz="2800" b="1" dirty="0"/>
              <a:t> creatine </a:t>
            </a:r>
            <a:r>
              <a:rPr lang="it-IT" sz="2800" b="1" dirty="0" err="1"/>
              <a:t>kinase</a:t>
            </a:r>
            <a:r>
              <a:rPr lang="it-IT" sz="2800" b="1" dirty="0"/>
              <a:t> and </a:t>
            </a:r>
            <a:r>
              <a:rPr lang="it-IT" sz="2800" b="1" dirty="0" err="1"/>
              <a:t>of</a:t>
            </a:r>
            <a:r>
              <a:rPr lang="it-IT" sz="2800" b="1" dirty="0"/>
              <a:t> the </a:t>
            </a:r>
            <a:r>
              <a:rPr lang="it-IT" sz="2800" b="1" dirty="0" err="1"/>
              <a:t>contractile</a:t>
            </a:r>
            <a:r>
              <a:rPr lang="it-IT" sz="2800" b="1" dirty="0"/>
              <a:t> </a:t>
            </a:r>
            <a:r>
              <a:rPr lang="it-IT" sz="2800" b="1" dirty="0" err="1"/>
              <a:t>protein</a:t>
            </a:r>
            <a:r>
              <a:rPr lang="it-IT" sz="2800" b="1" dirty="0"/>
              <a:t> </a:t>
            </a:r>
            <a:r>
              <a:rPr lang="it-IT" sz="2800" b="1" dirty="0" err="1"/>
              <a:t>troponin</a:t>
            </a:r>
            <a:r>
              <a:rPr lang="it-IT" sz="2800" b="1" dirty="0"/>
              <a:t>, </a:t>
            </a:r>
            <a:r>
              <a:rPr lang="it-IT" sz="2800" b="1" dirty="0" err="1"/>
              <a:t>whereas</a:t>
            </a:r>
            <a:r>
              <a:rPr lang="it-IT" sz="2800" b="1" dirty="0"/>
              <a:t> </a:t>
            </a:r>
            <a:r>
              <a:rPr lang="it-IT" sz="2800" b="1" dirty="0" err="1"/>
              <a:t>hepatic</a:t>
            </a:r>
            <a:r>
              <a:rPr lang="it-IT" sz="2800" b="1" dirty="0"/>
              <a:t> bile </a:t>
            </a:r>
            <a:r>
              <a:rPr lang="it-IT" sz="2800" b="1" dirty="0" err="1"/>
              <a:t>duct</a:t>
            </a:r>
            <a:r>
              <a:rPr lang="it-IT" sz="2800" b="1" dirty="0"/>
              <a:t> </a:t>
            </a:r>
            <a:r>
              <a:rPr lang="it-IT" sz="2800" b="1" dirty="0" err="1"/>
              <a:t>epithelium</a:t>
            </a:r>
            <a:r>
              <a:rPr lang="it-IT" sz="2800" b="1" dirty="0"/>
              <a:t> </a:t>
            </a:r>
            <a:r>
              <a:rPr lang="it-IT" sz="2800" b="1" dirty="0" err="1"/>
              <a:t>contains</a:t>
            </a:r>
            <a:r>
              <a:rPr lang="it-IT" sz="2800" b="1" dirty="0"/>
              <a:t> the </a:t>
            </a:r>
            <a:r>
              <a:rPr lang="it-IT" sz="2800" b="1" dirty="0" err="1"/>
              <a:t>enzyme</a:t>
            </a:r>
            <a:r>
              <a:rPr lang="it-IT" sz="2800" b="1" dirty="0"/>
              <a:t> </a:t>
            </a:r>
            <a:r>
              <a:rPr lang="it-IT" sz="2800" b="1" dirty="0" err="1"/>
              <a:t>alkaline</a:t>
            </a:r>
            <a:r>
              <a:rPr lang="it-IT" sz="2800" b="1" dirty="0"/>
              <a:t> </a:t>
            </a:r>
            <a:r>
              <a:rPr lang="it-IT" sz="2800" b="1" dirty="0" err="1"/>
              <a:t>phosphatase</a:t>
            </a:r>
            <a:r>
              <a:rPr lang="it-IT" sz="2800" b="1" dirty="0"/>
              <a:t>, and </a:t>
            </a:r>
            <a:r>
              <a:rPr lang="it-IT" sz="2800" b="1" dirty="0" err="1"/>
              <a:t>hepatocytes</a:t>
            </a:r>
            <a:r>
              <a:rPr lang="it-IT" sz="2800" b="1" dirty="0"/>
              <a:t> </a:t>
            </a:r>
            <a:r>
              <a:rPr lang="it-IT" sz="2800" b="1" dirty="0" err="1"/>
              <a:t>contain</a:t>
            </a:r>
            <a:r>
              <a:rPr lang="it-IT" sz="2800" b="1" dirty="0"/>
              <a:t> </a:t>
            </a:r>
            <a:r>
              <a:rPr lang="it-IT" sz="2800" b="1" dirty="0" err="1"/>
              <a:t>transaminases</a:t>
            </a:r>
            <a:r>
              <a:rPr lang="it-IT" sz="2800" b="1" dirty="0"/>
              <a:t>. </a:t>
            </a:r>
          </a:p>
          <a:p>
            <a:endParaRPr lang="it-IT" sz="2800" dirty="0"/>
          </a:p>
          <a:p>
            <a:r>
              <a:rPr lang="it-IT" sz="2800" dirty="0" err="1"/>
              <a:t>Irreversible</a:t>
            </a:r>
            <a:r>
              <a:rPr lang="it-IT" sz="2800" dirty="0"/>
              <a:t> </a:t>
            </a:r>
            <a:r>
              <a:rPr lang="it-IT" sz="2800" dirty="0" err="1"/>
              <a:t>injury</a:t>
            </a:r>
            <a:r>
              <a:rPr lang="it-IT" sz="2800" dirty="0"/>
              <a:t> and </a:t>
            </a:r>
            <a:r>
              <a:rPr lang="it-IT" sz="2800" dirty="0" err="1"/>
              <a:t>cell</a:t>
            </a:r>
            <a:r>
              <a:rPr lang="it-IT" sz="2800" dirty="0"/>
              <a:t> </a:t>
            </a:r>
            <a:r>
              <a:rPr lang="it-IT" sz="2800" dirty="0" err="1"/>
              <a:t>death</a:t>
            </a:r>
            <a:r>
              <a:rPr lang="it-IT" sz="2800" dirty="0"/>
              <a:t> in </a:t>
            </a:r>
            <a:r>
              <a:rPr lang="it-IT" sz="2800" dirty="0" err="1"/>
              <a:t>these</a:t>
            </a:r>
            <a:r>
              <a:rPr lang="it-IT" sz="2800" dirty="0"/>
              <a:t> </a:t>
            </a:r>
            <a:r>
              <a:rPr lang="it-IT" sz="2800" dirty="0" err="1"/>
              <a:t>tissues</a:t>
            </a:r>
            <a:r>
              <a:rPr lang="it-IT" sz="2800" dirty="0"/>
              <a:t> elevate the </a:t>
            </a:r>
            <a:r>
              <a:rPr lang="it-IT" sz="2800" dirty="0" err="1"/>
              <a:t>serum</a:t>
            </a:r>
            <a:r>
              <a:rPr lang="it-IT" sz="2800" dirty="0"/>
              <a:t> </a:t>
            </a:r>
            <a:r>
              <a:rPr lang="it-IT" sz="2800" dirty="0" err="1"/>
              <a:t>levels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</a:t>
            </a:r>
            <a:r>
              <a:rPr lang="it-IT" sz="2800" dirty="0" err="1"/>
              <a:t>these</a:t>
            </a:r>
            <a:r>
              <a:rPr lang="it-IT" sz="2800" dirty="0"/>
              <a:t> </a:t>
            </a:r>
            <a:r>
              <a:rPr lang="it-IT" sz="2800" dirty="0" err="1"/>
              <a:t>proteins</a:t>
            </a:r>
            <a:r>
              <a:rPr lang="it-IT" sz="2800" dirty="0"/>
              <a:t>, </a:t>
            </a:r>
            <a:r>
              <a:rPr lang="it-IT" sz="2800" dirty="0" err="1"/>
              <a:t>which</a:t>
            </a:r>
            <a:r>
              <a:rPr lang="it-IT" sz="2800" dirty="0"/>
              <a:t> </a:t>
            </a:r>
            <a:r>
              <a:rPr lang="it-IT" sz="2800" dirty="0" err="1"/>
              <a:t>makes</a:t>
            </a:r>
            <a:r>
              <a:rPr lang="it-IT" sz="2800" dirty="0"/>
              <a:t> </a:t>
            </a:r>
            <a:r>
              <a:rPr lang="it-IT" sz="2800" dirty="0" err="1"/>
              <a:t>them</a:t>
            </a:r>
            <a:r>
              <a:rPr lang="it-IT" sz="2800" dirty="0"/>
              <a:t> </a:t>
            </a:r>
            <a:r>
              <a:rPr lang="it-IT" sz="2800" dirty="0" err="1"/>
              <a:t>clinically</a:t>
            </a:r>
            <a:r>
              <a:rPr lang="it-IT" sz="2800" dirty="0"/>
              <a:t> </a:t>
            </a:r>
            <a:r>
              <a:rPr lang="it-IT" sz="2800" dirty="0" err="1"/>
              <a:t>useful</a:t>
            </a:r>
            <a:r>
              <a:rPr lang="it-IT" sz="2800" dirty="0"/>
              <a:t> </a:t>
            </a:r>
            <a:r>
              <a:rPr lang="it-IT" sz="2800" dirty="0" err="1"/>
              <a:t>markers</a:t>
            </a:r>
            <a:r>
              <a:rPr lang="it-IT" sz="2800" dirty="0"/>
              <a:t> </a:t>
            </a:r>
            <a:r>
              <a:rPr lang="it-IT" sz="2800" dirty="0" err="1"/>
              <a:t>of</a:t>
            </a:r>
            <a:r>
              <a:rPr lang="it-IT" sz="2800" dirty="0"/>
              <a:t> </a:t>
            </a:r>
            <a:r>
              <a:rPr lang="it-IT" sz="2800" dirty="0" err="1"/>
              <a:t>tissue</a:t>
            </a:r>
            <a:r>
              <a:rPr lang="it-IT" sz="2800" dirty="0"/>
              <a:t> </a:t>
            </a:r>
            <a:r>
              <a:rPr lang="it-IT" sz="2800" dirty="0" err="1"/>
              <a:t>damage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3145181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37138" y="474345"/>
            <a:ext cx="4404913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err="1"/>
              <a:t>Apoptosis</a:t>
            </a:r>
            <a:endParaRPr lang="it-IT" sz="3200" b="1" dirty="0"/>
          </a:p>
          <a:p>
            <a:endParaRPr lang="it-IT" dirty="0"/>
          </a:p>
          <a:p>
            <a:r>
              <a:rPr lang="it-IT" dirty="0" err="1"/>
              <a:t>Apoptosis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pathway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death</a:t>
            </a:r>
            <a:r>
              <a:rPr lang="it-IT" dirty="0"/>
              <a:t> in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activate</a:t>
            </a:r>
            <a:r>
              <a:rPr lang="it-IT" dirty="0"/>
              <a:t> </a:t>
            </a:r>
            <a:r>
              <a:rPr lang="it-IT" dirty="0" err="1"/>
              <a:t>enzymes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degrade</a:t>
            </a:r>
            <a:r>
              <a:rPr lang="it-IT" dirty="0"/>
              <a:t> the </a:t>
            </a:r>
            <a:r>
              <a:rPr lang="it-IT" dirty="0" err="1"/>
              <a:t>cells</a:t>
            </a:r>
            <a:r>
              <a:rPr lang="it-IT" dirty="0"/>
              <a:t>’ </a:t>
            </a:r>
            <a:r>
              <a:rPr lang="it-IT" dirty="0" err="1"/>
              <a:t>own</a:t>
            </a:r>
            <a:r>
              <a:rPr lang="it-IT" dirty="0"/>
              <a:t> </a:t>
            </a:r>
            <a:r>
              <a:rPr lang="it-IT" dirty="0" err="1"/>
              <a:t>nuclear</a:t>
            </a:r>
            <a:r>
              <a:rPr lang="it-IT" dirty="0"/>
              <a:t> DNA and </a:t>
            </a:r>
            <a:r>
              <a:rPr lang="it-IT" dirty="0" err="1"/>
              <a:t>nuclear</a:t>
            </a:r>
            <a:r>
              <a:rPr lang="it-IT" dirty="0"/>
              <a:t> and </a:t>
            </a:r>
            <a:r>
              <a:rPr lang="it-IT" dirty="0" err="1"/>
              <a:t>cytoplasmic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. </a:t>
            </a:r>
            <a:r>
              <a:rPr lang="it-IT" dirty="0" err="1"/>
              <a:t>Fragments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apoptotic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break off, </a:t>
            </a:r>
            <a:r>
              <a:rPr lang="it-IT" dirty="0" err="1"/>
              <a:t>giving</a:t>
            </a:r>
            <a:r>
              <a:rPr lang="it-IT" dirty="0"/>
              <a:t> the </a:t>
            </a:r>
            <a:r>
              <a:rPr lang="it-IT" dirty="0" err="1"/>
              <a:t>appearance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responsible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the </a:t>
            </a:r>
            <a:r>
              <a:rPr lang="it-IT" dirty="0" err="1"/>
              <a:t>name</a:t>
            </a:r>
            <a:r>
              <a:rPr lang="it-IT" dirty="0"/>
              <a:t> (</a:t>
            </a:r>
            <a:r>
              <a:rPr lang="it-IT" dirty="0" err="1"/>
              <a:t>apoptosis</a:t>
            </a:r>
            <a:r>
              <a:rPr lang="it-IT" dirty="0"/>
              <a:t>, “</a:t>
            </a:r>
            <a:r>
              <a:rPr lang="it-IT" dirty="0" err="1"/>
              <a:t>falling</a:t>
            </a:r>
            <a:r>
              <a:rPr lang="it-IT" dirty="0"/>
              <a:t> off”). </a:t>
            </a:r>
          </a:p>
          <a:p>
            <a:r>
              <a:rPr lang="it-IT" dirty="0"/>
              <a:t>The plasma membrane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apoptotic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remains</a:t>
            </a:r>
            <a:r>
              <a:rPr lang="it-IT" dirty="0"/>
              <a:t> </a:t>
            </a:r>
            <a:r>
              <a:rPr lang="it-IT" dirty="0" err="1"/>
              <a:t>intact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the membrane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altered</a:t>
            </a:r>
            <a:r>
              <a:rPr lang="it-IT" dirty="0"/>
              <a:t> in </a:t>
            </a:r>
            <a:r>
              <a:rPr lang="it-IT" dirty="0" err="1"/>
              <a:t>such</a:t>
            </a:r>
            <a:r>
              <a:rPr lang="it-IT" dirty="0"/>
              <a:t> a way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fragments</a:t>
            </a:r>
            <a:r>
              <a:rPr lang="it-IT" dirty="0"/>
              <a:t>,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apoptotic</a:t>
            </a:r>
            <a:r>
              <a:rPr lang="it-IT" dirty="0"/>
              <a:t> </a:t>
            </a:r>
            <a:r>
              <a:rPr lang="it-IT" dirty="0" err="1"/>
              <a:t>bodies</a:t>
            </a:r>
            <a:r>
              <a:rPr lang="it-IT" dirty="0"/>
              <a:t>,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highly</a:t>
            </a:r>
            <a:r>
              <a:rPr lang="it-IT" dirty="0"/>
              <a:t> “</a:t>
            </a:r>
            <a:r>
              <a:rPr lang="it-IT" dirty="0" err="1"/>
              <a:t>edible</a:t>
            </a:r>
            <a:r>
              <a:rPr lang="it-IT" dirty="0"/>
              <a:t>,” </a:t>
            </a:r>
            <a:r>
              <a:rPr lang="it-IT" dirty="0" err="1"/>
              <a:t>leading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rapid</a:t>
            </a:r>
            <a:r>
              <a:rPr lang="it-IT" dirty="0"/>
              <a:t> </a:t>
            </a:r>
            <a:r>
              <a:rPr lang="it-IT" dirty="0" err="1"/>
              <a:t>consumption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phagocytes</a:t>
            </a:r>
            <a:r>
              <a:rPr lang="it-IT" dirty="0"/>
              <a:t>. </a:t>
            </a:r>
          </a:p>
          <a:p>
            <a:r>
              <a:rPr lang="it-IT" dirty="0"/>
              <a:t>The dead </a:t>
            </a:r>
            <a:r>
              <a:rPr lang="it-IT" dirty="0" err="1"/>
              <a:t>cell</a:t>
            </a:r>
            <a:r>
              <a:rPr lang="it-IT" dirty="0"/>
              <a:t> and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fragments</a:t>
            </a:r>
            <a:r>
              <a:rPr lang="it-IT" dirty="0"/>
              <a:t> are </a:t>
            </a:r>
            <a:r>
              <a:rPr lang="it-IT" dirty="0" err="1"/>
              <a:t>cleared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little</a:t>
            </a:r>
            <a:r>
              <a:rPr lang="it-IT" dirty="0"/>
              <a:t> </a:t>
            </a:r>
            <a:r>
              <a:rPr lang="it-IT" dirty="0" err="1"/>
              <a:t>leakage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cellular</a:t>
            </a:r>
            <a:r>
              <a:rPr lang="it-IT" dirty="0"/>
              <a:t> </a:t>
            </a:r>
            <a:r>
              <a:rPr lang="it-IT" dirty="0" err="1"/>
              <a:t>contents</a:t>
            </a:r>
            <a:r>
              <a:rPr lang="it-IT" dirty="0"/>
              <a:t>, so </a:t>
            </a:r>
            <a:r>
              <a:rPr lang="it-IT" dirty="0" err="1"/>
              <a:t>apoptotic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death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elicit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inflammatory</a:t>
            </a:r>
            <a:r>
              <a:rPr lang="it-IT" dirty="0"/>
              <a:t> </a:t>
            </a:r>
            <a:r>
              <a:rPr lang="it-IT" dirty="0" err="1"/>
              <a:t>reaction</a:t>
            </a:r>
            <a:r>
              <a:rPr lang="it-IT" dirty="0"/>
              <a:t>. </a:t>
            </a:r>
            <a:r>
              <a:rPr lang="it-IT" dirty="0" err="1"/>
              <a:t>Thus</a:t>
            </a:r>
            <a:r>
              <a:rPr lang="it-IT" dirty="0"/>
              <a:t>, </a:t>
            </a:r>
            <a:r>
              <a:rPr lang="it-IT" dirty="0" err="1"/>
              <a:t>apoptosis</a:t>
            </a:r>
            <a:r>
              <a:rPr lang="it-IT" dirty="0"/>
              <a:t> </a:t>
            </a:r>
            <a:r>
              <a:rPr lang="it-IT" dirty="0" err="1"/>
              <a:t>differs</a:t>
            </a:r>
            <a:r>
              <a:rPr lang="it-IT" dirty="0"/>
              <a:t> in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respects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necrosis</a:t>
            </a:r>
            <a:endParaRPr lang="it-IT" dirty="0"/>
          </a:p>
        </p:txBody>
      </p:sp>
      <p:pic>
        <p:nvPicPr>
          <p:cNvPr id="3" name="Immagine 2" descr="Schermata 2018-08-17 alle 12.29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050" y="0"/>
            <a:ext cx="4425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56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13336" y="343014"/>
            <a:ext cx="2977541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Apoptosis</a:t>
            </a:r>
            <a:r>
              <a:rPr lang="it-IT" sz="2400" dirty="0"/>
              <a:t> </a:t>
            </a:r>
            <a:r>
              <a:rPr lang="it-IT" sz="2400" dirty="0" err="1"/>
              <a:t>occurs</a:t>
            </a:r>
            <a:r>
              <a:rPr lang="it-IT" sz="2400" dirty="0"/>
              <a:t> in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normal</a:t>
            </a:r>
            <a:r>
              <a:rPr lang="it-IT" sz="2400" dirty="0"/>
              <a:t> </a:t>
            </a:r>
            <a:r>
              <a:rPr lang="it-IT" sz="2400" dirty="0" err="1"/>
              <a:t>situations</a:t>
            </a:r>
            <a:r>
              <a:rPr lang="it-IT" sz="2400" dirty="0"/>
              <a:t> and </a:t>
            </a:r>
            <a:r>
              <a:rPr lang="it-IT" sz="2400" dirty="0" err="1"/>
              <a:t>serves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eliminate </a:t>
            </a:r>
            <a:r>
              <a:rPr lang="it-IT" sz="2400" dirty="0" err="1"/>
              <a:t>potentially</a:t>
            </a:r>
            <a:r>
              <a:rPr lang="it-IT" sz="2400" dirty="0"/>
              <a:t> </a:t>
            </a:r>
            <a:r>
              <a:rPr lang="it-IT" sz="2400" dirty="0" err="1"/>
              <a:t>harmful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and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outlived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usefulness</a:t>
            </a:r>
            <a:r>
              <a:rPr lang="it-IT" sz="2400" dirty="0"/>
              <a:t>.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occurs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a </a:t>
            </a:r>
            <a:r>
              <a:rPr lang="it-IT" sz="2400" dirty="0" err="1"/>
              <a:t>pathologic</a:t>
            </a:r>
            <a:r>
              <a:rPr lang="it-IT" sz="2400" dirty="0"/>
              <a:t> </a:t>
            </a:r>
            <a:r>
              <a:rPr lang="it-IT" sz="2400" dirty="0" err="1"/>
              <a:t>event</a:t>
            </a:r>
            <a:r>
              <a:rPr lang="it-IT" sz="2400" dirty="0"/>
              <a:t> </a:t>
            </a:r>
            <a:r>
              <a:rPr lang="it-IT" sz="2400" dirty="0" err="1"/>
              <a:t>when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are </a:t>
            </a:r>
            <a:r>
              <a:rPr lang="it-IT" sz="2400" dirty="0" err="1"/>
              <a:t>damaged</a:t>
            </a:r>
            <a:r>
              <a:rPr lang="it-IT" sz="2400" dirty="0"/>
              <a:t>, </a:t>
            </a:r>
            <a:r>
              <a:rPr lang="it-IT" sz="2400" dirty="0" err="1"/>
              <a:t>especially</a:t>
            </a:r>
            <a:r>
              <a:rPr lang="it-IT" sz="2400" dirty="0"/>
              <a:t> </a:t>
            </a:r>
            <a:r>
              <a:rPr lang="it-IT" sz="2400" dirty="0" err="1"/>
              <a:t>when</a:t>
            </a:r>
            <a:r>
              <a:rPr lang="it-IT" sz="2400" dirty="0"/>
              <a:t> the </a:t>
            </a:r>
            <a:r>
              <a:rPr lang="it-IT" sz="2400" dirty="0" err="1"/>
              <a:t>damage</a:t>
            </a:r>
            <a:r>
              <a:rPr lang="it-IT" sz="2400" dirty="0"/>
              <a:t> </a:t>
            </a:r>
            <a:r>
              <a:rPr lang="it-IT" sz="2400" dirty="0" err="1"/>
              <a:t>affects</a:t>
            </a:r>
            <a:r>
              <a:rPr lang="it-IT" sz="2400" dirty="0"/>
              <a:t> the </a:t>
            </a:r>
            <a:r>
              <a:rPr lang="it-IT" sz="2400" dirty="0" err="1"/>
              <a:t>cell</a:t>
            </a:r>
            <a:r>
              <a:rPr lang="it-IT" sz="2400" dirty="0"/>
              <a:t>’</a:t>
            </a:r>
            <a:r>
              <a:rPr lang="it-IT" sz="2400" dirty="0" err="1"/>
              <a:t>s</a:t>
            </a:r>
            <a:r>
              <a:rPr lang="it-IT" sz="2400" dirty="0"/>
              <a:t> DNA or </a:t>
            </a:r>
            <a:r>
              <a:rPr lang="it-IT" sz="2400" dirty="0" err="1"/>
              <a:t>proteins</a:t>
            </a:r>
            <a:r>
              <a:rPr lang="it-IT" sz="2400" dirty="0"/>
              <a:t>; </a:t>
            </a:r>
            <a:r>
              <a:rPr lang="it-IT" sz="2400" dirty="0" err="1"/>
              <a:t>thus</a:t>
            </a:r>
            <a:r>
              <a:rPr lang="it-IT" sz="2400" dirty="0"/>
              <a:t>, the </a:t>
            </a:r>
            <a:r>
              <a:rPr lang="it-IT" sz="2400" dirty="0" err="1"/>
              <a:t>irreparably</a:t>
            </a:r>
            <a:r>
              <a:rPr lang="it-IT" sz="2400" dirty="0"/>
              <a:t> </a:t>
            </a:r>
            <a:r>
              <a:rPr lang="it-IT" sz="2400" dirty="0" err="1"/>
              <a:t>damaged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eliminated</a:t>
            </a:r>
            <a:r>
              <a:rPr lang="it-IT" dirty="0"/>
              <a:t>. </a:t>
            </a:r>
          </a:p>
        </p:txBody>
      </p:sp>
      <p:pic>
        <p:nvPicPr>
          <p:cNvPr id="3" name="Immagine 2" descr="Schermata 2018-08-17 alle 12.31.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250" y="1"/>
            <a:ext cx="5820750" cy="668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47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19858" y="751344"/>
            <a:ext cx="7741413" cy="53553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3600" b="1" dirty="0" err="1"/>
              <a:t>Mechanisms</a:t>
            </a:r>
            <a:r>
              <a:rPr lang="it-IT" sz="3600" b="1" dirty="0"/>
              <a:t> </a:t>
            </a:r>
            <a:r>
              <a:rPr lang="it-IT" sz="3600" b="1" dirty="0" err="1"/>
              <a:t>of</a:t>
            </a:r>
            <a:r>
              <a:rPr lang="it-IT" sz="3600" b="1" dirty="0"/>
              <a:t> </a:t>
            </a:r>
            <a:r>
              <a:rPr lang="it-IT" sz="3600" b="1" dirty="0" err="1"/>
              <a:t>Apoptosis</a:t>
            </a:r>
            <a:endParaRPr lang="it-IT" sz="3600" b="1" dirty="0"/>
          </a:p>
          <a:p>
            <a:endParaRPr lang="it-IT" dirty="0"/>
          </a:p>
          <a:p>
            <a:r>
              <a:rPr lang="it-IT" sz="2400" dirty="0" err="1"/>
              <a:t>Apoptosis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regulated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biochemical</a:t>
            </a:r>
            <a:r>
              <a:rPr lang="it-IT" sz="2400" dirty="0"/>
              <a:t> </a:t>
            </a:r>
            <a:r>
              <a:rPr lang="it-IT" sz="2400" dirty="0" err="1"/>
              <a:t>pathways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control</a:t>
            </a:r>
            <a:r>
              <a:rPr lang="it-IT" sz="2400" dirty="0"/>
              <a:t> the </a:t>
            </a:r>
            <a:r>
              <a:rPr lang="it-IT" sz="2400" dirty="0" err="1"/>
              <a:t>balance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death-</a:t>
            </a:r>
            <a:r>
              <a:rPr lang="it-IT" sz="2400" dirty="0"/>
              <a:t> and </a:t>
            </a:r>
            <a:r>
              <a:rPr lang="it-IT" sz="2400" dirty="0" err="1"/>
              <a:t>survival-inducing</a:t>
            </a:r>
            <a:r>
              <a:rPr lang="it-IT" sz="2400" dirty="0"/>
              <a:t> </a:t>
            </a:r>
            <a:r>
              <a:rPr lang="it-IT" sz="2400" dirty="0" err="1"/>
              <a:t>signals</a:t>
            </a:r>
            <a:r>
              <a:rPr lang="it-IT" sz="2400" dirty="0"/>
              <a:t> and </a:t>
            </a:r>
            <a:r>
              <a:rPr lang="it-IT" sz="2400" dirty="0" err="1"/>
              <a:t>ultimately</a:t>
            </a:r>
            <a:r>
              <a:rPr lang="it-IT" sz="2400" dirty="0"/>
              <a:t> the </a:t>
            </a:r>
            <a:r>
              <a:rPr lang="it-IT" sz="2400" dirty="0" err="1"/>
              <a:t>activation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enzymes</a:t>
            </a:r>
            <a:r>
              <a:rPr lang="it-IT" sz="2400" dirty="0"/>
              <a:t> </a:t>
            </a:r>
            <a:r>
              <a:rPr lang="it-IT" sz="2400" dirty="0" err="1"/>
              <a:t>called</a:t>
            </a:r>
            <a:r>
              <a:rPr lang="it-IT" sz="2400" dirty="0"/>
              <a:t> </a:t>
            </a:r>
            <a:r>
              <a:rPr lang="it-IT" sz="2400" dirty="0" err="1"/>
              <a:t>caspases</a:t>
            </a:r>
            <a:r>
              <a:rPr lang="it-IT" sz="2400" dirty="0"/>
              <a:t>. </a:t>
            </a:r>
            <a:r>
              <a:rPr lang="it-IT" sz="2400" b="1" dirty="0" err="1"/>
              <a:t>Caspases</a:t>
            </a:r>
            <a:r>
              <a:rPr lang="it-IT" sz="2400" dirty="0"/>
              <a:t> </a:t>
            </a:r>
            <a:r>
              <a:rPr lang="it-IT" sz="2400" dirty="0" err="1"/>
              <a:t>were</a:t>
            </a:r>
            <a:r>
              <a:rPr lang="it-IT" sz="2400" dirty="0"/>
              <a:t> so </a:t>
            </a:r>
            <a:r>
              <a:rPr lang="it-IT" sz="2400" dirty="0" err="1"/>
              <a:t>named</a:t>
            </a:r>
            <a:r>
              <a:rPr lang="it-IT" sz="2400" dirty="0"/>
              <a:t> </a:t>
            </a:r>
            <a:r>
              <a:rPr lang="it-IT" sz="2400" dirty="0" err="1"/>
              <a:t>because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are </a:t>
            </a:r>
            <a:r>
              <a:rPr lang="it-IT" sz="2400" dirty="0" err="1"/>
              <a:t>cysteine</a:t>
            </a:r>
            <a:r>
              <a:rPr lang="it-IT" sz="2400" dirty="0"/>
              <a:t> </a:t>
            </a:r>
            <a:r>
              <a:rPr lang="it-IT" sz="2400" dirty="0" err="1"/>
              <a:t>proteases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cleave</a:t>
            </a:r>
            <a:r>
              <a:rPr lang="it-IT" sz="2400" dirty="0"/>
              <a:t> </a:t>
            </a:r>
            <a:r>
              <a:rPr lang="it-IT" sz="2400" dirty="0" err="1"/>
              <a:t>proteins</a:t>
            </a:r>
            <a:r>
              <a:rPr lang="it-IT" sz="2400" dirty="0"/>
              <a:t> </a:t>
            </a:r>
            <a:r>
              <a:rPr lang="it-IT" sz="2400" dirty="0" err="1"/>
              <a:t>after</a:t>
            </a:r>
            <a:r>
              <a:rPr lang="it-IT" sz="2400" dirty="0"/>
              <a:t> </a:t>
            </a:r>
            <a:r>
              <a:rPr lang="it-IT" sz="2400" dirty="0" err="1"/>
              <a:t>aspartic</a:t>
            </a:r>
            <a:r>
              <a:rPr lang="it-IT" sz="2400" dirty="0"/>
              <a:t> acid </a:t>
            </a:r>
            <a:r>
              <a:rPr lang="it-IT" sz="2400" dirty="0" err="1"/>
              <a:t>residues</a:t>
            </a:r>
            <a:r>
              <a:rPr lang="it-IT" sz="2400" dirty="0"/>
              <a:t>.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distinct</a:t>
            </a:r>
            <a:r>
              <a:rPr lang="it-IT" sz="2400" dirty="0"/>
              <a:t> </a:t>
            </a:r>
            <a:r>
              <a:rPr lang="it-IT" sz="2400" dirty="0" err="1"/>
              <a:t>pathways</a:t>
            </a:r>
            <a:r>
              <a:rPr lang="it-IT" sz="2400" dirty="0"/>
              <a:t> converge on </a:t>
            </a:r>
            <a:r>
              <a:rPr lang="it-IT" sz="2400" b="1" dirty="0" err="1"/>
              <a:t>caspase</a:t>
            </a:r>
            <a:r>
              <a:rPr lang="it-IT" sz="2400" b="1" dirty="0"/>
              <a:t> </a:t>
            </a:r>
            <a:r>
              <a:rPr lang="it-IT" sz="2400" b="1" dirty="0" err="1"/>
              <a:t>activation</a:t>
            </a:r>
            <a:r>
              <a:rPr lang="it-IT" sz="2400" dirty="0"/>
              <a:t>: the </a:t>
            </a:r>
            <a:r>
              <a:rPr lang="it-IT" sz="2400" b="1" dirty="0" err="1"/>
              <a:t>mitochondrial</a:t>
            </a:r>
            <a:r>
              <a:rPr lang="it-IT" sz="2400" b="1" dirty="0"/>
              <a:t> </a:t>
            </a:r>
            <a:r>
              <a:rPr lang="it-IT" sz="2400" b="1" dirty="0" err="1"/>
              <a:t>pathway</a:t>
            </a:r>
            <a:r>
              <a:rPr lang="it-IT" sz="2400" b="1" dirty="0"/>
              <a:t> </a:t>
            </a:r>
            <a:r>
              <a:rPr lang="it-IT" sz="2400" dirty="0"/>
              <a:t>and the </a:t>
            </a:r>
            <a:r>
              <a:rPr lang="it-IT" sz="2400" b="1" dirty="0" err="1"/>
              <a:t>death</a:t>
            </a:r>
            <a:r>
              <a:rPr lang="it-IT" sz="2400" b="1" dirty="0"/>
              <a:t> </a:t>
            </a:r>
            <a:r>
              <a:rPr lang="it-IT" sz="2400" b="1" dirty="0" err="1"/>
              <a:t>receptor</a:t>
            </a:r>
            <a:r>
              <a:rPr lang="it-IT" sz="2400" b="1" dirty="0"/>
              <a:t> </a:t>
            </a:r>
            <a:r>
              <a:rPr lang="it-IT" sz="2400" b="1" dirty="0" err="1"/>
              <a:t>pathway</a:t>
            </a:r>
            <a:r>
              <a:rPr lang="it-IT" sz="2400" dirty="0"/>
              <a:t>. </a:t>
            </a:r>
            <a:r>
              <a:rPr lang="it-IT" sz="2400" dirty="0" err="1"/>
              <a:t>Although</a:t>
            </a:r>
            <a:r>
              <a:rPr lang="it-IT" sz="2400" dirty="0"/>
              <a:t>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pathways</a:t>
            </a:r>
            <a:r>
              <a:rPr lang="it-IT" sz="2400" dirty="0"/>
              <a:t> can </a:t>
            </a:r>
            <a:r>
              <a:rPr lang="it-IT" sz="2400" dirty="0" err="1"/>
              <a:t>intersect</a:t>
            </a:r>
            <a:r>
              <a:rPr lang="it-IT" sz="2400" dirty="0"/>
              <a:t>, </a:t>
            </a:r>
            <a:r>
              <a:rPr lang="it-IT" sz="2400" dirty="0" err="1"/>
              <a:t>they</a:t>
            </a:r>
            <a:r>
              <a:rPr lang="it-IT" sz="2400" dirty="0"/>
              <a:t> are </a:t>
            </a:r>
            <a:r>
              <a:rPr lang="it-IT" sz="2400" dirty="0" err="1"/>
              <a:t>generally</a:t>
            </a:r>
            <a:r>
              <a:rPr lang="it-IT" sz="2400" dirty="0"/>
              <a:t> </a:t>
            </a:r>
            <a:r>
              <a:rPr lang="it-IT" sz="2400" dirty="0" err="1"/>
              <a:t>induced</a:t>
            </a:r>
            <a:r>
              <a:rPr lang="it-IT" sz="2400" dirty="0"/>
              <a:t> under </a:t>
            </a: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conditions</a:t>
            </a:r>
            <a:r>
              <a:rPr lang="it-IT" sz="2400" dirty="0"/>
              <a:t>, involve </a:t>
            </a: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molecules</a:t>
            </a:r>
            <a:r>
              <a:rPr lang="it-IT" sz="2400" dirty="0"/>
              <a:t>, and serve </a:t>
            </a:r>
            <a:r>
              <a:rPr lang="it-IT" sz="2400" dirty="0" err="1"/>
              <a:t>distinct</a:t>
            </a:r>
            <a:r>
              <a:rPr lang="it-IT" sz="2400" dirty="0"/>
              <a:t> </a:t>
            </a:r>
            <a:r>
              <a:rPr lang="it-IT" sz="2400" dirty="0" err="1"/>
              <a:t>roles</a:t>
            </a:r>
            <a:r>
              <a:rPr lang="it-IT" sz="2400" dirty="0"/>
              <a:t> in </a:t>
            </a:r>
            <a:r>
              <a:rPr lang="it-IT" sz="2400" dirty="0" err="1"/>
              <a:t>physiology</a:t>
            </a:r>
            <a:r>
              <a:rPr lang="it-IT" sz="2400" dirty="0"/>
              <a:t> and </a:t>
            </a:r>
            <a:r>
              <a:rPr lang="it-IT" sz="2400" dirty="0" err="1"/>
              <a:t>disease</a:t>
            </a:r>
            <a:r>
              <a:rPr lang="it-IT" sz="2400" dirty="0"/>
              <a:t>. The end </a:t>
            </a:r>
            <a:r>
              <a:rPr lang="it-IT" sz="2400" dirty="0" err="1"/>
              <a:t>result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apoptotic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death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clearance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apoptotic</a:t>
            </a:r>
            <a:r>
              <a:rPr lang="it-IT" sz="2400" dirty="0"/>
              <a:t> </a:t>
            </a:r>
            <a:r>
              <a:rPr lang="it-IT" sz="2400" dirty="0" err="1"/>
              <a:t>bodies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phagocytes</a:t>
            </a:r>
            <a:r>
              <a:rPr lang="it-IT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25503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00055" y="976917"/>
            <a:ext cx="8453152" cy="45243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/>
              <a:t>The </a:t>
            </a:r>
            <a:r>
              <a:rPr lang="it-IT" sz="2400" b="1" dirty="0" err="1"/>
              <a:t>mitochondrial</a:t>
            </a:r>
            <a:r>
              <a:rPr lang="it-IT" sz="2400" b="1" dirty="0"/>
              <a:t> (</a:t>
            </a:r>
            <a:r>
              <a:rPr lang="it-IT" sz="2400" b="1" dirty="0" err="1"/>
              <a:t>intrinsic</a:t>
            </a:r>
            <a:r>
              <a:rPr lang="it-IT" sz="2400" b="1" dirty="0"/>
              <a:t>) </a:t>
            </a:r>
            <a:r>
              <a:rPr lang="it-IT" sz="2400" b="1" dirty="0" err="1"/>
              <a:t>pathway</a:t>
            </a:r>
            <a:r>
              <a:rPr lang="it-IT" sz="2400" b="1" dirty="0"/>
              <a:t> </a:t>
            </a:r>
            <a:r>
              <a:rPr lang="it-IT" sz="2400" b="1" dirty="0" err="1"/>
              <a:t>seems</a:t>
            </a:r>
            <a:r>
              <a:rPr lang="it-IT" sz="2400" b="1" dirty="0"/>
              <a:t> </a:t>
            </a:r>
            <a:r>
              <a:rPr lang="it-IT" sz="2400" b="1" dirty="0" err="1"/>
              <a:t>to</a:t>
            </a:r>
            <a:r>
              <a:rPr lang="it-IT" sz="2400" b="1" dirty="0"/>
              <a:t> </a:t>
            </a:r>
            <a:r>
              <a:rPr lang="it-IT" sz="2400" b="1" dirty="0" err="1"/>
              <a:t>be</a:t>
            </a:r>
            <a:r>
              <a:rPr lang="it-IT" sz="2400" b="1" dirty="0"/>
              <a:t> </a:t>
            </a:r>
            <a:r>
              <a:rPr lang="it-IT" sz="2400" b="1" dirty="0" err="1"/>
              <a:t>responsible</a:t>
            </a:r>
            <a:r>
              <a:rPr lang="it-IT" sz="2400" b="1" dirty="0"/>
              <a:t> </a:t>
            </a:r>
            <a:r>
              <a:rPr lang="it-IT" sz="2400" b="1" dirty="0" err="1"/>
              <a:t>for</a:t>
            </a:r>
            <a:r>
              <a:rPr lang="it-IT" sz="2400" b="1" dirty="0"/>
              <a:t> </a:t>
            </a:r>
            <a:r>
              <a:rPr lang="it-IT" sz="2400" b="1" dirty="0" err="1"/>
              <a:t>apoptosis</a:t>
            </a:r>
            <a:r>
              <a:rPr lang="it-IT" sz="2400" b="1" dirty="0"/>
              <a:t> in </a:t>
            </a:r>
            <a:r>
              <a:rPr lang="it-IT" sz="2400" b="1" dirty="0" err="1"/>
              <a:t>most</a:t>
            </a:r>
            <a:r>
              <a:rPr lang="it-IT" sz="2400" b="1" dirty="0"/>
              <a:t> </a:t>
            </a:r>
            <a:r>
              <a:rPr lang="it-IT" sz="2400" b="1" dirty="0" err="1"/>
              <a:t>physiologic</a:t>
            </a:r>
            <a:r>
              <a:rPr lang="it-IT" sz="2400" b="1" dirty="0"/>
              <a:t> and </a:t>
            </a:r>
            <a:r>
              <a:rPr lang="it-IT" sz="2400" b="1" dirty="0" err="1"/>
              <a:t>pathologic</a:t>
            </a:r>
            <a:r>
              <a:rPr lang="it-IT" sz="2400" b="1" dirty="0"/>
              <a:t> </a:t>
            </a:r>
            <a:r>
              <a:rPr lang="it-IT" sz="2400" b="1" dirty="0" err="1"/>
              <a:t>situations</a:t>
            </a:r>
            <a:r>
              <a:rPr lang="it-IT" sz="2400" dirty="0"/>
              <a:t>. </a:t>
            </a:r>
            <a:r>
              <a:rPr lang="it-IT" sz="2400" dirty="0" err="1"/>
              <a:t>Mitochondria</a:t>
            </a:r>
            <a:r>
              <a:rPr lang="it-IT" sz="2400" dirty="0"/>
              <a:t> </a:t>
            </a:r>
            <a:r>
              <a:rPr lang="it-IT" sz="2400" dirty="0" err="1"/>
              <a:t>contain</a:t>
            </a:r>
            <a:r>
              <a:rPr lang="it-IT" sz="2400" dirty="0"/>
              <a:t> </a:t>
            </a:r>
            <a:r>
              <a:rPr lang="it-IT" sz="2400" dirty="0" err="1"/>
              <a:t>several</a:t>
            </a:r>
            <a:r>
              <a:rPr lang="it-IT" sz="2400" dirty="0"/>
              <a:t> </a:t>
            </a:r>
            <a:r>
              <a:rPr lang="it-IT" sz="2400" dirty="0" err="1"/>
              <a:t>proteins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are </a:t>
            </a:r>
            <a:r>
              <a:rPr lang="it-IT" sz="2400" dirty="0" err="1"/>
              <a:t>capable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inducing</a:t>
            </a:r>
            <a:r>
              <a:rPr lang="it-IT" sz="2400" dirty="0"/>
              <a:t> </a:t>
            </a:r>
            <a:r>
              <a:rPr lang="it-IT" sz="2400" dirty="0" err="1"/>
              <a:t>apoptosis</a:t>
            </a:r>
            <a:r>
              <a:rPr lang="it-IT" sz="2400" dirty="0"/>
              <a:t>, </a:t>
            </a:r>
            <a:r>
              <a:rPr lang="it-IT" sz="2400" dirty="0" err="1"/>
              <a:t>including</a:t>
            </a:r>
            <a:r>
              <a:rPr lang="it-IT" sz="2400" dirty="0"/>
              <a:t> </a:t>
            </a:r>
            <a:r>
              <a:rPr lang="it-IT" sz="2400" b="1" dirty="0" err="1"/>
              <a:t>cytochrome</a:t>
            </a:r>
            <a:r>
              <a:rPr lang="it-IT" sz="2400" b="1" dirty="0"/>
              <a:t> c</a:t>
            </a:r>
            <a:r>
              <a:rPr lang="it-IT" sz="2400" dirty="0"/>
              <a:t>. </a:t>
            </a:r>
            <a:r>
              <a:rPr lang="it-IT" sz="2400" dirty="0" err="1"/>
              <a:t>When</a:t>
            </a:r>
            <a:r>
              <a:rPr lang="it-IT" sz="2400" dirty="0"/>
              <a:t> </a:t>
            </a:r>
            <a:r>
              <a:rPr lang="it-IT" sz="2400" dirty="0" err="1"/>
              <a:t>mitochondrial</a:t>
            </a:r>
            <a:r>
              <a:rPr lang="it-IT" sz="2400" dirty="0"/>
              <a:t> </a:t>
            </a:r>
            <a:r>
              <a:rPr lang="it-IT" sz="2400" dirty="0" err="1"/>
              <a:t>membranes</a:t>
            </a:r>
            <a:r>
              <a:rPr lang="it-IT" sz="2400" dirty="0"/>
              <a:t> </a:t>
            </a:r>
            <a:r>
              <a:rPr lang="it-IT" sz="2400" dirty="0" err="1"/>
              <a:t>become</a:t>
            </a:r>
            <a:r>
              <a:rPr lang="it-IT" sz="2400" dirty="0"/>
              <a:t> </a:t>
            </a:r>
            <a:r>
              <a:rPr lang="it-IT" sz="2400" dirty="0" err="1"/>
              <a:t>permeable</a:t>
            </a:r>
            <a:r>
              <a:rPr lang="it-IT" sz="2400" dirty="0"/>
              <a:t>, </a:t>
            </a:r>
            <a:r>
              <a:rPr lang="it-IT" sz="2400" dirty="0" err="1"/>
              <a:t>cytochrome</a:t>
            </a:r>
            <a:r>
              <a:rPr lang="it-IT" sz="2400" dirty="0"/>
              <a:t> </a:t>
            </a:r>
            <a:r>
              <a:rPr lang="it-IT" sz="2400" dirty="0" err="1"/>
              <a:t>c</a:t>
            </a:r>
            <a:r>
              <a:rPr lang="it-IT" sz="2400" dirty="0"/>
              <a:t> </a:t>
            </a:r>
            <a:r>
              <a:rPr lang="it-IT" sz="2400" dirty="0" err="1"/>
              <a:t>leaks</a:t>
            </a:r>
            <a:r>
              <a:rPr lang="it-IT" sz="2400" dirty="0"/>
              <a:t> out </a:t>
            </a:r>
            <a:r>
              <a:rPr lang="it-IT" sz="2400" dirty="0" err="1"/>
              <a:t>into</a:t>
            </a:r>
            <a:r>
              <a:rPr lang="it-IT" sz="2400" dirty="0"/>
              <a:t> the </a:t>
            </a:r>
            <a:r>
              <a:rPr lang="it-IT" sz="2400" dirty="0" err="1"/>
              <a:t>cytoplasm</a:t>
            </a:r>
            <a:r>
              <a:rPr lang="it-IT" sz="2400" dirty="0"/>
              <a:t>, </a:t>
            </a:r>
            <a:r>
              <a:rPr lang="it-IT" sz="2400" dirty="0" err="1"/>
              <a:t>triggering</a:t>
            </a:r>
            <a:r>
              <a:rPr lang="it-IT" sz="2400" dirty="0"/>
              <a:t> </a:t>
            </a:r>
            <a:r>
              <a:rPr lang="it-IT" sz="2400" dirty="0" err="1"/>
              <a:t>caspase</a:t>
            </a:r>
            <a:r>
              <a:rPr lang="it-IT" sz="2400" dirty="0"/>
              <a:t> </a:t>
            </a:r>
            <a:r>
              <a:rPr lang="it-IT" sz="2400" dirty="0" err="1"/>
              <a:t>activation</a:t>
            </a:r>
            <a:r>
              <a:rPr lang="it-IT" sz="2400" dirty="0"/>
              <a:t> and </a:t>
            </a:r>
            <a:r>
              <a:rPr lang="it-IT" sz="2400" dirty="0" err="1"/>
              <a:t>apoptotic</a:t>
            </a:r>
            <a:r>
              <a:rPr lang="it-IT" sz="2400" dirty="0"/>
              <a:t> </a:t>
            </a:r>
            <a:r>
              <a:rPr lang="it-IT" sz="2400" dirty="0" err="1"/>
              <a:t>death</a:t>
            </a:r>
            <a:r>
              <a:rPr lang="it-IT" sz="2400" dirty="0"/>
              <a:t>. A family </a:t>
            </a:r>
            <a:r>
              <a:rPr lang="it-IT" sz="2400" dirty="0" err="1"/>
              <a:t>of</a:t>
            </a:r>
            <a:r>
              <a:rPr lang="it-IT" sz="2400" dirty="0"/>
              <a:t> more </a:t>
            </a:r>
            <a:r>
              <a:rPr lang="it-IT" sz="2400" dirty="0" err="1"/>
              <a:t>than</a:t>
            </a:r>
            <a:r>
              <a:rPr lang="it-IT" sz="2400" dirty="0"/>
              <a:t> 20 </a:t>
            </a:r>
            <a:r>
              <a:rPr lang="it-IT" sz="2400" dirty="0" err="1"/>
              <a:t>proteins</a:t>
            </a:r>
            <a:r>
              <a:rPr lang="it-IT" sz="2400" dirty="0"/>
              <a:t>, the </a:t>
            </a:r>
            <a:r>
              <a:rPr lang="it-IT" sz="2400" dirty="0" err="1"/>
              <a:t>prototype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b="1" dirty="0"/>
              <a:t>Bcl-2</a:t>
            </a:r>
            <a:r>
              <a:rPr lang="it-IT" sz="2400" dirty="0"/>
              <a:t>, </a:t>
            </a:r>
            <a:r>
              <a:rPr lang="it-IT" sz="2400" dirty="0" err="1"/>
              <a:t>controls</a:t>
            </a:r>
            <a:r>
              <a:rPr lang="it-IT" sz="2400" dirty="0"/>
              <a:t> </a:t>
            </a:r>
            <a:r>
              <a:rPr lang="it-IT" sz="2400" b="1" dirty="0"/>
              <a:t>the </a:t>
            </a:r>
            <a:r>
              <a:rPr lang="it-IT" sz="2400" b="1" dirty="0" err="1"/>
              <a:t>permeability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mitochondria</a:t>
            </a:r>
            <a:r>
              <a:rPr lang="it-IT" sz="2400" dirty="0"/>
              <a:t>. In </a:t>
            </a:r>
            <a:r>
              <a:rPr lang="it-IT" sz="2400" dirty="0" err="1"/>
              <a:t>healthy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, Bcl-2 and the </a:t>
            </a:r>
            <a:r>
              <a:rPr lang="it-IT" sz="2400" dirty="0" err="1"/>
              <a:t>related</a:t>
            </a:r>
            <a:r>
              <a:rPr lang="it-IT" sz="2400" dirty="0"/>
              <a:t> </a:t>
            </a:r>
            <a:r>
              <a:rPr lang="it-IT" sz="2400" dirty="0" err="1"/>
              <a:t>protein</a:t>
            </a:r>
            <a:r>
              <a:rPr lang="it-IT" sz="2400" dirty="0"/>
              <a:t> </a:t>
            </a:r>
            <a:r>
              <a:rPr lang="it-IT" sz="2400" dirty="0" err="1"/>
              <a:t>Bcl-xL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are </a:t>
            </a:r>
            <a:r>
              <a:rPr lang="it-IT" sz="2400" dirty="0" err="1"/>
              <a:t>produced</a:t>
            </a:r>
            <a:r>
              <a:rPr lang="it-IT" sz="2400" dirty="0"/>
              <a:t> in </a:t>
            </a:r>
            <a:r>
              <a:rPr lang="it-IT" sz="2400" dirty="0" err="1"/>
              <a:t>response</a:t>
            </a:r>
            <a:r>
              <a:rPr lang="it-IT" sz="2400" dirty="0"/>
              <a:t> to </a:t>
            </a:r>
            <a:r>
              <a:rPr lang="it-IT" sz="2400" dirty="0" err="1"/>
              <a:t>growth</a:t>
            </a:r>
            <a:r>
              <a:rPr lang="it-IT" sz="2400" dirty="0"/>
              <a:t> </a:t>
            </a:r>
            <a:r>
              <a:rPr lang="it-IT" sz="2400" dirty="0" err="1"/>
              <a:t>factors</a:t>
            </a:r>
            <a:r>
              <a:rPr lang="it-IT" sz="2400" dirty="0"/>
              <a:t> and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stimuli</a:t>
            </a:r>
            <a:r>
              <a:rPr lang="it-IT" sz="2400" dirty="0"/>
              <a:t>, </a:t>
            </a:r>
            <a:r>
              <a:rPr lang="it-IT" sz="2400" dirty="0" err="1"/>
              <a:t>maintain</a:t>
            </a:r>
            <a:r>
              <a:rPr lang="it-IT" sz="2400" dirty="0"/>
              <a:t> the </a:t>
            </a:r>
            <a:r>
              <a:rPr lang="it-IT" sz="2400" dirty="0" err="1"/>
              <a:t>integrity</a:t>
            </a:r>
            <a:r>
              <a:rPr lang="it-IT" sz="2400" dirty="0"/>
              <a:t> of </a:t>
            </a:r>
            <a:r>
              <a:rPr lang="it-IT" sz="2400" dirty="0" err="1"/>
              <a:t>mitochondrial</a:t>
            </a:r>
            <a:r>
              <a:rPr lang="it-IT" sz="2400" dirty="0"/>
              <a:t> </a:t>
            </a:r>
            <a:r>
              <a:rPr lang="it-IT" sz="2400" dirty="0" err="1"/>
              <a:t>membranes</a:t>
            </a:r>
            <a:r>
              <a:rPr lang="it-IT" sz="2400" dirty="0"/>
              <a:t>, in large part by holding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proapoptotic</a:t>
            </a:r>
            <a:r>
              <a:rPr lang="it-IT" sz="2400" dirty="0"/>
              <a:t> </a:t>
            </a:r>
            <a:r>
              <a:rPr lang="it-IT" sz="2400" dirty="0" err="1"/>
              <a:t>members</a:t>
            </a:r>
            <a:r>
              <a:rPr lang="it-IT" sz="2400" dirty="0"/>
              <a:t> of the family, </a:t>
            </a:r>
            <a:r>
              <a:rPr lang="it-IT" sz="2400" b="1" dirty="0" err="1"/>
              <a:t>Bax</a:t>
            </a:r>
            <a:r>
              <a:rPr lang="it-IT" sz="2400" dirty="0"/>
              <a:t> and </a:t>
            </a:r>
            <a:r>
              <a:rPr lang="it-IT" sz="2400" b="1" dirty="0" err="1"/>
              <a:t>Bak</a:t>
            </a:r>
            <a:r>
              <a:rPr lang="it-IT" sz="2400" dirty="0"/>
              <a:t>, in </a:t>
            </a:r>
            <a:r>
              <a:rPr lang="it-IT" sz="2400" dirty="0" err="1"/>
              <a:t>check</a:t>
            </a:r>
            <a:r>
              <a:rPr lang="it-IT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832777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0EF85A9-5A62-8041-9AFE-DCE7B9AABAFA}"/>
              </a:ext>
            </a:extLst>
          </p:cNvPr>
          <p:cNvSpPr/>
          <p:nvPr/>
        </p:nvSpPr>
        <p:spPr>
          <a:xfrm>
            <a:off x="1823805" y="211699"/>
            <a:ext cx="869429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are </a:t>
            </a:r>
            <a:r>
              <a:rPr lang="it-IT" dirty="0" err="1"/>
              <a:t>deprived</a:t>
            </a:r>
            <a:r>
              <a:rPr lang="it-IT" dirty="0"/>
              <a:t> of </a:t>
            </a:r>
            <a:r>
              <a:rPr lang="it-IT" dirty="0" err="1"/>
              <a:t>growth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and </a:t>
            </a:r>
            <a:r>
              <a:rPr lang="it-IT" dirty="0" err="1"/>
              <a:t>survival</a:t>
            </a:r>
            <a:r>
              <a:rPr lang="it-IT" dirty="0"/>
              <a:t> </a:t>
            </a:r>
            <a:r>
              <a:rPr lang="it-IT" dirty="0" err="1"/>
              <a:t>signals</a:t>
            </a:r>
            <a:r>
              <a:rPr lang="it-IT" dirty="0"/>
              <a:t>, or are </a:t>
            </a:r>
            <a:r>
              <a:rPr lang="it-IT" dirty="0" err="1"/>
              <a:t>exposed</a:t>
            </a:r>
            <a:r>
              <a:rPr lang="it-IT" dirty="0"/>
              <a:t> to agents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damage</a:t>
            </a:r>
            <a:r>
              <a:rPr lang="it-IT" dirty="0"/>
              <a:t> DNA, or accumulate </a:t>
            </a:r>
            <a:r>
              <a:rPr lang="it-IT" dirty="0" err="1"/>
              <a:t>unacceptable</a:t>
            </a:r>
            <a:r>
              <a:rPr lang="it-IT" dirty="0"/>
              <a:t> </a:t>
            </a:r>
            <a:r>
              <a:rPr lang="it-IT" dirty="0" err="1"/>
              <a:t>amounts</a:t>
            </a:r>
            <a:r>
              <a:rPr lang="it-IT" dirty="0"/>
              <a:t> of </a:t>
            </a:r>
            <a:r>
              <a:rPr lang="it-IT" dirty="0" err="1"/>
              <a:t>misfolded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, a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sensors</a:t>
            </a:r>
            <a:r>
              <a:rPr lang="it-IT" dirty="0"/>
              <a:t> are </a:t>
            </a:r>
            <a:r>
              <a:rPr lang="it-IT" dirty="0" err="1"/>
              <a:t>activated</a:t>
            </a:r>
            <a:r>
              <a:rPr lang="it-IT" dirty="0"/>
              <a:t>.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sensors</a:t>
            </a:r>
            <a:r>
              <a:rPr lang="it-IT" dirty="0"/>
              <a:t> are</a:t>
            </a:r>
            <a:r>
              <a:rPr lang="it-IT" b="1" dirty="0"/>
              <a:t> </a:t>
            </a:r>
            <a:r>
              <a:rPr lang="it-IT" b="1" dirty="0" err="1"/>
              <a:t>called</a:t>
            </a:r>
            <a:r>
              <a:rPr lang="it-IT" b="1" dirty="0"/>
              <a:t> BH3 </a:t>
            </a:r>
            <a:r>
              <a:rPr lang="it-IT" b="1" dirty="0" err="1"/>
              <a:t>proteins</a:t>
            </a:r>
            <a:r>
              <a:rPr lang="it-IT" b="1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contan</a:t>
            </a:r>
            <a:r>
              <a:rPr lang="it-IT" dirty="0"/>
              <a:t> the </a:t>
            </a:r>
            <a:r>
              <a:rPr lang="it-IT" dirty="0" err="1"/>
              <a:t>third</a:t>
            </a:r>
            <a:r>
              <a:rPr lang="it-IT" dirty="0"/>
              <a:t> domain </a:t>
            </a:r>
            <a:r>
              <a:rPr lang="it-IT" dirty="0" err="1"/>
              <a:t>seen</a:t>
            </a:r>
            <a:r>
              <a:rPr lang="it-IT" dirty="0"/>
              <a:t> in </a:t>
            </a:r>
            <a:r>
              <a:rPr lang="it-IT" dirty="0" err="1"/>
              <a:t>Bcl</a:t>
            </a:r>
            <a:r>
              <a:rPr lang="it-IT" dirty="0"/>
              <a:t>-family </a:t>
            </a:r>
            <a:r>
              <a:rPr lang="it-IT" dirty="0" err="1"/>
              <a:t>proteins</a:t>
            </a:r>
            <a:r>
              <a:rPr lang="it-IT" dirty="0"/>
              <a:t>. </a:t>
            </a:r>
            <a:r>
              <a:rPr lang="it-IT" dirty="0" err="1"/>
              <a:t>They</a:t>
            </a:r>
            <a:r>
              <a:rPr lang="it-IT" dirty="0"/>
              <a:t> in turn </a:t>
            </a:r>
            <a:r>
              <a:rPr lang="it-IT" dirty="0" err="1"/>
              <a:t>shift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delicate, life-</a:t>
            </a:r>
            <a:r>
              <a:rPr lang="it-IT" dirty="0" err="1"/>
              <a:t>sustaining</a:t>
            </a:r>
            <a:r>
              <a:rPr lang="it-IT" dirty="0"/>
              <a:t> balance in </a:t>
            </a:r>
            <a:r>
              <a:rPr lang="it-IT" dirty="0" err="1"/>
              <a:t>favor</a:t>
            </a:r>
            <a:r>
              <a:rPr lang="it-IT" dirty="0"/>
              <a:t> of pro-</a:t>
            </a:r>
            <a:r>
              <a:rPr lang="it-IT" dirty="0" err="1"/>
              <a:t>apoptotic</a:t>
            </a:r>
            <a:r>
              <a:rPr lang="it-IT" dirty="0"/>
              <a:t> </a:t>
            </a:r>
            <a:r>
              <a:rPr lang="it-IT" dirty="0" err="1"/>
              <a:t>Bak</a:t>
            </a:r>
            <a:r>
              <a:rPr lang="it-IT" dirty="0"/>
              <a:t> and </a:t>
            </a:r>
            <a:r>
              <a:rPr lang="it-IT" dirty="0" err="1"/>
              <a:t>Bax</a:t>
            </a:r>
            <a:r>
              <a:rPr lang="it-IT" dirty="0"/>
              <a:t>.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result</a:t>
            </a:r>
            <a:r>
              <a:rPr lang="it-IT" dirty="0"/>
              <a:t>, </a:t>
            </a:r>
            <a:r>
              <a:rPr lang="it-IT" dirty="0" err="1"/>
              <a:t>Bak</a:t>
            </a:r>
            <a:r>
              <a:rPr lang="it-IT" dirty="0"/>
              <a:t> and </a:t>
            </a:r>
            <a:r>
              <a:rPr lang="it-IT" dirty="0" err="1"/>
              <a:t>Bax</a:t>
            </a:r>
            <a:r>
              <a:rPr lang="it-IT" dirty="0"/>
              <a:t> </a:t>
            </a:r>
            <a:r>
              <a:rPr lang="it-IT" dirty="0" err="1"/>
              <a:t>dimerize</a:t>
            </a:r>
            <a:r>
              <a:rPr lang="it-IT" dirty="0"/>
              <a:t>, </a:t>
            </a:r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mitochondrial</a:t>
            </a:r>
            <a:r>
              <a:rPr lang="it-IT" dirty="0"/>
              <a:t> membrane, and </a:t>
            </a:r>
            <a:r>
              <a:rPr lang="it-IT" dirty="0" err="1"/>
              <a:t>form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cytochrome</a:t>
            </a:r>
            <a:r>
              <a:rPr lang="it-IT" dirty="0"/>
              <a:t> c and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mitochondrial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 </a:t>
            </a:r>
            <a:r>
              <a:rPr lang="it-IT" dirty="0" err="1"/>
              <a:t>escape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cytosol</a:t>
            </a:r>
            <a:r>
              <a:rPr lang="it-IT" dirty="0"/>
              <a:t>. </a:t>
            </a:r>
            <a:r>
              <a:rPr lang="it-IT" b="1" dirty="0" err="1"/>
              <a:t>After</a:t>
            </a:r>
            <a:r>
              <a:rPr lang="it-IT" b="1" dirty="0"/>
              <a:t> </a:t>
            </a:r>
            <a:r>
              <a:rPr lang="it-IT" b="1" dirty="0" err="1"/>
              <a:t>cytochrome</a:t>
            </a:r>
            <a:r>
              <a:rPr lang="it-IT" b="1" dirty="0"/>
              <a:t> c </a:t>
            </a:r>
            <a:r>
              <a:rPr lang="it-IT" b="1" dirty="0" err="1"/>
              <a:t>enters</a:t>
            </a:r>
            <a:r>
              <a:rPr lang="it-IT" b="1" dirty="0"/>
              <a:t> the </a:t>
            </a:r>
            <a:r>
              <a:rPr lang="it-IT" b="1" dirty="0" err="1"/>
              <a:t>cytosol</a:t>
            </a:r>
            <a:r>
              <a:rPr lang="it-IT" b="1" dirty="0"/>
              <a:t>, </a:t>
            </a:r>
            <a:r>
              <a:rPr lang="it-IT" b="1" dirty="0" err="1"/>
              <a:t>it</a:t>
            </a:r>
            <a:r>
              <a:rPr lang="it-IT" b="1" dirty="0"/>
              <a:t>, </a:t>
            </a:r>
            <a:r>
              <a:rPr lang="it-IT" b="1" dirty="0" err="1"/>
              <a:t>together</a:t>
            </a:r>
            <a:r>
              <a:rPr lang="it-IT" b="1" dirty="0"/>
              <a:t> with </a:t>
            </a:r>
            <a:r>
              <a:rPr lang="it-IT" b="1" dirty="0" err="1"/>
              <a:t>certain</a:t>
            </a:r>
            <a:r>
              <a:rPr lang="it-IT" b="1" dirty="0"/>
              <a:t> </a:t>
            </a:r>
            <a:r>
              <a:rPr lang="it-IT" b="1" dirty="0" err="1"/>
              <a:t>cofactors</a:t>
            </a:r>
            <a:r>
              <a:rPr lang="it-IT" b="1" dirty="0"/>
              <a:t>, </a:t>
            </a:r>
            <a:r>
              <a:rPr lang="it-IT" b="1" dirty="0" err="1"/>
              <a:t>activates</a:t>
            </a:r>
            <a:r>
              <a:rPr lang="it-IT" b="1" dirty="0"/>
              <a:t> </a:t>
            </a:r>
            <a:r>
              <a:rPr lang="it-IT" sz="2400" b="1" dirty="0"/>
              <a:t>caspase-9</a:t>
            </a:r>
            <a:r>
              <a:rPr lang="it-IT" dirty="0"/>
              <a:t>. The net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activation</a:t>
            </a:r>
            <a:r>
              <a:rPr lang="it-IT" dirty="0"/>
              <a:t> of a </a:t>
            </a:r>
            <a:r>
              <a:rPr lang="it-IT" dirty="0" err="1"/>
              <a:t>caspase</a:t>
            </a:r>
            <a:r>
              <a:rPr lang="it-IT" dirty="0"/>
              <a:t> </a:t>
            </a:r>
            <a:r>
              <a:rPr lang="it-IT" dirty="0" err="1"/>
              <a:t>cascade</a:t>
            </a:r>
            <a:r>
              <a:rPr lang="it-IT" dirty="0"/>
              <a:t>, </a:t>
            </a:r>
            <a:r>
              <a:rPr lang="it-IT" dirty="0" err="1"/>
              <a:t>ultimately</a:t>
            </a:r>
            <a:r>
              <a:rPr lang="it-IT" dirty="0"/>
              <a:t> </a:t>
            </a:r>
            <a:r>
              <a:rPr lang="it-IT" dirty="0" err="1"/>
              <a:t>leading</a:t>
            </a:r>
            <a:r>
              <a:rPr lang="it-IT" dirty="0"/>
              <a:t> to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fragmentation</a:t>
            </a:r>
            <a:r>
              <a:rPr lang="it-IT" dirty="0"/>
              <a:t> and </a:t>
            </a:r>
            <a:r>
              <a:rPr lang="it-IT" dirty="0" err="1"/>
              <a:t>formation</a:t>
            </a:r>
            <a:r>
              <a:rPr lang="it-IT" dirty="0"/>
              <a:t> of </a:t>
            </a:r>
            <a:r>
              <a:rPr lang="it-IT" dirty="0" err="1"/>
              <a:t>apoptotic</a:t>
            </a:r>
            <a:r>
              <a:rPr lang="it-IT" dirty="0"/>
              <a:t> </a:t>
            </a:r>
            <a:r>
              <a:rPr lang="it-IT" dirty="0" err="1"/>
              <a:t>bodies</a:t>
            </a:r>
            <a:r>
              <a:rPr lang="it-IT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C05411D-6D8A-764B-86FF-06A91F76D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015" y="3074021"/>
            <a:ext cx="4989873" cy="36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42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75556" y="508001"/>
            <a:ext cx="8509000" cy="54476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sz="3200" b="1" dirty="0" err="1"/>
              <a:t>Causes</a:t>
            </a:r>
            <a:r>
              <a:rPr lang="it-IT" sz="3200" b="1" dirty="0"/>
              <a:t> </a:t>
            </a:r>
            <a:r>
              <a:rPr lang="it-IT" sz="3200" b="1" dirty="0" err="1"/>
              <a:t>of</a:t>
            </a:r>
            <a:r>
              <a:rPr lang="it-IT" sz="3200" b="1" dirty="0"/>
              <a:t> </a:t>
            </a:r>
            <a:r>
              <a:rPr lang="it-IT" sz="3200" b="1" dirty="0" err="1"/>
              <a:t>Cell</a:t>
            </a:r>
            <a:r>
              <a:rPr lang="it-IT" sz="3200" b="1" dirty="0"/>
              <a:t> </a:t>
            </a:r>
            <a:r>
              <a:rPr lang="it-IT" sz="3200" b="1" dirty="0" err="1"/>
              <a:t>Injury</a:t>
            </a:r>
            <a:endParaRPr lang="it-IT" sz="3200" b="1" dirty="0"/>
          </a:p>
          <a:p>
            <a:endParaRPr lang="it-IT" dirty="0"/>
          </a:p>
          <a:p>
            <a:r>
              <a:rPr lang="it-IT" sz="2000" dirty="0"/>
              <a:t>The </a:t>
            </a:r>
            <a:r>
              <a:rPr lang="it-IT" sz="2000" dirty="0" err="1"/>
              <a:t>causes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 </a:t>
            </a:r>
            <a:r>
              <a:rPr lang="it-IT" sz="2000" dirty="0" err="1"/>
              <a:t>span</a:t>
            </a:r>
            <a:r>
              <a:rPr lang="it-IT" sz="2000" dirty="0"/>
              <a:t> a </a:t>
            </a:r>
            <a:r>
              <a:rPr lang="it-IT" sz="2000" dirty="0" err="1"/>
              <a:t>range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gross</a:t>
            </a:r>
            <a:r>
              <a:rPr lang="it-IT" sz="2000" dirty="0"/>
              <a:t> </a:t>
            </a:r>
            <a:r>
              <a:rPr lang="it-IT" sz="2000" dirty="0" err="1"/>
              <a:t>physical</a:t>
            </a:r>
            <a:r>
              <a:rPr lang="it-IT" sz="2000" dirty="0"/>
              <a:t> trauma,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after</a:t>
            </a:r>
            <a:r>
              <a:rPr lang="it-IT" sz="2000" dirty="0"/>
              <a:t> a motor </a:t>
            </a:r>
            <a:r>
              <a:rPr lang="it-IT" sz="2000" dirty="0" err="1"/>
              <a:t>vehicle</a:t>
            </a:r>
            <a:r>
              <a:rPr lang="it-IT" sz="2000" dirty="0"/>
              <a:t> </a:t>
            </a:r>
            <a:r>
              <a:rPr lang="it-IT" sz="2000" dirty="0" err="1"/>
              <a:t>accident</a:t>
            </a:r>
            <a:r>
              <a:rPr lang="it-IT" sz="2000" dirty="0"/>
              <a:t>, </a:t>
            </a:r>
            <a:r>
              <a:rPr lang="it-IT" sz="2000" dirty="0" err="1"/>
              <a:t>to</a:t>
            </a:r>
            <a:r>
              <a:rPr lang="it-IT" sz="2000" dirty="0"/>
              <a:t> a single gene </a:t>
            </a:r>
            <a:r>
              <a:rPr lang="it-IT" sz="2000" dirty="0" err="1"/>
              <a:t>defect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results</a:t>
            </a:r>
            <a:r>
              <a:rPr lang="it-IT" sz="2000" dirty="0"/>
              <a:t> in a </a:t>
            </a:r>
            <a:r>
              <a:rPr lang="it-IT" sz="2000" dirty="0" err="1"/>
              <a:t>nonfunctional</a:t>
            </a:r>
            <a:r>
              <a:rPr lang="it-IT" sz="2000" dirty="0"/>
              <a:t> </a:t>
            </a:r>
            <a:r>
              <a:rPr lang="it-IT" sz="2000" dirty="0" err="1"/>
              <a:t>enzyme</a:t>
            </a:r>
            <a:r>
              <a:rPr lang="it-IT" sz="2000" dirty="0"/>
              <a:t> in a </a:t>
            </a:r>
            <a:r>
              <a:rPr lang="it-IT" sz="2000" dirty="0" err="1"/>
              <a:t>specific</a:t>
            </a:r>
            <a:r>
              <a:rPr lang="it-IT" sz="2000" dirty="0"/>
              <a:t> </a:t>
            </a:r>
            <a:r>
              <a:rPr lang="it-IT" sz="2000" dirty="0" err="1"/>
              <a:t>metabolic</a:t>
            </a:r>
            <a:r>
              <a:rPr lang="it-IT" sz="2000" dirty="0"/>
              <a:t> </a:t>
            </a:r>
            <a:r>
              <a:rPr lang="it-IT" sz="2000" dirty="0" err="1"/>
              <a:t>disease</a:t>
            </a:r>
            <a:r>
              <a:rPr lang="it-IT" sz="2000" dirty="0"/>
              <a:t>.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injurious</a:t>
            </a:r>
            <a:r>
              <a:rPr lang="it-IT" sz="2000" dirty="0"/>
              <a:t> </a:t>
            </a:r>
            <a:r>
              <a:rPr lang="it-IT" sz="2000" dirty="0" err="1"/>
              <a:t>stimuli</a:t>
            </a:r>
            <a:r>
              <a:rPr lang="it-IT" sz="2000" dirty="0"/>
              <a:t> can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grouped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the </a:t>
            </a:r>
            <a:r>
              <a:rPr lang="it-IT" sz="2000" dirty="0" err="1"/>
              <a:t>following</a:t>
            </a:r>
            <a:r>
              <a:rPr lang="it-IT" sz="2000" dirty="0"/>
              <a:t> </a:t>
            </a:r>
            <a:r>
              <a:rPr lang="it-IT" sz="2000" dirty="0" err="1"/>
              <a:t>categories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b="1" dirty="0" err="1"/>
              <a:t>Hypoxia</a:t>
            </a:r>
            <a:r>
              <a:rPr lang="it-IT" sz="2000" b="1" dirty="0"/>
              <a:t> and ischemia</a:t>
            </a:r>
            <a:r>
              <a:rPr lang="it-IT" sz="2000" dirty="0"/>
              <a:t>. </a:t>
            </a:r>
            <a:r>
              <a:rPr lang="it-IT" sz="2000" dirty="0" err="1"/>
              <a:t>Hypoxia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refers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oxygen</a:t>
            </a:r>
            <a:r>
              <a:rPr lang="it-IT" sz="2000" dirty="0"/>
              <a:t> </a:t>
            </a:r>
            <a:r>
              <a:rPr lang="it-IT" sz="2000" dirty="0" err="1"/>
              <a:t>deficiency</a:t>
            </a:r>
            <a:r>
              <a:rPr lang="it-IT" sz="2000" dirty="0"/>
              <a:t>, and ischemia,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means</a:t>
            </a:r>
            <a:r>
              <a:rPr lang="it-IT" sz="2000" dirty="0"/>
              <a:t> </a:t>
            </a:r>
            <a:r>
              <a:rPr lang="it-IT" sz="2000" dirty="0" err="1"/>
              <a:t>reduced</a:t>
            </a:r>
            <a:r>
              <a:rPr lang="it-IT" sz="2000" dirty="0"/>
              <a:t> </a:t>
            </a:r>
            <a:r>
              <a:rPr lang="it-IT" sz="2000" dirty="0" err="1"/>
              <a:t>blood</a:t>
            </a:r>
            <a:r>
              <a:rPr lang="it-IT" sz="2000" dirty="0"/>
              <a:t> </a:t>
            </a:r>
            <a:r>
              <a:rPr lang="it-IT" sz="2000" dirty="0" err="1"/>
              <a:t>supply</a:t>
            </a:r>
            <a:r>
              <a:rPr lang="it-IT" sz="2000" dirty="0"/>
              <a:t>, are </a:t>
            </a:r>
            <a:r>
              <a:rPr lang="it-IT" sz="2000" dirty="0" err="1"/>
              <a:t>among</a:t>
            </a:r>
            <a:r>
              <a:rPr lang="it-IT" sz="2000" dirty="0"/>
              <a:t> the </a:t>
            </a:r>
            <a:r>
              <a:rPr lang="it-IT" sz="2000" dirty="0" err="1"/>
              <a:t>most</a:t>
            </a:r>
            <a:r>
              <a:rPr lang="it-IT" sz="2000" dirty="0"/>
              <a:t> common </a:t>
            </a:r>
            <a:r>
              <a:rPr lang="it-IT" sz="2000" dirty="0" err="1"/>
              <a:t>causes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. </a:t>
            </a:r>
            <a:r>
              <a:rPr lang="it-IT" sz="2000" dirty="0" err="1"/>
              <a:t>Both</a:t>
            </a:r>
            <a:r>
              <a:rPr lang="it-IT" sz="2000" dirty="0"/>
              <a:t> </a:t>
            </a:r>
            <a:r>
              <a:rPr lang="it-IT" sz="2000" dirty="0" err="1"/>
              <a:t>deprive</a:t>
            </a:r>
            <a:r>
              <a:rPr lang="it-IT" sz="2000" dirty="0"/>
              <a:t> </a:t>
            </a:r>
            <a:r>
              <a:rPr lang="it-IT" sz="2000" dirty="0" err="1"/>
              <a:t>tissues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oxygen</a:t>
            </a:r>
            <a:r>
              <a:rPr lang="it-IT" sz="2000" dirty="0"/>
              <a:t>, and ischemia, in </a:t>
            </a:r>
            <a:r>
              <a:rPr lang="it-IT" sz="2000" dirty="0" err="1"/>
              <a:t>addition</a:t>
            </a:r>
            <a:r>
              <a:rPr lang="it-IT" sz="2000" dirty="0"/>
              <a:t>, </a:t>
            </a:r>
            <a:r>
              <a:rPr lang="it-IT" sz="2000" dirty="0" err="1"/>
              <a:t>results</a:t>
            </a:r>
            <a:r>
              <a:rPr lang="it-IT" sz="2000" dirty="0"/>
              <a:t> in a </a:t>
            </a:r>
            <a:r>
              <a:rPr lang="it-IT" sz="2000" dirty="0" err="1"/>
              <a:t>deficiency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essential</a:t>
            </a:r>
            <a:r>
              <a:rPr lang="it-IT" sz="2000" dirty="0"/>
              <a:t> </a:t>
            </a:r>
            <a:r>
              <a:rPr lang="it-IT" sz="2000" dirty="0" err="1"/>
              <a:t>nutrients</a:t>
            </a:r>
            <a:r>
              <a:rPr lang="it-IT" sz="2000" dirty="0"/>
              <a:t> and a </a:t>
            </a:r>
            <a:r>
              <a:rPr lang="it-IT" sz="2000" dirty="0" err="1"/>
              <a:t>build</a:t>
            </a:r>
            <a:r>
              <a:rPr lang="it-IT" sz="2000" dirty="0"/>
              <a:t> up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toxic</a:t>
            </a:r>
            <a:r>
              <a:rPr lang="it-IT" sz="2000" dirty="0"/>
              <a:t> </a:t>
            </a:r>
            <a:r>
              <a:rPr lang="it-IT" sz="2000" dirty="0" err="1"/>
              <a:t>metabolites</a:t>
            </a:r>
            <a:r>
              <a:rPr lang="it-IT" sz="2000" dirty="0"/>
              <a:t>. </a:t>
            </a:r>
            <a:r>
              <a:rPr lang="it-IT" sz="2000" b="1" dirty="0"/>
              <a:t>The </a:t>
            </a:r>
            <a:r>
              <a:rPr lang="it-IT" sz="2000" b="1" dirty="0" err="1"/>
              <a:t>most</a:t>
            </a:r>
            <a:r>
              <a:rPr lang="it-IT" sz="2000" b="1" dirty="0"/>
              <a:t> common cause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hypoxia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ischemia </a:t>
            </a:r>
            <a:r>
              <a:rPr lang="it-IT" sz="2000" b="1" dirty="0" err="1"/>
              <a:t>resulting</a:t>
            </a:r>
            <a:r>
              <a:rPr lang="it-IT" sz="2000" b="1" dirty="0"/>
              <a:t> </a:t>
            </a:r>
            <a:r>
              <a:rPr lang="it-IT" sz="2000" b="1" dirty="0" err="1"/>
              <a:t>from</a:t>
            </a:r>
            <a:r>
              <a:rPr lang="it-IT" sz="2000" b="1" dirty="0"/>
              <a:t> </a:t>
            </a:r>
            <a:r>
              <a:rPr lang="it-IT" sz="2000" b="1" dirty="0" err="1"/>
              <a:t>an</a:t>
            </a:r>
            <a:r>
              <a:rPr lang="it-IT" sz="2000" b="1" dirty="0"/>
              <a:t> </a:t>
            </a:r>
            <a:r>
              <a:rPr lang="it-IT" sz="2000" b="1" dirty="0" err="1"/>
              <a:t>arterial</a:t>
            </a:r>
            <a:r>
              <a:rPr lang="it-IT" sz="2000" b="1" dirty="0"/>
              <a:t> </a:t>
            </a:r>
            <a:r>
              <a:rPr lang="it-IT" sz="2000" b="1" dirty="0" err="1"/>
              <a:t>obstruction</a:t>
            </a:r>
            <a:r>
              <a:rPr lang="it-IT" sz="2000" b="1" dirty="0"/>
              <a:t>, </a:t>
            </a:r>
            <a:r>
              <a:rPr lang="it-IT" sz="2000" b="1" dirty="0" err="1"/>
              <a:t>but</a:t>
            </a:r>
            <a:r>
              <a:rPr lang="it-IT" sz="2000" b="1" dirty="0"/>
              <a:t> </a:t>
            </a:r>
            <a:r>
              <a:rPr lang="it-IT" sz="2000" b="1" dirty="0" err="1"/>
              <a:t>oxygen</a:t>
            </a:r>
            <a:r>
              <a:rPr lang="it-IT" sz="2000" b="1" dirty="0"/>
              <a:t> </a:t>
            </a:r>
            <a:r>
              <a:rPr lang="it-IT" sz="2000" b="1" dirty="0" err="1"/>
              <a:t>deficiency</a:t>
            </a:r>
            <a:r>
              <a:rPr lang="it-IT" sz="2000" b="1" dirty="0"/>
              <a:t> </a:t>
            </a:r>
            <a:r>
              <a:rPr lang="it-IT" sz="2000" b="1" dirty="0" err="1"/>
              <a:t>also</a:t>
            </a:r>
            <a:r>
              <a:rPr lang="it-IT" sz="2000" b="1" dirty="0"/>
              <a:t> can </a:t>
            </a:r>
            <a:r>
              <a:rPr lang="it-IT" sz="2000" b="1" dirty="0" err="1"/>
              <a:t>result</a:t>
            </a:r>
            <a:r>
              <a:rPr lang="it-IT" sz="2000" b="1" dirty="0"/>
              <a:t> </a:t>
            </a:r>
            <a:r>
              <a:rPr lang="it-IT" sz="2000" b="1" dirty="0" err="1"/>
              <a:t>from</a:t>
            </a:r>
            <a:r>
              <a:rPr lang="it-IT" sz="2000" b="1" dirty="0"/>
              <a:t> </a:t>
            </a:r>
            <a:r>
              <a:rPr lang="it-IT" sz="2000" b="1" dirty="0" err="1"/>
              <a:t>inadequate</a:t>
            </a:r>
            <a:r>
              <a:rPr lang="it-IT" sz="2000" b="1" dirty="0"/>
              <a:t> </a:t>
            </a:r>
            <a:r>
              <a:rPr lang="it-IT" sz="2000" b="1" dirty="0" err="1"/>
              <a:t>oxygenation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the </a:t>
            </a:r>
            <a:r>
              <a:rPr lang="it-IT" sz="2000" b="1" dirty="0" err="1"/>
              <a:t>blood</a:t>
            </a:r>
            <a:r>
              <a:rPr lang="it-IT" sz="2000" b="1" dirty="0"/>
              <a:t>, </a:t>
            </a:r>
            <a:r>
              <a:rPr lang="it-IT" sz="2000" b="1" dirty="0" err="1"/>
              <a:t>as</a:t>
            </a:r>
            <a:r>
              <a:rPr lang="it-IT" sz="2000" b="1" dirty="0"/>
              <a:t> in a </a:t>
            </a:r>
            <a:r>
              <a:rPr lang="it-IT" sz="2000" b="1" dirty="0" err="1"/>
              <a:t>variety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diseases</a:t>
            </a:r>
            <a:r>
              <a:rPr lang="it-IT" sz="2000" b="1" dirty="0"/>
              <a:t> </a:t>
            </a:r>
            <a:r>
              <a:rPr lang="it-IT" sz="2000" b="1" dirty="0" err="1"/>
              <a:t>affecting</a:t>
            </a:r>
            <a:r>
              <a:rPr lang="it-IT" sz="2000" b="1" dirty="0"/>
              <a:t> the </a:t>
            </a:r>
            <a:r>
              <a:rPr lang="it-IT" sz="2000" b="1" dirty="0" err="1"/>
              <a:t>lung</a:t>
            </a:r>
            <a:r>
              <a:rPr lang="it-IT" sz="2000" b="1" dirty="0"/>
              <a:t>, or </a:t>
            </a:r>
            <a:r>
              <a:rPr lang="it-IT" sz="2000" b="1" dirty="0" err="1"/>
              <a:t>from</a:t>
            </a:r>
            <a:r>
              <a:rPr lang="it-IT" sz="2000" b="1" dirty="0"/>
              <a:t> </a:t>
            </a:r>
            <a:r>
              <a:rPr lang="it-IT" sz="2000" b="1" dirty="0" err="1"/>
              <a:t>reduction</a:t>
            </a:r>
            <a:r>
              <a:rPr lang="it-IT" sz="2000" b="1" dirty="0"/>
              <a:t> in the </a:t>
            </a:r>
            <a:r>
              <a:rPr lang="it-IT" sz="2000" b="1" dirty="0" err="1"/>
              <a:t>oxygen-carrying</a:t>
            </a:r>
            <a:r>
              <a:rPr lang="it-IT" sz="2000" b="1" dirty="0"/>
              <a:t> </a:t>
            </a:r>
            <a:r>
              <a:rPr lang="it-IT" sz="2000" b="1" dirty="0" err="1"/>
              <a:t>capacity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the </a:t>
            </a:r>
            <a:r>
              <a:rPr lang="it-IT" sz="2000" b="1" dirty="0" err="1"/>
              <a:t>blood</a:t>
            </a:r>
            <a:r>
              <a:rPr lang="it-IT" sz="2000" b="1" dirty="0"/>
              <a:t>, </a:t>
            </a:r>
            <a:r>
              <a:rPr lang="it-IT" sz="2000" b="1" dirty="0" err="1"/>
              <a:t>as</a:t>
            </a:r>
            <a:r>
              <a:rPr lang="it-IT" sz="2000" b="1" dirty="0"/>
              <a:t> </a:t>
            </a:r>
            <a:r>
              <a:rPr lang="it-IT" sz="2000" b="1" dirty="0" err="1"/>
              <a:t>with</a:t>
            </a:r>
            <a:r>
              <a:rPr lang="it-IT" sz="2000" b="1" dirty="0"/>
              <a:t> anemia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any</a:t>
            </a:r>
            <a:r>
              <a:rPr lang="it-IT" sz="2000" b="1" dirty="0"/>
              <a:t> cause, and </a:t>
            </a:r>
            <a:r>
              <a:rPr lang="it-IT" sz="2000" b="1" dirty="0" err="1"/>
              <a:t>carbon</a:t>
            </a:r>
            <a:r>
              <a:rPr lang="it-IT" sz="2000" b="1" dirty="0"/>
              <a:t> </a:t>
            </a:r>
            <a:r>
              <a:rPr lang="it-IT" sz="2000" b="1" dirty="0" err="1"/>
              <a:t>monoxide</a:t>
            </a:r>
            <a:r>
              <a:rPr lang="it-IT" sz="2000" b="1" dirty="0"/>
              <a:t> (CO) </a:t>
            </a:r>
            <a:r>
              <a:rPr lang="it-IT" sz="2000" b="1" dirty="0" err="1"/>
              <a:t>poisoning</a:t>
            </a:r>
            <a:r>
              <a:rPr lang="it-IT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8081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25176" y="582068"/>
            <a:ext cx="8541649" cy="415498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/>
              <a:t>The </a:t>
            </a:r>
            <a:r>
              <a:rPr lang="it-IT" sz="2400" b="1" dirty="0" err="1"/>
              <a:t>death</a:t>
            </a:r>
            <a:r>
              <a:rPr lang="it-IT" sz="2400" b="1" dirty="0"/>
              <a:t> </a:t>
            </a:r>
            <a:r>
              <a:rPr lang="it-IT" sz="2400" b="1" dirty="0" err="1"/>
              <a:t>receptor</a:t>
            </a:r>
            <a:r>
              <a:rPr lang="it-IT" sz="2400" b="1" dirty="0"/>
              <a:t> (</a:t>
            </a:r>
            <a:r>
              <a:rPr lang="it-IT" sz="2400" b="1" dirty="0" err="1"/>
              <a:t>extrinsic</a:t>
            </a:r>
            <a:r>
              <a:rPr lang="it-IT" sz="2400" b="1" dirty="0"/>
              <a:t>) </a:t>
            </a:r>
            <a:r>
              <a:rPr lang="it-IT" sz="2400" b="1" dirty="0" err="1"/>
              <a:t>pathway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apoptosis</a:t>
            </a:r>
            <a:r>
              <a:rPr lang="it-IT" sz="2000" dirty="0"/>
              <a:t>. </a:t>
            </a:r>
          </a:p>
          <a:p>
            <a:r>
              <a:rPr lang="it-IT" sz="2000" dirty="0" err="1"/>
              <a:t>Many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express </a:t>
            </a:r>
            <a:r>
              <a:rPr lang="it-IT" sz="2000" dirty="0" err="1"/>
              <a:t>surface</a:t>
            </a:r>
            <a:r>
              <a:rPr lang="it-IT" sz="2000" dirty="0"/>
              <a:t> </a:t>
            </a:r>
            <a:r>
              <a:rPr lang="it-IT" sz="2000" dirty="0" err="1"/>
              <a:t>molecules</a:t>
            </a:r>
            <a:r>
              <a:rPr lang="it-IT" sz="2000" dirty="0"/>
              <a:t>,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dirty="0" err="1"/>
              <a:t>death</a:t>
            </a:r>
            <a:r>
              <a:rPr lang="it-IT" sz="2000" dirty="0"/>
              <a:t> </a:t>
            </a:r>
            <a:r>
              <a:rPr lang="it-IT" sz="2000" dirty="0" err="1"/>
              <a:t>receptors</a:t>
            </a:r>
            <a:r>
              <a:rPr lang="it-IT" sz="2000" dirty="0"/>
              <a:t>, </a:t>
            </a:r>
            <a:r>
              <a:rPr lang="it-IT" sz="2000" dirty="0" err="1"/>
              <a:t>that</a:t>
            </a:r>
            <a:r>
              <a:rPr lang="it-IT" sz="2000" dirty="0"/>
              <a:t> trigger </a:t>
            </a:r>
            <a:r>
              <a:rPr lang="it-IT" sz="2000" dirty="0" err="1"/>
              <a:t>apoptosis</a:t>
            </a:r>
            <a:r>
              <a:rPr lang="it-IT" sz="2000" dirty="0"/>
              <a:t>.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these</a:t>
            </a:r>
            <a:r>
              <a:rPr lang="it-IT" sz="2000" dirty="0"/>
              <a:t> are </a:t>
            </a:r>
            <a:r>
              <a:rPr lang="it-IT" sz="2000" dirty="0" err="1"/>
              <a:t>members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b="1" dirty="0" err="1"/>
              <a:t>tumor</a:t>
            </a:r>
            <a:r>
              <a:rPr lang="it-IT" sz="2000" b="1" dirty="0"/>
              <a:t> </a:t>
            </a:r>
            <a:r>
              <a:rPr lang="it-IT" sz="2000" b="1" dirty="0" err="1"/>
              <a:t>necrosis</a:t>
            </a:r>
            <a:r>
              <a:rPr lang="it-IT" sz="2000" b="1" dirty="0"/>
              <a:t> </a:t>
            </a:r>
            <a:r>
              <a:rPr lang="it-IT" sz="2000" b="1" dirty="0" err="1"/>
              <a:t>factor</a:t>
            </a:r>
            <a:r>
              <a:rPr lang="it-IT" sz="2000" b="1" dirty="0"/>
              <a:t> (TNF) </a:t>
            </a:r>
            <a:r>
              <a:rPr lang="it-IT" sz="2000" b="1" dirty="0" err="1"/>
              <a:t>receptor</a:t>
            </a:r>
            <a:r>
              <a:rPr lang="it-IT" sz="2000" b="1" dirty="0"/>
              <a:t> family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contain</a:t>
            </a:r>
            <a:r>
              <a:rPr lang="it-IT" sz="2000" dirty="0"/>
              <a:t> in </a:t>
            </a:r>
            <a:r>
              <a:rPr lang="it-IT" sz="2000" dirty="0" err="1"/>
              <a:t>their</a:t>
            </a:r>
            <a:r>
              <a:rPr lang="it-IT" sz="2000" dirty="0"/>
              <a:t> </a:t>
            </a:r>
            <a:r>
              <a:rPr lang="it-IT" sz="2000" dirty="0" err="1"/>
              <a:t>cytoplasmic</a:t>
            </a:r>
            <a:r>
              <a:rPr lang="it-IT" sz="2000" dirty="0"/>
              <a:t> </a:t>
            </a:r>
            <a:r>
              <a:rPr lang="it-IT" sz="2000" dirty="0" err="1"/>
              <a:t>regions</a:t>
            </a:r>
            <a:r>
              <a:rPr lang="it-IT" sz="2000" dirty="0"/>
              <a:t> a </a:t>
            </a:r>
            <a:r>
              <a:rPr lang="it-IT" sz="2000" dirty="0" err="1"/>
              <a:t>conserved</a:t>
            </a:r>
            <a:r>
              <a:rPr lang="it-IT" sz="2000" dirty="0"/>
              <a:t> “</a:t>
            </a:r>
            <a:r>
              <a:rPr lang="it-IT" sz="2000" dirty="0" err="1"/>
              <a:t>death</a:t>
            </a:r>
            <a:r>
              <a:rPr lang="it-IT" sz="2000" dirty="0"/>
              <a:t> domain,” so </a:t>
            </a:r>
            <a:r>
              <a:rPr lang="it-IT" sz="2000" dirty="0" err="1"/>
              <a:t>named</a:t>
            </a:r>
            <a:r>
              <a:rPr lang="it-IT" sz="2000" dirty="0"/>
              <a:t> </a:t>
            </a:r>
            <a:r>
              <a:rPr lang="it-IT" sz="2000" dirty="0" err="1"/>
              <a:t>because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mediates</a:t>
            </a:r>
            <a:r>
              <a:rPr lang="it-IT" sz="2000" dirty="0"/>
              <a:t> </a:t>
            </a:r>
            <a:r>
              <a:rPr lang="it-IT" sz="2000" dirty="0" err="1"/>
              <a:t>interaction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proteins</a:t>
            </a:r>
            <a:r>
              <a:rPr lang="it-IT" sz="2000" dirty="0"/>
              <a:t> </a:t>
            </a:r>
            <a:r>
              <a:rPr lang="it-IT" sz="2000" dirty="0" err="1"/>
              <a:t>involved</a:t>
            </a:r>
            <a:r>
              <a:rPr lang="it-IT" sz="2000" dirty="0"/>
              <a:t> in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death</a:t>
            </a:r>
            <a:r>
              <a:rPr lang="it-IT" sz="2000" dirty="0"/>
              <a:t>. The </a:t>
            </a:r>
            <a:r>
              <a:rPr lang="it-IT" sz="2000" dirty="0" err="1"/>
              <a:t>prototypic</a:t>
            </a:r>
            <a:r>
              <a:rPr lang="it-IT" sz="2000" dirty="0"/>
              <a:t> </a:t>
            </a:r>
            <a:r>
              <a:rPr lang="it-IT" sz="2000" dirty="0" err="1"/>
              <a:t>death</a:t>
            </a:r>
            <a:r>
              <a:rPr lang="it-IT" sz="2000" dirty="0"/>
              <a:t> </a:t>
            </a:r>
            <a:r>
              <a:rPr lang="it-IT" sz="2000" dirty="0" err="1"/>
              <a:t>receptors</a:t>
            </a:r>
            <a:r>
              <a:rPr lang="it-IT" sz="2000" dirty="0"/>
              <a:t> are the </a:t>
            </a:r>
            <a:r>
              <a:rPr lang="it-IT" sz="2000" dirty="0" err="1"/>
              <a:t>type</a:t>
            </a:r>
            <a:r>
              <a:rPr lang="it-IT" sz="2000" dirty="0"/>
              <a:t> I TNF </a:t>
            </a:r>
            <a:r>
              <a:rPr lang="it-IT" sz="2000" dirty="0" err="1"/>
              <a:t>receptor</a:t>
            </a:r>
            <a:r>
              <a:rPr lang="it-IT" sz="2000" dirty="0"/>
              <a:t> and </a:t>
            </a:r>
            <a:r>
              <a:rPr lang="it-IT" sz="2000" dirty="0" err="1"/>
              <a:t>Fas</a:t>
            </a:r>
            <a:r>
              <a:rPr lang="it-IT" sz="2000" dirty="0"/>
              <a:t> (CD95). </a:t>
            </a:r>
            <a:r>
              <a:rPr lang="it-IT" sz="2000" b="1" dirty="0" err="1"/>
              <a:t>Fas</a:t>
            </a:r>
            <a:r>
              <a:rPr lang="it-IT" sz="2000" b="1" dirty="0"/>
              <a:t> </a:t>
            </a:r>
            <a:r>
              <a:rPr lang="it-IT" sz="2000" b="1" dirty="0" err="1"/>
              <a:t>ligand</a:t>
            </a:r>
            <a:r>
              <a:rPr lang="it-IT" sz="2000" b="1" dirty="0"/>
              <a:t> (</a:t>
            </a:r>
            <a:r>
              <a:rPr lang="it-IT" sz="2000" b="1" dirty="0" err="1"/>
              <a:t>FasL</a:t>
            </a:r>
            <a:r>
              <a:rPr lang="it-IT" sz="2000" b="1" dirty="0"/>
              <a:t>) </a:t>
            </a:r>
            <a:r>
              <a:rPr lang="it-IT" sz="2000" b="1" dirty="0" err="1"/>
              <a:t>is</a:t>
            </a:r>
            <a:r>
              <a:rPr lang="it-IT" sz="2000" b="1" dirty="0"/>
              <a:t> a membrane </a:t>
            </a:r>
            <a:r>
              <a:rPr lang="it-IT" sz="2000" b="1" dirty="0" err="1"/>
              <a:t>protein</a:t>
            </a:r>
            <a:r>
              <a:rPr lang="it-IT" sz="2000" b="1" dirty="0"/>
              <a:t> </a:t>
            </a:r>
            <a:r>
              <a:rPr lang="it-IT" sz="2000" b="1" dirty="0" err="1"/>
              <a:t>expressed</a:t>
            </a:r>
            <a:r>
              <a:rPr lang="it-IT" sz="2000" b="1" dirty="0"/>
              <a:t> </a:t>
            </a:r>
            <a:r>
              <a:rPr lang="it-IT" sz="2000" b="1" dirty="0" err="1"/>
              <a:t>mainly</a:t>
            </a:r>
            <a:r>
              <a:rPr lang="it-IT" sz="2000" b="1" dirty="0"/>
              <a:t> on </a:t>
            </a:r>
            <a:r>
              <a:rPr lang="it-IT" sz="2000" b="1" dirty="0" err="1"/>
              <a:t>activated</a:t>
            </a:r>
            <a:r>
              <a:rPr lang="it-IT" sz="2000" b="1" dirty="0"/>
              <a:t> </a:t>
            </a:r>
            <a:r>
              <a:rPr lang="it-IT" sz="2000" b="1" dirty="0" err="1"/>
              <a:t>T</a:t>
            </a:r>
            <a:r>
              <a:rPr lang="it-IT" sz="2000" b="1" dirty="0"/>
              <a:t> </a:t>
            </a:r>
            <a:r>
              <a:rPr lang="it-IT" sz="2000" b="1" dirty="0" err="1"/>
              <a:t>lymphocytes</a:t>
            </a:r>
            <a:r>
              <a:rPr lang="it-IT" sz="2000" dirty="0"/>
              <a:t>. </a:t>
            </a:r>
            <a:r>
              <a:rPr lang="it-IT" sz="2000" dirty="0" err="1"/>
              <a:t>When</a:t>
            </a:r>
            <a:r>
              <a:rPr lang="it-IT" sz="2000" dirty="0"/>
              <a:t>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T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recognize</a:t>
            </a:r>
            <a:r>
              <a:rPr lang="it-IT" sz="2000" dirty="0"/>
              <a:t> </a:t>
            </a:r>
            <a:r>
              <a:rPr lang="it-IT" sz="2000" dirty="0" err="1"/>
              <a:t>Fas-expressing</a:t>
            </a:r>
            <a:r>
              <a:rPr lang="it-IT" sz="2000" dirty="0"/>
              <a:t> </a:t>
            </a:r>
            <a:r>
              <a:rPr lang="it-IT" sz="2000" dirty="0" err="1"/>
              <a:t>targets</a:t>
            </a:r>
            <a:r>
              <a:rPr lang="it-IT" sz="2000" dirty="0"/>
              <a:t>, </a:t>
            </a:r>
            <a:r>
              <a:rPr lang="it-IT" sz="2000" dirty="0" err="1"/>
              <a:t>Fas</a:t>
            </a:r>
            <a:r>
              <a:rPr lang="it-IT" sz="2000" dirty="0"/>
              <a:t> </a:t>
            </a:r>
            <a:r>
              <a:rPr lang="it-IT" sz="2000" dirty="0" err="1"/>
              <a:t>molecules</a:t>
            </a:r>
            <a:r>
              <a:rPr lang="it-IT" sz="2000" dirty="0"/>
              <a:t> are </a:t>
            </a:r>
            <a:r>
              <a:rPr lang="it-IT" sz="2000" dirty="0" err="1"/>
              <a:t>crosslinked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FasL</a:t>
            </a:r>
            <a:r>
              <a:rPr lang="it-IT" sz="2000" dirty="0"/>
              <a:t> and </a:t>
            </a:r>
            <a:r>
              <a:rPr lang="it-IT" sz="2000" dirty="0" err="1"/>
              <a:t>bind</a:t>
            </a:r>
            <a:r>
              <a:rPr lang="it-IT" sz="2000" dirty="0"/>
              <a:t> </a:t>
            </a:r>
            <a:r>
              <a:rPr lang="it-IT" sz="2000" dirty="0" err="1"/>
              <a:t>adaptor</a:t>
            </a:r>
            <a:r>
              <a:rPr lang="it-IT" sz="2000" dirty="0"/>
              <a:t> </a:t>
            </a:r>
            <a:r>
              <a:rPr lang="it-IT" sz="2000" dirty="0" err="1"/>
              <a:t>proteins</a:t>
            </a:r>
            <a:r>
              <a:rPr lang="it-IT" sz="2000" dirty="0"/>
              <a:t> via the </a:t>
            </a:r>
            <a:r>
              <a:rPr lang="it-IT" sz="2000" dirty="0" err="1"/>
              <a:t>death</a:t>
            </a:r>
            <a:r>
              <a:rPr lang="it-IT" sz="2000" dirty="0"/>
              <a:t> domain.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then</a:t>
            </a:r>
            <a:r>
              <a:rPr lang="it-IT" sz="2000" dirty="0"/>
              <a:t> </a:t>
            </a:r>
            <a:r>
              <a:rPr lang="it-IT" sz="2000" dirty="0" err="1"/>
              <a:t>recruit</a:t>
            </a:r>
            <a:r>
              <a:rPr lang="it-IT" sz="2000" dirty="0"/>
              <a:t> and </a:t>
            </a:r>
            <a:r>
              <a:rPr lang="it-IT" sz="2000" dirty="0" err="1"/>
              <a:t>activate</a:t>
            </a:r>
            <a:r>
              <a:rPr lang="it-IT" sz="2000" dirty="0"/>
              <a:t> caspase-8, </a:t>
            </a:r>
            <a:r>
              <a:rPr lang="it-IT" sz="2000" dirty="0" err="1"/>
              <a:t>which</a:t>
            </a:r>
            <a:r>
              <a:rPr lang="it-IT" sz="2000" dirty="0"/>
              <a:t>, in turn, </a:t>
            </a:r>
            <a:r>
              <a:rPr lang="it-IT" sz="2000" dirty="0" err="1"/>
              <a:t>activates</a:t>
            </a:r>
            <a:r>
              <a:rPr lang="it-IT" sz="2000" dirty="0"/>
              <a:t> downstream </a:t>
            </a:r>
            <a:r>
              <a:rPr lang="it-IT" sz="2000" dirty="0" err="1"/>
              <a:t>caspases</a:t>
            </a:r>
            <a:r>
              <a:rPr lang="it-IT" sz="2000" b="1" dirty="0"/>
              <a:t>. The </a:t>
            </a:r>
            <a:r>
              <a:rPr lang="it-IT" sz="2000" b="1" dirty="0" err="1"/>
              <a:t>death</a:t>
            </a:r>
            <a:r>
              <a:rPr lang="it-IT" sz="2000" b="1" dirty="0"/>
              <a:t> </a:t>
            </a:r>
            <a:r>
              <a:rPr lang="it-IT" sz="2000" b="1" dirty="0" err="1"/>
              <a:t>receptor</a:t>
            </a:r>
            <a:r>
              <a:rPr lang="it-IT" sz="2000" b="1" dirty="0"/>
              <a:t> </a:t>
            </a:r>
            <a:r>
              <a:rPr lang="it-IT" sz="2000" b="1" dirty="0" err="1"/>
              <a:t>pathway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</a:t>
            </a:r>
            <a:r>
              <a:rPr lang="it-IT" sz="2000" b="1" dirty="0" err="1"/>
              <a:t>involved</a:t>
            </a:r>
            <a:r>
              <a:rPr lang="it-IT" sz="2000" b="1" dirty="0"/>
              <a:t> in the </a:t>
            </a:r>
            <a:r>
              <a:rPr lang="it-IT" sz="2000" b="1" dirty="0" err="1"/>
              <a:t>elimination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self-reactive</a:t>
            </a:r>
            <a:r>
              <a:rPr lang="it-IT" sz="2000" b="1" dirty="0"/>
              <a:t> </a:t>
            </a:r>
            <a:r>
              <a:rPr lang="it-IT" sz="2000" b="1" dirty="0" err="1"/>
              <a:t>lymphocytes</a:t>
            </a:r>
            <a:r>
              <a:rPr lang="it-IT" sz="2000" b="1" dirty="0"/>
              <a:t> and in the </a:t>
            </a:r>
            <a:r>
              <a:rPr lang="it-IT" sz="2000" b="1" dirty="0" err="1"/>
              <a:t>killing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target </a:t>
            </a:r>
            <a:r>
              <a:rPr lang="it-IT" sz="2000" b="1" dirty="0" err="1"/>
              <a:t>cells</a:t>
            </a:r>
            <a:r>
              <a:rPr lang="it-IT" sz="2000" b="1" dirty="0"/>
              <a:t> </a:t>
            </a:r>
            <a:r>
              <a:rPr lang="it-IT" sz="2000" b="1" dirty="0" err="1"/>
              <a:t>by</a:t>
            </a:r>
            <a:r>
              <a:rPr lang="it-IT" sz="2000" b="1" dirty="0"/>
              <a:t> some </a:t>
            </a:r>
            <a:r>
              <a:rPr lang="it-IT" sz="2000" b="1" dirty="0" err="1"/>
              <a:t>cytotoxic</a:t>
            </a:r>
            <a:r>
              <a:rPr lang="it-IT" sz="2000" b="1" dirty="0"/>
              <a:t> </a:t>
            </a:r>
            <a:r>
              <a:rPr lang="it-IT" sz="2000" b="1" dirty="0" err="1"/>
              <a:t>T</a:t>
            </a:r>
            <a:r>
              <a:rPr lang="it-IT" sz="2000" b="1" dirty="0"/>
              <a:t> </a:t>
            </a:r>
            <a:r>
              <a:rPr lang="it-IT" sz="2000" b="1" dirty="0" err="1"/>
              <a:t>lymphocytes</a:t>
            </a:r>
            <a:r>
              <a:rPr lang="it-IT" sz="2000" b="1" dirty="0"/>
              <a:t> (</a:t>
            </a:r>
            <a:r>
              <a:rPr lang="it-IT" sz="2000" b="1" dirty="0" err="1"/>
              <a:t>CTLs</a:t>
            </a:r>
            <a:r>
              <a:rPr lang="it-IT" sz="2000" b="1" dirty="0"/>
              <a:t>) </a:t>
            </a:r>
            <a:r>
              <a:rPr lang="it-IT" sz="2000" b="1" dirty="0" err="1"/>
              <a:t>that</a:t>
            </a:r>
            <a:r>
              <a:rPr lang="it-IT" sz="2000" b="1" dirty="0"/>
              <a:t> express </a:t>
            </a:r>
            <a:r>
              <a:rPr lang="it-IT" sz="2000" b="1" dirty="0" err="1"/>
              <a:t>FasL</a:t>
            </a:r>
            <a:r>
              <a:rPr lang="it-IT" sz="2000" b="1" dirty="0"/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1825176" y="5044828"/>
            <a:ext cx="854164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/>
              <a:t>In </a:t>
            </a:r>
            <a:r>
              <a:rPr lang="it-IT" dirty="0" err="1"/>
              <a:t>either</a:t>
            </a:r>
            <a:r>
              <a:rPr lang="it-IT" dirty="0"/>
              <a:t> </a:t>
            </a:r>
            <a:r>
              <a:rPr lang="it-IT" dirty="0" err="1"/>
              <a:t>pathway</a:t>
            </a:r>
            <a:r>
              <a:rPr lang="it-IT" dirty="0"/>
              <a:t>, 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b="1" dirty="0"/>
              <a:t>caspase-9 or caspase-8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activated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cleaves</a:t>
            </a:r>
            <a:r>
              <a:rPr lang="it-IT" dirty="0"/>
              <a:t> and </a:t>
            </a:r>
            <a:r>
              <a:rPr lang="it-IT" dirty="0" err="1"/>
              <a:t>thereby</a:t>
            </a:r>
            <a:r>
              <a:rPr lang="it-IT" dirty="0"/>
              <a:t> </a:t>
            </a:r>
            <a:r>
              <a:rPr lang="it-IT" dirty="0" err="1"/>
              <a:t>activates</a:t>
            </a:r>
            <a:r>
              <a:rPr lang="it-IT" dirty="0"/>
              <a:t> </a:t>
            </a:r>
            <a:r>
              <a:rPr lang="it-IT" dirty="0" err="1"/>
              <a:t>additional</a:t>
            </a:r>
            <a:r>
              <a:rPr lang="it-IT" dirty="0"/>
              <a:t> </a:t>
            </a:r>
            <a:r>
              <a:rPr lang="it-IT" dirty="0" err="1"/>
              <a:t>caspases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cleave</a:t>
            </a:r>
            <a:r>
              <a:rPr lang="it-IT" dirty="0"/>
              <a:t> </a:t>
            </a:r>
            <a:r>
              <a:rPr lang="it-IT" dirty="0" err="1"/>
              <a:t>numerous</a:t>
            </a:r>
            <a:r>
              <a:rPr lang="it-IT" dirty="0"/>
              <a:t> </a:t>
            </a:r>
            <a:r>
              <a:rPr lang="it-IT" dirty="0" err="1"/>
              <a:t>targets</a:t>
            </a:r>
            <a:r>
              <a:rPr lang="it-IT" dirty="0"/>
              <a:t> and </a:t>
            </a:r>
            <a:r>
              <a:rPr lang="it-IT" dirty="0" err="1"/>
              <a:t>ultimately</a:t>
            </a:r>
            <a:r>
              <a:rPr lang="it-IT" dirty="0"/>
              <a:t> </a:t>
            </a:r>
            <a:r>
              <a:rPr lang="it-IT" dirty="0" err="1"/>
              <a:t>activate</a:t>
            </a:r>
            <a:r>
              <a:rPr lang="it-IT" dirty="0"/>
              <a:t> </a:t>
            </a:r>
            <a:r>
              <a:rPr lang="it-IT" dirty="0" err="1"/>
              <a:t>enzymes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degrade</a:t>
            </a:r>
            <a:r>
              <a:rPr lang="it-IT" dirty="0"/>
              <a:t> the </a:t>
            </a:r>
            <a:r>
              <a:rPr lang="it-IT" dirty="0" err="1"/>
              <a:t>cells</a:t>
            </a:r>
            <a:r>
              <a:rPr lang="it-IT" dirty="0"/>
              <a:t>’ </a:t>
            </a:r>
            <a:r>
              <a:rPr lang="it-IT" dirty="0" err="1"/>
              <a:t>proteins</a:t>
            </a:r>
            <a:r>
              <a:rPr lang="it-IT" dirty="0"/>
              <a:t> and </a:t>
            </a:r>
            <a:r>
              <a:rPr lang="it-IT" dirty="0" err="1"/>
              <a:t>nucleus</a:t>
            </a:r>
            <a:r>
              <a:rPr lang="it-IT" dirty="0"/>
              <a:t>. The end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characteristic</a:t>
            </a:r>
            <a:r>
              <a:rPr lang="it-IT" dirty="0"/>
              <a:t> </a:t>
            </a:r>
            <a:r>
              <a:rPr lang="it-IT" dirty="0" err="1"/>
              <a:t>cellular</a:t>
            </a:r>
            <a:r>
              <a:rPr lang="it-IT" dirty="0"/>
              <a:t> </a:t>
            </a:r>
            <a:r>
              <a:rPr lang="it-IT" dirty="0" err="1"/>
              <a:t>fragmentation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apoptosis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1270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46724" y="4335024"/>
            <a:ext cx="8498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These</a:t>
            </a:r>
            <a:r>
              <a:rPr lang="it-IT" dirty="0"/>
              <a:t> BH3-only </a:t>
            </a:r>
            <a:r>
              <a:rPr lang="it-IT" dirty="0" err="1"/>
              <a:t>proteins</a:t>
            </a:r>
            <a:r>
              <a:rPr lang="it-IT" dirty="0"/>
              <a:t> </a:t>
            </a:r>
            <a:r>
              <a:rPr lang="it-IT" dirty="0" err="1"/>
              <a:t>activate</a:t>
            </a:r>
            <a:r>
              <a:rPr lang="it-IT" dirty="0"/>
              <a:t> </a:t>
            </a:r>
            <a:r>
              <a:rPr lang="it-IT" dirty="0" err="1"/>
              <a:t>effector</a:t>
            </a:r>
            <a:r>
              <a:rPr lang="it-IT" dirty="0"/>
              <a:t> </a:t>
            </a:r>
            <a:r>
              <a:rPr lang="it-IT" dirty="0" err="1"/>
              <a:t>molecules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increase</a:t>
            </a:r>
            <a:r>
              <a:rPr lang="it-IT" dirty="0"/>
              <a:t> </a:t>
            </a:r>
            <a:r>
              <a:rPr lang="it-IT" dirty="0" err="1"/>
              <a:t>mitochondrial</a:t>
            </a:r>
            <a:r>
              <a:rPr lang="it-IT" dirty="0"/>
              <a:t> </a:t>
            </a:r>
            <a:r>
              <a:rPr lang="it-IT" dirty="0" err="1"/>
              <a:t>permeability</a:t>
            </a:r>
            <a:r>
              <a:rPr lang="it-IT" dirty="0"/>
              <a:t>. In concert </a:t>
            </a:r>
            <a:r>
              <a:rPr lang="it-IT" dirty="0" err="1"/>
              <a:t>with</a:t>
            </a:r>
            <a:r>
              <a:rPr lang="it-IT" dirty="0"/>
              <a:t> a </a:t>
            </a:r>
            <a:r>
              <a:rPr lang="it-IT" dirty="0" err="1"/>
              <a:t>deficiency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Bcl-2 and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maintain</a:t>
            </a:r>
            <a:r>
              <a:rPr lang="it-IT" dirty="0"/>
              <a:t> </a:t>
            </a:r>
            <a:r>
              <a:rPr lang="it-IT" dirty="0" err="1"/>
              <a:t>mitochondrial</a:t>
            </a:r>
            <a:r>
              <a:rPr lang="it-IT" dirty="0"/>
              <a:t> </a:t>
            </a:r>
            <a:r>
              <a:rPr lang="it-IT" dirty="0" err="1"/>
              <a:t>permeability</a:t>
            </a:r>
            <a:r>
              <a:rPr lang="it-IT" dirty="0"/>
              <a:t>, the </a:t>
            </a:r>
            <a:r>
              <a:rPr lang="it-IT" dirty="0" err="1"/>
              <a:t>mitochondria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leaky</a:t>
            </a:r>
            <a:r>
              <a:rPr lang="it-IT" dirty="0"/>
              <a:t> and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substances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cytochrome</a:t>
            </a:r>
            <a:r>
              <a:rPr lang="it-IT" dirty="0"/>
              <a:t> </a:t>
            </a:r>
            <a:r>
              <a:rPr lang="it-IT" dirty="0" err="1"/>
              <a:t>c</a:t>
            </a:r>
            <a:r>
              <a:rPr lang="it-IT" dirty="0"/>
              <a:t>, </a:t>
            </a:r>
            <a:r>
              <a:rPr lang="it-IT" dirty="0" err="1"/>
              <a:t>enter</a:t>
            </a:r>
            <a:r>
              <a:rPr lang="it-IT" dirty="0"/>
              <a:t> the </a:t>
            </a:r>
            <a:r>
              <a:rPr lang="it-IT" dirty="0" err="1"/>
              <a:t>cytosol</a:t>
            </a:r>
            <a:r>
              <a:rPr lang="it-IT" dirty="0"/>
              <a:t> and </a:t>
            </a:r>
            <a:r>
              <a:rPr lang="it-IT" dirty="0" err="1"/>
              <a:t>activate</a:t>
            </a:r>
            <a:r>
              <a:rPr lang="it-IT" dirty="0"/>
              <a:t> </a:t>
            </a:r>
            <a:r>
              <a:rPr lang="it-IT" dirty="0" err="1"/>
              <a:t>caspases</a:t>
            </a:r>
            <a:r>
              <a:rPr lang="it-IT" dirty="0"/>
              <a:t>. </a:t>
            </a:r>
            <a:r>
              <a:rPr lang="it-IT" dirty="0" err="1"/>
              <a:t>Activated</a:t>
            </a:r>
            <a:r>
              <a:rPr lang="it-IT" dirty="0"/>
              <a:t> </a:t>
            </a:r>
            <a:r>
              <a:rPr lang="it-IT" dirty="0" err="1"/>
              <a:t>caspases</a:t>
            </a:r>
            <a:r>
              <a:rPr lang="it-IT" dirty="0"/>
              <a:t> induce the </a:t>
            </a:r>
            <a:r>
              <a:rPr lang="it-IT" dirty="0" err="1"/>
              <a:t>changes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culminate in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death</a:t>
            </a:r>
            <a:r>
              <a:rPr lang="it-IT" dirty="0"/>
              <a:t> and </a:t>
            </a:r>
            <a:r>
              <a:rPr lang="it-IT" dirty="0" err="1"/>
              <a:t>fragmentation</a:t>
            </a:r>
            <a:r>
              <a:rPr lang="it-IT" dirty="0"/>
              <a:t>. In the </a:t>
            </a:r>
            <a:r>
              <a:rPr lang="it-IT" dirty="0" err="1"/>
              <a:t>death</a:t>
            </a:r>
            <a:r>
              <a:rPr lang="it-IT" dirty="0"/>
              <a:t> </a:t>
            </a:r>
            <a:r>
              <a:rPr lang="it-IT" dirty="0" err="1"/>
              <a:t>receptor</a:t>
            </a:r>
            <a:r>
              <a:rPr lang="it-IT" dirty="0"/>
              <a:t> </a:t>
            </a:r>
            <a:r>
              <a:rPr lang="it-IT" dirty="0" err="1"/>
              <a:t>pathway</a:t>
            </a:r>
            <a:r>
              <a:rPr lang="it-IT" dirty="0"/>
              <a:t>, </a:t>
            </a:r>
            <a:r>
              <a:rPr lang="it-IT" dirty="0" err="1"/>
              <a:t>signals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plasma membrane </a:t>
            </a:r>
            <a:r>
              <a:rPr lang="it-IT" dirty="0" err="1"/>
              <a:t>receptors</a:t>
            </a:r>
            <a:r>
              <a:rPr lang="it-IT" dirty="0"/>
              <a:t> </a:t>
            </a:r>
            <a:r>
              <a:rPr lang="it-IT" dirty="0" err="1"/>
              <a:t>lead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assembly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adaptor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a “</a:t>
            </a:r>
            <a:r>
              <a:rPr lang="it-IT" dirty="0" err="1"/>
              <a:t>death-inducing</a:t>
            </a:r>
            <a:r>
              <a:rPr lang="it-IT" dirty="0"/>
              <a:t> </a:t>
            </a:r>
            <a:r>
              <a:rPr lang="it-IT" dirty="0" err="1"/>
              <a:t>signaling</a:t>
            </a:r>
            <a:r>
              <a:rPr lang="it-IT" dirty="0"/>
              <a:t> </a:t>
            </a:r>
            <a:r>
              <a:rPr lang="it-IT" dirty="0" err="1"/>
              <a:t>complex</a:t>
            </a:r>
            <a:r>
              <a:rPr lang="it-IT" dirty="0"/>
              <a:t>,”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activates</a:t>
            </a:r>
            <a:r>
              <a:rPr lang="it-IT" dirty="0"/>
              <a:t> </a:t>
            </a:r>
            <a:r>
              <a:rPr lang="it-IT" dirty="0" err="1"/>
              <a:t>caspases</a:t>
            </a:r>
            <a:r>
              <a:rPr lang="it-IT" dirty="0"/>
              <a:t>, and the end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. </a:t>
            </a:r>
          </a:p>
        </p:txBody>
      </p:sp>
      <p:pic>
        <p:nvPicPr>
          <p:cNvPr id="3" name="Immagine 2" descr="Schermata 2018-08-20 alle 09.22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096" y="0"/>
            <a:ext cx="6407905" cy="433502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809409" y="364706"/>
            <a:ext cx="25502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Mechanisms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apoptosis</a:t>
            </a:r>
            <a:r>
              <a:rPr lang="it-IT" dirty="0"/>
              <a:t>.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pathways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apoptosis</a:t>
            </a:r>
            <a:r>
              <a:rPr lang="it-IT" dirty="0"/>
              <a:t> </a:t>
            </a:r>
            <a:r>
              <a:rPr lang="it-IT" dirty="0" err="1"/>
              <a:t>differ</a:t>
            </a:r>
            <a:r>
              <a:rPr lang="it-IT" dirty="0"/>
              <a:t> in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induction</a:t>
            </a:r>
            <a:r>
              <a:rPr lang="it-IT" dirty="0"/>
              <a:t> and </a:t>
            </a:r>
            <a:r>
              <a:rPr lang="it-IT" dirty="0" err="1"/>
              <a:t>regulation</a:t>
            </a:r>
            <a:r>
              <a:rPr lang="it-IT" dirty="0"/>
              <a:t>, and </a:t>
            </a:r>
            <a:r>
              <a:rPr lang="it-IT" dirty="0" err="1"/>
              <a:t>both</a:t>
            </a:r>
            <a:r>
              <a:rPr lang="it-IT" dirty="0"/>
              <a:t> culminate in the </a:t>
            </a:r>
            <a:r>
              <a:rPr lang="it-IT" dirty="0" err="1"/>
              <a:t>activation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caspases</a:t>
            </a:r>
            <a:r>
              <a:rPr lang="it-IT" dirty="0"/>
              <a:t>. In the </a:t>
            </a:r>
            <a:r>
              <a:rPr lang="it-IT" dirty="0" err="1"/>
              <a:t>mitochondrial</a:t>
            </a:r>
            <a:r>
              <a:rPr lang="it-IT" dirty="0"/>
              <a:t> </a:t>
            </a:r>
            <a:r>
              <a:rPr lang="it-IT" dirty="0" err="1"/>
              <a:t>pathway</a:t>
            </a:r>
            <a:r>
              <a:rPr lang="it-IT" dirty="0"/>
              <a:t>, BH3-only </a:t>
            </a:r>
            <a:r>
              <a:rPr lang="it-IT" dirty="0" err="1"/>
              <a:t>proteins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are </a:t>
            </a:r>
            <a:r>
              <a:rPr lang="it-IT" dirty="0" err="1"/>
              <a:t>related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members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Bcl-2 family, </a:t>
            </a:r>
            <a:r>
              <a:rPr lang="it-IT" dirty="0" err="1"/>
              <a:t>sense</a:t>
            </a:r>
            <a:r>
              <a:rPr lang="it-IT" dirty="0"/>
              <a:t> a </a:t>
            </a:r>
            <a:r>
              <a:rPr lang="it-IT" dirty="0" err="1"/>
              <a:t>lack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survival</a:t>
            </a:r>
            <a:r>
              <a:rPr lang="it-IT" dirty="0"/>
              <a:t> </a:t>
            </a:r>
            <a:r>
              <a:rPr lang="it-IT" dirty="0" err="1"/>
              <a:t>signals</a:t>
            </a:r>
            <a:r>
              <a:rPr lang="it-IT" dirty="0"/>
              <a:t> or DNA or </a:t>
            </a:r>
            <a:r>
              <a:rPr lang="it-IT" dirty="0" err="1"/>
              <a:t>protein</a:t>
            </a:r>
            <a:r>
              <a:rPr lang="it-IT" dirty="0"/>
              <a:t> </a:t>
            </a:r>
            <a:r>
              <a:rPr lang="it-IT" dirty="0" err="1"/>
              <a:t>damage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56071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71929" y="335846"/>
            <a:ext cx="85242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Clearance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apoptotic</a:t>
            </a:r>
            <a:r>
              <a:rPr lang="it-IT" b="1" dirty="0"/>
              <a:t> </a:t>
            </a:r>
            <a:r>
              <a:rPr lang="it-IT" b="1" dirty="0" err="1"/>
              <a:t>cells</a:t>
            </a:r>
            <a:r>
              <a:rPr lang="it-IT" b="1" dirty="0"/>
              <a:t>. </a:t>
            </a:r>
            <a:r>
              <a:rPr lang="it-IT" dirty="0" err="1"/>
              <a:t>Apoptotic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and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fragments</a:t>
            </a:r>
            <a:r>
              <a:rPr lang="it-IT" dirty="0"/>
              <a:t> </a:t>
            </a:r>
            <a:r>
              <a:rPr lang="it-IT" dirty="0" err="1"/>
              <a:t>entice</a:t>
            </a:r>
            <a:r>
              <a:rPr lang="it-IT" dirty="0"/>
              <a:t> </a:t>
            </a:r>
            <a:r>
              <a:rPr lang="it-IT" dirty="0" err="1"/>
              <a:t>phagocytes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producing</a:t>
            </a:r>
            <a:r>
              <a:rPr lang="it-IT" dirty="0"/>
              <a:t> a </a:t>
            </a:r>
            <a:r>
              <a:rPr lang="it-IT" dirty="0" err="1"/>
              <a:t>number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“</a:t>
            </a:r>
            <a:r>
              <a:rPr lang="it-IT" dirty="0" err="1"/>
              <a:t>eat-me</a:t>
            </a:r>
            <a:r>
              <a:rPr lang="it-IT" dirty="0"/>
              <a:t>” </a:t>
            </a:r>
            <a:r>
              <a:rPr lang="it-IT" dirty="0" err="1"/>
              <a:t>signals</a:t>
            </a:r>
            <a:r>
              <a:rPr lang="it-IT" dirty="0"/>
              <a:t>.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instance</a:t>
            </a:r>
            <a:r>
              <a:rPr lang="it-IT" dirty="0"/>
              <a:t>, in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</a:t>
            </a:r>
            <a:r>
              <a:rPr lang="it-IT" dirty="0" err="1"/>
              <a:t>phosphatidylserine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 on the </a:t>
            </a:r>
            <a:r>
              <a:rPr lang="it-IT" dirty="0" err="1"/>
              <a:t>inner</a:t>
            </a:r>
            <a:r>
              <a:rPr lang="it-IT" dirty="0"/>
              <a:t> </a:t>
            </a:r>
            <a:r>
              <a:rPr lang="it-IT" dirty="0" err="1"/>
              <a:t>leaflet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plasma membrane, </a:t>
            </a:r>
            <a:r>
              <a:rPr lang="it-IT" dirty="0" err="1"/>
              <a:t>but</a:t>
            </a:r>
            <a:r>
              <a:rPr lang="it-IT" dirty="0"/>
              <a:t> in </a:t>
            </a:r>
            <a:r>
              <a:rPr lang="it-IT" dirty="0" err="1"/>
              <a:t>apoptotic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b="1" dirty="0" err="1"/>
              <a:t>phospholipid</a:t>
            </a:r>
            <a:r>
              <a:rPr lang="it-IT" b="1" dirty="0"/>
              <a:t> “</a:t>
            </a:r>
            <a:r>
              <a:rPr lang="it-IT" b="1" dirty="0" err="1"/>
              <a:t>flips</a:t>
            </a:r>
            <a:r>
              <a:rPr lang="it-IT" b="1" dirty="0"/>
              <a:t>” </a:t>
            </a:r>
            <a:r>
              <a:rPr lang="it-IT" b="1" dirty="0" err="1"/>
              <a:t>to</a:t>
            </a:r>
            <a:r>
              <a:rPr lang="it-IT" b="1" dirty="0"/>
              <a:t> the </a:t>
            </a:r>
            <a:r>
              <a:rPr lang="it-IT" b="1" dirty="0" err="1"/>
              <a:t>outer</a:t>
            </a:r>
            <a:r>
              <a:rPr lang="it-IT" b="1" dirty="0"/>
              <a:t> </a:t>
            </a:r>
            <a:r>
              <a:rPr lang="it-IT" b="1" dirty="0" err="1"/>
              <a:t>leaflet</a:t>
            </a:r>
            <a:r>
              <a:rPr lang="it-IT" dirty="0"/>
              <a:t>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recognized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macrophages</a:t>
            </a:r>
            <a:r>
              <a:rPr lang="it-IT" dirty="0"/>
              <a:t>, </a:t>
            </a:r>
            <a:r>
              <a:rPr lang="it-IT" dirty="0" err="1"/>
              <a:t>leading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phagocytosis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apoptotic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b="1" dirty="0"/>
              <a:t>. </a:t>
            </a:r>
            <a:r>
              <a:rPr lang="it-IT" b="1" dirty="0" err="1"/>
              <a:t>Cells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are </a:t>
            </a:r>
            <a:r>
              <a:rPr lang="it-IT" b="1" dirty="0" err="1"/>
              <a:t>dying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</a:t>
            </a:r>
            <a:r>
              <a:rPr lang="it-IT" b="1" dirty="0" err="1"/>
              <a:t>apoptosis</a:t>
            </a:r>
            <a:r>
              <a:rPr lang="it-IT" b="1" dirty="0"/>
              <a:t> </a:t>
            </a:r>
            <a:r>
              <a:rPr lang="it-IT" b="1" dirty="0" err="1"/>
              <a:t>also</a:t>
            </a:r>
            <a:r>
              <a:rPr lang="it-IT" b="1" dirty="0"/>
              <a:t> secrete </a:t>
            </a:r>
            <a:r>
              <a:rPr lang="it-IT" b="1" dirty="0" err="1"/>
              <a:t>soluble</a:t>
            </a:r>
            <a:r>
              <a:rPr lang="it-IT" b="1" dirty="0"/>
              <a:t> </a:t>
            </a:r>
            <a:r>
              <a:rPr lang="it-IT" b="1" dirty="0" err="1"/>
              <a:t>factors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</a:t>
            </a:r>
            <a:r>
              <a:rPr lang="it-IT" b="1" dirty="0" err="1"/>
              <a:t>recruit</a:t>
            </a:r>
            <a:r>
              <a:rPr lang="it-IT" b="1" dirty="0"/>
              <a:t> </a:t>
            </a:r>
            <a:r>
              <a:rPr lang="it-IT" b="1" dirty="0" err="1"/>
              <a:t>phagocytes</a:t>
            </a:r>
            <a:r>
              <a:rPr lang="it-IT" b="1" dirty="0"/>
              <a:t>. The plasma membrane </a:t>
            </a:r>
            <a:r>
              <a:rPr lang="it-IT" b="1" dirty="0" err="1"/>
              <a:t>alterations</a:t>
            </a:r>
            <a:r>
              <a:rPr lang="it-IT" b="1" dirty="0"/>
              <a:t> and </a:t>
            </a:r>
            <a:r>
              <a:rPr lang="it-IT" b="1" dirty="0" err="1"/>
              <a:t>secreted</a:t>
            </a:r>
            <a:r>
              <a:rPr lang="it-IT" b="1" dirty="0"/>
              <a:t> </a:t>
            </a:r>
            <a:r>
              <a:rPr lang="it-IT" b="1" dirty="0" err="1"/>
              <a:t>proteins</a:t>
            </a:r>
            <a:r>
              <a:rPr lang="it-IT" b="1" dirty="0"/>
              <a:t> facilitate </a:t>
            </a:r>
            <a:r>
              <a:rPr lang="it-IT" b="1" dirty="0" err="1"/>
              <a:t>prompt</a:t>
            </a:r>
            <a:r>
              <a:rPr lang="it-IT" b="1" dirty="0"/>
              <a:t> </a:t>
            </a:r>
            <a:r>
              <a:rPr lang="it-IT" b="1" dirty="0" err="1"/>
              <a:t>clearance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the dead </a:t>
            </a:r>
            <a:r>
              <a:rPr lang="it-IT" b="1" dirty="0" err="1"/>
              <a:t>cells</a:t>
            </a:r>
            <a:r>
              <a:rPr lang="it-IT" b="1" dirty="0"/>
              <a:t> </a:t>
            </a:r>
            <a:r>
              <a:rPr lang="it-IT" b="1" dirty="0" err="1"/>
              <a:t>before</a:t>
            </a:r>
            <a:r>
              <a:rPr lang="it-IT" b="1" dirty="0"/>
              <a:t> the </a:t>
            </a:r>
            <a:r>
              <a:rPr lang="it-IT" b="1" dirty="0" err="1"/>
              <a:t>cells</a:t>
            </a:r>
            <a:r>
              <a:rPr lang="it-IT" b="1" dirty="0"/>
              <a:t> </a:t>
            </a:r>
            <a:r>
              <a:rPr lang="it-IT" b="1" dirty="0" err="1"/>
              <a:t>undergo</a:t>
            </a:r>
            <a:r>
              <a:rPr lang="it-IT" b="1" dirty="0"/>
              <a:t> membrane </a:t>
            </a:r>
            <a:r>
              <a:rPr lang="it-IT" b="1" dirty="0" err="1"/>
              <a:t>damage</a:t>
            </a:r>
            <a:r>
              <a:rPr lang="it-IT" b="1" dirty="0"/>
              <a:t> and </a:t>
            </a:r>
            <a:r>
              <a:rPr lang="it-IT" b="1" dirty="0" err="1"/>
              <a:t>release</a:t>
            </a:r>
            <a:r>
              <a:rPr lang="it-IT" b="1" dirty="0"/>
              <a:t> </a:t>
            </a:r>
            <a:r>
              <a:rPr lang="it-IT" b="1" dirty="0" err="1"/>
              <a:t>their</a:t>
            </a:r>
            <a:r>
              <a:rPr lang="it-IT" b="1" dirty="0"/>
              <a:t> </a:t>
            </a:r>
            <a:r>
              <a:rPr lang="it-IT" b="1" dirty="0" err="1"/>
              <a:t>contents</a:t>
            </a:r>
            <a:r>
              <a:rPr lang="it-IT" b="1" dirty="0"/>
              <a:t> (</a:t>
            </a:r>
            <a:r>
              <a:rPr lang="it-IT" b="1" dirty="0" err="1"/>
              <a:t>which</a:t>
            </a:r>
            <a:r>
              <a:rPr lang="it-IT" b="1" dirty="0"/>
              <a:t> can induce </a:t>
            </a:r>
            <a:r>
              <a:rPr lang="it-IT" b="1" dirty="0" err="1"/>
              <a:t>inflammation</a:t>
            </a:r>
            <a:r>
              <a:rPr lang="it-IT" b="1" dirty="0"/>
              <a:t>)</a:t>
            </a:r>
            <a:r>
              <a:rPr lang="it-IT" dirty="0"/>
              <a:t>. </a:t>
            </a:r>
            <a:r>
              <a:rPr lang="it-IT" dirty="0" err="1"/>
              <a:t>Numerous</a:t>
            </a:r>
            <a:r>
              <a:rPr lang="it-IT" dirty="0"/>
              <a:t> </a:t>
            </a:r>
            <a:r>
              <a:rPr lang="it-IT" dirty="0" err="1"/>
              <a:t>macrophage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involved</a:t>
            </a:r>
            <a:r>
              <a:rPr lang="it-IT" dirty="0"/>
              <a:t> in the </a:t>
            </a:r>
            <a:r>
              <a:rPr lang="it-IT" dirty="0" err="1"/>
              <a:t>binding</a:t>
            </a:r>
            <a:r>
              <a:rPr lang="it-IT" dirty="0"/>
              <a:t> and </a:t>
            </a:r>
            <a:r>
              <a:rPr lang="it-IT" dirty="0" err="1"/>
              <a:t>engulfment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apoptotic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. The </a:t>
            </a:r>
            <a:r>
              <a:rPr lang="it-IT" dirty="0" err="1"/>
              <a:t>phagocytosis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apoptotic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so </a:t>
            </a:r>
            <a:r>
              <a:rPr lang="it-IT" dirty="0" err="1"/>
              <a:t>efficient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dead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disappear</a:t>
            </a:r>
            <a:r>
              <a:rPr lang="it-IT" dirty="0"/>
              <a:t>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leaving</a:t>
            </a:r>
            <a:r>
              <a:rPr lang="it-IT" dirty="0"/>
              <a:t> a trace, and </a:t>
            </a:r>
            <a:r>
              <a:rPr lang="it-IT" dirty="0" err="1"/>
              <a:t>inflammation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virtually</a:t>
            </a:r>
            <a:r>
              <a:rPr lang="it-IT" dirty="0"/>
              <a:t> </a:t>
            </a:r>
            <a:r>
              <a:rPr lang="it-IT" dirty="0" err="1"/>
              <a:t>absent</a:t>
            </a:r>
            <a:r>
              <a:rPr lang="it-IT" dirty="0"/>
              <a:t>.</a:t>
            </a:r>
          </a:p>
        </p:txBody>
      </p:sp>
      <p:pic>
        <p:nvPicPr>
          <p:cNvPr id="3" name="Immagine 2" descr="Schermata 2018-08-20 alle 09.55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30" y="3971022"/>
            <a:ext cx="4098779" cy="2591262"/>
          </a:xfrm>
          <a:prstGeom prst="rect">
            <a:avLst/>
          </a:prstGeom>
        </p:spPr>
      </p:pic>
      <p:pic>
        <p:nvPicPr>
          <p:cNvPr id="4" name="Immagine 3" descr="Schermata 2018-08-20 alle 09.57.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287" y="4241489"/>
            <a:ext cx="4149895" cy="204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62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18 alle 18.26.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0"/>
            <a:ext cx="43688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472198" y="428179"/>
            <a:ext cx="3645640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Morphologic</a:t>
            </a:r>
            <a:r>
              <a:rPr lang="it-IT" sz="2400" b="1" dirty="0"/>
              <a:t> </a:t>
            </a:r>
            <a:r>
              <a:rPr lang="it-IT" sz="2400" b="1" dirty="0" err="1"/>
              <a:t>appearance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apoptotic</a:t>
            </a:r>
            <a:r>
              <a:rPr lang="it-IT" sz="2400" b="1" dirty="0"/>
              <a:t> </a:t>
            </a:r>
            <a:r>
              <a:rPr lang="it-IT" sz="2400" b="1" dirty="0" err="1"/>
              <a:t>cells</a:t>
            </a:r>
            <a:r>
              <a:rPr lang="it-IT" sz="2400" b="1" dirty="0"/>
              <a:t>. </a:t>
            </a:r>
            <a:r>
              <a:rPr lang="it-IT" sz="2400" dirty="0" err="1"/>
              <a:t>Apoptotic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(some </a:t>
            </a:r>
            <a:r>
              <a:rPr lang="it-IT" sz="2400" dirty="0" err="1"/>
              <a:t>indicated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arrows</a:t>
            </a:r>
            <a:r>
              <a:rPr lang="it-IT" sz="2400" dirty="0"/>
              <a:t>) in </a:t>
            </a:r>
            <a:r>
              <a:rPr lang="it-IT" sz="2400" dirty="0" err="1"/>
              <a:t>colonic</a:t>
            </a:r>
            <a:r>
              <a:rPr lang="it-IT" sz="2400" dirty="0"/>
              <a:t> </a:t>
            </a:r>
            <a:r>
              <a:rPr lang="it-IT" sz="2400" dirty="0" err="1"/>
              <a:t>epithelium</a:t>
            </a:r>
            <a:r>
              <a:rPr lang="it-IT" sz="2400" dirty="0"/>
              <a:t> are </a:t>
            </a:r>
            <a:r>
              <a:rPr lang="it-IT" sz="2400" dirty="0" err="1"/>
              <a:t>shown</a:t>
            </a:r>
            <a:r>
              <a:rPr lang="it-IT" sz="2400" dirty="0"/>
              <a:t>. (Some </a:t>
            </a:r>
            <a:r>
              <a:rPr lang="it-IT" sz="2400" dirty="0" err="1"/>
              <a:t>preparative</a:t>
            </a:r>
            <a:r>
              <a:rPr lang="it-IT" sz="2400" dirty="0"/>
              <a:t> </a:t>
            </a:r>
            <a:r>
              <a:rPr lang="it-IT" sz="2400" dirty="0" err="1"/>
              <a:t>regimens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</a:t>
            </a:r>
            <a:r>
              <a:rPr lang="it-IT" sz="2400" dirty="0" err="1"/>
              <a:t>colonoscopy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induce </a:t>
            </a:r>
            <a:r>
              <a:rPr lang="it-IT" sz="2400" dirty="0" err="1"/>
              <a:t>apoptosis</a:t>
            </a:r>
            <a:r>
              <a:rPr lang="it-IT" sz="2400" dirty="0"/>
              <a:t> in </a:t>
            </a:r>
            <a:r>
              <a:rPr lang="it-IT" sz="2400" dirty="0" err="1"/>
              <a:t>epithelial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explains</a:t>
            </a:r>
            <a:r>
              <a:rPr lang="it-IT" sz="2400" dirty="0"/>
              <a:t> the </a:t>
            </a:r>
            <a:r>
              <a:rPr lang="it-IT" sz="2400" dirty="0" err="1"/>
              <a:t>presence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dead </a:t>
            </a:r>
            <a:r>
              <a:rPr lang="it-IT" sz="2400" dirty="0" err="1"/>
              <a:t>cells</a:t>
            </a:r>
            <a:r>
              <a:rPr lang="it-IT" sz="2400" dirty="0"/>
              <a:t> in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biopsy</a:t>
            </a:r>
            <a:r>
              <a:rPr lang="it-IT" sz="2400" dirty="0"/>
              <a:t>.)</a:t>
            </a:r>
          </a:p>
          <a:p>
            <a:r>
              <a:rPr lang="it-IT" sz="2400" dirty="0"/>
              <a:t>Note the </a:t>
            </a:r>
            <a:r>
              <a:rPr lang="it-IT" sz="2400" dirty="0" err="1"/>
              <a:t>fragmented</a:t>
            </a:r>
            <a:r>
              <a:rPr lang="it-IT" sz="2400" dirty="0"/>
              <a:t> nuclei </a:t>
            </a:r>
            <a:r>
              <a:rPr lang="it-IT" sz="2400" dirty="0" err="1"/>
              <a:t>with</a:t>
            </a:r>
            <a:r>
              <a:rPr lang="it-IT" sz="2400" dirty="0"/>
              <a:t> </a:t>
            </a:r>
            <a:r>
              <a:rPr lang="it-IT" sz="2400" dirty="0" err="1"/>
              <a:t>condensed</a:t>
            </a:r>
            <a:r>
              <a:rPr lang="it-IT" sz="2400" dirty="0"/>
              <a:t> </a:t>
            </a:r>
            <a:r>
              <a:rPr lang="it-IT" sz="2400" dirty="0" err="1"/>
              <a:t>chromatin</a:t>
            </a:r>
            <a:r>
              <a:rPr lang="it-IT" sz="2400" dirty="0"/>
              <a:t> and the </a:t>
            </a:r>
            <a:r>
              <a:rPr lang="it-IT" sz="2400" dirty="0" err="1"/>
              <a:t>shrunken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bodies</a:t>
            </a:r>
            <a:r>
              <a:rPr lang="it-IT" sz="2400" dirty="0"/>
              <a:t>, some </a:t>
            </a:r>
            <a:r>
              <a:rPr lang="it-IT" sz="2400" dirty="0" err="1"/>
              <a:t>with</a:t>
            </a:r>
            <a:r>
              <a:rPr lang="it-IT" sz="2400" dirty="0"/>
              <a:t> </a:t>
            </a:r>
            <a:r>
              <a:rPr lang="it-IT" sz="2400" dirty="0" err="1"/>
              <a:t>pieces</a:t>
            </a:r>
            <a:r>
              <a:rPr lang="it-IT" sz="2400" dirty="0"/>
              <a:t> </a:t>
            </a:r>
            <a:r>
              <a:rPr lang="it-IT" sz="2400" dirty="0" err="1"/>
              <a:t>falling</a:t>
            </a:r>
            <a:r>
              <a:rPr lang="it-IT" sz="2400" dirty="0"/>
              <a:t> off. </a:t>
            </a:r>
          </a:p>
        </p:txBody>
      </p:sp>
    </p:spTree>
    <p:extLst>
      <p:ext uri="{BB962C8B-B14F-4D97-AF65-F5344CB8AC3E}">
        <p14:creationId xmlns:p14="http://schemas.microsoft.com/office/powerpoint/2010/main" val="714519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75190" y="302359"/>
            <a:ext cx="422081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form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death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initiated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b="1" dirty="0"/>
              <a:t>engagement </a:t>
            </a:r>
            <a:r>
              <a:rPr lang="it-IT" sz="2000" b="1" dirty="0" err="1"/>
              <a:t>of</a:t>
            </a:r>
            <a:r>
              <a:rPr lang="it-IT" sz="2000" b="1" dirty="0"/>
              <a:t> TNF </a:t>
            </a:r>
            <a:r>
              <a:rPr lang="it-IT" sz="2000" b="1" dirty="0" err="1"/>
              <a:t>receptors</a:t>
            </a:r>
            <a:r>
              <a:rPr lang="it-IT" sz="2000" b="1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well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other</a:t>
            </a:r>
            <a:r>
              <a:rPr lang="it-IT" sz="2000" dirty="0"/>
              <a:t>, </a:t>
            </a:r>
            <a:r>
              <a:rPr lang="it-IT" sz="2000" dirty="0" err="1"/>
              <a:t>poorly</a:t>
            </a:r>
            <a:r>
              <a:rPr lang="it-IT" sz="2000" dirty="0"/>
              <a:t> </a:t>
            </a:r>
            <a:r>
              <a:rPr lang="it-IT" sz="2000" dirty="0" err="1"/>
              <a:t>defined</a:t>
            </a:r>
            <a:r>
              <a:rPr lang="it-IT" sz="2000" dirty="0"/>
              <a:t> </a:t>
            </a:r>
            <a:r>
              <a:rPr lang="it-IT" sz="2000" dirty="0" err="1"/>
              <a:t>triggers</a:t>
            </a:r>
            <a:r>
              <a:rPr lang="it-IT" sz="2000" dirty="0"/>
              <a:t>. </a:t>
            </a:r>
            <a:r>
              <a:rPr lang="it-IT" sz="2000" dirty="0" err="1"/>
              <a:t>Unlike</a:t>
            </a:r>
            <a:r>
              <a:rPr lang="it-IT" sz="2000" dirty="0"/>
              <a:t> the </a:t>
            </a:r>
            <a:r>
              <a:rPr lang="it-IT" sz="2000" dirty="0" err="1"/>
              <a:t>extrinsic</a:t>
            </a:r>
            <a:r>
              <a:rPr lang="it-IT" sz="2000" dirty="0"/>
              <a:t> </a:t>
            </a:r>
            <a:r>
              <a:rPr lang="it-IT" sz="2000" dirty="0" err="1"/>
              <a:t>pathway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apoptosis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downstream </a:t>
            </a:r>
            <a:r>
              <a:rPr lang="it-IT" sz="2000" dirty="0" err="1"/>
              <a:t>of</a:t>
            </a:r>
            <a:r>
              <a:rPr lang="it-IT" sz="2000" dirty="0"/>
              <a:t> TNF </a:t>
            </a:r>
            <a:r>
              <a:rPr lang="it-IT" sz="2000" dirty="0" err="1"/>
              <a:t>receptors</a:t>
            </a:r>
            <a:r>
              <a:rPr lang="it-IT" sz="2000" dirty="0"/>
              <a:t>, in </a:t>
            </a:r>
            <a:r>
              <a:rPr lang="it-IT" sz="2000" dirty="0" err="1"/>
              <a:t>necroptosis</a:t>
            </a:r>
            <a:r>
              <a:rPr lang="it-IT" sz="2000" dirty="0"/>
              <a:t>, </a:t>
            </a:r>
            <a:r>
              <a:rPr lang="it-IT" sz="2000" b="1" dirty="0" err="1"/>
              <a:t>kinases</a:t>
            </a:r>
            <a:r>
              <a:rPr lang="it-IT" sz="2000" b="1" dirty="0"/>
              <a:t> </a:t>
            </a:r>
            <a:r>
              <a:rPr lang="it-IT" sz="2000" b="1" dirty="0" err="1"/>
              <a:t>called</a:t>
            </a:r>
            <a:r>
              <a:rPr lang="it-IT" sz="2000" b="1" dirty="0"/>
              <a:t> </a:t>
            </a:r>
            <a:r>
              <a:rPr lang="it-IT" sz="2000" b="1" dirty="0" err="1"/>
              <a:t>receptor-interacting</a:t>
            </a:r>
            <a:r>
              <a:rPr lang="it-IT" sz="2000" b="1" dirty="0"/>
              <a:t> </a:t>
            </a:r>
            <a:r>
              <a:rPr lang="it-IT" sz="2000" b="1" dirty="0" err="1"/>
              <a:t>protein</a:t>
            </a:r>
            <a:r>
              <a:rPr lang="it-IT" sz="2000" b="1" dirty="0"/>
              <a:t> (RIP) </a:t>
            </a:r>
            <a:r>
              <a:rPr lang="it-IT" sz="2000" b="1" dirty="0" err="1"/>
              <a:t>kinases</a:t>
            </a:r>
            <a:r>
              <a:rPr lang="it-IT" sz="2000" b="1" dirty="0"/>
              <a:t> </a:t>
            </a:r>
            <a:r>
              <a:rPr lang="it-IT" sz="2000" dirty="0"/>
              <a:t>are </a:t>
            </a:r>
            <a:r>
              <a:rPr lang="it-IT" sz="2000" dirty="0" err="1"/>
              <a:t>activated</a:t>
            </a:r>
            <a:r>
              <a:rPr lang="it-IT" sz="2000" dirty="0"/>
              <a:t>, </a:t>
            </a:r>
            <a:r>
              <a:rPr lang="it-IT" sz="2000" dirty="0" err="1"/>
              <a:t>initiating</a:t>
            </a:r>
            <a:r>
              <a:rPr lang="it-IT" sz="2000" dirty="0"/>
              <a:t> a </a:t>
            </a:r>
            <a:r>
              <a:rPr lang="it-IT" sz="2000" dirty="0" err="1"/>
              <a:t>series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events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result</a:t>
            </a:r>
            <a:r>
              <a:rPr lang="it-IT" sz="2000" dirty="0"/>
              <a:t> in the </a:t>
            </a:r>
            <a:r>
              <a:rPr lang="it-IT" sz="2000" dirty="0" err="1"/>
              <a:t>dissolution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cell</a:t>
            </a:r>
            <a:r>
              <a:rPr lang="it-IT" sz="2000" dirty="0"/>
              <a:t>, </a:t>
            </a:r>
            <a:r>
              <a:rPr lang="it-IT" sz="2000" dirty="0" err="1"/>
              <a:t>much</a:t>
            </a:r>
            <a:r>
              <a:rPr lang="it-IT" sz="2000" dirty="0"/>
              <a:t> </a:t>
            </a:r>
            <a:r>
              <a:rPr lang="it-IT" sz="2000" dirty="0" err="1"/>
              <a:t>like</a:t>
            </a:r>
            <a:r>
              <a:rPr lang="it-IT" sz="2000" dirty="0"/>
              <a:t> </a:t>
            </a:r>
            <a:r>
              <a:rPr lang="it-IT" sz="2000" dirty="0" err="1"/>
              <a:t>necrosis</a:t>
            </a:r>
            <a:r>
              <a:rPr lang="it-IT" sz="2000" dirty="0"/>
              <a:t>. The </a:t>
            </a:r>
            <a:r>
              <a:rPr lang="it-IT" sz="2000" dirty="0" err="1"/>
              <a:t>name</a:t>
            </a:r>
            <a:r>
              <a:rPr lang="it-IT" sz="2000" dirty="0"/>
              <a:t> </a:t>
            </a:r>
            <a:r>
              <a:rPr lang="it-IT" sz="2000" dirty="0" err="1"/>
              <a:t>necroptosis</a:t>
            </a:r>
            <a:r>
              <a:rPr lang="it-IT" sz="2000" dirty="0"/>
              <a:t> </a:t>
            </a:r>
            <a:r>
              <a:rPr lang="it-IT" sz="2000" dirty="0" err="1"/>
              <a:t>implies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there</a:t>
            </a:r>
            <a:r>
              <a:rPr lang="it-IT" sz="2000" dirty="0"/>
              <a:t> are </a:t>
            </a:r>
            <a:r>
              <a:rPr lang="it-IT" sz="2000" dirty="0" err="1"/>
              <a:t>features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both</a:t>
            </a:r>
            <a:r>
              <a:rPr lang="it-IT" sz="2000" dirty="0"/>
              <a:t> </a:t>
            </a:r>
            <a:r>
              <a:rPr lang="it-IT" sz="2000" dirty="0" err="1"/>
              <a:t>necrosis</a:t>
            </a:r>
            <a:r>
              <a:rPr lang="it-IT" sz="2000" dirty="0"/>
              <a:t> and </a:t>
            </a:r>
            <a:r>
              <a:rPr lang="it-IT" sz="2000" dirty="0" err="1"/>
              <a:t>apoptosis</a:t>
            </a:r>
            <a:r>
              <a:rPr lang="it-IT" sz="2000" dirty="0"/>
              <a:t>. </a:t>
            </a:r>
            <a:r>
              <a:rPr lang="it-IT" sz="2000" b="1" dirty="0"/>
              <a:t>Some </a:t>
            </a:r>
            <a:r>
              <a:rPr lang="it-IT" sz="2000" b="1" dirty="0" err="1"/>
              <a:t>infections</a:t>
            </a:r>
            <a:r>
              <a:rPr lang="it-IT" sz="2000" b="1" dirty="0"/>
              <a:t> are </a:t>
            </a:r>
            <a:r>
              <a:rPr lang="it-IT" sz="2000" b="1" dirty="0" err="1"/>
              <a:t>believed</a:t>
            </a:r>
            <a:r>
              <a:rPr lang="it-IT" sz="2000" b="1" dirty="0"/>
              <a:t> </a:t>
            </a:r>
            <a:r>
              <a:rPr lang="it-IT" sz="2000" b="1" dirty="0" err="1"/>
              <a:t>to</a:t>
            </a:r>
            <a:r>
              <a:rPr lang="it-IT" sz="2000" b="1" dirty="0"/>
              <a:t> </a:t>
            </a:r>
            <a:r>
              <a:rPr lang="it-IT" sz="2000" b="1" dirty="0" err="1"/>
              <a:t>kill</a:t>
            </a:r>
            <a:r>
              <a:rPr lang="it-IT" sz="2000" b="1" dirty="0"/>
              <a:t> </a:t>
            </a:r>
            <a:r>
              <a:rPr lang="it-IT" sz="2000" b="1" dirty="0" err="1"/>
              <a:t>cells</a:t>
            </a:r>
            <a:r>
              <a:rPr lang="it-IT" sz="2000" b="1" dirty="0"/>
              <a:t> </a:t>
            </a:r>
            <a:r>
              <a:rPr lang="it-IT" sz="2000" b="1" dirty="0" err="1"/>
              <a:t>by</a:t>
            </a:r>
            <a:r>
              <a:rPr lang="it-IT" sz="2000" b="1" dirty="0"/>
              <a:t> </a:t>
            </a:r>
            <a:r>
              <a:rPr lang="it-IT" sz="2000" b="1" dirty="0" err="1"/>
              <a:t>this</a:t>
            </a:r>
            <a:r>
              <a:rPr lang="it-IT" sz="2000" b="1" dirty="0"/>
              <a:t> </a:t>
            </a:r>
            <a:r>
              <a:rPr lang="it-IT" sz="2000" b="1" dirty="0" err="1"/>
              <a:t>pathway</a:t>
            </a:r>
            <a:r>
              <a:rPr lang="it-IT" sz="2000" b="1" dirty="0"/>
              <a:t>, and </a:t>
            </a:r>
            <a:r>
              <a:rPr lang="it-IT" sz="2000" b="1" dirty="0" err="1"/>
              <a:t>it</a:t>
            </a:r>
            <a:r>
              <a:rPr lang="it-IT" sz="2000" b="1" dirty="0"/>
              <a:t> </a:t>
            </a:r>
            <a:r>
              <a:rPr lang="it-IT" sz="2000" b="1" dirty="0" err="1"/>
              <a:t>has</a:t>
            </a:r>
            <a:r>
              <a:rPr lang="it-IT" sz="2000" b="1" dirty="0"/>
              <a:t> </a:t>
            </a:r>
            <a:r>
              <a:rPr lang="it-IT" sz="2000" b="1" dirty="0" err="1"/>
              <a:t>been</a:t>
            </a:r>
            <a:r>
              <a:rPr lang="it-IT" sz="2000" b="1" dirty="0"/>
              <a:t> </a:t>
            </a:r>
            <a:r>
              <a:rPr lang="it-IT" sz="2000" b="1" dirty="0" err="1"/>
              <a:t>hypothesized</a:t>
            </a:r>
            <a:r>
              <a:rPr lang="it-IT" sz="2000" b="1" dirty="0"/>
              <a:t> </a:t>
            </a:r>
            <a:r>
              <a:rPr lang="it-IT" sz="2000" b="1" dirty="0" err="1"/>
              <a:t>to</a:t>
            </a:r>
            <a:r>
              <a:rPr lang="it-IT" sz="2000" b="1" dirty="0"/>
              <a:t> play a </a:t>
            </a:r>
            <a:r>
              <a:rPr lang="it-IT" sz="2000" b="1" dirty="0" err="1"/>
              <a:t>role</a:t>
            </a:r>
            <a:r>
              <a:rPr lang="it-IT" sz="2000" b="1" dirty="0"/>
              <a:t> in </a:t>
            </a:r>
            <a:r>
              <a:rPr lang="it-IT" sz="2000" b="1" dirty="0" err="1"/>
              <a:t>ischemic</a:t>
            </a:r>
            <a:r>
              <a:rPr lang="it-IT" sz="2000" b="1" dirty="0"/>
              <a:t> </a:t>
            </a:r>
            <a:r>
              <a:rPr lang="it-IT" sz="2000" b="1" dirty="0" err="1"/>
              <a:t>injury</a:t>
            </a:r>
            <a:r>
              <a:rPr lang="it-IT" sz="2000" b="1" dirty="0"/>
              <a:t> and </a:t>
            </a:r>
            <a:r>
              <a:rPr lang="it-IT" sz="2000" b="1" dirty="0" err="1"/>
              <a:t>other</a:t>
            </a:r>
            <a:r>
              <a:rPr lang="it-IT" sz="2000" b="1" dirty="0"/>
              <a:t> </a:t>
            </a:r>
            <a:r>
              <a:rPr lang="it-IT" sz="2000" b="1" dirty="0" err="1"/>
              <a:t>pathologic</a:t>
            </a:r>
            <a:r>
              <a:rPr lang="it-IT" sz="2000" b="1" dirty="0"/>
              <a:t> </a:t>
            </a:r>
            <a:r>
              <a:rPr lang="it-IT" sz="2000" b="1" dirty="0" err="1"/>
              <a:t>situations</a:t>
            </a:r>
            <a:r>
              <a:rPr lang="it-IT" sz="2000" b="1" dirty="0"/>
              <a:t>, </a:t>
            </a:r>
            <a:r>
              <a:rPr lang="it-IT" sz="2000" b="1" dirty="0" err="1"/>
              <a:t>especially</a:t>
            </a:r>
            <a:r>
              <a:rPr lang="it-IT" sz="2000" b="1" dirty="0"/>
              <a:t> </a:t>
            </a:r>
            <a:r>
              <a:rPr lang="it-IT" sz="2000" b="1" dirty="0" err="1"/>
              <a:t>those</a:t>
            </a:r>
            <a:r>
              <a:rPr lang="it-IT" sz="2000" b="1" dirty="0"/>
              <a:t> </a:t>
            </a:r>
            <a:r>
              <a:rPr lang="it-IT" sz="2000" b="1" dirty="0" err="1"/>
              <a:t>associated</a:t>
            </a:r>
            <a:r>
              <a:rPr lang="it-IT" sz="2000" b="1" dirty="0"/>
              <a:t> </a:t>
            </a:r>
            <a:r>
              <a:rPr lang="it-IT" sz="2000" b="1" dirty="0" err="1"/>
              <a:t>with</a:t>
            </a:r>
            <a:r>
              <a:rPr lang="it-IT" sz="2000" b="1" dirty="0"/>
              <a:t> </a:t>
            </a:r>
            <a:r>
              <a:rPr lang="it-IT" sz="2000" b="1" dirty="0" err="1"/>
              <a:t>inflammatory</a:t>
            </a:r>
            <a:r>
              <a:rPr lang="it-IT" sz="2000" b="1" dirty="0"/>
              <a:t> </a:t>
            </a:r>
            <a:r>
              <a:rPr lang="it-IT" sz="2000" b="1" dirty="0" err="1"/>
              <a:t>reactions</a:t>
            </a:r>
            <a:r>
              <a:rPr lang="it-IT" sz="2000" b="1" dirty="0"/>
              <a:t> in </a:t>
            </a:r>
            <a:r>
              <a:rPr lang="it-IT" sz="2000" b="1" dirty="0" err="1"/>
              <a:t>which</a:t>
            </a:r>
            <a:r>
              <a:rPr lang="it-IT" sz="2000" b="1" dirty="0"/>
              <a:t> the </a:t>
            </a:r>
            <a:r>
              <a:rPr lang="it-IT" sz="2000" b="1" dirty="0" err="1"/>
              <a:t>cytokine</a:t>
            </a:r>
            <a:r>
              <a:rPr lang="it-IT" sz="2000" b="1" dirty="0"/>
              <a:t> TNF </a:t>
            </a:r>
            <a:r>
              <a:rPr lang="it-IT" sz="2000" b="1" dirty="0" err="1"/>
              <a:t>is</a:t>
            </a:r>
            <a:r>
              <a:rPr lang="it-IT" sz="2000" b="1" dirty="0"/>
              <a:t> </a:t>
            </a:r>
            <a:r>
              <a:rPr lang="it-IT" sz="2000" b="1" dirty="0" err="1"/>
              <a:t>produced</a:t>
            </a:r>
            <a:r>
              <a:rPr lang="it-IT" sz="2000" b="1" dirty="0"/>
              <a:t>. </a:t>
            </a:r>
            <a:endParaRPr lang="it-IT" sz="2000" dirty="0"/>
          </a:p>
        </p:txBody>
      </p:sp>
      <p:pic>
        <p:nvPicPr>
          <p:cNvPr id="4" name="Immagine 3" descr="Schermata 2018-08-20 alle 10.12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448" y="1825946"/>
            <a:ext cx="3805903" cy="392577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113804" y="302360"/>
            <a:ext cx="25596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err="1"/>
              <a:t>Necroptosis</a:t>
            </a:r>
            <a:r>
              <a:rPr lang="it-IT" sz="3600" b="1" dirty="0"/>
              <a:t>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649250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78009" y="766733"/>
            <a:ext cx="394899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form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death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associated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b="1" dirty="0" err="1"/>
              <a:t>activation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a </a:t>
            </a:r>
            <a:r>
              <a:rPr lang="it-IT" sz="2000" b="1" dirty="0" err="1"/>
              <a:t>cytosolic</a:t>
            </a:r>
            <a:r>
              <a:rPr lang="it-IT" sz="2000" b="1" dirty="0"/>
              <a:t> </a:t>
            </a:r>
            <a:r>
              <a:rPr lang="it-IT" sz="2000" b="1" dirty="0" err="1"/>
              <a:t>danger-sensing</a:t>
            </a:r>
            <a:r>
              <a:rPr lang="it-IT" sz="2000" b="1" dirty="0"/>
              <a:t> </a:t>
            </a:r>
            <a:r>
              <a:rPr lang="it-IT" sz="2000" b="1" dirty="0" err="1"/>
              <a:t>protein</a:t>
            </a:r>
            <a:r>
              <a:rPr lang="it-IT" sz="2000" b="1" dirty="0"/>
              <a:t> </a:t>
            </a:r>
            <a:r>
              <a:rPr lang="it-IT" sz="2000" b="1" dirty="0" err="1"/>
              <a:t>complex</a:t>
            </a:r>
            <a:r>
              <a:rPr lang="it-IT" sz="2000" b="1" dirty="0"/>
              <a:t> </a:t>
            </a:r>
            <a:r>
              <a:rPr lang="it-IT" sz="2000" b="1" dirty="0" err="1"/>
              <a:t>called</a:t>
            </a:r>
            <a:r>
              <a:rPr lang="it-IT" sz="2000" b="1" dirty="0"/>
              <a:t> the </a:t>
            </a:r>
            <a:r>
              <a:rPr lang="it-IT" sz="2000" b="1" dirty="0" err="1"/>
              <a:t>inflammasome</a:t>
            </a:r>
            <a:r>
              <a:rPr lang="it-IT" sz="2000" dirty="0"/>
              <a:t>. The net </a:t>
            </a:r>
            <a:r>
              <a:rPr lang="it-IT" sz="2000" dirty="0" err="1"/>
              <a:t>result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inflammasome</a:t>
            </a:r>
            <a:r>
              <a:rPr lang="it-IT" sz="2000" dirty="0"/>
              <a:t> </a:t>
            </a:r>
            <a:r>
              <a:rPr lang="it-IT" sz="2000" dirty="0" err="1"/>
              <a:t>activation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the </a:t>
            </a:r>
            <a:r>
              <a:rPr lang="it-IT" sz="2000" dirty="0" err="1"/>
              <a:t>activation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caspases</a:t>
            </a:r>
            <a:r>
              <a:rPr lang="it-IT" sz="2000" dirty="0"/>
              <a:t>, some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induce the production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b="1" dirty="0" err="1"/>
              <a:t>cytokines</a:t>
            </a:r>
            <a:r>
              <a:rPr lang="it-IT" sz="2000" b="1" dirty="0"/>
              <a:t> </a:t>
            </a:r>
            <a:r>
              <a:rPr lang="it-IT" sz="2000" b="1" dirty="0" err="1"/>
              <a:t>that</a:t>
            </a:r>
            <a:r>
              <a:rPr lang="it-IT" sz="2000" b="1" dirty="0"/>
              <a:t> induce </a:t>
            </a:r>
            <a:r>
              <a:rPr lang="it-IT" sz="2000" b="1" dirty="0" err="1"/>
              <a:t>inflammation</a:t>
            </a:r>
            <a:r>
              <a:rPr lang="it-IT" sz="2000" b="1" dirty="0"/>
              <a:t>, </a:t>
            </a:r>
            <a:r>
              <a:rPr lang="it-IT" sz="2000" b="1" dirty="0" err="1"/>
              <a:t>often</a:t>
            </a:r>
            <a:r>
              <a:rPr lang="it-IT" sz="2000" b="1" dirty="0"/>
              <a:t> </a:t>
            </a:r>
            <a:r>
              <a:rPr lang="it-IT" sz="2000" b="1" dirty="0" err="1"/>
              <a:t>manifested</a:t>
            </a:r>
            <a:r>
              <a:rPr lang="it-IT" sz="2000" b="1" dirty="0"/>
              <a:t> </a:t>
            </a:r>
            <a:r>
              <a:rPr lang="it-IT" sz="2000" b="1" dirty="0" err="1"/>
              <a:t>by</a:t>
            </a:r>
            <a:r>
              <a:rPr lang="it-IT" sz="2000" b="1" dirty="0"/>
              <a:t> </a:t>
            </a:r>
            <a:r>
              <a:rPr lang="it-IT" sz="2000" b="1" dirty="0" err="1"/>
              <a:t>fever</a:t>
            </a:r>
            <a:r>
              <a:rPr lang="it-IT" sz="2000" dirty="0"/>
              <a:t>, and </a:t>
            </a:r>
            <a:r>
              <a:rPr lang="it-IT" sz="2000" dirty="0" err="1"/>
              <a:t>others</a:t>
            </a:r>
            <a:r>
              <a:rPr lang="it-IT" sz="2000" dirty="0"/>
              <a:t> trigger </a:t>
            </a:r>
            <a:r>
              <a:rPr lang="it-IT" sz="2000" dirty="0" err="1"/>
              <a:t>apoptosis</a:t>
            </a:r>
            <a:r>
              <a:rPr lang="it-IT" sz="2000" dirty="0"/>
              <a:t>. </a:t>
            </a:r>
            <a:r>
              <a:rPr lang="it-IT" sz="2000" dirty="0" err="1"/>
              <a:t>Thus</a:t>
            </a:r>
            <a:r>
              <a:rPr lang="it-IT" sz="2000" b="1" dirty="0"/>
              <a:t>, </a:t>
            </a:r>
            <a:r>
              <a:rPr lang="it-IT" sz="2000" b="1" dirty="0" err="1"/>
              <a:t>apoptosis</a:t>
            </a:r>
            <a:r>
              <a:rPr lang="it-IT" sz="2000" b="1" dirty="0"/>
              <a:t> and </a:t>
            </a:r>
            <a:r>
              <a:rPr lang="it-IT" sz="2000" b="1" dirty="0" err="1"/>
              <a:t>inflammation</a:t>
            </a:r>
            <a:r>
              <a:rPr lang="it-IT" sz="2000" b="1" dirty="0"/>
              <a:t> </a:t>
            </a:r>
            <a:r>
              <a:rPr lang="it-IT" sz="2000" b="1" dirty="0" err="1"/>
              <a:t>coexist</a:t>
            </a:r>
            <a:r>
              <a:rPr lang="it-IT" sz="2000" dirty="0"/>
              <a:t>. The </a:t>
            </a:r>
            <a:r>
              <a:rPr lang="it-IT" sz="2000" dirty="0" err="1"/>
              <a:t>name</a:t>
            </a:r>
            <a:r>
              <a:rPr lang="it-IT" sz="2000" dirty="0"/>
              <a:t> </a:t>
            </a:r>
            <a:r>
              <a:rPr lang="it-IT" sz="2000" dirty="0" err="1"/>
              <a:t>pyroptosis</a:t>
            </a:r>
            <a:r>
              <a:rPr lang="it-IT" sz="2000" dirty="0"/>
              <a:t> </a:t>
            </a:r>
            <a:r>
              <a:rPr lang="it-IT" sz="2000" dirty="0" err="1"/>
              <a:t>stems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the </a:t>
            </a:r>
            <a:r>
              <a:rPr lang="it-IT" sz="2000" dirty="0" err="1"/>
              <a:t>association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apoptosis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fever</a:t>
            </a:r>
            <a:r>
              <a:rPr lang="it-IT" sz="2000" dirty="0"/>
              <a:t> (</a:t>
            </a:r>
            <a:r>
              <a:rPr lang="it-IT" sz="2000" dirty="0" err="1"/>
              <a:t>Greek</a:t>
            </a:r>
            <a:r>
              <a:rPr lang="it-IT" sz="2000" dirty="0"/>
              <a:t>, </a:t>
            </a:r>
            <a:r>
              <a:rPr lang="it-IT" sz="2000" dirty="0" err="1"/>
              <a:t>pyro</a:t>
            </a:r>
            <a:r>
              <a:rPr lang="it-IT" sz="2000" dirty="0"/>
              <a:t> = </a:t>
            </a:r>
            <a:r>
              <a:rPr lang="it-IT" sz="2000" dirty="0" err="1"/>
              <a:t>fire</a:t>
            </a:r>
            <a:r>
              <a:rPr lang="it-IT" sz="2000" dirty="0"/>
              <a:t>).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thought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one</a:t>
            </a:r>
            <a:r>
              <a:rPr lang="it-IT" sz="2000" dirty="0"/>
              <a:t> </a:t>
            </a:r>
            <a:r>
              <a:rPr lang="it-IT" sz="2000" dirty="0" err="1"/>
              <a:t>mechanism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some </a:t>
            </a:r>
            <a:r>
              <a:rPr lang="it-IT" sz="2000" dirty="0" err="1"/>
              <a:t>infectious</a:t>
            </a:r>
            <a:r>
              <a:rPr lang="it-IT" sz="2000" dirty="0"/>
              <a:t> </a:t>
            </a:r>
            <a:r>
              <a:rPr lang="it-IT" sz="2000" dirty="0" err="1"/>
              <a:t>microbes</a:t>
            </a:r>
            <a:r>
              <a:rPr lang="it-IT" sz="2000" dirty="0"/>
              <a:t> cause the </a:t>
            </a:r>
            <a:r>
              <a:rPr lang="it-IT" sz="2000" dirty="0" err="1"/>
              <a:t>death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infected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. </a:t>
            </a:r>
            <a:endParaRPr lang="it-IT" dirty="0"/>
          </a:p>
        </p:txBody>
      </p:sp>
      <p:pic>
        <p:nvPicPr>
          <p:cNvPr id="3" name="Immagine 2" descr="Schermata 2018-08-20 alle 10.15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000" y="1618989"/>
            <a:ext cx="4941001" cy="478005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068476" y="458957"/>
            <a:ext cx="22953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err="1"/>
              <a:t>Pyroptosis</a:t>
            </a:r>
            <a:r>
              <a:rPr lang="it-IT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4484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33CA80-7204-CF44-BEF8-72DFED369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54" y="0"/>
            <a:ext cx="7780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516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5731F5C-FD16-614C-A394-5A1A99033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644" y="2487313"/>
            <a:ext cx="3525592" cy="389781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E12ABE3-84FC-3746-8D37-F51456676C27}"/>
              </a:ext>
            </a:extLst>
          </p:cNvPr>
          <p:cNvSpPr/>
          <p:nvPr/>
        </p:nvSpPr>
        <p:spPr>
          <a:xfrm>
            <a:off x="1748852" y="2487313"/>
            <a:ext cx="48418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The caspase-1 </a:t>
            </a:r>
            <a:r>
              <a:rPr lang="it-IT" b="1" dirty="0" err="1"/>
              <a:t>enzymes</a:t>
            </a:r>
            <a:r>
              <a:rPr lang="it-IT" b="1" dirty="0"/>
              <a:t> </a:t>
            </a:r>
            <a:r>
              <a:rPr lang="it-IT" b="1" dirty="0" err="1"/>
              <a:t>become</a:t>
            </a:r>
            <a:r>
              <a:rPr lang="it-IT" b="1" dirty="0"/>
              <a:t> </a:t>
            </a:r>
            <a:r>
              <a:rPr lang="it-IT" b="1" dirty="0" err="1"/>
              <a:t>activated</a:t>
            </a:r>
            <a:r>
              <a:rPr lang="it-IT" b="1" dirty="0"/>
              <a:t> </a:t>
            </a:r>
            <a:r>
              <a:rPr lang="it-IT" b="1" dirty="0" err="1"/>
              <a:t>when</a:t>
            </a:r>
            <a:r>
              <a:rPr lang="it-IT" b="1" dirty="0"/>
              <a:t> </a:t>
            </a:r>
            <a:r>
              <a:rPr lang="it-IT" b="1" dirty="0" err="1"/>
              <a:t>they</a:t>
            </a:r>
            <a:r>
              <a:rPr lang="it-IT" b="1" dirty="0"/>
              <a:t> </a:t>
            </a:r>
            <a:r>
              <a:rPr lang="it-IT" b="1" dirty="0" err="1"/>
              <a:t>oligomerize</a:t>
            </a:r>
            <a:r>
              <a:rPr lang="it-IT" b="1" dirty="0"/>
              <a:t> and </a:t>
            </a:r>
            <a:r>
              <a:rPr lang="it-IT" b="1" dirty="0" err="1"/>
              <a:t>form</a:t>
            </a:r>
            <a:r>
              <a:rPr lang="it-IT" b="1" dirty="0"/>
              <a:t> </a:t>
            </a:r>
            <a:r>
              <a:rPr lang="it-IT" b="1" dirty="0" err="1"/>
              <a:t>tetramers</a:t>
            </a:r>
            <a:r>
              <a:rPr lang="it-IT" b="1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spontaneous</a:t>
            </a:r>
            <a:r>
              <a:rPr lang="it-IT" dirty="0"/>
              <a:t> due to the </a:t>
            </a:r>
            <a:r>
              <a:rPr lang="it-IT" dirty="0" err="1"/>
              <a:t>fact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everything</a:t>
            </a:r>
            <a:r>
              <a:rPr lang="it-IT" dirty="0"/>
              <a:t> in the </a:t>
            </a:r>
            <a:r>
              <a:rPr lang="it-IT" dirty="0" err="1"/>
              <a:t>inflammasome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in </a:t>
            </a:r>
            <a:r>
              <a:rPr lang="it-IT" dirty="0" err="1"/>
              <a:t>close</a:t>
            </a:r>
            <a:r>
              <a:rPr lang="it-IT" dirty="0"/>
              <a:t> </a:t>
            </a:r>
            <a:r>
              <a:rPr lang="it-IT" dirty="0" err="1"/>
              <a:t>proximity</a:t>
            </a:r>
            <a:r>
              <a:rPr lang="it-IT" dirty="0"/>
              <a:t> with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. The </a:t>
            </a:r>
            <a:r>
              <a:rPr lang="it-IT" dirty="0" err="1"/>
              <a:t>cysteine-cleaved</a:t>
            </a:r>
            <a:r>
              <a:rPr lang="it-IT" dirty="0"/>
              <a:t> </a:t>
            </a:r>
            <a:r>
              <a:rPr lang="it-IT" dirty="0" err="1"/>
              <a:t>enzyme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cause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death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responsible</a:t>
            </a:r>
            <a:r>
              <a:rPr lang="it-IT" dirty="0"/>
              <a:t> for the </a:t>
            </a:r>
            <a:r>
              <a:rPr lang="it-IT" b="1" dirty="0" err="1"/>
              <a:t>cleavage</a:t>
            </a:r>
            <a:r>
              <a:rPr lang="it-IT" b="1" dirty="0"/>
              <a:t> of the pro-</a:t>
            </a:r>
            <a:r>
              <a:rPr lang="it-IT" b="1" dirty="0" err="1"/>
              <a:t>inflammatory</a:t>
            </a:r>
            <a:r>
              <a:rPr lang="it-IT" b="1" dirty="0"/>
              <a:t> </a:t>
            </a:r>
            <a:r>
              <a:rPr lang="it-IT" b="1" dirty="0" err="1"/>
              <a:t>cytokines</a:t>
            </a:r>
            <a:r>
              <a:rPr lang="it-IT" b="1" dirty="0"/>
              <a:t> IL-1</a:t>
            </a:r>
            <a:r>
              <a:rPr lang="el-GR" b="1" dirty="0"/>
              <a:t>β </a:t>
            </a:r>
            <a:r>
              <a:rPr lang="it-IT" b="1" dirty="0"/>
              <a:t>and IL-18</a:t>
            </a:r>
            <a:r>
              <a:rPr lang="it-IT" dirty="0"/>
              <a:t>. The </a:t>
            </a:r>
            <a:r>
              <a:rPr lang="it-IT" dirty="0" err="1"/>
              <a:t>cytokines</a:t>
            </a:r>
            <a:r>
              <a:rPr lang="it-IT" dirty="0"/>
              <a:t>, once </a:t>
            </a:r>
            <a:r>
              <a:rPr lang="it-IT" dirty="0" err="1"/>
              <a:t>processed</a:t>
            </a:r>
            <a:r>
              <a:rPr lang="it-IT" dirty="0"/>
              <a:t>, </a:t>
            </a:r>
            <a:r>
              <a:rPr lang="it-IT" dirty="0" err="1"/>
              <a:t>will</a:t>
            </a:r>
            <a:r>
              <a:rPr lang="it-IT" dirty="0"/>
              <a:t> be in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biologically</a:t>
            </a:r>
            <a:r>
              <a:rPr lang="it-IT" dirty="0"/>
              <a:t> </a:t>
            </a:r>
            <a:r>
              <a:rPr lang="it-IT" dirty="0" err="1"/>
              <a:t>active</a:t>
            </a:r>
            <a:r>
              <a:rPr lang="it-IT" dirty="0"/>
              <a:t> </a:t>
            </a:r>
            <a:r>
              <a:rPr lang="it-IT" dirty="0" err="1"/>
              <a:t>form</a:t>
            </a:r>
            <a:r>
              <a:rPr lang="it-IT" dirty="0"/>
              <a:t> ready to be </a:t>
            </a:r>
            <a:r>
              <a:rPr lang="it-IT" dirty="0" err="1"/>
              <a:t>released</a:t>
            </a:r>
            <a:r>
              <a:rPr lang="it-IT" dirty="0"/>
              <a:t> from the </a:t>
            </a:r>
            <a:r>
              <a:rPr lang="it-IT" dirty="0" err="1"/>
              <a:t>host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. The </a:t>
            </a:r>
            <a:r>
              <a:rPr lang="it-IT" dirty="0" err="1"/>
              <a:t>development</a:t>
            </a:r>
            <a:r>
              <a:rPr lang="it-IT" dirty="0"/>
              <a:t> of </a:t>
            </a:r>
            <a:r>
              <a:rPr lang="it-IT" dirty="0" err="1"/>
              <a:t>efficient</a:t>
            </a:r>
            <a:r>
              <a:rPr lang="it-IT" dirty="0"/>
              <a:t> </a:t>
            </a:r>
            <a:r>
              <a:rPr lang="it-IT" dirty="0" err="1"/>
              <a:t>adaptive</a:t>
            </a:r>
            <a:r>
              <a:rPr lang="it-IT" dirty="0"/>
              <a:t> immune </a:t>
            </a:r>
            <a:r>
              <a:rPr lang="it-IT" dirty="0" err="1"/>
              <a:t>responses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on the </a:t>
            </a:r>
            <a:r>
              <a:rPr lang="it-IT" dirty="0" err="1"/>
              <a:t>recruitment</a:t>
            </a:r>
            <a:r>
              <a:rPr lang="it-IT" dirty="0"/>
              <a:t> and </a:t>
            </a:r>
            <a:r>
              <a:rPr lang="it-IT" dirty="0" err="1"/>
              <a:t>activation</a:t>
            </a:r>
            <a:r>
              <a:rPr lang="it-IT" dirty="0"/>
              <a:t> of the immune </a:t>
            </a:r>
            <a:r>
              <a:rPr lang="it-IT" dirty="0" err="1"/>
              <a:t>cells</a:t>
            </a:r>
            <a:r>
              <a:rPr lang="it-IT" dirty="0"/>
              <a:t> by </a:t>
            </a:r>
            <a:r>
              <a:rPr lang="it-IT" dirty="0" err="1"/>
              <a:t>inflammatory</a:t>
            </a:r>
            <a:r>
              <a:rPr lang="it-IT" dirty="0"/>
              <a:t> </a:t>
            </a:r>
            <a:r>
              <a:rPr lang="it-IT" dirty="0" err="1"/>
              <a:t>cytokines</a:t>
            </a:r>
            <a:r>
              <a:rPr lang="it-IT" dirty="0"/>
              <a:t>.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4DD6C95-CBFE-A240-B553-A8EC7975E280}"/>
              </a:ext>
            </a:extLst>
          </p:cNvPr>
          <p:cNvSpPr/>
          <p:nvPr/>
        </p:nvSpPr>
        <p:spPr>
          <a:xfrm>
            <a:off x="1748852" y="86656"/>
            <a:ext cx="85593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Caspase-1 </a:t>
            </a:r>
            <a:r>
              <a:rPr lang="it-IT" sz="2400" b="1" dirty="0" err="1"/>
              <a:t>activation</a:t>
            </a:r>
            <a:endParaRPr lang="it-IT" sz="2400" b="1" dirty="0"/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crucial</a:t>
            </a:r>
            <a:r>
              <a:rPr lang="it-IT" dirty="0"/>
              <a:t> </a:t>
            </a:r>
            <a:r>
              <a:rPr lang="it-IT" dirty="0" err="1"/>
              <a:t>enzyme</a:t>
            </a:r>
            <a:r>
              <a:rPr lang="it-IT" dirty="0"/>
              <a:t> </a:t>
            </a:r>
            <a:r>
              <a:rPr lang="it-IT" dirty="0" err="1"/>
              <a:t>required</a:t>
            </a:r>
            <a:r>
              <a:rPr lang="it-IT" dirty="0"/>
              <a:t> in the </a:t>
            </a:r>
            <a:r>
              <a:rPr lang="it-IT" dirty="0" err="1"/>
              <a:t>stimulation</a:t>
            </a:r>
            <a:r>
              <a:rPr lang="it-IT" dirty="0"/>
              <a:t> of the downstream </a:t>
            </a:r>
            <a:r>
              <a:rPr lang="it-IT" dirty="0" err="1"/>
              <a:t>pathway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caspase-1,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located</a:t>
            </a:r>
            <a:r>
              <a:rPr lang="it-IT" dirty="0"/>
              <a:t> inside the </a:t>
            </a:r>
            <a:r>
              <a:rPr lang="it-IT" dirty="0" err="1"/>
              <a:t>cells</a:t>
            </a:r>
            <a:r>
              <a:rPr lang="it-IT" dirty="0"/>
              <a:t>. Caspase-1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an interleukin-1β </a:t>
            </a:r>
            <a:r>
              <a:rPr lang="it-IT" dirty="0" err="1"/>
              <a:t>converting</a:t>
            </a:r>
            <a:r>
              <a:rPr lang="it-IT" dirty="0"/>
              <a:t> </a:t>
            </a:r>
            <a:r>
              <a:rPr lang="it-IT" dirty="0" err="1"/>
              <a:t>enzyme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first </a:t>
            </a:r>
            <a:r>
              <a:rPr lang="it-IT" dirty="0" err="1"/>
              <a:t>discovered</a:t>
            </a:r>
            <a:r>
              <a:rPr lang="it-IT" dirty="0"/>
              <a:t> in </a:t>
            </a:r>
            <a:r>
              <a:rPr lang="it-IT" dirty="0" err="1"/>
              <a:t>association</a:t>
            </a:r>
            <a:r>
              <a:rPr lang="it-IT" dirty="0"/>
              <a:t> with the </a:t>
            </a:r>
            <a:r>
              <a:rPr lang="it-IT" dirty="0" err="1"/>
              <a:t>cleavage</a:t>
            </a:r>
            <a:r>
              <a:rPr lang="it-IT" dirty="0"/>
              <a:t> of pro-IL-1β. The pro-caspase-1 with a 10-kDa CARD domain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recruited</a:t>
            </a:r>
            <a:r>
              <a:rPr lang="it-IT" dirty="0"/>
              <a:t> by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inflammasome</a:t>
            </a:r>
            <a:r>
              <a:rPr lang="it-IT" dirty="0"/>
              <a:t>. </a:t>
            </a:r>
            <a:r>
              <a:rPr lang="it-IT" dirty="0" err="1"/>
              <a:t>Similar</a:t>
            </a:r>
            <a:r>
              <a:rPr lang="it-IT" dirty="0"/>
              <a:t> to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caspases</a:t>
            </a:r>
            <a:r>
              <a:rPr lang="it-IT" dirty="0"/>
              <a:t>, caspase-1 </a:t>
            </a:r>
            <a:r>
              <a:rPr lang="it-IT" dirty="0" err="1"/>
              <a:t>starts</a:t>
            </a:r>
            <a:r>
              <a:rPr lang="it-IT" dirty="0"/>
              <a:t> off </a:t>
            </a:r>
            <a:r>
              <a:rPr lang="it-IT" dirty="0" err="1"/>
              <a:t>as</a:t>
            </a:r>
            <a:r>
              <a:rPr lang="it-IT" dirty="0"/>
              <a:t> an </a:t>
            </a:r>
            <a:r>
              <a:rPr lang="it-IT" dirty="0" err="1"/>
              <a:t>inactive</a:t>
            </a:r>
            <a:r>
              <a:rPr lang="it-IT" dirty="0"/>
              <a:t> precursor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zymogen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95459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8D4BEB3-4550-FE44-B7D3-9159BD59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183" y="929390"/>
            <a:ext cx="7467204" cy="49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76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842C95A-1652-EE42-8C6D-CEFC7E7F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883" y="681849"/>
            <a:ext cx="8718008" cy="483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25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74333" y="598035"/>
            <a:ext cx="8099778" cy="56323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 err="1"/>
              <a:t>Toxins</a:t>
            </a:r>
            <a:r>
              <a:rPr lang="it-IT" sz="2000" dirty="0"/>
              <a:t>. </a:t>
            </a:r>
            <a:r>
              <a:rPr lang="it-IT" sz="2000" dirty="0" err="1"/>
              <a:t>Potentially</a:t>
            </a:r>
            <a:r>
              <a:rPr lang="it-IT" sz="2000" dirty="0"/>
              <a:t> </a:t>
            </a:r>
            <a:r>
              <a:rPr lang="it-IT" sz="2000" dirty="0" err="1"/>
              <a:t>toxic</a:t>
            </a:r>
            <a:r>
              <a:rPr lang="it-IT" sz="2000" dirty="0"/>
              <a:t> </a:t>
            </a:r>
            <a:r>
              <a:rPr lang="it-IT" sz="2000" dirty="0" err="1"/>
              <a:t>agents</a:t>
            </a:r>
            <a:r>
              <a:rPr lang="it-IT" sz="2000" dirty="0"/>
              <a:t> are </a:t>
            </a:r>
            <a:r>
              <a:rPr lang="it-IT" sz="2000" dirty="0" err="1"/>
              <a:t>encountered</a:t>
            </a:r>
            <a:r>
              <a:rPr lang="it-IT" sz="2000" dirty="0"/>
              <a:t> </a:t>
            </a:r>
            <a:r>
              <a:rPr lang="it-IT" sz="2000" dirty="0" err="1"/>
              <a:t>daily</a:t>
            </a:r>
            <a:r>
              <a:rPr lang="it-IT" sz="2000" dirty="0"/>
              <a:t> in the </a:t>
            </a:r>
            <a:r>
              <a:rPr lang="it-IT" sz="2000" dirty="0" err="1"/>
              <a:t>environment</a:t>
            </a:r>
            <a:r>
              <a:rPr lang="it-IT" sz="2000" dirty="0"/>
              <a:t>; </a:t>
            </a:r>
            <a:r>
              <a:rPr lang="it-IT" sz="2000" dirty="0" err="1"/>
              <a:t>these</a:t>
            </a:r>
            <a:r>
              <a:rPr lang="it-IT" sz="2000" dirty="0"/>
              <a:t> include air </a:t>
            </a:r>
            <a:r>
              <a:rPr lang="it-IT" sz="2000" dirty="0" err="1"/>
              <a:t>pollutants</a:t>
            </a:r>
            <a:r>
              <a:rPr lang="it-IT" sz="2000" dirty="0"/>
              <a:t>, </a:t>
            </a:r>
            <a:r>
              <a:rPr lang="it-IT" sz="2000" dirty="0" err="1"/>
              <a:t>insecticides</a:t>
            </a:r>
            <a:r>
              <a:rPr lang="it-IT" sz="2000" dirty="0"/>
              <a:t>, CO, </a:t>
            </a:r>
            <a:r>
              <a:rPr lang="it-IT" sz="2000" dirty="0" err="1"/>
              <a:t>asbestos</a:t>
            </a:r>
            <a:r>
              <a:rPr lang="it-IT" sz="2000" dirty="0"/>
              <a:t>, </a:t>
            </a:r>
            <a:r>
              <a:rPr lang="it-IT" sz="2000" dirty="0" err="1"/>
              <a:t>cigarette</a:t>
            </a:r>
            <a:r>
              <a:rPr lang="it-IT" sz="2000" dirty="0"/>
              <a:t> </a:t>
            </a:r>
            <a:r>
              <a:rPr lang="it-IT" sz="2000" dirty="0" err="1"/>
              <a:t>smoke</a:t>
            </a:r>
            <a:r>
              <a:rPr lang="it-IT" sz="2000" dirty="0"/>
              <a:t>, </a:t>
            </a:r>
            <a:r>
              <a:rPr lang="it-IT" sz="2000" dirty="0" err="1"/>
              <a:t>ethanol</a:t>
            </a:r>
            <a:r>
              <a:rPr lang="it-IT" sz="2000" dirty="0"/>
              <a:t>, and </a:t>
            </a:r>
            <a:r>
              <a:rPr lang="it-IT" sz="2000" dirty="0" err="1"/>
              <a:t>drugs</a:t>
            </a:r>
            <a:r>
              <a:rPr lang="it-IT" sz="2000" dirty="0"/>
              <a:t>. </a:t>
            </a:r>
            <a:r>
              <a:rPr lang="it-IT" sz="2000" dirty="0" err="1"/>
              <a:t>Many</a:t>
            </a:r>
            <a:r>
              <a:rPr lang="it-IT" sz="2000" dirty="0"/>
              <a:t> </a:t>
            </a:r>
            <a:r>
              <a:rPr lang="it-IT" sz="2000" dirty="0" err="1"/>
              <a:t>drugs</a:t>
            </a:r>
            <a:r>
              <a:rPr lang="it-IT" sz="2000" dirty="0"/>
              <a:t> in </a:t>
            </a:r>
            <a:r>
              <a:rPr lang="it-IT" sz="2000" dirty="0" err="1"/>
              <a:t>therapeutic</a:t>
            </a:r>
            <a:r>
              <a:rPr lang="it-IT" sz="2000" dirty="0"/>
              <a:t> </a:t>
            </a:r>
            <a:r>
              <a:rPr lang="it-IT" sz="2000" dirty="0" err="1"/>
              <a:t>doses</a:t>
            </a:r>
            <a:r>
              <a:rPr lang="it-IT" sz="2000" dirty="0"/>
              <a:t> can cause </a:t>
            </a:r>
            <a:r>
              <a:rPr lang="it-IT" sz="2000" dirty="0" err="1"/>
              <a:t>cell</a:t>
            </a:r>
            <a:r>
              <a:rPr lang="it-IT" sz="2000" dirty="0"/>
              <a:t> or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 in a </a:t>
            </a:r>
            <a:r>
              <a:rPr lang="it-IT" sz="2000" dirty="0" err="1"/>
              <a:t>susceptible</a:t>
            </a:r>
            <a:r>
              <a:rPr lang="it-IT" sz="2000" dirty="0"/>
              <a:t> </a:t>
            </a:r>
            <a:r>
              <a:rPr lang="it-IT" sz="2000" dirty="0" err="1"/>
              <a:t>patient</a:t>
            </a:r>
            <a:r>
              <a:rPr lang="it-IT" sz="2000" dirty="0"/>
              <a:t> or in </a:t>
            </a:r>
            <a:r>
              <a:rPr lang="it-IT" sz="2000" dirty="0" err="1"/>
              <a:t>many</a:t>
            </a:r>
            <a:r>
              <a:rPr lang="it-IT" sz="2000" dirty="0"/>
              <a:t> </a:t>
            </a:r>
            <a:r>
              <a:rPr lang="it-IT" sz="2000" dirty="0" err="1"/>
              <a:t>individuals</a:t>
            </a:r>
            <a:r>
              <a:rPr lang="it-IT" sz="2000" dirty="0"/>
              <a:t> </a:t>
            </a:r>
            <a:r>
              <a:rPr lang="it-IT" sz="2000" dirty="0" err="1"/>
              <a:t>if</a:t>
            </a:r>
            <a:r>
              <a:rPr lang="it-IT" sz="2000" dirty="0"/>
              <a:t> </a:t>
            </a:r>
            <a:r>
              <a:rPr lang="it-IT" sz="2000" dirty="0" err="1"/>
              <a:t>used</a:t>
            </a:r>
            <a:r>
              <a:rPr lang="it-IT" sz="2000" dirty="0"/>
              <a:t> </a:t>
            </a:r>
            <a:r>
              <a:rPr lang="it-IT" sz="2000" dirty="0" err="1"/>
              <a:t>excessively</a:t>
            </a:r>
            <a:r>
              <a:rPr lang="it-IT" sz="2000" dirty="0"/>
              <a:t> or </a:t>
            </a:r>
            <a:r>
              <a:rPr lang="it-IT" sz="2000" dirty="0" err="1"/>
              <a:t>inappropriately</a:t>
            </a:r>
            <a:r>
              <a:rPr lang="it-IT" sz="2000" dirty="0"/>
              <a:t>. </a:t>
            </a:r>
            <a:r>
              <a:rPr lang="it-IT" sz="2000" dirty="0" err="1"/>
              <a:t>Even</a:t>
            </a:r>
            <a:r>
              <a:rPr lang="it-IT" sz="2000" dirty="0"/>
              <a:t> </a:t>
            </a:r>
            <a:r>
              <a:rPr lang="it-IT" sz="2000" dirty="0" err="1"/>
              <a:t>innocuous</a:t>
            </a:r>
            <a:r>
              <a:rPr lang="it-IT" sz="2000" dirty="0"/>
              <a:t> </a:t>
            </a:r>
            <a:r>
              <a:rPr lang="it-IT" sz="2000" dirty="0" err="1"/>
              <a:t>substances</a:t>
            </a:r>
            <a:r>
              <a:rPr lang="it-IT" sz="2000" dirty="0"/>
              <a:t>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glucose</a:t>
            </a:r>
            <a:r>
              <a:rPr lang="it-IT" sz="2000" dirty="0"/>
              <a:t>, </a:t>
            </a:r>
            <a:r>
              <a:rPr lang="it-IT" sz="2000" dirty="0" err="1"/>
              <a:t>salt</a:t>
            </a:r>
            <a:r>
              <a:rPr lang="it-IT" sz="2000" dirty="0"/>
              <a:t>, water and </a:t>
            </a:r>
            <a:r>
              <a:rPr lang="it-IT" sz="2000" dirty="0" err="1"/>
              <a:t>oxygen</a:t>
            </a:r>
            <a:r>
              <a:rPr lang="it-IT" sz="2000" dirty="0"/>
              <a:t>, can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toxic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b="1" dirty="0" err="1"/>
              <a:t>Infectious</a:t>
            </a:r>
            <a:r>
              <a:rPr lang="it-IT" sz="2000" b="1" dirty="0"/>
              <a:t> </a:t>
            </a:r>
            <a:r>
              <a:rPr lang="it-IT" sz="2000" b="1" dirty="0" err="1"/>
              <a:t>agents</a:t>
            </a:r>
            <a:r>
              <a:rPr lang="it-IT" sz="2000" dirty="0"/>
              <a:t>.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types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disease-causing</a:t>
            </a:r>
            <a:r>
              <a:rPr lang="it-IT" sz="2000" dirty="0"/>
              <a:t> </a:t>
            </a:r>
            <a:r>
              <a:rPr lang="it-IT" sz="2000" dirty="0" err="1"/>
              <a:t>pathogens</a:t>
            </a:r>
            <a:r>
              <a:rPr lang="it-IT" sz="2000" dirty="0"/>
              <a:t>, </a:t>
            </a:r>
            <a:r>
              <a:rPr lang="it-IT" sz="2000" dirty="0" err="1"/>
              <a:t>including</a:t>
            </a:r>
            <a:r>
              <a:rPr lang="it-IT" sz="2000" dirty="0"/>
              <a:t> </a:t>
            </a:r>
            <a:r>
              <a:rPr lang="it-IT" sz="2000" dirty="0" err="1"/>
              <a:t>viruses</a:t>
            </a:r>
            <a:r>
              <a:rPr lang="it-IT" sz="2000" dirty="0"/>
              <a:t>, </a:t>
            </a:r>
            <a:r>
              <a:rPr lang="it-IT" sz="2000" dirty="0" err="1"/>
              <a:t>bacteria</a:t>
            </a:r>
            <a:r>
              <a:rPr lang="it-IT" sz="2000" dirty="0"/>
              <a:t>, fungi, and </a:t>
            </a:r>
            <a:r>
              <a:rPr lang="it-IT" sz="2000" dirty="0" err="1"/>
              <a:t>protozoans</a:t>
            </a:r>
            <a:r>
              <a:rPr lang="it-IT" sz="2000" dirty="0"/>
              <a:t>, </a:t>
            </a:r>
            <a:r>
              <a:rPr lang="it-IT" sz="2000" dirty="0" err="1"/>
              <a:t>injure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. The </a:t>
            </a:r>
            <a:r>
              <a:rPr lang="it-IT" sz="2000" dirty="0" err="1"/>
              <a:t>mechanisms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 </a:t>
            </a:r>
            <a:r>
              <a:rPr lang="it-IT" sz="2000" dirty="0" err="1"/>
              <a:t>caused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these</a:t>
            </a:r>
            <a:r>
              <a:rPr lang="it-IT" sz="2000" dirty="0"/>
              <a:t> diverse </a:t>
            </a:r>
            <a:r>
              <a:rPr lang="it-IT" sz="2000" dirty="0" err="1"/>
              <a:t>agents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b="1" dirty="0" err="1"/>
              <a:t>Immunologic</a:t>
            </a:r>
            <a:r>
              <a:rPr lang="it-IT" sz="2000" b="1" dirty="0"/>
              <a:t> </a:t>
            </a:r>
            <a:r>
              <a:rPr lang="it-IT" sz="2000" b="1" dirty="0" err="1"/>
              <a:t>reactions</a:t>
            </a:r>
            <a:r>
              <a:rPr lang="it-IT" sz="2000" b="1" dirty="0"/>
              <a:t>. </a:t>
            </a:r>
            <a:r>
              <a:rPr lang="it-IT" sz="2000" dirty="0" err="1"/>
              <a:t>Although</a:t>
            </a:r>
            <a:r>
              <a:rPr lang="it-IT" sz="2000" dirty="0"/>
              <a:t> the immune system </a:t>
            </a:r>
            <a:r>
              <a:rPr lang="it-IT" sz="2000" dirty="0" err="1"/>
              <a:t>defends</a:t>
            </a:r>
            <a:r>
              <a:rPr lang="it-IT" sz="2000" dirty="0"/>
              <a:t> the body </a:t>
            </a:r>
            <a:r>
              <a:rPr lang="it-IT" sz="2000" dirty="0" err="1"/>
              <a:t>against</a:t>
            </a:r>
            <a:r>
              <a:rPr lang="it-IT" sz="2000" dirty="0"/>
              <a:t> </a:t>
            </a:r>
            <a:r>
              <a:rPr lang="it-IT" sz="2000" dirty="0" err="1"/>
              <a:t>pathogenic</a:t>
            </a:r>
            <a:r>
              <a:rPr lang="it-IT" sz="2000" dirty="0"/>
              <a:t> </a:t>
            </a:r>
            <a:r>
              <a:rPr lang="it-IT" sz="2000" dirty="0" err="1"/>
              <a:t>microbes</a:t>
            </a:r>
            <a:r>
              <a:rPr lang="it-IT" sz="2000" dirty="0"/>
              <a:t>, immune </a:t>
            </a:r>
            <a:r>
              <a:rPr lang="it-IT" sz="2000" dirty="0" err="1"/>
              <a:t>reactions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can </a:t>
            </a:r>
            <a:r>
              <a:rPr lang="it-IT" sz="2000" dirty="0" err="1"/>
              <a:t>result</a:t>
            </a:r>
            <a:r>
              <a:rPr lang="it-IT" sz="2000" dirty="0"/>
              <a:t> in </a:t>
            </a:r>
            <a:r>
              <a:rPr lang="it-IT" sz="2000" dirty="0" err="1"/>
              <a:t>cell</a:t>
            </a:r>
            <a:r>
              <a:rPr lang="it-IT" sz="2000" dirty="0"/>
              <a:t> and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. </a:t>
            </a:r>
            <a:r>
              <a:rPr lang="it-IT" sz="2000" dirty="0" err="1"/>
              <a:t>Examples</a:t>
            </a:r>
            <a:r>
              <a:rPr lang="it-IT" sz="2000" dirty="0"/>
              <a:t> are autoimmune </a:t>
            </a:r>
            <a:r>
              <a:rPr lang="it-IT" sz="2000" dirty="0" err="1"/>
              <a:t>reactions</a:t>
            </a:r>
            <a:r>
              <a:rPr lang="it-IT" sz="2000" dirty="0"/>
              <a:t> </a:t>
            </a:r>
            <a:r>
              <a:rPr lang="it-IT" sz="2000" dirty="0" err="1"/>
              <a:t>against</a:t>
            </a:r>
            <a:r>
              <a:rPr lang="it-IT" sz="2000" dirty="0"/>
              <a:t> </a:t>
            </a:r>
            <a:r>
              <a:rPr lang="it-IT" sz="2000" dirty="0" err="1"/>
              <a:t>one</a:t>
            </a:r>
            <a:r>
              <a:rPr lang="it-IT" sz="2000" dirty="0"/>
              <a:t>’</a:t>
            </a:r>
            <a:r>
              <a:rPr lang="it-IT" sz="2000" dirty="0" err="1"/>
              <a:t>s</a:t>
            </a:r>
            <a:r>
              <a:rPr lang="it-IT" sz="2000" dirty="0"/>
              <a:t> </a:t>
            </a:r>
            <a:r>
              <a:rPr lang="it-IT" sz="2000" dirty="0" err="1"/>
              <a:t>own</a:t>
            </a:r>
            <a:r>
              <a:rPr lang="it-IT" sz="2000" dirty="0"/>
              <a:t> </a:t>
            </a:r>
            <a:r>
              <a:rPr lang="it-IT" sz="2000" dirty="0" err="1"/>
              <a:t>tissues</a:t>
            </a:r>
            <a:r>
              <a:rPr lang="it-IT" sz="2000" dirty="0"/>
              <a:t>, </a:t>
            </a:r>
            <a:r>
              <a:rPr lang="it-IT" sz="2000" dirty="0" err="1"/>
              <a:t>allergic</a:t>
            </a:r>
            <a:r>
              <a:rPr lang="it-IT" sz="2000" dirty="0"/>
              <a:t> </a:t>
            </a:r>
            <a:r>
              <a:rPr lang="it-IT" sz="2000" dirty="0" err="1"/>
              <a:t>reactions</a:t>
            </a:r>
            <a:r>
              <a:rPr lang="it-IT" sz="2000" dirty="0"/>
              <a:t> </a:t>
            </a:r>
            <a:r>
              <a:rPr lang="it-IT" sz="2000" dirty="0" err="1"/>
              <a:t>against</a:t>
            </a:r>
            <a:r>
              <a:rPr lang="it-IT" sz="2000" dirty="0"/>
              <a:t> </a:t>
            </a:r>
            <a:r>
              <a:rPr lang="it-IT" sz="2000" dirty="0" err="1"/>
              <a:t>environmental</a:t>
            </a:r>
            <a:r>
              <a:rPr lang="it-IT" sz="2000" dirty="0"/>
              <a:t> </a:t>
            </a:r>
            <a:r>
              <a:rPr lang="it-IT" sz="2000" dirty="0" err="1"/>
              <a:t>substances</a:t>
            </a:r>
            <a:r>
              <a:rPr lang="it-IT" sz="2000" dirty="0"/>
              <a:t>, and </a:t>
            </a:r>
            <a:r>
              <a:rPr lang="it-IT" sz="2000" dirty="0" err="1"/>
              <a:t>excessive</a:t>
            </a:r>
            <a:r>
              <a:rPr lang="it-IT" sz="2000" dirty="0"/>
              <a:t> or </a:t>
            </a:r>
            <a:r>
              <a:rPr lang="it-IT" sz="2000" dirty="0" err="1"/>
              <a:t>chronic</a:t>
            </a:r>
            <a:r>
              <a:rPr lang="it-IT" sz="2000" dirty="0"/>
              <a:t> immune </a:t>
            </a:r>
            <a:r>
              <a:rPr lang="it-IT" sz="2000" dirty="0" err="1"/>
              <a:t>responses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microbes</a:t>
            </a:r>
            <a:r>
              <a:rPr lang="it-IT" sz="2000" dirty="0"/>
              <a:t>. In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situations</a:t>
            </a:r>
            <a:r>
              <a:rPr lang="it-IT" sz="2000" dirty="0"/>
              <a:t>, immune </a:t>
            </a:r>
            <a:r>
              <a:rPr lang="it-IT" sz="2000" dirty="0" err="1"/>
              <a:t>responses</a:t>
            </a:r>
            <a:r>
              <a:rPr lang="it-IT" sz="2000" dirty="0"/>
              <a:t> </a:t>
            </a:r>
            <a:r>
              <a:rPr lang="it-IT" sz="2000" dirty="0" err="1"/>
              <a:t>elicit</a:t>
            </a:r>
            <a:r>
              <a:rPr lang="it-IT" sz="2000" dirty="0"/>
              <a:t>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reactions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are </a:t>
            </a:r>
            <a:r>
              <a:rPr lang="it-IT" sz="2000" dirty="0" err="1"/>
              <a:t>often</a:t>
            </a:r>
            <a:r>
              <a:rPr lang="it-IT" sz="2000" dirty="0"/>
              <a:t> the cause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damage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and </a:t>
            </a:r>
            <a:r>
              <a:rPr lang="it-IT" sz="2000" dirty="0" err="1"/>
              <a:t>tissues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9229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3B2BE6C-F6DF-7F4E-BEC1-F8E1B07F2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405" y="0"/>
            <a:ext cx="7830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38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26167" y="474345"/>
            <a:ext cx="8339667" cy="53553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 err="1"/>
              <a:t>Genetic</a:t>
            </a:r>
            <a:r>
              <a:rPr lang="it-IT" b="1" dirty="0"/>
              <a:t> </a:t>
            </a:r>
            <a:r>
              <a:rPr lang="it-IT" b="1" dirty="0" err="1"/>
              <a:t>abnormalities</a:t>
            </a:r>
            <a:r>
              <a:rPr lang="it-IT" b="1" dirty="0"/>
              <a:t>. </a:t>
            </a:r>
            <a:r>
              <a:rPr lang="it-IT" dirty="0" err="1"/>
              <a:t>Genetic</a:t>
            </a:r>
            <a:r>
              <a:rPr lang="it-IT" dirty="0"/>
              <a:t> </a:t>
            </a:r>
            <a:r>
              <a:rPr lang="it-IT" dirty="0" err="1"/>
              <a:t>aberrations</a:t>
            </a:r>
            <a:r>
              <a:rPr lang="it-IT" dirty="0"/>
              <a:t> can </a:t>
            </a:r>
            <a:r>
              <a:rPr lang="it-IT" dirty="0" err="1"/>
              <a:t>result</a:t>
            </a:r>
            <a:r>
              <a:rPr lang="it-IT" dirty="0"/>
              <a:t> in </a:t>
            </a:r>
            <a:r>
              <a:rPr lang="it-IT" dirty="0" err="1"/>
              <a:t>pathologic</a:t>
            </a:r>
            <a:r>
              <a:rPr lang="it-IT" dirty="0"/>
              <a:t> </a:t>
            </a:r>
            <a:r>
              <a:rPr lang="it-IT" dirty="0" err="1"/>
              <a:t>changes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conspicuous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congenital</a:t>
            </a:r>
            <a:r>
              <a:rPr lang="it-IT" dirty="0"/>
              <a:t> </a:t>
            </a:r>
            <a:r>
              <a:rPr lang="it-IT" dirty="0" err="1"/>
              <a:t>malformations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Down </a:t>
            </a:r>
            <a:r>
              <a:rPr lang="it-IT" dirty="0" err="1"/>
              <a:t>syndrome</a:t>
            </a:r>
            <a:r>
              <a:rPr lang="it-IT" dirty="0"/>
              <a:t> or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subtle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single amino acid </a:t>
            </a:r>
            <a:r>
              <a:rPr lang="it-IT" dirty="0" err="1"/>
              <a:t>substitution</a:t>
            </a:r>
            <a:r>
              <a:rPr lang="it-IT" dirty="0"/>
              <a:t> in </a:t>
            </a:r>
            <a:r>
              <a:rPr lang="it-IT" dirty="0" err="1"/>
              <a:t>hemoglobin</a:t>
            </a:r>
            <a:r>
              <a:rPr lang="it-IT" dirty="0"/>
              <a:t> </a:t>
            </a:r>
            <a:r>
              <a:rPr lang="it-IT" dirty="0" err="1"/>
              <a:t>giving</a:t>
            </a:r>
            <a:r>
              <a:rPr lang="it-IT" dirty="0"/>
              <a:t> rise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sickle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anemia. </a:t>
            </a:r>
            <a:r>
              <a:rPr lang="it-IT" dirty="0" err="1"/>
              <a:t>Genetic</a:t>
            </a:r>
            <a:r>
              <a:rPr lang="it-IT" dirty="0"/>
              <a:t> </a:t>
            </a:r>
            <a:r>
              <a:rPr lang="it-IT" dirty="0" err="1"/>
              <a:t>defects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cause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consequence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deficiency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functional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enzymes</a:t>
            </a:r>
            <a:r>
              <a:rPr lang="it-IT" dirty="0"/>
              <a:t> in </a:t>
            </a:r>
            <a:r>
              <a:rPr lang="it-IT" dirty="0" err="1"/>
              <a:t>inborn</a:t>
            </a:r>
            <a:r>
              <a:rPr lang="it-IT" dirty="0"/>
              <a:t> </a:t>
            </a:r>
            <a:r>
              <a:rPr lang="it-IT" dirty="0" err="1"/>
              <a:t>errors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metabolism</a:t>
            </a:r>
            <a:r>
              <a:rPr lang="it-IT" dirty="0"/>
              <a:t>, or </a:t>
            </a:r>
            <a:r>
              <a:rPr lang="it-IT" dirty="0" err="1"/>
              <a:t>accumulation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damaged</a:t>
            </a:r>
            <a:r>
              <a:rPr lang="it-IT" dirty="0"/>
              <a:t> DNA or </a:t>
            </a:r>
            <a:r>
              <a:rPr lang="it-IT" dirty="0" err="1"/>
              <a:t>misfolded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,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trigger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death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beyond</a:t>
            </a:r>
            <a:r>
              <a:rPr lang="it-IT" dirty="0"/>
              <a:t> </a:t>
            </a:r>
            <a:r>
              <a:rPr lang="it-IT" dirty="0" err="1"/>
              <a:t>repair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b="1" dirty="0" err="1"/>
              <a:t>Nutritional</a:t>
            </a:r>
            <a:r>
              <a:rPr lang="it-IT" b="1" dirty="0"/>
              <a:t> </a:t>
            </a:r>
            <a:r>
              <a:rPr lang="it-IT" b="1" dirty="0" err="1"/>
              <a:t>imbalances</a:t>
            </a:r>
            <a:r>
              <a:rPr lang="it-IT" dirty="0"/>
              <a:t>. </a:t>
            </a:r>
            <a:r>
              <a:rPr lang="it-IT" dirty="0" err="1"/>
              <a:t>Protein–calorie</a:t>
            </a:r>
            <a:r>
              <a:rPr lang="it-IT" dirty="0"/>
              <a:t> </a:t>
            </a:r>
            <a:r>
              <a:rPr lang="it-IT" dirty="0" err="1"/>
              <a:t>insufficiency</a:t>
            </a:r>
            <a:r>
              <a:rPr lang="it-IT" dirty="0"/>
              <a:t>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impoverished</a:t>
            </a:r>
            <a:r>
              <a:rPr lang="it-IT" dirty="0"/>
              <a:t> </a:t>
            </a:r>
            <a:r>
              <a:rPr lang="it-IT" dirty="0" err="1"/>
              <a:t>populations</a:t>
            </a:r>
            <a:r>
              <a:rPr lang="it-IT" dirty="0"/>
              <a:t> </a:t>
            </a:r>
            <a:r>
              <a:rPr lang="it-IT" dirty="0" err="1"/>
              <a:t>remains</a:t>
            </a:r>
            <a:r>
              <a:rPr lang="it-IT" dirty="0"/>
              <a:t> a major cause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, and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vitamin</a:t>
            </a:r>
            <a:r>
              <a:rPr lang="it-IT" dirty="0"/>
              <a:t> </a:t>
            </a:r>
            <a:r>
              <a:rPr lang="it-IT" dirty="0" err="1"/>
              <a:t>deficiencies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uncommon</a:t>
            </a:r>
            <a:r>
              <a:rPr lang="it-IT" dirty="0"/>
              <a:t> </a:t>
            </a:r>
            <a:r>
              <a:rPr lang="it-IT" dirty="0" err="1"/>
              <a:t>even</a:t>
            </a:r>
            <a:r>
              <a:rPr lang="it-IT" dirty="0"/>
              <a:t> in </a:t>
            </a:r>
            <a:r>
              <a:rPr lang="it-IT" dirty="0" err="1"/>
              <a:t>developed</a:t>
            </a:r>
            <a:r>
              <a:rPr lang="it-IT" dirty="0"/>
              <a:t> </a:t>
            </a:r>
            <a:r>
              <a:rPr lang="it-IT" dirty="0" err="1"/>
              <a:t>countries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high </a:t>
            </a:r>
            <a:r>
              <a:rPr lang="it-IT" dirty="0" err="1"/>
              <a:t>standards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living. </a:t>
            </a:r>
            <a:r>
              <a:rPr lang="it-IT" dirty="0" err="1"/>
              <a:t>Ironically</a:t>
            </a:r>
            <a:r>
              <a:rPr lang="it-IT" dirty="0"/>
              <a:t>, </a:t>
            </a:r>
            <a:r>
              <a:rPr lang="it-IT" dirty="0" err="1"/>
              <a:t>excessive</a:t>
            </a:r>
            <a:r>
              <a:rPr lang="it-IT" dirty="0"/>
              <a:t> </a:t>
            </a:r>
            <a:r>
              <a:rPr lang="it-IT" dirty="0" err="1"/>
              <a:t>dietary</a:t>
            </a:r>
            <a:r>
              <a:rPr lang="it-IT" dirty="0"/>
              <a:t> </a:t>
            </a:r>
            <a:r>
              <a:rPr lang="it-IT" dirty="0" err="1"/>
              <a:t>intake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result</a:t>
            </a:r>
            <a:r>
              <a:rPr lang="it-IT" dirty="0"/>
              <a:t> in </a:t>
            </a:r>
            <a:r>
              <a:rPr lang="it-IT" dirty="0" err="1"/>
              <a:t>obesity</a:t>
            </a:r>
            <a:r>
              <a:rPr lang="it-IT" dirty="0"/>
              <a:t> and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underlying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in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diseases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type</a:t>
            </a:r>
            <a:r>
              <a:rPr lang="it-IT" dirty="0"/>
              <a:t> </a:t>
            </a:r>
            <a:r>
              <a:rPr lang="it-IT" dirty="0" err="1"/>
              <a:t>2</a:t>
            </a:r>
            <a:r>
              <a:rPr lang="it-IT" dirty="0"/>
              <a:t> </a:t>
            </a:r>
            <a:r>
              <a:rPr lang="it-IT" dirty="0" err="1"/>
              <a:t>diabetes</a:t>
            </a:r>
            <a:r>
              <a:rPr lang="it-IT" dirty="0"/>
              <a:t> </a:t>
            </a:r>
            <a:r>
              <a:rPr lang="it-IT" dirty="0" err="1"/>
              <a:t>mellitus</a:t>
            </a:r>
            <a:r>
              <a:rPr lang="it-IT" dirty="0"/>
              <a:t> and </a:t>
            </a:r>
            <a:r>
              <a:rPr lang="it-IT" dirty="0" err="1"/>
              <a:t>atherosclerosis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b="1" dirty="0" err="1"/>
              <a:t>Physical</a:t>
            </a:r>
            <a:r>
              <a:rPr lang="it-IT" b="1" dirty="0"/>
              <a:t> </a:t>
            </a:r>
            <a:r>
              <a:rPr lang="it-IT" b="1" dirty="0" err="1"/>
              <a:t>agents</a:t>
            </a:r>
            <a:r>
              <a:rPr lang="it-IT" b="1" dirty="0"/>
              <a:t>. </a:t>
            </a:r>
            <a:r>
              <a:rPr lang="it-IT" dirty="0"/>
              <a:t>Trauma, </a:t>
            </a:r>
            <a:r>
              <a:rPr lang="it-IT" dirty="0" err="1"/>
              <a:t>extremes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temperature, </a:t>
            </a:r>
            <a:r>
              <a:rPr lang="it-IT" dirty="0" err="1"/>
              <a:t>radiation</a:t>
            </a:r>
            <a:r>
              <a:rPr lang="it-IT" dirty="0"/>
              <a:t>, </a:t>
            </a:r>
            <a:r>
              <a:rPr lang="it-IT" dirty="0" err="1"/>
              <a:t>electric</a:t>
            </a:r>
            <a:r>
              <a:rPr lang="it-IT" dirty="0"/>
              <a:t> shock, and </a:t>
            </a:r>
            <a:r>
              <a:rPr lang="it-IT" dirty="0" err="1"/>
              <a:t>sudden</a:t>
            </a:r>
            <a:r>
              <a:rPr lang="it-IT" dirty="0"/>
              <a:t> </a:t>
            </a:r>
            <a:r>
              <a:rPr lang="it-IT" dirty="0" err="1"/>
              <a:t>changes</a:t>
            </a:r>
            <a:r>
              <a:rPr lang="it-IT" dirty="0"/>
              <a:t> in </a:t>
            </a:r>
            <a:r>
              <a:rPr lang="it-IT" dirty="0" err="1"/>
              <a:t>atmospheric</a:t>
            </a:r>
            <a:r>
              <a:rPr lang="it-IT" dirty="0"/>
              <a:t> </a:t>
            </a:r>
            <a:r>
              <a:rPr lang="it-IT" dirty="0" err="1"/>
              <a:t>pressure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wide-ranging</a:t>
            </a:r>
            <a:r>
              <a:rPr lang="it-IT" dirty="0"/>
              <a:t> </a:t>
            </a:r>
            <a:r>
              <a:rPr lang="it-IT" dirty="0" err="1"/>
              <a:t>effects</a:t>
            </a:r>
            <a:r>
              <a:rPr lang="it-IT" dirty="0"/>
              <a:t> on </a:t>
            </a:r>
            <a:r>
              <a:rPr lang="it-IT" dirty="0" err="1"/>
              <a:t>cells</a:t>
            </a:r>
            <a:r>
              <a:rPr lang="it-IT" dirty="0"/>
              <a:t>/</a:t>
            </a:r>
          </a:p>
          <a:p>
            <a:endParaRPr lang="it-IT" dirty="0"/>
          </a:p>
          <a:p>
            <a:r>
              <a:rPr lang="it-IT" b="1" dirty="0" err="1"/>
              <a:t>Aging</a:t>
            </a:r>
            <a:r>
              <a:rPr lang="it-IT" b="1" dirty="0"/>
              <a:t>. </a:t>
            </a:r>
            <a:r>
              <a:rPr lang="it-IT" dirty="0" err="1"/>
              <a:t>Cellular</a:t>
            </a:r>
            <a:r>
              <a:rPr lang="it-IT" dirty="0"/>
              <a:t> </a:t>
            </a:r>
            <a:r>
              <a:rPr lang="it-IT" dirty="0" err="1"/>
              <a:t>senescence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in a </a:t>
            </a:r>
            <a:r>
              <a:rPr lang="it-IT" dirty="0" err="1"/>
              <a:t>diminished</a:t>
            </a:r>
            <a:r>
              <a:rPr lang="it-IT" dirty="0"/>
              <a:t> </a:t>
            </a:r>
            <a:r>
              <a:rPr lang="it-IT" dirty="0" err="1"/>
              <a:t>ability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respond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stress and, </a:t>
            </a:r>
            <a:r>
              <a:rPr lang="it-IT" dirty="0" err="1"/>
              <a:t>eventually</a:t>
            </a:r>
            <a:r>
              <a:rPr lang="it-IT" dirty="0"/>
              <a:t>, the </a:t>
            </a:r>
            <a:r>
              <a:rPr lang="it-IT" dirty="0" err="1"/>
              <a:t>death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and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organism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99679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5503C02-79F9-7944-A3D8-7A32968D9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522" y="125856"/>
            <a:ext cx="7775940" cy="528243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AE5CED2-7BC4-6D47-985C-D55D944F3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592" y="5721350"/>
            <a:ext cx="83058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955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4322</Words>
  <Application>Microsoft Macintosh PowerPoint</Application>
  <PresentationFormat>Widescreen</PresentationFormat>
  <Paragraphs>102</Paragraphs>
  <Slides>48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Tema di Office</vt:lpstr>
      <vt:lpstr>Cell Injury </vt:lpstr>
      <vt:lpstr>Overview of Cellular Responses to Stress and Noxious Stimuli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Injury </dc:title>
  <dc:creator>THECROVELS THECROVELS</dc:creator>
  <cp:lastModifiedBy>THECROVELS THECROVELS</cp:lastModifiedBy>
  <cp:revision>1</cp:revision>
  <dcterms:created xsi:type="dcterms:W3CDTF">2020-03-07T07:58:27Z</dcterms:created>
  <dcterms:modified xsi:type="dcterms:W3CDTF">2020-03-07T07:59:13Z</dcterms:modified>
</cp:coreProperties>
</file>