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7" r:id="rId2"/>
    <p:sldId id="292" r:id="rId3"/>
    <p:sldId id="401" r:id="rId4"/>
    <p:sldId id="402" r:id="rId5"/>
    <p:sldId id="293" r:id="rId6"/>
    <p:sldId id="294" r:id="rId7"/>
    <p:sldId id="403" r:id="rId8"/>
    <p:sldId id="295" r:id="rId9"/>
    <p:sldId id="296" r:id="rId10"/>
    <p:sldId id="404" r:id="rId11"/>
    <p:sldId id="405" r:id="rId12"/>
    <p:sldId id="297" r:id="rId13"/>
    <p:sldId id="298" r:id="rId14"/>
    <p:sldId id="406" r:id="rId15"/>
    <p:sldId id="299" r:id="rId16"/>
    <p:sldId id="300" r:id="rId17"/>
    <p:sldId id="301" r:id="rId18"/>
    <p:sldId id="302" r:id="rId19"/>
    <p:sldId id="303" r:id="rId20"/>
    <p:sldId id="407" r:id="rId21"/>
    <p:sldId id="408" r:id="rId22"/>
    <p:sldId id="304" r:id="rId23"/>
    <p:sldId id="409" r:id="rId24"/>
    <p:sldId id="305" r:id="rId25"/>
    <p:sldId id="306" r:id="rId26"/>
    <p:sldId id="258" r:id="rId27"/>
    <p:sldId id="307" r:id="rId28"/>
    <p:sldId id="410" r:id="rId29"/>
    <p:sldId id="259" r:id="rId30"/>
    <p:sldId id="308" r:id="rId31"/>
    <p:sldId id="411" r:id="rId32"/>
    <p:sldId id="309" r:id="rId33"/>
    <p:sldId id="310" r:id="rId34"/>
    <p:sldId id="412" r:id="rId35"/>
    <p:sldId id="260" r:id="rId36"/>
    <p:sldId id="311" r:id="rId37"/>
    <p:sldId id="312" r:id="rId38"/>
    <p:sldId id="313" r:id="rId39"/>
    <p:sldId id="314" r:id="rId40"/>
    <p:sldId id="413" r:id="rId41"/>
    <p:sldId id="261" r:id="rId42"/>
    <p:sldId id="262" r:id="rId43"/>
    <p:sldId id="315" r:id="rId44"/>
    <p:sldId id="263" r:id="rId45"/>
    <p:sldId id="264" r:id="rId46"/>
    <p:sldId id="265" r:id="rId47"/>
    <p:sldId id="316" r:id="rId48"/>
    <p:sldId id="317" r:id="rId49"/>
    <p:sldId id="266" r:id="rId50"/>
    <p:sldId id="318" r:id="rId51"/>
    <p:sldId id="319" r:id="rId52"/>
    <p:sldId id="320" r:id="rId53"/>
    <p:sldId id="321" r:id="rId54"/>
    <p:sldId id="267" r:id="rId55"/>
    <p:sldId id="322" r:id="rId56"/>
    <p:sldId id="323" r:id="rId57"/>
    <p:sldId id="324" r:id="rId58"/>
    <p:sldId id="325" r:id="rId59"/>
    <p:sldId id="326" r:id="rId60"/>
    <p:sldId id="327" r:id="rId61"/>
    <p:sldId id="268" r:id="rId62"/>
    <p:sldId id="328" r:id="rId63"/>
    <p:sldId id="329" r:id="rId64"/>
    <p:sldId id="330" r:id="rId65"/>
    <p:sldId id="269" r:id="rId66"/>
    <p:sldId id="331" r:id="rId67"/>
    <p:sldId id="414" r:id="rId68"/>
    <p:sldId id="415" r:id="rId69"/>
    <p:sldId id="416" r:id="rId70"/>
    <p:sldId id="332" r:id="rId7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46"/>
  </p:normalViewPr>
  <p:slideViewPr>
    <p:cSldViewPr snapToGrid="0" snapToObjects="1">
      <p:cViewPr varScale="1">
        <p:scale>
          <a:sx n="88" d="100"/>
          <a:sy n="88" d="100"/>
        </p:scale>
        <p:origin x="8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09EBE-4891-AB42-8F0F-4AA41BBFB052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9203-6C40-7143-A1C6-502FEECA78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83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233E0-EBD5-FA42-86B2-ED70640A1113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3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233E0-EBD5-FA42-86B2-ED70640A1113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391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233E0-EBD5-FA42-86B2-ED70640A1113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10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E59CFB-5082-EE4B-B96C-BBDBAA0A9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3FFF278-F35C-F04C-8A5A-95A1A1F77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2ABD11-747A-C14F-9EBF-692374EB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50BA35-AD62-604B-B783-DA572202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F6004F-142E-8945-B4B8-186CEB52A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08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89C6F5-7817-1D45-8E1D-227E8A1B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7AC3DA-CA5C-EE47-9FA6-699EE56D1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4A1481-8E77-4142-8E55-7E26090C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54D880-2DBA-6944-A050-AE1D2EFF2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2672FA-32E7-794E-A555-D7E99BBD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18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74737CC-4F5E-DC4A-9173-60EF2FDC8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4408198-E0A0-2549-9E5E-4EBB6556A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0BCBE7-1849-8B45-B37F-37E3CAA3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4E5B35-7DAA-C240-BF43-9A06275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76D14D-7CD5-F746-BC25-68825ABAB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14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59E16-013E-D24E-94BE-6CFD50BD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76564F-C3FB-9247-B368-2088220D2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56729B-F70B-B044-9323-3621095B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E82123-1F39-AE45-BE82-744CF729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B66806-E637-CC43-8580-28A98A670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719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338D7E-7B8D-824E-BD59-9734C6091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E57C5D-F0AD-B940-8647-C754B689C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9B6FAF-E55F-1A41-B556-BFBFD843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5818D5-BD15-9A49-BEC5-B2A10F4E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B62471-5D76-484F-8136-705098C0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83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EA26B-278A-F24B-B77D-8A8F7A83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8840FA-23C8-CE4D-BBB4-E100E0968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3490B3-6118-D547-AB25-7C772A1BD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0E8703-6B53-0846-A109-FF5AA69E1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A0C247-BB3C-4C47-AD9B-8D7D55B70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5FCF0A-112D-5A43-8C10-35201E26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69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B41F6-30F1-5648-B375-EA90B1BAC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7FCB8D-761B-4F44-89A1-38EA37E59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D73E5F-325D-AA44-913A-BA7C6D9FB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0E7D42D-8D7B-8B4B-859F-082FC81DA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7FA0A65-2757-BD4C-A127-777C2E54C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ABF1A10-1F56-D542-A569-70815D823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B575C3A-AD80-3C4C-838F-DFDAB93B0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3C3BD69-65FD-A147-8F35-2CE3B7FB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9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C92FCC-708A-DC40-958D-FDEF3FF2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805BE44-46CC-444E-A4A9-3F8F666BF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509FE9-039B-AC48-A5C6-8423E4835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70A67D-124D-7343-8AB9-1B29F455F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53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0D7E61D-77CC-124C-927C-E7A16AF58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3C62E2A-CDD2-AA4A-8C7D-2D054719B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AC1BEE-6360-CC47-AF65-412C00BD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61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D0E035-7920-5C47-82DC-065A963D8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816601-715A-4741-BCFE-0A23F7DEA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A39014D-669F-0547-809F-3EA42D33E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B66D18-156F-094F-9010-E15F6B1D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EA76F8-290E-344F-967D-AD4217DCC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8BDEC3-2AD2-A34D-9E01-B0262C04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32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7B0E72-E255-A643-8DD6-48F49F76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690266A-F7E0-7C4A-AEF4-A79C23ABB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AC0642-4E46-1D44-B1B8-66D320957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1EAF5C-446F-AB4C-9E24-0F56557E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978629-AF62-B645-B052-34030305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DA0252-AD26-1C41-AD0F-26D58D1A2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43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988A9F0-1655-2D48-8A92-5EFA6F5E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C193E4-172B-3E44-A52B-77E6C5A6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7549BF-CB4B-664F-BE0F-F6A2475E6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AB3FD-EB33-BE43-B0F1-DE3BFB11015E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8CE757-419B-D945-9F19-2482E0692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D5F392-3CE3-4246-AE11-9DAEF8D07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0E352-3DC1-E844-9BFF-CD0683094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66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/>
              <a:t>Mechanisms</a:t>
            </a:r>
            <a:r>
              <a:rPr lang="it-IT" b="1" dirty="0"/>
              <a:t> of </a:t>
            </a:r>
            <a:r>
              <a:rPr lang="it-IT" b="1" dirty="0" err="1"/>
              <a:t>Inflammation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62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9410DD2-E9B1-4646-8E22-7B9CB060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14" y="136144"/>
            <a:ext cx="7576457" cy="65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5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273450-9019-CB42-8949-AF7DE645D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8546"/>
            <a:ext cx="9144000" cy="630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03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2 alle 17.01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191" y="2707168"/>
            <a:ext cx="5941514" cy="35379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16191" y="208741"/>
            <a:ext cx="8359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reactions</a:t>
            </a:r>
            <a:r>
              <a:rPr lang="it-IT" dirty="0"/>
              <a:t> </a:t>
            </a:r>
            <a:r>
              <a:rPr lang="it-IT" dirty="0" err="1"/>
              <a:t>underlie</a:t>
            </a:r>
            <a:r>
              <a:rPr lang="it-IT" dirty="0"/>
              <a:t> common </a:t>
            </a:r>
            <a:r>
              <a:rPr lang="it-IT" dirty="0" err="1"/>
              <a:t>chronic</a:t>
            </a:r>
            <a:r>
              <a:rPr lang="it-IT" dirty="0"/>
              <a:t> </a:t>
            </a:r>
            <a:r>
              <a:rPr lang="it-IT" dirty="0" err="1"/>
              <a:t>diseases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rheumatoid</a:t>
            </a:r>
            <a:r>
              <a:rPr lang="it-IT" dirty="0"/>
              <a:t> </a:t>
            </a:r>
            <a:r>
              <a:rPr lang="it-IT" dirty="0" err="1"/>
              <a:t>arthritis</a:t>
            </a:r>
            <a:r>
              <a:rPr lang="it-IT" dirty="0"/>
              <a:t>, </a:t>
            </a:r>
            <a:r>
              <a:rPr lang="it-IT" dirty="0" err="1"/>
              <a:t>atherosclerosis</a:t>
            </a:r>
            <a:r>
              <a:rPr lang="it-IT" dirty="0"/>
              <a:t>, and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fibrosis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life-threatening</a:t>
            </a:r>
            <a:r>
              <a:rPr lang="it-IT" dirty="0"/>
              <a:t> </a:t>
            </a:r>
            <a:r>
              <a:rPr lang="it-IT" dirty="0" err="1"/>
              <a:t>hypersensitivity</a:t>
            </a:r>
            <a:r>
              <a:rPr lang="it-IT" dirty="0"/>
              <a:t> </a:t>
            </a:r>
            <a:r>
              <a:rPr lang="it-IT" dirty="0" err="1"/>
              <a:t>reactions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insect</a:t>
            </a:r>
            <a:r>
              <a:rPr lang="it-IT" dirty="0"/>
              <a:t> </a:t>
            </a:r>
            <a:r>
              <a:rPr lang="it-IT" dirty="0" err="1"/>
              <a:t>bites</a:t>
            </a:r>
            <a:r>
              <a:rPr lang="it-IT" dirty="0"/>
              <a:t>, </a:t>
            </a:r>
            <a:r>
              <a:rPr lang="it-IT" dirty="0" err="1"/>
              <a:t>drugs</a:t>
            </a:r>
            <a:r>
              <a:rPr lang="it-IT" dirty="0"/>
              <a:t>, and </a:t>
            </a:r>
            <a:r>
              <a:rPr lang="it-IT" dirty="0" err="1"/>
              <a:t>toxins</a:t>
            </a:r>
            <a:r>
              <a:rPr lang="it-IT" dirty="0"/>
              <a:t>.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reason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pharmacies</a:t>
            </a:r>
            <a:r>
              <a:rPr lang="it-IT" dirty="0"/>
              <a:t> </a:t>
            </a:r>
            <a:r>
              <a:rPr lang="it-IT" dirty="0" err="1"/>
              <a:t>abound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anti-inflammatory</a:t>
            </a:r>
            <a:r>
              <a:rPr lang="it-IT" dirty="0"/>
              <a:t> </a:t>
            </a:r>
            <a:r>
              <a:rPr lang="it-IT" dirty="0" err="1"/>
              <a:t>drugs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ideally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control</a:t>
            </a:r>
            <a:r>
              <a:rPr lang="it-IT" dirty="0"/>
              <a:t> the </a:t>
            </a:r>
            <a:r>
              <a:rPr lang="it-IT" dirty="0" err="1"/>
              <a:t>harmful</a:t>
            </a:r>
            <a:r>
              <a:rPr lang="it-IT" dirty="0"/>
              <a:t> </a:t>
            </a:r>
            <a:r>
              <a:rPr lang="it-IT" dirty="0" err="1"/>
              <a:t>sequelae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inflammation</a:t>
            </a:r>
            <a:r>
              <a:rPr lang="it-IT" dirty="0"/>
              <a:t> </a:t>
            </a:r>
            <a:r>
              <a:rPr lang="it-IT" dirty="0" err="1"/>
              <a:t>yet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interfere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beneficial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. In </a:t>
            </a:r>
            <a:r>
              <a:rPr lang="it-IT" dirty="0" err="1"/>
              <a:t>fact</a:t>
            </a:r>
            <a:r>
              <a:rPr lang="it-IT" dirty="0"/>
              <a:t>, </a:t>
            </a:r>
            <a:r>
              <a:rPr lang="it-IT" dirty="0" err="1"/>
              <a:t>inflammation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contribute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a </a:t>
            </a:r>
            <a:r>
              <a:rPr lang="it-IT" dirty="0" err="1"/>
              <a:t>variety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diseases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thought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primarily</a:t>
            </a:r>
            <a:r>
              <a:rPr lang="it-IT" dirty="0"/>
              <a:t> </a:t>
            </a:r>
            <a:r>
              <a:rPr lang="it-IT" dirty="0" err="1"/>
              <a:t>metabolic</a:t>
            </a:r>
            <a:r>
              <a:rPr lang="it-IT" dirty="0"/>
              <a:t>, degenerative, or </a:t>
            </a:r>
            <a:r>
              <a:rPr lang="it-IT" dirty="0" err="1"/>
              <a:t>genetic</a:t>
            </a:r>
            <a:r>
              <a:rPr lang="it-IT" dirty="0"/>
              <a:t> </a:t>
            </a:r>
            <a:r>
              <a:rPr lang="it-IT" dirty="0" err="1"/>
              <a:t>disorders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type</a:t>
            </a:r>
            <a:r>
              <a:rPr lang="it-IT" dirty="0"/>
              <a:t> </a:t>
            </a:r>
            <a:r>
              <a:rPr lang="it-IT" dirty="0" err="1"/>
              <a:t>2</a:t>
            </a:r>
            <a:r>
              <a:rPr lang="it-IT" dirty="0"/>
              <a:t> </a:t>
            </a:r>
            <a:r>
              <a:rPr lang="it-IT" dirty="0" err="1"/>
              <a:t>diabetes</a:t>
            </a:r>
            <a:r>
              <a:rPr lang="it-IT" dirty="0"/>
              <a:t>, Alzheimer </a:t>
            </a:r>
            <a:r>
              <a:rPr lang="it-IT" dirty="0" err="1"/>
              <a:t>disease</a:t>
            </a:r>
            <a:r>
              <a:rPr lang="it-IT" dirty="0"/>
              <a:t>, and </a:t>
            </a:r>
            <a:r>
              <a:rPr lang="it-IT" dirty="0" err="1"/>
              <a:t>cancer</a:t>
            </a:r>
            <a:r>
              <a:rPr lang="it-IT" dirty="0"/>
              <a:t>.”</a:t>
            </a:r>
          </a:p>
        </p:txBody>
      </p:sp>
      <p:sp>
        <p:nvSpPr>
          <p:cNvPr id="4" name="Rettangolo 3"/>
          <p:cNvSpPr/>
          <p:nvPr/>
        </p:nvSpPr>
        <p:spPr>
          <a:xfrm>
            <a:off x="7989809" y="2551838"/>
            <a:ext cx="2286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Hence</a:t>
            </a:r>
            <a:r>
              <a:rPr lang="it-IT" dirty="0"/>
              <a:t>, </a:t>
            </a:r>
            <a:r>
              <a:rPr lang="it-IT" dirty="0" err="1"/>
              <a:t>anti-inflammatory</a:t>
            </a:r>
            <a:r>
              <a:rPr lang="it-IT" dirty="0"/>
              <a:t> </a:t>
            </a:r>
            <a:r>
              <a:rPr lang="it-IT" dirty="0" err="1"/>
              <a:t>drugs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broader</a:t>
            </a:r>
            <a:r>
              <a:rPr lang="it-IT" dirty="0"/>
              <a:t> </a:t>
            </a:r>
            <a:r>
              <a:rPr lang="it-IT" dirty="0" err="1"/>
              <a:t>role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currently</a:t>
            </a:r>
            <a:r>
              <a:rPr lang="it-IT" dirty="0"/>
              <a:t> </a:t>
            </a:r>
            <a:r>
              <a:rPr lang="it-IT" dirty="0" err="1"/>
              <a:t>indicated</a:t>
            </a:r>
            <a:r>
              <a:rPr lang="it-IT" dirty="0"/>
              <a:t>. In </a:t>
            </a:r>
            <a:r>
              <a:rPr lang="it-IT" dirty="0" err="1"/>
              <a:t>recognition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wide-ranging</a:t>
            </a:r>
            <a:r>
              <a:rPr lang="it-IT" dirty="0"/>
              <a:t> </a:t>
            </a:r>
            <a:r>
              <a:rPr lang="it-IT" dirty="0" err="1"/>
              <a:t>harmful</a:t>
            </a:r>
            <a:r>
              <a:rPr lang="it-IT" dirty="0"/>
              <a:t> </a:t>
            </a:r>
            <a:r>
              <a:rPr lang="it-IT" dirty="0" err="1"/>
              <a:t>consequences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inflammation</a:t>
            </a:r>
            <a:r>
              <a:rPr lang="it-IT" dirty="0"/>
              <a:t>, the </a:t>
            </a:r>
            <a:r>
              <a:rPr lang="it-IT" dirty="0" err="1"/>
              <a:t>lay</a:t>
            </a:r>
            <a:r>
              <a:rPr lang="it-IT" dirty="0"/>
              <a:t> press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rather</a:t>
            </a:r>
            <a:r>
              <a:rPr lang="it-IT" dirty="0"/>
              <a:t> </a:t>
            </a:r>
            <a:r>
              <a:rPr lang="it-IT" dirty="0" err="1"/>
              <a:t>melodramatically</a:t>
            </a:r>
            <a:r>
              <a:rPr lang="it-IT" dirty="0"/>
              <a:t> </a:t>
            </a:r>
            <a:r>
              <a:rPr lang="it-IT" dirty="0" err="1"/>
              <a:t>referred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“the </a:t>
            </a:r>
            <a:r>
              <a:rPr lang="it-IT" dirty="0" err="1"/>
              <a:t>silent</a:t>
            </a:r>
            <a:r>
              <a:rPr lang="it-IT" dirty="0"/>
              <a:t> killer.</a:t>
            </a:r>
          </a:p>
        </p:txBody>
      </p:sp>
    </p:spTree>
    <p:extLst>
      <p:ext uri="{BB962C8B-B14F-4D97-AF65-F5344CB8AC3E}">
        <p14:creationId xmlns:p14="http://schemas.microsoft.com/office/powerpoint/2010/main" val="1756926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6722" y="419368"/>
            <a:ext cx="8332891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excessive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b="1" dirty="0" err="1"/>
              <a:t>defective</a:t>
            </a:r>
            <a:r>
              <a:rPr lang="it-IT" sz="2000" b="1" dirty="0"/>
              <a:t> </a:t>
            </a:r>
            <a:r>
              <a:rPr lang="it-IT" sz="2000" b="1" dirty="0" err="1"/>
              <a:t>inflammation</a:t>
            </a:r>
            <a:r>
              <a:rPr lang="it-IT" sz="2000" b="1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responsible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serious</a:t>
            </a:r>
            <a:r>
              <a:rPr lang="it-IT" sz="2000" dirty="0"/>
              <a:t> </a:t>
            </a:r>
            <a:r>
              <a:rPr lang="it-IT" sz="2000" dirty="0" err="1"/>
              <a:t>illness</a:t>
            </a:r>
            <a:r>
              <a:rPr lang="it-IT" sz="2000" dirty="0"/>
              <a:t>. Too </a:t>
            </a:r>
            <a:r>
              <a:rPr lang="it-IT" sz="2000" dirty="0" err="1"/>
              <a:t>little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typically</a:t>
            </a:r>
            <a:r>
              <a:rPr lang="it-IT" sz="2000" dirty="0"/>
              <a:t> </a:t>
            </a:r>
            <a:r>
              <a:rPr lang="it-IT" sz="2000" dirty="0" err="1"/>
              <a:t>manifested</a:t>
            </a:r>
            <a:r>
              <a:rPr lang="it-IT" sz="2000" dirty="0"/>
              <a:t> by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susceptibility</a:t>
            </a:r>
            <a:r>
              <a:rPr lang="it-IT" sz="2000" dirty="0"/>
              <a:t> to </a:t>
            </a:r>
            <a:r>
              <a:rPr lang="it-IT" sz="2000" dirty="0" err="1"/>
              <a:t>infections</a:t>
            </a:r>
            <a:r>
              <a:rPr lang="it-IT" sz="2000" dirty="0"/>
              <a:t>,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caused</a:t>
            </a:r>
            <a:r>
              <a:rPr lang="it-IT" sz="2000" dirty="0"/>
              <a:t> by a </a:t>
            </a:r>
            <a:r>
              <a:rPr lang="it-IT" sz="2000" dirty="0" err="1"/>
              <a:t>reduced</a:t>
            </a:r>
            <a:r>
              <a:rPr lang="it-IT" sz="2000" dirty="0"/>
              <a:t> </a:t>
            </a:r>
            <a:r>
              <a:rPr lang="it-IT" sz="2000" dirty="0" err="1"/>
              <a:t>number</a:t>
            </a:r>
            <a:r>
              <a:rPr lang="it-IT" sz="2000" dirty="0"/>
              <a:t> of </a:t>
            </a:r>
            <a:r>
              <a:rPr lang="it-IT" sz="2000" dirty="0" err="1"/>
              <a:t>leukocytes</a:t>
            </a:r>
            <a:r>
              <a:rPr lang="it-IT" sz="2000" dirty="0"/>
              <a:t> </a:t>
            </a:r>
            <a:r>
              <a:rPr lang="it-IT" sz="2000" dirty="0" err="1"/>
              <a:t>resulting</a:t>
            </a:r>
            <a:r>
              <a:rPr lang="it-IT" sz="2000" dirty="0"/>
              <a:t> from </a:t>
            </a:r>
            <a:r>
              <a:rPr lang="it-IT" sz="2000" dirty="0" err="1"/>
              <a:t>replacement</a:t>
            </a:r>
            <a:r>
              <a:rPr lang="it-IT" sz="2000" dirty="0"/>
              <a:t> of the bone </a:t>
            </a:r>
            <a:r>
              <a:rPr lang="it-IT" sz="2000" dirty="0" err="1"/>
              <a:t>marrow</a:t>
            </a:r>
            <a:r>
              <a:rPr lang="it-IT" sz="2000" dirty="0"/>
              <a:t> by </a:t>
            </a:r>
            <a:r>
              <a:rPr lang="it-IT" sz="2000" dirty="0" err="1"/>
              <a:t>cancers</a:t>
            </a:r>
            <a:r>
              <a:rPr lang="it-IT" sz="2000" dirty="0"/>
              <a:t> and </a:t>
            </a:r>
            <a:r>
              <a:rPr lang="it-IT" sz="2000" dirty="0" err="1"/>
              <a:t>suppression</a:t>
            </a:r>
            <a:r>
              <a:rPr lang="it-IT" sz="2000" dirty="0"/>
              <a:t> of the </a:t>
            </a:r>
            <a:r>
              <a:rPr lang="it-IT" sz="2000" dirty="0" err="1"/>
              <a:t>marrow</a:t>
            </a:r>
            <a:r>
              <a:rPr lang="it-IT" sz="2000" dirty="0"/>
              <a:t> by </a:t>
            </a:r>
            <a:r>
              <a:rPr lang="it-IT" sz="2000" dirty="0" err="1"/>
              <a:t>therapies</a:t>
            </a:r>
            <a:r>
              <a:rPr lang="it-IT" sz="2000" dirty="0"/>
              <a:t> for </a:t>
            </a:r>
            <a:r>
              <a:rPr lang="it-IT" sz="2000" dirty="0" err="1"/>
              <a:t>cancer</a:t>
            </a:r>
            <a:r>
              <a:rPr lang="it-IT" sz="2000" dirty="0"/>
              <a:t> and </a:t>
            </a:r>
            <a:r>
              <a:rPr lang="it-IT" sz="2000" dirty="0" err="1"/>
              <a:t>graft</a:t>
            </a:r>
            <a:r>
              <a:rPr lang="it-IT" sz="2000" dirty="0"/>
              <a:t> </a:t>
            </a:r>
            <a:r>
              <a:rPr lang="it-IT" sz="2000" dirty="0" err="1"/>
              <a:t>rejection</a:t>
            </a:r>
            <a:r>
              <a:rPr lang="it-IT" sz="2000" dirty="0"/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6241E2-D924-E14A-9A00-1B476E648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421" y="2804285"/>
            <a:ext cx="5363200" cy="351992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78DC6B6-37A5-D14A-BEEC-438D1DE665B8}"/>
              </a:ext>
            </a:extLst>
          </p:cNvPr>
          <p:cNvSpPr/>
          <p:nvPr/>
        </p:nvSpPr>
        <p:spPr>
          <a:xfrm>
            <a:off x="7269921" y="2717589"/>
            <a:ext cx="32330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Recall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leukocytes</a:t>
            </a:r>
            <a:r>
              <a:rPr lang="it-IT" dirty="0"/>
              <a:t>, the </a:t>
            </a:r>
            <a:r>
              <a:rPr lang="it-IT" dirty="0" err="1"/>
              <a:t>cells</a:t>
            </a:r>
            <a:r>
              <a:rPr lang="it-IT" dirty="0"/>
              <a:t> of the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, </a:t>
            </a:r>
            <a:r>
              <a:rPr lang="it-IT" dirty="0" err="1"/>
              <a:t>arise</a:t>
            </a:r>
            <a:r>
              <a:rPr lang="it-IT" dirty="0"/>
              <a:t> from </a:t>
            </a:r>
            <a:r>
              <a:rPr lang="it-IT" dirty="0" err="1"/>
              <a:t>progenitors</a:t>
            </a:r>
            <a:r>
              <a:rPr lang="it-IT" dirty="0"/>
              <a:t> in the bone </a:t>
            </a:r>
            <a:r>
              <a:rPr lang="it-IT" dirty="0" err="1"/>
              <a:t>marrow</a:t>
            </a:r>
            <a:r>
              <a:rPr lang="it-IT" dirty="0"/>
              <a:t>, </a:t>
            </a:r>
            <a:r>
              <a:rPr lang="it-IT" dirty="0" err="1"/>
              <a:t>hence</a:t>
            </a:r>
            <a:r>
              <a:rPr lang="it-IT" dirty="0"/>
              <a:t> </a:t>
            </a:r>
            <a:r>
              <a:rPr lang="it-IT" dirty="0" err="1"/>
              <a:t>any</a:t>
            </a:r>
            <a:r>
              <a:rPr lang="it-IT" dirty="0"/>
              <a:t> compromise of </a:t>
            </a:r>
            <a:r>
              <a:rPr lang="it-IT" dirty="0" err="1"/>
              <a:t>marrow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diminish</a:t>
            </a:r>
            <a:r>
              <a:rPr lang="it-IT" dirty="0"/>
              <a:t> the generation of mature </a:t>
            </a:r>
            <a:r>
              <a:rPr lang="it-IT" dirty="0" err="1"/>
              <a:t>leukocytes</a:t>
            </a:r>
            <a:r>
              <a:rPr lang="it-IT" dirty="0"/>
              <a:t>. </a:t>
            </a:r>
            <a:r>
              <a:rPr lang="it-IT" dirty="0" err="1"/>
              <a:t>Inherited</a:t>
            </a:r>
            <a:r>
              <a:rPr lang="it-IT" dirty="0"/>
              <a:t> </a:t>
            </a:r>
            <a:r>
              <a:rPr lang="it-IT" dirty="0" err="1"/>
              <a:t>genetic</a:t>
            </a:r>
            <a:r>
              <a:rPr lang="it-IT" dirty="0"/>
              <a:t> </a:t>
            </a:r>
            <a:r>
              <a:rPr lang="it-IT" dirty="0" err="1"/>
              <a:t>abnormalities</a:t>
            </a:r>
            <a:r>
              <a:rPr lang="it-IT" dirty="0"/>
              <a:t> of </a:t>
            </a:r>
            <a:r>
              <a:rPr lang="it-IT" dirty="0" err="1"/>
              <a:t>leukocyte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are rare </a:t>
            </a:r>
            <a:r>
              <a:rPr lang="it-IT" dirty="0" err="1"/>
              <a:t>disorders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provide</a:t>
            </a:r>
            <a:r>
              <a:rPr lang="it-IT" dirty="0"/>
              <a:t> </a:t>
            </a:r>
            <a:r>
              <a:rPr lang="it-IT" dirty="0" err="1"/>
              <a:t>valuable</a:t>
            </a:r>
            <a:r>
              <a:rPr lang="it-IT" dirty="0"/>
              <a:t> information </a:t>
            </a:r>
            <a:r>
              <a:rPr lang="it-IT" dirty="0" err="1"/>
              <a:t>about</a:t>
            </a:r>
            <a:r>
              <a:rPr lang="it-IT" dirty="0"/>
              <a:t> the </a:t>
            </a:r>
            <a:r>
              <a:rPr lang="it-IT" dirty="0" err="1"/>
              <a:t>mechanisms</a:t>
            </a:r>
            <a:r>
              <a:rPr lang="it-IT" dirty="0"/>
              <a:t> of </a:t>
            </a:r>
            <a:r>
              <a:rPr lang="it-IT" dirty="0" err="1"/>
              <a:t>leukocyte</a:t>
            </a:r>
            <a:r>
              <a:rPr lang="it-IT" dirty="0"/>
              <a:t> </a:t>
            </a:r>
            <a:r>
              <a:rPr lang="it-IT" dirty="0" err="1"/>
              <a:t>responses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097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FB5D985-0EA4-F140-A4FB-860BEBC6E4CB}"/>
              </a:ext>
            </a:extLst>
          </p:cNvPr>
          <p:cNvSpPr/>
          <p:nvPr/>
        </p:nvSpPr>
        <p:spPr>
          <a:xfrm>
            <a:off x="2095500" y="334086"/>
            <a:ext cx="82949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Inflammation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terminated</a:t>
            </a:r>
            <a:r>
              <a:rPr lang="it-IT" b="1" dirty="0"/>
              <a:t> </a:t>
            </a:r>
            <a:r>
              <a:rPr lang="it-IT" b="1" dirty="0" err="1"/>
              <a:t>when</a:t>
            </a:r>
            <a:r>
              <a:rPr lang="it-IT" b="1" dirty="0"/>
              <a:t> the </a:t>
            </a:r>
            <a:r>
              <a:rPr lang="it-IT" b="1" dirty="0" err="1"/>
              <a:t>offending</a:t>
            </a:r>
            <a:r>
              <a:rPr lang="it-IT" b="1" dirty="0"/>
              <a:t> agent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eliminated</a:t>
            </a:r>
            <a:r>
              <a:rPr lang="it-IT" b="1" dirty="0"/>
              <a:t>. </a:t>
            </a:r>
            <a:r>
              <a:rPr lang="it-IT" dirty="0"/>
              <a:t>The </a:t>
            </a:r>
            <a:r>
              <a:rPr lang="it-IT" dirty="0" err="1"/>
              <a:t>reaction</a:t>
            </a:r>
            <a:r>
              <a:rPr lang="it-IT" dirty="0"/>
              <a:t> </a:t>
            </a:r>
            <a:r>
              <a:rPr lang="it-IT" dirty="0" err="1"/>
              <a:t>resolves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mediators</a:t>
            </a:r>
            <a:r>
              <a:rPr lang="it-IT" dirty="0"/>
              <a:t> are </a:t>
            </a:r>
            <a:r>
              <a:rPr lang="it-IT" dirty="0" err="1"/>
              <a:t>broken</a:t>
            </a:r>
            <a:r>
              <a:rPr lang="it-IT" dirty="0"/>
              <a:t> down and </a:t>
            </a:r>
            <a:r>
              <a:rPr lang="it-IT" dirty="0" err="1"/>
              <a:t>dissipated</a:t>
            </a:r>
            <a:r>
              <a:rPr lang="it-IT" dirty="0"/>
              <a:t>, and </a:t>
            </a:r>
            <a:r>
              <a:rPr lang="it-IT" dirty="0" err="1"/>
              <a:t>leukocytes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short life </a:t>
            </a:r>
            <a:r>
              <a:rPr lang="it-IT" dirty="0" err="1"/>
              <a:t>spans</a:t>
            </a:r>
            <a:r>
              <a:rPr lang="it-IT" dirty="0"/>
              <a:t> in </a:t>
            </a:r>
            <a:r>
              <a:rPr lang="it-IT" dirty="0" err="1"/>
              <a:t>tissues</a:t>
            </a:r>
            <a:r>
              <a:rPr lang="it-IT" dirty="0"/>
              <a:t>. In </a:t>
            </a:r>
            <a:r>
              <a:rPr lang="it-IT" dirty="0" err="1"/>
              <a:t>addition</a:t>
            </a:r>
            <a:r>
              <a:rPr lang="it-IT" dirty="0"/>
              <a:t>, anti-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mechanisms</a:t>
            </a:r>
            <a:r>
              <a:rPr lang="it-IT" dirty="0"/>
              <a:t> are </a:t>
            </a:r>
            <a:r>
              <a:rPr lang="it-IT" dirty="0" err="1"/>
              <a:t>activated</a:t>
            </a:r>
            <a:r>
              <a:rPr lang="it-IT" dirty="0"/>
              <a:t>, </a:t>
            </a:r>
            <a:r>
              <a:rPr lang="it-IT" dirty="0" err="1"/>
              <a:t>serving</a:t>
            </a:r>
            <a:r>
              <a:rPr lang="it-IT" dirty="0"/>
              <a:t> to control the </a:t>
            </a:r>
            <a:r>
              <a:rPr lang="it-IT" dirty="0" err="1"/>
              <a:t>response</a:t>
            </a:r>
            <a:r>
              <a:rPr lang="it-IT" dirty="0"/>
              <a:t> and </a:t>
            </a:r>
            <a:r>
              <a:rPr lang="it-IT" dirty="0" err="1"/>
              <a:t>prevent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from </a:t>
            </a:r>
            <a:r>
              <a:rPr lang="it-IT" dirty="0" err="1"/>
              <a:t>causing</a:t>
            </a:r>
            <a:r>
              <a:rPr lang="it-IT" dirty="0"/>
              <a:t> </a:t>
            </a:r>
            <a:r>
              <a:rPr lang="it-IT" dirty="0" err="1"/>
              <a:t>excessive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 to the </a:t>
            </a:r>
            <a:r>
              <a:rPr lang="it-IT" dirty="0" err="1"/>
              <a:t>host</a:t>
            </a:r>
            <a:r>
              <a:rPr lang="it-IT" dirty="0"/>
              <a:t>.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inflammation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achieved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goal of </a:t>
            </a:r>
            <a:r>
              <a:rPr lang="it-IT" dirty="0" err="1"/>
              <a:t>eliminating</a:t>
            </a:r>
            <a:r>
              <a:rPr lang="it-IT" dirty="0"/>
              <a:t> the </a:t>
            </a:r>
            <a:r>
              <a:rPr lang="it-IT" dirty="0" err="1"/>
              <a:t>offending</a:t>
            </a:r>
            <a:r>
              <a:rPr lang="it-IT" dirty="0"/>
              <a:t> agents, </a:t>
            </a:r>
            <a:r>
              <a:rPr lang="it-IT" dirty="0" err="1"/>
              <a:t>it</a:t>
            </a:r>
            <a:r>
              <a:rPr lang="it-IT" dirty="0"/>
              <a:t> sets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motion</a:t>
            </a:r>
            <a:r>
              <a:rPr lang="it-IT" dirty="0"/>
              <a:t> the </a:t>
            </a:r>
            <a:r>
              <a:rPr lang="it-IT" dirty="0" err="1"/>
              <a:t>process</a:t>
            </a:r>
            <a:r>
              <a:rPr lang="it-IT" dirty="0"/>
              <a:t> of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repair</a:t>
            </a:r>
            <a:r>
              <a:rPr lang="it-IT" dirty="0"/>
              <a:t>. </a:t>
            </a:r>
            <a:r>
              <a:rPr lang="it-IT" dirty="0" err="1"/>
              <a:t>Repair</a:t>
            </a:r>
            <a:r>
              <a:rPr lang="it-IT" dirty="0"/>
              <a:t> </a:t>
            </a:r>
            <a:r>
              <a:rPr lang="it-IT" dirty="0" err="1"/>
              <a:t>consists</a:t>
            </a:r>
            <a:r>
              <a:rPr lang="it-IT" dirty="0"/>
              <a:t> of a </a:t>
            </a:r>
            <a:r>
              <a:rPr lang="it-IT" dirty="0" err="1"/>
              <a:t>series</a:t>
            </a:r>
            <a:r>
              <a:rPr lang="it-IT" dirty="0"/>
              <a:t> of </a:t>
            </a:r>
            <a:r>
              <a:rPr lang="it-IT" dirty="0" err="1"/>
              <a:t>events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heal</a:t>
            </a:r>
            <a:r>
              <a:rPr lang="it-IT" dirty="0"/>
              <a:t> </a:t>
            </a:r>
            <a:r>
              <a:rPr lang="it-IT" dirty="0" err="1"/>
              <a:t>damaged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.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, the </a:t>
            </a:r>
            <a:r>
              <a:rPr lang="it-IT" dirty="0" err="1"/>
              <a:t>injured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replaced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regeneration</a:t>
            </a:r>
            <a:r>
              <a:rPr lang="it-IT" dirty="0"/>
              <a:t> of </a:t>
            </a:r>
            <a:r>
              <a:rPr lang="it-IT" dirty="0" err="1"/>
              <a:t>surviving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filling</a:t>
            </a:r>
            <a:r>
              <a:rPr lang="it-IT" dirty="0"/>
              <a:t> of </a:t>
            </a:r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 with </a:t>
            </a:r>
            <a:r>
              <a:rPr lang="it-IT" dirty="0" err="1"/>
              <a:t>connective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(</a:t>
            </a:r>
            <a:r>
              <a:rPr lang="it-IT" dirty="0" err="1"/>
              <a:t>scarring</a:t>
            </a:r>
            <a:r>
              <a:rPr lang="it-IT" dirty="0"/>
              <a:t>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E73926-0DCD-6149-B05C-C8F948DC8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3153228"/>
            <a:ext cx="81915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74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4946" y="443568"/>
            <a:ext cx="840247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sz="2800" b="1" dirty="0" err="1"/>
              <a:t>Causes</a:t>
            </a:r>
            <a:r>
              <a:rPr lang="it-IT" sz="2800" b="1" dirty="0"/>
              <a:t> </a:t>
            </a:r>
            <a:r>
              <a:rPr lang="it-IT" sz="2800" b="1" dirty="0" err="1"/>
              <a:t>of</a:t>
            </a:r>
            <a:r>
              <a:rPr lang="it-IT" sz="2800" b="1" dirty="0"/>
              <a:t> </a:t>
            </a:r>
            <a:r>
              <a:rPr lang="it-IT" sz="2800" b="1" dirty="0" err="1"/>
              <a:t>Inflammation</a:t>
            </a:r>
            <a:endParaRPr lang="it-IT" sz="2800" b="1" dirty="0"/>
          </a:p>
          <a:p>
            <a:endParaRPr lang="it-IT" dirty="0"/>
          </a:p>
          <a:p>
            <a:endParaRPr lang="it-IT" dirty="0"/>
          </a:p>
          <a:p>
            <a:r>
              <a:rPr lang="it-IT" sz="2000" dirty="0"/>
              <a:t>    </a:t>
            </a:r>
            <a:r>
              <a:rPr lang="it-IT" sz="2000" b="1" dirty="0" err="1"/>
              <a:t>Infections</a:t>
            </a:r>
            <a:r>
              <a:rPr lang="it-IT" sz="2000" b="1" dirty="0"/>
              <a:t> </a:t>
            </a:r>
            <a:r>
              <a:rPr lang="it-IT" sz="2000" dirty="0"/>
              <a:t>(</a:t>
            </a:r>
            <a:r>
              <a:rPr lang="it-IT" sz="2000" dirty="0" err="1"/>
              <a:t>bacterial</a:t>
            </a:r>
            <a:r>
              <a:rPr lang="it-IT" sz="2000" dirty="0"/>
              <a:t>, </a:t>
            </a:r>
            <a:r>
              <a:rPr lang="it-IT" sz="2000" dirty="0" err="1"/>
              <a:t>viral</a:t>
            </a:r>
            <a:r>
              <a:rPr lang="it-IT" sz="2000" dirty="0"/>
              <a:t>, </a:t>
            </a:r>
            <a:r>
              <a:rPr lang="it-IT" sz="2000" dirty="0" err="1"/>
              <a:t>fungal</a:t>
            </a:r>
            <a:r>
              <a:rPr lang="it-IT" sz="2000" dirty="0"/>
              <a:t>, </a:t>
            </a:r>
            <a:r>
              <a:rPr lang="it-IT" sz="2000" dirty="0" err="1"/>
              <a:t>parasitic</a:t>
            </a:r>
            <a:r>
              <a:rPr lang="it-IT" sz="2000" dirty="0"/>
              <a:t>) and </a:t>
            </a:r>
            <a:r>
              <a:rPr lang="it-IT" sz="2000" dirty="0" err="1"/>
              <a:t>microbial</a:t>
            </a:r>
            <a:r>
              <a:rPr lang="it-IT" sz="2000" dirty="0"/>
              <a:t> </a:t>
            </a:r>
            <a:r>
              <a:rPr lang="it-IT" sz="2000" dirty="0" err="1"/>
              <a:t>toxins</a:t>
            </a:r>
            <a:r>
              <a:rPr lang="it-IT" sz="2000" dirty="0"/>
              <a:t> are </a:t>
            </a:r>
            <a:r>
              <a:rPr lang="it-IT" sz="2000" dirty="0" err="1"/>
              <a:t>among</a:t>
            </a:r>
            <a:r>
              <a:rPr lang="it-IT" sz="2000" dirty="0"/>
              <a:t> the </a:t>
            </a:r>
            <a:r>
              <a:rPr lang="it-IT" sz="2000" dirty="0" err="1"/>
              <a:t>most</a:t>
            </a:r>
            <a:r>
              <a:rPr lang="it-IT" sz="2000" dirty="0"/>
              <a:t> common and </a:t>
            </a:r>
            <a:r>
              <a:rPr lang="it-IT" sz="2000" dirty="0" err="1"/>
              <a:t>medically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.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infectious</a:t>
            </a:r>
            <a:r>
              <a:rPr lang="it-IT" sz="2000" dirty="0"/>
              <a:t> </a:t>
            </a:r>
            <a:r>
              <a:rPr lang="it-IT" sz="2000" dirty="0" err="1"/>
              <a:t>pathogens</a:t>
            </a:r>
            <a:r>
              <a:rPr lang="it-IT" sz="2000" dirty="0"/>
              <a:t> </a:t>
            </a:r>
            <a:r>
              <a:rPr lang="it-IT" sz="2000" dirty="0" err="1"/>
              <a:t>elicit</a:t>
            </a:r>
            <a:r>
              <a:rPr lang="it-IT" sz="2000" dirty="0"/>
              <a:t> </a:t>
            </a:r>
            <a:r>
              <a:rPr lang="it-IT" sz="2000" dirty="0" err="1"/>
              <a:t>distinct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responses</a:t>
            </a:r>
            <a:r>
              <a:rPr lang="it-IT" sz="2000" dirty="0"/>
              <a:t>,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mild</a:t>
            </a:r>
            <a:r>
              <a:rPr lang="it-IT" sz="2000" dirty="0"/>
              <a:t> acute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little</a:t>
            </a:r>
            <a:r>
              <a:rPr lang="it-IT" sz="2000" dirty="0"/>
              <a:t> or no </a:t>
            </a:r>
            <a:r>
              <a:rPr lang="it-IT" sz="2000" dirty="0" err="1"/>
              <a:t>lasting</a:t>
            </a:r>
            <a:r>
              <a:rPr lang="it-IT" sz="2000" dirty="0"/>
              <a:t> </a:t>
            </a:r>
            <a:r>
              <a:rPr lang="it-IT" sz="2000" dirty="0" err="1"/>
              <a:t>damage</a:t>
            </a:r>
            <a:r>
              <a:rPr lang="it-IT" sz="2000" dirty="0"/>
              <a:t> and </a:t>
            </a:r>
            <a:r>
              <a:rPr lang="it-IT" sz="2000" dirty="0" err="1"/>
              <a:t>successfully</a:t>
            </a:r>
            <a:r>
              <a:rPr lang="it-IT" sz="2000" dirty="0"/>
              <a:t> </a:t>
            </a:r>
            <a:r>
              <a:rPr lang="it-IT" sz="2000" dirty="0" err="1"/>
              <a:t>eradicates</a:t>
            </a:r>
            <a:r>
              <a:rPr lang="it-IT" sz="2000" dirty="0"/>
              <a:t> the </a:t>
            </a:r>
            <a:r>
              <a:rPr lang="it-IT" sz="2000" dirty="0" err="1"/>
              <a:t>infection</a:t>
            </a:r>
            <a:r>
              <a:rPr lang="it-IT" sz="2000" dirty="0"/>
              <a:t>, </a:t>
            </a:r>
            <a:r>
              <a:rPr lang="it-IT" sz="2000" dirty="0" err="1"/>
              <a:t>to</a:t>
            </a:r>
            <a:r>
              <a:rPr lang="it-IT" sz="2000" dirty="0"/>
              <a:t> severe </a:t>
            </a:r>
            <a:r>
              <a:rPr lang="it-IT" sz="2000" dirty="0" err="1"/>
              <a:t>systemic</a:t>
            </a:r>
            <a:r>
              <a:rPr lang="it-IT" sz="2000" dirty="0"/>
              <a:t> </a:t>
            </a:r>
            <a:r>
              <a:rPr lang="it-IT" sz="2000" dirty="0" err="1"/>
              <a:t>reactions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can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fatal</a:t>
            </a:r>
            <a:r>
              <a:rPr lang="it-IT" sz="2000" dirty="0"/>
              <a:t>,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prolonged</a:t>
            </a:r>
            <a:r>
              <a:rPr lang="it-IT" sz="2000" dirty="0"/>
              <a:t> </a:t>
            </a:r>
            <a:r>
              <a:rPr lang="it-IT" sz="2000" dirty="0" err="1"/>
              <a:t>chronic</a:t>
            </a:r>
            <a:r>
              <a:rPr lang="it-IT" sz="2000" dirty="0"/>
              <a:t> </a:t>
            </a:r>
            <a:r>
              <a:rPr lang="it-IT" sz="2000" dirty="0" err="1"/>
              <a:t>reactions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cause </a:t>
            </a:r>
            <a:r>
              <a:rPr lang="it-IT" sz="2000" dirty="0" err="1"/>
              <a:t>extensive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. The </a:t>
            </a:r>
            <a:r>
              <a:rPr lang="it-IT" sz="2000" dirty="0" err="1"/>
              <a:t>morphologic</a:t>
            </a:r>
            <a:r>
              <a:rPr lang="it-IT" sz="2000" dirty="0"/>
              <a:t> pattern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response</a:t>
            </a:r>
            <a:r>
              <a:rPr lang="it-IT" sz="2000" dirty="0"/>
              <a:t> can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useful</a:t>
            </a:r>
            <a:r>
              <a:rPr lang="it-IT" sz="2000" dirty="0"/>
              <a:t> in </a:t>
            </a:r>
            <a:r>
              <a:rPr lang="it-IT" sz="2000" dirty="0" err="1"/>
              <a:t>identifying</a:t>
            </a:r>
            <a:r>
              <a:rPr lang="it-IT" sz="2000" dirty="0"/>
              <a:t>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etiology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/>
              <a:t>    </a:t>
            </a:r>
            <a:r>
              <a:rPr lang="it-IT" sz="2000" b="1" dirty="0" err="1"/>
              <a:t>Tissue</a:t>
            </a:r>
            <a:r>
              <a:rPr lang="it-IT" sz="2000" b="1" dirty="0"/>
              <a:t> </a:t>
            </a:r>
            <a:r>
              <a:rPr lang="it-IT" sz="2000" b="1" dirty="0" err="1"/>
              <a:t>necrosis</a:t>
            </a:r>
            <a:r>
              <a:rPr lang="it-IT" sz="2000" dirty="0"/>
              <a:t> </a:t>
            </a:r>
            <a:r>
              <a:rPr lang="it-IT" sz="2000" dirty="0" err="1"/>
              <a:t>elicits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regardless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cause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death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include ischemia (</a:t>
            </a:r>
            <a:r>
              <a:rPr lang="it-IT" sz="2000" dirty="0" err="1"/>
              <a:t>reduced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flow, the cause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myocardial</a:t>
            </a:r>
            <a:r>
              <a:rPr lang="it-IT" sz="2000" dirty="0"/>
              <a:t> </a:t>
            </a:r>
            <a:r>
              <a:rPr lang="it-IT" sz="2000" dirty="0" err="1"/>
              <a:t>infarction</a:t>
            </a:r>
            <a:r>
              <a:rPr lang="it-IT" sz="2000" dirty="0"/>
              <a:t>), trauma, and </a:t>
            </a:r>
            <a:r>
              <a:rPr lang="it-IT" sz="2000" dirty="0" err="1"/>
              <a:t>physical</a:t>
            </a:r>
            <a:r>
              <a:rPr lang="it-IT" sz="2000" dirty="0"/>
              <a:t> and </a:t>
            </a:r>
            <a:r>
              <a:rPr lang="it-IT" sz="2000" dirty="0" err="1"/>
              <a:t>chemical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(e.g., </a:t>
            </a:r>
            <a:r>
              <a:rPr lang="it-IT" sz="2000" dirty="0" err="1"/>
              <a:t>thermal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in </a:t>
            </a:r>
            <a:r>
              <a:rPr lang="it-IT" sz="2000" dirty="0" err="1"/>
              <a:t>burns</a:t>
            </a:r>
            <a:r>
              <a:rPr lang="it-IT" sz="2000" dirty="0"/>
              <a:t> or </a:t>
            </a:r>
            <a:r>
              <a:rPr lang="it-IT" sz="2000" dirty="0" err="1"/>
              <a:t>frostbite</a:t>
            </a:r>
            <a:r>
              <a:rPr lang="it-IT" sz="2000" dirty="0"/>
              <a:t>; </a:t>
            </a:r>
            <a:r>
              <a:rPr lang="it-IT" sz="2000" dirty="0" err="1"/>
              <a:t>irradiation</a:t>
            </a:r>
            <a:r>
              <a:rPr lang="it-IT" sz="2000" dirty="0"/>
              <a:t>; </a:t>
            </a:r>
            <a:r>
              <a:rPr lang="it-IT" sz="2000" dirty="0" err="1"/>
              <a:t>exposure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some </a:t>
            </a:r>
            <a:r>
              <a:rPr lang="it-IT" sz="2000" dirty="0" err="1"/>
              <a:t>environmental</a:t>
            </a:r>
            <a:r>
              <a:rPr lang="it-IT" sz="2000" dirty="0"/>
              <a:t> </a:t>
            </a:r>
            <a:r>
              <a:rPr lang="it-IT" sz="2000" dirty="0" err="1"/>
              <a:t>chemicals</a:t>
            </a:r>
            <a:r>
              <a:rPr lang="it-IT" sz="2000" dirty="0"/>
              <a:t>).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molecules</a:t>
            </a:r>
            <a:r>
              <a:rPr lang="it-IT" sz="2000" dirty="0"/>
              <a:t> </a:t>
            </a:r>
            <a:r>
              <a:rPr lang="it-IT" sz="2000" dirty="0" err="1"/>
              <a:t>released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necrotic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are </a:t>
            </a:r>
            <a:r>
              <a:rPr lang="it-IT" sz="2000" dirty="0" err="1"/>
              <a:t>known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trigger </a:t>
            </a:r>
            <a:r>
              <a:rPr lang="it-IT" sz="2000" dirty="0" err="1"/>
              <a:t>inflammation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6215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55649" y="751344"/>
            <a:ext cx="828070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Foreign</a:t>
            </a:r>
            <a:r>
              <a:rPr lang="it-IT" sz="2000" b="1" dirty="0"/>
              <a:t> </a:t>
            </a:r>
            <a:r>
              <a:rPr lang="it-IT" sz="2000" b="1" dirty="0" err="1"/>
              <a:t>bodies</a:t>
            </a:r>
            <a:r>
              <a:rPr lang="it-IT" sz="2000" b="1" dirty="0"/>
              <a:t> </a:t>
            </a:r>
            <a:r>
              <a:rPr lang="it-IT" sz="2000" dirty="0"/>
              <a:t>(</a:t>
            </a:r>
            <a:r>
              <a:rPr lang="it-IT" sz="2000" dirty="0" err="1"/>
              <a:t>splinters</a:t>
            </a:r>
            <a:r>
              <a:rPr lang="it-IT" sz="2000" dirty="0"/>
              <a:t>, </a:t>
            </a:r>
            <a:r>
              <a:rPr lang="it-IT" sz="2000" dirty="0" err="1"/>
              <a:t>dirt</a:t>
            </a:r>
            <a:r>
              <a:rPr lang="it-IT" sz="2000" dirty="0"/>
              <a:t>, </a:t>
            </a:r>
            <a:r>
              <a:rPr lang="it-IT" sz="2000" dirty="0" err="1"/>
              <a:t>sutures</a:t>
            </a:r>
            <a:r>
              <a:rPr lang="it-IT" sz="2000" dirty="0"/>
              <a:t>)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elicit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themselves</a:t>
            </a:r>
            <a:r>
              <a:rPr lang="it-IT" sz="2000" dirty="0"/>
              <a:t> or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cause </a:t>
            </a:r>
            <a:r>
              <a:rPr lang="it-IT" sz="2000" dirty="0" err="1"/>
              <a:t>traumatic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or </a:t>
            </a:r>
            <a:r>
              <a:rPr lang="it-IT" sz="2000" dirty="0" err="1"/>
              <a:t>carry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. </a:t>
            </a:r>
            <a:r>
              <a:rPr lang="it-IT" sz="2000" dirty="0" err="1"/>
              <a:t>Even</a:t>
            </a:r>
            <a:r>
              <a:rPr lang="it-IT" sz="2000" dirty="0"/>
              <a:t> some </a:t>
            </a:r>
            <a:r>
              <a:rPr lang="it-IT" sz="2000" dirty="0" err="1"/>
              <a:t>endogenous</a:t>
            </a:r>
            <a:r>
              <a:rPr lang="it-IT" sz="2000" dirty="0"/>
              <a:t> </a:t>
            </a:r>
            <a:r>
              <a:rPr lang="it-IT" sz="2000" dirty="0" err="1"/>
              <a:t>substances</a:t>
            </a:r>
            <a:r>
              <a:rPr lang="it-IT" sz="2000" dirty="0"/>
              <a:t> </a:t>
            </a:r>
            <a:r>
              <a:rPr lang="it-IT" sz="2000" dirty="0" err="1"/>
              <a:t>stimulate</a:t>
            </a:r>
            <a:r>
              <a:rPr lang="it-IT" sz="2000" dirty="0"/>
              <a:t> </a:t>
            </a:r>
            <a:r>
              <a:rPr lang="it-IT" sz="2000" dirty="0" err="1"/>
              <a:t>potentially</a:t>
            </a:r>
            <a:r>
              <a:rPr lang="it-IT" sz="2000" dirty="0"/>
              <a:t> </a:t>
            </a:r>
            <a:r>
              <a:rPr lang="it-IT" sz="2000" dirty="0" err="1"/>
              <a:t>harmful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if</a:t>
            </a:r>
            <a:r>
              <a:rPr lang="it-IT" sz="2000" dirty="0"/>
              <a:t> </a:t>
            </a:r>
            <a:r>
              <a:rPr lang="it-IT" sz="2000" dirty="0" err="1"/>
              <a:t>large</a:t>
            </a:r>
            <a:r>
              <a:rPr lang="it-IT" sz="2000" dirty="0"/>
              <a:t> </a:t>
            </a:r>
            <a:r>
              <a:rPr lang="it-IT" sz="2000" dirty="0" err="1"/>
              <a:t>amounts</a:t>
            </a:r>
            <a:r>
              <a:rPr lang="it-IT" sz="2000" dirty="0"/>
              <a:t> are </a:t>
            </a:r>
            <a:r>
              <a:rPr lang="it-IT" sz="2000" dirty="0" err="1"/>
              <a:t>deposited</a:t>
            </a:r>
            <a:r>
              <a:rPr lang="it-IT" sz="2000" dirty="0"/>
              <a:t> in </a:t>
            </a:r>
            <a:r>
              <a:rPr lang="it-IT" sz="2000" dirty="0" err="1"/>
              <a:t>tissues</a:t>
            </a:r>
            <a:r>
              <a:rPr lang="it-IT" sz="2000" dirty="0"/>
              <a:t>;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substances</a:t>
            </a:r>
            <a:r>
              <a:rPr lang="it-IT" sz="2000" dirty="0"/>
              <a:t> include </a:t>
            </a:r>
            <a:r>
              <a:rPr lang="it-IT" sz="2000" dirty="0" err="1"/>
              <a:t>urate</a:t>
            </a:r>
            <a:r>
              <a:rPr lang="it-IT" sz="2000" dirty="0"/>
              <a:t> </a:t>
            </a:r>
            <a:r>
              <a:rPr lang="it-IT" sz="2000" dirty="0" err="1"/>
              <a:t>crystals</a:t>
            </a:r>
            <a:r>
              <a:rPr lang="it-IT" sz="2000" dirty="0"/>
              <a:t> (in the </a:t>
            </a:r>
            <a:r>
              <a:rPr lang="it-IT" sz="2000" dirty="0" err="1"/>
              <a:t>disease</a:t>
            </a:r>
            <a:r>
              <a:rPr lang="it-IT" sz="2000" dirty="0"/>
              <a:t> </a:t>
            </a:r>
            <a:r>
              <a:rPr lang="it-IT" sz="2000" dirty="0" err="1"/>
              <a:t>gout</a:t>
            </a:r>
            <a:r>
              <a:rPr lang="it-IT" sz="2000" dirty="0"/>
              <a:t>), and </a:t>
            </a:r>
            <a:r>
              <a:rPr lang="it-IT" sz="2000" dirty="0" err="1"/>
              <a:t>cholesterol</a:t>
            </a:r>
            <a:r>
              <a:rPr lang="it-IT" sz="2000" dirty="0"/>
              <a:t> </a:t>
            </a:r>
            <a:r>
              <a:rPr lang="it-IT" sz="2000" dirty="0" err="1"/>
              <a:t>crystals</a:t>
            </a:r>
            <a:r>
              <a:rPr lang="it-IT" sz="2000" dirty="0"/>
              <a:t> (in </a:t>
            </a:r>
            <a:r>
              <a:rPr lang="it-IT" sz="2000" dirty="0" err="1"/>
              <a:t>atherosclerosis</a:t>
            </a:r>
            <a:r>
              <a:rPr lang="it-IT" sz="2000" dirty="0"/>
              <a:t>)</a:t>
            </a:r>
          </a:p>
          <a:p>
            <a:endParaRPr lang="it-IT" sz="2000" dirty="0"/>
          </a:p>
          <a:p>
            <a:r>
              <a:rPr lang="it-IT" sz="2000" b="1" dirty="0"/>
              <a:t>Immune </a:t>
            </a:r>
            <a:r>
              <a:rPr lang="it-IT" sz="2000" b="1" dirty="0" err="1"/>
              <a:t>reactions</a:t>
            </a:r>
            <a:r>
              <a:rPr lang="it-IT" sz="2000" b="1" dirty="0"/>
              <a:t> </a:t>
            </a:r>
            <a:r>
              <a:rPr lang="it-IT" sz="2000" dirty="0"/>
              <a:t>(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hypersensitivity</a:t>
            </a:r>
            <a:r>
              <a:rPr lang="it-IT" sz="2000" dirty="0"/>
              <a:t>) are </a:t>
            </a:r>
            <a:r>
              <a:rPr lang="it-IT" sz="2000" dirty="0" err="1"/>
              <a:t>reactions</a:t>
            </a:r>
            <a:r>
              <a:rPr lang="it-IT" sz="2000" dirty="0"/>
              <a:t> in </a:t>
            </a:r>
            <a:r>
              <a:rPr lang="it-IT" sz="2000" dirty="0" err="1"/>
              <a:t>which</a:t>
            </a:r>
            <a:r>
              <a:rPr lang="it-IT" sz="2000" dirty="0"/>
              <a:t> the </a:t>
            </a:r>
            <a:r>
              <a:rPr lang="it-IT" sz="2000" dirty="0" err="1"/>
              <a:t>normally</a:t>
            </a:r>
            <a:r>
              <a:rPr lang="it-IT" sz="2000" dirty="0"/>
              <a:t> </a:t>
            </a:r>
            <a:r>
              <a:rPr lang="it-IT" sz="2000" dirty="0" err="1"/>
              <a:t>protective</a:t>
            </a:r>
            <a:r>
              <a:rPr lang="it-IT" sz="2000" dirty="0"/>
              <a:t> immune system </a:t>
            </a:r>
            <a:r>
              <a:rPr lang="it-IT" sz="2000" dirty="0" err="1"/>
              <a:t>damages</a:t>
            </a:r>
            <a:r>
              <a:rPr lang="it-IT" sz="2000" dirty="0"/>
              <a:t> the </a:t>
            </a:r>
            <a:r>
              <a:rPr lang="it-IT" sz="2000" dirty="0" err="1"/>
              <a:t>individual</a:t>
            </a:r>
            <a:r>
              <a:rPr lang="it-IT" sz="2000" dirty="0"/>
              <a:t>’</a:t>
            </a:r>
            <a:r>
              <a:rPr lang="it-IT" sz="2000" dirty="0" err="1"/>
              <a:t>s</a:t>
            </a:r>
            <a:r>
              <a:rPr lang="it-IT" sz="2000" dirty="0"/>
              <a:t> </a:t>
            </a:r>
            <a:r>
              <a:rPr lang="it-IT" sz="2000" dirty="0" err="1"/>
              <a:t>own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. The </a:t>
            </a:r>
            <a:r>
              <a:rPr lang="it-IT" sz="2000" dirty="0" err="1"/>
              <a:t>injurious</a:t>
            </a:r>
            <a:r>
              <a:rPr lang="it-IT" sz="2000" dirty="0"/>
              <a:t> immune </a:t>
            </a:r>
            <a:r>
              <a:rPr lang="it-IT" sz="2000" dirty="0" err="1"/>
              <a:t>responses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directed</a:t>
            </a:r>
            <a:r>
              <a:rPr lang="it-IT" sz="2000" dirty="0"/>
              <a:t> </a:t>
            </a:r>
            <a:r>
              <a:rPr lang="it-IT" sz="2000" dirty="0" err="1"/>
              <a:t>against</a:t>
            </a:r>
            <a:r>
              <a:rPr lang="it-IT" sz="2000" dirty="0"/>
              <a:t> self antigens, </a:t>
            </a:r>
            <a:r>
              <a:rPr lang="it-IT" sz="2000" dirty="0" err="1"/>
              <a:t>causing</a:t>
            </a:r>
            <a:r>
              <a:rPr lang="it-IT" sz="2000" dirty="0"/>
              <a:t> autoimmune </a:t>
            </a:r>
            <a:r>
              <a:rPr lang="it-IT" sz="2000" dirty="0" err="1"/>
              <a:t>diseases</a:t>
            </a:r>
            <a:r>
              <a:rPr lang="it-IT" sz="2000" dirty="0"/>
              <a:t>, or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inappropriate </a:t>
            </a:r>
            <a:r>
              <a:rPr lang="it-IT" sz="2000" dirty="0" err="1"/>
              <a:t>reactions</a:t>
            </a:r>
            <a:r>
              <a:rPr lang="it-IT" sz="2000" dirty="0"/>
              <a:t> </a:t>
            </a:r>
            <a:r>
              <a:rPr lang="it-IT" sz="2000" dirty="0" err="1"/>
              <a:t>against</a:t>
            </a:r>
            <a:r>
              <a:rPr lang="it-IT" sz="2000" dirty="0"/>
              <a:t> </a:t>
            </a:r>
            <a:r>
              <a:rPr lang="it-IT" sz="2000" dirty="0" err="1"/>
              <a:t>environmental</a:t>
            </a:r>
            <a:r>
              <a:rPr lang="it-IT" sz="2000" dirty="0"/>
              <a:t> </a:t>
            </a:r>
            <a:r>
              <a:rPr lang="it-IT" sz="2000" dirty="0" err="1"/>
              <a:t>substances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in </a:t>
            </a:r>
            <a:r>
              <a:rPr lang="it-IT" sz="2000" dirty="0" err="1"/>
              <a:t>allergies</a:t>
            </a:r>
            <a:r>
              <a:rPr lang="it-IT" sz="2000" dirty="0"/>
              <a:t>, or </a:t>
            </a:r>
            <a:r>
              <a:rPr lang="it-IT" sz="2000" dirty="0" err="1"/>
              <a:t>against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.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a major cause of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in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diseases</a:t>
            </a:r>
            <a:r>
              <a:rPr lang="it-IT" sz="2000" dirty="0"/>
              <a:t>.</a:t>
            </a:r>
          </a:p>
          <a:p>
            <a:r>
              <a:rPr lang="it-IT" sz="2000" dirty="0" err="1"/>
              <a:t>Because</a:t>
            </a:r>
            <a:r>
              <a:rPr lang="it-IT" sz="2000" dirty="0"/>
              <a:t> the </a:t>
            </a:r>
            <a:r>
              <a:rPr lang="it-IT" sz="2000" dirty="0" err="1"/>
              <a:t>stimuli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the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responses</a:t>
            </a:r>
            <a:r>
              <a:rPr lang="it-IT" sz="2000" dirty="0"/>
              <a:t> in autoimmune and </a:t>
            </a:r>
            <a:r>
              <a:rPr lang="it-IT" sz="2000" dirty="0" err="1"/>
              <a:t>allergic</a:t>
            </a:r>
            <a:r>
              <a:rPr lang="it-IT" sz="2000" dirty="0"/>
              <a:t> </a:t>
            </a:r>
            <a:r>
              <a:rPr lang="it-IT" sz="2000" dirty="0" err="1"/>
              <a:t>diseases</a:t>
            </a:r>
            <a:r>
              <a:rPr lang="it-IT" sz="2000" dirty="0"/>
              <a:t> (self and </a:t>
            </a:r>
            <a:r>
              <a:rPr lang="it-IT" sz="2000" dirty="0" err="1"/>
              <a:t>environmental</a:t>
            </a:r>
            <a:r>
              <a:rPr lang="it-IT" sz="2000" dirty="0"/>
              <a:t> antigens) </a:t>
            </a:r>
            <a:r>
              <a:rPr lang="it-IT" sz="2000" dirty="0" err="1"/>
              <a:t>cannot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eliminated</a:t>
            </a:r>
            <a:r>
              <a:rPr lang="it-IT" sz="2000" dirty="0"/>
              <a:t>,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reactions</a:t>
            </a:r>
            <a:r>
              <a:rPr lang="it-IT" sz="2000" dirty="0"/>
              <a:t> </a:t>
            </a:r>
            <a:r>
              <a:rPr lang="it-IT" sz="2000" dirty="0" err="1"/>
              <a:t>tend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persistent</a:t>
            </a:r>
            <a:r>
              <a:rPr lang="it-IT" sz="2000" dirty="0"/>
              <a:t> and </a:t>
            </a:r>
            <a:r>
              <a:rPr lang="it-IT" sz="2000" dirty="0" err="1"/>
              <a:t>difficult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cure, are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chronic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, and are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morbidity</a:t>
            </a:r>
            <a:r>
              <a:rPr lang="it-IT" sz="2000" dirty="0"/>
              <a:t> and </a:t>
            </a:r>
            <a:r>
              <a:rPr lang="it-IT" sz="2000" dirty="0" err="1"/>
              <a:t>mortality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3668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57222" y="0"/>
            <a:ext cx="4572000" cy="600164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2400" dirty="0"/>
          </a:p>
          <a:p>
            <a:r>
              <a:rPr lang="it-IT" sz="2400" b="1" dirty="0" err="1"/>
              <a:t>Recognition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Microbes</a:t>
            </a:r>
            <a:r>
              <a:rPr lang="it-IT" sz="2400" b="1" dirty="0"/>
              <a:t> and </a:t>
            </a:r>
            <a:r>
              <a:rPr lang="it-IT" sz="2400" b="1" dirty="0" err="1"/>
              <a:t>Damaged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endParaRPr lang="it-IT" sz="2400" b="1" dirty="0"/>
          </a:p>
          <a:p>
            <a:endParaRPr lang="it-IT" sz="2400" dirty="0"/>
          </a:p>
          <a:p>
            <a:r>
              <a:rPr lang="it-IT" sz="2400" dirty="0"/>
              <a:t>The first </a:t>
            </a:r>
            <a:r>
              <a:rPr lang="it-IT" sz="2400" dirty="0" err="1"/>
              <a:t>step</a:t>
            </a:r>
            <a:r>
              <a:rPr lang="it-IT" sz="2400" dirty="0"/>
              <a:t> in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responses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recognition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microbes</a:t>
            </a:r>
            <a:r>
              <a:rPr lang="it-IT" sz="2400" dirty="0"/>
              <a:t> and </a:t>
            </a:r>
            <a:r>
              <a:rPr lang="it-IT" sz="2400" dirty="0" err="1"/>
              <a:t>necrotic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b="1" dirty="0" err="1"/>
              <a:t>cellular</a:t>
            </a:r>
            <a:r>
              <a:rPr lang="it-IT" sz="2400" b="1" dirty="0"/>
              <a:t> </a:t>
            </a:r>
            <a:r>
              <a:rPr lang="it-IT" sz="2400" b="1" dirty="0" err="1"/>
              <a:t>receptors</a:t>
            </a:r>
            <a:r>
              <a:rPr lang="it-IT" sz="2400" b="1" dirty="0"/>
              <a:t> </a:t>
            </a:r>
            <a:r>
              <a:rPr lang="it-IT" sz="2400" dirty="0"/>
              <a:t>and </a:t>
            </a:r>
            <a:r>
              <a:rPr lang="it-IT" sz="2400" b="1" dirty="0" err="1"/>
              <a:t>circulating</a:t>
            </a:r>
            <a:r>
              <a:rPr lang="it-IT" sz="2400" b="1" dirty="0"/>
              <a:t> </a:t>
            </a:r>
            <a:r>
              <a:rPr lang="it-IT" sz="2400" b="1" dirty="0" err="1"/>
              <a:t>proteins</a:t>
            </a:r>
            <a:r>
              <a:rPr lang="it-IT" sz="2400" b="1" dirty="0"/>
              <a:t>. </a:t>
            </a:r>
          </a:p>
          <a:p>
            <a:r>
              <a:rPr lang="it-IT" sz="2400" dirty="0"/>
              <a:t>The </a:t>
            </a:r>
            <a:r>
              <a:rPr lang="it-IT" sz="2400" dirty="0" err="1"/>
              <a:t>cells</a:t>
            </a:r>
            <a:r>
              <a:rPr lang="it-IT" sz="2400" dirty="0"/>
              <a:t> and </a:t>
            </a:r>
            <a:r>
              <a:rPr lang="it-IT" sz="2400" dirty="0" err="1"/>
              <a:t>receptors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recognize</a:t>
            </a:r>
            <a:r>
              <a:rPr lang="it-IT" sz="2400" dirty="0"/>
              <a:t> </a:t>
            </a:r>
            <a:r>
              <a:rPr lang="it-IT" sz="2400" dirty="0" err="1"/>
              <a:t>invaders</a:t>
            </a:r>
            <a:r>
              <a:rPr lang="it-IT" sz="2400" dirty="0"/>
              <a:t> </a:t>
            </a:r>
            <a:r>
              <a:rPr lang="it-IT" sz="2400" dirty="0" err="1"/>
              <a:t>evolved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adaptations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multicellular</a:t>
            </a:r>
            <a:r>
              <a:rPr lang="it-IT" sz="2400" dirty="0"/>
              <a:t> </a:t>
            </a:r>
            <a:r>
              <a:rPr lang="it-IT" sz="2400" dirty="0" err="1"/>
              <a:t>organisms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the </a:t>
            </a:r>
            <a:r>
              <a:rPr lang="it-IT" sz="2400" dirty="0" err="1"/>
              <a:t>presence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microbes</a:t>
            </a:r>
            <a:r>
              <a:rPr lang="it-IT" sz="2400" dirty="0"/>
              <a:t> in the </a:t>
            </a:r>
            <a:r>
              <a:rPr lang="it-IT" sz="2400" dirty="0" err="1"/>
              <a:t>environment</a:t>
            </a:r>
            <a:r>
              <a:rPr lang="it-IT" sz="2400" dirty="0"/>
              <a:t>, and the </a:t>
            </a:r>
            <a:r>
              <a:rPr lang="it-IT" sz="2400" dirty="0" err="1"/>
              <a:t>responses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trigger are </a:t>
            </a:r>
            <a:r>
              <a:rPr lang="it-IT" sz="2400" dirty="0" err="1"/>
              <a:t>critical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survival</a:t>
            </a:r>
            <a:r>
              <a:rPr lang="it-IT" sz="2400" dirty="0"/>
              <a:t>.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115" y="1269508"/>
            <a:ext cx="4377528" cy="37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49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32758" y="258003"/>
            <a:ext cx="87156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/>
              <a:t>Cellular</a:t>
            </a:r>
            <a:r>
              <a:rPr lang="it-IT" b="1" dirty="0"/>
              <a:t> </a:t>
            </a:r>
            <a:r>
              <a:rPr lang="it-IT" b="1" dirty="0" err="1"/>
              <a:t>receptors</a:t>
            </a:r>
            <a:r>
              <a:rPr lang="it-IT" b="1" dirty="0"/>
              <a:t> </a:t>
            </a:r>
            <a:r>
              <a:rPr lang="it-IT" b="1" dirty="0" err="1"/>
              <a:t>for</a:t>
            </a:r>
            <a:r>
              <a:rPr lang="it-IT" b="1" dirty="0"/>
              <a:t> </a:t>
            </a:r>
            <a:r>
              <a:rPr lang="it-IT" b="1" dirty="0" err="1"/>
              <a:t>microbes</a:t>
            </a:r>
            <a:endParaRPr lang="it-IT" dirty="0"/>
          </a:p>
          <a:p>
            <a:pPr algn="just"/>
            <a:r>
              <a:rPr lang="it-IT" dirty="0"/>
              <a:t> </a:t>
            </a:r>
            <a:r>
              <a:rPr lang="it-IT" dirty="0" err="1"/>
              <a:t>Phagocytes</a:t>
            </a:r>
            <a:r>
              <a:rPr lang="it-IT" dirty="0"/>
              <a:t>, </a:t>
            </a:r>
            <a:r>
              <a:rPr lang="it-IT" dirty="0" err="1"/>
              <a:t>dendritic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(</a:t>
            </a:r>
            <a:r>
              <a:rPr lang="it-IT" dirty="0" err="1"/>
              <a:t>cells</a:t>
            </a:r>
            <a:r>
              <a:rPr lang="it-IT" dirty="0"/>
              <a:t> in </a:t>
            </a:r>
            <a:r>
              <a:rPr lang="it-IT" dirty="0" err="1"/>
              <a:t>epithelia</a:t>
            </a:r>
            <a:r>
              <a:rPr lang="it-IT" dirty="0"/>
              <a:t> and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 </a:t>
            </a:r>
            <a:r>
              <a:rPr lang="it-IT" dirty="0" err="1"/>
              <a:t>whose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capture</a:t>
            </a:r>
            <a:r>
              <a:rPr lang="it-IT" dirty="0"/>
              <a:t> </a:t>
            </a:r>
            <a:r>
              <a:rPr lang="it-IT" dirty="0" err="1"/>
              <a:t>microbes</a:t>
            </a:r>
            <a:r>
              <a:rPr lang="it-IT" dirty="0"/>
              <a:t>), and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express </a:t>
            </a:r>
            <a:r>
              <a:rPr lang="it-IT" dirty="0" err="1"/>
              <a:t>receptors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detect</a:t>
            </a:r>
            <a:r>
              <a:rPr lang="it-IT" dirty="0"/>
              <a:t> the </a:t>
            </a:r>
            <a:r>
              <a:rPr lang="it-IT" dirty="0" err="1"/>
              <a:t>presence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infectious</a:t>
            </a:r>
            <a:r>
              <a:rPr lang="it-IT" dirty="0"/>
              <a:t> </a:t>
            </a:r>
            <a:r>
              <a:rPr lang="it-IT" dirty="0" err="1"/>
              <a:t>pathogens</a:t>
            </a:r>
            <a:r>
              <a:rPr lang="it-IT" dirty="0"/>
              <a:t>. The best </a:t>
            </a:r>
            <a:r>
              <a:rPr lang="it-IT" dirty="0" err="1"/>
              <a:t>defined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</a:t>
            </a:r>
            <a:r>
              <a:rPr lang="it-IT" dirty="0" err="1"/>
              <a:t>belong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family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b="1" dirty="0" err="1"/>
              <a:t>Toll-like</a:t>
            </a:r>
            <a:r>
              <a:rPr lang="it-IT" b="1" dirty="0"/>
              <a:t> </a:t>
            </a:r>
            <a:r>
              <a:rPr lang="it-IT" b="1" dirty="0" err="1"/>
              <a:t>receptors</a:t>
            </a:r>
            <a:r>
              <a:rPr lang="it-IT" b="1" dirty="0"/>
              <a:t> </a:t>
            </a:r>
            <a:r>
              <a:rPr lang="it-IT" dirty="0"/>
              <a:t>(</a:t>
            </a:r>
            <a:r>
              <a:rPr lang="it-IT" dirty="0" err="1"/>
              <a:t>TLRs</a:t>
            </a:r>
            <a:r>
              <a:rPr lang="it-IT" dirty="0"/>
              <a:t>), </a:t>
            </a:r>
            <a:r>
              <a:rPr lang="it-IT" dirty="0" err="1"/>
              <a:t>which</a:t>
            </a:r>
            <a:r>
              <a:rPr lang="it-IT" dirty="0"/>
              <a:t> are </a:t>
            </a:r>
            <a:r>
              <a:rPr lang="it-IT" dirty="0" err="1"/>
              <a:t>named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the </a:t>
            </a:r>
            <a:r>
              <a:rPr lang="it-IT" dirty="0" err="1"/>
              <a:t>founding</a:t>
            </a:r>
            <a:r>
              <a:rPr lang="it-IT" dirty="0"/>
              <a:t> </a:t>
            </a:r>
            <a:r>
              <a:rPr lang="it-IT" dirty="0" err="1"/>
              <a:t>member</a:t>
            </a:r>
            <a:r>
              <a:rPr lang="it-IT" dirty="0"/>
              <a:t>, </a:t>
            </a:r>
            <a:r>
              <a:rPr lang="it-IT" dirty="0" err="1"/>
              <a:t>Toll</a:t>
            </a:r>
            <a:r>
              <a:rPr lang="it-IT" dirty="0"/>
              <a:t>, a gene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discovered</a:t>
            </a:r>
            <a:r>
              <a:rPr lang="it-IT" dirty="0"/>
              <a:t> in </a:t>
            </a:r>
            <a:r>
              <a:rPr lang="it-IT" dirty="0" err="1"/>
              <a:t>Drosophila</a:t>
            </a:r>
            <a:r>
              <a:rPr lang="it-IT" dirty="0"/>
              <a:t>.  </a:t>
            </a:r>
            <a:r>
              <a:rPr lang="it-IT" b="1" dirty="0" err="1"/>
              <a:t>TLRs</a:t>
            </a:r>
            <a:r>
              <a:rPr lang="it-IT" b="1" dirty="0"/>
              <a:t> are </a:t>
            </a:r>
            <a:r>
              <a:rPr lang="it-IT" b="1" dirty="0" err="1"/>
              <a:t>located</a:t>
            </a:r>
            <a:r>
              <a:rPr lang="it-IT" b="1" dirty="0"/>
              <a:t> in plasma </a:t>
            </a:r>
            <a:r>
              <a:rPr lang="it-IT" b="1" dirty="0" err="1"/>
              <a:t>membranes</a:t>
            </a:r>
            <a:r>
              <a:rPr lang="it-IT" b="1" dirty="0"/>
              <a:t> and </a:t>
            </a:r>
            <a:r>
              <a:rPr lang="it-IT" b="1" dirty="0" err="1"/>
              <a:t>endosomes</a:t>
            </a:r>
            <a:r>
              <a:rPr lang="it-IT" b="1" dirty="0"/>
              <a:t>, so </a:t>
            </a:r>
            <a:r>
              <a:rPr lang="it-IT" b="1" dirty="0" err="1"/>
              <a:t>they</a:t>
            </a:r>
            <a:r>
              <a:rPr lang="it-IT" b="1" dirty="0"/>
              <a:t> are </a:t>
            </a:r>
            <a:r>
              <a:rPr lang="it-IT" b="1" dirty="0" err="1"/>
              <a:t>able</a:t>
            </a:r>
            <a:r>
              <a:rPr lang="it-IT" b="1" dirty="0"/>
              <a:t> </a:t>
            </a:r>
            <a:r>
              <a:rPr lang="it-IT" b="1" dirty="0" err="1"/>
              <a:t>to</a:t>
            </a:r>
            <a:r>
              <a:rPr lang="it-IT" b="1" dirty="0"/>
              <a:t> </a:t>
            </a:r>
            <a:r>
              <a:rPr lang="it-IT" b="1" dirty="0" err="1"/>
              <a:t>detect</a:t>
            </a:r>
            <a:r>
              <a:rPr lang="it-IT" b="1" dirty="0"/>
              <a:t> </a:t>
            </a:r>
            <a:r>
              <a:rPr lang="it-IT" b="1" dirty="0" err="1"/>
              <a:t>extracellular</a:t>
            </a:r>
            <a:r>
              <a:rPr lang="it-IT" b="1" dirty="0"/>
              <a:t> and </a:t>
            </a:r>
            <a:r>
              <a:rPr lang="it-IT" b="1" dirty="0" err="1"/>
              <a:t>ingested</a:t>
            </a:r>
            <a:r>
              <a:rPr lang="it-IT" b="1" dirty="0"/>
              <a:t> </a:t>
            </a:r>
            <a:r>
              <a:rPr lang="it-IT" b="1" dirty="0" err="1"/>
              <a:t>microbes</a:t>
            </a:r>
            <a:r>
              <a:rPr lang="it-IT" dirty="0"/>
              <a:t>.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microbial</a:t>
            </a:r>
            <a:r>
              <a:rPr lang="it-IT" dirty="0"/>
              <a:t> </a:t>
            </a:r>
            <a:r>
              <a:rPr lang="it-IT" dirty="0" err="1"/>
              <a:t>sensors</a:t>
            </a:r>
            <a:r>
              <a:rPr lang="it-IT" dirty="0"/>
              <a:t> are </a:t>
            </a:r>
            <a:r>
              <a:rPr lang="it-IT" dirty="0" err="1"/>
              <a:t>present</a:t>
            </a:r>
            <a:r>
              <a:rPr lang="it-IT" dirty="0"/>
              <a:t> in the </a:t>
            </a:r>
            <a:r>
              <a:rPr lang="it-IT" dirty="0" err="1"/>
              <a:t>cytoplasm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 </a:t>
            </a:r>
            <a:r>
              <a:rPr lang="it-IT" dirty="0" err="1"/>
              <a:t>TLRs</a:t>
            </a:r>
            <a:r>
              <a:rPr lang="it-IT" dirty="0"/>
              <a:t> </a:t>
            </a:r>
            <a:r>
              <a:rPr lang="it-IT" dirty="0" err="1"/>
              <a:t>recognize</a:t>
            </a:r>
            <a:r>
              <a:rPr lang="it-IT" dirty="0"/>
              <a:t> </a:t>
            </a:r>
            <a:r>
              <a:rPr lang="it-IT" dirty="0" err="1"/>
              <a:t>motifs</a:t>
            </a:r>
            <a:r>
              <a:rPr lang="it-IT" dirty="0"/>
              <a:t> common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microbes</a:t>
            </a:r>
            <a:r>
              <a:rPr lang="it-IT" dirty="0"/>
              <a:t>,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b="1" dirty="0" err="1"/>
              <a:t>pathogen-associated</a:t>
            </a:r>
            <a:r>
              <a:rPr lang="it-IT" b="1" dirty="0"/>
              <a:t> </a:t>
            </a:r>
            <a:r>
              <a:rPr lang="it-IT" b="1" dirty="0" err="1"/>
              <a:t>molecular</a:t>
            </a:r>
            <a:r>
              <a:rPr lang="it-IT" b="1" dirty="0"/>
              <a:t> </a:t>
            </a:r>
            <a:r>
              <a:rPr lang="it-IT" b="1" dirty="0" err="1"/>
              <a:t>patterns</a:t>
            </a:r>
            <a:r>
              <a:rPr lang="it-IT" b="1" dirty="0"/>
              <a:t> (</a:t>
            </a:r>
            <a:r>
              <a:rPr lang="it-IT" b="1" dirty="0" err="1"/>
              <a:t>PAMPs</a:t>
            </a:r>
            <a:r>
              <a:rPr lang="it-IT" dirty="0"/>
              <a:t>). </a:t>
            </a:r>
            <a:r>
              <a:rPr lang="it-IT" dirty="0" err="1"/>
              <a:t>Recognition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microbes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</a:t>
            </a:r>
            <a:r>
              <a:rPr lang="it-IT" dirty="0" err="1"/>
              <a:t>stimulates</a:t>
            </a:r>
            <a:r>
              <a:rPr lang="it-IT" dirty="0"/>
              <a:t> the production and </a:t>
            </a:r>
            <a:r>
              <a:rPr lang="it-IT" dirty="0" err="1"/>
              <a:t>expression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number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secreted</a:t>
            </a:r>
            <a:r>
              <a:rPr lang="it-IT" dirty="0"/>
              <a:t> and membrane </a:t>
            </a:r>
            <a:r>
              <a:rPr lang="it-IT" dirty="0" err="1"/>
              <a:t>proteins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include </a:t>
            </a:r>
            <a:r>
              <a:rPr lang="it-IT" b="1" dirty="0" err="1"/>
              <a:t>cytokines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induce </a:t>
            </a:r>
            <a:r>
              <a:rPr lang="it-IT" dirty="0" err="1"/>
              <a:t>inflammation</a:t>
            </a:r>
            <a:r>
              <a:rPr lang="it-IT" dirty="0"/>
              <a:t>, </a:t>
            </a:r>
            <a:r>
              <a:rPr lang="it-IT" dirty="0" err="1"/>
              <a:t>anti-viral</a:t>
            </a:r>
            <a:r>
              <a:rPr lang="it-IT" dirty="0"/>
              <a:t> </a:t>
            </a:r>
            <a:r>
              <a:rPr lang="it-IT" dirty="0" err="1"/>
              <a:t>cytokines</a:t>
            </a:r>
            <a:r>
              <a:rPr lang="it-IT" dirty="0"/>
              <a:t> (</a:t>
            </a:r>
            <a:r>
              <a:rPr lang="it-IT" b="1" dirty="0" err="1"/>
              <a:t>interferons</a:t>
            </a:r>
            <a:r>
              <a:rPr lang="it-IT" dirty="0"/>
              <a:t>), and </a:t>
            </a:r>
            <a:r>
              <a:rPr lang="it-IT" dirty="0" err="1"/>
              <a:t>cytokines</a:t>
            </a:r>
            <a:r>
              <a:rPr lang="it-IT" dirty="0"/>
              <a:t> and membrane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promote</a:t>
            </a:r>
            <a:r>
              <a:rPr lang="it-IT" dirty="0"/>
              <a:t> </a:t>
            </a:r>
            <a:r>
              <a:rPr lang="it-IT" dirty="0" err="1"/>
              <a:t>lymphocyte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and </a:t>
            </a:r>
            <a:r>
              <a:rPr lang="it-IT" dirty="0" err="1"/>
              <a:t>even</a:t>
            </a:r>
            <a:r>
              <a:rPr lang="it-IT" dirty="0"/>
              <a:t> more </a:t>
            </a:r>
            <a:r>
              <a:rPr lang="it-IT" dirty="0" err="1"/>
              <a:t>potent</a:t>
            </a:r>
            <a:r>
              <a:rPr lang="it-IT" dirty="0"/>
              <a:t> immune </a:t>
            </a:r>
            <a:r>
              <a:rPr lang="it-IT" dirty="0" err="1"/>
              <a:t>responses</a:t>
            </a:r>
            <a:r>
              <a:rPr lang="it-IT" dirty="0"/>
              <a:t>.</a:t>
            </a:r>
          </a:p>
        </p:txBody>
      </p:sp>
      <p:pic>
        <p:nvPicPr>
          <p:cNvPr id="5" name="Immagine 4" descr="Schermata 2018-08-23 alle 09.50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304" y="4093837"/>
            <a:ext cx="5167181" cy="25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70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02344" y="568204"/>
            <a:ext cx="8628631" cy="48320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800" b="1" dirty="0" err="1"/>
              <a:t>Sensors</a:t>
            </a:r>
            <a:r>
              <a:rPr lang="it-IT" sz="2800" b="1" dirty="0"/>
              <a:t> </a:t>
            </a:r>
            <a:r>
              <a:rPr lang="it-IT" sz="2800" b="1" dirty="0" err="1"/>
              <a:t>of</a:t>
            </a:r>
            <a:r>
              <a:rPr lang="it-IT" sz="2800" b="1" dirty="0"/>
              <a:t> </a:t>
            </a:r>
            <a:r>
              <a:rPr lang="it-IT" sz="2800" b="1" dirty="0" err="1"/>
              <a:t>cell</a:t>
            </a:r>
            <a:r>
              <a:rPr lang="it-IT" sz="2800" b="1" dirty="0"/>
              <a:t> </a:t>
            </a:r>
            <a:r>
              <a:rPr lang="it-IT" sz="2800" b="1" dirty="0" err="1"/>
              <a:t>damage</a:t>
            </a:r>
            <a:endParaRPr lang="it-IT" sz="2800" b="1" dirty="0"/>
          </a:p>
          <a:p>
            <a:r>
              <a:rPr lang="it-IT" sz="2800" dirty="0" err="1"/>
              <a:t>All</a:t>
            </a:r>
            <a:r>
              <a:rPr lang="it-IT" sz="2800" dirty="0"/>
              <a:t> </a:t>
            </a:r>
            <a:r>
              <a:rPr lang="it-IT" sz="2800" dirty="0" err="1"/>
              <a:t>cells</a:t>
            </a:r>
            <a:r>
              <a:rPr lang="it-IT" sz="2800" dirty="0"/>
              <a:t> </a:t>
            </a:r>
            <a:r>
              <a:rPr lang="it-IT" sz="2800" dirty="0" err="1"/>
              <a:t>have</a:t>
            </a:r>
            <a:r>
              <a:rPr lang="it-IT" sz="2800" dirty="0"/>
              <a:t> </a:t>
            </a:r>
            <a:r>
              <a:rPr lang="it-IT" sz="2800" dirty="0" err="1"/>
              <a:t>cytosolic</a:t>
            </a:r>
            <a:r>
              <a:rPr lang="it-IT" sz="2800" dirty="0"/>
              <a:t> </a:t>
            </a:r>
            <a:r>
              <a:rPr lang="it-IT" sz="2800" dirty="0" err="1"/>
              <a:t>receptors</a:t>
            </a:r>
            <a:r>
              <a:rPr lang="it-IT" sz="2800" dirty="0"/>
              <a:t> </a:t>
            </a:r>
            <a:r>
              <a:rPr lang="it-IT" sz="2800" dirty="0" err="1"/>
              <a:t>that</a:t>
            </a:r>
            <a:r>
              <a:rPr lang="it-IT" sz="2800" dirty="0"/>
              <a:t> </a:t>
            </a:r>
            <a:r>
              <a:rPr lang="it-IT" sz="2800" dirty="0" err="1"/>
              <a:t>recognize</a:t>
            </a:r>
            <a:r>
              <a:rPr lang="it-IT" sz="2800" dirty="0"/>
              <a:t> </a:t>
            </a:r>
            <a:r>
              <a:rPr lang="it-IT" sz="2800" dirty="0" err="1"/>
              <a:t>molecules</a:t>
            </a:r>
            <a:r>
              <a:rPr lang="it-IT" sz="2800" dirty="0"/>
              <a:t> </a:t>
            </a:r>
            <a:r>
              <a:rPr lang="it-IT" sz="2800" dirty="0" err="1"/>
              <a:t>that</a:t>
            </a:r>
            <a:r>
              <a:rPr lang="it-IT" sz="2800" dirty="0"/>
              <a:t> are </a:t>
            </a:r>
            <a:r>
              <a:rPr lang="it-IT" sz="2800" dirty="0" err="1"/>
              <a:t>liberated</a:t>
            </a:r>
            <a:r>
              <a:rPr lang="it-IT" sz="2800" dirty="0"/>
              <a:t> or </a:t>
            </a:r>
            <a:r>
              <a:rPr lang="it-IT" sz="2800" dirty="0" err="1"/>
              <a:t>altered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a </a:t>
            </a:r>
            <a:r>
              <a:rPr lang="it-IT" sz="2800" dirty="0" err="1"/>
              <a:t>consequence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cell</a:t>
            </a:r>
            <a:r>
              <a:rPr lang="it-IT" sz="2800" dirty="0"/>
              <a:t> </a:t>
            </a:r>
            <a:r>
              <a:rPr lang="it-IT" sz="2800" dirty="0" err="1"/>
              <a:t>damage</a:t>
            </a:r>
            <a:r>
              <a:rPr lang="it-IT" sz="2800" dirty="0"/>
              <a:t>, and are </a:t>
            </a:r>
            <a:r>
              <a:rPr lang="it-IT" sz="2800" dirty="0" err="1"/>
              <a:t>hence</a:t>
            </a:r>
            <a:r>
              <a:rPr lang="it-IT" sz="2800" dirty="0"/>
              <a:t> </a:t>
            </a:r>
            <a:r>
              <a:rPr lang="it-IT" sz="2800" dirty="0" err="1"/>
              <a:t>appropriately</a:t>
            </a:r>
            <a:r>
              <a:rPr lang="it-IT" sz="2800" dirty="0"/>
              <a:t> </a:t>
            </a:r>
            <a:r>
              <a:rPr lang="it-IT" sz="2800" dirty="0" err="1"/>
              <a:t>called</a:t>
            </a:r>
            <a:r>
              <a:rPr lang="it-IT" sz="2800" dirty="0"/>
              <a:t> </a:t>
            </a:r>
            <a:r>
              <a:rPr lang="it-IT" sz="2800" b="1" dirty="0" err="1"/>
              <a:t>damage-associated</a:t>
            </a:r>
            <a:r>
              <a:rPr lang="it-IT" sz="2800" b="1" dirty="0"/>
              <a:t> </a:t>
            </a:r>
            <a:r>
              <a:rPr lang="it-IT" sz="2800" b="1" dirty="0" err="1"/>
              <a:t>molecular</a:t>
            </a:r>
            <a:r>
              <a:rPr lang="it-IT" sz="2800" b="1" dirty="0"/>
              <a:t> </a:t>
            </a:r>
            <a:r>
              <a:rPr lang="it-IT" sz="2800" b="1" dirty="0" err="1"/>
              <a:t>patterns</a:t>
            </a:r>
            <a:r>
              <a:rPr lang="it-IT" sz="2800" b="1" dirty="0"/>
              <a:t> (</a:t>
            </a:r>
            <a:r>
              <a:rPr lang="it-IT" sz="2800" b="1" dirty="0" err="1"/>
              <a:t>DAMPs</a:t>
            </a:r>
            <a:r>
              <a:rPr lang="it-IT" sz="2800" b="1" dirty="0"/>
              <a:t>). </a:t>
            </a:r>
          </a:p>
          <a:p>
            <a:r>
              <a:rPr lang="it-IT" sz="2800" dirty="0" err="1"/>
              <a:t>These</a:t>
            </a:r>
            <a:r>
              <a:rPr lang="it-IT" sz="2800" dirty="0"/>
              <a:t> </a:t>
            </a:r>
            <a:r>
              <a:rPr lang="it-IT" sz="2800" dirty="0" err="1"/>
              <a:t>molecules</a:t>
            </a:r>
            <a:r>
              <a:rPr lang="it-IT" sz="2800" dirty="0"/>
              <a:t> include </a:t>
            </a:r>
            <a:r>
              <a:rPr lang="it-IT" sz="2800" dirty="0" err="1"/>
              <a:t>uric</a:t>
            </a:r>
            <a:r>
              <a:rPr lang="it-IT" sz="2800" dirty="0"/>
              <a:t> acid (a </a:t>
            </a:r>
            <a:r>
              <a:rPr lang="it-IT" sz="2800" dirty="0" err="1"/>
              <a:t>product</a:t>
            </a:r>
            <a:r>
              <a:rPr lang="it-IT" sz="2800" dirty="0"/>
              <a:t> of DNA breakdown), ATP (</a:t>
            </a:r>
            <a:r>
              <a:rPr lang="it-IT" sz="2800" dirty="0" err="1"/>
              <a:t>released</a:t>
            </a:r>
            <a:r>
              <a:rPr lang="it-IT" sz="2800" dirty="0"/>
              <a:t> from </a:t>
            </a:r>
            <a:r>
              <a:rPr lang="it-IT" sz="2800" dirty="0" err="1"/>
              <a:t>damaged</a:t>
            </a:r>
            <a:r>
              <a:rPr lang="it-IT" sz="2800" dirty="0"/>
              <a:t> </a:t>
            </a:r>
            <a:r>
              <a:rPr lang="it-IT" sz="2800" dirty="0" err="1"/>
              <a:t>mitochondria</a:t>
            </a:r>
            <a:r>
              <a:rPr lang="it-IT" sz="2800" dirty="0"/>
              <a:t>), </a:t>
            </a:r>
            <a:r>
              <a:rPr lang="it-IT" sz="2800" dirty="0" err="1"/>
              <a:t>reduced</a:t>
            </a:r>
            <a:r>
              <a:rPr lang="it-IT" sz="2800" dirty="0"/>
              <a:t> </a:t>
            </a:r>
            <a:r>
              <a:rPr lang="it-IT" sz="2800" dirty="0" err="1"/>
              <a:t>intracellular</a:t>
            </a:r>
            <a:r>
              <a:rPr lang="it-IT" sz="2800" dirty="0"/>
              <a:t> K+ </a:t>
            </a:r>
            <a:r>
              <a:rPr lang="it-IT" sz="2800" dirty="0" err="1"/>
              <a:t>concentrations</a:t>
            </a:r>
            <a:r>
              <a:rPr lang="it-IT" sz="2800" dirty="0"/>
              <a:t> (</a:t>
            </a:r>
            <a:r>
              <a:rPr lang="it-IT" sz="2800" dirty="0" err="1"/>
              <a:t>reflecting</a:t>
            </a:r>
            <a:r>
              <a:rPr lang="it-IT" sz="2800" dirty="0"/>
              <a:t> loss of </a:t>
            </a:r>
            <a:r>
              <a:rPr lang="it-IT" sz="2800" dirty="0" err="1"/>
              <a:t>ions</a:t>
            </a:r>
            <a:r>
              <a:rPr lang="it-IT" sz="2800" dirty="0"/>
              <a:t> </a:t>
            </a:r>
            <a:r>
              <a:rPr lang="it-IT" sz="2800" dirty="0" err="1"/>
              <a:t>because</a:t>
            </a:r>
            <a:r>
              <a:rPr lang="it-IT" sz="2800" dirty="0"/>
              <a:t> of plasma membrane </a:t>
            </a:r>
            <a:r>
              <a:rPr lang="it-IT" sz="2800" dirty="0" err="1"/>
              <a:t>injury</a:t>
            </a:r>
            <a:r>
              <a:rPr lang="it-IT" sz="2800" dirty="0"/>
              <a:t>), DNA (</a:t>
            </a:r>
            <a:r>
              <a:rPr lang="it-IT" sz="2800" dirty="0" err="1"/>
              <a:t>when</a:t>
            </a:r>
            <a:r>
              <a:rPr lang="it-IT" sz="2800" dirty="0"/>
              <a:t> </a:t>
            </a:r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released</a:t>
            </a:r>
            <a:r>
              <a:rPr lang="it-IT" sz="2800" dirty="0"/>
              <a:t> </a:t>
            </a:r>
            <a:r>
              <a:rPr lang="it-IT" sz="2800" dirty="0" err="1"/>
              <a:t>into</a:t>
            </a:r>
            <a:r>
              <a:rPr lang="it-IT" sz="2800" dirty="0"/>
              <a:t> the </a:t>
            </a:r>
            <a:r>
              <a:rPr lang="it-IT" sz="2800" dirty="0" err="1"/>
              <a:t>cytoplasm</a:t>
            </a:r>
            <a:r>
              <a:rPr lang="it-IT" sz="2800" dirty="0"/>
              <a:t> and </a:t>
            </a:r>
            <a:r>
              <a:rPr lang="it-IT" sz="2800" dirty="0" err="1"/>
              <a:t>not</a:t>
            </a:r>
            <a:r>
              <a:rPr lang="it-IT" sz="2800" dirty="0"/>
              <a:t> </a:t>
            </a:r>
            <a:r>
              <a:rPr lang="it-IT" sz="2800" dirty="0" err="1"/>
              <a:t>sequestered</a:t>
            </a:r>
            <a:r>
              <a:rPr lang="it-IT" sz="2800" dirty="0"/>
              <a:t> in nuclei, </a:t>
            </a:r>
            <a:r>
              <a:rPr lang="it-IT" sz="2800" dirty="0" err="1"/>
              <a:t>as</a:t>
            </a:r>
            <a:r>
              <a:rPr lang="it-IT" sz="2800" dirty="0"/>
              <a:t> </a:t>
            </a:r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should</a:t>
            </a:r>
            <a:r>
              <a:rPr lang="it-IT" sz="2800" dirty="0"/>
              <a:t> be </a:t>
            </a:r>
            <a:r>
              <a:rPr lang="it-IT" sz="2800" dirty="0" err="1"/>
              <a:t>normally</a:t>
            </a:r>
            <a:r>
              <a:rPr lang="it-IT" sz="2800" dirty="0"/>
              <a:t>), and </a:t>
            </a:r>
            <a:r>
              <a:rPr lang="it-IT" sz="2800" dirty="0" err="1"/>
              <a:t>many</a:t>
            </a:r>
            <a:r>
              <a:rPr lang="it-IT" sz="2800" dirty="0"/>
              <a:t> </a:t>
            </a:r>
            <a:r>
              <a:rPr lang="it-IT" sz="2800" dirty="0" err="1"/>
              <a:t>others</a:t>
            </a:r>
            <a:r>
              <a:rPr lang="it-IT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620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973046" y="769200"/>
            <a:ext cx="8245909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Inflammation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a </a:t>
            </a:r>
            <a:r>
              <a:rPr lang="it-IT" sz="2000" b="1" dirty="0" err="1"/>
              <a:t>response</a:t>
            </a:r>
            <a:r>
              <a:rPr lang="it-IT" sz="2000" b="1" dirty="0"/>
              <a:t> of </a:t>
            </a:r>
            <a:r>
              <a:rPr lang="it-IT" sz="2000" b="1" dirty="0" err="1"/>
              <a:t>vascularized</a:t>
            </a:r>
            <a:r>
              <a:rPr lang="it-IT" sz="2000" b="1" dirty="0"/>
              <a:t> </a:t>
            </a:r>
            <a:r>
              <a:rPr lang="it-IT" sz="2000" b="1" dirty="0" err="1"/>
              <a:t>tissues</a:t>
            </a:r>
            <a:r>
              <a:rPr lang="it-IT" sz="2000" b="1" dirty="0"/>
              <a:t> to </a:t>
            </a:r>
            <a:r>
              <a:rPr lang="it-IT" sz="2000" b="1" dirty="0" err="1"/>
              <a:t>infections</a:t>
            </a:r>
            <a:r>
              <a:rPr lang="it-IT" sz="2000" b="1" dirty="0"/>
              <a:t> and </a:t>
            </a:r>
            <a:r>
              <a:rPr lang="it-IT" sz="2000" b="1" dirty="0" err="1"/>
              <a:t>tissue</a:t>
            </a:r>
            <a:r>
              <a:rPr lang="it-IT" sz="2000" b="1" dirty="0"/>
              <a:t> </a:t>
            </a:r>
            <a:r>
              <a:rPr lang="it-IT" sz="2000" b="1" dirty="0" err="1"/>
              <a:t>damage</a:t>
            </a:r>
            <a:r>
              <a:rPr lang="it-IT" sz="2000" b="1" dirty="0"/>
              <a:t> </a:t>
            </a:r>
            <a:r>
              <a:rPr lang="it-IT" sz="2000" b="1" dirty="0" err="1"/>
              <a:t>that</a:t>
            </a:r>
            <a:r>
              <a:rPr lang="it-IT" sz="2000" b="1" dirty="0"/>
              <a:t> </a:t>
            </a:r>
            <a:r>
              <a:rPr lang="it-IT" sz="2000" b="1" dirty="0" err="1"/>
              <a:t>brings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b="1" dirty="0"/>
              <a:t> and </a:t>
            </a:r>
            <a:r>
              <a:rPr lang="it-IT" sz="2000" b="1" dirty="0" err="1"/>
              <a:t>molecules</a:t>
            </a:r>
            <a:r>
              <a:rPr lang="it-IT" sz="2000" b="1" dirty="0"/>
              <a:t> of </a:t>
            </a:r>
            <a:r>
              <a:rPr lang="it-IT" sz="2000" b="1" dirty="0" err="1"/>
              <a:t>host</a:t>
            </a:r>
            <a:r>
              <a:rPr lang="it-IT" sz="2000" b="1" dirty="0"/>
              <a:t> defense from the </a:t>
            </a:r>
            <a:r>
              <a:rPr lang="it-IT" sz="2000" b="1" dirty="0" err="1"/>
              <a:t>circulation</a:t>
            </a:r>
            <a:r>
              <a:rPr lang="it-IT" sz="2000" b="1" dirty="0"/>
              <a:t> to the </a:t>
            </a:r>
            <a:r>
              <a:rPr lang="it-IT" sz="2000" b="1" dirty="0" err="1"/>
              <a:t>sites</a:t>
            </a:r>
            <a:r>
              <a:rPr lang="it-IT" sz="2000" b="1" dirty="0"/>
              <a:t> </a:t>
            </a:r>
            <a:r>
              <a:rPr lang="it-IT" sz="2000" b="1" dirty="0" err="1"/>
              <a:t>where</a:t>
            </a:r>
            <a:r>
              <a:rPr lang="it-IT" sz="2000" b="1" dirty="0"/>
              <a:t> </a:t>
            </a:r>
            <a:r>
              <a:rPr lang="it-IT" sz="2000" b="1" dirty="0" err="1"/>
              <a:t>they</a:t>
            </a:r>
            <a:r>
              <a:rPr lang="it-IT" sz="2000" b="1" dirty="0"/>
              <a:t> are </a:t>
            </a:r>
            <a:r>
              <a:rPr lang="it-IT" sz="2000" b="1" dirty="0" err="1"/>
              <a:t>needed</a:t>
            </a:r>
            <a:r>
              <a:rPr lang="it-IT" sz="2000" b="1" dirty="0"/>
              <a:t>, to eliminate the </a:t>
            </a:r>
            <a:r>
              <a:rPr lang="it-IT" sz="2000" b="1" dirty="0" err="1"/>
              <a:t>offending</a:t>
            </a:r>
            <a:r>
              <a:rPr lang="it-IT" sz="2000" b="1" dirty="0"/>
              <a:t> agents. </a:t>
            </a:r>
            <a:endParaRPr lang="it-IT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48FC46A-F8D3-1245-B68C-400903273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45" y="2257202"/>
            <a:ext cx="4891314" cy="3653512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39E4857-CCBD-6A4D-9AC6-543AA4E59AE7}"/>
              </a:ext>
            </a:extLst>
          </p:cNvPr>
          <p:cNvSpPr/>
          <p:nvPr/>
        </p:nvSpPr>
        <p:spPr>
          <a:xfrm>
            <a:off x="7075714" y="2098799"/>
            <a:ext cx="32983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Although</a:t>
            </a:r>
            <a:r>
              <a:rPr lang="it-IT" dirty="0"/>
              <a:t> in common </a:t>
            </a:r>
            <a:r>
              <a:rPr lang="it-IT" dirty="0" err="1"/>
              <a:t>medical</a:t>
            </a:r>
            <a:r>
              <a:rPr lang="it-IT" dirty="0"/>
              <a:t> and </a:t>
            </a:r>
            <a:r>
              <a:rPr lang="it-IT" dirty="0" err="1"/>
              <a:t>lay</a:t>
            </a:r>
            <a:r>
              <a:rPr lang="it-IT" dirty="0"/>
              <a:t> </a:t>
            </a:r>
            <a:r>
              <a:rPr lang="it-IT" dirty="0" err="1"/>
              <a:t>parlance</a:t>
            </a:r>
            <a:r>
              <a:rPr lang="it-IT" dirty="0"/>
              <a:t>, </a:t>
            </a:r>
            <a:r>
              <a:rPr lang="it-IT" dirty="0" err="1"/>
              <a:t>inflammation</a:t>
            </a:r>
            <a:r>
              <a:rPr lang="it-IT" dirty="0"/>
              <a:t> </a:t>
            </a:r>
            <a:r>
              <a:rPr lang="it-IT" dirty="0" err="1"/>
              <a:t>suggests</a:t>
            </a:r>
            <a:r>
              <a:rPr lang="it-IT" dirty="0"/>
              <a:t> a </a:t>
            </a:r>
            <a:r>
              <a:rPr lang="it-IT" dirty="0" err="1"/>
              <a:t>harmful</a:t>
            </a:r>
            <a:r>
              <a:rPr lang="it-IT" dirty="0"/>
              <a:t> </a:t>
            </a:r>
            <a:r>
              <a:rPr lang="it-IT" dirty="0" err="1"/>
              <a:t>reaction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actually</a:t>
            </a:r>
            <a:r>
              <a:rPr lang="it-IT" dirty="0"/>
              <a:t> a </a:t>
            </a:r>
            <a:r>
              <a:rPr lang="it-IT" dirty="0" err="1"/>
              <a:t>protective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essential</a:t>
            </a:r>
            <a:r>
              <a:rPr lang="it-IT" dirty="0"/>
              <a:t> for </a:t>
            </a:r>
            <a:r>
              <a:rPr lang="it-IT" dirty="0" err="1"/>
              <a:t>survival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serves</a:t>
            </a:r>
            <a:r>
              <a:rPr lang="it-IT" dirty="0"/>
              <a:t> to </a:t>
            </a:r>
            <a:r>
              <a:rPr lang="it-IT" dirty="0" err="1"/>
              <a:t>rid</a:t>
            </a:r>
            <a:r>
              <a:rPr lang="it-IT" dirty="0"/>
              <a:t> the </a:t>
            </a:r>
            <a:r>
              <a:rPr lang="it-IT" dirty="0" err="1"/>
              <a:t>host</a:t>
            </a:r>
            <a:r>
              <a:rPr lang="it-IT" dirty="0"/>
              <a:t> of </a:t>
            </a:r>
            <a:r>
              <a:rPr lang="it-IT" dirty="0" err="1"/>
              <a:t>both</a:t>
            </a:r>
            <a:r>
              <a:rPr lang="it-IT" dirty="0"/>
              <a:t> the </a:t>
            </a:r>
            <a:r>
              <a:rPr lang="it-IT" dirty="0" err="1"/>
              <a:t>initial</a:t>
            </a:r>
            <a:r>
              <a:rPr lang="it-IT" dirty="0"/>
              <a:t> cause of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 (e.g., </a:t>
            </a:r>
            <a:r>
              <a:rPr lang="it-IT" dirty="0" err="1"/>
              <a:t>microbes</a:t>
            </a:r>
            <a:r>
              <a:rPr lang="it-IT" dirty="0"/>
              <a:t>, </a:t>
            </a:r>
            <a:r>
              <a:rPr lang="it-IT" dirty="0" err="1"/>
              <a:t>toxins</a:t>
            </a:r>
            <a:r>
              <a:rPr lang="it-IT" dirty="0"/>
              <a:t>) and the </a:t>
            </a:r>
            <a:r>
              <a:rPr lang="it-IT" dirty="0" err="1"/>
              <a:t>consequences</a:t>
            </a:r>
            <a:r>
              <a:rPr lang="it-IT" dirty="0"/>
              <a:t> of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 (e.g., </a:t>
            </a:r>
            <a:r>
              <a:rPr lang="it-IT" dirty="0" err="1"/>
              <a:t>necrotic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tissues</a:t>
            </a:r>
            <a:r>
              <a:rPr lang="it-IT" dirty="0"/>
              <a:t>). The </a:t>
            </a:r>
            <a:r>
              <a:rPr lang="it-IT" dirty="0" err="1"/>
              <a:t>mediators</a:t>
            </a:r>
            <a:r>
              <a:rPr lang="it-IT" dirty="0"/>
              <a:t> of defense include </a:t>
            </a:r>
            <a:r>
              <a:rPr lang="it-IT" dirty="0" err="1"/>
              <a:t>phagocytic</a:t>
            </a:r>
            <a:r>
              <a:rPr lang="it-IT" dirty="0"/>
              <a:t> </a:t>
            </a:r>
            <a:r>
              <a:rPr lang="it-IT" dirty="0" err="1"/>
              <a:t>leukocytes</a:t>
            </a:r>
            <a:r>
              <a:rPr lang="it-IT" dirty="0"/>
              <a:t>, </a:t>
            </a:r>
            <a:r>
              <a:rPr lang="it-IT" dirty="0" err="1"/>
              <a:t>antibodies</a:t>
            </a:r>
            <a:r>
              <a:rPr lang="it-IT" dirty="0"/>
              <a:t>, and </a:t>
            </a:r>
            <a:r>
              <a:rPr lang="it-IT" dirty="0" err="1"/>
              <a:t>complement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2871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F7ED9F5-28A6-4742-93F9-00604AEA4557}"/>
              </a:ext>
            </a:extLst>
          </p:cNvPr>
          <p:cNvSpPr/>
          <p:nvPr/>
        </p:nvSpPr>
        <p:spPr>
          <a:xfrm>
            <a:off x="2177142" y="1061001"/>
            <a:ext cx="81806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receptors</a:t>
            </a:r>
            <a:r>
              <a:rPr lang="it-IT" sz="2400" dirty="0"/>
              <a:t> </a:t>
            </a:r>
            <a:r>
              <a:rPr lang="it-IT" sz="2400" dirty="0" err="1"/>
              <a:t>activate</a:t>
            </a:r>
            <a:r>
              <a:rPr lang="it-IT" sz="2400" dirty="0"/>
              <a:t> a </a:t>
            </a:r>
            <a:r>
              <a:rPr lang="it-IT" sz="2400" dirty="0" err="1"/>
              <a:t>multiprotein</a:t>
            </a:r>
            <a:r>
              <a:rPr lang="it-IT" sz="2400" dirty="0"/>
              <a:t> </a:t>
            </a:r>
            <a:r>
              <a:rPr lang="it-IT" sz="2400" dirty="0" err="1"/>
              <a:t>cytosolic</a:t>
            </a:r>
            <a:r>
              <a:rPr lang="it-IT" sz="2400" dirty="0"/>
              <a:t> </a:t>
            </a:r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the </a:t>
            </a:r>
            <a:r>
              <a:rPr lang="it-IT" sz="2400" b="1" dirty="0" err="1"/>
              <a:t>inflammasome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induces</a:t>
            </a:r>
            <a:r>
              <a:rPr lang="it-IT" sz="2400" dirty="0"/>
              <a:t> the production of the </a:t>
            </a:r>
            <a:r>
              <a:rPr lang="it-IT" sz="2400" dirty="0" err="1"/>
              <a:t>cytokine</a:t>
            </a:r>
            <a:r>
              <a:rPr lang="it-IT" sz="2400" dirty="0"/>
              <a:t> interleukin-1 (IL-1). IL-1 </a:t>
            </a:r>
            <a:r>
              <a:rPr lang="it-IT" sz="2400" dirty="0" err="1"/>
              <a:t>recruits</a:t>
            </a:r>
            <a:r>
              <a:rPr lang="it-IT" sz="2400" dirty="0"/>
              <a:t> </a:t>
            </a:r>
            <a:r>
              <a:rPr lang="it-IT" sz="2400" dirty="0" err="1"/>
              <a:t>leukocytes</a:t>
            </a:r>
            <a:r>
              <a:rPr lang="it-IT" sz="2400" dirty="0"/>
              <a:t> and </a:t>
            </a:r>
            <a:r>
              <a:rPr lang="it-IT" sz="2400" dirty="0" err="1"/>
              <a:t>thus</a:t>
            </a:r>
            <a:r>
              <a:rPr lang="it-IT" sz="2400" dirty="0"/>
              <a:t> </a:t>
            </a:r>
            <a:r>
              <a:rPr lang="it-IT" sz="2400" dirty="0" err="1"/>
              <a:t>induces</a:t>
            </a:r>
            <a:r>
              <a:rPr lang="it-IT" sz="2400" dirty="0"/>
              <a:t> </a:t>
            </a:r>
            <a:r>
              <a:rPr lang="it-IT" sz="2400" dirty="0" err="1"/>
              <a:t>inflammation</a:t>
            </a:r>
            <a:r>
              <a:rPr lang="it-IT" sz="2400" dirty="0"/>
              <a:t>.</a:t>
            </a:r>
          </a:p>
          <a:p>
            <a:endParaRPr lang="it-IT" sz="2400" dirty="0"/>
          </a:p>
          <a:p>
            <a:r>
              <a:rPr lang="it-IT" sz="2400" dirty="0"/>
              <a:t>Gain-of-</a:t>
            </a:r>
            <a:r>
              <a:rPr lang="it-IT" sz="2400" dirty="0" err="1"/>
              <a:t>function</a:t>
            </a:r>
            <a:r>
              <a:rPr lang="it-IT" sz="2400" dirty="0"/>
              <a:t> </a:t>
            </a:r>
            <a:r>
              <a:rPr lang="it-IT" sz="2400" dirty="0" err="1"/>
              <a:t>mutations</a:t>
            </a:r>
            <a:r>
              <a:rPr lang="it-IT" sz="2400" dirty="0"/>
              <a:t> in the </a:t>
            </a:r>
            <a:r>
              <a:rPr lang="it-IT" sz="2400" dirty="0" err="1"/>
              <a:t>cytosolic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are the cause of rare </a:t>
            </a:r>
            <a:r>
              <a:rPr lang="it-IT" sz="2400" dirty="0" err="1"/>
              <a:t>diseases</a:t>
            </a:r>
            <a:r>
              <a:rPr lang="it-IT" sz="2400" dirty="0"/>
              <a:t> </a:t>
            </a:r>
            <a:r>
              <a:rPr lang="it-IT" sz="2400" dirty="0" err="1"/>
              <a:t>known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b="1" dirty="0" err="1"/>
              <a:t>autoinflammatory</a:t>
            </a:r>
            <a:r>
              <a:rPr lang="it-IT" sz="2400" b="1" dirty="0"/>
              <a:t> </a:t>
            </a:r>
            <a:r>
              <a:rPr lang="it-IT" sz="2400" b="1" dirty="0" err="1"/>
              <a:t>syndromes</a:t>
            </a:r>
            <a:r>
              <a:rPr lang="it-IT" sz="2400" b="1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characterized</a:t>
            </a:r>
            <a:r>
              <a:rPr lang="it-IT" sz="2400" dirty="0"/>
              <a:t> by </a:t>
            </a:r>
            <a:r>
              <a:rPr lang="it-IT" sz="2400" dirty="0" err="1"/>
              <a:t>spontaneous</a:t>
            </a:r>
            <a:r>
              <a:rPr lang="it-IT" sz="2400" dirty="0"/>
              <a:t> </a:t>
            </a:r>
            <a:r>
              <a:rPr lang="it-IT" sz="2400" dirty="0" err="1"/>
              <a:t>inflammation</a:t>
            </a:r>
            <a:r>
              <a:rPr lang="it-IT" sz="2400" dirty="0"/>
              <a:t>; IL-1 </a:t>
            </a:r>
            <a:r>
              <a:rPr lang="it-IT" sz="2400" dirty="0" err="1"/>
              <a:t>antagonists</a:t>
            </a:r>
            <a:r>
              <a:rPr lang="it-IT" sz="2400" dirty="0"/>
              <a:t> are </a:t>
            </a:r>
            <a:r>
              <a:rPr lang="it-IT" sz="2400" dirty="0" err="1"/>
              <a:t>effective</a:t>
            </a:r>
            <a:r>
              <a:rPr lang="it-IT" sz="2400" dirty="0"/>
              <a:t> </a:t>
            </a:r>
            <a:r>
              <a:rPr lang="it-IT" sz="2400" dirty="0" err="1"/>
              <a:t>treatments</a:t>
            </a:r>
            <a:r>
              <a:rPr lang="it-IT" sz="2400" dirty="0"/>
              <a:t> for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disorders</a:t>
            </a:r>
            <a:r>
              <a:rPr lang="it-IT" sz="2400" dirty="0"/>
              <a:t>. The </a:t>
            </a:r>
            <a:r>
              <a:rPr lang="it-IT" sz="2400" dirty="0" err="1"/>
              <a:t>inflammasome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implicated</a:t>
            </a:r>
            <a:r>
              <a:rPr lang="it-IT" sz="2400" dirty="0"/>
              <a:t> in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reactions</a:t>
            </a:r>
            <a:r>
              <a:rPr lang="it-IT" sz="2400" dirty="0"/>
              <a:t> to </a:t>
            </a:r>
            <a:r>
              <a:rPr lang="it-IT" sz="2400" dirty="0" err="1"/>
              <a:t>urate</a:t>
            </a:r>
            <a:r>
              <a:rPr lang="it-IT" sz="2400" dirty="0"/>
              <a:t> </a:t>
            </a:r>
            <a:r>
              <a:rPr lang="it-IT" sz="2400" dirty="0" err="1"/>
              <a:t>crystals</a:t>
            </a:r>
            <a:r>
              <a:rPr lang="it-IT" sz="2400" dirty="0"/>
              <a:t> (the cause of </a:t>
            </a:r>
            <a:r>
              <a:rPr lang="it-IT" sz="2400" dirty="0" err="1"/>
              <a:t>gout</a:t>
            </a:r>
            <a:r>
              <a:rPr lang="it-IT" sz="2400" dirty="0"/>
              <a:t>), </a:t>
            </a:r>
            <a:r>
              <a:rPr lang="it-IT" sz="2400" dirty="0" err="1"/>
              <a:t>cholesterol</a:t>
            </a:r>
            <a:r>
              <a:rPr lang="it-IT" sz="2400" dirty="0"/>
              <a:t> </a:t>
            </a:r>
            <a:r>
              <a:rPr lang="it-IT" sz="2400" dirty="0" err="1"/>
              <a:t>crystals</a:t>
            </a:r>
            <a:r>
              <a:rPr lang="it-IT" sz="2400" dirty="0"/>
              <a:t> (in </a:t>
            </a:r>
            <a:r>
              <a:rPr lang="it-IT" sz="2400" dirty="0" err="1"/>
              <a:t>atherosclerosis</a:t>
            </a:r>
            <a:r>
              <a:rPr lang="it-IT" sz="2400" dirty="0"/>
              <a:t>), </a:t>
            </a:r>
            <a:r>
              <a:rPr lang="it-IT" sz="2400" dirty="0" err="1"/>
              <a:t>lipids</a:t>
            </a:r>
            <a:r>
              <a:rPr lang="it-IT" sz="2400" dirty="0"/>
              <a:t> (in </a:t>
            </a:r>
            <a:r>
              <a:rPr lang="it-IT" sz="2400" dirty="0" err="1"/>
              <a:t>metabolic</a:t>
            </a:r>
            <a:r>
              <a:rPr lang="it-IT" sz="2400" dirty="0"/>
              <a:t> </a:t>
            </a:r>
            <a:r>
              <a:rPr lang="it-IT" sz="2400" dirty="0" err="1"/>
              <a:t>syndrome</a:t>
            </a:r>
            <a:r>
              <a:rPr lang="it-IT" sz="2400" dirty="0"/>
              <a:t> and </a:t>
            </a:r>
            <a:r>
              <a:rPr lang="it-IT" sz="2400" dirty="0" err="1"/>
              <a:t>obesity-associated</a:t>
            </a:r>
            <a:r>
              <a:rPr lang="it-IT" sz="2400" dirty="0"/>
              <a:t> </a:t>
            </a:r>
            <a:r>
              <a:rPr lang="it-IT" sz="2400" dirty="0" err="1"/>
              <a:t>diabetes</a:t>
            </a:r>
            <a:r>
              <a:rPr lang="it-IT" sz="2400" dirty="0"/>
              <a:t>), and </a:t>
            </a:r>
            <a:r>
              <a:rPr lang="it-IT" sz="2400" dirty="0" err="1"/>
              <a:t>amyloid</a:t>
            </a:r>
            <a:r>
              <a:rPr lang="it-IT" sz="2400" dirty="0"/>
              <a:t> </a:t>
            </a:r>
            <a:r>
              <a:rPr lang="it-IT" sz="2400" dirty="0" err="1"/>
              <a:t>deposits</a:t>
            </a:r>
            <a:r>
              <a:rPr lang="it-IT" sz="2400" dirty="0"/>
              <a:t> in the brain (in Alzheimer </a:t>
            </a:r>
            <a:r>
              <a:rPr lang="it-IT" sz="2400" dirty="0" err="1"/>
              <a:t>disease</a:t>
            </a:r>
            <a:r>
              <a:rPr lang="it-IT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08542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4782AB0-65B1-594E-A481-A5198CA59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36" y="1"/>
            <a:ext cx="8242351" cy="643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18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74617" y="243514"/>
            <a:ext cx="476225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Circulating</a:t>
            </a:r>
            <a:r>
              <a:rPr lang="it-IT" sz="2400" b="1" dirty="0"/>
              <a:t> </a:t>
            </a:r>
            <a:r>
              <a:rPr lang="it-IT" sz="2400" b="1" dirty="0" err="1"/>
              <a:t>proteins</a:t>
            </a:r>
            <a:r>
              <a:rPr lang="it-IT" sz="2400" b="1" dirty="0"/>
              <a:t> </a:t>
            </a:r>
          </a:p>
          <a:p>
            <a:r>
              <a:rPr lang="it-IT" sz="2400" dirty="0" err="1"/>
              <a:t>Several</a:t>
            </a:r>
            <a:r>
              <a:rPr lang="it-IT" sz="2400" dirty="0"/>
              <a:t> plasma </a:t>
            </a:r>
            <a:r>
              <a:rPr lang="it-IT" sz="2400" dirty="0" err="1"/>
              <a:t>proteins</a:t>
            </a:r>
            <a:r>
              <a:rPr lang="it-IT" sz="2400" dirty="0"/>
              <a:t> </a:t>
            </a:r>
            <a:r>
              <a:rPr lang="it-IT" sz="2400" dirty="0" err="1"/>
              <a:t>recognize</a:t>
            </a:r>
            <a:r>
              <a:rPr lang="it-IT" sz="2400" dirty="0"/>
              <a:t> </a:t>
            </a:r>
            <a:r>
              <a:rPr lang="it-IT" sz="2400" dirty="0" err="1"/>
              <a:t>microbes</a:t>
            </a:r>
            <a:r>
              <a:rPr lang="it-IT" sz="2400" dirty="0"/>
              <a:t> and </a:t>
            </a:r>
            <a:r>
              <a:rPr lang="it-IT" sz="2400" dirty="0" err="1"/>
              <a:t>function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destroy</a:t>
            </a:r>
            <a:r>
              <a:rPr lang="it-IT" sz="2400" dirty="0"/>
              <a:t> </a:t>
            </a:r>
            <a:r>
              <a:rPr lang="it-IT" sz="2400" dirty="0" err="1"/>
              <a:t>blood-borne</a:t>
            </a:r>
            <a:r>
              <a:rPr lang="it-IT" sz="2400" dirty="0"/>
              <a:t> </a:t>
            </a:r>
            <a:r>
              <a:rPr lang="it-IT" sz="2400" dirty="0" err="1"/>
              <a:t>microbes</a:t>
            </a:r>
            <a:r>
              <a:rPr lang="it-IT" sz="2400" dirty="0"/>
              <a:t> and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stimulate</a:t>
            </a:r>
            <a:r>
              <a:rPr lang="it-IT" sz="2400" dirty="0"/>
              <a:t> </a:t>
            </a:r>
            <a:r>
              <a:rPr lang="it-IT" sz="2400" dirty="0" err="1"/>
              <a:t>inflammation</a:t>
            </a:r>
            <a:r>
              <a:rPr lang="it-IT" sz="2400" dirty="0"/>
              <a:t> at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sites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infection</a:t>
            </a:r>
            <a:r>
              <a:rPr lang="it-IT" sz="2400" dirty="0"/>
              <a:t>. </a:t>
            </a:r>
            <a:r>
              <a:rPr lang="it-IT" sz="2400" b="1" dirty="0"/>
              <a:t>The </a:t>
            </a:r>
            <a:r>
              <a:rPr lang="it-IT" sz="2400" b="1" dirty="0" err="1"/>
              <a:t>complement</a:t>
            </a:r>
            <a:r>
              <a:rPr lang="it-IT" sz="2400" b="1" dirty="0"/>
              <a:t> system </a:t>
            </a:r>
            <a:r>
              <a:rPr lang="it-IT" sz="2400" b="1" dirty="0" err="1"/>
              <a:t>reacts</a:t>
            </a:r>
            <a:r>
              <a:rPr lang="it-IT" sz="2400" b="1" dirty="0"/>
              <a:t> </a:t>
            </a:r>
            <a:r>
              <a:rPr lang="it-IT" sz="2400" b="1" dirty="0" err="1"/>
              <a:t>against</a:t>
            </a:r>
            <a:r>
              <a:rPr lang="it-IT" sz="2400" b="1" dirty="0"/>
              <a:t> </a:t>
            </a:r>
            <a:r>
              <a:rPr lang="it-IT" sz="2400" b="1" dirty="0" err="1"/>
              <a:t>microbes</a:t>
            </a:r>
            <a:r>
              <a:rPr lang="it-IT" sz="2400" b="1" dirty="0"/>
              <a:t> and </a:t>
            </a:r>
            <a:r>
              <a:rPr lang="it-IT" sz="2400" b="1" dirty="0" err="1"/>
              <a:t>produces</a:t>
            </a:r>
            <a:r>
              <a:rPr lang="it-IT" sz="2400" b="1" dirty="0"/>
              <a:t> </a:t>
            </a:r>
            <a:r>
              <a:rPr lang="it-IT" sz="2400" b="1" dirty="0" err="1"/>
              <a:t>mediators</a:t>
            </a:r>
            <a:r>
              <a:rPr lang="it-IT" sz="2400" b="1" dirty="0"/>
              <a:t> of </a:t>
            </a:r>
            <a:r>
              <a:rPr lang="it-IT" sz="2400" b="1" dirty="0" err="1"/>
              <a:t>inflammation</a:t>
            </a:r>
            <a:r>
              <a:rPr lang="it-IT" sz="2400" dirty="0"/>
              <a:t>.</a:t>
            </a:r>
          </a:p>
          <a:p>
            <a:r>
              <a:rPr lang="it-IT" sz="2400" dirty="0"/>
              <a:t> A </a:t>
            </a:r>
            <a:r>
              <a:rPr lang="it-IT" sz="2400" dirty="0" err="1"/>
              <a:t>circulating</a:t>
            </a:r>
            <a:r>
              <a:rPr lang="it-IT" sz="2400" dirty="0"/>
              <a:t> </a:t>
            </a:r>
            <a:r>
              <a:rPr lang="it-IT" sz="2400" dirty="0" err="1"/>
              <a:t>protein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dirty="0" err="1"/>
              <a:t>mannose-binding</a:t>
            </a:r>
            <a:r>
              <a:rPr lang="it-IT" sz="2400" dirty="0"/>
              <a:t> </a:t>
            </a:r>
            <a:r>
              <a:rPr lang="it-IT" sz="2400" dirty="0" err="1"/>
              <a:t>lectin</a:t>
            </a:r>
            <a:r>
              <a:rPr lang="it-IT" sz="2400" dirty="0"/>
              <a:t> </a:t>
            </a:r>
            <a:r>
              <a:rPr lang="it-IT" sz="2400" dirty="0" err="1"/>
              <a:t>recognizes</a:t>
            </a:r>
            <a:r>
              <a:rPr lang="it-IT" sz="2400" dirty="0"/>
              <a:t> </a:t>
            </a:r>
            <a:r>
              <a:rPr lang="it-IT" sz="2400" dirty="0" err="1"/>
              <a:t>microbial</a:t>
            </a:r>
            <a:r>
              <a:rPr lang="it-IT" sz="2400" dirty="0"/>
              <a:t> </a:t>
            </a:r>
            <a:r>
              <a:rPr lang="it-IT" sz="2400" dirty="0" err="1"/>
              <a:t>sugars</a:t>
            </a:r>
            <a:r>
              <a:rPr lang="it-IT" sz="2400" dirty="0"/>
              <a:t> and </a:t>
            </a:r>
            <a:r>
              <a:rPr lang="it-IT" sz="2400" dirty="0" err="1"/>
              <a:t>promotes</a:t>
            </a:r>
            <a:r>
              <a:rPr lang="it-IT" sz="2400" dirty="0"/>
              <a:t> </a:t>
            </a:r>
            <a:r>
              <a:rPr lang="it-IT" sz="2400" dirty="0" err="1"/>
              <a:t>ingestion</a:t>
            </a:r>
            <a:r>
              <a:rPr lang="it-IT" sz="2400" dirty="0"/>
              <a:t> of </a:t>
            </a:r>
            <a:r>
              <a:rPr lang="it-IT" sz="2400" dirty="0" err="1"/>
              <a:t>microbes</a:t>
            </a:r>
            <a:r>
              <a:rPr lang="it-IT" sz="2400" dirty="0"/>
              <a:t> and </a:t>
            </a:r>
            <a:r>
              <a:rPr lang="it-IT" sz="2400" dirty="0" err="1"/>
              <a:t>activation</a:t>
            </a:r>
            <a:r>
              <a:rPr lang="it-IT" sz="2400" dirty="0"/>
              <a:t> of the </a:t>
            </a:r>
            <a:r>
              <a:rPr lang="it-IT" sz="2400" dirty="0" err="1"/>
              <a:t>complement</a:t>
            </a:r>
            <a:r>
              <a:rPr lang="it-IT" sz="2400" dirty="0"/>
              <a:t> system.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proteins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b="1" dirty="0" err="1"/>
              <a:t>collectins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bind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microbes</a:t>
            </a:r>
            <a:r>
              <a:rPr lang="it-IT" sz="2400" dirty="0"/>
              <a:t> and </a:t>
            </a:r>
            <a:r>
              <a:rPr lang="it-IT" sz="2400" dirty="0" err="1"/>
              <a:t>promote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phagocytosis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8-23 alle 10.01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416" y="1707657"/>
            <a:ext cx="4116432" cy="36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85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1B80528-9FC3-B545-8E5C-556F4CC2C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640" y="1371601"/>
            <a:ext cx="8221219" cy="41311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D7976EF-1C94-964C-A4D9-3883C315B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352" y="666750"/>
            <a:ext cx="85657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3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1141" y="289678"/>
            <a:ext cx="517054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Acute </a:t>
            </a:r>
            <a:r>
              <a:rPr lang="it-IT" sz="2400" b="1" dirty="0" err="1"/>
              <a:t>Inflammation</a:t>
            </a:r>
            <a:endParaRPr lang="it-IT" sz="2400" b="1" dirty="0"/>
          </a:p>
          <a:p>
            <a:endParaRPr lang="it-IT" dirty="0"/>
          </a:p>
          <a:p>
            <a:r>
              <a:rPr lang="it-IT" dirty="0"/>
              <a:t>Acute </a:t>
            </a:r>
            <a:r>
              <a:rPr lang="it-IT" dirty="0" err="1"/>
              <a:t>inflammation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three</a:t>
            </a:r>
            <a:r>
              <a:rPr lang="it-IT" dirty="0"/>
              <a:t> major </a:t>
            </a:r>
            <a:r>
              <a:rPr lang="it-IT" dirty="0" err="1"/>
              <a:t>components</a:t>
            </a:r>
            <a:r>
              <a:rPr lang="it-IT" dirty="0"/>
              <a:t>: (1) </a:t>
            </a:r>
            <a:r>
              <a:rPr lang="it-IT" dirty="0" err="1"/>
              <a:t>dilation</a:t>
            </a:r>
            <a:r>
              <a:rPr lang="it-IT" dirty="0"/>
              <a:t> of small </a:t>
            </a:r>
            <a:r>
              <a:rPr lang="it-IT" dirty="0" err="1"/>
              <a:t>vessels</a:t>
            </a:r>
            <a:r>
              <a:rPr lang="it-IT" dirty="0"/>
              <a:t>, </a:t>
            </a:r>
            <a:r>
              <a:rPr lang="it-IT" dirty="0" err="1"/>
              <a:t>leading</a:t>
            </a:r>
            <a:r>
              <a:rPr lang="it-IT" dirty="0"/>
              <a:t> to an </a:t>
            </a:r>
            <a:r>
              <a:rPr lang="it-IT" dirty="0" err="1"/>
              <a:t>increase</a:t>
            </a:r>
            <a:r>
              <a:rPr lang="it-IT" dirty="0"/>
              <a:t> in </a:t>
            </a:r>
            <a:r>
              <a:rPr lang="it-IT" dirty="0" err="1"/>
              <a:t>blood</a:t>
            </a:r>
            <a:r>
              <a:rPr lang="it-IT" dirty="0"/>
              <a:t> flow, (2)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permeability</a:t>
            </a:r>
            <a:r>
              <a:rPr lang="it-IT" dirty="0"/>
              <a:t> of the </a:t>
            </a:r>
            <a:r>
              <a:rPr lang="it-IT" dirty="0" err="1"/>
              <a:t>microvasculature</a:t>
            </a:r>
            <a:r>
              <a:rPr lang="it-IT" dirty="0"/>
              <a:t>, </a:t>
            </a:r>
            <a:r>
              <a:rPr lang="it-IT" dirty="0" err="1"/>
              <a:t>enabling</a:t>
            </a:r>
            <a:r>
              <a:rPr lang="it-IT" dirty="0"/>
              <a:t> plasma </a:t>
            </a:r>
            <a:r>
              <a:rPr lang="it-IT" dirty="0" err="1"/>
              <a:t>proteins</a:t>
            </a:r>
            <a:r>
              <a:rPr lang="it-IT" dirty="0"/>
              <a:t> and </a:t>
            </a:r>
            <a:r>
              <a:rPr lang="it-IT" dirty="0" err="1"/>
              <a:t>leukocytes</a:t>
            </a:r>
            <a:r>
              <a:rPr lang="it-IT" dirty="0"/>
              <a:t> to </a:t>
            </a:r>
            <a:r>
              <a:rPr lang="it-IT" dirty="0" err="1"/>
              <a:t>leave</a:t>
            </a:r>
            <a:r>
              <a:rPr lang="it-IT" dirty="0"/>
              <a:t> the </a:t>
            </a:r>
            <a:r>
              <a:rPr lang="it-IT" dirty="0" err="1"/>
              <a:t>circulation</a:t>
            </a:r>
            <a:r>
              <a:rPr lang="it-IT" dirty="0"/>
              <a:t>, and (3) </a:t>
            </a:r>
            <a:r>
              <a:rPr lang="it-IT" dirty="0" err="1"/>
              <a:t>emigration</a:t>
            </a:r>
            <a:r>
              <a:rPr lang="it-IT" dirty="0"/>
              <a:t> of the </a:t>
            </a:r>
            <a:r>
              <a:rPr lang="it-IT" dirty="0" err="1"/>
              <a:t>leukocytes</a:t>
            </a:r>
            <a:r>
              <a:rPr lang="it-IT" dirty="0"/>
              <a:t> from the </a:t>
            </a:r>
            <a:r>
              <a:rPr lang="it-IT" dirty="0" err="1"/>
              <a:t>microcirculation</a:t>
            </a:r>
            <a:r>
              <a:rPr lang="it-IT" dirty="0"/>
              <a:t>,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accumulation</a:t>
            </a:r>
            <a:r>
              <a:rPr lang="it-IT" dirty="0"/>
              <a:t> in the focus of </a:t>
            </a:r>
            <a:r>
              <a:rPr lang="it-IT" dirty="0" err="1"/>
              <a:t>injury</a:t>
            </a:r>
            <a:r>
              <a:rPr lang="it-IT" dirty="0"/>
              <a:t>, and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to eliminate the </a:t>
            </a:r>
            <a:r>
              <a:rPr lang="it-IT" dirty="0" err="1"/>
              <a:t>offending</a:t>
            </a:r>
            <a:r>
              <a:rPr lang="it-IT" dirty="0"/>
              <a:t> agent. </a:t>
            </a:r>
          </a:p>
          <a:p>
            <a:r>
              <a:rPr lang="it-IT" dirty="0" err="1"/>
              <a:t>When</a:t>
            </a:r>
            <a:r>
              <a:rPr lang="it-IT" dirty="0"/>
              <a:t> an </a:t>
            </a:r>
            <a:r>
              <a:rPr lang="it-IT" dirty="0" err="1"/>
              <a:t>injurious</a:t>
            </a:r>
            <a:r>
              <a:rPr lang="it-IT" dirty="0"/>
              <a:t> agent,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infectious</a:t>
            </a:r>
            <a:r>
              <a:rPr lang="it-IT" dirty="0"/>
              <a:t> </a:t>
            </a:r>
            <a:r>
              <a:rPr lang="it-IT" dirty="0" err="1"/>
              <a:t>microbe</a:t>
            </a:r>
            <a:r>
              <a:rPr lang="it-IT" dirty="0"/>
              <a:t> or dead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encountered</a:t>
            </a:r>
            <a:r>
              <a:rPr lang="it-IT" dirty="0"/>
              <a:t>, </a:t>
            </a:r>
            <a:r>
              <a:rPr lang="it-IT" dirty="0" err="1"/>
              <a:t>phagocytes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reside</a:t>
            </a:r>
            <a:r>
              <a:rPr lang="it-IT" dirty="0"/>
              <a:t> in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 </a:t>
            </a:r>
            <a:r>
              <a:rPr lang="it-IT" dirty="0" err="1"/>
              <a:t>try</a:t>
            </a:r>
            <a:r>
              <a:rPr lang="it-IT" dirty="0"/>
              <a:t> to eliminate </a:t>
            </a:r>
            <a:r>
              <a:rPr lang="it-IT" dirty="0" err="1"/>
              <a:t>these</a:t>
            </a:r>
            <a:r>
              <a:rPr lang="it-IT" dirty="0"/>
              <a:t> agents. At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time</a:t>
            </a:r>
            <a:r>
              <a:rPr lang="it-IT" dirty="0"/>
              <a:t>, </a:t>
            </a:r>
            <a:r>
              <a:rPr lang="it-IT" dirty="0" err="1"/>
              <a:t>phagocytes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sentinel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in the </a:t>
            </a:r>
            <a:r>
              <a:rPr lang="it-IT" dirty="0" err="1"/>
              <a:t>tissues</a:t>
            </a:r>
            <a:r>
              <a:rPr lang="it-IT" dirty="0"/>
              <a:t> </a:t>
            </a:r>
            <a:r>
              <a:rPr lang="it-IT" dirty="0" err="1"/>
              <a:t>recognize</a:t>
            </a:r>
            <a:r>
              <a:rPr lang="it-IT" dirty="0"/>
              <a:t> the </a:t>
            </a:r>
            <a:r>
              <a:rPr lang="it-IT" dirty="0" err="1"/>
              <a:t>presence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foreign</a:t>
            </a:r>
            <a:r>
              <a:rPr lang="it-IT" dirty="0"/>
              <a:t> or </a:t>
            </a:r>
            <a:r>
              <a:rPr lang="it-IT" dirty="0" err="1"/>
              <a:t>abnormal</a:t>
            </a:r>
            <a:r>
              <a:rPr lang="it-IT" dirty="0"/>
              <a:t> </a:t>
            </a:r>
            <a:r>
              <a:rPr lang="it-IT" dirty="0" err="1"/>
              <a:t>substance</a:t>
            </a:r>
            <a:r>
              <a:rPr lang="it-IT" dirty="0"/>
              <a:t> and </a:t>
            </a:r>
            <a:r>
              <a:rPr lang="it-IT" dirty="0" err="1"/>
              <a:t>react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liberating</a:t>
            </a:r>
            <a:r>
              <a:rPr lang="it-IT" dirty="0"/>
              <a:t> </a:t>
            </a:r>
            <a:r>
              <a:rPr lang="it-IT" dirty="0" err="1"/>
              <a:t>soluble</a:t>
            </a:r>
            <a:r>
              <a:rPr lang="it-IT" dirty="0"/>
              <a:t> </a:t>
            </a:r>
            <a:r>
              <a:rPr lang="it-IT" dirty="0" err="1"/>
              <a:t>molecules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mediate </a:t>
            </a:r>
            <a:r>
              <a:rPr lang="it-IT" dirty="0" err="1"/>
              <a:t>inflammation</a:t>
            </a:r>
            <a:r>
              <a:rPr lang="it-IT" dirty="0"/>
              <a:t>. Some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mediators</a:t>
            </a:r>
            <a:r>
              <a:rPr lang="it-IT" dirty="0"/>
              <a:t> </a:t>
            </a:r>
            <a:r>
              <a:rPr lang="it-IT" dirty="0" err="1"/>
              <a:t>act</a:t>
            </a:r>
            <a:r>
              <a:rPr lang="it-IT" dirty="0"/>
              <a:t> on </a:t>
            </a:r>
            <a:r>
              <a:rPr lang="it-IT" dirty="0" err="1"/>
              <a:t>small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vessels</a:t>
            </a:r>
            <a:r>
              <a:rPr lang="it-IT" dirty="0"/>
              <a:t> in the </a:t>
            </a:r>
            <a:r>
              <a:rPr lang="it-IT" dirty="0" err="1"/>
              <a:t>vicinity</a:t>
            </a:r>
            <a:r>
              <a:rPr lang="it-IT" dirty="0"/>
              <a:t> and </a:t>
            </a:r>
            <a:r>
              <a:rPr lang="it-IT" dirty="0" err="1"/>
              <a:t>promote</a:t>
            </a:r>
            <a:r>
              <a:rPr lang="it-IT" dirty="0"/>
              <a:t> the </a:t>
            </a:r>
            <a:r>
              <a:rPr lang="it-IT" dirty="0" err="1"/>
              <a:t>efflux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plasma and the </a:t>
            </a:r>
            <a:r>
              <a:rPr lang="it-IT" dirty="0" err="1"/>
              <a:t>recruitment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circulating</a:t>
            </a:r>
            <a:r>
              <a:rPr lang="it-IT" dirty="0"/>
              <a:t> </a:t>
            </a:r>
            <a:r>
              <a:rPr lang="it-IT" dirty="0" err="1"/>
              <a:t>leukocytes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site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offending</a:t>
            </a:r>
            <a:r>
              <a:rPr lang="it-IT" dirty="0"/>
              <a:t> </a:t>
            </a:r>
            <a:r>
              <a:rPr lang="it-IT" dirty="0" err="1"/>
              <a:t>agent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located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8-22 alle 10.17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688" y="889322"/>
            <a:ext cx="3597877" cy="50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01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96392" y="1562255"/>
            <a:ext cx="41996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The </a:t>
            </a:r>
            <a:r>
              <a:rPr lang="it-IT" sz="2800" dirty="0" err="1"/>
              <a:t>vascular</a:t>
            </a:r>
            <a:r>
              <a:rPr lang="it-IT" sz="2800" dirty="0"/>
              <a:t> </a:t>
            </a:r>
            <a:r>
              <a:rPr lang="it-IT" sz="2800" dirty="0" err="1"/>
              <a:t>reactions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acute </a:t>
            </a:r>
            <a:r>
              <a:rPr lang="it-IT" sz="2800" dirty="0" err="1"/>
              <a:t>inflammation</a:t>
            </a:r>
            <a:r>
              <a:rPr lang="it-IT" sz="2800" dirty="0"/>
              <a:t> </a:t>
            </a:r>
            <a:r>
              <a:rPr lang="it-IT" sz="2800" dirty="0" err="1"/>
              <a:t>consist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changes</a:t>
            </a:r>
            <a:r>
              <a:rPr lang="it-IT" sz="2800" dirty="0"/>
              <a:t> in the flow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blood</a:t>
            </a:r>
            <a:r>
              <a:rPr lang="it-IT" sz="2800" dirty="0"/>
              <a:t> and the </a:t>
            </a:r>
            <a:r>
              <a:rPr lang="it-IT" sz="2800" dirty="0" err="1"/>
              <a:t>permeability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vessels</a:t>
            </a:r>
            <a:r>
              <a:rPr lang="it-IT" sz="2800" dirty="0"/>
              <a:t>, </a:t>
            </a:r>
            <a:r>
              <a:rPr lang="it-IT" sz="2800" dirty="0" err="1"/>
              <a:t>both</a:t>
            </a:r>
            <a:r>
              <a:rPr lang="it-IT" sz="2800" dirty="0"/>
              <a:t> </a:t>
            </a:r>
            <a:r>
              <a:rPr lang="it-IT" sz="2800" dirty="0" err="1"/>
              <a:t>designed</a:t>
            </a:r>
            <a:r>
              <a:rPr lang="it-IT" sz="2800" dirty="0"/>
              <a:t> </a:t>
            </a:r>
            <a:r>
              <a:rPr lang="it-IT" sz="2800" dirty="0" err="1"/>
              <a:t>to</a:t>
            </a:r>
            <a:r>
              <a:rPr lang="it-IT" sz="2800" dirty="0"/>
              <a:t> </a:t>
            </a:r>
            <a:r>
              <a:rPr lang="it-IT" sz="2800" dirty="0" err="1"/>
              <a:t>maximize</a:t>
            </a:r>
            <a:r>
              <a:rPr lang="it-IT" sz="2800" dirty="0"/>
              <a:t> the </a:t>
            </a:r>
            <a:r>
              <a:rPr lang="it-IT" sz="2800" dirty="0" err="1"/>
              <a:t>movement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plasma </a:t>
            </a:r>
            <a:r>
              <a:rPr lang="it-IT" sz="2800" dirty="0" err="1"/>
              <a:t>proteins</a:t>
            </a:r>
            <a:r>
              <a:rPr lang="it-IT" sz="2800" dirty="0"/>
              <a:t> and </a:t>
            </a:r>
            <a:r>
              <a:rPr lang="it-IT" sz="2800" dirty="0" err="1"/>
              <a:t>leukocytes</a:t>
            </a:r>
            <a:r>
              <a:rPr lang="it-IT" sz="2800" dirty="0"/>
              <a:t> out </a:t>
            </a:r>
            <a:r>
              <a:rPr lang="it-IT" sz="2800" dirty="0" err="1"/>
              <a:t>of</a:t>
            </a:r>
            <a:r>
              <a:rPr lang="it-IT" sz="2800" dirty="0"/>
              <a:t> the </a:t>
            </a:r>
            <a:r>
              <a:rPr lang="it-IT" sz="2800" dirty="0" err="1"/>
              <a:t>circulation</a:t>
            </a:r>
            <a:r>
              <a:rPr lang="it-IT" sz="2800" dirty="0"/>
              <a:t> and </a:t>
            </a:r>
            <a:r>
              <a:rPr lang="it-IT" sz="2800" dirty="0" err="1"/>
              <a:t>into</a:t>
            </a:r>
            <a:r>
              <a:rPr lang="it-IT" sz="2800" dirty="0"/>
              <a:t> the site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infection</a:t>
            </a:r>
            <a:r>
              <a:rPr lang="it-IT" sz="2800" dirty="0"/>
              <a:t> or </a:t>
            </a:r>
            <a:r>
              <a:rPr lang="it-IT" sz="2800" dirty="0" err="1"/>
              <a:t>injury</a:t>
            </a:r>
            <a:endParaRPr lang="it-IT" sz="2800" dirty="0"/>
          </a:p>
        </p:txBody>
      </p:sp>
      <p:pic>
        <p:nvPicPr>
          <p:cNvPr id="3" name="Immagine 2" descr="Schermata 2018-08-23 alle 10.21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669" y="3904915"/>
            <a:ext cx="2919341" cy="259217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188326" y="504457"/>
            <a:ext cx="8308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Reactions</a:t>
            </a:r>
            <a:r>
              <a:rPr lang="it-IT" sz="2800" b="1" dirty="0"/>
              <a:t> </a:t>
            </a:r>
            <a:r>
              <a:rPr lang="it-IT" sz="2800" b="1" dirty="0" err="1"/>
              <a:t>of</a:t>
            </a:r>
            <a:r>
              <a:rPr lang="it-IT" sz="2800" b="1" dirty="0"/>
              <a:t> </a:t>
            </a:r>
            <a:r>
              <a:rPr lang="it-IT" sz="2800" b="1" dirty="0" err="1"/>
              <a:t>Blood</a:t>
            </a:r>
            <a:r>
              <a:rPr lang="it-IT" sz="2800" b="1" dirty="0"/>
              <a:t> </a:t>
            </a:r>
            <a:r>
              <a:rPr lang="it-IT" sz="2800" b="1" dirty="0" err="1"/>
              <a:t>Vessels</a:t>
            </a:r>
            <a:r>
              <a:rPr lang="it-IT" sz="2800" b="1" dirty="0"/>
              <a:t> in Acute </a:t>
            </a:r>
            <a:r>
              <a:rPr lang="it-IT" sz="2800" b="1" dirty="0" err="1"/>
              <a:t>Inflammation</a:t>
            </a:r>
            <a:endParaRPr lang="it-IT" sz="2800" b="1" dirty="0"/>
          </a:p>
        </p:txBody>
      </p:sp>
      <p:pic>
        <p:nvPicPr>
          <p:cNvPr id="5" name="Immagine 4" descr="Schermata 2018-08-23 alle 10.23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669" y="1170683"/>
            <a:ext cx="2919341" cy="259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12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815391" y="12680"/>
            <a:ext cx="85612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Formation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exudates</a:t>
            </a:r>
            <a:r>
              <a:rPr lang="it-IT" b="1" dirty="0"/>
              <a:t> and </a:t>
            </a:r>
            <a:r>
              <a:rPr lang="it-IT" b="1" dirty="0" err="1"/>
              <a:t>transudates</a:t>
            </a:r>
            <a:r>
              <a:rPr lang="it-IT" b="1" dirty="0"/>
              <a:t>. </a:t>
            </a:r>
            <a:r>
              <a:rPr lang="it-IT" dirty="0"/>
              <a:t>(A)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hydrostatic</a:t>
            </a:r>
            <a:r>
              <a:rPr lang="it-IT" dirty="0"/>
              <a:t> </a:t>
            </a:r>
            <a:r>
              <a:rPr lang="it-IT" dirty="0" err="1"/>
              <a:t>pressure</a:t>
            </a:r>
            <a:r>
              <a:rPr lang="it-IT" dirty="0"/>
              <a:t> (</a:t>
            </a:r>
            <a:r>
              <a:rPr lang="it-IT" dirty="0" err="1"/>
              <a:t>blue</a:t>
            </a:r>
            <a:r>
              <a:rPr lang="it-IT" dirty="0"/>
              <a:t> </a:t>
            </a:r>
            <a:r>
              <a:rPr lang="it-IT" dirty="0" err="1"/>
              <a:t>arrow</a:t>
            </a:r>
            <a:r>
              <a:rPr lang="it-IT" dirty="0"/>
              <a:t>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32 mm Hg at the </a:t>
            </a:r>
            <a:r>
              <a:rPr lang="it-IT" dirty="0" err="1"/>
              <a:t>arterial</a:t>
            </a:r>
            <a:r>
              <a:rPr lang="it-IT" dirty="0"/>
              <a:t> end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bed</a:t>
            </a:r>
            <a:r>
              <a:rPr lang="it-IT" dirty="0"/>
              <a:t> and 12 mm Hg at the </a:t>
            </a:r>
            <a:r>
              <a:rPr lang="it-IT" dirty="0" err="1"/>
              <a:t>venous</a:t>
            </a:r>
            <a:r>
              <a:rPr lang="it-IT" dirty="0"/>
              <a:t> end; the </a:t>
            </a:r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colloid</a:t>
            </a:r>
            <a:r>
              <a:rPr lang="it-IT" dirty="0"/>
              <a:t> </a:t>
            </a:r>
            <a:r>
              <a:rPr lang="it-IT" dirty="0" err="1"/>
              <a:t>osmotic</a:t>
            </a:r>
            <a:r>
              <a:rPr lang="it-IT" dirty="0"/>
              <a:t> </a:t>
            </a:r>
            <a:r>
              <a:rPr lang="it-IT" dirty="0" err="1"/>
              <a:t>pressure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approximately</a:t>
            </a:r>
            <a:r>
              <a:rPr lang="it-IT" dirty="0"/>
              <a:t> 25 mm Hg (green </a:t>
            </a:r>
            <a:r>
              <a:rPr lang="it-IT" dirty="0" err="1"/>
              <a:t>arrow</a:t>
            </a:r>
            <a:r>
              <a:rPr lang="it-IT" dirty="0"/>
              <a:t>),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equal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pressure</a:t>
            </a:r>
            <a:r>
              <a:rPr lang="it-IT" dirty="0"/>
              <a:t>. </a:t>
            </a:r>
            <a:r>
              <a:rPr lang="it-IT" dirty="0" err="1"/>
              <a:t>Therefore</a:t>
            </a:r>
            <a:r>
              <a:rPr lang="it-IT" dirty="0"/>
              <a:t>, the net flow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the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bed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almost</a:t>
            </a:r>
            <a:r>
              <a:rPr lang="it-IT" dirty="0"/>
              <a:t> </a:t>
            </a:r>
            <a:r>
              <a:rPr lang="it-IT" dirty="0" err="1"/>
              <a:t>nil</a:t>
            </a:r>
            <a:r>
              <a:rPr lang="it-IT" dirty="0"/>
              <a:t>. (</a:t>
            </a:r>
            <a:r>
              <a:rPr lang="it-IT" dirty="0" err="1"/>
              <a:t>B</a:t>
            </a:r>
            <a:r>
              <a:rPr lang="it-IT" dirty="0"/>
              <a:t>) An </a:t>
            </a:r>
            <a:r>
              <a:rPr lang="it-IT" dirty="0" err="1"/>
              <a:t>exudate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formed</a:t>
            </a:r>
            <a:r>
              <a:rPr lang="it-IT" dirty="0"/>
              <a:t> in </a:t>
            </a:r>
            <a:r>
              <a:rPr lang="it-IT" dirty="0" err="1"/>
              <a:t>inflammation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permeability</a:t>
            </a:r>
            <a:r>
              <a:rPr lang="it-IT" dirty="0"/>
              <a:t> </a:t>
            </a:r>
            <a:r>
              <a:rPr lang="it-IT" dirty="0" err="1"/>
              <a:t>increases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retraction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creating</a:t>
            </a:r>
            <a:r>
              <a:rPr lang="it-IT" dirty="0"/>
              <a:t> </a:t>
            </a:r>
            <a:r>
              <a:rPr lang="it-IT" dirty="0" err="1"/>
              <a:t>spaces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and </a:t>
            </a:r>
            <a:r>
              <a:rPr lang="it-IT" dirty="0" err="1"/>
              <a:t>proteins</a:t>
            </a:r>
            <a:r>
              <a:rPr lang="it-IT" dirty="0"/>
              <a:t> can pass. (</a:t>
            </a:r>
            <a:r>
              <a:rPr lang="it-IT" dirty="0" err="1"/>
              <a:t>C</a:t>
            </a:r>
            <a:r>
              <a:rPr lang="it-IT" dirty="0"/>
              <a:t>) A </a:t>
            </a:r>
            <a:r>
              <a:rPr lang="it-IT" dirty="0" err="1"/>
              <a:t>transudate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formed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leaks</a:t>
            </a:r>
            <a:r>
              <a:rPr lang="it-IT" dirty="0"/>
              <a:t> out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hydrostatic</a:t>
            </a:r>
            <a:r>
              <a:rPr lang="it-IT" dirty="0"/>
              <a:t> </a:t>
            </a:r>
            <a:r>
              <a:rPr lang="it-IT" dirty="0" err="1"/>
              <a:t>pressure</a:t>
            </a:r>
            <a:r>
              <a:rPr lang="it-IT" dirty="0"/>
              <a:t> or </a:t>
            </a:r>
            <a:r>
              <a:rPr lang="it-IT" dirty="0" err="1"/>
              <a:t>decreased</a:t>
            </a:r>
            <a:r>
              <a:rPr lang="it-IT" dirty="0"/>
              <a:t> </a:t>
            </a:r>
            <a:r>
              <a:rPr lang="it-IT" dirty="0" err="1"/>
              <a:t>osmotic</a:t>
            </a:r>
            <a:r>
              <a:rPr lang="it-IT" dirty="0"/>
              <a:t> </a:t>
            </a:r>
            <a:r>
              <a:rPr lang="it-IT" dirty="0" err="1"/>
              <a:t>pressure</a:t>
            </a:r>
            <a:r>
              <a:rPr lang="it-IT" dirty="0"/>
              <a:t>.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2463408" y="2537504"/>
            <a:ext cx="7503299" cy="4109581"/>
            <a:chOff x="0" y="1892300"/>
            <a:chExt cx="9144001" cy="4965700"/>
          </a:xfrm>
        </p:grpSpPr>
        <p:pic>
          <p:nvPicPr>
            <p:cNvPr id="2" name="Immagine 1" descr="Schermata 2018-08-22 alle 10.20.1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251450"/>
              <a:ext cx="9144000" cy="1606550"/>
            </a:xfrm>
            <a:prstGeom prst="rect">
              <a:avLst/>
            </a:prstGeom>
          </p:spPr>
        </p:pic>
        <p:pic>
          <p:nvPicPr>
            <p:cNvPr id="3" name="Immagine 2" descr="Schermata 2018-08-22 alle 10.19.5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346450"/>
              <a:ext cx="9144001" cy="1905000"/>
            </a:xfrm>
            <a:prstGeom prst="rect">
              <a:avLst/>
            </a:prstGeom>
          </p:spPr>
        </p:pic>
        <p:pic>
          <p:nvPicPr>
            <p:cNvPr id="6" name="Immagine 5" descr="Schermata 2018-08-22 alle 10.19.4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892300"/>
              <a:ext cx="9144000" cy="153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5652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12158" y="699303"/>
            <a:ext cx="8367684" cy="48936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Changes</a:t>
            </a:r>
            <a:r>
              <a:rPr lang="it-IT" sz="2400" b="1" dirty="0"/>
              <a:t> in </a:t>
            </a:r>
            <a:r>
              <a:rPr lang="it-IT" sz="2400" b="1" dirty="0" err="1"/>
              <a:t>Vascular</a:t>
            </a:r>
            <a:r>
              <a:rPr lang="it-IT" sz="2400" b="1" dirty="0"/>
              <a:t> Flow and </a:t>
            </a:r>
            <a:r>
              <a:rPr lang="it-IT" sz="2400" b="1" dirty="0" err="1"/>
              <a:t>Caliber</a:t>
            </a:r>
            <a:endParaRPr lang="it-IT" sz="2400" b="1" dirty="0"/>
          </a:p>
          <a:p>
            <a:endParaRPr lang="it-IT" sz="2400" dirty="0"/>
          </a:p>
          <a:p>
            <a:r>
              <a:rPr lang="it-IT" sz="2400" dirty="0"/>
              <a:t>    </a:t>
            </a:r>
            <a:r>
              <a:rPr lang="it-IT" sz="2400" dirty="0" err="1"/>
              <a:t>Vasodilation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induced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the </a:t>
            </a:r>
            <a:r>
              <a:rPr lang="it-IT" sz="2400" dirty="0" err="1"/>
              <a:t>action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several</a:t>
            </a:r>
            <a:r>
              <a:rPr lang="it-IT" sz="2400" dirty="0"/>
              <a:t> </a:t>
            </a:r>
            <a:r>
              <a:rPr lang="it-IT" sz="2400" dirty="0" err="1"/>
              <a:t>mediators</a:t>
            </a:r>
            <a:r>
              <a:rPr lang="it-IT" sz="2400" dirty="0"/>
              <a:t>, </a:t>
            </a:r>
            <a:r>
              <a:rPr lang="it-IT" sz="2400" dirty="0" err="1"/>
              <a:t>notably</a:t>
            </a:r>
            <a:r>
              <a:rPr lang="it-IT" sz="2400" dirty="0"/>
              <a:t> </a:t>
            </a:r>
            <a:r>
              <a:rPr lang="it-IT" sz="2400" dirty="0" err="1"/>
              <a:t>histamine</a:t>
            </a:r>
            <a:r>
              <a:rPr lang="it-IT" sz="2400" dirty="0"/>
              <a:t>, on </a:t>
            </a:r>
            <a:r>
              <a:rPr lang="it-IT" sz="2400" dirty="0" err="1"/>
              <a:t>vascular</a:t>
            </a:r>
            <a:r>
              <a:rPr lang="it-IT" sz="2400" dirty="0"/>
              <a:t> </a:t>
            </a:r>
            <a:r>
              <a:rPr lang="it-IT" sz="2400" dirty="0" err="1"/>
              <a:t>smooth</a:t>
            </a:r>
            <a:r>
              <a:rPr lang="it-IT" sz="2400" dirty="0"/>
              <a:t> </a:t>
            </a:r>
            <a:r>
              <a:rPr lang="it-IT" sz="2400" dirty="0" err="1"/>
              <a:t>muscle</a:t>
            </a:r>
            <a:r>
              <a:rPr lang="it-IT" sz="2400" dirty="0"/>
              <a:t>.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one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earliest</a:t>
            </a:r>
            <a:r>
              <a:rPr lang="it-IT" sz="2400" dirty="0"/>
              <a:t> </a:t>
            </a:r>
            <a:r>
              <a:rPr lang="it-IT" sz="2400" dirty="0" err="1"/>
              <a:t>manifestations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acute </a:t>
            </a:r>
            <a:r>
              <a:rPr lang="it-IT" sz="2400" dirty="0" err="1"/>
              <a:t>inflammation</a:t>
            </a:r>
            <a:r>
              <a:rPr lang="it-IT" sz="2400" dirty="0"/>
              <a:t>, and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be</a:t>
            </a:r>
            <a:r>
              <a:rPr lang="it-IT" sz="2400" dirty="0"/>
              <a:t> </a:t>
            </a:r>
            <a:r>
              <a:rPr lang="it-IT" sz="2400" dirty="0" err="1"/>
              <a:t>preceded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transient</a:t>
            </a:r>
            <a:r>
              <a:rPr lang="it-IT" sz="2400" dirty="0"/>
              <a:t> </a:t>
            </a:r>
            <a:r>
              <a:rPr lang="it-IT" sz="2400" dirty="0" err="1"/>
              <a:t>vasoconstriction</a:t>
            </a:r>
            <a:r>
              <a:rPr lang="it-IT" sz="2400" dirty="0"/>
              <a:t>. </a:t>
            </a:r>
            <a:r>
              <a:rPr lang="it-IT" sz="2400" dirty="0" err="1"/>
              <a:t>Vasodilation</a:t>
            </a:r>
            <a:r>
              <a:rPr lang="it-IT" sz="2400" dirty="0"/>
              <a:t> first </a:t>
            </a:r>
            <a:r>
              <a:rPr lang="it-IT" sz="2400" dirty="0" err="1"/>
              <a:t>involves</a:t>
            </a:r>
            <a:r>
              <a:rPr lang="it-IT" sz="2400" dirty="0"/>
              <a:t> the </a:t>
            </a:r>
            <a:r>
              <a:rPr lang="it-IT" sz="2400" dirty="0" err="1"/>
              <a:t>arterioles</a:t>
            </a:r>
            <a:r>
              <a:rPr lang="it-IT" sz="2400" dirty="0"/>
              <a:t> and </a:t>
            </a:r>
            <a:r>
              <a:rPr lang="it-IT" sz="2400" dirty="0" err="1"/>
              <a:t>then</a:t>
            </a:r>
            <a:r>
              <a:rPr lang="it-IT" sz="2400" dirty="0"/>
              <a:t> </a:t>
            </a:r>
            <a:r>
              <a:rPr lang="it-IT" sz="2400" dirty="0" err="1"/>
              <a:t>leads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the opening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new</a:t>
            </a:r>
            <a:r>
              <a:rPr lang="it-IT" sz="2400" dirty="0"/>
              <a:t> </a:t>
            </a:r>
            <a:r>
              <a:rPr lang="it-IT" sz="2400" dirty="0" err="1"/>
              <a:t>capillary</a:t>
            </a:r>
            <a:r>
              <a:rPr lang="it-IT" sz="2400" dirty="0"/>
              <a:t> </a:t>
            </a:r>
            <a:r>
              <a:rPr lang="it-IT" sz="2400" dirty="0" err="1"/>
              <a:t>beds</a:t>
            </a:r>
            <a:r>
              <a:rPr lang="it-IT" sz="2400" dirty="0"/>
              <a:t> in the area. The </a:t>
            </a:r>
            <a:r>
              <a:rPr lang="it-IT" sz="2400" dirty="0" err="1"/>
              <a:t>result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flow,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cause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heat</a:t>
            </a:r>
            <a:r>
              <a:rPr lang="it-IT" sz="2400" dirty="0"/>
              <a:t> and </a:t>
            </a:r>
            <a:r>
              <a:rPr lang="it-IT" sz="2400" dirty="0" err="1"/>
              <a:t>redness</a:t>
            </a:r>
            <a:r>
              <a:rPr lang="it-IT" sz="2400" dirty="0"/>
              <a:t> (</a:t>
            </a:r>
            <a:r>
              <a:rPr lang="it-IT" sz="2400" b="1" dirty="0" err="1"/>
              <a:t>erythema</a:t>
            </a:r>
            <a:r>
              <a:rPr lang="it-IT" sz="2400" dirty="0"/>
              <a:t>) at the site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inflammation</a:t>
            </a:r>
            <a:r>
              <a:rPr lang="it-IT" sz="2400" dirty="0"/>
              <a:t>.</a:t>
            </a:r>
          </a:p>
          <a:p>
            <a:r>
              <a:rPr lang="it-IT" sz="2400" dirty="0"/>
              <a:t>    </a:t>
            </a:r>
          </a:p>
          <a:p>
            <a:r>
              <a:rPr lang="it-IT" sz="2400" dirty="0"/>
              <a:t>    </a:t>
            </a:r>
            <a:r>
              <a:rPr lang="it-IT" sz="2400" b="1" dirty="0" err="1"/>
              <a:t>Vasodilation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quickly</a:t>
            </a:r>
            <a:r>
              <a:rPr lang="it-IT" sz="2400" dirty="0"/>
              <a:t> </a:t>
            </a:r>
            <a:r>
              <a:rPr lang="it-IT" sz="2400" dirty="0" err="1"/>
              <a:t>followed</a:t>
            </a:r>
            <a:r>
              <a:rPr lang="it-IT" sz="2400" dirty="0"/>
              <a:t> by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permeability</a:t>
            </a:r>
            <a:r>
              <a:rPr lang="it-IT" sz="2400" dirty="0"/>
              <a:t> of the </a:t>
            </a:r>
            <a:r>
              <a:rPr lang="it-IT" sz="2400" dirty="0" err="1"/>
              <a:t>microvasculature</a:t>
            </a:r>
            <a:r>
              <a:rPr lang="it-IT" sz="2400" dirty="0"/>
              <a:t>, with the </a:t>
            </a:r>
            <a:r>
              <a:rPr lang="it-IT" sz="2400" dirty="0" err="1"/>
              <a:t>outpouring</a:t>
            </a:r>
            <a:r>
              <a:rPr lang="it-IT" sz="2400" dirty="0"/>
              <a:t> of </a:t>
            </a:r>
            <a:r>
              <a:rPr lang="it-IT" sz="2400" dirty="0" err="1"/>
              <a:t>protein-rich</a:t>
            </a:r>
            <a:r>
              <a:rPr lang="it-IT" sz="2400" dirty="0"/>
              <a:t> </a:t>
            </a:r>
            <a:r>
              <a:rPr lang="it-IT" sz="2400" dirty="0" err="1"/>
              <a:t>fluid</a:t>
            </a:r>
            <a:r>
              <a:rPr lang="it-IT" sz="2400" dirty="0"/>
              <a:t> (an </a:t>
            </a:r>
            <a:r>
              <a:rPr lang="it-IT" sz="2400" b="1" dirty="0" err="1"/>
              <a:t>exudate</a:t>
            </a:r>
            <a:r>
              <a:rPr lang="it-IT" sz="2400" dirty="0"/>
              <a:t>) </a:t>
            </a:r>
            <a:r>
              <a:rPr lang="it-IT" sz="2400" dirty="0" err="1"/>
              <a:t>into</a:t>
            </a:r>
            <a:r>
              <a:rPr lang="it-IT" sz="2400" dirty="0"/>
              <a:t> the </a:t>
            </a:r>
            <a:r>
              <a:rPr lang="it-IT" sz="2400" dirty="0" err="1"/>
              <a:t>extravascular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8892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97FB4CA-9976-D242-B4A4-CD73374F13F0}"/>
              </a:ext>
            </a:extLst>
          </p:cNvPr>
          <p:cNvSpPr/>
          <p:nvPr/>
        </p:nvSpPr>
        <p:spPr>
          <a:xfrm>
            <a:off x="2019300" y="612846"/>
            <a:ext cx="80200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 The </a:t>
            </a:r>
            <a:r>
              <a:rPr lang="it-IT" sz="2400" dirty="0" err="1"/>
              <a:t>loss</a:t>
            </a:r>
            <a:r>
              <a:rPr lang="it-IT" sz="2400" dirty="0"/>
              <a:t> of </a:t>
            </a:r>
            <a:r>
              <a:rPr lang="it-IT" sz="2400" dirty="0" err="1"/>
              <a:t>fluid</a:t>
            </a:r>
            <a:r>
              <a:rPr lang="it-IT" sz="2400" dirty="0"/>
              <a:t> and </a:t>
            </a:r>
            <a:r>
              <a:rPr lang="it-IT" sz="2400" dirty="0" err="1"/>
              <a:t>increased</a:t>
            </a:r>
            <a:r>
              <a:rPr lang="it-IT" sz="2400" dirty="0"/>
              <a:t> vessel </a:t>
            </a:r>
            <a:r>
              <a:rPr lang="it-IT" sz="2400" dirty="0" err="1"/>
              <a:t>diameter</a:t>
            </a:r>
            <a:r>
              <a:rPr lang="it-IT" sz="2400" dirty="0"/>
              <a:t> </a:t>
            </a:r>
            <a:r>
              <a:rPr lang="it-IT" sz="2400" dirty="0" err="1"/>
              <a:t>lead</a:t>
            </a:r>
            <a:r>
              <a:rPr lang="it-IT" sz="2400" dirty="0"/>
              <a:t> </a:t>
            </a:r>
            <a:r>
              <a:rPr lang="it-IT" sz="2400" b="1" dirty="0"/>
              <a:t>to </a:t>
            </a:r>
            <a:r>
              <a:rPr lang="it-IT" sz="2400" b="1" dirty="0" err="1"/>
              <a:t>slower</a:t>
            </a:r>
            <a:r>
              <a:rPr lang="it-IT" sz="2400" b="1" dirty="0"/>
              <a:t> </a:t>
            </a:r>
            <a:r>
              <a:rPr lang="it-IT" sz="2400" b="1" dirty="0" err="1"/>
              <a:t>blood</a:t>
            </a:r>
            <a:r>
              <a:rPr lang="it-IT" sz="2400" b="1" dirty="0"/>
              <a:t> flow, </a:t>
            </a:r>
            <a:r>
              <a:rPr lang="it-IT" sz="2400" b="1" dirty="0" err="1"/>
              <a:t>concentration</a:t>
            </a:r>
            <a:r>
              <a:rPr lang="it-IT" sz="2400" b="1" dirty="0"/>
              <a:t> of </a:t>
            </a:r>
            <a:r>
              <a:rPr lang="it-IT" sz="2400" b="1" dirty="0" err="1"/>
              <a:t>red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 in small </a:t>
            </a:r>
            <a:r>
              <a:rPr lang="it-IT" sz="2400" b="1" dirty="0" err="1"/>
              <a:t>vessels</a:t>
            </a:r>
            <a:r>
              <a:rPr lang="it-IT" sz="2400" b="1" dirty="0"/>
              <a:t>, and </a:t>
            </a:r>
            <a:r>
              <a:rPr lang="it-IT" sz="2400" b="1" dirty="0" err="1"/>
              <a:t>increased</a:t>
            </a:r>
            <a:r>
              <a:rPr lang="it-IT" sz="2400" b="1" dirty="0"/>
              <a:t> </a:t>
            </a:r>
            <a:r>
              <a:rPr lang="it-IT" sz="2400" b="1" dirty="0" err="1"/>
              <a:t>viscosity</a:t>
            </a:r>
            <a:r>
              <a:rPr lang="it-IT" sz="2400" b="1" dirty="0"/>
              <a:t> of the </a:t>
            </a:r>
            <a:r>
              <a:rPr lang="it-IT" sz="2400" b="1" dirty="0" err="1"/>
              <a:t>blood</a:t>
            </a:r>
            <a:r>
              <a:rPr lang="it-IT" sz="2400" b="1" dirty="0"/>
              <a:t>.</a:t>
            </a:r>
            <a:r>
              <a:rPr lang="it-IT" sz="2400" dirty="0"/>
              <a:t>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changes</a:t>
            </a:r>
            <a:r>
              <a:rPr lang="it-IT" sz="2400" dirty="0"/>
              <a:t> </a:t>
            </a:r>
            <a:r>
              <a:rPr lang="it-IT" sz="2400" dirty="0" err="1"/>
              <a:t>result</a:t>
            </a:r>
            <a:r>
              <a:rPr lang="it-IT" sz="2400" dirty="0"/>
              <a:t> in </a:t>
            </a:r>
            <a:r>
              <a:rPr lang="it-IT" sz="2400" dirty="0" err="1"/>
              <a:t>stasis</a:t>
            </a:r>
            <a:r>
              <a:rPr lang="it-IT" sz="2400" dirty="0"/>
              <a:t> of </a:t>
            </a:r>
            <a:r>
              <a:rPr lang="it-IT" sz="2400" dirty="0" err="1"/>
              <a:t>blood</a:t>
            </a:r>
            <a:r>
              <a:rPr lang="it-IT" sz="2400" dirty="0"/>
              <a:t> flow, </a:t>
            </a:r>
            <a:r>
              <a:rPr lang="it-IT" sz="2400" dirty="0" err="1"/>
              <a:t>engorgement</a:t>
            </a:r>
            <a:r>
              <a:rPr lang="it-IT" sz="2400" dirty="0"/>
              <a:t> of small </a:t>
            </a:r>
            <a:r>
              <a:rPr lang="it-IT" sz="2400" dirty="0" err="1"/>
              <a:t>vessels</a:t>
            </a:r>
            <a:r>
              <a:rPr lang="it-IT" sz="2400" dirty="0"/>
              <a:t> </a:t>
            </a:r>
            <a:r>
              <a:rPr lang="it-IT" sz="2400" dirty="0" err="1"/>
              <a:t>jammed</a:t>
            </a:r>
            <a:r>
              <a:rPr lang="it-IT" sz="2400" dirty="0"/>
              <a:t> with </a:t>
            </a:r>
            <a:r>
              <a:rPr lang="it-IT" sz="2400" dirty="0" err="1"/>
              <a:t>slowly</a:t>
            </a:r>
            <a:r>
              <a:rPr lang="it-IT" sz="2400" dirty="0"/>
              <a:t> </a:t>
            </a:r>
            <a:r>
              <a:rPr lang="it-IT" sz="2400" dirty="0" err="1"/>
              <a:t>moving</a:t>
            </a:r>
            <a:r>
              <a:rPr lang="it-IT" sz="2400" dirty="0"/>
              <a:t> </a:t>
            </a:r>
            <a:r>
              <a:rPr lang="it-IT" sz="2400" dirty="0" err="1"/>
              <a:t>red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</a:t>
            </a:r>
            <a:r>
              <a:rPr lang="it-IT" sz="2400" dirty="0" err="1"/>
              <a:t>seen</a:t>
            </a:r>
            <a:r>
              <a:rPr lang="it-IT" sz="2400" dirty="0"/>
              <a:t> </a:t>
            </a:r>
            <a:r>
              <a:rPr lang="it-IT" sz="2400" dirty="0" err="1"/>
              <a:t>histologically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vascular</a:t>
            </a:r>
            <a:r>
              <a:rPr lang="it-IT" sz="2400" dirty="0"/>
              <a:t> </a:t>
            </a:r>
            <a:r>
              <a:rPr lang="it-IT" sz="2400" dirty="0" err="1"/>
              <a:t>congestion</a:t>
            </a:r>
            <a:r>
              <a:rPr lang="it-IT" sz="2400" dirty="0"/>
              <a:t> and </a:t>
            </a:r>
            <a:r>
              <a:rPr lang="it-IT" sz="2400" dirty="0" err="1"/>
              <a:t>externally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localized</a:t>
            </a:r>
            <a:r>
              <a:rPr lang="it-IT" sz="2400" dirty="0"/>
              <a:t> </a:t>
            </a:r>
            <a:r>
              <a:rPr lang="it-IT" sz="2400" dirty="0" err="1"/>
              <a:t>redness</a:t>
            </a:r>
            <a:r>
              <a:rPr lang="it-IT" sz="2400" dirty="0"/>
              <a:t> (</a:t>
            </a:r>
            <a:r>
              <a:rPr lang="it-IT" sz="2400" dirty="0" err="1"/>
              <a:t>erythema</a:t>
            </a:r>
            <a:r>
              <a:rPr lang="it-IT" sz="2400" dirty="0"/>
              <a:t>) of the </a:t>
            </a:r>
            <a:r>
              <a:rPr lang="it-IT" sz="2400" dirty="0" err="1"/>
              <a:t>involved</a:t>
            </a:r>
            <a:r>
              <a:rPr lang="it-IT" sz="2400" dirty="0"/>
              <a:t> </a:t>
            </a:r>
            <a:r>
              <a:rPr lang="it-IT" sz="2400" dirty="0" err="1"/>
              <a:t>tissue</a:t>
            </a:r>
            <a:r>
              <a:rPr lang="it-IT" sz="2400" dirty="0"/>
              <a:t>.</a:t>
            </a:r>
          </a:p>
          <a:p>
            <a:r>
              <a:rPr lang="it-IT" sz="2400" dirty="0"/>
              <a:t>   </a:t>
            </a:r>
          </a:p>
          <a:p>
            <a:r>
              <a:rPr lang="it-IT" sz="2400" dirty="0"/>
              <a:t>   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stasis</a:t>
            </a:r>
            <a:r>
              <a:rPr lang="it-IT" sz="2400" dirty="0"/>
              <a:t> </a:t>
            </a:r>
            <a:r>
              <a:rPr lang="it-IT" sz="2400" dirty="0" err="1"/>
              <a:t>develops</a:t>
            </a:r>
            <a:r>
              <a:rPr lang="it-IT" sz="2400" dirty="0"/>
              <a:t>,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leukocytes</a:t>
            </a:r>
            <a:r>
              <a:rPr lang="it-IT" sz="2400" dirty="0"/>
              <a:t>, </a:t>
            </a:r>
            <a:r>
              <a:rPr lang="it-IT" sz="2400" dirty="0" err="1"/>
              <a:t>principally</a:t>
            </a:r>
            <a:r>
              <a:rPr lang="it-IT" sz="2400" dirty="0"/>
              <a:t> </a:t>
            </a:r>
            <a:r>
              <a:rPr lang="it-IT" sz="2400" dirty="0" err="1"/>
              <a:t>neutrophils</a:t>
            </a:r>
            <a:r>
              <a:rPr lang="it-IT" sz="2400" dirty="0"/>
              <a:t>, accumulate </a:t>
            </a:r>
            <a:r>
              <a:rPr lang="it-IT" sz="2400" dirty="0" err="1"/>
              <a:t>along</a:t>
            </a:r>
            <a:r>
              <a:rPr lang="it-IT" sz="2400" dirty="0"/>
              <a:t> the </a:t>
            </a:r>
            <a:r>
              <a:rPr lang="it-IT" sz="2400" dirty="0" err="1"/>
              <a:t>vascular</a:t>
            </a:r>
            <a:r>
              <a:rPr lang="it-IT" sz="2400" dirty="0"/>
              <a:t> </a:t>
            </a:r>
            <a:r>
              <a:rPr lang="it-IT" sz="2400" dirty="0" err="1"/>
              <a:t>endothelium</a:t>
            </a:r>
            <a:r>
              <a:rPr lang="it-IT" sz="2400" dirty="0"/>
              <a:t>. At the </a:t>
            </a:r>
            <a:r>
              <a:rPr lang="it-IT" sz="2400" dirty="0" err="1"/>
              <a:t>same</a:t>
            </a:r>
            <a:r>
              <a:rPr lang="it-IT" sz="2400" dirty="0"/>
              <a:t> time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are </a:t>
            </a:r>
            <a:r>
              <a:rPr lang="it-IT" sz="2400" dirty="0" err="1"/>
              <a:t>activated</a:t>
            </a:r>
            <a:r>
              <a:rPr lang="it-IT" sz="2400" dirty="0"/>
              <a:t> by </a:t>
            </a:r>
            <a:r>
              <a:rPr lang="it-IT" sz="2400" dirty="0" err="1"/>
              <a:t>mediators</a:t>
            </a:r>
            <a:r>
              <a:rPr lang="it-IT" sz="2400" dirty="0"/>
              <a:t> </a:t>
            </a:r>
            <a:r>
              <a:rPr lang="it-IT" sz="2400" dirty="0" err="1"/>
              <a:t>produced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sites</a:t>
            </a:r>
            <a:r>
              <a:rPr lang="it-IT" sz="2400" dirty="0"/>
              <a:t> of </a:t>
            </a:r>
            <a:r>
              <a:rPr lang="it-IT" sz="2400" dirty="0" err="1"/>
              <a:t>infection</a:t>
            </a:r>
            <a:r>
              <a:rPr lang="it-IT" sz="2400" dirty="0"/>
              <a:t> and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damage</a:t>
            </a:r>
            <a:r>
              <a:rPr lang="it-IT" sz="2400" dirty="0"/>
              <a:t>, and express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levels</a:t>
            </a:r>
            <a:r>
              <a:rPr lang="it-IT" sz="2400" dirty="0"/>
              <a:t> of </a:t>
            </a:r>
            <a:r>
              <a:rPr lang="it-IT" sz="2400" dirty="0" err="1"/>
              <a:t>adhesion</a:t>
            </a:r>
            <a:r>
              <a:rPr lang="it-IT" sz="2400" dirty="0"/>
              <a:t> </a:t>
            </a:r>
            <a:r>
              <a:rPr lang="it-IT" sz="2400" dirty="0" err="1"/>
              <a:t>molecules</a:t>
            </a:r>
            <a:r>
              <a:rPr lang="it-IT" sz="2400" b="1" dirty="0"/>
              <a:t>. </a:t>
            </a:r>
            <a:r>
              <a:rPr lang="it-IT" sz="2400" b="1" dirty="0" err="1"/>
              <a:t>Leukocytes</a:t>
            </a:r>
            <a:r>
              <a:rPr lang="it-IT" sz="2400" b="1" dirty="0"/>
              <a:t> </a:t>
            </a:r>
            <a:r>
              <a:rPr lang="it-IT" sz="2400" b="1" dirty="0" err="1"/>
              <a:t>then</a:t>
            </a:r>
            <a:r>
              <a:rPr lang="it-IT" sz="2400" b="1" dirty="0"/>
              <a:t> </a:t>
            </a:r>
            <a:r>
              <a:rPr lang="it-IT" sz="2400" b="1" dirty="0" err="1"/>
              <a:t>adhere</a:t>
            </a:r>
            <a:r>
              <a:rPr lang="it-IT" sz="2400" b="1" dirty="0"/>
              <a:t> to the </a:t>
            </a:r>
            <a:r>
              <a:rPr lang="it-IT" sz="2400" b="1" dirty="0" err="1"/>
              <a:t>endothelium</a:t>
            </a:r>
            <a:r>
              <a:rPr lang="it-IT" sz="2400" b="1" dirty="0"/>
              <a:t>, and </a:t>
            </a:r>
            <a:r>
              <a:rPr lang="it-IT" sz="2400" b="1" dirty="0" err="1"/>
              <a:t>soon</a:t>
            </a:r>
            <a:r>
              <a:rPr lang="it-IT" sz="2400" b="1" dirty="0"/>
              <a:t> </a:t>
            </a:r>
            <a:r>
              <a:rPr lang="it-IT" sz="2400" b="1" dirty="0" err="1"/>
              <a:t>afterward</a:t>
            </a:r>
            <a:r>
              <a:rPr lang="it-IT" sz="2400" b="1" dirty="0"/>
              <a:t> </a:t>
            </a:r>
            <a:r>
              <a:rPr lang="it-IT" sz="2400" b="1" dirty="0" err="1"/>
              <a:t>they</a:t>
            </a:r>
            <a:r>
              <a:rPr lang="it-IT" sz="2400" b="1" dirty="0"/>
              <a:t> migrate </a:t>
            </a:r>
            <a:r>
              <a:rPr lang="it-IT" sz="2400" b="1" dirty="0" err="1"/>
              <a:t>through</a:t>
            </a:r>
            <a:r>
              <a:rPr lang="it-IT" sz="2400" b="1" dirty="0"/>
              <a:t> the </a:t>
            </a:r>
            <a:r>
              <a:rPr lang="it-IT" sz="2400" b="1" dirty="0" err="1"/>
              <a:t>vascular</a:t>
            </a:r>
            <a:r>
              <a:rPr lang="it-IT" sz="2400" b="1" dirty="0"/>
              <a:t> </a:t>
            </a:r>
            <a:r>
              <a:rPr lang="it-IT" sz="2400" b="1" dirty="0" err="1"/>
              <a:t>wall</a:t>
            </a:r>
            <a:r>
              <a:rPr lang="it-IT" sz="2400" b="1" dirty="0"/>
              <a:t> </a:t>
            </a:r>
            <a:r>
              <a:rPr lang="it-IT" sz="2400" b="1" dirty="0" err="1"/>
              <a:t>into</a:t>
            </a:r>
            <a:r>
              <a:rPr lang="it-IT" sz="2400" b="1" dirty="0"/>
              <a:t> the </a:t>
            </a:r>
            <a:r>
              <a:rPr lang="it-IT" sz="2400" b="1" dirty="0" err="1"/>
              <a:t>interstitial</a:t>
            </a:r>
            <a:r>
              <a:rPr lang="it-IT" sz="2400" b="1" dirty="0"/>
              <a:t> </a:t>
            </a:r>
            <a:r>
              <a:rPr lang="it-IT" sz="2400" b="1" dirty="0" err="1"/>
              <a:t>tissue</a:t>
            </a:r>
            <a:r>
              <a:rPr lang="it-IT" sz="2400" b="1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227683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55649" y="1"/>
            <a:ext cx="8280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Principal</a:t>
            </a:r>
            <a:r>
              <a:rPr lang="it-IT" sz="2400" b="1" dirty="0"/>
              <a:t> </a:t>
            </a:r>
            <a:r>
              <a:rPr lang="it-IT" sz="2400" b="1" dirty="0" err="1"/>
              <a:t>mechanisms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increased</a:t>
            </a:r>
            <a:r>
              <a:rPr lang="it-IT" sz="2400" b="1" dirty="0"/>
              <a:t> </a:t>
            </a:r>
            <a:r>
              <a:rPr lang="it-IT" sz="2400" b="1" dirty="0" err="1"/>
              <a:t>vascular</a:t>
            </a:r>
            <a:r>
              <a:rPr lang="it-IT" sz="2400" b="1" dirty="0"/>
              <a:t> </a:t>
            </a:r>
            <a:r>
              <a:rPr lang="it-IT" sz="2400" b="1" dirty="0" err="1"/>
              <a:t>permeability</a:t>
            </a:r>
            <a:r>
              <a:rPr lang="it-IT" sz="2400" b="1" dirty="0"/>
              <a:t> in </a:t>
            </a:r>
            <a:r>
              <a:rPr lang="it-IT" sz="2400" b="1" dirty="0" err="1"/>
              <a:t>inflammation</a:t>
            </a:r>
            <a:r>
              <a:rPr lang="it-IT" sz="2400" b="1" dirty="0"/>
              <a:t> and </a:t>
            </a:r>
            <a:r>
              <a:rPr lang="it-IT" sz="2400" b="1" dirty="0" err="1"/>
              <a:t>their</a:t>
            </a:r>
            <a:r>
              <a:rPr lang="it-IT" sz="2400" b="1" dirty="0"/>
              <a:t> </a:t>
            </a:r>
            <a:r>
              <a:rPr lang="it-IT" sz="2400" b="1" dirty="0" err="1"/>
              <a:t>features</a:t>
            </a:r>
            <a:r>
              <a:rPr lang="it-IT" sz="2400" b="1" dirty="0"/>
              <a:t> and </a:t>
            </a:r>
            <a:r>
              <a:rPr lang="it-IT" sz="2400" b="1" dirty="0" err="1"/>
              <a:t>underlying</a:t>
            </a:r>
            <a:r>
              <a:rPr lang="it-IT" sz="2400" b="1" dirty="0"/>
              <a:t> </a:t>
            </a:r>
            <a:r>
              <a:rPr lang="it-IT" sz="2400" b="1" dirty="0" err="1"/>
              <a:t>causes</a:t>
            </a:r>
            <a:r>
              <a:rPr lang="it-IT" sz="2400" b="1" dirty="0"/>
              <a:t>.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3477836" y="1043704"/>
            <a:ext cx="5665802" cy="5814297"/>
            <a:chOff x="2383311" y="1130206"/>
            <a:chExt cx="4551341" cy="4901679"/>
          </a:xfrm>
        </p:grpSpPr>
        <p:pic>
          <p:nvPicPr>
            <p:cNvPr id="3" name="Immagine 2" descr="Schermata 2018-08-22 alle 10.47.4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3311" y="1130206"/>
              <a:ext cx="4551341" cy="1700432"/>
            </a:xfrm>
            <a:prstGeom prst="rect">
              <a:avLst/>
            </a:prstGeom>
          </p:spPr>
        </p:pic>
        <p:pic>
          <p:nvPicPr>
            <p:cNvPr id="4" name="Immagine 3" descr="Schermata 2018-08-22 alle 10.48.3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3311" y="2466667"/>
              <a:ext cx="4551341" cy="1755743"/>
            </a:xfrm>
            <a:prstGeom prst="rect">
              <a:avLst/>
            </a:prstGeom>
          </p:spPr>
        </p:pic>
        <p:pic>
          <p:nvPicPr>
            <p:cNvPr id="5" name="Immagine 4" descr="Schermata 2018-08-22 alle 10.48.4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3311" y="4222410"/>
              <a:ext cx="4551341" cy="1809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784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516B581-46AD-714C-9F8D-1B147C9D8A3A}"/>
              </a:ext>
            </a:extLst>
          </p:cNvPr>
          <p:cNvSpPr/>
          <p:nvPr/>
        </p:nvSpPr>
        <p:spPr>
          <a:xfrm>
            <a:off x="1866900" y="219786"/>
            <a:ext cx="85398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Most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normally</a:t>
            </a:r>
            <a:r>
              <a:rPr lang="it-IT" dirty="0"/>
              <a:t> </a:t>
            </a:r>
            <a:r>
              <a:rPr lang="it-IT" dirty="0" err="1"/>
              <a:t>circulate</a:t>
            </a:r>
            <a:r>
              <a:rPr lang="it-IT" dirty="0"/>
              <a:t> in the </a:t>
            </a:r>
            <a:r>
              <a:rPr lang="it-IT" dirty="0" err="1"/>
              <a:t>blood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sequestered</a:t>
            </a:r>
            <a:r>
              <a:rPr lang="it-IT" dirty="0"/>
              <a:t> so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cannot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can be </a:t>
            </a:r>
            <a:r>
              <a:rPr lang="it-IT" dirty="0" err="1"/>
              <a:t>rapidly</a:t>
            </a:r>
            <a:r>
              <a:rPr lang="it-IT" dirty="0"/>
              <a:t> </a:t>
            </a:r>
            <a:r>
              <a:rPr lang="it-IT" dirty="0" err="1"/>
              <a:t>recruited</a:t>
            </a:r>
            <a:r>
              <a:rPr lang="it-IT" dirty="0"/>
              <a:t> to </a:t>
            </a:r>
            <a:r>
              <a:rPr lang="it-IT" dirty="0" err="1"/>
              <a:t>any</a:t>
            </a:r>
            <a:r>
              <a:rPr lang="it-IT" dirty="0"/>
              <a:t> site in the body. Some of the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responses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reside</a:t>
            </a:r>
            <a:r>
              <a:rPr lang="it-IT" dirty="0"/>
              <a:t> in </a:t>
            </a:r>
            <a:r>
              <a:rPr lang="it-IT" dirty="0" err="1"/>
              <a:t>tissues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sentinels</a:t>
            </a:r>
            <a:r>
              <a:rPr lang="it-IT" dirty="0"/>
              <a:t> on the </a:t>
            </a:r>
            <a:r>
              <a:rPr lang="it-IT" dirty="0" err="1"/>
              <a:t>lookout</a:t>
            </a:r>
            <a:r>
              <a:rPr lang="it-IT" dirty="0"/>
              <a:t> for </a:t>
            </a:r>
            <a:r>
              <a:rPr lang="it-IT" dirty="0" err="1"/>
              <a:t>threats</a:t>
            </a:r>
            <a:r>
              <a:rPr lang="it-IT" dirty="0"/>
              <a:t>. The </a:t>
            </a:r>
            <a:r>
              <a:rPr lang="it-IT" dirty="0" err="1"/>
              <a:t>process</a:t>
            </a:r>
            <a:r>
              <a:rPr lang="it-IT" dirty="0"/>
              <a:t> of </a:t>
            </a:r>
            <a:r>
              <a:rPr lang="it-IT" dirty="0" err="1"/>
              <a:t>inflammation</a:t>
            </a:r>
            <a:r>
              <a:rPr lang="it-IT" dirty="0"/>
              <a:t> </a:t>
            </a:r>
            <a:r>
              <a:rPr lang="it-IT" dirty="0" err="1"/>
              <a:t>delivers</a:t>
            </a:r>
            <a:r>
              <a:rPr lang="it-IT" dirty="0"/>
              <a:t> </a:t>
            </a:r>
            <a:r>
              <a:rPr lang="it-IT" dirty="0" err="1"/>
              <a:t>leukocytes</a:t>
            </a:r>
            <a:r>
              <a:rPr lang="it-IT" dirty="0"/>
              <a:t> and </a:t>
            </a:r>
            <a:r>
              <a:rPr lang="it-IT" dirty="0" err="1"/>
              <a:t>proteins</a:t>
            </a:r>
            <a:r>
              <a:rPr lang="it-IT" dirty="0"/>
              <a:t> to </a:t>
            </a:r>
            <a:r>
              <a:rPr lang="it-IT" dirty="0" err="1"/>
              <a:t>foreign</a:t>
            </a:r>
            <a:r>
              <a:rPr lang="it-IT" dirty="0"/>
              <a:t> </a:t>
            </a:r>
            <a:r>
              <a:rPr lang="it-IT" dirty="0" err="1"/>
              <a:t>invaders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microbes</a:t>
            </a:r>
            <a:r>
              <a:rPr lang="it-IT" dirty="0"/>
              <a:t>, and to </a:t>
            </a:r>
            <a:r>
              <a:rPr lang="it-IT" dirty="0" err="1"/>
              <a:t>damaged</a:t>
            </a:r>
            <a:r>
              <a:rPr lang="it-IT" dirty="0"/>
              <a:t> or </a:t>
            </a:r>
            <a:r>
              <a:rPr lang="it-IT" dirty="0" err="1"/>
              <a:t>necrotic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,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activates</a:t>
            </a:r>
            <a:r>
              <a:rPr lang="it-IT" dirty="0"/>
              <a:t> the </a:t>
            </a:r>
            <a:r>
              <a:rPr lang="it-IT" dirty="0" err="1"/>
              <a:t>recruited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molecules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to eliminate the </a:t>
            </a:r>
            <a:r>
              <a:rPr lang="it-IT" dirty="0" err="1"/>
              <a:t>harmful</a:t>
            </a:r>
            <a:r>
              <a:rPr lang="it-IT" dirty="0"/>
              <a:t> or </a:t>
            </a:r>
            <a:r>
              <a:rPr lang="it-IT" dirty="0" err="1"/>
              <a:t>unwanted</a:t>
            </a:r>
            <a:r>
              <a:rPr lang="it-IT" dirty="0"/>
              <a:t> </a:t>
            </a:r>
            <a:r>
              <a:rPr lang="it-IT" dirty="0" err="1"/>
              <a:t>substances</a:t>
            </a:r>
            <a:r>
              <a:rPr lang="it-IT" b="1" dirty="0"/>
              <a:t>. </a:t>
            </a:r>
            <a:r>
              <a:rPr lang="it-IT" b="1" dirty="0" err="1"/>
              <a:t>Without</a:t>
            </a:r>
            <a:r>
              <a:rPr lang="it-IT" b="1" dirty="0"/>
              <a:t> </a:t>
            </a:r>
            <a:r>
              <a:rPr lang="it-IT" b="1" dirty="0" err="1"/>
              <a:t>inflammation</a:t>
            </a:r>
            <a:r>
              <a:rPr lang="it-IT" b="1" dirty="0"/>
              <a:t>, </a:t>
            </a:r>
            <a:r>
              <a:rPr lang="it-IT" b="1" dirty="0" err="1"/>
              <a:t>infections</a:t>
            </a:r>
            <a:r>
              <a:rPr lang="it-IT" b="1" dirty="0"/>
              <a:t> </a:t>
            </a:r>
            <a:r>
              <a:rPr lang="it-IT" b="1" dirty="0" err="1"/>
              <a:t>would</a:t>
            </a:r>
            <a:r>
              <a:rPr lang="it-IT" b="1" dirty="0"/>
              <a:t> go </a:t>
            </a:r>
            <a:r>
              <a:rPr lang="it-IT" b="1" dirty="0" err="1"/>
              <a:t>unchecked</a:t>
            </a:r>
            <a:r>
              <a:rPr lang="it-IT" b="1" dirty="0"/>
              <a:t>, </a:t>
            </a:r>
            <a:r>
              <a:rPr lang="it-IT" b="1" dirty="0" err="1"/>
              <a:t>wounds</a:t>
            </a:r>
            <a:r>
              <a:rPr lang="it-IT" b="1" dirty="0"/>
              <a:t> </a:t>
            </a:r>
            <a:r>
              <a:rPr lang="it-IT" b="1" dirty="0" err="1"/>
              <a:t>would</a:t>
            </a:r>
            <a:r>
              <a:rPr lang="it-IT" b="1" dirty="0"/>
              <a:t> </a:t>
            </a:r>
            <a:r>
              <a:rPr lang="it-IT" b="1" dirty="0" err="1"/>
              <a:t>never</a:t>
            </a:r>
            <a:r>
              <a:rPr lang="it-IT" b="1" dirty="0"/>
              <a:t> </a:t>
            </a:r>
            <a:r>
              <a:rPr lang="it-IT" b="1" dirty="0" err="1"/>
              <a:t>heal</a:t>
            </a:r>
            <a:r>
              <a:rPr lang="it-IT" b="1" dirty="0"/>
              <a:t>, and </a:t>
            </a:r>
            <a:r>
              <a:rPr lang="it-IT" b="1" dirty="0" err="1"/>
              <a:t>injured</a:t>
            </a:r>
            <a:r>
              <a:rPr lang="it-IT" b="1" dirty="0"/>
              <a:t> </a:t>
            </a:r>
            <a:r>
              <a:rPr lang="it-IT" b="1" dirty="0" err="1"/>
              <a:t>tissues</a:t>
            </a:r>
            <a:r>
              <a:rPr lang="it-IT" b="1" dirty="0"/>
              <a:t> </a:t>
            </a:r>
            <a:r>
              <a:rPr lang="it-IT" b="1" dirty="0" err="1"/>
              <a:t>might</a:t>
            </a:r>
            <a:r>
              <a:rPr lang="it-IT" b="1" dirty="0"/>
              <a:t> </a:t>
            </a:r>
            <a:r>
              <a:rPr lang="it-IT" b="1" dirty="0" err="1"/>
              <a:t>remain</a:t>
            </a:r>
            <a:r>
              <a:rPr lang="it-IT" b="1" dirty="0"/>
              <a:t> </a:t>
            </a:r>
            <a:r>
              <a:rPr lang="it-IT" b="1" dirty="0" err="1"/>
              <a:t>permanent</a:t>
            </a:r>
            <a:r>
              <a:rPr lang="it-IT" b="1" dirty="0"/>
              <a:t> </a:t>
            </a:r>
            <a:r>
              <a:rPr lang="it-IT" b="1" dirty="0" err="1"/>
              <a:t>festering</a:t>
            </a:r>
            <a:r>
              <a:rPr lang="it-IT" b="1" dirty="0"/>
              <a:t> </a:t>
            </a:r>
            <a:r>
              <a:rPr lang="it-IT" b="1" dirty="0" err="1"/>
              <a:t>sores</a:t>
            </a:r>
            <a:r>
              <a:rPr lang="it-IT" b="1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E2F9FB7-6526-844C-8138-3FF12DCB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126" y="2812702"/>
            <a:ext cx="7523390" cy="383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01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0856" y="706607"/>
            <a:ext cx="83502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Responses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Lymphatic</a:t>
            </a:r>
            <a:r>
              <a:rPr lang="it-IT" sz="2400" b="1" dirty="0"/>
              <a:t> </a:t>
            </a:r>
            <a:r>
              <a:rPr lang="it-IT" sz="2400" b="1" dirty="0" err="1"/>
              <a:t>Vessels</a:t>
            </a:r>
            <a:r>
              <a:rPr lang="it-IT" sz="2400" b="1" dirty="0"/>
              <a:t> and </a:t>
            </a:r>
            <a:r>
              <a:rPr lang="it-IT" sz="2400" b="1" dirty="0" err="1"/>
              <a:t>Lymph</a:t>
            </a:r>
            <a:r>
              <a:rPr lang="it-IT" sz="2400" b="1" dirty="0"/>
              <a:t> </a:t>
            </a:r>
            <a:r>
              <a:rPr lang="it-IT" sz="2400" b="1" dirty="0" err="1"/>
              <a:t>Nodes</a:t>
            </a:r>
            <a:endParaRPr lang="it-IT" sz="2400" b="1" dirty="0"/>
          </a:p>
          <a:p>
            <a:endParaRPr lang="it-IT" sz="2400" dirty="0"/>
          </a:p>
          <a:p>
            <a:r>
              <a:rPr lang="it-IT" sz="2400" dirty="0"/>
              <a:t>In </a:t>
            </a:r>
            <a:r>
              <a:rPr lang="it-IT" sz="2400" dirty="0" err="1"/>
              <a:t>addition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vessels</a:t>
            </a:r>
            <a:r>
              <a:rPr lang="it-IT" sz="2400" dirty="0"/>
              <a:t>, </a:t>
            </a:r>
            <a:r>
              <a:rPr lang="it-IT" sz="2400" b="1" dirty="0" err="1"/>
              <a:t>lymphatic</a:t>
            </a:r>
            <a:r>
              <a:rPr lang="it-IT" sz="2400" b="1" dirty="0"/>
              <a:t> </a:t>
            </a:r>
            <a:r>
              <a:rPr lang="it-IT" sz="2400" b="1" dirty="0" err="1"/>
              <a:t>vessels</a:t>
            </a:r>
            <a:r>
              <a:rPr lang="it-IT" sz="2400" b="1" dirty="0"/>
              <a:t> </a:t>
            </a:r>
            <a:r>
              <a:rPr lang="it-IT" sz="2400" b="1" dirty="0" err="1"/>
              <a:t>also</a:t>
            </a:r>
            <a:r>
              <a:rPr lang="it-IT" sz="2400" b="1" dirty="0"/>
              <a:t> </a:t>
            </a:r>
            <a:r>
              <a:rPr lang="it-IT" sz="2400" b="1" dirty="0" err="1"/>
              <a:t>participate</a:t>
            </a:r>
            <a:r>
              <a:rPr lang="it-IT" sz="2400" b="1" dirty="0"/>
              <a:t> in acute </a:t>
            </a:r>
            <a:r>
              <a:rPr lang="it-IT" sz="2400" b="1" dirty="0" err="1"/>
              <a:t>inflammation</a:t>
            </a:r>
            <a:r>
              <a:rPr lang="it-IT" sz="2400" dirty="0"/>
              <a:t>. The system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lymphatics</a:t>
            </a:r>
            <a:r>
              <a:rPr lang="it-IT" sz="2400" dirty="0"/>
              <a:t> and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nodes</a:t>
            </a:r>
            <a:r>
              <a:rPr lang="it-IT" sz="2400" dirty="0"/>
              <a:t> </a:t>
            </a:r>
            <a:r>
              <a:rPr lang="it-IT" sz="2400" dirty="0" err="1"/>
              <a:t>filters</a:t>
            </a:r>
            <a:r>
              <a:rPr lang="it-IT" sz="2400" dirty="0"/>
              <a:t> and </a:t>
            </a:r>
            <a:r>
              <a:rPr lang="it-IT" sz="2400" dirty="0" err="1"/>
              <a:t>polices</a:t>
            </a:r>
            <a:r>
              <a:rPr lang="it-IT" sz="2400" dirty="0"/>
              <a:t> the </a:t>
            </a:r>
            <a:r>
              <a:rPr lang="it-IT" sz="2400" dirty="0" err="1"/>
              <a:t>extravascular</a:t>
            </a:r>
            <a:r>
              <a:rPr lang="it-IT" sz="2400" dirty="0"/>
              <a:t> </a:t>
            </a:r>
            <a:r>
              <a:rPr lang="it-IT" sz="2400" dirty="0" err="1"/>
              <a:t>fluids</a:t>
            </a:r>
            <a:r>
              <a:rPr lang="it-IT" sz="2400" dirty="0"/>
              <a:t>.</a:t>
            </a:r>
          </a:p>
          <a:p>
            <a:r>
              <a:rPr lang="it-IT" sz="2400" dirty="0" err="1"/>
              <a:t>Lymphatics</a:t>
            </a:r>
            <a:r>
              <a:rPr lang="it-IT" sz="2400" dirty="0"/>
              <a:t> </a:t>
            </a:r>
            <a:r>
              <a:rPr lang="it-IT" sz="2400" dirty="0" err="1"/>
              <a:t>drain</a:t>
            </a:r>
            <a:r>
              <a:rPr lang="it-IT" sz="2400" dirty="0"/>
              <a:t> the </a:t>
            </a:r>
            <a:r>
              <a:rPr lang="it-IT" sz="2400" dirty="0" err="1"/>
              <a:t>small</a:t>
            </a:r>
            <a:r>
              <a:rPr lang="it-IT" sz="2400" dirty="0"/>
              <a:t> </a:t>
            </a:r>
            <a:r>
              <a:rPr lang="it-IT" sz="2400" dirty="0" err="1"/>
              <a:t>amount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extravascular</a:t>
            </a:r>
            <a:r>
              <a:rPr lang="it-IT" sz="2400" dirty="0"/>
              <a:t> </a:t>
            </a:r>
            <a:r>
              <a:rPr lang="it-IT" sz="2400" dirty="0" err="1"/>
              <a:t>fluid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seeps</a:t>
            </a:r>
            <a:r>
              <a:rPr lang="it-IT" sz="2400" dirty="0"/>
              <a:t> out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capillaries</a:t>
            </a:r>
            <a:r>
              <a:rPr lang="it-IT" sz="2400" dirty="0"/>
              <a:t> under </a:t>
            </a:r>
            <a:r>
              <a:rPr lang="it-IT" sz="2400" dirty="0" err="1"/>
              <a:t>normal</a:t>
            </a:r>
            <a:r>
              <a:rPr lang="it-IT" sz="2400" dirty="0"/>
              <a:t> </a:t>
            </a:r>
            <a:r>
              <a:rPr lang="it-IT" sz="2400" dirty="0" err="1"/>
              <a:t>circumstances</a:t>
            </a:r>
            <a:r>
              <a:rPr lang="it-IT" sz="2400" dirty="0"/>
              <a:t>. In </a:t>
            </a:r>
            <a:r>
              <a:rPr lang="it-IT" sz="2400" dirty="0" err="1"/>
              <a:t>inflammation</a:t>
            </a:r>
            <a:r>
              <a:rPr lang="it-IT" sz="2400" dirty="0"/>
              <a:t>, </a:t>
            </a:r>
            <a:r>
              <a:rPr lang="it-IT" sz="2400" b="1" dirty="0" err="1"/>
              <a:t>lymph</a:t>
            </a:r>
            <a:r>
              <a:rPr lang="it-IT" sz="2400" b="1" dirty="0"/>
              <a:t> flow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increased</a:t>
            </a:r>
            <a:r>
              <a:rPr lang="it-IT" sz="2400" b="1" dirty="0"/>
              <a:t> </a:t>
            </a:r>
            <a:r>
              <a:rPr lang="it-IT" sz="2400" b="1" dirty="0" err="1"/>
              <a:t>to</a:t>
            </a:r>
            <a:r>
              <a:rPr lang="it-IT" sz="2400" b="1" dirty="0"/>
              <a:t> help </a:t>
            </a:r>
            <a:r>
              <a:rPr lang="it-IT" sz="2400" b="1" dirty="0" err="1"/>
              <a:t>drain</a:t>
            </a:r>
            <a:r>
              <a:rPr lang="it-IT" sz="2400" b="1" dirty="0"/>
              <a:t> edema </a:t>
            </a:r>
            <a:r>
              <a:rPr lang="it-IT" sz="2400" b="1" dirty="0" err="1"/>
              <a:t>fluid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</a:t>
            </a:r>
            <a:r>
              <a:rPr lang="it-IT" sz="2400" b="1" dirty="0" err="1"/>
              <a:t>accumulates</a:t>
            </a:r>
            <a:r>
              <a:rPr lang="it-IT" sz="2400" b="1" dirty="0"/>
              <a:t> </a:t>
            </a:r>
            <a:r>
              <a:rPr lang="it-IT" sz="2400" b="1" dirty="0" err="1"/>
              <a:t>because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increased</a:t>
            </a:r>
            <a:r>
              <a:rPr lang="it-IT" sz="2400" b="1" dirty="0"/>
              <a:t> </a:t>
            </a:r>
            <a:r>
              <a:rPr lang="it-IT" sz="2400" b="1" dirty="0" err="1"/>
              <a:t>vascular</a:t>
            </a:r>
            <a:r>
              <a:rPr lang="it-IT" sz="2400" b="1" dirty="0"/>
              <a:t> </a:t>
            </a:r>
            <a:r>
              <a:rPr lang="it-IT" sz="2400" b="1" dirty="0" err="1"/>
              <a:t>permeability</a:t>
            </a:r>
            <a:r>
              <a:rPr lang="it-IT" sz="2400" dirty="0"/>
              <a:t>. In </a:t>
            </a:r>
            <a:r>
              <a:rPr lang="it-IT" sz="2400" dirty="0" err="1"/>
              <a:t>addition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fluid</a:t>
            </a:r>
            <a:r>
              <a:rPr lang="it-IT" sz="2400" dirty="0"/>
              <a:t>, </a:t>
            </a:r>
            <a:r>
              <a:rPr lang="it-IT" sz="2400" dirty="0" err="1"/>
              <a:t>leukocytes</a:t>
            </a:r>
            <a:r>
              <a:rPr lang="it-IT" sz="2400" dirty="0"/>
              <a:t> and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debris</a:t>
            </a:r>
            <a:r>
              <a:rPr lang="it-IT" sz="2400" dirty="0"/>
              <a:t>,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microbes</a:t>
            </a:r>
            <a:r>
              <a:rPr lang="it-IT" sz="2400" dirty="0"/>
              <a:t>,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find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way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lymph</a:t>
            </a:r>
            <a:r>
              <a:rPr lang="it-IT" sz="2400" dirty="0"/>
              <a:t>. </a:t>
            </a:r>
            <a:r>
              <a:rPr lang="it-IT" sz="2400" dirty="0" err="1"/>
              <a:t>Lymphatic</a:t>
            </a:r>
            <a:r>
              <a:rPr lang="it-IT" sz="2400" dirty="0"/>
              <a:t> </a:t>
            </a:r>
            <a:r>
              <a:rPr lang="it-IT" sz="2400" dirty="0" err="1"/>
              <a:t>vessels</a:t>
            </a:r>
            <a:r>
              <a:rPr lang="it-IT" sz="2400" dirty="0"/>
              <a:t>, </a:t>
            </a:r>
            <a:r>
              <a:rPr lang="it-IT" sz="2400" dirty="0" err="1"/>
              <a:t>like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vessels</a:t>
            </a:r>
            <a:r>
              <a:rPr lang="it-IT" sz="2400" dirty="0"/>
              <a:t>, proliferate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reactions</a:t>
            </a:r>
            <a:r>
              <a:rPr lang="it-IT" sz="2400" dirty="0"/>
              <a:t> to </a:t>
            </a:r>
            <a:r>
              <a:rPr lang="it-IT" sz="2400" dirty="0" err="1"/>
              <a:t>handle</a:t>
            </a:r>
            <a:r>
              <a:rPr lang="it-IT" sz="2400" dirty="0"/>
              <a:t> the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load</a:t>
            </a:r>
            <a:r>
              <a:rPr 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762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D025AE8-3920-2B47-B320-CBAFD1A3AAE8}"/>
              </a:ext>
            </a:extLst>
          </p:cNvPr>
          <p:cNvSpPr/>
          <p:nvPr/>
        </p:nvSpPr>
        <p:spPr>
          <a:xfrm>
            <a:off x="1981200" y="1196192"/>
            <a:ext cx="80962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lymphatics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become</a:t>
            </a:r>
            <a:r>
              <a:rPr lang="it-IT" sz="2400" dirty="0"/>
              <a:t> </a:t>
            </a:r>
            <a:r>
              <a:rPr lang="it-IT" sz="2400" dirty="0" err="1"/>
              <a:t>secondarily</a:t>
            </a:r>
            <a:r>
              <a:rPr lang="it-IT" sz="2400" dirty="0"/>
              <a:t> </a:t>
            </a:r>
            <a:r>
              <a:rPr lang="it-IT" sz="2400" dirty="0" err="1"/>
              <a:t>inflamed</a:t>
            </a:r>
            <a:r>
              <a:rPr lang="it-IT" sz="2400" dirty="0"/>
              <a:t> (</a:t>
            </a:r>
            <a:r>
              <a:rPr lang="it-IT" sz="2400" b="1" dirty="0" err="1"/>
              <a:t>lymphangitis</a:t>
            </a:r>
            <a:r>
              <a:rPr lang="it-IT" sz="2400" dirty="0"/>
              <a:t>),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the </a:t>
            </a:r>
            <a:r>
              <a:rPr lang="it-IT" sz="2400" dirty="0" err="1"/>
              <a:t>draining</a:t>
            </a:r>
            <a:r>
              <a:rPr lang="it-IT" sz="2400" dirty="0"/>
              <a:t>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nodes</a:t>
            </a:r>
            <a:r>
              <a:rPr lang="it-IT" sz="2400" dirty="0"/>
              <a:t> (</a:t>
            </a:r>
            <a:r>
              <a:rPr lang="it-IT" sz="2400" b="1" dirty="0" err="1"/>
              <a:t>lymphadenitis</a:t>
            </a:r>
            <a:r>
              <a:rPr lang="it-IT" sz="2400" dirty="0"/>
              <a:t>). </a:t>
            </a:r>
            <a:r>
              <a:rPr lang="it-IT" sz="2400" dirty="0" err="1"/>
              <a:t>Inflamed</a:t>
            </a:r>
            <a:r>
              <a:rPr lang="it-IT" sz="2400" dirty="0"/>
              <a:t>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nodes</a:t>
            </a:r>
            <a:r>
              <a:rPr lang="it-IT" sz="2400" dirty="0"/>
              <a:t> are </a:t>
            </a:r>
            <a:r>
              <a:rPr lang="it-IT" sz="2400" dirty="0" err="1"/>
              <a:t>often</a:t>
            </a:r>
            <a:r>
              <a:rPr lang="it-IT" sz="2400" dirty="0"/>
              <a:t> </a:t>
            </a:r>
            <a:r>
              <a:rPr lang="it-IT" sz="2400" dirty="0" err="1"/>
              <a:t>enlarged</a:t>
            </a:r>
            <a:r>
              <a:rPr lang="it-IT" sz="2400" dirty="0"/>
              <a:t> </a:t>
            </a:r>
            <a:r>
              <a:rPr lang="it-IT" sz="2400" dirty="0" err="1"/>
              <a:t>because</a:t>
            </a:r>
            <a:r>
              <a:rPr lang="it-IT" sz="2400" dirty="0"/>
              <a:t> of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cellularity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constellation</a:t>
            </a:r>
            <a:r>
              <a:rPr lang="it-IT" sz="2400" dirty="0"/>
              <a:t> of </a:t>
            </a:r>
            <a:r>
              <a:rPr lang="it-IT" sz="2400" dirty="0" err="1"/>
              <a:t>pathologic</a:t>
            </a:r>
            <a:r>
              <a:rPr lang="it-IT" sz="2400" dirty="0"/>
              <a:t> </a:t>
            </a:r>
            <a:r>
              <a:rPr lang="it-IT" sz="2400" dirty="0" err="1"/>
              <a:t>changes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termed</a:t>
            </a:r>
            <a:r>
              <a:rPr lang="it-IT" sz="2400" dirty="0"/>
              <a:t> </a:t>
            </a:r>
            <a:r>
              <a:rPr lang="it-IT" sz="2400" b="1" dirty="0" err="1"/>
              <a:t>reactive</a:t>
            </a:r>
            <a:r>
              <a:rPr lang="it-IT" sz="2400" b="1" dirty="0"/>
              <a:t>, or </a:t>
            </a:r>
            <a:r>
              <a:rPr lang="it-IT" sz="2400" b="1" dirty="0" err="1"/>
              <a:t>inflammatory</a:t>
            </a:r>
            <a:r>
              <a:rPr lang="it-IT" sz="2400" b="1" dirty="0"/>
              <a:t>, </a:t>
            </a:r>
            <a:r>
              <a:rPr lang="it-IT" sz="2400" b="1" dirty="0" err="1"/>
              <a:t>lymphadenitis</a:t>
            </a:r>
            <a:r>
              <a:rPr lang="it-IT" sz="2400" dirty="0"/>
              <a:t>. For </a:t>
            </a:r>
            <a:r>
              <a:rPr lang="it-IT" sz="2400" dirty="0" err="1"/>
              <a:t>clinicians</a:t>
            </a:r>
            <a:r>
              <a:rPr lang="it-IT" sz="2400" dirty="0"/>
              <a:t> the </a:t>
            </a:r>
            <a:r>
              <a:rPr lang="it-IT" sz="2400" dirty="0" err="1"/>
              <a:t>presence</a:t>
            </a:r>
            <a:r>
              <a:rPr lang="it-IT" sz="2400" dirty="0"/>
              <a:t> of </a:t>
            </a:r>
            <a:r>
              <a:rPr lang="it-IT" sz="2400" dirty="0" err="1"/>
              <a:t>red</a:t>
            </a:r>
            <a:r>
              <a:rPr lang="it-IT" sz="2400" dirty="0"/>
              <a:t> </a:t>
            </a:r>
            <a:r>
              <a:rPr lang="it-IT" sz="2400" dirty="0" err="1"/>
              <a:t>streaks</a:t>
            </a:r>
            <a:r>
              <a:rPr lang="it-IT" sz="2400" dirty="0"/>
              <a:t> </a:t>
            </a:r>
            <a:r>
              <a:rPr lang="it-IT" sz="2400" dirty="0" err="1"/>
              <a:t>near</a:t>
            </a:r>
            <a:r>
              <a:rPr lang="it-IT" sz="2400" dirty="0"/>
              <a:t> a </a:t>
            </a:r>
            <a:r>
              <a:rPr lang="it-IT" sz="2400" dirty="0" err="1"/>
              <a:t>skin</a:t>
            </a:r>
            <a:r>
              <a:rPr lang="it-IT" sz="2400" dirty="0"/>
              <a:t> </a:t>
            </a:r>
            <a:r>
              <a:rPr lang="it-IT" sz="2400" dirty="0" err="1"/>
              <a:t>wound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telltale</a:t>
            </a:r>
            <a:r>
              <a:rPr lang="it-IT" sz="2400" dirty="0"/>
              <a:t> </a:t>
            </a:r>
            <a:r>
              <a:rPr lang="it-IT" sz="2400" dirty="0" err="1"/>
              <a:t>sign</a:t>
            </a:r>
            <a:r>
              <a:rPr lang="it-IT" sz="2400" dirty="0"/>
              <a:t> of an </a:t>
            </a:r>
            <a:r>
              <a:rPr lang="it-IT" sz="2400" dirty="0" err="1"/>
              <a:t>infection</a:t>
            </a:r>
            <a:r>
              <a:rPr lang="it-IT" sz="2400" dirty="0"/>
              <a:t> in the </a:t>
            </a:r>
            <a:r>
              <a:rPr lang="it-IT" sz="2400" dirty="0" err="1"/>
              <a:t>wound</a:t>
            </a:r>
            <a:r>
              <a:rPr lang="it-IT" sz="2400" dirty="0"/>
              <a:t>.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streaking</a:t>
            </a:r>
            <a:r>
              <a:rPr lang="it-IT" sz="2400" dirty="0"/>
              <a:t> </a:t>
            </a:r>
            <a:r>
              <a:rPr lang="it-IT" sz="2400" dirty="0" err="1"/>
              <a:t>follows</a:t>
            </a:r>
            <a:r>
              <a:rPr lang="it-IT" sz="2400" dirty="0"/>
              <a:t> the </a:t>
            </a:r>
            <a:r>
              <a:rPr lang="it-IT" sz="2400" dirty="0" err="1"/>
              <a:t>course</a:t>
            </a:r>
            <a:r>
              <a:rPr lang="it-IT" sz="2400" dirty="0"/>
              <a:t> of the </a:t>
            </a:r>
            <a:r>
              <a:rPr lang="it-IT" sz="2400" dirty="0" err="1"/>
              <a:t>lymphatic</a:t>
            </a:r>
            <a:r>
              <a:rPr lang="it-IT" sz="2400" dirty="0"/>
              <a:t> </a:t>
            </a:r>
            <a:r>
              <a:rPr lang="it-IT" sz="2400" dirty="0" err="1"/>
              <a:t>channels</a:t>
            </a:r>
            <a:r>
              <a:rPr lang="it-IT" sz="2400" dirty="0"/>
              <a:t> and </a:t>
            </a:r>
            <a:r>
              <a:rPr lang="it-IT" sz="2400" dirty="0" err="1"/>
              <a:t>indicates</a:t>
            </a:r>
            <a:r>
              <a:rPr lang="it-IT" sz="2400" dirty="0"/>
              <a:t> the </a:t>
            </a:r>
            <a:r>
              <a:rPr lang="it-IT" sz="2400" dirty="0" err="1"/>
              <a:t>presence</a:t>
            </a:r>
            <a:r>
              <a:rPr lang="it-IT" sz="2400" dirty="0"/>
              <a:t> of </a:t>
            </a:r>
            <a:r>
              <a:rPr lang="it-IT" sz="2400" dirty="0" err="1"/>
              <a:t>lymphangitis</a:t>
            </a:r>
            <a:r>
              <a:rPr lang="it-IT" sz="2400" dirty="0"/>
              <a:t>;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be </a:t>
            </a:r>
            <a:r>
              <a:rPr lang="it-IT" sz="2400" dirty="0" err="1"/>
              <a:t>accompanied</a:t>
            </a:r>
            <a:r>
              <a:rPr lang="it-IT" sz="2400" dirty="0"/>
              <a:t> by </a:t>
            </a:r>
            <a:r>
              <a:rPr lang="it-IT" sz="2400" dirty="0" err="1"/>
              <a:t>painful</a:t>
            </a:r>
            <a:r>
              <a:rPr lang="it-IT" sz="2400" dirty="0"/>
              <a:t> </a:t>
            </a:r>
            <a:r>
              <a:rPr lang="it-IT" sz="2400" dirty="0" err="1"/>
              <a:t>enlargement</a:t>
            </a:r>
            <a:r>
              <a:rPr lang="it-IT" sz="2400" dirty="0"/>
              <a:t> of the </a:t>
            </a:r>
            <a:r>
              <a:rPr lang="it-IT" sz="2400" dirty="0" err="1"/>
              <a:t>draining</a:t>
            </a:r>
            <a:r>
              <a:rPr lang="it-IT" sz="2400" dirty="0"/>
              <a:t>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nodes</a:t>
            </a:r>
            <a:r>
              <a:rPr lang="it-IT" sz="2400" dirty="0"/>
              <a:t>, </a:t>
            </a:r>
            <a:r>
              <a:rPr lang="it-IT" sz="2400" dirty="0" err="1"/>
              <a:t>indicating</a:t>
            </a:r>
            <a:r>
              <a:rPr lang="it-IT" sz="2400" dirty="0"/>
              <a:t> </a:t>
            </a:r>
            <a:r>
              <a:rPr lang="it-IT" sz="2400" dirty="0" err="1"/>
              <a:t>lymphadenitis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937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3 alle 12.19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37405"/>
            <a:ext cx="4618092" cy="3724642"/>
          </a:xfrm>
          <a:prstGeom prst="rect">
            <a:avLst/>
          </a:prstGeom>
        </p:spPr>
      </p:pic>
      <p:pic>
        <p:nvPicPr>
          <p:cNvPr id="3" name="Immagine 2" descr="Schermata 2018-08-23 alle 12.21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18" y="1747297"/>
            <a:ext cx="4499982" cy="371475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323894" y="1043703"/>
            <a:ext cx="2307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/>
              <a:t>lymphadenitis</a:t>
            </a:r>
            <a:endParaRPr lang="it-IT" sz="2800" b="1" dirty="0"/>
          </a:p>
        </p:txBody>
      </p:sp>
      <p:sp>
        <p:nvSpPr>
          <p:cNvPr id="5" name="Rettangolo 4"/>
          <p:cNvSpPr/>
          <p:nvPr/>
        </p:nvSpPr>
        <p:spPr>
          <a:xfrm>
            <a:off x="2934144" y="1043703"/>
            <a:ext cx="2104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/>
              <a:t>lymphangitis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201890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3 alle 12.25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232115"/>
            <a:ext cx="3886200" cy="645184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880175" y="347901"/>
            <a:ext cx="4572000" cy="5632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err="1"/>
              <a:t>Leukocyte</a:t>
            </a:r>
            <a:r>
              <a:rPr lang="it-IT" b="1" dirty="0"/>
              <a:t> </a:t>
            </a:r>
            <a:r>
              <a:rPr lang="it-IT" b="1" dirty="0" err="1"/>
              <a:t>Recruitment</a:t>
            </a:r>
            <a:r>
              <a:rPr lang="it-IT" b="1" dirty="0"/>
              <a:t> </a:t>
            </a:r>
            <a:r>
              <a:rPr lang="it-IT" b="1" dirty="0" err="1"/>
              <a:t>to</a:t>
            </a:r>
            <a:r>
              <a:rPr lang="it-IT" b="1" dirty="0"/>
              <a:t> </a:t>
            </a:r>
            <a:r>
              <a:rPr lang="it-IT" b="1" dirty="0" err="1"/>
              <a:t>Sites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Inflammation</a:t>
            </a:r>
            <a:endParaRPr lang="it-IT" b="1" dirty="0"/>
          </a:p>
          <a:p>
            <a:endParaRPr lang="it-IT" dirty="0"/>
          </a:p>
          <a:p>
            <a:r>
              <a:rPr lang="it-IT" dirty="0" err="1"/>
              <a:t>Leukocytes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recruited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sites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inflammation</a:t>
            </a:r>
            <a:r>
              <a:rPr lang="it-IT" dirty="0"/>
              <a:t> </a:t>
            </a:r>
            <a:r>
              <a:rPr lang="it-IT" dirty="0" err="1"/>
              <a:t>perform</a:t>
            </a:r>
            <a:r>
              <a:rPr lang="it-IT" dirty="0"/>
              <a:t> the key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eliminating</a:t>
            </a:r>
            <a:r>
              <a:rPr lang="it-IT" dirty="0"/>
              <a:t> the </a:t>
            </a:r>
            <a:r>
              <a:rPr lang="it-IT" dirty="0" err="1"/>
              <a:t>offending</a:t>
            </a:r>
            <a:r>
              <a:rPr lang="it-IT" dirty="0"/>
              <a:t> </a:t>
            </a:r>
            <a:r>
              <a:rPr lang="it-IT" dirty="0" err="1"/>
              <a:t>agents</a:t>
            </a:r>
            <a:r>
              <a:rPr lang="it-IT" dirty="0"/>
              <a:t>.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leukocytes</a:t>
            </a:r>
            <a:r>
              <a:rPr lang="it-IT" dirty="0"/>
              <a:t> in </a:t>
            </a:r>
            <a:r>
              <a:rPr lang="it-IT" dirty="0" err="1"/>
              <a:t>typical</a:t>
            </a:r>
            <a:r>
              <a:rPr lang="it-IT" dirty="0"/>
              <a:t>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reactions</a:t>
            </a:r>
            <a:r>
              <a:rPr lang="it-IT" dirty="0"/>
              <a:t> are the </a:t>
            </a:r>
            <a:r>
              <a:rPr lang="it-IT" dirty="0" err="1"/>
              <a:t>ones</a:t>
            </a:r>
            <a:r>
              <a:rPr lang="it-IT" dirty="0"/>
              <a:t> </a:t>
            </a:r>
            <a:r>
              <a:rPr lang="it-IT" dirty="0" err="1"/>
              <a:t>capable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b="1" dirty="0" err="1"/>
              <a:t>phagocytosis</a:t>
            </a:r>
            <a:r>
              <a:rPr lang="it-IT" dirty="0"/>
              <a:t>, </a:t>
            </a:r>
            <a:r>
              <a:rPr lang="it-IT" dirty="0" err="1"/>
              <a:t>namely</a:t>
            </a:r>
            <a:r>
              <a:rPr lang="it-IT" dirty="0"/>
              <a:t>, </a:t>
            </a:r>
            <a:r>
              <a:rPr lang="it-IT" b="1" dirty="0" err="1"/>
              <a:t>neutrophils</a:t>
            </a:r>
            <a:r>
              <a:rPr lang="it-IT" dirty="0"/>
              <a:t> and </a:t>
            </a:r>
            <a:r>
              <a:rPr lang="it-IT" b="1" dirty="0" err="1"/>
              <a:t>macrophages</a:t>
            </a:r>
            <a:r>
              <a:rPr lang="it-IT" dirty="0"/>
              <a:t>. </a:t>
            </a:r>
            <a:r>
              <a:rPr lang="it-IT" dirty="0" err="1"/>
              <a:t>Neutrophils</a:t>
            </a:r>
            <a:r>
              <a:rPr lang="it-IT" dirty="0"/>
              <a:t> are </a:t>
            </a:r>
            <a:r>
              <a:rPr lang="it-IT" dirty="0" err="1"/>
              <a:t>produced</a:t>
            </a:r>
            <a:r>
              <a:rPr lang="it-IT" dirty="0"/>
              <a:t> in the </a:t>
            </a:r>
            <a:r>
              <a:rPr lang="it-IT" dirty="0" err="1"/>
              <a:t>bone</a:t>
            </a:r>
            <a:r>
              <a:rPr lang="it-IT" dirty="0"/>
              <a:t> </a:t>
            </a:r>
            <a:r>
              <a:rPr lang="it-IT" dirty="0" err="1"/>
              <a:t>marrow</a:t>
            </a:r>
            <a:r>
              <a:rPr lang="it-IT" dirty="0"/>
              <a:t> and </a:t>
            </a:r>
            <a:r>
              <a:rPr lang="it-IT" dirty="0" err="1"/>
              <a:t>rapidly</a:t>
            </a:r>
            <a:r>
              <a:rPr lang="it-IT" dirty="0"/>
              <a:t> </a:t>
            </a:r>
            <a:r>
              <a:rPr lang="it-IT" dirty="0" err="1"/>
              <a:t>recruited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sites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inflammation</a:t>
            </a:r>
            <a:r>
              <a:rPr lang="it-IT" dirty="0"/>
              <a:t>. </a:t>
            </a:r>
            <a:r>
              <a:rPr lang="it-IT" dirty="0" err="1"/>
              <a:t>Macrophages</a:t>
            </a:r>
            <a:r>
              <a:rPr lang="it-IT" dirty="0"/>
              <a:t> are </a:t>
            </a:r>
            <a:r>
              <a:rPr lang="it-IT" dirty="0" err="1"/>
              <a:t>slower</a:t>
            </a:r>
            <a:r>
              <a:rPr lang="it-IT" dirty="0"/>
              <a:t> </a:t>
            </a:r>
            <a:r>
              <a:rPr lang="it-IT" dirty="0" err="1"/>
              <a:t>responders</a:t>
            </a:r>
            <a:r>
              <a:rPr lang="it-IT" dirty="0"/>
              <a:t>. The </a:t>
            </a:r>
            <a:r>
              <a:rPr lang="it-IT" dirty="0" err="1"/>
              <a:t>principal</a:t>
            </a:r>
            <a:r>
              <a:rPr lang="it-IT" dirty="0"/>
              <a:t> </a:t>
            </a:r>
            <a:r>
              <a:rPr lang="it-IT" dirty="0" err="1"/>
              <a:t>functions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</a:t>
            </a:r>
            <a:r>
              <a:rPr lang="it-IT" dirty="0" err="1"/>
              <a:t>differ</a:t>
            </a:r>
            <a:r>
              <a:rPr lang="it-IT" dirty="0"/>
              <a:t> in </a:t>
            </a:r>
            <a:r>
              <a:rPr lang="it-IT" dirty="0" err="1"/>
              <a:t>subtle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ways—neutrophils</a:t>
            </a:r>
            <a:r>
              <a:rPr lang="it-IT" dirty="0"/>
              <a:t> </a:t>
            </a:r>
            <a:r>
              <a:rPr lang="it-IT" dirty="0" err="1"/>
              <a:t>use</a:t>
            </a:r>
            <a:r>
              <a:rPr lang="it-IT" dirty="0"/>
              <a:t> </a:t>
            </a:r>
            <a:r>
              <a:rPr lang="it-IT" dirty="0" err="1"/>
              <a:t>cytoskeletal</a:t>
            </a:r>
            <a:r>
              <a:rPr lang="it-IT" dirty="0"/>
              <a:t> </a:t>
            </a:r>
            <a:r>
              <a:rPr lang="it-IT" dirty="0" err="1"/>
              <a:t>rearrangements</a:t>
            </a:r>
            <a:r>
              <a:rPr lang="it-IT" dirty="0"/>
              <a:t> and </a:t>
            </a:r>
            <a:r>
              <a:rPr lang="it-IT" dirty="0" err="1"/>
              <a:t>enzyme</a:t>
            </a:r>
            <a:r>
              <a:rPr lang="it-IT" dirty="0"/>
              <a:t> </a:t>
            </a:r>
            <a:r>
              <a:rPr lang="it-IT" dirty="0" err="1"/>
              <a:t>assembly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mount</a:t>
            </a:r>
            <a:r>
              <a:rPr lang="it-IT" dirty="0"/>
              <a:t> </a:t>
            </a:r>
            <a:r>
              <a:rPr lang="it-IT" dirty="0" err="1"/>
              <a:t>rapid</a:t>
            </a:r>
            <a:r>
              <a:rPr lang="it-IT" dirty="0"/>
              <a:t>, </a:t>
            </a:r>
            <a:r>
              <a:rPr lang="it-IT" dirty="0" err="1"/>
              <a:t>transient</a:t>
            </a:r>
            <a:r>
              <a:rPr lang="it-IT" dirty="0"/>
              <a:t> </a:t>
            </a:r>
            <a:r>
              <a:rPr lang="it-IT" dirty="0" err="1"/>
              <a:t>responses</a:t>
            </a:r>
            <a:r>
              <a:rPr lang="it-IT" dirty="0"/>
              <a:t>, </a:t>
            </a:r>
            <a:r>
              <a:rPr lang="it-IT" dirty="0" err="1"/>
              <a:t>whereas</a:t>
            </a:r>
            <a:r>
              <a:rPr lang="it-IT" dirty="0"/>
              <a:t> </a:t>
            </a:r>
            <a:r>
              <a:rPr lang="it-IT" dirty="0" err="1"/>
              <a:t>macrophages</a:t>
            </a:r>
            <a:r>
              <a:rPr lang="it-IT" dirty="0"/>
              <a:t>,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long-lived</a:t>
            </a:r>
            <a:r>
              <a:rPr lang="it-IT" dirty="0"/>
              <a:t>,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slower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more </a:t>
            </a:r>
            <a:r>
              <a:rPr lang="it-IT" dirty="0" err="1"/>
              <a:t>prolonged</a:t>
            </a:r>
            <a:r>
              <a:rPr lang="it-IT" dirty="0"/>
              <a:t> </a:t>
            </a:r>
            <a:r>
              <a:rPr lang="it-IT" dirty="0" err="1"/>
              <a:t>responses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rely</a:t>
            </a:r>
            <a:r>
              <a:rPr lang="it-IT" dirty="0"/>
              <a:t> on </a:t>
            </a:r>
            <a:r>
              <a:rPr lang="it-IT" dirty="0" err="1"/>
              <a:t>new</a:t>
            </a:r>
            <a:r>
              <a:rPr lang="it-IT" dirty="0"/>
              <a:t> gene </a:t>
            </a:r>
            <a:r>
              <a:rPr lang="it-IT" dirty="0" err="1"/>
              <a:t>transcription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9732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06EF7A4-6EA9-9F43-9FE9-8BED6AAC5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850900"/>
            <a:ext cx="75946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10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2 alle 10.51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42" y="1813256"/>
            <a:ext cx="6244850" cy="469504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813300" y="155533"/>
            <a:ext cx="8565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The </a:t>
            </a:r>
            <a:r>
              <a:rPr lang="it-IT" b="1" dirty="0" err="1"/>
              <a:t>multistep</a:t>
            </a:r>
            <a:r>
              <a:rPr lang="it-IT" b="1" dirty="0"/>
              <a:t> </a:t>
            </a:r>
            <a:r>
              <a:rPr lang="it-IT" b="1" dirty="0" err="1"/>
              <a:t>process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leukocyte</a:t>
            </a:r>
            <a:r>
              <a:rPr lang="it-IT" b="1" dirty="0"/>
              <a:t> </a:t>
            </a:r>
            <a:r>
              <a:rPr lang="it-IT" b="1" dirty="0" err="1"/>
              <a:t>migration</a:t>
            </a:r>
            <a:r>
              <a:rPr lang="it-IT" b="1" dirty="0"/>
              <a:t> </a:t>
            </a:r>
            <a:r>
              <a:rPr lang="it-IT" b="1" dirty="0" err="1"/>
              <a:t>through</a:t>
            </a:r>
            <a:r>
              <a:rPr lang="it-IT" b="1" dirty="0"/>
              <a:t> </a:t>
            </a:r>
            <a:r>
              <a:rPr lang="it-IT" b="1" dirty="0" err="1"/>
              <a:t>blood</a:t>
            </a:r>
            <a:r>
              <a:rPr lang="it-IT" b="1" dirty="0"/>
              <a:t> </a:t>
            </a:r>
            <a:r>
              <a:rPr lang="it-IT" b="1" dirty="0" err="1"/>
              <a:t>vessels</a:t>
            </a:r>
            <a:r>
              <a:rPr lang="it-IT" dirty="0"/>
              <a:t>, </a:t>
            </a:r>
            <a:r>
              <a:rPr lang="it-IT" dirty="0" err="1"/>
              <a:t>shown</a:t>
            </a:r>
            <a:r>
              <a:rPr lang="it-IT" dirty="0"/>
              <a:t> </a:t>
            </a: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neutrophils</a:t>
            </a:r>
            <a:r>
              <a:rPr lang="it-IT" dirty="0"/>
              <a:t>. The </a:t>
            </a:r>
            <a:r>
              <a:rPr lang="it-IT" dirty="0" err="1"/>
              <a:t>leukocytes</a:t>
            </a:r>
            <a:r>
              <a:rPr lang="it-IT" dirty="0"/>
              <a:t> first </a:t>
            </a:r>
            <a:r>
              <a:rPr lang="it-IT" dirty="0" err="1"/>
              <a:t>roll</a:t>
            </a:r>
            <a:r>
              <a:rPr lang="it-IT" dirty="0"/>
              <a:t>,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activated</a:t>
            </a:r>
            <a:r>
              <a:rPr lang="it-IT" dirty="0"/>
              <a:t> and </a:t>
            </a:r>
            <a:r>
              <a:rPr lang="it-IT" dirty="0" err="1"/>
              <a:t>adhere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endothelium</a:t>
            </a:r>
            <a:r>
              <a:rPr lang="it-IT" dirty="0"/>
              <a:t>,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transmigrate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the </a:t>
            </a:r>
            <a:r>
              <a:rPr lang="it-IT" dirty="0" err="1"/>
              <a:t>endothelium</a:t>
            </a:r>
            <a:r>
              <a:rPr lang="it-IT" dirty="0"/>
              <a:t>, </a:t>
            </a:r>
            <a:r>
              <a:rPr lang="it-IT" dirty="0" err="1"/>
              <a:t>pierce</a:t>
            </a:r>
            <a:r>
              <a:rPr lang="it-IT" dirty="0"/>
              <a:t> the </a:t>
            </a:r>
            <a:r>
              <a:rPr lang="it-IT" dirty="0" err="1"/>
              <a:t>basement</a:t>
            </a:r>
            <a:r>
              <a:rPr lang="it-IT" dirty="0"/>
              <a:t> membrane, and </a:t>
            </a:r>
            <a:r>
              <a:rPr lang="it-IT" dirty="0" err="1"/>
              <a:t>move</a:t>
            </a:r>
            <a:r>
              <a:rPr lang="it-IT" dirty="0"/>
              <a:t> </a:t>
            </a:r>
            <a:r>
              <a:rPr lang="it-IT" dirty="0" err="1"/>
              <a:t>toward</a:t>
            </a:r>
            <a:r>
              <a:rPr lang="it-IT" dirty="0"/>
              <a:t> </a:t>
            </a:r>
            <a:r>
              <a:rPr lang="it-IT" dirty="0" err="1"/>
              <a:t>chemoattractants</a:t>
            </a:r>
            <a:r>
              <a:rPr lang="it-IT" dirty="0"/>
              <a:t> </a:t>
            </a:r>
            <a:r>
              <a:rPr lang="it-IT" dirty="0" err="1"/>
              <a:t>emanating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source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.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molecules</a:t>
            </a:r>
            <a:r>
              <a:rPr lang="it-IT" dirty="0"/>
              <a:t> play </a:t>
            </a:r>
            <a:r>
              <a:rPr lang="it-IT" dirty="0" err="1"/>
              <a:t>predominant</a:t>
            </a:r>
            <a:r>
              <a:rPr lang="it-IT" dirty="0"/>
              <a:t> </a:t>
            </a:r>
            <a:r>
              <a:rPr lang="it-IT" dirty="0" err="1"/>
              <a:t>roles</a:t>
            </a:r>
            <a:r>
              <a:rPr lang="it-IT" dirty="0"/>
              <a:t> at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step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: </a:t>
            </a:r>
            <a:r>
              <a:rPr lang="it-IT" b="1" dirty="0" err="1"/>
              <a:t>selectins</a:t>
            </a:r>
            <a:r>
              <a:rPr lang="it-IT" dirty="0"/>
              <a:t> in </a:t>
            </a:r>
            <a:r>
              <a:rPr lang="it-IT" dirty="0" err="1"/>
              <a:t>rolling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8248792" y="1669926"/>
            <a:ext cx="228600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chemokines</a:t>
            </a:r>
            <a:r>
              <a:rPr lang="it-IT" dirty="0"/>
              <a:t> (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displayed</a:t>
            </a:r>
            <a:r>
              <a:rPr lang="it-IT" dirty="0"/>
              <a:t> </a:t>
            </a:r>
            <a:r>
              <a:rPr lang="it-IT" dirty="0" err="1"/>
              <a:t>bound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proteoglycans</a:t>
            </a:r>
            <a:r>
              <a:rPr lang="it-IT" dirty="0"/>
              <a:t>) in </a:t>
            </a:r>
            <a:r>
              <a:rPr lang="it-IT" dirty="0" err="1"/>
              <a:t>activating</a:t>
            </a:r>
            <a:r>
              <a:rPr lang="it-IT" dirty="0"/>
              <a:t> the </a:t>
            </a:r>
            <a:r>
              <a:rPr lang="it-IT" dirty="0" err="1"/>
              <a:t>neutrophils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avidity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integrins</a:t>
            </a:r>
            <a:r>
              <a:rPr lang="it-IT" dirty="0"/>
              <a:t>; </a:t>
            </a:r>
            <a:r>
              <a:rPr lang="it-IT" b="1" dirty="0" err="1"/>
              <a:t>integrins</a:t>
            </a:r>
            <a:r>
              <a:rPr lang="it-IT" dirty="0"/>
              <a:t> in </a:t>
            </a:r>
            <a:r>
              <a:rPr lang="it-IT" dirty="0" err="1"/>
              <a:t>firm</a:t>
            </a:r>
            <a:r>
              <a:rPr lang="it-IT" dirty="0"/>
              <a:t> </a:t>
            </a:r>
            <a:r>
              <a:rPr lang="it-IT" dirty="0" err="1"/>
              <a:t>adhesion</a:t>
            </a:r>
            <a:r>
              <a:rPr lang="it-IT" dirty="0"/>
              <a:t>; and </a:t>
            </a:r>
            <a:r>
              <a:rPr lang="it-IT" b="1" dirty="0"/>
              <a:t>CD31</a:t>
            </a:r>
            <a:r>
              <a:rPr lang="it-IT" dirty="0"/>
              <a:t> (PECAM-1) in </a:t>
            </a:r>
            <a:r>
              <a:rPr lang="it-IT" dirty="0" err="1"/>
              <a:t>transmigration</a:t>
            </a:r>
            <a:r>
              <a:rPr lang="it-IT" dirty="0"/>
              <a:t>. ICAM-1, </a:t>
            </a:r>
            <a:r>
              <a:rPr lang="it-IT" dirty="0" err="1"/>
              <a:t>Intercellular</a:t>
            </a:r>
            <a:r>
              <a:rPr lang="it-IT" dirty="0"/>
              <a:t> </a:t>
            </a:r>
            <a:r>
              <a:rPr lang="it-IT" dirty="0" err="1"/>
              <a:t>adhesion</a:t>
            </a:r>
            <a:r>
              <a:rPr lang="it-IT" dirty="0"/>
              <a:t> molecule-1; PECAM-1 (CD31), </a:t>
            </a:r>
            <a:r>
              <a:rPr lang="it-IT" dirty="0" err="1"/>
              <a:t>platelet</a:t>
            </a:r>
            <a:r>
              <a:rPr lang="it-IT" dirty="0"/>
              <a:t>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adhesion</a:t>
            </a:r>
            <a:r>
              <a:rPr lang="it-IT" dirty="0"/>
              <a:t> molecule-1; TNF,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necrosis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3087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3 alle 12.28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074" y="1372035"/>
            <a:ext cx="8101350" cy="511733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733966" y="504457"/>
            <a:ext cx="7284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/>
              <a:t>Endothelial</a:t>
            </a:r>
            <a:r>
              <a:rPr lang="it-IT" sz="2800" b="1" dirty="0"/>
              <a:t> and </a:t>
            </a:r>
            <a:r>
              <a:rPr lang="it-IT" sz="2800" b="1" dirty="0" err="1"/>
              <a:t>Leukocyte</a:t>
            </a:r>
            <a:r>
              <a:rPr lang="it-IT" sz="2800" b="1" dirty="0"/>
              <a:t> </a:t>
            </a:r>
            <a:r>
              <a:rPr lang="it-IT" sz="2800" b="1" dirty="0" err="1"/>
              <a:t>Adhesion</a:t>
            </a:r>
            <a:r>
              <a:rPr lang="it-IT" sz="2800" b="1" dirty="0"/>
              <a:t> </a:t>
            </a:r>
            <a:r>
              <a:rPr lang="it-IT" sz="2800" b="1" dirty="0" err="1"/>
              <a:t>Molecules</a:t>
            </a:r>
            <a:r>
              <a:rPr lang="it-IT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5940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3 alle 12.29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38" y="1"/>
            <a:ext cx="71945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28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1688" y="720566"/>
            <a:ext cx="8328624" cy="54168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800" b="1" dirty="0" err="1"/>
              <a:t>Leukocyte</a:t>
            </a:r>
            <a:r>
              <a:rPr lang="it-IT" sz="2800" b="1" dirty="0"/>
              <a:t> </a:t>
            </a:r>
            <a:r>
              <a:rPr lang="it-IT" sz="2800" b="1" dirty="0" err="1"/>
              <a:t>Migration</a:t>
            </a:r>
            <a:r>
              <a:rPr lang="it-IT" sz="2800" b="1" dirty="0"/>
              <a:t> </a:t>
            </a:r>
            <a:r>
              <a:rPr lang="it-IT" sz="2800" b="1" dirty="0" err="1"/>
              <a:t>through</a:t>
            </a:r>
            <a:r>
              <a:rPr lang="it-IT" sz="2800" b="1" dirty="0"/>
              <a:t> </a:t>
            </a:r>
            <a:r>
              <a:rPr lang="it-IT" sz="2800" b="1" dirty="0" err="1"/>
              <a:t>Endothelium</a:t>
            </a:r>
            <a:endParaRPr lang="it-IT" sz="2800" b="1" dirty="0"/>
          </a:p>
          <a:p>
            <a:endParaRPr lang="it-IT" dirty="0"/>
          </a:p>
          <a:p>
            <a:r>
              <a:rPr lang="it-IT" sz="2000" dirty="0" err="1"/>
              <a:t>After</a:t>
            </a:r>
            <a:r>
              <a:rPr lang="it-IT" sz="2000" dirty="0"/>
              <a:t> </a:t>
            </a:r>
            <a:r>
              <a:rPr lang="it-IT" sz="2000" dirty="0" err="1"/>
              <a:t>being</a:t>
            </a:r>
            <a:r>
              <a:rPr lang="it-IT" sz="2000" dirty="0"/>
              <a:t> </a:t>
            </a:r>
            <a:r>
              <a:rPr lang="it-IT" sz="2000" dirty="0" err="1"/>
              <a:t>arrested</a:t>
            </a:r>
            <a:r>
              <a:rPr lang="it-IT" sz="2000" dirty="0"/>
              <a:t> on the </a:t>
            </a:r>
            <a:r>
              <a:rPr lang="it-IT" sz="2000" dirty="0" err="1"/>
              <a:t>endothelial</a:t>
            </a:r>
            <a:r>
              <a:rPr lang="it-IT" sz="2000" dirty="0"/>
              <a:t> </a:t>
            </a:r>
            <a:r>
              <a:rPr lang="it-IT" sz="2000" dirty="0" err="1"/>
              <a:t>surface</a:t>
            </a:r>
            <a:r>
              <a:rPr lang="it-IT" sz="2000" dirty="0"/>
              <a:t>, </a:t>
            </a:r>
            <a:r>
              <a:rPr lang="it-IT" sz="2000" dirty="0" err="1"/>
              <a:t>leukocytes</a:t>
            </a:r>
            <a:r>
              <a:rPr lang="it-IT" sz="2000" dirty="0"/>
              <a:t> migrate </a:t>
            </a:r>
            <a:r>
              <a:rPr lang="it-IT" sz="2000" dirty="0" err="1"/>
              <a:t>through</a:t>
            </a:r>
            <a:r>
              <a:rPr lang="it-IT" sz="2000" dirty="0"/>
              <a:t> the vessel </a:t>
            </a:r>
            <a:r>
              <a:rPr lang="it-IT" sz="2000" dirty="0" err="1"/>
              <a:t>wall</a:t>
            </a:r>
            <a:r>
              <a:rPr lang="it-IT" sz="2000" dirty="0"/>
              <a:t> </a:t>
            </a:r>
            <a:r>
              <a:rPr lang="it-IT" sz="2000" dirty="0" err="1"/>
              <a:t>primarily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squeezing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at </a:t>
            </a:r>
            <a:r>
              <a:rPr lang="it-IT" sz="2000" dirty="0" err="1"/>
              <a:t>intercellular</a:t>
            </a:r>
            <a:r>
              <a:rPr lang="it-IT" sz="2000" dirty="0"/>
              <a:t> </a:t>
            </a:r>
            <a:r>
              <a:rPr lang="it-IT" sz="2000" dirty="0" err="1"/>
              <a:t>junctions</a:t>
            </a:r>
            <a:r>
              <a:rPr lang="it-IT" sz="2000" dirty="0"/>
              <a:t>.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extravasation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leukocytes</a:t>
            </a:r>
            <a:r>
              <a:rPr lang="it-IT" sz="2000" dirty="0"/>
              <a:t>,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b="1" dirty="0" err="1"/>
              <a:t>transmigration</a:t>
            </a:r>
            <a:r>
              <a:rPr lang="it-IT" sz="2000" dirty="0"/>
              <a:t>, </a:t>
            </a:r>
            <a:r>
              <a:rPr lang="it-IT" sz="2000" dirty="0" err="1"/>
              <a:t>occurs</a:t>
            </a:r>
            <a:r>
              <a:rPr lang="it-IT" sz="2000" dirty="0"/>
              <a:t> </a:t>
            </a:r>
            <a:r>
              <a:rPr lang="it-IT" sz="2000" dirty="0" err="1"/>
              <a:t>mainly</a:t>
            </a:r>
            <a:r>
              <a:rPr lang="it-IT" sz="2000" dirty="0"/>
              <a:t> in </a:t>
            </a:r>
            <a:r>
              <a:rPr lang="it-IT" sz="2000" dirty="0" err="1"/>
              <a:t>postcapillary</a:t>
            </a:r>
            <a:r>
              <a:rPr lang="it-IT" sz="2000" dirty="0"/>
              <a:t> </a:t>
            </a:r>
            <a:r>
              <a:rPr lang="it-IT" sz="2000" dirty="0" err="1"/>
              <a:t>venules</a:t>
            </a:r>
            <a:r>
              <a:rPr lang="it-IT" sz="2000" dirty="0"/>
              <a:t>, the site at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maximal </a:t>
            </a:r>
            <a:r>
              <a:rPr lang="it-IT" sz="2000" dirty="0" err="1"/>
              <a:t>retraction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endothelial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Further</a:t>
            </a:r>
            <a:r>
              <a:rPr lang="it-IT" sz="2000" dirty="0"/>
              <a:t> </a:t>
            </a:r>
            <a:r>
              <a:rPr lang="it-IT" sz="2000" dirty="0" err="1"/>
              <a:t>movement</a:t>
            </a:r>
            <a:r>
              <a:rPr lang="it-IT" sz="2000" dirty="0"/>
              <a:t> of </a:t>
            </a:r>
            <a:r>
              <a:rPr lang="it-IT" sz="2000" dirty="0" err="1"/>
              <a:t>leukocytes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driven</a:t>
            </a:r>
            <a:r>
              <a:rPr lang="it-IT" sz="2000" dirty="0"/>
              <a:t> by</a:t>
            </a:r>
            <a:r>
              <a:rPr lang="it-IT" sz="2000" b="1" dirty="0"/>
              <a:t> </a:t>
            </a:r>
            <a:r>
              <a:rPr lang="it-IT" sz="2000" b="1" dirty="0" err="1"/>
              <a:t>chemokines</a:t>
            </a:r>
            <a:r>
              <a:rPr lang="it-IT" sz="2000" b="1" dirty="0"/>
              <a:t> </a:t>
            </a:r>
            <a:r>
              <a:rPr lang="it-IT" sz="2000" b="1" dirty="0" err="1"/>
              <a:t>produced</a:t>
            </a:r>
            <a:r>
              <a:rPr lang="it-IT" sz="2000" b="1" dirty="0"/>
              <a:t> in </a:t>
            </a:r>
            <a:r>
              <a:rPr lang="it-IT" sz="2000" b="1" dirty="0" err="1"/>
              <a:t>extravascular</a:t>
            </a:r>
            <a:r>
              <a:rPr lang="it-IT" sz="2000" b="1" dirty="0"/>
              <a:t> </a:t>
            </a:r>
            <a:r>
              <a:rPr lang="it-IT" sz="2000" b="1" dirty="0" err="1"/>
              <a:t>tissues</a:t>
            </a:r>
            <a:r>
              <a:rPr lang="it-IT" sz="2000" b="1" dirty="0"/>
              <a:t>, </a:t>
            </a:r>
            <a:r>
              <a:rPr lang="it-IT" sz="2000" b="1" dirty="0" err="1"/>
              <a:t>which</a:t>
            </a:r>
            <a:r>
              <a:rPr lang="it-IT" sz="2000" b="1" dirty="0"/>
              <a:t> </a:t>
            </a:r>
            <a:r>
              <a:rPr lang="it-IT" sz="2000" b="1" dirty="0" err="1"/>
              <a:t>stimulate</a:t>
            </a:r>
            <a:r>
              <a:rPr lang="it-IT" sz="2000" b="1" dirty="0"/>
              <a:t> </a:t>
            </a:r>
            <a:r>
              <a:rPr lang="it-IT" sz="2000" b="1" dirty="0" err="1"/>
              <a:t>leukocytes</a:t>
            </a:r>
            <a:r>
              <a:rPr lang="it-IT" sz="2000" b="1" dirty="0"/>
              <a:t> to </a:t>
            </a:r>
            <a:r>
              <a:rPr lang="it-IT" sz="2000" b="1" dirty="0" err="1"/>
              <a:t>travel</a:t>
            </a:r>
            <a:r>
              <a:rPr lang="it-IT" sz="2000" b="1" dirty="0"/>
              <a:t> </a:t>
            </a:r>
            <a:r>
              <a:rPr lang="it-IT" sz="2000" b="1" dirty="0" err="1"/>
              <a:t>along</a:t>
            </a:r>
            <a:r>
              <a:rPr lang="it-IT" sz="2000" b="1" dirty="0"/>
              <a:t> a </a:t>
            </a:r>
            <a:r>
              <a:rPr lang="it-IT" sz="2000" b="1" dirty="0" err="1"/>
              <a:t>chemical</a:t>
            </a:r>
            <a:r>
              <a:rPr lang="it-IT" sz="2000" b="1" dirty="0"/>
              <a:t> </a:t>
            </a:r>
            <a:r>
              <a:rPr lang="it-IT" sz="2000" b="1" dirty="0" err="1"/>
              <a:t>gradient</a:t>
            </a:r>
            <a:r>
              <a:rPr lang="it-IT" sz="2000" dirty="0"/>
              <a:t>.</a:t>
            </a:r>
          </a:p>
          <a:p>
            <a:r>
              <a:rPr lang="it-IT" sz="2000" dirty="0"/>
              <a:t>In </a:t>
            </a:r>
            <a:r>
              <a:rPr lang="it-IT" sz="2000" dirty="0" err="1"/>
              <a:t>addition</a:t>
            </a:r>
            <a:r>
              <a:rPr lang="it-IT" sz="2000" dirty="0"/>
              <a:t>, </a:t>
            </a:r>
            <a:r>
              <a:rPr lang="it-IT" sz="2000" dirty="0" err="1"/>
              <a:t>platelet</a:t>
            </a:r>
            <a:r>
              <a:rPr lang="it-IT" sz="2000" dirty="0"/>
              <a:t> </a:t>
            </a:r>
            <a:r>
              <a:rPr lang="it-IT" sz="2000" dirty="0" err="1"/>
              <a:t>endothelial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adhesion</a:t>
            </a:r>
            <a:r>
              <a:rPr lang="it-IT" sz="2000" dirty="0"/>
              <a:t> molecule-1 (PECAM-1) (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CD31),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adhesion</a:t>
            </a:r>
            <a:r>
              <a:rPr lang="it-IT" sz="2000" dirty="0"/>
              <a:t> </a:t>
            </a:r>
            <a:r>
              <a:rPr lang="it-IT" sz="2000" dirty="0" err="1"/>
              <a:t>molecule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immunoglobulin</a:t>
            </a:r>
            <a:r>
              <a:rPr lang="it-IT" sz="2000" dirty="0"/>
              <a:t> (Ig) superfamily </a:t>
            </a:r>
            <a:r>
              <a:rPr lang="it-IT" sz="2000" dirty="0" err="1"/>
              <a:t>expressed</a:t>
            </a:r>
            <a:r>
              <a:rPr lang="it-IT" sz="2000" dirty="0"/>
              <a:t> on </a:t>
            </a:r>
            <a:r>
              <a:rPr lang="it-IT" sz="2000" dirty="0" err="1"/>
              <a:t>leukocytes</a:t>
            </a:r>
            <a:r>
              <a:rPr lang="it-IT" sz="2000" dirty="0"/>
              <a:t> and </a:t>
            </a:r>
            <a:r>
              <a:rPr lang="it-IT" sz="2000" dirty="0" err="1"/>
              <a:t>endothelial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, </a:t>
            </a:r>
            <a:r>
              <a:rPr lang="it-IT" sz="2000" dirty="0" err="1"/>
              <a:t>mediates</a:t>
            </a:r>
            <a:r>
              <a:rPr lang="it-IT" sz="2000" dirty="0"/>
              <a:t> the </a:t>
            </a:r>
            <a:r>
              <a:rPr lang="it-IT" sz="2000" dirty="0" err="1"/>
              <a:t>binding</a:t>
            </a:r>
            <a:r>
              <a:rPr lang="it-IT" sz="2000" dirty="0"/>
              <a:t> </a:t>
            </a:r>
            <a:r>
              <a:rPr lang="it-IT" sz="2000" dirty="0" err="1"/>
              <a:t>events</a:t>
            </a:r>
            <a:r>
              <a:rPr lang="it-IT" sz="2000" dirty="0"/>
              <a:t> </a:t>
            </a:r>
            <a:r>
              <a:rPr lang="it-IT" sz="2000" dirty="0" err="1"/>
              <a:t>needed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leukocytes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traverse the </a:t>
            </a:r>
            <a:r>
              <a:rPr lang="it-IT" sz="2000" dirty="0" err="1"/>
              <a:t>endothelium</a:t>
            </a:r>
            <a:r>
              <a:rPr lang="it-IT" sz="2000" dirty="0"/>
              <a:t>. </a:t>
            </a:r>
            <a:r>
              <a:rPr lang="it-IT" sz="2000" dirty="0" err="1"/>
              <a:t>After</a:t>
            </a:r>
            <a:r>
              <a:rPr lang="it-IT" sz="2000" dirty="0"/>
              <a:t> </a:t>
            </a:r>
            <a:r>
              <a:rPr lang="it-IT" sz="2000" dirty="0" err="1"/>
              <a:t>traversing</a:t>
            </a:r>
            <a:r>
              <a:rPr lang="it-IT" sz="2000" dirty="0"/>
              <a:t> the </a:t>
            </a:r>
            <a:r>
              <a:rPr lang="it-IT" sz="2000" dirty="0" err="1"/>
              <a:t>endothelium</a:t>
            </a:r>
            <a:r>
              <a:rPr lang="it-IT" sz="2000" dirty="0"/>
              <a:t>, </a:t>
            </a:r>
            <a:r>
              <a:rPr lang="it-IT" sz="2000" dirty="0" err="1"/>
              <a:t>leukocytes</a:t>
            </a:r>
            <a:r>
              <a:rPr lang="it-IT" sz="2000" dirty="0"/>
              <a:t> </a:t>
            </a:r>
            <a:r>
              <a:rPr lang="it-IT" sz="2000" dirty="0" err="1"/>
              <a:t>pierce</a:t>
            </a:r>
            <a:r>
              <a:rPr lang="it-IT" sz="2000" dirty="0"/>
              <a:t> the </a:t>
            </a:r>
            <a:r>
              <a:rPr lang="it-IT" sz="2000" dirty="0" err="1"/>
              <a:t>basement</a:t>
            </a:r>
            <a:r>
              <a:rPr lang="it-IT" sz="2000" dirty="0"/>
              <a:t> membrane, </a:t>
            </a:r>
            <a:r>
              <a:rPr lang="it-IT" sz="2000" dirty="0" err="1"/>
              <a:t>probably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secreting</a:t>
            </a:r>
            <a:r>
              <a:rPr lang="it-IT" sz="2000" dirty="0"/>
              <a:t> </a:t>
            </a:r>
            <a:r>
              <a:rPr lang="it-IT" sz="2000" dirty="0" err="1"/>
              <a:t>collagenases</a:t>
            </a:r>
            <a:r>
              <a:rPr lang="it-IT" sz="2000" dirty="0"/>
              <a:t>, and </a:t>
            </a:r>
            <a:r>
              <a:rPr lang="it-IT" sz="2000" dirty="0" err="1"/>
              <a:t>they</a:t>
            </a:r>
            <a:r>
              <a:rPr lang="it-IT" sz="2000" dirty="0"/>
              <a:t> </a:t>
            </a:r>
            <a:r>
              <a:rPr lang="it-IT" sz="2000" dirty="0" err="1"/>
              <a:t>enter</a:t>
            </a:r>
            <a:r>
              <a:rPr lang="it-IT" sz="2000" dirty="0"/>
              <a:t> the </a:t>
            </a:r>
            <a:r>
              <a:rPr lang="it-IT" sz="2000" dirty="0" err="1"/>
              <a:t>extravascular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. </a:t>
            </a:r>
            <a:r>
              <a:rPr lang="it-IT" sz="2000" dirty="0" err="1"/>
              <a:t>Typically</a:t>
            </a:r>
            <a:r>
              <a:rPr lang="it-IT" sz="2000" dirty="0"/>
              <a:t>, the vessel </a:t>
            </a:r>
            <a:r>
              <a:rPr lang="it-IT" sz="2000" dirty="0" err="1"/>
              <a:t>wall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injured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</a:t>
            </a:r>
            <a:r>
              <a:rPr lang="it-IT" sz="2000" dirty="0" err="1"/>
              <a:t>leukocyte</a:t>
            </a:r>
            <a:r>
              <a:rPr lang="it-IT" sz="2000" dirty="0"/>
              <a:t> </a:t>
            </a:r>
            <a:r>
              <a:rPr lang="it-IT" sz="2000" dirty="0" err="1"/>
              <a:t>transmigration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8874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70276" y="654546"/>
            <a:ext cx="8454665" cy="5262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Chemotaxis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Leukocytes</a:t>
            </a:r>
            <a:endParaRPr lang="it-IT" sz="2400" b="1" dirty="0"/>
          </a:p>
          <a:p>
            <a:endParaRPr lang="it-IT" sz="2400" dirty="0"/>
          </a:p>
          <a:p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exiting</a:t>
            </a:r>
            <a:r>
              <a:rPr lang="it-IT" sz="2400" dirty="0"/>
              <a:t> the </a:t>
            </a:r>
            <a:r>
              <a:rPr lang="it-IT" sz="2400" dirty="0" err="1"/>
              <a:t>circulation</a:t>
            </a:r>
            <a:r>
              <a:rPr lang="it-IT" sz="2400" dirty="0"/>
              <a:t>, </a:t>
            </a:r>
            <a:r>
              <a:rPr lang="it-IT" sz="2400" dirty="0" err="1"/>
              <a:t>leukocytes</a:t>
            </a:r>
            <a:r>
              <a:rPr lang="it-IT" sz="2400" dirty="0"/>
              <a:t> </a:t>
            </a:r>
            <a:r>
              <a:rPr lang="it-IT" sz="2400" dirty="0" err="1"/>
              <a:t>move</a:t>
            </a:r>
            <a:r>
              <a:rPr lang="it-IT" sz="2400" dirty="0"/>
              <a:t> in the </a:t>
            </a:r>
            <a:r>
              <a:rPr lang="it-IT" sz="2400" dirty="0" err="1"/>
              <a:t>tissues</a:t>
            </a:r>
            <a:r>
              <a:rPr lang="it-IT" sz="2400" dirty="0"/>
              <a:t> </a:t>
            </a:r>
            <a:r>
              <a:rPr lang="it-IT" sz="2400" dirty="0" err="1"/>
              <a:t>toward</a:t>
            </a:r>
            <a:r>
              <a:rPr lang="it-IT" sz="2400" dirty="0"/>
              <a:t> the site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injury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a </a:t>
            </a:r>
            <a:r>
              <a:rPr lang="it-IT" sz="2400" dirty="0" err="1"/>
              <a:t>process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dirty="0" err="1"/>
              <a:t>chemotaxis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defined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b="1" dirty="0" err="1"/>
              <a:t>locomotion</a:t>
            </a:r>
            <a:r>
              <a:rPr lang="it-IT" sz="2400" b="1" dirty="0"/>
              <a:t> </a:t>
            </a:r>
            <a:r>
              <a:rPr lang="it-IT" sz="2400" b="1" dirty="0" err="1"/>
              <a:t>along</a:t>
            </a:r>
            <a:r>
              <a:rPr lang="it-IT" sz="2400" b="1" dirty="0"/>
              <a:t> a </a:t>
            </a:r>
            <a:r>
              <a:rPr lang="it-IT" sz="2400" b="1" dirty="0" err="1"/>
              <a:t>chemical</a:t>
            </a:r>
            <a:r>
              <a:rPr lang="it-IT" sz="2400" b="1" dirty="0"/>
              <a:t> </a:t>
            </a:r>
            <a:r>
              <a:rPr lang="it-IT" sz="2400" b="1" dirty="0" err="1"/>
              <a:t>gradient</a:t>
            </a:r>
            <a:r>
              <a:rPr lang="it-IT" sz="2400" dirty="0"/>
              <a:t>. </a:t>
            </a:r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exogenous</a:t>
            </a:r>
            <a:r>
              <a:rPr lang="it-IT" sz="2400" dirty="0"/>
              <a:t> and </a:t>
            </a:r>
            <a:r>
              <a:rPr lang="it-IT" sz="2400" dirty="0" err="1"/>
              <a:t>endogenous</a:t>
            </a:r>
            <a:r>
              <a:rPr lang="it-IT" sz="2400" dirty="0"/>
              <a:t> </a:t>
            </a:r>
            <a:r>
              <a:rPr lang="it-IT" sz="2400" dirty="0" err="1"/>
              <a:t>substances</a:t>
            </a:r>
            <a:r>
              <a:rPr lang="it-IT" sz="2400" dirty="0"/>
              <a:t> can </a:t>
            </a:r>
            <a:r>
              <a:rPr lang="it-IT" sz="2400" dirty="0" err="1"/>
              <a:t>act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chemoattractants</a:t>
            </a:r>
            <a:r>
              <a:rPr lang="it-IT" sz="2400" dirty="0"/>
              <a:t>, </a:t>
            </a:r>
            <a:r>
              <a:rPr lang="it-IT" sz="2400" dirty="0" err="1"/>
              <a:t>including</a:t>
            </a:r>
            <a:r>
              <a:rPr lang="it-IT" sz="2400" dirty="0"/>
              <a:t> the </a:t>
            </a:r>
            <a:r>
              <a:rPr lang="it-IT" sz="2400" dirty="0" err="1"/>
              <a:t>following</a:t>
            </a:r>
            <a:r>
              <a:rPr lang="it-IT" sz="2400" dirty="0"/>
              <a:t>: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Bacterial</a:t>
            </a:r>
            <a:r>
              <a:rPr lang="it-IT" sz="2400" b="1" dirty="0"/>
              <a:t> </a:t>
            </a:r>
            <a:r>
              <a:rPr lang="it-IT" sz="2400" b="1" dirty="0" err="1"/>
              <a:t>products</a:t>
            </a:r>
            <a:r>
              <a:rPr lang="it-IT" sz="2400" b="1" dirty="0"/>
              <a:t>, </a:t>
            </a:r>
            <a:r>
              <a:rPr lang="it-IT" sz="2400" b="1" dirty="0" err="1"/>
              <a:t>particularly</a:t>
            </a:r>
            <a:r>
              <a:rPr lang="it-IT" sz="2400" b="1" dirty="0"/>
              <a:t> </a:t>
            </a:r>
            <a:r>
              <a:rPr lang="it-IT" sz="2400" b="1" dirty="0" err="1"/>
              <a:t>peptides</a:t>
            </a:r>
            <a:r>
              <a:rPr lang="it-IT" sz="2400" b="1" dirty="0"/>
              <a:t> </a:t>
            </a:r>
            <a:r>
              <a:rPr lang="it-IT" sz="2400" b="1" dirty="0" err="1"/>
              <a:t>with</a:t>
            </a:r>
            <a:r>
              <a:rPr lang="it-IT" sz="2400" b="1" dirty="0"/>
              <a:t> </a:t>
            </a:r>
            <a:r>
              <a:rPr lang="it-IT" sz="2400" b="1" dirty="0" err="1"/>
              <a:t>N-formylmethionine</a:t>
            </a:r>
            <a:r>
              <a:rPr lang="it-IT" sz="2400" b="1" dirty="0"/>
              <a:t> termini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Cytokines</a:t>
            </a:r>
            <a:r>
              <a:rPr lang="it-IT" sz="2400" b="1" dirty="0"/>
              <a:t>, </a:t>
            </a:r>
            <a:r>
              <a:rPr lang="it-IT" sz="2400" b="1" dirty="0" err="1"/>
              <a:t>especially</a:t>
            </a:r>
            <a:r>
              <a:rPr lang="it-IT" sz="2400" b="1" dirty="0"/>
              <a:t> </a:t>
            </a:r>
            <a:r>
              <a:rPr lang="it-IT" sz="2400" b="1" dirty="0" err="1"/>
              <a:t>those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the </a:t>
            </a:r>
            <a:r>
              <a:rPr lang="it-IT" sz="2400" b="1" dirty="0" err="1"/>
              <a:t>chemokine</a:t>
            </a:r>
            <a:r>
              <a:rPr lang="it-IT" sz="2400" b="1" dirty="0"/>
              <a:t> 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Components of the </a:t>
            </a:r>
            <a:r>
              <a:rPr lang="it-IT" sz="2400" b="1" dirty="0" err="1"/>
              <a:t>complement</a:t>
            </a:r>
            <a:r>
              <a:rPr lang="it-IT" sz="2400" b="1" dirty="0"/>
              <a:t> system, </a:t>
            </a:r>
            <a:r>
              <a:rPr lang="it-IT" sz="2400" b="1" dirty="0" err="1"/>
              <a:t>particularly</a:t>
            </a:r>
            <a:r>
              <a:rPr lang="it-IT" sz="2400" b="1" dirty="0"/>
              <a:t> C5a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Products</a:t>
            </a:r>
            <a:r>
              <a:rPr lang="it-IT" sz="2400" b="1" dirty="0"/>
              <a:t> of the </a:t>
            </a:r>
            <a:r>
              <a:rPr lang="it-IT" sz="2400" b="1" dirty="0" err="1"/>
              <a:t>lipoxygenase</a:t>
            </a:r>
            <a:r>
              <a:rPr lang="it-IT" sz="2400" b="1" dirty="0"/>
              <a:t> </a:t>
            </a:r>
            <a:r>
              <a:rPr lang="it-IT" sz="2400" b="1" dirty="0" err="1"/>
              <a:t>pathway</a:t>
            </a:r>
            <a:r>
              <a:rPr lang="it-IT" sz="2400" b="1" dirty="0"/>
              <a:t> of </a:t>
            </a:r>
            <a:r>
              <a:rPr lang="it-IT" sz="2400" b="1" dirty="0" err="1"/>
              <a:t>arachidonic</a:t>
            </a:r>
            <a:r>
              <a:rPr lang="it-IT" sz="2400" b="1" dirty="0"/>
              <a:t> acid (AA) </a:t>
            </a:r>
            <a:r>
              <a:rPr lang="it-IT" sz="2400" b="1" dirty="0" err="1"/>
              <a:t>metabolism</a:t>
            </a:r>
            <a:r>
              <a:rPr lang="it-IT" sz="2400" b="1" dirty="0"/>
              <a:t>, </a:t>
            </a:r>
            <a:r>
              <a:rPr lang="it-IT" sz="2400" b="1" dirty="0" err="1"/>
              <a:t>particularly</a:t>
            </a:r>
            <a:r>
              <a:rPr lang="it-IT" sz="2400" b="1" dirty="0"/>
              <a:t> </a:t>
            </a:r>
            <a:r>
              <a:rPr lang="it-IT" sz="2400" b="1" dirty="0" err="1"/>
              <a:t>leukotriene</a:t>
            </a:r>
            <a:r>
              <a:rPr lang="it-IT" sz="2400" b="1" dirty="0"/>
              <a:t> B4 (LTB4)</a:t>
            </a:r>
          </a:p>
        </p:txBody>
      </p:sp>
    </p:spTree>
    <p:extLst>
      <p:ext uri="{BB962C8B-B14F-4D97-AF65-F5344CB8AC3E}">
        <p14:creationId xmlns:p14="http://schemas.microsoft.com/office/powerpoint/2010/main" val="943496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631316" y="1395442"/>
            <a:ext cx="36604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Sequence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events</a:t>
            </a:r>
            <a:r>
              <a:rPr lang="it-IT" sz="2400" b="1" dirty="0"/>
              <a:t> in </a:t>
            </a:r>
            <a:r>
              <a:rPr lang="it-IT" sz="2400" b="1" dirty="0" err="1"/>
              <a:t>an</a:t>
            </a:r>
            <a:r>
              <a:rPr lang="it-IT" sz="2400" b="1" dirty="0"/>
              <a:t> </a:t>
            </a:r>
            <a:r>
              <a:rPr lang="it-IT" sz="2400" b="1" dirty="0" err="1"/>
              <a:t>inflammatory</a:t>
            </a:r>
            <a:r>
              <a:rPr lang="it-IT" sz="2400" b="1" dirty="0"/>
              <a:t> </a:t>
            </a:r>
            <a:r>
              <a:rPr lang="it-IT" sz="2400" b="1" dirty="0" err="1"/>
              <a:t>reaction</a:t>
            </a:r>
            <a:r>
              <a:rPr lang="it-IT" sz="2400" b="1" dirty="0"/>
              <a:t>. </a:t>
            </a:r>
            <a:r>
              <a:rPr lang="it-IT" sz="2400" dirty="0" err="1"/>
              <a:t>Macrophages</a:t>
            </a:r>
            <a:r>
              <a:rPr lang="it-IT" sz="2400" dirty="0"/>
              <a:t> and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in </a:t>
            </a:r>
            <a:r>
              <a:rPr lang="it-IT" sz="2400" dirty="0" err="1"/>
              <a:t>tissues</a:t>
            </a:r>
            <a:r>
              <a:rPr lang="it-IT" sz="2400" dirty="0"/>
              <a:t> </a:t>
            </a:r>
            <a:r>
              <a:rPr lang="it-IT" sz="2400" dirty="0" err="1"/>
              <a:t>recognize</a:t>
            </a:r>
            <a:r>
              <a:rPr lang="it-IT" sz="2400" dirty="0"/>
              <a:t> </a:t>
            </a:r>
            <a:r>
              <a:rPr lang="it-IT" sz="2400" dirty="0" err="1"/>
              <a:t>microbes</a:t>
            </a:r>
            <a:r>
              <a:rPr lang="it-IT" sz="2400" dirty="0"/>
              <a:t> and </a:t>
            </a:r>
            <a:r>
              <a:rPr lang="it-IT" sz="2400" dirty="0" err="1"/>
              <a:t>damaged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and liberate </a:t>
            </a:r>
            <a:r>
              <a:rPr lang="it-IT" sz="2400" dirty="0" err="1"/>
              <a:t>mediators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trigger the </a:t>
            </a:r>
            <a:r>
              <a:rPr lang="it-IT" sz="2400" dirty="0" err="1"/>
              <a:t>vascular</a:t>
            </a:r>
            <a:r>
              <a:rPr lang="it-IT" sz="2400" dirty="0"/>
              <a:t> and </a:t>
            </a:r>
            <a:r>
              <a:rPr lang="it-IT" sz="2400" dirty="0" err="1"/>
              <a:t>cellular</a:t>
            </a:r>
            <a:r>
              <a:rPr lang="it-IT" sz="2400" dirty="0"/>
              <a:t> </a:t>
            </a:r>
            <a:r>
              <a:rPr lang="it-IT" sz="2400" dirty="0" err="1"/>
              <a:t>reactions</a:t>
            </a:r>
            <a:r>
              <a:rPr lang="it-IT" sz="2400" dirty="0"/>
              <a:t> of </a:t>
            </a:r>
            <a:r>
              <a:rPr lang="it-IT" sz="2400" dirty="0" err="1"/>
              <a:t>inflammation</a:t>
            </a:r>
            <a:r>
              <a:rPr lang="it-IT" sz="2400" dirty="0"/>
              <a:t>. </a:t>
            </a:r>
          </a:p>
        </p:txBody>
      </p:sp>
      <p:pic>
        <p:nvPicPr>
          <p:cNvPr id="5" name="Immagine 4" descr="Schermata 2018-08-22 alle 10.17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66" y="0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80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15BBF0A-D1F0-BF45-A291-C6A823B90168}"/>
              </a:ext>
            </a:extLst>
          </p:cNvPr>
          <p:cNvSpPr/>
          <p:nvPr/>
        </p:nvSpPr>
        <p:spPr>
          <a:xfrm>
            <a:off x="2057400" y="680295"/>
            <a:ext cx="81153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These</a:t>
            </a:r>
            <a:r>
              <a:rPr lang="it-IT" sz="2400" b="1" dirty="0"/>
              <a:t> </a:t>
            </a:r>
            <a:r>
              <a:rPr lang="it-IT" sz="2400" b="1" dirty="0" err="1"/>
              <a:t>chemoattractants</a:t>
            </a:r>
            <a:r>
              <a:rPr lang="it-IT" sz="2400" b="1" dirty="0"/>
              <a:t> are </a:t>
            </a:r>
            <a:r>
              <a:rPr lang="it-IT" sz="2400" b="1" dirty="0" err="1"/>
              <a:t>produced</a:t>
            </a:r>
            <a:r>
              <a:rPr lang="it-IT" sz="2400" b="1" dirty="0"/>
              <a:t> by </a:t>
            </a:r>
            <a:r>
              <a:rPr lang="it-IT" sz="2400" b="1" dirty="0" err="1"/>
              <a:t>microbes</a:t>
            </a:r>
            <a:r>
              <a:rPr lang="it-IT" sz="2400" b="1" dirty="0"/>
              <a:t> and by </a:t>
            </a:r>
            <a:r>
              <a:rPr lang="it-IT" sz="2400" b="1" dirty="0" err="1"/>
              <a:t>host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 in </a:t>
            </a:r>
            <a:r>
              <a:rPr lang="it-IT" sz="2400" b="1" dirty="0" err="1"/>
              <a:t>response</a:t>
            </a:r>
            <a:r>
              <a:rPr lang="it-IT" sz="2400" b="1" dirty="0"/>
              <a:t> to </a:t>
            </a:r>
            <a:r>
              <a:rPr lang="it-IT" sz="2400" b="1" dirty="0" err="1"/>
              <a:t>infections</a:t>
            </a:r>
            <a:r>
              <a:rPr lang="it-IT" sz="2400" b="1" dirty="0"/>
              <a:t> and </a:t>
            </a:r>
            <a:r>
              <a:rPr lang="it-IT" sz="2400" b="1" dirty="0" err="1"/>
              <a:t>tissue</a:t>
            </a:r>
            <a:r>
              <a:rPr lang="it-IT" sz="2400" b="1" dirty="0"/>
              <a:t> </a:t>
            </a:r>
            <a:r>
              <a:rPr lang="it-IT" sz="2400" b="1" dirty="0" err="1"/>
              <a:t>damage</a:t>
            </a:r>
            <a:r>
              <a:rPr lang="it-IT" sz="2400" b="1" dirty="0"/>
              <a:t> and </a:t>
            </a:r>
            <a:r>
              <a:rPr lang="it-IT" sz="2400" b="1" dirty="0" err="1"/>
              <a:t>during</a:t>
            </a:r>
            <a:r>
              <a:rPr lang="it-IT" sz="2400" b="1" dirty="0"/>
              <a:t> </a:t>
            </a:r>
            <a:r>
              <a:rPr lang="it-IT" sz="2400" b="1" dirty="0" err="1"/>
              <a:t>immunologic</a:t>
            </a:r>
            <a:r>
              <a:rPr lang="it-IT" sz="2400" b="1" dirty="0"/>
              <a:t> </a:t>
            </a:r>
            <a:r>
              <a:rPr lang="it-IT" sz="2400" b="1" dirty="0" err="1"/>
              <a:t>reactions</a:t>
            </a:r>
            <a:r>
              <a:rPr lang="it-IT" sz="2400" b="1" dirty="0"/>
              <a:t>. </a:t>
            </a:r>
          </a:p>
          <a:p>
            <a:endParaRPr lang="it-IT" sz="2400" b="1" dirty="0"/>
          </a:p>
          <a:p>
            <a:r>
              <a:rPr lang="it-IT" sz="2400" b="1" dirty="0" err="1"/>
              <a:t>All</a:t>
            </a:r>
            <a:r>
              <a:rPr lang="it-IT" sz="2400" b="1" dirty="0"/>
              <a:t> </a:t>
            </a:r>
            <a:r>
              <a:rPr lang="it-IT" sz="2400" b="1" dirty="0" err="1"/>
              <a:t>act</a:t>
            </a:r>
            <a:r>
              <a:rPr lang="it-IT" sz="2400" b="1" dirty="0"/>
              <a:t> by </a:t>
            </a:r>
            <a:r>
              <a:rPr lang="it-IT" sz="2400" b="1" dirty="0" err="1"/>
              <a:t>binding</a:t>
            </a:r>
            <a:r>
              <a:rPr lang="it-IT" sz="2400" b="1" dirty="0"/>
              <a:t> to </a:t>
            </a:r>
            <a:r>
              <a:rPr lang="it-IT" sz="2400" b="1" dirty="0" err="1"/>
              <a:t>seven-transmembrane</a:t>
            </a:r>
            <a:r>
              <a:rPr lang="it-IT" sz="2400" b="1" dirty="0"/>
              <a:t> G </a:t>
            </a:r>
            <a:r>
              <a:rPr lang="it-IT" sz="2400" b="1" dirty="0" err="1"/>
              <a:t>protein-coupled</a:t>
            </a:r>
            <a:r>
              <a:rPr lang="it-IT" sz="2400" b="1" dirty="0"/>
              <a:t> </a:t>
            </a:r>
            <a:r>
              <a:rPr lang="it-IT" sz="2400" b="1" dirty="0" err="1"/>
              <a:t>receptors</a:t>
            </a:r>
            <a:r>
              <a:rPr lang="it-IT" sz="2400" b="1" dirty="0"/>
              <a:t> on the </a:t>
            </a:r>
            <a:r>
              <a:rPr lang="it-IT" sz="2400" b="1" dirty="0" err="1"/>
              <a:t>surface</a:t>
            </a:r>
            <a:r>
              <a:rPr lang="it-IT" sz="2400" b="1" dirty="0"/>
              <a:t> of </a:t>
            </a:r>
            <a:r>
              <a:rPr lang="it-IT" sz="2400" b="1" dirty="0" err="1"/>
              <a:t>leukocytes</a:t>
            </a:r>
            <a:r>
              <a:rPr lang="it-IT" sz="2400" b="1" dirty="0"/>
              <a:t>. </a:t>
            </a:r>
          </a:p>
          <a:p>
            <a:r>
              <a:rPr lang="it-IT" sz="2400" dirty="0" err="1"/>
              <a:t>Signals</a:t>
            </a:r>
            <a:r>
              <a:rPr lang="it-IT" sz="2400" dirty="0"/>
              <a:t> </a:t>
            </a:r>
            <a:r>
              <a:rPr lang="it-IT" sz="2400" dirty="0" err="1"/>
              <a:t>initiated</a:t>
            </a:r>
            <a:r>
              <a:rPr lang="it-IT" sz="2400" dirty="0"/>
              <a:t> from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</a:t>
            </a:r>
            <a:r>
              <a:rPr lang="it-IT" sz="2400" dirty="0" err="1"/>
              <a:t>activate</a:t>
            </a:r>
            <a:r>
              <a:rPr lang="it-IT" sz="2400" dirty="0"/>
              <a:t> </a:t>
            </a:r>
            <a:r>
              <a:rPr lang="it-IT" sz="2400" dirty="0" err="1"/>
              <a:t>second</a:t>
            </a:r>
            <a:r>
              <a:rPr lang="it-IT" sz="2400" dirty="0"/>
              <a:t> </a:t>
            </a:r>
            <a:r>
              <a:rPr lang="it-IT" sz="2400" dirty="0" err="1"/>
              <a:t>messengers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induce </a:t>
            </a:r>
            <a:r>
              <a:rPr lang="it-IT" sz="2400" dirty="0" err="1"/>
              <a:t>polymerization</a:t>
            </a:r>
            <a:r>
              <a:rPr lang="it-IT" sz="2400" dirty="0"/>
              <a:t> of </a:t>
            </a:r>
            <a:r>
              <a:rPr lang="it-IT" sz="2400" dirty="0" err="1"/>
              <a:t>actin</a:t>
            </a:r>
            <a:r>
              <a:rPr lang="it-IT" sz="2400" dirty="0"/>
              <a:t>, </a:t>
            </a:r>
            <a:r>
              <a:rPr lang="it-IT" sz="2400" dirty="0" err="1"/>
              <a:t>resulting</a:t>
            </a:r>
            <a:r>
              <a:rPr lang="it-IT" sz="2400" dirty="0"/>
              <a:t> in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amounts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the </a:t>
            </a:r>
            <a:r>
              <a:rPr lang="it-IT" sz="2400" dirty="0" err="1"/>
              <a:t>leading</a:t>
            </a:r>
            <a:r>
              <a:rPr lang="it-IT" sz="2400" dirty="0"/>
              <a:t> </a:t>
            </a:r>
            <a:r>
              <a:rPr lang="it-IT" sz="2400" dirty="0" err="1"/>
              <a:t>edge</a:t>
            </a:r>
            <a:r>
              <a:rPr lang="it-IT" sz="2400" dirty="0"/>
              <a:t> of the </a:t>
            </a:r>
            <a:r>
              <a:rPr lang="it-IT" sz="2400" dirty="0" err="1"/>
              <a:t>cell</a:t>
            </a:r>
            <a:r>
              <a:rPr lang="it-IT" sz="2400" dirty="0"/>
              <a:t> and </a:t>
            </a:r>
            <a:r>
              <a:rPr lang="it-IT" sz="2400" dirty="0" err="1"/>
              <a:t>localization</a:t>
            </a:r>
            <a:r>
              <a:rPr lang="it-IT" sz="2400" dirty="0"/>
              <a:t> of </a:t>
            </a:r>
            <a:r>
              <a:rPr lang="it-IT" sz="2400" dirty="0" err="1"/>
              <a:t>myosin</a:t>
            </a:r>
            <a:r>
              <a:rPr lang="it-IT" sz="2400" dirty="0"/>
              <a:t> </a:t>
            </a:r>
            <a:r>
              <a:rPr lang="it-IT" sz="2400" dirty="0" err="1"/>
              <a:t>filaments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the back. The </a:t>
            </a:r>
            <a:r>
              <a:rPr lang="it-IT" sz="2400" dirty="0" err="1"/>
              <a:t>leukocyte</a:t>
            </a:r>
            <a:r>
              <a:rPr lang="it-IT" sz="2400" dirty="0"/>
              <a:t> </a:t>
            </a:r>
            <a:r>
              <a:rPr lang="it-IT" sz="2400" dirty="0" err="1"/>
              <a:t>moves</a:t>
            </a:r>
            <a:r>
              <a:rPr lang="it-IT" sz="2400" dirty="0"/>
              <a:t> by </a:t>
            </a:r>
            <a:r>
              <a:rPr lang="it-IT" sz="2400" dirty="0" err="1"/>
              <a:t>extending</a:t>
            </a:r>
            <a:r>
              <a:rPr lang="it-IT" sz="2400" dirty="0"/>
              <a:t> </a:t>
            </a:r>
            <a:r>
              <a:rPr lang="it-IT" sz="2400" dirty="0" err="1"/>
              <a:t>filopodia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pull the back of the </a:t>
            </a:r>
            <a:r>
              <a:rPr lang="it-IT" sz="2400" dirty="0" err="1"/>
              <a:t>cell</a:t>
            </a:r>
            <a:r>
              <a:rPr lang="it-IT" sz="2400" dirty="0"/>
              <a:t> in the </a:t>
            </a:r>
            <a:r>
              <a:rPr lang="it-IT" sz="2400" dirty="0" err="1"/>
              <a:t>direction</a:t>
            </a:r>
            <a:r>
              <a:rPr lang="it-IT" sz="2400" dirty="0"/>
              <a:t> of </a:t>
            </a:r>
            <a:r>
              <a:rPr lang="it-IT" sz="2400" dirty="0" err="1"/>
              <a:t>extension</a:t>
            </a:r>
            <a:r>
              <a:rPr lang="it-IT" sz="2400" dirty="0"/>
              <a:t>, </a:t>
            </a:r>
            <a:r>
              <a:rPr lang="it-IT" sz="2400" dirty="0" err="1"/>
              <a:t>much</a:t>
            </a:r>
            <a:r>
              <a:rPr lang="it-IT" sz="2400" dirty="0"/>
              <a:t> </a:t>
            </a:r>
            <a:r>
              <a:rPr lang="it-IT" sz="2400" dirty="0" err="1"/>
              <a:t>like</a:t>
            </a:r>
            <a:r>
              <a:rPr lang="it-IT" sz="2400" dirty="0"/>
              <a:t> the front </a:t>
            </a:r>
            <a:r>
              <a:rPr lang="it-IT" sz="2400" dirty="0" err="1"/>
              <a:t>wheels</a:t>
            </a:r>
            <a:r>
              <a:rPr lang="it-IT" sz="2400" dirty="0"/>
              <a:t> pull an automobile with front-</a:t>
            </a:r>
            <a:r>
              <a:rPr lang="it-IT" sz="2400" dirty="0" err="1"/>
              <a:t>wheel</a:t>
            </a:r>
            <a:r>
              <a:rPr lang="it-IT" sz="2400" dirty="0"/>
              <a:t> drive. The net </a:t>
            </a:r>
            <a:r>
              <a:rPr lang="it-IT" sz="2400" dirty="0" err="1"/>
              <a:t>result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leukocytes</a:t>
            </a:r>
            <a:r>
              <a:rPr lang="it-IT" sz="2400" dirty="0"/>
              <a:t> migrate </a:t>
            </a:r>
            <a:r>
              <a:rPr lang="it-IT" sz="2400" dirty="0" err="1"/>
              <a:t>toward</a:t>
            </a:r>
            <a:r>
              <a:rPr lang="it-IT" sz="2400" dirty="0"/>
              <a:t> the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stimulus</a:t>
            </a:r>
            <a:r>
              <a:rPr lang="it-IT" sz="2400" dirty="0"/>
              <a:t> in the </a:t>
            </a:r>
            <a:r>
              <a:rPr lang="it-IT" sz="2400" dirty="0" err="1"/>
              <a:t>direction</a:t>
            </a:r>
            <a:r>
              <a:rPr lang="it-IT" sz="2400" dirty="0"/>
              <a:t> of the </a:t>
            </a:r>
            <a:r>
              <a:rPr lang="it-IT" sz="2400" dirty="0" err="1"/>
              <a:t>locally</a:t>
            </a:r>
            <a:r>
              <a:rPr lang="it-IT" sz="2400" dirty="0"/>
              <a:t> </a:t>
            </a:r>
            <a:r>
              <a:rPr lang="it-IT" sz="2400" dirty="0" err="1"/>
              <a:t>produced</a:t>
            </a:r>
            <a:r>
              <a:rPr lang="it-IT" sz="2400" dirty="0"/>
              <a:t> </a:t>
            </a:r>
            <a:r>
              <a:rPr lang="it-IT" sz="2400" dirty="0" err="1"/>
              <a:t>chemoattractants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243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32758" y="243532"/>
            <a:ext cx="8935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Nature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leukocyte</a:t>
            </a:r>
            <a:r>
              <a:rPr lang="it-IT" sz="2000" b="1" dirty="0"/>
              <a:t> </a:t>
            </a:r>
            <a:r>
              <a:rPr lang="it-IT" sz="2000" b="1" dirty="0" err="1"/>
              <a:t>infiltrates</a:t>
            </a:r>
            <a:r>
              <a:rPr lang="it-IT" sz="2000" b="1" dirty="0"/>
              <a:t> in </a:t>
            </a:r>
            <a:r>
              <a:rPr lang="it-IT" sz="2000" b="1" dirty="0" err="1"/>
              <a:t>inflammatory</a:t>
            </a:r>
            <a:r>
              <a:rPr lang="it-IT" sz="2000" b="1" dirty="0"/>
              <a:t> </a:t>
            </a:r>
            <a:r>
              <a:rPr lang="it-IT" sz="2000" b="1" dirty="0" err="1"/>
              <a:t>reactions</a:t>
            </a:r>
            <a:r>
              <a:rPr lang="it-IT" sz="2000" dirty="0"/>
              <a:t>. The </a:t>
            </a:r>
            <a:r>
              <a:rPr lang="it-IT" sz="2000" dirty="0" err="1"/>
              <a:t>photomicrographs</a:t>
            </a:r>
            <a:r>
              <a:rPr lang="it-IT" sz="2000" dirty="0"/>
              <a:t> show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reaction</a:t>
            </a:r>
            <a:r>
              <a:rPr lang="it-IT" sz="2000" dirty="0"/>
              <a:t> in the </a:t>
            </a:r>
            <a:r>
              <a:rPr lang="it-IT" sz="2000" dirty="0" err="1"/>
              <a:t>myocardium</a:t>
            </a:r>
            <a:r>
              <a:rPr lang="it-IT" sz="2000" dirty="0"/>
              <a:t> </a:t>
            </a:r>
            <a:r>
              <a:rPr lang="it-IT" sz="2000" dirty="0" err="1"/>
              <a:t>after</a:t>
            </a:r>
            <a:r>
              <a:rPr lang="it-IT" sz="2000" dirty="0"/>
              <a:t> </a:t>
            </a:r>
            <a:r>
              <a:rPr lang="it-IT" sz="2000" dirty="0" err="1"/>
              <a:t>ischemic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 (</a:t>
            </a:r>
            <a:r>
              <a:rPr lang="it-IT" sz="2000" dirty="0" err="1"/>
              <a:t>infarction</a:t>
            </a:r>
            <a:r>
              <a:rPr lang="it-IT" sz="2000" dirty="0"/>
              <a:t>). (A) </a:t>
            </a:r>
            <a:r>
              <a:rPr lang="it-IT" sz="2000" dirty="0" err="1"/>
              <a:t>Early</a:t>
            </a:r>
            <a:r>
              <a:rPr lang="it-IT" sz="2000" dirty="0"/>
              <a:t> (</a:t>
            </a:r>
            <a:r>
              <a:rPr lang="it-IT" sz="2000" dirty="0" err="1"/>
              <a:t>neutrophilic</a:t>
            </a:r>
            <a:r>
              <a:rPr lang="it-IT" sz="2000" dirty="0"/>
              <a:t>) </a:t>
            </a:r>
            <a:r>
              <a:rPr lang="it-IT" sz="2000" dirty="0" err="1"/>
              <a:t>infiltrates</a:t>
            </a:r>
            <a:r>
              <a:rPr lang="it-IT" sz="2000" dirty="0"/>
              <a:t> and </a:t>
            </a:r>
            <a:r>
              <a:rPr lang="it-IT" sz="2000" dirty="0" err="1"/>
              <a:t>congested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</a:t>
            </a:r>
            <a:r>
              <a:rPr lang="it-IT" sz="2000" dirty="0" err="1"/>
              <a:t>vessels</a:t>
            </a:r>
            <a:r>
              <a:rPr lang="it-IT" sz="2000" dirty="0"/>
              <a:t>. (</a:t>
            </a:r>
            <a:r>
              <a:rPr lang="it-IT" sz="2000" dirty="0" err="1"/>
              <a:t>B</a:t>
            </a:r>
            <a:r>
              <a:rPr lang="it-IT" sz="2000" dirty="0"/>
              <a:t>) </a:t>
            </a:r>
            <a:r>
              <a:rPr lang="it-IT" sz="2000" dirty="0" err="1"/>
              <a:t>Later</a:t>
            </a:r>
            <a:r>
              <a:rPr lang="it-IT" sz="2000" dirty="0"/>
              <a:t> (</a:t>
            </a:r>
            <a:r>
              <a:rPr lang="it-IT" sz="2000" dirty="0" err="1"/>
              <a:t>mononuclear</a:t>
            </a:r>
            <a:r>
              <a:rPr lang="it-IT" sz="2000" dirty="0"/>
              <a:t>) </a:t>
            </a:r>
            <a:r>
              <a:rPr lang="it-IT" sz="2000" dirty="0" err="1"/>
              <a:t>cellular</a:t>
            </a:r>
            <a:r>
              <a:rPr lang="it-IT" sz="2000" dirty="0"/>
              <a:t> </a:t>
            </a:r>
            <a:r>
              <a:rPr lang="it-IT" sz="2000" dirty="0" err="1"/>
              <a:t>infiltrates</a:t>
            </a:r>
            <a:endParaRPr lang="it-IT" sz="2000" dirty="0"/>
          </a:p>
        </p:txBody>
      </p:sp>
      <p:grpSp>
        <p:nvGrpSpPr>
          <p:cNvPr id="5" name="Gruppo 4"/>
          <p:cNvGrpSpPr/>
          <p:nvPr/>
        </p:nvGrpSpPr>
        <p:grpSpPr>
          <a:xfrm>
            <a:off x="2291101" y="1689046"/>
            <a:ext cx="7609799" cy="4870556"/>
            <a:chOff x="1018832" y="1997858"/>
            <a:chExt cx="7168284" cy="4316558"/>
          </a:xfrm>
        </p:grpSpPr>
        <p:pic>
          <p:nvPicPr>
            <p:cNvPr id="3" name="Immagine 2" descr="Schermata 2018-08-22 alle 10.53.4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8832" y="1997858"/>
              <a:ext cx="3553167" cy="4316558"/>
            </a:xfrm>
            <a:prstGeom prst="rect">
              <a:avLst/>
            </a:prstGeom>
          </p:spPr>
        </p:pic>
        <p:pic>
          <p:nvPicPr>
            <p:cNvPr id="4" name="Immagine 3" descr="Schermata 2018-08-22 alle 10.53.5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999" y="1997858"/>
              <a:ext cx="3615117" cy="4316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64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02343" y="400087"/>
            <a:ext cx="8402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(</a:t>
            </a:r>
            <a:r>
              <a:rPr lang="it-IT" sz="2000" dirty="0" err="1"/>
              <a:t>C</a:t>
            </a:r>
            <a:r>
              <a:rPr lang="it-IT" sz="2000" dirty="0"/>
              <a:t>) </a:t>
            </a:r>
            <a:r>
              <a:rPr lang="it-IT" sz="2000" b="1" dirty="0"/>
              <a:t>The </a:t>
            </a:r>
            <a:r>
              <a:rPr lang="it-IT" sz="2000" b="1" dirty="0" err="1"/>
              <a:t>approximate</a:t>
            </a:r>
            <a:r>
              <a:rPr lang="it-IT" sz="2000" b="1" dirty="0"/>
              <a:t> </a:t>
            </a:r>
            <a:r>
              <a:rPr lang="it-IT" sz="2000" b="1" dirty="0" err="1"/>
              <a:t>kinetics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edema and </a:t>
            </a:r>
            <a:r>
              <a:rPr lang="it-IT" sz="2000" b="1" dirty="0" err="1"/>
              <a:t>cellular</a:t>
            </a:r>
            <a:r>
              <a:rPr lang="it-IT" sz="2000" b="1" dirty="0"/>
              <a:t> </a:t>
            </a:r>
            <a:r>
              <a:rPr lang="it-IT" sz="2000" b="1" dirty="0" err="1"/>
              <a:t>infiltration</a:t>
            </a:r>
            <a:r>
              <a:rPr lang="it-IT" sz="2000" b="1" dirty="0"/>
              <a:t>.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simplicity</a:t>
            </a:r>
            <a:r>
              <a:rPr lang="it-IT" sz="2000" dirty="0"/>
              <a:t>, edema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shown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acute </a:t>
            </a:r>
            <a:r>
              <a:rPr lang="it-IT" sz="2000" dirty="0" err="1"/>
              <a:t>transient</a:t>
            </a:r>
            <a:r>
              <a:rPr lang="it-IT" sz="2000" dirty="0"/>
              <a:t> </a:t>
            </a:r>
            <a:r>
              <a:rPr lang="it-IT" sz="2000" dirty="0" err="1"/>
              <a:t>response</a:t>
            </a:r>
            <a:r>
              <a:rPr lang="it-IT" sz="2000" dirty="0"/>
              <a:t>, </a:t>
            </a:r>
            <a:r>
              <a:rPr lang="it-IT" sz="2000" dirty="0" err="1"/>
              <a:t>although</a:t>
            </a:r>
            <a:r>
              <a:rPr lang="it-IT" sz="2000" dirty="0"/>
              <a:t> </a:t>
            </a:r>
            <a:r>
              <a:rPr lang="it-IT" sz="2000" dirty="0" err="1"/>
              <a:t>secondary</a:t>
            </a:r>
            <a:r>
              <a:rPr lang="it-IT" sz="2000" dirty="0"/>
              <a:t> </a:t>
            </a:r>
            <a:r>
              <a:rPr lang="it-IT" sz="2000" dirty="0" err="1"/>
              <a:t>waves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delayed</a:t>
            </a:r>
            <a:r>
              <a:rPr lang="it-IT" sz="2000" dirty="0"/>
              <a:t> edema and </a:t>
            </a:r>
            <a:r>
              <a:rPr lang="it-IT" sz="2000" dirty="0" err="1"/>
              <a:t>neutrophil</a:t>
            </a:r>
            <a:r>
              <a:rPr lang="it-IT" sz="2000" dirty="0"/>
              <a:t> </a:t>
            </a:r>
            <a:r>
              <a:rPr lang="it-IT" sz="2000" dirty="0" err="1"/>
              <a:t>infiltration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can </a:t>
            </a:r>
            <a:r>
              <a:rPr lang="it-IT" sz="2000" dirty="0" err="1"/>
              <a:t>occur</a:t>
            </a:r>
            <a:r>
              <a:rPr lang="it-IT" sz="2000" dirty="0"/>
              <a:t>. </a:t>
            </a:r>
          </a:p>
        </p:txBody>
      </p:sp>
      <p:pic>
        <p:nvPicPr>
          <p:cNvPr id="3" name="Immagine 2" descr="Schermata 2018-08-22 alle 10.54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652" y="1657109"/>
            <a:ext cx="5706306" cy="49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16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6722" y="889843"/>
            <a:ext cx="8454666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err="1"/>
              <a:t>Intracellular</a:t>
            </a:r>
            <a:r>
              <a:rPr lang="it-IT" sz="3600" b="1" dirty="0"/>
              <a:t> </a:t>
            </a:r>
            <a:r>
              <a:rPr lang="it-IT" sz="3600" b="1" dirty="0" err="1"/>
              <a:t>Destruction</a:t>
            </a:r>
            <a:r>
              <a:rPr lang="it-IT" sz="3600" b="1" dirty="0"/>
              <a:t> </a:t>
            </a:r>
            <a:r>
              <a:rPr lang="it-IT" sz="3600" b="1" dirty="0" err="1"/>
              <a:t>of</a:t>
            </a:r>
            <a:r>
              <a:rPr lang="it-IT" sz="3600" b="1" dirty="0"/>
              <a:t> </a:t>
            </a:r>
            <a:r>
              <a:rPr lang="it-IT" sz="3600" b="1" dirty="0" err="1"/>
              <a:t>Microbes</a:t>
            </a:r>
            <a:r>
              <a:rPr lang="it-IT" sz="3600" b="1" dirty="0"/>
              <a:t> and </a:t>
            </a:r>
            <a:r>
              <a:rPr lang="it-IT" sz="3600" b="1" dirty="0" err="1"/>
              <a:t>Debris</a:t>
            </a:r>
            <a:endParaRPr lang="it-IT" sz="3600" b="1" dirty="0"/>
          </a:p>
          <a:p>
            <a:endParaRPr lang="it-IT" sz="3600" dirty="0"/>
          </a:p>
          <a:p>
            <a:r>
              <a:rPr lang="it-IT" sz="3600" dirty="0"/>
              <a:t>The </a:t>
            </a:r>
            <a:r>
              <a:rPr lang="it-IT" sz="3600" dirty="0" err="1"/>
              <a:t>killing</a:t>
            </a:r>
            <a:r>
              <a:rPr lang="it-IT" sz="3600" dirty="0"/>
              <a:t> </a:t>
            </a:r>
            <a:r>
              <a:rPr lang="it-IT" sz="3600" dirty="0" err="1"/>
              <a:t>of</a:t>
            </a:r>
            <a:r>
              <a:rPr lang="it-IT" sz="3600" dirty="0"/>
              <a:t> </a:t>
            </a:r>
            <a:r>
              <a:rPr lang="it-IT" sz="3600" dirty="0" err="1"/>
              <a:t>microbes</a:t>
            </a:r>
            <a:r>
              <a:rPr lang="it-IT" sz="3600" dirty="0"/>
              <a:t> and the </a:t>
            </a:r>
            <a:r>
              <a:rPr lang="it-IT" sz="3600" dirty="0" err="1"/>
              <a:t>destruction</a:t>
            </a:r>
            <a:r>
              <a:rPr lang="it-IT" sz="3600" dirty="0"/>
              <a:t> </a:t>
            </a:r>
            <a:r>
              <a:rPr lang="it-IT" sz="3600" dirty="0" err="1"/>
              <a:t>of</a:t>
            </a:r>
            <a:r>
              <a:rPr lang="it-IT" sz="3600" dirty="0"/>
              <a:t> </a:t>
            </a:r>
            <a:r>
              <a:rPr lang="it-IT" sz="3600" dirty="0" err="1"/>
              <a:t>ingested</a:t>
            </a:r>
            <a:r>
              <a:rPr lang="it-IT" sz="3600" dirty="0"/>
              <a:t> </a:t>
            </a:r>
            <a:r>
              <a:rPr lang="it-IT" sz="3600" dirty="0" err="1"/>
              <a:t>materials</a:t>
            </a:r>
            <a:r>
              <a:rPr lang="it-IT" sz="3600" dirty="0"/>
              <a:t> are </a:t>
            </a:r>
            <a:r>
              <a:rPr lang="it-IT" sz="3600" dirty="0" err="1"/>
              <a:t>accomplished</a:t>
            </a:r>
            <a:r>
              <a:rPr lang="it-IT" sz="3600" dirty="0"/>
              <a:t> </a:t>
            </a:r>
            <a:r>
              <a:rPr lang="it-IT" sz="3600" dirty="0" err="1"/>
              <a:t>by</a:t>
            </a:r>
            <a:r>
              <a:rPr lang="it-IT" sz="3600" dirty="0"/>
              <a:t> </a:t>
            </a:r>
            <a:r>
              <a:rPr lang="it-IT" sz="3600" b="1" dirty="0" err="1"/>
              <a:t>reactive</a:t>
            </a:r>
            <a:r>
              <a:rPr lang="it-IT" sz="3600" b="1" dirty="0"/>
              <a:t> </a:t>
            </a:r>
            <a:r>
              <a:rPr lang="it-IT" sz="3600" b="1" dirty="0" err="1"/>
              <a:t>oxygen</a:t>
            </a:r>
            <a:r>
              <a:rPr lang="it-IT" sz="3600" b="1" dirty="0"/>
              <a:t> </a:t>
            </a:r>
            <a:r>
              <a:rPr lang="it-IT" sz="3600" b="1" dirty="0" err="1"/>
              <a:t>species</a:t>
            </a:r>
            <a:r>
              <a:rPr lang="it-IT" sz="3600" b="1" dirty="0"/>
              <a:t> </a:t>
            </a:r>
            <a:r>
              <a:rPr lang="it-IT" sz="3600" dirty="0"/>
              <a:t>(ROS, </a:t>
            </a:r>
            <a:r>
              <a:rPr lang="it-IT" sz="3600" dirty="0" err="1"/>
              <a:t>also</a:t>
            </a:r>
            <a:r>
              <a:rPr lang="it-IT" sz="3600" dirty="0"/>
              <a:t> </a:t>
            </a:r>
            <a:r>
              <a:rPr lang="it-IT" sz="3600" dirty="0" err="1"/>
              <a:t>called</a:t>
            </a:r>
            <a:r>
              <a:rPr lang="it-IT" sz="3600" dirty="0"/>
              <a:t> </a:t>
            </a:r>
            <a:r>
              <a:rPr lang="it-IT" sz="3600" dirty="0" err="1"/>
              <a:t>reactive</a:t>
            </a:r>
            <a:r>
              <a:rPr lang="it-IT" sz="3600" dirty="0"/>
              <a:t> </a:t>
            </a:r>
            <a:r>
              <a:rPr lang="it-IT" sz="3600" dirty="0" err="1"/>
              <a:t>oxygen</a:t>
            </a:r>
            <a:r>
              <a:rPr lang="it-IT" sz="3600" dirty="0"/>
              <a:t> </a:t>
            </a:r>
            <a:r>
              <a:rPr lang="it-IT" sz="3600" dirty="0" err="1"/>
              <a:t>intermediates</a:t>
            </a:r>
            <a:r>
              <a:rPr lang="it-IT" sz="3600" dirty="0"/>
              <a:t>), </a:t>
            </a:r>
            <a:r>
              <a:rPr lang="it-IT" sz="3600" b="1" dirty="0" err="1"/>
              <a:t>reactive</a:t>
            </a:r>
            <a:r>
              <a:rPr lang="it-IT" sz="3600" b="1" dirty="0"/>
              <a:t> </a:t>
            </a:r>
            <a:r>
              <a:rPr lang="it-IT" sz="3600" b="1" dirty="0" err="1"/>
              <a:t>nitrogen</a:t>
            </a:r>
            <a:r>
              <a:rPr lang="it-IT" sz="3600" b="1" dirty="0"/>
              <a:t> </a:t>
            </a:r>
            <a:r>
              <a:rPr lang="it-IT" sz="3600" b="1" dirty="0" err="1"/>
              <a:t>species</a:t>
            </a:r>
            <a:r>
              <a:rPr lang="it-IT" sz="3600" dirty="0"/>
              <a:t>, </a:t>
            </a:r>
            <a:r>
              <a:rPr lang="it-IT" sz="3600" dirty="0" err="1"/>
              <a:t>mainly</a:t>
            </a:r>
            <a:r>
              <a:rPr lang="it-IT" sz="3600" dirty="0"/>
              <a:t> </a:t>
            </a:r>
            <a:r>
              <a:rPr lang="it-IT" sz="3600" dirty="0" err="1"/>
              <a:t>derived</a:t>
            </a:r>
            <a:r>
              <a:rPr lang="it-IT" sz="3600" dirty="0"/>
              <a:t> </a:t>
            </a:r>
            <a:r>
              <a:rPr lang="it-IT" sz="3600" dirty="0" err="1"/>
              <a:t>from</a:t>
            </a:r>
            <a:r>
              <a:rPr lang="it-IT" sz="3600" dirty="0"/>
              <a:t> </a:t>
            </a:r>
            <a:r>
              <a:rPr lang="it-IT" sz="3600" dirty="0" err="1"/>
              <a:t>nitric</a:t>
            </a:r>
            <a:r>
              <a:rPr lang="it-IT" sz="3600" dirty="0"/>
              <a:t> </a:t>
            </a:r>
            <a:r>
              <a:rPr lang="it-IT" sz="3600" dirty="0" err="1"/>
              <a:t>oxide</a:t>
            </a:r>
            <a:r>
              <a:rPr lang="it-IT" sz="3600" dirty="0"/>
              <a:t> (NO), and </a:t>
            </a:r>
            <a:r>
              <a:rPr lang="it-IT" sz="3600" dirty="0" err="1"/>
              <a:t>lysosomal</a:t>
            </a:r>
            <a:r>
              <a:rPr lang="it-IT" sz="3600" dirty="0"/>
              <a:t> </a:t>
            </a:r>
            <a:r>
              <a:rPr lang="it-IT" sz="3600" dirty="0" err="1"/>
              <a:t>enzymes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139489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2 alle 11.33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57" y="1785758"/>
            <a:ext cx="8219126" cy="482873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886857" y="154541"/>
            <a:ext cx="8509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Leukocyte</a:t>
            </a:r>
            <a:r>
              <a:rPr lang="it-IT" sz="2000" b="1" dirty="0"/>
              <a:t> </a:t>
            </a:r>
            <a:r>
              <a:rPr lang="it-IT" sz="2000" b="1" dirty="0" err="1"/>
              <a:t>activation</a:t>
            </a:r>
            <a:r>
              <a:rPr lang="it-IT" sz="2000" b="1" dirty="0"/>
              <a:t>. </a:t>
            </a:r>
            <a:r>
              <a:rPr lang="it-IT" sz="2000" dirty="0" err="1"/>
              <a:t>Various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leukocyte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surface</a:t>
            </a:r>
            <a:r>
              <a:rPr lang="it-IT" sz="2000" dirty="0"/>
              <a:t> </a:t>
            </a:r>
            <a:r>
              <a:rPr lang="it-IT" sz="2000" dirty="0" err="1"/>
              <a:t>receptors</a:t>
            </a:r>
            <a:r>
              <a:rPr lang="it-IT" sz="2000" dirty="0"/>
              <a:t> </a:t>
            </a:r>
            <a:r>
              <a:rPr lang="it-IT" sz="2000" dirty="0" err="1"/>
              <a:t>recognize</a:t>
            </a:r>
            <a:r>
              <a:rPr lang="it-IT" sz="2000" dirty="0"/>
              <a:t>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agonists</a:t>
            </a:r>
            <a:r>
              <a:rPr lang="it-IT" sz="2000" dirty="0"/>
              <a:t>. Once </a:t>
            </a:r>
            <a:r>
              <a:rPr lang="it-IT" sz="2000" dirty="0" err="1"/>
              <a:t>stimulated</a:t>
            </a:r>
            <a:r>
              <a:rPr lang="it-IT" sz="2000" dirty="0"/>
              <a:t>, the </a:t>
            </a:r>
            <a:r>
              <a:rPr lang="it-IT" sz="2000" dirty="0" err="1"/>
              <a:t>receptors</a:t>
            </a:r>
            <a:r>
              <a:rPr lang="it-IT" sz="2000" dirty="0"/>
              <a:t> </a:t>
            </a:r>
            <a:r>
              <a:rPr lang="it-IT" sz="2000" dirty="0" err="1"/>
              <a:t>initiate</a:t>
            </a:r>
            <a:r>
              <a:rPr lang="it-IT" sz="2000" dirty="0"/>
              <a:t> </a:t>
            </a:r>
            <a:r>
              <a:rPr lang="it-IT" sz="2000" dirty="0" err="1"/>
              <a:t>responses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mediate </a:t>
            </a:r>
            <a:r>
              <a:rPr lang="it-IT" sz="2000" dirty="0" err="1"/>
              <a:t>leukocyte</a:t>
            </a:r>
            <a:r>
              <a:rPr lang="it-IT" sz="2000" dirty="0"/>
              <a:t> </a:t>
            </a:r>
            <a:r>
              <a:rPr lang="it-IT" sz="2000" dirty="0" err="1"/>
              <a:t>functions</a:t>
            </a:r>
            <a:r>
              <a:rPr lang="it-IT" sz="2000" dirty="0"/>
              <a:t>. </a:t>
            </a:r>
            <a:r>
              <a:rPr lang="it-IT" sz="2000" dirty="0" err="1"/>
              <a:t>Only</a:t>
            </a:r>
            <a:r>
              <a:rPr lang="it-IT" sz="2000" dirty="0"/>
              <a:t> some </a:t>
            </a:r>
            <a:r>
              <a:rPr lang="it-IT" sz="2000" dirty="0" err="1"/>
              <a:t>receptors</a:t>
            </a:r>
            <a:r>
              <a:rPr lang="it-IT" sz="2000" dirty="0"/>
              <a:t> are </a:t>
            </a:r>
            <a:r>
              <a:rPr lang="it-IT" sz="2000" dirty="0" err="1"/>
              <a:t>depicted</a:t>
            </a:r>
            <a:r>
              <a:rPr lang="it-IT" sz="2000" dirty="0"/>
              <a:t>. LPS first </a:t>
            </a:r>
            <a:r>
              <a:rPr lang="it-IT" sz="2000" dirty="0" err="1"/>
              <a:t>binds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a </a:t>
            </a:r>
            <a:r>
              <a:rPr lang="it-IT" sz="2000" dirty="0" err="1"/>
              <a:t>circulating</a:t>
            </a:r>
            <a:r>
              <a:rPr lang="it-IT" sz="2000" dirty="0"/>
              <a:t> </a:t>
            </a:r>
            <a:r>
              <a:rPr lang="it-IT" sz="2000" dirty="0" err="1"/>
              <a:t>LPS-binding</a:t>
            </a:r>
            <a:r>
              <a:rPr lang="it-IT" sz="2000" dirty="0"/>
              <a:t> </a:t>
            </a:r>
            <a:r>
              <a:rPr lang="it-IT" sz="2000" dirty="0" err="1"/>
              <a:t>protein</a:t>
            </a:r>
            <a:r>
              <a:rPr lang="it-IT" sz="2000" dirty="0"/>
              <a:t> (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shown</a:t>
            </a:r>
            <a:r>
              <a:rPr lang="it-IT" sz="2000" dirty="0"/>
              <a:t>). IFN-γ, Interferon-γ; LPS, lipopolysaccharide</a:t>
            </a:r>
          </a:p>
        </p:txBody>
      </p:sp>
    </p:spTree>
    <p:extLst>
      <p:ext uri="{BB962C8B-B14F-4D97-AF65-F5344CB8AC3E}">
        <p14:creationId xmlns:p14="http://schemas.microsoft.com/office/powerpoint/2010/main" val="3243344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36926" y="354896"/>
            <a:ext cx="87786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Phagocytosis</a:t>
            </a:r>
            <a:r>
              <a:rPr lang="it-IT" sz="2400" b="1" dirty="0"/>
              <a:t> and </a:t>
            </a:r>
            <a:r>
              <a:rPr lang="it-IT" sz="2400" b="1" dirty="0" err="1"/>
              <a:t>intracellular</a:t>
            </a:r>
            <a:r>
              <a:rPr lang="it-IT" sz="2400" b="1" dirty="0"/>
              <a:t> </a:t>
            </a:r>
            <a:r>
              <a:rPr lang="it-IT" sz="2400" b="1" dirty="0" err="1"/>
              <a:t>destruction</a:t>
            </a:r>
            <a:r>
              <a:rPr lang="it-IT" sz="2400" b="1" dirty="0"/>
              <a:t> of </a:t>
            </a:r>
            <a:r>
              <a:rPr lang="it-IT" sz="2400" b="1" dirty="0" err="1"/>
              <a:t>microbes</a:t>
            </a:r>
            <a:endParaRPr lang="it-IT" sz="2400" b="1" dirty="0"/>
          </a:p>
          <a:p>
            <a:endParaRPr lang="it-IT" sz="2400" b="1" dirty="0"/>
          </a:p>
          <a:p>
            <a:r>
              <a:rPr lang="it-IT" sz="2400" dirty="0"/>
              <a:t>(A) </a:t>
            </a:r>
            <a:r>
              <a:rPr lang="it-IT" sz="2400" dirty="0" err="1"/>
              <a:t>Phagocytosis</a:t>
            </a:r>
            <a:r>
              <a:rPr lang="it-IT" sz="2400" dirty="0"/>
              <a:t> of a </a:t>
            </a:r>
            <a:r>
              <a:rPr lang="it-IT" sz="2400" dirty="0" err="1"/>
              <a:t>particle</a:t>
            </a:r>
            <a:r>
              <a:rPr lang="it-IT" sz="2400" dirty="0"/>
              <a:t> (e.g., a </a:t>
            </a:r>
            <a:r>
              <a:rPr lang="it-IT" sz="2400" dirty="0" err="1"/>
              <a:t>bacterium</a:t>
            </a:r>
            <a:r>
              <a:rPr lang="it-IT" sz="2400" dirty="0"/>
              <a:t>) </a:t>
            </a:r>
            <a:r>
              <a:rPr lang="it-IT" sz="2400" dirty="0" err="1"/>
              <a:t>involves</a:t>
            </a:r>
            <a:r>
              <a:rPr lang="it-IT" sz="2400" dirty="0"/>
              <a:t> </a:t>
            </a:r>
            <a:r>
              <a:rPr lang="it-IT" sz="2400" dirty="0" err="1"/>
              <a:t>binding</a:t>
            </a:r>
            <a:r>
              <a:rPr lang="it-IT" sz="2400" dirty="0"/>
              <a:t> to </a:t>
            </a:r>
            <a:r>
              <a:rPr lang="it-IT" sz="2400" dirty="0" err="1"/>
              <a:t>receptors</a:t>
            </a:r>
            <a:r>
              <a:rPr lang="it-IT" sz="2400" dirty="0"/>
              <a:t> on the </a:t>
            </a:r>
            <a:r>
              <a:rPr lang="it-IT" sz="2400" dirty="0" err="1"/>
              <a:t>leukocyte</a:t>
            </a:r>
            <a:r>
              <a:rPr lang="it-IT" sz="2400" dirty="0"/>
              <a:t> membrane, </a:t>
            </a:r>
            <a:r>
              <a:rPr lang="it-IT" sz="2400" dirty="0" err="1"/>
              <a:t>engulfment</a:t>
            </a:r>
            <a:r>
              <a:rPr lang="it-IT" sz="2400" dirty="0"/>
              <a:t>, and fusion of the </a:t>
            </a:r>
            <a:r>
              <a:rPr lang="it-IT" sz="2400" dirty="0" err="1"/>
              <a:t>phagocytic</a:t>
            </a:r>
            <a:r>
              <a:rPr lang="it-IT" sz="2400" dirty="0"/>
              <a:t> </a:t>
            </a:r>
            <a:r>
              <a:rPr lang="it-IT" sz="2400" dirty="0" err="1"/>
              <a:t>vacuoles</a:t>
            </a:r>
            <a:r>
              <a:rPr lang="it-IT" sz="2400" dirty="0"/>
              <a:t> with </a:t>
            </a:r>
            <a:r>
              <a:rPr lang="it-IT" sz="2400" dirty="0" err="1"/>
              <a:t>lysosomes</a:t>
            </a:r>
            <a:r>
              <a:rPr lang="it-IT" sz="2400" dirty="0"/>
              <a:t>.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followed</a:t>
            </a:r>
            <a:r>
              <a:rPr lang="it-IT" sz="2400" dirty="0"/>
              <a:t> by </a:t>
            </a:r>
            <a:r>
              <a:rPr lang="it-IT" sz="2400" dirty="0" err="1"/>
              <a:t>destruction</a:t>
            </a:r>
            <a:r>
              <a:rPr lang="it-IT" sz="2400" dirty="0"/>
              <a:t> of </a:t>
            </a:r>
            <a:r>
              <a:rPr lang="it-IT" sz="2400" dirty="0" err="1"/>
              <a:t>ingested</a:t>
            </a:r>
            <a:r>
              <a:rPr lang="it-IT" sz="2400" dirty="0"/>
              <a:t> </a:t>
            </a:r>
            <a:r>
              <a:rPr lang="it-IT" sz="2400" dirty="0" err="1"/>
              <a:t>particles</a:t>
            </a:r>
            <a:r>
              <a:rPr lang="it-IT" sz="2400" dirty="0"/>
              <a:t> </a:t>
            </a:r>
            <a:r>
              <a:rPr lang="it-IT" sz="2400" dirty="0" err="1"/>
              <a:t>within</a:t>
            </a:r>
            <a:r>
              <a:rPr lang="it-IT" sz="2400" dirty="0"/>
              <a:t> the </a:t>
            </a:r>
            <a:r>
              <a:rPr lang="it-IT" sz="2400" dirty="0" err="1"/>
              <a:t>phagolysosomes</a:t>
            </a:r>
            <a:r>
              <a:rPr lang="it-IT" sz="2400" dirty="0"/>
              <a:t> by </a:t>
            </a:r>
            <a:r>
              <a:rPr lang="it-IT" sz="2400" dirty="0" err="1"/>
              <a:t>lysosomal</a:t>
            </a:r>
            <a:r>
              <a:rPr lang="it-IT" sz="2400" dirty="0"/>
              <a:t> </a:t>
            </a:r>
            <a:r>
              <a:rPr lang="it-IT" sz="2400" dirty="0" err="1"/>
              <a:t>enzymes</a:t>
            </a:r>
            <a:r>
              <a:rPr lang="it-IT" sz="2400" dirty="0"/>
              <a:t> and by </a:t>
            </a:r>
            <a:r>
              <a:rPr lang="it-IT" sz="2400" dirty="0" err="1"/>
              <a:t>reactive</a:t>
            </a:r>
            <a:r>
              <a:rPr lang="it-IT" sz="2400" dirty="0"/>
              <a:t> </a:t>
            </a:r>
            <a:r>
              <a:rPr lang="it-IT" sz="2400" dirty="0" err="1"/>
              <a:t>oxygen</a:t>
            </a:r>
            <a:r>
              <a:rPr lang="it-IT" sz="2400" dirty="0"/>
              <a:t> and </a:t>
            </a:r>
            <a:r>
              <a:rPr lang="it-IT" sz="2400" dirty="0" err="1"/>
              <a:t>nitrogen</a:t>
            </a:r>
            <a:r>
              <a:rPr lang="it-IT" sz="2400" dirty="0"/>
              <a:t> </a:t>
            </a:r>
            <a:r>
              <a:rPr lang="it-IT" sz="2400" dirty="0" err="1"/>
              <a:t>species</a:t>
            </a:r>
            <a:r>
              <a:rPr lang="it-IT" sz="2400" dirty="0"/>
              <a:t>. </a:t>
            </a:r>
          </a:p>
          <a:p>
            <a:r>
              <a:rPr lang="it-IT" sz="2400" dirty="0"/>
              <a:t>(B) In </a:t>
            </a:r>
            <a:r>
              <a:rPr lang="it-IT" sz="2400" dirty="0" err="1"/>
              <a:t>activated</a:t>
            </a:r>
            <a:r>
              <a:rPr lang="it-IT" sz="2400" dirty="0"/>
              <a:t> </a:t>
            </a:r>
            <a:r>
              <a:rPr lang="it-IT" sz="2400" dirty="0" err="1"/>
              <a:t>phagocytes</a:t>
            </a:r>
            <a:r>
              <a:rPr lang="it-IT" sz="2400" dirty="0"/>
              <a:t>, </a:t>
            </a:r>
            <a:r>
              <a:rPr lang="it-IT" sz="2400" dirty="0" err="1"/>
              <a:t>cytoplasmic</a:t>
            </a:r>
            <a:r>
              <a:rPr lang="it-IT" sz="2400" dirty="0"/>
              <a:t> </a:t>
            </a:r>
            <a:r>
              <a:rPr lang="it-IT" sz="2400" dirty="0" err="1"/>
              <a:t>components</a:t>
            </a:r>
            <a:r>
              <a:rPr lang="it-IT" sz="2400" dirty="0"/>
              <a:t> of the </a:t>
            </a:r>
            <a:r>
              <a:rPr lang="it-IT" sz="2400" dirty="0" err="1"/>
              <a:t>phagocyte</a:t>
            </a:r>
            <a:r>
              <a:rPr lang="it-IT" sz="2400" dirty="0"/>
              <a:t> </a:t>
            </a:r>
            <a:r>
              <a:rPr lang="it-IT" sz="2400" dirty="0" err="1"/>
              <a:t>oxidase</a:t>
            </a:r>
            <a:r>
              <a:rPr lang="it-IT" sz="2400" dirty="0"/>
              <a:t> </a:t>
            </a:r>
            <a:r>
              <a:rPr lang="it-IT" sz="2400" dirty="0" err="1"/>
              <a:t>enzyme</a:t>
            </a:r>
            <a:r>
              <a:rPr lang="it-IT" sz="2400" dirty="0"/>
              <a:t> </a:t>
            </a:r>
            <a:r>
              <a:rPr lang="it-IT" sz="2400" dirty="0" err="1"/>
              <a:t>assemble</a:t>
            </a:r>
            <a:r>
              <a:rPr lang="it-IT" sz="2400" dirty="0"/>
              <a:t> in the membrane of the </a:t>
            </a:r>
            <a:r>
              <a:rPr lang="it-IT" sz="2400" dirty="0" err="1"/>
              <a:t>phagosome</a:t>
            </a:r>
            <a:r>
              <a:rPr lang="it-IT" sz="2400" dirty="0"/>
              <a:t> to </a:t>
            </a:r>
            <a:r>
              <a:rPr lang="it-IT" sz="2400" dirty="0" err="1"/>
              <a:t>form</a:t>
            </a:r>
            <a:r>
              <a:rPr lang="it-IT" sz="2400" dirty="0"/>
              <a:t> the </a:t>
            </a:r>
            <a:r>
              <a:rPr lang="it-IT" sz="2400" dirty="0" err="1"/>
              <a:t>active</a:t>
            </a:r>
            <a:r>
              <a:rPr lang="it-IT" sz="2400" dirty="0"/>
              <a:t> </a:t>
            </a:r>
            <a:r>
              <a:rPr lang="it-IT" sz="2400" dirty="0" err="1"/>
              <a:t>enzyme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catalyzes</a:t>
            </a:r>
            <a:r>
              <a:rPr lang="it-IT" sz="2400" dirty="0"/>
              <a:t> the </a:t>
            </a:r>
            <a:r>
              <a:rPr lang="it-IT" sz="2400" dirty="0" err="1"/>
              <a:t>conversion</a:t>
            </a:r>
            <a:r>
              <a:rPr lang="it-IT" sz="2400" dirty="0"/>
              <a:t> of </a:t>
            </a:r>
            <a:r>
              <a:rPr lang="it-IT" sz="2400" dirty="0" err="1"/>
              <a:t>oxygen</a:t>
            </a:r>
            <a:r>
              <a:rPr lang="it-IT" sz="2400" dirty="0"/>
              <a:t>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superoxide</a:t>
            </a:r>
            <a:r>
              <a:rPr lang="it-IT" sz="2400" dirty="0"/>
              <a:t> and H</a:t>
            </a:r>
            <a:r>
              <a:rPr lang="it-IT" sz="2400" baseline="-25000" dirty="0"/>
              <a:t>2</a:t>
            </a:r>
            <a:r>
              <a:rPr lang="it-IT" sz="2400" dirty="0"/>
              <a:t>O</a:t>
            </a:r>
            <a:r>
              <a:rPr lang="it-IT" sz="2400" baseline="-25000" dirty="0"/>
              <a:t>2</a:t>
            </a:r>
            <a:r>
              <a:rPr lang="it-IT" sz="2400" dirty="0"/>
              <a:t>.  </a:t>
            </a:r>
            <a:r>
              <a:rPr lang="it-IT" sz="2400" dirty="0" err="1"/>
              <a:t>Myeloperoxidase</a:t>
            </a:r>
            <a:r>
              <a:rPr lang="it-IT" sz="2400" dirty="0"/>
              <a:t>, </a:t>
            </a:r>
            <a:r>
              <a:rPr lang="it-IT" sz="2400" dirty="0" err="1"/>
              <a:t>present</a:t>
            </a:r>
            <a:r>
              <a:rPr lang="it-IT" sz="2400" dirty="0"/>
              <a:t> in the </a:t>
            </a:r>
            <a:r>
              <a:rPr lang="it-IT" sz="2400" dirty="0" err="1"/>
              <a:t>granules</a:t>
            </a:r>
            <a:r>
              <a:rPr lang="it-IT" sz="2400" dirty="0"/>
              <a:t> of </a:t>
            </a:r>
            <a:r>
              <a:rPr lang="it-IT" sz="2400" dirty="0" err="1"/>
              <a:t>neutrophils</a:t>
            </a:r>
            <a:r>
              <a:rPr lang="it-IT" sz="2400" dirty="0"/>
              <a:t>, </a:t>
            </a:r>
            <a:r>
              <a:rPr lang="it-IT" sz="2400" dirty="0" err="1"/>
              <a:t>converts</a:t>
            </a:r>
            <a:r>
              <a:rPr lang="it-IT" sz="2400" dirty="0"/>
              <a:t> H</a:t>
            </a:r>
            <a:r>
              <a:rPr lang="it-IT" sz="2400" baseline="-25000" dirty="0"/>
              <a:t>2</a:t>
            </a:r>
            <a:r>
              <a:rPr lang="it-IT" sz="2400" dirty="0"/>
              <a:t>O</a:t>
            </a:r>
            <a:r>
              <a:rPr lang="it-IT" sz="2400" baseline="-25000" dirty="0"/>
              <a:t>2</a:t>
            </a:r>
            <a:r>
              <a:rPr lang="it-IT" sz="2400" dirty="0"/>
              <a:t> to </a:t>
            </a:r>
            <a:r>
              <a:rPr lang="it-IT" sz="2400" dirty="0" err="1"/>
              <a:t>hypochlorite</a:t>
            </a:r>
            <a:r>
              <a:rPr lang="it-IT" sz="2400" dirty="0"/>
              <a:t>. </a:t>
            </a:r>
          </a:p>
          <a:p>
            <a:r>
              <a:rPr lang="it-IT" sz="2400" dirty="0"/>
              <a:t>(C) </a:t>
            </a:r>
            <a:r>
              <a:rPr lang="it-IT" sz="2400" dirty="0" err="1"/>
              <a:t>Microbicidal</a:t>
            </a:r>
            <a:r>
              <a:rPr lang="it-IT" sz="2400" dirty="0"/>
              <a:t> </a:t>
            </a:r>
            <a:r>
              <a:rPr lang="it-IT" sz="2400" dirty="0" err="1"/>
              <a:t>reactive</a:t>
            </a:r>
            <a:r>
              <a:rPr lang="it-IT" sz="2400" dirty="0"/>
              <a:t> </a:t>
            </a:r>
            <a:r>
              <a:rPr lang="it-IT" sz="2400" dirty="0" err="1"/>
              <a:t>oxygen</a:t>
            </a:r>
            <a:r>
              <a:rPr lang="it-IT" sz="2400" dirty="0"/>
              <a:t> </a:t>
            </a:r>
            <a:r>
              <a:rPr lang="it-IT" sz="2400" dirty="0" err="1"/>
              <a:t>species</a:t>
            </a:r>
            <a:r>
              <a:rPr lang="it-IT" sz="2400" dirty="0"/>
              <a:t> (ROS) and </a:t>
            </a:r>
            <a:r>
              <a:rPr lang="it-IT" sz="2400" dirty="0" err="1"/>
              <a:t>nitric</a:t>
            </a:r>
            <a:r>
              <a:rPr lang="it-IT" sz="2400" dirty="0"/>
              <a:t> </a:t>
            </a:r>
            <a:r>
              <a:rPr lang="it-IT" sz="2400" dirty="0" err="1"/>
              <a:t>oxide</a:t>
            </a:r>
            <a:r>
              <a:rPr lang="it-IT" sz="2400" dirty="0"/>
              <a:t> (NO) </a:t>
            </a:r>
            <a:r>
              <a:rPr lang="it-IT" sz="2400" dirty="0" err="1"/>
              <a:t>kill</a:t>
            </a:r>
            <a:r>
              <a:rPr lang="it-IT" sz="2400" dirty="0"/>
              <a:t> </a:t>
            </a:r>
            <a:r>
              <a:rPr lang="it-IT" sz="2400" dirty="0" err="1"/>
              <a:t>ingested</a:t>
            </a:r>
            <a:r>
              <a:rPr lang="it-IT" sz="2400" dirty="0"/>
              <a:t> </a:t>
            </a:r>
            <a:r>
              <a:rPr lang="it-IT" sz="2400" dirty="0" err="1"/>
              <a:t>microbes</a:t>
            </a:r>
            <a:r>
              <a:rPr lang="it-IT" sz="2400" dirty="0"/>
              <a:t>.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phagocytosis</a:t>
            </a:r>
            <a:r>
              <a:rPr lang="it-IT" sz="2400" dirty="0"/>
              <a:t>, </a:t>
            </a:r>
            <a:r>
              <a:rPr lang="it-IT" sz="2400" dirty="0" err="1"/>
              <a:t>granule</a:t>
            </a:r>
            <a:r>
              <a:rPr lang="it-IT" sz="2400" dirty="0"/>
              <a:t> </a:t>
            </a:r>
            <a:r>
              <a:rPr lang="it-IT" sz="2400" dirty="0" err="1"/>
              <a:t>contents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be </a:t>
            </a:r>
            <a:r>
              <a:rPr lang="it-IT" sz="2400" dirty="0" err="1"/>
              <a:t>released</a:t>
            </a:r>
            <a:r>
              <a:rPr lang="it-IT" sz="2400" dirty="0"/>
              <a:t>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extracellular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/>
              <a:t>. iNOS</a:t>
            </a:r>
            <a:r>
              <a:rPr lang="it-IT" sz="2400" dirty="0"/>
              <a:t>, </a:t>
            </a:r>
            <a:r>
              <a:rPr lang="it-IT" sz="2400" dirty="0" err="1"/>
              <a:t>Inducible</a:t>
            </a:r>
            <a:r>
              <a:rPr lang="it-IT" sz="2400" dirty="0"/>
              <a:t> NO </a:t>
            </a:r>
            <a:r>
              <a:rPr lang="it-IT" sz="2400" dirty="0" err="1"/>
              <a:t>synthase</a:t>
            </a:r>
            <a:r>
              <a:rPr lang="it-IT" sz="2400" dirty="0"/>
              <a:t>; MPO, </a:t>
            </a:r>
            <a:r>
              <a:rPr lang="it-IT" sz="2400" dirty="0" err="1"/>
              <a:t>myeloperoxidase</a:t>
            </a:r>
            <a:r>
              <a:rPr lang="it-IT" sz="2400" dirty="0"/>
              <a:t>; ROS, </a:t>
            </a:r>
            <a:r>
              <a:rPr lang="it-IT" sz="2400" dirty="0" err="1"/>
              <a:t>reactive</a:t>
            </a:r>
            <a:r>
              <a:rPr lang="it-IT" sz="2400" dirty="0"/>
              <a:t> </a:t>
            </a:r>
            <a:r>
              <a:rPr lang="it-IT" sz="2400" dirty="0" err="1"/>
              <a:t>oxygen</a:t>
            </a:r>
            <a:r>
              <a:rPr lang="it-IT" sz="2400" dirty="0"/>
              <a:t> </a:t>
            </a:r>
            <a:r>
              <a:rPr lang="it-IT" sz="2400" dirty="0" err="1"/>
              <a:t>species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8555241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2 alle 11.35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5263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96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63289" y="766733"/>
            <a:ext cx="8158927" cy="51398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800" b="1" dirty="0" err="1"/>
              <a:t>Granule</a:t>
            </a:r>
            <a:r>
              <a:rPr lang="it-IT" sz="2800" b="1" dirty="0"/>
              <a:t> </a:t>
            </a:r>
            <a:r>
              <a:rPr lang="it-IT" sz="2800" b="1" dirty="0" err="1"/>
              <a:t>Enzymes</a:t>
            </a:r>
            <a:r>
              <a:rPr lang="it-IT" sz="2800" b="1" dirty="0"/>
              <a:t> and </a:t>
            </a:r>
            <a:r>
              <a:rPr lang="it-IT" sz="2800" b="1" dirty="0" err="1"/>
              <a:t>Other</a:t>
            </a:r>
            <a:r>
              <a:rPr lang="it-IT" sz="2800" b="1" dirty="0"/>
              <a:t> </a:t>
            </a:r>
            <a:r>
              <a:rPr lang="it-IT" sz="2800" b="1" dirty="0" err="1"/>
              <a:t>Proteins</a:t>
            </a:r>
            <a:endParaRPr lang="it-IT" sz="2800" b="1" dirty="0"/>
          </a:p>
          <a:p>
            <a:endParaRPr lang="it-IT" sz="2000" dirty="0"/>
          </a:p>
          <a:p>
            <a:r>
              <a:rPr lang="it-IT" sz="2000" dirty="0" err="1"/>
              <a:t>Neutrophils</a:t>
            </a:r>
            <a:r>
              <a:rPr lang="it-IT" sz="2000" dirty="0"/>
              <a:t> and </a:t>
            </a:r>
            <a:r>
              <a:rPr lang="it-IT" sz="2000" dirty="0" err="1"/>
              <a:t>monocytes</a:t>
            </a:r>
            <a:r>
              <a:rPr lang="it-IT" sz="2000" dirty="0"/>
              <a:t> </a:t>
            </a:r>
            <a:r>
              <a:rPr lang="it-IT" sz="2000" dirty="0" err="1"/>
              <a:t>contain</a:t>
            </a:r>
            <a:r>
              <a:rPr lang="it-IT" sz="2000" dirty="0"/>
              <a:t> </a:t>
            </a:r>
            <a:r>
              <a:rPr lang="it-IT" sz="2000" dirty="0" err="1"/>
              <a:t>granules</a:t>
            </a:r>
            <a:r>
              <a:rPr lang="it-IT" sz="2000" dirty="0"/>
              <a:t> </a:t>
            </a:r>
            <a:r>
              <a:rPr lang="it-IT" sz="2000" dirty="0" err="1"/>
              <a:t>packed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enzymes</a:t>
            </a:r>
            <a:r>
              <a:rPr lang="it-IT" sz="2000" dirty="0"/>
              <a:t> and </a:t>
            </a:r>
            <a:r>
              <a:rPr lang="it-IT" sz="2000" dirty="0" err="1"/>
              <a:t>anti-microbial</a:t>
            </a:r>
            <a:r>
              <a:rPr lang="it-IT" sz="2000" dirty="0"/>
              <a:t> </a:t>
            </a:r>
            <a:r>
              <a:rPr lang="it-IT" sz="2000" dirty="0" err="1"/>
              <a:t>proteins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degrade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 and dead </a:t>
            </a:r>
            <a:r>
              <a:rPr lang="it-IT" sz="2000" dirty="0" err="1"/>
              <a:t>tissues</a:t>
            </a:r>
            <a:r>
              <a:rPr lang="it-IT" sz="2000" dirty="0"/>
              <a:t> and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contribute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damage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granules</a:t>
            </a:r>
            <a:r>
              <a:rPr lang="it-IT" sz="2000" dirty="0"/>
              <a:t> are </a:t>
            </a:r>
            <a:r>
              <a:rPr lang="it-IT" sz="2000" dirty="0" err="1"/>
              <a:t>actively</a:t>
            </a:r>
            <a:r>
              <a:rPr lang="it-IT" sz="2000" dirty="0"/>
              <a:t> </a:t>
            </a:r>
            <a:r>
              <a:rPr lang="it-IT" sz="2000" dirty="0" err="1"/>
              <a:t>secretory</a:t>
            </a:r>
            <a:r>
              <a:rPr lang="it-IT" sz="2000" dirty="0"/>
              <a:t> and </a:t>
            </a:r>
            <a:r>
              <a:rPr lang="it-IT" sz="2000" dirty="0" err="1"/>
              <a:t>thus</a:t>
            </a:r>
            <a:r>
              <a:rPr lang="it-IT" sz="2000" dirty="0"/>
              <a:t> </a:t>
            </a:r>
            <a:r>
              <a:rPr lang="it-IT" sz="2000" dirty="0" err="1"/>
              <a:t>distinct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classical</a:t>
            </a:r>
            <a:r>
              <a:rPr lang="it-IT" sz="2000" dirty="0"/>
              <a:t> </a:t>
            </a:r>
            <a:r>
              <a:rPr lang="it-IT" sz="2000" dirty="0" err="1"/>
              <a:t>lysosomes</a:t>
            </a:r>
            <a:r>
              <a:rPr lang="it-IT" sz="2000" dirty="0"/>
              <a:t>. </a:t>
            </a:r>
            <a:r>
              <a:rPr lang="it-IT" sz="2000" dirty="0" err="1"/>
              <a:t>Neutrophils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main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granules</a:t>
            </a:r>
            <a:r>
              <a:rPr lang="it-IT" sz="2000" dirty="0"/>
              <a:t>. </a:t>
            </a:r>
            <a:r>
              <a:rPr lang="it-IT" sz="2000" b="1" dirty="0"/>
              <a:t>The </a:t>
            </a:r>
            <a:r>
              <a:rPr lang="it-IT" sz="2000" b="1" dirty="0" err="1"/>
              <a:t>smaller</a:t>
            </a:r>
            <a:r>
              <a:rPr lang="it-IT" sz="2000" b="1" dirty="0"/>
              <a:t> </a:t>
            </a:r>
            <a:r>
              <a:rPr lang="it-IT" sz="2000" b="1" dirty="0" err="1"/>
              <a:t>specific</a:t>
            </a:r>
            <a:r>
              <a:rPr lang="it-IT" sz="2000" b="1" dirty="0"/>
              <a:t> (or </a:t>
            </a:r>
            <a:r>
              <a:rPr lang="it-IT" sz="2000" b="1" dirty="0" err="1"/>
              <a:t>secondary</a:t>
            </a:r>
            <a:r>
              <a:rPr lang="it-IT" sz="2000" b="1" dirty="0"/>
              <a:t>) </a:t>
            </a:r>
            <a:r>
              <a:rPr lang="it-IT" sz="2000" b="1" dirty="0" err="1"/>
              <a:t>granules</a:t>
            </a:r>
            <a:r>
              <a:rPr lang="it-IT" sz="2000" b="1" dirty="0"/>
              <a:t> </a:t>
            </a:r>
            <a:r>
              <a:rPr lang="it-IT" sz="2000" b="1" dirty="0" err="1"/>
              <a:t>contain</a:t>
            </a:r>
            <a:r>
              <a:rPr lang="it-IT" sz="2000" b="1" dirty="0"/>
              <a:t> </a:t>
            </a:r>
            <a:r>
              <a:rPr lang="it-IT" sz="2000" b="1" dirty="0" err="1"/>
              <a:t>lysozyme</a:t>
            </a:r>
            <a:r>
              <a:rPr lang="it-IT" sz="2000" b="1" dirty="0"/>
              <a:t>, </a:t>
            </a:r>
            <a:r>
              <a:rPr lang="it-IT" sz="2000" b="1" dirty="0" err="1"/>
              <a:t>collagenase</a:t>
            </a:r>
            <a:r>
              <a:rPr lang="it-IT" sz="2000" b="1" dirty="0"/>
              <a:t>, </a:t>
            </a:r>
            <a:r>
              <a:rPr lang="it-IT" sz="2000" b="1" dirty="0" err="1"/>
              <a:t>gelatinase</a:t>
            </a:r>
            <a:r>
              <a:rPr lang="it-IT" sz="2000" b="1" dirty="0"/>
              <a:t>, </a:t>
            </a:r>
            <a:r>
              <a:rPr lang="it-IT" sz="2000" b="1" dirty="0" err="1"/>
              <a:t>lactoferrin</a:t>
            </a:r>
            <a:r>
              <a:rPr lang="it-IT" sz="2000" b="1" dirty="0"/>
              <a:t>, </a:t>
            </a:r>
            <a:r>
              <a:rPr lang="it-IT" sz="2000" b="1" dirty="0" err="1"/>
              <a:t>plasminogen</a:t>
            </a:r>
            <a:r>
              <a:rPr lang="it-IT" sz="2000" b="1" dirty="0"/>
              <a:t> </a:t>
            </a:r>
            <a:r>
              <a:rPr lang="it-IT" sz="2000" b="1" dirty="0" err="1"/>
              <a:t>activator</a:t>
            </a:r>
            <a:r>
              <a:rPr lang="it-IT" sz="2000" b="1" dirty="0"/>
              <a:t>, </a:t>
            </a:r>
            <a:r>
              <a:rPr lang="it-IT" sz="2000" b="1" dirty="0" err="1"/>
              <a:t>histaminase</a:t>
            </a:r>
            <a:r>
              <a:rPr lang="it-IT" sz="2000" b="1" dirty="0"/>
              <a:t>, and </a:t>
            </a:r>
            <a:r>
              <a:rPr lang="it-IT" sz="2000" b="1" dirty="0" err="1"/>
              <a:t>alkaline</a:t>
            </a:r>
            <a:r>
              <a:rPr lang="it-IT" sz="2000" b="1" dirty="0"/>
              <a:t> </a:t>
            </a:r>
            <a:r>
              <a:rPr lang="it-IT" sz="2000" b="1" dirty="0" err="1"/>
              <a:t>phosphatase</a:t>
            </a:r>
            <a:r>
              <a:rPr lang="it-IT" sz="2000" b="1" dirty="0"/>
              <a:t>. The </a:t>
            </a:r>
            <a:r>
              <a:rPr lang="it-IT" sz="2000" b="1" dirty="0" err="1"/>
              <a:t>larger</a:t>
            </a:r>
            <a:r>
              <a:rPr lang="it-IT" sz="2000" b="1" dirty="0"/>
              <a:t> </a:t>
            </a:r>
            <a:r>
              <a:rPr lang="it-IT" sz="2000" b="1" dirty="0" err="1"/>
              <a:t>azurophil</a:t>
            </a:r>
            <a:r>
              <a:rPr lang="it-IT" sz="2000" b="1" dirty="0"/>
              <a:t> (or </a:t>
            </a:r>
            <a:r>
              <a:rPr lang="it-IT" sz="2000" b="1" dirty="0" err="1"/>
              <a:t>primary</a:t>
            </a:r>
            <a:r>
              <a:rPr lang="it-IT" sz="2000" b="1" dirty="0"/>
              <a:t>) </a:t>
            </a:r>
            <a:r>
              <a:rPr lang="it-IT" sz="2000" b="1" dirty="0" err="1"/>
              <a:t>granules</a:t>
            </a:r>
            <a:r>
              <a:rPr lang="it-IT" sz="2000" b="1" dirty="0"/>
              <a:t> </a:t>
            </a:r>
            <a:r>
              <a:rPr lang="it-IT" sz="2000" b="1" dirty="0" err="1"/>
              <a:t>contain</a:t>
            </a:r>
            <a:r>
              <a:rPr lang="it-IT" sz="2000" b="1" dirty="0"/>
              <a:t> MPO, </a:t>
            </a:r>
            <a:r>
              <a:rPr lang="it-IT" sz="2000" b="1" dirty="0" err="1"/>
              <a:t>bactericidal</a:t>
            </a:r>
            <a:r>
              <a:rPr lang="it-IT" sz="2000" b="1" dirty="0"/>
              <a:t> </a:t>
            </a:r>
            <a:r>
              <a:rPr lang="it-IT" sz="2000" b="1" dirty="0" err="1"/>
              <a:t>factors</a:t>
            </a:r>
            <a:r>
              <a:rPr lang="it-IT" sz="2000" b="1" dirty="0"/>
              <a:t> (</a:t>
            </a:r>
            <a:r>
              <a:rPr lang="it-IT" sz="2000" b="1" dirty="0" err="1"/>
              <a:t>such</a:t>
            </a:r>
            <a:r>
              <a:rPr lang="it-IT" sz="2000" b="1" dirty="0"/>
              <a:t> </a:t>
            </a:r>
            <a:r>
              <a:rPr lang="it-IT" sz="2000" b="1" dirty="0" err="1"/>
              <a:t>as</a:t>
            </a:r>
            <a:r>
              <a:rPr lang="it-IT" sz="2000" b="1" dirty="0"/>
              <a:t> </a:t>
            </a:r>
            <a:r>
              <a:rPr lang="it-IT" sz="2000" b="1" dirty="0" err="1"/>
              <a:t>defensins</a:t>
            </a:r>
            <a:r>
              <a:rPr lang="it-IT" sz="2000" b="1" dirty="0"/>
              <a:t>), acid </a:t>
            </a:r>
            <a:r>
              <a:rPr lang="it-IT" sz="2000" b="1" dirty="0" err="1"/>
              <a:t>hydrolases</a:t>
            </a:r>
            <a:r>
              <a:rPr lang="it-IT" sz="2000" b="1" dirty="0"/>
              <a:t>, and a </a:t>
            </a:r>
            <a:r>
              <a:rPr lang="it-IT" sz="2000" b="1" dirty="0" err="1"/>
              <a:t>variety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neutral</a:t>
            </a:r>
            <a:r>
              <a:rPr lang="it-IT" sz="2000" b="1" dirty="0"/>
              <a:t> </a:t>
            </a:r>
            <a:r>
              <a:rPr lang="it-IT" sz="2000" b="1" dirty="0" err="1"/>
              <a:t>proteases</a:t>
            </a:r>
            <a:r>
              <a:rPr lang="it-IT" sz="2000" b="1" dirty="0"/>
              <a:t> (</a:t>
            </a:r>
            <a:r>
              <a:rPr lang="it-IT" sz="2000" b="1" dirty="0" err="1"/>
              <a:t>elastase</a:t>
            </a:r>
            <a:r>
              <a:rPr lang="it-IT" sz="2000" b="1" dirty="0"/>
              <a:t>, </a:t>
            </a:r>
            <a:r>
              <a:rPr lang="it-IT" sz="2000" b="1" dirty="0" err="1"/>
              <a:t>cathepsin</a:t>
            </a:r>
            <a:r>
              <a:rPr lang="it-IT" sz="2000" b="1" dirty="0"/>
              <a:t> </a:t>
            </a:r>
            <a:r>
              <a:rPr lang="it-IT" sz="2000" b="1" dirty="0" err="1"/>
              <a:t>G</a:t>
            </a:r>
            <a:r>
              <a:rPr lang="it-IT" sz="2000" b="1" dirty="0"/>
              <a:t>, </a:t>
            </a:r>
            <a:r>
              <a:rPr lang="it-IT" sz="2000" b="1" dirty="0" err="1"/>
              <a:t>nonspecific</a:t>
            </a:r>
            <a:r>
              <a:rPr lang="it-IT" sz="2000" b="1" dirty="0"/>
              <a:t> </a:t>
            </a:r>
            <a:r>
              <a:rPr lang="it-IT" sz="2000" b="1" dirty="0" err="1"/>
              <a:t>collagenases</a:t>
            </a:r>
            <a:r>
              <a:rPr lang="it-IT" sz="2000" b="1" dirty="0"/>
              <a:t>, </a:t>
            </a:r>
            <a:r>
              <a:rPr lang="it-IT" sz="2000" b="1" dirty="0" err="1"/>
              <a:t>proteinase</a:t>
            </a:r>
            <a:r>
              <a:rPr lang="it-IT" sz="2000" b="1" dirty="0"/>
              <a:t> </a:t>
            </a:r>
            <a:r>
              <a:rPr lang="it-IT" sz="2000" b="1" dirty="0" err="1"/>
              <a:t>3</a:t>
            </a:r>
            <a:r>
              <a:rPr lang="it-IT" sz="2000" b="1" dirty="0"/>
              <a:t>). </a:t>
            </a:r>
            <a:r>
              <a:rPr lang="it-IT" sz="2000" dirty="0" err="1"/>
              <a:t>Phagocytic</a:t>
            </a:r>
            <a:r>
              <a:rPr lang="it-IT" sz="2000" dirty="0"/>
              <a:t> </a:t>
            </a:r>
            <a:r>
              <a:rPr lang="it-IT" sz="2000" dirty="0" err="1"/>
              <a:t>vesicles</a:t>
            </a:r>
            <a:r>
              <a:rPr lang="it-IT" sz="2000" dirty="0"/>
              <a:t> </a:t>
            </a:r>
            <a:r>
              <a:rPr lang="it-IT" sz="2000" dirty="0" err="1"/>
              <a:t>containing</a:t>
            </a:r>
            <a:r>
              <a:rPr lang="it-IT" sz="2000" dirty="0"/>
              <a:t> </a:t>
            </a:r>
            <a:r>
              <a:rPr lang="it-IT" sz="2000" dirty="0" err="1"/>
              <a:t>engulfed</a:t>
            </a:r>
            <a:r>
              <a:rPr lang="it-IT" sz="2000" dirty="0"/>
              <a:t> material </a:t>
            </a:r>
            <a:r>
              <a:rPr lang="it-IT" sz="2000" dirty="0" err="1"/>
              <a:t>may</a:t>
            </a:r>
            <a:r>
              <a:rPr lang="it-IT" sz="2000" dirty="0"/>
              <a:t> fuse with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granules</a:t>
            </a:r>
            <a:r>
              <a:rPr lang="it-IT" sz="2000" dirty="0"/>
              <a:t> (and with </a:t>
            </a:r>
            <a:r>
              <a:rPr lang="it-IT" sz="2000" dirty="0" err="1"/>
              <a:t>lysosomes</a:t>
            </a:r>
            <a:r>
              <a:rPr lang="it-IT" sz="2000" dirty="0"/>
              <a:t>), and the </a:t>
            </a:r>
            <a:r>
              <a:rPr lang="it-IT" sz="2000" dirty="0" err="1"/>
              <a:t>ingested</a:t>
            </a:r>
            <a:r>
              <a:rPr lang="it-IT" sz="2000" dirty="0"/>
              <a:t> </a:t>
            </a:r>
            <a:r>
              <a:rPr lang="it-IT" sz="2000" dirty="0" err="1"/>
              <a:t>materials</a:t>
            </a:r>
            <a:r>
              <a:rPr lang="it-IT" sz="2000" dirty="0"/>
              <a:t> are </a:t>
            </a:r>
            <a:r>
              <a:rPr lang="it-IT" sz="2000" dirty="0" err="1"/>
              <a:t>destroyed</a:t>
            </a:r>
            <a:r>
              <a:rPr lang="it-IT" sz="2000" dirty="0"/>
              <a:t>. In </a:t>
            </a:r>
            <a:r>
              <a:rPr lang="it-IT" sz="2000" dirty="0" err="1"/>
              <a:t>addition</a:t>
            </a:r>
            <a:r>
              <a:rPr lang="it-IT" sz="2000" dirty="0"/>
              <a:t>, </a:t>
            </a:r>
            <a:r>
              <a:rPr lang="it-IT" sz="2000" dirty="0" err="1"/>
              <a:t>both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granules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undergo</a:t>
            </a:r>
            <a:r>
              <a:rPr lang="it-IT" sz="2000" dirty="0"/>
              <a:t> </a:t>
            </a:r>
            <a:r>
              <a:rPr lang="it-IT" sz="2000" dirty="0" err="1"/>
              <a:t>exocytosis</a:t>
            </a:r>
            <a:r>
              <a:rPr lang="it-IT" sz="2000" dirty="0"/>
              <a:t> (</a:t>
            </a:r>
            <a:r>
              <a:rPr lang="it-IT" sz="2000" dirty="0" err="1"/>
              <a:t>degranulation</a:t>
            </a:r>
            <a:r>
              <a:rPr lang="it-IT" sz="2000" dirty="0"/>
              <a:t>), </a:t>
            </a:r>
            <a:r>
              <a:rPr lang="it-IT" sz="2000" dirty="0" err="1"/>
              <a:t>leading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extracellular</a:t>
            </a:r>
            <a:r>
              <a:rPr lang="it-IT" sz="2000" dirty="0"/>
              <a:t> </a:t>
            </a:r>
            <a:r>
              <a:rPr lang="it-IT" sz="2000" dirty="0" err="1"/>
              <a:t>release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granule</a:t>
            </a:r>
            <a:r>
              <a:rPr lang="it-IT" sz="2000" dirty="0"/>
              <a:t> </a:t>
            </a:r>
            <a:r>
              <a:rPr lang="it-IT" sz="2000" dirty="0" err="1"/>
              <a:t>contents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2146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16596" y="612845"/>
            <a:ext cx="8005621" cy="56323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granule</a:t>
            </a:r>
            <a:r>
              <a:rPr lang="it-IT" sz="2000" dirty="0"/>
              <a:t> </a:t>
            </a:r>
            <a:r>
              <a:rPr lang="it-IT" sz="2000" dirty="0" err="1"/>
              <a:t>enzymes</a:t>
            </a:r>
            <a:r>
              <a:rPr lang="it-IT" sz="2000" dirty="0"/>
              <a:t> serve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functions</a:t>
            </a:r>
            <a:r>
              <a:rPr lang="it-IT" sz="2000" dirty="0"/>
              <a:t>. </a:t>
            </a:r>
            <a:r>
              <a:rPr lang="it-IT" sz="2000" b="1" dirty="0"/>
              <a:t>Acid </a:t>
            </a:r>
            <a:r>
              <a:rPr lang="it-IT" sz="2000" b="1" dirty="0" err="1"/>
              <a:t>proteases</a:t>
            </a:r>
            <a:r>
              <a:rPr lang="it-IT" sz="2000" b="1" dirty="0"/>
              <a:t> </a:t>
            </a:r>
            <a:r>
              <a:rPr lang="it-IT" sz="2000" dirty="0" err="1"/>
              <a:t>degrade</a:t>
            </a:r>
            <a:r>
              <a:rPr lang="it-IT" sz="2000" dirty="0"/>
              <a:t> </a:t>
            </a:r>
            <a:r>
              <a:rPr lang="it-IT" sz="2000" dirty="0" err="1"/>
              <a:t>bacteria</a:t>
            </a:r>
            <a:r>
              <a:rPr lang="it-IT" sz="2000" dirty="0"/>
              <a:t> and </a:t>
            </a:r>
            <a:r>
              <a:rPr lang="it-IT" sz="2000" dirty="0" err="1"/>
              <a:t>debris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</a:t>
            </a:r>
            <a:r>
              <a:rPr lang="it-IT" sz="2000" dirty="0" err="1"/>
              <a:t>phagolysosomes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are </a:t>
            </a:r>
            <a:r>
              <a:rPr lang="it-IT" sz="2000" dirty="0" err="1"/>
              <a:t>acidified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membrane-bound</a:t>
            </a:r>
            <a:r>
              <a:rPr lang="it-IT" sz="2000" dirty="0"/>
              <a:t> </a:t>
            </a:r>
            <a:r>
              <a:rPr lang="it-IT" sz="2000" dirty="0" err="1"/>
              <a:t>proton</a:t>
            </a:r>
            <a:r>
              <a:rPr lang="it-IT" sz="2000" dirty="0"/>
              <a:t> </a:t>
            </a:r>
            <a:r>
              <a:rPr lang="it-IT" sz="2000" dirty="0" err="1"/>
              <a:t>pumps</a:t>
            </a:r>
            <a:r>
              <a:rPr lang="it-IT" sz="2000" dirty="0"/>
              <a:t>. </a:t>
            </a:r>
            <a:r>
              <a:rPr lang="it-IT" sz="2000" b="1" dirty="0" err="1"/>
              <a:t>Neutral</a:t>
            </a:r>
            <a:r>
              <a:rPr lang="it-IT" sz="2000" b="1" dirty="0"/>
              <a:t> </a:t>
            </a:r>
            <a:r>
              <a:rPr lang="it-IT" sz="2000" b="1" dirty="0" err="1"/>
              <a:t>proteases</a:t>
            </a:r>
            <a:r>
              <a:rPr lang="it-IT" sz="2000" b="1" dirty="0"/>
              <a:t> </a:t>
            </a:r>
            <a:r>
              <a:rPr lang="it-IT" sz="2000" dirty="0"/>
              <a:t>are </a:t>
            </a:r>
            <a:r>
              <a:rPr lang="it-IT" sz="2000" dirty="0" err="1"/>
              <a:t>capable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degrading</a:t>
            </a:r>
            <a:r>
              <a:rPr lang="it-IT" sz="2000" dirty="0"/>
              <a:t> </a:t>
            </a:r>
            <a:r>
              <a:rPr lang="it-IT" sz="2000" dirty="0" err="1"/>
              <a:t>various</a:t>
            </a:r>
            <a:r>
              <a:rPr lang="it-IT" sz="2000" dirty="0"/>
              <a:t> </a:t>
            </a:r>
            <a:r>
              <a:rPr lang="it-IT" sz="2000" dirty="0" err="1"/>
              <a:t>extracellular</a:t>
            </a:r>
            <a:r>
              <a:rPr lang="it-IT" sz="2000" dirty="0"/>
              <a:t> </a:t>
            </a:r>
            <a:r>
              <a:rPr lang="it-IT" sz="2000" dirty="0" err="1"/>
              <a:t>components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collagen</a:t>
            </a:r>
            <a:r>
              <a:rPr lang="it-IT" sz="2000" dirty="0"/>
              <a:t>, </a:t>
            </a:r>
            <a:r>
              <a:rPr lang="it-IT" sz="2000" dirty="0" err="1"/>
              <a:t>basement</a:t>
            </a:r>
            <a:r>
              <a:rPr lang="it-IT" sz="2000" dirty="0"/>
              <a:t> membrane, </a:t>
            </a:r>
            <a:r>
              <a:rPr lang="it-IT" sz="2000" dirty="0" err="1"/>
              <a:t>fibrin</a:t>
            </a:r>
            <a:r>
              <a:rPr lang="it-IT" sz="2000" dirty="0"/>
              <a:t>, </a:t>
            </a:r>
            <a:r>
              <a:rPr lang="it-IT" sz="2000" dirty="0" err="1"/>
              <a:t>elastin</a:t>
            </a:r>
            <a:r>
              <a:rPr lang="it-IT" sz="2000" dirty="0"/>
              <a:t>, and </a:t>
            </a:r>
            <a:r>
              <a:rPr lang="it-IT" sz="2000" dirty="0" err="1"/>
              <a:t>cartilage</a:t>
            </a:r>
            <a:r>
              <a:rPr lang="it-IT" sz="2000" dirty="0"/>
              <a:t>, </a:t>
            </a:r>
            <a:r>
              <a:rPr lang="it-IT" sz="2000" dirty="0" err="1"/>
              <a:t>resulting</a:t>
            </a:r>
            <a:r>
              <a:rPr lang="it-IT" sz="2000" dirty="0"/>
              <a:t> in the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destruction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accompanies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processes</a:t>
            </a:r>
            <a:r>
              <a:rPr lang="it-IT" sz="2000" dirty="0"/>
              <a:t>. </a:t>
            </a:r>
            <a:r>
              <a:rPr lang="it-IT" sz="2000" b="1" dirty="0" err="1"/>
              <a:t>Neutrophil</a:t>
            </a:r>
            <a:r>
              <a:rPr lang="it-IT" sz="2000" b="1" dirty="0"/>
              <a:t> </a:t>
            </a:r>
            <a:r>
              <a:rPr lang="it-IT" sz="2000" b="1" dirty="0" err="1"/>
              <a:t>elastase</a:t>
            </a:r>
            <a:r>
              <a:rPr lang="it-IT" sz="2000" b="1" dirty="0"/>
              <a:t> </a:t>
            </a:r>
            <a:r>
              <a:rPr lang="it-IT" sz="2000" dirty="0" err="1"/>
              <a:t>combats</a:t>
            </a:r>
            <a:r>
              <a:rPr lang="it-IT" sz="2000" dirty="0"/>
              <a:t> </a:t>
            </a:r>
            <a:r>
              <a:rPr lang="it-IT" sz="2000" dirty="0" err="1"/>
              <a:t>infections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degrading</a:t>
            </a:r>
            <a:r>
              <a:rPr lang="it-IT" sz="2000" dirty="0"/>
              <a:t> </a:t>
            </a:r>
            <a:r>
              <a:rPr lang="it-IT" sz="2000" dirty="0" err="1"/>
              <a:t>virulence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bacteria</a:t>
            </a:r>
            <a:r>
              <a:rPr lang="it-IT" sz="2000" b="1" dirty="0"/>
              <a:t>. </a:t>
            </a:r>
            <a:r>
              <a:rPr lang="it-IT" sz="2000" b="1" dirty="0" err="1"/>
              <a:t>Macrophages</a:t>
            </a:r>
            <a:r>
              <a:rPr lang="it-IT" sz="2000" b="1" dirty="0"/>
              <a:t> </a:t>
            </a:r>
            <a:r>
              <a:rPr lang="it-IT" sz="2000" b="1" dirty="0" err="1"/>
              <a:t>also</a:t>
            </a:r>
            <a:r>
              <a:rPr lang="it-IT" sz="2000" b="1" dirty="0"/>
              <a:t> </a:t>
            </a:r>
            <a:r>
              <a:rPr lang="it-IT" sz="2000" b="1" dirty="0" err="1"/>
              <a:t>contain</a:t>
            </a:r>
            <a:r>
              <a:rPr lang="it-IT" sz="2000" b="1" dirty="0"/>
              <a:t> acid </a:t>
            </a:r>
            <a:r>
              <a:rPr lang="it-IT" sz="2000" b="1" dirty="0" err="1"/>
              <a:t>hydrolases</a:t>
            </a:r>
            <a:r>
              <a:rPr lang="it-IT" sz="2000" b="1" dirty="0"/>
              <a:t>, </a:t>
            </a:r>
            <a:r>
              <a:rPr lang="it-IT" sz="2000" b="1" dirty="0" err="1"/>
              <a:t>collagenase</a:t>
            </a:r>
            <a:r>
              <a:rPr lang="it-IT" sz="2000" b="1" dirty="0"/>
              <a:t>, </a:t>
            </a:r>
            <a:r>
              <a:rPr lang="it-IT" sz="2000" b="1" dirty="0" err="1"/>
              <a:t>elastase</a:t>
            </a:r>
            <a:r>
              <a:rPr lang="it-IT" sz="2000" b="1" dirty="0"/>
              <a:t>, </a:t>
            </a:r>
            <a:r>
              <a:rPr lang="it-IT" sz="2000" b="1" dirty="0" err="1"/>
              <a:t>phospholipase</a:t>
            </a:r>
            <a:r>
              <a:rPr lang="it-IT" sz="2000" b="1" dirty="0"/>
              <a:t>, and </a:t>
            </a:r>
            <a:r>
              <a:rPr lang="it-IT" sz="2000" b="1" dirty="0" err="1"/>
              <a:t>plasminogen</a:t>
            </a:r>
            <a:r>
              <a:rPr lang="it-IT" sz="2000" b="1" dirty="0"/>
              <a:t> </a:t>
            </a:r>
            <a:r>
              <a:rPr lang="it-IT" sz="2000" b="1" dirty="0" err="1"/>
              <a:t>activator</a:t>
            </a:r>
            <a:r>
              <a:rPr lang="it-IT" sz="2000" b="1" dirty="0"/>
              <a:t>.</a:t>
            </a:r>
          </a:p>
          <a:p>
            <a:endParaRPr lang="it-IT" sz="2000" dirty="0"/>
          </a:p>
          <a:p>
            <a:r>
              <a:rPr lang="it-IT" sz="2000" b="1" dirty="0" err="1"/>
              <a:t>Because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the </a:t>
            </a:r>
            <a:r>
              <a:rPr lang="it-IT" sz="2000" b="1" dirty="0" err="1"/>
              <a:t>destructive</a:t>
            </a:r>
            <a:r>
              <a:rPr lang="it-IT" sz="2000" b="1" dirty="0"/>
              <a:t> </a:t>
            </a:r>
            <a:r>
              <a:rPr lang="it-IT" sz="2000" b="1" dirty="0" err="1"/>
              <a:t>effects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granule</a:t>
            </a:r>
            <a:r>
              <a:rPr lang="it-IT" sz="2000" b="1" dirty="0"/>
              <a:t> </a:t>
            </a:r>
            <a:r>
              <a:rPr lang="it-IT" sz="2000" b="1" dirty="0" err="1"/>
              <a:t>enzymes</a:t>
            </a:r>
            <a:r>
              <a:rPr lang="it-IT" sz="2000" b="1" dirty="0"/>
              <a:t>, the </a:t>
            </a:r>
            <a:r>
              <a:rPr lang="it-IT" sz="2000" b="1" dirty="0" err="1"/>
              <a:t>initial</a:t>
            </a:r>
            <a:r>
              <a:rPr lang="it-IT" sz="2000" b="1" dirty="0"/>
              <a:t> </a:t>
            </a:r>
            <a:r>
              <a:rPr lang="it-IT" sz="2000" b="1" dirty="0" err="1"/>
              <a:t>leukocytic</a:t>
            </a:r>
            <a:r>
              <a:rPr lang="it-IT" sz="2000" b="1" dirty="0"/>
              <a:t> </a:t>
            </a:r>
            <a:r>
              <a:rPr lang="it-IT" sz="2000" b="1" dirty="0" err="1"/>
              <a:t>infiltration</a:t>
            </a:r>
            <a:r>
              <a:rPr lang="it-IT" sz="2000" b="1" dirty="0"/>
              <a:t>, </a:t>
            </a:r>
            <a:r>
              <a:rPr lang="it-IT" sz="2000" b="1" dirty="0" err="1"/>
              <a:t>if</a:t>
            </a:r>
            <a:r>
              <a:rPr lang="it-IT" sz="2000" b="1" dirty="0"/>
              <a:t> </a:t>
            </a:r>
            <a:r>
              <a:rPr lang="it-IT" sz="2000" b="1" dirty="0" err="1"/>
              <a:t>unchecked</a:t>
            </a:r>
            <a:r>
              <a:rPr lang="it-IT" sz="2000" b="1" dirty="0"/>
              <a:t>, can </a:t>
            </a:r>
            <a:r>
              <a:rPr lang="it-IT" sz="2000" b="1" dirty="0" err="1"/>
              <a:t>potentiate</a:t>
            </a:r>
            <a:r>
              <a:rPr lang="it-IT" sz="2000" b="1" dirty="0"/>
              <a:t> </a:t>
            </a:r>
            <a:r>
              <a:rPr lang="it-IT" sz="2000" b="1" dirty="0" err="1"/>
              <a:t>further</a:t>
            </a:r>
            <a:r>
              <a:rPr lang="it-IT" sz="2000" b="1" dirty="0"/>
              <a:t> </a:t>
            </a:r>
            <a:r>
              <a:rPr lang="it-IT" sz="2000" b="1" dirty="0" err="1"/>
              <a:t>inflammation</a:t>
            </a:r>
            <a:r>
              <a:rPr lang="it-IT" sz="2000" b="1" dirty="0"/>
              <a:t> </a:t>
            </a:r>
            <a:r>
              <a:rPr lang="it-IT" sz="2000" b="1" dirty="0" err="1"/>
              <a:t>by</a:t>
            </a:r>
            <a:r>
              <a:rPr lang="it-IT" sz="2000" b="1" dirty="0"/>
              <a:t> </a:t>
            </a:r>
            <a:r>
              <a:rPr lang="it-IT" sz="2000" b="1" dirty="0" err="1"/>
              <a:t>damaging</a:t>
            </a:r>
            <a:r>
              <a:rPr lang="it-IT" sz="2000" b="1" dirty="0"/>
              <a:t> </a:t>
            </a:r>
            <a:r>
              <a:rPr lang="it-IT" sz="2000" b="1" dirty="0" err="1"/>
              <a:t>tissues</a:t>
            </a:r>
            <a:r>
              <a:rPr lang="it-IT" sz="2000" dirty="0"/>
              <a:t>.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harmful</a:t>
            </a:r>
            <a:r>
              <a:rPr lang="it-IT" sz="2000" dirty="0"/>
              <a:t> </a:t>
            </a:r>
            <a:r>
              <a:rPr lang="it-IT" sz="2000" dirty="0" err="1"/>
              <a:t>proteases</a:t>
            </a:r>
            <a:r>
              <a:rPr lang="it-IT" sz="2000" dirty="0"/>
              <a:t>, </a:t>
            </a:r>
            <a:r>
              <a:rPr lang="it-IT" sz="2000" dirty="0" err="1"/>
              <a:t>however</a:t>
            </a:r>
            <a:r>
              <a:rPr lang="it-IT" sz="2000" dirty="0"/>
              <a:t>, are </a:t>
            </a:r>
            <a:r>
              <a:rPr lang="it-IT" sz="2000" dirty="0" err="1"/>
              <a:t>normally</a:t>
            </a:r>
            <a:r>
              <a:rPr lang="it-IT" sz="2000" dirty="0"/>
              <a:t> </a:t>
            </a:r>
            <a:r>
              <a:rPr lang="it-IT" sz="2000" dirty="0" err="1"/>
              <a:t>controlled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a system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anti-proteases</a:t>
            </a:r>
            <a:r>
              <a:rPr lang="it-IT" sz="2000" dirty="0"/>
              <a:t> in the </a:t>
            </a:r>
            <a:r>
              <a:rPr lang="it-IT" sz="2000" dirty="0" err="1"/>
              <a:t>serum</a:t>
            </a:r>
            <a:r>
              <a:rPr lang="it-IT" sz="2000" dirty="0"/>
              <a:t> and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fluids</a:t>
            </a:r>
            <a:r>
              <a:rPr lang="it-IT" sz="2000" dirty="0"/>
              <a:t>. Foremost among these is </a:t>
            </a:r>
            <a:r>
              <a:rPr lang="it-IT" sz="2000" b="1" dirty="0"/>
              <a:t>α1-anti-trypsin, which is the major inhibitor of neutrophil elastase.</a:t>
            </a:r>
            <a:r>
              <a:rPr lang="it-IT" sz="2000" dirty="0"/>
              <a:t> A deficiency of these inhibitors may lead to sustained action of leukocyte proteases, as is the case in patients with α1-anti-trypsin deficiency</a:t>
            </a:r>
          </a:p>
        </p:txBody>
      </p:sp>
    </p:spTree>
    <p:extLst>
      <p:ext uri="{BB962C8B-B14F-4D97-AF65-F5344CB8AC3E}">
        <p14:creationId xmlns:p14="http://schemas.microsoft.com/office/powerpoint/2010/main" val="125120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89266" y="79063"/>
            <a:ext cx="881346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Neutrophil</a:t>
            </a:r>
            <a:r>
              <a:rPr lang="it-IT" b="1" dirty="0"/>
              <a:t> </a:t>
            </a:r>
            <a:r>
              <a:rPr lang="it-IT" b="1" dirty="0" err="1"/>
              <a:t>extracellular</a:t>
            </a:r>
            <a:r>
              <a:rPr lang="it-IT" b="1" dirty="0"/>
              <a:t> </a:t>
            </a:r>
            <a:r>
              <a:rPr lang="it-IT" b="1" dirty="0" err="1"/>
              <a:t>traps</a:t>
            </a:r>
            <a:r>
              <a:rPr lang="it-IT" b="1" dirty="0"/>
              <a:t> (</a:t>
            </a:r>
            <a:r>
              <a:rPr lang="it-IT" b="1" dirty="0" err="1"/>
              <a:t>NETs</a:t>
            </a:r>
            <a:r>
              <a:rPr lang="it-IT" b="1" dirty="0"/>
              <a:t>). </a:t>
            </a:r>
            <a:r>
              <a:rPr lang="it-IT" b="1" dirty="0" err="1"/>
              <a:t>Neutrophil</a:t>
            </a:r>
            <a:r>
              <a:rPr lang="it-IT" b="1" dirty="0"/>
              <a:t> </a:t>
            </a:r>
            <a:r>
              <a:rPr lang="it-IT" b="1" dirty="0" err="1"/>
              <a:t>extracellular</a:t>
            </a:r>
            <a:r>
              <a:rPr lang="it-IT" b="1" dirty="0"/>
              <a:t> </a:t>
            </a:r>
            <a:r>
              <a:rPr lang="it-IT" b="1" dirty="0" err="1"/>
              <a:t>traps</a:t>
            </a:r>
            <a:r>
              <a:rPr lang="it-IT" b="1" dirty="0"/>
              <a:t> (</a:t>
            </a:r>
            <a:r>
              <a:rPr lang="it-IT" b="1" dirty="0" err="1"/>
              <a:t>NETs</a:t>
            </a:r>
            <a:r>
              <a:rPr lang="it-IT" b="1" dirty="0"/>
              <a:t>) are </a:t>
            </a:r>
            <a:r>
              <a:rPr lang="it-IT" b="1" dirty="0" err="1"/>
              <a:t>extracellular</a:t>
            </a:r>
            <a:r>
              <a:rPr lang="it-IT" b="1" dirty="0"/>
              <a:t> fibrillar </a:t>
            </a:r>
            <a:r>
              <a:rPr lang="it-IT" b="1" dirty="0" err="1"/>
              <a:t>networks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concentrate </a:t>
            </a:r>
            <a:r>
              <a:rPr lang="it-IT" b="1" dirty="0" err="1"/>
              <a:t>anti-microbial</a:t>
            </a:r>
            <a:r>
              <a:rPr lang="it-IT" b="1" dirty="0"/>
              <a:t> </a:t>
            </a:r>
            <a:r>
              <a:rPr lang="it-IT" b="1" dirty="0" err="1"/>
              <a:t>substances</a:t>
            </a:r>
            <a:r>
              <a:rPr lang="it-IT" b="1" dirty="0"/>
              <a:t> at </a:t>
            </a:r>
            <a:r>
              <a:rPr lang="it-IT" b="1" dirty="0" err="1"/>
              <a:t>sites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infection</a:t>
            </a:r>
            <a:r>
              <a:rPr lang="it-IT" b="1" dirty="0"/>
              <a:t> and </a:t>
            </a:r>
            <a:r>
              <a:rPr lang="it-IT" b="1" dirty="0" err="1"/>
              <a:t>prevent</a:t>
            </a:r>
            <a:r>
              <a:rPr lang="it-IT" b="1" dirty="0"/>
              <a:t> the spread </a:t>
            </a:r>
            <a:r>
              <a:rPr lang="it-IT" b="1" dirty="0" err="1"/>
              <a:t>of</a:t>
            </a:r>
            <a:r>
              <a:rPr lang="it-IT" b="1" dirty="0"/>
              <a:t> the </a:t>
            </a:r>
            <a:r>
              <a:rPr lang="it-IT" b="1" dirty="0" err="1"/>
              <a:t>microbes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trapping</a:t>
            </a:r>
            <a:r>
              <a:rPr lang="it-IT" b="1" dirty="0"/>
              <a:t> </a:t>
            </a:r>
            <a:r>
              <a:rPr lang="it-IT" b="1" dirty="0" err="1"/>
              <a:t>them</a:t>
            </a:r>
            <a:r>
              <a:rPr lang="it-IT" b="1" dirty="0"/>
              <a:t> in the </a:t>
            </a:r>
            <a:r>
              <a:rPr lang="it-IT" b="1" dirty="0" err="1"/>
              <a:t>fibrils</a:t>
            </a:r>
            <a:r>
              <a:rPr lang="it-IT" b="1" dirty="0"/>
              <a:t>.</a:t>
            </a:r>
          </a:p>
          <a:p>
            <a:r>
              <a:rPr lang="it-IT" dirty="0"/>
              <a:t>(A) </a:t>
            </a:r>
            <a:r>
              <a:rPr lang="it-IT" dirty="0" err="1"/>
              <a:t>Healthy</a:t>
            </a:r>
            <a:r>
              <a:rPr lang="it-IT" dirty="0"/>
              <a:t> </a:t>
            </a:r>
            <a:r>
              <a:rPr lang="it-IT" dirty="0" err="1"/>
              <a:t>neutrophils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nuclei </a:t>
            </a:r>
            <a:r>
              <a:rPr lang="it-IT" dirty="0" err="1"/>
              <a:t>stained</a:t>
            </a:r>
            <a:r>
              <a:rPr lang="it-IT" dirty="0"/>
              <a:t> </a:t>
            </a:r>
            <a:r>
              <a:rPr lang="it-IT" dirty="0" err="1"/>
              <a:t>red</a:t>
            </a:r>
            <a:r>
              <a:rPr lang="it-IT" dirty="0"/>
              <a:t> and </a:t>
            </a:r>
            <a:r>
              <a:rPr lang="it-IT" dirty="0" err="1"/>
              <a:t>cytoplasm</a:t>
            </a:r>
            <a:r>
              <a:rPr lang="it-IT" dirty="0"/>
              <a:t> green. (</a:t>
            </a:r>
            <a:r>
              <a:rPr lang="it-IT" dirty="0" err="1"/>
              <a:t>B</a:t>
            </a:r>
            <a:r>
              <a:rPr lang="it-IT" dirty="0"/>
              <a:t>) </a:t>
            </a:r>
            <a:r>
              <a:rPr lang="it-IT" dirty="0" err="1"/>
              <a:t>Release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nuclear</a:t>
            </a:r>
            <a:r>
              <a:rPr lang="it-IT" dirty="0"/>
              <a:t> material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neutrophils</a:t>
            </a:r>
            <a:r>
              <a:rPr lang="it-IT" dirty="0"/>
              <a:t> (note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lost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nuclei),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extracellular</a:t>
            </a:r>
            <a:r>
              <a:rPr lang="it-IT" dirty="0"/>
              <a:t> </a:t>
            </a:r>
            <a:r>
              <a:rPr lang="it-IT" dirty="0" err="1"/>
              <a:t>traps</a:t>
            </a:r>
            <a:r>
              <a:rPr lang="it-IT" dirty="0"/>
              <a:t>. (</a:t>
            </a:r>
            <a:r>
              <a:rPr lang="it-IT" dirty="0" err="1"/>
              <a:t>C</a:t>
            </a:r>
            <a:r>
              <a:rPr lang="it-IT" dirty="0"/>
              <a:t>) An electron </a:t>
            </a:r>
            <a:r>
              <a:rPr lang="it-IT" dirty="0" err="1"/>
              <a:t>micrograph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bacteria</a:t>
            </a:r>
            <a:r>
              <a:rPr lang="it-IT" dirty="0"/>
              <a:t> (</a:t>
            </a:r>
            <a:r>
              <a:rPr lang="it-IT" dirty="0" err="1"/>
              <a:t>staphylococci</a:t>
            </a:r>
            <a:r>
              <a:rPr lang="it-IT" dirty="0"/>
              <a:t>) </a:t>
            </a:r>
            <a:r>
              <a:rPr lang="it-IT" dirty="0" err="1"/>
              <a:t>trapped</a:t>
            </a:r>
            <a:r>
              <a:rPr lang="it-IT" dirty="0"/>
              <a:t> in </a:t>
            </a:r>
            <a:r>
              <a:rPr lang="it-IT" dirty="0" err="1"/>
              <a:t>NETs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8-22 alle 11.38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710" y="2050043"/>
            <a:ext cx="4222290" cy="2247490"/>
          </a:xfrm>
          <a:prstGeom prst="rect">
            <a:avLst/>
          </a:prstGeom>
        </p:spPr>
      </p:pic>
      <p:pic>
        <p:nvPicPr>
          <p:cNvPr id="4" name="Immagine 3" descr="Schermata 2018-08-22 alle 11.38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10" y="4237680"/>
            <a:ext cx="4222290" cy="2620321"/>
          </a:xfrm>
          <a:prstGeom prst="rect">
            <a:avLst/>
          </a:prstGeom>
        </p:spPr>
      </p:pic>
      <p:pic>
        <p:nvPicPr>
          <p:cNvPr id="5" name="Immagine 4" descr="Schermata 2018-08-22 alle 11.39.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220" y="2050043"/>
            <a:ext cx="3630774" cy="48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7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08-22 alle 16.49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654326"/>
            <a:ext cx="7848600" cy="2921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958912" y="278322"/>
            <a:ext cx="84372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Inflammation</a:t>
            </a:r>
            <a:r>
              <a:rPr lang="it-IT" sz="2000" b="1" dirty="0"/>
              <a:t> </a:t>
            </a:r>
            <a:r>
              <a:rPr lang="it-IT" sz="2000" b="1" dirty="0" err="1"/>
              <a:t>may</a:t>
            </a:r>
            <a:r>
              <a:rPr lang="it-IT" sz="2000" b="1" dirty="0"/>
              <a:t> </a:t>
            </a:r>
            <a:r>
              <a:rPr lang="it-IT" sz="2000" b="1" dirty="0" err="1"/>
              <a:t>be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two</a:t>
            </a:r>
            <a:r>
              <a:rPr lang="it-IT" sz="2000" b="1" dirty="0"/>
              <a:t> </a:t>
            </a:r>
            <a:r>
              <a:rPr lang="it-IT" sz="2000" b="1" dirty="0" err="1"/>
              <a:t>types</a:t>
            </a:r>
            <a:r>
              <a:rPr lang="it-IT" sz="2000" b="1" dirty="0"/>
              <a:t>, acute and </a:t>
            </a:r>
            <a:r>
              <a:rPr lang="it-IT" sz="2000" b="1" dirty="0" err="1"/>
              <a:t>chronic</a:t>
            </a:r>
            <a:r>
              <a:rPr lang="it-IT" sz="2000" b="1" dirty="0"/>
              <a:t> . </a:t>
            </a:r>
            <a:r>
              <a:rPr lang="it-IT" sz="2000" dirty="0"/>
              <a:t>The </a:t>
            </a:r>
            <a:r>
              <a:rPr lang="it-IT" sz="2000" dirty="0" err="1"/>
              <a:t>initial</a:t>
            </a:r>
            <a:r>
              <a:rPr lang="it-IT" sz="2000" dirty="0"/>
              <a:t>, </a:t>
            </a:r>
            <a:r>
              <a:rPr lang="it-IT" sz="2000" dirty="0" err="1"/>
              <a:t>rapid</a:t>
            </a:r>
            <a:r>
              <a:rPr lang="it-IT" sz="2000" dirty="0"/>
              <a:t> </a:t>
            </a:r>
            <a:r>
              <a:rPr lang="it-IT" sz="2000" dirty="0" err="1"/>
              <a:t>response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infections</a:t>
            </a:r>
            <a:r>
              <a:rPr lang="it-IT" sz="2000" dirty="0"/>
              <a:t> and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damage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acute </a:t>
            </a:r>
            <a:r>
              <a:rPr lang="it-IT" sz="2000" dirty="0" err="1"/>
              <a:t>inflammation</a:t>
            </a:r>
            <a:r>
              <a:rPr lang="it-IT" sz="2000" dirty="0"/>
              <a:t>.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typically</a:t>
            </a:r>
            <a:r>
              <a:rPr lang="it-IT" sz="2000" dirty="0"/>
              <a:t> </a:t>
            </a:r>
            <a:r>
              <a:rPr lang="it-IT" sz="2000" dirty="0" err="1"/>
              <a:t>develops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</a:t>
            </a:r>
            <a:r>
              <a:rPr lang="it-IT" sz="2000" dirty="0" err="1"/>
              <a:t>minutes</a:t>
            </a:r>
            <a:r>
              <a:rPr lang="it-IT" sz="2000" dirty="0"/>
              <a:t> or </a:t>
            </a:r>
            <a:r>
              <a:rPr lang="it-IT" sz="2000" dirty="0" err="1"/>
              <a:t>hours</a:t>
            </a:r>
            <a:r>
              <a:rPr lang="it-IT" sz="2000" dirty="0"/>
              <a:t> and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short </a:t>
            </a:r>
            <a:r>
              <a:rPr lang="it-IT" sz="2000" dirty="0" err="1"/>
              <a:t>duration</a:t>
            </a:r>
            <a:r>
              <a:rPr lang="it-IT" sz="2000" dirty="0"/>
              <a:t>, </a:t>
            </a:r>
            <a:r>
              <a:rPr lang="it-IT" sz="2000" dirty="0" err="1"/>
              <a:t>lasting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hours</a:t>
            </a:r>
            <a:r>
              <a:rPr lang="it-IT" sz="2000" dirty="0"/>
              <a:t> or a 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days</a:t>
            </a:r>
            <a:r>
              <a:rPr lang="it-IT" sz="2000" dirty="0"/>
              <a:t>.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main</a:t>
            </a:r>
            <a:r>
              <a:rPr lang="it-IT" sz="2000" dirty="0"/>
              <a:t> </a:t>
            </a:r>
            <a:r>
              <a:rPr lang="it-IT" sz="2000" dirty="0" err="1"/>
              <a:t>characteristics</a:t>
            </a:r>
            <a:r>
              <a:rPr lang="it-IT" sz="2000" dirty="0"/>
              <a:t> are the </a:t>
            </a:r>
            <a:r>
              <a:rPr lang="it-IT" sz="2000" dirty="0" err="1"/>
              <a:t>exudation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fluid</a:t>
            </a:r>
            <a:r>
              <a:rPr lang="it-IT" sz="2000" dirty="0"/>
              <a:t> and plasma </a:t>
            </a:r>
            <a:r>
              <a:rPr lang="it-IT" sz="2000" dirty="0" err="1"/>
              <a:t>proteins</a:t>
            </a:r>
            <a:r>
              <a:rPr lang="it-IT" sz="2000" dirty="0"/>
              <a:t> (</a:t>
            </a:r>
            <a:r>
              <a:rPr lang="it-IT" sz="2000" b="1" dirty="0"/>
              <a:t>edema</a:t>
            </a:r>
            <a:r>
              <a:rPr lang="it-IT" sz="2000" dirty="0"/>
              <a:t>) and the </a:t>
            </a:r>
            <a:r>
              <a:rPr lang="it-IT" sz="2000" dirty="0" err="1"/>
              <a:t>emigration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leukocytes</a:t>
            </a:r>
            <a:r>
              <a:rPr lang="it-IT" sz="2000" dirty="0"/>
              <a:t>, </a:t>
            </a:r>
            <a:r>
              <a:rPr lang="it-IT" sz="2000" dirty="0" err="1"/>
              <a:t>predominantly</a:t>
            </a:r>
            <a:r>
              <a:rPr lang="it-IT" sz="2000" dirty="0"/>
              <a:t> </a:t>
            </a:r>
            <a:r>
              <a:rPr lang="it-IT" sz="2000" b="1" dirty="0" err="1"/>
              <a:t>neutrophils</a:t>
            </a:r>
            <a:r>
              <a:rPr lang="it-IT" sz="2000" dirty="0"/>
              <a:t> (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polymorphonuclear</a:t>
            </a:r>
            <a:r>
              <a:rPr lang="it-IT" sz="2000" dirty="0"/>
              <a:t> </a:t>
            </a:r>
            <a:r>
              <a:rPr lang="it-IT" sz="2000" dirty="0" err="1"/>
              <a:t>leukocytes</a:t>
            </a:r>
            <a:r>
              <a:rPr lang="it-IT" sz="2000" dirty="0"/>
              <a:t>). </a:t>
            </a:r>
            <a:r>
              <a:rPr lang="it-IT" sz="2000" dirty="0" err="1"/>
              <a:t>When</a:t>
            </a:r>
            <a:r>
              <a:rPr lang="it-IT" sz="2000" dirty="0"/>
              <a:t> acute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achieves</a:t>
            </a:r>
            <a:r>
              <a:rPr lang="it-IT" sz="2000" dirty="0"/>
              <a:t>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desired</a:t>
            </a:r>
            <a:r>
              <a:rPr lang="it-IT" sz="2000" dirty="0"/>
              <a:t> goal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eliminating</a:t>
            </a:r>
            <a:r>
              <a:rPr lang="it-IT" sz="2000" dirty="0"/>
              <a:t> the </a:t>
            </a:r>
            <a:r>
              <a:rPr lang="it-IT" sz="2000" dirty="0" err="1"/>
              <a:t>offenders</a:t>
            </a:r>
            <a:r>
              <a:rPr lang="it-IT" sz="2000" dirty="0"/>
              <a:t>, the </a:t>
            </a:r>
            <a:r>
              <a:rPr lang="it-IT" sz="2000" dirty="0" err="1"/>
              <a:t>reaction</a:t>
            </a:r>
            <a:r>
              <a:rPr lang="it-IT" sz="2000" dirty="0"/>
              <a:t> </a:t>
            </a:r>
            <a:r>
              <a:rPr lang="it-IT" sz="2000" dirty="0" err="1"/>
              <a:t>subsides</a:t>
            </a:r>
            <a:r>
              <a:rPr lang="it-IT" sz="2000" dirty="0"/>
              <a:t> and </a:t>
            </a:r>
            <a:r>
              <a:rPr lang="it-IT" sz="2000" dirty="0" err="1"/>
              <a:t>residual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repaired</a:t>
            </a:r>
            <a:r>
              <a:rPr lang="it-IT" sz="2000" dirty="0"/>
              <a:t>.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if</a:t>
            </a:r>
            <a:r>
              <a:rPr lang="it-IT" sz="2000" dirty="0"/>
              <a:t> the </a:t>
            </a:r>
            <a:r>
              <a:rPr lang="it-IT" sz="2000" dirty="0" err="1"/>
              <a:t>initial</a:t>
            </a:r>
            <a:r>
              <a:rPr lang="it-IT" sz="2000" dirty="0"/>
              <a:t> </a:t>
            </a:r>
            <a:r>
              <a:rPr lang="it-IT" sz="2000" dirty="0" err="1"/>
              <a:t>response</a:t>
            </a:r>
            <a:r>
              <a:rPr lang="it-IT" sz="2000" dirty="0"/>
              <a:t> </a:t>
            </a:r>
            <a:r>
              <a:rPr lang="it-IT" sz="2000" dirty="0" err="1"/>
              <a:t>fails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clear</a:t>
            </a:r>
            <a:r>
              <a:rPr lang="it-IT" sz="2000" dirty="0"/>
              <a:t> the </a:t>
            </a:r>
            <a:r>
              <a:rPr lang="it-IT" sz="2000" dirty="0" err="1"/>
              <a:t>stimulus</a:t>
            </a:r>
            <a:r>
              <a:rPr lang="it-IT" sz="2000" dirty="0"/>
              <a:t>, the </a:t>
            </a:r>
            <a:r>
              <a:rPr lang="it-IT" sz="2000" dirty="0" err="1"/>
              <a:t>reaction</a:t>
            </a:r>
            <a:r>
              <a:rPr lang="it-IT" sz="2000" dirty="0"/>
              <a:t> </a:t>
            </a:r>
            <a:r>
              <a:rPr lang="it-IT" sz="2000" dirty="0" err="1"/>
              <a:t>progresses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a </a:t>
            </a:r>
            <a:r>
              <a:rPr lang="it-IT" sz="2000" dirty="0" err="1"/>
              <a:t>protracted</a:t>
            </a:r>
            <a:r>
              <a:rPr lang="it-IT" sz="2000" dirty="0"/>
              <a:t> </a:t>
            </a:r>
            <a:r>
              <a:rPr lang="it-IT" sz="2000" dirty="0" err="1"/>
              <a:t>type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chronic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8402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93704" y="521571"/>
            <a:ext cx="814153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Termination</a:t>
            </a:r>
            <a:r>
              <a:rPr lang="it-IT" sz="2800" b="1" dirty="0"/>
              <a:t> </a:t>
            </a:r>
            <a:r>
              <a:rPr lang="it-IT" sz="2800" b="1" dirty="0" err="1"/>
              <a:t>of</a:t>
            </a:r>
            <a:r>
              <a:rPr lang="it-IT" sz="2800" b="1" dirty="0"/>
              <a:t> the Acute </a:t>
            </a:r>
            <a:r>
              <a:rPr lang="it-IT" sz="2800" b="1" dirty="0" err="1"/>
              <a:t>Inflammatory</a:t>
            </a:r>
            <a:r>
              <a:rPr lang="it-IT" sz="2800" b="1" dirty="0"/>
              <a:t> </a:t>
            </a:r>
            <a:r>
              <a:rPr lang="it-IT" sz="2800" b="1" dirty="0" err="1"/>
              <a:t>Response</a:t>
            </a:r>
            <a:endParaRPr lang="it-IT" sz="2800" b="1" dirty="0"/>
          </a:p>
          <a:p>
            <a:endParaRPr lang="it-IT" sz="2000" dirty="0"/>
          </a:p>
          <a:p>
            <a:r>
              <a:rPr lang="it-IT" sz="2000" dirty="0" err="1"/>
              <a:t>Such</a:t>
            </a:r>
            <a:r>
              <a:rPr lang="it-IT" sz="2000" dirty="0"/>
              <a:t> a </a:t>
            </a:r>
            <a:r>
              <a:rPr lang="it-IT" sz="2000" dirty="0" err="1"/>
              <a:t>powerful</a:t>
            </a:r>
            <a:r>
              <a:rPr lang="it-IT" sz="2000" dirty="0"/>
              <a:t> system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host</a:t>
            </a:r>
            <a:r>
              <a:rPr lang="it-IT" sz="2000" dirty="0"/>
              <a:t> </a:t>
            </a:r>
            <a:r>
              <a:rPr lang="it-IT" sz="2000" dirty="0" err="1"/>
              <a:t>defense</a:t>
            </a:r>
            <a:r>
              <a:rPr lang="it-IT" sz="2000" dirty="0"/>
              <a:t>,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inherent</a:t>
            </a:r>
            <a:r>
              <a:rPr lang="it-IT" sz="2000" dirty="0"/>
              <a:t> </a:t>
            </a:r>
            <a:r>
              <a:rPr lang="it-IT" sz="2000" dirty="0" err="1"/>
              <a:t>capacity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cause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, </a:t>
            </a:r>
            <a:r>
              <a:rPr lang="it-IT" sz="2000" dirty="0" err="1"/>
              <a:t>needs</a:t>
            </a:r>
            <a:r>
              <a:rPr lang="it-IT" sz="2000" dirty="0"/>
              <a:t> tight </a:t>
            </a:r>
            <a:r>
              <a:rPr lang="it-IT" sz="2000" dirty="0" err="1"/>
              <a:t>controls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minimize</a:t>
            </a:r>
            <a:r>
              <a:rPr lang="it-IT" sz="2000" dirty="0"/>
              <a:t> </a:t>
            </a:r>
            <a:r>
              <a:rPr lang="it-IT" sz="2000" dirty="0" err="1"/>
              <a:t>damage</a:t>
            </a:r>
            <a:r>
              <a:rPr lang="it-IT" sz="2000" dirty="0"/>
              <a:t>. In part,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declines</a:t>
            </a:r>
            <a:r>
              <a:rPr lang="it-IT" sz="2000" dirty="0"/>
              <a:t> </a:t>
            </a:r>
            <a:r>
              <a:rPr lang="it-IT" sz="2000" dirty="0" err="1"/>
              <a:t>after</a:t>
            </a:r>
            <a:r>
              <a:rPr lang="it-IT" sz="2000" dirty="0"/>
              <a:t> the </a:t>
            </a:r>
            <a:r>
              <a:rPr lang="it-IT" sz="2000" dirty="0" err="1"/>
              <a:t>offending</a:t>
            </a:r>
            <a:r>
              <a:rPr lang="it-IT" sz="2000" dirty="0"/>
              <a:t> </a:t>
            </a:r>
            <a:r>
              <a:rPr lang="it-IT" sz="2000" dirty="0" err="1"/>
              <a:t>agents</a:t>
            </a:r>
            <a:r>
              <a:rPr lang="it-IT" sz="2000" dirty="0"/>
              <a:t> are </a:t>
            </a:r>
            <a:r>
              <a:rPr lang="it-IT" sz="2000" dirty="0" err="1"/>
              <a:t>removed</a:t>
            </a:r>
            <a:r>
              <a:rPr lang="it-IT" sz="2000" dirty="0"/>
              <a:t> </a:t>
            </a:r>
            <a:r>
              <a:rPr lang="it-IT" sz="2000" dirty="0" err="1"/>
              <a:t>simply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the </a:t>
            </a:r>
            <a:r>
              <a:rPr lang="it-IT" sz="2000" b="1" dirty="0" err="1"/>
              <a:t>mediators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inflammation</a:t>
            </a:r>
            <a:r>
              <a:rPr lang="it-IT" sz="2000" b="1" dirty="0"/>
              <a:t> are </a:t>
            </a:r>
            <a:r>
              <a:rPr lang="it-IT" sz="2000" b="1" dirty="0" err="1"/>
              <a:t>produced</a:t>
            </a:r>
            <a:r>
              <a:rPr lang="it-IT" sz="2000" b="1" dirty="0"/>
              <a:t> in </a:t>
            </a:r>
            <a:r>
              <a:rPr lang="it-IT" sz="2000" b="1" dirty="0" err="1"/>
              <a:t>rapid</a:t>
            </a:r>
            <a:r>
              <a:rPr lang="it-IT" sz="2000" b="1" dirty="0"/>
              <a:t> </a:t>
            </a:r>
            <a:r>
              <a:rPr lang="it-IT" sz="2000" b="1" dirty="0" err="1"/>
              <a:t>bursts</a:t>
            </a:r>
            <a:r>
              <a:rPr lang="it-IT" sz="2000" b="1" dirty="0"/>
              <a:t>, </a:t>
            </a:r>
            <a:r>
              <a:rPr lang="it-IT" sz="2000" b="1" dirty="0" err="1"/>
              <a:t>only</a:t>
            </a:r>
            <a:r>
              <a:rPr lang="it-IT" sz="2000" b="1" dirty="0"/>
              <a:t> </a:t>
            </a:r>
            <a:r>
              <a:rPr lang="it-IT" sz="2000" b="1" dirty="0" err="1"/>
              <a:t>as</a:t>
            </a:r>
            <a:r>
              <a:rPr lang="it-IT" sz="2000" b="1" dirty="0"/>
              <a:t> long </a:t>
            </a:r>
            <a:r>
              <a:rPr lang="it-IT" sz="2000" b="1" dirty="0" err="1"/>
              <a:t>as</a:t>
            </a:r>
            <a:r>
              <a:rPr lang="it-IT" sz="2000" b="1" dirty="0"/>
              <a:t> the </a:t>
            </a:r>
            <a:r>
              <a:rPr lang="it-IT" sz="2000" b="1" dirty="0" err="1"/>
              <a:t>stimulus</a:t>
            </a:r>
            <a:r>
              <a:rPr lang="it-IT" sz="2000" b="1" dirty="0"/>
              <a:t> </a:t>
            </a:r>
            <a:r>
              <a:rPr lang="it-IT" sz="2000" b="1" dirty="0" err="1"/>
              <a:t>persists</a:t>
            </a:r>
            <a:r>
              <a:rPr lang="it-IT" sz="2000" b="1" dirty="0"/>
              <a:t>, </a:t>
            </a:r>
            <a:r>
              <a:rPr lang="it-IT" sz="2000" b="1" dirty="0" err="1"/>
              <a:t>have</a:t>
            </a:r>
            <a:r>
              <a:rPr lang="it-IT" sz="2000" b="1" dirty="0"/>
              <a:t> short </a:t>
            </a:r>
            <a:r>
              <a:rPr lang="it-IT" sz="2000" b="1" dirty="0" err="1"/>
              <a:t>half-lives</a:t>
            </a:r>
            <a:r>
              <a:rPr lang="it-IT" sz="2000" b="1" dirty="0"/>
              <a:t>, and are </a:t>
            </a:r>
            <a:r>
              <a:rPr lang="it-IT" sz="2000" b="1" dirty="0" err="1"/>
              <a:t>degraded</a:t>
            </a:r>
            <a:r>
              <a:rPr lang="it-IT" sz="2000" b="1" dirty="0"/>
              <a:t> </a:t>
            </a:r>
            <a:r>
              <a:rPr lang="it-IT" sz="2000" b="1" dirty="0" err="1"/>
              <a:t>after</a:t>
            </a:r>
            <a:r>
              <a:rPr lang="it-IT" sz="2000" b="1" dirty="0"/>
              <a:t> </a:t>
            </a:r>
            <a:r>
              <a:rPr lang="it-IT" sz="2000" b="1" dirty="0" err="1"/>
              <a:t>their</a:t>
            </a:r>
            <a:r>
              <a:rPr lang="it-IT" sz="2000" b="1" dirty="0"/>
              <a:t> </a:t>
            </a:r>
            <a:r>
              <a:rPr lang="it-IT" sz="2000" b="1" dirty="0" err="1"/>
              <a:t>release</a:t>
            </a:r>
            <a:r>
              <a:rPr lang="it-IT" sz="2000" b="1" dirty="0"/>
              <a:t>. </a:t>
            </a:r>
            <a:r>
              <a:rPr lang="it-IT" sz="2000" b="1" dirty="0" err="1"/>
              <a:t>Neutrophils</a:t>
            </a:r>
            <a:r>
              <a:rPr lang="it-IT" sz="2000" b="1" dirty="0"/>
              <a:t> </a:t>
            </a:r>
            <a:r>
              <a:rPr lang="it-IT" sz="2000" b="1" dirty="0" err="1"/>
              <a:t>also</a:t>
            </a:r>
            <a:r>
              <a:rPr lang="it-IT" sz="2000" b="1" dirty="0"/>
              <a:t> </a:t>
            </a:r>
            <a:r>
              <a:rPr lang="it-IT" sz="2000" b="1" dirty="0" err="1"/>
              <a:t>have</a:t>
            </a:r>
            <a:r>
              <a:rPr lang="it-IT" sz="2000" b="1" dirty="0"/>
              <a:t> short </a:t>
            </a:r>
            <a:r>
              <a:rPr lang="it-IT" sz="2000" b="1" dirty="0" err="1"/>
              <a:t>half-lives</a:t>
            </a:r>
            <a:r>
              <a:rPr lang="it-IT" sz="2000" b="1" dirty="0"/>
              <a:t> in </a:t>
            </a:r>
            <a:r>
              <a:rPr lang="it-IT" sz="2000" b="1" dirty="0" err="1"/>
              <a:t>tissues</a:t>
            </a:r>
            <a:r>
              <a:rPr lang="it-IT" sz="2000" b="1" dirty="0"/>
              <a:t> and </a:t>
            </a:r>
            <a:r>
              <a:rPr lang="it-IT" sz="2000" b="1" dirty="0" err="1"/>
              <a:t>die</a:t>
            </a:r>
            <a:r>
              <a:rPr lang="it-IT" sz="2000" b="1" dirty="0"/>
              <a:t> </a:t>
            </a:r>
            <a:r>
              <a:rPr lang="it-IT" sz="2000" b="1" dirty="0" err="1"/>
              <a:t>by</a:t>
            </a:r>
            <a:r>
              <a:rPr lang="it-IT" sz="2000" b="1" dirty="0"/>
              <a:t> </a:t>
            </a:r>
            <a:r>
              <a:rPr lang="it-IT" sz="2000" b="1" dirty="0" err="1"/>
              <a:t>apoptosis</a:t>
            </a:r>
            <a:r>
              <a:rPr lang="it-IT" sz="2000" b="1" dirty="0"/>
              <a:t> </a:t>
            </a:r>
            <a:r>
              <a:rPr lang="it-IT" sz="2000" b="1" dirty="0" err="1"/>
              <a:t>within</a:t>
            </a:r>
            <a:r>
              <a:rPr lang="it-IT" sz="2000" b="1" dirty="0"/>
              <a:t> </a:t>
            </a:r>
            <a:r>
              <a:rPr lang="it-IT" sz="2000" b="1" dirty="0" err="1"/>
              <a:t>hours</a:t>
            </a:r>
            <a:r>
              <a:rPr lang="it-IT" sz="2000" b="1" dirty="0"/>
              <a:t> </a:t>
            </a:r>
            <a:r>
              <a:rPr lang="it-IT" sz="2000" b="1" dirty="0" err="1"/>
              <a:t>to</a:t>
            </a:r>
            <a:r>
              <a:rPr lang="it-IT" sz="2000" b="1" dirty="0"/>
              <a:t> a </a:t>
            </a:r>
            <a:r>
              <a:rPr lang="it-IT" sz="2000" b="1" dirty="0" err="1"/>
              <a:t>day</a:t>
            </a:r>
            <a:r>
              <a:rPr lang="it-IT" sz="2000" b="1" dirty="0"/>
              <a:t> or </a:t>
            </a:r>
            <a:r>
              <a:rPr lang="it-IT" sz="2000" b="1" dirty="0" err="1"/>
              <a:t>two</a:t>
            </a:r>
            <a:r>
              <a:rPr lang="it-IT" sz="2000" b="1" dirty="0"/>
              <a:t> </a:t>
            </a:r>
            <a:r>
              <a:rPr lang="it-IT" sz="2000" b="1" dirty="0" err="1"/>
              <a:t>after</a:t>
            </a:r>
            <a:r>
              <a:rPr lang="it-IT" sz="2000" b="1" dirty="0"/>
              <a:t> </a:t>
            </a:r>
            <a:r>
              <a:rPr lang="it-IT" sz="2000" b="1" dirty="0" err="1"/>
              <a:t>leaving</a:t>
            </a:r>
            <a:r>
              <a:rPr lang="it-IT" sz="2000" b="1" dirty="0"/>
              <a:t> the </a:t>
            </a:r>
            <a:r>
              <a:rPr lang="it-IT" sz="2000" b="1" dirty="0" err="1"/>
              <a:t>blood</a:t>
            </a:r>
            <a:r>
              <a:rPr lang="it-IT" sz="2000" dirty="0"/>
              <a:t>. </a:t>
            </a:r>
          </a:p>
          <a:p>
            <a:r>
              <a:rPr lang="it-IT" sz="2000" dirty="0"/>
              <a:t>In </a:t>
            </a:r>
            <a:r>
              <a:rPr lang="it-IT" sz="2000" dirty="0" err="1"/>
              <a:t>addition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develops</a:t>
            </a:r>
            <a:r>
              <a:rPr lang="it-IT" sz="2000" dirty="0"/>
              <a:t>, the </a:t>
            </a:r>
            <a:r>
              <a:rPr lang="it-IT" sz="2000" dirty="0" err="1"/>
              <a:t>process</a:t>
            </a:r>
            <a:r>
              <a:rPr lang="it-IT" sz="2000" dirty="0"/>
              <a:t> </a:t>
            </a:r>
            <a:r>
              <a:rPr lang="it-IT" sz="2000" dirty="0" err="1"/>
              <a:t>itself</a:t>
            </a:r>
            <a:r>
              <a:rPr lang="it-IT" sz="2000" dirty="0"/>
              <a:t> </a:t>
            </a:r>
            <a:r>
              <a:rPr lang="it-IT" sz="2000" dirty="0" err="1"/>
              <a:t>triggers</a:t>
            </a:r>
            <a:r>
              <a:rPr lang="it-IT" sz="2000" dirty="0"/>
              <a:t> a </a:t>
            </a:r>
            <a:r>
              <a:rPr lang="it-IT" sz="2000" dirty="0" err="1"/>
              <a:t>variety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stop </a:t>
            </a:r>
            <a:r>
              <a:rPr lang="it-IT" sz="2000" dirty="0" err="1"/>
              <a:t>signals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actively</a:t>
            </a:r>
            <a:r>
              <a:rPr lang="it-IT" sz="2000" dirty="0"/>
              <a:t> terminate the </a:t>
            </a:r>
            <a:r>
              <a:rPr lang="it-IT" sz="2000" dirty="0" err="1"/>
              <a:t>reaction</a:t>
            </a:r>
            <a:r>
              <a:rPr lang="it-IT" sz="2000" dirty="0"/>
              <a:t>.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active</a:t>
            </a:r>
            <a:r>
              <a:rPr lang="it-IT" sz="2000" dirty="0"/>
              <a:t> </a:t>
            </a:r>
            <a:r>
              <a:rPr lang="it-IT" sz="2000" dirty="0" err="1"/>
              <a:t>termination</a:t>
            </a:r>
            <a:r>
              <a:rPr lang="it-IT" sz="2000" dirty="0"/>
              <a:t> </a:t>
            </a:r>
            <a:r>
              <a:rPr lang="it-IT" sz="2000" dirty="0" err="1"/>
              <a:t>mechanisms</a:t>
            </a:r>
            <a:r>
              <a:rPr lang="it-IT" sz="2000" dirty="0"/>
              <a:t> include a </a:t>
            </a:r>
            <a:r>
              <a:rPr lang="it-IT" sz="2000" dirty="0" err="1"/>
              <a:t>switch</a:t>
            </a:r>
            <a:r>
              <a:rPr lang="it-IT" sz="2000" dirty="0"/>
              <a:t> in the </a:t>
            </a:r>
            <a:r>
              <a:rPr lang="it-IT" sz="2000" dirty="0" err="1"/>
              <a:t>type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arachidonic</a:t>
            </a:r>
            <a:r>
              <a:rPr lang="it-IT" sz="2000" dirty="0"/>
              <a:t> acid </a:t>
            </a:r>
            <a:r>
              <a:rPr lang="it-IT" sz="2000" dirty="0" err="1"/>
              <a:t>metabolite</a:t>
            </a:r>
            <a:r>
              <a:rPr lang="it-IT" sz="2000" dirty="0"/>
              <a:t> </a:t>
            </a:r>
            <a:r>
              <a:rPr lang="it-IT" sz="2000" dirty="0" err="1"/>
              <a:t>produced</a:t>
            </a:r>
            <a:r>
              <a:rPr lang="it-IT" sz="2000" dirty="0"/>
              <a:t>,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proinflammatory</a:t>
            </a:r>
            <a:r>
              <a:rPr lang="it-IT" sz="2000" dirty="0"/>
              <a:t> </a:t>
            </a:r>
            <a:r>
              <a:rPr lang="it-IT" sz="2000" dirty="0" err="1"/>
              <a:t>leukotrienes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anti-inflammatory</a:t>
            </a:r>
            <a:r>
              <a:rPr lang="it-IT" sz="2000" dirty="0"/>
              <a:t> </a:t>
            </a:r>
            <a:r>
              <a:rPr lang="it-IT" sz="2000" dirty="0" err="1"/>
              <a:t>lipoxins</a:t>
            </a:r>
            <a:r>
              <a:rPr lang="it-IT" sz="2000" dirty="0"/>
              <a:t>, and the </a:t>
            </a:r>
            <a:r>
              <a:rPr lang="it-IT" sz="2000" dirty="0" err="1"/>
              <a:t>liberation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anti-inflammatory</a:t>
            </a:r>
            <a:r>
              <a:rPr lang="it-IT" sz="2000" dirty="0"/>
              <a:t> </a:t>
            </a:r>
            <a:r>
              <a:rPr lang="it-IT" sz="2000" dirty="0" err="1"/>
              <a:t>cytokines</a:t>
            </a:r>
            <a:r>
              <a:rPr lang="it-IT" sz="2000" dirty="0"/>
              <a:t>, </a:t>
            </a:r>
            <a:r>
              <a:rPr lang="it-IT" sz="2000" dirty="0" err="1"/>
              <a:t>including</a:t>
            </a:r>
            <a:r>
              <a:rPr lang="it-IT" sz="2000" dirty="0"/>
              <a:t> </a:t>
            </a:r>
            <a:r>
              <a:rPr lang="it-IT" sz="2000" dirty="0" err="1"/>
              <a:t>transforming</a:t>
            </a:r>
            <a:r>
              <a:rPr lang="it-IT" sz="2000" dirty="0"/>
              <a:t> growth factor-β (TGF-β) and IL-10, from macrophages and other cells.</a:t>
            </a:r>
          </a:p>
          <a:p>
            <a:r>
              <a:rPr lang="it-IT" sz="2000" dirty="0"/>
              <a:t>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control</a:t>
            </a:r>
            <a:r>
              <a:rPr lang="it-IT" sz="2000" dirty="0"/>
              <a:t> </a:t>
            </a:r>
            <a:r>
              <a:rPr lang="it-IT" sz="2000" dirty="0" err="1"/>
              <a:t>mechanisms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demonstrated</a:t>
            </a:r>
            <a:r>
              <a:rPr lang="it-IT" sz="2000" dirty="0"/>
              <a:t> </a:t>
            </a:r>
            <a:r>
              <a:rPr lang="it-IT" sz="2000" dirty="0" err="1"/>
              <a:t>experimentally</a:t>
            </a:r>
            <a:r>
              <a:rPr lang="it-IT" sz="2000" dirty="0"/>
              <a:t> include </a:t>
            </a:r>
            <a:r>
              <a:rPr lang="it-IT" sz="2000" b="1" dirty="0" err="1"/>
              <a:t>neural</a:t>
            </a:r>
            <a:r>
              <a:rPr lang="it-IT" sz="2000" b="1" dirty="0"/>
              <a:t> </a:t>
            </a:r>
            <a:r>
              <a:rPr lang="it-IT" sz="2000" b="1" dirty="0" err="1"/>
              <a:t>impulses</a:t>
            </a:r>
            <a:r>
              <a:rPr lang="it-IT" sz="2000" b="1" dirty="0"/>
              <a:t> (</a:t>
            </a:r>
            <a:r>
              <a:rPr lang="it-IT" sz="2000" b="1" dirty="0" err="1"/>
              <a:t>cholinergic</a:t>
            </a:r>
            <a:r>
              <a:rPr lang="it-IT" sz="2000" b="1" dirty="0"/>
              <a:t> </a:t>
            </a:r>
            <a:r>
              <a:rPr lang="it-IT" sz="2000" b="1" dirty="0" err="1"/>
              <a:t>discharge</a:t>
            </a:r>
            <a:r>
              <a:rPr lang="it-IT" sz="2000" b="1" dirty="0"/>
              <a:t>)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inhibit</a:t>
            </a:r>
            <a:r>
              <a:rPr lang="it-IT" sz="2000" dirty="0"/>
              <a:t> the production </a:t>
            </a:r>
            <a:r>
              <a:rPr lang="it-IT" sz="2000" dirty="0" err="1"/>
              <a:t>of</a:t>
            </a:r>
            <a:r>
              <a:rPr lang="it-IT" sz="2000" dirty="0"/>
              <a:t> TNF in </a:t>
            </a:r>
            <a:r>
              <a:rPr lang="it-IT" sz="2000" dirty="0" err="1"/>
              <a:t>macrophages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27985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90473" y="695803"/>
            <a:ext cx="2383934" cy="553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Mediators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Inflammation</a:t>
            </a:r>
            <a:endParaRPr lang="it-IT" sz="2400" b="1" dirty="0"/>
          </a:p>
          <a:p>
            <a:r>
              <a:rPr lang="it-IT" b="1" dirty="0"/>
              <a:t>The </a:t>
            </a:r>
            <a:r>
              <a:rPr lang="it-IT" b="1" dirty="0" err="1"/>
              <a:t>mediators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inflammation</a:t>
            </a:r>
            <a:r>
              <a:rPr lang="it-IT" b="1" dirty="0"/>
              <a:t> are the </a:t>
            </a:r>
            <a:r>
              <a:rPr lang="it-IT" b="1" dirty="0" err="1"/>
              <a:t>substances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initiate</a:t>
            </a:r>
            <a:r>
              <a:rPr lang="it-IT" b="1" dirty="0"/>
              <a:t> and </a:t>
            </a:r>
            <a:r>
              <a:rPr lang="it-IT" b="1" dirty="0" err="1"/>
              <a:t>regulate</a:t>
            </a:r>
            <a:r>
              <a:rPr lang="it-IT" b="1" dirty="0"/>
              <a:t> </a:t>
            </a:r>
            <a:r>
              <a:rPr lang="it-IT" b="1" dirty="0" err="1"/>
              <a:t>inflammatory</a:t>
            </a:r>
            <a:r>
              <a:rPr lang="it-IT" b="1" dirty="0"/>
              <a:t> </a:t>
            </a:r>
            <a:r>
              <a:rPr lang="it-IT" b="1" dirty="0" err="1"/>
              <a:t>reactions</a:t>
            </a:r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mediators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acute </a:t>
            </a:r>
            <a:r>
              <a:rPr lang="it-IT" dirty="0" err="1"/>
              <a:t>inflammation</a:t>
            </a:r>
            <a:r>
              <a:rPr lang="it-IT" dirty="0"/>
              <a:t> are </a:t>
            </a:r>
            <a:r>
              <a:rPr lang="it-IT" dirty="0" err="1"/>
              <a:t>vasoactive</a:t>
            </a:r>
            <a:r>
              <a:rPr lang="it-IT" dirty="0"/>
              <a:t> </a:t>
            </a:r>
            <a:r>
              <a:rPr lang="it-IT" dirty="0" err="1"/>
              <a:t>amines</a:t>
            </a:r>
            <a:r>
              <a:rPr lang="it-IT" dirty="0"/>
              <a:t>, </a:t>
            </a:r>
            <a:r>
              <a:rPr lang="it-IT" dirty="0" err="1"/>
              <a:t>lipid</a:t>
            </a:r>
            <a:r>
              <a:rPr lang="it-IT" dirty="0"/>
              <a:t> </a:t>
            </a:r>
            <a:r>
              <a:rPr lang="it-IT" dirty="0" err="1"/>
              <a:t>products</a:t>
            </a:r>
            <a:r>
              <a:rPr lang="it-IT" dirty="0"/>
              <a:t> (</a:t>
            </a:r>
            <a:r>
              <a:rPr lang="it-IT" dirty="0" err="1"/>
              <a:t>prostaglandins</a:t>
            </a:r>
            <a:r>
              <a:rPr lang="it-IT" dirty="0"/>
              <a:t> and </a:t>
            </a:r>
            <a:r>
              <a:rPr lang="it-IT" dirty="0" err="1"/>
              <a:t>leukotrienes</a:t>
            </a:r>
            <a:r>
              <a:rPr lang="it-IT" dirty="0"/>
              <a:t>), </a:t>
            </a:r>
            <a:r>
              <a:rPr lang="it-IT" dirty="0" err="1"/>
              <a:t>cytokines</a:t>
            </a:r>
            <a:r>
              <a:rPr lang="it-IT" dirty="0"/>
              <a:t> (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chemokines</a:t>
            </a:r>
            <a:r>
              <a:rPr lang="it-IT" dirty="0"/>
              <a:t>), and </a:t>
            </a:r>
            <a:r>
              <a:rPr lang="it-IT" dirty="0" err="1"/>
              <a:t>products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complement</a:t>
            </a:r>
            <a:r>
              <a:rPr lang="it-IT" dirty="0"/>
              <a:t> </a:t>
            </a:r>
            <a:r>
              <a:rPr lang="it-IT" dirty="0" err="1"/>
              <a:t>activation</a:t>
            </a:r>
            <a:endParaRPr lang="it-IT" dirty="0"/>
          </a:p>
        </p:txBody>
      </p:sp>
      <p:pic>
        <p:nvPicPr>
          <p:cNvPr id="4" name="Immagine 3" descr="Schermata 2018-08-23 alle 13.41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610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298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41514" y="597456"/>
            <a:ext cx="819372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Vasoactive</a:t>
            </a:r>
            <a:r>
              <a:rPr lang="it-IT" sz="2400" b="1" dirty="0"/>
              <a:t> </a:t>
            </a:r>
            <a:r>
              <a:rPr lang="it-IT" sz="2400" b="1" dirty="0" err="1"/>
              <a:t>Amines</a:t>
            </a:r>
            <a:r>
              <a:rPr lang="it-IT" sz="2400" b="1" dirty="0"/>
              <a:t>: </a:t>
            </a:r>
            <a:r>
              <a:rPr lang="it-IT" sz="2400" b="1" dirty="0" err="1"/>
              <a:t>Histamine</a:t>
            </a:r>
            <a:r>
              <a:rPr lang="it-IT" sz="2400" b="1" dirty="0"/>
              <a:t> and </a:t>
            </a:r>
            <a:r>
              <a:rPr lang="it-IT" sz="2400" b="1" dirty="0" err="1"/>
              <a:t>Serotonin</a:t>
            </a:r>
            <a:endParaRPr lang="it-IT" sz="2400" b="1" dirty="0"/>
          </a:p>
          <a:p>
            <a:endParaRPr lang="it-IT" dirty="0"/>
          </a:p>
          <a:p>
            <a:r>
              <a:rPr lang="it-IT" sz="2000" dirty="0"/>
              <a:t>The </a:t>
            </a:r>
            <a:r>
              <a:rPr lang="it-IT" sz="2000" dirty="0" err="1"/>
              <a:t>two</a:t>
            </a:r>
            <a:r>
              <a:rPr lang="it-IT" sz="2000" dirty="0"/>
              <a:t> major </a:t>
            </a:r>
            <a:r>
              <a:rPr lang="it-IT" sz="2000" dirty="0" err="1"/>
              <a:t>vasoactive</a:t>
            </a:r>
            <a:r>
              <a:rPr lang="it-IT" sz="2000" dirty="0"/>
              <a:t> </a:t>
            </a:r>
            <a:r>
              <a:rPr lang="it-IT" sz="2000" dirty="0" err="1"/>
              <a:t>amines</a:t>
            </a:r>
            <a:r>
              <a:rPr lang="it-IT" sz="2000" dirty="0"/>
              <a:t>, so </a:t>
            </a:r>
            <a:r>
              <a:rPr lang="it-IT" sz="2000" dirty="0" err="1"/>
              <a:t>named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actions</a:t>
            </a:r>
            <a:r>
              <a:rPr lang="it-IT" sz="2000" dirty="0"/>
              <a:t> on </a:t>
            </a:r>
            <a:r>
              <a:rPr lang="it-IT" sz="2000" dirty="0" err="1"/>
              <a:t>blood</a:t>
            </a:r>
            <a:r>
              <a:rPr lang="it-IT" sz="2000" dirty="0"/>
              <a:t> </a:t>
            </a:r>
            <a:r>
              <a:rPr lang="it-IT" sz="2000" dirty="0" err="1"/>
              <a:t>vessels</a:t>
            </a:r>
            <a:r>
              <a:rPr lang="it-IT" sz="2000" dirty="0"/>
              <a:t>, are </a:t>
            </a:r>
            <a:r>
              <a:rPr lang="it-IT" sz="2000" dirty="0" err="1"/>
              <a:t>histamine</a:t>
            </a:r>
            <a:r>
              <a:rPr lang="it-IT" sz="2000" dirty="0"/>
              <a:t> and </a:t>
            </a:r>
            <a:r>
              <a:rPr lang="it-IT" sz="2000" dirty="0" err="1"/>
              <a:t>serotonin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They</a:t>
            </a:r>
            <a:r>
              <a:rPr lang="it-IT" sz="2000" dirty="0"/>
              <a:t> are </a:t>
            </a:r>
            <a:r>
              <a:rPr lang="it-IT" sz="2000" dirty="0" err="1"/>
              <a:t>stored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preformed</a:t>
            </a:r>
            <a:r>
              <a:rPr lang="it-IT" sz="2000" dirty="0"/>
              <a:t> </a:t>
            </a:r>
            <a:r>
              <a:rPr lang="it-IT" sz="2000" dirty="0" err="1"/>
              <a:t>molecules</a:t>
            </a:r>
            <a:r>
              <a:rPr lang="it-IT" sz="2000" dirty="0"/>
              <a:t> in </a:t>
            </a:r>
            <a:r>
              <a:rPr lang="it-IT" sz="2000" dirty="0" err="1"/>
              <a:t>cells</a:t>
            </a:r>
            <a:r>
              <a:rPr lang="it-IT" sz="2000" dirty="0"/>
              <a:t> and are </a:t>
            </a:r>
            <a:r>
              <a:rPr lang="it-IT" sz="2000" dirty="0" err="1"/>
              <a:t>therefore</a:t>
            </a:r>
            <a:r>
              <a:rPr lang="it-IT" sz="2000" dirty="0"/>
              <a:t> </a:t>
            </a:r>
            <a:r>
              <a:rPr lang="it-IT" sz="2000" dirty="0" err="1"/>
              <a:t>among</a:t>
            </a:r>
            <a:r>
              <a:rPr lang="it-IT" sz="2000" dirty="0"/>
              <a:t> the first </a:t>
            </a:r>
            <a:r>
              <a:rPr lang="it-IT" sz="2000" dirty="0" err="1"/>
              <a:t>mediators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released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. The </a:t>
            </a:r>
            <a:r>
              <a:rPr lang="it-IT" sz="2000" dirty="0" err="1"/>
              <a:t>richest</a:t>
            </a:r>
            <a:r>
              <a:rPr lang="it-IT" sz="2000" dirty="0"/>
              <a:t> </a:t>
            </a:r>
            <a:r>
              <a:rPr lang="it-IT" sz="2000" dirty="0" err="1"/>
              <a:t>sources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histamine</a:t>
            </a:r>
            <a:r>
              <a:rPr lang="it-IT" sz="2000" dirty="0"/>
              <a:t> are </a:t>
            </a:r>
            <a:r>
              <a:rPr lang="it-IT" sz="2000" b="1" dirty="0" err="1"/>
              <a:t>mast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are </a:t>
            </a:r>
            <a:r>
              <a:rPr lang="it-IT" sz="2000" dirty="0" err="1"/>
              <a:t>normally</a:t>
            </a:r>
            <a:r>
              <a:rPr lang="it-IT" sz="2000" dirty="0"/>
              <a:t> </a:t>
            </a:r>
            <a:r>
              <a:rPr lang="it-IT" sz="2000" dirty="0" err="1"/>
              <a:t>present</a:t>
            </a:r>
            <a:r>
              <a:rPr lang="it-IT" sz="2000" dirty="0"/>
              <a:t> in the </a:t>
            </a:r>
            <a:r>
              <a:rPr lang="it-IT" sz="2000" dirty="0" err="1"/>
              <a:t>connective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adjacent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</a:t>
            </a:r>
            <a:r>
              <a:rPr lang="it-IT" sz="2000" dirty="0" err="1"/>
              <a:t>vessels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Histamine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found</a:t>
            </a:r>
            <a:r>
              <a:rPr lang="it-IT" sz="2000" dirty="0"/>
              <a:t> in </a:t>
            </a:r>
            <a:r>
              <a:rPr lang="it-IT" sz="2000" b="1" dirty="0" err="1"/>
              <a:t>blood</a:t>
            </a:r>
            <a:r>
              <a:rPr lang="it-IT" sz="2000" b="1" dirty="0"/>
              <a:t> </a:t>
            </a:r>
            <a:r>
              <a:rPr lang="it-IT" sz="2000" b="1" dirty="0" err="1"/>
              <a:t>basophils</a:t>
            </a:r>
            <a:r>
              <a:rPr lang="it-IT" sz="2000" b="1" dirty="0"/>
              <a:t> and </a:t>
            </a:r>
            <a:r>
              <a:rPr lang="it-IT" sz="2000" b="1" dirty="0" err="1"/>
              <a:t>platelets</a:t>
            </a:r>
            <a:r>
              <a:rPr lang="it-IT" sz="2000" dirty="0"/>
              <a:t>.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stored</a:t>
            </a:r>
            <a:r>
              <a:rPr lang="it-IT" sz="2000" dirty="0"/>
              <a:t> in </a:t>
            </a:r>
            <a:r>
              <a:rPr lang="it-IT" sz="2000" dirty="0" err="1"/>
              <a:t>mast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granules</a:t>
            </a:r>
            <a:r>
              <a:rPr lang="it-IT" sz="2000" dirty="0"/>
              <a:t> and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released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degranulation</a:t>
            </a:r>
            <a:r>
              <a:rPr lang="it-IT" sz="2000" dirty="0"/>
              <a:t> in </a:t>
            </a:r>
            <a:r>
              <a:rPr lang="it-IT" sz="2000" dirty="0" err="1"/>
              <a:t>response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a </a:t>
            </a:r>
            <a:r>
              <a:rPr lang="it-IT" sz="2000" dirty="0" err="1"/>
              <a:t>variety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stimuli</a:t>
            </a:r>
            <a:r>
              <a:rPr lang="it-IT" sz="2000" dirty="0"/>
              <a:t>, </a:t>
            </a:r>
            <a:r>
              <a:rPr lang="it-IT" sz="2000" dirty="0" err="1"/>
              <a:t>including</a:t>
            </a:r>
            <a:r>
              <a:rPr lang="it-IT" sz="2000" dirty="0"/>
              <a:t> (</a:t>
            </a:r>
            <a:r>
              <a:rPr lang="it-IT" sz="2000" dirty="0" err="1"/>
              <a:t>1</a:t>
            </a:r>
            <a:r>
              <a:rPr lang="it-IT" sz="2000" dirty="0"/>
              <a:t>) </a:t>
            </a:r>
            <a:r>
              <a:rPr lang="it-IT" sz="2000" b="1" dirty="0" err="1"/>
              <a:t>physical</a:t>
            </a:r>
            <a:r>
              <a:rPr lang="it-IT" sz="2000" b="1" dirty="0"/>
              <a:t> </a:t>
            </a:r>
            <a:r>
              <a:rPr lang="it-IT" sz="2000" b="1" dirty="0" err="1"/>
              <a:t>injury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trauma, </a:t>
            </a:r>
            <a:r>
              <a:rPr lang="it-IT" sz="2000" dirty="0" err="1"/>
              <a:t>cold</a:t>
            </a:r>
            <a:r>
              <a:rPr lang="it-IT" sz="2000" dirty="0"/>
              <a:t>, or </a:t>
            </a:r>
            <a:r>
              <a:rPr lang="it-IT" sz="2000" dirty="0" err="1"/>
              <a:t>heat</a:t>
            </a:r>
            <a:r>
              <a:rPr lang="it-IT" sz="2000" dirty="0"/>
              <a:t>,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unknown</a:t>
            </a:r>
            <a:r>
              <a:rPr lang="it-IT" sz="2000" dirty="0"/>
              <a:t> </a:t>
            </a:r>
            <a:r>
              <a:rPr lang="it-IT" sz="2000" dirty="0" err="1"/>
              <a:t>mechanisms</a:t>
            </a:r>
            <a:r>
              <a:rPr lang="it-IT" sz="2000" dirty="0"/>
              <a:t>; (</a:t>
            </a:r>
            <a:r>
              <a:rPr lang="it-IT" sz="2000" dirty="0" err="1"/>
              <a:t>2</a:t>
            </a:r>
            <a:r>
              <a:rPr lang="it-IT" sz="2000" dirty="0"/>
              <a:t>) </a:t>
            </a:r>
            <a:r>
              <a:rPr lang="it-IT" sz="2000" b="1" dirty="0" err="1"/>
              <a:t>binding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antibodies</a:t>
            </a:r>
            <a:r>
              <a:rPr lang="it-IT" sz="2000" b="1" dirty="0"/>
              <a:t> </a:t>
            </a:r>
            <a:r>
              <a:rPr lang="it-IT" sz="2000" b="1" dirty="0" err="1"/>
              <a:t>to</a:t>
            </a:r>
            <a:r>
              <a:rPr lang="it-IT" sz="2000" b="1" dirty="0"/>
              <a:t> </a:t>
            </a:r>
            <a:r>
              <a:rPr lang="it-IT" sz="2000" b="1" dirty="0" err="1"/>
              <a:t>mast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underlies</a:t>
            </a:r>
            <a:r>
              <a:rPr lang="it-IT" sz="2000" dirty="0"/>
              <a:t> immediate </a:t>
            </a:r>
            <a:r>
              <a:rPr lang="it-IT" sz="2000" dirty="0" err="1"/>
              <a:t>hypersensitivity</a:t>
            </a:r>
            <a:r>
              <a:rPr lang="it-IT" sz="2000" dirty="0"/>
              <a:t> (</a:t>
            </a:r>
            <a:r>
              <a:rPr lang="it-IT" sz="2000" dirty="0" err="1"/>
              <a:t>allergic</a:t>
            </a:r>
            <a:r>
              <a:rPr lang="it-IT" sz="2000" dirty="0"/>
              <a:t>) </a:t>
            </a:r>
            <a:r>
              <a:rPr lang="it-IT" sz="2000" dirty="0" err="1"/>
              <a:t>reactions</a:t>
            </a:r>
            <a:r>
              <a:rPr lang="it-IT" sz="2000" dirty="0"/>
              <a:t>; and (</a:t>
            </a:r>
            <a:r>
              <a:rPr lang="it-IT" sz="2000" dirty="0" err="1"/>
              <a:t>3</a:t>
            </a:r>
            <a:r>
              <a:rPr lang="it-IT" sz="2000" dirty="0"/>
              <a:t>) </a:t>
            </a:r>
            <a:r>
              <a:rPr lang="it-IT" sz="2000" dirty="0" err="1"/>
              <a:t>products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complement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b="1" dirty="0" err="1"/>
              <a:t>anaphylatoxins</a:t>
            </a:r>
            <a:r>
              <a:rPr lang="it-IT" sz="2000" b="1" dirty="0"/>
              <a:t> </a:t>
            </a:r>
            <a:r>
              <a:rPr lang="it-IT" sz="2000" dirty="0"/>
              <a:t>(C3a and C5a).</a:t>
            </a:r>
          </a:p>
          <a:p>
            <a:r>
              <a:rPr lang="it-IT" sz="2000" b="1" dirty="0" err="1"/>
              <a:t>Antibodies</a:t>
            </a:r>
            <a:r>
              <a:rPr lang="it-IT" sz="2000" b="1" dirty="0"/>
              <a:t> and </a:t>
            </a:r>
            <a:r>
              <a:rPr lang="it-IT" sz="2000" b="1" dirty="0" err="1"/>
              <a:t>complement</a:t>
            </a:r>
            <a:r>
              <a:rPr lang="it-IT" sz="2000" b="1" dirty="0"/>
              <a:t> </a:t>
            </a:r>
            <a:r>
              <a:rPr lang="it-IT" sz="2000" b="1" dirty="0" err="1"/>
              <a:t>products</a:t>
            </a:r>
            <a:r>
              <a:rPr lang="it-IT" sz="2000" b="1" dirty="0"/>
              <a:t> </a:t>
            </a:r>
            <a:r>
              <a:rPr lang="it-IT" sz="2000" b="1" dirty="0" err="1"/>
              <a:t>bind</a:t>
            </a:r>
            <a:r>
              <a:rPr lang="it-IT" sz="2000" b="1" dirty="0"/>
              <a:t> </a:t>
            </a:r>
            <a:r>
              <a:rPr lang="it-IT" sz="2000" b="1" dirty="0" err="1"/>
              <a:t>to</a:t>
            </a:r>
            <a:r>
              <a:rPr lang="it-IT" sz="2000" b="1" dirty="0"/>
              <a:t> </a:t>
            </a:r>
            <a:r>
              <a:rPr lang="it-IT" sz="2000" b="1" dirty="0" err="1"/>
              <a:t>specific</a:t>
            </a:r>
            <a:r>
              <a:rPr lang="it-IT" sz="2000" b="1" dirty="0"/>
              <a:t> </a:t>
            </a:r>
            <a:r>
              <a:rPr lang="it-IT" sz="2000" b="1" dirty="0" err="1"/>
              <a:t>receptors</a:t>
            </a:r>
            <a:r>
              <a:rPr lang="it-IT" sz="2000" b="1" dirty="0"/>
              <a:t> on </a:t>
            </a:r>
            <a:r>
              <a:rPr lang="it-IT" sz="2000" b="1" dirty="0" err="1"/>
              <a:t>mast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b="1" dirty="0"/>
              <a:t> and trigger </a:t>
            </a:r>
            <a:r>
              <a:rPr lang="it-IT" sz="2000" b="1" dirty="0" err="1"/>
              <a:t>signaling</a:t>
            </a:r>
            <a:r>
              <a:rPr lang="it-IT" sz="2000" b="1" dirty="0"/>
              <a:t> </a:t>
            </a:r>
            <a:r>
              <a:rPr lang="it-IT" sz="2000" b="1" dirty="0" err="1"/>
              <a:t>pathways</a:t>
            </a:r>
            <a:r>
              <a:rPr lang="it-IT" sz="2000" b="1" dirty="0"/>
              <a:t> </a:t>
            </a:r>
            <a:r>
              <a:rPr lang="it-IT" sz="2000" b="1" dirty="0" err="1"/>
              <a:t>that</a:t>
            </a:r>
            <a:r>
              <a:rPr lang="it-IT" sz="2000" b="1" dirty="0"/>
              <a:t> induce </a:t>
            </a:r>
            <a:r>
              <a:rPr lang="it-IT" sz="2000" b="1" dirty="0" err="1"/>
              <a:t>rapid</a:t>
            </a:r>
            <a:r>
              <a:rPr lang="it-IT" sz="2000" b="1" dirty="0"/>
              <a:t> </a:t>
            </a:r>
            <a:r>
              <a:rPr lang="it-IT" sz="2000" b="1" dirty="0" err="1"/>
              <a:t>degranulation</a:t>
            </a:r>
            <a:r>
              <a:rPr lang="it-IT" sz="2000" b="1" dirty="0"/>
              <a:t>. </a:t>
            </a:r>
            <a:r>
              <a:rPr lang="it-IT" sz="2000" b="1" dirty="0" err="1"/>
              <a:t>Neuropeptides</a:t>
            </a:r>
            <a:r>
              <a:rPr lang="it-IT" sz="2000" b="1" dirty="0"/>
              <a:t> (e.g., </a:t>
            </a:r>
            <a:r>
              <a:rPr lang="it-IT" sz="2000" b="1" dirty="0" err="1"/>
              <a:t>substance</a:t>
            </a:r>
            <a:r>
              <a:rPr lang="it-IT" sz="2000" b="1" dirty="0"/>
              <a:t> </a:t>
            </a:r>
            <a:r>
              <a:rPr lang="it-IT" sz="2000" b="1" dirty="0" err="1"/>
              <a:t>P</a:t>
            </a:r>
            <a:r>
              <a:rPr lang="it-IT" sz="2000" b="1" dirty="0"/>
              <a:t>) and </a:t>
            </a:r>
            <a:r>
              <a:rPr lang="it-IT" sz="2000" b="1" dirty="0" err="1"/>
              <a:t>cytokines</a:t>
            </a:r>
            <a:r>
              <a:rPr lang="it-IT" sz="2000" b="1" dirty="0"/>
              <a:t> (IL-1, IL-8) </a:t>
            </a:r>
            <a:r>
              <a:rPr lang="it-IT" sz="2000" b="1" dirty="0" err="1"/>
              <a:t>also</a:t>
            </a:r>
            <a:r>
              <a:rPr lang="it-IT" sz="2000" b="1" dirty="0"/>
              <a:t> </a:t>
            </a:r>
            <a:r>
              <a:rPr lang="it-IT" sz="2000" b="1" dirty="0" err="1"/>
              <a:t>may</a:t>
            </a:r>
            <a:r>
              <a:rPr lang="it-IT" sz="2000" b="1" dirty="0"/>
              <a:t> trigger </a:t>
            </a:r>
            <a:r>
              <a:rPr lang="it-IT" sz="2000" b="1" dirty="0" err="1"/>
              <a:t>release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histamine</a:t>
            </a:r>
            <a:r>
              <a:rPr lang="it-IT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8145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68726" y="612844"/>
            <a:ext cx="80545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Histamine</a:t>
            </a:r>
            <a:r>
              <a:rPr lang="it-IT" sz="2000" b="1" dirty="0"/>
              <a:t> </a:t>
            </a:r>
            <a:r>
              <a:rPr lang="it-IT" sz="2000" b="1" dirty="0" err="1"/>
              <a:t>causes</a:t>
            </a:r>
            <a:r>
              <a:rPr lang="it-IT" sz="2000" b="1" dirty="0"/>
              <a:t> </a:t>
            </a:r>
            <a:r>
              <a:rPr lang="it-IT" sz="2000" b="1" dirty="0" err="1"/>
              <a:t>dilation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arterioles</a:t>
            </a:r>
            <a:r>
              <a:rPr lang="it-IT" sz="2000" b="1" dirty="0"/>
              <a:t> and </a:t>
            </a:r>
            <a:r>
              <a:rPr lang="it-IT" sz="2000" b="1" dirty="0" err="1"/>
              <a:t>increases</a:t>
            </a:r>
            <a:r>
              <a:rPr lang="it-IT" sz="2000" b="1" dirty="0"/>
              <a:t> the </a:t>
            </a:r>
            <a:r>
              <a:rPr lang="it-IT" sz="2000" b="1" dirty="0" err="1"/>
              <a:t>permeability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venules</a:t>
            </a:r>
            <a:r>
              <a:rPr lang="it-IT" sz="2000" b="1" dirty="0"/>
              <a:t>. </a:t>
            </a:r>
          </a:p>
          <a:p>
            <a:r>
              <a:rPr lang="it-IT" sz="2000" dirty="0" err="1"/>
              <a:t>Histamine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considered</a:t>
            </a:r>
            <a:r>
              <a:rPr lang="it-IT" sz="2000" dirty="0"/>
              <a:t> the </a:t>
            </a:r>
            <a:r>
              <a:rPr lang="it-IT" sz="2000" dirty="0" err="1"/>
              <a:t>principal</a:t>
            </a:r>
            <a:r>
              <a:rPr lang="it-IT" sz="2000" dirty="0"/>
              <a:t> </a:t>
            </a:r>
            <a:r>
              <a:rPr lang="it-IT" sz="2000" dirty="0" err="1"/>
              <a:t>mediator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immediate </a:t>
            </a:r>
            <a:r>
              <a:rPr lang="it-IT" sz="2000" dirty="0" err="1"/>
              <a:t>transient</a:t>
            </a:r>
            <a:r>
              <a:rPr lang="it-IT" sz="2000" dirty="0"/>
              <a:t> </a:t>
            </a:r>
            <a:r>
              <a:rPr lang="it-IT" sz="2000" dirty="0" err="1"/>
              <a:t>phase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vascular</a:t>
            </a:r>
            <a:r>
              <a:rPr lang="it-IT" sz="2000" dirty="0"/>
              <a:t> </a:t>
            </a:r>
            <a:r>
              <a:rPr lang="it-IT" sz="2000" dirty="0" err="1"/>
              <a:t>permeability</a:t>
            </a:r>
            <a:r>
              <a:rPr lang="it-IT" sz="2000" dirty="0"/>
              <a:t>, </a:t>
            </a:r>
            <a:r>
              <a:rPr lang="it-IT" sz="2000" dirty="0" err="1"/>
              <a:t>producing</a:t>
            </a:r>
            <a:r>
              <a:rPr lang="it-IT" sz="2000" dirty="0"/>
              <a:t> </a:t>
            </a:r>
            <a:r>
              <a:rPr lang="it-IT" sz="2000" dirty="0" err="1"/>
              <a:t>interendothelial</a:t>
            </a:r>
            <a:r>
              <a:rPr lang="it-IT" sz="2000" dirty="0"/>
              <a:t> </a:t>
            </a:r>
            <a:r>
              <a:rPr lang="it-IT" sz="2000" dirty="0" err="1"/>
              <a:t>gaps</a:t>
            </a:r>
            <a:r>
              <a:rPr lang="it-IT" sz="2000" dirty="0"/>
              <a:t> in </a:t>
            </a:r>
            <a:r>
              <a:rPr lang="it-IT" sz="2000" dirty="0" err="1"/>
              <a:t>postcapillary</a:t>
            </a:r>
            <a:r>
              <a:rPr lang="it-IT" sz="2000" dirty="0"/>
              <a:t> </a:t>
            </a:r>
            <a:r>
              <a:rPr lang="it-IT" sz="2000" dirty="0" err="1"/>
              <a:t>venules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discussed</a:t>
            </a:r>
            <a:r>
              <a:rPr lang="it-IT" sz="2000" dirty="0"/>
              <a:t> </a:t>
            </a:r>
            <a:r>
              <a:rPr lang="it-IT" sz="2000" dirty="0" err="1"/>
              <a:t>earlier</a:t>
            </a:r>
            <a:r>
              <a:rPr lang="it-IT" sz="2000" dirty="0"/>
              <a:t>.</a:t>
            </a:r>
          </a:p>
          <a:p>
            <a:r>
              <a:rPr lang="it-IT" sz="2000" b="1" dirty="0" err="1"/>
              <a:t>Its</a:t>
            </a:r>
            <a:r>
              <a:rPr lang="it-IT" sz="2000" b="1" dirty="0"/>
              <a:t> </a:t>
            </a:r>
            <a:r>
              <a:rPr lang="it-IT" sz="2000" b="1" dirty="0" err="1"/>
              <a:t>vasoactive</a:t>
            </a:r>
            <a:r>
              <a:rPr lang="it-IT" sz="2000" b="1" dirty="0"/>
              <a:t> </a:t>
            </a:r>
            <a:r>
              <a:rPr lang="it-IT" sz="2000" b="1" dirty="0" err="1"/>
              <a:t>effects</a:t>
            </a:r>
            <a:r>
              <a:rPr lang="it-IT" sz="2000" b="1" dirty="0"/>
              <a:t> are </a:t>
            </a:r>
            <a:r>
              <a:rPr lang="it-IT" sz="2000" b="1" dirty="0" err="1"/>
              <a:t>mediated</a:t>
            </a:r>
            <a:r>
              <a:rPr lang="it-IT" sz="2000" b="1" dirty="0"/>
              <a:t> </a:t>
            </a:r>
            <a:r>
              <a:rPr lang="it-IT" sz="2000" b="1" dirty="0" err="1"/>
              <a:t>mainly</a:t>
            </a:r>
            <a:r>
              <a:rPr lang="it-IT" sz="2000" b="1" dirty="0"/>
              <a:t> via </a:t>
            </a:r>
            <a:r>
              <a:rPr lang="it-IT" sz="2000" b="1" dirty="0" err="1"/>
              <a:t>binding</a:t>
            </a:r>
            <a:r>
              <a:rPr lang="it-IT" sz="2000" b="1" dirty="0"/>
              <a:t> </a:t>
            </a:r>
            <a:r>
              <a:rPr lang="it-IT" sz="2000" b="1" dirty="0" err="1"/>
              <a:t>to</a:t>
            </a:r>
            <a:r>
              <a:rPr lang="it-IT" sz="2000" b="1" dirty="0"/>
              <a:t> </a:t>
            </a:r>
            <a:r>
              <a:rPr lang="it-IT" sz="2000" b="1" dirty="0" err="1"/>
              <a:t>receptors</a:t>
            </a:r>
            <a:r>
              <a:rPr lang="it-IT" sz="2000" b="1" dirty="0"/>
              <a:t>, </a:t>
            </a:r>
            <a:r>
              <a:rPr lang="it-IT" sz="2000" b="1" dirty="0" err="1"/>
              <a:t>called</a:t>
            </a:r>
            <a:r>
              <a:rPr lang="it-IT" sz="2000" b="1" dirty="0"/>
              <a:t> H1 </a:t>
            </a:r>
            <a:r>
              <a:rPr lang="it-IT" sz="2000" b="1" dirty="0" err="1"/>
              <a:t>receptors</a:t>
            </a:r>
            <a:r>
              <a:rPr lang="it-IT" sz="2000" b="1" dirty="0"/>
              <a:t>, on </a:t>
            </a:r>
            <a:r>
              <a:rPr lang="it-IT" sz="2000" b="1" dirty="0" err="1"/>
              <a:t>microvascular</a:t>
            </a:r>
            <a:r>
              <a:rPr lang="it-IT" sz="2000" b="1" dirty="0"/>
              <a:t> </a:t>
            </a:r>
            <a:r>
              <a:rPr lang="it-IT" sz="2000" b="1" dirty="0" err="1"/>
              <a:t>endothelial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b="1" dirty="0"/>
              <a:t>. </a:t>
            </a:r>
            <a:r>
              <a:rPr lang="it-IT" sz="2000" dirty="0"/>
              <a:t>The </a:t>
            </a:r>
            <a:r>
              <a:rPr lang="it-IT" sz="2000" dirty="0" err="1"/>
              <a:t>antihistamine</a:t>
            </a:r>
            <a:r>
              <a:rPr lang="it-IT" sz="2000" dirty="0"/>
              <a:t> </a:t>
            </a:r>
            <a:r>
              <a:rPr lang="it-IT" sz="2000" dirty="0" err="1"/>
              <a:t>drugs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are </a:t>
            </a:r>
            <a:r>
              <a:rPr lang="it-IT" sz="2000" dirty="0" err="1"/>
              <a:t>commonly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treat</a:t>
            </a:r>
            <a:r>
              <a:rPr lang="it-IT" sz="2000" dirty="0"/>
              <a:t> some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reactions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allergies</a:t>
            </a:r>
            <a:r>
              <a:rPr lang="it-IT" sz="2000" dirty="0"/>
              <a:t>, are H1 </a:t>
            </a:r>
            <a:r>
              <a:rPr lang="it-IT" sz="2000" dirty="0" err="1"/>
              <a:t>receptor</a:t>
            </a:r>
            <a:r>
              <a:rPr lang="it-IT" sz="2000" dirty="0"/>
              <a:t> </a:t>
            </a:r>
            <a:r>
              <a:rPr lang="it-IT" sz="2000" dirty="0" err="1"/>
              <a:t>antagonists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bind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and block the </a:t>
            </a:r>
            <a:r>
              <a:rPr lang="it-IT" sz="2000" dirty="0" err="1"/>
              <a:t>receptor</a:t>
            </a:r>
            <a:r>
              <a:rPr lang="it-IT" sz="2000" dirty="0"/>
              <a:t>. </a:t>
            </a:r>
            <a:r>
              <a:rPr lang="it-IT" sz="2000" dirty="0" err="1"/>
              <a:t>Histamine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contraction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some </a:t>
            </a:r>
            <a:r>
              <a:rPr lang="it-IT" sz="2000" dirty="0" err="1"/>
              <a:t>smooth</a:t>
            </a:r>
            <a:r>
              <a:rPr lang="it-IT" sz="2000" dirty="0"/>
              <a:t> </a:t>
            </a:r>
            <a:r>
              <a:rPr lang="it-IT" sz="2000" dirty="0" err="1"/>
              <a:t>muscles</a:t>
            </a:r>
            <a:r>
              <a:rPr lang="it-IT" sz="2000" dirty="0"/>
              <a:t>,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leukotrienes</a:t>
            </a:r>
            <a:r>
              <a:rPr lang="it-IT" sz="2000" dirty="0"/>
              <a:t>, </a:t>
            </a:r>
            <a:r>
              <a:rPr lang="it-IT" sz="2000" dirty="0" err="1"/>
              <a:t>described</a:t>
            </a:r>
            <a:r>
              <a:rPr lang="it-IT" sz="2000" dirty="0"/>
              <a:t> </a:t>
            </a:r>
            <a:r>
              <a:rPr lang="it-IT" sz="2000" dirty="0" err="1"/>
              <a:t>later</a:t>
            </a:r>
            <a:r>
              <a:rPr lang="it-IT" sz="2000" dirty="0"/>
              <a:t>, are </a:t>
            </a:r>
            <a:r>
              <a:rPr lang="it-IT" sz="2000" dirty="0" err="1"/>
              <a:t>much</a:t>
            </a:r>
            <a:r>
              <a:rPr lang="it-IT" sz="2000" dirty="0"/>
              <a:t> more </a:t>
            </a:r>
            <a:r>
              <a:rPr lang="it-IT" sz="2000" dirty="0" err="1"/>
              <a:t>potent</a:t>
            </a:r>
            <a:r>
              <a:rPr lang="it-IT" sz="2000" dirty="0"/>
              <a:t> and </a:t>
            </a:r>
            <a:r>
              <a:rPr lang="it-IT" sz="2000" dirty="0" err="1"/>
              <a:t>relevant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causing</a:t>
            </a:r>
            <a:r>
              <a:rPr lang="it-IT" sz="2000" dirty="0"/>
              <a:t> </a:t>
            </a:r>
            <a:r>
              <a:rPr lang="it-IT" sz="2000" dirty="0" err="1"/>
              <a:t>spasms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bronchial</a:t>
            </a:r>
            <a:r>
              <a:rPr lang="it-IT" sz="2000" dirty="0"/>
              <a:t> </a:t>
            </a:r>
            <a:r>
              <a:rPr lang="it-IT" sz="2000" dirty="0" err="1"/>
              <a:t>muscles</a:t>
            </a:r>
            <a:r>
              <a:rPr lang="it-IT" sz="2000" dirty="0"/>
              <a:t>,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example</a:t>
            </a:r>
            <a:r>
              <a:rPr lang="it-IT" sz="2000" dirty="0"/>
              <a:t>, in </a:t>
            </a:r>
            <a:r>
              <a:rPr lang="it-IT" sz="2000" dirty="0" err="1"/>
              <a:t>asthma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 err="1"/>
              <a:t>Serotonin</a:t>
            </a:r>
            <a:r>
              <a:rPr lang="it-IT" sz="2000" dirty="0"/>
              <a:t> (5-hydroxytryptamine)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preformed</a:t>
            </a:r>
            <a:r>
              <a:rPr lang="it-IT" sz="2000" dirty="0"/>
              <a:t> </a:t>
            </a:r>
            <a:r>
              <a:rPr lang="it-IT" sz="2000" dirty="0" err="1"/>
              <a:t>vasoactive</a:t>
            </a:r>
            <a:r>
              <a:rPr lang="it-IT" sz="2000" dirty="0"/>
              <a:t> </a:t>
            </a:r>
            <a:r>
              <a:rPr lang="it-IT" sz="2000" dirty="0" err="1"/>
              <a:t>mediator</a:t>
            </a:r>
            <a:r>
              <a:rPr lang="it-IT" sz="2000" dirty="0"/>
              <a:t> </a:t>
            </a:r>
            <a:r>
              <a:rPr lang="it-IT" sz="2000" dirty="0" err="1"/>
              <a:t>present</a:t>
            </a:r>
            <a:r>
              <a:rPr lang="it-IT" sz="2000" dirty="0"/>
              <a:t> </a:t>
            </a:r>
            <a:r>
              <a:rPr lang="it-IT" sz="2000" b="1" dirty="0"/>
              <a:t>in </a:t>
            </a:r>
            <a:r>
              <a:rPr lang="it-IT" sz="2000" b="1" dirty="0" err="1"/>
              <a:t>platelets</a:t>
            </a:r>
            <a:r>
              <a:rPr lang="it-IT" sz="2000" b="1" dirty="0"/>
              <a:t> and </a:t>
            </a:r>
            <a:r>
              <a:rPr lang="it-IT" sz="2000" b="1" dirty="0" err="1"/>
              <a:t>certain</a:t>
            </a:r>
            <a:r>
              <a:rPr lang="it-IT" sz="2000" b="1" dirty="0"/>
              <a:t> neuroendocrine </a:t>
            </a:r>
            <a:r>
              <a:rPr lang="it-IT" sz="2000" b="1" dirty="0" err="1"/>
              <a:t>cells</a:t>
            </a:r>
            <a:r>
              <a:rPr lang="it-IT" sz="2000" b="1" dirty="0"/>
              <a:t>, </a:t>
            </a:r>
            <a:r>
              <a:rPr lang="it-IT" sz="2000" b="1" dirty="0" err="1"/>
              <a:t>such</a:t>
            </a:r>
            <a:r>
              <a:rPr lang="it-IT" sz="2000" b="1" dirty="0"/>
              <a:t> </a:t>
            </a:r>
            <a:r>
              <a:rPr lang="it-IT" sz="2000" b="1" dirty="0" err="1"/>
              <a:t>as</a:t>
            </a:r>
            <a:r>
              <a:rPr lang="it-IT" sz="2000" b="1" dirty="0"/>
              <a:t> in the </a:t>
            </a:r>
            <a:r>
              <a:rPr lang="it-IT" sz="2000" b="1" dirty="0" err="1"/>
              <a:t>gastrointestinal</a:t>
            </a:r>
            <a:r>
              <a:rPr lang="it-IT" sz="2000" b="1" dirty="0"/>
              <a:t> </a:t>
            </a:r>
            <a:r>
              <a:rPr lang="it-IT" sz="2000" b="1" dirty="0" err="1"/>
              <a:t>tract</a:t>
            </a:r>
            <a:r>
              <a:rPr lang="it-IT" sz="2000" dirty="0"/>
              <a:t>, and in </a:t>
            </a:r>
            <a:r>
              <a:rPr lang="it-IT" sz="2000" dirty="0" err="1"/>
              <a:t>mast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in </a:t>
            </a:r>
            <a:r>
              <a:rPr lang="it-IT" sz="2000" dirty="0" err="1"/>
              <a:t>rodents</a:t>
            </a:r>
            <a:r>
              <a:rPr lang="it-IT" sz="2000" dirty="0"/>
              <a:t>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humans</a:t>
            </a:r>
            <a:r>
              <a:rPr lang="it-IT" sz="2000" dirty="0"/>
              <a:t>.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primary</a:t>
            </a:r>
            <a:r>
              <a:rPr lang="it-IT" sz="2000" dirty="0"/>
              <a:t> </a:t>
            </a:r>
            <a:r>
              <a:rPr lang="it-IT" sz="2000" dirty="0" err="1"/>
              <a:t>function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a </a:t>
            </a:r>
            <a:r>
              <a:rPr lang="it-IT" sz="2000" dirty="0" err="1"/>
              <a:t>neurotransmitter</a:t>
            </a:r>
            <a:r>
              <a:rPr lang="it-IT" sz="2000" dirty="0"/>
              <a:t> in the </a:t>
            </a:r>
            <a:r>
              <a:rPr lang="it-IT" sz="2000" dirty="0" err="1"/>
              <a:t>gastrointestinal</a:t>
            </a:r>
            <a:r>
              <a:rPr lang="it-IT" sz="2000" dirty="0"/>
              <a:t> </a:t>
            </a:r>
            <a:r>
              <a:rPr lang="it-IT" sz="2000" dirty="0" err="1"/>
              <a:t>tract</a:t>
            </a:r>
            <a:r>
              <a:rPr lang="it-IT" sz="2000" dirty="0"/>
              <a:t>.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vasoconstrictor</a:t>
            </a:r>
            <a:r>
              <a:rPr lang="it-IT" sz="2000" dirty="0"/>
              <a:t>, </a:t>
            </a:r>
            <a:r>
              <a:rPr lang="it-IT" sz="2000" dirty="0" err="1"/>
              <a:t>but</a:t>
            </a:r>
            <a:r>
              <a:rPr lang="it-IT" sz="2000" dirty="0"/>
              <a:t> the </a:t>
            </a:r>
            <a:r>
              <a:rPr lang="it-IT" sz="2000" dirty="0" err="1"/>
              <a:t>importance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action</a:t>
            </a:r>
            <a:r>
              <a:rPr lang="it-IT" sz="2000" dirty="0"/>
              <a:t> in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unclear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67929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943284" y="1200260"/>
            <a:ext cx="2724716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Production </a:t>
            </a:r>
            <a:r>
              <a:rPr lang="it-IT" b="1" dirty="0" err="1"/>
              <a:t>of</a:t>
            </a:r>
            <a:r>
              <a:rPr lang="it-IT" b="1" dirty="0"/>
              <a:t> AA </a:t>
            </a:r>
            <a:r>
              <a:rPr lang="it-IT" b="1" dirty="0" err="1"/>
              <a:t>metabolites</a:t>
            </a:r>
            <a:r>
              <a:rPr lang="it-IT" b="1" dirty="0"/>
              <a:t> and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roles</a:t>
            </a:r>
            <a:r>
              <a:rPr lang="it-IT" b="1" dirty="0"/>
              <a:t> in </a:t>
            </a:r>
            <a:r>
              <a:rPr lang="it-IT" b="1" dirty="0" err="1"/>
              <a:t>inflammation</a:t>
            </a:r>
            <a:r>
              <a:rPr lang="it-IT" b="1" dirty="0"/>
              <a:t>. </a:t>
            </a:r>
            <a:r>
              <a:rPr lang="it-IT" dirty="0" err="1"/>
              <a:t>Clinically</a:t>
            </a:r>
            <a:r>
              <a:rPr lang="it-IT" dirty="0"/>
              <a:t> </a:t>
            </a:r>
            <a:r>
              <a:rPr lang="it-IT" dirty="0" err="1"/>
              <a:t>useful</a:t>
            </a:r>
            <a:r>
              <a:rPr lang="it-IT" dirty="0"/>
              <a:t> </a:t>
            </a:r>
            <a:r>
              <a:rPr lang="it-IT" dirty="0" err="1"/>
              <a:t>antagonists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enzymes</a:t>
            </a:r>
            <a:r>
              <a:rPr lang="it-IT" dirty="0"/>
              <a:t> and </a:t>
            </a:r>
            <a:r>
              <a:rPr lang="it-IT" dirty="0" err="1"/>
              <a:t>receptors</a:t>
            </a:r>
            <a:r>
              <a:rPr lang="it-IT" dirty="0"/>
              <a:t> are </a:t>
            </a:r>
            <a:r>
              <a:rPr lang="it-IT" dirty="0" err="1"/>
              <a:t>indicated</a:t>
            </a:r>
            <a:r>
              <a:rPr lang="it-IT" dirty="0"/>
              <a:t> in red.</a:t>
            </a:r>
          </a:p>
          <a:p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leukotriene</a:t>
            </a:r>
            <a:r>
              <a:rPr lang="it-IT" dirty="0"/>
              <a:t> </a:t>
            </a:r>
            <a:r>
              <a:rPr lang="it-IT" dirty="0" err="1"/>
              <a:t>receptor</a:t>
            </a:r>
            <a:r>
              <a:rPr lang="it-IT" dirty="0"/>
              <a:t> </a:t>
            </a:r>
            <a:r>
              <a:rPr lang="it-IT" dirty="0" err="1"/>
              <a:t>antagonists</a:t>
            </a:r>
            <a:r>
              <a:rPr lang="it-IT" dirty="0"/>
              <a:t> </a:t>
            </a:r>
            <a:r>
              <a:rPr lang="it-IT" dirty="0" err="1"/>
              <a:t>inhibit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actions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leukotrienes</a:t>
            </a:r>
            <a:r>
              <a:rPr lang="it-IT" dirty="0"/>
              <a:t>,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used</a:t>
            </a:r>
            <a:r>
              <a:rPr lang="it-IT" dirty="0"/>
              <a:t> in the clinic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treat</a:t>
            </a:r>
            <a:r>
              <a:rPr lang="it-IT" dirty="0"/>
              <a:t> </a:t>
            </a:r>
            <a:r>
              <a:rPr lang="it-IT" dirty="0" err="1"/>
              <a:t>asthma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. COX-1, COX-2, </a:t>
            </a:r>
            <a:r>
              <a:rPr lang="it-IT" dirty="0" err="1"/>
              <a:t>Cyclooxygenase</a:t>
            </a:r>
            <a:r>
              <a:rPr lang="it-IT" dirty="0"/>
              <a:t> </a:t>
            </a:r>
            <a:r>
              <a:rPr lang="it-IT" dirty="0" err="1"/>
              <a:t>1</a:t>
            </a:r>
            <a:r>
              <a:rPr lang="it-IT" dirty="0"/>
              <a:t> and </a:t>
            </a:r>
            <a:r>
              <a:rPr lang="it-IT" dirty="0" err="1"/>
              <a:t>2</a:t>
            </a:r>
            <a:r>
              <a:rPr lang="it-IT" dirty="0"/>
              <a:t>; HETE, </a:t>
            </a:r>
            <a:r>
              <a:rPr lang="it-IT" dirty="0" err="1"/>
              <a:t>hydroxyeicosatetraenoic</a:t>
            </a:r>
            <a:r>
              <a:rPr lang="it-IT" dirty="0"/>
              <a:t> acid; HPETE, </a:t>
            </a:r>
            <a:r>
              <a:rPr lang="it-IT" dirty="0" err="1"/>
              <a:t>hydroperoxyeicosatetraenoic</a:t>
            </a:r>
            <a:r>
              <a:rPr lang="it-IT" dirty="0"/>
              <a:t> acid</a:t>
            </a:r>
          </a:p>
        </p:txBody>
      </p:sp>
      <p:pic>
        <p:nvPicPr>
          <p:cNvPr id="4" name="Immagine 3" descr="Schermata 2018-08-22 alle 11.43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724" y="1200259"/>
            <a:ext cx="6303560" cy="54901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359030" y="289679"/>
            <a:ext cx="7870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Arachidonic</a:t>
            </a:r>
            <a:r>
              <a:rPr lang="it-IT" b="1" dirty="0"/>
              <a:t> acid </a:t>
            </a:r>
            <a:r>
              <a:rPr lang="it-IT" dirty="0" err="1"/>
              <a:t>is</a:t>
            </a:r>
            <a:r>
              <a:rPr lang="it-IT" dirty="0"/>
              <a:t> a 20-carbon </a:t>
            </a:r>
            <a:r>
              <a:rPr lang="it-IT" dirty="0" err="1"/>
              <a:t>polyunsaturated</a:t>
            </a:r>
            <a:r>
              <a:rPr lang="it-IT" dirty="0"/>
              <a:t> </a:t>
            </a:r>
            <a:r>
              <a:rPr lang="it-IT" dirty="0" err="1"/>
              <a:t>fatty</a:t>
            </a:r>
            <a:r>
              <a:rPr lang="it-IT" dirty="0"/>
              <a:t> acid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derived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dietary</a:t>
            </a:r>
            <a:r>
              <a:rPr lang="it-IT" dirty="0"/>
              <a:t> </a:t>
            </a:r>
            <a:r>
              <a:rPr lang="it-IT" dirty="0" err="1"/>
              <a:t>sources</a:t>
            </a:r>
            <a:r>
              <a:rPr lang="it-IT" dirty="0"/>
              <a:t> or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conversion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essential</a:t>
            </a:r>
            <a:r>
              <a:rPr lang="it-IT" dirty="0"/>
              <a:t> </a:t>
            </a:r>
            <a:r>
              <a:rPr lang="it-IT" dirty="0" err="1"/>
              <a:t>fatty</a:t>
            </a:r>
            <a:r>
              <a:rPr lang="it-IT" dirty="0"/>
              <a:t> acid </a:t>
            </a:r>
            <a:r>
              <a:rPr lang="it-IT" dirty="0" err="1"/>
              <a:t>linoleic</a:t>
            </a:r>
            <a:r>
              <a:rPr lang="it-IT" dirty="0"/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7849297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93862" y="591432"/>
            <a:ext cx="8883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Principal</a:t>
            </a:r>
            <a:r>
              <a:rPr lang="it-IT" sz="2400" b="1" dirty="0"/>
              <a:t> </a:t>
            </a:r>
            <a:r>
              <a:rPr lang="it-IT" sz="2400" b="1" dirty="0" err="1"/>
              <a:t>Actions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Arachidonic</a:t>
            </a:r>
            <a:r>
              <a:rPr lang="it-IT" sz="2400" b="1" dirty="0"/>
              <a:t> Acid </a:t>
            </a:r>
            <a:r>
              <a:rPr lang="it-IT" sz="2400" b="1" dirty="0" err="1"/>
              <a:t>Metabolites</a:t>
            </a:r>
            <a:r>
              <a:rPr lang="it-IT" sz="2400" b="1" dirty="0"/>
              <a:t> in </a:t>
            </a:r>
            <a:r>
              <a:rPr lang="it-IT" sz="2400" b="1" dirty="0" err="1"/>
              <a:t>Inflammation</a:t>
            </a:r>
            <a:endParaRPr lang="it-IT" sz="2400" b="1" dirty="0"/>
          </a:p>
        </p:txBody>
      </p:sp>
      <p:pic>
        <p:nvPicPr>
          <p:cNvPr id="3" name="Immagine 2" descr="Schermata 2018-08-23 alle 13.53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863" y="1592297"/>
            <a:ext cx="8784853" cy="367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327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93131" y="289679"/>
            <a:ext cx="8405739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Prostaglandins</a:t>
            </a:r>
            <a:endParaRPr lang="it-IT" sz="2400" b="1" dirty="0"/>
          </a:p>
          <a:p>
            <a:endParaRPr lang="it-IT" dirty="0"/>
          </a:p>
          <a:p>
            <a:r>
              <a:rPr lang="it-IT" sz="2000" dirty="0" err="1"/>
              <a:t>Prostaglandins</a:t>
            </a:r>
            <a:r>
              <a:rPr lang="it-IT" sz="2000" dirty="0"/>
              <a:t> (</a:t>
            </a:r>
            <a:r>
              <a:rPr lang="it-IT" sz="2000" dirty="0" err="1"/>
              <a:t>PGs</a:t>
            </a:r>
            <a:r>
              <a:rPr lang="it-IT" sz="2000" dirty="0"/>
              <a:t>) are </a:t>
            </a:r>
            <a:r>
              <a:rPr lang="it-IT" sz="2000" dirty="0" err="1"/>
              <a:t>produced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mast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, </a:t>
            </a:r>
            <a:r>
              <a:rPr lang="it-IT" sz="2000" dirty="0" err="1"/>
              <a:t>macrophages</a:t>
            </a:r>
            <a:r>
              <a:rPr lang="it-IT" sz="2000" dirty="0"/>
              <a:t>, </a:t>
            </a:r>
            <a:r>
              <a:rPr lang="it-IT" sz="2000" dirty="0" err="1"/>
              <a:t>endothelial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, and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, and are </a:t>
            </a:r>
            <a:r>
              <a:rPr lang="it-IT" sz="2000" dirty="0" err="1"/>
              <a:t>involved</a:t>
            </a:r>
            <a:r>
              <a:rPr lang="it-IT" sz="2000" dirty="0"/>
              <a:t> in the</a:t>
            </a:r>
            <a:r>
              <a:rPr lang="it-IT" sz="2000" b="1" dirty="0"/>
              <a:t> </a:t>
            </a:r>
            <a:r>
              <a:rPr lang="it-IT" sz="2000" b="1" dirty="0" err="1"/>
              <a:t>vascular</a:t>
            </a:r>
            <a:r>
              <a:rPr lang="it-IT" sz="2000" b="1" dirty="0"/>
              <a:t> and </a:t>
            </a:r>
            <a:r>
              <a:rPr lang="it-IT" sz="2000" b="1" dirty="0" err="1"/>
              <a:t>systemic</a:t>
            </a:r>
            <a:r>
              <a:rPr lang="it-IT" sz="2000" b="1" dirty="0"/>
              <a:t> </a:t>
            </a:r>
            <a:r>
              <a:rPr lang="it-IT" sz="2000" b="1" dirty="0" err="1"/>
              <a:t>reactions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inflammation</a:t>
            </a:r>
            <a:r>
              <a:rPr lang="it-IT" sz="2000" dirty="0"/>
              <a:t>. </a:t>
            </a:r>
            <a:r>
              <a:rPr lang="it-IT" sz="2000" b="1" dirty="0" err="1"/>
              <a:t>They</a:t>
            </a:r>
            <a:r>
              <a:rPr lang="it-IT" sz="2000" b="1" dirty="0"/>
              <a:t> are </a:t>
            </a:r>
            <a:r>
              <a:rPr lang="it-IT" sz="2000" b="1" dirty="0" err="1"/>
              <a:t>generated</a:t>
            </a:r>
            <a:r>
              <a:rPr lang="it-IT" sz="2000" b="1" dirty="0"/>
              <a:t> </a:t>
            </a:r>
            <a:r>
              <a:rPr lang="it-IT" sz="2000" b="1" dirty="0" err="1"/>
              <a:t>by</a:t>
            </a:r>
            <a:r>
              <a:rPr lang="it-IT" sz="2000" b="1" dirty="0"/>
              <a:t> the </a:t>
            </a:r>
            <a:r>
              <a:rPr lang="it-IT" sz="2000" b="1" dirty="0" err="1"/>
              <a:t>actions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two</a:t>
            </a:r>
            <a:r>
              <a:rPr lang="it-IT" sz="2000" b="1" dirty="0"/>
              <a:t> </a:t>
            </a:r>
            <a:r>
              <a:rPr lang="it-IT" sz="2000" b="1" dirty="0" err="1"/>
              <a:t>cyclooxygenases</a:t>
            </a:r>
            <a:r>
              <a:rPr lang="it-IT" sz="2000" b="1" dirty="0"/>
              <a:t> </a:t>
            </a:r>
            <a:r>
              <a:rPr lang="it-IT" sz="2000" b="1" dirty="0" err="1"/>
              <a:t>called</a:t>
            </a:r>
            <a:r>
              <a:rPr lang="it-IT" sz="2000" b="1" dirty="0"/>
              <a:t> COX-1 and COX-2. </a:t>
            </a:r>
          </a:p>
          <a:p>
            <a:r>
              <a:rPr lang="it-IT" sz="2000" dirty="0"/>
              <a:t>COX-1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produced</a:t>
            </a:r>
            <a:r>
              <a:rPr lang="it-IT" sz="2000" dirty="0"/>
              <a:t> in </a:t>
            </a:r>
            <a:r>
              <a:rPr lang="it-IT" sz="2000" dirty="0" err="1"/>
              <a:t>response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stimuli</a:t>
            </a:r>
            <a:r>
              <a:rPr lang="it-IT" sz="2000" dirty="0"/>
              <a:t> and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constitutively</a:t>
            </a:r>
            <a:r>
              <a:rPr lang="it-IT" sz="2000" dirty="0"/>
              <a:t> </a:t>
            </a:r>
            <a:r>
              <a:rPr lang="it-IT" sz="2000" dirty="0" err="1"/>
              <a:t>expressed</a:t>
            </a:r>
            <a:r>
              <a:rPr lang="it-IT" sz="2000" dirty="0"/>
              <a:t> in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, </a:t>
            </a:r>
            <a:r>
              <a:rPr lang="it-IT" sz="2000" dirty="0" err="1"/>
              <a:t>where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serve a </a:t>
            </a:r>
            <a:r>
              <a:rPr lang="it-IT" sz="2000" dirty="0" err="1"/>
              <a:t>homeostatic</a:t>
            </a:r>
            <a:r>
              <a:rPr lang="it-IT" sz="2000" dirty="0"/>
              <a:t> </a:t>
            </a:r>
            <a:r>
              <a:rPr lang="it-IT" sz="2000" dirty="0" err="1"/>
              <a:t>function</a:t>
            </a:r>
            <a:r>
              <a:rPr lang="it-IT" sz="2000" dirty="0"/>
              <a:t> (e.g., </a:t>
            </a:r>
            <a:r>
              <a:rPr lang="it-IT" sz="2000" dirty="0" err="1"/>
              <a:t>fluid</a:t>
            </a:r>
            <a:r>
              <a:rPr lang="it-IT" sz="2000" dirty="0"/>
              <a:t> and </a:t>
            </a:r>
            <a:r>
              <a:rPr lang="it-IT" sz="2000" dirty="0" err="1"/>
              <a:t>electrolyte</a:t>
            </a:r>
            <a:r>
              <a:rPr lang="it-IT" sz="2000" dirty="0"/>
              <a:t> </a:t>
            </a:r>
            <a:r>
              <a:rPr lang="it-IT" sz="2000" dirty="0" err="1"/>
              <a:t>balance</a:t>
            </a:r>
            <a:r>
              <a:rPr lang="it-IT" sz="2000" dirty="0"/>
              <a:t> in the </a:t>
            </a:r>
            <a:r>
              <a:rPr lang="it-IT" sz="2000" dirty="0" err="1"/>
              <a:t>kidneys</a:t>
            </a:r>
            <a:r>
              <a:rPr lang="it-IT" sz="2000" dirty="0"/>
              <a:t>, </a:t>
            </a:r>
            <a:r>
              <a:rPr lang="it-IT" sz="2000" dirty="0" err="1"/>
              <a:t>cytoprotection</a:t>
            </a:r>
            <a:r>
              <a:rPr lang="it-IT" sz="2000" dirty="0"/>
              <a:t> in the </a:t>
            </a:r>
            <a:r>
              <a:rPr lang="it-IT" sz="2000" dirty="0" err="1"/>
              <a:t>gastrointestinal</a:t>
            </a:r>
            <a:r>
              <a:rPr lang="it-IT" sz="2000" dirty="0"/>
              <a:t> </a:t>
            </a:r>
            <a:r>
              <a:rPr lang="it-IT" sz="2000" dirty="0" err="1"/>
              <a:t>tract</a:t>
            </a:r>
            <a:r>
              <a:rPr lang="it-IT" sz="2000" dirty="0"/>
              <a:t>). </a:t>
            </a:r>
          </a:p>
          <a:p>
            <a:r>
              <a:rPr lang="it-IT" sz="2000" dirty="0"/>
              <a:t>COX-2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induced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stimuli</a:t>
            </a:r>
            <a:r>
              <a:rPr lang="it-IT" sz="2000" dirty="0"/>
              <a:t> and </a:t>
            </a:r>
            <a:r>
              <a:rPr lang="it-IT" sz="2000" dirty="0" err="1"/>
              <a:t>thus</a:t>
            </a:r>
            <a:r>
              <a:rPr lang="it-IT" sz="2000" dirty="0"/>
              <a:t> </a:t>
            </a:r>
            <a:r>
              <a:rPr lang="it-IT" sz="2000" dirty="0" err="1"/>
              <a:t>generates</a:t>
            </a:r>
            <a:r>
              <a:rPr lang="it-IT" sz="2000" dirty="0"/>
              <a:t> the </a:t>
            </a:r>
            <a:r>
              <a:rPr lang="it-IT" sz="2000" dirty="0" err="1"/>
              <a:t>PGs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are </a:t>
            </a:r>
            <a:r>
              <a:rPr lang="it-IT" sz="2000" dirty="0" err="1"/>
              <a:t>involved</a:t>
            </a:r>
            <a:r>
              <a:rPr lang="it-IT" sz="2000" dirty="0"/>
              <a:t> in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reactions</a:t>
            </a:r>
            <a:r>
              <a:rPr lang="it-IT" sz="2000" dirty="0"/>
              <a:t>,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low or </a:t>
            </a:r>
            <a:r>
              <a:rPr lang="it-IT" sz="2000" dirty="0" err="1"/>
              <a:t>absent</a:t>
            </a:r>
            <a:r>
              <a:rPr lang="it-IT" sz="2000" dirty="0"/>
              <a:t> in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normal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.</a:t>
            </a:r>
          </a:p>
          <a:p>
            <a:r>
              <a:rPr lang="it-IT" sz="2000" dirty="0" err="1"/>
              <a:t>Prostaglandins</a:t>
            </a:r>
            <a:r>
              <a:rPr lang="it-IT" sz="2000" dirty="0"/>
              <a:t> are </a:t>
            </a:r>
            <a:r>
              <a:rPr lang="it-IT" sz="2000" dirty="0" err="1"/>
              <a:t>named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structural</a:t>
            </a:r>
            <a:r>
              <a:rPr lang="it-IT" sz="2000" dirty="0"/>
              <a:t> </a:t>
            </a:r>
            <a:r>
              <a:rPr lang="it-IT" sz="2000" dirty="0" err="1"/>
              <a:t>features</a:t>
            </a:r>
            <a:r>
              <a:rPr lang="it-IT" sz="2000" dirty="0"/>
              <a:t> </a:t>
            </a:r>
            <a:r>
              <a:rPr lang="it-IT" sz="2000" dirty="0" err="1"/>
              <a:t>coded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a </a:t>
            </a:r>
            <a:r>
              <a:rPr lang="it-IT" sz="2000" dirty="0" err="1"/>
              <a:t>letter</a:t>
            </a:r>
            <a:r>
              <a:rPr lang="it-IT" sz="2000" dirty="0"/>
              <a:t> (e.g., PGD, PGE, PGF, PGG, and PGH) and a </a:t>
            </a:r>
            <a:r>
              <a:rPr lang="it-IT" sz="2000" dirty="0" err="1"/>
              <a:t>subscript</a:t>
            </a:r>
            <a:r>
              <a:rPr lang="it-IT" sz="2000" dirty="0"/>
              <a:t> </a:t>
            </a:r>
            <a:r>
              <a:rPr lang="it-IT" sz="2000" dirty="0" err="1"/>
              <a:t>numeral</a:t>
            </a:r>
            <a:r>
              <a:rPr lang="it-IT" sz="2000" dirty="0"/>
              <a:t> (e.g., </a:t>
            </a:r>
            <a:r>
              <a:rPr lang="it-IT" sz="2000" dirty="0" err="1"/>
              <a:t>1</a:t>
            </a:r>
            <a:r>
              <a:rPr lang="it-IT" sz="2000" dirty="0"/>
              <a:t>, </a:t>
            </a:r>
            <a:r>
              <a:rPr lang="it-IT" sz="2000" dirty="0" err="1"/>
              <a:t>2</a:t>
            </a:r>
            <a:r>
              <a:rPr lang="it-IT" sz="2000" dirty="0"/>
              <a:t>),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indicates</a:t>
            </a:r>
            <a:r>
              <a:rPr lang="it-IT" sz="2000" dirty="0"/>
              <a:t> the </a:t>
            </a:r>
            <a:r>
              <a:rPr lang="it-IT" sz="2000" dirty="0" err="1"/>
              <a:t>number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double</a:t>
            </a:r>
            <a:r>
              <a:rPr lang="it-IT" sz="2000" dirty="0"/>
              <a:t> </a:t>
            </a:r>
            <a:r>
              <a:rPr lang="it-IT" sz="2000" dirty="0" err="1"/>
              <a:t>bonds</a:t>
            </a:r>
            <a:r>
              <a:rPr lang="it-IT" sz="2000" dirty="0"/>
              <a:t> in the </a:t>
            </a:r>
            <a:r>
              <a:rPr lang="it-IT" sz="2000" dirty="0" err="1"/>
              <a:t>compound</a:t>
            </a:r>
            <a:r>
              <a:rPr lang="it-IT" sz="2000" dirty="0"/>
              <a:t>. The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prostaglandins</a:t>
            </a:r>
            <a:r>
              <a:rPr lang="it-IT" sz="2000" dirty="0"/>
              <a:t> in </a:t>
            </a:r>
            <a:r>
              <a:rPr lang="it-IT" sz="2000" dirty="0" err="1"/>
              <a:t>inflammation</a:t>
            </a:r>
            <a:r>
              <a:rPr lang="it-IT" sz="2000" dirty="0"/>
              <a:t> are PGE2, PGD2, PGF2a, PGI2 (</a:t>
            </a:r>
            <a:r>
              <a:rPr lang="it-IT" sz="2000" b="1" dirty="0" err="1"/>
              <a:t>prostacyclin</a:t>
            </a:r>
            <a:r>
              <a:rPr lang="it-IT" sz="2000" dirty="0"/>
              <a:t>), and TXA2 (</a:t>
            </a:r>
            <a:r>
              <a:rPr lang="it-IT" sz="2000" b="1" dirty="0" err="1"/>
              <a:t>thromboxane</a:t>
            </a:r>
            <a:r>
              <a:rPr lang="it-IT" sz="2000" b="1" dirty="0"/>
              <a:t> A2</a:t>
            </a:r>
            <a:r>
              <a:rPr lang="it-IT" sz="2000" dirty="0"/>
              <a:t>), </a:t>
            </a:r>
            <a:r>
              <a:rPr lang="it-IT" sz="2000" dirty="0" err="1"/>
              <a:t>each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derived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the </a:t>
            </a:r>
            <a:r>
              <a:rPr lang="it-IT" sz="2000" dirty="0" err="1"/>
              <a:t>action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specific</a:t>
            </a:r>
            <a:r>
              <a:rPr lang="it-IT" sz="2000" dirty="0"/>
              <a:t> </a:t>
            </a:r>
            <a:r>
              <a:rPr lang="it-IT" sz="2000" dirty="0" err="1"/>
              <a:t>enzyme</a:t>
            </a:r>
            <a:r>
              <a:rPr lang="it-IT" sz="2000" dirty="0"/>
              <a:t> on </a:t>
            </a:r>
            <a:r>
              <a:rPr lang="it-IT" sz="2000" dirty="0" err="1"/>
              <a:t>an</a:t>
            </a:r>
            <a:r>
              <a:rPr lang="it-IT" sz="2000" dirty="0"/>
              <a:t> intermediate in the </a:t>
            </a:r>
            <a:r>
              <a:rPr lang="it-IT" sz="2000" dirty="0" err="1"/>
              <a:t>pathway</a:t>
            </a:r>
            <a:r>
              <a:rPr lang="it-IT" sz="2000" dirty="0"/>
              <a:t>. Some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enzymes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restricted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distribution</a:t>
            </a:r>
            <a:r>
              <a:rPr lang="it-IT" sz="2000" dirty="0"/>
              <a:t> and </a:t>
            </a:r>
            <a:r>
              <a:rPr lang="it-IT" sz="2000" dirty="0" err="1"/>
              <a:t>functions</a:t>
            </a:r>
            <a:r>
              <a:rPr lang="it-IT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7037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6307" y="474346"/>
            <a:ext cx="8367684" cy="6063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Leukotrienes</a:t>
            </a:r>
            <a:endParaRPr lang="it-IT" sz="2800" b="1" dirty="0"/>
          </a:p>
          <a:p>
            <a:endParaRPr lang="it-IT" sz="2400" dirty="0"/>
          </a:p>
          <a:p>
            <a:r>
              <a:rPr lang="it-IT" sz="2400" dirty="0" err="1"/>
              <a:t>Leukotrienes</a:t>
            </a:r>
            <a:r>
              <a:rPr lang="it-IT" sz="2400" dirty="0"/>
              <a:t> are </a:t>
            </a:r>
            <a:r>
              <a:rPr lang="it-IT" sz="2400" dirty="0" err="1"/>
              <a:t>produced</a:t>
            </a:r>
            <a:r>
              <a:rPr lang="it-IT" sz="2400" dirty="0"/>
              <a:t> in </a:t>
            </a:r>
            <a:r>
              <a:rPr lang="it-IT" sz="2400" b="1" dirty="0" err="1"/>
              <a:t>leukocytes</a:t>
            </a:r>
            <a:r>
              <a:rPr lang="it-IT" sz="2400" b="1" dirty="0"/>
              <a:t> </a:t>
            </a:r>
            <a:r>
              <a:rPr lang="it-IT" sz="2400" dirty="0"/>
              <a:t>and </a:t>
            </a:r>
            <a:r>
              <a:rPr lang="it-IT" sz="2400" b="1" dirty="0" err="1"/>
              <a:t>mast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the </a:t>
            </a:r>
            <a:r>
              <a:rPr lang="it-IT" sz="2400" dirty="0" err="1"/>
              <a:t>action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lipoxygenase</a:t>
            </a:r>
            <a:r>
              <a:rPr lang="it-IT" sz="2400" dirty="0"/>
              <a:t> and are </a:t>
            </a:r>
            <a:r>
              <a:rPr lang="it-IT" sz="2400" dirty="0" err="1"/>
              <a:t>involved</a:t>
            </a:r>
            <a:r>
              <a:rPr lang="it-IT" sz="2400" dirty="0"/>
              <a:t> in </a:t>
            </a:r>
            <a:r>
              <a:rPr lang="it-IT" sz="2400" dirty="0" err="1"/>
              <a:t>vascular</a:t>
            </a:r>
            <a:r>
              <a:rPr lang="it-IT" sz="2400" dirty="0"/>
              <a:t> and </a:t>
            </a:r>
            <a:r>
              <a:rPr lang="it-IT" sz="2400" dirty="0" err="1"/>
              <a:t>smooth</a:t>
            </a:r>
            <a:r>
              <a:rPr lang="it-IT" sz="2400" dirty="0"/>
              <a:t> </a:t>
            </a:r>
            <a:r>
              <a:rPr lang="it-IT" sz="2400" dirty="0" err="1"/>
              <a:t>muscle</a:t>
            </a:r>
            <a:r>
              <a:rPr lang="it-IT" sz="2400" dirty="0"/>
              <a:t> </a:t>
            </a:r>
            <a:r>
              <a:rPr lang="it-IT" sz="2400" dirty="0" err="1"/>
              <a:t>reactions</a:t>
            </a:r>
            <a:r>
              <a:rPr lang="it-IT" sz="2400" dirty="0"/>
              <a:t> and </a:t>
            </a:r>
            <a:r>
              <a:rPr lang="it-IT" sz="2400" dirty="0" err="1"/>
              <a:t>leukocyte</a:t>
            </a:r>
            <a:r>
              <a:rPr lang="it-IT" sz="2400" dirty="0"/>
              <a:t> </a:t>
            </a:r>
            <a:r>
              <a:rPr lang="it-IT" sz="2400" dirty="0" err="1"/>
              <a:t>recruitment</a:t>
            </a:r>
            <a:r>
              <a:rPr lang="it-IT" sz="2400" dirty="0"/>
              <a:t>. </a:t>
            </a:r>
          </a:p>
          <a:p>
            <a:r>
              <a:rPr lang="it-IT" sz="2400" dirty="0"/>
              <a:t>The </a:t>
            </a:r>
            <a:r>
              <a:rPr lang="it-IT" sz="2400" dirty="0" err="1"/>
              <a:t>synthesis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leukotrienes</a:t>
            </a:r>
            <a:r>
              <a:rPr lang="it-IT" sz="2400" dirty="0"/>
              <a:t> </a:t>
            </a:r>
            <a:r>
              <a:rPr lang="it-IT" sz="2400" dirty="0" err="1"/>
              <a:t>involves</a:t>
            </a:r>
            <a:r>
              <a:rPr lang="it-IT" sz="2400" dirty="0"/>
              <a:t> multiple </a:t>
            </a:r>
            <a:r>
              <a:rPr lang="it-IT" sz="2400" dirty="0" err="1"/>
              <a:t>steps</a:t>
            </a:r>
            <a:r>
              <a:rPr lang="it-IT" sz="2400" dirty="0"/>
              <a:t>, the first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generates</a:t>
            </a:r>
            <a:r>
              <a:rPr lang="it-IT" sz="2400" dirty="0"/>
              <a:t> </a:t>
            </a:r>
            <a:r>
              <a:rPr lang="it-IT" sz="2400" dirty="0" err="1"/>
              <a:t>leukotriene</a:t>
            </a:r>
            <a:r>
              <a:rPr lang="it-IT" sz="2400" dirty="0"/>
              <a:t> A4 (LTA4), </a:t>
            </a:r>
            <a:r>
              <a:rPr lang="it-IT" sz="2400" dirty="0" err="1"/>
              <a:t>which</a:t>
            </a:r>
            <a:r>
              <a:rPr lang="it-IT" sz="2400" dirty="0"/>
              <a:t> in turn </a:t>
            </a:r>
            <a:r>
              <a:rPr lang="it-IT" sz="2400" dirty="0" err="1"/>
              <a:t>gives</a:t>
            </a:r>
            <a:r>
              <a:rPr lang="it-IT" sz="2400" dirty="0"/>
              <a:t> rise </a:t>
            </a:r>
            <a:r>
              <a:rPr lang="it-IT" sz="2400" dirty="0" err="1"/>
              <a:t>to</a:t>
            </a:r>
            <a:r>
              <a:rPr lang="it-IT" sz="2400" dirty="0"/>
              <a:t> LTB4 or LTC4. LTB4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produced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neutrophils</a:t>
            </a:r>
            <a:r>
              <a:rPr lang="it-IT" sz="2400" dirty="0"/>
              <a:t> and some </a:t>
            </a:r>
            <a:r>
              <a:rPr lang="it-IT" sz="2400" dirty="0" err="1"/>
              <a:t>macrophages</a:t>
            </a:r>
            <a:r>
              <a:rPr lang="it-IT" sz="2400" dirty="0"/>
              <a:t>, and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potent</a:t>
            </a:r>
            <a:r>
              <a:rPr lang="it-IT" sz="2400" dirty="0"/>
              <a:t> </a:t>
            </a:r>
            <a:r>
              <a:rPr lang="it-IT" sz="2400" dirty="0" err="1"/>
              <a:t>chemotactic</a:t>
            </a:r>
            <a:r>
              <a:rPr lang="it-IT" sz="2400" dirty="0"/>
              <a:t> </a:t>
            </a:r>
            <a:r>
              <a:rPr lang="it-IT" sz="2400" dirty="0" err="1"/>
              <a:t>agent</a:t>
            </a:r>
            <a:r>
              <a:rPr lang="it-IT" sz="2400" dirty="0"/>
              <a:t> and </a:t>
            </a:r>
            <a:r>
              <a:rPr lang="it-IT" sz="2400" dirty="0" err="1"/>
              <a:t>activator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neutrophils</a:t>
            </a:r>
            <a:r>
              <a:rPr lang="it-IT" sz="2400" dirty="0"/>
              <a:t>, </a:t>
            </a:r>
            <a:r>
              <a:rPr lang="it-IT" sz="2400" dirty="0" err="1"/>
              <a:t>causing</a:t>
            </a:r>
            <a:r>
              <a:rPr lang="it-IT" sz="2400" dirty="0"/>
              <a:t> </a:t>
            </a:r>
            <a:r>
              <a:rPr lang="it-IT" sz="2400" dirty="0" err="1"/>
              <a:t>aggregation</a:t>
            </a:r>
            <a:r>
              <a:rPr lang="it-IT" sz="2400" dirty="0"/>
              <a:t> and </a:t>
            </a:r>
            <a:r>
              <a:rPr lang="it-IT" sz="2400" dirty="0" err="1"/>
              <a:t>adhesion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venular</a:t>
            </a:r>
            <a:r>
              <a:rPr lang="it-IT" sz="2400" dirty="0"/>
              <a:t> </a:t>
            </a:r>
            <a:r>
              <a:rPr lang="it-IT" sz="2400" dirty="0" err="1"/>
              <a:t>endothelium</a:t>
            </a:r>
            <a:r>
              <a:rPr lang="it-IT" sz="2400" dirty="0"/>
              <a:t>, generation </a:t>
            </a:r>
            <a:r>
              <a:rPr lang="it-IT" sz="2400" dirty="0" err="1"/>
              <a:t>of</a:t>
            </a:r>
            <a:r>
              <a:rPr lang="it-IT" sz="2400" dirty="0"/>
              <a:t> ROS, and </a:t>
            </a:r>
            <a:r>
              <a:rPr lang="it-IT" sz="2400" dirty="0" err="1"/>
              <a:t>release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lysosomal</a:t>
            </a:r>
            <a:r>
              <a:rPr lang="it-IT" sz="2400" dirty="0"/>
              <a:t> </a:t>
            </a:r>
            <a:r>
              <a:rPr lang="it-IT" sz="2400" dirty="0" err="1"/>
              <a:t>enzymes</a:t>
            </a:r>
            <a:r>
              <a:rPr lang="it-IT" sz="2400" dirty="0"/>
              <a:t>.</a:t>
            </a:r>
          </a:p>
          <a:p>
            <a:r>
              <a:rPr lang="it-IT" sz="2400" dirty="0"/>
              <a:t>The </a:t>
            </a:r>
            <a:r>
              <a:rPr lang="it-IT" sz="2400" dirty="0" err="1"/>
              <a:t>cysteinyl-containing</a:t>
            </a:r>
            <a:r>
              <a:rPr lang="it-IT" sz="2400" dirty="0"/>
              <a:t> </a:t>
            </a:r>
            <a:r>
              <a:rPr lang="it-IT" sz="2400" dirty="0" err="1"/>
              <a:t>leukotriene</a:t>
            </a:r>
            <a:r>
              <a:rPr lang="it-IT" sz="2400" dirty="0"/>
              <a:t> LTC4 and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metabolites</a:t>
            </a:r>
            <a:r>
              <a:rPr lang="it-IT" sz="2400" dirty="0"/>
              <a:t>, LTD4 and LTE4, are </a:t>
            </a:r>
            <a:r>
              <a:rPr lang="it-IT" sz="2400" dirty="0" err="1"/>
              <a:t>produced</a:t>
            </a:r>
            <a:r>
              <a:rPr lang="it-IT" sz="2400" dirty="0"/>
              <a:t> </a:t>
            </a:r>
            <a:r>
              <a:rPr lang="it-IT" sz="2400" dirty="0" err="1"/>
              <a:t>mainly</a:t>
            </a:r>
            <a:r>
              <a:rPr lang="it-IT" sz="2400" dirty="0"/>
              <a:t> in </a:t>
            </a:r>
            <a:r>
              <a:rPr lang="it-IT" sz="2400" dirty="0" err="1"/>
              <a:t>mast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and </a:t>
            </a:r>
            <a:r>
              <a:rPr lang="it-IT" sz="2400" b="1" dirty="0"/>
              <a:t>cause intense </a:t>
            </a:r>
            <a:r>
              <a:rPr lang="it-IT" sz="2400" b="1" dirty="0" err="1"/>
              <a:t>vasoconstriction</a:t>
            </a:r>
            <a:r>
              <a:rPr lang="it-IT" sz="2400" b="1" dirty="0"/>
              <a:t>, </a:t>
            </a:r>
            <a:r>
              <a:rPr lang="it-IT" sz="2400" b="1" dirty="0" err="1"/>
              <a:t>bronchospasm</a:t>
            </a:r>
            <a:r>
              <a:rPr lang="it-IT" sz="2400" b="1" dirty="0"/>
              <a:t> (</a:t>
            </a:r>
            <a:r>
              <a:rPr lang="it-IT" sz="2400" b="1" dirty="0" err="1"/>
              <a:t>important</a:t>
            </a:r>
            <a:r>
              <a:rPr lang="it-IT" sz="2400" b="1" dirty="0"/>
              <a:t> in </a:t>
            </a:r>
            <a:r>
              <a:rPr lang="it-IT" sz="2400" b="1" dirty="0" err="1"/>
              <a:t>asthma</a:t>
            </a:r>
            <a:r>
              <a:rPr lang="it-IT" sz="2400" b="1" dirty="0"/>
              <a:t>), and </a:t>
            </a:r>
            <a:r>
              <a:rPr lang="it-IT" sz="2400" b="1" dirty="0" err="1"/>
              <a:t>increased</a:t>
            </a:r>
            <a:r>
              <a:rPr lang="it-IT" sz="2400" b="1" dirty="0"/>
              <a:t> </a:t>
            </a:r>
            <a:r>
              <a:rPr lang="it-IT" sz="2400" b="1" dirty="0" err="1"/>
              <a:t>permeability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venules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56479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07780" y="904543"/>
            <a:ext cx="8576441" cy="458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Lipoxins</a:t>
            </a:r>
            <a:endParaRPr lang="it-IT" sz="2800" b="1" dirty="0"/>
          </a:p>
          <a:p>
            <a:endParaRPr lang="it-IT" sz="2400" dirty="0"/>
          </a:p>
          <a:p>
            <a:r>
              <a:rPr lang="it-IT" sz="2400" dirty="0" err="1"/>
              <a:t>Lipoxins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are </a:t>
            </a:r>
            <a:r>
              <a:rPr lang="it-IT" sz="2400" dirty="0" err="1"/>
              <a:t>generated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arachidonic</a:t>
            </a:r>
            <a:r>
              <a:rPr lang="it-IT" sz="2400" dirty="0"/>
              <a:t> acid </a:t>
            </a:r>
            <a:r>
              <a:rPr lang="it-IT" sz="2400" dirty="0" err="1"/>
              <a:t>by</a:t>
            </a:r>
            <a:r>
              <a:rPr lang="it-IT" sz="2400" dirty="0"/>
              <a:t> the </a:t>
            </a:r>
            <a:r>
              <a:rPr lang="it-IT" sz="2400" dirty="0" err="1"/>
              <a:t>lipoxygenase</a:t>
            </a:r>
            <a:r>
              <a:rPr lang="it-IT" sz="2400" dirty="0"/>
              <a:t> </a:t>
            </a:r>
            <a:r>
              <a:rPr lang="it-IT" sz="2400" dirty="0" err="1"/>
              <a:t>pathway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unlike</a:t>
            </a:r>
            <a:r>
              <a:rPr lang="it-IT" sz="2400" dirty="0"/>
              <a:t> </a:t>
            </a:r>
            <a:r>
              <a:rPr lang="it-IT" sz="2400" dirty="0" err="1"/>
              <a:t>prostaglandins</a:t>
            </a:r>
            <a:r>
              <a:rPr lang="it-IT" sz="2400" dirty="0"/>
              <a:t> and </a:t>
            </a:r>
            <a:r>
              <a:rPr lang="it-IT" sz="2400" dirty="0" err="1"/>
              <a:t>leukotrienes</a:t>
            </a:r>
            <a:r>
              <a:rPr lang="it-IT" sz="2400" dirty="0"/>
              <a:t>, </a:t>
            </a:r>
            <a:r>
              <a:rPr lang="it-IT" sz="2400" b="1" dirty="0"/>
              <a:t>the </a:t>
            </a:r>
            <a:r>
              <a:rPr lang="it-IT" sz="2400" b="1" dirty="0" err="1"/>
              <a:t>lipoxins</a:t>
            </a:r>
            <a:r>
              <a:rPr lang="it-IT" sz="2400" b="1" dirty="0"/>
              <a:t> </a:t>
            </a:r>
            <a:r>
              <a:rPr lang="it-IT" sz="2400" b="1" dirty="0" err="1"/>
              <a:t>suppress</a:t>
            </a:r>
            <a:r>
              <a:rPr lang="it-IT" sz="2400" b="1" dirty="0"/>
              <a:t> </a:t>
            </a:r>
            <a:r>
              <a:rPr lang="it-IT" sz="2400" b="1" dirty="0" err="1"/>
              <a:t>inflammation</a:t>
            </a:r>
            <a:r>
              <a:rPr lang="it-IT" sz="2400" b="1" dirty="0"/>
              <a:t> </a:t>
            </a:r>
            <a:r>
              <a:rPr lang="it-IT" sz="2400" b="1" dirty="0" err="1"/>
              <a:t>by</a:t>
            </a:r>
            <a:r>
              <a:rPr lang="it-IT" sz="2400" b="1" dirty="0"/>
              <a:t> </a:t>
            </a:r>
            <a:r>
              <a:rPr lang="it-IT" sz="2400" b="1" dirty="0" err="1"/>
              <a:t>inhibiting</a:t>
            </a:r>
            <a:r>
              <a:rPr lang="it-IT" sz="2400" b="1" dirty="0"/>
              <a:t> the </a:t>
            </a:r>
            <a:r>
              <a:rPr lang="it-IT" sz="2400" b="1" dirty="0" err="1"/>
              <a:t>recruitment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leukocytes</a:t>
            </a:r>
            <a:r>
              <a:rPr lang="it-IT" sz="2400" b="1" dirty="0"/>
              <a:t>. </a:t>
            </a:r>
          </a:p>
          <a:p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inhibit</a:t>
            </a:r>
            <a:r>
              <a:rPr lang="it-IT" sz="2400" dirty="0"/>
              <a:t> </a:t>
            </a:r>
            <a:r>
              <a:rPr lang="it-IT" sz="2400" dirty="0" err="1"/>
              <a:t>neutrophil</a:t>
            </a:r>
            <a:r>
              <a:rPr lang="it-IT" sz="2400" dirty="0"/>
              <a:t> </a:t>
            </a:r>
            <a:r>
              <a:rPr lang="it-IT" sz="2400" dirty="0" err="1"/>
              <a:t>chemotaxis</a:t>
            </a:r>
            <a:r>
              <a:rPr lang="it-IT" sz="2400" dirty="0"/>
              <a:t> and </a:t>
            </a:r>
            <a:r>
              <a:rPr lang="it-IT" sz="2400" dirty="0" err="1"/>
              <a:t>adhesion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endothelium</a:t>
            </a:r>
            <a:r>
              <a:rPr lang="it-IT" sz="2400" dirty="0"/>
              <a:t>.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are </a:t>
            </a:r>
            <a:r>
              <a:rPr lang="it-IT" sz="2400" dirty="0" err="1"/>
              <a:t>unusual</a:t>
            </a:r>
            <a:r>
              <a:rPr lang="it-IT" sz="2400" dirty="0"/>
              <a:t> in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populations</a:t>
            </a:r>
            <a:r>
              <a:rPr lang="it-IT" sz="2400" dirty="0"/>
              <a:t> are </a:t>
            </a:r>
            <a:r>
              <a:rPr lang="it-IT" sz="2400" dirty="0" err="1"/>
              <a:t>required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the </a:t>
            </a:r>
            <a:r>
              <a:rPr lang="it-IT" sz="2400" dirty="0" err="1"/>
              <a:t>transcellular</a:t>
            </a:r>
            <a:r>
              <a:rPr lang="it-IT" sz="2400" dirty="0"/>
              <a:t> </a:t>
            </a:r>
            <a:r>
              <a:rPr lang="it-IT" sz="2400" dirty="0" err="1"/>
              <a:t>biosynthesis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mediators</a:t>
            </a:r>
            <a:r>
              <a:rPr lang="it-IT" sz="2400" dirty="0"/>
              <a:t>. </a:t>
            </a:r>
          </a:p>
          <a:p>
            <a:r>
              <a:rPr lang="it-IT" sz="2400" dirty="0" err="1"/>
              <a:t>Leukocytes</a:t>
            </a:r>
            <a:r>
              <a:rPr lang="it-IT" sz="2400" dirty="0"/>
              <a:t>, </a:t>
            </a:r>
            <a:r>
              <a:rPr lang="it-IT" sz="2400" dirty="0" err="1"/>
              <a:t>particularly</a:t>
            </a:r>
            <a:r>
              <a:rPr lang="it-IT" sz="2400" dirty="0"/>
              <a:t> </a:t>
            </a:r>
            <a:r>
              <a:rPr lang="it-IT" sz="2400" dirty="0" err="1"/>
              <a:t>neutrophils</a:t>
            </a:r>
            <a:r>
              <a:rPr lang="it-IT" sz="2400" dirty="0"/>
              <a:t>, produce </a:t>
            </a:r>
            <a:r>
              <a:rPr lang="it-IT" sz="2400" dirty="0" err="1"/>
              <a:t>intermediates</a:t>
            </a:r>
            <a:r>
              <a:rPr lang="it-IT" sz="2400" dirty="0"/>
              <a:t> in </a:t>
            </a:r>
            <a:r>
              <a:rPr lang="it-IT" sz="2400" dirty="0" err="1"/>
              <a:t>lipoxin</a:t>
            </a:r>
            <a:r>
              <a:rPr lang="it-IT" sz="2400" dirty="0"/>
              <a:t> </a:t>
            </a:r>
            <a:r>
              <a:rPr lang="it-IT" sz="2400" dirty="0" err="1"/>
              <a:t>synthesis</a:t>
            </a:r>
            <a:r>
              <a:rPr lang="it-IT" sz="2400" dirty="0"/>
              <a:t>, and </a:t>
            </a:r>
            <a:r>
              <a:rPr lang="it-IT" sz="2400" dirty="0" err="1"/>
              <a:t>these</a:t>
            </a:r>
            <a:r>
              <a:rPr lang="it-IT" sz="2400" dirty="0"/>
              <a:t> are </a:t>
            </a:r>
            <a:r>
              <a:rPr lang="it-IT" sz="2400" dirty="0" err="1"/>
              <a:t>converted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lipoxins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platelets</a:t>
            </a:r>
            <a:r>
              <a:rPr lang="it-IT" sz="2400" dirty="0"/>
              <a:t> </a:t>
            </a:r>
            <a:r>
              <a:rPr lang="it-IT" sz="2400" dirty="0" err="1"/>
              <a:t>interacting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the </a:t>
            </a:r>
            <a:r>
              <a:rPr lang="it-IT" sz="2400" dirty="0" err="1"/>
              <a:t>leukocytes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1107590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18169" y="817568"/>
            <a:ext cx="2585001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Pharmacologic</a:t>
            </a:r>
            <a:r>
              <a:rPr lang="it-IT" sz="2400" b="1" dirty="0"/>
              <a:t> </a:t>
            </a:r>
            <a:r>
              <a:rPr lang="it-IT" sz="2400" b="1" dirty="0" err="1"/>
              <a:t>Inhibitors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Prostaglandins</a:t>
            </a:r>
            <a:r>
              <a:rPr lang="it-IT" sz="2400" b="1" dirty="0"/>
              <a:t> and </a:t>
            </a:r>
            <a:r>
              <a:rPr lang="it-IT" sz="2400" b="1" dirty="0" err="1"/>
              <a:t>Leukotrienes</a:t>
            </a:r>
            <a:endParaRPr lang="it-IT" sz="2400" b="1" dirty="0"/>
          </a:p>
        </p:txBody>
      </p:sp>
      <p:sp>
        <p:nvSpPr>
          <p:cNvPr id="3" name="Rettangolo 2"/>
          <p:cNvSpPr/>
          <p:nvPr/>
        </p:nvSpPr>
        <p:spPr>
          <a:xfrm>
            <a:off x="5601833" y="382014"/>
            <a:ext cx="4572000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it-IT" b="1" dirty="0" err="1"/>
              <a:t>Cyclooxygenase</a:t>
            </a:r>
            <a:r>
              <a:rPr lang="it-IT" b="1" dirty="0"/>
              <a:t> </a:t>
            </a:r>
            <a:r>
              <a:rPr lang="it-IT" b="1" dirty="0" err="1"/>
              <a:t>inhibitors</a:t>
            </a:r>
            <a:r>
              <a:rPr lang="it-IT" b="1" dirty="0"/>
              <a:t> </a:t>
            </a:r>
            <a:r>
              <a:rPr lang="it-IT" dirty="0"/>
              <a:t>include </a:t>
            </a:r>
            <a:r>
              <a:rPr lang="it-IT" dirty="0" err="1"/>
              <a:t>aspirin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nonsteroidal</a:t>
            </a:r>
            <a:r>
              <a:rPr lang="it-IT" dirty="0"/>
              <a:t> </a:t>
            </a:r>
            <a:r>
              <a:rPr lang="it-IT" dirty="0" err="1"/>
              <a:t>anti-inflammatory</a:t>
            </a:r>
            <a:r>
              <a:rPr lang="it-IT" dirty="0"/>
              <a:t> </a:t>
            </a:r>
            <a:r>
              <a:rPr lang="it-IT" dirty="0" err="1"/>
              <a:t>drugs</a:t>
            </a:r>
            <a:r>
              <a:rPr lang="it-IT" dirty="0"/>
              <a:t> (</a:t>
            </a:r>
            <a:r>
              <a:rPr lang="it-IT" dirty="0" err="1"/>
              <a:t>NSAIDs</a:t>
            </a:r>
            <a:r>
              <a:rPr lang="it-IT" dirty="0"/>
              <a:t>),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ibuprofen</a:t>
            </a:r>
            <a:r>
              <a:rPr lang="it-IT" dirty="0"/>
              <a:t>.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inhibit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COX-1 and COX-2 and </a:t>
            </a:r>
            <a:r>
              <a:rPr lang="it-IT" dirty="0" err="1"/>
              <a:t>thus</a:t>
            </a:r>
            <a:r>
              <a:rPr lang="it-IT" dirty="0"/>
              <a:t> block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prostaglandin</a:t>
            </a:r>
            <a:r>
              <a:rPr lang="it-IT" dirty="0"/>
              <a:t> </a:t>
            </a:r>
            <a:r>
              <a:rPr lang="it-IT" dirty="0" err="1"/>
              <a:t>synthesis</a:t>
            </a:r>
            <a:r>
              <a:rPr lang="it-IT" dirty="0"/>
              <a:t> (</a:t>
            </a:r>
            <a:r>
              <a:rPr lang="it-IT" dirty="0" err="1"/>
              <a:t>hence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efficacy</a:t>
            </a:r>
            <a:r>
              <a:rPr lang="it-IT" dirty="0"/>
              <a:t> in </a:t>
            </a:r>
            <a:r>
              <a:rPr lang="it-IT" dirty="0" err="1"/>
              <a:t>treating</a:t>
            </a:r>
            <a:r>
              <a:rPr lang="it-IT" dirty="0"/>
              <a:t> </a:t>
            </a:r>
            <a:r>
              <a:rPr lang="it-IT" dirty="0" err="1"/>
              <a:t>pain</a:t>
            </a:r>
            <a:r>
              <a:rPr lang="it-IT" dirty="0"/>
              <a:t> and </a:t>
            </a:r>
            <a:r>
              <a:rPr lang="it-IT" dirty="0" err="1"/>
              <a:t>fever</a:t>
            </a:r>
            <a:r>
              <a:rPr lang="it-IT" dirty="0"/>
              <a:t>); </a:t>
            </a:r>
            <a:r>
              <a:rPr lang="it-IT" dirty="0" err="1"/>
              <a:t>aspirin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irreversibly</a:t>
            </a:r>
            <a:r>
              <a:rPr lang="it-IT" dirty="0"/>
              <a:t> </a:t>
            </a:r>
            <a:r>
              <a:rPr lang="it-IT" dirty="0" err="1"/>
              <a:t>inactivating</a:t>
            </a:r>
            <a:r>
              <a:rPr lang="it-IT" dirty="0"/>
              <a:t> </a:t>
            </a:r>
            <a:r>
              <a:rPr lang="it-IT" dirty="0" err="1"/>
              <a:t>cyclooxygenases</a:t>
            </a:r>
            <a:r>
              <a:rPr lang="it-IT" dirty="0"/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5601833" y="2959734"/>
            <a:ext cx="4572000" cy="17543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it-IT" b="1" dirty="0" err="1"/>
              <a:t>Lipoxygenase</a:t>
            </a:r>
            <a:r>
              <a:rPr lang="it-IT" b="1" dirty="0"/>
              <a:t> </a:t>
            </a:r>
            <a:r>
              <a:rPr lang="it-IT" b="1" dirty="0" err="1"/>
              <a:t>inhibitors</a:t>
            </a:r>
            <a:r>
              <a:rPr lang="it-IT" dirty="0"/>
              <a:t>. 5-lipoxygenase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affected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NSAIDs</a:t>
            </a:r>
            <a:r>
              <a:rPr lang="it-IT" dirty="0"/>
              <a:t>, and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new</a:t>
            </a:r>
            <a:r>
              <a:rPr lang="it-IT" dirty="0"/>
              <a:t> </a:t>
            </a:r>
            <a:r>
              <a:rPr lang="it-IT" dirty="0" err="1"/>
              <a:t>inhibitors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enzyme</a:t>
            </a:r>
            <a:r>
              <a:rPr lang="it-IT" dirty="0"/>
              <a:t> </a:t>
            </a:r>
            <a:r>
              <a:rPr lang="it-IT" dirty="0" err="1"/>
              <a:t>pathway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developed</a:t>
            </a:r>
            <a:r>
              <a:rPr lang="it-IT" dirty="0"/>
              <a:t>. </a:t>
            </a:r>
            <a:r>
              <a:rPr lang="it-IT" dirty="0" err="1"/>
              <a:t>Pharmacologic</a:t>
            </a:r>
            <a:r>
              <a:rPr lang="it-IT" dirty="0"/>
              <a:t> </a:t>
            </a:r>
            <a:r>
              <a:rPr lang="it-IT" dirty="0" err="1"/>
              <a:t>agents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inhibit</a:t>
            </a:r>
            <a:r>
              <a:rPr lang="it-IT" dirty="0"/>
              <a:t> </a:t>
            </a:r>
            <a:r>
              <a:rPr lang="it-IT" dirty="0" err="1"/>
              <a:t>leukotriene</a:t>
            </a:r>
            <a:r>
              <a:rPr lang="it-IT" dirty="0"/>
              <a:t> production (e.g., </a:t>
            </a:r>
            <a:r>
              <a:rPr lang="it-IT" dirty="0" err="1"/>
              <a:t>zileuton</a:t>
            </a:r>
            <a:r>
              <a:rPr lang="it-IT" dirty="0"/>
              <a:t>) are </a:t>
            </a:r>
            <a:r>
              <a:rPr lang="it-IT" dirty="0" err="1"/>
              <a:t>useful</a:t>
            </a:r>
            <a:r>
              <a:rPr lang="it-IT" dirty="0"/>
              <a:t> in the treatment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asthma</a:t>
            </a:r>
            <a:r>
              <a:rPr lang="it-IT" dirty="0"/>
              <a:t>.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57221" y="3861703"/>
            <a:ext cx="3420030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Corticosteroids</a:t>
            </a:r>
            <a:r>
              <a:rPr lang="it-IT" dirty="0"/>
              <a:t> are </a:t>
            </a:r>
            <a:r>
              <a:rPr lang="it-IT" dirty="0" err="1"/>
              <a:t>broad-spectrum</a:t>
            </a:r>
            <a:r>
              <a:rPr lang="it-IT" dirty="0"/>
              <a:t> </a:t>
            </a:r>
            <a:r>
              <a:rPr lang="it-IT" dirty="0" err="1"/>
              <a:t>anti-inflammatory</a:t>
            </a:r>
            <a:r>
              <a:rPr lang="it-IT" dirty="0"/>
              <a:t> </a:t>
            </a:r>
            <a:r>
              <a:rPr lang="it-IT" dirty="0" err="1"/>
              <a:t>agents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reduce the </a:t>
            </a:r>
            <a:r>
              <a:rPr lang="it-IT" dirty="0" err="1"/>
              <a:t>transcription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encoding</a:t>
            </a:r>
            <a:r>
              <a:rPr lang="it-IT" dirty="0"/>
              <a:t> COX-2, </a:t>
            </a:r>
            <a:r>
              <a:rPr lang="it-IT" dirty="0" err="1"/>
              <a:t>phospholipase</a:t>
            </a:r>
            <a:r>
              <a:rPr lang="it-IT" dirty="0"/>
              <a:t> A2, </a:t>
            </a:r>
            <a:r>
              <a:rPr lang="it-IT" dirty="0" err="1"/>
              <a:t>proinflammatory</a:t>
            </a:r>
            <a:r>
              <a:rPr lang="it-IT" dirty="0"/>
              <a:t> </a:t>
            </a:r>
            <a:r>
              <a:rPr lang="it-IT" dirty="0" err="1"/>
              <a:t>cytokines</a:t>
            </a:r>
            <a:r>
              <a:rPr lang="it-IT" dirty="0"/>
              <a:t> (e.g., IL-1 and TNF), and </a:t>
            </a:r>
            <a:r>
              <a:rPr lang="it-IT" dirty="0" err="1"/>
              <a:t>iNOS</a:t>
            </a:r>
            <a:r>
              <a:rPr lang="it-IT" dirty="0"/>
              <a:t>.</a:t>
            </a:r>
          </a:p>
        </p:txBody>
      </p:sp>
      <p:sp>
        <p:nvSpPr>
          <p:cNvPr id="7" name="Rettangolo 6"/>
          <p:cNvSpPr/>
          <p:nvPr/>
        </p:nvSpPr>
        <p:spPr>
          <a:xfrm>
            <a:off x="5601833" y="5154363"/>
            <a:ext cx="4572000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it-IT" b="1" dirty="0" err="1"/>
              <a:t>Leukotriene</a:t>
            </a:r>
            <a:r>
              <a:rPr lang="it-IT" b="1" dirty="0"/>
              <a:t> </a:t>
            </a:r>
            <a:r>
              <a:rPr lang="it-IT" b="1" dirty="0" err="1"/>
              <a:t>receptor</a:t>
            </a:r>
            <a:r>
              <a:rPr lang="it-IT" b="1" dirty="0"/>
              <a:t> </a:t>
            </a:r>
            <a:r>
              <a:rPr lang="it-IT" b="1" dirty="0" err="1"/>
              <a:t>antagonist</a:t>
            </a:r>
            <a:r>
              <a:rPr lang="it-IT" dirty="0" err="1"/>
              <a:t>s</a:t>
            </a:r>
            <a:r>
              <a:rPr lang="it-IT" dirty="0"/>
              <a:t> block </a:t>
            </a:r>
            <a:r>
              <a:rPr lang="it-IT" dirty="0" err="1"/>
              <a:t>leukotriene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and </a:t>
            </a:r>
            <a:r>
              <a:rPr lang="it-IT" dirty="0" err="1"/>
              <a:t>prevent</a:t>
            </a:r>
            <a:r>
              <a:rPr lang="it-IT" dirty="0"/>
              <a:t> the </a:t>
            </a:r>
            <a:r>
              <a:rPr lang="it-IT" dirty="0" err="1"/>
              <a:t>actions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leukotrienes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drugs</a:t>
            </a:r>
            <a:r>
              <a:rPr lang="it-IT" dirty="0"/>
              <a:t> (e.g., </a:t>
            </a:r>
            <a:r>
              <a:rPr lang="it-IT" dirty="0" err="1"/>
              <a:t>Montelukast</a:t>
            </a:r>
            <a:r>
              <a:rPr lang="it-IT" dirty="0"/>
              <a:t>) are </a:t>
            </a:r>
            <a:r>
              <a:rPr lang="it-IT" dirty="0" err="1"/>
              <a:t>useful</a:t>
            </a:r>
            <a:r>
              <a:rPr lang="it-IT" dirty="0"/>
              <a:t> in the treatment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asthma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24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87869" y="1326250"/>
            <a:ext cx="8301904" cy="3970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800" b="1" dirty="0" err="1"/>
              <a:t>Inflammation</a:t>
            </a:r>
            <a:r>
              <a:rPr lang="it-IT" sz="2800" b="1" dirty="0"/>
              <a:t> </a:t>
            </a:r>
            <a:r>
              <a:rPr lang="it-IT" sz="2800" b="1" dirty="0" err="1"/>
              <a:t>is</a:t>
            </a:r>
            <a:r>
              <a:rPr lang="it-IT" sz="2800" b="1" dirty="0"/>
              <a:t> </a:t>
            </a:r>
            <a:r>
              <a:rPr lang="it-IT" sz="2800" b="1" dirty="0" err="1"/>
              <a:t>induced</a:t>
            </a:r>
            <a:r>
              <a:rPr lang="it-IT" sz="2800" b="1" dirty="0"/>
              <a:t> </a:t>
            </a:r>
            <a:r>
              <a:rPr lang="it-IT" sz="2800" b="1" dirty="0" err="1"/>
              <a:t>by</a:t>
            </a:r>
            <a:r>
              <a:rPr lang="it-IT" sz="2800" b="1" dirty="0"/>
              <a:t> </a:t>
            </a:r>
            <a:r>
              <a:rPr lang="it-IT" sz="2800" b="1" dirty="0" err="1"/>
              <a:t>chemical</a:t>
            </a:r>
            <a:r>
              <a:rPr lang="it-IT" sz="2800" b="1" dirty="0"/>
              <a:t> </a:t>
            </a:r>
            <a:r>
              <a:rPr lang="it-IT" sz="2800" b="1" dirty="0" err="1"/>
              <a:t>mediators</a:t>
            </a:r>
            <a:r>
              <a:rPr lang="it-IT" sz="2800" b="1" dirty="0"/>
              <a:t> </a:t>
            </a:r>
            <a:r>
              <a:rPr lang="it-IT" sz="2800" b="1" dirty="0" err="1"/>
              <a:t>that</a:t>
            </a:r>
            <a:r>
              <a:rPr lang="it-IT" sz="2800" b="1" dirty="0"/>
              <a:t> are </a:t>
            </a:r>
            <a:r>
              <a:rPr lang="it-IT" sz="2800" b="1" dirty="0" err="1"/>
              <a:t>produced</a:t>
            </a:r>
            <a:r>
              <a:rPr lang="it-IT" sz="2800" b="1" dirty="0"/>
              <a:t> </a:t>
            </a:r>
            <a:r>
              <a:rPr lang="it-IT" sz="2800" b="1" dirty="0" err="1"/>
              <a:t>by</a:t>
            </a:r>
            <a:r>
              <a:rPr lang="it-IT" sz="2800" b="1" dirty="0"/>
              <a:t> </a:t>
            </a:r>
            <a:r>
              <a:rPr lang="it-IT" sz="2800" b="1" dirty="0" err="1"/>
              <a:t>host</a:t>
            </a:r>
            <a:r>
              <a:rPr lang="it-IT" sz="2800" b="1" dirty="0"/>
              <a:t> </a:t>
            </a:r>
            <a:r>
              <a:rPr lang="it-IT" sz="2800" b="1" dirty="0" err="1"/>
              <a:t>cells</a:t>
            </a:r>
            <a:r>
              <a:rPr lang="it-IT" sz="2800" b="1" dirty="0"/>
              <a:t> in </a:t>
            </a:r>
            <a:r>
              <a:rPr lang="it-IT" sz="2800" b="1" dirty="0" err="1"/>
              <a:t>response</a:t>
            </a:r>
            <a:r>
              <a:rPr lang="it-IT" sz="2800" b="1" dirty="0"/>
              <a:t> </a:t>
            </a:r>
            <a:r>
              <a:rPr lang="it-IT" sz="2800" b="1" dirty="0" err="1"/>
              <a:t>to</a:t>
            </a:r>
            <a:r>
              <a:rPr lang="it-IT" sz="2800" b="1" dirty="0"/>
              <a:t> </a:t>
            </a:r>
            <a:r>
              <a:rPr lang="it-IT" sz="2800" b="1" dirty="0" err="1"/>
              <a:t>injurious</a:t>
            </a:r>
            <a:r>
              <a:rPr lang="it-IT" sz="2800" b="1" dirty="0"/>
              <a:t> </a:t>
            </a:r>
            <a:r>
              <a:rPr lang="it-IT" sz="2800" b="1" dirty="0" err="1"/>
              <a:t>stimuli</a:t>
            </a:r>
            <a:r>
              <a:rPr lang="it-IT" sz="2800" dirty="0"/>
              <a:t>. </a:t>
            </a:r>
            <a:r>
              <a:rPr lang="it-IT" sz="2800" dirty="0" err="1"/>
              <a:t>When</a:t>
            </a:r>
            <a:r>
              <a:rPr lang="it-IT" sz="2800" dirty="0"/>
              <a:t> a </a:t>
            </a:r>
            <a:r>
              <a:rPr lang="it-IT" sz="2800" dirty="0" err="1"/>
              <a:t>microbe</a:t>
            </a:r>
            <a:r>
              <a:rPr lang="it-IT" sz="2800" dirty="0"/>
              <a:t> </a:t>
            </a:r>
            <a:r>
              <a:rPr lang="it-IT" sz="2800" dirty="0" err="1"/>
              <a:t>enters</a:t>
            </a:r>
            <a:r>
              <a:rPr lang="it-IT" sz="2800" dirty="0"/>
              <a:t> a </a:t>
            </a:r>
            <a:r>
              <a:rPr lang="it-IT" sz="2800" dirty="0" err="1"/>
              <a:t>tissue</a:t>
            </a:r>
            <a:r>
              <a:rPr lang="it-IT" sz="2800" dirty="0"/>
              <a:t> or the </a:t>
            </a:r>
            <a:r>
              <a:rPr lang="it-IT" sz="2800" dirty="0" err="1"/>
              <a:t>tissue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injured</a:t>
            </a:r>
            <a:r>
              <a:rPr lang="it-IT" sz="2800" dirty="0"/>
              <a:t>, the </a:t>
            </a:r>
            <a:r>
              <a:rPr lang="it-IT" sz="2800" dirty="0" err="1"/>
              <a:t>presence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the </a:t>
            </a:r>
            <a:r>
              <a:rPr lang="it-IT" sz="2800" dirty="0" err="1"/>
              <a:t>infection</a:t>
            </a:r>
            <a:r>
              <a:rPr lang="it-IT" sz="2800" dirty="0"/>
              <a:t> or </a:t>
            </a:r>
            <a:r>
              <a:rPr lang="it-IT" sz="2800" dirty="0" err="1"/>
              <a:t>damage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sensed</a:t>
            </a:r>
            <a:r>
              <a:rPr lang="it-IT" sz="2800" dirty="0"/>
              <a:t> </a:t>
            </a:r>
            <a:r>
              <a:rPr lang="it-IT" sz="2800" dirty="0" err="1"/>
              <a:t>by</a:t>
            </a:r>
            <a:r>
              <a:rPr lang="it-IT" sz="2800" dirty="0"/>
              <a:t> </a:t>
            </a:r>
            <a:r>
              <a:rPr lang="it-IT" sz="2800" dirty="0" err="1"/>
              <a:t>resident</a:t>
            </a:r>
            <a:r>
              <a:rPr lang="it-IT" sz="2800" dirty="0"/>
              <a:t> </a:t>
            </a:r>
            <a:r>
              <a:rPr lang="it-IT" sz="2800" dirty="0" err="1"/>
              <a:t>cells</a:t>
            </a:r>
            <a:r>
              <a:rPr lang="it-IT" sz="2800" dirty="0"/>
              <a:t>, </a:t>
            </a:r>
            <a:r>
              <a:rPr lang="it-IT" sz="2800" dirty="0" err="1"/>
              <a:t>including</a:t>
            </a:r>
            <a:r>
              <a:rPr lang="it-IT" sz="2800" dirty="0"/>
              <a:t> </a:t>
            </a:r>
            <a:r>
              <a:rPr lang="it-IT" sz="2800" dirty="0" err="1"/>
              <a:t>macrophages</a:t>
            </a:r>
            <a:r>
              <a:rPr lang="it-IT" sz="2800" dirty="0"/>
              <a:t>, </a:t>
            </a:r>
            <a:r>
              <a:rPr lang="it-IT" sz="2800" dirty="0" err="1"/>
              <a:t>dendritic</a:t>
            </a:r>
            <a:r>
              <a:rPr lang="it-IT" sz="2800" dirty="0"/>
              <a:t> </a:t>
            </a:r>
            <a:r>
              <a:rPr lang="it-IT" sz="2800" dirty="0" err="1"/>
              <a:t>cells</a:t>
            </a:r>
            <a:r>
              <a:rPr lang="it-IT" sz="2800" dirty="0"/>
              <a:t>, </a:t>
            </a:r>
            <a:r>
              <a:rPr lang="it-IT" sz="2800" dirty="0" err="1"/>
              <a:t>mast</a:t>
            </a:r>
            <a:r>
              <a:rPr lang="it-IT" sz="2800" dirty="0"/>
              <a:t> </a:t>
            </a:r>
            <a:r>
              <a:rPr lang="it-IT" sz="2800" dirty="0" err="1"/>
              <a:t>cells</a:t>
            </a:r>
            <a:r>
              <a:rPr lang="it-IT" sz="2800" dirty="0"/>
              <a:t>, and </a:t>
            </a:r>
            <a:r>
              <a:rPr lang="it-IT" sz="2800" dirty="0" err="1"/>
              <a:t>other</a:t>
            </a:r>
            <a:r>
              <a:rPr lang="it-IT" sz="2800" dirty="0"/>
              <a:t> </a:t>
            </a:r>
            <a:r>
              <a:rPr lang="it-IT" sz="2800" dirty="0" err="1"/>
              <a:t>cell</a:t>
            </a:r>
            <a:r>
              <a:rPr lang="it-IT" sz="2800" dirty="0"/>
              <a:t> </a:t>
            </a:r>
            <a:r>
              <a:rPr lang="it-IT" sz="2800" dirty="0" err="1"/>
              <a:t>types</a:t>
            </a:r>
            <a:r>
              <a:rPr lang="it-IT" sz="2800" dirty="0"/>
              <a:t>. </a:t>
            </a:r>
            <a:r>
              <a:rPr lang="it-IT" sz="2800" b="1" dirty="0" err="1"/>
              <a:t>These</a:t>
            </a:r>
            <a:r>
              <a:rPr lang="it-IT" sz="2800" b="1" dirty="0"/>
              <a:t> </a:t>
            </a:r>
            <a:r>
              <a:rPr lang="it-IT" sz="2800" b="1" dirty="0" err="1"/>
              <a:t>cells</a:t>
            </a:r>
            <a:r>
              <a:rPr lang="it-IT" sz="2800" b="1" dirty="0"/>
              <a:t> secrete </a:t>
            </a:r>
            <a:r>
              <a:rPr lang="it-IT" sz="2800" b="1" dirty="0" err="1"/>
              <a:t>molecules</a:t>
            </a:r>
            <a:r>
              <a:rPr lang="it-IT" sz="2800" b="1" dirty="0"/>
              <a:t> (</a:t>
            </a:r>
            <a:r>
              <a:rPr lang="it-IT" sz="2800" b="1" dirty="0" err="1"/>
              <a:t>cytokines</a:t>
            </a:r>
            <a:r>
              <a:rPr lang="it-IT" sz="2800" b="1" dirty="0"/>
              <a:t> and </a:t>
            </a:r>
            <a:r>
              <a:rPr lang="it-IT" sz="2800" b="1" dirty="0" err="1"/>
              <a:t>other</a:t>
            </a:r>
            <a:r>
              <a:rPr lang="it-IT" sz="2800" b="1" dirty="0"/>
              <a:t> </a:t>
            </a:r>
            <a:r>
              <a:rPr lang="it-IT" sz="2800" b="1" dirty="0" err="1"/>
              <a:t>mediators</a:t>
            </a:r>
            <a:r>
              <a:rPr lang="it-IT" sz="2800" b="1" dirty="0"/>
              <a:t>) </a:t>
            </a:r>
            <a:r>
              <a:rPr lang="it-IT" sz="2800" b="1" dirty="0" err="1"/>
              <a:t>that</a:t>
            </a:r>
            <a:r>
              <a:rPr lang="it-IT" sz="2800" b="1" dirty="0"/>
              <a:t> induce and </a:t>
            </a:r>
            <a:r>
              <a:rPr lang="it-IT" sz="2800" b="1" dirty="0" err="1"/>
              <a:t>regulate</a:t>
            </a:r>
            <a:r>
              <a:rPr lang="it-IT" sz="2800" b="1" dirty="0"/>
              <a:t> the </a:t>
            </a:r>
            <a:r>
              <a:rPr lang="it-IT" sz="2800" b="1" dirty="0" err="1"/>
              <a:t>subsequent</a:t>
            </a:r>
            <a:r>
              <a:rPr lang="it-IT" sz="2800" b="1" dirty="0"/>
              <a:t> </a:t>
            </a:r>
            <a:r>
              <a:rPr lang="it-IT" sz="2800" b="1" dirty="0" err="1"/>
              <a:t>inflammatory</a:t>
            </a:r>
            <a:r>
              <a:rPr lang="it-IT" sz="2800" b="1" dirty="0"/>
              <a:t> </a:t>
            </a:r>
            <a:r>
              <a:rPr lang="it-IT" sz="2800" b="1" dirty="0" err="1"/>
              <a:t>response</a:t>
            </a:r>
            <a:r>
              <a:rPr lang="it-IT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78742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166102" y="766733"/>
            <a:ext cx="250189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Cytokines</a:t>
            </a:r>
            <a:r>
              <a:rPr lang="it-IT" sz="2000" b="1" dirty="0"/>
              <a:t> and </a:t>
            </a:r>
            <a:r>
              <a:rPr lang="it-IT" sz="2000" b="1" dirty="0" err="1"/>
              <a:t>Chemokines</a:t>
            </a:r>
            <a:endParaRPr lang="it-IT" sz="2000" b="1" dirty="0"/>
          </a:p>
          <a:p>
            <a:endParaRPr lang="it-IT" sz="2000" dirty="0"/>
          </a:p>
          <a:p>
            <a:r>
              <a:rPr lang="it-IT" sz="2000" dirty="0" err="1"/>
              <a:t>Cytokines</a:t>
            </a:r>
            <a:r>
              <a:rPr lang="it-IT" sz="2000" dirty="0"/>
              <a:t> are </a:t>
            </a:r>
            <a:r>
              <a:rPr lang="it-IT" sz="2000" dirty="0" err="1"/>
              <a:t>proteins</a:t>
            </a:r>
            <a:r>
              <a:rPr lang="it-IT" sz="2000" dirty="0"/>
              <a:t> </a:t>
            </a:r>
            <a:r>
              <a:rPr lang="it-IT" sz="2000" dirty="0" err="1"/>
              <a:t>secreted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(</a:t>
            </a:r>
            <a:r>
              <a:rPr lang="it-IT" sz="2000" dirty="0" err="1"/>
              <a:t>principally</a:t>
            </a:r>
            <a:r>
              <a:rPr lang="it-IT" sz="2000" dirty="0"/>
              <a:t> </a:t>
            </a:r>
            <a:r>
              <a:rPr lang="it-IT" sz="2000" dirty="0" err="1"/>
              <a:t>activated</a:t>
            </a:r>
            <a:r>
              <a:rPr lang="it-IT" sz="2000" dirty="0"/>
              <a:t> </a:t>
            </a:r>
            <a:r>
              <a:rPr lang="it-IT" sz="2000" dirty="0" err="1"/>
              <a:t>lymphocytes</a:t>
            </a:r>
            <a:r>
              <a:rPr lang="it-IT" sz="2000" dirty="0"/>
              <a:t>, </a:t>
            </a:r>
            <a:r>
              <a:rPr lang="it-IT" sz="2000" b="1" dirty="0" err="1"/>
              <a:t>macrophages</a:t>
            </a:r>
            <a:r>
              <a:rPr lang="it-IT" sz="2000" b="1" dirty="0"/>
              <a:t>, and </a:t>
            </a:r>
            <a:r>
              <a:rPr lang="it-IT" sz="2000" b="1" dirty="0" err="1"/>
              <a:t>dendritic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b="1" dirty="0"/>
              <a:t>, </a:t>
            </a:r>
            <a:r>
              <a:rPr lang="it-IT" sz="2000" b="1" dirty="0" err="1"/>
              <a:t>but</a:t>
            </a:r>
            <a:r>
              <a:rPr lang="it-IT" sz="2000" b="1" dirty="0"/>
              <a:t> </a:t>
            </a:r>
            <a:r>
              <a:rPr lang="it-IT" sz="2000" b="1" dirty="0" err="1"/>
              <a:t>also</a:t>
            </a:r>
            <a:r>
              <a:rPr lang="it-IT" sz="2000" b="1" dirty="0"/>
              <a:t> </a:t>
            </a:r>
            <a:r>
              <a:rPr lang="it-IT" sz="2000" b="1" dirty="0" err="1"/>
              <a:t>endothelial</a:t>
            </a:r>
            <a:r>
              <a:rPr lang="it-IT" sz="2000" b="1" dirty="0"/>
              <a:t>, </a:t>
            </a:r>
            <a:r>
              <a:rPr lang="it-IT" sz="2000" b="1" dirty="0" err="1"/>
              <a:t>epithelial</a:t>
            </a:r>
            <a:r>
              <a:rPr lang="it-IT" sz="2000" b="1" dirty="0"/>
              <a:t>, and </a:t>
            </a:r>
            <a:r>
              <a:rPr lang="it-IT" sz="2000" b="1" dirty="0" err="1"/>
              <a:t>connective</a:t>
            </a:r>
            <a:r>
              <a:rPr lang="it-IT" sz="2000" b="1" dirty="0"/>
              <a:t> </a:t>
            </a:r>
            <a:r>
              <a:rPr lang="it-IT" sz="2000" b="1" dirty="0" err="1"/>
              <a:t>tissue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dirty="0"/>
              <a:t>) </a:t>
            </a:r>
            <a:r>
              <a:rPr lang="it-IT" sz="2000" dirty="0" err="1"/>
              <a:t>that</a:t>
            </a:r>
            <a:r>
              <a:rPr lang="it-IT" sz="2000" dirty="0"/>
              <a:t> mediate and </a:t>
            </a:r>
            <a:r>
              <a:rPr lang="it-IT" sz="2000" dirty="0" err="1"/>
              <a:t>regulate</a:t>
            </a:r>
            <a:r>
              <a:rPr lang="it-IT" sz="2000" dirty="0"/>
              <a:t> immune and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reactions</a:t>
            </a:r>
            <a:r>
              <a:rPr lang="it-IT" sz="2000" dirty="0"/>
              <a:t>.</a:t>
            </a:r>
          </a:p>
        </p:txBody>
      </p:sp>
      <p:pic>
        <p:nvPicPr>
          <p:cNvPr id="3" name="Immagine 2" descr="Schermata 2018-08-24 alle 08.17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6642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56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2 alle 11.44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27113"/>
            <a:ext cx="9144000" cy="539115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74617" y="103784"/>
            <a:ext cx="8893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Major </a:t>
            </a:r>
            <a:r>
              <a:rPr lang="it-IT" b="1" dirty="0" err="1"/>
              <a:t>roles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cytokines</a:t>
            </a:r>
            <a:r>
              <a:rPr lang="it-IT" b="1" dirty="0"/>
              <a:t> in acute </a:t>
            </a:r>
            <a:r>
              <a:rPr lang="it-IT" b="1" dirty="0" err="1"/>
              <a:t>inflammation</a:t>
            </a:r>
            <a:r>
              <a:rPr lang="it-IT" b="1" dirty="0"/>
              <a:t>. </a:t>
            </a:r>
            <a:r>
              <a:rPr lang="it-IT" dirty="0"/>
              <a:t>PDGF, </a:t>
            </a:r>
            <a:r>
              <a:rPr lang="it-IT" dirty="0" err="1"/>
              <a:t>Platelet-derived</a:t>
            </a:r>
            <a:r>
              <a:rPr lang="it-IT" dirty="0"/>
              <a:t>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; PGE, </a:t>
            </a:r>
            <a:r>
              <a:rPr lang="it-IT" dirty="0" err="1"/>
              <a:t>prostaglandin</a:t>
            </a:r>
            <a:r>
              <a:rPr lang="it-IT" dirty="0"/>
              <a:t> E; PGI, </a:t>
            </a:r>
            <a:r>
              <a:rPr lang="it-IT" dirty="0" err="1"/>
              <a:t>prostaglandin</a:t>
            </a:r>
            <a:r>
              <a:rPr lang="it-IT" dirty="0"/>
              <a:t> I. </a:t>
            </a:r>
          </a:p>
        </p:txBody>
      </p:sp>
    </p:spTree>
    <p:extLst>
      <p:ext uri="{BB962C8B-B14F-4D97-AF65-F5344CB8AC3E}">
        <p14:creationId xmlns:p14="http://schemas.microsoft.com/office/powerpoint/2010/main" val="26374689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86064" y="0"/>
            <a:ext cx="8419873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Chemokines</a:t>
            </a:r>
            <a:endParaRPr lang="it-IT" sz="2400" b="1" dirty="0"/>
          </a:p>
          <a:p>
            <a:endParaRPr lang="it-IT" dirty="0"/>
          </a:p>
          <a:p>
            <a:r>
              <a:rPr lang="it-IT" sz="2000" dirty="0"/>
              <a:t>Chemokines are a family of small (8–10 kD) proteins that act primarily as </a:t>
            </a:r>
            <a:r>
              <a:rPr lang="it-IT" sz="2000" b="1" dirty="0"/>
              <a:t>chemoattractants</a:t>
            </a:r>
            <a:r>
              <a:rPr lang="it-IT" sz="2000" dirty="0"/>
              <a:t> for specific types of leukocytes. </a:t>
            </a:r>
            <a:r>
              <a:rPr lang="it-IT" sz="2000" dirty="0" err="1"/>
              <a:t>About</a:t>
            </a:r>
            <a:r>
              <a:rPr lang="it-IT" sz="2000" dirty="0"/>
              <a:t> 40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chemokines</a:t>
            </a:r>
            <a:r>
              <a:rPr lang="it-IT" sz="2000" dirty="0"/>
              <a:t> and 20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receptors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chemokines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identified</a:t>
            </a:r>
            <a:r>
              <a:rPr lang="it-IT" sz="2000" dirty="0"/>
              <a:t>. </a:t>
            </a:r>
            <a:r>
              <a:rPr lang="it-IT" sz="2000" dirty="0" err="1"/>
              <a:t>They</a:t>
            </a:r>
            <a:r>
              <a:rPr lang="it-IT" sz="2000" dirty="0"/>
              <a:t> are </a:t>
            </a:r>
            <a:r>
              <a:rPr lang="it-IT" sz="2000" dirty="0" err="1"/>
              <a:t>classified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</a:t>
            </a:r>
            <a:r>
              <a:rPr lang="it-IT" sz="2000" dirty="0" err="1"/>
              <a:t>four</a:t>
            </a:r>
            <a:r>
              <a:rPr lang="it-IT" sz="2000" dirty="0"/>
              <a:t> major </a:t>
            </a:r>
            <a:r>
              <a:rPr lang="it-IT" sz="2000" dirty="0" err="1"/>
              <a:t>groups</a:t>
            </a:r>
            <a:r>
              <a:rPr lang="it-IT" sz="2000" dirty="0"/>
              <a:t>, </a:t>
            </a:r>
            <a:r>
              <a:rPr lang="it-IT" sz="2000" dirty="0" err="1"/>
              <a:t>according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arrangement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cysteine</a:t>
            </a:r>
            <a:r>
              <a:rPr lang="it-IT" sz="2000" dirty="0"/>
              <a:t> (</a:t>
            </a:r>
            <a:r>
              <a:rPr lang="it-IT" sz="2000" dirty="0" err="1"/>
              <a:t>C</a:t>
            </a:r>
            <a:r>
              <a:rPr lang="it-IT" sz="2000" dirty="0"/>
              <a:t>) </a:t>
            </a:r>
            <a:r>
              <a:rPr lang="it-IT" sz="2000" dirty="0" err="1"/>
              <a:t>residues</a:t>
            </a:r>
            <a:r>
              <a:rPr lang="it-IT" sz="2000" dirty="0"/>
              <a:t> in the </a:t>
            </a:r>
            <a:r>
              <a:rPr lang="it-IT" sz="2000" dirty="0" err="1"/>
              <a:t>proteins</a:t>
            </a:r>
            <a:r>
              <a:rPr lang="it-IT" sz="2000" dirty="0"/>
              <a:t>: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Immagine 2" descr="Schermata 2018-08-24 alle 08.23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335" y="2456541"/>
            <a:ext cx="6697628" cy="40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331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51270" y="956728"/>
            <a:ext cx="84894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000" dirty="0"/>
          </a:p>
          <a:p>
            <a:r>
              <a:rPr lang="it-IT" sz="2000" dirty="0"/>
              <a:t> </a:t>
            </a:r>
            <a:r>
              <a:rPr lang="it-IT" sz="2000" b="1" dirty="0"/>
              <a:t>C-X-C </a:t>
            </a:r>
            <a:r>
              <a:rPr lang="it-IT" sz="2000" b="1" dirty="0" err="1"/>
              <a:t>chemokines</a:t>
            </a:r>
            <a:r>
              <a:rPr lang="it-IT" sz="2000" b="1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one</a:t>
            </a:r>
            <a:r>
              <a:rPr lang="it-IT" sz="2000" dirty="0"/>
              <a:t> amino acid residue </a:t>
            </a:r>
            <a:r>
              <a:rPr lang="it-IT" sz="2000" dirty="0" err="1"/>
              <a:t>separating</a:t>
            </a:r>
            <a:r>
              <a:rPr lang="it-IT" sz="2000" dirty="0"/>
              <a:t> the first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four</a:t>
            </a:r>
            <a:r>
              <a:rPr lang="it-IT" sz="2000" dirty="0"/>
              <a:t> </a:t>
            </a:r>
            <a:r>
              <a:rPr lang="it-IT" sz="2000" dirty="0" err="1"/>
              <a:t>conserved</a:t>
            </a:r>
            <a:r>
              <a:rPr lang="it-IT" sz="2000" dirty="0"/>
              <a:t> </a:t>
            </a:r>
            <a:r>
              <a:rPr lang="it-IT" sz="2000" dirty="0" err="1"/>
              <a:t>cysteines</a:t>
            </a:r>
            <a:r>
              <a:rPr lang="it-IT" sz="2000" dirty="0"/>
              <a:t>.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chemokines</a:t>
            </a:r>
            <a:r>
              <a:rPr lang="it-IT" sz="2000" dirty="0"/>
              <a:t> </a:t>
            </a:r>
            <a:r>
              <a:rPr lang="it-IT" sz="2000" dirty="0" err="1"/>
              <a:t>act</a:t>
            </a:r>
            <a:r>
              <a:rPr lang="it-IT" sz="2000" dirty="0"/>
              <a:t> </a:t>
            </a:r>
            <a:r>
              <a:rPr lang="it-IT" sz="2000" dirty="0" err="1"/>
              <a:t>primarily</a:t>
            </a:r>
            <a:r>
              <a:rPr lang="it-IT" sz="2000" dirty="0"/>
              <a:t> on </a:t>
            </a:r>
            <a:r>
              <a:rPr lang="it-IT" sz="2000" b="1" dirty="0" err="1"/>
              <a:t>neutrophils</a:t>
            </a:r>
            <a:r>
              <a:rPr lang="it-IT" sz="2000" dirty="0"/>
              <a:t>. IL-8 (</a:t>
            </a:r>
            <a:r>
              <a:rPr lang="it-IT" sz="2000" dirty="0" err="1"/>
              <a:t>now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CXCL8)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typical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group</a:t>
            </a:r>
            <a:r>
              <a:rPr lang="it-IT" sz="2000" dirty="0"/>
              <a:t>.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secreted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activated</a:t>
            </a:r>
            <a:r>
              <a:rPr lang="it-IT" sz="2000" dirty="0"/>
              <a:t> </a:t>
            </a:r>
            <a:r>
              <a:rPr lang="it-IT" sz="2000" dirty="0" err="1"/>
              <a:t>macrophages</a:t>
            </a:r>
            <a:r>
              <a:rPr lang="it-IT" sz="2000" dirty="0"/>
              <a:t>, </a:t>
            </a:r>
            <a:r>
              <a:rPr lang="it-IT" sz="2000" dirty="0" err="1"/>
              <a:t>endothelial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, and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, and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activation</a:t>
            </a:r>
            <a:r>
              <a:rPr lang="it-IT" sz="2000" dirty="0"/>
              <a:t> and </a:t>
            </a:r>
            <a:r>
              <a:rPr lang="it-IT" sz="2000" dirty="0" err="1"/>
              <a:t>chemotaxis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neutrophils</a:t>
            </a:r>
            <a:r>
              <a:rPr lang="it-IT" sz="2000" dirty="0"/>
              <a:t>,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limited</a:t>
            </a:r>
            <a:r>
              <a:rPr lang="it-IT" sz="2000" dirty="0"/>
              <a:t> </a:t>
            </a:r>
            <a:r>
              <a:rPr lang="it-IT" sz="2000" dirty="0" err="1"/>
              <a:t>activity</a:t>
            </a:r>
            <a:r>
              <a:rPr lang="it-IT" sz="2000" dirty="0"/>
              <a:t> on </a:t>
            </a:r>
            <a:r>
              <a:rPr lang="it-IT" sz="2000" dirty="0" err="1"/>
              <a:t>monocytes</a:t>
            </a:r>
            <a:r>
              <a:rPr lang="it-IT" sz="2000" dirty="0"/>
              <a:t> and </a:t>
            </a:r>
            <a:r>
              <a:rPr lang="it-IT" sz="2000" dirty="0" err="1"/>
              <a:t>eosinophils</a:t>
            </a:r>
            <a:r>
              <a:rPr lang="it-IT" sz="2000" dirty="0"/>
              <a:t>.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inducers</a:t>
            </a:r>
            <a:r>
              <a:rPr lang="it-IT" sz="2000" dirty="0"/>
              <a:t> are </a:t>
            </a:r>
            <a:r>
              <a:rPr lang="it-IT" sz="2000" dirty="0" err="1"/>
              <a:t>microbial</a:t>
            </a:r>
            <a:r>
              <a:rPr lang="it-IT" sz="2000" dirty="0"/>
              <a:t> </a:t>
            </a:r>
            <a:r>
              <a:rPr lang="it-IT" sz="2000" dirty="0" err="1"/>
              <a:t>products</a:t>
            </a:r>
            <a:r>
              <a:rPr lang="it-IT" sz="2000" dirty="0"/>
              <a:t> and </a:t>
            </a:r>
            <a:r>
              <a:rPr lang="it-IT" sz="2000" dirty="0" err="1"/>
              <a:t>cytokines</a:t>
            </a:r>
            <a:r>
              <a:rPr lang="it-IT" sz="2000" dirty="0"/>
              <a:t>, </a:t>
            </a:r>
            <a:r>
              <a:rPr lang="it-IT" sz="2000" dirty="0" err="1"/>
              <a:t>mainly</a:t>
            </a:r>
            <a:r>
              <a:rPr lang="it-IT" sz="2000" dirty="0"/>
              <a:t> IL-1 and TNF.</a:t>
            </a:r>
          </a:p>
          <a:p>
            <a:endParaRPr lang="it-IT" sz="2000" dirty="0"/>
          </a:p>
          <a:p>
            <a:r>
              <a:rPr lang="it-IT" sz="2000" dirty="0"/>
              <a:t>   </a:t>
            </a:r>
          </a:p>
          <a:p>
            <a:r>
              <a:rPr lang="it-IT" sz="2000" dirty="0"/>
              <a:t> </a:t>
            </a:r>
            <a:r>
              <a:rPr lang="it-IT" sz="2000" b="1" dirty="0"/>
              <a:t>C-C </a:t>
            </a:r>
            <a:r>
              <a:rPr lang="it-IT" sz="2000" dirty="0" err="1"/>
              <a:t>chemokines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the first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conserved</a:t>
            </a:r>
            <a:r>
              <a:rPr lang="it-IT" sz="2000" dirty="0"/>
              <a:t> </a:t>
            </a:r>
            <a:r>
              <a:rPr lang="it-IT" sz="2000" dirty="0" err="1"/>
              <a:t>cysteine</a:t>
            </a:r>
            <a:r>
              <a:rPr lang="it-IT" sz="2000" dirty="0"/>
              <a:t> </a:t>
            </a:r>
            <a:r>
              <a:rPr lang="it-IT" sz="2000" dirty="0" err="1"/>
              <a:t>residues</a:t>
            </a:r>
            <a:r>
              <a:rPr lang="it-IT" sz="2000" dirty="0"/>
              <a:t> </a:t>
            </a:r>
            <a:r>
              <a:rPr lang="it-IT" sz="2000" dirty="0" err="1"/>
              <a:t>adjacent</a:t>
            </a:r>
            <a:r>
              <a:rPr lang="it-IT" sz="2000" dirty="0"/>
              <a:t>. The C-C chemokines, which include </a:t>
            </a:r>
            <a:r>
              <a:rPr lang="it-IT" sz="2000" b="1" dirty="0"/>
              <a:t>monocyte chemoattractant protein </a:t>
            </a:r>
            <a:r>
              <a:rPr lang="it-IT" sz="2000" dirty="0"/>
              <a:t>(MCP-1, CCL2), </a:t>
            </a:r>
            <a:r>
              <a:rPr lang="it-IT" sz="2000" b="1" dirty="0"/>
              <a:t>eotaxin</a:t>
            </a:r>
            <a:r>
              <a:rPr lang="it-IT" sz="2000" dirty="0"/>
              <a:t> (CCL11), and </a:t>
            </a:r>
            <a:r>
              <a:rPr lang="it-IT" sz="2000" b="1" dirty="0"/>
              <a:t>macrophage inflammatory protein-1α </a:t>
            </a:r>
            <a:r>
              <a:rPr lang="it-IT" sz="2000" dirty="0"/>
              <a:t>(MIP-1α, CCL3), mainly serve as chemoattractants for monocytes, eosinophils, basophils, and lymphocytes. </a:t>
            </a:r>
            <a:r>
              <a:rPr lang="it-IT" sz="2000" dirty="0" err="1"/>
              <a:t>Although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chemokines</a:t>
            </a:r>
            <a:r>
              <a:rPr lang="it-IT" sz="2000" dirty="0"/>
              <a:t> in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class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overlapping</a:t>
            </a:r>
            <a:r>
              <a:rPr lang="it-IT" sz="2000" dirty="0"/>
              <a:t> </a:t>
            </a:r>
            <a:r>
              <a:rPr lang="it-IT" sz="2000" dirty="0" err="1"/>
              <a:t>actions</a:t>
            </a:r>
            <a:r>
              <a:rPr lang="it-IT" sz="2000" dirty="0"/>
              <a:t>, </a:t>
            </a:r>
            <a:r>
              <a:rPr lang="it-IT" sz="2000" dirty="0" err="1"/>
              <a:t>eotaxin</a:t>
            </a:r>
            <a:r>
              <a:rPr lang="it-IT" sz="2000" dirty="0"/>
              <a:t> </a:t>
            </a:r>
            <a:r>
              <a:rPr lang="it-IT" sz="2000" dirty="0" err="1"/>
              <a:t>selectively</a:t>
            </a:r>
            <a:r>
              <a:rPr lang="it-IT" sz="2000" dirty="0"/>
              <a:t> </a:t>
            </a:r>
            <a:r>
              <a:rPr lang="it-IT" sz="2000" dirty="0" err="1"/>
              <a:t>recruits</a:t>
            </a:r>
            <a:r>
              <a:rPr lang="it-IT" sz="2000" dirty="0"/>
              <a:t> </a:t>
            </a:r>
            <a:r>
              <a:rPr lang="it-IT" sz="2000" dirty="0" err="1"/>
              <a:t>eosinophils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68004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61056" y="434877"/>
            <a:ext cx="85177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C</a:t>
            </a:r>
            <a:r>
              <a:rPr lang="it-IT" b="1" dirty="0"/>
              <a:t> </a:t>
            </a:r>
            <a:r>
              <a:rPr lang="it-IT" b="1" dirty="0" err="1"/>
              <a:t>chemokines</a:t>
            </a:r>
            <a:r>
              <a:rPr lang="it-IT" b="1" dirty="0"/>
              <a:t> </a:t>
            </a:r>
            <a:r>
              <a:rPr lang="it-IT" dirty="0" err="1"/>
              <a:t>lack</a:t>
            </a:r>
            <a:r>
              <a:rPr lang="it-IT" dirty="0"/>
              <a:t> the first and </a:t>
            </a:r>
            <a:r>
              <a:rPr lang="it-IT" dirty="0" err="1"/>
              <a:t>third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four</a:t>
            </a:r>
            <a:r>
              <a:rPr lang="it-IT" dirty="0"/>
              <a:t> </a:t>
            </a:r>
            <a:r>
              <a:rPr lang="it-IT" dirty="0" err="1"/>
              <a:t>conserved</a:t>
            </a:r>
            <a:r>
              <a:rPr lang="it-IT" dirty="0"/>
              <a:t> </a:t>
            </a:r>
            <a:r>
              <a:rPr lang="it-IT" dirty="0" err="1"/>
              <a:t>cysteines</a:t>
            </a:r>
            <a:r>
              <a:rPr lang="it-IT" dirty="0"/>
              <a:t>. The </a:t>
            </a:r>
            <a:r>
              <a:rPr lang="it-IT" dirty="0" err="1"/>
              <a:t>C</a:t>
            </a:r>
            <a:r>
              <a:rPr lang="it-IT" dirty="0"/>
              <a:t> </a:t>
            </a:r>
            <a:r>
              <a:rPr lang="it-IT" dirty="0" err="1"/>
              <a:t>chemokines</a:t>
            </a:r>
            <a:r>
              <a:rPr lang="it-IT" dirty="0"/>
              <a:t> (e.g., </a:t>
            </a:r>
            <a:r>
              <a:rPr lang="it-IT" dirty="0" err="1"/>
              <a:t>lymphotactin</a:t>
            </a:r>
            <a:r>
              <a:rPr lang="it-IT" dirty="0"/>
              <a:t>, XCL1) are </a:t>
            </a:r>
            <a:r>
              <a:rPr lang="it-IT" dirty="0" err="1"/>
              <a:t>relatively</a:t>
            </a:r>
            <a:r>
              <a:rPr lang="it-IT" dirty="0"/>
              <a:t>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lymphocytes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/>
              <a:t>CX3C </a:t>
            </a:r>
            <a:r>
              <a:rPr lang="it-IT" b="1" dirty="0" err="1"/>
              <a:t>chemokines</a:t>
            </a:r>
            <a:r>
              <a:rPr lang="it-IT" b="1" dirty="0"/>
              <a:t> </a:t>
            </a:r>
            <a:r>
              <a:rPr lang="it-IT" dirty="0" err="1"/>
              <a:t>contain</a:t>
            </a:r>
            <a:r>
              <a:rPr lang="it-IT" dirty="0"/>
              <a:t> </a:t>
            </a:r>
            <a:r>
              <a:rPr lang="it-IT" dirty="0" err="1"/>
              <a:t>three</a:t>
            </a:r>
            <a:r>
              <a:rPr lang="it-IT" dirty="0"/>
              <a:t> amino </a:t>
            </a:r>
            <a:r>
              <a:rPr lang="it-IT" dirty="0" err="1"/>
              <a:t>acids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first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cysteines</a:t>
            </a:r>
            <a:r>
              <a:rPr lang="it-IT" dirty="0"/>
              <a:t>. The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member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class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b="1" dirty="0" err="1"/>
              <a:t>fractalkine</a:t>
            </a:r>
            <a:r>
              <a:rPr lang="it-IT" dirty="0"/>
              <a:t> (CX3CL1).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chemokine</a:t>
            </a:r>
            <a:r>
              <a:rPr lang="it-IT" dirty="0"/>
              <a:t> </a:t>
            </a:r>
            <a:r>
              <a:rPr lang="it-IT" dirty="0" err="1"/>
              <a:t>exists</a:t>
            </a:r>
            <a:r>
              <a:rPr lang="it-IT" dirty="0"/>
              <a:t> in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forms</a:t>
            </a:r>
            <a:r>
              <a:rPr lang="it-IT" dirty="0"/>
              <a:t>: a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surface-bound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induced</a:t>
            </a:r>
            <a:r>
              <a:rPr lang="it-IT" dirty="0"/>
              <a:t> on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cytokines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promotes</a:t>
            </a:r>
            <a:r>
              <a:rPr lang="it-IT" dirty="0"/>
              <a:t> strong </a:t>
            </a:r>
            <a:r>
              <a:rPr lang="it-IT" dirty="0" err="1"/>
              <a:t>adhesion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monocytes</a:t>
            </a:r>
            <a:r>
              <a:rPr lang="it-IT" dirty="0"/>
              <a:t> and </a:t>
            </a:r>
            <a:r>
              <a:rPr lang="it-IT" dirty="0" err="1"/>
              <a:t>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and a </a:t>
            </a:r>
            <a:r>
              <a:rPr lang="it-IT" dirty="0" err="1"/>
              <a:t>soluble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, </a:t>
            </a:r>
            <a:r>
              <a:rPr lang="it-IT" dirty="0" err="1"/>
              <a:t>derived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proteolysis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membrane-bound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potent</a:t>
            </a:r>
            <a:r>
              <a:rPr lang="it-IT" dirty="0"/>
              <a:t> </a:t>
            </a:r>
            <a:r>
              <a:rPr lang="it-IT" dirty="0" err="1"/>
              <a:t>chemoattractant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861056" y="3429001"/>
            <a:ext cx="8517728" cy="3139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Chemokines</a:t>
            </a:r>
            <a:r>
              <a:rPr lang="it-IT" b="1" dirty="0"/>
              <a:t> </a:t>
            </a:r>
            <a:r>
              <a:rPr lang="it-IT" b="1" dirty="0" err="1"/>
              <a:t>functions</a:t>
            </a:r>
            <a:endParaRPr lang="it-IT" b="1" dirty="0"/>
          </a:p>
          <a:p>
            <a:r>
              <a:rPr lang="it-IT" b="1" dirty="0"/>
              <a:t>Acute </a:t>
            </a:r>
            <a:r>
              <a:rPr lang="it-IT" b="1" dirty="0" err="1"/>
              <a:t>inflammation</a:t>
            </a:r>
            <a:r>
              <a:rPr lang="it-IT" b="1" dirty="0"/>
              <a:t>.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chemokines</a:t>
            </a:r>
            <a:r>
              <a:rPr lang="it-IT" dirty="0"/>
              <a:t> </a:t>
            </a:r>
            <a:r>
              <a:rPr lang="it-IT" dirty="0" err="1"/>
              <a:t>stimulate</a:t>
            </a:r>
            <a:r>
              <a:rPr lang="it-IT" dirty="0"/>
              <a:t> </a:t>
            </a:r>
            <a:r>
              <a:rPr lang="it-IT" dirty="0" err="1"/>
              <a:t>leukocyte</a:t>
            </a:r>
            <a:r>
              <a:rPr lang="it-IT" dirty="0"/>
              <a:t> attachment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endothelium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acting</a:t>
            </a:r>
            <a:r>
              <a:rPr lang="it-IT" dirty="0"/>
              <a:t> on </a:t>
            </a:r>
            <a:r>
              <a:rPr lang="it-IT" dirty="0" err="1"/>
              <a:t>leukocytes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the </a:t>
            </a:r>
            <a:r>
              <a:rPr lang="it-IT" dirty="0" err="1"/>
              <a:t>affinity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integrins</a:t>
            </a:r>
            <a:r>
              <a:rPr lang="it-IT" dirty="0"/>
              <a:t>, and </a:t>
            </a:r>
            <a:r>
              <a:rPr lang="it-IT" dirty="0" err="1"/>
              <a:t>also</a:t>
            </a:r>
            <a:r>
              <a:rPr lang="it-IT" dirty="0"/>
              <a:t> serve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chemoattractants</a:t>
            </a:r>
            <a:r>
              <a:rPr lang="it-IT" dirty="0"/>
              <a:t>, </a:t>
            </a:r>
            <a:r>
              <a:rPr lang="it-IT" dirty="0" err="1"/>
              <a:t>thereby</a:t>
            </a:r>
            <a:r>
              <a:rPr lang="it-IT" dirty="0"/>
              <a:t> </a:t>
            </a:r>
            <a:r>
              <a:rPr lang="it-IT" dirty="0" err="1"/>
              <a:t>guiding</a:t>
            </a:r>
            <a:r>
              <a:rPr lang="it-IT" dirty="0"/>
              <a:t> </a:t>
            </a:r>
            <a:r>
              <a:rPr lang="it-IT" dirty="0" err="1"/>
              <a:t>leukocytes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sites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infection</a:t>
            </a:r>
            <a:r>
              <a:rPr lang="it-IT" dirty="0"/>
              <a:t> or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.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mediate </a:t>
            </a:r>
            <a:r>
              <a:rPr lang="it-IT" dirty="0" err="1"/>
              <a:t>aspects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reaction</a:t>
            </a:r>
            <a:r>
              <a:rPr lang="it-IT" dirty="0"/>
              <a:t>,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chemokines</a:t>
            </a:r>
            <a:r>
              <a:rPr lang="it-IT" dirty="0"/>
              <a:t>. </a:t>
            </a:r>
            <a:r>
              <a:rPr lang="it-IT" dirty="0" err="1"/>
              <a:t>Their</a:t>
            </a:r>
            <a:r>
              <a:rPr lang="it-IT" dirty="0"/>
              <a:t> production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induced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microbes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stimuli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 err="1"/>
              <a:t>Maintenance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tissue</a:t>
            </a:r>
            <a:r>
              <a:rPr lang="it-IT" b="1" dirty="0"/>
              <a:t> </a:t>
            </a:r>
            <a:r>
              <a:rPr lang="it-IT" b="1" dirty="0" err="1"/>
              <a:t>architecture</a:t>
            </a:r>
            <a:r>
              <a:rPr lang="it-IT" dirty="0"/>
              <a:t>. Some </a:t>
            </a:r>
            <a:r>
              <a:rPr lang="it-IT" dirty="0" err="1"/>
              <a:t>chemokines</a:t>
            </a:r>
            <a:r>
              <a:rPr lang="it-IT" dirty="0"/>
              <a:t> are </a:t>
            </a:r>
            <a:r>
              <a:rPr lang="it-IT" dirty="0" err="1"/>
              <a:t>produced</a:t>
            </a:r>
            <a:r>
              <a:rPr lang="it-IT" dirty="0"/>
              <a:t> </a:t>
            </a:r>
            <a:r>
              <a:rPr lang="it-IT" dirty="0" err="1"/>
              <a:t>constitutively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stromal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in </a:t>
            </a:r>
            <a:r>
              <a:rPr lang="it-IT" dirty="0" err="1"/>
              <a:t>tissues</a:t>
            </a:r>
            <a:r>
              <a:rPr lang="it-IT" dirty="0"/>
              <a:t> and are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homeostatic</a:t>
            </a:r>
            <a:r>
              <a:rPr lang="it-IT" dirty="0"/>
              <a:t> </a:t>
            </a:r>
            <a:r>
              <a:rPr lang="it-IT" dirty="0" err="1"/>
              <a:t>chemokines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organize</a:t>
            </a:r>
            <a:r>
              <a:rPr lang="it-IT" dirty="0"/>
              <a:t>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in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anatomic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of the </a:t>
            </a:r>
            <a:r>
              <a:rPr lang="it-IT" dirty="0" err="1"/>
              <a:t>tissues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 and B </a:t>
            </a:r>
            <a:r>
              <a:rPr lang="it-IT" dirty="0" err="1"/>
              <a:t>lymphocytes</a:t>
            </a:r>
            <a:r>
              <a:rPr lang="it-IT" dirty="0"/>
              <a:t> in discrete </a:t>
            </a:r>
            <a:r>
              <a:rPr lang="it-IT" dirty="0" err="1"/>
              <a:t>areas</a:t>
            </a:r>
            <a:r>
              <a:rPr lang="it-IT" dirty="0"/>
              <a:t> of the spleen and </a:t>
            </a:r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30457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2 alle 11.46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9361"/>
            <a:ext cx="9144000" cy="465772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697965" y="417482"/>
            <a:ext cx="87960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The </a:t>
            </a:r>
            <a:r>
              <a:rPr lang="it-IT" sz="2000" b="1" dirty="0" err="1"/>
              <a:t>activation</a:t>
            </a:r>
            <a:r>
              <a:rPr lang="it-IT" sz="2000" b="1" dirty="0"/>
              <a:t> and </a:t>
            </a:r>
            <a:r>
              <a:rPr lang="it-IT" sz="2000" b="1" dirty="0" err="1"/>
              <a:t>functions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the </a:t>
            </a:r>
            <a:r>
              <a:rPr lang="it-IT" sz="2000" b="1" dirty="0" err="1"/>
              <a:t>complement</a:t>
            </a:r>
            <a:r>
              <a:rPr lang="it-IT" sz="2000" b="1" dirty="0"/>
              <a:t> system. </a:t>
            </a:r>
            <a:r>
              <a:rPr lang="it-IT" sz="2000" dirty="0" err="1"/>
              <a:t>Activation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complement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pathways</a:t>
            </a:r>
            <a:r>
              <a:rPr lang="it-IT" sz="2000" dirty="0"/>
              <a:t> </a:t>
            </a:r>
            <a:r>
              <a:rPr lang="it-IT" sz="2000" dirty="0" err="1"/>
              <a:t>leads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cleavage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C3. The </a:t>
            </a:r>
            <a:r>
              <a:rPr lang="it-IT" sz="2000" dirty="0" err="1"/>
              <a:t>functions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complement</a:t>
            </a:r>
            <a:r>
              <a:rPr lang="it-IT" sz="2000" dirty="0"/>
              <a:t> system are </a:t>
            </a:r>
            <a:r>
              <a:rPr lang="it-IT" sz="2000" dirty="0" err="1"/>
              <a:t>mediated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breakdown</a:t>
            </a:r>
            <a:r>
              <a:rPr lang="it-IT" sz="2000" dirty="0"/>
              <a:t> </a:t>
            </a:r>
            <a:r>
              <a:rPr lang="it-IT" sz="2000" dirty="0" err="1"/>
              <a:t>products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C3 and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complement</a:t>
            </a:r>
            <a:r>
              <a:rPr lang="it-IT" sz="2000" dirty="0"/>
              <a:t> </a:t>
            </a:r>
            <a:r>
              <a:rPr lang="it-IT" sz="2000" dirty="0" err="1"/>
              <a:t>proteins</a:t>
            </a:r>
            <a:r>
              <a:rPr lang="it-IT" sz="2000" dirty="0"/>
              <a:t>, and </a:t>
            </a:r>
            <a:r>
              <a:rPr lang="it-IT" sz="2000" dirty="0" err="1"/>
              <a:t>by</a:t>
            </a:r>
            <a:r>
              <a:rPr lang="it-IT" sz="2000" dirty="0"/>
              <a:t> the membrane </a:t>
            </a:r>
            <a:r>
              <a:rPr lang="it-IT" sz="2000" dirty="0" err="1"/>
              <a:t>attack</a:t>
            </a:r>
            <a:r>
              <a:rPr lang="it-IT" sz="2000" dirty="0"/>
              <a:t> </a:t>
            </a:r>
            <a:r>
              <a:rPr lang="it-IT" sz="2000" dirty="0" err="1"/>
              <a:t>complex</a:t>
            </a:r>
            <a:r>
              <a:rPr lang="it-IT" sz="2000" dirty="0"/>
              <a:t> (MAC).</a:t>
            </a:r>
          </a:p>
        </p:txBody>
      </p:sp>
    </p:spTree>
    <p:extLst>
      <p:ext uri="{BB962C8B-B14F-4D97-AF65-F5344CB8AC3E}">
        <p14:creationId xmlns:p14="http://schemas.microsoft.com/office/powerpoint/2010/main" val="13768412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54532" y="197346"/>
            <a:ext cx="85242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The </a:t>
            </a:r>
            <a:r>
              <a:rPr lang="it-IT" sz="2000" b="1" dirty="0" err="1"/>
              <a:t>activation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complement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tightly</a:t>
            </a:r>
            <a:r>
              <a:rPr lang="it-IT" sz="2000" b="1" dirty="0"/>
              <a:t> </a:t>
            </a:r>
            <a:r>
              <a:rPr lang="it-IT" sz="2000" b="1" dirty="0" err="1"/>
              <a:t>controlled</a:t>
            </a:r>
            <a:r>
              <a:rPr lang="it-IT" sz="2000" b="1" dirty="0"/>
              <a:t> </a:t>
            </a:r>
            <a:r>
              <a:rPr lang="it-IT" sz="2000" b="1" dirty="0" err="1"/>
              <a:t>by</a:t>
            </a:r>
            <a:r>
              <a:rPr lang="it-IT" sz="2000" b="1" dirty="0"/>
              <a:t> </a:t>
            </a:r>
            <a:r>
              <a:rPr lang="it-IT" sz="2000" b="1" dirty="0" err="1"/>
              <a:t>cell-associated</a:t>
            </a:r>
            <a:r>
              <a:rPr lang="it-IT" sz="2000" b="1" dirty="0"/>
              <a:t> and </a:t>
            </a:r>
            <a:r>
              <a:rPr lang="it-IT" sz="2000" b="1" dirty="0" err="1"/>
              <a:t>circulating</a:t>
            </a:r>
            <a:r>
              <a:rPr lang="it-IT" sz="2000" b="1" dirty="0"/>
              <a:t> </a:t>
            </a:r>
            <a:r>
              <a:rPr lang="it-IT" sz="2000" b="1" dirty="0" err="1"/>
              <a:t>regulatory</a:t>
            </a:r>
            <a:r>
              <a:rPr lang="it-IT" sz="2000" b="1" dirty="0"/>
              <a:t> </a:t>
            </a:r>
            <a:r>
              <a:rPr lang="it-IT" sz="2000" b="1" dirty="0" err="1"/>
              <a:t>proteins</a:t>
            </a:r>
            <a:r>
              <a:rPr lang="it-IT" sz="2000" b="1" dirty="0"/>
              <a:t>. </a:t>
            </a:r>
          </a:p>
          <a:p>
            <a:r>
              <a:rPr lang="it-IT" sz="2000" dirty="0"/>
              <a:t>   </a:t>
            </a:r>
          </a:p>
          <a:p>
            <a:r>
              <a:rPr lang="it-IT" sz="2000" b="1" dirty="0"/>
              <a:t>C1 </a:t>
            </a:r>
            <a:r>
              <a:rPr lang="it-IT" sz="2000" b="1" dirty="0" err="1"/>
              <a:t>inhibitor</a:t>
            </a:r>
            <a:r>
              <a:rPr lang="it-IT" sz="2000" b="1" dirty="0"/>
              <a:t> </a:t>
            </a:r>
            <a:r>
              <a:rPr lang="it-IT" sz="2000" dirty="0" err="1"/>
              <a:t>blocks</a:t>
            </a:r>
            <a:r>
              <a:rPr lang="it-IT" sz="2000" dirty="0"/>
              <a:t> the </a:t>
            </a:r>
            <a:r>
              <a:rPr lang="it-IT" sz="2000" dirty="0" err="1"/>
              <a:t>activation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C1, the first </a:t>
            </a:r>
            <a:r>
              <a:rPr lang="it-IT" sz="2000" dirty="0" err="1"/>
              <a:t>protein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classical</a:t>
            </a:r>
            <a:r>
              <a:rPr lang="it-IT" sz="2000" dirty="0"/>
              <a:t> </a:t>
            </a:r>
            <a:r>
              <a:rPr lang="it-IT" sz="2000" dirty="0" err="1"/>
              <a:t>complement</a:t>
            </a:r>
            <a:r>
              <a:rPr lang="it-IT" sz="2000" dirty="0"/>
              <a:t> </a:t>
            </a:r>
            <a:r>
              <a:rPr lang="it-IT" sz="2000" dirty="0" err="1"/>
              <a:t>pathway</a:t>
            </a:r>
            <a:r>
              <a:rPr lang="it-IT" sz="2000" dirty="0"/>
              <a:t>. </a:t>
            </a:r>
            <a:r>
              <a:rPr lang="it-IT" sz="2000" dirty="0" err="1"/>
              <a:t>Inherited</a:t>
            </a:r>
            <a:r>
              <a:rPr lang="it-IT" sz="2000" dirty="0"/>
              <a:t> </a:t>
            </a:r>
            <a:r>
              <a:rPr lang="it-IT" sz="2000" dirty="0" err="1"/>
              <a:t>deficiency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inhibitor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cause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b="1" dirty="0" err="1"/>
              <a:t>hereditary</a:t>
            </a:r>
            <a:r>
              <a:rPr lang="it-IT" sz="2000" b="1" dirty="0"/>
              <a:t> </a:t>
            </a:r>
            <a:r>
              <a:rPr lang="it-IT" sz="2000" b="1" dirty="0" err="1"/>
              <a:t>angioedema</a:t>
            </a:r>
            <a:endParaRPr lang="it-IT" sz="2000" b="1" dirty="0"/>
          </a:p>
          <a:p>
            <a:endParaRPr lang="it-IT" sz="2000" dirty="0"/>
          </a:p>
          <a:p>
            <a:r>
              <a:rPr lang="it-IT" sz="2000" b="1" dirty="0" err="1"/>
              <a:t>Decay</a:t>
            </a:r>
            <a:r>
              <a:rPr lang="it-IT" sz="2000" b="1" dirty="0"/>
              <a:t> </a:t>
            </a:r>
            <a:r>
              <a:rPr lang="it-IT" sz="2000" b="1" dirty="0" err="1"/>
              <a:t>accelerating</a:t>
            </a:r>
            <a:r>
              <a:rPr lang="it-IT" sz="2000" b="1" dirty="0"/>
              <a:t> </a:t>
            </a:r>
            <a:r>
              <a:rPr lang="it-IT" sz="2000" b="1" dirty="0" err="1"/>
              <a:t>factor</a:t>
            </a:r>
            <a:r>
              <a:rPr lang="it-IT" sz="2000" b="1" dirty="0"/>
              <a:t> (DAF) and CD59 </a:t>
            </a:r>
            <a:r>
              <a:rPr lang="it-IT" sz="2000" dirty="0"/>
              <a:t>are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proteins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are </a:t>
            </a:r>
            <a:r>
              <a:rPr lang="it-IT" sz="2000" dirty="0" err="1"/>
              <a:t>linked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plasma </a:t>
            </a:r>
            <a:r>
              <a:rPr lang="it-IT" sz="2000" dirty="0" err="1"/>
              <a:t>membranes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a </a:t>
            </a:r>
            <a:r>
              <a:rPr lang="it-IT" sz="2000" dirty="0" err="1"/>
              <a:t>glycophosphatidyl</a:t>
            </a:r>
            <a:r>
              <a:rPr lang="it-IT" sz="2000" dirty="0"/>
              <a:t> (GPI) </a:t>
            </a:r>
            <a:r>
              <a:rPr lang="it-IT" sz="2000" dirty="0" err="1"/>
              <a:t>anchor</a:t>
            </a:r>
            <a:r>
              <a:rPr lang="it-IT" sz="2000" dirty="0"/>
              <a:t>. DAF </a:t>
            </a:r>
            <a:r>
              <a:rPr lang="it-IT" sz="2000" dirty="0" err="1"/>
              <a:t>prevents</a:t>
            </a:r>
            <a:r>
              <a:rPr lang="it-IT" sz="2000" dirty="0"/>
              <a:t> </a:t>
            </a:r>
            <a:r>
              <a:rPr lang="it-IT" sz="2000" dirty="0" err="1"/>
              <a:t>formation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C3 </a:t>
            </a:r>
            <a:r>
              <a:rPr lang="it-IT" sz="2000" dirty="0" err="1"/>
              <a:t>convertases</a:t>
            </a:r>
            <a:r>
              <a:rPr lang="it-IT" sz="2000" dirty="0"/>
              <a:t> and CD59 </a:t>
            </a:r>
            <a:r>
              <a:rPr lang="it-IT" sz="2000" dirty="0" err="1"/>
              <a:t>inhibits</a:t>
            </a:r>
            <a:r>
              <a:rPr lang="it-IT" sz="2000" dirty="0"/>
              <a:t> </a:t>
            </a:r>
            <a:r>
              <a:rPr lang="it-IT" sz="2000" dirty="0" err="1"/>
              <a:t>formation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MAC. An </a:t>
            </a:r>
            <a:r>
              <a:rPr lang="it-IT" sz="2000" dirty="0" err="1"/>
              <a:t>acquired</a:t>
            </a:r>
            <a:r>
              <a:rPr lang="it-IT" sz="2000" dirty="0"/>
              <a:t> </a:t>
            </a:r>
            <a:r>
              <a:rPr lang="it-IT" sz="2000" dirty="0" err="1"/>
              <a:t>deficiency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enzyme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creates</a:t>
            </a:r>
            <a:r>
              <a:rPr lang="it-IT" sz="2000" dirty="0"/>
              <a:t> GPI </a:t>
            </a:r>
            <a:r>
              <a:rPr lang="it-IT" sz="2000" dirty="0" err="1"/>
              <a:t>anchors</a:t>
            </a:r>
            <a:r>
              <a:rPr lang="it-IT" sz="2000" dirty="0"/>
              <a:t> </a:t>
            </a:r>
            <a:r>
              <a:rPr lang="it-IT" sz="2000" dirty="0" err="1"/>
              <a:t>leads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deficiency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regulators</a:t>
            </a:r>
            <a:r>
              <a:rPr lang="it-IT" sz="2000" dirty="0"/>
              <a:t> and </a:t>
            </a:r>
            <a:r>
              <a:rPr lang="it-IT" sz="2000" dirty="0" err="1"/>
              <a:t>excessive</a:t>
            </a:r>
            <a:r>
              <a:rPr lang="it-IT" sz="2000" dirty="0"/>
              <a:t> </a:t>
            </a:r>
            <a:r>
              <a:rPr lang="it-IT" sz="2000" dirty="0" err="1"/>
              <a:t>complement</a:t>
            </a:r>
            <a:r>
              <a:rPr lang="it-IT" sz="2000" dirty="0"/>
              <a:t> </a:t>
            </a:r>
            <a:r>
              <a:rPr lang="it-IT" sz="2000" dirty="0" err="1"/>
              <a:t>activation</a:t>
            </a:r>
            <a:r>
              <a:rPr lang="it-IT" sz="2000" dirty="0"/>
              <a:t> and </a:t>
            </a:r>
            <a:r>
              <a:rPr lang="it-IT" sz="2000" dirty="0" err="1"/>
              <a:t>lysis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red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(</a:t>
            </a:r>
            <a:r>
              <a:rPr lang="it-IT" sz="2000" dirty="0" err="1"/>
              <a:t>which</a:t>
            </a:r>
            <a:r>
              <a:rPr lang="it-IT" sz="2000" dirty="0"/>
              <a:t> are sensitive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complement-mediated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lysis</a:t>
            </a:r>
            <a:r>
              <a:rPr lang="it-IT" sz="2000" dirty="0"/>
              <a:t>).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gives</a:t>
            </a:r>
            <a:r>
              <a:rPr lang="it-IT" sz="2000" dirty="0"/>
              <a:t> rise to a </a:t>
            </a:r>
            <a:r>
              <a:rPr lang="it-IT" sz="2000" dirty="0" err="1"/>
              <a:t>disease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b="1" dirty="0" err="1"/>
              <a:t>paroxysmal</a:t>
            </a:r>
            <a:r>
              <a:rPr lang="it-IT" sz="2000" b="1" dirty="0"/>
              <a:t> </a:t>
            </a:r>
            <a:r>
              <a:rPr lang="it-IT" sz="2000" b="1" dirty="0" err="1"/>
              <a:t>nocturnal</a:t>
            </a:r>
            <a:r>
              <a:rPr lang="it-IT" sz="2000" b="1" dirty="0"/>
              <a:t> </a:t>
            </a:r>
            <a:r>
              <a:rPr lang="it-IT" sz="2000" b="1" dirty="0" err="1"/>
              <a:t>hemoglobinuria</a:t>
            </a:r>
            <a:r>
              <a:rPr lang="it-IT" sz="2000" b="1" dirty="0"/>
              <a:t> </a:t>
            </a:r>
            <a:r>
              <a:rPr lang="it-IT" sz="2000" dirty="0"/>
              <a:t>(PNH).</a:t>
            </a:r>
          </a:p>
          <a:p>
            <a:r>
              <a:rPr lang="it-IT" sz="2000" dirty="0"/>
              <a:t>  </a:t>
            </a:r>
          </a:p>
          <a:p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complement</a:t>
            </a:r>
            <a:r>
              <a:rPr lang="it-IT" sz="2000" dirty="0"/>
              <a:t> </a:t>
            </a:r>
            <a:r>
              <a:rPr lang="it-IT" sz="2000" dirty="0" err="1"/>
              <a:t>regulatory</a:t>
            </a:r>
            <a:r>
              <a:rPr lang="it-IT" sz="2000" dirty="0"/>
              <a:t> </a:t>
            </a:r>
            <a:r>
              <a:rPr lang="it-IT" sz="2000" dirty="0" err="1"/>
              <a:t>proteins</a:t>
            </a:r>
            <a:r>
              <a:rPr lang="it-IT" sz="2000" dirty="0"/>
              <a:t> </a:t>
            </a:r>
            <a:r>
              <a:rPr lang="it-IT" sz="2000" dirty="0" err="1"/>
              <a:t>proteolytically</a:t>
            </a:r>
            <a:r>
              <a:rPr lang="it-IT" sz="2000" dirty="0"/>
              <a:t> </a:t>
            </a:r>
            <a:r>
              <a:rPr lang="it-IT" sz="2000" dirty="0" err="1"/>
              <a:t>cleave</a:t>
            </a:r>
            <a:r>
              <a:rPr lang="it-IT" sz="2000" dirty="0"/>
              <a:t> </a:t>
            </a:r>
            <a:r>
              <a:rPr lang="it-IT" sz="2000" dirty="0" err="1"/>
              <a:t>active</a:t>
            </a:r>
            <a:r>
              <a:rPr lang="it-IT" sz="2000" dirty="0"/>
              <a:t> </a:t>
            </a:r>
            <a:r>
              <a:rPr lang="it-IT" sz="2000" dirty="0" err="1"/>
              <a:t>complement</a:t>
            </a:r>
            <a:r>
              <a:rPr lang="it-IT" sz="2000" dirty="0"/>
              <a:t> </a:t>
            </a:r>
            <a:r>
              <a:rPr lang="it-IT" sz="2000" dirty="0" err="1"/>
              <a:t>components</a:t>
            </a:r>
            <a:r>
              <a:rPr lang="it-IT" sz="2000" dirty="0"/>
              <a:t>.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instance</a:t>
            </a:r>
            <a:r>
              <a:rPr lang="it-IT" sz="2000" dirty="0"/>
              <a:t>, </a:t>
            </a:r>
            <a:r>
              <a:rPr lang="it-IT" sz="2000" b="1" dirty="0" err="1"/>
              <a:t>Factor</a:t>
            </a:r>
            <a:r>
              <a:rPr lang="it-IT" sz="2000" b="1" dirty="0"/>
              <a:t> </a:t>
            </a:r>
            <a:r>
              <a:rPr lang="it-IT" sz="2000" b="1" dirty="0" err="1"/>
              <a:t>H</a:t>
            </a:r>
            <a:r>
              <a:rPr lang="it-IT" sz="2000" b="1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a plasma </a:t>
            </a:r>
            <a:r>
              <a:rPr lang="it-IT" sz="2000" dirty="0" err="1"/>
              <a:t>protein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serves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a </a:t>
            </a:r>
            <a:r>
              <a:rPr lang="it-IT" sz="2000" dirty="0" err="1"/>
              <a:t>cofactor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the </a:t>
            </a:r>
            <a:r>
              <a:rPr lang="it-IT" sz="2000" dirty="0" err="1"/>
              <a:t>proteolysis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C3 </a:t>
            </a:r>
            <a:r>
              <a:rPr lang="it-IT" sz="2000" dirty="0" err="1"/>
              <a:t>convertase</a:t>
            </a:r>
            <a:r>
              <a:rPr lang="it-IT" sz="2000" dirty="0"/>
              <a:t>;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deficiency</a:t>
            </a:r>
            <a:r>
              <a:rPr lang="it-IT" sz="2000" dirty="0"/>
              <a:t> </a:t>
            </a:r>
            <a:r>
              <a:rPr lang="it-IT" sz="2000" dirty="0" err="1"/>
              <a:t>results</a:t>
            </a:r>
            <a:r>
              <a:rPr lang="it-IT" sz="2000" dirty="0"/>
              <a:t> in </a:t>
            </a:r>
            <a:r>
              <a:rPr lang="it-IT" sz="2000" dirty="0" err="1"/>
              <a:t>excessive</a:t>
            </a:r>
            <a:r>
              <a:rPr lang="it-IT" sz="2000" dirty="0"/>
              <a:t> </a:t>
            </a:r>
            <a:r>
              <a:rPr lang="it-IT" sz="2000" dirty="0" err="1"/>
              <a:t>complement</a:t>
            </a:r>
            <a:r>
              <a:rPr lang="it-IT" sz="2000" dirty="0"/>
              <a:t> </a:t>
            </a:r>
            <a:r>
              <a:rPr lang="it-IT" sz="2000" dirty="0" err="1"/>
              <a:t>activation</a:t>
            </a:r>
            <a:r>
              <a:rPr lang="it-IT" sz="2000" dirty="0"/>
              <a:t>. </a:t>
            </a:r>
            <a:r>
              <a:rPr lang="it-IT" sz="2000" dirty="0" err="1"/>
              <a:t>Mutations</a:t>
            </a:r>
            <a:r>
              <a:rPr lang="it-IT" sz="2000" dirty="0"/>
              <a:t> in </a:t>
            </a:r>
            <a:r>
              <a:rPr lang="it-IT" sz="2000" dirty="0" err="1"/>
              <a:t>Factor</a:t>
            </a:r>
            <a:r>
              <a:rPr lang="it-IT" sz="2000" dirty="0"/>
              <a:t> </a:t>
            </a:r>
            <a:r>
              <a:rPr lang="it-IT" sz="2000" dirty="0" err="1"/>
              <a:t>H</a:t>
            </a:r>
            <a:r>
              <a:rPr lang="it-IT" sz="2000" dirty="0"/>
              <a:t> are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a </a:t>
            </a:r>
            <a:r>
              <a:rPr lang="it-IT" sz="2000" dirty="0" err="1"/>
              <a:t>kidney</a:t>
            </a:r>
            <a:r>
              <a:rPr lang="it-IT" sz="2000" dirty="0"/>
              <a:t> </a:t>
            </a:r>
            <a:r>
              <a:rPr lang="it-IT" sz="2000" dirty="0" err="1"/>
              <a:t>disease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the </a:t>
            </a:r>
            <a:r>
              <a:rPr lang="it-IT" sz="2000" b="1" dirty="0" err="1"/>
              <a:t>hemolytic</a:t>
            </a:r>
            <a:r>
              <a:rPr lang="it-IT" sz="2000" b="1" dirty="0"/>
              <a:t> </a:t>
            </a:r>
            <a:r>
              <a:rPr lang="it-IT" sz="2000" b="1" dirty="0" err="1"/>
              <a:t>uremic</a:t>
            </a:r>
            <a:r>
              <a:rPr lang="it-IT" sz="2000" b="1" dirty="0"/>
              <a:t> </a:t>
            </a:r>
            <a:r>
              <a:rPr lang="it-IT" sz="2000" b="1" dirty="0" err="1"/>
              <a:t>syndrome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well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permeability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retinal</a:t>
            </a:r>
            <a:r>
              <a:rPr lang="it-IT" sz="2000" dirty="0"/>
              <a:t> </a:t>
            </a:r>
            <a:r>
              <a:rPr lang="it-IT" sz="2000" dirty="0" err="1"/>
              <a:t>vessels</a:t>
            </a:r>
            <a:r>
              <a:rPr lang="it-IT" sz="2000" dirty="0"/>
              <a:t> in </a:t>
            </a:r>
            <a:r>
              <a:rPr lang="it-IT" sz="2000" dirty="0" err="1"/>
              <a:t>wet</a:t>
            </a:r>
            <a:r>
              <a:rPr lang="it-IT" sz="2000" dirty="0"/>
              <a:t> macular </a:t>
            </a:r>
            <a:r>
              <a:rPr lang="it-IT" sz="2000" dirty="0" err="1"/>
              <a:t>degeneration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eye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2104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E9A5405-C047-E246-BA53-D9A5AEDF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1130300"/>
            <a:ext cx="6134100" cy="4597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9FDC3FA-E930-FE44-A1EA-827D86007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1104900"/>
            <a:ext cx="6426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6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581FC8-7B3E-D642-AFDE-A5C11B35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717" y="1143000"/>
            <a:ext cx="748518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73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421707F-A19F-EB43-86CA-0D412418F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374650"/>
            <a:ext cx="8023845" cy="2501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391CA16-BFF2-7948-85E1-DF9F333D3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0" y="3181350"/>
            <a:ext cx="8150717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3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9FA91E0-A195-3A40-9E01-FBA61E7F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86" y="1824917"/>
            <a:ext cx="5715752" cy="410235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C4A1D66-BB5F-5948-AB00-0F4485058F04}"/>
              </a:ext>
            </a:extLst>
          </p:cNvPr>
          <p:cNvSpPr/>
          <p:nvPr/>
        </p:nvSpPr>
        <p:spPr>
          <a:xfrm>
            <a:off x="1964872" y="373579"/>
            <a:ext cx="83438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mediators</a:t>
            </a:r>
            <a:r>
              <a:rPr lang="it-IT" sz="2000" dirty="0"/>
              <a:t> are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produced</a:t>
            </a:r>
            <a:r>
              <a:rPr lang="it-IT" sz="2000" dirty="0"/>
              <a:t> from plasma </a:t>
            </a:r>
            <a:r>
              <a:rPr lang="it-IT" sz="2000" dirty="0" err="1"/>
              <a:t>proteins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react</a:t>
            </a:r>
            <a:r>
              <a:rPr lang="it-IT" sz="2000" dirty="0"/>
              <a:t> to the </a:t>
            </a:r>
            <a:r>
              <a:rPr lang="it-IT" sz="2000" dirty="0" err="1"/>
              <a:t>microbes</a:t>
            </a:r>
            <a:r>
              <a:rPr lang="it-IT" sz="2000" dirty="0"/>
              <a:t> or to </a:t>
            </a:r>
            <a:r>
              <a:rPr lang="it-IT" sz="2000" dirty="0" err="1"/>
              <a:t>products</a:t>
            </a:r>
            <a:r>
              <a:rPr lang="it-IT" sz="2000" dirty="0"/>
              <a:t> of </a:t>
            </a:r>
            <a:r>
              <a:rPr lang="it-IT" sz="2000" dirty="0" err="1"/>
              <a:t>necrotic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 Some of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mediators</a:t>
            </a:r>
            <a:r>
              <a:rPr lang="it-IT" sz="2000" dirty="0"/>
              <a:t> </a:t>
            </a:r>
            <a:r>
              <a:rPr lang="it-IT" sz="2000" dirty="0" err="1"/>
              <a:t>promote</a:t>
            </a:r>
            <a:r>
              <a:rPr lang="it-IT" sz="2000" dirty="0"/>
              <a:t> the </a:t>
            </a:r>
            <a:r>
              <a:rPr lang="it-IT" sz="2000" dirty="0" err="1"/>
              <a:t>efflux</a:t>
            </a:r>
            <a:r>
              <a:rPr lang="it-IT" sz="2000" dirty="0"/>
              <a:t> of plasma and the </a:t>
            </a:r>
            <a:r>
              <a:rPr lang="it-IT" sz="2000" dirty="0" err="1"/>
              <a:t>recruitment</a:t>
            </a:r>
            <a:r>
              <a:rPr lang="it-IT" sz="2000" dirty="0"/>
              <a:t> of </a:t>
            </a:r>
            <a:r>
              <a:rPr lang="it-IT" sz="2000" dirty="0" err="1"/>
              <a:t>circulating</a:t>
            </a:r>
            <a:r>
              <a:rPr lang="it-IT" sz="2000" dirty="0"/>
              <a:t> </a:t>
            </a:r>
            <a:r>
              <a:rPr lang="it-IT" sz="2000" dirty="0" err="1"/>
              <a:t>leukocytes</a:t>
            </a:r>
            <a:r>
              <a:rPr lang="it-IT" sz="2000" dirty="0"/>
              <a:t> to the site </a:t>
            </a:r>
            <a:r>
              <a:rPr lang="it-IT" sz="2000" dirty="0" err="1"/>
              <a:t>where</a:t>
            </a:r>
            <a:r>
              <a:rPr lang="it-IT" sz="2000" dirty="0"/>
              <a:t> the </a:t>
            </a:r>
            <a:r>
              <a:rPr lang="it-IT" sz="2000" dirty="0" err="1"/>
              <a:t>offending</a:t>
            </a:r>
            <a:r>
              <a:rPr lang="it-IT" sz="2000" dirty="0"/>
              <a:t> agent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located</a:t>
            </a:r>
            <a:r>
              <a:rPr lang="it-IT" sz="2000" dirty="0"/>
              <a:t>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1D578B0-B5CA-0A4C-B6A4-3C02B506E6FF}"/>
              </a:ext>
            </a:extLst>
          </p:cNvPr>
          <p:cNvSpPr/>
          <p:nvPr/>
        </p:nvSpPr>
        <p:spPr>
          <a:xfrm>
            <a:off x="7599910" y="2012900"/>
            <a:ext cx="27088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Mediators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activate</a:t>
            </a:r>
            <a:r>
              <a:rPr lang="it-IT" sz="2000" dirty="0"/>
              <a:t> the </a:t>
            </a:r>
            <a:r>
              <a:rPr lang="it-IT" sz="2000" dirty="0" err="1"/>
              <a:t>recruited</a:t>
            </a:r>
            <a:r>
              <a:rPr lang="it-IT" sz="2000" dirty="0"/>
              <a:t> </a:t>
            </a:r>
            <a:r>
              <a:rPr lang="it-IT" sz="2000" dirty="0" err="1"/>
              <a:t>leukocytes</a:t>
            </a:r>
            <a:r>
              <a:rPr lang="it-IT" sz="2000" dirty="0"/>
              <a:t>, </a:t>
            </a:r>
            <a:r>
              <a:rPr lang="it-IT" sz="2000" dirty="0" err="1"/>
              <a:t>enhancing</a:t>
            </a:r>
            <a:r>
              <a:rPr lang="it-IT" sz="2000" dirty="0"/>
              <a:t>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ability</a:t>
            </a:r>
            <a:r>
              <a:rPr lang="it-IT" sz="2000" dirty="0"/>
              <a:t> to </a:t>
            </a:r>
            <a:r>
              <a:rPr lang="it-IT" sz="2000" dirty="0" err="1"/>
              <a:t>destroy</a:t>
            </a:r>
            <a:r>
              <a:rPr lang="it-IT" sz="2000" dirty="0"/>
              <a:t> and </a:t>
            </a:r>
            <a:r>
              <a:rPr lang="it-IT" sz="2000" dirty="0" err="1"/>
              <a:t>remove</a:t>
            </a:r>
            <a:r>
              <a:rPr lang="it-IT" sz="2000" dirty="0"/>
              <a:t> the </a:t>
            </a:r>
            <a:r>
              <a:rPr lang="it-IT" sz="2000" dirty="0" err="1"/>
              <a:t>offending</a:t>
            </a:r>
            <a:r>
              <a:rPr lang="it-IT" sz="2000" dirty="0"/>
              <a:t> agent. </a:t>
            </a:r>
          </a:p>
          <a:p>
            <a:r>
              <a:rPr lang="it-IT" sz="2000" dirty="0" err="1"/>
              <a:t>Understanding</a:t>
            </a:r>
            <a:r>
              <a:rPr lang="it-IT" sz="2000" dirty="0"/>
              <a:t> the </a:t>
            </a:r>
            <a:r>
              <a:rPr lang="it-IT" sz="2000" dirty="0" err="1"/>
              <a:t>role</a:t>
            </a:r>
            <a:r>
              <a:rPr lang="it-IT" sz="2000" dirty="0"/>
              <a:t> of </a:t>
            </a:r>
            <a:r>
              <a:rPr lang="it-IT" sz="2000" dirty="0" err="1"/>
              <a:t>chemical</a:t>
            </a:r>
            <a:r>
              <a:rPr lang="it-IT" sz="2000" dirty="0"/>
              <a:t> </a:t>
            </a:r>
            <a:r>
              <a:rPr lang="it-IT" sz="2000" dirty="0" err="1"/>
              <a:t>mediators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anti-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drugs</a:t>
            </a:r>
            <a:r>
              <a:rPr lang="it-IT" sz="2000" dirty="0"/>
              <a:t> target </a:t>
            </a:r>
            <a:r>
              <a:rPr lang="it-IT" sz="2000" dirty="0" err="1"/>
              <a:t>specific</a:t>
            </a:r>
            <a:r>
              <a:rPr lang="it-IT" sz="2000" dirty="0"/>
              <a:t> </a:t>
            </a:r>
            <a:r>
              <a:rPr lang="it-IT" sz="2000" dirty="0" err="1"/>
              <a:t>mediators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38213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70534" y="147846"/>
            <a:ext cx="7887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Role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Mediators</a:t>
            </a:r>
            <a:r>
              <a:rPr lang="it-IT" sz="2000" b="1" dirty="0"/>
              <a:t> in </a:t>
            </a:r>
            <a:r>
              <a:rPr lang="it-IT" sz="2000" b="1" dirty="0" err="1"/>
              <a:t>Different</a:t>
            </a:r>
            <a:r>
              <a:rPr lang="it-IT" sz="2000" b="1" dirty="0"/>
              <a:t> </a:t>
            </a:r>
            <a:r>
              <a:rPr lang="it-IT" sz="2000" b="1" dirty="0" err="1"/>
              <a:t>Reactions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Inflammation</a:t>
            </a:r>
            <a:endParaRPr lang="it-IT" sz="2000" b="1" dirty="0"/>
          </a:p>
        </p:txBody>
      </p:sp>
      <p:pic>
        <p:nvPicPr>
          <p:cNvPr id="3" name="Immagine 2" descr="Schermata 2018-08-24 alle 08.37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534" y="759461"/>
            <a:ext cx="6850932" cy="584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01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46951" y="711780"/>
            <a:ext cx="5536979" cy="5262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external</a:t>
            </a:r>
            <a:r>
              <a:rPr lang="it-IT" sz="2400" dirty="0"/>
              <a:t> </a:t>
            </a:r>
            <a:r>
              <a:rPr lang="it-IT" sz="2400" dirty="0" err="1"/>
              <a:t>manifestations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inflammation</a:t>
            </a:r>
            <a:r>
              <a:rPr lang="it-IT" sz="2400" dirty="0"/>
              <a:t>, </a:t>
            </a:r>
            <a:r>
              <a:rPr lang="it-IT" sz="2400" dirty="0" err="1"/>
              <a:t>often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dirty="0" err="1"/>
              <a:t>its</a:t>
            </a:r>
            <a:r>
              <a:rPr lang="it-IT" sz="2400" dirty="0"/>
              <a:t> cardinal </a:t>
            </a:r>
            <a:r>
              <a:rPr lang="it-IT" sz="2400" dirty="0" err="1"/>
              <a:t>signs</a:t>
            </a:r>
            <a:r>
              <a:rPr lang="it-IT" sz="2400" dirty="0"/>
              <a:t>, are </a:t>
            </a:r>
            <a:r>
              <a:rPr lang="it-IT" sz="2400" dirty="0" err="1"/>
              <a:t>heat</a:t>
            </a:r>
            <a:r>
              <a:rPr lang="it-IT" sz="2400" dirty="0"/>
              <a:t> (</a:t>
            </a:r>
            <a:r>
              <a:rPr lang="it-IT" sz="2400" b="1" dirty="0"/>
              <a:t>calor</a:t>
            </a:r>
            <a:r>
              <a:rPr lang="it-IT" sz="2400" dirty="0"/>
              <a:t> in Latin), </a:t>
            </a:r>
            <a:r>
              <a:rPr lang="it-IT" sz="2400" dirty="0" err="1"/>
              <a:t>redness</a:t>
            </a:r>
            <a:r>
              <a:rPr lang="it-IT" sz="2400" dirty="0"/>
              <a:t> (</a:t>
            </a:r>
            <a:r>
              <a:rPr lang="it-IT" sz="2400" b="1" dirty="0" err="1"/>
              <a:t>rubor</a:t>
            </a:r>
            <a:r>
              <a:rPr lang="it-IT" sz="2400" dirty="0"/>
              <a:t>), </a:t>
            </a:r>
            <a:r>
              <a:rPr lang="it-IT" sz="2400" dirty="0" err="1"/>
              <a:t>swelling</a:t>
            </a:r>
            <a:r>
              <a:rPr lang="it-IT" sz="2400" dirty="0"/>
              <a:t> (</a:t>
            </a:r>
            <a:r>
              <a:rPr lang="it-IT" sz="2400" b="1" dirty="0" err="1"/>
              <a:t>tumor</a:t>
            </a:r>
            <a:r>
              <a:rPr lang="it-IT" sz="2400" dirty="0"/>
              <a:t>), </a:t>
            </a:r>
            <a:r>
              <a:rPr lang="it-IT" sz="2400" dirty="0" err="1"/>
              <a:t>pain</a:t>
            </a:r>
            <a:r>
              <a:rPr lang="it-IT" sz="2400" dirty="0"/>
              <a:t> (</a:t>
            </a:r>
            <a:r>
              <a:rPr lang="it-IT" sz="2400" b="1" dirty="0"/>
              <a:t>dolor</a:t>
            </a:r>
            <a:r>
              <a:rPr lang="it-IT" sz="2400" dirty="0"/>
              <a:t>), and loss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 (</a:t>
            </a:r>
            <a:r>
              <a:rPr lang="it-IT" sz="2400" b="1" dirty="0" err="1"/>
              <a:t>functio</a:t>
            </a:r>
            <a:r>
              <a:rPr lang="it-IT" sz="2400" b="1" dirty="0"/>
              <a:t> </a:t>
            </a:r>
            <a:r>
              <a:rPr lang="it-IT" sz="2400" b="1" dirty="0" err="1"/>
              <a:t>laesa</a:t>
            </a:r>
            <a:r>
              <a:rPr lang="it-IT" sz="2400" dirty="0"/>
              <a:t>). The first </a:t>
            </a:r>
            <a:r>
              <a:rPr lang="it-IT" sz="2400" dirty="0" err="1"/>
              <a:t>four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were</a:t>
            </a:r>
            <a:r>
              <a:rPr lang="it-IT" sz="2400" dirty="0"/>
              <a:t> </a:t>
            </a:r>
            <a:r>
              <a:rPr lang="it-IT" sz="2400" dirty="0" err="1"/>
              <a:t>described</a:t>
            </a:r>
            <a:r>
              <a:rPr lang="it-IT" sz="2400" dirty="0"/>
              <a:t> more </a:t>
            </a:r>
            <a:r>
              <a:rPr lang="it-IT" sz="2400" dirty="0" err="1"/>
              <a:t>than</a:t>
            </a:r>
            <a:r>
              <a:rPr lang="it-IT" sz="2400" dirty="0"/>
              <a:t> 2000 </a:t>
            </a:r>
            <a:r>
              <a:rPr lang="it-IT" sz="2400" dirty="0" err="1"/>
              <a:t>years</a:t>
            </a:r>
            <a:r>
              <a:rPr lang="it-IT" sz="2400" dirty="0"/>
              <a:t> ago </a:t>
            </a:r>
            <a:r>
              <a:rPr lang="it-IT" sz="2400" dirty="0" err="1"/>
              <a:t>by</a:t>
            </a:r>
            <a:r>
              <a:rPr lang="it-IT" sz="2400" dirty="0"/>
              <a:t> a Roman </a:t>
            </a:r>
            <a:r>
              <a:rPr lang="it-IT" sz="2400" dirty="0" err="1"/>
              <a:t>encyclopedist</a:t>
            </a:r>
            <a:r>
              <a:rPr lang="it-IT" sz="2400" dirty="0"/>
              <a:t> </a:t>
            </a:r>
            <a:r>
              <a:rPr lang="it-IT" sz="2400" dirty="0" err="1"/>
              <a:t>named</a:t>
            </a:r>
            <a:r>
              <a:rPr lang="it-IT" sz="2400" dirty="0"/>
              <a:t> </a:t>
            </a:r>
            <a:r>
              <a:rPr lang="it-IT" sz="2400" dirty="0" err="1"/>
              <a:t>Celsus</a:t>
            </a:r>
            <a:r>
              <a:rPr lang="it-IT" sz="2400" dirty="0"/>
              <a:t>, </a:t>
            </a:r>
            <a:r>
              <a:rPr lang="it-IT" sz="2400" dirty="0" err="1"/>
              <a:t>who</a:t>
            </a:r>
            <a:r>
              <a:rPr lang="it-IT" sz="2400" dirty="0"/>
              <a:t> </a:t>
            </a:r>
            <a:r>
              <a:rPr lang="it-IT" sz="2400" dirty="0" err="1"/>
              <a:t>wrote</a:t>
            </a:r>
            <a:r>
              <a:rPr lang="it-IT" sz="2400" dirty="0"/>
              <a:t> the </a:t>
            </a:r>
            <a:r>
              <a:rPr lang="it-IT" sz="2400" dirty="0" err="1"/>
              <a:t>then-famous</a:t>
            </a:r>
            <a:r>
              <a:rPr lang="it-IT" sz="2400" dirty="0"/>
              <a:t> text De Medicina, and the </a:t>
            </a:r>
            <a:r>
              <a:rPr lang="it-IT" sz="2400" dirty="0" err="1"/>
              <a:t>fifth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added</a:t>
            </a:r>
            <a:r>
              <a:rPr lang="it-IT" sz="2400" dirty="0"/>
              <a:t> in the late 19th </a:t>
            </a:r>
            <a:r>
              <a:rPr lang="it-IT" sz="2400" dirty="0" err="1"/>
              <a:t>century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Rudolf </a:t>
            </a:r>
            <a:r>
              <a:rPr lang="it-IT" sz="2400" dirty="0" err="1"/>
              <a:t>Virchow</a:t>
            </a:r>
            <a:r>
              <a:rPr lang="it-IT" sz="2400" dirty="0"/>
              <a:t>, </a:t>
            </a:r>
            <a:r>
              <a:rPr lang="it-IT" sz="2400" dirty="0" err="1"/>
              <a:t>known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the “</a:t>
            </a:r>
            <a:r>
              <a:rPr lang="it-IT" sz="2400" dirty="0" err="1"/>
              <a:t>father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modern</a:t>
            </a:r>
            <a:r>
              <a:rPr lang="it-IT" sz="2400" dirty="0"/>
              <a:t> </a:t>
            </a:r>
            <a:r>
              <a:rPr lang="it-IT" sz="2400" dirty="0" err="1"/>
              <a:t>pathology</a:t>
            </a:r>
            <a:r>
              <a:rPr lang="it-IT" sz="2400" dirty="0"/>
              <a:t>.”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manifestations</a:t>
            </a:r>
            <a:r>
              <a:rPr lang="it-IT" sz="2400" dirty="0"/>
              <a:t> </a:t>
            </a:r>
            <a:r>
              <a:rPr lang="it-IT" sz="2400" dirty="0" err="1"/>
              <a:t>occur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consequences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vascular</a:t>
            </a:r>
            <a:r>
              <a:rPr lang="it-IT" sz="2400" dirty="0"/>
              <a:t> </a:t>
            </a:r>
            <a:r>
              <a:rPr lang="it-IT" sz="2400" dirty="0" err="1"/>
              <a:t>changes</a:t>
            </a:r>
            <a:r>
              <a:rPr lang="it-IT" sz="2400" dirty="0"/>
              <a:t> and </a:t>
            </a:r>
            <a:r>
              <a:rPr lang="it-IT" sz="2400" dirty="0" err="1"/>
              <a:t>leukocyte</a:t>
            </a:r>
            <a:r>
              <a:rPr lang="it-IT" sz="2400" dirty="0"/>
              <a:t> </a:t>
            </a:r>
            <a:r>
              <a:rPr lang="it-IT" sz="2400" dirty="0" err="1"/>
              <a:t>recruitment</a:t>
            </a:r>
            <a:r>
              <a:rPr lang="it-IT" sz="2400" dirty="0"/>
              <a:t> and </a:t>
            </a:r>
            <a:r>
              <a:rPr lang="it-IT" sz="2400" dirty="0" err="1"/>
              <a:t>activation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14A1B1-E301-8B4B-86FB-D5366AF6F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862" y="3968160"/>
            <a:ext cx="2185324" cy="23509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0B85422-FD16-D54D-98BE-D04FE04E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364" y="392794"/>
            <a:ext cx="2199822" cy="312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1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37254" y="521852"/>
            <a:ext cx="7706619" cy="56323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dirty="0" err="1"/>
              <a:t>Although</a:t>
            </a:r>
            <a:r>
              <a:rPr lang="it-IT" sz="2400" dirty="0"/>
              <a:t> </a:t>
            </a:r>
            <a:r>
              <a:rPr lang="it-IT" sz="2400" dirty="0" err="1"/>
              <a:t>normally</a:t>
            </a:r>
            <a:r>
              <a:rPr lang="it-IT" sz="2400" dirty="0"/>
              <a:t> </a:t>
            </a:r>
            <a:r>
              <a:rPr lang="it-IT" sz="2400" dirty="0" err="1"/>
              <a:t>protective</a:t>
            </a:r>
            <a:r>
              <a:rPr lang="it-IT" sz="2400" b="1" dirty="0"/>
              <a:t>, in some </a:t>
            </a:r>
            <a:r>
              <a:rPr lang="it-IT" sz="2400" b="1" dirty="0" err="1"/>
              <a:t>situations</a:t>
            </a:r>
            <a:r>
              <a:rPr lang="it-IT" sz="2400" b="1" dirty="0"/>
              <a:t>, the </a:t>
            </a:r>
            <a:r>
              <a:rPr lang="it-IT" sz="2400" b="1" dirty="0" err="1"/>
              <a:t>inflammatory</a:t>
            </a:r>
            <a:r>
              <a:rPr lang="it-IT" sz="2400" b="1" dirty="0"/>
              <a:t> </a:t>
            </a:r>
            <a:r>
              <a:rPr lang="it-IT" sz="2400" b="1" dirty="0" err="1"/>
              <a:t>reaction</a:t>
            </a:r>
            <a:r>
              <a:rPr lang="it-IT" sz="2400" b="1" dirty="0"/>
              <a:t> </a:t>
            </a:r>
            <a:r>
              <a:rPr lang="it-IT" sz="2400" b="1" dirty="0" err="1"/>
              <a:t>becomes</a:t>
            </a:r>
            <a:r>
              <a:rPr lang="it-IT" sz="2400" b="1" dirty="0"/>
              <a:t> the cause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disease</a:t>
            </a:r>
            <a:r>
              <a:rPr lang="it-IT" sz="2400" b="1" dirty="0"/>
              <a:t>, and the </a:t>
            </a:r>
            <a:r>
              <a:rPr lang="it-IT" sz="2400" b="1" dirty="0" err="1"/>
              <a:t>damage</a:t>
            </a:r>
            <a:r>
              <a:rPr lang="it-IT" sz="2400" b="1" dirty="0"/>
              <a:t> </a:t>
            </a:r>
            <a:r>
              <a:rPr lang="it-IT" sz="2400" b="1" dirty="0" err="1"/>
              <a:t>it</a:t>
            </a:r>
            <a:r>
              <a:rPr lang="it-IT" sz="2400" b="1" dirty="0"/>
              <a:t> </a:t>
            </a:r>
            <a:r>
              <a:rPr lang="it-IT" sz="2400" b="1" dirty="0" err="1"/>
              <a:t>produces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its</a:t>
            </a:r>
            <a:r>
              <a:rPr lang="it-IT" sz="2400" b="1" dirty="0"/>
              <a:t> </a:t>
            </a:r>
            <a:r>
              <a:rPr lang="it-IT" sz="2400" b="1" dirty="0" err="1"/>
              <a:t>dominant</a:t>
            </a:r>
            <a:r>
              <a:rPr lang="it-IT" sz="2400" b="1" dirty="0"/>
              <a:t> </a:t>
            </a:r>
            <a:r>
              <a:rPr lang="it-IT" sz="2400" b="1" dirty="0" err="1"/>
              <a:t>feature</a:t>
            </a:r>
            <a:r>
              <a:rPr lang="it-IT" sz="2400" dirty="0"/>
              <a:t>.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example</a:t>
            </a:r>
            <a:r>
              <a:rPr lang="it-IT" sz="2400" dirty="0"/>
              <a:t>,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reactions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infections</a:t>
            </a:r>
            <a:r>
              <a:rPr lang="it-IT" sz="2400" dirty="0"/>
              <a:t> are </a:t>
            </a:r>
            <a:r>
              <a:rPr lang="it-IT" sz="2400" dirty="0" err="1"/>
              <a:t>often</a:t>
            </a:r>
            <a:r>
              <a:rPr lang="it-IT" sz="2400" dirty="0"/>
              <a:t> </a:t>
            </a:r>
            <a:r>
              <a:rPr lang="it-IT" sz="2400" dirty="0" err="1"/>
              <a:t>accompanied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local</a:t>
            </a:r>
            <a:r>
              <a:rPr lang="it-IT" sz="2400" dirty="0"/>
              <a:t>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damage</a:t>
            </a:r>
            <a:r>
              <a:rPr lang="it-IT" sz="2400" dirty="0"/>
              <a:t> and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associated</a:t>
            </a:r>
            <a:r>
              <a:rPr lang="it-IT" sz="2400" dirty="0"/>
              <a:t> </a:t>
            </a:r>
            <a:r>
              <a:rPr lang="it-IT" sz="2400" dirty="0" err="1"/>
              <a:t>signs</a:t>
            </a:r>
            <a:r>
              <a:rPr lang="it-IT" sz="2400" dirty="0"/>
              <a:t> and </a:t>
            </a:r>
            <a:r>
              <a:rPr lang="it-IT" sz="2400" dirty="0" err="1"/>
              <a:t>symptoms</a:t>
            </a:r>
            <a:r>
              <a:rPr lang="it-IT" sz="2400" dirty="0"/>
              <a:t> (e.g., </a:t>
            </a:r>
            <a:r>
              <a:rPr lang="it-IT" sz="2400" dirty="0" err="1"/>
              <a:t>pain</a:t>
            </a:r>
            <a:r>
              <a:rPr lang="it-IT" sz="2400" dirty="0"/>
              <a:t> and </a:t>
            </a:r>
            <a:r>
              <a:rPr lang="it-IT" sz="2400" dirty="0" err="1"/>
              <a:t>functional</a:t>
            </a:r>
            <a:r>
              <a:rPr lang="it-IT" sz="2400" dirty="0"/>
              <a:t> </a:t>
            </a:r>
            <a:r>
              <a:rPr lang="it-IT" sz="2400" dirty="0" err="1"/>
              <a:t>impairment</a:t>
            </a:r>
            <a:r>
              <a:rPr lang="it-IT" sz="2400" dirty="0"/>
              <a:t>). </a:t>
            </a:r>
            <a:r>
              <a:rPr lang="it-IT" sz="2400" dirty="0" err="1"/>
              <a:t>Typically</a:t>
            </a:r>
            <a:r>
              <a:rPr lang="it-IT" sz="2400" dirty="0"/>
              <a:t>, </a:t>
            </a:r>
            <a:r>
              <a:rPr lang="it-IT" sz="2400" dirty="0" err="1"/>
              <a:t>however</a:t>
            </a:r>
            <a:r>
              <a:rPr lang="it-IT" sz="2400" dirty="0"/>
              <a:t>,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harmful</a:t>
            </a:r>
            <a:r>
              <a:rPr lang="it-IT" sz="2400" dirty="0"/>
              <a:t> </a:t>
            </a:r>
            <a:r>
              <a:rPr lang="it-IT" sz="2400" dirty="0" err="1"/>
              <a:t>consequences</a:t>
            </a:r>
            <a:r>
              <a:rPr lang="it-IT" sz="2400" dirty="0"/>
              <a:t> are </a:t>
            </a:r>
            <a:r>
              <a:rPr lang="it-IT" sz="2400" dirty="0" err="1"/>
              <a:t>self-limited</a:t>
            </a:r>
            <a:r>
              <a:rPr lang="it-IT" sz="2400" dirty="0"/>
              <a:t> and </a:t>
            </a:r>
            <a:r>
              <a:rPr lang="it-IT" sz="2400" dirty="0" err="1"/>
              <a:t>resolve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the </a:t>
            </a:r>
            <a:r>
              <a:rPr lang="it-IT" sz="2400" dirty="0" err="1"/>
              <a:t>inflammation</a:t>
            </a:r>
            <a:r>
              <a:rPr lang="it-IT" sz="2400" dirty="0"/>
              <a:t> </a:t>
            </a:r>
            <a:r>
              <a:rPr lang="it-IT" sz="2400" dirty="0" err="1"/>
              <a:t>abates</a:t>
            </a:r>
            <a:r>
              <a:rPr lang="it-IT" sz="2400" dirty="0"/>
              <a:t>, </a:t>
            </a:r>
            <a:r>
              <a:rPr lang="it-IT" sz="2400" dirty="0" err="1"/>
              <a:t>leaving</a:t>
            </a:r>
            <a:r>
              <a:rPr lang="it-IT" sz="2400" dirty="0"/>
              <a:t> </a:t>
            </a:r>
            <a:r>
              <a:rPr lang="it-IT" sz="2400" dirty="0" err="1"/>
              <a:t>little</a:t>
            </a:r>
            <a:r>
              <a:rPr lang="it-IT" sz="2400" dirty="0"/>
              <a:t> or no </a:t>
            </a:r>
            <a:r>
              <a:rPr lang="it-IT" sz="2400" dirty="0" err="1"/>
              <a:t>permanent</a:t>
            </a:r>
            <a:r>
              <a:rPr lang="it-IT" sz="2400" dirty="0"/>
              <a:t> </a:t>
            </a:r>
            <a:r>
              <a:rPr lang="it-IT" sz="2400" dirty="0" err="1"/>
              <a:t>damage</a:t>
            </a:r>
            <a:r>
              <a:rPr lang="it-IT" sz="2400" dirty="0"/>
              <a:t>.</a:t>
            </a:r>
          </a:p>
          <a:p>
            <a:r>
              <a:rPr lang="it-IT" sz="2400" dirty="0"/>
              <a:t>In </a:t>
            </a:r>
            <a:r>
              <a:rPr lang="it-IT" sz="2400" dirty="0" err="1"/>
              <a:t>contrast</a:t>
            </a:r>
            <a:r>
              <a:rPr lang="it-IT" sz="2400" dirty="0"/>
              <a:t>, </a:t>
            </a:r>
            <a:r>
              <a:rPr lang="it-IT" sz="2400" dirty="0" err="1"/>
              <a:t>there</a:t>
            </a:r>
            <a:r>
              <a:rPr lang="it-IT" sz="2400" dirty="0"/>
              <a:t> are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diseases</a:t>
            </a:r>
            <a:r>
              <a:rPr lang="it-IT" sz="2400" dirty="0"/>
              <a:t> in </a:t>
            </a:r>
            <a:r>
              <a:rPr lang="it-IT" sz="2400" dirty="0" err="1"/>
              <a:t>which</a:t>
            </a:r>
            <a:r>
              <a:rPr lang="it-IT" sz="2400" dirty="0"/>
              <a:t> the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reaction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misdirected</a:t>
            </a:r>
            <a:r>
              <a:rPr lang="it-IT" sz="2400" dirty="0"/>
              <a:t> (e.g., </a:t>
            </a:r>
            <a:r>
              <a:rPr lang="it-IT" sz="2400" dirty="0" err="1"/>
              <a:t>against</a:t>
            </a:r>
            <a:r>
              <a:rPr lang="it-IT" sz="2400" dirty="0"/>
              <a:t> self </a:t>
            </a:r>
            <a:r>
              <a:rPr lang="it-IT" sz="2400" dirty="0" err="1"/>
              <a:t>tissues</a:t>
            </a:r>
            <a:r>
              <a:rPr lang="it-IT" sz="2400" dirty="0"/>
              <a:t> in </a:t>
            </a:r>
            <a:r>
              <a:rPr lang="it-IT" sz="2400" b="1" dirty="0"/>
              <a:t>autoimmune </a:t>
            </a:r>
            <a:r>
              <a:rPr lang="it-IT" sz="2400" b="1" dirty="0" err="1"/>
              <a:t>diseases</a:t>
            </a:r>
            <a:r>
              <a:rPr lang="it-IT" sz="2400" dirty="0"/>
              <a:t>), </a:t>
            </a:r>
            <a:r>
              <a:rPr lang="it-IT" sz="2400" dirty="0" err="1"/>
              <a:t>occurs</a:t>
            </a:r>
            <a:r>
              <a:rPr lang="it-IT" sz="2400" dirty="0"/>
              <a:t> </a:t>
            </a:r>
            <a:r>
              <a:rPr lang="it-IT" sz="2400" dirty="0" err="1"/>
              <a:t>against</a:t>
            </a:r>
            <a:r>
              <a:rPr lang="it-IT" sz="2400" dirty="0"/>
              <a:t> </a:t>
            </a:r>
            <a:r>
              <a:rPr lang="it-IT" sz="2400" dirty="0" err="1"/>
              <a:t>normally</a:t>
            </a:r>
            <a:r>
              <a:rPr lang="it-IT" sz="2400" dirty="0"/>
              <a:t> </a:t>
            </a:r>
            <a:r>
              <a:rPr lang="it-IT" sz="2400" dirty="0" err="1"/>
              <a:t>harmless</a:t>
            </a:r>
            <a:r>
              <a:rPr lang="it-IT" sz="2400" dirty="0"/>
              <a:t> </a:t>
            </a:r>
            <a:r>
              <a:rPr lang="it-IT" sz="2400" dirty="0" err="1"/>
              <a:t>environmental</a:t>
            </a:r>
            <a:r>
              <a:rPr lang="it-IT" sz="2400" dirty="0"/>
              <a:t> </a:t>
            </a:r>
            <a:r>
              <a:rPr lang="it-IT" sz="2400" dirty="0" err="1"/>
              <a:t>substances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evoke</a:t>
            </a:r>
            <a:r>
              <a:rPr lang="it-IT" sz="2400" dirty="0"/>
              <a:t> </a:t>
            </a:r>
            <a:r>
              <a:rPr lang="it-IT" sz="2400" dirty="0" err="1"/>
              <a:t>an</a:t>
            </a:r>
            <a:r>
              <a:rPr lang="it-IT" sz="2400" dirty="0"/>
              <a:t> immune </a:t>
            </a:r>
            <a:r>
              <a:rPr lang="it-IT" sz="2400" dirty="0" err="1"/>
              <a:t>response</a:t>
            </a:r>
            <a:r>
              <a:rPr lang="it-IT" sz="2400" dirty="0"/>
              <a:t> (e.g., in </a:t>
            </a:r>
            <a:r>
              <a:rPr lang="it-IT" sz="2400" dirty="0" err="1"/>
              <a:t>allergies</a:t>
            </a:r>
            <a:r>
              <a:rPr lang="it-IT" sz="2400" dirty="0"/>
              <a:t>), or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excessively</a:t>
            </a:r>
            <a:r>
              <a:rPr lang="it-IT" sz="2400" dirty="0"/>
              <a:t> </a:t>
            </a:r>
            <a:r>
              <a:rPr lang="it-IT" sz="2400" dirty="0" err="1"/>
              <a:t>prolonged</a:t>
            </a:r>
            <a:r>
              <a:rPr lang="it-IT" sz="2400" dirty="0"/>
              <a:t> (e.g., in </a:t>
            </a:r>
            <a:r>
              <a:rPr lang="it-IT" sz="2400" dirty="0" err="1"/>
              <a:t>infections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microbes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resist</a:t>
            </a:r>
            <a:r>
              <a:rPr lang="it-IT" sz="2400" dirty="0"/>
              <a:t> </a:t>
            </a:r>
            <a:r>
              <a:rPr lang="it-IT" sz="2400" dirty="0" err="1"/>
              <a:t>eradication</a:t>
            </a:r>
            <a:r>
              <a:rPr lang="it-IT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575301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6234</Words>
  <Application>Microsoft Macintosh PowerPoint</Application>
  <PresentationFormat>Widescreen</PresentationFormat>
  <Paragraphs>189</Paragraphs>
  <Slides>70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Tema di Office</vt:lpstr>
      <vt:lpstr>Mechanisms of Inflammation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Mechanisms of Inflammation</dc:title>
  <dc:creator>THECROVELS THECROVELS</dc:creator>
  <cp:lastModifiedBy>THECROVELS THECROVELS</cp:lastModifiedBy>
  <cp:revision>1</cp:revision>
  <dcterms:created xsi:type="dcterms:W3CDTF">2020-03-07T08:04:30Z</dcterms:created>
  <dcterms:modified xsi:type="dcterms:W3CDTF">2020-03-07T08:05:12Z</dcterms:modified>
</cp:coreProperties>
</file>