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9" r:id="rId3"/>
    <p:sldId id="396" r:id="rId4"/>
    <p:sldId id="290" r:id="rId5"/>
    <p:sldId id="397" r:id="rId6"/>
    <p:sldId id="398" r:id="rId7"/>
    <p:sldId id="291" r:id="rId8"/>
    <p:sldId id="258" r:id="rId9"/>
    <p:sldId id="292" r:id="rId10"/>
    <p:sldId id="259" r:id="rId11"/>
    <p:sldId id="293" r:id="rId12"/>
    <p:sldId id="399" r:id="rId13"/>
    <p:sldId id="400" r:id="rId14"/>
    <p:sldId id="401" r:id="rId15"/>
    <p:sldId id="294" r:id="rId16"/>
    <p:sldId id="295" r:id="rId17"/>
    <p:sldId id="296" r:id="rId18"/>
    <p:sldId id="260" r:id="rId19"/>
    <p:sldId id="297" r:id="rId20"/>
    <p:sldId id="298" r:id="rId21"/>
    <p:sldId id="261" r:id="rId22"/>
    <p:sldId id="262" r:id="rId23"/>
    <p:sldId id="263" r:id="rId24"/>
    <p:sldId id="264" r:id="rId25"/>
    <p:sldId id="299" r:id="rId26"/>
    <p:sldId id="300" r:id="rId27"/>
    <p:sldId id="402" r:id="rId28"/>
    <p:sldId id="265" r:id="rId29"/>
    <p:sldId id="301" r:id="rId30"/>
    <p:sldId id="266" r:id="rId31"/>
    <p:sldId id="267" r:id="rId32"/>
    <p:sldId id="302" r:id="rId33"/>
    <p:sldId id="303" r:id="rId34"/>
    <p:sldId id="268" r:id="rId35"/>
    <p:sldId id="304" r:id="rId36"/>
    <p:sldId id="269" r:id="rId37"/>
    <p:sldId id="305" r:id="rId38"/>
    <p:sldId id="270" r:id="rId39"/>
    <p:sldId id="306" r:id="rId40"/>
    <p:sldId id="308" r:id="rId41"/>
    <p:sldId id="307" r:id="rId42"/>
    <p:sldId id="403" r:id="rId43"/>
    <p:sldId id="271" r:id="rId44"/>
    <p:sldId id="272" r:id="rId45"/>
    <p:sldId id="309" r:id="rId46"/>
    <p:sldId id="310" r:id="rId47"/>
    <p:sldId id="311" r:id="rId48"/>
    <p:sldId id="312" r:id="rId49"/>
    <p:sldId id="404" r:id="rId50"/>
    <p:sldId id="405" r:id="rId51"/>
    <p:sldId id="406" r:id="rId5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37"/>
  </p:normalViewPr>
  <p:slideViewPr>
    <p:cSldViewPr snapToGrid="0" snapToObjects="1">
      <p:cViewPr varScale="1">
        <p:scale>
          <a:sx n="87" d="100"/>
          <a:sy n="87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8B4DA4-A2B3-DE47-931E-7089FCC1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7F54A6-793A-5742-8BDB-765F426E3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834CF1-64BF-2B47-937F-A665A2298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39-5070-1D48-A5D5-4EFC900EE575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328A44-8350-3643-87CF-6A0D6A949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36E183-D1A9-774E-86E5-1680CB172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6187-08EA-D64D-8E1A-DC226887A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204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990EE7-E8D9-9843-B856-926BB3D6D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D2198BE-4832-494F-9DE2-B5B9AAAC9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6F6C11-CEA3-A04D-BAC3-9D5A6DD0B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39-5070-1D48-A5D5-4EFC900EE575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5EB6CD-5045-8049-854F-6D631E1A8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B63687-13FC-3345-AD84-DC1B7689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6187-08EA-D64D-8E1A-DC226887A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134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EDF08BE-5DBC-ED48-897F-772A864D9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B86A1A5-728B-6745-BB46-E352FD7CC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0B7E46-99C7-6E43-8C74-10AAA3E1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39-5070-1D48-A5D5-4EFC900EE575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76DA4F-EC34-A343-9102-3D837D199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ECBE88-16C5-6940-A977-C96C7056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6187-08EA-D64D-8E1A-DC226887A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704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28EE92-B2D0-0B41-8485-3325F5654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F636A4-C84D-E64E-BE5E-F8B77F10E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17D86A-3FA7-464D-8AFC-DD1908DC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39-5070-1D48-A5D5-4EFC900EE575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076EBA-C5B3-F248-B798-534306293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584BF0-063F-5E4D-9D48-8BD83287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6187-08EA-D64D-8E1A-DC226887A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48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F61028-428A-3249-9CA0-C4B7E4151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C40FD9-60EC-3547-BE40-B937AA1C0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8AD031-CFBD-7545-A1AC-5EF7095A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39-5070-1D48-A5D5-4EFC900EE575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3D1CE2-3966-0E4E-8CBA-F3955CF6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DFECD9-A061-2841-930F-E8E6FA43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6187-08EA-D64D-8E1A-DC226887A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7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3896A9-2822-C04F-93E6-BCD6C9AFC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D4E7F3-83D9-E346-9559-EC6471FAA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5305407-532B-AA43-80B9-8D5567313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309ED3-0EF3-6C4D-BF7D-DD15CD22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39-5070-1D48-A5D5-4EFC900EE575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75A349-C88D-C546-9005-574BB026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055875-6954-1343-9482-739BF89A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6187-08EA-D64D-8E1A-DC226887A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205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13FE09-CB48-B849-A9E2-5EE7B7965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E452DE-D9D4-B042-8067-D7C3AD3EF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71B4B7-BABC-334C-B9D4-1C27BC800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B032993-7DBE-3446-835F-D5FF5CA12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79D0DB1-ED3D-1B44-84CB-9386DA555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F36D1CE-9A12-ED4A-98E4-9027A64EB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39-5070-1D48-A5D5-4EFC900EE575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A346829-CCE4-6844-AD08-260F9842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1E5EB5B-907E-DB41-A472-DCAC8D1F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6187-08EA-D64D-8E1A-DC226887A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56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7F8B3-6C82-AD49-9112-C93FBB81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E244F94-BF27-1D47-9D29-CF83A4155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39-5070-1D48-A5D5-4EFC900EE575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CDA9D5-2C9D-AD45-9936-DD33AED2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2716BF0-9208-4E41-AD05-A40CED14D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6187-08EA-D64D-8E1A-DC226887A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646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06BAE5C-10B0-8046-AAD3-A334FDB80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39-5070-1D48-A5D5-4EFC900EE575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8D2E810-D194-0446-93E6-9243E96F1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6B466E-0946-D74E-8731-FE29BAD23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6187-08EA-D64D-8E1A-DC226887A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75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003884-90C9-9F46-97E2-07F5D9BD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5E93B7-AD51-1E46-B1A1-1FDBA6574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3D1E633-CE4F-5449-BF44-65D071017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308C3D-49FF-2D49-8D34-E4A98FE51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39-5070-1D48-A5D5-4EFC900EE575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8BF912-E9FB-A442-A044-E1796A13F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26DF5A-A476-2947-B053-8BEC74BB8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6187-08EA-D64D-8E1A-DC226887A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70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D29CF0-3893-D246-B895-79DFF4EE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CA814A4-6F35-EB43-8A1A-AC23DAF2B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55A86B-E3B6-7C46-B37D-FA15C7C82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044E3E-8641-C94F-AF04-D59CC7F5F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39-5070-1D48-A5D5-4EFC900EE575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C41959-4BEB-844E-A7D0-AE27CE530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411CC19-CDA8-5342-8359-954BDA46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6187-08EA-D64D-8E1A-DC226887A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407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54B8A37-A0E5-4C43-A980-7880D5EB6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54FFF8-1405-3E4B-9E96-27970DD41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CCD2E8-2441-FE49-86FF-A19AA75B9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11C39-5070-1D48-A5D5-4EFC900EE575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C39980-0D12-564B-9460-2502B0658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406E0F-346E-5642-B9FD-FF5A49FDB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F6187-08EA-D64D-8E1A-DC226887A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89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68223" y="2017889"/>
            <a:ext cx="7422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 err="1"/>
              <a:t>Hemodynamic</a:t>
            </a:r>
            <a:r>
              <a:rPr lang="it-IT" sz="4800" b="1" dirty="0"/>
              <a:t> </a:t>
            </a:r>
            <a:r>
              <a:rPr lang="it-IT" sz="4800" b="1"/>
              <a:t>Disorders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3639187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0857" y="98328"/>
            <a:ext cx="83502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Pathways</a:t>
            </a:r>
            <a:r>
              <a:rPr lang="it-IT" sz="2000" b="1" dirty="0"/>
              <a:t> </a:t>
            </a:r>
            <a:r>
              <a:rPr lang="it-IT" sz="2000" b="1" dirty="0" err="1"/>
              <a:t>leading</a:t>
            </a:r>
            <a:r>
              <a:rPr lang="it-IT" sz="2000" b="1" dirty="0"/>
              <a:t> </a:t>
            </a:r>
            <a:r>
              <a:rPr lang="it-IT" sz="2000" b="1" dirty="0" err="1"/>
              <a:t>to</a:t>
            </a:r>
            <a:r>
              <a:rPr lang="it-IT" sz="2000" b="1" dirty="0"/>
              <a:t> </a:t>
            </a:r>
            <a:r>
              <a:rPr lang="it-IT" sz="2000" b="1" dirty="0" err="1"/>
              <a:t>systemic</a:t>
            </a:r>
            <a:r>
              <a:rPr lang="it-IT" sz="2000" b="1" dirty="0"/>
              <a:t> edema </a:t>
            </a:r>
            <a:r>
              <a:rPr lang="it-IT" sz="2000" b="1" dirty="0" err="1"/>
              <a:t>resulting</a:t>
            </a:r>
            <a:r>
              <a:rPr lang="it-IT" sz="2000" b="1" dirty="0"/>
              <a:t> </a:t>
            </a:r>
            <a:r>
              <a:rPr lang="it-IT" sz="2000" b="1" dirty="0" err="1"/>
              <a:t>from</a:t>
            </a:r>
            <a:r>
              <a:rPr lang="it-IT" sz="2000" b="1" dirty="0"/>
              <a:t> </a:t>
            </a:r>
            <a:r>
              <a:rPr lang="it-IT" sz="2000" b="1" dirty="0" err="1"/>
              <a:t>heart</a:t>
            </a:r>
            <a:r>
              <a:rPr lang="it-IT" sz="2000" b="1" dirty="0"/>
              <a:t> </a:t>
            </a:r>
            <a:r>
              <a:rPr lang="it-IT" sz="2000" b="1" dirty="0" err="1"/>
              <a:t>failure</a:t>
            </a:r>
            <a:r>
              <a:rPr lang="it-IT" sz="2000" b="1" dirty="0"/>
              <a:t>, </a:t>
            </a:r>
            <a:r>
              <a:rPr lang="it-IT" sz="2000" b="1" dirty="0" err="1"/>
              <a:t>renal</a:t>
            </a:r>
            <a:r>
              <a:rPr lang="it-IT" sz="2000" b="1" dirty="0"/>
              <a:t> </a:t>
            </a:r>
            <a:r>
              <a:rPr lang="it-IT" sz="2000" b="1" dirty="0" err="1"/>
              <a:t>failure</a:t>
            </a:r>
            <a:r>
              <a:rPr lang="it-IT" sz="2000" b="1" dirty="0"/>
              <a:t>, or </a:t>
            </a:r>
            <a:r>
              <a:rPr lang="it-IT" sz="2000" b="1" dirty="0" err="1"/>
              <a:t>reduced</a:t>
            </a:r>
            <a:r>
              <a:rPr lang="it-IT" sz="2000" b="1" dirty="0"/>
              <a:t> plasma </a:t>
            </a:r>
            <a:r>
              <a:rPr lang="it-IT" sz="2000" b="1" dirty="0" err="1"/>
              <a:t>osmotic</a:t>
            </a:r>
            <a:r>
              <a:rPr lang="it-IT" sz="2000" b="1" dirty="0"/>
              <a:t> </a:t>
            </a:r>
            <a:r>
              <a:rPr lang="it-IT" sz="2000" b="1" dirty="0" err="1"/>
              <a:t>pressure</a:t>
            </a:r>
            <a:r>
              <a:rPr lang="it-IT" sz="2000" b="1" dirty="0"/>
              <a:t>. </a:t>
            </a:r>
          </a:p>
        </p:txBody>
      </p:sp>
      <p:pic>
        <p:nvPicPr>
          <p:cNvPr id="3" name="Immagine 2" descr="Schermata 2018-08-23 alle 16.53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13" y="1160157"/>
            <a:ext cx="6958574" cy="549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51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41500" y="184120"/>
            <a:ext cx="8509000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Reduced</a:t>
            </a:r>
            <a:r>
              <a:rPr lang="it-IT" sz="2000" b="1" dirty="0"/>
              <a:t> Plasma </a:t>
            </a:r>
            <a:r>
              <a:rPr lang="it-IT" sz="2000" b="1" dirty="0" err="1"/>
              <a:t>Osmotic</a:t>
            </a:r>
            <a:r>
              <a:rPr lang="it-IT" sz="2000" b="1" dirty="0"/>
              <a:t> </a:t>
            </a:r>
            <a:r>
              <a:rPr lang="it-IT" sz="2000" b="1" dirty="0" err="1"/>
              <a:t>Pressure</a:t>
            </a:r>
            <a:endParaRPr lang="it-IT" sz="2000" b="1" dirty="0"/>
          </a:p>
          <a:p>
            <a:r>
              <a:rPr lang="it-IT" sz="2000" dirty="0" err="1"/>
              <a:t>Reduction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plasma </a:t>
            </a:r>
            <a:r>
              <a:rPr lang="it-IT" sz="2000" dirty="0" err="1"/>
              <a:t>albumin</a:t>
            </a:r>
            <a:r>
              <a:rPr lang="it-IT" sz="2000" dirty="0"/>
              <a:t> </a:t>
            </a:r>
            <a:r>
              <a:rPr lang="it-IT" sz="2000" dirty="0" err="1"/>
              <a:t>concentrations</a:t>
            </a:r>
            <a:r>
              <a:rPr lang="it-IT" sz="2000" dirty="0"/>
              <a:t> </a:t>
            </a:r>
            <a:r>
              <a:rPr lang="it-IT" sz="2000" dirty="0" err="1"/>
              <a:t>leads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decreased</a:t>
            </a:r>
            <a:r>
              <a:rPr lang="it-IT" sz="2000" dirty="0"/>
              <a:t> </a:t>
            </a:r>
            <a:r>
              <a:rPr lang="it-IT" sz="2000" dirty="0" err="1"/>
              <a:t>colloid</a:t>
            </a:r>
            <a:r>
              <a:rPr lang="it-IT" sz="2000" dirty="0"/>
              <a:t> </a:t>
            </a:r>
            <a:r>
              <a:rPr lang="it-IT" sz="2000" dirty="0" err="1"/>
              <a:t>osmotic</a:t>
            </a:r>
            <a:r>
              <a:rPr lang="it-IT" sz="2000" dirty="0"/>
              <a:t> </a:t>
            </a:r>
            <a:r>
              <a:rPr lang="it-IT" sz="2000" dirty="0" err="1"/>
              <a:t>pressure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blood</a:t>
            </a:r>
            <a:r>
              <a:rPr lang="it-IT" sz="2000" dirty="0"/>
              <a:t> and loss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fluid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the </a:t>
            </a:r>
            <a:r>
              <a:rPr lang="it-IT" sz="2000" dirty="0" err="1"/>
              <a:t>circulation</a:t>
            </a:r>
            <a:r>
              <a:rPr lang="it-IT" sz="2000" dirty="0"/>
              <a:t>. Under </a:t>
            </a:r>
            <a:r>
              <a:rPr lang="it-IT" sz="2000" dirty="0" err="1"/>
              <a:t>normal</a:t>
            </a:r>
            <a:r>
              <a:rPr lang="it-IT" sz="2000" dirty="0"/>
              <a:t> </a:t>
            </a:r>
            <a:r>
              <a:rPr lang="it-IT" sz="2000" dirty="0" err="1"/>
              <a:t>circumstances</a:t>
            </a:r>
            <a:r>
              <a:rPr lang="it-IT" sz="2000" dirty="0"/>
              <a:t>, </a:t>
            </a:r>
            <a:r>
              <a:rPr lang="it-IT" sz="2000" dirty="0" err="1"/>
              <a:t>albumin</a:t>
            </a:r>
            <a:r>
              <a:rPr lang="it-IT" sz="2000" dirty="0"/>
              <a:t> </a:t>
            </a:r>
            <a:r>
              <a:rPr lang="it-IT" sz="2000" dirty="0" err="1"/>
              <a:t>accounts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almost</a:t>
            </a:r>
            <a:r>
              <a:rPr lang="it-IT" sz="2000" dirty="0"/>
              <a:t> </a:t>
            </a:r>
            <a:r>
              <a:rPr lang="it-IT" sz="2000" dirty="0" err="1"/>
              <a:t>half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total plasma </a:t>
            </a:r>
            <a:r>
              <a:rPr lang="it-IT" sz="2000" dirty="0" err="1"/>
              <a:t>protein</a:t>
            </a:r>
            <a:r>
              <a:rPr lang="it-IT" sz="2000" dirty="0"/>
              <a:t>. </a:t>
            </a:r>
            <a:r>
              <a:rPr lang="it-IT" sz="2000" dirty="0" err="1"/>
              <a:t>Therefore</a:t>
            </a:r>
            <a:r>
              <a:rPr lang="it-IT" sz="2000" dirty="0"/>
              <a:t>, </a:t>
            </a:r>
            <a:r>
              <a:rPr lang="it-IT" sz="2000" dirty="0" err="1"/>
              <a:t>conditions</a:t>
            </a:r>
            <a:r>
              <a:rPr lang="it-IT" sz="2000" dirty="0"/>
              <a:t> in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albumin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either</a:t>
            </a:r>
            <a:r>
              <a:rPr lang="it-IT" sz="2000" dirty="0"/>
              <a:t> </a:t>
            </a:r>
            <a:r>
              <a:rPr lang="it-IT" sz="2000" dirty="0" err="1"/>
              <a:t>lost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the </a:t>
            </a:r>
            <a:r>
              <a:rPr lang="it-IT" sz="2000" dirty="0" err="1"/>
              <a:t>circulation</a:t>
            </a:r>
            <a:r>
              <a:rPr lang="it-IT" sz="2000" dirty="0"/>
              <a:t> or </a:t>
            </a:r>
            <a:r>
              <a:rPr lang="it-IT" sz="2000" dirty="0" err="1"/>
              <a:t>synthesized</a:t>
            </a:r>
            <a:r>
              <a:rPr lang="it-IT" sz="2000" dirty="0"/>
              <a:t> in </a:t>
            </a:r>
            <a:r>
              <a:rPr lang="it-IT" sz="2000" dirty="0" err="1"/>
              <a:t>inadequate</a:t>
            </a:r>
            <a:r>
              <a:rPr lang="it-IT" sz="2000" dirty="0"/>
              <a:t> </a:t>
            </a:r>
            <a:r>
              <a:rPr lang="it-IT" sz="2000" dirty="0" err="1"/>
              <a:t>amounts</a:t>
            </a:r>
            <a:r>
              <a:rPr lang="it-IT" sz="2000" dirty="0"/>
              <a:t> are common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reduced</a:t>
            </a:r>
            <a:r>
              <a:rPr lang="it-IT" sz="2000" dirty="0"/>
              <a:t> plasma </a:t>
            </a:r>
            <a:r>
              <a:rPr lang="it-IT" sz="2000" dirty="0" err="1"/>
              <a:t>osmotic</a:t>
            </a:r>
            <a:r>
              <a:rPr lang="it-IT" sz="2000" dirty="0"/>
              <a:t> </a:t>
            </a:r>
            <a:r>
              <a:rPr lang="it-IT" sz="2000" dirty="0" err="1"/>
              <a:t>pressure</a:t>
            </a:r>
            <a:r>
              <a:rPr lang="it-IT" sz="2000" dirty="0"/>
              <a:t>. </a:t>
            </a:r>
            <a:r>
              <a:rPr lang="it-IT" sz="2000" b="1" dirty="0" err="1"/>
              <a:t>Nephrotic</a:t>
            </a:r>
            <a:r>
              <a:rPr lang="it-IT" sz="2000" b="1" dirty="0"/>
              <a:t> </a:t>
            </a:r>
            <a:r>
              <a:rPr lang="it-IT" sz="2000" b="1" dirty="0" err="1"/>
              <a:t>syndrome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the </a:t>
            </a:r>
            <a:r>
              <a:rPr lang="it-IT" sz="2000" b="1" dirty="0" err="1"/>
              <a:t>most</a:t>
            </a:r>
            <a:r>
              <a:rPr lang="it-IT" sz="2000" b="1" dirty="0"/>
              <a:t> </a:t>
            </a:r>
            <a:r>
              <a:rPr lang="it-IT" sz="2000" b="1" dirty="0" err="1"/>
              <a:t>important</a:t>
            </a:r>
            <a:r>
              <a:rPr lang="it-IT" sz="2000" b="1" dirty="0"/>
              <a:t> cause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albumin</a:t>
            </a:r>
            <a:r>
              <a:rPr lang="it-IT" sz="2000" b="1" dirty="0"/>
              <a:t> loss </a:t>
            </a:r>
            <a:r>
              <a:rPr lang="it-IT" sz="2000" b="1" dirty="0" err="1"/>
              <a:t>from</a:t>
            </a:r>
            <a:r>
              <a:rPr lang="it-IT" sz="2000" b="1" dirty="0"/>
              <a:t> the </a:t>
            </a:r>
            <a:r>
              <a:rPr lang="it-IT" sz="2000" b="1" dirty="0" err="1"/>
              <a:t>blood</a:t>
            </a:r>
            <a:endParaRPr lang="it-IT" sz="20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1851FE2-8638-C542-8778-3AEF0795C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38896"/>
            <a:ext cx="9144000" cy="353290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8A6E974-A61D-514F-A213-6674237E9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0" y="3060699"/>
            <a:ext cx="88646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523365A-C90C-0843-9D96-0887FA54232C}"/>
              </a:ext>
            </a:extLst>
          </p:cNvPr>
          <p:cNvSpPr/>
          <p:nvPr/>
        </p:nvSpPr>
        <p:spPr>
          <a:xfrm>
            <a:off x="1777282" y="475894"/>
            <a:ext cx="84010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Lymphatic</a:t>
            </a:r>
            <a:r>
              <a:rPr lang="it-IT" sz="2000" b="1" dirty="0"/>
              <a:t> </a:t>
            </a:r>
            <a:r>
              <a:rPr lang="it-IT" sz="2000" b="1" dirty="0" err="1"/>
              <a:t>Obstruction</a:t>
            </a:r>
            <a:endParaRPr lang="it-IT" sz="2000" b="1" dirty="0"/>
          </a:p>
          <a:p>
            <a:r>
              <a:rPr lang="it-IT" sz="2000" dirty="0"/>
              <a:t>Edema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result</a:t>
            </a:r>
            <a:r>
              <a:rPr lang="it-IT" sz="2000" dirty="0"/>
              <a:t> from </a:t>
            </a:r>
            <a:r>
              <a:rPr lang="it-IT" sz="2000" dirty="0" err="1"/>
              <a:t>lymphatic</a:t>
            </a:r>
            <a:r>
              <a:rPr lang="it-IT" sz="2000" dirty="0"/>
              <a:t> </a:t>
            </a:r>
            <a:r>
              <a:rPr lang="it-IT" sz="2000" dirty="0" err="1"/>
              <a:t>obstruction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compromises</a:t>
            </a:r>
            <a:r>
              <a:rPr lang="it-IT" sz="2000" dirty="0"/>
              <a:t> </a:t>
            </a:r>
            <a:r>
              <a:rPr lang="it-IT" sz="2000" dirty="0" err="1"/>
              <a:t>resorption</a:t>
            </a:r>
            <a:r>
              <a:rPr lang="it-IT" sz="2000" dirty="0"/>
              <a:t> of </a:t>
            </a:r>
            <a:r>
              <a:rPr lang="it-IT" sz="2000" dirty="0" err="1"/>
              <a:t>fluid</a:t>
            </a:r>
            <a:r>
              <a:rPr lang="it-IT" sz="2000" dirty="0"/>
              <a:t> from </a:t>
            </a:r>
            <a:r>
              <a:rPr lang="it-IT" sz="2000" dirty="0" err="1"/>
              <a:t>interstitial</a:t>
            </a:r>
            <a:r>
              <a:rPr lang="it-IT" sz="2000" dirty="0"/>
              <a:t> </a:t>
            </a:r>
            <a:r>
              <a:rPr lang="it-IT" sz="2000" dirty="0" err="1"/>
              <a:t>spaces</a:t>
            </a:r>
            <a:r>
              <a:rPr lang="it-IT" sz="2000" dirty="0"/>
              <a:t>. </a:t>
            </a:r>
            <a:r>
              <a:rPr lang="it-IT" sz="2000" dirty="0" err="1"/>
              <a:t>Impaired</a:t>
            </a:r>
            <a:r>
              <a:rPr lang="it-IT" sz="2000" dirty="0"/>
              <a:t> </a:t>
            </a:r>
            <a:r>
              <a:rPr lang="it-IT" sz="2000" dirty="0" err="1"/>
              <a:t>lymphatic</a:t>
            </a:r>
            <a:r>
              <a:rPr lang="it-IT" sz="2000" dirty="0"/>
              <a:t> </a:t>
            </a:r>
            <a:r>
              <a:rPr lang="it-IT" sz="2000" dirty="0" err="1"/>
              <a:t>drainage</a:t>
            </a:r>
            <a:r>
              <a:rPr lang="it-IT" sz="2000" dirty="0"/>
              <a:t> and </a:t>
            </a:r>
            <a:r>
              <a:rPr lang="it-IT" sz="2000" dirty="0" err="1"/>
              <a:t>consequent</a:t>
            </a:r>
            <a:r>
              <a:rPr lang="it-IT" sz="2000" dirty="0"/>
              <a:t> </a:t>
            </a:r>
            <a:r>
              <a:rPr lang="it-IT" sz="2000" dirty="0" err="1"/>
              <a:t>lymphedema</a:t>
            </a:r>
            <a:r>
              <a:rPr lang="it-IT" sz="2000" dirty="0"/>
              <a:t> </a:t>
            </a:r>
            <a:r>
              <a:rPr lang="it-IT" sz="2000" dirty="0" err="1"/>
              <a:t>usually</a:t>
            </a:r>
            <a:r>
              <a:rPr lang="it-IT" sz="2000" dirty="0"/>
              <a:t> </a:t>
            </a:r>
            <a:r>
              <a:rPr lang="it-IT" sz="2000" dirty="0" err="1"/>
              <a:t>results</a:t>
            </a:r>
            <a:r>
              <a:rPr lang="it-IT" sz="2000" dirty="0"/>
              <a:t> from a </a:t>
            </a:r>
            <a:r>
              <a:rPr lang="it-IT" sz="2000" dirty="0" err="1"/>
              <a:t>localized</a:t>
            </a:r>
            <a:r>
              <a:rPr lang="it-IT" sz="2000" dirty="0"/>
              <a:t> </a:t>
            </a:r>
            <a:r>
              <a:rPr lang="it-IT" sz="2000" dirty="0" err="1"/>
              <a:t>obstruction</a:t>
            </a:r>
            <a:r>
              <a:rPr lang="it-IT" sz="2000" dirty="0"/>
              <a:t> </a:t>
            </a:r>
            <a:r>
              <a:rPr lang="it-IT" sz="2000" dirty="0" err="1"/>
              <a:t>caused</a:t>
            </a:r>
            <a:r>
              <a:rPr lang="it-IT" sz="2000" dirty="0"/>
              <a:t> by an </a:t>
            </a:r>
            <a:r>
              <a:rPr lang="it-IT" sz="2000" dirty="0" err="1"/>
              <a:t>inflammatory</a:t>
            </a:r>
            <a:r>
              <a:rPr lang="it-IT" sz="2000" dirty="0"/>
              <a:t> or </a:t>
            </a:r>
            <a:r>
              <a:rPr lang="it-IT" sz="2000" dirty="0" err="1"/>
              <a:t>neoplastic</a:t>
            </a:r>
            <a:r>
              <a:rPr lang="it-IT" sz="2000" dirty="0"/>
              <a:t> </a:t>
            </a:r>
            <a:r>
              <a:rPr lang="it-IT" sz="2000" dirty="0" err="1"/>
              <a:t>condition</a:t>
            </a:r>
            <a:r>
              <a:rPr lang="it-IT" sz="2000" dirty="0"/>
              <a:t>. For </a:t>
            </a:r>
            <a:r>
              <a:rPr lang="it-IT" sz="2000" dirty="0" err="1"/>
              <a:t>example</a:t>
            </a:r>
            <a:r>
              <a:rPr lang="it-IT" sz="2000" dirty="0"/>
              <a:t>, the </a:t>
            </a:r>
            <a:r>
              <a:rPr lang="it-IT" sz="2000" dirty="0" err="1"/>
              <a:t>parasitic</a:t>
            </a:r>
            <a:r>
              <a:rPr lang="it-IT" sz="2000" dirty="0"/>
              <a:t> </a:t>
            </a:r>
            <a:r>
              <a:rPr lang="it-IT" sz="2000" dirty="0" err="1"/>
              <a:t>infection</a:t>
            </a:r>
            <a:r>
              <a:rPr lang="it-IT" sz="2000" dirty="0"/>
              <a:t> </a:t>
            </a:r>
            <a:r>
              <a:rPr lang="it-IT" sz="2000" dirty="0" err="1"/>
              <a:t>filariasis</a:t>
            </a:r>
            <a:r>
              <a:rPr lang="it-IT" sz="2000" dirty="0"/>
              <a:t> can cause massive edema of the </a:t>
            </a:r>
            <a:r>
              <a:rPr lang="it-IT" sz="2000" dirty="0" err="1"/>
              <a:t>lower</a:t>
            </a:r>
            <a:r>
              <a:rPr lang="it-IT" sz="2000" dirty="0"/>
              <a:t> </a:t>
            </a:r>
            <a:r>
              <a:rPr lang="it-IT" sz="2000" dirty="0" err="1"/>
              <a:t>extremity</a:t>
            </a:r>
            <a:r>
              <a:rPr lang="it-IT" sz="2000" dirty="0"/>
              <a:t> and </a:t>
            </a:r>
            <a:r>
              <a:rPr lang="it-IT" sz="2000" dirty="0" err="1"/>
              <a:t>external</a:t>
            </a:r>
            <a:r>
              <a:rPr lang="it-IT" sz="2000" dirty="0"/>
              <a:t> </a:t>
            </a:r>
            <a:r>
              <a:rPr lang="it-IT" sz="2000" dirty="0" err="1"/>
              <a:t>genitalia</a:t>
            </a:r>
            <a:r>
              <a:rPr lang="it-IT" sz="2000" dirty="0"/>
              <a:t> (so-</a:t>
            </a:r>
            <a:r>
              <a:rPr lang="it-IT" sz="2000" dirty="0" err="1"/>
              <a:t>called</a:t>
            </a:r>
            <a:r>
              <a:rPr lang="it-IT" sz="2000" dirty="0"/>
              <a:t> “</a:t>
            </a:r>
            <a:r>
              <a:rPr lang="it-IT" sz="2000" dirty="0" err="1"/>
              <a:t>elephantiasis</a:t>
            </a:r>
            <a:r>
              <a:rPr lang="it-IT" sz="2000" dirty="0"/>
              <a:t>”) by </a:t>
            </a:r>
            <a:r>
              <a:rPr lang="it-IT" sz="2000" dirty="0" err="1"/>
              <a:t>producing</a:t>
            </a:r>
            <a:r>
              <a:rPr lang="it-IT" sz="2000" dirty="0"/>
              <a:t> </a:t>
            </a:r>
            <a:r>
              <a:rPr lang="it-IT" sz="2000" dirty="0" err="1"/>
              <a:t>inguinal</a:t>
            </a:r>
            <a:r>
              <a:rPr lang="it-IT" sz="2000" dirty="0"/>
              <a:t> </a:t>
            </a:r>
            <a:r>
              <a:rPr lang="it-IT" sz="2000" dirty="0" err="1"/>
              <a:t>lymphatic</a:t>
            </a:r>
            <a:r>
              <a:rPr lang="it-IT" sz="2000" dirty="0"/>
              <a:t> and </a:t>
            </a:r>
            <a:r>
              <a:rPr lang="it-IT" sz="2000" dirty="0" err="1"/>
              <a:t>lymph</a:t>
            </a:r>
            <a:r>
              <a:rPr lang="it-IT" sz="2000" dirty="0"/>
              <a:t> </a:t>
            </a:r>
            <a:r>
              <a:rPr lang="it-IT" sz="2000" dirty="0" err="1"/>
              <a:t>node</a:t>
            </a:r>
            <a:r>
              <a:rPr lang="it-IT" sz="2000" dirty="0"/>
              <a:t> </a:t>
            </a:r>
            <a:r>
              <a:rPr lang="it-IT" sz="2000" dirty="0" err="1"/>
              <a:t>fibrosis</a:t>
            </a:r>
            <a:r>
              <a:rPr lang="it-IT" sz="2000" dirty="0"/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D46CCC-25D3-4146-BD09-F513D0895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0" y="3400603"/>
            <a:ext cx="3434632" cy="246679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1A07DDB-015A-B843-83B3-1B092FE9CEAF}"/>
              </a:ext>
            </a:extLst>
          </p:cNvPr>
          <p:cNvSpPr/>
          <p:nvPr/>
        </p:nvSpPr>
        <p:spPr>
          <a:xfrm>
            <a:off x="1866900" y="3550761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 err="1"/>
              <a:t>Infiltration</a:t>
            </a:r>
            <a:r>
              <a:rPr lang="it-IT" sz="2000" dirty="0"/>
              <a:t> and </a:t>
            </a:r>
            <a:r>
              <a:rPr lang="it-IT" sz="2000" dirty="0" err="1"/>
              <a:t>obstruction</a:t>
            </a:r>
            <a:r>
              <a:rPr lang="it-IT" sz="2000" dirty="0"/>
              <a:t> of </a:t>
            </a:r>
            <a:r>
              <a:rPr lang="it-IT" sz="2000" dirty="0" err="1"/>
              <a:t>superficial</a:t>
            </a:r>
            <a:r>
              <a:rPr lang="it-IT" sz="2000" dirty="0"/>
              <a:t> </a:t>
            </a:r>
            <a:r>
              <a:rPr lang="it-IT" sz="2000" dirty="0" err="1"/>
              <a:t>lymphatics</a:t>
            </a:r>
            <a:r>
              <a:rPr lang="it-IT" sz="2000" dirty="0"/>
              <a:t> by </a:t>
            </a:r>
            <a:r>
              <a:rPr lang="it-IT" sz="2000" dirty="0" err="1"/>
              <a:t>breast</a:t>
            </a:r>
            <a:r>
              <a:rPr lang="it-IT" sz="2000" dirty="0"/>
              <a:t> </a:t>
            </a:r>
            <a:r>
              <a:rPr lang="it-IT" sz="2000" dirty="0" err="1"/>
              <a:t>cancer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cause edema of the </a:t>
            </a:r>
            <a:r>
              <a:rPr lang="it-IT" sz="2000" dirty="0" err="1"/>
              <a:t>overlying</a:t>
            </a:r>
            <a:r>
              <a:rPr lang="it-IT" sz="2000" dirty="0"/>
              <a:t> </a:t>
            </a:r>
            <a:r>
              <a:rPr lang="it-IT" sz="2000" dirty="0" err="1"/>
              <a:t>skin</a:t>
            </a:r>
            <a:r>
              <a:rPr lang="it-IT" sz="2000" dirty="0"/>
              <a:t>; the </a:t>
            </a:r>
            <a:r>
              <a:rPr lang="it-IT" sz="2000" dirty="0" err="1"/>
              <a:t>characteristic</a:t>
            </a:r>
            <a:r>
              <a:rPr lang="it-IT" sz="2000" dirty="0"/>
              <a:t> </a:t>
            </a:r>
            <a:r>
              <a:rPr lang="it-IT" sz="2000" dirty="0" err="1"/>
              <a:t>finely</a:t>
            </a:r>
            <a:r>
              <a:rPr lang="it-IT" sz="2000" dirty="0"/>
              <a:t> </a:t>
            </a:r>
            <a:r>
              <a:rPr lang="it-IT" sz="2000" dirty="0" err="1"/>
              <a:t>pitted</a:t>
            </a:r>
            <a:r>
              <a:rPr lang="it-IT" sz="2000" dirty="0"/>
              <a:t> </a:t>
            </a:r>
            <a:r>
              <a:rPr lang="it-IT" sz="2000" dirty="0" err="1"/>
              <a:t>appearance</a:t>
            </a:r>
            <a:r>
              <a:rPr lang="it-IT" sz="2000" dirty="0"/>
              <a:t> of the </a:t>
            </a:r>
            <a:r>
              <a:rPr lang="it-IT" sz="2000" dirty="0" err="1"/>
              <a:t>skin</a:t>
            </a:r>
            <a:r>
              <a:rPr lang="it-IT" sz="2000" dirty="0"/>
              <a:t> of the </a:t>
            </a:r>
            <a:r>
              <a:rPr lang="it-IT" sz="2000" dirty="0" err="1"/>
              <a:t>affected</a:t>
            </a:r>
            <a:r>
              <a:rPr lang="it-IT" sz="2000" dirty="0"/>
              <a:t> </a:t>
            </a:r>
            <a:r>
              <a:rPr lang="it-IT" sz="2000" dirty="0" err="1"/>
              <a:t>breast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dirty="0" err="1"/>
              <a:t>peau</a:t>
            </a:r>
            <a:r>
              <a:rPr lang="it-IT" sz="2000" dirty="0"/>
              <a:t> </a:t>
            </a:r>
            <a:r>
              <a:rPr lang="it-IT" sz="2000" dirty="0" err="1"/>
              <a:t>d’orange</a:t>
            </a:r>
            <a:r>
              <a:rPr lang="it-IT" sz="2000" dirty="0"/>
              <a:t> (</a:t>
            </a:r>
            <a:r>
              <a:rPr lang="it-IT" sz="2000" dirty="0" err="1"/>
              <a:t>orange</a:t>
            </a:r>
            <a:r>
              <a:rPr lang="it-IT" sz="2000" dirty="0"/>
              <a:t> </a:t>
            </a:r>
            <a:r>
              <a:rPr lang="it-IT" sz="2000" dirty="0" err="1"/>
              <a:t>peel</a:t>
            </a:r>
            <a:r>
              <a:rPr lang="it-IT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7286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55ECAE1-906C-F648-8E95-5E9FE8C9E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55" y="0"/>
            <a:ext cx="865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9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1DD3B74-B83B-9944-8195-EC2D3AF88EC2}"/>
              </a:ext>
            </a:extLst>
          </p:cNvPr>
          <p:cNvSpPr/>
          <p:nvPr/>
        </p:nvSpPr>
        <p:spPr>
          <a:xfrm>
            <a:off x="1905000" y="302389"/>
            <a:ext cx="8210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Sodium</a:t>
            </a:r>
            <a:r>
              <a:rPr lang="it-IT" sz="2400" b="1" dirty="0"/>
              <a:t> and Water </a:t>
            </a:r>
            <a:r>
              <a:rPr lang="it-IT" sz="2400" b="1" dirty="0" err="1"/>
              <a:t>Retention</a:t>
            </a:r>
            <a:endParaRPr lang="it-IT" sz="2400" b="1" dirty="0"/>
          </a:p>
          <a:p>
            <a:r>
              <a:rPr lang="it-IT" sz="2400" dirty="0" err="1"/>
              <a:t>Excessive</a:t>
            </a:r>
            <a:r>
              <a:rPr lang="it-IT" sz="2400" dirty="0"/>
              <a:t> </a:t>
            </a:r>
            <a:r>
              <a:rPr lang="it-IT" sz="2400" dirty="0" err="1"/>
              <a:t>retention</a:t>
            </a:r>
            <a:r>
              <a:rPr lang="it-IT" sz="2400" dirty="0"/>
              <a:t> of </a:t>
            </a:r>
            <a:r>
              <a:rPr lang="it-IT" sz="2400" dirty="0" err="1"/>
              <a:t>salt</a:t>
            </a:r>
            <a:r>
              <a:rPr lang="it-IT" sz="2400" dirty="0"/>
              <a:t> (and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obligate</a:t>
            </a:r>
            <a:r>
              <a:rPr lang="it-IT" sz="2400" dirty="0"/>
              <a:t> </a:t>
            </a:r>
            <a:r>
              <a:rPr lang="it-IT" sz="2400" dirty="0" err="1"/>
              <a:t>associated</a:t>
            </a:r>
            <a:r>
              <a:rPr lang="it-IT" sz="2400" dirty="0"/>
              <a:t> water) can </a:t>
            </a:r>
            <a:r>
              <a:rPr lang="it-IT" sz="2400" dirty="0" err="1"/>
              <a:t>lead</a:t>
            </a:r>
            <a:r>
              <a:rPr lang="it-IT" sz="2400" dirty="0"/>
              <a:t> to edema by </a:t>
            </a:r>
            <a:r>
              <a:rPr lang="it-IT" sz="2400" dirty="0" err="1"/>
              <a:t>increasing</a:t>
            </a:r>
            <a:r>
              <a:rPr lang="it-IT" sz="2400" dirty="0"/>
              <a:t> </a:t>
            </a:r>
            <a:r>
              <a:rPr lang="it-IT" sz="2400" dirty="0" err="1"/>
              <a:t>hydrostatic</a:t>
            </a:r>
            <a:r>
              <a:rPr lang="it-IT" sz="2400" dirty="0"/>
              <a:t> pressure (</a:t>
            </a:r>
            <a:r>
              <a:rPr lang="it-IT" sz="2400" dirty="0" err="1"/>
              <a:t>because</a:t>
            </a:r>
            <a:r>
              <a:rPr lang="it-IT" sz="2400" dirty="0"/>
              <a:t> of </a:t>
            </a:r>
            <a:r>
              <a:rPr lang="it-IT" sz="2400" dirty="0" err="1"/>
              <a:t>expansion</a:t>
            </a:r>
            <a:r>
              <a:rPr lang="it-IT" sz="2400" dirty="0"/>
              <a:t> of the </a:t>
            </a:r>
            <a:r>
              <a:rPr lang="it-IT" sz="2400" dirty="0" err="1"/>
              <a:t>intravascular</a:t>
            </a:r>
            <a:r>
              <a:rPr lang="it-IT" sz="2400" dirty="0"/>
              <a:t> volume) and </a:t>
            </a:r>
            <a:r>
              <a:rPr lang="it-IT" sz="2400" dirty="0" err="1"/>
              <a:t>reducing</a:t>
            </a:r>
            <a:r>
              <a:rPr lang="it-IT" sz="2400" dirty="0"/>
              <a:t> plasma </a:t>
            </a:r>
            <a:r>
              <a:rPr lang="it-IT" sz="2400" dirty="0" err="1"/>
              <a:t>osmotic</a:t>
            </a:r>
            <a:r>
              <a:rPr lang="it-IT" sz="2400" dirty="0"/>
              <a:t> pressure. </a:t>
            </a:r>
            <a:endParaRPr lang="it-IT" sz="24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69492A2-A395-5544-93DF-064E4C2B0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0" y="2241381"/>
            <a:ext cx="5323396" cy="3873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8812352-FB9B-9E47-8A6A-4E018BBE414E}"/>
              </a:ext>
            </a:extLst>
          </p:cNvPr>
          <p:cNvSpPr/>
          <p:nvPr/>
        </p:nvSpPr>
        <p:spPr>
          <a:xfrm>
            <a:off x="1905000" y="2319883"/>
            <a:ext cx="28384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Excessive</a:t>
            </a:r>
            <a:r>
              <a:rPr lang="it-IT" sz="2400" dirty="0"/>
              <a:t> </a:t>
            </a:r>
            <a:r>
              <a:rPr lang="it-IT" sz="2400" dirty="0" err="1"/>
              <a:t>salt</a:t>
            </a:r>
            <a:r>
              <a:rPr lang="it-IT" sz="2400" dirty="0"/>
              <a:t> and water </a:t>
            </a:r>
            <a:r>
              <a:rPr lang="it-IT" sz="2400" dirty="0" err="1"/>
              <a:t>retention</a:t>
            </a:r>
            <a:r>
              <a:rPr lang="it-IT" sz="2400" dirty="0"/>
              <a:t> are </a:t>
            </a:r>
            <a:r>
              <a:rPr lang="it-IT" sz="2400" dirty="0" err="1"/>
              <a:t>seen</a:t>
            </a:r>
            <a:r>
              <a:rPr lang="it-IT" sz="2400" dirty="0"/>
              <a:t> in a wide </a:t>
            </a:r>
            <a:r>
              <a:rPr lang="it-IT" sz="2400" dirty="0" err="1"/>
              <a:t>variety</a:t>
            </a:r>
            <a:r>
              <a:rPr lang="it-IT" sz="2400" dirty="0"/>
              <a:t> of </a:t>
            </a:r>
            <a:r>
              <a:rPr lang="it-IT" sz="2400" dirty="0" err="1"/>
              <a:t>diseases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compromise </a:t>
            </a:r>
            <a:r>
              <a:rPr lang="it-IT" sz="2400" dirty="0" err="1"/>
              <a:t>renal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r>
              <a:rPr lang="it-IT" sz="2400" dirty="0"/>
              <a:t>, </a:t>
            </a:r>
            <a:r>
              <a:rPr lang="it-IT" sz="2400" b="1" dirty="0" err="1"/>
              <a:t>including</a:t>
            </a:r>
            <a:r>
              <a:rPr lang="it-IT" sz="2400" b="1" dirty="0"/>
              <a:t> </a:t>
            </a:r>
            <a:r>
              <a:rPr lang="it-IT" sz="2400" b="1" dirty="0" err="1"/>
              <a:t>poststreptococcal</a:t>
            </a:r>
            <a:r>
              <a:rPr lang="it-IT" sz="2400" b="1" dirty="0"/>
              <a:t> </a:t>
            </a:r>
            <a:r>
              <a:rPr lang="it-IT" sz="2400" b="1" dirty="0" err="1"/>
              <a:t>glomerulonephritis</a:t>
            </a:r>
            <a:r>
              <a:rPr lang="it-IT" sz="2400" b="1" dirty="0"/>
              <a:t> and acute </a:t>
            </a:r>
            <a:r>
              <a:rPr lang="it-IT" sz="2400" b="1" dirty="0" err="1"/>
              <a:t>renal</a:t>
            </a:r>
            <a:r>
              <a:rPr lang="it-IT" sz="2400" b="1" dirty="0"/>
              <a:t> </a:t>
            </a:r>
            <a:r>
              <a:rPr lang="it-IT" sz="2400" b="1" dirty="0" err="1"/>
              <a:t>failure</a:t>
            </a:r>
            <a:r>
              <a:rPr lang="it-IT" sz="2400" b="1" dirty="0"/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020991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78000" y="321183"/>
            <a:ext cx="335177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Clinical</a:t>
            </a:r>
            <a:r>
              <a:rPr lang="it-IT" sz="2400" b="1" dirty="0"/>
              <a:t> </a:t>
            </a:r>
            <a:r>
              <a:rPr lang="it-IT" sz="2400" b="1" dirty="0" err="1"/>
              <a:t>Features</a:t>
            </a:r>
            <a:endParaRPr lang="it-IT" sz="2400" b="1" dirty="0"/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effects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edema </a:t>
            </a:r>
            <a:r>
              <a:rPr lang="it-IT" dirty="0" err="1"/>
              <a:t>vary</a:t>
            </a:r>
            <a:r>
              <a:rPr lang="it-IT" dirty="0"/>
              <a:t>, </a:t>
            </a:r>
            <a:r>
              <a:rPr lang="it-IT" dirty="0" err="1"/>
              <a:t>ranging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merely</a:t>
            </a:r>
            <a:r>
              <a:rPr lang="it-IT" dirty="0"/>
              <a:t> </a:t>
            </a:r>
            <a:r>
              <a:rPr lang="it-IT" dirty="0" err="1"/>
              <a:t>annoying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rapidly</a:t>
            </a:r>
            <a:r>
              <a:rPr lang="it-IT" dirty="0"/>
              <a:t> </a:t>
            </a:r>
            <a:r>
              <a:rPr lang="it-IT" dirty="0" err="1"/>
              <a:t>fatal</a:t>
            </a:r>
            <a:r>
              <a:rPr lang="it-IT" dirty="0"/>
              <a:t>. </a:t>
            </a:r>
            <a:r>
              <a:rPr lang="it-IT" dirty="0" err="1"/>
              <a:t>Subcutaneous</a:t>
            </a:r>
            <a:r>
              <a:rPr lang="it-IT" dirty="0"/>
              <a:t> edema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recognize</a:t>
            </a:r>
            <a:r>
              <a:rPr lang="it-IT" dirty="0"/>
              <a:t> </a:t>
            </a:r>
            <a:r>
              <a:rPr lang="it-IT" dirty="0" err="1"/>
              <a:t>primarily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signals</a:t>
            </a:r>
            <a:r>
              <a:rPr lang="it-IT" dirty="0"/>
              <a:t>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underlying</a:t>
            </a:r>
            <a:r>
              <a:rPr lang="it-IT" dirty="0"/>
              <a:t> </a:t>
            </a:r>
            <a:r>
              <a:rPr lang="it-IT" dirty="0" err="1"/>
              <a:t>cardiac</a:t>
            </a:r>
            <a:r>
              <a:rPr lang="it-IT" dirty="0"/>
              <a:t> or </a:t>
            </a:r>
            <a:r>
              <a:rPr lang="it-IT" dirty="0" err="1"/>
              <a:t>renal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;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significant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can </a:t>
            </a:r>
            <a:r>
              <a:rPr lang="it-IT" dirty="0" err="1"/>
              <a:t>impair</a:t>
            </a:r>
            <a:r>
              <a:rPr lang="it-IT" dirty="0"/>
              <a:t> </a:t>
            </a:r>
            <a:r>
              <a:rPr lang="it-IT" dirty="0" err="1"/>
              <a:t>wound</a:t>
            </a:r>
            <a:r>
              <a:rPr lang="it-IT" dirty="0"/>
              <a:t> </a:t>
            </a:r>
            <a:r>
              <a:rPr lang="it-IT" dirty="0" err="1"/>
              <a:t>healing</a:t>
            </a:r>
            <a:r>
              <a:rPr lang="it-IT" dirty="0"/>
              <a:t> and the </a:t>
            </a:r>
            <a:r>
              <a:rPr lang="it-IT" dirty="0" err="1"/>
              <a:t>clearance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infections</a:t>
            </a:r>
            <a:endParaRPr lang="it-IT" dirty="0"/>
          </a:p>
        </p:txBody>
      </p:sp>
      <p:pic>
        <p:nvPicPr>
          <p:cNvPr id="3" name="Immagine 2" descr="Schermata 2018-08-27 alle 10.11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473" y="497152"/>
            <a:ext cx="5135526" cy="2931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ttangolo 3"/>
          <p:cNvSpPr/>
          <p:nvPr/>
        </p:nvSpPr>
        <p:spPr>
          <a:xfrm>
            <a:off x="1778001" y="3973492"/>
            <a:ext cx="86359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Pulmonary</a:t>
            </a:r>
            <a:r>
              <a:rPr lang="it-IT" b="1" dirty="0"/>
              <a:t> edema </a:t>
            </a:r>
            <a:r>
              <a:rPr lang="it-IT" dirty="0" err="1"/>
              <a:t>is</a:t>
            </a:r>
            <a:r>
              <a:rPr lang="it-IT" dirty="0"/>
              <a:t> a common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problem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frequently</a:t>
            </a:r>
            <a:r>
              <a:rPr lang="it-IT" dirty="0"/>
              <a:t> in the </a:t>
            </a:r>
            <a:r>
              <a:rPr lang="it-IT" dirty="0" err="1"/>
              <a:t>setting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left</a:t>
            </a:r>
            <a:r>
              <a:rPr lang="it-IT" dirty="0"/>
              <a:t> </a:t>
            </a:r>
            <a:r>
              <a:rPr lang="it-IT" dirty="0" err="1"/>
              <a:t>ventricular</a:t>
            </a:r>
            <a:r>
              <a:rPr lang="it-IT" dirty="0"/>
              <a:t> </a:t>
            </a:r>
            <a:r>
              <a:rPr lang="it-IT" dirty="0" err="1"/>
              <a:t>failure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 in </a:t>
            </a:r>
            <a:r>
              <a:rPr lang="it-IT" dirty="0" err="1"/>
              <a:t>renal</a:t>
            </a:r>
            <a:r>
              <a:rPr lang="it-IT" dirty="0"/>
              <a:t> </a:t>
            </a:r>
            <a:r>
              <a:rPr lang="it-IT" dirty="0" err="1"/>
              <a:t>failure</a:t>
            </a:r>
            <a:r>
              <a:rPr lang="it-IT" dirty="0"/>
              <a:t>, acute </a:t>
            </a:r>
            <a:r>
              <a:rPr lang="it-IT" dirty="0" err="1"/>
              <a:t>respiratory</a:t>
            </a:r>
            <a:r>
              <a:rPr lang="it-IT" dirty="0"/>
              <a:t> </a:t>
            </a:r>
            <a:r>
              <a:rPr lang="it-IT" dirty="0" err="1"/>
              <a:t>distress</a:t>
            </a:r>
            <a:r>
              <a:rPr lang="it-IT" dirty="0"/>
              <a:t> </a:t>
            </a:r>
            <a:r>
              <a:rPr lang="it-IT" dirty="0" err="1"/>
              <a:t>syndrome</a:t>
            </a:r>
            <a:r>
              <a:rPr lang="it-IT" dirty="0"/>
              <a:t>, and </a:t>
            </a:r>
            <a:r>
              <a:rPr lang="it-IT" dirty="0" err="1"/>
              <a:t>inflammatory</a:t>
            </a:r>
            <a:r>
              <a:rPr lang="it-IT" dirty="0"/>
              <a:t> and </a:t>
            </a:r>
            <a:r>
              <a:rPr lang="it-IT" dirty="0" err="1"/>
              <a:t>infectious</a:t>
            </a:r>
            <a:r>
              <a:rPr lang="it-IT" dirty="0"/>
              <a:t> </a:t>
            </a:r>
            <a:r>
              <a:rPr lang="it-IT" dirty="0" err="1"/>
              <a:t>disorders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lung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can cause </a:t>
            </a:r>
            <a:r>
              <a:rPr lang="it-IT" dirty="0" err="1"/>
              <a:t>death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interfering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ventilatory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; </a:t>
            </a:r>
            <a:r>
              <a:rPr lang="it-IT" dirty="0" err="1"/>
              <a:t>besides</a:t>
            </a:r>
            <a:r>
              <a:rPr lang="it-IT" dirty="0"/>
              <a:t> </a:t>
            </a:r>
            <a:r>
              <a:rPr lang="it-IT" dirty="0" err="1"/>
              <a:t>impeding</a:t>
            </a:r>
            <a:r>
              <a:rPr lang="it-IT" dirty="0"/>
              <a:t> </a:t>
            </a:r>
            <a:r>
              <a:rPr lang="it-IT" dirty="0" err="1"/>
              <a:t>oxygen</a:t>
            </a:r>
            <a:r>
              <a:rPr lang="it-IT" dirty="0"/>
              <a:t> </a:t>
            </a:r>
            <a:r>
              <a:rPr lang="it-IT" dirty="0" err="1"/>
              <a:t>diffusion</a:t>
            </a:r>
            <a:r>
              <a:rPr lang="it-IT" dirty="0"/>
              <a:t>, </a:t>
            </a:r>
            <a:r>
              <a:rPr lang="it-IT" dirty="0" err="1"/>
              <a:t>alveolar</a:t>
            </a:r>
            <a:r>
              <a:rPr lang="it-IT" dirty="0"/>
              <a:t> edema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creates</a:t>
            </a:r>
            <a:r>
              <a:rPr lang="it-IT" dirty="0"/>
              <a:t> a </a:t>
            </a:r>
            <a:r>
              <a:rPr lang="it-IT" dirty="0" err="1"/>
              <a:t>favorable</a:t>
            </a:r>
            <a:r>
              <a:rPr lang="it-IT" dirty="0"/>
              <a:t> </a:t>
            </a:r>
            <a:r>
              <a:rPr lang="it-IT" dirty="0" err="1"/>
              <a:t>environment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infections</a:t>
            </a:r>
            <a:r>
              <a:rPr lang="it-IT" dirty="0"/>
              <a:t>. </a:t>
            </a:r>
            <a:r>
              <a:rPr lang="it-IT" b="1" dirty="0" err="1"/>
              <a:t>Brain</a:t>
            </a:r>
            <a:r>
              <a:rPr lang="it-IT" b="1" dirty="0"/>
              <a:t> edema </a:t>
            </a:r>
            <a:r>
              <a:rPr lang="it-IT" dirty="0" err="1"/>
              <a:t>is</a:t>
            </a:r>
            <a:r>
              <a:rPr lang="it-IT" dirty="0"/>
              <a:t> life </a:t>
            </a:r>
            <a:r>
              <a:rPr lang="it-IT" dirty="0" err="1"/>
              <a:t>threatening</a:t>
            </a:r>
            <a:r>
              <a:rPr lang="it-IT" dirty="0"/>
              <a:t>;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swelling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severe, the </a:t>
            </a:r>
            <a:r>
              <a:rPr lang="it-IT" dirty="0" err="1"/>
              <a:t>brain</a:t>
            </a:r>
            <a:r>
              <a:rPr lang="it-IT" dirty="0"/>
              <a:t> can </a:t>
            </a:r>
            <a:r>
              <a:rPr lang="it-IT" dirty="0" err="1"/>
              <a:t>herniate</a:t>
            </a:r>
            <a:r>
              <a:rPr lang="it-IT" dirty="0"/>
              <a:t> (</a:t>
            </a:r>
            <a:r>
              <a:rPr lang="it-IT" dirty="0" err="1"/>
              <a:t>extrude</a:t>
            </a:r>
            <a:r>
              <a:rPr lang="it-IT" dirty="0"/>
              <a:t>) </a:t>
            </a:r>
            <a:r>
              <a:rPr lang="it-IT" dirty="0" err="1"/>
              <a:t>through</a:t>
            </a:r>
            <a:r>
              <a:rPr lang="it-IT" dirty="0"/>
              <a:t> the </a:t>
            </a:r>
            <a:r>
              <a:rPr lang="it-IT" dirty="0" err="1"/>
              <a:t>foramen</a:t>
            </a:r>
            <a:r>
              <a:rPr lang="it-IT" dirty="0"/>
              <a:t> magnum.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intracranial</a:t>
            </a:r>
            <a:r>
              <a:rPr lang="it-IT" dirty="0"/>
              <a:t> </a:t>
            </a:r>
            <a:r>
              <a:rPr lang="it-IT" dirty="0" err="1"/>
              <a:t>pressure</a:t>
            </a:r>
            <a:r>
              <a:rPr lang="it-IT" dirty="0"/>
              <a:t>, the </a:t>
            </a:r>
            <a:r>
              <a:rPr lang="it-IT" dirty="0" err="1"/>
              <a:t>brain</a:t>
            </a:r>
            <a:r>
              <a:rPr lang="it-IT" dirty="0"/>
              <a:t> </a:t>
            </a:r>
            <a:r>
              <a:rPr lang="it-IT" dirty="0" err="1"/>
              <a:t>stem</a:t>
            </a:r>
            <a:r>
              <a:rPr lang="it-IT" dirty="0"/>
              <a:t>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supply</a:t>
            </a:r>
            <a:r>
              <a:rPr lang="it-IT" dirty="0"/>
              <a:t> can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compressed</a:t>
            </a:r>
            <a:r>
              <a:rPr lang="it-IT" dirty="0"/>
              <a:t>, </a:t>
            </a:r>
            <a:r>
              <a:rPr lang="it-IT" dirty="0" err="1"/>
              <a:t>leading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due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medullary</a:t>
            </a:r>
            <a:r>
              <a:rPr lang="it-IT" dirty="0"/>
              <a:t> </a:t>
            </a:r>
            <a:r>
              <a:rPr lang="it-IT" dirty="0" err="1"/>
              <a:t>centers</a:t>
            </a:r>
            <a:r>
              <a:rPr lang="it-IT" dirty="0"/>
              <a:t> </a:t>
            </a:r>
            <a:r>
              <a:rPr lang="it-IT" dirty="0" err="1"/>
              <a:t>controlling</a:t>
            </a:r>
            <a:r>
              <a:rPr lang="it-IT" dirty="0"/>
              <a:t> </a:t>
            </a:r>
            <a:r>
              <a:rPr lang="it-IT" dirty="0" err="1"/>
              <a:t>respiration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vital</a:t>
            </a:r>
            <a:r>
              <a:rPr lang="it-IT" dirty="0"/>
              <a:t> </a:t>
            </a:r>
            <a:r>
              <a:rPr lang="it-IT" dirty="0" err="1"/>
              <a:t>functions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678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26498" y="228601"/>
            <a:ext cx="8387768" cy="38472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Hemorrhage</a:t>
            </a:r>
            <a:endParaRPr lang="it-IT" dirty="0"/>
          </a:p>
          <a:p>
            <a:r>
              <a:rPr lang="it-IT" sz="2000" dirty="0" err="1"/>
              <a:t>Hemorrhage</a:t>
            </a:r>
            <a:r>
              <a:rPr lang="it-IT" sz="2000" dirty="0"/>
              <a:t>, </a:t>
            </a:r>
            <a:r>
              <a:rPr lang="it-IT" sz="2000" dirty="0" err="1"/>
              <a:t>defined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the </a:t>
            </a:r>
            <a:r>
              <a:rPr lang="it-IT" sz="2000" dirty="0" err="1"/>
              <a:t>extravasation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vessels</a:t>
            </a:r>
            <a:r>
              <a:rPr lang="it-IT" sz="2000" dirty="0"/>
              <a:t>,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the </a:t>
            </a:r>
            <a:r>
              <a:rPr lang="it-IT" sz="2000" dirty="0" err="1"/>
              <a:t>result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damage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</a:t>
            </a:r>
            <a:r>
              <a:rPr lang="it-IT" sz="2000" dirty="0" err="1"/>
              <a:t>vessels</a:t>
            </a:r>
            <a:r>
              <a:rPr lang="it-IT" sz="2000" dirty="0"/>
              <a:t> or </a:t>
            </a:r>
            <a:r>
              <a:rPr lang="it-IT" sz="2000" dirty="0" err="1"/>
              <a:t>defective</a:t>
            </a:r>
            <a:r>
              <a:rPr lang="it-IT" sz="2000" dirty="0"/>
              <a:t> </a:t>
            </a:r>
            <a:r>
              <a:rPr lang="it-IT" sz="2000" dirty="0" err="1"/>
              <a:t>clot</a:t>
            </a:r>
            <a:r>
              <a:rPr lang="it-IT" sz="2000" dirty="0"/>
              <a:t> </a:t>
            </a:r>
            <a:r>
              <a:rPr lang="it-IT" sz="2000" dirty="0" err="1"/>
              <a:t>formation</a:t>
            </a:r>
            <a:r>
              <a:rPr lang="it-IT" sz="2000" dirty="0"/>
              <a:t>.</a:t>
            </a:r>
          </a:p>
          <a:p>
            <a:r>
              <a:rPr lang="it-IT" sz="2000" dirty="0" err="1"/>
              <a:t>Capillary</a:t>
            </a:r>
            <a:r>
              <a:rPr lang="it-IT" sz="2000" dirty="0"/>
              <a:t> </a:t>
            </a:r>
            <a:r>
              <a:rPr lang="it-IT" sz="2000" dirty="0" err="1"/>
              <a:t>bleeding</a:t>
            </a:r>
            <a:r>
              <a:rPr lang="it-IT" sz="2000" dirty="0"/>
              <a:t> can </a:t>
            </a:r>
            <a:r>
              <a:rPr lang="it-IT" sz="2000" dirty="0" err="1"/>
              <a:t>occur</a:t>
            </a:r>
            <a:r>
              <a:rPr lang="it-IT" sz="2000" dirty="0"/>
              <a:t> in </a:t>
            </a:r>
            <a:r>
              <a:rPr lang="it-IT" sz="2000" dirty="0" err="1"/>
              <a:t>chronically</a:t>
            </a:r>
            <a:r>
              <a:rPr lang="it-IT" sz="2000" dirty="0"/>
              <a:t> </a:t>
            </a:r>
            <a:r>
              <a:rPr lang="it-IT" sz="2000" dirty="0" err="1"/>
              <a:t>congested</a:t>
            </a:r>
            <a:r>
              <a:rPr lang="it-IT" sz="2000" dirty="0"/>
              <a:t> </a:t>
            </a:r>
            <a:r>
              <a:rPr lang="it-IT" sz="2000" dirty="0" err="1"/>
              <a:t>tissues</a:t>
            </a:r>
            <a:r>
              <a:rPr lang="it-IT" sz="2000" dirty="0"/>
              <a:t>. Trauma, </a:t>
            </a:r>
            <a:r>
              <a:rPr lang="it-IT" sz="2000" dirty="0" err="1"/>
              <a:t>atherosclerosis</a:t>
            </a:r>
            <a:r>
              <a:rPr lang="it-IT" sz="2000" dirty="0"/>
              <a:t>, or </a:t>
            </a:r>
            <a:r>
              <a:rPr lang="it-IT" sz="2000" dirty="0" err="1"/>
              <a:t>inflammatory</a:t>
            </a:r>
            <a:r>
              <a:rPr lang="it-IT" sz="2000" dirty="0"/>
              <a:t> or neoplastic </a:t>
            </a:r>
            <a:r>
              <a:rPr lang="it-IT" sz="2000" dirty="0" err="1"/>
              <a:t>erosion</a:t>
            </a:r>
            <a:r>
              <a:rPr lang="it-IT" sz="2000" dirty="0"/>
              <a:t> of a vessel </a:t>
            </a:r>
            <a:r>
              <a:rPr lang="it-IT" sz="2000" dirty="0" err="1"/>
              <a:t>wall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lead</a:t>
            </a:r>
            <a:r>
              <a:rPr lang="it-IT" sz="2000" dirty="0"/>
              <a:t> to </a:t>
            </a:r>
            <a:r>
              <a:rPr lang="it-IT" sz="2000" dirty="0" err="1"/>
              <a:t>hemorrhage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be </a:t>
            </a:r>
            <a:r>
              <a:rPr lang="it-IT" sz="2000" dirty="0" err="1"/>
              <a:t>extensive</a:t>
            </a:r>
            <a:r>
              <a:rPr lang="it-IT" sz="2000" dirty="0"/>
              <a:t> </a:t>
            </a:r>
            <a:r>
              <a:rPr lang="it-IT" sz="2000" dirty="0" err="1"/>
              <a:t>if</a:t>
            </a:r>
            <a:r>
              <a:rPr lang="it-IT" sz="2000" dirty="0"/>
              <a:t> the </a:t>
            </a:r>
            <a:r>
              <a:rPr lang="it-IT" sz="2000" dirty="0" err="1"/>
              <a:t>affected</a:t>
            </a:r>
            <a:r>
              <a:rPr lang="it-IT" sz="2000" dirty="0"/>
              <a:t> vessel </a:t>
            </a:r>
            <a:r>
              <a:rPr lang="it-IT" sz="2000" dirty="0" err="1"/>
              <a:t>is</a:t>
            </a:r>
            <a:r>
              <a:rPr lang="it-IT" sz="2000" dirty="0"/>
              <a:t> a large </a:t>
            </a:r>
            <a:r>
              <a:rPr lang="it-IT" sz="2000" dirty="0" err="1"/>
              <a:t>vein</a:t>
            </a:r>
            <a:r>
              <a:rPr lang="it-IT" sz="2000" dirty="0"/>
              <a:t> or </a:t>
            </a:r>
            <a:r>
              <a:rPr lang="it-IT" sz="2000" dirty="0" err="1"/>
              <a:t>artery</a:t>
            </a:r>
            <a:r>
              <a:rPr lang="it-IT" sz="2000" dirty="0"/>
              <a:t>.</a:t>
            </a:r>
          </a:p>
          <a:p>
            <a:r>
              <a:rPr lang="it-IT" sz="2000" dirty="0"/>
              <a:t>The </a:t>
            </a:r>
            <a:r>
              <a:rPr lang="it-IT" sz="2000" dirty="0" err="1"/>
              <a:t>risk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hemorrhage</a:t>
            </a:r>
            <a:r>
              <a:rPr lang="it-IT" sz="2000" dirty="0"/>
              <a:t> (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after</a:t>
            </a:r>
            <a:r>
              <a:rPr lang="it-IT" sz="2000" dirty="0"/>
              <a:t> a </a:t>
            </a:r>
            <a:r>
              <a:rPr lang="it-IT" sz="2000" dirty="0" err="1"/>
              <a:t>seemingly</a:t>
            </a:r>
            <a:r>
              <a:rPr lang="it-IT" sz="2000" dirty="0"/>
              <a:t> </a:t>
            </a:r>
            <a:r>
              <a:rPr lang="it-IT" sz="2000" dirty="0" err="1"/>
              <a:t>insignificant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)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increased</a:t>
            </a:r>
            <a:r>
              <a:rPr lang="it-IT" sz="2000" dirty="0"/>
              <a:t> in a wide </a:t>
            </a:r>
            <a:r>
              <a:rPr lang="it-IT" sz="2000" dirty="0" err="1"/>
              <a:t>variety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clinical</a:t>
            </a:r>
            <a:r>
              <a:rPr lang="it-IT" sz="2000" dirty="0"/>
              <a:t> </a:t>
            </a:r>
            <a:r>
              <a:rPr lang="it-IT" sz="2000" dirty="0" err="1"/>
              <a:t>disorders</a:t>
            </a:r>
            <a:r>
              <a:rPr lang="it-IT" sz="2000" dirty="0"/>
              <a:t> </a:t>
            </a:r>
            <a:r>
              <a:rPr lang="it-IT" sz="2000" dirty="0" err="1"/>
              <a:t>collectively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b="1" dirty="0" err="1"/>
              <a:t>hemorrhagic</a:t>
            </a:r>
            <a:r>
              <a:rPr lang="it-IT" sz="2000" b="1" dirty="0"/>
              <a:t> </a:t>
            </a:r>
            <a:r>
              <a:rPr lang="it-IT" sz="2000" b="1" dirty="0" err="1"/>
              <a:t>diatheses</a:t>
            </a:r>
            <a:r>
              <a:rPr lang="it-IT" sz="2000" dirty="0"/>
              <a:t>.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diverse </a:t>
            </a:r>
            <a:r>
              <a:rPr lang="it-IT" sz="2000" dirty="0" err="1"/>
              <a:t>causes</a:t>
            </a:r>
            <a:r>
              <a:rPr lang="it-IT" sz="2000" dirty="0"/>
              <a:t>, </a:t>
            </a:r>
            <a:r>
              <a:rPr lang="it-IT" sz="2000" dirty="0" err="1"/>
              <a:t>including</a:t>
            </a:r>
            <a:r>
              <a:rPr lang="it-IT" sz="2000" dirty="0"/>
              <a:t> </a:t>
            </a:r>
            <a:r>
              <a:rPr lang="it-IT" sz="2000" dirty="0" err="1"/>
              <a:t>inherited</a:t>
            </a:r>
            <a:r>
              <a:rPr lang="it-IT" sz="2000" dirty="0"/>
              <a:t> or </a:t>
            </a:r>
            <a:r>
              <a:rPr lang="it-IT" sz="2000" dirty="0" err="1"/>
              <a:t>acquired</a:t>
            </a:r>
            <a:r>
              <a:rPr lang="it-IT" sz="2000" dirty="0"/>
              <a:t> </a:t>
            </a:r>
            <a:r>
              <a:rPr lang="it-IT" sz="2000" dirty="0" err="1"/>
              <a:t>defects</a:t>
            </a:r>
            <a:r>
              <a:rPr lang="it-IT" sz="2000" dirty="0"/>
              <a:t> in vessel </a:t>
            </a:r>
            <a:r>
              <a:rPr lang="it-IT" sz="2000" dirty="0" err="1"/>
              <a:t>walls</a:t>
            </a:r>
            <a:r>
              <a:rPr lang="it-IT" sz="2000" dirty="0"/>
              <a:t>, </a:t>
            </a:r>
            <a:r>
              <a:rPr lang="it-IT" sz="2000" dirty="0" err="1"/>
              <a:t>platelets</a:t>
            </a:r>
            <a:r>
              <a:rPr lang="it-IT" sz="2000" dirty="0"/>
              <a:t>, or </a:t>
            </a:r>
            <a:r>
              <a:rPr lang="it-IT" sz="2000" dirty="0" err="1"/>
              <a:t>coagulation</a:t>
            </a:r>
            <a:r>
              <a:rPr lang="it-IT" sz="2000" dirty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, </a:t>
            </a:r>
            <a:r>
              <a:rPr lang="it-IT" sz="2000" dirty="0" err="1"/>
              <a:t>all</a:t>
            </a:r>
            <a:r>
              <a:rPr lang="it-IT" sz="2000" dirty="0"/>
              <a:t> of </a:t>
            </a:r>
            <a:r>
              <a:rPr lang="it-IT" sz="2000" dirty="0" err="1"/>
              <a:t>which</a:t>
            </a:r>
            <a:r>
              <a:rPr lang="it-IT" sz="2000" dirty="0"/>
              <a:t> must </a:t>
            </a:r>
            <a:r>
              <a:rPr lang="it-IT" sz="2000" dirty="0" err="1"/>
              <a:t>function</a:t>
            </a:r>
            <a:r>
              <a:rPr lang="it-IT" sz="2000" dirty="0"/>
              <a:t> </a:t>
            </a:r>
            <a:r>
              <a:rPr lang="it-IT" sz="2000" dirty="0" err="1"/>
              <a:t>properly</a:t>
            </a:r>
            <a:r>
              <a:rPr lang="it-IT" sz="2000" dirty="0"/>
              <a:t> to </a:t>
            </a:r>
            <a:r>
              <a:rPr lang="it-IT" sz="2000" dirty="0" err="1"/>
              <a:t>ensure</a:t>
            </a:r>
            <a:r>
              <a:rPr lang="it-IT" sz="2000" dirty="0"/>
              <a:t> </a:t>
            </a:r>
            <a:r>
              <a:rPr lang="it-IT" sz="2000" dirty="0" err="1"/>
              <a:t>homeostasis</a:t>
            </a:r>
            <a:r>
              <a:rPr lang="it-IT" sz="2000" dirty="0"/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8BA3F6-C7AD-334C-BAA5-7BFBBC1AF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648" y="4229973"/>
            <a:ext cx="5987468" cy="24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4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20333" y="473294"/>
            <a:ext cx="855133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Hemorrhage</a:t>
            </a:r>
            <a:r>
              <a:rPr lang="it-IT" sz="2400" b="1" dirty="0"/>
              <a:t> </a:t>
            </a:r>
            <a:r>
              <a:rPr lang="it-IT" sz="2400" b="1" dirty="0" err="1"/>
              <a:t>may</a:t>
            </a:r>
            <a:r>
              <a:rPr lang="it-IT" sz="2400" b="1" dirty="0"/>
              <a:t> </a:t>
            </a:r>
            <a:r>
              <a:rPr lang="it-IT" sz="2400" b="1" dirty="0" err="1"/>
              <a:t>be</a:t>
            </a:r>
            <a:r>
              <a:rPr lang="it-IT" sz="2400" b="1" dirty="0"/>
              <a:t> </a:t>
            </a:r>
            <a:r>
              <a:rPr lang="it-IT" sz="2400" b="1" dirty="0" err="1"/>
              <a:t>manifested</a:t>
            </a:r>
            <a:r>
              <a:rPr lang="it-IT" sz="2400" b="1" dirty="0"/>
              <a:t> </a:t>
            </a:r>
            <a:r>
              <a:rPr lang="it-IT" sz="2400" b="1" dirty="0" err="1"/>
              <a:t>by</a:t>
            </a:r>
            <a:r>
              <a:rPr lang="it-IT" sz="2400" b="1" dirty="0"/>
              <a:t> </a:t>
            </a:r>
            <a:r>
              <a:rPr lang="it-IT" sz="2400" b="1" dirty="0" err="1"/>
              <a:t>different</a:t>
            </a:r>
            <a:r>
              <a:rPr lang="it-IT" sz="2400" b="1" dirty="0"/>
              <a:t> </a:t>
            </a:r>
            <a:r>
              <a:rPr lang="it-IT" sz="2400" b="1" dirty="0" err="1"/>
              <a:t>appearances</a:t>
            </a:r>
            <a:r>
              <a:rPr lang="it-IT" sz="2400" b="1" dirty="0"/>
              <a:t> and </a:t>
            </a:r>
            <a:r>
              <a:rPr lang="it-IT" sz="2400" b="1" dirty="0" err="1"/>
              <a:t>clinical</a:t>
            </a:r>
            <a:r>
              <a:rPr lang="it-IT" sz="2400" b="1" dirty="0"/>
              <a:t> </a:t>
            </a:r>
            <a:r>
              <a:rPr lang="it-IT" sz="2400" b="1" dirty="0" err="1"/>
              <a:t>consequences</a:t>
            </a:r>
            <a:r>
              <a:rPr lang="it-IT" sz="2400" b="1" dirty="0"/>
              <a:t>.</a:t>
            </a:r>
          </a:p>
          <a:p>
            <a:endParaRPr lang="it-IT" dirty="0"/>
          </a:p>
          <a:p>
            <a:r>
              <a:rPr lang="it-IT" b="1" dirty="0" err="1"/>
              <a:t>Hemorrhage</a:t>
            </a:r>
            <a:r>
              <a:rPr lang="it-IT" b="1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external</a:t>
            </a:r>
            <a:r>
              <a:rPr lang="it-IT" dirty="0"/>
              <a:t> or accumulate </a:t>
            </a:r>
            <a:r>
              <a:rPr lang="it-IT" dirty="0" err="1"/>
              <a:t>within</a:t>
            </a:r>
            <a:r>
              <a:rPr lang="it-IT" dirty="0"/>
              <a:t> a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hematoma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ranges</a:t>
            </a:r>
            <a:r>
              <a:rPr lang="it-IT" dirty="0"/>
              <a:t> in </a:t>
            </a:r>
            <a:r>
              <a:rPr lang="it-IT" dirty="0" err="1"/>
              <a:t>significance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trivial</a:t>
            </a:r>
            <a:r>
              <a:rPr lang="it-IT" dirty="0"/>
              <a:t> (e.g., a </a:t>
            </a:r>
            <a:r>
              <a:rPr lang="it-IT" dirty="0" err="1"/>
              <a:t>bruise</a:t>
            </a:r>
            <a:r>
              <a:rPr lang="it-IT" dirty="0"/>
              <a:t>)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fatal</a:t>
            </a:r>
            <a:r>
              <a:rPr lang="it-IT" dirty="0"/>
              <a:t> (e.g., a massive </a:t>
            </a:r>
            <a:r>
              <a:rPr lang="it-IT" dirty="0" err="1"/>
              <a:t>retroperitoneal</a:t>
            </a:r>
            <a:r>
              <a:rPr lang="it-IT" dirty="0"/>
              <a:t> </a:t>
            </a:r>
            <a:r>
              <a:rPr lang="it-IT" dirty="0" err="1"/>
              <a:t>hematoma</a:t>
            </a:r>
            <a:r>
              <a:rPr lang="it-IT" dirty="0"/>
              <a:t> </a:t>
            </a:r>
            <a:r>
              <a:rPr lang="it-IT" dirty="0" err="1"/>
              <a:t>resulting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rupture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dissecting</a:t>
            </a:r>
            <a:r>
              <a:rPr lang="it-IT" dirty="0"/>
              <a:t> </a:t>
            </a:r>
            <a:r>
              <a:rPr lang="it-IT" dirty="0" err="1"/>
              <a:t>aortic</a:t>
            </a:r>
            <a:r>
              <a:rPr lang="it-IT" dirty="0"/>
              <a:t> </a:t>
            </a:r>
            <a:r>
              <a:rPr lang="it-IT" dirty="0" err="1"/>
              <a:t>aneurysm</a:t>
            </a:r>
            <a:r>
              <a:rPr lang="it-IT" dirty="0"/>
              <a:t>). </a:t>
            </a:r>
            <a:r>
              <a:rPr lang="it-IT" dirty="0" err="1"/>
              <a:t>Large</a:t>
            </a:r>
            <a:r>
              <a:rPr lang="it-IT" dirty="0"/>
              <a:t> </a:t>
            </a:r>
            <a:r>
              <a:rPr lang="it-IT" dirty="0" err="1"/>
              <a:t>bleeds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body </a:t>
            </a:r>
            <a:r>
              <a:rPr lang="it-IT" dirty="0" err="1"/>
              <a:t>cavities</a:t>
            </a:r>
            <a:r>
              <a:rPr lang="it-IT" dirty="0"/>
              <a:t> are </a:t>
            </a:r>
            <a:r>
              <a:rPr lang="it-IT" dirty="0" err="1"/>
              <a:t>described</a:t>
            </a:r>
            <a:r>
              <a:rPr lang="it-IT" dirty="0"/>
              <a:t> </a:t>
            </a:r>
            <a:r>
              <a:rPr lang="it-IT" dirty="0" err="1"/>
              <a:t>variously</a:t>
            </a:r>
            <a:r>
              <a:rPr lang="it-IT" dirty="0"/>
              <a:t> </a:t>
            </a:r>
            <a:r>
              <a:rPr lang="it-IT" dirty="0" err="1"/>
              <a:t>according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location—hemothorax</a:t>
            </a:r>
            <a:r>
              <a:rPr lang="it-IT" dirty="0"/>
              <a:t>, </a:t>
            </a:r>
            <a:r>
              <a:rPr lang="it-IT" dirty="0" err="1"/>
              <a:t>hemopericardium</a:t>
            </a:r>
            <a:r>
              <a:rPr lang="it-IT" dirty="0"/>
              <a:t>, </a:t>
            </a:r>
            <a:r>
              <a:rPr lang="it-IT" dirty="0" err="1"/>
              <a:t>hemoperitoneum</a:t>
            </a:r>
            <a:r>
              <a:rPr lang="it-IT" dirty="0"/>
              <a:t>, or </a:t>
            </a:r>
            <a:r>
              <a:rPr lang="it-IT" dirty="0" err="1"/>
              <a:t>hemarthrosis</a:t>
            </a:r>
            <a:r>
              <a:rPr lang="it-IT" dirty="0"/>
              <a:t> (in </a:t>
            </a:r>
            <a:r>
              <a:rPr lang="it-IT" dirty="0" err="1"/>
              <a:t>joints</a:t>
            </a:r>
            <a:r>
              <a:rPr lang="it-IT" dirty="0"/>
              <a:t>). </a:t>
            </a:r>
            <a:r>
              <a:rPr lang="it-IT" dirty="0" err="1"/>
              <a:t>Extensive</a:t>
            </a:r>
            <a:r>
              <a:rPr lang="it-IT" dirty="0"/>
              <a:t> </a:t>
            </a:r>
            <a:r>
              <a:rPr lang="it-IT" dirty="0" err="1"/>
              <a:t>hemorrhages</a:t>
            </a:r>
            <a:r>
              <a:rPr lang="it-IT" dirty="0"/>
              <a:t> can </a:t>
            </a:r>
            <a:r>
              <a:rPr lang="it-IT" dirty="0" err="1"/>
              <a:t>occasionally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in </a:t>
            </a:r>
            <a:r>
              <a:rPr lang="it-IT" dirty="0" err="1"/>
              <a:t>jaundice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massive </a:t>
            </a:r>
            <a:r>
              <a:rPr lang="it-IT" dirty="0" err="1"/>
              <a:t>breakdown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hemoglobin</a:t>
            </a:r>
            <a:r>
              <a:rPr lang="it-IT" dirty="0"/>
              <a:t>.</a:t>
            </a:r>
          </a:p>
          <a:p>
            <a:r>
              <a:rPr lang="it-IT" b="1" dirty="0"/>
              <a:t>Petechiae </a:t>
            </a:r>
            <a:r>
              <a:rPr lang="it-IT" dirty="0"/>
              <a:t>are minute (1 to 2 mm in diameter) hemorrhages into skin, mucous membranes, or serosal surfaces; causes include low platelet counts (thrombocytopenia), defective platelet function, and loss of vascular wall support, as in vitamin C deficiency.</a:t>
            </a:r>
          </a:p>
          <a:p>
            <a:r>
              <a:rPr lang="it-IT" b="1" dirty="0"/>
              <a:t>Purpura </a:t>
            </a:r>
            <a:r>
              <a:rPr lang="it-IT" dirty="0"/>
              <a:t>are slightly larger (3 to 5 mm) hemorrhages. Purpura can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disorders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cause </a:t>
            </a:r>
            <a:r>
              <a:rPr lang="it-IT" dirty="0" err="1"/>
              <a:t>petechiae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trauma,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inflammation</a:t>
            </a:r>
            <a:r>
              <a:rPr lang="it-IT" dirty="0"/>
              <a:t> (</a:t>
            </a:r>
            <a:r>
              <a:rPr lang="it-IT" dirty="0" err="1"/>
              <a:t>vasculitis</a:t>
            </a:r>
            <a:r>
              <a:rPr lang="it-IT" dirty="0"/>
              <a:t>), and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fragility</a:t>
            </a:r>
            <a:r>
              <a:rPr lang="it-IT" dirty="0"/>
              <a:t>.</a:t>
            </a:r>
          </a:p>
          <a:p>
            <a:r>
              <a:rPr lang="it-IT" b="1" dirty="0"/>
              <a:t>Ecchymoses </a:t>
            </a:r>
            <a:r>
              <a:rPr lang="it-IT" dirty="0"/>
              <a:t>are larger (1 to 2 cm) subcutaneous hematomas (colloquially called bruises). </a:t>
            </a:r>
            <a:r>
              <a:rPr lang="it-IT" dirty="0" err="1"/>
              <a:t>Extravasated</a:t>
            </a:r>
            <a:r>
              <a:rPr lang="it-IT" dirty="0"/>
              <a:t>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are </a:t>
            </a:r>
            <a:r>
              <a:rPr lang="it-IT" dirty="0" err="1"/>
              <a:t>phagocytosed</a:t>
            </a:r>
            <a:r>
              <a:rPr lang="it-IT" dirty="0"/>
              <a:t> and </a:t>
            </a:r>
            <a:r>
              <a:rPr lang="it-IT" dirty="0" err="1"/>
              <a:t>degraded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macrophages</a:t>
            </a:r>
            <a:r>
              <a:rPr lang="it-IT" dirty="0"/>
              <a:t>; the </a:t>
            </a:r>
            <a:r>
              <a:rPr lang="it-IT" dirty="0" err="1"/>
              <a:t>characteristic</a:t>
            </a:r>
            <a:r>
              <a:rPr lang="it-IT" dirty="0"/>
              <a:t> color </a:t>
            </a:r>
            <a:r>
              <a:rPr lang="it-IT" dirty="0" err="1"/>
              <a:t>changes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bruise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</a:t>
            </a:r>
            <a:r>
              <a:rPr lang="it-IT" dirty="0" err="1"/>
              <a:t>enzymatic</a:t>
            </a:r>
            <a:r>
              <a:rPr lang="it-IT" dirty="0"/>
              <a:t> </a:t>
            </a:r>
            <a:r>
              <a:rPr lang="it-IT" dirty="0" err="1"/>
              <a:t>conversion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hemoglobin</a:t>
            </a:r>
            <a:r>
              <a:rPr lang="it-IT" dirty="0"/>
              <a:t> (</a:t>
            </a:r>
            <a:r>
              <a:rPr lang="it-IT" dirty="0" err="1"/>
              <a:t>red</a:t>
            </a:r>
            <a:r>
              <a:rPr lang="it-IT" i="1" dirty="0" err="1"/>
              <a:t>-</a:t>
            </a:r>
            <a:r>
              <a:rPr lang="it-IT" dirty="0" err="1"/>
              <a:t>blue</a:t>
            </a:r>
            <a:r>
              <a:rPr lang="it-IT" dirty="0"/>
              <a:t> color)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bilirubin</a:t>
            </a:r>
            <a:r>
              <a:rPr lang="it-IT" dirty="0"/>
              <a:t> (</a:t>
            </a:r>
            <a:r>
              <a:rPr lang="it-IT" dirty="0" err="1"/>
              <a:t>blue-green</a:t>
            </a:r>
            <a:r>
              <a:rPr lang="it-IT" dirty="0"/>
              <a:t> color) and </a:t>
            </a:r>
            <a:r>
              <a:rPr lang="it-IT" dirty="0" err="1"/>
              <a:t>eventually</a:t>
            </a:r>
            <a:r>
              <a:rPr lang="it-IT" dirty="0"/>
              <a:t> </a:t>
            </a:r>
            <a:r>
              <a:rPr lang="it-IT" dirty="0" err="1"/>
              <a:t>hemosiderin</a:t>
            </a:r>
            <a:r>
              <a:rPr lang="it-IT" dirty="0"/>
              <a:t> (</a:t>
            </a:r>
            <a:r>
              <a:rPr lang="it-IT" dirty="0" err="1"/>
              <a:t>golden-brown</a:t>
            </a:r>
            <a:r>
              <a:rPr lang="it-IT" dirty="0"/>
              <a:t>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9077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58912" y="400086"/>
            <a:ext cx="835028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Punctate</a:t>
            </a:r>
            <a:r>
              <a:rPr lang="it-IT" sz="2400" b="1" dirty="0"/>
              <a:t> </a:t>
            </a:r>
            <a:r>
              <a:rPr lang="it-IT" sz="2400" b="1" dirty="0" err="1"/>
              <a:t>petechial</a:t>
            </a:r>
            <a:r>
              <a:rPr lang="it-IT" sz="2400" b="1" dirty="0"/>
              <a:t> </a:t>
            </a:r>
            <a:r>
              <a:rPr lang="it-IT" sz="2400" b="1" dirty="0" err="1"/>
              <a:t>hemorrhages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the </a:t>
            </a:r>
            <a:r>
              <a:rPr lang="it-IT" sz="2400" b="1" dirty="0" err="1"/>
              <a:t>colonic</a:t>
            </a:r>
            <a:r>
              <a:rPr lang="it-IT" sz="2400" b="1" dirty="0"/>
              <a:t> mucosa, a </a:t>
            </a:r>
            <a:r>
              <a:rPr lang="it-IT" sz="2400" b="1" dirty="0" err="1"/>
              <a:t>consequence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thrombocytopenia</a:t>
            </a:r>
            <a:r>
              <a:rPr lang="it-IT" sz="2400" b="1" dirty="0"/>
              <a:t>. (</a:t>
            </a:r>
            <a:r>
              <a:rPr lang="it-IT" sz="2400" b="1" dirty="0" err="1"/>
              <a:t>B</a:t>
            </a:r>
            <a:r>
              <a:rPr lang="it-IT" sz="2400" b="1" dirty="0"/>
              <a:t>) </a:t>
            </a:r>
            <a:r>
              <a:rPr lang="it-IT" sz="2400" b="1" dirty="0" err="1"/>
              <a:t>Fatal</a:t>
            </a:r>
            <a:r>
              <a:rPr lang="it-IT" sz="2400" b="1" dirty="0"/>
              <a:t> </a:t>
            </a:r>
            <a:r>
              <a:rPr lang="it-IT" sz="2400" b="1" dirty="0" err="1"/>
              <a:t>intracerebral</a:t>
            </a:r>
            <a:r>
              <a:rPr lang="it-IT" sz="2400" b="1" dirty="0"/>
              <a:t> </a:t>
            </a:r>
            <a:r>
              <a:rPr lang="it-IT" sz="2400" b="1" dirty="0" err="1"/>
              <a:t>hemorrhage</a:t>
            </a:r>
            <a:r>
              <a:rPr lang="it-IT" sz="2400" b="1" dirty="0"/>
              <a:t>.</a:t>
            </a:r>
          </a:p>
        </p:txBody>
      </p:sp>
      <p:pic>
        <p:nvPicPr>
          <p:cNvPr id="3" name="Immagine 2" descr="Schermata 2018-08-23 alle 16.55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86" y="2237010"/>
            <a:ext cx="4551015" cy="2975413"/>
          </a:xfrm>
          <a:prstGeom prst="rect">
            <a:avLst/>
          </a:prstGeom>
        </p:spPr>
      </p:pic>
      <p:pic>
        <p:nvPicPr>
          <p:cNvPr id="4" name="Immagine 3" descr="Schermata 2018-08-23 alle 16.59.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015" y="2237010"/>
            <a:ext cx="4507578" cy="297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79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19112" y="612846"/>
            <a:ext cx="835377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The </a:t>
            </a:r>
            <a:r>
              <a:rPr lang="it-IT" sz="2400" b="1" dirty="0" err="1"/>
              <a:t>clinical</a:t>
            </a:r>
            <a:r>
              <a:rPr lang="it-IT" sz="2400" b="1" dirty="0"/>
              <a:t> </a:t>
            </a:r>
            <a:r>
              <a:rPr lang="it-IT" sz="2400" b="1" dirty="0" err="1"/>
              <a:t>significance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any</a:t>
            </a:r>
            <a:r>
              <a:rPr lang="it-IT" sz="2400" b="1" dirty="0"/>
              <a:t> </a:t>
            </a:r>
            <a:r>
              <a:rPr lang="it-IT" sz="2400" b="1" dirty="0" err="1"/>
              <a:t>particular</a:t>
            </a:r>
            <a:r>
              <a:rPr lang="it-IT" sz="2400" b="1" dirty="0"/>
              <a:t> </a:t>
            </a:r>
            <a:r>
              <a:rPr lang="it-IT" sz="2400" b="1" dirty="0" err="1"/>
              <a:t>hemorrhage</a:t>
            </a:r>
            <a:r>
              <a:rPr lang="it-IT" sz="2400" b="1" dirty="0"/>
              <a:t> </a:t>
            </a:r>
            <a:r>
              <a:rPr lang="it-IT" sz="2400" dirty="0" err="1"/>
              <a:t>depends</a:t>
            </a:r>
            <a:r>
              <a:rPr lang="it-IT" sz="2400" dirty="0"/>
              <a:t> on the volume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lost</a:t>
            </a:r>
            <a:r>
              <a:rPr lang="it-IT" sz="2400" dirty="0"/>
              <a:t> and the rate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bleeding</a:t>
            </a:r>
            <a:r>
              <a:rPr lang="it-IT" sz="2400" dirty="0"/>
              <a:t>. </a:t>
            </a:r>
            <a:r>
              <a:rPr lang="it-IT" sz="2400" dirty="0" err="1"/>
              <a:t>Rapid</a:t>
            </a:r>
            <a:r>
              <a:rPr lang="it-IT" sz="2400" dirty="0"/>
              <a:t> loss of up to 20% of the </a:t>
            </a:r>
            <a:r>
              <a:rPr lang="it-IT" sz="2400" dirty="0" err="1"/>
              <a:t>blood</a:t>
            </a:r>
            <a:r>
              <a:rPr lang="it-IT" sz="2400" dirty="0"/>
              <a:t> volume, or slow </a:t>
            </a:r>
            <a:r>
              <a:rPr lang="it-IT" sz="2400" dirty="0" err="1"/>
              <a:t>losses</a:t>
            </a:r>
            <a:r>
              <a:rPr lang="it-IT" sz="2400" dirty="0"/>
              <a:t> of </a:t>
            </a:r>
            <a:r>
              <a:rPr lang="it-IT" sz="2400" dirty="0" err="1"/>
              <a:t>even</a:t>
            </a:r>
            <a:r>
              <a:rPr lang="it-IT" sz="2400" dirty="0"/>
              <a:t> </a:t>
            </a:r>
            <a:r>
              <a:rPr lang="it-IT" sz="2400" dirty="0" err="1"/>
              <a:t>larger</a:t>
            </a:r>
            <a:r>
              <a:rPr lang="it-IT" sz="2400" dirty="0"/>
              <a:t> </a:t>
            </a:r>
            <a:r>
              <a:rPr lang="it-IT" sz="2400" dirty="0" err="1"/>
              <a:t>amounts</a:t>
            </a:r>
            <a:r>
              <a:rPr lang="it-IT" sz="2400" dirty="0"/>
              <a:t>,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little</a:t>
            </a:r>
            <a:r>
              <a:rPr lang="it-IT" sz="2400" dirty="0"/>
              <a:t> impact in </a:t>
            </a:r>
            <a:r>
              <a:rPr lang="it-IT" sz="2400" dirty="0" err="1"/>
              <a:t>healthy</a:t>
            </a:r>
            <a:r>
              <a:rPr lang="it-IT" sz="2400" dirty="0"/>
              <a:t> </a:t>
            </a:r>
            <a:r>
              <a:rPr lang="it-IT" sz="2400" dirty="0" err="1"/>
              <a:t>adults</a:t>
            </a:r>
            <a:r>
              <a:rPr lang="it-IT" sz="2400" dirty="0"/>
              <a:t>; </a:t>
            </a:r>
            <a:r>
              <a:rPr lang="it-IT" sz="2400" dirty="0" err="1"/>
              <a:t>greater</a:t>
            </a:r>
            <a:r>
              <a:rPr lang="it-IT" sz="2400" dirty="0"/>
              <a:t> </a:t>
            </a:r>
            <a:r>
              <a:rPr lang="it-IT" sz="2400" dirty="0" err="1"/>
              <a:t>losses</a:t>
            </a:r>
            <a:r>
              <a:rPr lang="it-IT" sz="2400" dirty="0"/>
              <a:t>, </a:t>
            </a:r>
            <a:r>
              <a:rPr lang="it-IT" sz="2400" dirty="0" err="1"/>
              <a:t>however</a:t>
            </a:r>
            <a:r>
              <a:rPr lang="it-IT" sz="2400" dirty="0"/>
              <a:t>, can cause </a:t>
            </a:r>
            <a:r>
              <a:rPr lang="it-IT" sz="2400" dirty="0" err="1"/>
              <a:t>hemorrhagic</a:t>
            </a:r>
            <a:r>
              <a:rPr lang="it-IT" sz="2400" dirty="0"/>
              <a:t> (</a:t>
            </a:r>
            <a:r>
              <a:rPr lang="it-IT" sz="2400" dirty="0" err="1"/>
              <a:t>hypovolemic</a:t>
            </a:r>
            <a:r>
              <a:rPr lang="it-IT" sz="2400" dirty="0"/>
              <a:t>) shock.</a:t>
            </a:r>
          </a:p>
          <a:p>
            <a:endParaRPr lang="it-IT" sz="2400" dirty="0"/>
          </a:p>
          <a:p>
            <a:r>
              <a:rPr lang="it-IT" sz="2400" dirty="0"/>
              <a:t>The site of </a:t>
            </a:r>
            <a:r>
              <a:rPr lang="it-IT" sz="2400" dirty="0" err="1"/>
              <a:t>hemorrhage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important</a:t>
            </a:r>
            <a:r>
              <a:rPr lang="it-IT" sz="2400" dirty="0"/>
              <a:t>; </a:t>
            </a:r>
            <a:r>
              <a:rPr lang="it-IT" sz="2400" dirty="0" err="1"/>
              <a:t>bleeding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would</a:t>
            </a:r>
            <a:r>
              <a:rPr lang="it-IT" sz="2400" dirty="0"/>
              <a:t> be </a:t>
            </a:r>
            <a:r>
              <a:rPr lang="it-IT" sz="2400" dirty="0" err="1"/>
              <a:t>trivial</a:t>
            </a:r>
            <a:r>
              <a:rPr lang="it-IT" sz="2400" dirty="0"/>
              <a:t> in the </a:t>
            </a:r>
            <a:r>
              <a:rPr lang="it-IT" sz="2400" dirty="0" err="1"/>
              <a:t>subcutaneous</a:t>
            </a:r>
            <a:r>
              <a:rPr lang="it-IT" sz="2400" dirty="0"/>
              <a:t> </a:t>
            </a:r>
            <a:r>
              <a:rPr lang="it-IT" sz="2400" dirty="0" err="1"/>
              <a:t>tissues</a:t>
            </a:r>
            <a:r>
              <a:rPr lang="it-IT" sz="2400" dirty="0"/>
              <a:t> can cause </a:t>
            </a:r>
            <a:r>
              <a:rPr lang="it-IT" sz="2400" dirty="0" err="1"/>
              <a:t>death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located</a:t>
            </a:r>
            <a:r>
              <a:rPr lang="it-IT" sz="2400" dirty="0"/>
              <a:t> in the brain.</a:t>
            </a:r>
          </a:p>
          <a:p>
            <a:r>
              <a:rPr lang="it-IT" sz="2400" dirty="0" err="1"/>
              <a:t>Finally</a:t>
            </a:r>
            <a:r>
              <a:rPr lang="it-IT" sz="2400" dirty="0"/>
              <a:t>, </a:t>
            </a:r>
            <a:r>
              <a:rPr lang="it-IT" sz="2400" dirty="0" err="1"/>
              <a:t>chronic</a:t>
            </a:r>
            <a:r>
              <a:rPr lang="it-IT" sz="2400" dirty="0"/>
              <a:t> or </a:t>
            </a:r>
            <a:r>
              <a:rPr lang="it-IT" sz="2400" dirty="0" err="1"/>
              <a:t>recurrent</a:t>
            </a:r>
            <a:r>
              <a:rPr lang="it-IT" sz="2400" dirty="0"/>
              <a:t> </a:t>
            </a:r>
            <a:r>
              <a:rPr lang="it-IT" sz="2400" dirty="0" err="1"/>
              <a:t>external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 loss (e.g., due to </a:t>
            </a:r>
            <a:r>
              <a:rPr lang="it-IT" sz="2400" dirty="0" err="1"/>
              <a:t>peptic</a:t>
            </a:r>
            <a:r>
              <a:rPr lang="it-IT" sz="2400" dirty="0"/>
              <a:t> </a:t>
            </a:r>
            <a:r>
              <a:rPr lang="it-IT" sz="2400" dirty="0" err="1"/>
              <a:t>ulcer</a:t>
            </a:r>
            <a:r>
              <a:rPr lang="it-IT" sz="2400" dirty="0"/>
              <a:t> or </a:t>
            </a:r>
            <a:r>
              <a:rPr lang="it-IT" sz="2400" dirty="0" err="1"/>
              <a:t>menstrual</a:t>
            </a:r>
            <a:r>
              <a:rPr lang="it-IT" sz="2400" dirty="0"/>
              <a:t> </a:t>
            </a:r>
            <a:r>
              <a:rPr lang="it-IT" sz="2400" dirty="0" err="1"/>
              <a:t>bleeding</a:t>
            </a:r>
            <a:r>
              <a:rPr lang="it-IT" sz="2400" dirty="0"/>
              <a:t>) </a:t>
            </a:r>
            <a:r>
              <a:rPr lang="it-IT" sz="2400" dirty="0" err="1"/>
              <a:t>frequently</a:t>
            </a:r>
            <a:r>
              <a:rPr lang="it-IT" sz="2400" dirty="0"/>
              <a:t> </a:t>
            </a:r>
            <a:r>
              <a:rPr lang="it-IT" sz="2400" dirty="0" err="1"/>
              <a:t>culminates</a:t>
            </a:r>
            <a:r>
              <a:rPr lang="it-IT" sz="2400" dirty="0"/>
              <a:t> in </a:t>
            </a:r>
            <a:r>
              <a:rPr lang="it-IT" sz="2400" dirty="0" err="1"/>
              <a:t>iron</a:t>
            </a:r>
            <a:r>
              <a:rPr lang="it-IT" sz="2400" dirty="0"/>
              <a:t> </a:t>
            </a:r>
            <a:r>
              <a:rPr lang="it-IT" sz="2400" dirty="0" err="1"/>
              <a:t>deficiency</a:t>
            </a:r>
            <a:r>
              <a:rPr lang="it-IT" sz="2400" dirty="0"/>
              <a:t> anemia 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 err="1"/>
              <a:t>consequence</a:t>
            </a:r>
            <a:r>
              <a:rPr lang="it-IT" sz="2400" dirty="0"/>
              <a:t> of a loss of </a:t>
            </a:r>
            <a:r>
              <a:rPr lang="it-IT" sz="2400" dirty="0" err="1"/>
              <a:t>iron</a:t>
            </a:r>
            <a:r>
              <a:rPr lang="it-IT" sz="2400" dirty="0"/>
              <a:t> in </a:t>
            </a:r>
            <a:r>
              <a:rPr lang="it-IT" sz="2400" dirty="0" err="1"/>
              <a:t>hemoglobin</a:t>
            </a:r>
            <a:r>
              <a:rPr lang="it-IT" sz="2400" dirty="0"/>
              <a:t>.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contrast</a:t>
            </a:r>
            <a:r>
              <a:rPr lang="it-IT" sz="2400" dirty="0"/>
              <a:t>, </a:t>
            </a:r>
            <a:r>
              <a:rPr lang="it-IT" sz="2400" dirty="0" err="1"/>
              <a:t>iron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efficiently</a:t>
            </a:r>
            <a:r>
              <a:rPr lang="it-IT" sz="2400" dirty="0"/>
              <a:t> </a:t>
            </a:r>
            <a:r>
              <a:rPr lang="it-IT" sz="2400" dirty="0" err="1"/>
              <a:t>recycled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</a:t>
            </a:r>
            <a:r>
              <a:rPr lang="it-IT" sz="2400" dirty="0" err="1"/>
              <a:t>phagocytosed</a:t>
            </a:r>
            <a:r>
              <a:rPr lang="it-IT" sz="2400" dirty="0"/>
              <a:t> </a:t>
            </a:r>
            <a:r>
              <a:rPr lang="it-IT" sz="2400" dirty="0" err="1"/>
              <a:t>red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, so </a:t>
            </a:r>
            <a:r>
              <a:rPr lang="it-IT" sz="2400" dirty="0" err="1"/>
              <a:t>internal</a:t>
            </a:r>
            <a:r>
              <a:rPr lang="it-IT" sz="2400" dirty="0"/>
              <a:t> </a:t>
            </a:r>
            <a:r>
              <a:rPr lang="it-IT" sz="2400" dirty="0" err="1"/>
              <a:t>bleeding</a:t>
            </a:r>
            <a:r>
              <a:rPr lang="it-IT" sz="2400" dirty="0"/>
              <a:t> (e.g., a </a:t>
            </a:r>
            <a:r>
              <a:rPr lang="it-IT" sz="2400" dirty="0" err="1"/>
              <a:t>hematoma</a:t>
            </a:r>
            <a:r>
              <a:rPr lang="it-IT" sz="2400" dirty="0"/>
              <a:t>) </a:t>
            </a:r>
            <a:r>
              <a:rPr lang="it-IT" sz="2400" dirty="0" err="1"/>
              <a:t>does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lead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iron</a:t>
            </a:r>
            <a:r>
              <a:rPr lang="it-IT" sz="2400" dirty="0"/>
              <a:t> </a:t>
            </a:r>
            <a:r>
              <a:rPr lang="it-IT" sz="2400" dirty="0" err="1"/>
              <a:t>deficiency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308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54389" y="462250"/>
            <a:ext cx="82832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Hyperemia</a:t>
            </a:r>
            <a:r>
              <a:rPr lang="it-IT" sz="2800" b="1" dirty="0"/>
              <a:t> and </a:t>
            </a:r>
            <a:r>
              <a:rPr lang="it-IT" sz="2800" b="1" dirty="0" err="1"/>
              <a:t>congestion</a:t>
            </a:r>
            <a:endParaRPr lang="it-IT" sz="2800" b="1" dirty="0"/>
          </a:p>
          <a:p>
            <a:r>
              <a:rPr lang="it-IT" sz="2400" dirty="0" err="1"/>
              <a:t>both</a:t>
            </a:r>
            <a:r>
              <a:rPr lang="it-IT" sz="2400" dirty="0"/>
              <a:t> </a:t>
            </a:r>
            <a:r>
              <a:rPr lang="it-IT" sz="2400" dirty="0" err="1"/>
              <a:t>refer</a:t>
            </a:r>
            <a:r>
              <a:rPr lang="it-IT" sz="2400" dirty="0"/>
              <a:t> to an </a:t>
            </a:r>
            <a:r>
              <a:rPr lang="it-IT" sz="2400" dirty="0" err="1"/>
              <a:t>increase</a:t>
            </a:r>
            <a:r>
              <a:rPr lang="it-IT" sz="2400" dirty="0"/>
              <a:t> in </a:t>
            </a:r>
            <a:r>
              <a:rPr lang="it-IT" sz="2400" dirty="0" err="1"/>
              <a:t>blood</a:t>
            </a:r>
            <a:r>
              <a:rPr lang="it-IT" sz="2400" dirty="0"/>
              <a:t> volume </a:t>
            </a:r>
            <a:r>
              <a:rPr lang="it-IT" sz="2400" dirty="0" err="1"/>
              <a:t>within</a:t>
            </a:r>
            <a:r>
              <a:rPr lang="it-IT" sz="2400" dirty="0"/>
              <a:t> a </a:t>
            </a:r>
            <a:r>
              <a:rPr lang="it-IT" sz="2400" dirty="0" err="1"/>
              <a:t>tissue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underlying</a:t>
            </a:r>
            <a:r>
              <a:rPr lang="it-IT" sz="2400" dirty="0"/>
              <a:t> </a:t>
            </a:r>
            <a:r>
              <a:rPr lang="it-IT" sz="2400" dirty="0" err="1"/>
              <a:t>mechanisms</a:t>
            </a:r>
            <a:r>
              <a:rPr lang="it-IT" sz="2400" dirty="0"/>
              <a:t>.</a:t>
            </a:r>
          </a:p>
          <a:p>
            <a:endParaRPr lang="it-IT" sz="2400" dirty="0"/>
          </a:p>
          <a:p>
            <a:r>
              <a:rPr lang="it-IT" sz="2400" b="1" dirty="0" err="1"/>
              <a:t>Hyperemia</a:t>
            </a:r>
            <a:r>
              <a:rPr lang="it-IT" sz="2400" b="1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an</a:t>
            </a:r>
            <a:r>
              <a:rPr lang="it-IT" sz="2400" dirty="0"/>
              <a:t> </a:t>
            </a:r>
            <a:r>
              <a:rPr lang="it-IT" sz="2400" dirty="0" err="1"/>
              <a:t>active</a:t>
            </a:r>
            <a:r>
              <a:rPr lang="it-IT" sz="2400" dirty="0"/>
              <a:t> </a:t>
            </a:r>
            <a:r>
              <a:rPr lang="it-IT" sz="2400" dirty="0" err="1"/>
              <a:t>process</a:t>
            </a:r>
            <a:r>
              <a:rPr lang="it-IT" sz="2400" dirty="0"/>
              <a:t> </a:t>
            </a:r>
            <a:r>
              <a:rPr lang="it-IT" sz="2400" dirty="0" err="1"/>
              <a:t>resulting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</a:t>
            </a:r>
            <a:r>
              <a:rPr lang="it-IT" sz="2400" dirty="0" err="1"/>
              <a:t>arteriolar</a:t>
            </a:r>
            <a:r>
              <a:rPr lang="it-IT" sz="2400" dirty="0"/>
              <a:t> </a:t>
            </a:r>
            <a:r>
              <a:rPr lang="it-IT" sz="2400" dirty="0" err="1"/>
              <a:t>dilation</a:t>
            </a:r>
            <a:r>
              <a:rPr lang="it-IT" sz="2400" dirty="0"/>
              <a:t> and </a:t>
            </a:r>
            <a:r>
              <a:rPr lang="it-IT" sz="2400" dirty="0" err="1"/>
              <a:t>increased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inflow</a:t>
            </a:r>
            <a:r>
              <a:rPr lang="it-IT" sz="2400" dirty="0"/>
              <a:t>,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occurs</a:t>
            </a:r>
            <a:r>
              <a:rPr lang="it-IT" sz="2400" dirty="0"/>
              <a:t> at </a:t>
            </a:r>
            <a:r>
              <a:rPr lang="it-IT" sz="2400" dirty="0" err="1"/>
              <a:t>sites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inflammation</a:t>
            </a:r>
            <a:r>
              <a:rPr lang="it-IT" sz="2400" dirty="0"/>
              <a:t> or in </a:t>
            </a:r>
            <a:r>
              <a:rPr lang="it-IT" sz="2400" dirty="0" err="1"/>
              <a:t>exercising</a:t>
            </a:r>
            <a:r>
              <a:rPr lang="it-IT" sz="2400" dirty="0"/>
              <a:t> </a:t>
            </a:r>
            <a:r>
              <a:rPr lang="it-IT" sz="2400" dirty="0" err="1"/>
              <a:t>skeletal</a:t>
            </a:r>
            <a:r>
              <a:rPr lang="it-IT" sz="2400" dirty="0"/>
              <a:t> </a:t>
            </a:r>
            <a:r>
              <a:rPr lang="it-IT" sz="2400" dirty="0" err="1"/>
              <a:t>muscle</a:t>
            </a:r>
            <a:r>
              <a:rPr lang="it-IT" sz="2400" dirty="0"/>
              <a:t>. </a:t>
            </a:r>
            <a:r>
              <a:rPr lang="it-IT" sz="2400" dirty="0" err="1"/>
              <a:t>Hyperemic</a:t>
            </a:r>
            <a:r>
              <a:rPr lang="it-IT" sz="2400" dirty="0"/>
              <a:t> </a:t>
            </a:r>
            <a:r>
              <a:rPr lang="it-IT" sz="2400" dirty="0" err="1"/>
              <a:t>tissues</a:t>
            </a:r>
            <a:r>
              <a:rPr lang="it-IT" sz="2400" dirty="0"/>
              <a:t> are </a:t>
            </a:r>
            <a:r>
              <a:rPr lang="it-IT" sz="2400" dirty="0" err="1"/>
              <a:t>redder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</a:t>
            </a:r>
            <a:r>
              <a:rPr lang="it-IT" sz="2400" dirty="0" err="1"/>
              <a:t>normal</a:t>
            </a:r>
            <a:r>
              <a:rPr lang="it-IT" sz="2400" dirty="0"/>
              <a:t> </a:t>
            </a:r>
            <a:r>
              <a:rPr lang="it-IT" sz="2400" dirty="0" err="1"/>
              <a:t>because</a:t>
            </a:r>
            <a:r>
              <a:rPr lang="it-IT" sz="2400" dirty="0"/>
              <a:t> of </a:t>
            </a:r>
            <a:r>
              <a:rPr lang="it-IT" sz="2400" dirty="0" err="1"/>
              <a:t>engorgement</a:t>
            </a:r>
            <a:r>
              <a:rPr lang="it-IT" sz="2400" dirty="0"/>
              <a:t> with </a:t>
            </a:r>
            <a:r>
              <a:rPr lang="it-IT" sz="2400" dirty="0" err="1"/>
              <a:t>oxygenated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8D2129-FE24-894B-8CB1-BDBCD522A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211" y="3990435"/>
            <a:ext cx="5232400" cy="2362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4AE8557-CEB8-BC4B-A120-8854B579F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412" y="3990435"/>
            <a:ext cx="2664427" cy="189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5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14550" y="1674673"/>
            <a:ext cx="8096250" cy="30777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3600" b="1" dirty="0" err="1"/>
              <a:t>Normal</a:t>
            </a:r>
            <a:r>
              <a:rPr lang="it-IT" sz="3600" b="1" dirty="0"/>
              <a:t> </a:t>
            </a:r>
            <a:r>
              <a:rPr lang="it-IT" sz="3600" b="1" dirty="0" err="1"/>
              <a:t>Hemostasis</a:t>
            </a:r>
            <a:endParaRPr lang="it-IT" sz="3600" b="1" dirty="0"/>
          </a:p>
          <a:p>
            <a:endParaRPr lang="it-IT" dirty="0"/>
          </a:p>
          <a:p>
            <a:r>
              <a:rPr lang="it-IT" sz="2800" dirty="0" err="1"/>
              <a:t>Hemostasis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a </a:t>
            </a:r>
            <a:r>
              <a:rPr lang="it-IT" sz="2800" dirty="0" err="1"/>
              <a:t>precisely</a:t>
            </a:r>
            <a:r>
              <a:rPr lang="it-IT" sz="2800" dirty="0"/>
              <a:t> </a:t>
            </a:r>
            <a:r>
              <a:rPr lang="it-IT" sz="2800" dirty="0" err="1"/>
              <a:t>orchestrated</a:t>
            </a:r>
            <a:r>
              <a:rPr lang="it-IT" sz="2800" dirty="0"/>
              <a:t> </a:t>
            </a:r>
            <a:r>
              <a:rPr lang="it-IT" sz="2800" dirty="0" err="1"/>
              <a:t>process</a:t>
            </a:r>
            <a:r>
              <a:rPr lang="it-IT" sz="2800" dirty="0"/>
              <a:t> </a:t>
            </a:r>
            <a:r>
              <a:rPr lang="it-IT" sz="2800" dirty="0" err="1"/>
              <a:t>involving</a:t>
            </a:r>
            <a:r>
              <a:rPr lang="it-IT" sz="2800" dirty="0"/>
              <a:t> </a:t>
            </a:r>
            <a:r>
              <a:rPr lang="it-IT" sz="2800" dirty="0" err="1"/>
              <a:t>platelets</a:t>
            </a:r>
            <a:r>
              <a:rPr lang="it-IT" sz="2800" dirty="0"/>
              <a:t>, </a:t>
            </a:r>
            <a:r>
              <a:rPr lang="it-IT" sz="2800" dirty="0" err="1"/>
              <a:t>clotting</a:t>
            </a:r>
            <a:r>
              <a:rPr lang="it-IT" sz="2800" dirty="0"/>
              <a:t> </a:t>
            </a:r>
            <a:r>
              <a:rPr lang="it-IT" sz="2800" dirty="0" err="1"/>
              <a:t>factors</a:t>
            </a:r>
            <a:r>
              <a:rPr lang="it-IT" sz="2800" dirty="0"/>
              <a:t>, and </a:t>
            </a:r>
            <a:r>
              <a:rPr lang="it-IT" sz="2800" dirty="0" err="1"/>
              <a:t>endothelium</a:t>
            </a:r>
            <a:r>
              <a:rPr lang="it-IT" sz="2800" dirty="0"/>
              <a:t> </a:t>
            </a:r>
            <a:r>
              <a:rPr lang="it-IT" sz="2800" dirty="0" err="1"/>
              <a:t>that</a:t>
            </a:r>
            <a:r>
              <a:rPr lang="it-IT" sz="2800" dirty="0"/>
              <a:t> </a:t>
            </a:r>
            <a:r>
              <a:rPr lang="it-IT" sz="2800" dirty="0" err="1"/>
              <a:t>occurs</a:t>
            </a:r>
            <a:r>
              <a:rPr lang="it-IT" sz="2800" dirty="0"/>
              <a:t> at the site </a:t>
            </a:r>
            <a:r>
              <a:rPr lang="it-IT" sz="2800" dirty="0" err="1"/>
              <a:t>of</a:t>
            </a:r>
            <a:r>
              <a:rPr lang="it-IT" sz="2800" dirty="0"/>
              <a:t> </a:t>
            </a:r>
            <a:r>
              <a:rPr lang="it-IT" sz="2800" dirty="0" err="1"/>
              <a:t>vascular</a:t>
            </a:r>
            <a:r>
              <a:rPr lang="it-IT" sz="2800" dirty="0"/>
              <a:t> </a:t>
            </a:r>
            <a:r>
              <a:rPr lang="it-IT" sz="2800" dirty="0" err="1"/>
              <a:t>injury</a:t>
            </a:r>
            <a:r>
              <a:rPr lang="it-IT" sz="2800" dirty="0"/>
              <a:t> and </a:t>
            </a:r>
            <a:r>
              <a:rPr lang="it-IT" sz="2800" dirty="0" err="1"/>
              <a:t>culminates</a:t>
            </a:r>
            <a:r>
              <a:rPr lang="it-IT" sz="2800" dirty="0"/>
              <a:t> in the </a:t>
            </a:r>
            <a:r>
              <a:rPr lang="it-IT" sz="2800" dirty="0" err="1"/>
              <a:t>formation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a </a:t>
            </a:r>
            <a:r>
              <a:rPr lang="it-IT" sz="2800" dirty="0" err="1"/>
              <a:t>blood</a:t>
            </a:r>
            <a:r>
              <a:rPr lang="it-IT" sz="2800" dirty="0"/>
              <a:t> </a:t>
            </a:r>
            <a:r>
              <a:rPr lang="it-IT" sz="2800" dirty="0" err="1"/>
              <a:t>clot</a:t>
            </a:r>
            <a:r>
              <a:rPr lang="it-IT" sz="2800" dirty="0"/>
              <a:t>, </a:t>
            </a:r>
            <a:r>
              <a:rPr lang="it-IT" sz="2800" dirty="0" err="1"/>
              <a:t>which</a:t>
            </a:r>
            <a:r>
              <a:rPr lang="it-IT" sz="2800" dirty="0"/>
              <a:t> </a:t>
            </a:r>
            <a:r>
              <a:rPr lang="it-IT" sz="2800" dirty="0" err="1"/>
              <a:t>serves</a:t>
            </a:r>
            <a:r>
              <a:rPr lang="it-IT" sz="2800" dirty="0"/>
              <a:t> </a:t>
            </a:r>
            <a:r>
              <a:rPr lang="it-IT" sz="2800" dirty="0" err="1"/>
              <a:t>to</a:t>
            </a:r>
            <a:r>
              <a:rPr lang="it-IT" sz="2800" dirty="0"/>
              <a:t> </a:t>
            </a:r>
            <a:r>
              <a:rPr lang="it-IT" sz="2800" dirty="0" err="1"/>
              <a:t>prevent</a:t>
            </a:r>
            <a:r>
              <a:rPr lang="it-IT" sz="2800" dirty="0"/>
              <a:t> or </a:t>
            </a:r>
            <a:r>
              <a:rPr lang="it-IT" sz="2800" dirty="0" err="1"/>
              <a:t>limit</a:t>
            </a:r>
            <a:r>
              <a:rPr lang="it-IT" sz="2800" dirty="0"/>
              <a:t> the </a:t>
            </a:r>
            <a:r>
              <a:rPr lang="it-IT" sz="2800" dirty="0" err="1"/>
              <a:t>extent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</a:t>
            </a:r>
            <a:r>
              <a:rPr lang="it-IT" sz="2800" dirty="0" err="1"/>
              <a:t>bleeding</a:t>
            </a:r>
            <a:r>
              <a:rPr lang="it-IT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84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55649" y="185305"/>
            <a:ext cx="8280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Normal</a:t>
            </a:r>
            <a:r>
              <a:rPr lang="it-IT" sz="2400" b="1" dirty="0"/>
              <a:t> </a:t>
            </a:r>
            <a:r>
              <a:rPr lang="it-IT" sz="2400" b="1" dirty="0" err="1"/>
              <a:t>hemostasis</a:t>
            </a:r>
            <a:r>
              <a:rPr lang="it-IT" sz="2400" b="1" dirty="0"/>
              <a:t>. (A) </a:t>
            </a:r>
            <a:r>
              <a:rPr lang="it-IT" sz="2400" b="1" dirty="0" err="1"/>
              <a:t>After</a:t>
            </a:r>
            <a:r>
              <a:rPr lang="it-IT" sz="2400" b="1" dirty="0"/>
              <a:t> </a:t>
            </a:r>
            <a:r>
              <a:rPr lang="it-IT" sz="2400" b="1" dirty="0" err="1"/>
              <a:t>vascular</a:t>
            </a:r>
            <a:r>
              <a:rPr lang="it-IT" sz="2400" b="1" dirty="0"/>
              <a:t> </a:t>
            </a:r>
            <a:r>
              <a:rPr lang="it-IT" sz="2400" b="1" dirty="0" err="1"/>
              <a:t>injury</a:t>
            </a:r>
            <a:r>
              <a:rPr lang="it-IT" sz="2400" b="1" dirty="0"/>
              <a:t>, </a:t>
            </a:r>
            <a:r>
              <a:rPr lang="it-IT" sz="2400" b="1" dirty="0" err="1"/>
              <a:t>local</a:t>
            </a:r>
            <a:r>
              <a:rPr lang="it-IT" sz="2400" b="1" dirty="0"/>
              <a:t> </a:t>
            </a:r>
            <a:r>
              <a:rPr lang="it-IT" sz="2400" b="1" dirty="0" err="1"/>
              <a:t>neurohumoral</a:t>
            </a:r>
            <a:r>
              <a:rPr lang="it-IT" sz="2400" b="1" dirty="0"/>
              <a:t> </a:t>
            </a:r>
            <a:r>
              <a:rPr lang="it-IT" sz="2400" b="1" dirty="0" err="1"/>
              <a:t>factors</a:t>
            </a:r>
            <a:r>
              <a:rPr lang="it-IT" sz="2400" b="1" dirty="0"/>
              <a:t> induce a </a:t>
            </a:r>
            <a:r>
              <a:rPr lang="it-IT" sz="2400" b="1" dirty="0" err="1"/>
              <a:t>transient</a:t>
            </a:r>
            <a:r>
              <a:rPr lang="it-IT" sz="2400" b="1" dirty="0"/>
              <a:t> </a:t>
            </a:r>
            <a:r>
              <a:rPr lang="it-IT" sz="2400" b="1" dirty="0" err="1"/>
              <a:t>vasoconstriction</a:t>
            </a:r>
            <a:r>
              <a:rPr lang="it-IT" sz="2400" b="1" dirty="0"/>
              <a:t>.</a:t>
            </a:r>
          </a:p>
        </p:txBody>
      </p:sp>
      <p:pic>
        <p:nvPicPr>
          <p:cNvPr id="3" name="Immagine 2" descr="Schermata 2018-08-23 alle 17.03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044" y="1247133"/>
            <a:ext cx="7947913" cy="528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33874" y="330506"/>
            <a:ext cx="85242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(</a:t>
            </a:r>
            <a:r>
              <a:rPr lang="it-IT" sz="2000" dirty="0" err="1"/>
              <a:t>B</a:t>
            </a:r>
            <a:r>
              <a:rPr lang="it-IT" sz="2000" dirty="0"/>
              <a:t>) </a:t>
            </a:r>
            <a:r>
              <a:rPr lang="it-IT" sz="2000" dirty="0" err="1"/>
              <a:t>Platelets</a:t>
            </a:r>
            <a:r>
              <a:rPr lang="it-IT" sz="2000" dirty="0"/>
              <a:t> </a:t>
            </a:r>
            <a:r>
              <a:rPr lang="it-IT" sz="2000" dirty="0" err="1"/>
              <a:t>bind</a:t>
            </a:r>
            <a:r>
              <a:rPr lang="it-IT" sz="2000" dirty="0"/>
              <a:t> via </a:t>
            </a:r>
            <a:r>
              <a:rPr lang="it-IT" sz="2000" dirty="0" err="1"/>
              <a:t>glycoprotein</a:t>
            </a:r>
            <a:r>
              <a:rPr lang="it-IT" sz="2000" dirty="0"/>
              <a:t> </a:t>
            </a:r>
            <a:r>
              <a:rPr lang="it-IT" sz="2000" dirty="0" err="1"/>
              <a:t>Ib</a:t>
            </a:r>
            <a:r>
              <a:rPr lang="it-IT" sz="2000" dirty="0"/>
              <a:t> (</a:t>
            </a:r>
            <a:r>
              <a:rPr lang="it-IT" sz="2000" dirty="0" err="1"/>
              <a:t>GpIb</a:t>
            </a:r>
            <a:r>
              <a:rPr lang="it-IT" sz="2000" dirty="0"/>
              <a:t>) </a:t>
            </a:r>
            <a:r>
              <a:rPr lang="it-IT" sz="2000" dirty="0" err="1"/>
              <a:t>receptors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von </a:t>
            </a:r>
            <a:r>
              <a:rPr lang="it-IT" sz="2000" dirty="0" err="1"/>
              <a:t>Willebrand</a:t>
            </a:r>
            <a:r>
              <a:rPr lang="it-IT" sz="2000" dirty="0"/>
              <a:t> </a:t>
            </a:r>
            <a:r>
              <a:rPr lang="it-IT" sz="2000" dirty="0" err="1"/>
              <a:t>factor</a:t>
            </a:r>
            <a:r>
              <a:rPr lang="it-IT" sz="2000" dirty="0"/>
              <a:t> (VWF) on </a:t>
            </a:r>
            <a:r>
              <a:rPr lang="it-IT" sz="2000" dirty="0" err="1"/>
              <a:t>exposed</a:t>
            </a:r>
            <a:r>
              <a:rPr lang="it-IT" sz="2000" dirty="0"/>
              <a:t> ECM and are </a:t>
            </a:r>
            <a:r>
              <a:rPr lang="it-IT" sz="2000" dirty="0" err="1"/>
              <a:t>activated</a:t>
            </a:r>
            <a:r>
              <a:rPr lang="it-IT" sz="2000" dirty="0"/>
              <a:t>, </a:t>
            </a:r>
            <a:r>
              <a:rPr lang="it-IT" sz="2000" dirty="0" err="1"/>
              <a:t>undergoing</a:t>
            </a:r>
            <a:r>
              <a:rPr lang="it-IT" sz="2000" dirty="0"/>
              <a:t> a </a:t>
            </a:r>
            <a:r>
              <a:rPr lang="it-IT" sz="2000" dirty="0" err="1"/>
              <a:t>shape</a:t>
            </a:r>
            <a:r>
              <a:rPr lang="it-IT" sz="2000" dirty="0"/>
              <a:t> </a:t>
            </a:r>
            <a:r>
              <a:rPr lang="it-IT" sz="2000" dirty="0" err="1"/>
              <a:t>change</a:t>
            </a:r>
            <a:r>
              <a:rPr lang="it-IT" sz="2000" dirty="0"/>
              <a:t> and </a:t>
            </a:r>
            <a:r>
              <a:rPr lang="it-IT" sz="2000" dirty="0" err="1"/>
              <a:t>granule</a:t>
            </a:r>
            <a:r>
              <a:rPr lang="it-IT" sz="2000" dirty="0"/>
              <a:t> </a:t>
            </a:r>
            <a:r>
              <a:rPr lang="it-IT" sz="2000" dirty="0" err="1"/>
              <a:t>release</a:t>
            </a:r>
            <a:r>
              <a:rPr lang="it-IT" sz="2000" dirty="0"/>
              <a:t>. </a:t>
            </a:r>
            <a:r>
              <a:rPr lang="it-IT" sz="2000" dirty="0" err="1"/>
              <a:t>Released</a:t>
            </a:r>
            <a:r>
              <a:rPr lang="it-IT" sz="2000" dirty="0"/>
              <a:t> ADP and </a:t>
            </a:r>
            <a:r>
              <a:rPr lang="it-IT" sz="2000" dirty="0" err="1"/>
              <a:t>thromboxane</a:t>
            </a:r>
            <a:r>
              <a:rPr lang="it-IT" sz="2000" dirty="0"/>
              <a:t> A2 (TXA2) induce </a:t>
            </a:r>
            <a:r>
              <a:rPr lang="it-IT" sz="2000" dirty="0" err="1"/>
              <a:t>additional</a:t>
            </a:r>
            <a:r>
              <a:rPr lang="it-IT" sz="2000" dirty="0"/>
              <a:t> </a:t>
            </a:r>
            <a:r>
              <a:rPr lang="it-IT" sz="2000" dirty="0" err="1"/>
              <a:t>platelet</a:t>
            </a:r>
            <a:r>
              <a:rPr lang="it-IT" sz="2000" dirty="0"/>
              <a:t> </a:t>
            </a:r>
            <a:r>
              <a:rPr lang="it-IT" sz="2000" dirty="0" err="1"/>
              <a:t>aggregation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</a:t>
            </a:r>
            <a:r>
              <a:rPr lang="it-IT" sz="2000" dirty="0" err="1"/>
              <a:t>platelet</a:t>
            </a:r>
            <a:r>
              <a:rPr lang="it-IT" sz="2000" dirty="0"/>
              <a:t> </a:t>
            </a:r>
            <a:r>
              <a:rPr lang="it-IT" sz="2000" dirty="0" err="1"/>
              <a:t>GpIIb-IIIa</a:t>
            </a:r>
            <a:r>
              <a:rPr lang="it-IT" sz="2000" dirty="0"/>
              <a:t> </a:t>
            </a:r>
            <a:r>
              <a:rPr lang="it-IT" sz="2000" dirty="0" err="1"/>
              <a:t>receptor</a:t>
            </a:r>
            <a:r>
              <a:rPr lang="it-IT" sz="2000" dirty="0"/>
              <a:t> </a:t>
            </a:r>
            <a:r>
              <a:rPr lang="it-IT" sz="2000" dirty="0" err="1"/>
              <a:t>binding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fibrinogen</a:t>
            </a:r>
            <a:r>
              <a:rPr lang="it-IT" sz="2000" dirty="0"/>
              <a:t>, and </a:t>
            </a:r>
            <a:r>
              <a:rPr lang="it-IT" sz="2000" dirty="0" err="1"/>
              <a:t>form</a:t>
            </a:r>
            <a:r>
              <a:rPr lang="it-IT" sz="2000" dirty="0"/>
              <a:t> the </a:t>
            </a:r>
            <a:r>
              <a:rPr lang="it-IT" sz="2000" dirty="0" err="1"/>
              <a:t>primary</a:t>
            </a:r>
            <a:r>
              <a:rPr lang="it-IT" sz="2000" dirty="0"/>
              <a:t> </a:t>
            </a:r>
            <a:r>
              <a:rPr lang="it-IT" sz="2000" dirty="0" err="1"/>
              <a:t>hemostatic</a:t>
            </a:r>
            <a:r>
              <a:rPr lang="it-IT" sz="2000" dirty="0"/>
              <a:t> </a:t>
            </a:r>
            <a:r>
              <a:rPr lang="it-IT" sz="2000" dirty="0" err="1"/>
              <a:t>plug</a:t>
            </a:r>
            <a:r>
              <a:rPr lang="it-IT" sz="2000" dirty="0"/>
              <a:t>. </a:t>
            </a:r>
          </a:p>
        </p:txBody>
      </p:sp>
      <p:pic>
        <p:nvPicPr>
          <p:cNvPr id="3" name="Immagine 2" descr="Schermata 2018-08-23 alle 17.04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962" y="2209172"/>
            <a:ext cx="7224076" cy="436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38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83374" y="400087"/>
            <a:ext cx="82736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(</a:t>
            </a:r>
            <a:r>
              <a:rPr lang="it-IT" sz="2000" dirty="0" err="1"/>
              <a:t>C</a:t>
            </a:r>
            <a:r>
              <a:rPr lang="it-IT" sz="2000" dirty="0"/>
              <a:t>) </a:t>
            </a:r>
            <a:r>
              <a:rPr lang="it-IT" sz="2000" dirty="0" err="1"/>
              <a:t>Local</a:t>
            </a:r>
            <a:r>
              <a:rPr lang="it-IT" sz="2000" dirty="0"/>
              <a:t> </a:t>
            </a:r>
            <a:r>
              <a:rPr lang="it-IT" sz="2000" dirty="0" err="1"/>
              <a:t>activation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coagulation</a:t>
            </a:r>
            <a:r>
              <a:rPr lang="it-IT" sz="2000" dirty="0"/>
              <a:t> </a:t>
            </a:r>
            <a:r>
              <a:rPr lang="it-IT" sz="2000" dirty="0" err="1"/>
              <a:t>cascade</a:t>
            </a:r>
            <a:r>
              <a:rPr lang="it-IT" sz="2000" dirty="0"/>
              <a:t> (</a:t>
            </a:r>
            <a:r>
              <a:rPr lang="it-IT" sz="2000" dirty="0" err="1"/>
              <a:t>involving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factor</a:t>
            </a:r>
            <a:r>
              <a:rPr lang="it-IT" sz="2000" dirty="0"/>
              <a:t> and </a:t>
            </a:r>
            <a:r>
              <a:rPr lang="it-IT" sz="2000" dirty="0" err="1"/>
              <a:t>platelet</a:t>
            </a:r>
            <a:r>
              <a:rPr lang="it-IT" sz="2000" dirty="0"/>
              <a:t> </a:t>
            </a:r>
            <a:r>
              <a:rPr lang="it-IT" sz="2000" dirty="0" err="1"/>
              <a:t>phospholipids</a:t>
            </a:r>
            <a:r>
              <a:rPr lang="it-IT" sz="2000" dirty="0"/>
              <a:t>) </a:t>
            </a:r>
            <a:r>
              <a:rPr lang="it-IT" sz="2000" dirty="0" err="1"/>
              <a:t>results</a:t>
            </a:r>
            <a:r>
              <a:rPr lang="it-IT" sz="2000" dirty="0"/>
              <a:t> in </a:t>
            </a:r>
            <a:r>
              <a:rPr lang="it-IT" sz="2000" dirty="0" err="1"/>
              <a:t>fibrin</a:t>
            </a:r>
            <a:r>
              <a:rPr lang="it-IT" sz="2000" dirty="0"/>
              <a:t> </a:t>
            </a:r>
            <a:r>
              <a:rPr lang="it-IT" sz="2000" dirty="0" err="1"/>
              <a:t>polymerization</a:t>
            </a:r>
            <a:r>
              <a:rPr lang="it-IT" sz="2000" dirty="0"/>
              <a:t>, “</a:t>
            </a:r>
            <a:r>
              <a:rPr lang="it-IT" sz="2000" dirty="0" err="1"/>
              <a:t>cementing</a:t>
            </a:r>
            <a:r>
              <a:rPr lang="it-IT" sz="2000" dirty="0"/>
              <a:t>” the </a:t>
            </a:r>
            <a:r>
              <a:rPr lang="it-IT" sz="2000" dirty="0" err="1"/>
              <a:t>platelets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a definitive </a:t>
            </a:r>
            <a:r>
              <a:rPr lang="it-IT" sz="2000" dirty="0" err="1"/>
              <a:t>secondary</a:t>
            </a:r>
            <a:r>
              <a:rPr lang="it-IT" sz="2000" dirty="0"/>
              <a:t> </a:t>
            </a:r>
            <a:r>
              <a:rPr lang="it-IT" sz="2000" dirty="0" err="1"/>
              <a:t>hemostatic</a:t>
            </a:r>
            <a:r>
              <a:rPr lang="it-IT" sz="2000" dirty="0"/>
              <a:t> </a:t>
            </a:r>
            <a:r>
              <a:rPr lang="it-IT" sz="2000" dirty="0" err="1"/>
              <a:t>plug</a:t>
            </a:r>
            <a:r>
              <a:rPr lang="it-IT" sz="2000" dirty="0"/>
              <a:t>.</a:t>
            </a:r>
          </a:p>
        </p:txBody>
      </p:sp>
      <p:pic>
        <p:nvPicPr>
          <p:cNvPr id="3" name="Immagine 2" descr="Schermata 2018-08-23 alle 17.06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067" y="1795375"/>
            <a:ext cx="7651866" cy="461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93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25176" y="452272"/>
            <a:ext cx="8541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(</a:t>
            </a:r>
            <a:r>
              <a:rPr lang="it-IT" sz="2000" dirty="0" err="1"/>
              <a:t>D</a:t>
            </a:r>
            <a:r>
              <a:rPr lang="it-IT" sz="2000" dirty="0"/>
              <a:t>) </a:t>
            </a:r>
            <a:r>
              <a:rPr lang="it-IT" sz="2000" dirty="0" err="1"/>
              <a:t>Counterregulatory</a:t>
            </a:r>
            <a:r>
              <a:rPr lang="it-IT" sz="2000" dirty="0"/>
              <a:t> </a:t>
            </a:r>
            <a:r>
              <a:rPr lang="it-IT" sz="2000" dirty="0" err="1"/>
              <a:t>mechanisms</a:t>
            </a:r>
            <a:r>
              <a:rPr lang="it-IT" sz="2000" dirty="0"/>
              <a:t>, </a:t>
            </a:r>
            <a:r>
              <a:rPr lang="it-IT" sz="2000" dirty="0" err="1"/>
              <a:t>mediated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plasminogen</a:t>
            </a:r>
            <a:r>
              <a:rPr lang="it-IT" sz="2000" dirty="0"/>
              <a:t> </a:t>
            </a:r>
            <a:r>
              <a:rPr lang="it-IT" sz="2000" dirty="0" err="1"/>
              <a:t>activator</a:t>
            </a:r>
            <a:r>
              <a:rPr lang="it-IT" sz="2000" dirty="0"/>
              <a:t> (</a:t>
            </a:r>
            <a:r>
              <a:rPr lang="it-IT" sz="2000" dirty="0" err="1"/>
              <a:t>t-PA</a:t>
            </a:r>
            <a:r>
              <a:rPr lang="it-IT" sz="2000" dirty="0"/>
              <a:t>, a </a:t>
            </a:r>
            <a:r>
              <a:rPr lang="it-IT" sz="2000" dirty="0" err="1"/>
              <a:t>fibrinolytic</a:t>
            </a:r>
            <a:r>
              <a:rPr lang="it-IT" sz="2000" dirty="0"/>
              <a:t> </a:t>
            </a:r>
            <a:r>
              <a:rPr lang="it-IT" sz="2000" dirty="0" err="1"/>
              <a:t>product</a:t>
            </a:r>
            <a:r>
              <a:rPr lang="it-IT" sz="2000" dirty="0"/>
              <a:t>) and </a:t>
            </a:r>
            <a:r>
              <a:rPr lang="it-IT" sz="2000" dirty="0" err="1"/>
              <a:t>thrombomodulin</a:t>
            </a:r>
            <a:r>
              <a:rPr lang="it-IT" sz="2000" dirty="0"/>
              <a:t>, confine the </a:t>
            </a:r>
            <a:r>
              <a:rPr lang="it-IT" sz="2000" dirty="0" err="1"/>
              <a:t>hemostatic</a:t>
            </a:r>
            <a:r>
              <a:rPr lang="it-IT" sz="2000" dirty="0"/>
              <a:t> </a:t>
            </a:r>
            <a:r>
              <a:rPr lang="it-IT" sz="2000" dirty="0" err="1"/>
              <a:t>process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site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. </a:t>
            </a:r>
          </a:p>
        </p:txBody>
      </p:sp>
      <p:pic>
        <p:nvPicPr>
          <p:cNvPr id="3" name="Immagine 2" descr="Schermata 2018-08-23 alle 17.07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35126"/>
            <a:ext cx="9144000" cy="48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30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0701" y="732573"/>
            <a:ext cx="85104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should</a:t>
            </a:r>
            <a:r>
              <a:rPr lang="it-IT" sz="2400" dirty="0"/>
              <a:t> be </a:t>
            </a:r>
            <a:r>
              <a:rPr lang="it-IT" sz="2400" dirty="0" err="1"/>
              <a:t>emphasized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b="1" dirty="0" err="1"/>
              <a:t>endothelial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r>
              <a:rPr lang="it-IT" sz="2400" b="1" dirty="0"/>
              <a:t> </a:t>
            </a:r>
            <a:r>
              <a:rPr lang="it-IT" sz="2400" dirty="0"/>
              <a:t>are </a:t>
            </a:r>
            <a:r>
              <a:rPr lang="it-IT" sz="2400" dirty="0" err="1"/>
              <a:t>central</a:t>
            </a:r>
            <a:r>
              <a:rPr lang="it-IT" sz="2400" dirty="0"/>
              <a:t> </a:t>
            </a:r>
            <a:r>
              <a:rPr lang="it-IT" sz="2400" dirty="0" err="1"/>
              <a:t>regulators</a:t>
            </a:r>
            <a:r>
              <a:rPr lang="it-IT" sz="2400" dirty="0"/>
              <a:t> of </a:t>
            </a:r>
            <a:r>
              <a:rPr lang="it-IT" sz="2400" dirty="0" err="1"/>
              <a:t>hemostasis</a:t>
            </a:r>
            <a:r>
              <a:rPr lang="it-IT" sz="2400" dirty="0"/>
              <a:t>; the balance </a:t>
            </a:r>
            <a:r>
              <a:rPr lang="it-IT" sz="2400" dirty="0" err="1"/>
              <a:t>between</a:t>
            </a:r>
            <a:r>
              <a:rPr lang="it-IT" sz="2400" dirty="0"/>
              <a:t> the anti-</a:t>
            </a:r>
            <a:r>
              <a:rPr lang="it-IT" sz="2400" dirty="0" err="1"/>
              <a:t>thrombic</a:t>
            </a:r>
            <a:r>
              <a:rPr lang="it-IT" sz="2400" dirty="0"/>
              <a:t> and </a:t>
            </a:r>
            <a:r>
              <a:rPr lang="it-IT" sz="2400" dirty="0" err="1"/>
              <a:t>prothrombotic</a:t>
            </a:r>
            <a:r>
              <a:rPr lang="it-IT" sz="2400" dirty="0"/>
              <a:t> </a:t>
            </a:r>
            <a:r>
              <a:rPr lang="it-IT" sz="2400" dirty="0" err="1"/>
              <a:t>activities</a:t>
            </a:r>
            <a:r>
              <a:rPr lang="it-IT" sz="2400" dirty="0"/>
              <a:t> of </a:t>
            </a:r>
            <a:r>
              <a:rPr lang="it-IT" sz="2400" dirty="0" err="1"/>
              <a:t>endo­thelium</a:t>
            </a:r>
            <a:r>
              <a:rPr lang="it-IT" sz="2400" dirty="0"/>
              <a:t> </a:t>
            </a:r>
            <a:r>
              <a:rPr lang="it-IT" sz="2400" dirty="0" err="1"/>
              <a:t>determines</a:t>
            </a:r>
            <a:r>
              <a:rPr lang="it-IT" sz="2400" dirty="0"/>
              <a:t> </a:t>
            </a:r>
            <a:r>
              <a:rPr lang="it-IT" sz="2400" dirty="0" err="1"/>
              <a:t>whether</a:t>
            </a:r>
            <a:r>
              <a:rPr lang="it-IT" sz="2400" dirty="0"/>
              <a:t> </a:t>
            </a:r>
            <a:r>
              <a:rPr lang="it-IT" sz="2400" dirty="0" err="1"/>
              <a:t>thrombus</a:t>
            </a:r>
            <a:r>
              <a:rPr lang="it-IT" sz="2400" dirty="0"/>
              <a:t> </a:t>
            </a:r>
            <a:r>
              <a:rPr lang="it-IT" sz="2400" dirty="0" err="1"/>
              <a:t>formation</a:t>
            </a:r>
            <a:r>
              <a:rPr lang="it-IT" sz="2400" dirty="0"/>
              <a:t>, </a:t>
            </a:r>
            <a:r>
              <a:rPr lang="it-IT" sz="2400" dirty="0" err="1"/>
              <a:t>propagation</a:t>
            </a:r>
            <a:r>
              <a:rPr lang="it-IT" sz="2400" dirty="0"/>
              <a:t>, or </a:t>
            </a:r>
            <a:r>
              <a:rPr lang="it-IT" sz="2400" dirty="0" err="1"/>
              <a:t>dissolution</a:t>
            </a:r>
            <a:r>
              <a:rPr lang="it-IT" sz="2400" dirty="0"/>
              <a:t> </a:t>
            </a:r>
            <a:r>
              <a:rPr lang="it-IT" sz="2400" dirty="0" err="1"/>
              <a:t>occurs</a:t>
            </a:r>
            <a:r>
              <a:rPr lang="it-IT" sz="2400" dirty="0"/>
              <a:t>.</a:t>
            </a:r>
          </a:p>
          <a:p>
            <a:endParaRPr lang="it-IT" sz="2400" dirty="0"/>
          </a:p>
          <a:p>
            <a:r>
              <a:rPr lang="it-IT" sz="2400" b="1" dirty="0" err="1"/>
              <a:t>Normal</a:t>
            </a:r>
            <a:r>
              <a:rPr lang="it-IT" sz="2400" b="1" dirty="0"/>
              <a:t> </a:t>
            </a:r>
            <a:r>
              <a:rPr lang="it-IT" sz="2400" b="1" dirty="0" err="1"/>
              <a:t>endothelial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r>
              <a:rPr lang="it-IT" sz="2400" b="1" dirty="0"/>
              <a:t> express a </a:t>
            </a:r>
            <a:r>
              <a:rPr lang="it-IT" sz="2400" b="1" dirty="0" err="1"/>
              <a:t>variety</a:t>
            </a:r>
            <a:r>
              <a:rPr lang="it-IT" sz="2400" b="1" dirty="0"/>
              <a:t> of </a:t>
            </a:r>
            <a:r>
              <a:rPr lang="it-IT" sz="2400" b="1" dirty="0" err="1"/>
              <a:t>anticoagulant</a:t>
            </a:r>
            <a:r>
              <a:rPr lang="it-IT" sz="2400" b="1" dirty="0"/>
              <a:t> </a:t>
            </a:r>
            <a:r>
              <a:rPr lang="it-IT" sz="2400" b="1" dirty="0" err="1"/>
              <a:t>factors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</a:t>
            </a:r>
            <a:r>
              <a:rPr lang="it-IT" sz="2400" b="1" dirty="0" err="1"/>
              <a:t>inhibit</a:t>
            </a:r>
            <a:r>
              <a:rPr lang="it-IT" sz="2400" b="1" dirty="0"/>
              <a:t> </a:t>
            </a:r>
            <a:r>
              <a:rPr lang="it-IT" sz="2400" b="1" dirty="0" err="1"/>
              <a:t>platelet</a:t>
            </a:r>
            <a:r>
              <a:rPr lang="it-IT" sz="2400" b="1" dirty="0"/>
              <a:t> </a:t>
            </a:r>
            <a:r>
              <a:rPr lang="it-IT" sz="2400" b="1" dirty="0" err="1"/>
              <a:t>aggregation</a:t>
            </a:r>
            <a:r>
              <a:rPr lang="it-IT" sz="2400" b="1" dirty="0"/>
              <a:t> and </a:t>
            </a:r>
            <a:r>
              <a:rPr lang="it-IT" sz="2400" b="1" dirty="0" err="1"/>
              <a:t>coagulation</a:t>
            </a:r>
            <a:r>
              <a:rPr lang="it-IT" sz="2400" b="1" dirty="0"/>
              <a:t> and </a:t>
            </a:r>
            <a:r>
              <a:rPr lang="it-IT" sz="2400" b="1" dirty="0" err="1"/>
              <a:t>promote</a:t>
            </a:r>
            <a:r>
              <a:rPr lang="it-IT" sz="2400" b="1" dirty="0"/>
              <a:t> </a:t>
            </a:r>
            <a:r>
              <a:rPr lang="it-IT" sz="2400" b="1" dirty="0" err="1"/>
              <a:t>fibrinolysis</a:t>
            </a:r>
            <a:r>
              <a:rPr lang="it-IT" sz="2400" b="1" dirty="0"/>
              <a:t>; </a:t>
            </a:r>
            <a:r>
              <a:rPr lang="it-IT" sz="2400" b="1" dirty="0" err="1"/>
              <a:t>after</a:t>
            </a:r>
            <a:r>
              <a:rPr lang="it-IT" sz="2400" b="1" dirty="0"/>
              <a:t> </a:t>
            </a:r>
            <a:r>
              <a:rPr lang="it-IT" sz="2400" b="1" dirty="0" err="1"/>
              <a:t>injury</a:t>
            </a:r>
            <a:r>
              <a:rPr lang="it-IT" sz="2400" b="1" dirty="0"/>
              <a:t> or </a:t>
            </a:r>
            <a:r>
              <a:rPr lang="it-IT" sz="2400" b="1" dirty="0" err="1"/>
              <a:t>activation</a:t>
            </a:r>
            <a:r>
              <a:rPr lang="it-IT" sz="2400" b="1" dirty="0"/>
              <a:t>, </a:t>
            </a:r>
            <a:r>
              <a:rPr lang="it-IT" sz="2400" b="1" dirty="0" err="1"/>
              <a:t>however</a:t>
            </a:r>
            <a:r>
              <a:rPr lang="it-IT" sz="2400" b="1" dirty="0"/>
              <a:t>, </a:t>
            </a:r>
            <a:r>
              <a:rPr lang="it-IT" sz="2400" b="1" dirty="0" err="1"/>
              <a:t>this</a:t>
            </a:r>
            <a:r>
              <a:rPr lang="it-IT" sz="2400" b="1" dirty="0"/>
              <a:t> balance </a:t>
            </a:r>
            <a:r>
              <a:rPr lang="it-IT" sz="2400" b="1" dirty="0" err="1"/>
              <a:t>shifts</a:t>
            </a:r>
            <a:r>
              <a:rPr lang="it-IT" sz="2400" b="1" dirty="0"/>
              <a:t>, and </a:t>
            </a:r>
            <a:r>
              <a:rPr lang="it-IT" sz="2400" b="1" dirty="0" err="1"/>
              <a:t>endothelial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r>
              <a:rPr lang="it-IT" sz="2400" b="1" dirty="0"/>
              <a:t> </a:t>
            </a:r>
            <a:r>
              <a:rPr lang="it-IT" sz="2400" b="1" dirty="0" err="1"/>
              <a:t>acquire</a:t>
            </a:r>
            <a:r>
              <a:rPr lang="it-IT" sz="2400" b="1" dirty="0"/>
              <a:t> </a:t>
            </a:r>
            <a:r>
              <a:rPr lang="it-IT" sz="2400" b="1" dirty="0" err="1"/>
              <a:t>numerous</a:t>
            </a:r>
            <a:r>
              <a:rPr lang="it-IT" sz="2400" b="1" dirty="0"/>
              <a:t> </a:t>
            </a:r>
            <a:r>
              <a:rPr lang="it-IT" sz="2400" b="1" dirty="0" err="1"/>
              <a:t>procoagulant</a:t>
            </a:r>
            <a:r>
              <a:rPr lang="it-IT" sz="2400" b="1" dirty="0"/>
              <a:t> </a:t>
            </a:r>
            <a:r>
              <a:rPr lang="it-IT" sz="2400" b="1" dirty="0" err="1"/>
              <a:t>activities</a:t>
            </a:r>
            <a:r>
              <a:rPr lang="it-IT" sz="2400" b="1" dirty="0"/>
              <a:t> (</a:t>
            </a:r>
            <a:r>
              <a:rPr lang="it-IT" sz="2400" b="1" dirty="0" err="1"/>
              <a:t>activation</a:t>
            </a:r>
            <a:r>
              <a:rPr lang="it-IT" sz="2400" b="1" dirty="0"/>
              <a:t> of </a:t>
            </a:r>
            <a:r>
              <a:rPr lang="it-IT" sz="2400" b="1" dirty="0" err="1"/>
              <a:t>platelets</a:t>
            </a:r>
            <a:r>
              <a:rPr lang="it-IT" sz="2400" b="1" dirty="0"/>
              <a:t> and </a:t>
            </a:r>
            <a:r>
              <a:rPr lang="it-IT" sz="2400" b="1" dirty="0" err="1"/>
              <a:t>clotting</a:t>
            </a:r>
            <a:r>
              <a:rPr lang="it-IT" sz="2400" b="1" dirty="0"/>
              <a:t> </a:t>
            </a:r>
            <a:r>
              <a:rPr lang="it-IT" sz="2400" b="1" dirty="0" err="1"/>
              <a:t>factor</a:t>
            </a:r>
            <a:r>
              <a:rPr lang="it-IT" sz="2400" b="1" dirty="0"/>
              <a:t>). </a:t>
            </a:r>
          </a:p>
          <a:p>
            <a:endParaRPr lang="it-IT" sz="2400" b="1" dirty="0"/>
          </a:p>
          <a:p>
            <a:r>
              <a:rPr lang="it-IT" sz="2400" dirty="0" err="1"/>
              <a:t>Besides</a:t>
            </a:r>
            <a:r>
              <a:rPr lang="it-IT" sz="2400" dirty="0"/>
              <a:t> trauma, </a:t>
            </a:r>
            <a:r>
              <a:rPr lang="it-IT" sz="2400" dirty="0" err="1"/>
              <a:t>endothelium</a:t>
            </a:r>
            <a:r>
              <a:rPr lang="it-IT" sz="2400" dirty="0"/>
              <a:t> can </a:t>
            </a:r>
            <a:r>
              <a:rPr lang="it-IT" sz="2400" dirty="0" err="1"/>
              <a:t>be</a:t>
            </a:r>
            <a:r>
              <a:rPr lang="it-IT" sz="2400" dirty="0"/>
              <a:t> </a:t>
            </a:r>
            <a:r>
              <a:rPr lang="it-IT" sz="2400" dirty="0" err="1"/>
              <a:t>activated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microbial</a:t>
            </a:r>
            <a:r>
              <a:rPr lang="it-IT" sz="2400" dirty="0"/>
              <a:t> </a:t>
            </a:r>
            <a:r>
              <a:rPr lang="it-IT" sz="2400" dirty="0" err="1"/>
              <a:t>pathogens</a:t>
            </a:r>
            <a:r>
              <a:rPr lang="it-IT" sz="2400" dirty="0"/>
              <a:t>, </a:t>
            </a:r>
            <a:r>
              <a:rPr lang="it-IT" sz="2400" dirty="0" err="1"/>
              <a:t>hemodynamic</a:t>
            </a:r>
            <a:r>
              <a:rPr lang="it-IT" sz="2400" dirty="0"/>
              <a:t> </a:t>
            </a:r>
            <a:r>
              <a:rPr lang="it-IT" sz="2400" dirty="0" err="1"/>
              <a:t>forces</a:t>
            </a:r>
            <a:r>
              <a:rPr lang="it-IT" sz="2400" dirty="0"/>
              <a:t>, and a </a:t>
            </a:r>
            <a:r>
              <a:rPr lang="it-IT" sz="2400" dirty="0" err="1"/>
              <a:t>number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pro-inflammatory</a:t>
            </a:r>
            <a:r>
              <a:rPr lang="it-IT" sz="2400" dirty="0"/>
              <a:t> </a:t>
            </a:r>
            <a:r>
              <a:rPr lang="it-IT" sz="2400" dirty="0" err="1"/>
              <a:t>mediators</a:t>
            </a:r>
            <a:r>
              <a:rPr lang="it-IT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2351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3222" y="571354"/>
            <a:ext cx="852522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Platelets</a:t>
            </a:r>
            <a:endParaRPr lang="it-IT" sz="2800" b="1" dirty="0"/>
          </a:p>
          <a:p>
            <a:endParaRPr lang="it-IT" dirty="0"/>
          </a:p>
          <a:p>
            <a:r>
              <a:rPr lang="it-IT" sz="2400" dirty="0" err="1"/>
              <a:t>Platelets</a:t>
            </a:r>
            <a:r>
              <a:rPr lang="it-IT" sz="2400" dirty="0"/>
              <a:t> play a </a:t>
            </a:r>
            <a:r>
              <a:rPr lang="it-IT" sz="2400" dirty="0" err="1"/>
              <a:t>critical</a:t>
            </a:r>
            <a:r>
              <a:rPr lang="it-IT" sz="2400" dirty="0"/>
              <a:t> </a:t>
            </a:r>
            <a:r>
              <a:rPr lang="it-IT" sz="2400" dirty="0" err="1"/>
              <a:t>role</a:t>
            </a:r>
            <a:r>
              <a:rPr lang="it-IT" sz="2400" dirty="0"/>
              <a:t> in </a:t>
            </a:r>
            <a:r>
              <a:rPr lang="it-IT" sz="2400" dirty="0" err="1"/>
              <a:t>hemostasis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forming</a:t>
            </a:r>
            <a:r>
              <a:rPr lang="it-IT" sz="2400" dirty="0"/>
              <a:t> the </a:t>
            </a:r>
            <a:r>
              <a:rPr lang="it-IT" sz="2400" dirty="0" err="1"/>
              <a:t>primary</a:t>
            </a:r>
            <a:r>
              <a:rPr lang="it-IT" sz="2400" dirty="0"/>
              <a:t> </a:t>
            </a:r>
            <a:r>
              <a:rPr lang="it-IT" sz="2400" dirty="0" err="1"/>
              <a:t>plug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initially</a:t>
            </a:r>
            <a:r>
              <a:rPr lang="it-IT" sz="2400" dirty="0"/>
              <a:t> </a:t>
            </a:r>
            <a:r>
              <a:rPr lang="it-IT" sz="2400" dirty="0" err="1"/>
              <a:t>seals</a:t>
            </a:r>
            <a:r>
              <a:rPr lang="it-IT" sz="2400" dirty="0"/>
              <a:t> </a:t>
            </a:r>
            <a:r>
              <a:rPr lang="it-IT" sz="2400" dirty="0" err="1"/>
              <a:t>vascular</a:t>
            </a:r>
            <a:r>
              <a:rPr lang="it-IT" sz="2400" dirty="0"/>
              <a:t> </a:t>
            </a:r>
            <a:r>
              <a:rPr lang="it-IT" sz="2400" dirty="0" err="1"/>
              <a:t>defects</a:t>
            </a:r>
            <a:r>
              <a:rPr lang="it-IT" sz="2400" dirty="0"/>
              <a:t> and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providing</a:t>
            </a:r>
            <a:r>
              <a:rPr lang="it-IT" sz="2400" dirty="0"/>
              <a:t> a </a:t>
            </a:r>
            <a:r>
              <a:rPr lang="it-IT" sz="2400" dirty="0" err="1"/>
              <a:t>surface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binds</a:t>
            </a:r>
            <a:r>
              <a:rPr lang="it-IT" sz="2400" dirty="0"/>
              <a:t> and </a:t>
            </a:r>
            <a:r>
              <a:rPr lang="it-IT" sz="2400" dirty="0" err="1"/>
              <a:t>concentrates</a:t>
            </a:r>
            <a:r>
              <a:rPr lang="it-IT" sz="2400" dirty="0"/>
              <a:t> </a:t>
            </a:r>
            <a:r>
              <a:rPr lang="it-IT" sz="2400" dirty="0" err="1"/>
              <a:t>activated</a:t>
            </a:r>
            <a:r>
              <a:rPr lang="it-IT" sz="2400" dirty="0"/>
              <a:t> </a:t>
            </a:r>
            <a:r>
              <a:rPr lang="it-IT" sz="2400" dirty="0" err="1"/>
              <a:t>coagulation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. </a:t>
            </a:r>
            <a:r>
              <a:rPr lang="it-IT" sz="2400" dirty="0" err="1"/>
              <a:t>Platelets</a:t>
            </a:r>
            <a:r>
              <a:rPr lang="it-IT" sz="2400" dirty="0"/>
              <a:t> are disc-</a:t>
            </a:r>
            <a:r>
              <a:rPr lang="it-IT" sz="2400" dirty="0" err="1"/>
              <a:t>shaped</a:t>
            </a:r>
            <a:r>
              <a:rPr lang="it-IT" sz="2400" dirty="0"/>
              <a:t> anucleate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fragments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are </a:t>
            </a:r>
            <a:r>
              <a:rPr lang="it-IT" sz="2400" dirty="0" err="1"/>
              <a:t>shed</a:t>
            </a:r>
            <a:r>
              <a:rPr lang="it-IT" sz="2400" dirty="0"/>
              <a:t> from </a:t>
            </a:r>
            <a:r>
              <a:rPr lang="it-IT" sz="2400" dirty="0" err="1"/>
              <a:t>megakaryocytes</a:t>
            </a:r>
            <a:r>
              <a:rPr lang="it-IT" sz="2400" dirty="0"/>
              <a:t> in the bone </a:t>
            </a:r>
            <a:r>
              <a:rPr lang="it-IT" sz="2400" dirty="0" err="1"/>
              <a:t>marrow</a:t>
            </a:r>
            <a:r>
              <a:rPr lang="it-IT" sz="2400" dirty="0"/>
              <a:t> </a:t>
            </a:r>
            <a:r>
              <a:rPr lang="it-IT" sz="2400" dirty="0" err="1"/>
              <a:t>into</a:t>
            </a:r>
            <a:r>
              <a:rPr lang="it-IT" sz="2400" dirty="0"/>
              <a:t> the </a:t>
            </a:r>
            <a:r>
              <a:rPr lang="it-IT" sz="2400" dirty="0" err="1"/>
              <a:t>bloodstream</a:t>
            </a:r>
            <a:r>
              <a:rPr lang="it-IT" sz="2400" dirty="0"/>
              <a:t>. </a:t>
            </a:r>
          </a:p>
          <a:p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F697FD-F72F-2343-AE83-C3A7EBE0B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986" y="3811305"/>
            <a:ext cx="3879850" cy="246317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F9C1007-7F6C-DF43-9CA0-E77137B07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36" y="3806825"/>
            <a:ext cx="3119614" cy="246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7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34E09D4-496B-6A4B-881D-86EF7C9AE067}"/>
              </a:ext>
            </a:extLst>
          </p:cNvPr>
          <p:cNvSpPr/>
          <p:nvPr/>
        </p:nvSpPr>
        <p:spPr>
          <a:xfrm>
            <a:off x="1790700" y="371892"/>
            <a:ext cx="8572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glycoprotein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, a </a:t>
            </a:r>
            <a:r>
              <a:rPr lang="it-IT" dirty="0" err="1"/>
              <a:t>contractile</a:t>
            </a:r>
            <a:r>
              <a:rPr lang="it-IT" dirty="0"/>
              <a:t> </a:t>
            </a:r>
            <a:r>
              <a:rPr lang="it-IT" dirty="0" err="1"/>
              <a:t>cytoskeleton</a:t>
            </a:r>
            <a:r>
              <a:rPr lang="it-IT" dirty="0"/>
              <a:t>, and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types</a:t>
            </a:r>
            <a:r>
              <a:rPr lang="it-IT" dirty="0"/>
              <a:t> of </a:t>
            </a:r>
            <a:r>
              <a:rPr lang="it-IT" dirty="0" err="1"/>
              <a:t>cytoplasmic</a:t>
            </a:r>
            <a:r>
              <a:rPr lang="it-IT" dirty="0"/>
              <a:t> </a:t>
            </a:r>
            <a:r>
              <a:rPr lang="it-IT" dirty="0" err="1"/>
              <a:t>granules</a:t>
            </a:r>
            <a:r>
              <a:rPr lang="it-IT" dirty="0"/>
              <a:t>. </a:t>
            </a:r>
            <a:r>
              <a:rPr lang="it-IT" b="1" dirty="0"/>
              <a:t>α-</a:t>
            </a:r>
            <a:r>
              <a:rPr lang="it-IT" b="1" dirty="0" err="1"/>
              <a:t>Granules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the </a:t>
            </a:r>
            <a:r>
              <a:rPr lang="it-IT" dirty="0" err="1"/>
              <a:t>adhesion</a:t>
            </a:r>
            <a:r>
              <a:rPr lang="it-IT" dirty="0"/>
              <a:t> </a:t>
            </a:r>
            <a:r>
              <a:rPr lang="it-IT" dirty="0" err="1"/>
              <a:t>molecule</a:t>
            </a:r>
            <a:r>
              <a:rPr lang="it-IT" dirty="0"/>
              <a:t> </a:t>
            </a:r>
            <a:r>
              <a:rPr lang="it-IT" dirty="0" err="1"/>
              <a:t>P-selectin</a:t>
            </a:r>
            <a:r>
              <a:rPr lang="it-IT" dirty="0"/>
              <a:t> on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membranes</a:t>
            </a:r>
            <a:r>
              <a:rPr lang="it-IT" dirty="0"/>
              <a:t> and </a:t>
            </a:r>
            <a:r>
              <a:rPr lang="it-IT" dirty="0" err="1"/>
              <a:t>contain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in </a:t>
            </a:r>
            <a:r>
              <a:rPr lang="it-IT" dirty="0" err="1"/>
              <a:t>coagulation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fibrinogen</a:t>
            </a:r>
            <a:r>
              <a:rPr lang="it-IT" dirty="0"/>
              <a:t>, </a:t>
            </a:r>
            <a:r>
              <a:rPr lang="it-IT" dirty="0" err="1"/>
              <a:t>coagulation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V, and </a:t>
            </a:r>
            <a:r>
              <a:rPr lang="it-IT" dirty="0" err="1"/>
              <a:t>vWF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involved</a:t>
            </a:r>
            <a:r>
              <a:rPr lang="it-IT" dirty="0"/>
              <a:t> in </a:t>
            </a:r>
            <a:r>
              <a:rPr lang="it-IT" dirty="0" err="1"/>
              <a:t>wound</a:t>
            </a:r>
            <a:r>
              <a:rPr lang="it-IT" dirty="0"/>
              <a:t> </a:t>
            </a:r>
            <a:r>
              <a:rPr lang="it-IT" dirty="0" err="1"/>
              <a:t>healing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fibronectin</a:t>
            </a:r>
            <a:r>
              <a:rPr lang="it-IT" dirty="0"/>
              <a:t>, </a:t>
            </a:r>
            <a:r>
              <a:rPr lang="it-IT" dirty="0" err="1"/>
              <a:t>platelet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4 (a </a:t>
            </a:r>
            <a:r>
              <a:rPr lang="it-IT" dirty="0" err="1"/>
              <a:t>heparin-binding</a:t>
            </a:r>
            <a:r>
              <a:rPr lang="it-IT" dirty="0"/>
              <a:t> </a:t>
            </a:r>
            <a:r>
              <a:rPr lang="it-IT" dirty="0" err="1"/>
              <a:t>chemokine</a:t>
            </a:r>
            <a:r>
              <a:rPr lang="it-IT" dirty="0"/>
              <a:t>), </a:t>
            </a:r>
            <a:r>
              <a:rPr lang="it-IT" dirty="0" err="1"/>
              <a:t>platelet-derived</a:t>
            </a:r>
            <a:r>
              <a:rPr lang="it-IT" dirty="0"/>
              <a:t> </a:t>
            </a:r>
            <a:r>
              <a:rPr lang="it-IT" dirty="0" err="1"/>
              <a:t>growth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(PDGF), and </a:t>
            </a:r>
            <a:r>
              <a:rPr lang="it-IT" dirty="0" err="1"/>
              <a:t>transforming</a:t>
            </a:r>
            <a:r>
              <a:rPr lang="it-IT" dirty="0"/>
              <a:t> </a:t>
            </a:r>
            <a:r>
              <a:rPr lang="it-IT" dirty="0" err="1"/>
              <a:t>growth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-β. </a:t>
            </a:r>
            <a:r>
              <a:rPr lang="it-IT" b="1" dirty="0"/>
              <a:t>Dense (or </a:t>
            </a:r>
            <a:r>
              <a:rPr lang="it-IT" b="1" dirty="0" err="1"/>
              <a:t>δ</a:t>
            </a:r>
            <a:r>
              <a:rPr lang="it-IT" b="1" dirty="0"/>
              <a:t>) </a:t>
            </a:r>
            <a:r>
              <a:rPr lang="it-IT" b="1" dirty="0" err="1"/>
              <a:t>granules</a:t>
            </a:r>
            <a:r>
              <a:rPr lang="it-IT" b="1" dirty="0"/>
              <a:t> </a:t>
            </a:r>
            <a:r>
              <a:rPr lang="it-IT" dirty="0" err="1"/>
              <a:t>contain</a:t>
            </a:r>
            <a:r>
              <a:rPr lang="it-IT" dirty="0"/>
              <a:t> adenosine </a:t>
            </a:r>
            <a:r>
              <a:rPr lang="it-IT" dirty="0" err="1"/>
              <a:t>diphosphate</a:t>
            </a:r>
            <a:r>
              <a:rPr lang="it-IT" dirty="0"/>
              <a:t> (ADP) and adenosine </a:t>
            </a:r>
            <a:r>
              <a:rPr lang="it-IT" dirty="0" err="1"/>
              <a:t>triphosphate</a:t>
            </a:r>
            <a:r>
              <a:rPr lang="it-IT" dirty="0"/>
              <a:t>, </a:t>
            </a:r>
            <a:r>
              <a:rPr lang="it-IT" dirty="0" err="1"/>
              <a:t>ionized</a:t>
            </a:r>
            <a:r>
              <a:rPr lang="it-IT" dirty="0"/>
              <a:t> </a:t>
            </a:r>
            <a:r>
              <a:rPr lang="it-IT" dirty="0" err="1"/>
              <a:t>calcium</a:t>
            </a:r>
            <a:r>
              <a:rPr lang="it-IT" dirty="0"/>
              <a:t>, </a:t>
            </a:r>
            <a:r>
              <a:rPr lang="it-IT" dirty="0" err="1"/>
              <a:t>serotonin</a:t>
            </a:r>
            <a:r>
              <a:rPr lang="it-IT" dirty="0"/>
              <a:t>, and </a:t>
            </a:r>
            <a:r>
              <a:rPr lang="it-IT" dirty="0" err="1"/>
              <a:t>epinephrine</a:t>
            </a:r>
            <a:r>
              <a:rPr lang="it-IT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4B033B9-896C-D043-A259-8C845D5C9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80216"/>
            <a:ext cx="9144000" cy="389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88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8-08-23 alle 17.09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348" y="1326374"/>
            <a:ext cx="5939131" cy="509675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964348" y="243513"/>
            <a:ext cx="82633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Platelet</a:t>
            </a:r>
            <a:r>
              <a:rPr lang="it-IT" sz="2000" dirty="0"/>
              <a:t> </a:t>
            </a:r>
            <a:r>
              <a:rPr lang="it-IT" sz="2000" dirty="0" err="1"/>
              <a:t>adhesion</a:t>
            </a:r>
            <a:r>
              <a:rPr lang="it-IT" sz="2000" dirty="0"/>
              <a:t> and </a:t>
            </a:r>
            <a:r>
              <a:rPr lang="it-IT" sz="2000" dirty="0" err="1"/>
              <a:t>aggregation</a:t>
            </a:r>
            <a:r>
              <a:rPr lang="it-IT" sz="2000" dirty="0"/>
              <a:t>. VWF </a:t>
            </a:r>
            <a:r>
              <a:rPr lang="it-IT" sz="2000" dirty="0" err="1"/>
              <a:t>functions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adhesion</a:t>
            </a:r>
            <a:r>
              <a:rPr lang="it-IT" sz="2000" dirty="0"/>
              <a:t> bridge </a:t>
            </a:r>
            <a:r>
              <a:rPr lang="it-IT" sz="2000" dirty="0" err="1"/>
              <a:t>between</a:t>
            </a:r>
            <a:r>
              <a:rPr lang="it-IT" sz="2000" dirty="0"/>
              <a:t> </a:t>
            </a:r>
            <a:r>
              <a:rPr lang="it-IT" sz="2000" dirty="0" err="1"/>
              <a:t>subendothelial</a:t>
            </a:r>
            <a:r>
              <a:rPr lang="it-IT" sz="2000" dirty="0"/>
              <a:t> </a:t>
            </a:r>
            <a:r>
              <a:rPr lang="it-IT" sz="2000" dirty="0" err="1"/>
              <a:t>collagen</a:t>
            </a:r>
            <a:r>
              <a:rPr lang="it-IT" sz="2000" dirty="0"/>
              <a:t> and the </a:t>
            </a:r>
            <a:r>
              <a:rPr lang="it-IT" sz="2000" dirty="0" err="1"/>
              <a:t>glycoprotein</a:t>
            </a:r>
            <a:r>
              <a:rPr lang="it-IT" sz="2000" dirty="0"/>
              <a:t> </a:t>
            </a:r>
            <a:r>
              <a:rPr lang="it-IT" sz="2000" dirty="0" err="1"/>
              <a:t>Ib</a:t>
            </a:r>
            <a:r>
              <a:rPr lang="it-IT" sz="2000" dirty="0"/>
              <a:t> (</a:t>
            </a:r>
            <a:r>
              <a:rPr lang="it-IT" sz="2000" dirty="0" err="1"/>
              <a:t>GpIb</a:t>
            </a:r>
            <a:r>
              <a:rPr lang="it-IT" sz="2000" dirty="0"/>
              <a:t>) </a:t>
            </a:r>
            <a:r>
              <a:rPr lang="it-IT" sz="2000" dirty="0" err="1"/>
              <a:t>platelet</a:t>
            </a:r>
            <a:r>
              <a:rPr lang="it-IT" sz="2000" dirty="0"/>
              <a:t> </a:t>
            </a:r>
            <a:r>
              <a:rPr lang="it-IT" sz="2000" dirty="0" err="1"/>
              <a:t>receptor</a:t>
            </a:r>
            <a:endParaRPr lang="it-IT" sz="2000" dirty="0"/>
          </a:p>
        </p:txBody>
      </p:sp>
      <p:sp>
        <p:nvSpPr>
          <p:cNvPr id="5" name="Rettangolo 4"/>
          <p:cNvSpPr/>
          <p:nvPr/>
        </p:nvSpPr>
        <p:spPr>
          <a:xfrm>
            <a:off x="8186834" y="1826481"/>
            <a:ext cx="2272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Platelet</a:t>
            </a:r>
            <a:r>
              <a:rPr lang="it-IT" dirty="0"/>
              <a:t> </a:t>
            </a:r>
            <a:r>
              <a:rPr lang="it-IT" dirty="0" err="1"/>
              <a:t>aggregation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accomplished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fibrinogen</a:t>
            </a:r>
            <a:r>
              <a:rPr lang="it-IT" dirty="0"/>
              <a:t> </a:t>
            </a:r>
            <a:r>
              <a:rPr lang="it-IT" dirty="0" err="1"/>
              <a:t>binding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platelet</a:t>
            </a:r>
            <a:r>
              <a:rPr lang="it-IT" dirty="0"/>
              <a:t> </a:t>
            </a:r>
            <a:r>
              <a:rPr lang="it-IT" dirty="0" err="1"/>
              <a:t>GpIIb-IIIa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on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platelets</a:t>
            </a:r>
            <a:r>
              <a:rPr lang="it-IT" dirty="0"/>
              <a:t>. </a:t>
            </a:r>
            <a:r>
              <a:rPr lang="it-IT" dirty="0" err="1"/>
              <a:t>Congenital</a:t>
            </a:r>
            <a:r>
              <a:rPr lang="it-IT" dirty="0"/>
              <a:t> </a:t>
            </a:r>
            <a:r>
              <a:rPr lang="it-IT" dirty="0" err="1"/>
              <a:t>deficiencies</a:t>
            </a:r>
            <a:r>
              <a:rPr lang="it-IT" dirty="0"/>
              <a:t> in the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or </a:t>
            </a:r>
            <a:r>
              <a:rPr lang="it-IT" dirty="0" err="1"/>
              <a:t>bridging</a:t>
            </a:r>
            <a:r>
              <a:rPr lang="it-IT" dirty="0"/>
              <a:t> </a:t>
            </a:r>
            <a:r>
              <a:rPr lang="it-IT" dirty="0" err="1"/>
              <a:t>molecules</a:t>
            </a:r>
            <a:r>
              <a:rPr lang="it-IT" dirty="0"/>
              <a:t> </a:t>
            </a:r>
            <a:r>
              <a:rPr lang="it-IT" dirty="0" err="1"/>
              <a:t>lead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diseases</a:t>
            </a:r>
            <a:r>
              <a:rPr lang="it-IT" dirty="0"/>
              <a:t> </a:t>
            </a:r>
            <a:r>
              <a:rPr lang="it-IT" dirty="0" err="1"/>
              <a:t>indicated</a:t>
            </a:r>
            <a:r>
              <a:rPr lang="it-IT" dirty="0"/>
              <a:t> in the </a:t>
            </a:r>
            <a:r>
              <a:rPr lang="it-IT" dirty="0" err="1"/>
              <a:t>colored</a:t>
            </a:r>
            <a:r>
              <a:rPr lang="it-IT" dirty="0"/>
              <a:t> </a:t>
            </a:r>
            <a:r>
              <a:rPr lang="it-IT" dirty="0" err="1"/>
              <a:t>boxes</a:t>
            </a:r>
            <a:r>
              <a:rPr lang="it-IT" dirty="0"/>
              <a:t>. ADP, </a:t>
            </a:r>
            <a:r>
              <a:rPr lang="it-IT" dirty="0" err="1"/>
              <a:t>Adenosine</a:t>
            </a:r>
            <a:r>
              <a:rPr lang="it-IT" dirty="0"/>
              <a:t> </a:t>
            </a:r>
            <a:r>
              <a:rPr lang="it-IT" dirty="0" err="1"/>
              <a:t>diphosphate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4103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7 alle 15.27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088" y="885649"/>
            <a:ext cx="7749825" cy="5086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4094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B6BA899-9187-DC43-851E-B780A0F7AD3E}"/>
              </a:ext>
            </a:extLst>
          </p:cNvPr>
          <p:cNvSpPr/>
          <p:nvPr/>
        </p:nvSpPr>
        <p:spPr>
          <a:xfrm>
            <a:off x="1938069" y="373689"/>
            <a:ext cx="424419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Congestion</a:t>
            </a:r>
            <a:r>
              <a:rPr lang="it-IT" sz="2000" b="1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a passive </a:t>
            </a:r>
            <a:r>
              <a:rPr lang="it-IT" sz="2000" dirty="0" err="1"/>
              <a:t>process</a:t>
            </a:r>
            <a:r>
              <a:rPr lang="it-IT" sz="2000" dirty="0"/>
              <a:t> </a:t>
            </a:r>
            <a:r>
              <a:rPr lang="it-IT" sz="2000" dirty="0" err="1"/>
              <a:t>resulting</a:t>
            </a:r>
            <a:r>
              <a:rPr lang="it-IT" sz="2000" dirty="0"/>
              <a:t> from </a:t>
            </a:r>
            <a:r>
              <a:rPr lang="it-IT" sz="2000" dirty="0" err="1"/>
              <a:t>impaired</a:t>
            </a:r>
            <a:r>
              <a:rPr lang="it-IT" sz="2000" dirty="0"/>
              <a:t> </a:t>
            </a:r>
            <a:r>
              <a:rPr lang="it-IT" sz="2000" dirty="0" err="1"/>
              <a:t>outflow</a:t>
            </a:r>
            <a:r>
              <a:rPr lang="it-IT" sz="2000" dirty="0"/>
              <a:t> of </a:t>
            </a:r>
            <a:r>
              <a:rPr lang="it-IT" sz="2000" dirty="0" err="1"/>
              <a:t>venous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from a </a:t>
            </a:r>
            <a:r>
              <a:rPr lang="it-IT" sz="2000" dirty="0" err="1"/>
              <a:t>tissue</a:t>
            </a:r>
            <a:r>
              <a:rPr lang="it-IT" sz="2000" dirty="0"/>
              <a:t>. </a:t>
            </a:r>
            <a:r>
              <a:rPr lang="it-IT" sz="2000" dirty="0" err="1"/>
              <a:t>It</a:t>
            </a:r>
            <a:r>
              <a:rPr lang="it-IT" sz="2000" dirty="0"/>
              <a:t> can </a:t>
            </a:r>
            <a:r>
              <a:rPr lang="it-IT" sz="2000" dirty="0" err="1"/>
              <a:t>occur</a:t>
            </a:r>
            <a:r>
              <a:rPr lang="it-IT" sz="2000" dirty="0"/>
              <a:t> </a:t>
            </a:r>
            <a:r>
              <a:rPr lang="it-IT" sz="2000" dirty="0" err="1"/>
              <a:t>systemically</a:t>
            </a:r>
            <a:r>
              <a:rPr lang="it-IT" sz="2000" dirty="0"/>
              <a:t>, </a:t>
            </a:r>
            <a:r>
              <a:rPr lang="it-IT" sz="2000" dirty="0" err="1"/>
              <a:t>as</a:t>
            </a:r>
            <a:r>
              <a:rPr lang="it-IT" sz="2000" dirty="0"/>
              <a:t> in </a:t>
            </a:r>
            <a:r>
              <a:rPr lang="it-IT" sz="2000" dirty="0" err="1"/>
              <a:t>cardiac</a:t>
            </a:r>
            <a:r>
              <a:rPr lang="it-IT" sz="2000" dirty="0"/>
              <a:t> </a:t>
            </a:r>
            <a:r>
              <a:rPr lang="it-IT" sz="2000" dirty="0" err="1"/>
              <a:t>failure</a:t>
            </a:r>
            <a:r>
              <a:rPr lang="it-IT" sz="2000" dirty="0"/>
              <a:t>, or </a:t>
            </a:r>
            <a:r>
              <a:rPr lang="it-IT" sz="2000" dirty="0" err="1"/>
              <a:t>locally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a </a:t>
            </a:r>
            <a:r>
              <a:rPr lang="it-IT" sz="2000" dirty="0" err="1"/>
              <a:t>consequence</a:t>
            </a:r>
            <a:r>
              <a:rPr lang="it-IT" sz="2000" dirty="0"/>
              <a:t> of an </a:t>
            </a:r>
            <a:r>
              <a:rPr lang="it-IT" sz="2000" dirty="0" err="1"/>
              <a:t>isolated</a:t>
            </a:r>
            <a:r>
              <a:rPr lang="it-IT" sz="2000" dirty="0"/>
              <a:t> </a:t>
            </a:r>
            <a:r>
              <a:rPr lang="it-IT" sz="2000" dirty="0" err="1"/>
              <a:t>venous</a:t>
            </a:r>
            <a:r>
              <a:rPr lang="it-IT" sz="2000" dirty="0"/>
              <a:t> </a:t>
            </a:r>
            <a:r>
              <a:rPr lang="it-IT" sz="2000" dirty="0" err="1"/>
              <a:t>obstruction</a:t>
            </a:r>
            <a:r>
              <a:rPr lang="it-IT" sz="2000" dirty="0"/>
              <a:t>. </a:t>
            </a:r>
            <a:r>
              <a:rPr lang="it-IT" sz="2000" dirty="0" err="1"/>
              <a:t>Congested</a:t>
            </a:r>
            <a:r>
              <a:rPr lang="it-IT" sz="2000" dirty="0"/>
              <a:t> </a:t>
            </a:r>
            <a:r>
              <a:rPr lang="it-IT" sz="2000" dirty="0" err="1"/>
              <a:t>tissues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an </a:t>
            </a:r>
            <a:r>
              <a:rPr lang="it-IT" sz="2000" dirty="0" err="1"/>
              <a:t>abnormal</a:t>
            </a:r>
            <a:r>
              <a:rPr lang="it-IT" sz="2000" dirty="0"/>
              <a:t> blue-</a:t>
            </a:r>
            <a:r>
              <a:rPr lang="it-IT" sz="2000" dirty="0" err="1"/>
              <a:t>red</a:t>
            </a:r>
            <a:r>
              <a:rPr lang="it-IT" sz="2000" dirty="0"/>
              <a:t> color (</a:t>
            </a:r>
            <a:r>
              <a:rPr lang="it-IT" sz="2000" dirty="0" err="1"/>
              <a:t>cyanosis</a:t>
            </a:r>
            <a:r>
              <a:rPr lang="it-IT" sz="2000" dirty="0"/>
              <a:t>)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stems</a:t>
            </a:r>
            <a:r>
              <a:rPr lang="it-IT" sz="2000" dirty="0"/>
              <a:t> from the </a:t>
            </a:r>
            <a:r>
              <a:rPr lang="it-IT" sz="2000" dirty="0" err="1"/>
              <a:t>accumulation</a:t>
            </a:r>
            <a:r>
              <a:rPr lang="it-IT" sz="2000" dirty="0"/>
              <a:t> of </a:t>
            </a:r>
            <a:r>
              <a:rPr lang="it-IT" sz="2000" dirty="0" err="1"/>
              <a:t>deoxygenated</a:t>
            </a:r>
            <a:r>
              <a:rPr lang="it-IT" sz="2000" dirty="0"/>
              <a:t> </a:t>
            </a:r>
            <a:r>
              <a:rPr lang="it-IT" sz="2000" dirty="0" err="1"/>
              <a:t>hemoglobin</a:t>
            </a:r>
            <a:r>
              <a:rPr lang="it-IT" sz="2000" dirty="0"/>
              <a:t> in the </a:t>
            </a:r>
            <a:r>
              <a:rPr lang="it-IT" sz="2000" dirty="0" err="1"/>
              <a:t>affected</a:t>
            </a:r>
            <a:r>
              <a:rPr lang="it-IT" sz="2000" dirty="0"/>
              <a:t> area. In long-standing </a:t>
            </a:r>
            <a:r>
              <a:rPr lang="it-IT" sz="2000" dirty="0" err="1"/>
              <a:t>chronic</a:t>
            </a:r>
            <a:r>
              <a:rPr lang="it-IT" sz="2000" dirty="0"/>
              <a:t> </a:t>
            </a:r>
            <a:r>
              <a:rPr lang="it-IT" sz="2000" dirty="0" err="1"/>
              <a:t>congestion</a:t>
            </a:r>
            <a:r>
              <a:rPr lang="it-IT" sz="2000" dirty="0"/>
              <a:t>, </a:t>
            </a:r>
            <a:r>
              <a:rPr lang="it-IT" sz="2000" dirty="0" err="1"/>
              <a:t>inadequate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perfusion</a:t>
            </a:r>
            <a:r>
              <a:rPr lang="it-IT" sz="2000" dirty="0"/>
              <a:t> and </a:t>
            </a:r>
            <a:r>
              <a:rPr lang="it-IT" sz="2000" dirty="0" err="1"/>
              <a:t>persistent</a:t>
            </a:r>
            <a:r>
              <a:rPr lang="it-IT" sz="2000" dirty="0"/>
              <a:t> </a:t>
            </a:r>
            <a:r>
              <a:rPr lang="it-IT" sz="2000" dirty="0" err="1"/>
              <a:t>hypoxia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lead</a:t>
            </a:r>
            <a:r>
              <a:rPr lang="it-IT" sz="2000" dirty="0"/>
              <a:t> to </a:t>
            </a:r>
            <a:r>
              <a:rPr lang="it-IT" sz="2000" dirty="0" err="1"/>
              <a:t>parenchymal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death</a:t>
            </a:r>
            <a:r>
              <a:rPr lang="it-IT" sz="2000" dirty="0"/>
              <a:t> and </a:t>
            </a:r>
            <a:r>
              <a:rPr lang="it-IT" sz="2000" dirty="0" err="1"/>
              <a:t>secondary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fibrosis</a:t>
            </a:r>
            <a:r>
              <a:rPr lang="it-IT" sz="2000" dirty="0"/>
              <a:t>, and the </a:t>
            </a:r>
            <a:r>
              <a:rPr lang="it-IT" sz="2000" dirty="0" err="1"/>
              <a:t>elevated</a:t>
            </a:r>
            <a:r>
              <a:rPr lang="it-IT" sz="2000" dirty="0"/>
              <a:t> </a:t>
            </a:r>
            <a:r>
              <a:rPr lang="it-IT" sz="2000" dirty="0" err="1"/>
              <a:t>intravascular</a:t>
            </a:r>
            <a:r>
              <a:rPr lang="it-IT" sz="2000" dirty="0"/>
              <a:t> </a:t>
            </a:r>
            <a:r>
              <a:rPr lang="it-IT" sz="2000" dirty="0" err="1"/>
              <a:t>pressures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cause edema or </a:t>
            </a:r>
            <a:r>
              <a:rPr lang="it-IT" sz="2000" dirty="0" err="1"/>
              <a:t>sometimes</a:t>
            </a:r>
            <a:r>
              <a:rPr lang="it-IT" sz="2000" dirty="0"/>
              <a:t> </a:t>
            </a:r>
            <a:r>
              <a:rPr lang="it-IT" sz="2000" dirty="0" err="1"/>
              <a:t>rupture</a:t>
            </a:r>
            <a:r>
              <a:rPr lang="it-IT" sz="2000" dirty="0"/>
              <a:t> </a:t>
            </a:r>
            <a:r>
              <a:rPr lang="it-IT" sz="2000" dirty="0" err="1"/>
              <a:t>capillaries</a:t>
            </a:r>
            <a:r>
              <a:rPr lang="it-IT" sz="2000" dirty="0"/>
              <a:t>, </a:t>
            </a:r>
            <a:r>
              <a:rPr lang="it-IT" sz="2000" dirty="0" err="1"/>
              <a:t>producing</a:t>
            </a:r>
            <a:r>
              <a:rPr lang="it-IT" sz="2000" dirty="0"/>
              <a:t> </a:t>
            </a:r>
            <a:r>
              <a:rPr lang="it-IT" sz="2000" dirty="0" err="1"/>
              <a:t>focal</a:t>
            </a:r>
            <a:r>
              <a:rPr lang="it-IT" sz="2000" dirty="0"/>
              <a:t> </a:t>
            </a:r>
            <a:r>
              <a:rPr lang="it-IT" sz="2000" dirty="0" err="1"/>
              <a:t>hemorrhages</a:t>
            </a:r>
            <a:r>
              <a:rPr lang="it-IT" sz="20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BD99D5-96A2-094F-8D18-E5E6CC6CC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15" y="854323"/>
            <a:ext cx="3798555" cy="497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98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26807" y="208741"/>
            <a:ext cx="84302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The </a:t>
            </a:r>
            <a:r>
              <a:rPr lang="it-IT" sz="2000" b="1" dirty="0" err="1"/>
              <a:t>coagulation</a:t>
            </a:r>
            <a:r>
              <a:rPr lang="it-IT" sz="2000" b="1" dirty="0"/>
              <a:t> </a:t>
            </a:r>
            <a:r>
              <a:rPr lang="it-IT" sz="2000" b="1" dirty="0" err="1"/>
              <a:t>cascade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a </a:t>
            </a:r>
            <a:r>
              <a:rPr lang="it-IT" sz="2000" b="1" dirty="0" err="1"/>
              <a:t>series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amplifying</a:t>
            </a:r>
            <a:r>
              <a:rPr lang="it-IT" sz="2000" b="1" dirty="0"/>
              <a:t> </a:t>
            </a:r>
            <a:r>
              <a:rPr lang="it-IT" sz="2000" b="1" dirty="0" err="1"/>
              <a:t>enzymatic</a:t>
            </a:r>
            <a:r>
              <a:rPr lang="it-IT" sz="2000" b="1" dirty="0"/>
              <a:t> </a:t>
            </a:r>
            <a:r>
              <a:rPr lang="it-IT" sz="2000" b="1" dirty="0" err="1"/>
              <a:t>reactions</a:t>
            </a:r>
            <a:r>
              <a:rPr lang="it-IT" sz="2000" b="1" dirty="0"/>
              <a:t> </a:t>
            </a:r>
            <a:r>
              <a:rPr lang="it-IT" sz="2000" b="1" dirty="0" err="1"/>
              <a:t>that</a:t>
            </a:r>
            <a:r>
              <a:rPr lang="it-IT" sz="2000" b="1" dirty="0"/>
              <a:t> </a:t>
            </a:r>
            <a:r>
              <a:rPr lang="it-IT" sz="2000" b="1" dirty="0" err="1"/>
              <a:t>lead</a:t>
            </a:r>
            <a:r>
              <a:rPr lang="it-IT" sz="2000" b="1" dirty="0"/>
              <a:t> </a:t>
            </a:r>
            <a:r>
              <a:rPr lang="it-IT" sz="2000" b="1" dirty="0" err="1"/>
              <a:t>to</a:t>
            </a:r>
            <a:r>
              <a:rPr lang="it-IT" sz="2000" b="1" dirty="0"/>
              <a:t> the </a:t>
            </a:r>
            <a:r>
              <a:rPr lang="it-IT" sz="2000" b="1" dirty="0" err="1"/>
              <a:t>deposition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an</a:t>
            </a:r>
            <a:r>
              <a:rPr lang="it-IT" sz="2000" b="1" dirty="0"/>
              <a:t> </a:t>
            </a:r>
            <a:r>
              <a:rPr lang="it-IT" sz="2000" b="1" dirty="0" err="1"/>
              <a:t>insoluble</a:t>
            </a:r>
            <a:r>
              <a:rPr lang="it-IT" sz="2000" b="1" dirty="0"/>
              <a:t> </a:t>
            </a:r>
            <a:r>
              <a:rPr lang="it-IT" sz="2000" b="1" dirty="0" err="1"/>
              <a:t>fibrin</a:t>
            </a:r>
            <a:r>
              <a:rPr lang="it-IT" sz="2000" b="1" dirty="0"/>
              <a:t> </a:t>
            </a:r>
            <a:r>
              <a:rPr lang="it-IT" sz="2000" b="1" dirty="0" err="1"/>
              <a:t>clot</a:t>
            </a:r>
            <a:r>
              <a:rPr lang="it-IT" sz="2000" b="1" dirty="0"/>
              <a:t>.</a:t>
            </a:r>
            <a:endParaRPr lang="it-IT" sz="2000" dirty="0"/>
          </a:p>
        </p:txBody>
      </p:sp>
      <p:pic>
        <p:nvPicPr>
          <p:cNvPr id="3" name="Immagine 2" descr="Schermata 2018-08-23 alle 17.13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807" y="1132072"/>
            <a:ext cx="5492574" cy="539516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943285" y="1652530"/>
            <a:ext cx="231372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(A) </a:t>
            </a:r>
            <a:r>
              <a:rPr lang="it-IT" sz="2000" dirty="0" err="1"/>
              <a:t>Clotting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initiated</a:t>
            </a:r>
            <a:r>
              <a:rPr lang="it-IT" sz="2000" dirty="0"/>
              <a:t> in the </a:t>
            </a:r>
            <a:r>
              <a:rPr lang="it-IT" sz="2000" dirty="0" err="1"/>
              <a:t>laboratory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adding</a:t>
            </a:r>
            <a:r>
              <a:rPr lang="it-IT" sz="2000" dirty="0"/>
              <a:t> </a:t>
            </a:r>
            <a:r>
              <a:rPr lang="it-IT" sz="2000" dirty="0" err="1"/>
              <a:t>phospholipids</a:t>
            </a:r>
            <a:r>
              <a:rPr lang="it-IT" sz="2000" dirty="0"/>
              <a:t>, </a:t>
            </a:r>
            <a:r>
              <a:rPr lang="it-IT" sz="2000" dirty="0" err="1"/>
              <a:t>calcium</a:t>
            </a:r>
            <a:r>
              <a:rPr lang="it-IT" sz="2000" dirty="0"/>
              <a:t>, and </a:t>
            </a:r>
            <a:r>
              <a:rPr lang="it-IT" sz="2000" dirty="0" err="1"/>
              <a:t>either</a:t>
            </a:r>
            <a:r>
              <a:rPr lang="it-IT" sz="2000" dirty="0"/>
              <a:t> a </a:t>
            </a:r>
            <a:r>
              <a:rPr lang="it-IT" sz="2000" dirty="0" err="1"/>
              <a:t>negative-charged</a:t>
            </a:r>
            <a:r>
              <a:rPr lang="it-IT" sz="2000" dirty="0"/>
              <a:t> </a:t>
            </a:r>
            <a:r>
              <a:rPr lang="it-IT" sz="2000" dirty="0" err="1"/>
              <a:t>substance</a:t>
            </a:r>
            <a:r>
              <a:rPr lang="it-IT" sz="2000" dirty="0"/>
              <a:t>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glass</a:t>
            </a:r>
            <a:r>
              <a:rPr lang="it-IT" sz="2000" dirty="0"/>
              <a:t> </a:t>
            </a:r>
            <a:r>
              <a:rPr lang="it-IT" sz="2000" dirty="0" err="1"/>
              <a:t>beads</a:t>
            </a:r>
            <a:r>
              <a:rPr lang="it-IT" sz="2000" dirty="0"/>
              <a:t> (</a:t>
            </a:r>
            <a:r>
              <a:rPr lang="it-IT" sz="2000" dirty="0" err="1"/>
              <a:t>intrinsic</a:t>
            </a:r>
            <a:r>
              <a:rPr lang="it-IT" sz="2000" dirty="0"/>
              <a:t> </a:t>
            </a:r>
            <a:r>
              <a:rPr lang="it-IT" sz="2000" dirty="0" err="1"/>
              <a:t>pathway</a:t>
            </a:r>
            <a:r>
              <a:rPr lang="it-IT" sz="2000" dirty="0"/>
              <a:t>) or a source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factor</a:t>
            </a:r>
            <a:r>
              <a:rPr lang="it-IT" sz="2000" dirty="0"/>
              <a:t> (</a:t>
            </a:r>
            <a:r>
              <a:rPr lang="it-IT" sz="2000" dirty="0" err="1"/>
              <a:t>extrinsic</a:t>
            </a:r>
            <a:r>
              <a:rPr lang="it-IT" sz="2000" dirty="0"/>
              <a:t> </a:t>
            </a:r>
            <a:r>
              <a:rPr lang="it-IT" sz="2000" dirty="0" err="1"/>
              <a:t>pathway</a:t>
            </a:r>
            <a:r>
              <a:rPr lang="it-IT" sz="2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85826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61599" y="58847"/>
            <a:ext cx="8134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(</a:t>
            </a:r>
            <a:r>
              <a:rPr lang="it-IT" sz="2000" dirty="0" err="1"/>
              <a:t>B</a:t>
            </a:r>
            <a:r>
              <a:rPr lang="it-IT" sz="2000" dirty="0"/>
              <a:t>) In vivo,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factor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the major </a:t>
            </a:r>
            <a:r>
              <a:rPr lang="it-IT" sz="2000" dirty="0" err="1"/>
              <a:t>initiator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coagulation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amplified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feedback </a:t>
            </a:r>
            <a:r>
              <a:rPr lang="it-IT" sz="2000" dirty="0" err="1"/>
              <a:t>loops</a:t>
            </a:r>
            <a:r>
              <a:rPr lang="it-IT" sz="2000" dirty="0"/>
              <a:t> </a:t>
            </a:r>
            <a:r>
              <a:rPr lang="it-IT" sz="2000" dirty="0" err="1"/>
              <a:t>involving</a:t>
            </a:r>
            <a:r>
              <a:rPr lang="it-IT" sz="2000" dirty="0"/>
              <a:t> </a:t>
            </a:r>
            <a:r>
              <a:rPr lang="it-IT" sz="2000" dirty="0" err="1"/>
              <a:t>thrombin</a:t>
            </a:r>
            <a:r>
              <a:rPr lang="it-IT" sz="2000" dirty="0"/>
              <a:t> (</a:t>
            </a:r>
            <a:r>
              <a:rPr lang="it-IT" sz="2000" dirty="0" err="1"/>
              <a:t>dotted</a:t>
            </a:r>
            <a:r>
              <a:rPr lang="it-IT" sz="2000" dirty="0"/>
              <a:t> </a:t>
            </a:r>
            <a:r>
              <a:rPr lang="it-IT" sz="2000" dirty="0" err="1"/>
              <a:t>lines</a:t>
            </a:r>
            <a:r>
              <a:rPr lang="it-IT" sz="2000" dirty="0"/>
              <a:t>). </a:t>
            </a:r>
          </a:p>
        </p:txBody>
      </p:sp>
      <p:pic>
        <p:nvPicPr>
          <p:cNvPr id="3" name="Immagine 2" descr="Schermata 2018-08-23 alle 17.14.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600" y="1065544"/>
            <a:ext cx="6111577" cy="579245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382000" y="2000432"/>
            <a:ext cx="20489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The </a:t>
            </a:r>
            <a:r>
              <a:rPr lang="it-IT" sz="2000" dirty="0" err="1"/>
              <a:t>red</a:t>
            </a:r>
            <a:r>
              <a:rPr lang="it-IT" sz="2000" dirty="0"/>
              <a:t> </a:t>
            </a:r>
            <a:r>
              <a:rPr lang="it-IT" sz="2000" dirty="0" err="1"/>
              <a:t>polypeptides</a:t>
            </a:r>
            <a:r>
              <a:rPr lang="it-IT" sz="2000" dirty="0"/>
              <a:t> are </a:t>
            </a:r>
            <a:r>
              <a:rPr lang="it-IT" sz="2000" dirty="0" err="1"/>
              <a:t>inactive</a:t>
            </a:r>
            <a:r>
              <a:rPr lang="it-IT" sz="2000" dirty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, the dark green </a:t>
            </a:r>
            <a:r>
              <a:rPr lang="it-IT" sz="2000" dirty="0" err="1"/>
              <a:t>polypeptides</a:t>
            </a:r>
            <a:r>
              <a:rPr lang="it-IT" sz="2000" dirty="0"/>
              <a:t> are </a:t>
            </a:r>
            <a:r>
              <a:rPr lang="it-IT" sz="2000" dirty="0" err="1"/>
              <a:t>active</a:t>
            </a:r>
            <a:r>
              <a:rPr lang="it-IT" sz="2000" dirty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, </a:t>
            </a:r>
            <a:r>
              <a:rPr lang="it-IT" sz="2000" dirty="0" err="1"/>
              <a:t>whereas</a:t>
            </a:r>
            <a:r>
              <a:rPr lang="it-IT" sz="2000" dirty="0"/>
              <a:t> the light green </a:t>
            </a:r>
            <a:r>
              <a:rPr lang="it-IT" sz="2000" dirty="0" err="1"/>
              <a:t>polypeptides</a:t>
            </a:r>
            <a:r>
              <a:rPr lang="it-IT" sz="2000" dirty="0"/>
              <a:t> </a:t>
            </a:r>
            <a:r>
              <a:rPr lang="it-IT" sz="2000" dirty="0" err="1"/>
              <a:t>correspond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cofactors</a:t>
            </a:r>
            <a:r>
              <a:rPr lang="it-IT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24165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15445" y="612845"/>
            <a:ext cx="7761111" cy="56323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/>
              <a:t>The </a:t>
            </a:r>
            <a:r>
              <a:rPr lang="it-IT" sz="2400" b="1" dirty="0" err="1"/>
              <a:t>cascade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reactions</a:t>
            </a:r>
            <a:r>
              <a:rPr lang="it-IT" sz="2400" b="1" dirty="0"/>
              <a:t> in the </a:t>
            </a:r>
            <a:r>
              <a:rPr lang="it-IT" sz="2400" b="1" dirty="0" err="1"/>
              <a:t>pathway</a:t>
            </a:r>
            <a:r>
              <a:rPr lang="it-IT" sz="2400" b="1" dirty="0"/>
              <a:t> can </a:t>
            </a:r>
            <a:r>
              <a:rPr lang="it-IT" sz="2400" b="1" dirty="0" err="1"/>
              <a:t>be</a:t>
            </a:r>
            <a:r>
              <a:rPr lang="it-IT" sz="2400" b="1" dirty="0"/>
              <a:t> </a:t>
            </a:r>
            <a:r>
              <a:rPr lang="it-IT" sz="2400" b="1" dirty="0" err="1"/>
              <a:t>likened</a:t>
            </a:r>
            <a:r>
              <a:rPr lang="it-IT" sz="2400" b="1" dirty="0"/>
              <a:t> </a:t>
            </a:r>
            <a:r>
              <a:rPr lang="it-IT" sz="2400" b="1" dirty="0" err="1"/>
              <a:t>to</a:t>
            </a:r>
            <a:r>
              <a:rPr lang="it-IT" sz="2400" b="1" dirty="0"/>
              <a:t> a “dance,” in </a:t>
            </a:r>
            <a:r>
              <a:rPr lang="it-IT" sz="2400" b="1" dirty="0" err="1"/>
              <a:t>which</a:t>
            </a:r>
            <a:r>
              <a:rPr lang="it-IT" sz="2400" b="1" dirty="0"/>
              <a:t> </a:t>
            </a:r>
            <a:r>
              <a:rPr lang="it-IT" sz="2400" b="1" dirty="0" err="1"/>
              <a:t>coagulation</a:t>
            </a:r>
            <a:r>
              <a:rPr lang="it-IT" sz="2400" b="1" dirty="0"/>
              <a:t> </a:t>
            </a:r>
            <a:r>
              <a:rPr lang="it-IT" sz="2400" b="1" dirty="0" err="1"/>
              <a:t>factors</a:t>
            </a:r>
            <a:r>
              <a:rPr lang="it-IT" sz="2400" b="1" dirty="0"/>
              <a:t> are </a:t>
            </a:r>
            <a:r>
              <a:rPr lang="it-IT" sz="2400" b="1" dirty="0" err="1"/>
              <a:t>passed</a:t>
            </a:r>
            <a:r>
              <a:rPr lang="it-IT" sz="2400" b="1" dirty="0"/>
              <a:t> </a:t>
            </a:r>
            <a:r>
              <a:rPr lang="it-IT" sz="2400" b="1" dirty="0" err="1"/>
              <a:t>from</a:t>
            </a:r>
            <a:r>
              <a:rPr lang="it-IT" sz="2400" b="1" dirty="0"/>
              <a:t> </a:t>
            </a:r>
            <a:r>
              <a:rPr lang="it-IT" sz="2400" b="1" dirty="0" err="1"/>
              <a:t>one</a:t>
            </a:r>
            <a:r>
              <a:rPr lang="it-IT" sz="2400" b="1" dirty="0"/>
              <a:t> partner </a:t>
            </a:r>
            <a:r>
              <a:rPr lang="it-IT" sz="2400" b="1" dirty="0" err="1"/>
              <a:t>to</a:t>
            </a:r>
            <a:r>
              <a:rPr lang="it-IT" sz="2400" b="1" dirty="0"/>
              <a:t> the </a:t>
            </a:r>
            <a:r>
              <a:rPr lang="it-IT" sz="2400" b="1" dirty="0" err="1"/>
              <a:t>next</a:t>
            </a:r>
            <a:r>
              <a:rPr lang="it-IT" sz="2400" b="1" dirty="0"/>
              <a:t>.</a:t>
            </a:r>
          </a:p>
          <a:p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reaction</a:t>
            </a:r>
            <a:r>
              <a:rPr lang="it-IT" sz="2400" dirty="0"/>
              <a:t> </a:t>
            </a:r>
            <a:r>
              <a:rPr lang="it-IT" sz="2400" dirty="0" err="1"/>
              <a:t>step</a:t>
            </a:r>
            <a:r>
              <a:rPr lang="it-IT" sz="2400" dirty="0"/>
              <a:t> </a:t>
            </a:r>
            <a:r>
              <a:rPr lang="it-IT" sz="2400" dirty="0" err="1"/>
              <a:t>involves</a:t>
            </a:r>
            <a:r>
              <a:rPr lang="it-IT" sz="2400" dirty="0"/>
              <a:t> </a:t>
            </a:r>
            <a:r>
              <a:rPr lang="it-IT" sz="2400" dirty="0" err="1"/>
              <a:t>an</a:t>
            </a:r>
            <a:r>
              <a:rPr lang="it-IT" sz="2400" dirty="0"/>
              <a:t> </a:t>
            </a:r>
            <a:r>
              <a:rPr lang="it-IT" sz="2400" dirty="0" err="1"/>
              <a:t>enzyme</a:t>
            </a:r>
            <a:r>
              <a:rPr lang="it-IT" sz="2400" dirty="0"/>
              <a:t> (</a:t>
            </a:r>
            <a:r>
              <a:rPr lang="it-IT" sz="2400" dirty="0" err="1"/>
              <a:t>an</a:t>
            </a:r>
            <a:r>
              <a:rPr lang="it-IT" sz="2400" dirty="0"/>
              <a:t> </a:t>
            </a:r>
            <a:r>
              <a:rPr lang="it-IT" sz="2400" dirty="0" err="1"/>
              <a:t>activated</a:t>
            </a:r>
            <a:r>
              <a:rPr lang="it-IT" sz="2400" dirty="0"/>
              <a:t> </a:t>
            </a:r>
            <a:r>
              <a:rPr lang="it-IT" sz="2400" dirty="0" err="1"/>
              <a:t>coagulation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), a </a:t>
            </a:r>
            <a:r>
              <a:rPr lang="it-IT" sz="2400" dirty="0" err="1"/>
              <a:t>substrate</a:t>
            </a:r>
            <a:r>
              <a:rPr lang="it-IT" sz="2400" dirty="0"/>
              <a:t> (</a:t>
            </a:r>
            <a:r>
              <a:rPr lang="it-IT" sz="2400" dirty="0" err="1"/>
              <a:t>an</a:t>
            </a:r>
            <a:r>
              <a:rPr lang="it-IT" sz="2400" dirty="0"/>
              <a:t> </a:t>
            </a:r>
            <a:r>
              <a:rPr lang="it-IT" sz="2400" dirty="0" err="1"/>
              <a:t>inactive</a:t>
            </a:r>
            <a:r>
              <a:rPr lang="it-IT" sz="2400" dirty="0"/>
              <a:t> </a:t>
            </a:r>
            <a:r>
              <a:rPr lang="it-IT" sz="2400" dirty="0" err="1"/>
              <a:t>proenzyme</a:t>
            </a:r>
            <a:r>
              <a:rPr lang="it-IT" sz="2400" dirty="0"/>
              <a:t> </a:t>
            </a:r>
            <a:r>
              <a:rPr lang="it-IT" sz="2400" dirty="0" err="1"/>
              <a:t>form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a </a:t>
            </a:r>
            <a:r>
              <a:rPr lang="it-IT" sz="2400" dirty="0" err="1"/>
              <a:t>coagulation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), and a </a:t>
            </a:r>
            <a:r>
              <a:rPr lang="it-IT" sz="2400" dirty="0" err="1"/>
              <a:t>cofactor</a:t>
            </a:r>
            <a:r>
              <a:rPr lang="it-IT" sz="2400" dirty="0"/>
              <a:t> (a </a:t>
            </a:r>
            <a:r>
              <a:rPr lang="it-IT" sz="2400" dirty="0" err="1"/>
              <a:t>reaction</a:t>
            </a:r>
            <a:r>
              <a:rPr lang="it-IT" sz="2400" dirty="0"/>
              <a:t> </a:t>
            </a:r>
            <a:r>
              <a:rPr lang="it-IT" sz="2400" dirty="0" err="1"/>
              <a:t>accelerator</a:t>
            </a:r>
            <a:r>
              <a:rPr lang="it-IT" sz="2400" dirty="0"/>
              <a:t>).</a:t>
            </a:r>
          </a:p>
          <a:p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components</a:t>
            </a:r>
            <a:r>
              <a:rPr lang="it-IT" sz="2400" dirty="0"/>
              <a:t> are </a:t>
            </a:r>
            <a:r>
              <a:rPr lang="it-IT" sz="2400" dirty="0" err="1"/>
              <a:t>assembled</a:t>
            </a:r>
            <a:r>
              <a:rPr lang="it-IT" sz="2400" dirty="0"/>
              <a:t> on a </a:t>
            </a:r>
            <a:r>
              <a:rPr lang="it-IT" sz="2400" dirty="0" err="1"/>
              <a:t>negatively</a:t>
            </a:r>
            <a:r>
              <a:rPr lang="it-IT" sz="2400" dirty="0"/>
              <a:t> </a:t>
            </a:r>
            <a:r>
              <a:rPr lang="it-IT" sz="2400" dirty="0" err="1"/>
              <a:t>charged</a:t>
            </a:r>
            <a:r>
              <a:rPr lang="it-IT" sz="2400" dirty="0"/>
              <a:t> </a:t>
            </a:r>
            <a:r>
              <a:rPr lang="it-IT" sz="2400" dirty="0" err="1"/>
              <a:t>phospholipid</a:t>
            </a:r>
            <a:r>
              <a:rPr lang="it-IT" sz="2400" dirty="0"/>
              <a:t> </a:t>
            </a:r>
            <a:r>
              <a:rPr lang="it-IT" sz="2400" dirty="0" err="1"/>
              <a:t>surface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provided</a:t>
            </a:r>
            <a:r>
              <a:rPr lang="it-IT" sz="2400" dirty="0"/>
              <a:t> by </a:t>
            </a:r>
            <a:r>
              <a:rPr lang="it-IT" sz="2400" dirty="0" err="1"/>
              <a:t>activated</a:t>
            </a:r>
            <a:r>
              <a:rPr lang="it-IT" sz="2400" dirty="0"/>
              <a:t> </a:t>
            </a:r>
            <a:r>
              <a:rPr lang="it-IT" sz="2400" dirty="0" err="1"/>
              <a:t>platelets</a:t>
            </a:r>
            <a:r>
              <a:rPr lang="it-IT" sz="2400" dirty="0"/>
              <a:t>. Assembly of reaction complexes also depends on calcium, which binds to γ-carboxylated glutamic acid residues that are present in factors II, VII, IX, and X. The enzymatic reactions that produce γ-carboxylated glutamic acid use vitamin K as a cofactor and are antagonized by drugs such as Coumadin, a widely used anti-coagulant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5072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3222" y="612845"/>
            <a:ext cx="8339667" cy="45243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/>
              <a:t>The </a:t>
            </a:r>
            <a:r>
              <a:rPr lang="it-IT" sz="2400" b="1" dirty="0" err="1"/>
              <a:t>prothrombin</a:t>
            </a:r>
            <a:r>
              <a:rPr lang="it-IT" sz="2400" b="1" dirty="0"/>
              <a:t> </a:t>
            </a:r>
            <a:r>
              <a:rPr lang="it-IT" sz="2400" b="1" dirty="0" err="1"/>
              <a:t>time</a:t>
            </a:r>
            <a:r>
              <a:rPr lang="it-IT" sz="2400" b="1" dirty="0"/>
              <a:t> (PT) </a:t>
            </a:r>
            <a:r>
              <a:rPr lang="it-IT" sz="2400" b="1" dirty="0" err="1"/>
              <a:t>assay</a:t>
            </a:r>
            <a:r>
              <a:rPr lang="it-IT" sz="2400" b="1" dirty="0"/>
              <a:t> </a:t>
            </a:r>
            <a:r>
              <a:rPr lang="it-IT" sz="2400" dirty="0" err="1"/>
              <a:t>assesses</a:t>
            </a:r>
            <a:r>
              <a:rPr lang="it-IT" sz="2400" dirty="0"/>
              <a:t> the </a:t>
            </a:r>
            <a:r>
              <a:rPr lang="it-IT" sz="2400" dirty="0" err="1"/>
              <a:t>function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proteins</a:t>
            </a:r>
            <a:r>
              <a:rPr lang="it-IT" sz="2400" dirty="0"/>
              <a:t> in the </a:t>
            </a:r>
            <a:r>
              <a:rPr lang="it-IT" sz="2400" dirty="0" err="1"/>
              <a:t>extrinsic</a:t>
            </a:r>
            <a:r>
              <a:rPr lang="it-IT" sz="2400" dirty="0"/>
              <a:t> </a:t>
            </a:r>
            <a:r>
              <a:rPr lang="it-IT" sz="2400" dirty="0" err="1"/>
              <a:t>pathway</a:t>
            </a:r>
            <a:r>
              <a:rPr lang="it-IT" sz="2400" dirty="0"/>
              <a:t> (</a:t>
            </a:r>
            <a:r>
              <a:rPr lang="it-IT" sz="2400" dirty="0" err="1"/>
              <a:t>factors</a:t>
            </a:r>
            <a:r>
              <a:rPr lang="it-IT" sz="2400" dirty="0"/>
              <a:t> VII, </a:t>
            </a:r>
            <a:r>
              <a:rPr lang="it-IT" sz="2400" dirty="0" err="1"/>
              <a:t>X</a:t>
            </a:r>
            <a:r>
              <a:rPr lang="it-IT" sz="2400" dirty="0"/>
              <a:t>, </a:t>
            </a:r>
            <a:r>
              <a:rPr lang="it-IT" sz="2400" dirty="0" err="1"/>
              <a:t>V</a:t>
            </a:r>
            <a:r>
              <a:rPr lang="it-IT" sz="2400" dirty="0"/>
              <a:t>, II (</a:t>
            </a:r>
            <a:r>
              <a:rPr lang="it-IT" sz="2400" dirty="0" err="1"/>
              <a:t>prothrombin</a:t>
            </a:r>
            <a:r>
              <a:rPr lang="it-IT" sz="2400" dirty="0"/>
              <a:t>), and </a:t>
            </a:r>
            <a:r>
              <a:rPr lang="it-IT" sz="2400" dirty="0" err="1"/>
              <a:t>fibrinogen</a:t>
            </a:r>
            <a:r>
              <a:rPr lang="it-IT" sz="2400" dirty="0"/>
              <a:t>). In </a:t>
            </a:r>
            <a:r>
              <a:rPr lang="it-IT" sz="2400" dirty="0" err="1"/>
              <a:t>brief</a:t>
            </a:r>
            <a:r>
              <a:rPr lang="it-IT" sz="2400" dirty="0"/>
              <a:t>,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, </a:t>
            </a:r>
            <a:r>
              <a:rPr lang="it-IT" sz="2400" dirty="0" err="1"/>
              <a:t>phospholipids</a:t>
            </a:r>
            <a:r>
              <a:rPr lang="it-IT" sz="2400" dirty="0"/>
              <a:t>, and </a:t>
            </a:r>
            <a:r>
              <a:rPr lang="it-IT" sz="2400" dirty="0" err="1"/>
              <a:t>calcium</a:t>
            </a:r>
            <a:r>
              <a:rPr lang="it-IT" sz="2400" dirty="0"/>
              <a:t> are </a:t>
            </a:r>
            <a:r>
              <a:rPr lang="it-IT" sz="2400" dirty="0" err="1"/>
              <a:t>added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plasma and the </a:t>
            </a:r>
            <a:r>
              <a:rPr lang="it-IT" sz="2400" dirty="0" err="1"/>
              <a:t>time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a </a:t>
            </a:r>
            <a:r>
              <a:rPr lang="it-IT" sz="2400" dirty="0" err="1"/>
              <a:t>fibrin</a:t>
            </a:r>
            <a:r>
              <a:rPr lang="it-IT" sz="2400" dirty="0"/>
              <a:t> </a:t>
            </a:r>
            <a:r>
              <a:rPr lang="it-IT" sz="2400" dirty="0" err="1"/>
              <a:t>clot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form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recorded</a:t>
            </a:r>
            <a:r>
              <a:rPr lang="it-IT" sz="2400" dirty="0"/>
              <a:t>.</a:t>
            </a:r>
          </a:p>
          <a:p>
            <a:endParaRPr lang="it-IT" sz="2400" dirty="0"/>
          </a:p>
          <a:p>
            <a:r>
              <a:rPr lang="it-IT" sz="2400" b="1" dirty="0"/>
              <a:t>The </a:t>
            </a:r>
            <a:r>
              <a:rPr lang="it-IT" sz="2400" b="1" dirty="0" err="1"/>
              <a:t>partial</a:t>
            </a:r>
            <a:r>
              <a:rPr lang="it-IT" sz="2400" b="1" dirty="0"/>
              <a:t> </a:t>
            </a:r>
            <a:r>
              <a:rPr lang="it-IT" sz="2400" b="1" dirty="0" err="1"/>
              <a:t>thromboplastin</a:t>
            </a:r>
            <a:r>
              <a:rPr lang="it-IT" sz="2400" b="1" dirty="0"/>
              <a:t> </a:t>
            </a:r>
            <a:r>
              <a:rPr lang="it-IT" sz="2400" b="1" dirty="0" err="1"/>
              <a:t>time</a:t>
            </a:r>
            <a:r>
              <a:rPr lang="it-IT" sz="2400" b="1" dirty="0"/>
              <a:t> (PTT) </a:t>
            </a:r>
            <a:r>
              <a:rPr lang="it-IT" sz="2400" dirty="0" err="1"/>
              <a:t>assay</a:t>
            </a:r>
            <a:r>
              <a:rPr lang="it-IT" sz="2400" dirty="0"/>
              <a:t> </a:t>
            </a:r>
            <a:r>
              <a:rPr lang="it-IT" sz="2400" dirty="0" err="1"/>
              <a:t>screens</a:t>
            </a:r>
            <a:r>
              <a:rPr lang="it-IT" sz="2400" dirty="0"/>
              <a:t> the </a:t>
            </a:r>
            <a:r>
              <a:rPr lang="it-IT" sz="2400" dirty="0" err="1"/>
              <a:t>function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proteins</a:t>
            </a:r>
            <a:r>
              <a:rPr lang="it-IT" sz="2400" dirty="0"/>
              <a:t> in the </a:t>
            </a:r>
            <a:r>
              <a:rPr lang="it-IT" sz="2400" dirty="0" err="1"/>
              <a:t>intrinsic</a:t>
            </a:r>
            <a:r>
              <a:rPr lang="it-IT" sz="2400" dirty="0"/>
              <a:t> </a:t>
            </a:r>
            <a:r>
              <a:rPr lang="it-IT" sz="2400" dirty="0" err="1"/>
              <a:t>pathway</a:t>
            </a:r>
            <a:r>
              <a:rPr lang="it-IT" sz="2400" dirty="0"/>
              <a:t> (</a:t>
            </a:r>
            <a:r>
              <a:rPr lang="it-IT" sz="2400" dirty="0" err="1"/>
              <a:t>factors</a:t>
            </a:r>
            <a:r>
              <a:rPr lang="it-IT" sz="2400" dirty="0"/>
              <a:t> XII, XI, IX, </a:t>
            </a:r>
            <a:r>
              <a:rPr lang="it-IT" sz="2400" dirty="0" err="1"/>
              <a:t>VIII</a:t>
            </a:r>
            <a:r>
              <a:rPr lang="it-IT" sz="2400" dirty="0"/>
              <a:t>, </a:t>
            </a:r>
            <a:r>
              <a:rPr lang="it-IT" sz="2400" dirty="0" err="1"/>
              <a:t>X</a:t>
            </a:r>
            <a:r>
              <a:rPr lang="it-IT" sz="2400" dirty="0"/>
              <a:t>, </a:t>
            </a:r>
            <a:r>
              <a:rPr lang="it-IT" sz="2400" dirty="0" err="1"/>
              <a:t>V</a:t>
            </a:r>
            <a:r>
              <a:rPr lang="it-IT" sz="2400" dirty="0"/>
              <a:t>, II, and </a:t>
            </a:r>
            <a:r>
              <a:rPr lang="it-IT" sz="2400" dirty="0" err="1"/>
              <a:t>fibrinogen</a:t>
            </a:r>
            <a:r>
              <a:rPr lang="it-IT" sz="2400" dirty="0"/>
              <a:t>). In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assay</a:t>
            </a:r>
            <a:r>
              <a:rPr lang="it-IT" sz="2400" dirty="0"/>
              <a:t>, </a:t>
            </a:r>
            <a:r>
              <a:rPr lang="it-IT" sz="2400" dirty="0" err="1"/>
              <a:t>clotting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plasma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initiated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the </a:t>
            </a:r>
            <a:r>
              <a:rPr lang="it-IT" sz="2400" dirty="0" err="1"/>
              <a:t>addition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negative-charged</a:t>
            </a:r>
            <a:r>
              <a:rPr lang="it-IT" sz="2400" dirty="0"/>
              <a:t> </a:t>
            </a:r>
            <a:r>
              <a:rPr lang="it-IT" sz="2400" dirty="0" err="1"/>
              <a:t>particles</a:t>
            </a:r>
            <a:r>
              <a:rPr lang="it-IT" sz="2400" dirty="0"/>
              <a:t> (e.g., </a:t>
            </a:r>
            <a:r>
              <a:rPr lang="it-IT" sz="2400" dirty="0" err="1"/>
              <a:t>ground</a:t>
            </a:r>
            <a:r>
              <a:rPr lang="it-IT" sz="2400" dirty="0"/>
              <a:t> </a:t>
            </a:r>
            <a:r>
              <a:rPr lang="it-IT" sz="2400" dirty="0" err="1"/>
              <a:t>glass</a:t>
            </a:r>
            <a:r>
              <a:rPr lang="it-IT" sz="2400" dirty="0"/>
              <a:t>)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activate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 XII (</a:t>
            </a:r>
            <a:r>
              <a:rPr lang="it-IT" sz="2400" dirty="0" err="1"/>
              <a:t>Hageman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) </a:t>
            </a:r>
            <a:r>
              <a:rPr lang="it-IT" sz="2400" dirty="0" err="1"/>
              <a:t>together</a:t>
            </a:r>
            <a:r>
              <a:rPr lang="it-IT" sz="2400" dirty="0"/>
              <a:t>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phospholipids</a:t>
            </a:r>
            <a:r>
              <a:rPr lang="it-IT" sz="2400" dirty="0"/>
              <a:t> and </a:t>
            </a:r>
            <a:r>
              <a:rPr lang="it-IT" sz="2400" dirty="0" err="1"/>
              <a:t>calcium</a:t>
            </a:r>
            <a:r>
              <a:rPr lang="it-IT" sz="2400" dirty="0"/>
              <a:t>, and the </a:t>
            </a:r>
            <a:r>
              <a:rPr lang="it-IT" sz="2400" dirty="0" err="1"/>
              <a:t>time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fibrin</a:t>
            </a:r>
            <a:r>
              <a:rPr lang="it-IT" sz="2400" dirty="0"/>
              <a:t> </a:t>
            </a:r>
            <a:r>
              <a:rPr lang="it-IT" sz="2400" dirty="0" err="1"/>
              <a:t>clot</a:t>
            </a:r>
            <a:r>
              <a:rPr lang="it-IT" sz="2400" dirty="0"/>
              <a:t> </a:t>
            </a:r>
            <a:r>
              <a:rPr lang="it-IT" sz="2400" dirty="0" err="1"/>
              <a:t>formation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recorded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2905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46892" y="428178"/>
            <a:ext cx="86982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Sequential</a:t>
            </a:r>
            <a:r>
              <a:rPr lang="it-IT" dirty="0"/>
              <a:t> </a:t>
            </a:r>
            <a:r>
              <a:rPr lang="it-IT" dirty="0" err="1"/>
              <a:t>conversion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X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Xa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way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extrinsic</a:t>
            </a:r>
            <a:r>
              <a:rPr lang="it-IT" dirty="0"/>
              <a:t> </a:t>
            </a:r>
            <a:r>
              <a:rPr lang="it-IT" dirty="0" err="1"/>
              <a:t>pathway</a:t>
            </a:r>
            <a:r>
              <a:rPr lang="it-IT" dirty="0"/>
              <a:t>, </a:t>
            </a:r>
            <a:r>
              <a:rPr lang="it-IT" dirty="0" err="1"/>
              <a:t>followed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conversion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II (</a:t>
            </a:r>
            <a:r>
              <a:rPr lang="it-IT" dirty="0" err="1"/>
              <a:t>prothrombin</a:t>
            </a:r>
            <a:r>
              <a:rPr lang="it-IT" dirty="0"/>
              <a:t>)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IIa</a:t>
            </a:r>
            <a:r>
              <a:rPr lang="it-IT" dirty="0"/>
              <a:t> (</a:t>
            </a:r>
            <a:r>
              <a:rPr lang="it-IT" dirty="0" err="1"/>
              <a:t>thrombin</a:t>
            </a:r>
            <a:r>
              <a:rPr lang="it-IT" dirty="0"/>
              <a:t>). The </a:t>
            </a:r>
            <a:r>
              <a:rPr lang="it-IT" dirty="0" err="1"/>
              <a:t>initial</a:t>
            </a:r>
            <a:r>
              <a:rPr lang="it-IT" dirty="0"/>
              <a:t> </a:t>
            </a:r>
            <a:r>
              <a:rPr lang="it-IT" dirty="0" err="1"/>
              <a:t>reaction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consists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protease</a:t>
            </a:r>
            <a:r>
              <a:rPr lang="it-IT" dirty="0"/>
              <a:t> (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VIIa</a:t>
            </a:r>
            <a:r>
              <a:rPr lang="it-IT" dirty="0"/>
              <a:t>), a </a:t>
            </a:r>
            <a:r>
              <a:rPr lang="it-IT" dirty="0" err="1"/>
              <a:t>substrate</a:t>
            </a:r>
            <a:r>
              <a:rPr lang="it-IT" dirty="0"/>
              <a:t> (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X</a:t>
            </a:r>
            <a:r>
              <a:rPr lang="it-IT" dirty="0"/>
              <a:t>), and a </a:t>
            </a:r>
            <a:r>
              <a:rPr lang="it-IT" dirty="0" err="1"/>
              <a:t>reaction</a:t>
            </a:r>
            <a:r>
              <a:rPr lang="it-IT" dirty="0"/>
              <a:t> </a:t>
            </a:r>
            <a:r>
              <a:rPr lang="it-IT" dirty="0" err="1"/>
              <a:t>accelerator</a:t>
            </a:r>
            <a:r>
              <a:rPr lang="it-IT" dirty="0"/>
              <a:t> (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) </a:t>
            </a:r>
            <a:r>
              <a:rPr lang="it-IT" dirty="0" err="1"/>
              <a:t>assembled</a:t>
            </a:r>
            <a:r>
              <a:rPr lang="it-IT" dirty="0"/>
              <a:t> on a </a:t>
            </a:r>
            <a:r>
              <a:rPr lang="it-IT" dirty="0" err="1"/>
              <a:t>platelet</a:t>
            </a:r>
            <a:r>
              <a:rPr lang="it-IT" dirty="0"/>
              <a:t> </a:t>
            </a:r>
            <a:r>
              <a:rPr lang="it-IT" dirty="0" err="1"/>
              <a:t>phospholipid</a:t>
            </a:r>
            <a:r>
              <a:rPr lang="it-IT" dirty="0"/>
              <a:t> </a:t>
            </a:r>
            <a:r>
              <a:rPr lang="it-IT" dirty="0" err="1"/>
              <a:t>surface</a:t>
            </a:r>
            <a:r>
              <a:rPr lang="it-IT" dirty="0"/>
              <a:t>. </a:t>
            </a:r>
            <a:r>
              <a:rPr lang="it-IT" dirty="0" err="1"/>
              <a:t>Calcium</a:t>
            </a:r>
            <a:r>
              <a:rPr lang="it-IT" dirty="0"/>
              <a:t> </a:t>
            </a:r>
            <a:r>
              <a:rPr lang="it-IT" dirty="0" err="1"/>
              <a:t>ions</a:t>
            </a:r>
            <a:r>
              <a:rPr lang="it-IT" dirty="0"/>
              <a:t> </a:t>
            </a:r>
            <a:r>
              <a:rPr lang="it-IT" dirty="0" err="1"/>
              <a:t>hold</a:t>
            </a:r>
            <a:r>
              <a:rPr lang="it-IT" dirty="0"/>
              <a:t> the </a:t>
            </a:r>
            <a:r>
              <a:rPr lang="it-IT" dirty="0" err="1"/>
              <a:t>assembled</a:t>
            </a:r>
            <a:r>
              <a:rPr lang="it-IT" dirty="0"/>
              <a:t> </a:t>
            </a:r>
            <a:r>
              <a:rPr lang="it-IT" dirty="0" err="1"/>
              <a:t>components</a:t>
            </a:r>
            <a:r>
              <a:rPr lang="it-IT" dirty="0"/>
              <a:t> </a:t>
            </a:r>
            <a:r>
              <a:rPr lang="it-IT" dirty="0" err="1"/>
              <a:t>together</a:t>
            </a:r>
            <a:r>
              <a:rPr lang="it-IT" dirty="0"/>
              <a:t> and are </a:t>
            </a:r>
            <a:r>
              <a:rPr lang="it-IT" dirty="0" err="1"/>
              <a:t>essential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the </a:t>
            </a:r>
            <a:r>
              <a:rPr lang="it-IT" dirty="0" err="1"/>
              <a:t>reaction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8-23 alle 17.17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893" y="2164258"/>
            <a:ext cx="6526924" cy="406119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273817" y="2164257"/>
            <a:ext cx="23941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Activated</a:t>
            </a:r>
            <a:r>
              <a:rPr lang="it-IT" sz="2000" dirty="0"/>
              <a:t> </a:t>
            </a:r>
            <a:r>
              <a:rPr lang="it-IT" sz="2000" dirty="0" err="1"/>
              <a:t>factor</a:t>
            </a:r>
            <a:r>
              <a:rPr lang="it-IT" sz="2000" dirty="0"/>
              <a:t> </a:t>
            </a:r>
            <a:r>
              <a:rPr lang="it-IT" sz="2000" dirty="0" err="1"/>
              <a:t>Xa</a:t>
            </a:r>
            <a:r>
              <a:rPr lang="it-IT" sz="2000" dirty="0"/>
              <a:t> </a:t>
            </a:r>
            <a:r>
              <a:rPr lang="it-IT" sz="2000" dirty="0" err="1"/>
              <a:t>then</a:t>
            </a:r>
            <a:r>
              <a:rPr lang="it-IT" sz="2000" dirty="0"/>
              <a:t> </a:t>
            </a:r>
            <a:r>
              <a:rPr lang="it-IT" sz="2000" dirty="0" err="1"/>
              <a:t>becomes</a:t>
            </a:r>
            <a:r>
              <a:rPr lang="it-IT" sz="2000" dirty="0"/>
              <a:t> the </a:t>
            </a:r>
            <a:r>
              <a:rPr lang="it-IT" sz="2000" dirty="0" err="1"/>
              <a:t>protease</a:t>
            </a:r>
            <a:r>
              <a:rPr lang="it-IT" sz="2000" dirty="0"/>
              <a:t> </a:t>
            </a:r>
            <a:r>
              <a:rPr lang="it-IT" sz="2000" dirty="0" err="1"/>
              <a:t>component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next</a:t>
            </a:r>
            <a:r>
              <a:rPr lang="it-IT" sz="2000" dirty="0"/>
              <a:t> </a:t>
            </a:r>
            <a:r>
              <a:rPr lang="it-IT" sz="2000" dirty="0" err="1"/>
              <a:t>complex</a:t>
            </a:r>
            <a:r>
              <a:rPr lang="it-IT" sz="2000" dirty="0"/>
              <a:t> in the </a:t>
            </a:r>
            <a:r>
              <a:rPr lang="it-IT" sz="2000" dirty="0" err="1"/>
              <a:t>cascade</a:t>
            </a:r>
            <a:r>
              <a:rPr lang="it-IT" sz="2000" dirty="0"/>
              <a:t>, </a:t>
            </a:r>
            <a:r>
              <a:rPr lang="it-IT" sz="2000" dirty="0" err="1"/>
              <a:t>converting</a:t>
            </a:r>
            <a:r>
              <a:rPr lang="it-IT" sz="2000" dirty="0"/>
              <a:t> </a:t>
            </a:r>
            <a:r>
              <a:rPr lang="it-IT" sz="2000" dirty="0" err="1"/>
              <a:t>prothrombin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thrombin</a:t>
            </a:r>
            <a:r>
              <a:rPr lang="it-IT" sz="2000" dirty="0"/>
              <a:t> (</a:t>
            </a:r>
            <a:r>
              <a:rPr lang="it-IT" sz="2000" dirty="0" err="1"/>
              <a:t>factor</a:t>
            </a:r>
            <a:r>
              <a:rPr lang="it-IT" sz="2000" dirty="0"/>
              <a:t> </a:t>
            </a:r>
            <a:r>
              <a:rPr lang="it-IT" sz="2000" dirty="0" err="1"/>
              <a:t>IIa</a:t>
            </a:r>
            <a:r>
              <a:rPr lang="it-IT" sz="2000" dirty="0"/>
              <a:t>) in the </a:t>
            </a:r>
            <a:r>
              <a:rPr lang="it-IT" sz="2000" dirty="0" err="1"/>
              <a:t>presence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reaction</a:t>
            </a:r>
            <a:r>
              <a:rPr lang="it-IT" sz="2000" dirty="0"/>
              <a:t> </a:t>
            </a:r>
            <a:r>
              <a:rPr lang="it-IT" sz="2000" dirty="0" err="1"/>
              <a:t>accelerator</a:t>
            </a:r>
            <a:r>
              <a:rPr lang="it-IT" sz="2000" dirty="0"/>
              <a:t>, </a:t>
            </a:r>
            <a:r>
              <a:rPr lang="it-IT" sz="2000" dirty="0" err="1"/>
              <a:t>factor</a:t>
            </a:r>
            <a:r>
              <a:rPr lang="it-IT" sz="2000" dirty="0"/>
              <a:t> Va. </a:t>
            </a:r>
          </a:p>
        </p:txBody>
      </p:sp>
    </p:spTree>
    <p:extLst>
      <p:ext uri="{BB962C8B-B14F-4D97-AF65-F5344CB8AC3E}">
        <p14:creationId xmlns:p14="http://schemas.microsoft.com/office/powerpoint/2010/main" val="146811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89667" y="474345"/>
            <a:ext cx="8212667" cy="5909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 err="1"/>
              <a:t>Among</a:t>
            </a:r>
            <a:r>
              <a:rPr lang="it-IT" dirty="0"/>
              <a:t> the </a:t>
            </a:r>
            <a:r>
              <a:rPr lang="it-IT" dirty="0" err="1"/>
              <a:t>coagulation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, </a:t>
            </a:r>
            <a:r>
              <a:rPr lang="it-IT" b="1" dirty="0" err="1"/>
              <a:t>thrombin</a:t>
            </a:r>
            <a:r>
              <a:rPr lang="it-IT" b="1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,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enzymatic</a:t>
            </a:r>
            <a:r>
              <a:rPr lang="it-IT" dirty="0"/>
              <a:t> </a:t>
            </a:r>
            <a:r>
              <a:rPr lang="it-IT" dirty="0" err="1"/>
              <a:t>activities</a:t>
            </a:r>
            <a:r>
              <a:rPr lang="it-IT" dirty="0"/>
              <a:t> </a:t>
            </a:r>
            <a:r>
              <a:rPr lang="it-IT" dirty="0" err="1"/>
              <a:t>control</a:t>
            </a:r>
            <a:r>
              <a:rPr lang="it-IT" dirty="0"/>
              <a:t> diverse </a:t>
            </a:r>
            <a:r>
              <a:rPr lang="it-IT" dirty="0" err="1"/>
              <a:t>aspects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hemostasis</a:t>
            </a:r>
            <a:r>
              <a:rPr lang="it-IT" dirty="0"/>
              <a:t> and link </a:t>
            </a:r>
            <a:r>
              <a:rPr lang="it-IT" dirty="0" err="1"/>
              <a:t>clotting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inflammation</a:t>
            </a:r>
            <a:r>
              <a:rPr lang="it-IT" dirty="0"/>
              <a:t> and </a:t>
            </a:r>
            <a:r>
              <a:rPr lang="it-IT" dirty="0" err="1"/>
              <a:t>repair</a:t>
            </a:r>
            <a:r>
              <a:rPr lang="it-IT" dirty="0"/>
              <a:t>.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thrombin</a:t>
            </a:r>
            <a:r>
              <a:rPr lang="it-IT" dirty="0"/>
              <a:t>’</a:t>
            </a:r>
            <a:r>
              <a:rPr lang="it-IT" dirty="0" err="1"/>
              <a:t>s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activities</a:t>
            </a:r>
            <a:r>
              <a:rPr lang="it-IT" dirty="0"/>
              <a:t> are the </a:t>
            </a:r>
            <a:r>
              <a:rPr lang="it-IT" dirty="0" err="1"/>
              <a:t>following</a:t>
            </a:r>
            <a:r>
              <a:rPr lang="it-IT" dirty="0"/>
              <a:t>:</a:t>
            </a:r>
          </a:p>
          <a:p>
            <a:endParaRPr lang="it-IT" dirty="0"/>
          </a:p>
          <a:p>
            <a:r>
              <a:rPr lang="it-IT" dirty="0"/>
              <a:t>    </a:t>
            </a:r>
            <a:r>
              <a:rPr lang="it-IT" b="1" dirty="0" err="1"/>
              <a:t>Conversion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fibrinogen</a:t>
            </a:r>
            <a:r>
              <a:rPr lang="it-IT" b="1" dirty="0"/>
              <a:t> </a:t>
            </a:r>
            <a:r>
              <a:rPr lang="it-IT" b="1" dirty="0" err="1"/>
              <a:t>into</a:t>
            </a:r>
            <a:r>
              <a:rPr lang="it-IT" b="1" dirty="0"/>
              <a:t> </a:t>
            </a:r>
            <a:r>
              <a:rPr lang="it-IT" b="1" dirty="0" err="1"/>
              <a:t>crosslinked</a:t>
            </a:r>
            <a:r>
              <a:rPr lang="it-IT" b="1" dirty="0"/>
              <a:t> </a:t>
            </a:r>
            <a:r>
              <a:rPr lang="it-IT" b="1" dirty="0" err="1"/>
              <a:t>fibrin</a:t>
            </a:r>
            <a:r>
              <a:rPr lang="it-IT" b="1" dirty="0"/>
              <a:t>. </a:t>
            </a:r>
            <a:r>
              <a:rPr lang="it-IT" dirty="0" err="1"/>
              <a:t>Thrombin</a:t>
            </a:r>
            <a:r>
              <a:rPr lang="it-IT" dirty="0"/>
              <a:t> </a:t>
            </a:r>
            <a:r>
              <a:rPr lang="it-IT" dirty="0" err="1"/>
              <a:t>directly</a:t>
            </a:r>
            <a:r>
              <a:rPr lang="it-IT" dirty="0"/>
              <a:t> </a:t>
            </a:r>
            <a:r>
              <a:rPr lang="it-IT" dirty="0" err="1"/>
              <a:t>converts</a:t>
            </a:r>
            <a:r>
              <a:rPr lang="it-IT" dirty="0"/>
              <a:t> </a:t>
            </a:r>
            <a:r>
              <a:rPr lang="it-IT" dirty="0" err="1"/>
              <a:t>soluble</a:t>
            </a:r>
            <a:r>
              <a:rPr lang="it-IT" dirty="0"/>
              <a:t> </a:t>
            </a:r>
            <a:r>
              <a:rPr lang="it-IT" dirty="0" err="1"/>
              <a:t>fibrinogen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fibrin</a:t>
            </a:r>
            <a:r>
              <a:rPr lang="it-IT" dirty="0"/>
              <a:t> </a:t>
            </a:r>
            <a:r>
              <a:rPr lang="it-IT" dirty="0" err="1"/>
              <a:t>monomers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polymerize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insoluble</a:t>
            </a:r>
            <a:r>
              <a:rPr lang="it-IT" dirty="0"/>
              <a:t> </a:t>
            </a:r>
            <a:r>
              <a:rPr lang="it-IT" dirty="0" err="1"/>
              <a:t>fibril</a:t>
            </a:r>
            <a:r>
              <a:rPr lang="it-IT" dirty="0"/>
              <a:t>, and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amplifies</a:t>
            </a:r>
            <a:r>
              <a:rPr lang="it-IT" dirty="0"/>
              <a:t> the </a:t>
            </a:r>
            <a:r>
              <a:rPr lang="it-IT" dirty="0" err="1"/>
              <a:t>coagulation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,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activating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XI,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activating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critical</a:t>
            </a:r>
            <a:r>
              <a:rPr lang="it-IT" dirty="0"/>
              <a:t> </a:t>
            </a:r>
            <a:r>
              <a:rPr lang="it-IT" dirty="0" err="1"/>
              <a:t>cofactors</a:t>
            </a:r>
            <a:r>
              <a:rPr lang="it-IT" dirty="0"/>
              <a:t>: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V</a:t>
            </a:r>
            <a:r>
              <a:rPr lang="it-IT" dirty="0"/>
              <a:t> and VIII.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stabilizes</a:t>
            </a:r>
            <a:r>
              <a:rPr lang="it-IT" dirty="0"/>
              <a:t> the </a:t>
            </a:r>
            <a:r>
              <a:rPr lang="it-IT" dirty="0" err="1"/>
              <a:t>secondary</a:t>
            </a:r>
            <a:r>
              <a:rPr lang="it-IT" dirty="0"/>
              <a:t> </a:t>
            </a:r>
            <a:r>
              <a:rPr lang="it-IT" dirty="0" err="1"/>
              <a:t>hemostatic</a:t>
            </a:r>
            <a:r>
              <a:rPr lang="it-IT" dirty="0"/>
              <a:t> </a:t>
            </a:r>
            <a:r>
              <a:rPr lang="it-IT" dirty="0" err="1"/>
              <a:t>plug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activating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XIII,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covalently</a:t>
            </a:r>
            <a:r>
              <a:rPr lang="it-IT" dirty="0"/>
              <a:t> </a:t>
            </a:r>
            <a:r>
              <a:rPr lang="it-IT" dirty="0" err="1"/>
              <a:t>crosslinks</a:t>
            </a:r>
            <a:r>
              <a:rPr lang="it-IT" dirty="0"/>
              <a:t> </a:t>
            </a:r>
            <a:r>
              <a:rPr lang="it-IT" dirty="0" err="1"/>
              <a:t>fibrin</a:t>
            </a:r>
            <a:r>
              <a:rPr lang="it-IT" dirty="0"/>
              <a:t>.</a:t>
            </a:r>
          </a:p>
          <a:p>
            <a:r>
              <a:rPr lang="it-IT" dirty="0"/>
              <a:t>    </a:t>
            </a:r>
            <a:r>
              <a:rPr lang="it-IT" b="1" dirty="0" err="1"/>
              <a:t>Platelet</a:t>
            </a:r>
            <a:r>
              <a:rPr lang="it-IT" b="1" dirty="0"/>
              <a:t> </a:t>
            </a:r>
            <a:r>
              <a:rPr lang="it-IT" b="1" dirty="0" err="1"/>
              <a:t>activation</a:t>
            </a:r>
            <a:r>
              <a:rPr lang="it-IT" b="1" dirty="0"/>
              <a:t>. </a:t>
            </a:r>
            <a:r>
              <a:rPr lang="it-IT" dirty="0" err="1"/>
              <a:t>Thrombin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potent</a:t>
            </a:r>
            <a:r>
              <a:rPr lang="it-IT" dirty="0"/>
              <a:t> </a:t>
            </a:r>
            <a:r>
              <a:rPr lang="it-IT" dirty="0" err="1"/>
              <a:t>inducer</a:t>
            </a:r>
            <a:r>
              <a:rPr lang="it-IT" dirty="0"/>
              <a:t> of </a:t>
            </a:r>
            <a:r>
              <a:rPr lang="it-IT" dirty="0" err="1"/>
              <a:t>platelet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and </a:t>
            </a:r>
            <a:r>
              <a:rPr lang="it-IT" dirty="0" err="1"/>
              <a:t>aggregation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ability</a:t>
            </a:r>
            <a:r>
              <a:rPr lang="it-IT" dirty="0"/>
              <a:t> to </a:t>
            </a:r>
            <a:r>
              <a:rPr lang="it-IT" dirty="0" err="1"/>
              <a:t>activate</a:t>
            </a:r>
            <a:r>
              <a:rPr lang="it-IT" dirty="0"/>
              <a:t> </a:t>
            </a:r>
            <a:r>
              <a:rPr lang="it-IT" dirty="0" err="1"/>
              <a:t>Protease-Activated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(</a:t>
            </a:r>
            <a:r>
              <a:rPr lang="it-IT" dirty="0" err="1"/>
              <a:t>PARs</a:t>
            </a:r>
            <a:r>
              <a:rPr lang="it-IT" dirty="0"/>
              <a:t>), </a:t>
            </a:r>
            <a:r>
              <a:rPr lang="it-IT" dirty="0" err="1"/>
              <a:t>thereby</a:t>
            </a:r>
            <a:r>
              <a:rPr lang="it-IT" dirty="0"/>
              <a:t> </a:t>
            </a:r>
            <a:r>
              <a:rPr lang="it-IT" dirty="0" err="1"/>
              <a:t>linking</a:t>
            </a:r>
            <a:r>
              <a:rPr lang="it-IT" dirty="0"/>
              <a:t> </a:t>
            </a:r>
            <a:r>
              <a:rPr lang="it-IT" dirty="0" err="1"/>
              <a:t>platelet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to </a:t>
            </a:r>
            <a:r>
              <a:rPr lang="it-IT" dirty="0" err="1"/>
              <a:t>coagulation</a:t>
            </a:r>
            <a:r>
              <a:rPr lang="it-IT" dirty="0"/>
              <a:t>.</a:t>
            </a:r>
          </a:p>
          <a:p>
            <a:r>
              <a:rPr lang="it-IT" dirty="0"/>
              <a:t>    </a:t>
            </a:r>
            <a:r>
              <a:rPr lang="it-IT" b="1" dirty="0" err="1"/>
              <a:t>Proinflammatory</a:t>
            </a:r>
            <a:r>
              <a:rPr lang="it-IT" b="1" dirty="0"/>
              <a:t> </a:t>
            </a:r>
            <a:r>
              <a:rPr lang="it-IT" b="1" dirty="0" err="1"/>
              <a:t>effects</a:t>
            </a:r>
            <a:r>
              <a:rPr lang="it-IT" dirty="0"/>
              <a:t>. </a:t>
            </a:r>
            <a:r>
              <a:rPr lang="it-IT" dirty="0" err="1"/>
              <a:t>PARs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are </a:t>
            </a:r>
            <a:r>
              <a:rPr lang="it-IT" dirty="0" err="1"/>
              <a:t>expressed</a:t>
            </a:r>
            <a:r>
              <a:rPr lang="it-IT" dirty="0"/>
              <a:t> on </a:t>
            </a:r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endothelium</a:t>
            </a:r>
            <a:r>
              <a:rPr lang="it-IT" dirty="0"/>
              <a:t>,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types</a:t>
            </a:r>
            <a:r>
              <a:rPr lang="it-IT" dirty="0"/>
              <a:t>  and </a:t>
            </a:r>
            <a:r>
              <a:rPr lang="it-IT" dirty="0" err="1"/>
              <a:t>activation</a:t>
            </a:r>
            <a:r>
              <a:rPr lang="it-IT" dirty="0"/>
              <a:t>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by </a:t>
            </a:r>
            <a:r>
              <a:rPr lang="it-IT" dirty="0" err="1"/>
              <a:t>thrombin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believed</a:t>
            </a:r>
            <a:r>
              <a:rPr lang="it-IT" dirty="0"/>
              <a:t> to mediate </a:t>
            </a:r>
            <a:r>
              <a:rPr lang="it-IT" dirty="0" err="1"/>
              <a:t>proinflammatory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contribute</a:t>
            </a:r>
            <a:r>
              <a:rPr lang="it-IT" dirty="0"/>
              <a:t> to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repair</a:t>
            </a:r>
            <a:r>
              <a:rPr lang="it-IT" dirty="0"/>
              <a:t> and </a:t>
            </a:r>
            <a:r>
              <a:rPr lang="it-IT" dirty="0" err="1"/>
              <a:t>angiogenesis</a:t>
            </a:r>
            <a:r>
              <a:rPr lang="it-IT" dirty="0"/>
              <a:t>.</a:t>
            </a:r>
          </a:p>
          <a:p>
            <a:r>
              <a:rPr lang="it-IT" dirty="0"/>
              <a:t>    </a:t>
            </a:r>
            <a:r>
              <a:rPr lang="it-IT" b="1" dirty="0" err="1"/>
              <a:t>Anti-coagulant</a:t>
            </a:r>
            <a:r>
              <a:rPr lang="it-IT" b="1" dirty="0"/>
              <a:t> </a:t>
            </a:r>
            <a:r>
              <a:rPr lang="it-IT" b="1" dirty="0" err="1"/>
              <a:t>effects</a:t>
            </a:r>
            <a:r>
              <a:rPr lang="it-IT" dirty="0"/>
              <a:t>. </a:t>
            </a:r>
            <a:r>
              <a:rPr lang="it-IT" dirty="0" err="1"/>
              <a:t>Remarkably</a:t>
            </a:r>
            <a:r>
              <a:rPr lang="it-IT" dirty="0"/>
              <a:t>,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mechanisms</a:t>
            </a:r>
            <a:r>
              <a:rPr lang="it-IT" dirty="0"/>
              <a:t> </a:t>
            </a:r>
            <a:r>
              <a:rPr lang="it-IT" dirty="0" err="1"/>
              <a:t>described</a:t>
            </a:r>
            <a:r>
              <a:rPr lang="it-IT" dirty="0"/>
              <a:t> </a:t>
            </a:r>
            <a:r>
              <a:rPr lang="it-IT" dirty="0" err="1"/>
              <a:t>later</a:t>
            </a:r>
            <a:r>
              <a:rPr lang="it-IT" dirty="0"/>
              <a:t>, on </a:t>
            </a:r>
            <a:r>
              <a:rPr lang="it-IT" dirty="0" err="1"/>
              <a:t>encountering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endothelium</a:t>
            </a:r>
            <a:r>
              <a:rPr lang="it-IT" dirty="0"/>
              <a:t>, </a:t>
            </a:r>
            <a:r>
              <a:rPr lang="it-IT" dirty="0" err="1"/>
              <a:t>thrombin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a </a:t>
            </a:r>
            <a:r>
              <a:rPr lang="it-IT" dirty="0" err="1"/>
              <a:t>procoagulant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anti-coagulant</a:t>
            </a:r>
            <a:r>
              <a:rPr lang="it-IT" dirty="0"/>
              <a:t>;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reversal</a:t>
            </a:r>
            <a:r>
              <a:rPr lang="it-IT" dirty="0"/>
              <a:t> in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prevents</a:t>
            </a:r>
            <a:r>
              <a:rPr lang="it-IT" dirty="0"/>
              <a:t> </a:t>
            </a:r>
            <a:r>
              <a:rPr lang="it-IT" dirty="0" err="1"/>
              <a:t>clots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extending</a:t>
            </a:r>
            <a:r>
              <a:rPr lang="it-IT" dirty="0"/>
              <a:t> </a:t>
            </a:r>
            <a:r>
              <a:rPr lang="it-IT" dirty="0" err="1"/>
              <a:t>beyond</a:t>
            </a:r>
            <a:r>
              <a:rPr lang="it-IT" dirty="0"/>
              <a:t> the site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8248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89325" y="151180"/>
            <a:ext cx="8245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 </a:t>
            </a:r>
            <a:r>
              <a:rPr lang="it-IT" b="1" dirty="0" err="1"/>
              <a:t>Role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thrombin</a:t>
            </a:r>
            <a:r>
              <a:rPr lang="it-IT" b="1" dirty="0"/>
              <a:t> in </a:t>
            </a:r>
            <a:r>
              <a:rPr lang="it-IT" b="1" dirty="0" err="1"/>
              <a:t>hemostasis</a:t>
            </a:r>
            <a:r>
              <a:rPr lang="it-IT" b="1" dirty="0"/>
              <a:t> and </a:t>
            </a:r>
            <a:r>
              <a:rPr lang="it-IT" b="1" dirty="0" err="1"/>
              <a:t>cellular</a:t>
            </a:r>
            <a:r>
              <a:rPr lang="it-IT" b="1" dirty="0"/>
              <a:t> </a:t>
            </a:r>
            <a:r>
              <a:rPr lang="it-IT" b="1" dirty="0" err="1"/>
              <a:t>activation</a:t>
            </a:r>
            <a:r>
              <a:rPr lang="it-IT" b="1" dirty="0"/>
              <a:t>. </a:t>
            </a:r>
            <a:r>
              <a:rPr lang="it-IT" dirty="0" err="1"/>
              <a:t>Thrombin</a:t>
            </a:r>
            <a:r>
              <a:rPr lang="it-IT" dirty="0"/>
              <a:t> </a:t>
            </a:r>
            <a:r>
              <a:rPr lang="it-IT" dirty="0" err="1"/>
              <a:t>generates</a:t>
            </a:r>
            <a:r>
              <a:rPr lang="it-IT" dirty="0"/>
              <a:t> </a:t>
            </a:r>
            <a:r>
              <a:rPr lang="it-IT" dirty="0" err="1"/>
              <a:t>fibrin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cleaving</a:t>
            </a:r>
            <a:r>
              <a:rPr lang="it-IT" dirty="0"/>
              <a:t> </a:t>
            </a:r>
            <a:r>
              <a:rPr lang="it-IT" dirty="0" err="1"/>
              <a:t>fibrinogen</a:t>
            </a:r>
            <a:r>
              <a:rPr lang="it-IT" dirty="0"/>
              <a:t>, </a:t>
            </a:r>
            <a:r>
              <a:rPr lang="it-IT" dirty="0" err="1"/>
              <a:t>activates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XIII (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responsible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crosslinking</a:t>
            </a:r>
            <a:r>
              <a:rPr lang="it-IT" dirty="0"/>
              <a:t> </a:t>
            </a:r>
            <a:r>
              <a:rPr lang="it-IT" dirty="0" err="1"/>
              <a:t>fibrin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insoluble</a:t>
            </a:r>
            <a:r>
              <a:rPr lang="it-IT" dirty="0"/>
              <a:t> </a:t>
            </a:r>
            <a:r>
              <a:rPr lang="it-IT" dirty="0" err="1"/>
              <a:t>clot</a:t>
            </a:r>
            <a:r>
              <a:rPr lang="it-IT" dirty="0"/>
              <a:t>), and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activates</a:t>
            </a:r>
            <a:r>
              <a:rPr lang="it-IT" dirty="0"/>
              <a:t>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coagulation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, </a:t>
            </a:r>
            <a:r>
              <a:rPr lang="it-IT" dirty="0" err="1"/>
              <a:t>thereby</a:t>
            </a:r>
            <a:r>
              <a:rPr lang="it-IT" dirty="0"/>
              <a:t> </a:t>
            </a:r>
            <a:r>
              <a:rPr lang="it-IT" dirty="0" err="1"/>
              <a:t>amplifying</a:t>
            </a:r>
            <a:r>
              <a:rPr lang="it-IT" dirty="0"/>
              <a:t> the </a:t>
            </a:r>
            <a:r>
              <a:rPr lang="it-IT" dirty="0" err="1"/>
              <a:t>coagulation</a:t>
            </a:r>
            <a:r>
              <a:rPr lang="it-IT" dirty="0"/>
              <a:t> </a:t>
            </a:r>
            <a:r>
              <a:rPr lang="it-IT" dirty="0" err="1"/>
              <a:t>cascade</a:t>
            </a:r>
            <a:endParaRPr lang="it-IT" dirty="0"/>
          </a:p>
        </p:txBody>
      </p:sp>
      <p:pic>
        <p:nvPicPr>
          <p:cNvPr id="3" name="Immagine 2" descr="Schermata 2018-08-23 alle 17.20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741908"/>
            <a:ext cx="5479877" cy="471951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240904" y="1383106"/>
            <a:ext cx="3427096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protease-activated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(</a:t>
            </a:r>
            <a:r>
              <a:rPr lang="it-IT" dirty="0" err="1"/>
              <a:t>PARs</a:t>
            </a:r>
            <a:r>
              <a:rPr lang="it-IT" dirty="0"/>
              <a:t>), </a:t>
            </a:r>
            <a:r>
              <a:rPr lang="it-IT" dirty="0" err="1"/>
              <a:t>thrombin</a:t>
            </a:r>
            <a:r>
              <a:rPr lang="it-IT" dirty="0"/>
              <a:t> </a:t>
            </a:r>
            <a:r>
              <a:rPr lang="it-IT" dirty="0" err="1"/>
              <a:t>activates</a:t>
            </a:r>
            <a:r>
              <a:rPr lang="it-IT" dirty="0"/>
              <a:t> (</a:t>
            </a:r>
            <a:r>
              <a:rPr lang="it-IT" dirty="0" err="1"/>
              <a:t>1</a:t>
            </a:r>
            <a:r>
              <a:rPr lang="it-IT" dirty="0"/>
              <a:t>) </a:t>
            </a:r>
            <a:r>
              <a:rPr lang="it-IT" dirty="0" err="1"/>
              <a:t>platelet</a:t>
            </a:r>
            <a:r>
              <a:rPr lang="it-IT" dirty="0"/>
              <a:t> </a:t>
            </a:r>
            <a:r>
              <a:rPr lang="it-IT" dirty="0" err="1"/>
              <a:t>aggregation</a:t>
            </a:r>
            <a:r>
              <a:rPr lang="it-IT" dirty="0"/>
              <a:t> and TxA2 </a:t>
            </a:r>
            <a:r>
              <a:rPr lang="it-IT" dirty="0" err="1"/>
              <a:t>secretion</a:t>
            </a:r>
            <a:r>
              <a:rPr lang="it-IT" dirty="0"/>
              <a:t>; (</a:t>
            </a:r>
            <a:r>
              <a:rPr lang="it-IT" dirty="0" err="1"/>
              <a:t>2</a:t>
            </a:r>
            <a:r>
              <a:rPr lang="it-IT" dirty="0"/>
              <a:t>) </a:t>
            </a:r>
            <a:r>
              <a:rPr lang="it-IT" dirty="0" err="1"/>
              <a:t>endothelium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responds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generating</a:t>
            </a:r>
            <a:r>
              <a:rPr lang="it-IT" dirty="0"/>
              <a:t> </a:t>
            </a:r>
            <a:r>
              <a:rPr lang="it-IT" dirty="0" err="1"/>
              <a:t>leukocyte</a:t>
            </a:r>
            <a:r>
              <a:rPr lang="it-IT" dirty="0"/>
              <a:t> </a:t>
            </a:r>
            <a:r>
              <a:rPr lang="it-IT" dirty="0" err="1"/>
              <a:t>adhesion</a:t>
            </a:r>
            <a:r>
              <a:rPr lang="it-IT" dirty="0"/>
              <a:t> </a:t>
            </a:r>
            <a:r>
              <a:rPr lang="it-IT" dirty="0" err="1"/>
              <a:t>molecules</a:t>
            </a:r>
            <a:r>
              <a:rPr lang="it-IT" dirty="0"/>
              <a:t> and a </a:t>
            </a:r>
            <a:r>
              <a:rPr lang="it-IT" dirty="0" err="1"/>
              <a:t>variety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fibrinolytic</a:t>
            </a:r>
            <a:r>
              <a:rPr lang="it-IT" dirty="0"/>
              <a:t> (</a:t>
            </a:r>
            <a:r>
              <a:rPr lang="it-IT" dirty="0" err="1"/>
              <a:t>t-PA</a:t>
            </a:r>
            <a:r>
              <a:rPr lang="it-IT" dirty="0"/>
              <a:t>), </a:t>
            </a:r>
            <a:r>
              <a:rPr lang="it-IT" dirty="0" err="1"/>
              <a:t>vasoactive</a:t>
            </a:r>
            <a:r>
              <a:rPr lang="it-IT" dirty="0"/>
              <a:t> (NO, PGI2), or </a:t>
            </a:r>
            <a:r>
              <a:rPr lang="it-IT" dirty="0" err="1"/>
              <a:t>cytokine</a:t>
            </a:r>
            <a:r>
              <a:rPr lang="it-IT" dirty="0"/>
              <a:t> (PDGF) </a:t>
            </a:r>
            <a:r>
              <a:rPr lang="it-IT" dirty="0" err="1"/>
              <a:t>mediators</a:t>
            </a:r>
            <a:r>
              <a:rPr lang="it-IT" dirty="0"/>
              <a:t>; and (</a:t>
            </a:r>
            <a:r>
              <a:rPr lang="it-IT" dirty="0" err="1"/>
              <a:t>3</a:t>
            </a:r>
            <a:r>
              <a:rPr lang="it-IT" dirty="0"/>
              <a:t>) </a:t>
            </a:r>
            <a:r>
              <a:rPr lang="it-IT" dirty="0" err="1"/>
              <a:t>leukocytes</a:t>
            </a:r>
            <a:r>
              <a:rPr lang="it-IT" dirty="0"/>
              <a:t>, </a:t>
            </a:r>
            <a:r>
              <a:rPr lang="it-IT" dirty="0" err="1"/>
              <a:t>increasing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adhesion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activated</a:t>
            </a:r>
            <a:r>
              <a:rPr lang="it-IT" dirty="0"/>
              <a:t> </a:t>
            </a:r>
            <a:r>
              <a:rPr lang="it-IT" dirty="0" err="1"/>
              <a:t>endothelium</a:t>
            </a:r>
            <a:r>
              <a:rPr lang="it-IT" dirty="0"/>
              <a:t>. ECM, </a:t>
            </a:r>
            <a:r>
              <a:rPr lang="it-IT" dirty="0" err="1"/>
              <a:t>Extracellular</a:t>
            </a:r>
            <a:r>
              <a:rPr lang="it-IT" dirty="0"/>
              <a:t> </a:t>
            </a:r>
            <a:r>
              <a:rPr lang="it-IT" dirty="0" err="1"/>
              <a:t>matrix</a:t>
            </a:r>
            <a:r>
              <a:rPr lang="it-IT" dirty="0"/>
              <a:t>; NO, </a:t>
            </a:r>
            <a:r>
              <a:rPr lang="it-IT" dirty="0" err="1"/>
              <a:t>nitric</a:t>
            </a:r>
            <a:r>
              <a:rPr lang="it-IT" dirty="0"/>
              <a:t> </a:t>
            </a:r>
            <a:r>
              <a:rPr lang="it-IT" dirty="0" err="1"/>
              <a:t>oxide</a:t>
            </a:r>
            <a:r>
              <a:rPr lang="it-IT" dirty="0"/>
              <a:t>; PDGF, </a:t>
            </a:r>
            <a:r>
              <a:rPr lang="it-IT" dirty="0" err="1"/>
              <a:t>platelet-derived</a:t>
            </a:r>
            <a:r>
              <a:rPr lang="it-IT" dirty="0"/>
              <a:t> </a:t>
            </a:r>
            <a:r>
              <a:rPr lang="it-IT" dirty="0" err="1"/>
              <a:t>growth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; PGI2, </a:t>
            </a:r>
            <a:r>
              <a:rPr lang="it-IT" dirty="0" err="1"/>
              <a:t>prostaglandin</a:t>
            </a:r>
            <a:r>
              <a:rPr lang="it-IT" dirty="0"/>
              <a:t> I2 (</a:t>
            </a:r>
            <a:r>
              <a:rPr lang="it-IT" dirty="0" err="1"/>
              <a:t>prostacyclin</a:t>
            </a:r>
            <a:r>
              <a:rPr lang="it-IT" dirty="0"/>
              <a:t>); TXA2, </a:t>
            </a:r>
            <a:r>
              <a:rPr lang="it-IT" dirty="0" err="1"/>
              <a:t>thromboxane</a:t>
            </a:r>
            <a:r>
              <a:rPr lang="it-IT" dirty="0"/>
              <a:t> A2; </a:t>
            </a:r>
            <a:r>
              <a:rPr lang="it-IT" dirty="0" err="1"/>
              <a:t>t-PA</a:t>
            </a:r>
            <a:r>
              <a:rPr lang="it-IT" dirty="0"/>
              <a:t>, </a:t>
            </a:r>
            <a:r>
              <a:rPr lang="it-IT" dirty="0" err="1"/>
              <a:t>tissue-type</a:t>
            </a:r>
            <a:r>
              <a:rPr lang="it-IT" dirty="0"/>
              <a:t> </a:t>
            </a:r>
            <a:r>
              <a:rPr lang="it-IT" dirty="0" err="1"/>
              <a:t>plasminogen</a:t>
            </a:r>
            <a:r>
              <a:rPr lang="it-IT" dirty="0"/>
              <a:t> </a:t>
            </a:r>
            <a:r>
              <a:rPr lang="it-IT" dirty="0" err="1"/>
              <a:t>activator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5407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75556" y="766733"/>
            <a:ext cx="8240889" cy="5632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Activation</a:t>
            </a:r>
            <a:r>
              <a:rPr lang="it-IT" sz="2000" b="1" dirty="0"/>
              <a:t> of the </a:t>
            </a:r>
            <a:r>
              <a:rPr lang="it-IT" sz="2000" b="1" dirty="0" err="1"/>
              <a:t>coagulation</a:t>
            </a:r>
            <a:r>
              <a:rPr lang="it-IT" sz="2000" b="1" dirty="0"/>
              <a:t> </a:t>
            </a:r>
            <a:r>
              <a:rPr lang="it-IT" sz="2000" b="1" dirty="0" err="1"/>
              <a:t>cascade</a:t>
            </a:r>
            <a:r>
              <a:rPr lang="it-IT" sz="2000" b="1" dirty="0"/>
              <a:t> </a:t>
            </a:r>
            <a:r>
              <a:rPr lang="it-IT" sz="2000" b="1" dirty="0" err="1"/>
              <a:t>also</a:t>
            </a:r>
            <a:r>
              <a:rPr lang="it-IT" sz="2000" b="1" dirty="0"/>
              <a:t> sets </a:t>
            </a:r>
            <a:r>
              <a:rPr lang="it-IT" sz="2000" b="1" dirty="0" err="1"/>
              <a:t>into</a:t>
            </a:r>
            <a:r>
              <a:rPr lang="it-IT" sz="2000" b="1" dirty="0"/>
              <a:t> </a:t>
            </a:r>
            <a:r>
              <a:rPr lang="it-IT" sz="2000" b="1" dirty="0" err="1"/>
              <a:t>motion</a:t>
            </a:r>
            <a:r>
              <a:rPr lang="it-IT" sz="2000" b="1" dirty="0"/>
              <a:t> a </a:t>
            </a:r>
            <a:r>
              <a:rPr lang="it-IT" sz="2000" b="1" dirty="0" err="1"/>
              <a:t>fibrinolytic</a:t>
            </a:r>
            <a:r>
              <a:rPr lang="it-IT" sz="2000" b="1" dirty="0"/>
              <a:t> </a:t>
            </a:r>
            <a:r>
              <a:rPr lang="it-IT" sz="2000" b="1" dirty="0" err="1"/>
              <a:t>cascade</a:t>
            </a:r>
            <a:r>
              <a:rPr lang="it-IT" sz="2000" b="1" dirty="0"/>
              <a:t> </a:t>
            </a:r>
            <a:r>
              <a:rPr lang="it-IT" sz="2000" b="1" dirty="0" err="1"/>
              <a:t>that</a:t>
            </a:r>
            <a:r>
              <a:rPr lang="it-IT" sz="2000" b="1" dirty="0"/>
              <a:t> </a:t>
            </a:r>
            <a:r>
              <a:rPr lang="it-IT" sz="2000" b="1" dirty="0" err="1"/>
              <a:t>limits</a:t>
            </a:r>
            <a:r>
              <a:rPr lang="it-IT" sz="2000" b="1" dirty="0"/>
              <a:t> the </a:t>
            </a:r>
            <a:r>
              <a:rPr lang="it-IT" sz="2000" b="1" dirty="0" err="1"/>
              <a:t>size</a:t>
            </a:r>
            <a:r>
              <a:rPr lang="it-IT" sz="2000" b="1" dirty="0"/>
              <a:t> of the </a:t>
            </a:r>
            <a:r>
              <a:rPr lang="it-IT" sz="2000" b="1" dirty="0" err="1"/>
              <a:t>clot</a:t>
            </a:r>
            <a:r>
              <a:rPr lang="it-IT" sz="2000" b="1" dirty="0"/>
              <a:t> and </a:t>
            </a:r>
            <a:r>
              <a:rPr lang="it-IT" sz="2000" b="1" dirty="0" err="1"/>
              <a:t>contributes</a:t>
            </a:r>
            <a:r>
              <a:rPr lang="it-IT" sz="2000" b="1" dirty="0"/>
              <a:t> to </a:t>
            </a:r>
            <a:r>
              <a:rPr lang="it-IT" sz="2000" b="1" dirty="0" err="1"/>
              <a:t>its</a:t>
            </a:r>
            <a:r>
              <a:rPr lang="it-IT" sz="2000" b="1" dirty="0"/>
              <a:t> </a:t>
            </a:r>
            <a:r>
              <a:rPr lang="it-IT" sz="2000" b="1" dirty="0" err="1"/>
              <a:t>later</a:t>
            </a:r>
            <a:r>
              <a:rPr lang="it-IT" sz="2000" b="1" dirty="0"/>
              <a:t> </a:t>
            </a:r>
            <a:r>
              <a:rPr lang="it-IT" sz="2000" b="1" dirty="0" err="1"/>
              <a:t>dissolution</a:t>
            </a:r>
            <a:r>
              <a:rPr lang="it-IT" sz="2000" b="1" dirty="0"/>
              <a:t>. </a:t>
            </a:r>
          </a:p>
          <a:p>
            <a:r>
              <a:rPr lang="it-IT" sz="2000" dirty="0" err="1"/>
              <a:t>Fibrino­lysis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largely</a:t>
            </a:r>
            <a:r>
              <a:rPr lang="it-IT" sz="2000" dirty="0"/>
              <a:t> </a:t>
            </a:r>
            <a:r>
              <a:rPr lang="it-IT" sz="2000" dirty="0" err="1"/>
              <a:t>accomplished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the </a:t>
            </a:r>
            <a:r>
              <a:rPr lang="it-IT" sz="2000" dirty="0" err="1"/>
              <a:t>enzymatic</a:t>
            </a:r>
            <a:r>
              <a:rPr lang="it-IT" sz="2000" dirty="0"/>
              <a:t> </a:t>
            </a:r>
            <a:r>
              <a:rPr lang="it-IT" sz="2000" dirty="0" err="1"/>
              <a:t>activity</a:t>
            </a:r>
            <a:r>
              <a:rPr lang="it-IT" sz="2000" dirty="0"/>
              <a:t> of </a:t>
            </a:r>
            <a:r>
              <a:rPr lang="it-IT" sz="2000" b="1" dirty="0" err="1"/>
              <a:t>plasmin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breaks down </a:t>
            </a:r>
            <a:r>
              <a:rPr lang="it-IT" sz="2000" dirty="0" err="1"/>
              <a:t>fibrin</a:t>
            </a:r>
            <a:r>
              <a:rPr lang="it-IT" sz="2000" dirty="0"/>
              <a:t> and </a:t>
            </a:r>
            <a:r>
              <a:rPr lang="it-IT" sz="2000" dirty="0" err="1"/>
              <a:t>interferes</a:t>
            </a:r>
            <a:r>
              <a:rPr lang="it-IT" sz="2000" dirty="0"/>
              <a:t> with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polymerization</a:t>
            </a:r>
            <a:r>
              <a:rPr lang="it-IT" sz="2000" dirty="0"/>
              <a:t>. An </a:t>
            </a:r>
            <a:r>
              <a:rPr lang="it-IT" sz="2000" dirty="0" err="1"/>
              <a:t>elevated</a:t>
            </a:r>
            <a:r>
              <a:rPr lang="it-IT" sz="2000" dirty="0"/>
              <a:t> </a:t>
            </a:r>
            <a:r>
              <a:rPr lang="it-IT" sz="2000" dirty="0" err="1"/>
              <a:t>level</a:t>
            </a:r>
            <a:r>
              <a:rPr lang="it-IT" sz="2000" dirty="0"/>
              <a:t> of breakdown </a:t>
            </a:r>
            <a:r>
              <a:rPr lang="it-IT" sz="2000" dirty="0" err="1"/>
              <a:t>products</a:t>
            </a:r>
            <a:r>
              <a:rPr lang="it-IT" sz="2000" dirty="0"/>
              <a:t> of </a:t>
            </a:r>
            <a:r>
              <a:rPr lang="it-IT" sz="2000" dirty="0" err="1"/>
              <a:t>fibrinogen</a:t>
            </a:r>
            <a:r>
              <a:rPr lang="it-IT" sz="2000" dirty="0"/>
              <a:t> (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dirty="0" err="1"/>
              <a:t>fibrin</a:t>
            </a:r>
            <a:r>
              <a:rPr lang="it-IT" sz="2000" dirty="0"/>
              <a:t> split </a:t>
            </a:r>
            <a:r>
              <a:rPr lang="it-IT" sz="2000" dirty="0" err="1"/>
              <a:t>products</a:t>
            </a:r>
            <a:r>
              <a:rPr lang="it-IT" sz="2000" dirty="0"/>
              <a:t>),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notably</a:t>
            </a:r>
            <a:r>
              <a:rPr lang="it-IT" sz="2000" dirty="0"/>
              <a:t> </a:t>
            </a:r>
            <a:r>
              <a:rPr lang="it-IT" sz="2000" dirty="0" err="1"/>
              <a:t>fibrin-derived</a:t>
            </a:r>
            <a:r>
              <a:rPr lang="it-IT" sz="2000" dirty="0"/>
              <a:t> D-</a:t>
            </a:r>
            <a:r>
              <a:rPr lang="it-IT" sz="2000" dirty="0" err="1"/>
              <a:t>dimers</a:t>
            </a:r>
            <a:r>
              <a:rPr lang="it-IT" sz="2000" dirty="0"/>
              <a:t>, are a </a:t>
            </a:r>
            <a:r>
              <a:rPr lang="it-IT" sz="2000" dirty="0" err="1"/>
              <a:t>useful</a:t>
            </a:r>
            <a:r>
              <a:rPr lang="it-IT" sz="2000" dirty="0"/>
              <a:t> </a:t>
            </a:r>
            <a:r>
              <a:rPr lang="it-IT" sz="2000" dirty="0" err="1"/>
              <a:t>clinical</a:t>
            </a:r>
            <a:r>
              <a:rPr lang="it-IT" sz="2000" dirty="0"/>
              <a:t> </a:t>
            </a:r>
            <a:r>
              <a:rPr lang="it-IT" sz="2000" dirty="0" err="1"/>
              <a:t>markers</a:t>
            </a:r>
            <a:r>
              <a:rPr lang="it-IT" sz="2000" dirty="0"/>
              <a:t> of </a:t>
            </a:r>
            <a:r>
              <a:rPr lang="it-IT" sz="2000" dirty="0" err="1"/>
              <a:t>several</a:t>
            </a:r>
            <a:r>
              <a:rPr lang="it-IT" sz="2000" dirty="0"/>
              <a:t> </a:t>
            </a:r>
            <a:r>
              <a:rPr lang="it-IT" sz="2000" dirty="0" err="1"/>
              <a:t>thrombotic</a:t>
            </a:r>
            <a:r>
              <a:rPr lang="it-IT" sz="2000" dirty="0"/>
              <a:t> </a:t>
            </a:r>
            <a:r>
              <a:rPr lang="it-IT" sz="2000" dirty="0" err="1"/>
              <a:t>states</a:t>
            </a:r>
            <a:r>
              <a:rPr lang="it-IT" sz="2000" dirty="0"/>
              <a:t>.</a:t>
            </a:r>
          </a:p>
          <a:p>
            <a:r>
              <a:rPr lang="it-IT" sz="2000" dirty="0" err="1"/>
              <a:t>Plasmin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generated</a:t>
            </a:r>
            <a:r>
              <a:rPr lang="it-IT" sz="2000" dirty="0"/>
              <a:t> by </a:t>
            </a:r>
            <a:r>
              <a:rPr lang="it-IT" sz="2000" dirty="0" err="1"/>
              <a:t>enzymatic</a:t>
            </a:r>
            <a:r>
              <a:rPr lang="it-IT" sz="2000" dirty="0"/>
              <a:t> </a:t>
            </a:r>
            <a:r>
              <a:rPr lang="it-IT" sz="2000" dirty="0" err="1"/>
              <a:t>catabolism</a:t>
            </a:r>
            <a:r>
              <a:rPr lang="it-IT" sz="2000" dirty="0"/>
              <a:t> of the </a:t>
            </a:r>
            <a:r>
              <a:rPr lang="it-IT" sz="2000" dirty="0" err="1"/>
              <a:t>inactive</a:t>
            </a:r>
            <a:r>
              <a:rPr lang="it-IT" sz="2000" dirty="0"/>
              <a:t> </a:t>
            </a:r>
            <a:r>
              <a:rPr lang="it-IT" sz="2000" dirty="0" err="1"/>
              <a:t>circulating</a:t>
            </a:r>
            <a:r>
              <a:rPr lang="it-IT" sz="2000" dirty="0"/>
              <a:t> precursor </a:t>
            </a:r>
            <a:r>
              <a:rPr lang="it-IT" sz="2000" dirty="0" err="1"/>
              <a:t>plasminogen</a:t>
            </a:r>
            <a:r>
              <a:rPr lang="it-IT" sz="2000" dirty="0"/>
              <a:t>, </a:t>
            </a:r>
            <a:r>
              <a:rPr lang="it-IT" sz="2000" dirty="0" err="1"/>
              <a:t>either</a:t>
            </a:r>
            <a:r>
              <a:rPr lang="it-IT" sz="2000" dirty="0"/>
              <a:t> by a </a:t>
            </a:r>
            <a:r>
              <a:rPr lang="it-IT" sz="2000" dirty="0" err="1"/>
              <a:t>factor</a:t>
            </a:r>
            <a:r>
              <a:rPr lang="it-IT" sz="2000" dirty="0"/>
              <a:t> XII–</a:t>
            </a:r>
            <a:r>
              <a:rPr lang="it-IT" sz="2000" dirty="0" err="1"/>
              <a:t>dependent</a:t>
            </a:r>
            <a:r>
              <a:rPr lang="it-IT" sz="2000" dirty="0"/>
              <a:t> </a:t>
            </a:r>
            <a:r>
              <a:rPr lang="it-IT" sz="2000" dirty="0" err="1"/>
              <a:t>pathway</a:t>
            </a:r>
            <a:r>
              <a:rPr lang="it-IT" sz="2000" dirty="0"/>
              <a:t> (</a:t>
            </a:r>
            <a:r>
              <a:rPr lang="it-IT" sz="2000" dirty="0" err="1"/>
              <a:t>possibly</a:t>
            </a:r>
            <a:r>
              <a:rPr lang="it-IT" sz="2000" dirty="0"/>
              <a:t> </a:t>
            </a:r>
            <a:r>
              <a:rPr lang="it-IT" sz="2000" dirty="0" err="1"/>
              <a:t>explaining</a:t>
            </a:r>
            <a:r>
              <a:rPr lang="it-IT" sz="2000" dirty="0"/>
              <a:t> the </a:t>
            </a:r>
            <a:r>
              <a:rPr lang="it-IT" sz="2000" dirty="0" err="1"/>
              <a:t>association</a:t>
            </a:r>
            <a:r>
              <a:rPr lang="it-IT" sz="2000" dirty="0"/>
              <a:t> of </a:t>
            </a:r>
            <a:r>
              <a:rPr lang="it-IT" sz="2000" dirty="0" err="1"/>
              <a:t>factor</a:t>
            </a:r>
            <a:r>
              <a:rPr lang="it-IT" sz="2000" dirty="0"/>
              <a:t> XII </a:t>
            </a:r>
            <a:r>
              <a:rPr lang="it-IT" sz="2000" dirty="0" err="1"/>
              <a:t>deficiency</a:t>
            </a:r>
            <a:r>
              <a:rPr lang="it-IT" sz="2000" dirty="0"/>
              <a:t> and </a:t>
            </a:r>
            <a:r>
              <a:rPr lang="it-IT" sz="2000" dirty="0" err="1"/>
              <a:t>thrombosis</a:t>
            </a:r>
            <a:r>
              <a:rPr lang="it-IT" sz="2000" dirty="0"/>
              <a:t>) or by </a:t>
            </a:r>
            <a:r>
              <a:rPr lang="it-IT" sz="2000" dirty="0" err="1"/>
              <a:t>plasminogen</a:t>
            </a:r>
            <a:r>
              <a:rPr lang="it-IT" sz="2000" dirty="0"/>
              <a:t> </a:t>
            </a:r>
            <a:r>
              <a:rPr lang="it-IT" sz="2000" dirty="0" err="1"/>
              <a:t>activators</a:t>
            </a:r>
            <a:r>
              <a:rPr lang="it-IT" sz="2000" dirty="0"/>
              <a:t>. The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important</a:t>
            </a:r>
            <a:r>
              <a:rPr lang="it-IT" sz="2000" dirty="0"/>
              <a:t> </a:t>
            </a:r>
            <a:r>
              <a:rPr lang="it-IT" sz="2000" dirty="0" err="1"/>
              <a:t>plasminogen</a:t>
            </a:r>
            <a:r>
              <a:rPr lang="it-IT" sz="2000" dirty="0"/>
              <a:t> </a:t>
            </a:r>
            <a:r>
              <a:rPr lang="it-IT" sz="2000" dirty="0" err="1"/>
              <a:t>activator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t-PA</a:t>
            </a:r>
            <a:r>
              <a:rPr lang="it-IT" sz="2000" dirty="0"/>
              <a:t>;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synthesized</a:t>
            </a:r>
            <a:r>
              <a:rPr lang="it-IT" sz="2000" dirty="0"/>
              <a:t> </a:t>
            </a:r>
            <a:r>
              <a:rPr lang="it-IT" sz="2000" dirty="0" err="1"/>
              <a:t>principally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endothelium</a:t>
            </a:r>
            <a:r>
              <a:rPr lang="it-IT" sz="2000" dirty="0"/>
              <a:t> and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active</a:t>
            </a:r>
            <a:r>
              <a:rPr lang="it-IT" sz="2000" dirty="0"/>
              <a:t> </a:t>
            </a:r>
            <a:r>
              <a:rPr lang="it-IT" sz="2000" dirty="0" err="1"/>
              <a:t>when</a:t>
            </a:r>
            <a:r>
              <a:rPr lang="it-IT" sz="2000" dirty="0"/>
              <a:t> </a:t>
            </a:r>
            <a:r>
              <a:rPr lang="it-IT" sz="2000" dirty="0" err="1"/>
              <a:t>bound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fibrin</a:t>
            </a:r>
            <a:r>
              <a:rPr lang="it-IT" sz="2000" dirty="0"/>
              <a:t>.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characteristic</a:t>
            </a:r>
            <a:r>
              <a:rPr lang="it-IT" sz="2000" dirty="0"/>
              <a:t> </a:t>
            </a:r>
            <a:r>
              <a:rPr lang="it-IT" sz="2000" dirty="0" err="1"/>
              <a:t>makes</a:t>
            </a:r>
            <a:r>
              <a:rPr lang="it-IT" sz="2000" dirty="0"/>
              <a:t> </a:t>
            </a:r>
            <a:r>
              <a:rPr lang="it-IT" sz="2000" dirty="0" err="1"/>
              <a:t>t-PA</a:t>
            </a:r>
            <a:r>
              <a:rPr lang="it-IT" sz="2000" dirty="0"/>
              <a:t> a </a:t>
            </a:r>
            <a:r>
              <a:rPr lang="it-IT" sz="2000" dirty="0" err="1"/>
              <a:t>useful</a:t>
            </a:r>
            <a:r>
              <a:rPr lang="it-IT" sz="2000" dirty="0"/>
              <a:t> </a:t>
            </a:r>
            <a:r>
              <a:rPr lang="it-IT" sz="2000" dirty="0" err="1"/>
              <a:t>therapeutic</a:t>
            </a:r>
            <a:r>
              <a:rPr lang="it-IT" sz="2000" dirty="0"/>
              <a:t> </a:t>
            </a:r>
            <a:r>
              <a:rPr lang="it-IT" sz="2000" dirty="0" err="1"/>
              <a:t>agent</a:t>
            </a:r>
            <a:r>
              <a:rPr lang="it-IT" sz="2000" dirty="0"/>
              <a:t>, </a:t>
            </a:r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fibrinolytic</a:t>
            </a:r>
            <a:r>
              <a:rPr lang="it-IT" sz="2000" dirty="0"/>
              <a:t> </a:t>
            </a:r>
            <a:r>
              <a:rPr lang="it-IT" sz="2000" dirty="0" err="1"/>
              <a:t>activity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largely</a:t>
            </a:r>
            <a:r>
              <a:rPr lang="it-IT" sz="2000" dirty="0"/>
              <a:t> </a:t>
            </a:r>
            <a:r>
              <a:rPr lang="it-IT" sz="2000" dirty="0" err="1"/>
              <a:t>confined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sites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recent</a:t>
            </a:r>
            <a:r>
              <a:rPr lang="it-IT" sz="2000" dirty="0"/>
              <a:t> </a:t>
            </a:r>
            <a:r>
              <a:rPr lang="it-IT" sz="2000" dirty="0" err="1"/>
              <a:t>thrombosis</a:t>
            </a:r>
            <a:r>
              <a:rPr lang="it-IT" sz="2000" dirty="0"/>
              <a:t>. Once activated, plasmin is in turn tightly controlled by counterregulatory factors such as α2-plasmin inhibitor, a plasma protein that binds and rapidly inhibits free plasmin.</a:t>
            </a:r>
          </a:p>
        </p:txBody>
      </p:sp>
    </p:spTree>
    <p:extLst>
      <p:ext uri="{BB962C8B-B14F-4D97-AF65-F5344CB8AC3E}">
        <p14:creationId xmlns:p14="http://schemas.microsoft.com/office/powerpoint/2010/main" val="1728328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78996" y="313111"/>
            <a:ext cx="85693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/>
              <a:t>The </a:t>
            </a:r>
            <a:r>
              <a:rPr lang="it-IT" sz="3200" b="1" dirty="0" err="1"/>
              <a:t>fibrinolytic</a:t>
            </a:r>
            <a:r>
              <a:rPr lang="it-IT" sz="3200" b="1" dirty="0"/>
              <a:t> system, </a:t>
            </a:r>
            <a:r>
              <a:rPr lang="it-IT" sz="3200" b="1" dirty="0" err="1"/>
              <a:t>illustrating</a:t>
            </a:r>
            <a:r>
              <a:rPr lang="it-IT" sz="3200" b="1" dirty="0"/>
              <a:t> </a:t>
            </a:r>
            <a:r>
              <a:rPr lang="it-IT" sz="3200" b="1" dirty="0" err="1"/>
              <a:t>various</a:t>
            </a:r>
            <a:r>
              <a:rPr lang="it-IT" sz="3200" b="1" dirty="0"/>
              <a:t> </a:t>
            </a:r>
            <a:r>
              <a:rPr lang="it-IT" sz="3200" b="1" dirty="0" err="1"/>
              <a:t>plasminogen</a:t>
            </a:r>
            <a:r>
              <a:rPr lang="it-IT" sz="3200" b="1" dirty="0"/>
              <a:t> </a:t>
            </a:r>
            <a:r>
              <a:rPr lang="it-IT" sz="3200" b="1" dirty="0" err="1"/>
              <a:t>activators</a:t>
            </a:r>
            <a:r>
              <a:rPr lang="it-IT" sz="3200" b="1" dirty="0"/>
              <a:t> and </a:t>
            </a:r>
            <a:r>
              <a:rPr lang="it-IT" sz="3200" b="1" dirty="0" err="1"/>
              <a:t>inhibitors</a:t>
            </a:r>
            <a:endParaRPr lang="it-IT" sz="3200" b="1" dirty="0"/>
          </a:p>
        </p:txBody>
      </p:sp>
      <p:pic>
        <p:nvPicPr>
          <p:cNvPr id="3" name="Immagine 2" descr="Schermata 2018-08-23 alle 17.23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975820"/>
            <a:ext cx="9144001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1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7 alle 15.43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478" y="425450"/>
            <a:ext cx="6972300" cy="600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5217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7 alle 09.57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489" y="351897"/>
            <a:ext cx="7766478" cy="5744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0458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4890" y="566678"/>
            <a:ext cx="788811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/>
              <a:t>The </a:t>
            </a:r>
            <a:r>
              <a:rPr lang="it-IT" sz="2800" b="1" dirty="0" err="1"/>
              <a:t>antithrombotic</a:t>
            </a:r>
            <a:r>
              <a:rPr lang="it-IT" sz="2800" b="1" dirty="0"/>
              <a:t> </a:t>
            </a:r>
            <a:r>
              <a:rPr lang="it-IT" sz="2800" b="1" dirty="0" err="1"/>
              <a:t>properties</a:t>
            </a:r>
            <a:r>
              <a:rPr lang="it-IT" sz="2800" b="1" dirty="0"/>
              <a:t> </a:t>
            </a:r>
            <a:r>
              <a:rPr lang="it-IT" sz="2800" b="1" dirty="0" err="1"/>
              <a:t>of</a:t>
            </a:r>
            <a:r>
              <a:rPr lang="it-IT" sz="2800" b="1" dirty="0"/>
              <a:t> </a:t>
            </a:r>
            <a:r>
              <a:rPr lang="it-IT" sz="2800" b="1" dirty="0" err="1"/>
              <a:t>endothelium</a:t>
            </a:r>
            <a:r>
              <a:rPr lang="it-IT" sz="2800" b="1" dirty="0"/>
              <a:t> can </a:t>
            </a:r>
            <a:r>
              <a:rPr lang="it-IT" sz="2800" b="1" dirty="0" err="1"/>
              <a:t>be</a:t>
            </a:r>
            <a:r>
              <a:rPr lang="it-IT" sz="2800" b="1" dirty="0"/>
              <a:t> </a:t>
            </a:r>
            <a:r>
              <a:rPr lang="it-IT" sz="2800" b="1" dirty="0" err="1"/>
              <a:t>divided</a:t>
            </a:r>
            <a:r>
              <a:rPr lang="it-IT" sz="2800" b="1" dirty="0"/>
              <a:t> </a:t>
            </a:r>
            <a:r>
              <a:rPr lang="it-IT" sz="2800" b="1" dirty="0" err="1"/>
              <a:t>into</a:t>
            </a:r>
            <a:r>
              <a:rPr lang="it-IT" sz="2800" b="1" dirty="0"/>
              <a:t> </a:t>
            </a:r>
            <a:r>
              <a:rPr lang="it-IT" sz="2800" b="1" dirty="0" err="1"/>
              <a:t>activities</a:t>
            </a:r>
            <a:r>
              <a:rPr lang="it-IT" sz="2800" b="1" dirty="0"/>
              <a:t> </a:t>
            </a:r>
            <a:r>
              <a:rPr lang="it-IT" sz="2800" b="1" dirty="0" err="1"/>
              <a:t>directed</a:t>
            </a:r>
            <a:r>
              <a:rPr lang="it-IT" sz="2800" b="1" dirty="0"/>
              <a:t> at </a:t>
            </a:r>
            <a:r>
              <a:rPr lang="it-IT" sz="2800" b="1" dirty="0" err="1"/>
              <a:t>platelets</a:t>
            </a:r>
            <a:r>
              <a:rPr lang="it-IT" sz="2800" b="1" dirty="0"/>
              <a:t>, </a:t>
            </a:r>
            <a:r>
              <a:rPr lang="it-IT" sz="2800" b="1" dirty="0" err="1"/>
              <a:t>coagulation</a:t>
            </a:r>
            <a:r>
              <a:rPr lang="it-IT" sz="2800" b="1" dirty="0"/>
              <a:t> </a:t>
            </a:r>
            <a:r>
              <a:rPr lang="it-IT" sz="2800" b="1" dirty="0" err="1"/>
              <a:t>factors</a:t>
            </a:r>
            <a:r>
              <a:rPr lang="it-IT" sz="2800" b="1" dirty="0"/>
              <a:t>, and </a:t>
            </a:r>
            <a:r>
              <a:rPr lang="it-IT" sz="2800" b="1" dirty="0" err="1"/>
              <a:t>fibrinolysis</a:t>
            </a:r>
            <a:r>
              <a:rPr lang="it-IT" sz="2800" b="1" dirty="0"/>
              <a:t>.</a:t>
            </a:r>
          </a:p>
          <a:p>
            <a:endParaRPr lang="it-IT" dirty="0"/>
          </a:p>
          <a:p>
            <a:r>
              <a:rPr lang="it-IT" sz="2400" dirty="0"/>
              <a:t>    </a:t>
            </a:r>
            <a:r>
              <a:rPr lang="it-IT" sz="2400" dirty="0" err="1"/>
              <a:t>Platelet</a:t>
            </a:r>
            <a:r>
              <a:rPr lang="it-IT" sz="2400" dirty="0"/>
              <a:t> </a:t>
            </a:r>
            <a:r>
              <a:rPr lang="it-IT" sz="2400" dirty="0" err="1"/>
              <a:t>inhibitory</a:t>
            </a:r>
            <a:r>
              <a:rPr lang="it-IT" sz="2400" dirty="0"/>
              <a:t> </a:t>
            </a:r>
            <a:r>
              <a:rPr lang="it-IT" sz="2400" dirty="0" err="1"/>
              <a:t>effects</a:t>
            </a:r>
            <a:r>
              <a:rPr lang="it-IT" sz="2400" dirty="0"/>
              <a:t>. An </a:t>
            </a:r>
            <a:r>
              <a:rPr lang="it-IT" sz="2400" dirty="0" err="1"/>
              <a:t>obvious</a:t>
            </a:r>
            <a:r>
              <a:rPr lang="it-IT" sz="2400" dirty="0"/>
              <a:t> </a:t>
            </a:r>
            <a:r>
              <a:rPr lang="it-IT" sz="2400" dirty="0" err="1"/>
              <a:t>effect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intact</a:t>
            </a:r>
            <a:r>
              <a:rPr lang="it-IT" sz="2400" dirty="0"/>
              <a:t> </a:t>
            </a:r>
            <a:r>
              <a:rPr lang="it-IT" sz="2400" dirty="0" err="1"/>
              <a:t>endothelium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serve 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 err="1"/>
              <a:t>barrier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shields</a:t>
            </a:r>
            <a:r>
              <a:rPr lang="it-IT" sz="2400" dirty="0"/>
              <a:t> </a:t>
            </a:r>
            <a:r>
              <a:rPr lang="it-IT" sz="2400" dirty="0" err="1"/>
              <a:t>platelets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</a:t>
            </a:r>
            <a:r>
              <a:rPr lang="it-IT" sz="2400" dirty="0" err="1"/>
              <a:t>subendothelial</a:t>
            </a:r>
            <a:r>
              <a:rPr lang="it-IT" sz="2400" dirty="0"/>
              <a:t> </a:t>
            </a:r>
            <a:r>
              <a:rPr lang="it-IT" sz="2400" dirty="0" err="1"/>
              <a:t>vWF</a:t>
            </a:r>
            <a:r>
              <a:rPr lang="it-IT" sz="2400" dirty="0"/>
              <a:t> and </a:t>
            </a:r>
            <a:r>
              <a:rPr lang="it-IT" sz="2400" dirty="0" err="1"/>
              <a:t>collagen</a:t>
            </a:r>
            <a:r>
              <a:rPr lang="it-IT" sz="2400" dirty="0"/>
              <a:t>. </a:t>
            </a:r>
            <a:r>
              <a:rPr lang="it-IT" sz="2400" dirty="0" err="1"/>
              <a:t>However</a:t>
            </a:r>
            <a:r>
              <a:rPr lang="it-IT" sz="2400" dirty="0"/>
              <a:t>, </a:t>
            </a:r>
            <a:r>
              <a:rPr lang="it-IT" sz="2400" dirty="0" err="1"/>
              <a:t>normal</a:t>
            </a:r>
            <a:r>
              <a:rPr lang="it-IT" sz="2400" dirty="0"/>
              <a:t> </a:t>
            </a:r>
            <a:r>
              <a:rPr lang="it-IT" sz="2400" dirty="0" err="1"/>
              <a:t>endothelium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releases</a:t>
            </a:r>
            <a:r>
              <a:rPr lang="it-IT" sz="2400" dirty="0"/>
              <a:t> a </a:t>
            </a:r>
            <a:r>
              <a:rPr lang="it-IT" sz="2400" dirty="0" err="1"/>
              <a:t>number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inhibit</a:t>
            </a:r>
            <a:r>
              <a:rPr lang="it-IT" sz="2400" dirty="0"/>
              <a:t> </a:t>
            </a:r>
            <a:r>
              <a:rPr lang="it-IT" sz="2400" dirty="0" err="1"/>
              <a:t>platelet</a:t>
            </a:r>
            <a:r>
              <a:rPr lang="it-IT" sz="2400" dirty="0"/>
              <a:t> </a:t>
            </a:r>
            <a:r>
              <a:rPr lang="it-IT" sz="2400" dirty="0" err="1"/>
              <a:t>activation</a:t>
            </a:r>
            <a:r>
              <a:rPr lang="it-IT" sz="2400" dirty="0"/>
              <a:t> and </a:t>
            </a:r>
            <a:r>
              <a:rPr lang="it-IT" sz="2400" dirty="0" err="1"/>
              <a:t>aggregation</a:t>
            </a:r>
            <a:r>
              <a:rPr lang="it-IT" sz="2400" dirty="0"/>
              <a:t>. </a:t>
            </a:r>
            <a:r>
              <a:rPr lang="it-IT" sz="2400" dirty="0" err="1"/>
              <a:t>Among</a:t>
            </a:r>
            <a:r>
              <a:rPr lang="it-IT" sz="2400" dirty="0"/>
              <a:t> the </a:t>
            </a:r>
            <a:r>
              <a:rPr lang="it-IT" sz="2400" dirty="0" err="1"/>
              <a:t>most</a:t>
            </a:r>
            <a:r>
              <a:rPr lang="it-IT" sz="2400" dirty="0"/>
              <a:t> </a:t>
            </a:r>
            <a:r>
              <a:rPr lang="it-IT" sz="2400" dirty="0" err="1"/>
              <a:t>important</a:t>
            </a:r>
            <a:r>
              <a:rPr lang="it-IT" sz="2400" dirty="0"/>
              <a:t> are </a:t>
            </a:r>
            <a:r>
              <a:rPr lang="it-IT" sz="2400" b="1" dirty="0" err="1"/>
              <a:t>prostacyclin</a:t>
            </a:r>
            <a:r>
              <a:rPr lang="it-IT" sz="2400" b="1" dirty="0"/>
              <a:t> (PGI2), </a:t>
            </a:r>
            <a:r>
              <a:rPr lang="it-IT" sz="2400" b="1" dirty="0" err="1"/>
              <a:t>nitric</a:t>
            </a:r>
            <a:r>
              <a:rPr lang="it-IT" sz="2400" b="1" dirty="0"/>
              <a:t> </a:t>
            </a:r>
            <a:r>
              <a:rPr lang="it-IT" sz="2400" b="1" dirty="0" err="1"/>
              <a:t>oxide</a:t>
            </a:r>
            <a:r>
              <a:rPr lang="it-IT" sz="2400" b="1" dirty="0"/>
              <a:t> (NO), and adenosine </a:t>
            </a:r>
            <a:r>
              <a:rPr lang="it-IT" sz="2400" b="1" dirty="0" err="1"/>
              <a:t>diphosphatase</a:t>
            </a:r>
            <a:r>
              <a:rPr lang="it-IT" sz="2400" dirty="0"/>
              <a:t>; the </a:t>
            </a:r>
            <a:r>
              <a:rPr lang="it-IT" sz="2400" dirty="0" err="1"/>
              <a:t>latter</a:t>
            </a:r>
            <a:r>
              <a:rPr lang="it-IT" sz="2400" dirty="0"/>
              <a:t> </a:t>
            </a:r>
            <a:r>
              <a:rPr lang="it-IT" sz="2400" dirty="0" err="1"/>
              <a:t>degrades</a:t>
            </a:r>
            <a:r>
              <a:rPr lang="it-IT" sz="2400" dirty="0"/>
              <a:t> ADP, a </a:t>
            </a:r>
            <a:r>
              <a:rPr lang="it-IT" sz="2400" dirty="0" err="1"/>
              <a:t>potent</a:t>
            </a:r>
            <a:r>
              <a:rPr lang="it-IT" sz="2400" dirty="0"/>
              <a:t> </a:t>
            </a:r>
            <a:r>
              <a:rPr lang="it-IT" sz="2400" dirty="0" err="1"/>
              <a:t>activator</a:t>
            </a:r>
            <a:r>
              <a:rPr lang="it-IT" sz="2400" dirty="0"/>
              <a:t> of </a:t>
            </a:r>
            <a:r>
              <a:rPr lang="it-IT" sz="2400" dirty="0" err="1"/>
              <a:t>platelet</a:t>
            </a:r>
            <a:r>
              <a:rPr lang="it-IT" sz="2400" dirty="0"/>
              <a:t> </a:t>
            </a:r>
            <a:r>
              <a:rPr lang="it-IT" sz="2400" dirty="0" err="1"/>
              <a:t>aggregation</a:t>
            </a:r>
            <a:r>
              <a:rPr lang="it-IT" sz="2400" dirty="0"/>
              <a:t>.</a:t>
            </a:r>
          </a:p>
          <a:p>
            <a:r>
              <a:rPr lang="it-IT" sz="2400" dirty="0" err="1"/>
              <a:t>Finally</a:t>
            </a:r>
            <a:r>
              <a:rPr lang="it-IT" sz="2400" dirty="0"/>
              <a:t>,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bind</a:t>
            </a:r>
            <a:r>
              <a:rPr lang="it-IT" sz="2400" dirty="0"/>
              <a:t> and alter the </a:t>
            </a:r>
            <a:r>
              <a:rPr lang="it-IT" sz="2400" dirty="0" err="1"/>
              <a:t>activity</a:t>
            </a:r>
            <a:r>
              <a:rPr lang="it-IT" sz="2400" dirty="0"/>
              <a:t> of </a:t>
            </a:r>
            <a:r>
              <a:rPr lang="it-IT" sz="2400" dirty="0" err="1"/>
              <a:t>thrombin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one</a:t>
            </a:r>
            <a:r>
              <a:rPr lang="it-IT" sz="2400" dirty="0"/>
              <a:t> of the </a:t>
            </a:r>
            <a:r>
              <a:rPr lang="it-IT" sz="2400" dirty="0" err="1"/>
              <a:t>most</a:t>
            </a:r>
            <a:r>
              <a:rPr lang="it-IT" sz="2400" dirty="0"/>
              <a:t> </a:t>
            </a:r>
            <a:r>
              <a:rPr lang="it-IT" sz="2400" dirty="0" err="1"/>
              <a:t>potent</a:t>
            </a:r>
            <a:r>
              <a:rPr lang="it-IT" sz="2400" dirty="0"/>
              <a:t> </a:t>
            </a:r>
            <a:r>
              <a:rPr lang="it-IT" sz="2400" dirty="0" err="1"/>
              <a:t>activators</a:t>
            </a:r>
            <a:r>
              <a:rPr lang="it-IT" sz="2400" dirty="0"/>
              <a:t> of </a:t>
            </a:r>
            <a:r>
              <a:rPr lang="it-IT" sz="2400" dirty="0" err="1"/>
              <a:t>platelets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6115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1811" y="413731"/>
            <a:ext cx="843844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 </a:t>
            </a:r>
            <a:endParaRPr lang="it-IT" sz="2000" dirty="0"/>
          </a:p>
          <a:p>
            <a:r>
              <a:rPr lang="it-IT" sz="2800" b="1" dirty="0" err="1"/>
              <a:t>Anticoagulant</a:t>
            </a:r>
            <a:r>
              <a:rPr lang="it-IT" sz="2800" b="1" dirty="0"/>
              <a:t> </a:t>
            </a:r>
            <a:r>
              <a:rPr lang="it-IT" sz="2800" b="1" dirty="0" err="1"/>
              <a:t>effects</a:t>
            </a:r>
            <a:endParaRPr lang="it-IT" sz="2800" b="1" dirty="0"/>
          </a:p>
          <a:p>
            <a:endParaRPr lang="it-IT" sz="2400" b="1" dirty="0"/>
          </a:p>
          <a:p>
            <a:r>
              <a:rPr lang="it-IT" sz="2400" dirty="0" err="1"/>
              <a:t>Normal</a:t>
            </a:r>
            <a:r>
              <a:rPr lang="it-IT" sz="2400" dirty="0"/>
              <a:t> </a:t>
            </a:r>
            <a:r>
              <a:rPr lang="it-IT" sz="2400" dirty="0" err="1"/>
              <a:t>endothelium</a:t>
            </a:r>
            <a:r>
              <a:rPr lang="it-IT" sz="2400" dirty="0"/>
              <a:t> </a:t>
            </a:r>
            <a:r>
              <a:rPr lang="it-IT" sz="2400" dirty="0" err="1"/>
              <a:t>shields</a:t>
            </a:r>
            <a:r>
              <a:rPr lang="it-IT" sz="2400" dirty="0"/>
              <a:t> </a:t>
            </a:r>
            <a:r>
              <a:rPr lang="it-IT" sz="2400" dirty="0" err="1"/>
              <a:t>coagulation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 from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 in vessel </a:t>
            </a:r>
            <a:r>
              <a:rPr lang="it-IT" sz="2400" dirty="0" err="1"/>
              <a:t>walls</a:t>
            </a:r>
            <a:r>
              <a:rPr lang="it-IT" sz="2400" dirty="0"/>
              <a:t> and </a:t>
            </a:r>
            <a:r>
              <a:rPr lang="it-IT" sz="2400" dirty="0" err="1"/>
              <a:t>expresses</a:t>
            </a:r>
            <a:r>
              <a:rPr lang="it-IT" sz="2400" dirty="0"/>
              <a:t> multiple </a:t>
            </a:r>
            <a:r>
              <a:rPr lang="it-IT" sz="2400" dirty="0" err="1"/>
              <a:t>factors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actively</a:t>
            </a:r>
            <a:r>
              <a:rPr lang="it-IT" sz="2400" dirty="0"/>
              <a:t> oppose </a:t>
            </a:r>
            <a:r>
              <a:rPr lang="it-IT" sz="2400" dirty="0" err="1"/>
              <a:t>coag­ulation</a:t>
            </a:r>
            <a:r>
              <a:rPr lang="it-IT" sz="2400" dirty="0"/>
              <a:t>, </a:t>
            </a:r>
            <a:r>
              <a:rPr lang="it-IT" sz="2400" dirty="0" err="1"/>
              <a:t>most</a:t>
            </a:r>
            <a:r>
              <a:rPr lang="it-IT" sz="2400" dirty="0"/>
              <a:t> </a:t>
            </a:r>
            <a:r>
              <a:rPr lang="it-IT" sz="2400" dirty="0" err="1"/>
              <a:t>notably</a:t>
            </a:r>
            <a:r>
              <a:rPr lang="it-IT" sz="2400" dirty="0"/>
              <a:t> </a:t>
            </a:r>
            <a:r>
              <a:rPr lang="it-IT" sz="2400" b="1" dirty="0" err="1"/>
              <a:t>thrombomodulin</a:t>
            </a:r>
            <a:r>
              <a:rPr lang="it-IT" sz="2400" b="1" dirty="0"/>
              <a:t>, </a:t>
            </a:r>
            <a:r>
              <a:rPr lang="it-IT" sz="2400" b="1" dirty="0" err="1"/>
              <a:t>endothelial</a:t>
            </a:r>
            <a:r>
              <a:rPr lang="it-IT" sz="2400" b="1" dirty="0"/>
              <a:t> </a:t>
            </a:r>
            <a:r>
              <a:rPr lang="it-IT" sz="2400" b="1" dirty="0" err="1"/>
              <a:t>protein</a:t>
            </a:r>
            <a:r>
              <a:rPr lang="it-IT" sz="2400" b="1" dirty="0"/>
              <a:t> C </a:t>
            </a:r>
            <a:r>
              <a:rPr lang="it-IT" sz="2400" b="1" dirty="0" err="1"/>
              <a:t>receptor</a:t>
            </a:r>
            <a:r>
              <a:rPr lang="it-IT" sz="2400" b="1" dirty="0"/>
              <a:t>, </a:t>
            </a:r>
            <a:r>
              <a:rPr lang="it-IT" sz="2400" b="1" dirty="0" err="1"/>
              <a:t>heparin-like</a:t>
            </a:r>
            <a:r>
              <a:rPr lang="it-IT" sz="2400" b="1" dirty="0"/>
              <a:t> </a:t>
            </a:r>
            <a:r>
              <a:rPr lang="it-IT" sz="2400" b="1" dirty="0" err="1"/>
              <a:t>molecules</a:t>
            </a:r>
            <a:r>
              <a:rPr lang="it-IT" sz="2400" b="1" dirty="0"/>
              <a:t>, and </a:t>
            </a:r>
            <a:r>
              <a:rPr lang="it-IT" sz="2400" b="1" dirty="0" err="1"/>
              <a:t>tissue</a:t>
            </a:r>
            <a:r>
              <a:rPr lang="it-IT" sz="2400" b="1" dirty="0"/>
              <a:t> </a:t>
            </a:r>
            <a:r>
              <a:rPr lang="it-IT" sz="2400" b="1" dirty="0" err="1"/>
              <a:t>factor</a:t>
            </a:r>
            <a:r>
              <a:rPr lang="it-IT" sz="2400" b="1" dirty="0"/>
              <a:t> </a:t>
            </a:r>
            <a:r>
              <a:rPr lang="it-IT" sz="2400" b="1" dirty="0" err="1"/>
              <a:t>pathway</a:t>
            </a:r>
            <a:r>
              <a:rPr lang="it-IT" sz="2400" b="1" dirty="0"/>
              <a:t> </a:t>
            </a:r>
            <a:r>
              <a:rPr lang="it-IT" sz="2400" b="1" dirty="0" err="1"/>
              <a:t>inhibitor</a:t>
            </a:r>
            <a:r>
              <a:rPr lang="it-IT" sz="2400" b="1" dirty="0"/>
              <a:t>.</a:t>
            </a:r>
            <a:r>
              <a:rPr lang="it-IT" sz="2400" dirty="0"/>
              <a:t> </a:t>
            </a:r>
          </a:p>
          <a:p>
            <a:endParaRPr lang="it-IT" sz="2400" dirty="0"/>
          </a:p>
          <a:p>
            <a:r>
              <a:rPr lang="it-IT" sz="2400" dirty="0" err="1"/>
              <a:t>Thrombomodulin</a:t>
            </a:r>
            <a:r>
              <a:rPr lang="it-IT" sz="2400" dirty="0"/>
              <a:t> and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protein</a:t>
            </a:r>
            <a:r>
              <a:rPr lang="it-IT" sz="2400" dirty="0"/>
              <a:t> C </a:t>
            </a:r>
            <a:r>
              <a:rPr lang="it-IT" sz="2400" dirty="0" err="1"/>
              <a:t>receptor</a:t>
            </a:r>
            <a:r>
              <a:rPr lang="it-IT" sz="2400" dirty="0"/>
              <a:t> </a:t>
            </a:r>
            <a:r>
              <a:rPr lang="it-IT" sz="2400" dirty="0" err="1"/>
              <a:t>bind</a:t>
            </a:r>
            <a:r>
              <a:rPr lang="it-IT" sz="2400" dirty="0"/>
              <a:t> </a:t>
            </a:r>
            <a:r>
              <a:rPr lang="it-IT" sz="2400" dirty="0" err="1"/>
              <a:t>thrombin</a:t>
            </a:r>
            <a:r>
              <a:rPr lang="it-IT" sz="2400" dirty="0"/>
              <a:t> and </a:t>
            </a:r>
            <a:r>
              <a:rPr lang="it-IT" sz="2400" dirty="0" err="1"/>
              <a:t>protein</a:t>
            </a:r>
            <a:r>
              <a:rPr lang="it-IT" sz="2400" dirty="0"/>
              <a:t> C, </a:t>
            </a:r>
            <a:r>
              <a:rPr lang="it-IT" sz="2400" dirty="0" err="1"/>
              <a:t>respectively</a:t>
            </a:r>
            <a:r>
              <a:rPr lang="it-IT" sz="2400" dirty="0"/>
              <a:t>, in a </a:t>
            </a:r>
            <a:r>
              <a:rPr lang="it-IT" sz="2400" dirty="0" err="1"/>
              <a:t>complex</a:t>
            </a:r>
            <a:r>
              <a:rPr lang="it-IT" sz="2400" dirty="0"/>
              <a:t> on the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surface</a:t>
            </a:r>
            <a:r>
              <a:rPr lang="it-IT" sz="2400" dirty="0"/>
              <a:t>. </a:t>
            </a:r>
            <a:r>
              <a:rPr lang="it-IT" sz="2400" dirty="0" err="1"/>
              <a:t>When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 in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complex</a:t>
            </a:r>
            <a:r>
              <a:rPr lang="it-IT" sz="2400" dirty="0"/>
              <a:t>, </a:t>
            </a:r>
            <a:r>
              <a:rPr lang="it-IT" sz="2400" dirty="0" err="1"/>
              <a:t>thrombin</a:t>
            </a:r>
            <a:r>
              <a:rPr lang="it-IT" sz="2400" dirty="0"/>
              <a:t> </a:t>
            </a:r>
            <a:r>
              <a:rPr lang="it-IT" sz="2400" dirty="0" err="1"/>
              <a:t>loses</a:t>
            </a:r>
            <a:r>
              <a:rPr lang="it-IT" sz="2400" dirty="0"/>
              <a:t>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ability</a:t>
            </a:r>
            <a:r>
              <a:rPr lang="it-IT" sz="2400" dirty="0"/>
              <a:t> to </a:t>
            </a:r>
            <a:r>
              <a:rPr lang="it-IT" sz="2400" dirty="0" err="1"/>
              <a:t>activate</a:t>
            </a:r>
            <a:r>
              <a:rPr lang="it-IT" sz="2400" dirty="0"/>
              <a:t> </a:t>
            </a:r>
            <a:r>
              <a:rPr lang="it-IT" sz="2400" dirty="0" err="1"/>
              <a:t>coagulation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 and </a:t>
            </a:r>
            <a:r>
              <a:rPr lang="it-IT" sz="2400" dirty="0" err="1"/>
              <a:t>platelets</a:t>
            </a:r>
            <a:r>
              <a:rPr lang="it-IT" sz="2400" dirty="0"/>
              <a:t>, and </a:t>
            </a:r>
            <a:r>
              <a:rPr lang="it-IT" sz="2400" dirty="0" err="1"/>
              <a:t>instead</a:t>
            </a:r>
            <a:r>
              <a:rPr lang="it-IT" sz="2400" dirty="0"/>
              <a:t> </a:t>
            </a:r>
            <a:r>
              <a:rPr lang="it-IT" sz="2400" dirty="0" err="1"/>
              <a:t>cleaves</a:t>
            </a:r>
            <a:r>
              <a:rPr lang="it-IT" sz="2400" dirty="0"/>
              <a:t> and </a:t>
            </a:r>
            <a:r>
              <a:rPr lang="it-IT" sz="2400" dirty="0" err="1"/>
              <a:t>activates</a:t>
            </a:r>
            <a:r>
              <a:rPr lang="it-IT" sz="2400" dirty="0"/>
              <a:t> </a:t>
            </a:r>
            <a:r>
              <a:rPr lang="it-IT" sz="2400" dirty="0" err="1"/>
              <a:t>protein</a:t>
            </a:r>
            <a:r>
              <a:rPr lang="it-IT" sz="2400" dirty="0"/>
              <a:t> C, a </a:t>
            </a:r>
            <a:r>
              <a:rPr lang="it-IT" sz="2400" dirty="0" err="1"/>
              <a:t>vitamin</a:t>
            </a:r>
            <a:r>
              <a:rPr lang="it-IT" sz="2400" dirty="0"/>
              <a:t> K–</a:t>
            </a:r>
            <a:r>
              <a:rPr lang="it-IT" sz="2400" dirty="0" err="1"/>
              <a:t>dependent</a:t>
            </a:r>
            <a:r>
              <a:rPr lang="it-IT" sz="2400" dirty="0"/>
              <a:t> </a:t>
            </a:r>
            <a:r>
              <a:rPr lang="it-IT" sz="2400" dirty="0" err="1"/>
              <a:t>protease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requires</a:t>
            </a:r>
            <a:r>
              <a:rPr lang="it-IT" sz="2400" dirty="0"/>
              <a:t> a </a:t>
            </a:r>
            <a:r>
              <a:rPr lang="it-IT" sz="2400" dirty="0" err="1"/>
              <a:t>cofactor</a:t>
            </a:r>
            <a:r>
              <a:rPr lang="it-IT" sz="2400" dirty="0"/>
              <a:t>, </a:t>
            </a:r>
            <a:r>
              <a:rPr lang="it-IT" sz="2400" dirty="0" err="1"/>
              <a:t>protein</a:t>
            </a:r>
            <a:r>
              <a:rPr lang="it-IT" sz="2400" dirty="0"/>
              <a:t> S.</a:t>
            </a:r>
          </a:p>
        </p:txBody>
      </p:sp>
    </p:spTree>
    <p:extLst>
      <p:ext uri="{BB962C8B-B14F-4D97-AF65-F5344CB8AC3E}">
        <p14:creationId xmlns:p14="http://schemas.microsoft.com/office/powerpoint/2010/main" val="142649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ED20C87-0D9C-EC4C-976A-36A4758684AA}"/>
              </a:ext>
            </a:extLst>
          </p:cNvPr>
          <p:cNvSpPr/>
          <p:nvPr/>
        </p:nvSpPr>
        <p:spPr>
          <a:xfrm>
            <a:off x="1981200" y="728694"/>
            <a:ext cx="79629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Activated</a:t>
            </a:r>
            <a:r>
              <a:rPr lang="it-IT" sz="2400" b="1" dirty="0"/>
              <a:t> </a:t>
            </a:r>
            <a:r>
              <a:rPr lang="it-IT" sz="2400" b="1" dirty="0" err="1"/>
              <a:t>protein</a:t>
            </a:r>
            <a:r>
              <a:rPr lang="it-IT" sz="2400" b="1" dirty="0"/>
              <a:t> C/</a:t>
            </a:r>
            <a:r>
              <a:rPr lang="it-IT" sz="2400" b="1" dirty="0" err="1"/>
              <a:t>protein</a:t>
            </a:r>
            <a:r>
              <a:rPr lang="it-IT" sz="2400" b="1" dirty="0"/>
              <a:t> </a:t>
            </a:r>
            <a:r>
              <a:rPr lang="it-IT" sz="2400" b="1" dirty="0" err="1"/>
              <a:t>S</a:t>
            </a:r>
            <a:r>
              <a:rPr lang="it-IT" sz="2400" b="1" dirty="0"/>
              <a:t> </a:t>
            </a:r>
            <a:r>
              <a:rPr lang="it-IT" sz="2400" b="1" dirty="0" err="1"/>
              <a:t>complex</a:t>
            </a:r>
            <a:r>
              <a:rPr lang="it-IT" sz="2400" b="1" dirty="0"/>
              <a:t> </a:t>
            </a:r>
            <a:r>
              <a:rPr lang="it-IT" sz="2400" b="1" dirty="0" err="1"/>
              <a:t>is</a:t>
            </a:r>
            <a:r>
              <a:rPr lang="it-IT" sz="2400" b="1" dirty="0"/>
              <a:t> a </a:t>
            </a:r>
            <a:r>
              <a:rPr lang="it-IT" sz="2400" b="1" dirty="0" err="1"/>
              <a:t>potent</a:t>
            </a:r>
            <a:r>
              <a:rPr lang="it-IT" sz="2400" b="1" dirty="0"/>
              <a:t> </a:t>
            </a:r>
            <a:r>
              <a:rPr lang="it-IT" sz="2400" b="1" dirty="0" err="1"/>
              <a:t>inhibitor</a:t>
            </a:r>
            <a:r>
              <a:rPr lang="it-IT" sz="2400" b="1" dirty="0"/>
              <a:t> of </a:t>
            </a:r>
            <a:r>
              <a:rPr lang="it-IT" sz="2400" b="1" dirty="0" err="1"/>
              <a:t>coagulation</a:t>
            </a:r>
            <a:r>
              <a:rPr lang="it-IT" sz="2400" b="1" dirty="0"/>
              <a:t> </a:t>
            </a:r>
            <a:r>
              <a:rPr lang="it-IT" sz="2400" b="1" dirty="0" err="1"/>
              <a:t>factors</a:t>
            </a:r>
            <a:r>
              <a:rPr lang="it-IT" sz="2400" b="1" dirty="0"/>
              <a:t> Va and </a:t>
            </a:r>
            <a:r>
              <a:rPr lang="it-IT" sz="2400" b="1" dirty="0" err="1"/>
              <a:t>VIIIa</a:t>
            </a:r>
            <a:r>
              <a:rPr lang="it-IT" sz="2400" b="1" dirty="0"/>
              <a:t>. </a:t>
            </a:r>
          </a:p>
          <a:p>
            <a:endParaRPr lang="it-IT" sz="2400" dirty="0"/>
          </a:p>
          <a:p>
            <a:r>
              <a:rPr lang="it-IT" sz="2400" b="1" dirty="0" err="1"/>
              <a:t>Heparin-like</a:t>
            </a:r>
            <a:r>
              <a:rPr lang="it-IT" sz="2400" b="1" dirty="0"/>
              <a:t> </a:t>
            </a:r>
            <a:r>
              <a:rPr lang="it-IT" sz="2400" b="1" dirty="0" err="1"/>
              <a:t>molecules</a:t>
            </a:r>
            <a:r>
              <a:rPr lang="it-IT" sz="2400" b="1" dirty="0"/>
              <a:t> </a:t>
            </a:r>
            <a:r>
              <a:rPr lang="it-IT" sz="2400" dirty="0"/>
              <a:t>on the </a:t>
            </a:r>
            <a:r>
              <a:rPr lang="it-IT" sz="2400" dirty="0" err="1"/>
              <a:t>surface</a:t>
            </a:r>
            <a:r>
              <a:rPr lang="it-IT" sz="2400" dirty="0"/>
              <a:t> of </a:t>
            </a:r>
            <a:r>
              <a:rPr lang="it-IT" sz="2400" dirty="0" err="1"/>
              <a:t>endothelium</a:t>
            </a:r>
            <a:r>
              <a:rPr lang="it-IT" sz="2400" dirty="0"/>
              <a:t> </a:t>
            </a:r>
            <a:r>
              <a:rPr lang="it-IT" sz="2400" dirty="0" err="1"/>
              <a:t>bind</a:t>
            </a:r>
            <a:r>
              <a:rPr lang="it-IT" sz="2400" dirty="0"/>
              <a:t> and </a:t>
            </a:r>
            <a:r>
              <a:rPr lang="it-IT" sz="2400" dirty="0" err="1"/>
              <a:t>activate</a:t>
            </a:r>
            <a:r>
              <a:rPr lang="it-IT" sz="2400" dirty="0"/>
              <a:t> </a:t>
            </a:r>
            <a:r>
              <a:rPr lang="it-IT" sz="2400" dirty="0" err="1"/>
              <a:t>antithrombin</a:t>
            </a:r>
            <a:r>
              <a:rPr lang="it-IT" sz="2400" dirty="0"/>
              <a:t> III,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then</a:t>
            </a:r>
            <a:r>
              <a:rPr lang="it-IT" sz="2400" dirty="0"/>
              <a:t> </a:t>
            </a:r>
            <a:r>
              <a:rPr lang="it-IT" sz="2400" dirty="0" err="1"/>
              <a:t>inhibits</a:t>
            </a:r>
            <a:r>
              <a:rPr lang="it-IT" sz="2400" dirty="0"/>
              <a:t> </a:t>
            </a:r>
            <a:r>
              <a:rPr lang="it-IT" sz="2400" dirty="0" err="1"/>
              <a:t>thrombin</a:t>
            </a:r>
            <a:r>
              <a:rPr lang="it-IT" sz="2400" dirty="0"/>
              <a:t> and </a:t>
            </a:r>
            <a:r>
              <a:rPr lang="it-IT" sz="2400" dirty="0" err="1"/>
              <a:t>factors</a:t>
            </a:r>
            <a:r>
              <a:rPr lang="it-IT" sz="2400" dirty="0"/>
              <a:t> </a:t>
            </a:r>
            <a:r>
              <a:rPr lang="it-IT" sz="2400" dirty="0" err="1"/>
              <a:t>IXa</a:t>
            </a:r>
            <a:r>
              <a:rPr lang="it-IT" sz="2400" dirty="0"/>
              <a:t>, </a:t>
            </a:r>
            <a:r>
              <a:rPr lang="it-IT" sz="2400" dirty="0" err="1"/>
              <a:t>Xa</a:t>
            </a:r>
            <a:r>
              <a:rPr lang="it-IT" sz="2400" dirty="0"/>
              <a:t>, </a:t>
            </a:r>
            <a:r>
              <a:rPr lang="it-IT" sz="2400" dirty="0" err="1"/>
              <a:t>XIa</a:t>
            </a:r>
            <a:r>
              <a:rPr lang="it-IT" sz="2400" dirty="0"/>
              <a:t>, and </a:t>
            </a:r>
            <a:r>
              <a:rPr lang="it-IT" sz="2400" dirty="0" err="1"/>
              <a:t>XIIa</a:t>
            </a:r>
            <a:r>
              <a:rPr lang="it-IT" sz="2400" dirty="0"/>
              <a:t>. The </a:t>
            </a:r>
            <a:r>
              <a:rPr lang="it-IT" sz="2400" dirty="0" err="1"/>
              <a:t>clinical</a:t>
            </a:r>
            <a:r>
              <a:rPr lang="it-IT" sz="2400" dirty="0"/>
              <a:t> utility of </a:t>
            </a:r>
            <a:r>
              <a:rPr lang="it-IT" sz="2400" dirty="0" err="1"/>
              <a:t>heparin</a:t>
            </a:r>
            <a:r>
              <a:rPr lang="it-IT" sz="2400" dirty="0"/>
              <a:t> and </a:t>
            </a:r>
            <a:r>
              <a:rPr lang="it-IT" sz="2400" dirty="0" err="1"/>
              <a:t>related</a:t>
            </a:r>
            <a:r>
              <a:rPr lang="it-IT" sz="2400" dirty="0"/>
              <a:t> </a:t>
            </a:r>
            <a:r>
              <a:rPr lang="it-IT" sz="2400" dirty="0" err="1"/>
              <a:t>drugs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based</a:t>
            </a:r>
            <a:r>
              <a:rPr lang="it-IT" sz="2400" dirty="0"/>
              <a:t> on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ability</a:t>
            </a:r>
            <a:r>
              <a:rPr lang="it-IT" sz="2400" dirty="0"/>
              <a:t> to </a:t>
            </a:r>
            <a:r>
              <a:rPr lang="it-IT" sz="2400" dirty="0" err="1"/>
              <a:t>stimulate</a:t>
            </a:r>
            <a:r>
              <a:rPr lang="it-IT" sz="2400" dirty="0"/>
              <a:t> </a:t>
            </a:r>
            <a:r>
              <a:rPr lang="it-IT" sz="2400" dirty="0" err="1"/>
              <a:t>antithrombin</a:t>
            </a:r>
            <a:r>
              <a:rPr lang="it-IT" sz="2400" dirty="0"/>
              <a:t> III </a:t>
            </a:r>
            <a:r>
              <a:rPr lang="it-IT" sz="2400" dirty="0" err="1"/>
              <a:t>activity</a:t>
            </a:r>
            <a:r>
              <a:rPr lang="it-IT" sz="2400" dirty="0"/>
              <a:t>.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 </a:t>
            </a:r>
            <a:r>
              <a:rPr lang="it-IT" sz="2400" dirty="0" err="1"/>
              <a:t>pathway</a:t>
            </a:r>
            <a:r>
              <a:rPr lang="it-IT" sz="2400" dirty="0"/>
              <a:t> </a:t>
            </a:r>
            <a:r>
              <a:rPr lang="it-IT" sz="2400" dirty="0" err="1"/>
              <a:t>inhibitor</a:t>
            </a:r>
            <a:r>
              <a:rPr lang="it-IT" sz="2400" dirty="0"/>
              <a:t> (TFPI), </a:t>
            </a:r>
            <a:r>
              <a:rPr lang="it-IT" sz="2400" dirty="0" err="1"/>
              <a:t>like</a:t>
            </a:r>
            <a:r>
              <a:rPr lang="it-IT" sz="2400" dirty="0"/>
              <a:t> </a:t>
            </a:r>
            <a:r>
              <a:rPr lang="it-IT" sz="2400" dirty="0" err="1"/>
              <a:t>protein</a:t>
            </a:r>
            <a:r>
              <a:rPr lang="it-IT" sz="2400" dirty="0"/>
              <a:t> C, </a:t>
            </a:r>
            <a:r>
              <a:rPr lang="it-IT" sz="2400" dirty="0" err="1"/>
              <a:t>requires</a:t>
            </a:r>
            <a:r>
              <a:rPr lang="it-IT" sz="2400" dirty="0"/>
              <a:t> </a:t>
            </a:r>
            <a:r>
              <a:rPr lang="it-IT" sz="2400" dirty="0" err="1"/>
              <a:t>protein</a:t>
            </a:r>
            <a:r>
              <a:rPr lang="it-IT" sz="2400" dirty="0"/>
              <a:t> </a:t>
            </a:r>
            <a:r>
              <a:rPr lang="it-IT" sz="2400" dirty="0" err="1"/>
              <a:t>S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 err="1"/>
              <a:t>cofactor</a:t>
            </a:r>
            <a:r>
              <a:rPr lang="it-IT" sz="2400" dirty="0"/>
              <a:t> and, </a:t>
            </a:r>
            <a:r>
              <a:rPr lang="it-IT" sz="2400" dirty="0" err="1"/>
              <a:t>as</a:t>
            </a:r>
            <a:r>
              <a:rPr lang="it-IT" sz="2400" dirty="0"/>
              <a:t> the </a:t>
            </a:r>
            <a:r>
              <a:rPr lang="it-IT" sz="2400" dirty="0" err="1"/>
              <a:t>name</a:t>
            </a:r>
            <a:r>
              <a:rPr lang="it-IT" sz="2400" dirty="0"/>
              <a:t> </a:t>
            </a:r>
            <a:r>
              <a:rPr lang="it-IT" sz="2400" dirty="0" err="1"/>
              <a:t>implies</a:t>
            </a:r>
            <a:r>
              <a:rPr lang="it-IT" sz="2400" dirty="0"/>
              <a:t>, </a:t>
            </a:r>
            <a:r>
              <a:rPr lang="it-IT" sz="2400" dirty="0" err="1"/>
              <a:t>binds</a:t>
            </a:r>
            <a:r>
              <a:rPr lang="it-IT" sz="2400" dirty="0"/>
              <a:t> and </a:t>
            </a:r>
            <a:r>
              <a:rPr lang="it-IT" sz="2400" dirty="0" err="1"/>
              <a:t>inhibits</a:t>
            </a:r>
            <a:r>
              <a:rPr lang="it-IT" sz="2400" dirty="0"/>
              <a:t>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/</a:t>
            </a:r>
            <a:r>
              <a:rPr lang="it-IT" sz="2400" dirty="0" err="1"/>
              <a:t>factor</a:t>
            </a:r>
            <a:r>
              <a:rPr lang="it-IT" sz="2400" dirty="0"/>
              <a:t> </a:t>
            </a:r>
            <a:r>
              <a:rPr lang="it-IT" sz="2400" dirty="0" err="1"/>
              <a:t>VIIa</a:t>
            </a:r>
            <a:r>
              <a:rPr lang="it-IT" sz="2400" dirty="0"/>
              <a:t> </a:t>
            </a:r>
            <a:r>
              <a:rPr lang="it-IT" sz="2400" dirty="0" err="1"/>
              <a:t>complexes</a:t>
            </a:r>
            <a:r>
              <a:rPr lang="it-IT" sz="2400" dirty="0"/>
              <a:t>.</a:t>
            </a:r>
          </a:p>
          <a:p>
            <a:r>
              <a:rPr lang="it-IT" sz="2400" dirty="0"/>
              <a:t>  </a:t>
            </a:r>
          </a:p>
          <a:p>
            <a:r>
              <a:rPr lang="it-IT" sz="2400" dirty="0" err="1"/>
              <a:t>Fibrinolytic</a:t>
            </a:r>
            <a:r>
              <a:rPr lang="it-IT" sz="2400" dirty="0"/>
              <a:t> </a:t>
            </a:r>
            <a:r>
              <a:rPr lang="it-IT" sz="2400" dirty="0" err="1"/>
              <a:t>effects</a:t>
            </a:r>
            <a:r>
              <a:rPr lang="it-IT" sz="2400" dirty="0"/>
              <a:t>. </a:t>
            </a:r>
            <a:r>
              <a:rPr lang="it-IT" sz="2400" dirty="0" err="1"/>
              <a:t>Normal</a:t>
            </a:r>
            <a:r>
              <a:rPr lang="it-IT" sz="2400" dirty="0"/>
              <a:t>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synthesize</a:t>
            </a:r>
            <a:r>
              <a:rPr lang="it-IT" sz="2400" dirty="0"/>
              <a:t> t-PA, a </a:t>
            </a:r>
            <a:r>
              <a:rPr lang="it-IT" sz="2400" dirty="0" err="1"/>
              <a:t>key</a:t>
            </a:r>
            <a:r>
              <a:rPr lang="it-IT" sz="2400" dirty="0"/>
              <a:t> component of the </a:t>
            </a:r>
            <a:r>
              <a:rPr lang="it-IT" sz="2400" dirty="0" err="1"/>
              <a:t>fibrinolytic</a:t>
            </a:r>
            <a:r>
              <a:rPr lang="it-IT" sz="2400" dirty="0"/>
              <a:t> </a:t>
            </a:r>
            <a:r>
              <a:rPr lang="it-IT" sz="2400" dirty="0" err="1"/>
              <a:t>pathway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435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3 alle 17.24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338" y="1593526"/>
            <a:ext cx="6785324" cy="526447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676400" y="208742"/>
            <a:ext cx="8991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</a:t>
            </a:r>
            <a:r>
              <a:rPr lang="it-IT" b="1" dirty="0" err="1"/>
              <a:t>Anti-coagulant</a:t>
            </a:r>
            <a:r>
              <a:rPr lang="it-IT" b="1" dirty="0"/>
              <a:t> </a:t>
            </a:r>
            <a:r>
              <a:rPr lang="it-IT" b="1" dirty="0" err="1"/>
              <a:t>properties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normal</a:t>
            </a:r>
            <a:r>
              <a:rPr lang="it-IT" b="1" dirty="0"/>
              <a:t> </a:t>
            </a:r>
            <a:r>
              <a:rPr lang="it-IT" b="1" dirty="0" err="1"/>
              <a:t>endothelium</a:t>
            </a:r>
            <a:r>
              <a:rPr lang="it-IT" b="1" dirty="0"/>
              <a:t> (top) and </a:t>
            </a:r>
            <a:r>
              <a:rPr lang="it-IT" b="1" dirty="0" err="1"/>
              <a:t>procoagulant</a:t>
            </a:r>
            <a:r>
              <a:rPr lang="it-IT" b="1" dirty="0"/>
              <a:t> </a:t>
            </a:r>
            <a:r>
              <a:rPr lang="it-IT" b="1" dirty="0" err="1"/>
              <a:t>properties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injured</a:t>
            </a:r>
            <a:r>
              <a:rPr lang="it-IT" b="1" dirty="0"/>
              <a:t> or </a:t>
            </a:r>
            <a:r>
              <a:rPr lang="it-IT" b="1" dirty="0" err="1"/>
              <a:t>activated</a:t>
            </a:r>
            <a:r>
              <a:rPr lang="it-IT" b="1" dirty="0"/>
              <a:t> </a:t>
            </a:r>
            <a:r>
              <a:rPr lang="it-IT" b="1" dirty="0" err="1"/>
              <a:t>endothelium</a:t>
            </a:r>
            <a:r>
              <a:rPr lang="it-IT" b="1" dirty="0"/>
              <a:t> (</a:t>
            </a:r>
            <a:r>
              <a:rPr lang="it-IT" b="1" dirty="0" err="1"/>
              <a:t>bottom</a:t>
            </a:r>
            <a:r>
              <a:rPr lang="it-IT" b="1" dirty="0"/>
              <a:t>). </a:t>
            </a:r>
            <a:r>
              <a:rPr lang="it-IT" dirty="0"/>
              <a:t>NO, </a:t>
            </a:r>
            <a:r>
              <a:rPr lang="it-IT" dirty="0" err="1"/>
              <a:t>Nitric</a:t>
            </a:r>
            <a:r>
              <a:rPr lang="it-IT" dirty="0"/>
              <a:t> </a:t>
            </a:r>
            <a:r>
              <a:rPr lang="it-IT" dirty="0" err="1"/>
              <a:t>oxide</a:t>
            </a:r>
            <a:r>
              <a:rPr lang="it-IT" dirty="0"/>
              <a:t>; PGI2, </a:t>
            </a:r>
            <a:r>
              <a:rPr lang="it-IT" dirty="0" err="1"/>
              <a:t>prostaglandin</a:t>
            </a:r>
            <a:r>
              <a:rPr lang="it-IT" dirty="0"/>
              <a:t> I2 (</a:t>
            </a:r>
            <a:r>
              <a:rPr lang="it-IT" dirty="0" err="1"/>
              <a:t>prostacyclin</a:t>
            </a:r>
            <a:r>
              <a:rPr lang="it-IT" dirty="0"/>
              <a:t>); </a:t>
            </a:r>
            <a:r>
              <a:rPr lang="it-IT" dirty="0" err="1"/>
              <a:t>t-PA</a:t>
            </a:r>
            <a:r>
              <a:rPr lang="it-IT" dirty="0"/>
              <a:t>,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plasminogen</a:t>
            </a:r>
            <a:r>
              <a:rPr lang="it-IT" dirty="0"/>
              <a:t> </a:t>
            </a:r>
            <a:r>
              <a:rPr lang="it-IT" dirty="0" err="1"/>
              <a:t>activator</a:t>
            </a:r>
            <a:r>
              <a:rPr lang="it-IT" dirty="0"/>
              <a:t>; VWF, von </a:t>
            </a:r>
            <a:r>
              <a:rPr lang="it-IT" dirty="0" err="1"/>
              <a:t>Willebrand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. </a:t>
            </a:r>
            <a:r>
              <a:rPr lang="it-IT" dirty="0" err="1"/>
              <a:t>Thrombin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are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protease-activated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(</a:t>
            </a:r>
            <a:r>
              <a:rPr lang="it-IT" dirty="0" err="1"/>
              <a:t>PARs</a:t>
            </a:r>
            <a:r>
              <a:rPr lang="it-IT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57411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90282" y="1785105"/>
            <a:ext cx="277771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Virchow</a:t>
            </a:r>
            <a:r>
              <a:rPr lang="it-IT" sz="2000" b="1" dirty="0"/>
              <a:t>'</a:t>
            </a:r>
            <a:r>
              <a:rPr lang="it-IT" sz="2000" b="1" dirty="0" err="1"/>
              <a:t>s</a:t>
            </a:r>
            <a:r>
              <a:rPr lang="it-IT" sz="2000" b="1" dirty="0"/>
              <a:t> </a:t>
            </a:r>
            <a:r>
              <a:rPr lang="it-IT" sz="2000" b="1" dirty="0" err="1"/>
              <a:t>triad</a:t>
            </a:r>
            <a:r>
              <a:rPr lang="it-IT" sz="2000" b="1" dirty="0"/>
              <a:t> in </a:t>
            </a:r>
            <a:r>
              <a:rPr lang="it-IT" sz="2000" b="1" dirty="0" err="1"/>
              <a:t>thrombosis</a:t>
            </a:r>
            <a:r>
              <a:rPr lang="it-IT" sz="2000" b="1" dirty="0"/>
              <a:t>. </a:t>
            </a:r>
            <a:r>
              <a:rPr lang="it-IT" sz="2000" dirty="0" err="1"/>
              <a:t>Endothelial</a:t>
            </a:r>
            <a:r>
              <a:rPr lang="it-IT" sz="2000" dirty="0"/>
              <a:t> </a:t>
            </a:r>
            <a:r>
              <a:rPr lang="it-IT" sz="2000" dirty="0" err="1"/>
              <a:t>integrity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the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important</a:t>
            </a:r>
            <a:r>
              <a:rPr lang="it-IT" sz="2000" dirty="0"/>
              <a:t> </a:t>
            </a:r>
            <a:r>
              <a:rPr lang="it-IT" sz="2000" dirty="0" err="1"/>
              <a:t>factor</a:t>
            </a:r>
            <a:r>
              <a:rPr lang="it-IT" sz="2000" dirty="0"/>
              <a:t>. </a:t>
            </a:r>
            <a:r>
              <a:rPr lang="it-IT" sz="2000" dirty="0" err="1"/>
              <a:t>Abnormalities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procoagulants</a:t>
            </a:r>
            <a:r>
              <a:rPr lang="it-IT" sz="2000" dirty="0"/>
              <a:t> or </a:t>
            </a:r>
            <a:r>
              <a:rPr lang="it-IT" sz="2000" dirty="0" err="1"/>
              <a:t>anti-coagulants</a:t>
            </a:r>
            <a:r>
              <a:rPr lang="it-IT" sz="2000" dirty="0"/>
              <a:t> can </a:t>
            </a:r>
            <a:r>
              <a:rPr lang="it-IT" sz="2000" dirty="0" err="1"/>
              <a:t>tip</a:t>
            </a:r>
            <a:r>
              <a:rPr lang="it-IT" sz="2000" dirty="0"/>
              <a:t> the </a:t>
            </a:r>
            <a:r>
              <a:rPr lang="it-IT" sz="2000" dirty="0" err="1"/>
              <a:t>balance</a:t>
            </a:r>
            <a:r>
              <a:rPr lang="it-IT" sz="2000" dirty="0"/>
              <a:t> in favor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thrombosis</a:t>
            </a:r>
            <a:r>
              <a:rPr lang="it-IT" sz="2000" dirty="0"/>
              <a:t>. </a:t>
            </a:r>
            <a:r>
              <a:rPr lang="it-IT" sz="2000" dirty="0" err="1"/>
              <a:t>Abnormal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flow (</a:t>
            </a:r>
            <a:r>
              <a:rPr lang="it-IT" sz="2000" dirty="0" err="1"/>
              <a:t>stasis</a:t>
            </a:r>
            <a:r>
              <a:rPr lang="it-IT" sz="2000" dirty="0"/>
              <a:t> or </a:t>
            </a:r>
            <a:r>
              <a:rPr lang="it-IT" sz="2000" dirty="0" err="1"/>
              <a:t>turbulence</a:t>
            </a:r>
            <a:r>
              <a:rPr lang="it-IT" sz="2000" dirty="0"/>
              <a:t>) can </a:t>
            </a:r>
            <a:r>
              <a:rPr lang="it-IT" sz="2000" dirty="0" err="1"/>
              <a:t>lead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hypercoagulability</a:t>
            </a:r>
            <a:r>
              <a:rPr lang="it-IT" sz="2000" dirty="0"/>
              <a:t> </a:t>
            </a:r>
            <a:r>
              <a:rPr lang="it-IT" sz="2000" dirty="0" err="1"/>
              <a:t>directly</a:t>
            </a:r>
            <a:r>
              <a:rPr lang="it-IT" sz="2000" dirty="0"/>
              <a:t> and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indirectly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</a:t>
            </a:r>
            <a:r>
              <a:rPr lang="it-IT" sz="2000" dirty="0" err="1"/>
              <a:t>endothelial</a:t>
            </a:r>
            <a:r>
              <a:rPr lang="it-IT" sz="2000" dirty="0"/>
              <a:t> </a:t>
            </a:r>
            <a:r>
              <a:rPr lang="it-IT" sz="2000" dirty="0" err="1"/>
              <a:t>dysfunction</a:t>
            </a:r>
            <a:r>
              <a:rPr lang="it-IT" sz="2000" dirty="0"/>
              <a:t>. </a:t>
            </a:r>
          </a:p>
        </p:txBody>
      </p:sp>
      <p:pic>
        <p:nvPicPr>
          <p:cNvPr id="3" name="Immagine 2" descr="Schermata 2018-08-23 alle 17.26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431" y="2427112"/>
            <a:ext cx="5748901" cy="376672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718430" y="232785"/>
            <a:ext cx="856857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Thrombosis</a:t>
            </a:r>
            <a:endParaRPr lang="it-IT" sz="2000" b="1" dirty="0"/>
          </a:p>
          <a:p>
            <a:r>
              <a:rPr lang="it-IT" dirty="0"/>
              <a:t>The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abnormalities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lead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intravascular</a:t>
            </a:r>
            <a:r>
              <a:rPr lang="it-IT" dirty="0"/>
              <a:t> </a:t>
            </a:r>
            <a:r>
              <a:rPr lang="it-IT" dirty="0" err="1"/>
              <a:t>thrombosis</a:t>
            </a:r>
            <a:r>
              <a:rPr lang="it-IT" dirty="0"/>
              <a:t> are (</a:t>
            </a:r>
            <a:r>
              <a:rPr lang="it-IT" dirty="0" err="1"/>
              <a:t>1</a:t>
            </a:r>
            <a:r>
              <a:rPr lang="it-IT" dirty="0"/>
              <a:t>)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, (</a:t>
            </a:r>
            <a:r>
              <a:rPr lang="it-IT" dirty="0" err="1"/>
              <a:t>2</a:t>
            </a:r>
            <a:r>
              <a:rPr lang="it-IT" dirty="0"/>
              <a:t>) </a:t>
            </a:r>
            <a:r>
              <a:rPr lang="it-IT" dirty="0" err="1"/>
              <a:t>stasis</a:t>
            </a:r>
            <a:r>
              <a:rPr lang="it-IT" dirty="0"/>
              <a:t> or </a:t>
            </a:r>
            <a:r>
              <a:rPr lang="it-IT" dirty="0" err="1"/>
              <a:t>turbulent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flow, and (</a:t>
            </a:r>
            <a:r>
              <a:rPr lang="it-IT" dirty="0" err="1"/>
              <a:t>3</a:t>
            </a:r>
            <a:r>
              <a:rPr lang="it-IT" dirty="0"/>
              <a:t>) </a:t>
            </a:r>
            <a:r>
              <a:rPr lang="it-IT" dirty="0" err="1"/>
              <a:t>hypercoagulability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blood</a:t>
            </a:r>
            <a:r>
              <a:rPr lang="it-IT" dirty="0"/>
              <a:t> (the </a:t>
            </a:r>
            <a:r>
              <a:rPr lang="it-IT" dirty="0" err="1"/>
              <a:t>so-called</a:t>
            </a:r>
            <a:r>
              <a:rPr lang="it-IT" dirty="0"/>
              <a:t> “</a:t>
            </a:r>
            <a:r>
              <a:rPr lang="it-IT" dirty="0" err="1"/>
              <a:t>Virchow</a:t>
            </a:r>
            <a:r>
              <a:rPr lang="it-IT" dirty="0"/>
              <a:t> </a:t>
            </a:r>
            <a:r>
              <a:rPr lang="it-IT" dirty="0" err="1"/>
              <a:t>triad</a:t>
            </a:r>
            <a:r>
              <a:rPr lang="it-IT" dirty="0"/>
              <a:t>”). </a:t>
            </a:r>
            <a:r>
              <a:rPr lang="it-IT" dirty="0" err="1"/>
              <a:t>Thrombosis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scourges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modern</a:t>
            </a:r>
            <a:r>
              <a:rPr lang="it-IT" dirty="0"/>
              <a:t> man,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underlies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serious</a:t>
            </a:r>
            <a:r>
              <a:rPr lang="it-IT" dirty="0"/>
              <a:t> and common </a:t>
            </a:r>
            <a:r>
              <a:rPr lang="it-IT" dirty="0" err="1"/>
              <a:t>forms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cardiovascular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. </a:t>
            </a:r>
            <a:r>
              <a:rPr lang="it-IT" dirty="0" err="1"/>
              <a:t>Here</a:t>
            </a:r>
            <a:r>
              <a:rPr lang="it-IT" dirty="0"/>
              <a:t>, the focus </a:t>
            </a:r>
            <a:r>
              <a:rPr lang="it-IT" dirty="0" err="1"/>
              <a:t>is</a:t>
            </a:r>
            <a:r>
              <a:rPr lang="it-IT" dirty="0"/>
              <a:t> on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causes</a:t>
            </a:r>
            <a:r>
              <a:rPr lang="it-IT" dirty="0"/>
              <a:t> and </a:t>
            </a:r>
            <a:r>
              <a:rPr lang="it-IT" dirty="0" err="1"/>
              <a:t>consequences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4112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96723" y="1213009"/>
            <a:ext cx="819855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Major </a:t>
            </a:r>
            <a:r>
              <a:rPr lang="it-IT" sz="2400" b="1" dirty="0" err="1"/>
              <a:t>prothrombotic</a:t>
            </a:r>
            <a:r>
              <a:rPr lang="it-IT" sz="2400" b="1" dirty="0"/>
              <a:t> </a:t>
            </a:r>
            <a:r>
              <a:rPr lang="it-IT" sz="2400" b="1" dirty="0" err="1"/>
              <a:t>alterations</a:t>
            </a:r>
            <a:r>
              <a:rPr lang="it-IT" dirty="0"/>
              <a:t>:</a:t>
            </a:r>
          </a:p>
          <a:p>
            <a:endParaRPr lang="it-IT" dirty="0"/>
          </a:p>
          <a:p>
            <a:r>
              <a:rPr lang="it-IT" sz="2000" dirty="0"/>
              <a:t>    </a:t>
            </a:r>
            <a:r>
              <a:rPr lang="it-IT" sz="2000" b="1" dirty="0" err="1"/>
              <a:t>Procoagulant</a:t>
            </a:r>
            <a:r>
              <a:rPr lang="it-IT" sz="2000" b="1" dirty="0"/>
              <a:t> </a:t>
            </a:r>
            <a:r>
              <a:rPr lang="it-IT" sz="2000" b="1" dirty="0" err="1"/>
              <a:t>changes</a:t>
            </a:r>
            <a:r>
              <a:rPr lang="it-IT" sz="2000" b="1" dirty="0"/>
              <a:t>. </a:t>
            </a:r>
            <a:r>
              <a:rPr lang="it-IT" sz="2000" dirty="0" err="1"/>
              <a:t>Endothelial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activated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cytokines</a:t>
            </a:r>
            <a:r>
              <a:rPr lang="it-IT" sz="2000" dirty="0"/>
              <a:t> </a:t>
            </a:r>
            <a:r>
              <a:rPr lang="it-IT" sz="2000" dirty="0" err="1"/>
              <a:t>downregulate</a:t>
            </a:r>
            <a:r>
              <a:rPr lang="it-IT" sz="2000" dirty="0"/>
              <a:t> the </a:t>
            </a:r>
            <a:r>
              <a:rPr lang="it-IT" sz="2000" dirty="0" err="1"/>
              <a:t>expression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thrombomodulin</a:t>
            </a:r>
            <a:r>
              <a:rPr lang="it-IT" sz="2000" dirty="0"/>
              <a:t>, </a:t>
            </a:r>
            <a:r>
              <a:rPr lang="it-IT" sz="2000" dirty="0" err="1"/>
              <a:t>already</a:t>
            </a:r>
            <a:r>
              <a:rPr lang="it-IT" sz="2000" dirty="0"/>
              <a:t> </a:t>
            </a:r>
            <a:r>
              <a:rPr lang="it-IT" sz="2000" dirty="0" err="1"/>
              <a:t>described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a key </a:t>
            </a:r>
            <a:r>
              <a:rPr lang="it-IT" sz="2000" dirty="0" err="1"/>
              <a:t>modulator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thrombin</a:t>
            </a:r>
            <a:r>
              <a:rPr lang="it-IT" sz="2000" dirty="0"/>
              <a:t> </a:t>
            </a:r>
            <a:r>
              <a:rPr lang="it-IT" sz="2000" dirty="0" err="1"/>
              <a:t>activity</a:t>
            </a:r>
            <a:r>
              <a:rPr lang="it-IT" sz="2000" dirty="0"/>
              <a:t>.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result</a:t>
            </a:r>
            <a:r>
              <a:rPr lang="it-IT" sz="2000" dirty="0"/>
              <a:t> in </a:t>
            </a:r>
            <a:r>
              <a:rPr lang="it-IT" sz="2000" dirty="0" err="1"/>
              <a:t>sustained</a:t>
            </a:r>
            <a:r>
              <a:rPr lang="it-IT" sz="2000" dirty="0"/>
              <a:t> </a:t>
            </a:r>
            <a:r>
              <a:rPr lang="it-IT" sz="2000" dirty="0" err="1"/>
              <a:t>activation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thrombin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can in turn </a:t>
            </a:r>
            <a:r>
              <a:rPr lang="it-IT" sz="2000" dirty="0" err="1"/>
              <a:t>stimulate</a:t>
            </a:r>
            <a:r>
              <a:rPr lang="it-IT" sz="2000" dirty="0"/>
              <a:t> </a:t>
            </a:r>
            <a:r>
              <a:rPr lang="it-IT" sz="2000" dirty="0" err="1"/>
              <a:t>platelets</a:t>
            </a:r>
            <a:r>
              <a:rPr lang="it-IT" sz="2000" dirty="0"/>
              <a:t> and </a:t>
            </a:r>
            <a:r>
              <a:rPr lang="it-IT" sz="2000" dirty="0" err="1"/>
              <a:t>augment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</a:t>
            </a:r>
            <a:r>
              <a:rPr lang="it-IT" sz="2000" dirty="0" err="1"/>
              <a:t>PARs</a:t>
            </a:r>
            <a:r>
              <a:rPr lang="it-IT" sz="2000" dirty="0"/>
              <a:t> </a:t>
            </a:r>
            <a:r>
              <a:rPr lang="it-IT" sz="2000" dirty="0" err="1"/>
              <a:t>expressed</a:t>
            </a:r>
            <a:r>
              <a:rPr lang="it-IT" sz="2000" dirty="0"/>
              <a:t> on </a:t>
            </a:r>
            <a:r>
              <a:rPr lang="it-IT" sz="2000" dirty="0" err="1"/>
              <a:t>platelets</a:t>
            </a:r>
            <a:r>
              <a:rPr lang="it-IT" sz="2000" dirty="0"/>
              <a:t> and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 In </a:t>
            </a:r>
            <a:r>
              <a:rPr lang="it-IT" sz="2000" dirty="0" err="1"/>
              <a:t>addition</a:t>
            </a:r>
            <a:r>
              <a:rPr lang="it-IT" sz="2000" dirty="0"/>
              <a:t>, </a:t>
            </a:r>
            <a:r>
              <a:rPr lang="it-IT" sz="2000" dirty="0" err="1"/>
              <a:t>inflamed</a:t>
            </a:r>
            <a:r>
              <a:rPr lang="it-IT" sz="2000" dirty="0"/>
              <a:t> </a:t>
            </a:r>
            <a:r>
              <a:rPr lang="it-IT" sz="2000" dirty="0" err="1"/>
              <a:t>endothelium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downregulates</a:t>
            </a:r>
            <a:r>
              <a:rPr lang="it-IT" sz="2000" dirty="0"/>
              <a:t> the </a:t>
            </a:r>
            <a:r>
              <a:rPr lang="it-IT" sz="2000" dirty="0" err="1"/>
              <a:t>expression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anti-coagulants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protein</a:t>
            </a:r>
            <a:r>
              <a:rPr lang="it-IT" sz="2000" dirty="0"/>
              <a:t> </a:t>
            </a:r>
            <a:r>
              <a:rPr lang="it-IT" sz="2000" dirty="0" err="1"/>
              <a:t>C</a:t>
            </a:r>
            <a:r>
              <a:rPr lang="it-IT" sz="2000" dirty="0"/>
              <a:t> and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factor</a:t>
            </a:r>
            <a:r>
              <a:rPr lang="it-IT" sz="2000" dirty="0"/>
              <a:t> </a:t>
            </a:r>
            <a:r>
              <a:rPr lang="it-IT" sz="2000" dirty="0" err="1"/>
              <a:t>protein</a:t>
            </a:r>
            <a:r>
              <a:rPr lang="it-IT" sz="2000" dirty="0"/>
              <a:t> </a:t>
            </a:r>
            <a:r>
              <a:rPr lang="it-IT" sz="2000" dirty="0" err="1"/>
              <a:t>inhibitor</a:t>
            </a:r>
            <a:r>
              <a:rPr lang="it-IT" sz="2000" dirty="0"/>
              <a:t>, </a:t>
            </a:r>
            <a:r>
              <a:rPr lang="it-IT" sz="2000" dirty="0" err="1"/>
              <a:t>changes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further</a:t>
            </a:r>
            <a:r>
              <a:rPr lang="it-IT" sz="2000" dirty="0"/>
              <a:t> </a:t>
            </a:r>
            <a:r>
              <a:rPr lang="it-IT" sz="2000" dirty="0" err="1"/>
              <a:t>promote</a:t>
            </a:r>
            <a:r>
              <a:rPr lang="it-IT" sz="2000" dirty="0"/>
              <a:t> a </a:t>
            </a:r>
            <a:r>
              <a:rPr lang="it-IT" sz="2000" dirty="0" err="1"/>
              <a:t>procoagulant</a:t>
            </a:r>
            <a:r>
              <a:rPr lang="it-IT" sz="2000" dirty="0"/>
              <a:t> state.</a:t>
            </a:r>
          </a:p>
          <a:p>
            <a:r>
              <a:rPr lang="it-IT" sz="2000" dirty="0"/>
              <a:t>    </a:t>
            </a:r>
          </a:p>
          <a:p>
            <a:r>
              <a:rPr lang="it-IT" sz="2000" dirty="0"/>
              <a:t>    </a:t>
            </a:r>
            <a:r>
              <a:rPr lang="it-IT" sz="2000" b="1" dirty="0" err="1"/>
              <a:t>Anti-fibrinolytic</a:t>
            </a:r>
            <a:r>
              <a:rPr lang="it-IT" sz="2000" b="1" dirty="0"/>
              <a:t> </a:t>
            </a:r>
            <a:r>
              <a:rPr lang="it-IT" sz="2000" b="1" dirty="0" err="1"/>
              <a:t>effects</a:t>
            </a:r>
            <a:r>
              <a:rPr lang="it-IT" sz="2000" b="1" dirty="0"/>
              <a:t>. </a:t>
            </a:r>
            <a:r>
              <a:rPr lang="it-IT" sz="2000" dirty="0" err="1"/>
              <a:t>Activated</a:t>
            </a:r>
            <a:r>
              <a:rPr lang="it-IT" sz="2000" dirty="0"/>
              <a:t> </a:t>
            </a:r>
            <a:r>
              <a:rPr lang="it-IT" sz="2000" dirty="0" err="1"/>
              <a:t>endothelial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secrete </a:t>
            </a:r>
            <a:r>
              <a:rPr lang="it-IT" sz="2000" dirty="0" err="1"/>
              <a:t>Plasminogen</a:t>
            </a:r>
            <a:r>
              <a:rPr lang="it-IT" sz="2000" dirty="0"/>
              <a:t> </a:t>
            </a:r>
            <a:r>
              <a:rPr lang="it-IT" sz="2000" dirty="0" err="1"/>
              <a:t>activator</a:t>
            </a:r>
            <a:r>
              <a:rPr lang="it-IT" sz="2000" dirty="0"/>
              <a:t> </a:t>
            </a:r>
            <a:r>
              <a:rPr lang="it-IT" sz="2000" dirty="0" err="1"/>
              <a:t>inhibitors</a:t>
            </a:r>
            <a:r>
              <a:rPr lang="it-IT" sz="2000" dirty="0"/>
              <a:t> (PAI),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limit</a:t>
            </a:r>
            <a:r>
              <a:rPr lang="it-IT" sz="2000" dirty="0"/>
              <a:t> </a:t>
            </a:r>
            <a:r>
              <a:rPr lang="it-IT" sz="2000" dirty="0" err="1"/>
              <a:t>fibrinolysis</a:t>
            </a:r>
            <a:r>
              <a:rPr lang="it-IT" sz="2000" dirty="0"/>
              <a:t> and </a:t>
            </a:r>
            <a:r>
              <a:rPr lang="it-IT" sz="2000" dirty="0" err="1"/>
              <a:t>downregulate</a:t>
            </a:r>
            <a:r>
              <a:rPr lang="it-IT" sz="2000" dirty="0"/>
              <a:t> the </a:t>
            </a:r>
            <a:r>
              <a:rPr lang="it-IT" sz="2000" dirty="0" err="1"/>
              <a:t>expression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t-PA</a:t>
            </a:r>
            <a:r>
              <a:rPr lang="it-IT" sz="2000" dirty="0"/>
              <a:t>, </a:t>
            </a:r>
            <a:r>
              <a:rPr lang="it-IT" sz="2000" dirty="0" err="1"/>
              <a:t>alterations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favor the </a:t>
            </a:r>
            <a:r>
              <a:rPr lang="it-IT" sz="2000" dirty="0" err="1"/>
              <a:t>development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thrombi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05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63890" y="289679"/>
            <a:ext cx="5348111" cy="6278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Abnormal</a:t>
            </a:r>
            <a:r>
              <a:rPr lang="it-IT" sz="2400" b="1" dirty="0"/>
              <a:t> </a:t>
            </a:r>
            <a:r>
              <a:rPr lang="it-IT" sz="2400" b="1" dirty="0" err="1"/>
              <a:t>Blood</a:t>
            </a:r>
            <a:r>
              <a:rPr lang="it-IT" sz="2400" b="1" dirty="0"/>
              <a:t> Flow</a:t>
            </a:r>
          </a:p>
          <a:p>
            <a:endParaRPr lang="it-IT" dirty="0"/>
          </a:p>
          <a:p>
            <a:r>
              <a:rPr lang="it-IT" dirty="0" err="1"/>
              <a:t>Turbulence</a:t>
            </a:r>
            <a:r>
              <a:rPr lang="it-IT" dirty="0"/>
              <a:t> (</a:t>
            </a:r>
            <a:r>
              <a:rPr lang="it-IT" dirty="0" err="1"/>
              <a:t>chaotic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flow) </a:t>
            </a:r>
            <a:r>
              <a:rPr lang="it-IT" dirty="0" err="1"/>
              <a:t>contributes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arterial</a:t>
            </a:r>
            <a:r>
              <a:rPr lang="it-IT" dirty="0"/>
              <a:t> and </a:t>
            </a:r>
            <a:r>
              <a:rPr lang="it-IT" dirty="0" err="1"/>
              <a:t>cardiac</a:t>
            </a:r>
            <a:r>
              <a:rPr lang="it-IT" dirty="0"/>
              <a:t> </a:t>
            </a:r>
            <a:r>
              <a:rPr lang="it-IT" dirty="0" err="1"/>
              <a:t>thrombosis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causing</a:t>
            </a:r>
            <a:r>
              <a:rPr lang="it-IT" dirty="0"/>
              <a:t>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 or </a:t>
            </a:r>
            <a:r>
              <a:rPr lang="it-IT" dirty="0" err="1"/>
              <a:t>dysfunction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countercurrents</a:t>
            </a:r>
            <a:r>
              <a:rPr lang="it-IT" dirty="0"/>
              <a:t> and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pockets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stasis</a:t>
            </a:r>
            <a:r>
              <a:rPr lang="it-IT" dirty="0"/>
              <a:t>. </a:t>
            </a:r>
            <a:r>
              <a:rPr lang="it-IT" dirty="0" err="1"/>
              <a:t>Stasis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major </a:t>
            </a:r>
            <a:r>
              <a:rPr lang="it-IT" dirty="0" err="1"/>
              <a:t>factor</a:t>
            </a:r>
            <a:r>
              <a:rPr lang="it-IT" dirty="0"/>
              <a:t> in the </a:t>
            </a:r>
            <a:r>
              <a:rPr lang="it-IT" dirty="0" err="1"/>
              <a:t>development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venous</a:t>
            </a:r>
            <a:r>
              <a:rPr lang="it-IT" dirty="0"/>
              <a:t> </a:t>
            </a:r>
            <a:r>
              <a:rPr lang="it-IT" dirty="0" err="1"/>
              <a:t>thrombi</a:t>
            </a:r>
            <a:r>
              <a:rPr lang="it-IT" dirty="0"/>
              <a:t>. Under </a:t>
            </a:r>
            <a:r>
              <a:rPr lang="it-IT" dirty="0" err="1"/>
              <a:t>conditions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 laminar </a:t>
            </a:r>
            <a:r>
              <a:rPr lang="it-IT" dirty="0" err="1"/>
              <a:t>blood</a:t>
            </a:r>
            <a:r>
              <a:rPr lang="it-IT" dirty="0"/>
              <a:t> flow, </a:t>
            </a:r>
            <a:r>
              <a:rPr lang="it-IT" dirty="0" err="1"/>
              <a:t>platelets</a:t>
            </a:r>
            <a:r>
              <a:rPr lang="it-IT" dirty="0"/>
              <a:t> (and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) are </a:t>
            </a:r>
            <a:r>
              <a:rPr lang="it-IT" dirty="0" err="1"/>
              <a:t>found</a:t>
            </a:r>
            <a:r>
              <a:rPr lang="it-IT" dirty="0"/>
              <a:t> </a:t>
            </a:r>
            <a:r>
              <a:rPr lang="it-IT" dirty="0" err="1"/>
              <a:t>mainly</a:t>
            </a:r>
            <a:r>
              <a:rPr lang="it-IT" dirty="0"/>
              <a:t> in the center </a:t>
            </a:r>
            <a:r>
              <a:rPr lang="it-IT" dirty="0" err="1"/>
              <a:t>of</a:t>
            </a:r>
            <a:r>
              <a:rPr lang="it-IT" dirty="0"/>
              <a:t> the vessel lumen, </a:t>
            </a:r>
            <a:r>
              <a:rPr lang="it-IT" dirty="0" err="1"/>
              <a:t>separated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</a:t>
            </a:r>
            <a:r>
              <a:rPr lang="it-IT" dirty="0" err="1"/>
              <a:t>endothelium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a </a:t>
            </a:r>
            <a:r>
              <a:rPr lang="it-IT" dirty="0" err="1"/>
              <a:t>slower-moving</a:t>
            </a:r>
            <a:r>
              <a:rPr lang="it-IT" dirty="0"/>
              <a:t> </a:t>
            </a:r>
            <a:r>
              <a:rPr lang="it-IT" dirty="0" err="1"/>
              <a:t>layer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plasma.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contrast</a:t>
            </a:r>
            <a:r>
              <a:rPr lang="it-IT" dirty="0"/>
              <a:t>, </a:t>
            </a:r>
            <a:r>
              <a:rPr lang="it-IT" dirty="0" err="1"/>
              <a:t>stasis</a:t>
            </a:r>
            <a:r>
              <a:rPr lang="it-IT" dirty="0"/>
              <a:t> and </a:t>
            </a:r>
            <a:r>
              <a:rPr lang="it-IT" dirty="0" err="1"/>
              <a:t>turbulence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the </a:t>
            </a:r>
            <a:r>
              <a:rPr lang="it-IT" dirty="0" err="1"/>
              <a:t>following</a:t>
            </a:r>
            <a:r>
              <a:rPr lang="it-IT" dirty="0"/>
              <a:t> </a:t>
            </a:r>
            <a:r>
              <a:rPr lang="it-IT" dirty="0" err="1"/>
              <a:t>deleterious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:</a:t>
            </a:r>
          </a:p>
          <a:p>
            <a:endParaRPr lang="it-IT" dirty="0"/>
          </a:p>
          <a:p>
            <a:r>
              <a:rPr lang="it-IT" dirty="0"/>
              <a:t>   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promote</a:t>
            </a:r>
            <a:r>
              <a:rPr lang="it-IT" dirty="0"/>
              <a:t>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and 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procoagulant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, in part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flow-induced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in </a:t>
            </a:r>
            <a:r>
              <a:rPr lang="it-IT" dirty="0" err="1"/>
              <a:t>endothelial</a:t>
            </a:r>
            <a:r>
              <a:rPr lang="it-IT" dirty="0"/>
              <a:t> gene </a:t>
            </a:r>
            <a:r>
              <a:rPr lang="it-IT" dirty="0" err="1"/>
              <a:t>expression</a:t>
            </a:r>
            <a:r>
              <a:rPr lang="it-IT" dirty="0"/>
              <a:t>.</a:t>
            </a:r>
          </a:p>
          <a:p>
            <a:r>
              <a:rPr lang="it-IT" dirty="0"/>
              <a:t>    </a:t>
            </a:r>
            <a:r>
              <a:rPr lang="it-IT" dirty="0" err="1"/>
              <a:t>Stasis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</a:t>
            </a:r>
            <a:r>
              <a:rPr lang="it-IT" dirty="0" err="1"/>
              <a:t>platelets</a:t>
            </a:r>
            <a:r>
              <a:rPr lang="it-IT" dirty="0"/>
              <a:t> and </a:t>
            </a:r>
            <a:r>
              <a:rPr lang="it-IT" dirty="0" err="1"/>
              <a:t>leukocytes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come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the </a:t>
            </a:r>
            <a:r>
              <a:rPr lang="it-IT" dirty="0" err="1"/>
              <a:t>endothelium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the flow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sluggish</a:t>
            </a:r>
            <a:r>
              <a:rPr lang="it-IT" dirty="0"/>
              <a:t>.</a:t>
            </a:r>
          </a:p>
          <a:p>
            <a:r>
              <a:rPr lang="it-IT" dirty="0"/>
              <a:t>    </a:t>
            </a:r>
            <a:r>
              <a:rPr lang="it-IT" dirty="0" err="1"/>
              <a:t>Stasis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slows</a:t>
            </a:r>
            <a:r>
              <a:rPr lang="it-IT" dirty="0"/>
              <a:t> the </a:t>
            </a:r>
            <a:r>
              <a:rPr lang="it-IT" dirty="0" err="1"/>
              <a:t>washout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activated</a:t>
            </a:r>
            <a:r>
              <a:rPr lang="it-IT" dirty="0"/>
              <a:t> </a:t>
            </a:r>
            <a:r>
              <a:rPr lang="it-IT" dirty="0" err="1"/>
              <a:t>clotting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and </a:t>
            </a:r>
            <a:r>
              <a:rPr lang="it-IT" dirty="0" err="1"/>
              <a:t>impedes</a:t>
            </a:r>
            <a:r>
              <a:rPr lang="it-IT" dirty="0"/>
              <a:t> the </a:t>
            </a:r>
            <a:r>
              <a:rPr lang="it-IT" dirty="0" err="1"/>
              <a:t>inflow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clotting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inhibitors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8-27 alle 15.55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558" y="1737727"/>
            <a:ext cx="3067403" cy="33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034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17890" y="1720840"/>
            <a:ext cx="30479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Hypercoagulability</a:t>
            </a:r>
            <a:endParaRPr lang="it-IT" sz="2400" b="1" dirty="0"/>
          </a:p>
          <a:p>
            <a:endParaRPr lang="it-IT" sz="2400" dirty="0"/>
          </a:p>
          <a:p>
            <a:r>
              <a:rPr lang="it-IT" sz="2400" dirty="0" err="1"/>
              <a:t>Hypercoagulability</a:t>
            </a:r>
            <a:r>
              <a:rPr lang="it-IT" sz="2400" dirty="0"/>
              <a:t> </a:t>
            </a:r>
            <a:r>
              <a:rPr lang="it-IT" sz="2400" dirty="0" err="1"/>
              <a:t>refers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an</a:t>
            </a:r>
            <a:r>
              <a:rPr lang="it-IT" sz="2400" dirty="0"/>
              <a:t> </a:t>
            </a:r>
            <a:r>
              <a:rPr lang="it-IT" sz="2400" dirty="0" err="1"/>
              <a:t>abnormally</a:t>
            </a:r>
            <a:r>
              <a:rPr lang="it-IT" sz="2400" dirty="0"/>
              <a:t> high </a:t>
            </a:r>
            <a:r>
              <a:rPr lang="it-IT" sz="2400" dirty="0" err="1"/>
              <a:t>tendency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clot</a:t>
            </a:r>
            <a:r>
              <a:rPr lang="it-IT" sz="2400" dirty="0"/>
              <a:t>, and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typically</a:t>
            </a:r>
            <a:r>
              <a:rPr lang="it-IT" sz="2400" dirty="0"/>
              <a:t> </a:t>
            </a:r>
            <a:r>
              <a:rPr lang="it-IT" sz="2400" dirty="0" err="1"/>
              <a:t>caused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alterations</a:t>
            </a:r>
            <a:r>
              <a:rPr lang="it-IT" sz="2400" dirty="0"/>
              <a:t> in </a:t>
            </a:r>
            <a:r>
              <a:rPr lang="it-IT" sz="2400" dirty="0" err="1"/>
              <a:t>coagulation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endParaRPr lang="it-IT" sz="2400" dirty="0"/>
          </a:p>
        </p:txBody>
      </p:sp>
      <p:pic>
        <p:nvPicPr>
          <p:cNvPr id="3" name="Immagine 2" descr="Schermata 2018-08-27 alle 15.57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450" y="1"/>
            <a:ext cx="51625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71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40795" y="469196"/>
            <a:ext cx="839611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Heparin-induced</a:t>
            </a:r>
            <a:r>
              <a:rPr lang="it-IT" sz="2400" b="1" dirty="0"/>
              <a:t> </a:t>
            </a:r>
            <a:r>
              <a:rPr lang="it-IT" sz="2400" b="1" dirty="0" err="1"/>
              <a:t>thrombocytopenia</a:t>
            </a:r>
            <a:r>
              <a:rPr lang="it-IT" sz="2400" b="1" dirty="0"/>
              <a:t> (HIT) </a:t>
            </a:r>
            <a:r>
              <a:rPr lang="it-IT" sz="2400" b="1" dirty="0" err="1"/>
              <a:t>syndrome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syndrome</a:t>
            </a:r>
            <a:r>
              <a:rPr lang="it-IT" sz="2400" dirty="0"/>
              <a:t> </a:t>
            </a:r>
            <a:r>
              <a:rPr lang="it-IT" sz="2400" dirty="0" err="1"/>
              <a:t>occurs</a:t>
            </a:r>
            <a:r>
              <a:rPr lang="it-IT" sz="2400" dirty="0"/>
              <a:t> in up to 5% of </a:t>
            </a:r>
            <a:r>
              <a:rPr lang="it-IT" sz="2400" dirty="0" err="1"/>
              <a:t>patients</a:t>
            </a:r>
            <a:r>
              <a:rPr lang="it-IT" sz="2400" dirty="0"/>
              <a:t> </a:t>
            </a:r>
            <a:r>
              <a:rPr lang="it-IT" sz="2400" dirty="0" err="1"/>
              <a:t>treated</a:t>
            </a:r>
            <a:r>
              <a:rPr lang="it-IT" sz="2400" dirty="0"/>
              <a:t> with </a:t>
            </a:r>
            <a:r>
              <a:rPr lang="it-IT" sz="2400" dirty="0" err="1"/>
              <a:t>unfractionated</a:t>
            </a:r>
            <a:r>
              <a:rPr lang="it-IT" sz="2400" dirty="0"/>
              <a:t> </a:t>
            </a:r>
            <a:r>
              <a:rPr lang="it-IT" sz="2400" dirty="0" err="1"/>
              <a:t>heparin</a:t>
            </a:r>
            <a:r>
              <a:rPr lang="it-IT" sz="2400" dirty="0"/>
              <a:t> (for </a:t>
            </a:r>
            <a:r>
              <a:rPr lang="it-IT" sz="2400" dirty="0" err="1"/>
              <a:t>therapeutic</a:t>
            </a:r>
            <a:r>
              <a:rPr lang="it-IT" sz="2400" dirty="0"/>
              <a:t> anti-</a:t>
            </a:r>
            <a:r>
              <a:rPr lang="it-IT" sz="2400" dirty="0" err="1"/>
              <a:t>coagulation</a:t>
            </a:r>
            <a:r>
              <a:rPr lang="it-IT" sz="2400" dirty="0"/>
              <a:t>).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marked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the </a:t>
            </a:r>
            <a:r>
              <a:rPr lang="it-IT" sz="2400" dirty="0" err="1"/>
              <a:t>development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b="1" dirty="0" err="1"/>
              <a:t>autoantibodies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</a:t>
            </a:r>
            <a:r>
              <a:rPr lang="it-IT" sz="2400" b="1" dirty="0" err="1"/>
              <a:t>bind</a:t>
            </a:r>
            <a:r>
              <a:rPr lang="it-IT" sz="2400" b="1" dirty="0"/>
              <a:t> </a:t>
            </a:r>
            <a:r>
              <a:rPr lang="it-IT" sz="2400" b="1" dirty="0" err="1"/>
              <a:t>complexes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heparin</a:t>
            </a:r>
            <a:r>
              <a:rPr lang="it-IT" sz="2400" b="1" dirty="0"/>
              <a:t> and </a:t>
            </a:r>
            <a:r>
              <a:rPr lang="it-IT" sz="2400" b="1" dirty="0" err="1"/>
              <a:t>platelet</a:t>
            </a:r>
            <a:r>
              <a:rPr lang="it-IT" sz="2400" b="1" dirty="0"/>
              <a:t> membrane </a:t>
            </a:r>
            <a:r>
              <a:rPr lang="it-IT" sz="2400" b="1" dirty="0" err="1"/>
              <a:t>protein</a:t>
            </a:r>
            <a:r>
              <a:rPr lang="it-IT" sz="2400" b="1" dirty="0"/>
              <a:t> (</a:t>
            </a:r>
            <a:r>
              <a:rPr lang="it-IT" sz="2400" b="1" dirty="0" err="1"/>
              <a:t>platelet</a:t>
            </a:r>
            <a:r>
              <a:rPr lang="it-IT" sz="2400" b="1" dirty="0"/>
              <a:t> factor-4).</a:t>
            </a:r>
            <a:r>
              <a:rPr lang="it-IT" sz="2400" dirty="0"/>
              <a:t> </a:t>
            </a:r>
            <a:r>
              <a:rPr lang="it-IT" sz="2400" dirty="0" err="1"/>
              <a:t>Although</a:t>
            </a:r>
            <a:r>
              <a:rPr lang="it-IT" sz="2400" dirty="0"/>
              <a:t> the </a:t>
            </a:r>
            <a:r>
              <a:rPr lang="it-IT" sz="2400" dirty="0" err="1"/>
              <a:t>mechanism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unclear</a:t>
            </a:r>
            <a:r>
              <a:rPr lang="it-IT" sz="2400" dirty="0"/>
              <a:t>,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appears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antibodies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bind</a:t>
            </a:r>
            <a:r>
              <a:rPr lang="it-IT" sz="2400" dirty="0"/>
              <a:t> </a:t>
            </a:r>
            <a:r>
              <a:rPr lang="it-IT" sz="2400" dirty="0" err="1"/>
              <a:t>similar</a:t>
            </a:r>
            <a:r>
              <a:rPr lang="it-IT" sz="2400" dirty="0"/>
              <a:t> </a:t>
            </a:r>
            <a:r>
              <a:rPr lang="it-IT" sz="2400" dirty="0" err="1"/>
              <a:t>complexes</a:t>
            </a:r>
            <a:r>
              <a:rPr lang="it-IT" sz="2400" dirty="0"/>
              <a:t> </a:t>
            </a:r>
            <a:r>
              <a:rPr lang="it-IT" sz="2400" dirty="0" err="1"/>
              <a:t>present</a:t>
            </a:r>
            <a:r>
              <a:rPr lang="it-IT" sz="2400" dirty="0"/>
              <a:t> on </a:t>
            </a:r>
            <a:r>
              <a:rPr lang="it-IT" sz="2400" dirty="0" err="1"/>
              <a:t>platelet</a:t>
            </a:r>
            <a:r>
              <a:rPr lang="it-IT" sz="2400" dirty="0"/>
              <a:t> and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surfaces</a:t>
            </a:r>
            <a:r>
              <a:rPr lang="it-IT" sz="2400" dirty="0"/>
              <a:t>, </a:t>
            </a:r>
            <a:r>
              <a:rPr lang="it-IT" sz="2400" dirty="0" err="1"/>
              <a:t>resulting</a:t>
            </a:r>
            <a:r>
              <a:rPr lang="it-IT" sz="2400" dirty="0"/>
              <a:t> in </a:t>
            </a:r>
            <a:r>
              <a:rPr lang="it-IT" sz="2400" dirty="0" err="1"/>
              <a:t>platelet</a:t>
            </a:r>
            <a:r>
              <a:rPr lang="it-IT" sz="2400" dirty="0"/>
              <a:t> </a:t>
            </a:r>
            <a:r>
              <a:rPr lang="it-IT" sz="2400" dirty="0" err="1"/>
              <a:t>activation</a:t>
            </a:r>
            <a:r>
              <a:rPr lang="it-IT" sz="2400" dirty="0"/>
              <a:t>, </a:t>
            </a:r>
            <a:r>
              <a:rPr lang="it-IT" sz="2400" dirty="0" err="1"/>
              <a:t>aggregation</a:t>
            </a:r>
            <a:r>
              <a:rPr lang="it-IT" sz="2400" dirty="0"/>
              <a:t>, and </a:t>
            </a:r>
            <a:r>
              <a:rPr lang="it-IT" sz="2400" dirty="0" err="1"/>
              <a:t>consumption</a:t>
            </a:r>
            <a:r>
              <a:rPr lang="it-IT" sz="2400" dirty="0"/>
              <a:t> (</a:t>
            </a:r>
            <a:r>
              <a:rPr lang="it-IT" sz="2400" dirty="0" err="1"/>
              <a:t>hence</a:t>
            </a:r>
            <a:r>
              <a:rPr lang="it-IT" sz="2400" dirty="0"/>
              <a:t> </a:t>
            </a:r>
            <a:r>
              <a:rPr lang="it-IT" sz="2400" dirty="0" err="1"/>
              <a:t>thrombocytopenia</a:t>
            </a:r>
            <a:r>
              <a:rPr lang="it-IT" sz="2400" dirty="0"/>
              <a:t>),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well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causing</a:t>
            </a:r>
            <a:r>
              <a:rPr lang="it-IT" sz="2400" dirty="0"/>
              <a:t>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injury</a:t>
            </a:r>
            <a:r>
              <a:rPr lang="it-IT" sz="2400" dirty="0"/>
              <a:t>. The </a:t>
            </a:r>
            <a:r>
              <a:rPr lang="it-IT" sz="2400" dirty="0" err="1"/>
              <a:t>overall</a:t>
            </a:r>
            <a:r>
              <a:rPr lang="it-IT" sz="2400" dirty="0"/>
              <a:t> </a:t>
            </a:r>
            <a:r>
              <a:rPr lang="it-IT" sz="2400" dirty="0" err="1"/>
              <a:t>result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prothrombotic</a:t>
            </a:r>
            <a:r>
              <a:rPr lang="it-IT" sz="2400" dirty="0"/>
              <a:t> state, </a:t>
            </a:r>
            <a:r>
              <a:rPr lang="it-IT" sz="2400" dirty="0" err="1"/>
              <a:t>even</a:t>
            </a:r>
            <a:r>
              <a:rPr lang="it-IT" sz="2400" dirty="0"/>
              <a:t> in the face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heparin</a:t>
            </a:r>
            <a:r>
              <a:rPr lang="it-IT" sz="2400" dirty="0"/>
              <a:t> </a:t>
            </a:r>
            <a:r>
              <a:rPr lang="it-IT" sz="2400" dirty="0" err="1"/>
              <a:t>administration</a:t>
            </a:r>
            <a:r>
              <a:rPr lang="it-IT" sz="2400" dirty="0"/>
              <a:t> and low </a:t>
            </a:r>
            <a:r>
              <a:rPr lang="it-IT" sz="2400" dirty="0" err="1"/>
              <a:t>platelet</a:t>
            </a:r>
            <a:r>
              <a:rPr lang="it-IT" sz="2400" dirty="0"/>
              <a:t> </a:t>
            </a:r>
            <a:r>
              <a:rPr lang="it-IT" sz="2400" dirty="0" err="1"/>
              <a:t>counts</a:t>
            </a:r>
            <a:r>
              <a:rPr lang="it-IT" sz="2400" dirty="0"/>
              <a:t>. </a:t>
            </a:r>
            <a:r>
              <a:rPr lang="it-IT" sz="2400" dirty="0" err="1"/>
              <a:t>Newer</a:t>
            </a:r>
            <a:r>
              <a:rPr lang="it-IT" sz="2400" dirty="0"/>
              <a:t> </a:t>
            </a:r>
            <a:r>
              <a:rPr lang="it-IT" sz="2400" dirty="0" err="1"/>
              <a:t>low-molecular-weight</a:t>
            </a:r>
            <a:r>
              <a:rPr lang="it-IT" sz="2400" dirty="0"/>
              <a:t> </a:t>
            </a:r>
            <a:r>
              <a:rPr lang="it-IT" sz="2400" dirty="0" err="1"/>
              <a:t>fractionated</a:t>
            </a:r>
            <a:r>
              <a:rPr lang="it-IT" sz="2400" dirty="0"/>
              <a:t> </a:t>
            </a:r>
            <a:r>
              <a:rPr lang="it-IT" sz="2400" dirty="0" err="1"/>
              <a:t>heparin</a:t>
            </a:r>
            <a:r>
              <a:rPr lang="it-IT" sz="2400" dirty="0"/>
              <a:t> </a:t>
            </a:r>
            <a:r>
              <a:rPr lang="it-IT" sz="2400" dirty="0" err="1"/>
              <a:t>preparations</a:t>
            </a:r>
            <a:r>
              <a:rPr lang="it-IT" sz="2400" dirty="0"/>
              <a:t> induce </a:t>
            </a:r>
            <a:r>
              <a:rPr lang="it-IT" sz="2400" dirty="0" err="1"/>
              <a:t>autoantibodies</a:t>
            </a:r>
            <a:r>
              <a:rPr lang="it-IT" sz="2400" dirty="0"/>
              <a:t> </a:t>
            </a:r>
            <a:r>
              <a:rPr lang="it-IT" sz="2400" dirty="0" err="1"/>
              <a:t>less</a:t>
            </a:r>
            <a:r>
              <a:rPr lang="it-IT" sz="2400" dirty="0"/>
              <a:t> </a:t>
            </a:r>
            <a:r>
              <a:rPr lang="it-IT" sz="2400" dirty="0" err="1"/>
              <a:t>frequently</a:t>
            </a:r>
            <a:r>
              <a:rPr lang="it-IT" sz="2400" dirty="0"/>
              <a:t> </a:t>
            </a:r>
            <a:r>
              <a:rPr lang="it-IT" sz="2400" dirty="0" err="1"/>
              <a:t>but</a:t>
            </a:r>
            <a:r>
              <a:rPr lang="it-IT" sz="2400" dirty="0"/>
              <a:t> can </a:t>
            </a:r>
            <a:r>
              <a:rPr lang="it-IT" sz="2400" dirty="0" err="1"/>
              <a:t>still</a:t>
            </a:r>
            <a:r>
              <a:rPr lang="it-IT" sz="2400" dirty="0"/>
              <a:t> cause </a:t>
            </a:r>
            <a:r>
              <a:rPr lang="it-IT" sz="2400" dirty="0" err="1"/>
              <a:t>thrombosis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antibodies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already</a:t>
            </a:r>
            <a:r>
              <a:rPr lang="it-IT" sz="2400" dirty="0"/>
              <a:t> </a:t>
            </a:r>
            <a:r>
              <a:rPr lang="it-IT" sz="2400" dirty="0" err="1"/>
              <a:t>formed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39275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D4CF4B3-69A7-6C40-AFB2-1D651A9D7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"/>
            <a:ext cx="6076950" cy="66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8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8C43BB1-78E2-E946-9A2E-F3EE0E026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663" y="0"/>
            <a:ext cx="5272675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F31E176-844C-904A-8E68-1C0FD324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84" y="523875"/>
            <a:ext cx="699763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495DE54-2837-654F-83E8-D09001583CE6}"/>
              </a:ext>
            </a:extLst>
          </p:cNvPr>
          <p:cNvSpPr/>
          <p:nvPr/>
        </p:nvSpPr>
        <p:spPr>
          <a:xfrm>
            <a:off x="1962150" y="335847"/>
            <a:ext cx="832485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Anti-</a:t>
            </a:r>
            <a:r>
              <a:rPr lang="it-IT" sz="2400" b="1" dirty="0" err="1"/>
              <a:t>phospholipid</a:t>
            </a:r>
            <a:r>
              <a:rPr lang="it-IT" sz="2400" b="1" dirty="0"/>
              <a:t> </a:t>
            </a:r>
            <a:r>
              <a:rPr lang="it-IT" sz="2400" b="1" dirty="0" err="1"/>
              <a:t>antibody</a:t>
            </a:r>
            <a:r>
              <a:rPr lang="it-IT" sz="2400" b="1" dirty="0"/>
              <a:t> </a:t>
            </a:r>
            <a:r>
              <a:rPr lang="it-IT" sz="2400" b="1" dirty="0" err="1"/>
              <a:t>syndrome</a:t>
            </a:r>
            <a:r>
              <a:rPr lang="it-IT" sz="2400" b="1" dirty="0"/>
              <a:t>. </a:t>
            </a:r>
          </a:p>
          <a:p>
            <a:endParaRPr lang="it-IT" sz="2400" b="1" dirty="0"/>
          </a:p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syndrome</a:t>
            </a:r>
            <a:r>
              <a:rPr lang="it-IT" sz="2400" dirty="0"/>
              <a:t> (</a:t>
            </a:r>
            <a:r>
              <a:rPr lang="it-IT" sz="2400" dirty="0" err="1"/>
              <a:t>previously</a:t>
            </a:r>
            <a:r>
              <a:rPr lang="it-IT" sz="2400" dirty="0"/>
              <a:t> </a:t>
            </a:r>
            <a:r>
              <a:rPr lang="it-IT" sz="2400" dirty="0" err="1"/>
              <a:t>called</a:t>
            </a:r>
            <a:r>
              <a:rPr lang="it-IT" sz="2400" dirty="0"/>
              <a:t> the lupus anti-</a:t>
            </a:r>
            <a:r>
              <a:rPr lang="it-IT" sz="2400" dirty="0" err="1"/>
              <a:t>coagulant</a:t>
            </a:r>
            <a:r>
              <a:rPr lang="it-IT" sz="2400" dirty="0"/>
              <a:t> </a:t>
            </a:r>
            <a:r>
              <a:rPr lang="it-IT" sz="2400" dirty="0" err="1"/>
              <a:t>syndrome</a:t>
            </a:r>
            <a:r>
              <a:rPr lang="it-IT" sz="2400" dirty="0"/>
              <a:t>)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protean</a:t>
            </a:r>
            <a:r>
              <a:rPr lang="it-IT" sz="2400" dirty="0"/>
              <a:t> </a:t>
            </a:r>
            <a:r>
              <a:rPr lang="it-IT" sz="2400" dirty="0" err="1"/>
              <a:t>clinical</a:t>
            </a:r>
            <a:r>
              <a:rPr lang="it-IT" sz="2400" dirty="0"/>
              <a:t> </a:t>
            </a:r>
            <a:r>
              <a:rPr lang="it-IT" sz="2400" dirty="0" err="1"/>
              <a:t>manifestations</a:t>
            </a:r>
            <a:r>
              <a:rPr lang="it-IT" sz="2400" dirty="0"/>
              <a:t>, </a:t>
            </a:r>
            <a:r>
              <a:rPr lang="it-IT" sz="2400" dirty="0" err="1"/>
              <a:t>including</a:t>
            </a:r>
            <a:r>
              <a:rPr lang="it-IT" sz="2400" dirty="0"/>
              <a:t> </a:t>
            </a:r>
            <a:r>
              <a:rPr lang="it-IT" sz="2400" dirty="0" err="1"/>
              <a:t>recurrent</a:t>
            </a:r>
            <a:r>
              <a:rPr lang="it-IT" sz="2400" dirty="0"/>
              <a:t> </a:t>
            </a:r>
            <a:r>
              <a:rPr lang="it-IT" sz="2400" dirty="0" err="1"/>
              <a:t>thromboses</a:t>
            </a:r>
            <a:r>
              <a:rPr lang="it-IT" sz="2400" dirty="0"/>
              <a:t>, </a:t>
            </a:r>
            <a:r>
              <a:rPr lang="it-IT" sz="2400" dirty="0" err="1"/>
              <a:t>repeated</a:t>
            </a:r>
            <a:r>
              <a:rPr lang="it-IT" sz="2400" dirty="0"/>
              <a:t> </a:t>
            </a:r>
            <a:r>
              <a:rPr lang="it-IT" sz="2400" dirty="0" err="1"/>
              <a:t>miscarriages</a:t>
            </a:r>
            <a:r>
              <a:rPr lang="it-IT" sz="2400" dirty="0"/>
              <a:t>, </a:t>
            </a:r>
            <a:r>
              <a:rPr lang="it-IT" sz="2400" dirty="0" err="1"/>
              <a:t>cardiac</a:t>
            </a:r>
            <a:r>
              <a:rPr lang="it-IT" sz="2400" dirty="0"/>
              <a:t> valve </a:t>
            </a:r>
            <a:r>
              <a:rPr lang="it-IT" sz="2400" dirty="0" err="1"/>
              <a:t>vegetations</a:t>
            </a:r>
            <a:r>
              <a:rPr lang="it-IT" sz="2400" dirty="0"/>
              <a:t>, and </a:t>
            </a:r>
            <a:r>
              <a:rPr lang="it-IT" sz="2400" dirty="0" err="1"/>
              <a:t>thrombocytopenia</a:t>
            </a:r>
            <a:r>
              <a:rPr lang="it-IT" sz="2400" dirty="0"/>
              <a:t>. </a:t>
            </a:r>
            <a:r>
              <a:rPr lang="it-IT" sz="2400" dirty="0" err="1"/>
              <a:t>Depending</a:t>
            </a:r>
            <a:r>
              <a:rPr lang="it-IT" sz="2400" dirty="0"/>
              <a:t> on the </a:t>
            </a:r>
            <a:r>
              <a:rPr lang="it-IT" sz="2400" dirty="0" err="1"/>
              <a:t>vascular</a:t>
            </a:r>
            <a:r>
              <a:rPr lang="it-IT" sz="2400" dirty="0"/>
              <a:t> bed </a:t>
            </a:r>
            <a:r>
              <a:rPr lang="it-IT" sz="2400" dirty="0" err="1"/>
              <a:t>involved</a:t>
            </a:r>
            <a:r>
              <a:rPr lang="it-IT" sz="2400" dirty="0"/>
              <a:t>, the </a:t>
            </a:r>
            <a:r>
              <a:rPr lang="it-IT" sz="2400" dirty="0" err="1"/>
              <a:t>clinical</a:t>
            </a:r>
            <a:r>
              <a:rPr lang="it-IT" sz="2400" dirty="0"/>
              <a:t> </a:t>
            </a:r>
            <a:r>
              <a:rPr lang="it-IT" sz="2400" dirty="0" err="1"/>
              <a:t>presentations</a:t>
            </a:r>
            <a:r>
              <a:rPr lang="it-IT" sz="2400" dirty="0"/>
              <a:t> can include </a:t>
            </a:r>
            <a:r>
              <a:rPr lang="it-IT" sz="2400" dirty="0" err="1"/>
              <a:t>pulmonary</a:t>
            </a:r>
            <a:r>
              <a:rPr lang="it-IT" sz="2400" dirty="0"/>
              <a:t> </a:t>
            </a:r>
            <a:r>
              <a:rPr lang="it-IT" sz="2400" dirty="0" err="1"/>
              <a:t>embolism</a:t>
            </a:r>
            <a:r>
              <a:rPr lang="it-IT" sz="2400" dirty="0"/>
              <a:t> (</a:t>
            </a:r>
            <a:r>
              <a:rPr lang="it-IT" sz="2400" dirty="0" err="1"/>
              <a:t>following</a:t>
            </a:r>
            <a:r>
              <a:rPr lang="it-IT" sz="2400" dirty="0"/>
              <a:t> </a:t>
            </a:r>
            <a:r>
              <a:rPr lang="it-IT" sz="2400" dirty="0" err="1"/>
              <a:t>lower</a:t>
            </a:r>
            <a:r>
              <a:rPr lang="it-IT" sz="2400" dirty="0"/>
              <a:t> </a:t>
            </a:r>
            <a:r>
              <a:rPr lang="it-IT" sz="2400" dirty="0" err="1"/>
              <a:t>extremity</a:t>
            </a:r>
            <a:r>
              <a:rPr lang="it-IT" sz="2400" dirty="0"/>
              <a:t> </a:t>
            </a:r>
            <a:r>
              <a:rPr lang="it-IT" sz="2400" dirty="0" err="1"/>
              <a:t>venous</a:t>
            </a:r>
            <a:r>
              <a:rPr lang="it-IT" sz="2400" dirty="0"/>
              <a:t> </a:t>
            </a:r>
            <a:r>
              <a:rPr lang="it-IT" sz="2400" dirty="0" err="1"/>
              <a:t>thrombosis</a:t>
            </a:r>
            <a:r>
              <a:rPr lang="it-IT" sz="2400" dirty="0"/>
              <a:t>), </a:t>
            </a:r>
            <a:r>
              <a:rPr lang="it-IT" sz="2400" dirty="0" err="1"/>
              <a:t>pulmonary</a:t>
            </a:r>
            <a:r>
              <a:rPr lang="it-IT" sz="2400" dirty="0"/>
              <a:t> </a:t>
            </a:r>
            <a:r>
              <a:rPr lang="it-IT" sz="2400" dirty="0" err="1"/>
              <a:t>hypertension</a:t>
            </a:r>
            <a:r>
              <a:rPr lang="it-IT" sz="2400" dirty="0"/>
              <a:t> (from </a:t>
            </a:r>
            <a:r>
              <a:rPr lang="it-IT" sz="2400" dirty="0" err="1"/>
              <a:t>recurrent</a:t>
            </a:r>
            <a:r>
              <a:rPr lang="it-IT" sz="2400" dirty="0"/>
              <a:t> </a:t>
            </a:r>
            <a:r>
              <a:rPr lang="it-IT" sz="2400" dirty="0" err="1"/>
              <a:t>subclinical</a:t>
            </a:r>
            <a:r>
              <a:rPr lang="it-IT" sz="2400" dirty="0"/>
              <a:t> </a:t>
            </a:r>
            <a:r>
              <a:rPr lang="it-IT" sz="2400" dirty="0" err="1"/>
              <a:t>pulmonary</a:t>
            </a:r>
            <a:r>
              <a:rPr lang="it-IT" sz="2400" dirty="0"/>
              <a:t> emboli), </a:t>
            </a:r>
            <a:r>
              <a:rPr lang="it-IT" sz="2400" dirty="0" err="1"/>
              <a:t>stroke</a:t>
            </a:r>
            <a:r>
              <a:rPr lang="it-IT" sz="2400" dirty="0"/>
              <a:t>, </a:t>
            </a:r>
            <a:r>
              <a:rPr lang="it-IT" sz="2400" dirty="0" err="1"/>
              <a:t>bowel</a:t>
            </a:r>
            <a:r>
              <a:rPr lang="it-IT" sz="2400" dirty="0"/>
              <a:t> </a:t>
            </a:r>
            <a:r>
              <a:rPr lang="it-IT" sz="2400" dirty="0" err="1"/>
              <a:t>infarction</a:t>
            </a:r>
            <a:r>
              <a:rPr lang="it-IT" sz="2400" dirty="0"/>
              <a:t>, or </a:t>
            </a:r>
            <a:r>
              <a:rPr lang="it-IT" sz="2400" dirty="0" err="1"/>
              <a:t>renovascular</a:t>
            </a:r>
            <a:r>
              <a:rPr lang="it-IT" sz="2400" dirty="0"/>
              <a:t> </a:t>
            </a:r>
            <a:r>
              <a:rPr lang="it-IT" sz="2400" dirty="0" err="1"/>
              <a:t>hypertension</a:t>
            </a:r>
            <a:r>
              <a:rPr lang="it-IT" sz="2400" dirty="0"/>
              <a:t>. </a:t>
            </a:r>
            <a:r>
              <a:rPr lang="it-IT" sz="2400" dirty="0" err="1"/>
              <a:t>Fetal</a:t>
            </a:r>
            <a:r>
              <a:rPr lang="it-IT" sz="2400" dirty="0"/>
              <a:t> </a:t>
            </a:r>
            <a:r>
              <a:rPr lang="it-IT" sz="2400" dirty="0" err="1"/>
              <a:t>loss</a:t>
            </a:r>
            <a:r>
              <a:rPr lang="it-IT" sz="2400" dirty="0"/>
              <a:t> </a:t>
            </a:r>
            <a:r>
              <a:rPr lang="it-IT" sz="2400" dirty="0" err="1"/>
              <a:t>does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appear</a:t>
            </a:r>
            <a:r>
              <a:rPr lang="it-IT" sz="2400" dirty="0"/>
              <a:t> to be </a:t>
            </a:r>
            <a:r>
              <a:rPr lang="it-IT" sz="2400" dirty="0" err="1"/>
              <a:t>explained</a:t>
            </a:r>
            <a:r>
              <a:rPr lang="it-IT" sz="2400" dirty="0"/>
              <a:t> by </a:t>
            </a:r>
            <a:r>
              <a:rPr lang="it-IT" sz="2400" dirty="0" err="1"/>
              <a:t>thrombosis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rather</a:t>
            </a:r>
            <a:r>
              <a:rPr lang="it-IT" sz="2400" dirty="0"/>
              <a:t> </a:t>
            </a:r>
            <a:r>
              <a:rPr lang="it-IT" sz="2400" dirty="0" err="1"/>
              <a:t>seems</a:t>
            </a:r>
            <a:r>
              <a:rPr lang="it-IT" sz="2400" dirty="0"/>
              <a:t> to </a:t>
            </a:r>
            <a:r>
              <a:rPr lang="it-IT" sz="2400" dirty="0" err="1"/>
              <a:t>stem</a:t>
            </a:r>
            <a:r>
              <a:rPr lang="it-IT" sz="2400" dirty="0"/>
              <a:t> from </a:t>
            </a:r>
            <a:r>
              <a:rPr lang="it-IT" sz="2400" dirty="0" err="1"/>
              <a:t>antibody-mediated</a:t>
            </a:r>
            <a:r>
              <a:rPr lang="it-IT" sz="2400" dirty="0"/>
              <a:t> </a:t>
            </a:r>
            <a:r>
              <a:rPr lang="it-IT" sz="2400" dirty="0" err="1"/>
              <a:t>interference</a:t>
            </a:r>
            <a:r>
              <a:rPr lang="it-IT" sz="2400" dirty="0"/>
              <a:t> with the </a:t>
            </a:r>
            <a:r>
              <a:rPr lang="it-IT" sz="2400" dirty="0" err="1"/>
              <a:t>growth</a:t>
            </a:r>
            <a:r>
              <a:rPr lang="it-IT" sz="2400" dirty="0"/>
              <a:t> and </a:t>
            </a:r>
            <a:r>
              <a:rPr lang="it-IT" sz="2400" dirty="0" err="1"/>
              <a:t>differentiation</a:t>
            </a:r>
            <a:r>
              <a:rPr lang="it-IT" sz="2400" dirty="0"/>
              <a:t> of </a:t>
            </a:r>
            <a:r>
              <a:rPr lang="it-IT" sz="2400" dirty="0" err="1"/>
              <a:t>trophoblasts</a:t>
            </a:r>
            <a:r>
              <a:rPr lang="it-IT" sz="2400" dirty="0"/>
              <a:t>, </a:t>
            </a:r>
            <a:r>
              <a:rPr lang="it-IT" sz="2400" dirty="0" err="1"/>
              <a:t>leading</a:t>
            </a:r>
            <a:r>
              <a:rPr lang="it-IT" sz="2400" dirty="0"/>
              <a:t> to a </a:t>
            </a:r>
            <a:r>
              <a:rPr lang="it-IT" sz="2400" dirty="0" err="1"/>
              <a:t>failure</a:t>
            </a:r>
            <a:r>
              <a:rPr lang="it-IT" sz="2400" dirty="0"/>
              <a:t> of </a:t>
            </a:r>
            <a:r>
              <a:rPr lang="it-IT" sz="2400" dirty="0" err="1"/>
              <a:t>placentation</a:t>
            </a:r>
            <a:r>
              <a:rPr lang="it-IT" sz="2400" dirty="0"/>
              <a:t>. Anti-</a:t>
            </a:r>
            <a:r>
              <a:rPr lang="it-IT" sz="2400" dirty="0" err="1"/>
              <a:t>phospholipid</a:t>
            </a:r>
            <a:r>
              <a:rPr lang="it-IT" sz="2400" dirty="0"/>
              <a:t> </a:t>
            </a:r>
            <a:r>
              <a:rPr lang="it-IT" sz="2400" dirty="0" err="1"/>
              <a:t>antibody</a:t>
            </a:r>
            <a:r>
              <a:rPr lang="it-IT" sz="2400" dirty="0"/>
              <a:t> </a:t>
            </a:r>
            <a:r>
              <a:rPr lang="it-IT" sz="2400" dirty="0" err="1"/>
              <a:t>syndrome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a cause of </a:t>
            </a:r>
            <a:r>
              <a:rPr lang="it-IT" sz="2400" dirty="0" err="1"/>
              <a:t>renal</a:t>
            </a:r>
            <a:r>
              <a:rPr lang="it-IT" sz="2400" dirty="0"/>
              <a:t> </a:t>
            </a:r>
            <a:r>
              <a:rPr lang="it-IT" sz="2400" dirty="0" err="1"/>
              <a:t>microangiopathy</a:t>
            </a:r>
            <a:r>
              <a:rPr lang="it-IT" sz="2400" dirty="0"/>
              <a:t>, </a:t>
            </a:r>
            <a:r>
              <a:rPr lang="it-IT" sz="2400" dirty="0" err="1"/>
              <a:t>resulting</a:t>
            </a:r>
            <a:r>
              <a:rPr lang="it-IT" sz="2400" dirty="0"/>
              <a:t> in </a:t>
            </a:r>
            <a:r>
              <a:rPr lang="it-IT" sz="2400" dirty="0" err="1"/>
              <a:t>renal</a:t>
            </a:r>
            <a:r>
              <a:rPr lang="it-IT" sz="2400" dirty="0"/>
              <a:t> </a:t>
            </a:r>
            <a:r>
              <a:rPr lang="it-IT" sz="2400" dirty="0" err="1"/>
              <a:t>failure</a:t>
            </a:r>
            <a:r>
              <a:rPr lang="it-IT" sz="2400" dirty="0"/>
              <a:t> </a:t>
            </a:r>
            <a:r>
              <a:rPr lang="it-IT" sz="2400" dirty="0" err="1"/>
              <a:t>associated</a:t>
            </a:r>
            <a:r>
              <a:rPr lang="it-IT" sz="2400" dirty="0"/>
              <a:t> with multiple </a:t>
            </a:r>
            <a:r>
              <a:rPr lang="it-IT" sz="2400" dirty="0" err="1"/>
              <a:t>capillary</a:t>
            </a:r>
            <a:r>
              <a:rPr lang="it-IT" sz="2400" dirty="0"/>
              <a:t> and </a:t>
            </a:r>
            <a:r>
              <a:rPr lang="it-IT" sz="2400" dirty="0" err="1"/>
              <a:t>arterial</a:t>
            </a:r>
            <a:r>
              <a:rPr lang="it-IT" sz="2400" dirty="0"/>
              <a:t> </a:t>
            </a:r>
            <a:r>
              <a:rPr lang="it-IT" sz="2400" dirty="0" err="1"/>
              <a:t>thromboses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6455648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437D9A2-E24D-E443-8752-296B4072C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642" y="723900"/>
            <a:ext cx="738915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61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73045" y="417481"/>
            <a:ext cx="82459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Liver</a:t>
            </a:r>
            <a:r>
              <a:rPr lang="it-IT" sz="2000" b="1" dirty="0"/>
              <a:t> </a:t>
            </a:r>
            <a:r>
              <a:rPr lang="it-IT" sz="2000" b="1" dirty="0" err="1"/>
              <a:t>with</a:t>
            </a:r>
            <a:r>
              <a:rPr lang="it-IT" sz="2000" b="1" dirty="0"/>
              <a:t> </a:t>
            </a:r>
            <a:r>
              <a:rPr lang="it-IT" sz="2000" b="1" dirty="0" err="1"/>
              <a:t>chronic</a:t>
            </a:r>
            <a:r>
              <a:rPr lang="it-IT" sz="2000" b="1" dirty="0"/>
              <a:t> passive </a:t>
            </a:r>
            <a:r>
              <a:rPr lang="it-IT" sz="2000" b="1" dirty="0" err="1"/>
              <a:t>congestion</a:t>
            </a:r>
            <a:r>
              <a:rPr lang="it-IT" sz="2000" b="1" dirty="0"/>
              <a:t> and </a:t>
            </a:r>
            <a:r>
              <a:rPr lang="it-IT" sz="2000" b="1" dirty="0" err="1"/>
              <a:t>hemorrhagic</a:t>
            </a:r>
            <a:r>
              <a:rPr lang="it-IT" sz="2000" b="1" dirty="0"/>
              <a:t> </a:t>
            </a:r>
            <a:r>
              <a:rPr lang="it-IT" sz="2000" b="1" dirty="0" err="1"/>
              <a:t>necrosis</a:t>
            </a:r>
            <a:r>
              <a:rPr lang="it-IT" sz="2000" dirty="0"/>
              <a:t>. (A) In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autopsy</a:t>
            </a:r>
            <a:r>
              <a:rPr lang="it-IT" sz="2000" dirty="0"/>
              <a:t> specimen, </a:t>
            </a:r>
            <a:r>
              <a:rPr lang="it-IT" sz="2000" dirty="0" err="1"/>
              <a:t>central</a:t>
            </a:r>
            <a:r>
              <a:rPr lang="it-IT" sz="2000" dirty="0"/>
              <a:t> </a:t>
            </a:r>
            <a:r>
              <a:rPr lang="it-IT" sz="2000" dirty="0" err="1"/>
              <a:t>areas</a:t>
            </a:r>
            <a:r>
              <a:rPr lang="it-IT" sz="2000" dirty="0"/>
              <a:t> are </a:t>
            </a:r>
            <a:r>
              <a:rPr lang="it-IT" sz="2000" dirty="0" err="1"/>
              <a:t>red</a:t>
            </a:r>
            <a:r>
              <a:rPr lang="it-IT" sz="2000" dirty="0"/>
              <a:t> and </a:t>
            </a:r>
            <a:r>
              <a:rPr lang="it-IT" sz="2000" dirty="0" err="1"/>
              <a:t>slightly</a:t>
            </a:r>
            <a:r>
              <a:rPr lang="it-IT" sz="2000" dirty="0"/>
              <a:t> </a:t>
            </a:r>
            <a:r>
              <a:rPr lang="it-IT" sz="2000" dirty="0" err="1"/>
              <a:t>depressed</a:t>
            </a:r>
            <a:r>
              <a:rPr lang="it-IT" sz="2000" dirty="0"/>
              <a:t> </a:t>
            </a:r>
            <a:r>
              <a:rPr lang="it-IT" sz="2000" dirty="0" err="1"/>
              <a:t>compared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the </a:t>
            </a:r>
            <a:r>
              <a:rPr lang="it-IT" sz="2000" dirty="0" err="1"/>
              <a:t>surrounding</a:t>
            </a:r>
            <a:r>
              <a:rPr lang="it-IT" sz="2000" dirty="0"/>
              <a:t> </a:t>
            </a:r>
            <a:r>
              <a:rPr lang="it-IT" sz="2000" dirty="0" err="1"/>
              <a:t>tan</a:t>
            </a:r>
            <a:r>
              <a:rPr lang="it-IT" sz="2000" dirty="0"/>
              <a:t> </a:t>
            </a:r>
            <a:r>
              <a:rPr lang="it-IT" sz="2000" dirty="0" err="1"/>
              <a:t>viable</a:t>
            </a:r>
            <a:r>
              <a:rPr lang="it-IT" sz="2000" dirty="0"/>
              <a:t> </a:t>
            </a:r>
            <a:r>
              <a:rPr lang="it-IT" sz="2000" dirty="0" err="1"/>
              <a:t>parenchyma</a:t>
            </a:r>
            <a:r>
              <a:rPr lang="it-IT" sz="2000" dirty="0"/>
              <a:t>, </a:t>
            </a:r>
            <a:r>
              <a:rPr lang="it-IT" sz="2000" dirty="0" err="1"/>
              <a:t>creating</a:t>
            </a:r>
            <a:r>
              <a:rPr lang="it-IT" sz="2000" dirty="0"/>
              <a:t> “</a:t>
            </a:r>
            <a:r>
              <a:rPr lang="it-IT" sz="2000" dirty="0" err="1"/>
              <a:t>nutmeg</a:t>
            </a:r>
            <a:r>
              <a:rPr lang="it-IT" sz="2000" dirty="0"/>
              <a:t> </a:t>
            </a:r>
            <a:r>
              <a:rPr lang="it-IT" sz="2000" dirty="0" err="1"/>
              <a:t>liver</a:t>
            </a:r>
            <a:r>
              <a:rPr lang="it-IT" sz="2000" dirty="0"/>
              <a:t>” (so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resembles</a:t>
            </a:r>
            <a:r>
              <a:rPr lang="it-IT" sz="2000" dirty="0"/>
              <a:t> the cut </a:t>
            </a:r>
            <a:r>
              <a:rPr lang="it-IT" sz="2000" dirty="0" err="1"/>
              <a:t>surface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nutmeg</a:t>
            </a:r>
            <a:r>
              <a:rPr lang="it-IT" sz="2000" dirty="0"/>
              <a:t>). (</a:t>
            </a:r>
            <a:r>
              <a:rPr lang="it-IT" sz="2000" dirty="0" err="1"/>
              <a:t>B</a:t>
            </a:r>
            <a:r>
              <a:rPr lang="it-IT" sz="2000" dirty="0"/>
              <a:t>) </a:t>
            </a:r>
            <a:r>
              <a:rPr lang="it-IT" sz="2000" dirty="0" err="1"/>
              <a:t>Microscopic</a:t>
            </a:r>
            <a:r>
              <a:rPr lang="it-IT" sz="2000" dirty="0"/>
              <a:t> </a:t>
            </a:r>
            <a:r>
              <a:rPr lang="it-IT" sz="2000" dirty="0" err="1"/>
              <a:t>preparation</a:t>
            </a:r>
            <a:r>
              <a:rPr lang="it-IT" sz="2000" dirty="0"/>
              <a:t> </a:t>
            </a:r>
            <a:r>
              <a:rPr lang="it-IT" sz="2000" dirty="0" err="1"/>
              <a:t>shows</a:t>
            </a:r>
            <a:r>
              <a:rPr lang="it-IT" sz="2000" dirty="0"/>
              <a:t> </a:t>
            </a:r>
            <a:r>
              <a:rPr lang="it-IT" sz="2000" dirty="0" err="1"/>
              <a:t>centrilobular</a:t>
            </a:r>
            <a:r>
              <a:rPr lang="it-IT" sz="2000" dirty="0"/>
              <a:t> </a:t>
            </a:r>
            <a:r>
              <a:rPr lang="it-IT" sz="2000" dirty="0" err="1"/>
              <a:t>hepatic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hemorrhage</a:t>
            </a:r>
            <a:r>
              <a:rPr lang="it-IT" sz="2000" dirty="0"/>
              <a:t> and </a:t>
            </a:r>
            <a:r>
              <a:rPr lang="it-IT" sz="2000" dirty="0" err="1"/>
              <a:t>scattered</a:t>
            </a:r>
            <a:r>
              <a:rPr lang="it-IT" sz="2000" dirty="0"/>
              <a:t>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</a:t>
            </a:r>
          </a:p>
        </p:txBody>
      </p:sp>
      <p:pic>
        <p:nvPicPr>
          <p:cNvPr id="3" name="Immagine 2" descr="Schermata 2018-08-23 alle 14.08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2870183"/>
            <a:ext cx="4575635" cy="2831174"/>
          </a:xfrm>
          <a:prstGeom prst="rect">
            <a:avLst/>
          </a:prstGeom>
        </p:spPr>
      </p:pic>
      <p:pic>
        <p:nvPicPr>
          <p:cNvPr id="4" name="Immagine 3" descr="Schermata 2018-08-23 alle 14.08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635" y="2870183"/>
            <a:ext cx="4571872" cy="283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11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35666" y="428178"/>
            <a:ext cx="3941234" cy="6001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Edema</a:t>
            </a:r>
            <a:endParaRPr lang="it-IT" dirty="0"/>
          </a:p>
          <a:p>
            <a:r>
              <a:rPr lang="it-IT" b="1" dirty="0" err="1"/>
              <a:t>Approximately</a:t>
            </a:r>
            <a:r>
              <a:rPr lang="it-IT" b="1" dirty="0"/>
              <a:t> 60%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lean</a:t>
            </a:r>
            <a:r>
              <a:rPr lang="it-IT" b="1" dirty="0"/>
              <a:t> body </a:t>
            </a:r>
            <a:r>
              <a:rPr lang="it-IT" b="1" dirty="0" err="1"/>
              <a:t>weight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water, </a:t>
            </a:r>
            <a:r>
              <a:rPr lang="it-IT" b="1" dirty="0" err="1"/>
              <a:t>two-thirds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which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intracellular</a:t>
            </a:r>
            <a:r>
              <a:rPr lang="it-IT" b="1" dirty="0"/>
              <a:t>. </a:t>
            </a:r>
            <a:r>
              <a:rPr lang="it-IT" b="1" dirty="0" err="1"/>
              <a:t>Most</a:t>
            </a:r>
            <a:r>
              <a:rPr lang="it-IT" b="1" dirty="0"/>
              <a:t> of the </a:t>
            </a:r>
            <a:r>
              <a:rPr lang="it-IT" b="1" dirty="0" err="1"/>
              <a:t>remaining</a:t>
            </a:r>
            <a:r>
              <a:rPr lang="it-IT" b="1" dirty="0"/>
              <a:t> water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found</a:t>
            </a:r>
            <a:r>
              <a:rPr lang="it-IT" b="1" dirty="0"/>
              <a:t> in </a:t>
            </a:r>
            <a:r>
              <a:rPr lang="it-IT" b="1" dirty="0" err="1"/>
              <a:t>extracellular</a:t>
            </a:r>
            <a:r>
              <a:rPr lang="it-IT" b="1" dirty="0"/>
              <a:t> </a:t>
            </a:r>
            <a:r>
              <a:rPr lang="it-IT" b="1" dirty="0" err="1"/>
              <a:t>compartments</a:t>
            </a:r>
            <a:r>
              <a:rPr lang="it-IT" b="1" dirty="0"/>
              <a:t> in the </a:t>
            </a:r>
            <a:r>
              <a:rPr lang="it-IT" b="1" dirty="0" err="1"/>
              <a:t>form</a:t>
            </a:r>
            <a:r>
              <a:rPr lang="it-IT" b="1" dirty="0"/>
              <a:t> of </a:t>
            </a:r>
            <a:r>
              <a:rPr lang="it-IT" b="1" dirty="0" err="1"/>
              <a:t>interstitial</a:t>
            </a:r>
            <a:r>
              <a:rPr lang="it-IT" b="1" dirty="0"/>
              <a:t> </a:t>
            </a:r>
            <a:r>
              <a:rPr lang="it-IT" b="1" dirty="0" err="1"/>
              <a:t>fluid</a:t>
            </a:r>
            <a:r>
              <a:rPr lang="it-IT" b="1" dirty="0"/>
              <a:t>; </a:t>
            </a:r>
            <a:r>
              <a:rPr lang="it-IT" b="1" dirty="0" err="1"/>
              <a:t>only</a:t>
            </a:r>
            <a:r>
              <a:rPr lang="it-IT" b="1" dirty="0"/>
              <a:t> 5% of the </a:t>
            </a:r>
            <a:r>
              <a:rPr lang="it-IT" b="1" dirty="0" err="1"/>
              <a:t>body’s</a:t>
            </a:r>
            <a:r>
              <a:rPr lang="it-IT" b="1" dirty="0"/>
              <a:t> water </a:t>
            </a:r>
            <a:r>
              <a:rPr lang="it-IT" b="1" dirty="0" err="1"/>
              <a:t>is</a:t>
            </a:r>
            <a:r>
              <a:rPr lang="it-IT" b="1" dirty="0"/>
              <a:t> in </a:t>
            </a:r>
            <a:r>
              <a:rPr lang="it-IT" b="1" dirty="0" err="1"/>
              <a:t>blood</a:t>
            </a:r>
            <a:r>
              <a:rPr lang="it-IT" b="1" dirty="0"/>
              <a:t> plasma. </a:t>
            </a:r>
          </a:p>
          <a:p>
            <a:r>
              <a:rPr lang="it-IT" dirty="0"/>
              <a:t>Edema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accumulation</a:t>
            </a:r>
            <a:r>
              <a:rPr lang="it-IT" dirty="0"/>
              <a:t> of </a:t>
            </a:r>
            <a:r>
              <a:rPr lang="it-IT" dirty="0" err="1"/>
              <a:t>interstitial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</a:t>
            </a:r>
            <a:r>
              <a:rPr lang="it-IT" dirty="0" err="1"/>
              <a:t>tissues</a:t>
            </a:r>
            <a:r>
              <a:rPr lang="it-IT" dirty="0"/>
              <a:t>. </a:t>
            </a:r>
            <a:r>
              <a:rPr lang="it-IT" dirty="0" err="1"/>
              <a:t>Extravascular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can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collect</a:t>
            </a:r>
            <a:r>
              <a:rPr lang="it-IT" dirty="0"/>
              <a:t> in body </a:t>
            </a:r>
            <a:r>
              <a:rPr lang="it-IT" dirty="0" err="1"/>
              <a:t>cavities</a:t>
            </a:r>
            <a:r>
              <a:rPr lang="it-IT" dirty="0"/>
              <a:t> and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accumulations</a:t>
            </a:r>
            <a:r>
              <a:rPr lang="it-IT" dirty="0"/>
              <a:t> are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referred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collectively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effusions</a:t>
            </a:r>
            <a:r>
              <a:rPr lang="it-IT" dirty="0"/>
              <a:t>. </a:t>
            </a:r>
            <a:r>
              <a:rPr lang="it-IT" dirty="0" err="1"/>
              <a:t>Examples</a:t>
            </a:r>
            <a:r>
              <a:rPr lang="it-IT" dirty="0"/>
              <a:t> include </a:t>
            </a:r>
            <a:r>
              <a:rPr lang="it-IT" dirty="0" err="1"/>
              <a:t>effusions</a:t>
            </a:r>
            <a:r>
              <a:rPr lang="it-IT" dirty="0"/>
              <a:t> in the </a:t>
            </a:r>
            <a:r>
              <a:rPr lang="it-IT" dirty="0" err="1"/>
              <a:t>pleural</a:t>
            </a:r>
            <a:r>
              <a:rPr lang="it-IT" dirty="0"/>
              <a:t> </a:t>
            </a:r>
            <a:r>
              <a:rPr lang="it-IT" dirty="0" err="1"/>
              <a:t>cavity</a:t>
            </a:r>
            <a:r>
              <a:rPr lang="it-IT" dirty="0"/>
              <a:t> (</a:t>
            </a:r>
            <a:r>
              <a:rPr lang="it-IT" dirty="0" err="1"/>
              <a:t>hydrothorax</a:t>
            </a:r>
            <a:r>
              <a:rPr lang="it-IT" dirty="0"/>
              <a:t>), the </a:t>
            </a:r>
            <a:r>
              <a:rPr lang="it-IT" dirty="0" err="1"/>
              <a:t>pericardial</a:t>
            </a:r>
            <a:r>
              <a:rPr lang="it-IT" dirty="0"/>
              <a:t> </a:t>
            </a:r>
            <a:r>
              <a:rPr lang="it-IT" dirty="0" err="1"/>
              <a:t>cavity</a:t>
            </a:r>
            <a:r>
              <a:rPr lang="it-IT" dirty="0"/>
              <a:t> (</a:t>
            </a:r>
            <a:r>
              <a:rPr lang="it-IT" dirty="0" err="1"/>
              <a:t>hydropericardium</a:t>
            </a:r>
            <a:r>
              <a:rPr lang="it-IT" dirty="0"/>
              <a:t>), or the </a:t>
            </a:r>
            <a:r>
              <a:rPr lang="it-IT" dirty="0" err="1"/>
              <a:t>peritoneal</a:t>
            </a:r>
            <a:r>
              <a:rPr lang="it-IT" dirty="0"/>
              <a:t> </a:t>
            </a:r>
            <a:r>
              <a:rPr lang="it-IT" dirty="0" err="1"/>
              <a:t>cavity</a:t>
            </a:r>
            <a:r>
              <a:rPr lang="it-IT" dirty="0"/>
              <a:t> (</a:t>
            </a:r>
            <a:r>
              <a:rPr lang="it-IT" dirty="0" err="1"/>
              <a:t>hydroperitoneum</a:t>
            </a:r>
            <a:r>
              <a:rPr lang="it-IT" dirty="0"/>
              <a:t>, or </a:t>
            </a:r>
            <a:r>
              <a:rPr lang="it-IT" dirty="0" err="1"/>
              <a:t>ascites</a:t>
            </a:r>
            <a:r>
              <a:rPr lang="it-IT" dirty="0"/>
              <a:t>). Anasarca </a:t>
            </a:r>
            <a:r>
              <a:rPr lang="it-IT" dirty="0" err="1"/>
              <a:t>is</a:t>
            </a:r>
            <a:r>
              <a:rPr lang="it-IT" dirty="0"/>
              <a:t> severe, </a:t>
            </a:r>
            <a:r>
              <a:rPr lang="it-IT" dirty="0" err="1"/>
              <a:t>generalized</a:t>
            </a:r>
            <a:r>
              <a:rPr lang="it-IT" dirty="0"/>
              <a:t> edema </a:t>
            </a:r>
            <a:r>
              <a:rPr lang="it-IT" dirty="0" err="1"/>
              <a:t>marked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profound</a:t>
            </a:r>
            <a:r>
              <a:rPr lang="it-IT" dirty="0"/>
              <a:t> </a:t>
            </a:r>
            <a:r>
              <a:rPr lang="it-IT" dirty="0" err="1"/>
              <a:t>swelling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subcutaneous</a:t>
            </a:r>
            <a:r>
              <a:rPr lang="it-IT" dirty="0"/>
              <a:t> </a:t>
            </a:r>
            <a:r>
              <a:rPr lang="it-IT" dirty="0" err="1"/>
              <a:t>tissues</a:t>
            </a:r>
            <a:r>
              <a:rPr lang="it-IT" dirty="0"/>
              <a:t> and </a:t>
            </a:r>
            <a:r>
              <a:rPr lang="it-IT" dirty="0" err="1"/>
              <a:t>accumulation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in body </a:t>
            </a:r>
            <a:r>
              <a:rPr lang="it-IT" dirty="0" err="1"/>
              <a:t>cavities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8-27 alle 09.59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0" y="-1"/>
            <a:ext cx="49911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6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16478" y="278321"/>
            <a:ext cx="855904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Factors</a:t>
            </a:r>
            <a:r>
              <a:rPr lang="it-IT" sz="2000" b="1" dirty="0"/>
              <a:t> </a:t>
            </a:r>
            <a:r>
              <a:rPr lang="it-IT" sz="2000" b="1" dirty="0" err="1"/>
              <a:t>influencing</a:t>
            </a:r>
            <a:r>
              <a:rPr lang="it-IT" sz="2000" b="1" dirty="0"/>
              <a:t> </a:t>
            </a:r>
            <a:r>
              <a:rPr lang="it-IT" sz="2000" b="1" dirty="0" err="1"/>
              <a:t>fluid</a:t>
            </a:r>
            <a:r>
              <a:rPr lang="it-IT" sz="2000" b="1" dirty="0"/>
              <a:t> </a:t>
            </a:r>
            <a:r>
              <a:rPr lang="it-IT" sz="2000" b="1" dirty="0" err="1"/>
              <a:t>movement</a:t>
            </a:r>
            <a:r>
              <a:rPr lang="it-IT" sz="2000" b="1" dirty="0"/>
              <a:t> </a:t>
            </a:r>
            <a:r>
              <a:rPr lang="it-IT" sz="2000" b="1" dirty="0" err="1"/>
              <a:t>across</a:t>
            </a:r>
            <a:r>
              <a:rPr lang="it-IT" sz="2000" b="1" dirty="0"/>
              <a:t> </a:t>
            </a:r>
            <a:r>
              <a:rPr lang="it-IT" sz="2000" b="1" dirty="0" err="1"/>
              <a:t>capillary</a:t>
            </a:r>
            <a:r>
              <a:rPr lang="it-IT" sz="2000" b="1" dirty="0"/>
              <a:t> </a:t>
            </a:r>
            <a:r>
              <a:rPr lang="it-IT" sz="2000" b="1" dirty="0" err="1"/>
              <a:t>walls</a:t>
            </a:r>
            <a:r>
              <a:rPr lang="it-IT" sz="2000" b="1" dirty="0"/>
              <a:t> </a:t>
            </a:r>
          </a:p>
          <a:p>
            <a:r>
              <a:rPr lang="it-IT" dirty="0" err="1"/>
              <a:t>Capillary</a:t>
            </a:r>
            <a:r>
              <a:rPr lang="it-IT" dirty="0"/>
              <a:t> </a:t>
            </a:r>
            <a:r>
              <a:rPr lang="it-IT" dirty="0" err="1"/>
              <a:t>hydrostatic</a:t>
            </a:r>
            <a:r>
              <a:rPr lang="it-IT" dirty="0"/>
              <a:t> and </a:t>
            </a:r>
            <a:r>
              <a:rPr lang="it-IT" dirty="0" err="1"/>
              <a:t>osmotic</a:t>
            </a:r>
            <a:r>
              <a:rPr lang="it-IT" dirty="0"/>
              <a:t> </a:t>
            </a:r>
            <a:r>
              <a:rPr lang="it-IT" dirty="0" err="1"/>
              <a:t>forces</a:t>
            </a:r>
            <a:r>
              <a:rPr lang="it-IT" dirty="0"/>
              <a:t> are </a:t>
            </a:r>
            <a:r>
              <a:rPr lang="it-IT" dirty="0" err="1"/>
              <a:t>normally</a:t>
            </a:r>
            <a:r>
              <a:rPr lang="it-IT" dirty="0"/>
              <a:t> </a:t>
            </a:r>
            <a:r>
              <a:rPr lang="it-IT" dirty="0" err="1"/>
              <a:t>balanced</a:t>
            </a:r>
            <a:r>
              <a:rPr lang="it-IT" dirty="0"/>
              <a:t> so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little</a:t>
            </a:r>
            <a:r>
              <a:rPr lang="it-IT" dirty="0"/>
              <a:t> net </a:t>
            </a:r>
            <a:r>
              <a:rPr lang="it-IT" dirty="0" err="1"/>
              <a:t>movement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interstitium</a:t>
            </a:r>
            <a:r>
              <a:rPr lang="it-IT" dirty="0"/>
              <a:t>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hydrostatic</a:t>
            </a:r>
            <a:r>
              <a:rPr lang="it-IT" dirty="0"/>
              <a:t> </a:t>
            </a:r>
            <a:r>
              <a:rPr lang="it-IT" dirty="0" err="1"/>
              <a:t>pressure</a:t>
            </a:r>
            <a:r>
              <a:rPr lang="it-IT" dirty="0"/>
              <a:t> or </a:t>
            </a:r>
            <a:r>
              <a:rPr lang="it-IT" dirty="0" err="1"/>
              <a:t>diminished</a:t>
            </a:r>
            <a:r>
              <a:rPr lang="it-IT" dirty="0"/>
              <a:t> plasma </a:t>
            </a:r>
            <a:r>
              <a:rPr lang="it-IT" dirty="0" err="1"/>
              <a:t>osmotic</a:t>
            </a:r>
            <a:r>
              <a:rPr lang="it-IT" dirty="0"/>
              <a:t> </a:t>
            </a:r>
            <a:r>
              <a:rPr lang="it-IT" dirty="0" err="1"/>
              <a:t>pressure</a:t>
            </a:r>
            <a:r>
              <a:rPr lang="it-IT" dirty="0"/>
              <a:t> </a:t>
            </a:r>
            <a:r>
              <a:rPr lang="it-IT" dirty="0" err="1"/>
              <a:t>leads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extravascular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accumulation</a:t>
            </a:r>
            <a:r>
              <a:rPr lang="it-IT" dirty="0"/>
              <a:t> (edema). </a:t>
            </a:r>
          </a:p>
        </p:txBody>
      </p:sp>
      <p:pic>
        <p:nvPicPr>
          <p:cNvPr id="3" name="Immagine 2" descr="Schermata 2018-08-23 alle 14.19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7" y="1744662"/>
            <a:ext cx="6394040" cy="511333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423316" y="2278752"/>
            <a:ext cx="19522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lymphatics</a:t>
            </a:r>
            <a:r>
              <a:rPr lang="it-IT" dirty="0"/>
              <a:t> </a:t>
            </a:r>
            <a:r>
              <a:rPr lang="it-IT" dirty="0" err="1"/>
              <a:t>drain</a:t>
            </a:r>
            <a:r>
              <a:rPr lang="it-IT" dirty="0"/>
              <a:t>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excess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back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circulation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way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thoracic</a:t>
            </a:r>
            <a:r>
              <a:rPr lang="it-IT" dirty="0"/>
              <a:t> </a:t>
            </a:r>
            <a:r>
              <a:rPr lang="it-IT" dirty="0" err="1"/>
              <a:t>duct</a:t>
            </a:r>
            <a:r>
              <a:rPr lang="it-IT" dirty="0"/>
              <a:t>;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capacity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lymphatic</a:t>
            </a:r>
            <a:r>
              <a:rPr lang="it-IT" dirty="0"/>
              <a:t> </a:t>
            </a:r>
            <a:r>
              <a:rPr lang="it-IT" dirty="0" err="1"/>
              <a:t>drainage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exceeded</a:t>
            </a:r>
            <a:r>
              <a:rPr lang="it-IT" dirty="0"/>
              <a:t>, </a:t>
            </a:r>
            <a:r>
              <a:rPr lang="it-IT" dirty="0" err="1"/>
              <a:t>tissue</a:t>
            </a:r>
            <a:r>
              <a:rPr lang="it-IT" dirty="0"/>
              <a:t> edema </a:t>
            </a:r>
            <a:r>
              <a:rPr lang="it-IT" dirty="0" err="1"/>
              <a:t>results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5441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68500" y="3866445"/>
            <a:ext cx="8255000" cy="2215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err="1"/>
              <a:t>Increased</a:t>
            </a:r>
            <a:r>
              <a:rPr lang="it-IT" b="1" dirty="0"/>
              <a:t> </a:t>
            </a:r>
            <a:r>
              <a:rPr lang="it-IT" b="1" dirty="0" err="1"/>
              <a:t>Hydrostatic</a:t>
            </a:r>
            <a:r>
              <a:rPr lang="it-IT" b="1" dirty="0"/>
              <a:t> </a:t>
            </a:r>
            <a:r>
              <a:rPr lang="it-IT" b="1" dirty="0" err="1"/>
              <a:t>Pressure</a:t>
            </a:r>
            <a:endParaRPr lang="it-IT" b="1" dirty="0"/>
          </a:p>
          <a:p>
            <a:r>
              <a:rPr lang="it-IT" sz="2000" dirty="0" err="1"/>
              <a:t>Increases</a:t>
            </a:r>
            <a:r>
              <a:rPr lang="it-IT" sz="2000" dirty="0"/>
              <a:t> in </a:t>
            </a:r>
            <a:r>
              <a:rPr lang="it-IT" sz="2000" dirty="0" err="1"/>
              <a:t>hydrostatic</a:t>
            </a:r>
            <a:r>
              <a:rPr lang="it-IT" sz="2000" dirty="0"/>
              <a:t> </a:t>
            </a:r>
            <a:r>
              <a:rPr lang="it-IT" sz="2000" dirty="0" err="1"/>
              <a:t>pressure</a:t>
            </a:r>
            <a:r>
              <a:rPr lang="it-IT" sz="2000" dirty="0"/>
              <a:t> are </a:t>
            </a:r>
            <a:r>
              <a:rPr lang="it-IT" sz="2000" dirty="0" err="1"/>
              <a:t>mainly</a:t>
            </a:r>
            <a:r>
              <a:rPr lang="it-IT" sz="2000" dirty="0"/>
              <a:t> </a:t>
            </a:r>
            <a:r>
              <a:rPr lang="it-IT" sz="2000" dirty="0" err="1"/>
              <a:t>caused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disorders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impair</a:t>
            </a:r>
            <a:r>
              <a:rPr lang="it-IT" sz="2000" dirty="0"/>
              <a:t> </a:t>
            </a:r>
            <a:r>
              <a:rPr lang="it-IT" sz="2000" dirty="0" err="1"/>
              <a:t>venous</a:t>
            </a:r>
            <a:r>
              <a:rPr lang="it-IT" sz="2000" dirty="0"/>
              <a:t> </a:t>
            </a:r>
            <a:r>
              <a:rPr lang="it-IT" sz="2000" dirty="0" err="1"/>
              <a:t>return</a:t>
            </a:r>
            <a:r>
              <a:rPr lang="it-IT" sz="2000" dirty="0"/>
              <a:t>. </a:t>
            </a:r>
            <a:r>
              <a:rPr lang="it-IT" sz="2000" dirty="0" err="1"/>
              <a:t>Local</a:t>
            </a:r>
            <a:r>
              <a:rPr lang="it-IT" sz="2000" dirty="0"/>
              <a:t> </a:t>
            </a:r>
            <a:r>
              <a:rPr lang="it-IT" sz="2000" dirty="0" err="1"/>
              <a:t>increases</a:t>
            </a:r>
            <a:r>
              <a:rPr lang="it-IT" sz="2000" dirty="0"/>
              <a:t> in </a:t>
            </a:r>
            <a:r>
              <a:rPr lang="it-IT" sz="2000" dirty="0" err="1"/>
              <a:t>intravascular</a:t>
            </a:r>
            <a:r>
              <a:rPr lang="it-IT" sz="2000" dirty="0"/>
              <a:t> </a:t>
            </a:r>
            <a:r>
              <a:rPr lang="it-IT" sz="2000" dirty="0" err="1"/>
              <a:t>pressure</a:t>
            </a:r>
            <a:r>
              <a:rPr lang="it-IT" sz="2000" dirty="0"/>
              <a:t> </a:t>
            </a:r>
            <a:r>
              <a:rPr lang="it-IT" sz="2000" dirty="0" err="1"/>
              <a:t>caused</a:t>
            </a:r>
            <a:r>
              <a:rPr lang="it-IT" sz="2000" dirty="0"/>
              <a:t>,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example</a:t>
            </a:r>
            <a:r>
              <a:rPr lang="it-IT" sz="2000" dirty="0"/>
              <a:t>,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deep</a:t>
            </a:r>
            <a:r>
              <a:rPr lang="it-IT" sz="2000" dirty="0"/>
              <a:t> </a:t>
            </a:r>
            <a:r>
              <a:rPr lang="it-IT" sz="2000" dirty="0" err="1"/>
              <a:t>venous</a:t>
            </a:r>
            <a:r>
              <a:rPr lang="it-IT" sz="2000" dirty="0"/>
              <a:t> </a:t>
            </a:r>
            <a:r>
              <a:rPr lang="it-IT" sz="2000" dirty="0" err="1"/>
              <a:t>thrombosis</a:t>
            </a:r>
            <a:r>
              <a:rPr lang="it-IT" sz="2000" dirty="0"/>
              <a:t> in the </a:t>
            </a:r>
            <a:r>
              <a:rPr lang="it-IT" sz="2000" dirty="0" err="1"/>
              <a:t>lower</a:t>
            </a:r>
            <a:r>
              <a:rPr lang="it-IT" sz="2000" dirty="0"/>
              <a:t> </a:t>
            </a:r>
            <a:r>
              <a:rPr lang="it-IT" sz="2000" dirty="0" err="1"/>
              <a:t>extremity</a:t>
            </a:r>
            <a:r>
              <a:rPr lang="it-IT" sz="2000" dirty="0"/>
              <a:t> can cause edema </a:t>
            </a:r>
            <a:r>
              <a:rPr lang="it-IT" sz="2000" dirty="0" err="1"/>
              <a:t>restricted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</a:t>
            </a:r>
            <a:r>
              <a:rPr lang="it-IT" sz="2000" dirty="0" err="1"/>
              <a:t>distal</a:t>
            </a:r>
            <a:r>
              <a:rPr lang="it-IT" sz="2000" dirty="0"/>
              <a:t> </a:t>
            </a:r>
            <a:r>
              <a:rPr lang="it-IT" sz="2000" dirty="0" err="1"/>
              <a:t>portion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affected</a:t>
            </a:r>
            <a:r>
              <a:rPr lang="it-IT" sz="2000" dirty="0"/>
              <a:t> </a:t>
            </a:r>
            <a:r>
              <a:rPr lang="it-IT" sz="2000" dirty="0" err="1"/>
              <a:t>leg</a:t>
            </a:r>
            <a:r>
              <a:rPr lang="it-IT" sz="2000" dirty="0"/>
              <a:t>. </a:t>
            </a:r>
            <a:r>
              <a:rPr lang="it-IT" sz="2000" dirty="0" err="1"/>
              <a:t>Generalized</a:t>
            </a:r>
            <a:r>
              <a:rPr lang="it-IT" sz="2000" dirty="0"/>
              <a:t> </a:t>
            </a:r>
            <a:r>
              <a:rPr lang="it-IT" sz="2000" dirty="0" err="1"/>
              <a:t>increases</a:t>
            </a:r>
            <a:r>
              <a:rPr lang="it-IT" sz="2000" dirty="0"/>
              <a:t> in </a:t>
            </a:r>
            <a:r>
              <a:rPr lang="it-IT" sz="2000" dirty="0" err="1"/>
              <a:t>venous</a:t>
            </a:r>
            <a:r>
              <a:rPr lang="it-IT" sz="2000" dirty="0"/>
              <a:t> </a:t>
            </a:r>
            <a:r>
              <a:rPr lang="it-IT" sz="2000" dirty="0" err="1"/>
              <a:t>pressure</a:t>
            </a:r>
            <a:r>
              <a:rPr lang="it-IT" sz="2000" dirty="0"/>
              <a:t>,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resultant</a:t>
            </a:r>
            <a:r>
              <a:rPr lang="it-IT" sz="2000" dirty="0"/>
              <a:t> </a:t>
            </a:r>
            <a:r>
              <a:rPr lang="it-IT" sz="2000" dirty="0" err="1"/>
              <a:t>systemic</a:t>
            </a:r>
            <a:r>
              <a:rPr lang="it-IT" sz="2000" dirty="0"/>
              <a:t> edema, </a:t>
            </a:r>
            <a:r>
              <a:rPr lang="it-IT" sz="2000" dirty="0" err="1"/>
              <a:t>occur</a:t>
            </a:r>
            <a:r>
              <a:rPr lang="it-IT" sz="2000" dirty="0"/>
              <a:t>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commonly</a:t>
            </a:r>
            <a:r>
              <a:rPr lang="it-IT" sz="2000" dirty="0"/>
              <a:t> in congestive </a:t>
            </a:r>
            <a:r>
              <a:rPr lang="it-IT" sz="2000" dirty="0" err="1"/>
              <a:t>heart</a:t>
            </a:r>
            <a:r>
              <a:rPr lang="it-IT" sz="2000" dirty="0"/>
              <a:t> </a:t>
            </a:r>
            <a:r>
              <a:rPr lang="it-IT" sz="2000" dirty="0" err="1"/>
              <a:t>failure</a:t>
            </a:r>
            <a:r>
              <a:rPr lang="it-IT" sz="2000" dirty="0"/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1968500" y="649111"/>
            <a:ext cx="8255000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Fluid</a:t>
            </a:r>
            <a:r>
              <a:rPr lang="it-IT" sz="2000" b="1" dirty="0"/>
              <a:t> </a:t>
            </a:r>
            <a:r>
              <a:rPr lang="it-IT" sz="2000" b="1" dirty="0" err="1"/>
              <a:t>movement</a:t>
            </a:r>
            <a:r>
              <a:rPr lang="it-IT" sz="2000" b="1" dirty="0"/>
              <a:t> </a:t>
            </a:r>
            <a:r>
              <a:rPr lang="it-IT" sz="2000" b="1" dirty="0" err="1"/>
              <a:t>between</a:t>
            </a:r>
            <a:r>
              <a:rPr lang="it-IT" sz="2000" b="1" dirty="0"/>
              <a:t> the </a:t>
            </a:r>
            <a:r>
              <a:rPr lang="it-IT" sz="2000" b="1" dirty="0" err="1"/>
              <a:t>vascular</a:t>
            </a:r>
            <a:r>
              <a:rPr lang="it-IT" sz="2000" b="1" dirty="0"/>
              <a:t> and </a:t>
            </a:r>
            <a:r>
              <a:rPr lang="it-IT" sz="2000" b="1" dirty="0" err="1"/>
              <a:t>interstitial</a:t>
            </a:r>
            <a:r>
              <a:rPr lang="it-IT" sz="2000" b="1" dirty="0"/>
              <a:t> </a:t>
            </a:r>
            <a:r>
              <a:rPr lang="it-IT" sz="2000" b="1" dirty="0" err="1"/>
              <a:t>spaces</a:t>
            </a:r>
            <a:r>
              <a:rPr lang="it-IT" sz="2000" b="1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governed</a:t>
            </a:r>
            <a:r>
              <a:rPr lang="it-IT" sz="2000" dirty="0"/>
              <a:t> </a:t>
            </a:r>
            <a:r>
              <a:rPr lang="it-IT" sz="2000" dirty="0" err="1"/>
              <a:t>mainly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opposing</a:t>
            </a:r>
            <a:r>
              <a:rPr lang="it-IT" sz="2000" dirty="0"/>
              <a:t> </a:t>
            </a:r>
            <a:r>
              <a:rPr lang="it-IT" sz="2000" dirty="0" err="1"/>
              <a:t>forces—the</a:t>
            </a:r>
            <a:r>
              <a:rPr lang="it-IT" sz="2000" dirty="0"/>
              <a:t> </a:t>
            </a:r>
            <a:r>
              <a:rPr lang="it-IT" sz="2000" b="1" dirty="0" err="1"/>
              <a:t>vascular</a:t>
            </a:r>
            <a:r>
              <a:rPr lang="it-IT" sz="2000" b="1" dirty="0"/>
              <a:t> </a:t>
            </a:r>
            <a:r>
              <a:rPr lang="it-IT" sz="2000" b="1" dirty="0" err="1"/>
              <a:t>hydrostatic</a:t>
            </a:r>
            <a:r>
              <a:rPr lang="it-IT" sz="2000" b="1" dirty="0"/>
              <a:t> </a:t>
            </a:r>
            <a:r>
              <a:rPr lang="it-IT" sz="2000" b="1" dirty="0" err="1"/>
              <a:t>pressure</a:t>
            </a:r>
            <a:r>
              <a:rPr lang="it-IT" sz="2000" dirty="0"/>
              <a:t> and the </a:t>
            </a:r>
            <a:r>
              <a:rPr lang="it-IT" sz="2000" b="1" dirty="0" err="1"/>
              <a:t>colloid</a:t>
            </a:r>
            <a:r>
              <a:rPr lang="it-IT" sz="2000" b="1" dirty="0"/>
              <a:t> </a:t>
            </a:r>
            <a:r>
              <a:rPr lang="it-IT" sz="2000" b="1" dirty="0" err="1"/>
              <a:t>osmotic</a:t>
            </a:r>
            <a:r>
              <a:rPr lang="it-IT" sz="2000" b="1" dirty="0"/>
              <a:t> </a:t>
            </a:r>
            <a:r>
              <a:rPr lang="it-IT" sz="2000" b="1" dirty="0" err="1"/>
              <a:t>pressure</a:t>
            </a:r>
            <a:r>
              <a:rPr lang="it-IT" sz="2000" b="1" dirty="0"/>
              <a:t> </a:t>
            </a:r>
            <a:r>
              <a:rPr lang="it-IT" sz="2000" dirty="0" err="1"/>
              <a:t>produced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plasma </a:t>
            </a:r>
            <a:r>
              <a:rPr lang="it-IT" sz="2000" dirty="0" err="1"/>
              <a:t>proteins</a:t>
            </a:r>
            <a:r>
              <a:rPr lang="it-IT" sz="2000" dirty="0"/>
              <a:t>. </a:t>
            </a:r>
            <a:r>
              <a:rPr lang="it-IT" sz="2000" dirty="0" err="1"/>
              <a:t>Normally</a:t>
            </a:r>
            <a:r>
              <a:rPr lang="it-IT" sz="2000" dirty="0"/>
              <a:t>, the </a:t>
            </a:r>
            <a:r>
              <a:rPr lang="it-IT" sz="2000" dirty="0" err="1"/>
              <a:t>outflow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fluid</a:t>
            </a:r>
            <a:r>
              <a:rPr lang="it-IT" sz="2000" dirty="0"/>
              <a:t> </a:t>
            </a:r>
            <a:r>
              <a:rPr lang="it-IT" sz="2000" dirty="0" err="1"/>
              <a:t>produced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hydrostatic</a:t>
            </a:r>
            <a:r>
              <a:rPr lang="it-IT" sz="2000" dirty="0"/>
              <a:t> </a:t>
            </a:r>
            <a:r>
              <a:rPr lang="it-IT" sz="2000" dirty="0" err="1"/>
              <a:t>pressure</a:t>
            </a:r>
            <a:r>
              <a:rPr lang="it-IT" sz="2000" dirty="0"/>
              <a:t> at the </a:t>
            </a:r>
            <a:r>
              <a:rPr lang="it-IT" sz="2000" dirty="0" err="1"/>
              <a:t>arteriolar</a:t>
            </a:r>
            <a:r>
              <a:rPr lang="it-IT" sz="2000" dirty="0"/>
              <a:t> end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microcirculation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nearly</a:t>
            </a:r>
            <a:r>
              <a:rPr lang="it-IT" sz="2000" dirty="0"/>
              <a:t> </a:t>
            </a:r>
            <a:r>
              <a:rPr lang="it-IT" sz="2000" dirty="0" err="1"/>
              <a:t>balanced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inflow</a:t>
            </a:r>
            <a:r>
              <a:rPr lang="it-IT" sz="2000" dirty="0"/>
              <a:t> at the </a:t>
            </a:r>
            <a:r>
              <a:rPr lang="it-IT" sz="2000" dirty="0" err="1"/>
              <a:t>venular</a:t>
            </a:r>
            <a:r>
              <a:rPr lang="it-IT" sz="2000" dirty="0"/>
              <a:t> end </a:t>
            </a:r>
            <a:r>
              <a:rPr lang="it-IT" sz="2000" dirty="0" err="1"/>
              <a:t>owing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slightly</a:t>
            </a:r>
            <a:r>
              <a:rPr lang="it-IT" sz="2000" dirty="0"/>
              <a:t> </a:t>
            </a:r>
            <a:r>
              <a:rPr lang="it-IT" sz="2000" dirty="0" err="1"/>
              <a:t>elevated</a:t>
            </a:r>
            <a:r>
              <a:rPr lang="it-IT" sz="2000" dirty="0"/>
              <a:t> </a:t>
            </a:r>
            <a:r>
              <a:rPr lang="it-IT" sz="2000" dirty="0" err="1"/>
              <a:t>osmotic</a:t>
            </a:r>
            <a:r>
              <a:rPr lang="it-IT" sz="2000" dirty="0"/>
              <a:t> </a:t>
            </a:r>
            <a:r>
              <a:rPr lang="it-IT" sz="2000" dirty="0" err="1"/>
              <a:t>pressure</a:t>
            </a:r>
            <a:r>
              <a:rPr lang="it-IT" sz="2000" dirty="0"/>
              <a:t>; </a:t>
            </a:r>
            <a:r>
              <a:rPr lang="it-IT" sz="2000" dirty="0" err="1"/>
              <a:t>hence</a:t>
            </a:r>
            <a:r>
              <a:rPr lang="it-IT" sz="2000" dirty="0"/>
              <a:t>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a </a:t>
            </a:r>
            <a:r>
              <a:rPr lang="it-IT" sz="2000" dirty="0" err="1"/>
              <a:t>small</a:t>
            </a:r>
            <a:r>
              <a:rPr lang="it-IT" sz="2000" dirty="0"/>
              <a:t> net </a:t>
            </a:r>
            <a:r>
              <a:rPr lang="it-IT" sz="2000" dirty="0" err="1"/>
              <a:t>outflow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fluid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the </a:t>
            </a:r>
            <a:r>
              <a:rPr lang="it-IT" sz="2000" dirty="0" err="1"/>
              <a:t>interstitial</a:t>
            </a:r>
            <a:r>
              <a:rPr lang="it-IT" sz="2000" dirty="0"/>
              <a:t> </a:t>
            </a:r>
            <a:r>
              <a:rPr lang="it-IT" sz="2000" dirty="0" err="1"/>
              <a:t>space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drained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lymphatic</a:t>
            </a:r>
            <a:r>
              <a:rPr lang="it-IT" sz="2000" dirty="0"/>
              <a:t> </a:t>
            </a:r>
            <a:r>
              <a:rPr lang="it-IT" sz="2000" dirty="0" err="1"/>
              <a:t>vessels</a:t>
            </a:r>
            <a:r>
              <a:rPr lang="it-IT" sz="2000" dirty="0"/>
              <a:t>. </a:t>
            </a:r>
            <a:r>
              <a:rPr lang="it-IT" sz="2000" dirty="0" err="1"/>
              <a:t>Either</a:t>
            </a:r>
            <a:r>
              <a:rPr lang="it-IT" sz="2000" dirty="0"/>
              <a:t>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hydrostatic</a:t>
            </a:r>
            <a:r>
              <a:rPr lang="it-IT" sz="2000" dirty="0"/>
              <a:t> </a:t>
            </a:r>
            <a:r>
              <a:rPr lang="it-IT" sz="2000" dirty="0" err="1"/>
              <a:t>pressure</a:t>
            </a:r>
            <a:r>
              <a:rPr lang="it-IT" sz="2000" dirty="0"/>
              <a:t> or </a:t>
            </a:r>
            <a:r>
              <a:rPr lang="it-IT" sz="2000" dirty="0" err="1"/>
              <a:t>diminished</a:t>
            </a:r>
            <a:r>
              <a:rPr lang="it-IT" sz="2000" dirty="0"/>
              <a:t> </a:t>
            </a:r>
            <a:r>
              <a:rPr lang="it-IT" sz="2000" dirty="0" err="1"/>
              <a:t>colloid</a:t>
            </a:r>
            <a:r>
              <a:rPr lang="it-IT" sz="2000" dirty="0"/>
              <a:t> </a:t>
            </a:r>
            <a:r>
              <a:rPr lang="it-IT" sz="2000" dirty="0" err="1"/>
              <a:t>osmotic</a:t>
            </a:r>
            <a:r>
              <a:rPr lang="it-IT" sz="2000" dirty="0"/>
              <a:t> </a:t>
            </a:r>
            <a:r>
              <a:rPr lang="it-IT" sz="2000" dirty="0" err="1"/>
              <a:t>pressure</a:t>
            </a:r>
            <a:r>
              <a:rPr lang="it-IT" sz="2000" dirty="0"/>
              <a:t>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movement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water </a:t>
            </a:r>
            <a:r>
              <a:rPr lang="it-IT" sz="2000" dirty="0" err="1"/>
              <a:t>into</a:t>
            </a:r>
            <a:r>
              <a:rPr lang="it-IT" sz="2000" dirty="0"/>
              <a:t> the </a:t>
            </a:r>
            <a:r>
              <a:rPr lang="it-IT" sz="2000" dirty="0" err="1"/>
              <a:t>interstitium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1866042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4214</Words>
  <Application>Microsoft Macintosh PowerPoint</Application>
  <PresentationFormat>Widescreen</PresentationFormat>
  <Paragraphs>126</Paragraphs>
  <Slides>51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THECROVELS THECROVELS</dc:creator>
  <cp:lastModifiedBy>THECROVELS THECROVELS</cp:lastModifiedBy>
  <cp:revision>1</cp:revision>
  <dcterms:created xsi:type="dcterms:W3CDTF">2020-03-09T10:56:23Z</dcterms:created>
  <dcterms:modified xsi:type="dcterms:W3CDTF">2020-03-09T10:57:29Z</dcterms:modified>
</cp:coreProperties>
</file>