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3" r:id="rId3"/>
    <p:sldId id="406" r:id="rId4"/>
    <p:sldId id="273" r:id="rId5"/>
    <p:sldId id="314" r:id="rId6"/>
    <p:sldId id="274" r:id="rId7"/>
    <p:sldId id="315" r:id="rId8"/>
    <p:sldId id="316" r:id="rId9"/>
    <p:sldId id="275" r:id="rId10"/>
    <p:sldId id="317" r:id="rId11"/>
    <p:sldId id="318" r:id="rId12"/>
    <p:sldId id="407" r:id="rId13"/>
    <p:sldId id="319" r:id="rId14"/>
    <p:sldId id="408" r:id="rId15"/>
    <p:sldId id="409" r:id="rId16"/>
    <p:sldId id="320" r:id="rId17"/>
    <p:sldId id="321" r:id="rId18"/>
    <p:sldId id="410" r:id="rId19"/>
    <p:sldId id="276" r:id="rId20"/>
    <p:sldId id="322" r:id="rId21"/>
    <p:sldId id="323" r:id="rId22"/>
    <p:sldId id="411" r:id="rId23"/>
    <p:sldId id="277" r:id="rId24"/>
    <p:sldId id="324" r:id="rId25"/>
    <p:sldId id="325" r:id="rId26"/>
    <p:sldId id="326" r:id="rId27"/>
    <p:sldId id="327" r:id="rId28"/>
    <p:sldId id="328" r:id="rId29"/>
    <p:sldId id="278" r:id="rId30"/>
    <p:sldId id="329" r:id="rId31"/>
    <p:sldId id="279" r:id="rId32"/>
    <p:sldId id="330" r:id="rId33"/>
    <p:sldId id="331" r:id="rId34"/>
    <p:sldId id="412" r:id="rId35"/>
    <p:sldId id="332" r:id="rId36"/>
    <p:sldId id="413" r:id="rId37"/>
    <p:sldId id="333" r:id="rId38"/>
    <p:sldId id="280" r:id="rId39"/>
    <p:sldId id="281" r:id="rId40"/>
    <p:sldId id="414" r:id="rId41"/>
    <p:sldId id="282" r:id="rId42"/>
    <p:sldId id="417" r:id="rId43"/>
    <p:sldId id="415" r:id="rId44"/>
    <p:sldId id="418" r:id="rId45"/>
    <p:sldId id="283" r:id="rId46"/>
    <p:sldId id="419" r:id="rId47"/>
    <p:sldId id="416" r:id="rId48"/>
    <p:sldId id="420" r:id="rId49"/>
    <p:sldId id="284" r:id="rId50"/>
    <p:sldId id="285" r:id="rId51"/>
    <p:sldId id="421" r:id="rId52"/>
    <p:sldId id="286" r:id="rId53"/>
    <p:sldId id="422" r:id="rId54"/>
    <p:sldId id="287" r:id="rId55"/>
    <p:sldId id="288" r:id="rId5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37"/>
  </p:normalViewPr>
  <p:slideViewPr>
    <p:cSldViewPr snapToGrid="0" snapToObjects="1">
      <p:cViewPr varScale="1">
        <p:scale>
          <a:sx n="87" d="100"/>
          <a:sy n="87" d="100"/>
        </p:scale>
        <p:origin x="9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3870C2-9390-DC4E-A4B5-0820BCA4BF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FDA85E5-90A3-884A-8BB6-36B53C803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F59937-D4BB-084F-A2FE-3E552C00E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7EAE61-005B-814D-AD4B-54900201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2F9E4F-2256-3F47-95FF-451B0257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3034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3B123-DF4B-354E-AF58-E8C916965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4BCA7F-FA4F-7A4E-9A3D-BFB819B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E79752-4E18-0544-8840-3EDA8410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E1E0FFF-48A5-E241-B668-A40F3FC9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38FAF3-BEA8-384C-A074-06B976F1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209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613C1D8-8438-EE4E-98E6-D37429622C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456D07C-DAAF-6C48-A762-3F387EFEF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67A6B4-6A06-5C49-9281-8B374AA2A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A065A4-D48F-2141-A298-013C6FC29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9149FF-0B06-AE48-94F8-93C41E17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441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F0B780-456D-2543-8124-364399584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8039A4-69BC-3F4D-A62F-91C24F21B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2948C5-19D6-394F-9047-02501CF0E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1B4A9B-4375-4A4F-9C75-7BDAB66AB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864AE7-394F-B14B-8EFC-547D3A3D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134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5827E5-14F9-064B-BF6F-86A4FEA3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CE046A-C66B-9442-B113-58020A7FD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73C60F-075D-C940-8750-F381DFB06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3B79A7-DBE1-8B40-8F29-0CCDD5973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4A780C-A087-8142-808F-433377E9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44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1B28C3-205E-7745-B50F-AB3285D7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C964BF-8B71-FB46-990F-5FB260336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E6B08C-EB74-4E47-BC1C-B1FCE121C0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9CFE646-A194-8D4D-9DBA-62F3E087A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8895CF2-2800-ED4F-81AE-7CB77A84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25E1A2-6753-CD40-88E4-F08764DC0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652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072F2D-B4DF-A14C-B07C-DCD473C7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8455751-223A-1E42-9114-0355A161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2F7160-C72B-E24C-878F-F6B951D33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E776999-F985-5743-8876-2BDA63B996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62B3295-42BA-604C-B7B4-91A13763F2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45233B6-4253-794E-89BA-A9AA9C4C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318D325-8945-B546-8B49-32B6C8509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7B4683-F3AC-4346-B8E2-DFD1590B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065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C3DD33-FE56-1846-9D45-FE328739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EE19E89-2696-FA4F-80F2-D69461167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FA89ED-9837-F941-B158-42E74E9F6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BD323D6-0988-7142-89B5-6751D0A76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57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7F584E7-300E-7E4D-99D8-B8B651E0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9A0FFDA-3259-7140-86FD-222CB6D17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A127DE4-0E57-7F4F-A867-EB08AEF46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70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583FF7-232E-5846-9120-5285516D7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DAB31E-0D9C-C841-890B-42A59EF78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7EBC322-A909-F643-8B86-27C90CB02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47A808-48EC-2F46-8C13-0FF99ACC0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6C261C5-4B26-1645-BB8A-769C7DD9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E2B7A4-3F5D-114C-816A-EE643715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781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806763-2899-A442-8C0F-24D9006D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A0056A2-251C-5342-B8C0-B483265D76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FFF65F5-310A-F544-ABD9-091507E02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E5F72E-5E0C-904A-8CC9-EF635C9E9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C3AB98-A69F-4343-98F7-5E075BB7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F5F02A5-E5C6-1947-81AD-8A70A360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88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06A3D1A-71C6-5A4C-B2CD-CFDEF7388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B12E0D-752A-1841-AA86-BE2F10F2C2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3955AD-A4F0-3945-B96E-09B6E72ED4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A85D6-C6FC-C647-859D-A9ACEF9D772C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2CA367-1BE7-CD40-85FD-7C023D3005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21CB1A-998A-C344-909F-B7185449B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BCAE3-4F0A-4345-913F-E145F1BF75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339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03D2FF-E0A0-204C-8CA5-220C7875A5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err="1"/>
              <a:t>Thromboembolism</a:t>
            </a:r>
            <a:r>
              <a:rPr lang="it-IT" b="1" dirty="0"/>
              <a:t>, and Shock</a:t>
            </a:r>
          </a:p>
        </p:txBody>
      </p:sp>
    </p:spTree>
    <p:extLst>
      <p:ext uri="{BB962C8B-B14F-4D97-AF65-F5344CB8AC3E}">
        <p14:creationId xmlns:p14="http://schemas.microsoft.com/office/powerpoint/2010/main" val="1887714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2667" y="243512"/>
            <a:ext cx="4572000" cy="63709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b="1" dirty="0" err="1"/>
              <a:t>Venous</a:t>
            </a:r>
            <a:r>
              <a:rPr lang="it-IT" sz="2400" b="1" dirty="0"/>
              <a:t> </a:t>
            </a:r>
            <a:r>
              <a:rPr lang="it-IT" sz="2400" b="1" dirty="0" err="1"/>
              <a:t>Thrombosis</a:t>
            </a:r>
            <a:r>
              <a:rPr lang="it-IT" sz="2400" b="1" dirty="0"/>
              <a:t> (</a:t>
            </a:r>
            <a:r>
              <a:rPr lang="it-IT" sz="2400" b="1" dirty="0" err="1"/>
              <a:t>Phlebothrombosis</a:t>
            </a:r>
            <a:r>
              <a:rPr lang="it-IT" sz="2400" b="1" dirty="0"/>
              <a:t>)</a:t>
            </a:r>
          </a:p>
          <a:p>
            <a:endParaRPr lang="it-IT" dirty="0"/>
          </a:p>
          <a:p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in the </a:t>
            </a:r>
            <a:r>
              <a:rPr lang="it-IT" dirty="0" err="1"/>
              <a:t>superficial</a:t>
            </a:r>
            <a:r>
              <a:rPr lang="it-IT" dirty="0"/>
              <a:t> or the </a:t>
            </a:r>
            <a:r>
              <a:rPr lang="it-IT" dirty="0" err="1"/>
              <a:t>deep</a:t>
            </a:r>
            <a:r>
              <a:rPr lang="it-IT" dirty="0"/>
              <a:t> </a:t>
            </a:r>
            <a:r>
              <a:rPr lang="it-IT" dirty="0" err="1"/>
              <a:t>veins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leg</a:t>
            </a:r>
            <a:r>
              <a:rPr lang="it-IT" dirty="0"/>
              <a:t>. </a:t>
            </a:r>
            <a:r>
              <a:rPr lang="it-IT" dirty="0" err="1"/>
              <a:t>Superficial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arise</a:t>
            </a:r>
            <a:r>
              <a:rPr lang="it-IT" dirty="0"/>
              <a:t> in the </a:t>
            </a:r>
            <a:r>
              <a:rPr lang="it-IT" dirty="0" err="1"/>
              <a:t>saphenous</a:t>
            </a:r>
            <a:r>
              <a:rPr lang="it-IT" dirty="0"/>
              <a:t> system, </a:t>
            </a:r>
            <a:r>
              <a:rPr lang="it-IT" dirty="0" err="1"/>
              <a:t>particularly</a:t>
            </a:r>
            <a:r>
              <a:rPr lang="it-IT" dirty="0"/>
              <a:t> in the </a:t>
            </a:r>
            <a:r>
              <a:rPr lang="it-IT" dirty="0" err="1"/>
              <a:t>setting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varicosities</a:t>
            </a:r>
            <a:r>
              <a:rPr lang="it-IT" dirty="0"/>
              <a:t>;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rarely</a:t>
            </a:r>
            <a:r>
              <a:rPr lang="it-IT" dirty="0"/>
              <a:t> </a:t>
            </a:r>
            <a:r>
              <a:rPr lang="it-IT" dirty="0" err="1"/>
              <a:t>embolize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painful</a:t>
            </a:r>
            <a:r>
              <a:rPr lang="it-IT" dirty="0"/>
              <a:t> and can cause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congestion</a:t>
            </a:r>
            <a:r>
              <a:rPr lang="it-IT" dirty="0"/>
              <a:t> and </a:t>
            </a:r>
            <a:r>
              <a:rPr lang="it-IT" dirty="0" err="1"/>
              <a:t>swelling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impaired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outflow</a:t>
            </a:r>
            <a:r>
              <a:rPr lang="it-IT" dirty="0"/>
              <a:t>, </a:t>
            </a:r>
            <a:r>
              <a:rPr lang="it-IT" dirty="0" err="1"/>
              <a:t>predisposing</a:t>
            </a:r>
            <a:r>
              <a:rPr lang="it-IT" dirty="0"/>
              <a:t> the </a:t>
            </a:r>
            <a:r>
              <a:rPr lang="it-IT" dirty="0" err="1"/>
              <a:t>overlying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development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infections</a:t>
            </a:r>
            <a:r>
              <a:rPr lang="it-IT" dirty="0"/>
              <a:t> and varicose </a:t>
            </a:r>
            <a:r>
              <a:rPr lang="it-IT" dirty="0" err="1"/>
              <a:t>ulcers</a:t>
            </a:r>
            <a:r>
              <a:rPr lang="it-IT" dirty="0"/>
              <a:t>. </a:t>
            </a:r>
            <a:r>
              <a:rPr lang="it-IT" dirty="0" err="1"/>
              <a:t>Deep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thromboses</a:t>
            </a:r>
            <a:r>
              <a:rPr lang="it-IT" dirty="0"/>
              <a:t> (</a:t>
            </a:r>
            <a:r>
              <a:rPr lang="it-IT" dirty="0" err="1"/>
              <a:t>DVTs</a:t>
            </a:r>
            <a:r>
              <a:rPr lang="it-IT" dirty="0"/>
              <a:t>) in the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leg</a:t>
            </a:r>
            <a:r>
              <a:rPr lang="it-IT" dirty="0"/>
              <a:t> </a:t>
            </a:r>
            <a:r>
              <a:rPr lang="it-IT" dirty="0" err="1"/>
              <a:t>veins</a:t>
            </a:r>
            <a:r>
              <a:rPr lang="it-IT" dirty="0"/>
              <a:t> at or </a:t>
            </a:r>
            <a:r>
              <a:rPr lang="it-IT" dirty="0" err="1"/>
              <a:t>above</a:t>
            </a:r>
            <a:r>
              <a:rPr lang="it-IT" dirty="0"/>
              <a:t> the </a:t>
            </a:r>
            <a:r>
              <a:rPr lang="it-IT" dirty="0" err="1"/>
              <a:t>knee</a:t>
            </a:r>
            <a:r>
              <a:rPr lang="it-IT" dirty="0"/>
              <a:t> joint (e.g., </a:t>
            </a:r>
            <a:r>
              <a:rPr lang="it-IT" dirty="0" err="1"/>
              <a:t>popliteal</a:t>
            </a:r>
            <a:r>
              <a:rPr lang="it-IT" dirty="0"/>
              <a:t>, </a:t>
            </a:r>
            <a:r>
              <a:rPr lang="it-IT" dirty="0" err="1"/>
              <a:t>femoral</a:t>
            </a:r>
            <a:r>
              <a:rPr lang="it-IT" dirty="0"/>
              <a:t>, and </a:t>
            </a:r>
            <a:r>
              <a:rPr lang="it-IT" dirty="0" err="1"/>
              <a:t>iliac</a:t>
            </a:r>
            <a:r>
              <a:rPr lang="it-IT" dirty="0"/>
              <a:t> </a:t>
            </a:r>
            <a:r>
              <a:rPr lang="it-IT" dirty="0" err="1"/>
              <a:t>veins</a:t>
            </a:r>
            <a:r>
              <a:rPr lang="it-IT" dirty="0"/>
              <a:t>) are more </a:t>
            </a:r>
            <a:r>
              <a:rPr lang="it-IT" dirty="0" err="1"/>
              <a:t>serious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are prone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embolize</a:t>
            </a:r>
            <a:r>
              <a:rPr lang="it-IT" dirty="0"/>
              <a:t>.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DVTs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cause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pain</a:t>
            </a:r>
            <a:r>
              <a:rPr lang="it-IT" dirty="0"/>
              <a:t> and edema, </a:t>
            </a:r>
            <a:r>
              <a:rPr lang="it-IT" dirty="0" err="1"/>
              <a:t>collateral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circumvent</a:t>
            </a:r>
            <a:r>
              <a:rPr lang="it-IT" dirty="0"/>
              <a:t> the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obstruction</a:t>
            </a:r>
            <a:r>
              <a:rPr lang="it-IT" dirty="0"/>
              <a:t>. </a:t>
            </a:r>
            <a:r>
              <a:rPr lang="it-IT" dirty="0" err="1"/>
              <a:t>Consequently</a:t>
            </a:r>
            <a:r>
              <a:rPr lang="it-IT" dirty="0"/>
              <a:t>, </a:t>
            </a:r>
            <a:r>
              <a:rPr lang="it-IT" dirty="0" err="1"/>
              <a:t>DVTs</a:t>
            </a:r>
            <a:r>
              <a:rPr lang="it-IT" dirty="0"/>
              <a:t> are </a:t>
            </a:r>
            <a:r>
              <a:rPr lang="it-IT" dirty="0" err="1"/>
              <a:t>entirely</a:t>
            </a:r>
            <a:r>
              <a:rPr lang="it-IT" dirty="0"/>
              <a:t> </a:t>
            </a:r>
            <a:r>
              <a:rPr lang="it-IT" dirty="0" err="1"/>
              <a:t>asymptomatic</a:t>
            </a:r>
            <a:r>
              <a:rPr lang="it-IT" dirty="0"/>
              <a:t> in </a:t>
            </a:r>
            <a:r>
              <a:rPr lang="it-IT" dirty="0" err="1"/>
              <a:t>approximately</a:t>
            </a:r>
            <a:r>
              <a:rPr lang="it-IT" dirty="0"/>
              <a:t> 50%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 and are </a:t>
            </a:r>
            <a:r>
              <a:rPr lang="it-IT" dirty="0" err="1"/>
              <a:t>recognized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embolized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lungs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8 alle 10.21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67" y="793750"/>
            <a:ext cx="3987800" cy="52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03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54389" y="458957"/>
            <a:ext cx="8283223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Lower-extremity</a:t>
            </a:r>
            <a:r>
              <a:rPr lang="it-IT" sz="2000" b="1" dirty="0"/>
              <a:t> </a:t>
            </a:r>
            <a:r>
              <a:rPr lang="it-IT" sz="2000" b="1" dirty="0" err="1"/>
              <a:t>DVTs</a:t>
            </a:r>
            <a:r>
              <a:rPr lang="it-IT" sz="2000" b="1" dirty="0"/>
              <a:t> are </a:t>
            </a:r>
            <a:r>
              <a:rPr lang="it-IT" sz="2000" b="1" dirty="0" err="1"/>
              <a:t>associated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</a:t>
            </a:r>
            <a:r>
              <a:rPr lang="it-IT" sz="2000" b="1" dirty="0" err="1"/>
              <a:t>stasis</a:t>
            </a:r>
            <a:r>
              <a:rPr lang="it-IT" sz="2000" b="1" dirty="0"/>
              <a:t> and </a:t>
            </a:r>
            <a:r>
              <a:rPr lang="it-IT" sz="2000" b="1" dirty="0" err="1"/>
              <a:t>hypercoagulable</a:t>
            </a:r>
            <a:r>
              <a:rPr lang="it-IT" sz="2000" b="1" dirty="0"/>
              <a:t> </a:t>
            </a:r>
            <a:r>
              <a:rPr lang="it-IT" sz="2000" b="1" dirty="0" err="1"/>
              <a:t>states</a:t>
            </a:r>
            <a:r>
              <a:rPr lang="it-IT" sz="2000" b="1" dirty="0"/>
              <a:t>. </a:t>
            </a:r>
            <a:r>
              <a:rPr lang="it-IT" sz="2000" dirty="0" err="1"/>
              <a:t>Thus</a:t>
            </a:r>
            <a:r>
              <a:rPr lang="it-IT" sz="2000" dirty="0"/>
              <a:t>, common </a:t>
            </a:r>
            <a:r>
              <a:rPr lang="it-IT" sz="2000" dirty="0" err="1"/>
              <a:t>predisposing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include congestive </a:t>
            </a:r>
            <a:r>
              <a:rPr lang="it-IT" sz="2000" dirty="0" err="1"/>
              <a:t>heart</a:t>
            </a:r>
            <a:r>
              <a:rPr lang="it-IT" sz="2000" dirty="0"/>
              <a:t> </a:t>
            </a:r>
            <a:r>
              <a:rPr lang="it-IT" sz="2000" dirty="0" err="1"/>
              <a:t>failure</a:t>
            </a:r>
            <a:r>
              <a:rPr lang="it-IT" sz="2000" dirty="0"/>
              <a:t>, </a:t>
            </a:r>
            <a:r>
              <a:rPr lang="it-IT" sz="2000" dirty="0" err="1"/>
              <a:t>bed</a:t>
            </a:r>
            <a:r>
              <a:rPr lang="it-IT" sz="2000" dirty="0"/>
              <a:t> </a:t>
            </a:r>
            <a:r>
              <a:rPr lang="it-IT" sz="2000" dirty="0" err="1"/>
              <a:t>rest</a:t>
            </a:r>
            <a:r>
              <a:rPr lang="it-IT" sz="2000" dirty="0"/>
              <a:t>, and </a:t>
            </a:r>
            <a:r>
              <a:rPr lang="it-IT" sz="2000" dirty="0" err="1"/>
              <a:t>immobilization</a:t>
            </a:r>
            <a:r>
              <a:rPr lang="it-IT" sz="2000" dirty="0"/>
              <a:t>; the </a:t>
            </a:r>
            <a:r>
              <a:rPr lang="it-IT" sz="2000" dirty="0" err="1"/>
              <a:t>latter</a:t>
            </a:r>
            <a:r>
              <a:rPr lang="it-IT" sz="2000" dirty="0"/>
              <a:t>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reduce the </a:t>
            </a:r>
            <a:r>
              <a:rPr lang="it-IT" sz="2000" dirty="0" err="1"/>
              <a:t>milking</a:t>
            </a:r>
            <a:r>
              <a:rPr lang="it-IT" sz="2000" dirty="0"/>
              <a:t> </a:t>
            </a:r>
            <a:r>
              <a:rPr lang="it-IT" sz="2000" dirty="0" err="1"/>
              <a:t>action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leg</a:t>
            </a:r>
            <a:r>
              <a:rPr lang="it-IT" sz="2000" dirty="0"/>
              <a:t> </a:t>
            </a:r>
            <a:r>
              <a:rPr lang="it-IT" sz="2000" dirty="0" err="1"/>
              <a:t>muscles</a:t>
            </a:r>
            <a:r>
              <a:rPr lang="it-IT" sz="2000" dirty="0"/>
              <a:t> and </a:t>
            </a:r>
            <a:r>
              <a:rPr lang="it-IT" sz="2000" dirty="0" err="1"/>
              <a:t>thus</a:t>
            </a:r>
            <a:r>
              <a:rPr lang="it-IT" sz="2000" dirty="0"/>
              <a:t> slow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return</a:t>
            </a:r>
            <a:r>
              <a:rPr lang="it-IT" sz="2000" dirty="0"/>
              <a:t>. Trauma, </a:t>
            </a:r>
            <a:r>
              <a:rPr lang="it-IT" sz="2000" dirty="0" err="1"/>
              <a:t>surgery</a:t>
            </a:r>
            <a:r>
              <a:rPr lang="it-IT" sz="2000" dirty="0"/>
              <a:t>, and </a:t>
            </a:r>
            <a:r>
              <a:rPr lang="it-IT" sz="2000" dirty="0" err="1"/>
              <a:t>burns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only</a:t>
            </a:r>
            <a:r>
              <a:rPr lang="it-IT" sz="2000" dirty="0"/>
              <a:t> </a:t>
            </a:r>
            <a:r>
              <a:rPr lang="it-IT" sz="2000" dirty="0" err="1"/>
              <a:t>immobilize</a:t>
            </a:r>
            <a:r>
              <a:rPr lang="it-IT" sz="2000" dirty="0"/>
              <a:t> a </a:t>
            </a:r>
            <a:r>
              <a:rPr lang="it-IT" sz="2000" dirty="0" err="1"/>
              <a:t>patient</a:t>
            </a:r>
            <a:r>
              <a:rPr lang="it-IT" sz="2000" dirty="0"/>
              <a:t>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also</a:t>
            </a:r>
            <a:r>
              <a:rPr lang="it-IT" sz="2000" dirty="0"/>
              <a:t> are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, </a:t>
            </a:r>
            <a:r>
              <a:rPr lang="it-IT" sz="2000" dirty="0" err="1"/>
              <a:t>procoagulant</a:t>
            </a:r>
            <a:r>
              <a:rPr lang="it-IT" sz="2000" dirty="0"/>
              <a:t> </a:t>
            </a:r>
            <a:r>
              <a:rPr lang="it-IT" sz="2000" dirty="0" err="1"/>
              <a:t>release</a:t>
            </a:r>
            <a:r>
              <a:rPr lang="it-IT" sz="2000" dirty="0"/>
              <a:t>,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hepatic</a:t>
            </a:r>
            <a:r>
              <a:rPr lang="it-IT" sz="2000" dirty="0"/>
              <a:t> </a:t>
            </a:r>
            <a:r>
              <a:rPr lang="it-IT" sz="2000" dirty="0" err="1"/>
              <a:t>synthesis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coagulation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, and </a:t>
            </a:r>
            <a:r>
              <a:rPr lang="it-IT" sz="2000" dirty="0" err="1"/>
              <a:t>reduced</a:t>
            </a:r>
            <a:r>
              <a:rPr lang="it-IT" sz="2000" dirty="0"/>
              <a:t> </a:t>
            </a:r>
            <a:r>
              <a:rPr lang="it-IT" sz="2000" dirty="0" err="1"/>
              <a:t>t-PA</a:t>
            </a:r>
            <a:r>
              <a:rPr lang="it-IT" sz="2000" dirty="0"/>
              <a:t> production. </a:t>
            </a:r>
          </a:p>
          <a:p>
            <a:r>
              <a:rPr lang="it-IT" sz="2000" dirty="0" err="1"/>
              <a:t>Many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</a:t>
            </a:r>
            <a:r>
              <a:rPr lang="it-IT" sz="2000" dirty="0" err="1"/>
              <a:t>contribute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thrombotic</a:t>
            </a:r>
            <a:r>
              <a:rPr lang="it-IT" sz="2000" dirty="0"/>
              <a:t> </a:t>
            </a:r>
            <a:r>
              <a:rPr lang="it-IT" sz="2000" dirty="0" err="1"/>
              <a:t>diathesis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pregnancy</a:t>
            </a:r>
            <a:r>
              <a:rPr lang="it-IT" sz="2000" dirty="0"/>
              <a:t>; in </a:t>
            </a:r>
            <a:r>
              <a:rPr lang="it-IT" sz="2000" dirty="0" err="1"/>
              <a:t>addition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potential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amniotic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</a:t>
            </a:r>
            <a:r>
              <a:rPr lang="it-IT" sz="2000" dirty="0" err="1"/>
              <a:t>infusion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circulation</a:t>
            </a:r>
            <a:r>
              <a:rPr lang="it-IT" sz="2000" dirty="0"/>
              <a:t> at the </a:t>
            </a:r>
            <a:r>
              <a:rPr lang="it-IT" sz="2000" dirty="0" err="1"/>
              <a:t>time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delivery, </a:t>
            </a:r>
            <a:r>
              <a:rPr lang="it-IT" sz="2000" dirty="0" err="1"/>
              <a:t>pressure</a:t>
            </a:r>
            <a:r>
              <a:rPr lang="it-IT" sz="2000" dirty="0"/>
              <a:t> </a:t>
            </a:r>
            <a:r>
              <a:rPr lang="it-IT" sz="2000" dirty="0" err="1"/>
              <a:t>produced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enlarging</a:t>
            </a:r>
            <a:r>
              <a:rPr lang="it-IT" sz="2000" dirty="0"/>
              <a:t> </a:t>
            </a:r>
            <a:r>
              <a:rPr lang="it-IT" sz="2000" dirty="0" err="1"/>
              <a:t>fetus</a:t>
            </a:r>
            <a:r>
              <a:rPr lang="it-IT" sz="2000" dirty="0"/>
              <a:t> and </a:t>
            </a:r>
            <a:r>
              <a:rPr lang="it-IT" sz="2000" dirty="0" err="1"/>
              <a:t>uterus</a:t>
            </a:r>
            <a:r>
              <a:rPr lang="it-IT" sz="2000" dirty="0"/>
              <a:t> can produce </a:t>
            </a:r>
            <a:r>
              <a:rPr lang="it-IT" sz="2000" dirty="0" err="1"/>
              <a:t>stasis</a:t>
            </a:r>
            <a:r>
              <a:rPr lang="it-IT" sz="2000" dirty="0"/>
              <a:t> in the </a:t>
            </a:r>
            <a:r>
              <a:rPr lang="it-IT" sz="2000" dirty="0" err="1"/>
              <a:t>veins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legs</a:t>
            </a:r>
            <a:r>
              <a:rPr lang="it-IT" sz="2000" dirty="0"/>
              <a:t>, and late </a:t>
            </a:r>
            <a:r>
              <a:rPr lang="it-IT" sz="2000" dirty="0" err="1"/>
              <a:t>pregnancy</a:t>
            </a:r>
            <a:r>
              <a:rPr lang="it-IT" sz="2000" dirty="0"/>
              <a:t> and the </a:t>
            </a:r>
            <a:r>
              <a:rPr lang="it-IT" sz="2000" dirty="0" err="1"/>
              <a:t>postpartum</a:t>
            </a:r>
            <a:r>
              <a:rPr lang="it-IT" sz="2000" dirty="0"/>
              <a:t> </a:t>
            </a:r>
            <a:r>
              <a:rPr lang="it-IT" sz="2000" dirty="0" err="1"/>
              <a:t>period</a:t>
            </a:r>
            <a:r>
              <a:rPr lang="it-IT" sz="2000" dirty="0"/>
              <a:t> are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hypercoagulability</a:t>
            </a:r>
            <a:r>
              <a:rPr lang="it-IT" sz="2000" dirty="0"/>
              <a:t>. </a:t>
            </a:r>
            <a:r>
              <a:rPr lang="it-IT" sz="2000" dirty="0" err="1"/>
              <a:t>Tumor-associated</a:t>
            </a:r>
            <a:r>
              <a:rPr lang="it-IT" sz="2000" dirty="0"/>
              <a:t> </a:t>
            </a:r>
            <a:r>
              <a:rPr lang="it-IT" sz="2000" dirty="0" err="1"/>
              <a:t>procoagulant</a:t>
            </a:r>
            <a:r>
              <a:rPr lang="it-IT" sz="2000" dirty="0"/>
              <a:t> </a:t>
            </a:r>
            <a:r>
              <a:rPr lang="it-IT" sz="2000" dirty="0" err="1"/>
              <a:t>release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largely</a:t>
            </a:r>
            <a:r>
              <a:rPr lang="it-IT" sz="2000" dirty="0"/>
              <a:t> </a:t>
            </a:r>
            <a:r>
              <a:rPr lang="it-IT" sz="2000" dirty="0" err="1"/>
              <a:t>responsible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the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thromboembolic</a:t>
            </a:r>
            <a:r>
              <a:rPr lang="it-IT" sz="2000" dirty="0"/>
              <a:t> </a:t>
            </a:r>
            <a:r>
              <a:rPr lang="it-IT" sz="2000" dirty="0" err="1"/>
              <a:t>phenomena</a:t>
            </a:r>
            <a:r>
              <a:rPr lang="it-IT" sz="2000" dirty="0"/>
              <a:t> </a:t>
            </a:r>
            <a:r>
              <a:rPr lang="it-IT" sz="2000" dirty="0" err="1"/>
              <a:t>seen</a:t>
            </a:r>
            <a:r>
              <a:rPr lang="it-IT" sz="2000" dirty="0"/>
              <a:t> in </a:t>
            </a:r>
            <a:r>
              <a:rPr lang="it-IT" sz="2000" dirty="0" err="1"/>
              <a:t>disseminated</a:t>
            </a:r>
            <a:r>
              <a:rPr lang="it-IT" sz="2000" dirty="0"/>
              <a:t> </a:t>
            </a:r>
            <a:r>
              <a:rPr lang="it-IT" sz="2000" dirty="0" err="1"/>
              <a:t>cancers</a:t>
            </a:r>
            <a:r>
              <a:rPr lang="it-IT" sz="2000" dirty="0"/>
              <a:t>. </a:t>
            </a:r>
            <a:r>
              <a:rPr lang="it-IT" sz="2000" dirty="0" err="1"/>
              <a:t>These</a:t>
            </a:r>
            <a:r>
              <a:rPr lang="it-IT" sz="2000" dirty="0"/>
              <a:t> are </a:t>
            </a:r>
            <a:r>
              <a:rPr lang="it-IT" sz="2000" dirty="0" err="1"/>
              <a:t>sometimes</a:t>
            </a:r>
            <a:r>
              <a:rPr lang="it-IT" sz="2000" dirty="0"/>
              <a:t> </a:t>
            </a:r>
            <a:r>
              <a:rPr lang="it-IT" sz="2000" dirty="0" err="1"/>
              <a:t>referred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migratory</a:t>
            </a:r>
            <a:r>
              <a:rPr lang="it-IT" sz="2000" dirty="0"/>
              <a:t> </a:t>
            </a:r>
            <a:r>
              <a:rPr lang="it-IT" sz="2000" dirty="0" err="1"/>
              <a:t>thrombophlebitis</a:t>
            </a:r>
            <a:r>
              <a:rPr lang="it-IT" sz="2000" dirty="0"/>
              <a:t>, </a:t>
            </a:r>
            <a:r>
              <a:rPr lang="it-IT" sz="2000" dirty="0" err="1"/>
              <a:t>because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tendency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involve </a:t>
            </a:r>
            <a:r>
              <a:rPr lang="it-IT" sz="2000" dirty="0" err="1"/>
              <a:t>several</a:t>
            </a:r>
            <a:r>
              <a:rPr lang="it-IT" sz="2000" dirty="0"/>
              <a:t> </a:t>
            </a:r>
            <a:r>
              <a:rPr lang="it-IT" sz="2000" dirty="0" err="1"/>
              <a:t>different</a:t>
            </a:r>
            <a:r>
              <a:rPr lang="it-IT" sz="2000" dirty="0"/>
              <a:t>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beds</a:t>
            </a:r>
            <a:r>
              <a:rPr lang="it-IT" sz="2000" dirty="0"/>
              <a:t> </a:t>
            </a:r>
            <a:r>
              <a:rPr lang="it-IT" sz="2000" dirty="0" err="1"/>
              <a:t>transiently</a:t>
            </a:r>
            <a:r>
              <a:rPr lang="it-IT" sz="2000" dirty="0"/>
              <a:t>, or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Trousseau</a:t>
            </a:r>
            <a:r>
              <a:rPr lang="it-IT" sz="2000" dirty="0"/>
              <a:t> </a:t>
            </a:r>
            <a:r>
              <a:rPr lang="it-IT" sz="2000" dirty="0" err="1"/>
              <a:t>syndrome</a:t>
            </a:r>
            <a:r>
              <a:rPr lang="it-IT" sz="2000" dirty="0"/>
              <a:t>, </a:t>
            </a:r>
            <a:r>
              <a:rPr lang="it-IT" sz="2000" dirty="0" err="1"/>
              <a:t>for</a:t>
            </a:r>
            <a:r>
              <a:rPr lang="it-IT" sz="2000" dirty="0"/>
              <a:t> the </a:t>
            </a:r>
            <a:r>
              <a:rPr lang="it-IT" sz="2000" dirty="0" err="1"/>
              <a:t>physician</a:t>
            </a:r>
            <a:r>
              <a:rPr lang="it-IT" sz="2000" dirty="0"/>
              <a:t> </a:t>
            </a:r>
            <a:r>
              <a:rPr lang="it-IT" sz="2000" dirty="0" err="1"/>
              <a:t>who</a:t>
            </a:r>
            <a:r>
              <a:rPr lang="it-IT" sz="2000" dirty="0"/>
              <a:t> </a:t>
            </a:r>
            <a:r>
              <a:rPr lang="it-IT" sz="2000" dirty="0" err="1"/>
              <a:t>both</a:t>
            </a:r>
            <a:r>
              <a:rPr lang="it-IT" sz="2000" dirty="0"/>
              <a:t> </a:t>
            </a:r>
            <a:r>
              <a:rPr lang="it-IT" sz="2000" dirty="0" err="1"/>
              <a:t>described</a:t>
            </a:r>
            <a:r>
              <a:rPr lang="it-IT" sz="2000" dirty="0"/>
              <a:t> the </a:t>
            </a:r>
            <a:r>
              <a:rPr lang="it-IT" sz="2000" dirty="0" err="1"/>
              <a:t>disorder</a:t>
            </a:r>
            <a:r>
              <a:rPr lang="it-IT" sz="2000" dirty="0"/>
              <a:t> and </a:t>
            </a:r>
            <a:r>
              <a:rPr lang="it-IT" sz="2000" dirty="0" err="1"/>
              <a:t>suffered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it</a:t>
            </a:r>
            <a:r>
              <a:rPr lang="it-IT" sz="2000" dirty="0"/>
              <a:t>. </a:t>
            </a:r>
            <a:r>
              <a:rPr lang="it-IT" sz="2000" dirty="0" err="1"/>
              <a:t>Regardless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specific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setting</a:t>
            </a:r>
            <a:r>
              <a:rPr lang="it-IT" sz="2000" dirty="0"/>
              <a:t>, the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DVT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in </a:t>
            </a:r>
            <a:r>
              <a:rPr lang="it-IT" sz="2000" dirty="0" err="1"/>
              <a:t>persons</a:t>
            </a:r>
            <a:r>
              <a:rPr lang="it-IT" sz="2000" dirty="0"/>
              <a:t> </a:t>
            </a:r>
            <a:r>
              <a:rPr lang="it-IT" sz="2000" dirty="0" err="1"/>
              <a:t>older</a:t>
            </a:r>
            <a:r>
              <a:rPr lang="it-IT" sz="2000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50 </a:t>
            </a:r>
            <a:r>
              <a:rPr lang="it-IT" sz="2000" dirty="0" err="1"/>
              <a:t>years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3911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874BA67-219E-3C49-92D4-E923085E0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1860550"/>
            <a:ext cx="7814464" cy="255905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F9C26EA-B498-5043-87C4-40CA68F3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23850"/>
            <a:ext cx="78105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5001" y="324557"/>
            <a:ext cx="824088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Arterial</a:t>
            </a:r>
            <a:r>
              <a:rPr lang="it-IT" b="1" dirty="0"/>
              <a:t> and </a:t>
            </a:r>
            <a:r>
              <a:rPr lang="it-IT" b="1" dirty="0" err="1"/>
              <a:t>Cardiac</a:t>
            </a:r>
            <a:r>
              <a:rPr lang="it-IT" b="1" dirty="0"/>
              <a:t> </a:t>
            </a:r>
            <a:r>
              <a:rPr lang="it-IT" b="1" dirty="0" err="1"/>
              <a:t>Thrombosis</a:t>
            </a:r>
            <a:endParaRPr lang="it-IT" b="1" dirty="0"/>
          </a:p>
          <a:p>
            <a:endParaRPr lang="it-IT" dirty="0"/>
          </a:p>
          <a:p>
            <a:r>
              <a:rPr lang="it-IT" dirty="0" err="1"/>
              <a:t>Atherosclerosis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major cause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arterial</a:t>
            </a:r>
            <a:r>
              <a:rPr lang="it-IT" dirty="0"/>
              <a:t> </a:t>
            </a:r>
            <a:r>
              <a:rPr lang="it-IT" dirty="0" err="1"/>
              <a:t>thromboses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associated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loss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integrity</a:t>
            </a:r>
            <a:r>
              <a:rPr lang="it-IT" dirty="0"/>
              <a:t> and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abnormal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flow. </a:t>
            </a:r>
            <a:r>
              <a:rPr lang="it-IT" dirty="0" err="1"/>
              <a:t>Myocardial</a:t>
            </a:r>
            <a:r>
              <a:rPr lang="it-IT" dirty="0"/>
              <a:t> </a:t>
            </a:r>
            <a:r>
              <a:rPr lang="it-IT" dirty="0" err="1"/>
              <a:t>infarction</a:t>
            </a:r>
            <a:r>
              <a:rPr lang="it-IT" dirty="0"/>
              <a:t> can predispose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cardiac</a:t>
            </a:r>
            <a:r>
              <a:rPr lang="it-IT" dirty="0"/>
              <a:t> </a:t>
            </a:r>
            <a:r>
              <a:rPr lang="it-IT" dirty="0" err="1"/>
              <a:t>mural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causing</a:t>
            </a:r>
            <a:r>
              <a:rPr lang="it-IT" dirty="0"/>
              <a:t> </a:t>
            </a:r>
            <a:r>
              <a:rPr lang="it-IT" dirty="0" err="1"/>
              <a:t>dyskinetic</a:t>
            </a:r>
            <a:r>
              <a:rPr lang="it-IT" dirty="0"/>
              <a:t> </a:t>
            </a:r>
            <a:r>
              <a:rPr lang="it-IT" dirty="0" err="1"/>
              <a:t>myocardial</a:t>
            </a:r>
            <a:r>
              <a:rPr lang="it-IT" dirty="0"/>
              <a:t> </a:t>
            </a:r>
            <a:r>
              <a:rPr lang="it-IT" dirty="0" err="1"/>
              <a:t>contraction</a:t>
            </a:r>
            <a:r>
              <a:rPr lang="it-IT" dirty="0"/>
              <a:t> and </a:t>
            </a:r>
            <a:r>
              <a:rPr lang="it-IT" dirty="0" err="1"/>
              <a:t>endocardial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, and </a:t>
            </a:r>
            <a:r>
              <a:rPr lang="it-IT" dirty="0" err="1"/>
              <a:t>rheumatic</a:t>
            </a:r>
            <a:r>
              <a:rPr lang="it-IT" dirty="0"/>
              <a:t>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engender</a:t>
            </a:r>
            <a:r>
              <a:rPr lang="it-IT" dirty="0"/>
              <a:t> </a:t>
            </a:r>
            <a:r>
              <a:rPr lang="it-IT" dirty="0" err="1"/>
              <a:t>atrial</a:t>
            </a:r>
            <a:r>
              <a:rPr lang="it-IT" dirty="0"/>
              <a:t> </a:t>
            </a:r>
            <a:r>
              <a:rPr lang="it-IT" dirty="0" err="1"/>
              <a:t>mural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causing</a:t>
            </a:r>
            <a:r>
              <a:rPr lang="it-IT" dirty="0"/>
              <a:t> </a:t>
            </a:r>
            <a:r>
              <a:rPr lang="it-IT" dirty="0" err="1"/>
              <a:t>atrial</a:t>
            </a:r>
            <a:r>
              <a:rPr lang="it-IT" dirty="0"/>
              <a:t> </a:t>
            </a:r>
            <a:r>
              <a:rPr lang="it-IT" dirty="0" err="1"/>
              <a:t>dilation</a:t>
            </a:r>
            <a:r>
              <a:rPr lang="it-IT" dirty="0"/>
              <a:t> and </a:t>
            </a:r>
            <a:r>
              <a:rPr lang="it-IT" dirty="0" err="1"/>
              <a:t>fibrillation</a:t>
            </a:r>
            <a:r>
              <a:rPr lang="it-IT" dirty="0"/>
              <a:t>.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cardiac</a:t>
            </a:r>
            <a:r>
              <a:rPr lang="it-IT" dirty="0"/>
              <a:t> and </a:t>
            </a:r>
            <a:r>
              <a:rPr lang="it-IT" dirty="0" err="1"/>
              <a:t>aortic</a:t>
            </a:r>
            <a:r>
              <a:rPr lang="it-IT" dirty="0"/>
              <a:t> </a:t>
            </a:r>
            <a:r>
              <a:rPr lang="it-IT" dirty="0" err="1"/>
              <a:t>mural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are prone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embolization</a:t>
            </a:r>
            <a:r>
              <a:rPr lang="it-IT" dirty="0"/>
              <a:t>.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can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affected</a:t>
            </a:r>
            <a:r>
              <a:rPr lang="it-IT" dirty="0"/>
              <a:t>, the </a:t>
            </a:r>
            <a:r>
              <a:rPr lang="it-IT" dirty="0" err="1"/>
              <a:t>brain</a:t>
            </a:r>
            <a:r>
              <a:rPr lang="it-IT" dirty="0"/>
              <a:t>, </a:t>
            </a:r>
            <a:r>
              <a:rPr lang="it-IT" dirty="0" err="1"/>
              <a:t>kidneys</a:t>
            </a:r>
            <a:r>
              <a:rPr lang="it-IT" dirty="0"/>
              <a:t>, and spleen are 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likely</a:t>
            </a:r>
            <a:r>
              <a:rPr lang="it-IT" dirty="0"/>
              <a:t> </a:t>
            </a:r>
            <a:r>
              <a:rPr lang="it-IT" dirty="0" err="1"/>
              <a:t>targets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rich</a:t>
            </a:r>
            <a:r>
              <a:rPr lang="it-IT" dirty="0"/>
              <a:t>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supply</a:t>
            </a:r>
            <a:r>
              <a:rPr lang="it-IT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905001" y="3429001"/>
            <a:ext cx="8240888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Disseminated</a:t>
            </a:r>
            <a:r>
              <a:rPr lang="it-IT" b="1" dirty="0"/>
              <a:t> </a:t>
            </a:r>
            <a:r>
              <a:rPr lang="it-IT" b="1" dirty="0" err="1"/>
              <a:t>Intravascular</a:t>
            </a:r>
            <a:r>
              <a:rPr lang="it-IT" b="1" dirty="0"/>
              <a:t> </a:t>
            </a:r>
            <a:r>
              <a:rPr lang="it-IT" b="1" dirty="0" err="1"/>
              <a:t>Coagulation</a:t>
            </a:r>
            <a:r>
              <a:rPr lang="it-IT" b="1" dirty="0"/>
              <a:t> (DIC)</a:t>
            </a:r>
          </a:p>
          <a:p>
            <a:endParaRPr lang="it-IT" dirty="0"/>
          </a:p>
          <a:p>
            <a:r>
              <a:rPr lang="it-IT" dirty="0"/>
              <a:t>DIC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widespread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microcirculation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sudden</a:t>
            </a:r>
            <a:r>
              <a:rPr lang="it-IT" dirty="0"/>
              <a:t> or </a:t>
            </a:r>
            <a:r>
              <a:rPr lang="it-IT" dirty="0" err="1"/>
              <a:t>insidious</a:t>
            </a:r>
            <a:r>
              <a:rPr lang="it-IT" dirty="0"/>
              <a:t> </a:t>
            </a:r>
            <a:r>
              <a:rPr lang="it-IT" dirty="0" err="1"/>
              <a:t>onset</a:t>
            </a:r>
            <a:r>
              <a:rPr lang="it-IT" dirty="0"/>
              <a:t>.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be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in </a:t>
            </a:r>
            <a:r>
              <a:rPr lang="it-IT" dirty="0" err="1"/>
              <a:t>disorders</a:t>
            </a:r>
            <a:r>
              <a:rPr lang="it-IT" dirty="0"/>
              <a:t> </a:t>
            </a:r>
            <a:r>
              <a:rPr lang="it-IT" dirty="0" err="1"/>
              <a:t>ranging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obstetric</a:t>
            </a:r>
            <a:r>
              <a:rPr lang="it-IT" dirty="0"/>
              <a:t> </a:t>
            </a:r>
            <a:r>
              <a:rPr lang="it-IT" dirty="0" err="1"/>
              <a:t>complications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advanced</a:t>
            </a:r>
            <a:r>
              <a:rPr lang="it-IT" dirty="0"/>
              <a:t> </a:t>
            </a:r>
            <a:r>
              <a:rPr lang="it-IT" dirty="0" err="1"/>
              <a:t>malignancy</a:t>
            </a:r>
            <a:r>
              <a:rPr lang="it-IT" dirty="0"/>
              <a:t>. </a:t>
            </a:r>
            <a:r>
              <a:rPr lang="it-IT" dirty="0" err="1"/>
              <a:t>To</a:t>
            </a:r>
            <a:r>
              <a:rPr lang="it-IT" dirty="0"/>
              <a:t> complicate </a:t>
            </a:r>
            <a:r>
              <a:rPr lang="it-IT" dirty="0" err="1"/>
              <a:t>matters</a:t>
            </a:r>
            <a:r>
              <a:rPr lang="it-IT" dirty="0"/>
              <a:t>, the </a:t>
            </a:r>
            <a:r>
              <a:rPr lang="it-IT" dirty="0" err="1"/>
              <a:t>widespread</a:t>
            </a:r>
            <a:r>
              <a:rPr lang="it-IT" dirty="0"/>
              <a:t> </a:t>
            </a:r>
            <a:r>
              <a:rPr lang="it-IT" dirty="0" err="1"/>
              <a:t>microvascular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 </a:t>
            </a:r>
            <a:r>
              <a:rPr lang="it-IT" dirty="0" err="1"/>
              <a:t>consumes</a:t>
            </a:r>
            <a:r>
              <a:rPr lang="it-IT" dirty="0"/>
              <a:t> </a:t>
            </a:r>
            <a:r>
              <a:rPr lang="it-IT" dirty="0" err="1"/>
              <a:t>platelets</a:t>
            </a:r>
            <a:r>
              <a:rPr lang="it-IT" dirty="0"/>
              <a:t> and </a:t>
            </a:r>
            <a:r>
              <a:rPr lang="it-IT" dirty="0" err="1"/>
              <a:t>coagulation</a:t>
            </a:r>
            <a:r>
              <a:rPr lang="it-IT" dirty="0"/>
              <a:t> </a:t>
            </a:r>
            <a:r>
              <a:rPr lang="it-IT" dirty="0" err="1"/>
              <a:t>proteins</a:t>
            </a:r>
            <a:r>
              <a:rPr lang="it-IT" dirty="0"/>
              <a:t> (</a:t>
            </a:r>
            <a:r>
              <a:rPr lang="it-IT" dirty="0" err="1"/>
              <a:t>hence</a:t>
            </a:r>
            <a:r>
              <a:rPr lang="it-IT" dirty="0"/>
              <a:t> the </a:t>
            </a:r>
            <a:r>
              <a:rPr lang="it-IT" dirty="0" err="1"/>
              <a:t>synonym</a:t>
            </a:r>
            <a:r>
              <a:rPr lang="it-IT" dirty="0"/>
              <a:t> </a:t>
            </a:r>
            <a:r>
              <a:rPr lang="it-IT" dirty="0" err="1"/>
              <a:t>consumptive</a:t>
            </a:r>
            <a:r>
              <a:rPr lang="it-IT" dirty="0"/>
              <a:t> </a:t>
            </a:r>
            <a:r>
              <a:rPr lang="it-IT" dirty="0" err="1"/>
              <a:t>coagulopathy</a:t>
            </a:r>
            <a:r>
              <a:rPr lang="it-IT" dirty="0"/>
              <a:t>), and at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time</a:t>
            </a:r>
            <a:r>
              <a:rPr lang="it-IT" dirty="0"/>
              <a:t>, </a:t>
            </a:r>
            <a:r>
              <a:rPr lang="it-IT" dirty="0" err="1"/>
              <a:t>fibrinolytic</a:t>
            </a:r>
            <a:r>
              <a:rPr lang="it-IT" dirty="0"/>
              <a:t> </a:t>
            </a:r>
            <a:r>
              <a:rPr lang="it-IT" dirty="0" err="1"/>
              <a:t>mechanisms</a:t>
            </a:r>
            <a:r>
              <a:rPr lang="it-IT" dirty="0"/>
              <a:t> are </a:t>
            </a:r>
            <a:r>
              <a:rPr lang="it-IT" dirty="0" err="1"/>
              <a:t>activated</a:t>
            </a:r>
            <a:r>
              <a:rPr lang="it-IT" dirty="0"/>
              <a:t>. The net </a:t>
            </a:r>
            <a:r>
              <a:rPr lang="it-IT" dirty="0" err="1"/>
              <a:t>result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excessive</a:t>
            </a:r>
            <a:r>
              <a:rPr lang="it-IT" dirty="0"/>
              <a:t> </a:t>
            </a:r>
            <a:r>
              <a:rPr lang="it-IT" dirty="0" err="1"/>
              <a:t>clotting</a:t>
            </a:r>
            <a:r>
              <a:rPr lang="it-IT" dirty="0"/>
              <a:t> and </a:t>
            </a:r>
            <a:r>
              <a:rPr lang="it-IT" dirty="0" err="1"/>
              <a:t>bleeding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co-exist</a:t>
            </a:r>
            <a:r>
              <a:rPr lang="it-IT" dirty="0"/>
              <a:t> in the </a:t>
            </a:r>
            <a:r>
              <a:rPr lang="it-IT" dirty="0" err="1"/>
              <a:t>same</a:t>
            </a:r>
            <a:r>
              <a:rPr lang="it-IT" dirty="0"/>
              <a:t> </a:t>
            </a:r>
            <a:r>
              <a:rPr lang="it-IT" dirty="0" err="1"/>
              <a:t>patient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8376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95B09AD-835C-9847-89A4-2FDF7F46A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662" y="1352550"/>
            <a:ext cx="8851141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C6CA6E8-14D4-3846-A1D9-6CD7C0224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3073400"/>
            <a:ext cx="6770315" cy="36322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4F468E8-9E0D-F54F-8E68-E24FB05C4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150" y="298450"/>
            <a:ext cx="3877193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14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9722" y="296333"/>
            <a:ext cx="8452556" cy="129266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Embolism</a:t>
            </a:r>
            <a:endParaRPr lang="it-IT" sz="2400" b="1" dirty="0"/>
          </a:p>
          <a:p>
            <a:r>
              <a:rPr lang="it-IT" dirty="0"/>
              <a:t>An </a:t>
            </a:r>
            <a:r>
              <a:rPr lang="it-IT" dirty="0" err="1"/>
              <a:t>embolus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detached</a:t>
            </a:r>
            <a:r>
              <a:rPr lang="it-IT" dirty="0"/>
              <a:t> </a:t>
            </a:r>
            <a:r>
              <a:rPr lang="it-IT" dirty="0" err="1"/>
              <a:t>intravascular</a:t>
            </a:r>
            <a:r>
              <a:rPr lang="it-IT" dirty="0"/>
              <a:t> </a:t>
            </a:r>
            <a:r>
              <a:rPr lang="it-IT" dirty="0" err="1"/>
              <a:t>solid</a:t>
            </a:r>
            <a:r>
              <a:rPr lang="it-IT" dirty="0"/>
              <a:t>, </a:t>
            </a:r>
            <a:r>
              <a:rPr lang="it-IT" dirty="0" err="1"/>
              <a:t>liquid</a:t>
            </a:r>
            <a:r>
              <a:rPr lang="it-IT" dirty="0"/>
              <a:t>, or </a:t>
            </a:r>
            <a:r>
              <a:rPr lang="it-IT" dirty="0" err="1"/>
              <a:t>gaseous</a:t>
            </a:r>
            <a:r>
              <a:rPr lang="it-IT" dirty="0"/>
              <a:t> mass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carried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point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origin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a </a:t>
            </a:r>
            <a:r>
              <a:rPr lang="it-IT" dirty="0" err="1"/>
              <a:t>distant</a:t>
            </a:r>
            <a:r>
              <a:rPr lang="it-IT" dirty="0"/>
              <a:t> site,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dysfunction</a:t>
            </a:r>
            <a:r>
              <a:rPr lang="it-IT" dirty="0"/>
              <a:t> or </a:t>
            </a:r>
            <a:r>
              <a:rPr lang="it-IT" dirty="0" err="1"/>
              <a:t>infarction</a:t>
            </a:r>
            <a:r>
              <a:rPr lang="it-IT" dirty="0"/>
              <a:t>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781528" y="1913037"/>
            <a:ext cx="86289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Pulmonary</a:t>
            </a:r>
            <a:r>
              <a:rPr lang="it-IT" b="1" dirty="0"/>
              <a:t> emboli </a:t>
            </a:r>
            <a:r>
              <a:rPr lang="it-IT" dirty="0"/>
              <a:t>originate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deep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thromboses</a:t>
            </a:r>
            <a:r>
              <a:rPr lang="it-IT" dirty="0"/>
              <a:t> and are </a:t>
            </a:r>
            <a:r>
              <a:rPr lang="it-IT" dirty="0" err="1"/>
              <a:t>responsible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common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thromboembolic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. The </a:t>
            </a:r>
            <a:r>
              <a:rPr lang="it-IT" dirty="0" err="1"/>
              <a:t>incidence</a:t>
            </a:r>
            <a:r>
              <a:rPr lang="it-IT" dirty="0"/>
              <a:t> of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embolism</a:t>
            </a:r>
            <a:r>
              <a:rPr lang="it-IT" dirty="0"/>
              <a:t> (PE) </a:t>
            </a:r>
            <a:r>
              <a:rPr lang="it-IT" dirty="0" err="1"/>
              <a:t>is</a:t>
            </a:r>
            <a:r>
              <a:rPr lang="it-IT" dirty="0"/>
              <a:t> 2 to 4 per 1000 </a:t>
            </a:r>
            <a:r>
              <a:rPr lang="it-IT" dirty="0" err="1"/>
              <a:t>hospitalized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In more </a:t>
            </a:r>
            <a:r>
              <a:rPr lang="it-IT" dirty="0" err="1"/>
              <a:t>than</a:t>
            </a:r>
            <a:r>
              <a:rPr lang="it-IT" dirty="0"/>
              <a:t> 95% of </a:t>
            </a:r>
            <a:r>
              <a:rPr lang="it-IT" dirty="0" err="1"/>
              <a:t>cases</a:t>
            </a:r>
            <a:r>
              <a:rPr lang="it-IT" dirty="0"/>
              <a:t>, </a:t>
            </a:r>
            <a:r>
              <a:rPr lang="it-IT" dirty="0" err="1"/>
              <a:t>venous</a:t>
            </a:r>
            <a:r>
              <a:rPr lang="it-IT" dirty="0"/>
              <a:t> emboli originate from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deep</a:t>
            </a:r>
            <a:r>
              <a:rPr lang="it-IT" dirty="0"/>
              <a:t> </a:t>
            </a:r>
            <a:r>
              <a:rPr lang="it-IT" dirty="0" err="1"/>
              <a:t>leg</a:t>
            </a:r>
            <a:r>
              <a:rPr lang="it-IT" dirty="0"/>
              <a:t> </a:t>
            </a:r>
            <a:r>
              <a:rPr lang="it-IT" dirty="0" err="1"/>
              <a:t>veins</a:t>
            </a:r>
            <a:r>
              <a:rPr lang="it-IT" dirty="0"/>
              <a:t> </a:t>
            </a:r>
            <a:r>
              <a:rPr lang="it-IT" dirty="0" err="1"/>
              <a:t>proximal</a:t>
            </a:r>
            <a:r>
              <a:rPr lang="it-IT" dirty="0"/>
              <a:t> to the </a:t>
            </a:r>
            <a:r>
              <a:rPr lang="it-IT" dirty="0" err="1"/>
              <a:t>popliteal</a:t>
            </a:r>
            <a:r>
              <a:rPr lang="it-IT" dirty="0"/>
              <a:t> fossa; </a:t>
            </a:r>
            <a:r>
              <a:rPr lang="it-IT" dirty="0" err="1"/>
              <a:t>embolization</a:t>
            </a:r>
            <a:r>
              <a:rPr lang="it-IT" dirty="0"/>
              <a:t> from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leg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uncommon</a:t>
            </a:r>
            <a:r>
              <a:rPr lang="it-IT" dirty="0"/>
              <a:t>.</a:t>
            </a:r>
          </a:p>
          <a:p>
            <a:r>
              <a:rPr lang="it-IT" dirty="0" err="1"/>
              <a:t>Fragmented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DVTs</a:t>
            </a:r>
            <a:r>
              <a:rPr lang="it-IT" dirty="0"/>
              <a:t> are </a:t>
            </a:r>
            <a:r>
              <a:rPr lang="it-IT" dirty="0" err="1"/>
              <a:t>carried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progressively</a:t>
            </a:r>
            <a:r>
              <a:rPr lang="it-IT" dirty="0"/>
              <a:t> </a:t>
            </a:r>
            <a:r>
              <a:rPr lang="it-IT" dirty="0" err="1"/>
              <a:t>larger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and </a:t>
            </a:r>
            <a:r>
              <a:rPr lang="it-IT" dirty="0" err="1"/>
              <a:t>usually</a:t>
            </a:r>
            <a:r>
              <a:rPr lang="it-IT" dirty="0"/>
              <a:t> pass </a:t>
            </a:r>
            <a:r>
              <a:rPr lang="it-IT" dirty="0" err="1"/>
              <a:t>through</a:t>
            </a:r>
            <a:r>
              <a:rPr lang="it-IT" dirty="0"/>
              <a:t> the right side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heart</a:t>
            </a:r>
            <a:r>
              <a:rPr lang="it-IT" dirty="0"/>
              <a:t> </a:t>
            </a:r>
            <a:r>
              <a:rPr lang="it-IT" dirty="0" err="1"/>
              <a:t>before</a:t>
            </a:r>
            <a:r>
              <a:rPr lang="it-IT" dirty="0"/>
              <a:t> </a:t>
            </a:r>
            <a:r>
              <a:rPr lang="it-IT" dirty="0" err="1"/>
              <a:t>arresting</a:t>
            </a:r>
            <a:r>
              <a:rPr lang="it-IT" dirty="0"/>
              <a:t> in the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vasculature</a:t>
            </a:r>
            <a:r>
              <a:rPr lang="it-IT" dirty="0"/>
              <a:t>. </a:t>
            </a:r>
            <a:r>
              <a:rPr lang="it-IT" dirty="0" err="1"/>
              <a:t>Depending</a:t>
            </a:r>
            <a:r>
              <a:rPr lang="it-IT" dirty="0"/>
              <a:t> on </a:t>
            </a:r>
            <a:r>
              <a:rPr lang="it-IT" dirty="0" err="1"/>
              <a:t>size</a:t>
            </a:r>
            <a:r>
              <a:rPr lang="it-IT" dirty="0"/>
              <a:t>, a PE can occlude the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artery</a:t>
            </a:r>
            <a:r>
              <a:rPr lang="it-IT" dirty="0"/>
              <a:t>, </a:t>
            </a:r>
            <a:r>
              <a:rPr lang="it-IT" dirty="0" err="1"/>
              <a:t>lodge</a:t>
            </a:r>
            <a:r>
              <a:rPr lang="it-IT" dirty="0"/>
              <a:t> at the </a:t>
            </a:r>
            <a:r>
              <a:rPr lang="it-IT" dirty="0" err="1"/>
              <a:t>bifurcation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right and </a:t>
            </a:r>
            <a:r>
              <a:rPr lang="it-IT" dirty="0" err="1"/>
              <a:t>left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arteries</a:t>
            </a:r>
            <a:r>
              <a:rPr lang="it-IT" dirty="0"/>
              <a:t> (</a:t>
            </a:r>
            <a:r>
              <a:rPr lang="it-IT" dirty="0" err="1"/>
              <a:t>saddle</a:t>
            </a:r>
            <a:r>
              <a:rPr lang="it-IT" dirty="0"/>
              <a:t> </a:t>
            </a:r>
            <a:r>
              <a:rPr lang="it-IT" dirty="0" err="1"/>
              <a:t>embolus</a:t>
            </a:r>
            <a:r>
              <a:rPr lang="it-IT" dirty="0"/>
              <a:t>), or pass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smaller</a:t>
            </a:r>
            <a:r>
              <a:rPr lang="it-IT" dirty="0"/>
              <a:t>, branching </a:t>
            </a:r>
            <a:r>
              <a:rPr lang="it-IT" dirty="0" err="1"/>
              <a:t>arterioles</a:t>
            </a:r>
            <a:r>
              <a:rPr lang="it-IT" dirty="0"/>
              <a:t>. </a:t>
            </a:r>
            <a:r>
              <a:rPr lang="it-IT" dirty="0" err="1"/>
              <a:t>Frequently</a:t>
            </a:r>
            <a:r>
              <a:rPr lang="it-IT" dirty="0"/>
              <a:t>, multiple emboli </a:t>
            </a:r>
            <a:r>
              <a:rPr lang="it-IT" dirty="0" err="1"/>
              <a:t>occur</a:t>
            </a:r>
            <a:r>
              <a:rPr lang="it-IT" dirty="0"/>
              <a:t>,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sequentially</a:t>
            </a:r>
            <a:r>
              <a:rPr lang="it-IT" dirty="0"/>
              <a:t> or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shower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smaller</a:t>
            </a:r>
            <a:r>
              <a:rPr lang="it-IT" dirty="0"/>
              <a:t> emboli </a:t>
            </a:r>
            <a:r>
              <a:rPr lang="it-IT" dirty="0" err="1"/>
              <a:t>from</a:t>
            </a:r>
            <a:r>
              <a:rPr lang="it-IT" dirty="0"/>
              <a:t> a single </a:t>
            </a:r>
            <a:r>
              <a:rPr lang="it-IT" dirty="0" err="1"/>
              <a:t>large</a:t>
            </a:r>
            <a:r>
              <a:rPr lang="it-IT" dirty="0"/>
              <a:t> </a:t>
            </a:r>
            <a:r>
              <a:rPr lang="it-IT" dirty="0" err="1"/>
              <a:t>thrombus</a:t>
            </a:r>
            <a:r>
              <a:rPr lang="it-IT" dirty="0"/>
              <a:t>; a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had</a:t>
            </a:r>
            <a:r>
              <a:rPr lang="it-IT" dirty="0"/>
              <a:t> </a:t>
            </a:r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embolus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at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risk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having</a:t>
            </a:r>
            <a:r>
              <a:rPr lang="it-IT" dirty="0"/>
              <a:t> more. </a:t>
            </a:r>
            <a:r>
              <a:rPr lang="it-IT" dirty="0" err="1"/>
              <a:t>Rarely</a:t>
            </a:r>
            <a:r>
              <a:rPr lang="it-IT" dirty="0"/>
              <a:t>,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embolus</a:t>
            </a:r>
            <a:r>
              <a:rPr lang="it-IT" dirty="0"/>
              <a:t> </a:t>
            </a:r>
            <a:r>
              <a:rPr lang="it-IT" dirty="0" err="1"/>
              <a:t>passes</a:t>
            </a:r>
            <a:r>
              <a:rPr lang="it-IT" dirty="0"/>
              <a:t> </a:t>
            </a:r>
            <a:r>
              <a:rPr lang="it-IT" dirty="0" err="1"/>
              <a:t>through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atrial</a:t>
            </a:r>
            <a:r>
              <a:rPr lang="it-IT" dirty="0"/>
              <a:t> or </a:t>
            </a:r>
            <a:r>
              <a:rPr lang="it-IT" dirty="0" err="1"/>
              <a:t>ventricular</a:t>
            </a:r>
            <a:r>
              <a:rPr lang="it-IT" dirty="0"/>
              <a:t> </a:t>
            </a:r>
            <a:r>
              <a:rPr lang="it-IT" dirty="0" err="1"/>
              <a:t>defect</a:t>
            </a:r>
            <a:r>
              <a:rPr lang="it-IT" dirty="0"/>
              <a:t> and </a:t>
            </a:r>
            <a:r>
              <a:rPr lang="it-IT" dirty="0" err="1"/>
              <a:t>enters</a:t>
            </a:r>
            <a:r>
              <a:rPr lang="it-IT" dirty="0"/>
              <a:t> the </a:t>
            </a:r>
            <a:r>
              <a:rPr lang="it-IT" dirty="0" err="1"/>
              <a:t>systemic</a:t>
            </a:r>
            <a:r>
              <a:rPr lang="it-IT" dirty="0"/>
              <a:t> </a:t>
            </a:r>
            <a:r>
              <a:rPr lang="it-IT" dirty="0" err="1"/>
              <a:t>circulation</a:t>
            </a:r>
            <a:r>
              <a:rPr lang="it-IT" dirty="0"/>
              <a:t> (</a:t>
            </a:r>
            <a:r>
              <a:rPr lang="it-IT" dirty="0" err="1"/>
              <a:t>paradoxical</a:t>
            </a:r>
            <a:r>
              <a:rPr lang="it-IT" dirty="0"/>
              <a:t> </a:t>
            </a:r>
            <a:r>
              <a:rPr lang="it-IT" dirty="0" err="1"/>
              <a:t>embolism</a:t>
            </a:r>
            <a:r>
              <a:rPr lang="it-IT" dirty="0"/>
              <a:t>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3477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95639" y="920621"/>
            <a:ext cx="827969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sz="2000" b="1" dirty="0" err="1"/>
              <a:t>Most</a:t>
            </a:r>
            <a:r>
              <a:rPr lang="it-IT" sz="2000" b="1" dirty="0"/>
              <a:t> </a:t>
            </a:r>
            <a:r>
              <a:rPr lang="it-IT" sz="2000" b="1" dirty="0" err="1"/>
              <a:t>pulmonary</a:t>
            </a:r>
            <a:r>
              <a:rPr lang="it-IT" sz="2000" b="1" dirty="0"/>
              <a:t> emboli (60%–80%) are </a:t>
            </a:r>
            <a:r>
              <a:rPr lang="it-IT" sz="2000" b="1" dirty="0" err="1"/>
              <a:t>small</a:t>
            </a:r>
            <a:r>
              <a:rPr lang="it-IT" sz="2000" b="1" dirty="0"/>
              <a:t> and </a:t>
            </a:r>
            <a:r>
              <a:rPr lang="it-IT" sz="2000" b="1" dirty="0" err="1"/>
              <a:t>clinically</a:t>
            </a:r>
            <a:r>
              <a:rPr lang="it-IT" sz="2000" b="1" dirty="0"/>
              <a:t> </a:t>
            </a:r>
            <a:r>
              <a:rPr lang="it-IT" sz="2000" b="1" dirty="0" err="1"/>
              <a:t>silent</a:t>
            </a:r>
            <a:r>
              <a:rPr lang="it-IT" sz="2000" b="1" dirty="0"/>
              <a:t>. </a:t>
            </a:r>
          </a:p>
          <a:p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time</a:t>
            </a:r>
            <a:r>
              <a:rPr lang="it-IT" sz="2000" dirty="0"/>
              <a:t>, </a:t>
            </a:r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undergo</a:t>
            </a:r>
            <a:r>
              <a:rPr lang="it-IT" sz="2000" dirty="0"/>
              <a:t> </a:t>
            </a:r>
            <a:r>
              <a:rPr lang="it-IT" sz="2000" dirty="0" err="1"/>
              <a:t>organization</a:t>
            </a:r>
            <a:r>
              <a:rPr lang="it-IT" sz="2000" dirty="0"/>
              <a:t> and </a:t>
            </a:r>
            <a:r>
              <a:rPr lang="it-IT" sz="2000" dirty="0" err="1"/>
              <a:t>become</a:t>
            </a:r>
            <a:r>
              <a:rPr lang="it-IT" sz="2000" dirty="0"/>
              <a:t> </a:t>
            </a:r>
            <a:r>
              <a:rPr lang="it-IT" sz="2000" dirty="0" err="1"/>
              <a:t>incorporated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wall</a:t>
            </a:r>
            <a:r>
              <a:rPr lang="it-IT" sz="2000" dirty="0"/>
              <a:t>; in some </a:t>
            </a:r>
            <a:r>
              <a:rPr lang="it-IT" sz="2000" dirty="0" err="1"/>
              <a:t>cases</a:t>
            </a:r>
            <a:r>
              <a:rPr lang="it-IT" sz="2000" dirty="0"/>
              <a:t>, </a:t>
            </a:r>
            <a:r>
              <a:rPr lang="it-IT" sz="2000" dirty="0" err="1"/>
              <a:t>organization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thromboemboli</a:t>
            </a:r>
            <a:r>
              <a:rPr lang="it-IT" sz="2000" dirty="0"/>
              <a:t> </a:t>
            </a:r>
            <a:r>
              <a:rPr lang="it-IT" sz="2000" dirty="0" err="1"/>
              <a:t>leaves</a:t>
            </a:r>
            <a:r>
              <a:rPr lang="it-IT" sz="2000" dirty="0"/>
              <a:t> </a:t>
            </a:r>
            <a:r>
              <a:rPr lang="it-IT" sz="2000" dirty="0" err="1"/>
              <a:t>behind</a:t>
            </a:r>
            <a:r>
              <a:rPr lang="it-IT" sz="2000" dirty="0"/>
              <a:t> </a:t>
            </a:r>
            <a:r>
              <a:rPr lang="it-IT" sz="2000" dirty="0" err="1"/>
              <a:t>bridging</a:t>
            </a:r>
            <a:r>
              <a:rPr lang="it-IT" sz="2000" dirty="0"/>
              <a:t> </a:t>
            </a:r>
            <a:r>
              <a:rPr lang="it-IT" sz="2000" dirty="0" err="1"/>
              <a:t>fibrous</a:t>
            </a:r>
            <a:r>
              <a:rPr lang="it-IT" sz="2000" dirty="0"/>
              <a:t> </a:t>
            </a:r>
            <a:r>
              <a:rPr lang="it-IT" sz="2000" dirty="0" err="1"/>
              <a:t>webs</a:t>
            </a:r>
            <a:r>
              <a:rPr lang="it-IT" sz="2000" dirty="0"/>
              <a:t>.</a:t>
            </a:r>
          </a:p>
          <a:p>
            <a:r>
              <a:rPr lang="it-IT" sz="2000" dirty="0"/>
              <a:t>    At the </a:t>
            </a:r>
            <a:r>
              <a:rPr lang="it-IT" sz="2000" dirty="0" err="1"/>
              <a:t>other</a:t>
            </a:r>
            <a:r>
              <a:rPr lang="it-IT" sz="2000" dirty="0"/>
              <a:t> end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spectrum</a:t>
            </a:r>
            <a:r>
              <a:rPr lang="it-IT" sz="2000" dirty="0"/>
              <a:t>, a </a:t>
            </a:r>
            <a:r>
              <a:rPr lang="it-IT" sz="2000" dirty="0" err="1"/>
              <a:t>large</a:t>
            </a:r>
            <a:r>
              <a:rPr lang="it-IT" sz="2000" dirty="0"/>
              <a:t> </a:t>
            </a:r>
            <a:r>
              <a:rPr lang="it-IT" sz="2000" dirty="0" err="1"/>
              <a:t>embolus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blocks</a:t>
            </a:r>
            <a:r>
              <a:rPr lang="it-IT" sz="2000" dirty="0"/>
              <a:t> a major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artery</a:t>
            </a:r>
            <a:r>
              <a:rPr lang="it-IT" sz="2000" dirty="0"/>
              <a:t> can cause </a:t>
            </a:r>
            <a:r>
              <a:rPr lang="it-IT" sz="2000" dirty="0" err="1"/>
              <a:t>sudden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.</a:t>
            </a:r>
          </a:p>
          <a:p>
            <a:r>
              <a:rPr lang="it-IT" sz="2000" dirty="0"/>
              <a:t>    </a:t>
            </a:r>
            <a:r>
              <a:rPr lang="it-IT" sz="2000" dirty="0" err="1"/>
              <a:t>Embolic</a:t>
            </a:r>
            <a:r>
              <a:rPr lang="it-IT" sz="2000" dirty="0"/>
              <a:t> </a:t>
            </a:r>
            <a:r>
              <a:rPr lang="it-IT" sz="2000" dirty="0" err="1"/>
              <a:t>obstruction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medium-sized</a:t>
            </a:r>
            <a:r>
              <a:rPr lang="it-IT" sz="2000" dirty="0"/>
              <a:t> </a:t>
            </a:r>
            <a:r>
              <a:rPr lang="it-IT" sz="2000" dirty="0" err="1"/>
              <a:t>arteries</a:t>
            </a:r>
            <a:r>
              <a:rPr lang="it-IT" sz="2000" dirty="0"/>
              <a:t> and </a:t>
            </a:r>
            <a:r>
              <a:rPr lang="it-IT" sz="2000" dirty="0" err="1"/>
              <a:t>subsequent</a:t>
            </a:r>
            <a:r>
              <a:rPr lang="it-IT" sz="2000" dirty="0"/>
              <a:t> </a:t>
            </a:r>
            <a:r>
              <a:rPr lang="it-IT" sz="2000" dirty="0" err="1"/>
              <a:t>rupture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downstream </a:t>
            </a:r>
            <a:r>
              <a:rPr lang="it-IT" sz="2000" dirty="0" err="1"/>
              <a:t>capillaries</a:t>
            </a:r>
            <a:r>
              <a:rPr lang="it-IT" sz="2000" dirty="0"/>
              <a:t> </a:t>
            </a:r>
            <a:r>
              <a:rPr lang="it-IT" sz="2000" dirty="0" err="1"/>
              <a:t>rendered</a:t>
            </a:r>
            <a:r>
              <a:rPr lang="it-IT" sz="2000" dirty="0"/>
              <a:t> </a:t>
            </a:r>
            <a:r>
              <a:rPr lang="it-IT" sz="2000" dirty="0" err="1"/>
              <a:t>anoxic</a:t>
            </a:r>
            <a:r>
              <a:rPr lang="it-IT" sz="2000" dirty="0"/>
              <a:t> can cause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hemorrhage</a:t>
            </a:r>
            <a:r>
              <a:rPr lang="it-IT" sz="2000" dirty="0"/>
              <a:t>. </a:t>
            </a:r>
            <a:r>
              <a:rPr lang="it-IT" sz="2000" dirty="0" err="1"/>
              <a:t>Such</a:t>
            </a:r>
            <a:r>
              <a:rPr lang="it-IT" sz="2000" dirty="0"/>
              <a:t> emboli do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cause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infarction</a:t>
            </a:r>
            <a:r>
              <a:rPr lang="it-IT" sz="2000" dirty="0"/>
              <a:t> </a:t>
            </a:r>
            <a:r>
              <a:rPr lang="it-IT" sz="2000" dirty="0" err="1"/>
              <a:t>because</a:t>
            </a:r>
            <a:r>
              <a:rPr lang="it-IT" sz="2000" dirty="0"/>
              <a:t> the area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receives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intact</a:t>
            </a:r>
            <a:r>
              <a:rPr lang="it-IT" sz="2000" dirty="0"/>
              <a:t> </a:t>
            </a:r>
            <a:r>
              <a:rPr lang="it-IT" sz="2000" dirty="0" err="1"/>
              <a:t>bronchial</a:t>
            </a:r>
            <a:r>
              <a:rPr lang="it-IT" sz="2000" dirty="0"/>
              <a:t> </a:t>
            </a:r>
            <a:r>
              <a:rPr lang="it-IT" sz="2000" dirty="0" err="1"/>
              <a:t>circulation</a:t>
            </a:r>
            <a:r>
              <a:rPr lang="it-IT" sz="2000" dirty="0"/>
              <a:t> (</a:t>
            </a:r>
            <a:r>
              <a:rPr lang="it-IT" sz="2000" dirty="0" err="1"/>
              <a:t>dual</a:t>
            </a:r>
            <a:r>
              <a:rPr lang="it-IT" sz="2000" dirty="0"/>
              <a:t> </a:t>
            </a:r>
            <a:r>
              <a:rPr lang="it-IT" sz="2000" dirty="0" err="1"/>
              <a:t>circulation</a:t>
            </a:r>
            <a:r>
              <a:rPr lang="it-IT" sz="2000" dirty="0"/>
              <a:t>). </a:t>
            </a:r>
            <a:r>
              <a:rPr lang="it-IT" sz="2000" dirty="0" err="1"/>
              <a:t>However</a:t>
            </a:r>
            <a:r>
              <a:rPr lang="it-IT" sz="2000" dirty="0"/>
              <a:t>, a </a:t>
            </a:r>
            <a:r>
              <a:rPr lang="it-IT" sz="2000" dirty="0" err="1"/>
              <a:t>similar</a:t>
            </a:r>
            <a:r>
              <a:rPr lang="it-IT" sz="2000" dirty="0"/>
              <a:t> </a:t>
            </a:r>
            <a:r>
              <a:rPr lang="it-IT" sz="2000" dirty="0" err="1"/>
              <a:t>embolus</a:t>
            </a:r>
            <a:r>
              <a:rPr lang="it-IT" sz="2000" dirty="0"/>
              <a:t> in the </a:t>
            </a:r>
            <a:r>
              <a:rPr lang="it-IT" sz="2000" dirty="0" err="1"/>
              <a:t>setting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left-sided</a:t>
            </a:r>
            <a:r>
              <a:rPr lang="it-IT" sz="2000" dirty="0"/>
              <a:t> </a:t>
            </a:r>
            <a:r>
              <a:rPr lang="it-IT" sz="2000" dirty="0" err="1"/>
              <a:t>cardiac</a:t>
            </a:r>
            <a:r>
              <a:rPr lang="it-IT" sz="2000" dirty="0"/>
              <a:t> </a:t>
            </a:r>
            <a:r>
              <a:rPr lang="it-IT" sz="2000" dirty="0" err="1"/>
              <a:t>failure</a:t>
            </a:r>
            <a:r>
              <a:rPr lang="it-IT" sz="2000" dirty="0"/>
              <a:t> (and </a:t>
            </a:r>
            <a:r>
              <a:rPr lang="it-IT" sz="2000" dirty="0" err="1"/>
              <a:t>diminished</a:t>
            </a:r>
            <a:r>
              <a:rPr lang="it-IT" sz="2000" dirty="0"/>
              <a:t> </a:t>
            </a:r>
            <a:r>
              <a:rPr lang="it-IT" sz="2000" dirty="0" err="1"/>
              <a:t>bronchial</a:t>
            </a:r>
            <a:r>
              <a:rPr lang="it-IT" sz="2000" dirty="0"/>
              <a:t> </a:t>
            </a:r>
            <a:r>
              <a:rPr lang="it-IT" sz="2000" dirty="0" err="1"/>
              <a:t>artery</a:t>
            </a:r>
            <a:r>
              <a:rPr lang="it-IT" sz="2000" dirty="0"/>
              <a:t> </a:t>
            </a:r>
            <a:r>
              <a:rPr lang="it-IT" sz="2000" dirty="0" err="1"/>
              <a:t>perfusion</a:t>
            </a:r>
            <a:r>
              <a:rPr lang="it-IT" sz="2000" dirty="0"/>
              <a:t>) can </a:t>
            </a:r>
            <a:r>
              <a:rPr lang="it-IT" sz="2000" dirty="0" err="1"/>
              <a:t>lead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a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infarct</a:t>
            </a:r>
            <a:r>
              <a:rPr lang="it-IT" sz="2000" dirty="0"/>
              <a:t>. </a:t>
            </a:r>
            <a:r>
              <a:rPr lang="it-IT" sz="2000" dirty="0" err="1"/>
              <a:t>Embolism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small</a:t>
            </a:r>
            <a:r>
              <a:rPr lang="it-IT" sz="2000" dirty="0"/>
              <a:t> </a:t>
            </a:r>
            <a:r>
              <a:rPr lang="it-IT" sz="2000" dirty="0" err="1"/>
              <a:t>end-arteriolar</a:t>
            </a:r>
            <a:r>
              <a:rPr lang="it-IT" sz="2000" dirty="0"/>
              <a:t>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branches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infarction</a:t>
            </a:r>
            <a:r>
              <a:rPr lang="it-IT" sz="2000" dirty="0"/>
              <a:t>.</a:t>
            </a:r>
          </a:p>
          <a:p>
            <a:r>
              <a:rPr lang="it-IT" sz="2000" dirty="0"/>
              <a:t> Multiple emboli </a:t>
            </a:r>
            <a:r>
              <a:rPr lang="it-IT" sz="2000" dirty="0" err="1"/>
              <a:t>occurring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dirty="0" err="1"/>
              <a:t>time</a:t>
            </a:r>
            <a:r>
              <a:rPr lang="it-IT" sz="2000" dirty="0"/>
              <a:t> can cause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hypertension</a:t>
            </a:r>
            <a:r>
              <a:rPr lang="it-IT" sz="2000" dirty="0"/>
              <a:t> and right </a:t>
            </a:r>
            <a:r>
              <a:rPr lang="it-IT" sz="2000" dirty="0" err="1"/>
              <a:t>ventricular</a:t>
            </a:r>
            <a:r>
              <a:rPr lang="it-IT" sz="2000" dirty="0"/>
              <a:t> </a:t>
            </a:r>
            <a:r>
              <a:rPr lang="it-IT" sz="2000" dirty="0" err="1"/>
              <a:t>failure</a:t>
            </a:r>
            <a:r>
              <a:rPr lang="it-IT" sz="2000" dirty="0"/>
              <a:t> (</a:t>
            </a:r>
            <a:r>
              <a:rPr lang="it-IT" sz="2000" dirty="0" err="1"/>
              <a:t>cor</a:t>
            </a:r>
            <a:r>
              <a:rPr lang="it-IT" sz="2000" dirty="0"/>
              <a:t> </a:t>
            </a:r>
            <a:r>
              <a:rPr lang="it-IT" sz="2000" dirty="0" err="1"/>
              <a:t>pulmonale</a:t>
            </a:r>
            <a:r>
              <a:rPr lang="it-IT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8965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26EC53-510D-3441-87D6-96C515513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00" y="850900"/>
            <a:ext cx="6394450" cy="518881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C16D21-731E-F344-8B08-1D6541A1C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0" y="1143000"/>
            <a:ext cx="7607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4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29557" y="309279"/>
            <a:ext cx="72531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Embolus</a:t>
            </a:r>
            <a:r>
              <a:rPr lang="it-IT" sz="2000" dirty="0"/>
              <a:t> </a:t>
            </a:r>
            <a:r>
              <a:rPr lang="it-IT" sz="2000" dirty="0" err="1"/>
              <a:t>derived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a </a:t>
            </a:r>
            <a:r>
              <a:rPr lang="it-IT" sz="2000" dirty="0" err="1"/>
              <a:t>lower-extremity</a:t>
            </a:r>
            <a:r>
              <a:rPr lang="it-IT" sz="2000" dirty="0"/>
              <a:t> </a:t>
            </a:r>
            <a:r>
              <a:rPr lang="it-IT" sz="2000" dirty="0" err="1"/>
              <a:t>deep</a:t>
            </a:r>
            <a:r>
              <a:rPr lang="it-IT" sz="2000" dirty="0"/>
              <a:t> </a:t>
            </a:r>
            <a:r>
              <a:rPr lang="it-IT" sz="2000" dirty="0" err="1"/>
              <a:t>venous</a:t>
            </a:r>
            <a:r>
              <a:rPr lang="it-IT" sz="2000" dirty="0"/>
              <a:t> </a:t>
            </a:r>
            <a:r>
              <a:rPr lang="it-IT" sz="2000" dirty="0" err="1"/>
              <a:t>thrombus</a:t>
            </a:r>
            <a:r>
              <a:rPr lang="it-IT" sz="2000" dirty="0"/>
              <a:t> </a:t>
            </a:r>
            <a:r>
              <a:rPr lang="it-IT" sz="2000" dirty="0" err="1"/>
              <a:t>lodged</a:t>
            </a:r>
            <a:r>
              <a:rPr lang="it-IT" sz="2000" dirty="0"/>
              <a:t> in a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artery</a:t>
            </a:r>
            <a:r>
              <a:rPr lang="it-IT" sz="2000" dirty="0"/>
              <a:t> </a:t>
            </a:r>
            <a:r>
              <a:rPr lang="it-IT" sz="2000" dirty="0" err="1"/>
              <a:t>branch</a:t>
            </a:r>
            <a:r>
              <a:rPr lang="it-IT" sz="2000" dirty="0"/>
              <a:t>.</a:t>
            </a:r>
          </a:p>
        </p:txBody>
      </p:sp>
      <p:pic>
        <p:nvPicPr>
          <p:cNvPr id="3" name="Immagine 2" descr="Schermata 2018-08-24 alle 11.41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556" y="1303514"/>
            <a:ext cx="7596038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9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8 alle 10.04.4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253" y="368741"/>
            <a:ext cx="6803495" cy="61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12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17184" y="524219"/>
            <a:ext cx="8156223" cy="56323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Systemic</a:t>
            </a:r>
            <a:r>
              <a:rPr lang="it-IT" sz="2000" b="1" dirty="0"/>
              <a:t> </a:t>
            </a:r>
            <a:r>
              <a:rPr lang="it-IT" sz="2000" b="1" dirty="0" err="1"/>
              <a:t>Thromboembolism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systemic</a:t>
            </a:r>
            <a:r>
              <a:rPr lang="it-IT" sz="2000" dirty="0"/>
              <a:t> emboli (80%) </a:t>
            </a:r>
            <a:r>
              <a:rPr lang="it-IT" sz="2000" dirty="0" err="1"/>
              <a:t>arise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intracardiac</a:t>
            </a:r>
            <a:r>
              <a:rPr lang="it-IT" sz="2000" dirty="0"/>
              <a:t> </a:t>
            </a:r>
            <a:r>
              <a:rPr lang="it-IT" sz="2000" dirty="0" err="1"/>
              <a:t>mural</a:t>
            </a:r>
            <a:r>
              <a:rPr lang="it-IT" sz="2000" dirty="0"/>
              <a:t> </a:t>
            </a:r>
            <a:r>
              <a:rPr lang="it-IT" sz="2000" dirty="0" err="1"/>
              <a:t>thrombi</a:t>
            </a:r>
            <a:r>
              <a:rPr lang="it-IT" sz="2000" dirty="0"/>
              <a:t>; </a:t>
            </a:r>
            <a:r>
              <a:rPr lang="it-IT" sz="2000" dirty="0" err="1"/>
              <a:t>two-thirds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are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left</a:t>
            </a:r>
            <a:r>
              <a:rPr lang="it-IT" sz="2000" dirty="0"/>
              <a:t> </a:t>
            </a:r>
            <a:r>
              <a:rPr lang="it-IT" sz="2000" dirty="0" err="1"/>
              <a:t>ventricular</a:t>
            </a:r>
            <a:r>
              <a:rPr lang="it-IT" sz="2000" dirty="0"/>
              <a:t> </a:t>
            </a:r>
            <a:r>
              <a:rPr lang="it-IT" sz="2000" dirty="0" err="1"/>
              <a:t>infarcts</a:t>
            </a:r>
            <a:r>
              <a:rPr lang="it-IT" sz="2000" dirty="0"/>
              <a:t> and </a:t>
            </a:r>
            <a:r>
              <a:rPr lang="it-IT" sz="2000" dirty="0" err="1"/>
              <a:t>another</a:t>
            </a:r>
            <a:r>
              <a:rPr lang="it-IT" sz="2000" dirty="0"/>
              <a:t> 25%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dilated</a:t>
            </a:r>
            <a:r>
              <a:rPr lang="it-IT" sz="2000" dirty="0"/>
              <a:t> </a:t>
            </a:r>
            <a:r>
              <a:rPr lang="it-IT" sz="2000" dirty="0" err="1"/>
              <a:t>left</a:t>
            </a:r>
            <a:r>
              <a:rPr lang="it-IT" sz="2000" dirty="0"/>
              <a:t> </a:t>
            </a:r>
            <a:r>
              <a:rPr lang="it-IT" sz="2000" dirty="0" err="1"/>
              <a:t>atria</a:t>
            </a:r>
            <a:r>
              <a:rPr lang="it-IT" sz="2000" dirty="0"/>
              <a:t> (e.g., </a:t>
            </a:r>
            <a:r>
              <a:rPr lang="it-IT" sz="2000" dirty="0" err="1"/>
              <a:t>secondary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mitral</a:t>
            </a:r>
            <a:r>
              <a:rPr lang="it-IT" sz="2000" dirty="0"/>
              <a:t> valve </a:t>
            </a:r>
            <a:r>
              <a:rPr lang="it-IT" sz="2000" dirty="0" err="1"/>
              <a:t>disease</a:t>
            </a:r>
            <a:r>
              <a:rPr lang="it-IT" sz="2000" dirty="0"/>
              <a:t>). The remainder originate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aortic</a:t>
            </a:r>
            <a:r>
              <a:rPr lang="it-IT" sz="2000" dirty="0"/>
              <a:t> </a:t>
            </a:r>
            <a:r>
              <a:rPr lang="it-IT" sz="2000" dirty="0" err="1"/>
              <a:t>aneurysms</a:t>
            </a:r>
            <a:r>
              <a:rPr lang="it-IT" sz="2000" dirty="0"/>
              <a:t>, </a:t>
            </a:r>
            <a:r>
              <a:rPr lang="it-IT" sz="2000" dirty="0" err="1"/>
              <a:t>thrombi</a:t>
            </a:r>
            <a:r>
              <a:rPr lang="it-IT" sz="2000" dirty="0"/>
              <a:t> </a:t>
            </a:r>
            <a:r>
              <a:rPr lang="it-IT" sz="2000" dirty="0" err="1"/>
              <a:t>overlying</a:t>
            </a:r>
            <a:r>
              <a:rPr lang="it-IT" sz="2000" dirty="0"/>
              <a:t> </a:t>
            </a:r>
            <a:r>
              <a:rPr lang="it-IT" sz="2000" dirty="0" err="1"/>
              <a:t>ulcerated</a:t>
            </a:r>
            <a:r>
              <a:rPr lang="it-IT" sz="2000" dirty="0"/>
              <a:t> </a:t>
            </a:r>
            <a:r>
              <a:rPr lang="it-IT" sz="2000" dirty="0" err="1"/>
              <a:t>atherosclerotic</a:t>
            </a:r>
            <a:r>
              <a:rPr lang="it-IT" sz="2000" dirty="0"/>
              <a:t> </a:t>
            </a:r>
            <a:r>
              <a:rPr lang="it-IT" sz="2000" dirty="0" err="1"/>
              <a:t>plaques</a:t>
            </a:r>
            <a:r>
              <a:rPr lang="it-IT" sz="2000" dirty="0"/>
              <a:t>, </a:t>
            </a:r>
            <a:r>
              <a:rPr lang="it-IT" sz="2000" dirty="0" err="1"/>
              <a:t>fragmented</a:t>
            </a:r>
            <a:r>
              <a:rPr lang="it-IT" sz="2000" dirty="0"/>
              <a:t> </a:t>
            </a:r>
            <a:r>
              <a:rPr lang="it-IT" sz="2000" dirty="0" err="1"/>
              <a:t>valvular</a:t>
            </a:r>
            <a:r>
              <a:rPr lang="it-IT" sz="2000" dirty="0"/>
              <a:t> </a:t>
            </a:r>
            <a:r>
              <a:rPr lang="it-IT" sz="2000" dirty="0" err="1"/>
              <a:t>vegetations</a:t>
            </a:r>
            <a:r>
              <a:rPr lang="it-IT" sz="2000" dirty="0"/>
              <a:t> , or the </a:t>
            </a:r>
            <a:r>
              <a:rPr lang="it-IT" sz="2000" dirty="0" err="1"/>
              <a:t>venous</a:t>
            </a:r>
            <a:r>
              <a:rPr lang="it-IT" sz="2000" dirty="0"/>
              <a:t> system (</a:t>
            </a:r>
            <a:r>
              <a:rPr lang="it-IT" sz="2000" dirty="0" err="1"/>
              <a:t>paradoxical</a:t>
            </a:r>
            <a:r>
              <a:rPr lang="it-IT" sz="2000" dirty="0"/>
              <a:t> emboli); 10% </a:t>
            </a:r>
            <a:r>
              <a:rPr lang="it-IT" sz="2000" dirty="0" err="1"/>
              <a:t>to</a:t>
            </a:r>
            <a:r>
              <a:rPr lang="it-IT" sz="2000" dirty="0"/>
              <a:t> 15%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systemic</a:t>
            </a:r>
            <a:r>
              <a:rPr lang="it-IT" sz="2000" dirty="0"/>
              <a:t> emboli are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unknown</a:t>
            </a:r>
            <a:r>
              <a:rPr lang="it-IT" sz="2000" dirty="0"/>
              <a:t> </a:t>
            </a:r>
            <a:r>
              <a:rPr lang="it-IT" sz="2000" dirty="0" err="1"/>
              <a:t>origin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contrast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venous</a:t>
            </a:r>
            <a:r>
              <a:rPr lang="it-IT" sz="2000" dirty="0"/>
              <a:t> emboli,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lodge</a:t>
            </a:r>
            <a:r>
              <a:rPr lang="it-IT" sz="2000" dirty="0"/>
              <a:t> </a:t>
            </a:r>
            <a:r>
              <a:rPr lang="it-IT" sz="2000" dirty="0" err="1"/>
              <a:t>primarily</a:t>
            </a:r>
            <a:r>
              <a:rPr lang="it-IT" sz="2000" dirty="0"/>
              <a:t> in the </a:t>
            </a:r>
            <a:r>
              <a:rPr lang="it-IT" sz="2000" dirty="0" err="1"/>
              <a:t>lung</a:t>
            </a:r>
            <a:r>
              <a:rPr lang="it-IT" sz="2000" dirty="0"/>
              <a:t>, </a:t>
            </a:r>
            <a:r>
              <a:rPr lang="it-IT" sz="2000" dirty="0" err="1"/>
              <a:t>arterial</a:t>
            </a:r>
            <a:r>
              <a:rPr lang="it-IT" sz="2000" dirty="0"/>
              <a:t> emboli can </a:t>
            </a:r>
            <a:r>
              <a:rPr lang="it-IT" sz="2000" dirty="0" err="1"/>
              <a:t>travel</a:t>
            </a:r>
            <a:r>
              <a:rPr lang="it-IT" sz="2000" dirty="0"/>
              <a:t> </a:t>
            </a:r>
            <a:r>
              <a:rPr lang="it-IT" sz="2000" dirty="0" err="1"/>
              <a:t>virtually</a:t>
            </a:r>
            <a:r>
              <a:rPr lang="it-IT" sz="2000" dirty="0"/>
              <a:t> </a:t>
            </a:r>
            <a:r>
              <a:rPr lang="it-IT" sz="2000" dirty="0" err="1"/>
              <a:t>anywhere</a:t>
            </a:r>
            <a:r>
              <a:rPr lang="it-IT" sz="2000" dirty="0"/>
              <a:t>;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final</a:t>
            </a:r>
            <a:r>
              <a:rPr lang="it-IT" sz="2000" dirty="0"/>
              <a:t> </a:t>
            </a:r>
            <a:r>
              <a:rPr lang="it-IT" sz="2000" dirty="0" err="1"/>
              <a:t>resting</a:t>
            </a:r>
            <a:r>
              <a:rPr lang="it-IT" sz="2000" dirty="0"/>
              <a:t> </a:t>
            </a:r>
            <a:r>
              <a:rPr lang="it-IT" sz="2000" dirty="0" err="1"/>
              <a:t>place</a:t>
            </a:r>
            <a:r>
              <a:rPr lang="it-IT" sz="2000" dirty="0"/>
              <a:t> </a:t>
            </a:r>
            <a:r>
              <a:rPr lang="it-IT" sz="2000" dirty="0" err="1"/>
              <a:t>understandably</a:t>
            </a:r>
            <a:r>
              <a:rPr lang="it-IT" sz="2000" dirty="0"/>
              <a:t> </a:t>
            </a:r>
            <a:r>
              <a:rPr lang="it-IT" sz="2000" dirty="0" err="1"/>
              <a:t>depends</a:t>
            </a:r>
            <a:r>
              <a:rPr lang="it-IT" sz="2000" dirty="0"/>
              <a:t> on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point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origin</a:t>
            </a:r>
            <a:r>
              <a:rPr lang="it-IT" sz="2000" dirty="0"/>
              <a:t> and the relative flow </a:t>
            </a:r>
            <a:r>
              <a:rPr lang="it-IT" sz="2000" dirty="0" err="1"/>
              <a:t>rates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the downstream </a:t>
            </a:r>
            <a:r>
              <a:rPr lang="it-IT" sz="2000" dirty="0" err="1"/>
              <a:t>tissues</a:t>
            </a:r>
            <a:r>
              <a:rPr lang="it-IT" sz="2000" dirty="0"/>
              <a:t>. Common </a:t>
            </a:r>
            <a:r>
              <a:rPr lang="it-IT" sz="2000" dirty="0" err="1"/>
              <a:t>arteriolar</a:t>
            </a:r>
            <a:r>
              <a:rPr lang="it-IT" sz="2000" dirty="0"/>
              <a:t> </a:t>
            </a:r>
            <a:r>
              <a:rPr lang="it-IT" sz="2000" dirty="0" err="1"/>
              <a:t>embolization</a:t>
            </a:r>
            <a:r>
              <a:rPr lang="it-IT" sz="2000" dirty="0"/>
              <a:t> </a:t>
            </a:r>
            <a:r>
              <a:rPr lang="it-IT" sz="2000" dirty="0" err="1"/>
              <a:t>sites</a:t>
            </a:r>
            <a:r>
              <a:rPr lang="it-IT" sz="2000" dirty="0"/>
              <a:t> include the </a:t>
            </a:r>
            <a:r>
              <a:rPr lang="it-IT" sz="2000" dirty="0" err="1"/>
              <a:t>lower</a:t>
            </a:r>
            <a:r>
              <a:rPr lang="it-IT" sz="2000" dirty="0"/>
              <a:t> </a:t>
            </a:r>
            <a:r>
              <a:rPr lang="it-IT" sz="2000" dirty="0" err="1"/>
              <a:t>extremities</a:t>
            </a:r>
            <a:r>
              <a:rPr lang="it-IT" sz="2000" dirty="0"/>
              <a:t> (75%) and </a:t>
            </a:r>
            <a:r>
              <a:rPr lang="it-IT" sz="2000" dirty="0" err="1"/>
              <a:t>central</a:t>
            </a:r>
            <a:r>
              <a:rPr lang="it-IT" sz="2000" dirty="0"/>
              <a:t> </a:t>
            </a:r>
            <a:r>
              <a:rPr lang="it-IT" sz="2000" dirty="0" err="1"/>
              <a:t>nervous</a:t>
            </a:r>
            <a:r>
              <a:rPr lang="it-IT" sz="2000" dirty="0"/>
              <a:t> system (10%); </a:t>
            </a:r>
            <a:r>
              <a:rPr lang="it-IT" sz="2000" dirty="0" err="1"/>
              <a:t>intestines</a:t>
            </a:r>
            <a:r>
              <a:rPr lang="it-IT" sz="2000" dirty="0"/>
              <a:t>, </a:t>
            </a:r>
            <a:r>
              <a:rPr lang="it-IT" sz="2000" dirty="0" err="1"/>
              <a:t>kidneys</a:t>
            </a:r>
            <a:r>
              <a:rPr lang="it-IT" sz="2000" dirty="0"/>
              <a:t>, and spleen are </a:t>
            </a:r>
            <a:r>
              <a:rPr lang="it-IT" sz="2000" dirty="0" err="1"/>
              <a:t>less</a:t>
            </a:r>
            <a:r>
              <a:rPr lang="it-IT" sz="2000" dirty="0"/>
              <a:t> common </a:t>
            </a:r>
            <a:r>
              <a:rPr lang="it-IT" sz="2000" dirty="0" err="1"/>
              <a:t>targets</a:t>
            </a:r>
            <a:r>
              <a:rPr lang="it-IT" sz="2000" dirty="0"/>
              <a:t>. The </a:t>
            </a:r>
            <a:r>
              <a:rPr lang="it-IT" sz="2000" dirty="0" err="1"/>
              <a:t>consequences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embolization</a:t>
            </a:r>
            <a:r>
              <a:rPr lang="it-IT" sz="2000" dirty="0"/>
              <a:t> </a:t>
            </a:r>
            <a:r>
              <a:rPr lang="it-IT" sz="2000" dirty="0" err="1"/>
              <a:t>depend</a:t>
            </a:r>
            <a:r>
              <a:rPr lang="it-IT" sz="2000" dirty="0"/>
              <a:t> on the </a:t>
            </a:r>
            <a:r>
              <a:rPr lang="it-IT" sz="2000" dirty="0" err="1"/>
              <a:t>caliber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occluded</a:t>
            </a:r>
            <a:r>
              <a:rPr lang="it-IT" sz="2000" dirty="0"/>
              <a:t> vessel, the </a:t>
            </a:r>
            <a:r>
              <a:rPr lang="it-IT" sz="2000" dirty="0" err="1"/>
              <a:t>collateral</a:t>
            </a:r>
            <a:r>
              <a:rPr lang="it-IT" sz="2000" dirty="0"/>
              <a:t> </a:t>
            </a:r>
            <a:r>
              <a:rPr lang="it-IT" sz="2000" dirty="0" err="1"/>
              <a:t>supply</a:t>
            </a:r>
            <a:r>
              <a:rPr lang="it-IT" sz="2000" dirty="0"/>
              <a:t>, and the </a:t>
            </a:r>
            <a:r>
              <a:rPr lang="it-IT" sz="2000" dirty="0" err="1"/>
              <a:t>affected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’</a:t>
            </a:r>
            <a:r>
              <a:rPr lang="it-IT" sz="2000" dirty="0" err="1"/>
              <a:t>s</a:t>
            </a:r>
            <a:r>
              <a:rPr lang="it-IT" sz="2000" dirty="0"/>
              <a:t> </a:t>
            </a:r>
            <a:r>
              <a:rPr lang="it-IT" sz="2000" dirty="0" err="1"/>
              <a:t>vulnerability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anoxia</a:t>
            </a:r>
            <a:r>
              <a:rPr lang="it-IT" sz="2000" dirty="0"/>
              <a:t>; </a:t>
            </a:r>
            <a:r>
              <a:rPr lang="it-IT" sz="2000" dirty="0" err="1"/>
              <a:t>arterial</a:t>
            </a:r>
            <a:r>
              <a:rPr lang="it-IT" sz="2000" dirty="0"/>
              <a:t> emboli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lodge</a:t>
            </a:r>
            <a:r>
              <a:rPr lang="it-IT" sz="2000" dirty="0"/>
              <a:t> in end </a:t>
            </a:r>
            <a:r>
              <a:rPr lang="it-IT" sz="2000" dirty="0" err="1"/>
              <a:t>arteries</a:t>
            </a:r>
            <a:r>
              <a:rPr lang="it-IT" sz="2000" dirty="0"/>
              <a:t> and cause </a:t>
            </a:r>
            <a:r>
              <a:rPr lang="it-IT" sz="2000" dirty="0" err="1"/>
              <a:t>infarction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6273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60222" y="474345"/>
            <a:ext cx="8071556" cy="59093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 err="1"/>
              <a:t>Fat</a:t>
            </a:r>
            <a:r>
              <a:rPr lang="it-IT" sz="2000" b="1" dirty="0"/>
              <a:t> </a:t>
            </a:r>
            <a:r>
              <a:rPr lang="it-IT" sz="2000" b="1" dirty="0" err="1"/>
              <a:t>Embolism</a:t>
            </a:r>
            <a:endParaRPr lang="it-IT" sz="2000" b="1" dirty="0"/>
          </a:p>
          <a:p>
            <a:endParaRPr lang="it-IT" sz="2000" dirty="0"/>
          </a:p>
          <a:p>
            <a:r>
              <a:rPr lang="it-IT" sz="2000" dirty="0"/>
              <a:t>Soft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crush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or </a:t>
            </a:r>
            <a:r>
              <a:rPr lang="it-IT" sz="2000" dirty="0" err="1"/>
              <a:t>rupture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marrow</a:t>
            </a:r>
            <a:r>
              <a:rPr lang="it-IT" sz="2000" dirty="0"/>
              <a:t>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sinusoids</a:t>
            </a:r>
            <a:r>
              <a:rPr lang="it-IT" sz="2000" dirty="0"/>
              <a:t> (</a:t>
            </a:r>
            <a:r>
              <a:rPr lang="it-IT" sz="2000" dirty="0" err="1"/>
              <a:t>eg</a:t>
            </a:r>
            <a:r>
              <a:rPr lang="it-IT" sz="2000" dirty="0"/>
              <a:t>, due </a:t>
            </a:r>
            <a:r>
              <a:rPr lang="it-IT" sz="2000" dirty="0" err="1"/>
              <a:t>to</a:t>
            </a:r>
            <a:r>
              <a:rPr lang="it-IT" sz="2000" dirty="0"/>
              <a:t> a long </a:t>
            </a:r>
            <a:r>
              <a:rPr lang="it-IT" sz="2000" dirty="0" err="1"/>
              <a:t>bone</a:t>
            </a:r>
            <a:r>
              <a:rPr lang="it-IT" sz="2000" dirty="0"/>
              <a:t> </a:t>
            </a:r>
            <a:r>
              <a:rPr lang="it-IT" sz="2000" dirty="0" err="1"/>
              <a:t>fracture</a:t>
            </a:r>
            <a:r>
              <a:rPr lang="it-IT" sz="2000" dirty="0"/>
              <a:t>) </a:t>
            </a:r>
            <a:r>
              <a:rPr lang="it-IT" sz="2000" dirty="0" err="1"/>
              <a:t>release</a:t>
            </a:r>
            <a:r>
              <a:rPr lang="it-IT" sz="2000" dirty="0"/>
              <a:t> </a:t>
            </a:r>
            <a:r>
              <a:rPr lang="it-IT" sz="2000" dirty="0" err="1"/>
              <a:t>microscopic</a:t>
            </a:r>
            <a:r>
              <a:rPr lang="it-IT" sz="2000" dirty="0"/>
              <a:t> </a:t>
            </a:r>
            <a:r>
              <a:rPr lang="it-IT" sz="2000" b="1" dirty="0" err="1"/>
              <a:t>fat</a:t>
            </a:r>
            <a:r>
              <a:rPr lang="it-IT" sz="2000" b="1" dirty="0"/>
              <a:t> </a:t>
            </a:r>
            <a:r>
              <a:rPr lang="it-IT" sz="2000" b="1" dirty="0" err="1"/>
              <a:t>globules</a:t>
            </a:r>
            <a:r>
              <a:rPr lang="it-IT" sz="2000" b="1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the </a:t>
            </a:r>
            <a:r>
              <a:rPr lang="it-IT" sz="2000" dirty="0" err="1"/>
              <a:t>circulation</a:t>
            </a:r>
            <a:r>
              <a:rPr lang="it-IT" sz="2000" dirty="0"/>
              <a:t>. </a:t>
            </a:r>
            <a:r>
              <a:rPr lang="it-IT" sz="2000" dirty="0" err="1"/>
              <a:t>Fat</a:t>
            </a:r>
            <a:r>
              <a:rPr lang="it-IT" sz="2000" dirty="0"/>
              <a:t> and </a:t>
            </a:r>
            <a:r>
              <a:rPr lang="it-IT" sz="2000" dirty="0" err="1"/>
              <a:t>marrow</a:t>
            </a:r>
            <a:r>
              <a:rPr lang="it-IT" sz="2000" dirty="0"/>
              <a:t> emboli are common </a:t>
            </a:r>
            <a:r>
              <a:rPr lang="it-IT" sz="2000" dirty="0" err="1"/>
              <a:t>incidental</a:t>
            </a:r>
            <a:r>
              <a:rPr lang="it-IT" sz="2000" dirty="0"/>
              <a:t> </a:t>
            </a:r>
            <a:r>
              <a:rPr lang="it-IT" sz="2000" dirty="0" err="1"/>
              <a:t>findings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</a:t>
            </a:r>
            <a:r>
              <a:rPr lang="it-IT" sz="2000" dirty="0" err="1"/>
              <a:t>vigorous</a:t>
            </a:r>
            <a:r>
              <a:rPr lang="it-IT" sz="2000" dirty="0"/>
              <a:t> </a:t>
            </a:r>
            <a:r>
              <a:rPr lang="it-IT" sz="2000" dirty="0" err="1"/>
              <a:t>cardiopulmonary</a:t>
            </a:r>
            <a:r>
              <a:rPr lang="it-IT" sz="2000" dirty="0"/>
              <a:t> </a:t>
            </a:r>
            <a:r>
              <a:rPr lang="it-IT" sz="2000" dirty="0" err="1"/>
              <a:t>resuscitation</a:t>
            </a:r>
            <a:r>
              <a:rPr lang="it-IT" sz="2000" dirty="0"/>
              <a:t>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probably</a:t>
            </a:r>
            <a:r>
              <a:rPr lang="it-IT" sz="2000" dirty="0"/>
              <a:t> are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little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significance</a:t>
            </a:r>
            <a:r>
              <a:rPr lang="it-IT" sz="2000" dirty="0"/>
              <a:t>. </a:t>
            </a:r>
            <a:r>
              <a:rPr lang="it-IT" sz="2000" dirty="0" err="1"/>
              <a:t>Similarly</a:t>
            </a:r>
            <a:r>
              <a:rPr lang="it-IT" sz="2000" dirty="0"/>
              <a:t>, </a:t>
            </a:r>
            <a:r>
              <a:rPr lang="it-IT" sz="2000" dirty="0" err="1"/>
              <a:t>although</a:t>
            </a:r>
            <a:r>
              <a:rPr lang="it-IT" sz="2000" dirty="0"/>
              <a:t> </a:t>
            </a:r>
            <a:r>
              <a:rPr lang="it-IT" sz="2000" dirty="0" err="1"/>
              <a:t>fat</a:t>
            </a:r>
            <a:r>
              <a:rPr lang="it-IT" sz="2000" dirty="0"/>
              <a:t> and </a:t>
            </a:r>
            <a:r>
              <a:rPr lang="it-IT" sz="2000" dirty="0" err="1"/>
              <a:t>marrow</a:t>
            </a:r>
            <a:r>
              <a:rPr lang="it-IT" sz="2000" dirty="0"/>
              <a:t> </a:t>
            </a:r>
            <a:r>
              <a:rPr lang="it-IT" sz="2000" dirty="0" err="1"/>
              <a:t>embolism</a:t>
            </a:r>
            <a:r>
              <a:rPr lang="it-IT" sz="2000" dirty="0"/>
              <a:t> </a:t>
            </a:r>
            <a:r>
              <a:rPr lang="it-IT" sz="2000" dirty="0" err="1"/>
              <a:t>occurs</a:t>
            </a:r>
            <a:r>
              <a:rPr lang="it-IT" sz="2000" dirty="0"/>
              <a:t> in some 90%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individuals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severe </a:t>
            </a:r>
            <a:r>
              <a:rPr lang="it-IT" sz="2000" dirty="0" err="1"/>
              <a:t>skeletal</a:t>
            </a:r>
            <a:r>
              <a:rPr lang="it-IT" sz="2000" dirty="0"/>
              <a:t> </a:t>
            </a:r>
            <a:r>
              <a:rPr lang="it-IT" sz="2000" dirty="0" err="1"/>
              <a:t>injuries</a:t>
            </a:r>
            <a:r>
              <a:rPr lang="it-IT" sz="2000" dirty="0"/>
              <a:t>, </a:t>
            </a:r>
            <a:r>
              <a:rPr lang="it-IT" sz="2000" dirty="0" err="1"/>
              <a:t>less</a:t>
            </a:r>
            <a:r>
              <a:rPr lang="it-IT" sz="2000" dirty="0"/>
              <a:t> </a:t>
            </a:r>
            <a:r>
              <a:rPr lang="it-IT" sz="2000" dirty="0" err="1"/>
              <a:t>than</a:t>
            </a:r>
            <a:r>
              <a:rPr lang="it-IT" sz="2000" dirty="0"/>
              <a:t> 10% show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findings</a:t>
            </a:r>
            <a:r>
              <a:rPr lang="it-IT" sz="2000" dirty="0"/>
              <a:t>. </a:t>
            </a:r>
            <a:r>
              <a:rPr lang="it-IT" sz="2000" dirty="0" err="1"/>
              <a:t>However</a:t>
            </a:r>
            <a:r>
              <a:rPr lang="it-IT" sz="2000" dirty="0"/>
              <a:t>, a </a:t>
            </a:r>
            <a:r>
              <a:rPr lang="it-IT" sz="2000" dirty="0" err="1"/>
              <a:t>minority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patients</a:t>
            </a:r>
            <a:r>
              <a:rPr lang="it-IT" sz="2000" dirty="0"/>
              <a:t> </a:t>
            </a:r>
            <a:r>
              <a:rPr lang="it-IT" sz="2000" dirty="0" err="1"/>
              <a:t>develop</a:t>
            </a:r>
            <a:r>
              <a:rPr lang="it-IT" sz="2000" dirty="0"/>
              <a:t> a </a:t>
            </a:r>
            <a:r>
              <a:rPr lang="it-IT" sz="2000" dirty="0" err="1"/>
              <a:t>symptomatic</a:t>
            </a:r>
            <a:r>
              <a:rPr lang="it-IT" sz="2000" dirty="0"/>
              <a:t> </a:t>
            </a:r>
            <a:r>
              <a:rPr lang="it-IT" sz="2000" dirty="0" err="1"/>
              <a:t>fat</a:t>
            </a:r>
            <a:r>
              <a:rPr lang="it-IT" sz="2000" dirty="0"/>
              <a:t> </a:t>
            </a:r>
            <a:r>
              <a:rPr lang="it-IT" sz="2000" dirty="0" err="1"/>
              <a:t>embolism</a:t>
            </a:r>
            <a:r>
              <a:rPr lang="it-IT" sz="2000" dirty="0"/>
              <a:t> </a:t>
            </a:r>
            <a:r>
              <a:rPr lang="it-IT" sz="2000" dirty="0" err="1"/>
              <a:t>syndrome</a:t>
            </a:r>
            <a:r>
              <a:rPr lang="it-IT" sz="2000" dirty="0"/>
              <a:t> </a:t>
            </a:r>
            <a:r>
              <a:rPr lang="it-IT" sz="2000" dirty="0" err="1"/>
              <a:t>characterized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insufficiency</a:t>
            </a:r>
            <a:r>
              <a:rPr lang="it-IT" sz="2000" dirty="0"/>
              <a:t>, </a:t>
            </a:r>
            <a:r>
              <a:rPr lang="it-IT" sz="2000" dirty="0" err="1"/>
              <a:t>neurologic</a:t>
            </a:r>
            <a:r>
              <a:rPr lang="it-IT" sz="2000" dirty="0"/>
              <a:t> </a:t>
            </a:r>
            <a:r>
              <a:rPr lang="it-IT" sz="2000" dirty="0" err="1"/>
              <a:t>symptoms</a:t>
            </a:r>
            <a:r>
              <a:rPr lang="it-IT" sz="2000" dirty="0"/>
              <a:t>, anemia, </a:t>
            </a:r>
            <a:r>
              <a:rPr lang="it-IT" sz="2000" dirty="0" err="1"/>
              <a:t>thrombocytopenia</a:t>
            </a:r>
            <a:r>
              <a:rPr lang="it-IT" sz="2000" dirty="0"/>
              <a:t>, and a diffuse </a:t>
            </a:r>
            <a:r>
              <a:rPr lang="it-IT" sz="2000" dirty="0" err="1"/>
              <a:t>petechial</a:t>
            </a:r>
            <a:r>
              <a:rPr lang="it-IT" sz="2000" dirty="0"/>
              <a:t> </a:t>
            </a:r>
            <a:r>
              <a:rPr lang="it-IT" sz="2000" dirty="0" err="1"/>
              <a:t>rash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fatal</a:t>
            </a:r>
            <a:r>
              <a:rPr lang="it-IT" sz="2000" dirty="0"/>
              <a:t> in 10%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cases</a:t>
            </a:r>
            <a:r>
              <a:rPr lang="it-IT" sz="2000" dirty="0"/>
              <a:t>.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signs</a:t>
            </a:r>
            <a:r>
              <a:rPr lang="it-IT" sz="2000" dirty="0"/>
              <a:t> and </a:t>
            </a:r>
            <a:r>
              <a:rPr lang="it-IT" sz="2000" dirty="0" err="1"/>
              <a:t>symptoms</a:t>
            </a:r>
            <a:r>
              <a:rPr lang="it-IT" sz="2000" dirty="0"/>
              <a:t> </a:t>
            </a:r>
            <a:r>
              <a:rPr lang="it-IT" sz="2000" dirty="0" err="1"/>
              <a:t>appear</a:t>
            </a:r>
            <a:r>
              <a:rPr lang="it-IT" sz="2000" dirty="0"/>
              <a:t> </a:t>
            </a:r>
            <a:r>
              <a:rPr lang="it-IT" sz="2000" dirty="0" err="1"/>
              <a:t>1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3</a:t>
            </a:r>
            <a:r>
              <a:rPr lang="it-IT" sz="2000" dirty="0"/>
              <a:t> </a:t>
            </a:r>
            <a:r>
              <a:rPr lang="it-IT" sz="2000" dirty="0" err="1"/>
              <a:t>days</a:t>
            </a:r>
            <a:r>
              <a:rPr lang="it-IT" sz="2000" dirty="0"/>
              <a:t> </a:t>
            </a:r>
            <a:r>
              <a:rPr lang="it-IT" sz="2000" dirty="0" err="1"/>
              <a:t>after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the </a:t>
            </a:r>
            <a:r>
              <a:rPr lang="it-IT" sz="2000" dirty="0" err="1"/>
              <a:t>sudden</a:t>
            </a:r>
            <a:r>
              <a:rPr lang="it-IT" sz="2000" dirty="0"/>
              <a:t> </a:t>
            </a:r>
            <a:r>
              <a:rPr lang="it-IT" sz="2000" dirty="0" err="1"/>
              <a:t>onset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tachypnea</a:t>
            </a:r>
            <a:r>
              <a:rPr lang="it-IT" sz="2000" dirty="0"/>
              <a:t>, </a:t>
            </a:r>
            <a:r>
              <a:rPr lang="it-IT" sz="2000" dirty="0" err="1"/>
              <a:t>dyspnea</a:t>
            </a:r>
            <a:r>
              <a:rPr lang="it-IT" sz="2000" dirty="0"/>
              <a:t>, </a:t>
            </a:r>
            <a:r>
              <a:rPr lang="it-IT" sz="2000" dirty="0" err="1"/>
              <a:t>tachycardia</a:t>
            </a:r>
            <a:r>
              <a:rPr lang="it-IT" sz="2000" dirty="0"/>
              <a:t>, </a:t>
            </a:r>
            <a:r>
              <a:rPr lang="it-IT" sz="2000" dirty="0" err="1"/>
              <a:t>irritability</a:t>
            </a:r>
            <a:r>
              <a:rPr lang="it-IT" sz="2000" dirty="0"/>
              <a:t>, and </a:t>
            </a:r>
            <a:r>
              <a:rPr lang="it-IT" sz="2000" dirty="0" err="1"/>
              <a:t>restlessness</a:t>
            </a:r>
            <a:r>
              <a:rPr lang="it-IT" sz="2000" dirty="0"/>
              <a:t>, </a:t>
            </a:r>
            <a:r>
              <a:rPr lang="it-IT" sz="2000" dirty="0" err="1"/>
              <a:t>which</a:t>
            </a:r>
            <a:r>
              <a:rPr lang="it-IT" sz="2000" dirty="0"/>
              <a:t> can progress </a:t>
            </a:r>
            <a:r>
              <a:rPr lang="it-IT" sz="2000" dirty="0" err="1"/>
              <a:t>rapidly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delirium or coma. </a:t>
            </a:r>
            <a:r>
              <a:rPr lang="it-IT" sz="2000" dirty="0" err="1"/>
              <a:t>Thrombocytopenia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attributed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platelet</a:t>
            </a:r>
            <a:r>
              <a:rPr lang="it-IT" sz="2000" dirty="0"/>
              <a:t> </a:t>
            </a:r>
            <a:r>
              <a:rPr lang="it-IT" sz="2000" dirty="0" err="1"/>
              <a:t>adhesion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fat</a:t>
            </a:r>
            <a:r>
              <a:rPr lang="it-IT" sz="2000" dirty="0"/>
              <a:t> </a:t>
            </a:r>
            <a:r>
              <a:rPr lang="it-IT" sz="2000" dirty="0" err="1"/>
              <a:t>globules</a:t>
            </a:r>
            <a:r>
              <a:rPr lang="it-IT" sz="2000" dirty="0"/>
              <a:t> and </a:t>
            </a:r>
            <a:r>
              <a:rPr lang="it-IT" sz="2000" dirty="0" err="1"/>
              <a:t>subsequent</a:t>
            </a:r>
            <a:r>
              <a:rPr lang="it-IT" sz="2000" dirty="0"/>
              <a:t> </a:t>
            </a:r>
            <a:r>
              <a:rPr lang="it-IT" sz="2000" dirty="0" err="1"/>
              <a:t>aggregation</a:t>
            </a:r>
            <a:r>
              <a:rPr lang="it-IT" sz="2000" dirty="0"/>
              <a:t> or </a:t>
            </a:r>
            <a:r>
              <a:rPr lang="it-IT" sz="2000" dirty="0" err="1"/>
              <a:t>splenic</a:t>
            </a:r>
            <a:r>
              <a:rPr lang="it-IT" sz="2000" dirty="0"/>
              <a:t> </a:t>
            </a:r>
            <a:r>
              <a:rPr lang="it-IT" sz="2000" dirty="0" err="1"/>
              <a:t>sequestration</a:t>
            </a:r>
            <a:r>
              <a:rPr lang="it-IT" sz="2000" dirty="0"/>
              <a:t>; anemia can </a:t>
            </a:r>
            <a:r>
              <a:rPr lang="it-IT" sz="2000" dirty="0" err="1"/>
              <a:t>result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similar</a:t>
            </a:r>
            <a:r>
              <a:rPr lang="it-IT" sz="2000" dirty="0"/>
              <a:t>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r>
              <a:rPr lang="it-IT" sz="2000" dirty="0" err="1"/>
              <a:t>aggregation</a:t>
            </a:r>
            <a:r>
              <a:rPr lang="it-IT" sz="2000" dirty="0"/>
              <a:t> and/or </a:t>
            </a:r>
            <a:r>
              <a:rPr lang="it-IT" sz="2000" dirty="0" err="1"/>
              <a:t>hemolysis</a:t>
            </a:r>
            <a:r>
              <a:rPr lang="it-IT" sz="2000" dirty="0"/>
              <a:t>. A diffuse </a:t>
            </a:r>
            <a:r>
              <a:rPr lang="it-IT" sz="2000" dirty="0" err="1"/>
              <a:t>petechial</a:t>
            </a:r>
            <a:r>
              <a:rPr lang="it-IT" sz="2000" dirty="0"/>
              <a:t> </a:t>
            </a:r>
            <a:r>
              <a:rPr lang="it-IT" sz="2000" dirty="0" err="1"/>
              <a:t>rash</a:t>
            </a:r>
            <a:r>
              <a:rPr lang="it-IT" sz="2000" dirty="0"/>
              <a:t> (</a:t>
            </a:r>
            <a:r>
              <a:rPr lang="it-IT" sz="2000" dirty="0" err="1"/>
              <a:t>seen</a:t>
            </a:r>
            <a:r>
              <a:rPr lang="it-IT" sz="2000" dirty="0"/>
              <a:t> in 20%–50%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cases</a:t>
            </a:r>
            <a:r>
              <a:rPr lang="it-IT" sz="2000" dirty="0"/>
              <a:t>)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related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rapid</a:t>
            </a:r>
            <a:r>
              <a:rPr lang="it-IT" sz="2000" dirty="0"/>
              <a:t> </a:t>
            </a:r>
            <a:r>
              <a:rPr lang="it-IT" sz="2000" dirty="0" err="1"/>
              <a:t>onset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thrombocytopenia</a:t>
            </a:r>
            <a:r>
              <a:rPr lang="it-IT" sz="2000" dirty="0"/>
              <a:t> and can </a:t>
            </a:r>
            <a:r>
              <a:rPr lang="it-IT" sz="2000" dirty="0" err="1"/>
              <a:t>be</a:t>
            </a:r>
            <a:r>
              <a:rPr lang="it-IT" sz="2000" dirty="0"/>
              <a:t> a </a:t>
            </a:r>
            <a:r>
              <a:rPr lang="it-IT" sz="2000" dirty="0" err="1"/>
              <a:t>useful</a:t>
            </a:r>
            <a:r>
              <a:rPr lang="it-IT" sz="2000" dirty="0"/>
              <a:t> </a:t>
            </a:r>
            <a:r>
              <a:rPr lang="it-IT" sz="2000" dirty="0" err="1"/>
              <a:t>diagnostic</a:t>
            </a:r>
            <a:r>
              <a:rPr lang="it-IT" sz="2000" dirty="0"/>
              <a:t> </a:t>
            </a:r>
            <a:r>
              <a:rPr lang="it-IT" sz="2000" dirty="0" err="1"/>
              <a:t>feature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812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E62C8F-2388-0E46-B06E-80EC0E293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826829"/>
            <a:ext cx="7639051" cy="49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68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4444" y="522111"/>
            <a:ext cx="84948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Unusual</a:t>
            </a:r>
            <a:r>
              <a:rPr lang="it-IT" sz="2000" dirty="0"/>
              <a:t> </a:t>
            </a:r>
            <a:r>
              <a:rPr lang="it-IT" sz="2000" dirty="0" err="1"/>
              <a:t>types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emboli. (A) </a:t>
            </a:r>
            <a:r>
              <a:rPr lang="it-IT" sz="2000" dirty="0" err="1"/>
              <a:t>Bone</a:t>
            </a:r>
            <a:r>
              <a:rPr lang="it-IT" sz="2000" dirty="0"/>
              <a:t> </a:t>
            </a:r>
            <a:r>
              <a:rPr lang="it-IT" sz="2000" dirty="0" err="1"/>
              <a:t>marrow</a:t>
            </a:r>
            <a:r>
              <a:rPr lang="it-IT" sz="2000" dirty="0"/>
              <a:t> </a:t>
            </a:r>
            <a:r>
              <a:rPr lang="it-IT" sz="2000" dirty="0" err="1"/>
              <a:t>embolus</a:t>
            </a:r>
            <a:r>
              <a:rPr lang="it-IT" sz="2000" dirty="0"/>
              <a:t>. The </a:t>
            </a:r>
            <a:r>
              <a:rPr lang="it-IT" sz="2000" dirty="0" err="1"/>
              <a:t>embolus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composed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hematopoietic</a:t>
            </a:r>
            <a:r>
              <a:rPr lang="it-IT" sz="2000" dirty="0"/>
              <a:t> </a:t>
            </a:r>
            <a:r>
              <a:rPr lang="it-IT" sz="2000" dirty="0" err="1"/>
              <a:t>marrow</a:t>
            </a:r>
            <a:r>
              <a:rPr lang="it-IT" sz="2000" dirty="0"/>
              <a:t> and </a:t>
            </a:r>
            <a:r>
              <a:rPr lang="it-IT" sz="2000" dirty="0" err="1"/>
              <a:t>marrow</a:t>
            </a:r>
            <a:r>
              <a:rPr lang="it-IT" sz="2000" dirty="0"/>
              <a:t> </a:t>
            </a:r>
            <a:r>
              <a:rPr lang="it-IT" sz="2000" dirty="0" err="1"/>
              <a:t>fat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(</a:t>
            </a:r>
            <a:r>
              <a:rPr lang="it-IT" sz="2000" dirty="0" err="1"/>
              <a:t>clear</a:t>
            </a:r>
            <a:r>
              <a:rPr lang="it-IT" sz="2000" dirty="0"/>
              <a:t> </a:t>
            </a:r>
            <a:r>
              <a:rPr lang="it-IT" sz="2000" dirty="0" err="1"/>
              <a:t>spaces</a:t>
            </a:r>
            <a:r>
              <a:rPr lang="it-IT" sz="2000" dirty="0"/>
              <a:t>) </a:t>
            </a:r>
            <a:r>
              <a:rPr lang="it-IT" sz="2000" dirty="0" err="1"/>
              <a:t>attached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a </a:t>
            </a:r>
            <a:r>
              <a:rPr lang="it-IT" sz="2000" dirty="0" err="1"/>
              <a:t>thrombus</a:t>
            </a:r>
            <a:r>
              <a:rPr lang="it-IT" sz="2000" dirty="0"/>
              <a:t>. 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Amniotic</a:t>
            </a:r>
            <a:r>
              <a:rPr lang="it-IT" sz="2000" dirty="0"/>
              <a:t> </a:t>
            </a:r>
            <a:r>
              <a:rPr lang="it-IT" sz="2000" dirty="0" err="1"/>
              <a:t>fluid</a:t>
            </a:r>
            <a:r>
              <a:rPr lang="it-IT" sz="2000" dirty="0"/>
              <a:t> emboli. </a:t>
            </a:r>
            <a:r>
              <a:rPr lang="it-IT" sz="2000" dirty="0" err="1"/>
              <a:t>Two</a:t>
            </a:r>
            <a:r>
              <a:rPr lang="it-IT" sz="2000" dirty="0"/>
              <a:t> </a:t>
            </a:r>
            <a:r>
              <a:rPr lang="it-IT" sz="2000" dirty="0" err="1"/>
              <a:t>small</a:t>
            </a:r>
            <a:r>
              <a:rPr lang="it-IT" sz="2000" dirty="0"/>
              <a:t>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arterioles</a:t>
            </a:r>
            <a:r>
              <a:rPr lang="it-IT" sz="2000" dirty="0"/>
              <a:t> are </a:t>
            </a:r>
            <a:r>
              <a:rPr lang="it-IT" sz="2000" dirty="0" err="1"/>
              <a:t>packed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laminated</a:t>
            </a:r>
            <a:r>
              <a:rPr lang="it-IT" sz="2000" dirty="0"/>
              <a:t> </a:t>
            </a:r>
            <a:r>
              <a:rPr lang="it-IT" sz="2000" dirty="0" err="1"/>
              <a:t>swirls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fetal</a:t>
            </a:r>
            <a:r>
              <a:rPr lang="it-IT" sz="2000" dirty="0"/>
              <a:t> </a:t>
            </a:r>
            <a:r>
              <a:rPr lang="it-IT" sz="2000" dirty="0" err="1"/>
              <a:t>squamous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The </a:t>
            </a:r>
            <a:r>
              <a:rPr lang="it-IT" sz="2000" dirty="0" err="1"/>
              <a:t>surrounding</a:t>
            </a:r>
            <a:r>
              <a:rPr lang="it-IT" sz="2000" dirty="0"/>
              <a:t> </a:t>
            </a:r>
            <a:r>
              <a:rPr lang="it-IT" sz="2000" dirty="0" err="1"/>
              <a:t>lung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edematous</a:t>
            </a:r>
            <a:r>
              <a:rPr lang="it-IT" sz="2000" dirty="0"/>
              <a:t> and </a:t>
            </a:r>
            <a:r>
              <a:rPr lang="it-IT" sz="2000" dirty="0" err="1"/>
              <a:t>congested</a:t>
            </a:r>
            <a:r>
              <a:rPr lang="it-IT" sz="2000" dirty="0"/>
              <a:t>.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709962" y="2671953"/>
            <a:ext cx="8772076" cy="3109223"/>
            <a:chOff x="0" y="2671952"/>
            <a:chExt cx="8772076" cy="3109223"/>
          </a:xfrm>
        </p:grpSpPr>
        <p:pic>
          <p:nvPicPr>
            <p:cNvPr id="3" name="Immagine 2" descr="Schermata 2018-08-24 alle 11.42.37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71952"/>
              <a:ext cx="4572000" cy="3109222"/>
            </a:xfrm>
            <a:prstGeom prst="rect">
              <a:avLst/>
            </a:prstGeom>
          </p:spPr>
        </p:pic>
        <p:pic>
          <p:nvPicPr>
            <p:cNvPr id="4" name="Immagine 3" descr="Schermata 2018-08-24 alle 11.42.48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671953"/>
              <a:ext cx="4200076" cy="3109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226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4445" y="197346"/>
            <a:ext cx="8410223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err="1"/>
              <a:t>Amniotic</a:t>
            </a:r>
            <a:r>
              <a:rPr lang="it-IT" sz="2000" b="1" dirty="0"/>
              <a:t> </a:t>
            </a:r>
            <a:r>
              <a:rPr lang="it-IT" sz="2000" b="1" dirty="0" err="1"/>
              <a:t>Fluid</a:t>
            </a:r>
            <a:r>
              <a:rPr lang="it-IT" sz="2000" b="1" dirty="0"/>
              <a:t> </a:t>
            </a:r>
            <a:r>
              <a:rPr lang="it-IT" sz="2000" b="1" dirty="0" err="1"/>
              <a:t>Embolism</a:t>
            </a:r>
            <a:endParaRPr lang="it-IT" sz="2000" b="1" dirty="0"/>
          </a:p>
          <a:p>
            <a:endParaRPr lang="it-IT" dirty="0"/>
          </a:p>
          <a:p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</a:t>
            </a:r>
            <a:r>
              <a:rPr lang="it-IT" dirty="0" err="1"/>
              <a:t>embolism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uncommon</a:t>
            </a:r>
            <a:r>
              <a:rPr lang="it-IT" dirty="0"/>
              <a:t>, grave </a:t>
            </a:r>
            <a:r>
              <a:rPr lang="it-IT" dirty="0" err="1"/>
              <a:t>complication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labor</a:t>
            </a:r>
            <a:r>
              <a:rPr lang="it-IT" dirty="0"/>
              <a:t> and the immediate </a:t>
            </a:r>
            <a:r>
              <a:rPr lang="it-IT" dirty="0" err="1"/>
              <a:t>postpartum</a:t>
            </a:r>
            <a:r>
              <a:rPr lang="it-IT" dirty="0"/>
              <a:t> </a:t>
            </a:r>
            <a:r>
              <a:rPr lang="it-IT" dirty="0" err="1"/>
              <a:t>period</a:t>
            </a:r>
            <a:r>
              <a:rPr lang="it-IT" dirty="0"/>
              <a:t> </a:t>
            </a:r>
            <a:r>
              <a:rPr lang="it-IT" dirty="0" err="1"/>
              <a:t>occurring</a:t>
            </a:r>
            <a:r>
              <a:rPr lang="it-IT" dirty="0"/>
              <a:t> in </a:t>
            </a:r>
            <a:r>
              <a:rPr lang="it-IT" dirty="0" err="1"/>
              <a:t>1</a:t>
            </a:r>
            <a:r>
              <a:rPr lang="it-IT" dirty="0"/>
              <a:t> in 40,000 </a:t>
            </a:r>
            <a:r>
              <a:rPr lang="it-IT" dirty="0" err="1"/>
              <a:t>deliveries</a:t>
            </a:r>
            <a:r>
              <a:rPr lang="it-IT" dirty="0"/>
              <a:t>. The </a:t>
            </a:r>
            <a:r>
              <a:rPr lang="it-IT" dirty="0" err="1"/>
              <a:t>mortality</a:t>
            </a:r>
            <a:r>
              <a:rPr lang="it-IT" dirty="0"/>
              <a:t> rate </a:t>
            </a:r>
            <a:r>
              <a:rPr lang="it-IT" dirty="0" err="1"/>
              <a:t>approaches</a:t>
            </a:r>
            <a:r>
              <a:rPr lang="it-IT" dirty="0"/>
              <a:t> 80%, </a:t>
            </a:r>
            <a:r>
              <a:rPr lang="it-IT" dirty="0" err="1"/>
              <a:t>making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the </a:t>
            </a:r>
            <a:r>
              <a:rPr lang="it-IT" dirty="0" err="1"/>
              <a:t>most</a:t>
            </a:r>
            <a:r>
              <a:rPr lang="it-IT" dirty="0"/>
              <a:t> common cause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in the </a:t>
            </a:r>
            <a:r>
              <a:rPr lang="it-IT" dirty="0" err="1"/>
              <a:t>developed</a:t>
            </a:r>
            <a:r>
              <a:rPr lang="it-IT" dirty="0"/>
              <a:t> world and the </a:t>
            </a:r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common cause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death</a:t>
            </a:r>
            <a:r>
              <a:rPr lang="it-IT" dirty="0"/>
              <a:t> in the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, accounting </a:t>
            </a:r>
            <a:r>
              <a:rPr lang="it-IT" dirty="0" err="1"/>
              <a:t>for</a:t>
            </a:r>
            <a:r>
              <a:rPr lang="it-IT" dirty="0"/>
              <a:t> 10%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country</a:t>
            </a:r>
            <a:r>
              <a:rPr lang="it-IT" dirty="0"/>
              <a:t>; 85%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survivors</a:t>
            </a:r>
            <a:r>
              <a:rPr lang="it-IT" dirty="0"/>
              <a:t> </a:t>
            </a:r>
            <a:r>
              <a:rPr lang="it-IT" dirty="0" err="1"/>
              <a:t>suffer</a:t>
            </a:r>
            <a:r>
              <a:rPr lang="it-IT" dirty="0"/>
              <a:t> some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permanent</a:t>
            </a:r>
            <a:r>
              <a:rPr lang="it-IT" dirty="0"/>
              <a:t> </a:t>
            </a:r>
            <a:r>
              <a:rPr lang="it-IT" dirty="0" err="1"/>
              <a:t>neurologic</a:t>
            </a:r>
            <a:r>
              <a:rPr lang="it-IT" dirty="0"/>
              <a:t> deficit. </a:t>
            </a:r>
            <a:r>
              <a:rPr lang="it-IT" dirty="0" err="1"/>
              <a:t>Onset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characterized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sudden</a:t>
            </a:r>
            <a:r>
              <a:rPr lang="it-IT" dirty="0"/>
              <a:t> severe </a:t>
            </a:r>
            <a:r>
              <a:rPr lang="it-IT" dirty="0" err="1"/>
              <a:t>dyspnea</a:t>
            </a:r>
            <a:r>
              <a:rPr lang="it-IT" dirty="0"/>
              <a:t>, </a:t>
            </a:r>
            <a:r>
              <a:rPr lang="it-IT" dirty="0" err="1"/>
              <a:t>cyanosis</a:t>
            </a:r>
            <a:r>
              <a:rPr lang="it-IT" dirty="0"/>
              <a:t>, and </a:t>
            </a:r>
            <a:r>
              <a:rPr lang="it-IT" dirty="0" err="1"/>
              <a:t>hypotensive</a:t>
            </a:r>
            <a:r>
              <a:rPr lang="it-IT" dirty="0"/>
              <a:t> shock, </a:t>
            </a:r>
            <a:r>
              <a:rPr lang="it-IT" dirty="0" err="1"/>
              <a:t>followed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seizures</a:t>
            </a:r>
            <a:r>
              <a:rPr lang="it-IT" dirty="0"/>
              <a:t> and coma.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patient</a:t>
            </a:r>
            <a:r>
              <a:rPr lang="it-IT" dirty="0"/>
              <a:t> </a:t>
            </a:r>
            <a:r>
              <a:rPr lang="it-IT" dirty="0" err="1"/>
              <a:t>survives</a:t>
            </a:r>
            <a:r>
              <a:rPr lang="it-IT" dirty="0"/>
              <a:t> the </a:t>
            </a:r>
            <a:r>
              <a:rPr lang="it-IT" dirty="0" err="1"/>
              <a:t>initial</a:t>
            </a:r>
            <a:r>
              <a:rPr lang="it-IT" dirty="0"/>
              <a:t> </a:t>
            </a:r>
            <a:r>
              <a:rPr lang="it-IT" dirty="0" err="1"/>
              <a:t>crisis</a:t>
            </a:r>
            <a:r>
              <a:rPr lang="it-IT" dirty="0"/>
              <a:t>, </a:t>
            </a:r>
            <a:r>
              <a:rPr lang="it-IT" dirty="0" err="1"/>
              <a:t>pulmonary</a:t>
            </a:r>
            <a:r>
              <a:rPr lang="it-IT" dirty="0"/>
              <a:t> edema </a:t>
            </a:r>
            <a:r>
              <a:rPr lang="it-IT" dirty="0" err="1"/>
              <a:t>typically</a:t>
            </a:r>
            <a:r>
              <a:rPr lang="it-IT" dirty="0"/>
              <a:t> </a:t>
            </a:r>
            <a:r>
              <a:rPr lang="it-IT" dirty="0" err="1"/>
              <a:t>develops</a:t>
            </a:r>
            <a:r>
              <a:rPr lang="it-IT" dirty="0"/>
              <a:t>, </a:t>
            </a:r>
            <a:r>
              <a:rPr lang="it-IT" dirty="0" err="1"/>
              <a:t>along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(in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half</a:t>
            </a:r>
            <a:r>
              <a:rPr lang="it-IT" dirty="0"/>
              <a:t> the </a:t>
            </a:r>
            <a:r>
              <a:rPr lang="it-IT" dirty="0" err="1"/>
              <a:t>patients</a:t>
            </a:r>
            <a:r>
              <a:rPr lang="it-IT" dirty="0"/>
              <a:t>) </a:t>
            </a:r>
            <a:r>
              <a:rPr lang="it-IT" dirty="0" err="1"/>
              <a:t>disseminated</a:t>
            </a:r>
            <a:r>
              <a:rPr lang="it-IT" dirty="0"/>
              <a:t> </a:t>
            </a:r>
            <a:r>
              <a:rPr lang="it-IT" dirty="0" err="1"/>
              <a:t>intravascular</a:t>
            </a:r>
            <a:r>
              <a:rPr lang="it-IT" dirty="0"/>
              <a:t> </a:t>
            </a:r>
            <a:r>
              <a:rPr lang="it-IT" dirty="0" err="1"/>
              <a:t>coagulation</a:t>
            </a:r>
            <a:r>
              <a:rPr lang="it-IT" dirty="0"/>
              <a:t>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release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thrombogenic</a:t>
            </a:r>
            <a:r>
              <a:rPr lang="it-IT" dirty="0"/>
              <a:t> </a:t>
            </a:r>
            <a:r>
              <a:rPr lang="it-IT" dirty="0" err="1"/>
              <a:t>substances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. </a:t>
            </a:r>
            <a:r>
              <a:rPr lang="it-IT" dirty="0" err="1"/>
              <a:t>Indeed</a:t>
            </a:r>
            <a:r>
              <a:rPr lang="it-IT" dirty="0"/>
              <a:t> </a:t>
            </a:r>
            <a:r>
              <a:rPr lang="it-IT" dirty="0" err="1"/>
              <a:t>it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thought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morbidity</a:t>
            </a:r>
            <a:r>
              <a:rPr lang="it-IT" dirty="0"/>
              <a:t> and </a:t>
            </a:r>
            <a:r>
              <a:rPr lang="it-IT" dirty="0" err="1"/>
              <a:t>mortality</a:t>
            </a:r>
            <a:r>
              <a:rPr lang="it-IT" dirty="0"/>
              <a:t> in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mechanical</a:t>
            </a:r>
            <a:r>
              <a:rPr lang="it-IT" dirty="0"/>
              <a:t> </a:t>
            </a:r>
            <a:r>
              <a:rPr lang="it-IT" dirty="0" err="1"/>
              <a:t>obstruction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vessels</a:t>
            </a:r>
            <a:r>
              <a:rPr lang="it-IT" dirty="0"/>
              <a:t>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biochemical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coagulation</a:t>
            </a:r>
            <a:r>
              <a:rPr lang="it-IT" dirty="0"/>
              <a:t> system and the innate immune system </a:t>
            </a:r>
            <a:r>
              <a:rPr lang="it-IT" dirty="0" err="1"/>
              <a:t>caused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substances</a:t>
            </a:r>
            <a:r>
              <a:rPr lang="it-IT" dirty="0"/>
              <a:t> in the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underlying</a:t>
            </a:r>
            <a:r>
              <a:rPr lang="it-IT" dirty="0"/>
              <a:t> cause </a:t>
            </a:r>
            <a:r>
              <a:rPr lang="it-IT" dirty="0" err="1"/>
              <a:t>is</a:t>
            </a:r>
            <a:r>
              <a:rPr lang="it-IT" dirty="0"/>
              <a:t> the entry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amniotic</a:t>
            </a:r>
            <a:r>
              <a:rPr lang="it-IT" dirty="0"/>
              <a:t> </a:t>
            </a:r>
            <a:r>
              <a:rPr lang="it-IT" dirty="0" err="1"/>
              <a:t>fluid</a:t>
            </a:r>
            <a:r>
              <a:rPr lang="it-IT" dirty="0"/>
              <a:t> (and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contents</a:t>
            </a:r>
            <a:r>
              <a:rPr lang="it-IT" dirty="0"/>
              <a:t>)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circulation</a:t>
            </a:r>
            <a:r>
              <a:rPr lang="it-IT" dirty="0"/>
              <a:t> via </a:t>
            </a:r>
            <a:r>
              <a:rPr lang="it-IT" dirty="0" err="1"/>
              <a:t>tears</a:t>
            </a:r>
            <a:r>
              <a:rPr lang="it-IT" dirty="0"/>
              <a:t> in the </a:t>
            </a:r>
            <a:r>
              <a:rPr lang="it-IT" dirty="0" err="1"/>
              <a:t>placental</a:t>
            </a:r>
            <a:r>
              <a:rPr lang="it-IT" dirty="0"/>
              <a:t> </a:t>
            </a:r>
            <a:r>
              <a:rPr lang="it-IT" dirty="0" err="1"/>
              <a:t>membranes</a:t>
            </a:r>
            <a:r>
              <a:rPr lang="it-IT" dirty="0"/>
              <a:t> and/or uterine </a:t>
            </a:r>
            <a:r>
              <a:rPr lang="it-IT" dirty="0" err="1"/>
              <a:t>vein</a:t>
            </a:r>
            <a:r>
              <a:rPr lang="it-IT" dirty="0"/>
              <a:t> </a:t>
            </a:r>
            <a:r>
              <a:rPr lang="it-IT" dirty="0" err="1"/>
              <a:t>rupture</a:t>
            </a:r>
            <a:r>
              <a:rPr lang="it-IT" dirty="0"/>
              <a:t>. </a:t>
            </a:r>
            <a:r>
              <a:rPr lang="it-IT" dirty="0" err="1"/>
              <a:t>Histologic</a:t>
            </a:r>
            <a:r>
              <a:rPr lang="it-IT" dirty="0"/>
              <a:t> </a:t>
            </a:r>
            <a:r>
              <a:rPr lang="it-IT" dirty="0" err="1"/>
              <a:t>analysis</a:t>
            </a:r>
            <a:r>
              <a:rPr lang="it-IT" dirty="0"/>
              <a:t> </a:t>
            </a:r>
            <a:r>
              <a:rPr lang="it-IT" dirty="0" err="1"/>
              <a:t>shows</a:t>
            </a:r>
            <a:r>
              <a:rPr lang="it-IT" dirty="0"/>
              <a:t> </a:t>
            </a:r>
            <a:r>
              <a:rPr lang="it-IT" dirty="0" err="1"/>
              <a:t>squamous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shed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skin</a:t>
            </a:r>
            <a:r>
              <a:rPr lang="it-IT" dirty="0"/>
              <a:t>, </a:t>
            </a:r>
            <a:r>
              <a:rPr lang="it-IT" dirty="0" err="1"/>
              <a:t>lanugo</a:t>
            </a:r>
            <a:r>
              <a:rPr lang="it-IT" dirty="0"/>
              <a:t> </a:t>
            </a:r>
            <a:r>
              <a:rPr lang="it-IT" dirty="0" err="1"/>
              <a:t>hair</a:t>
            </a:r>
            <a:r>
              <a:rPr lang="it-IT" dirty="0"/>
              <a:t>, </a:t>
            </a:r>
            <a:r>
              <a:rPr lang="it-IT" dirty="0" err="1"/>
              <a:t>fat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vernix</a:t>
            </a:r>
            <a:r>
              <a:rPr lang="it-IT" dirty="0"/>
              <a:t> caseosa, and </a:t>
            </a:r>
            <a:r>
              <a:rPr lang="it-IT" dirty="0" err="1"/>
              <a:t>mucin</a:t>
            </a:r>
            <a:r>
              <a:rPr lang="it-IT" dirty="0"/>
              <a:t>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the </a:t>
            </a:r>
            <a:r>
              <a:rPr lang="it-IT" dirty="0" err="1"/>
              <a:t>fetal</a:t>
            </a:r>
            <a:r>
              <a:rPr lang="it-IT" dirty="0"/>
              <a:t> </a:t>
            </a:r>
            <a:r>
              <a:rPr lang="it-IT" dirty="0" err="1"/>
              <a:t>respiratory</a:t>
            </a:r>
            <a:r>
              <a:rPr lang="it-IT" dirty="0"/>
              <a:t> or </a:t>
            </a:r>
            <a:r>
              <a:rPr lang="it-IT" dirty="0" err="1"/>
              <a:t>gastrointestinal</a:t>
            </a:r>
            <a:r>
              <a:rPr lang="it-IT" dirty="0"/>
              <a:t> </a:t>
            </a:r>
            <a:r>
              <a:rPr lang="it-IT" dirty="0" err="1"/>
              <a:t>tracts</a:t>
            </a:r>
            <a:r>
              <a:rPr lang="it-IT" dirty="0"/>
              <a:t> in the </a:t>
            </a:r>
            <a:r>
              <a:rPr lang="it-IT" dirty="0" err="1"/>
              <a:t>maternal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microcirculation</a:t>
            </a:r>
            <a:r>
              <a:rPr lang="it-IT" dirty="0"/>
              <a:t> .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findings</a:t>
            </a:r>
            <a:r>
              <a:rPr lang="it-IT" dirty="0"/>
              <a:t> include </a:t>
            </a:r>
            <a:r>
              <a:rPr lang="it-IT" dirty="0" err="1"/>
              <a:t>marked</a:t>
            </a:r>
            <a:r>
              <a:rPr lang="it-IT" dirty="0"/>
              <a:t> </a:t>
            </a:r>
            <a:r>
              <a:rPr lang="it-IT" dirty="0" err="1"/>
              <a:t>pulmonary</a:t>
            </a:r>
            <a:r>
              <a:rPr lang="it-IT" dirty="0"/>
              <a:t> edema, diffuse </a:t>
            </a:r>
            <a:r>
              <a:rPr lang="it-IT" dirty="0" err="1"/>
              <a:t>alveolar</a:t>
            </a:r>
            <a:r>
              <a:rPr lang="it-IT" dirty="0"/>
              <a:t> </a:t>
            </a:r>
            <a:r>
              <a:rPr lang="it-IT" dirty="0" err="1"/>
              <a:t>damage</a:t>
            </a:r>
            <a:r>
              <a:rPr lang="it-IT" dirty="0"/>
              <a:t>, and </a:t>
            </a:r>
            <a:r>
              <a:rPr lang="it-IT" dirty="0" err="1"/>
              <a:t>systemic</a:t>
            </a:r>
            <a:r>
              <a:rPr lang="it-IT" dirty="0"/>
              <a:t> </a:t>
            </a:r>
            <a:r>
              <a:rPr lang="it-IT" dirty="0" err="1"/>
              <a:t>fibrin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generated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disseminated</a:t>
            </a:r>
            <a:r>
              <a:rPr lang="it-IT" dirty="0"/>
              <a:t> </a:t>
            </a:r>
            <a:r>
              <a:rPr lang="it-IT" dirty="0" err="1"/>
              <a:t>intravascular</a:t>
            </a:r>
            <a:r>
              <a:rPr lang="it-IT" dirty="0"/>
              <a:t> </a:t>
            </a:r>
            <a:r>
              <a:rPr lang="it-IT" dirty="0" err="1"/>
              <a:t>coagulation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0440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8556" y="289680"/>
            <a:ext cx="8523111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Air </a:t>
            </a:r>
            <a:r>
              <a:rPr lang="it-IT" b="1" dirty="0" err="1"/>
              <a:t>Embolism</a:t>
            </a:r>
            <a:endParaRPr lang="it-IT" b="1" dirty="0"/>
          </a:p>
          <a:p>
            <a:r>
              <a:rPr lang="it-IT" dirty="0"/>
              <a:t>Gas </a:t>
            </a:r>
            <a:r>
              <a:rPr lang="it-IT" dirty="0" err="1"/>
              <a:t>bubbles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</a:t>
            </a:r>
            <a:r>
              <a:rPr lang="it-IT" dirty="0" err="1"/>
              <a:t>circulation</a:t>
            </a:r>
            <a:r>
              <a:rPr lang="it-IT" dirty="0"/>
              <a:t> can </a:t>
            </a:r>
            <a:r>
              <a:rPr lang="it-IT" dirty="0" err="1"/>
              <a:t>coalesce</a:t>
            </a:r>
            <a:r>
              <a:rPr lang="it-IT" dirty="0"/>
              <a:t> and </a:t>
            </a:r>
            <a:r>
              <a:rPr lang="it-IT" dirty="0" err="1"/>
              <a:t>obstruct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flow and cause </a:t>
            </a:r>
            <a:r>
              <a:rPr lang="it-IT" dirty="0" err="1"/>
              <a:t>distal</a:t>
            </a:r>
            <a:r>
              <a:rPr lang="it-IT" dirty="0"/>
              <a:t> </a:t>
            </a:r>
            <a:r>
              <a:rPr lang="it-IT" dirty="0" err="1"/>
              <a:t>ischemic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. </a:t>
            </a:r>
            <a:r>
              <a:rPr lang="it-IT" dirty="0" err="1"/>
              <a:t>Thus</a:t>
            </a:r>
            <a:r>
              <a:rPr lang="it-IT" dirty="0"/>
              <a:t>, a </a:t>
            </a:r>
            <a:r>
              <a:rPr lang="it-IT" dirty="0" err="1"/>
              <a:t>small</a:t>
            </a:r>
            <a:r>
              <a:rPr lang="it-IT" dirty="0"/>
              <a:t> volume </a:t>
            </a:r>
            <a:r>
              <a:rPr lang="it-IT" dirty="0" err="1"/>
              <a:t>of</a:t>
            </a:r>
            <a:r>
              <a:rPr lang="it-IT" dirty="0"/>
              <a:t> air </a:t>
            </a:r>
            <a:r>
              <a:rPr lang="it-IT" dirty="0" err="1"/>
              <a:t>trapped</a:t>
            </a:r>
            <a:r>
              <a:rPr lang="it-IT" dirty="0"/>
              <a:t> in a </a:t>
            </a:r>
            <a:r>
              <a:rPr lang="it-IT" dirty="0" err="1"/>
              <a:t>coronary</a:t>
            </a:r>
            <a:r>
              <a:rPr lang="it-IT" dirty="0"/>
              <a:t> </a:t>
            </a:r>
            <a:r>
              <a:rPr lang="it-IT" dirty="0" err="1"/>
              <a:t>artery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bypass </a:t>
            </a:r>
            <a:r>
              <a:rPr lang="it-IT" dirty="0" err="1"/>
              <a:t>surgery</a:t>
            </a:r>
            <a:r>
              <a:rPr lang="it-IT" dirty="0"/>
              <a:t> or </a:t>
            </a:r>
            <a:r>
              <a:rPr lang="it-IT" dirty="0" err="1"/>
              <a:t>introduced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cerebral</a:t>
            </a:r>
            <a:r>
              <a:rPr lang="it-IT" dirty="0"/>
              <a:t> </a:t>
            </a:r>
            <a:r>
              <a:rPr lang="it-IT" dirty="0" err="1"/>
              <a:t>arterial</a:t>
            </a:r>
            <a:r>
              <a:rPr lang="it-IT" dirty="0"/>
              <a:t> </a:t>
            </a:r>
            <a:r>
              <a:rPr lang="it-IT" dirty="0" err="1"/>
              <a:t>circulation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neurosurgery</a:t>
            </a:r>
            <a:r>
              <a:rPr lang="it-IT" dirty="0"/>
              <a:t> </a:t>
            </a:r>
            <a:r>
              <a:rPr lang="it-IT" dirty="0" err="1"/>
              <a:t>performed</a:t>
            </a:r>
            <a:r>
              <a:rPr lang="it-IT" dirty="0"/>
              <a:t> in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upright</a:t>
            </a:r>
            <a:r>
              <a:rPr lang="it-IT" dirty="0"/>
              <a:t> “</a:t>
            </a:r>
            <a:r>
              <a:rPr lang="it-IT" dirty="0" err="1"/>
              <a:t>sitting</a:t>
            </a:r>
            <a:r>
              <a:rPr lang="it-IT" dirty="0"/>
              <a:t> position” can occlude flow, </a:t>
            </a:r>
            <a:r>
              <a:rPr lang="it-IT" dirty="0" err="1"/>
              <a:t>with</a:t>
            </a:r>
            <a:r>
              <a:rPr lang="it-IT" dirty="0"/>
              <a:t> dire </a:t>
            </a:r>
            <a:r>
              <a:rPr lang="it-IT" dirty="0" err="1"/>
              <a:t>consequences</a:t>
            </a:r>
            <a:r>
              <a:rPr lang="it-IT" dirty="0"/>
              <a:t>. </a:t>
            </a:r>
            <a:r>
              <a:rPr lang="it-IT" dirty="0" err="1"/>
              <a:t>Small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gas emboli </a:t>
            </a:r>
            <a:r>
              <a:rPr lang="it-IT" dirty="0" err="1"/>
              <a:t>generally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no </a:t>
            </a:r>
            <a:r>
              <a:rPr lang="it-IT" dirty="0" err="1"/>
              <a:t>deleterious</a:t>
            </a:r>
            <a:r>
              <a:rPr lang="it-IT" dirty="0"/>
              <a:t> </a:t>
            </a:r>
            <a:r>
              <a:rPr lang="it-IT" dirty="0" err="1"/>
              <a:t>effects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sufficient</a:t>
            </a:r>
            <a:r>
              <a:rPr lang="it-IT" dirty="0"/>
              <a:t> air can </a:t>
            </a:r>
            <a:r>
              <a:rPr lang="it-IT" dirty="0" err="1"/>
              <a:t>enter</a:t>
            </a:r>
            <a:r>
              <a:rPr lang="it-IT" dirty="0"/>
              <a:t> the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circulation</a:t>
            </a:r>
            <a:r>
              <a:rPr lang="it-IT" dirty="0"/>
              <a:t> </a:t>
            </a:r>
            <a:r>
              <a:rPr lang="it-IT" dirty="0" err="1"/>
              <a:t>inadvertently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</a:t>
            </a:r>
            <a:r>
              <a:rPr lang="it-IT" dirty="0" err="1"/>
              <a:t>obstetric</a:t>
            </a:r>
            <a:r>
              <a:rPr lang="it-IT" dirty="0"/>
              <a:t> or </a:t>
            </a:r>
            <a:r>
              <a:rPr lang="it-IT" dirty="0" err="1"/>
              <a:t>laproscopic</a:t>
            </a:r>
            <a:r>
              <a:rPr lang="it-IT" dirty="0"/>
              <a:t> </a:t>
            </a:r>
            <a:r>
              <a:rPr lang="it-IT" dirty="0" err="1"/>
              <a:t>procedures</a:t>
            </a:r>
            <a:r>
              <a:rPr lang="it-IT" dirty="0"/>
              <a:t> or </a:t>
            </a:r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consequence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chest</a:t>
            </a:r>
            <a:r>
              <a:rPr lang="it-IT" dirty="0"/>
              <a:t>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injury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cause </a:t>
            </a:r>
            <a:r>
              <a:rPr lang="it-IT" dirty="0" err="1"/>
              <a:t>hypoxia</a:t>
            </a:r>
            <a:r>
              <a:rPr lang="it-IT" dirty="0"/>
              <a:t>, and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large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emboli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arrest</a:t>
            </a:r>
            <a:r>
              <a:rPr lang="it-IT" dirty="0"/>
              <a:t> in the </a:t>
            </a:r>
            <a:r>
              <a:rPr lang="it-IT" dirty="0" err="1"/>
              <a:t>heart</a:t>
            </a:r>
            <a:r>
              <a:rPr lang="it-IT" dirty="0"/>
              <a:t> and cause </a:t>
            </a:r>
            <a:r>
              <a:rPr lang="it-IT" dirty="0" err="1"/>
              <a:t>death</a:t>
            </a:r>
            <a:r>
              <a:rPr lang="it-IT" dirty="0"/>
              <a:t>.</a:t>
            </a:r>
          </a:p>
          <a:p>
            <a:endParaRPr lang="it-IT" dirty="0"/>
          </a:p>
        </p:txBody>
      </p:sp>
      <p:pic>
        <p:nvPicPr>
          <p:cNvPr id="3" name="Immagine 2" descr="Schermata 2018-08-28 alle 10.41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556" y="3429000"/>
            <a:ext cx="4247445" cy="2376808"/>
          </a:xfrm>
          <a:prstGeom prst="rect">
            <a:avLst/>
          </a:prstGeom>
        </p:spPr>
      </p:pic>
      <p:pic>
        <p:nvPicPr>
          <p:cNvPr id="4" name="Immagine 3" descr="Schermata 2018-08-28 alle 10.43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104" y="2949222"/>
            <a:ext cx="3471246" cy="314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0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32000" y="751344"/>
            <a:ext cx="81280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A </a:t>
            </a:r>
            <a:r>
              <a:rPr lang="it-IT" dirty="0" err="1"/>
              <a:t>particular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gas </a:t>
            </a:r>
            <a:r>
              <a:rPr lang="it-IT" dirty="0" err="1"/>
              <a:t>embolism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b="1" dirty="0" err="1"/>
              <a:t>decompression</a:t>
            </a:r>
            <a:r>
              <a:rPr lang="it-IT" b="1" dirty="0"/>
              <a:t> </a:t>
            </a:r>
            <a:r>
              <a:rPr lang="it-IT" b="1" dirty="0" err="1"/>
              <a:t>sickness</a:t>
            </a:r>
            <a:r>
              <a:rPr lang="it-IT" b="1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caused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sudden</a:t>
            </a:r>
            <a:r>
              <a:rPr lang="it-IT" dirty="0"/>
              <a:t> </a:t>
            </a:r>
            <a:r>
              <a:rPr lang="it-IT" dirty="0" err="1"/>
              <a:t>changes</a:t>
            </a:r>
            <a:r>
              <a:rPr lang="it-IT" dirty="0"/>
              <a:t> in </a:t>
            </a:r>
            <a:r>
              <a:rPr lang="it-IT" dirty="0" err="1"/>
              <a:t>atmospheric</a:t>
            </a:r>
            <a:r>
              <a:rPr lang="it-IT" dirty="0"/>
              <a:t> </a:t>
            </a:r>
            <a:r>
              <a:rPr lang="it-IT" dirty="0" err="1"/>
              <a:t>pressure</a:t>
            </a:r>
            <a:r>
              <a:rPr lang="it-IT" dirty="0"/>
              <a:t>. </a:t>
            </a:r>
            <a:r>
              <a:rPr lang="it-IT" dirty="0" err="1"/>
              <a:t>Scuba</a:t>
            </a:r>
            <a:r>
              <a:rPr lang="it-IT" dirty="0"/>
              <a:t> </a:t>
            </a:r>
            <a:r>
              <a:rPr lang="it-IT" dirty="0" err="1"/>
              <a:t>divers</a:t>
            </a:r>
            <a:r>
              <a:rPr lang="it-IT" dirty="0"/>
              <a:t>, </a:t>
            </a:r>
            <a:r>
              <a:rPr lang="it-IT" dirty="0" err="1"/>
              <a:t>underwater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r>
              <a:rPr lang="it-IT" dirty="0"/>
              <a:t> </a:t>
            </a:r>
            <a:r>
              <a:rPr lang="it-IT" dirty="0" err="1"/>
              <a:t>workers</a:t>
            </a:r>
            <a:r>
              <a:rPr lang="it-IT" dirty="0"/>
              <a:t>, and </a:t>
            </a:r>
            <a:r>
              <a:rPr lang="it-IT" dirty="0" err="1"/>
              <a:t>persons</a:t>
            </a:r>
            <a:r>
              <a:rPr lang="it-IT" dirty="0"/>
              <a:t> in </a:t>
            </a:r>
            <a:r>
              <a:rPr lang="it-IT" dirty="0" err="1"/>
              <a:t>unpressurized</a:t>
            </a:r>
            <a:r>
              <a:rPr lang="it-IT" dirty="0"/>
              <a:t> </a:t>
            </a:r>
            <a:r>
              <a:rPr lang="it-IT" dirty="0" err="1"/>
              <a:t>aircraft</a:t>
            </a:r>
            <a:r>
              <a:rPr lang="it-IT" dirty="0"/>
              <a:t> </a:t>
            </a:r>
            <a:r>
              <a:rPr lang="it-IT" dirty="0" err="1"/>
              <a:t>who</a:t>
            </a:r>
            <a:r>
              <a:rPr lang="it-IT" dirty="0"/>
              <a:t> </a:t>
            </a:r>
            <a:r>
              <a:rPr lang="it-IT" dirty="0" err="1"/>
              <a:t>undergo</a:t>
            </a:r>
            <a:r>
              <a:rPr lang="it-IT" dirty="0"/>
              <a:t> </a:t>
            </a:r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ascent</a:t>
            </a:r>
            <a:r>
              <a:rPr lang="it-IT" dirty="0"/>
              <a:t> are at </a:t>
            </a:r>
            <a:r>
              <a:rPr lang="it-IT" dirty="0" err="1"/>
              <a:t>risk</a:t>
            </a:r>
            <a:r>
              <a:rPr lang="it-IT" dirty="0"/>
              <a:t>. </a:t>
            </a:r>
            <a:r>
              <a:rPr lang="it-IT" dirty="0" err="1"/>
              <a:t>When</a:t>
            </a:r>
            <a:r>
              <a:rPr lang="it-IT" dirty="0"/>
              <a:t> air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breathed</a:t>
            </a:r>
            <a:r>
              <a:rPr lang="it-IT" dirty="0"/>
              <a:t> at high </a:t>
            </a:r>
            <a:r>
              <a:rPr lang="it-IT" dirty="0" err="1"/>
              <a:t>pressure</a:t>
            </a:r>
            <a:r>
              <a:rPr lang="it-IT" dirty="0"/>
              <a:t> (e.g., </a:t>
            </a:r>
            <a:r>
              <a:rPr lang="it-IT" dirty="0" err="1"/>
              <a:t>during</a:t>
            </a:r>
            <a:r>
              <a:rPr lang="it-IT" dirty="0"/>
              <a:t> a </a:t>
            </a:r>
            <a:r>
              <a:rPr lang="it-IT" dirty="0" err="1"/>
              <a:t>deep</a:t>
            </a:r>
            <a:r>
              <a:rPr lang="it-IT" dirty="0"/>
              <a:t> </a:t>
            </a:r>
            <a:r>
              <a:rPr lang="it-IT" dirty="0" err="1"/>
              <a:t>sea</a:t>
            </a:r>
            <a:r>
              <a:rPr lang="it-IT" dirty="0"/>
              <a:t> dive), </a:t>
            </a:r>
            <a:r>
              <a:rPr lang="it-IT" dirty="0" err="1"/>
              <a:t>increased</a:t>
            </a:r>
            <a:r>
              <a:rPr lang="it-IT" dirty="0"/>
              <a:t> </a:t>
            </a:r>
            <a:r>
              <a:rPr lang="it-IT" dirty="0" err="1"/>
              <a:t>amounts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gas (</a:t>
            </a:r>
            <a:r>
              <a:rPr lang="it-IT" dirty="0" err="1"/>
              <a:t>particularly</a:t>
            </a:r>
            <a:r>
              <a:rPr lang="it-IT" dirty="0"/>
              <a:t> </a:t>
            </a:r>
            <a:r>
              <a:rPr lang="it-IT" dirty="0" err="1"/>
              <a:t>nitrogen</a:t>
            </a:r>
            <a:r>
              <a:rPr lang="it-IT" dirty="0"/>
              <a:t>)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dissolved</a:t>
            </a:r>
            <a:r>
              <a:rPr lang="it-IT" dirty="0"/>
              <a:t> in the </a:t>
            </a:r>
            <a:r>
              <a:rPr lang="it-IT" dirty="0" err="1"/>
              <a:t>blood</a:t>
            </a:r>
            <a:r>
              <a:rPr lang="it-IT" dirty="0"/>
              <a:t> and </a:t>
            </a:r>
            <a:r>
              <a:rPr lang="it-IT" dirty="0" err="1"/>
              <a:t>tissues</a:t>
            </a:r>
            <a:r>
              <a:rPr lang="it-IT" dirty="0"/>
              <a:t>. </a:t>
            </a:r>
            <a:r>
              <a:rPr lang="it-IT" dirty="0" err="1"/>
              <a:t>If</a:t>
            </a:r>
            <a:r>
              <a:rPr lang="it-IT" dirty="0"/>
              <a:t> the </a:t>
            </a:r>
            <a:r>
              <a:rPr lang="it-IT" dirty="0" err="1"/>
              <a:t>diver</a:t>
            </a:r>
            <a:r>
              <a:rPr lang="it-IT" dirty="0"/>
              <a:t>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ascends</a:t>
            </a:r>
            <a:r>
              <a:rPr lang="it-IT" dirty="0"/>
              <a:t> (</a:t>
            </a:r>
            <a:r>
              <a:rPr lang="it-IT" dirty="0" err="1"/>
              <a:t>depressurizes</a:t>
            </a:r>
            <a:r>
              <a:rPr lang="it-IT" dirty="0"/>
              <a:t>) </a:t>
            </a:r>
            <a:r>
              <a:rPr lang="it-IT" dirty="0" err="1"/>
              <a:t>too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, the </a:t>
            </a:r>
            <a:r>
              <a:rPr lang="it-IT" dirty="0" err="1"/>
              <a:t>nitrogen</a:t>
            </a:r>
            <a:r>
              <a:rPr lang="it-IT" dirty="0"/>
              <a:t> </a:t>
            </a:r>
            <a:r>
              <a:rPr lang="it-IT" dirty="0" err="1"/>
              <a:t>expands</a:t>
            </a:r>
            <a:r>
              <a:rPr lang="it-IT" dirty="0"/>
              <a:t> in the </a:t>
            </a:r>
            <a:r>
              <a:rPr lang="it-IT" dirty="0" err="1"/>
              <a:t>tissues</a:t>
            </a:r>
            <a:r>
              <a:rPr lang="it-IT" dirty="0"/>
              <a:t> and </a:t>
            </a:r>
            <a:r>
              <a:rPr lang="it-IT" dirty="0" err="1"/>
              <a:t>bubbles</a:t>
            </a:r>
            <a:r>
              <a:rPr lang="it-IT" dirty="0"/>
              <a:t> out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solution</a:t>
            </a:r>
            <a:r>
              <a:rPr lang="it-IT" dirty="0"/>
              <a:t> in the </a:t>
            </a:r>
            <a:r>
              <a:rPr lang="it-IT" dirty="0" err="1"/>
              <a:t>blood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gas emboli, </a:t>
            </a:r>
            <a:r>
              <a:rPr lang="it-IT" dirty="0" err="1"/>
              <a:t>which</a:t>
            </a:r>
            <a:r>
              <a:rPr lang="it-IT" dirty="0"/>
              <a:t> cause </a:t>
            </a:r>
            <a:r>
              <a:rPr lang="it-IT" dirty="0" err="1"/>
              <a:t>tissue</a:t>
            </a:r>
            <a:r>
              <a:rPr lang="it-IT" dirty="0"/>
              <a:t> ischemia.</a:t>
            </a:r>
          </a:p>
          <a:p>
            <a:r>
              <a:rPr lang="it-IT" dirty="0" err="1"/>
              <a:t>Rapid</a:t>
            </a:r>
            <a:r>
              <a:rPr lang="it-IT" dirty="0"/>
              <a:t> </a:t>
            </a:r>
            <a:r>
              <a:rPr lang="it-IT" dirty="0" err="1"/>
              <a:t>formation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gas </a:t>
            </a:r>
            <a:r>
              <a:rPr lang="it-IT" dirty="0" err="1"/>
              <a:t>bubbles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</a:t>
            </a:r>
            <a:r>
              <a:rPr lang="it-IT" dirty="0" err="1"/>
              <a:t>skeletal</a:t>
            </a:r>
            <a:r>
              <a:rPr lang="it-IT" dirty="0"/>
              <a:t> </a:t>
            </a:r>
            <a:r>
              <a:rPr lang="it-IT" dirty="0" err="1"/>
              <a:t>muscles</a:t>
            </a:r>
            <a:r>
              <a:rPr lang="it-IT" dirty="0"/>
              <a:t> and </a:t>
            </a:r>
            <a:r>
              <a:rPr lang="it-IT" dirty="0" err="1"/>
              <a:t>supporting</a:t>
            </a:r>
            <a:r>
              <a:rPr lang="it-IT" dirty="0"/>
              <a:t> </a:t>
            </a:r>
            <a:r>
              <a:rPr lang="it-IT" dirty="0" err="1"/>
              <a:t>tissues</a:t>
            </a:r>
            <a:r>
              <a:rPr lang="it-IT" dirty="0"/>
              <a:t> in and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joints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responsible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the </a:t>
            </a:r>
            <a:r>
              <a:rPr lang="it-IT" dirty="0" err="1"/>
              <a:t>painful</a:t>
            </a:r>
            <a:r>
              <a:rPr lang="it-IT" dirty="0"/>
              <a:t> </a:t>
            </a:r>
            <a:r>
              <a:rPr lang="it-IT" dirty="0" err="1"/>
              <a:t>condition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the </a:t>
            </a:r>
            <a:r>
              <a:rPr lang="it-IT" dirty="0" err="1"/>
              <a:t>bends</a:t>
            </a:r>
            <a:r>
              <a:rPr lang="it-IT" dirty="0"/>
              <a:t> (so </a:t>
            </a:r>
            <a:r>
              <a:rPr lang="it-IT" dirty="0" err="1"/>
              <a:t>named</a:t>
            </a:r>
            <a:r>
              <a:rPr lang="it-IT" dirty="0"/>
              <a:t> in the 1880s </a:t>
            </a:r>
            <a:r>
              <a:rPr lang="it-IT" dirty="0" err="1"/>
              <a:t>because</a:t>
            </a:r>
            <a:r>
              <a:rPr lang="it-IT" dirty="0"/>
              <a:t> the </a:t>
            </a:r>
            <a:r>
              <a:rPr lang="it-IT" dirty="0" err="1"/>
              <a:t>afflicted</a:t>
            </a:r>
            <a:r>
              <a:rPr lang="it-IT" dirty="0"/>
              <a:t> </a:t>
            </a:r>
            <a:r>
              <a:rPr lang="it-IT" dirty="0" err="1"/>
              <a:t>person</a:t>
            </a:r>
            <a:r>
              <a:rPr lang="it-IT" dirty="0"/>
              <a:t> </a:t>
            </a:r>
            <a:r>
              <a:rPr lang="it-IT" dirty="0" err="1"/>
              <a:t>arches</a:t>
            </a:r>
            <a:r>
              <a:rPr lang="it-IT" dirty="0"/>
              <a:t> the back in a </a:t>
            </a:r>
            <a:r>
              <a:rPr lang="it-IT" dirty="0" err="1"/>
              <a:t>manner</a:t>
            </a:r>
            <a:r>
              <a:rPr lang="it-IT" dirty="0"/>
              <a:t> </a:t>
            </a:r>
            <a:r>
              <a:rPr lang="it-IT" dirty="0" err="1"/>
              <a:t>reminiscent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then-popular</a:t>
            </a:r>
            <a:r>
              <a:rPr lang="it-IT" dirty="0"/>
              <a:t> women’</a:t>
            </a:r>
            <a:r>
              <a:rPr lang="it-IT" dirty="0" err="1"/>
              <a:t>s</a:t>
            </a:r>
            <a:r>
              <a:rPr lang="it-IT" dirty="0"/>
              <a:t> fashion pose </a:t>
            </a:r>
            <a:r>
              <a:rPr lang="it-IT" dirty="0" err="1"/>
              <a:t>called</a:t>
            </a:r>
            <a:r>
              <a:rPr lang="it-IT" dirty="0"/>
              <a:t> the </a:t>
            </a:r>
            <a:r>
              <a:rPr lang="it-IT" dirty="0" err="1"/>
              <a:t>Grecian</a:t>
            </a:r>
            <a:r>
              <a:rPr lang="it-IT" dirty="0"/>
              <a:t> </a:t>
            </a:r>
            <a:r>
              <a:rPr lang="it-IT" dirty="0" err="1"/>
              <a:t>bend</a:t>
            </a:r>
            <a:r>
              <a:rPr lang="it-IT" dirty="0"/>
              <a:t>). Gas </a:t>
            </a:r>
            <a:r>
              <a:rPr lang="it-IT" dirty="0" err="1"/>
              <a:t>bubbles</a:t>
            </a:r>
            <a:r>
              <a:rPr lang="it-IT" dirty="0"/>
              <a:t> in the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vasculature</a:t>
            </a:r>
            <a:r>
              <a:rPr lang="it-IT" dirty="0"/>
              <a:t> cause edema, </a:t>
            </a:r>
            <a:r>
              <a:rPr lang="it-IT" dirty="0" err="1"/>
              <a:t>hemorrhages</a:t>
            </a:r>
            <a:r>
              <a:rPr lang="it-IT" dirty="0"/>
              <a:t>, and </a:t>
            </a:r>
            <a:r>
              <a:rPr lang="it-IT" dirty="0" err="1"/>
              <a:t>focal</a:t>
            </a:r>
            <a:r>
              <a:rPr lang="it-IT" dirty="0"/>
              <a:t> </a:t>
            </a:r>
            <a:r>
              <a:rPr lang="it-IT" dirty="0" err="1"/>
              <a:t>atelectasis</a:t>
            </a:r>
            <a:r>
              <a:rPr lang="it-IT" dirty="0"/>
              <a:t> or </a:t>
            </a:r>
            <a:r>
              <a:rPr lang="it-IT" dirty="0" err="1"/>
              <a:t>emphysema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respiratory</a:t>
            </a:r>
            <a:r>
              <a:rPr lang="it-IT" dirty="0"/>
              <a:t> </a:t>
            </a:r>
            <a:r>
              <a:rPr lang="it-IT" dirty="0" err="1"/>
              <a:t>distress</a:t>
            </a:r>
            <a:r>
              <a:rPr lang="it-IT" dirty="0"/>
              <a:t>, the </a:t>
            </a:r>
            <a:r>
              <a:rPr lang="it-IT" dirty="0" err="1"/>
              <a:t>so-called</a:t>
            </a:r>
            <a:r>
              <a:rPr lang="it-IT" dirty="0"/>
              <a:t> “</a:t>
            </a:r>
            <a:r>
              <a:rPr lang="it-IT" dirty="0" err="1"/>
              <a:t>chokes</a:t>
            </a:r>
            <a:r>
              <a:rPr lang="it-IT" dirty="0"/>
              <a:t>”. </a:t>
            </a:r>
            <a:r>
              <a:rPr lang="it-IT" dirty="0" err="1"/>
              <a:t>Bubbles</a:t>
            </a:r>
            <a:r>
              <a:rPr lang="it-IT" dirty="0"/>
              <a:t> in the </a:t>
            </a:r>
            <a:r>
              <a:rPr lang="it-IT" dirty="0" err="1"/>
              <a:t>central</a:t>
            </a:r>
            <a:r>
              <a:rPr lang="it-IT" dirty="0"/>
              <a:t> </a:t>
            </a:r>
            <a:r>
              <a:rPr lang="it-IT" dirty="0" err="1"/>
              <a:t>nervous</a:t>
            </a:r>
            <a:r>
              <a:rPr lang="it-IT" dirty="0"/>
              <a:t> system can cause </a:t>
            </a:r>
            <a:r>
              <a:rPr lang="it-IT" dirty="0" err="1"/>
              <a:t>mental</a:t>
            </a:r>
            <a:r>
              <a:rPr lang="it-IT" dirty="0"/>
              <a:t> </a:t>
            </a:r>
            <a:r>
              <a:rPr lang="it-IT" dirty="0" err="1"/>
              <a:t>impairment</a:t>
            </a:r>
            <a:r>
              <a:rPr lang="it-IT" dirty="0"/>
              <a:t> and </a:t>
            </a:r>
            <a:r>
              <a:rPr lang="it-IT" dirty="0" err="1"/>
              <a:t>even</a:t>
            </a:r>
            <a:r>
              <a:rPr lang="it-IT" dirty="0"/>
              <a:t> </a:t>
            </a:r>
            <a:r>
              <a:rPr lang="it-IT" dirty="0" err="1"/>
              <a:t>sudden</a:t>
            </a:r>
            <a:r>
              <a:rPr lang="it-IT" dirty="0"/>
              <a:t> </a:t>
            </a:r>
            <a:r>
              <a:rPr lang="it-IT" dirty="0" err="1"/>
              <a:t>onset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coma. A more </a:t>
            </a:r>
            <a:r>
              <a:rPr lang="it-IT" dirty="0" err="1"/>
              <a:t>chronic</a:t>
            </a:r>
            <a:r>
              <a:rPr lang="it-IT" dirty="0"/>
              <a:t> </a:t>
            </a:r>
            <a:r>
              <a:rPr lang="it-IT" dirty="0" err="1"/>
              <a:t>form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decompression</a:t>
            </a:r>
            <a:r>
              <a:rPr lang="it-IT" dirty="0"/>
              <a:t> </a:t>
            </a:r>
            <a:r>
              <a:rPr lang="it-IT" dirty="0" err="1"/>
              <a:t>sickness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called</a:t>
            </a:r>
            <a:r>
              <a:rPr lang="it-IT" dirty="0"/>
              <a:t> </a:t>
            </a:r>
            <a:r>
              <a:rPr lang="it-IT" dirty="0" err="1"/>
              <a:t>caisson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 (</a:t>
            </a:r>
            <a:r>
              <a:rPr lang="it-IT" dirty="0" err="1"/>
              <a:t>named</a:t>
            </a:r>
            <a:r>
              <a:rPr lang="it-IT" dirty="0"/>
              <a:t> </a:t>
            </a:r>
            <a:r>
              <a:rPr lang="it-IT" dirty="0" err="1"/>
              <a:t>for</a:t>
            </a:r>
            <a:r>
              <a:rPr lang="it-IT" dirty="0"/>
              <a:t> </a:t>
            </a:r>
            <a:r>
              <a:rPr lang="it-IT" dirty="0" err="1"/>
              <a:t>pressurized</a:t>
            </a:r>
            <a:r>
              <a:rPr lang="it-IT" dirty="0"/>
              <a:t> </a:t>
            </a:r>
            <a:r>
              <a:rPr lang="it-IT" dirty="0" err="1"/>
              <a:t>underwater</a:t>
            </a:r>
            <a:r>
              <a:rPr lang="it-IT" dirty="0"/>
              <a:t> </a:t>
            </a:r>
            <a:r>
              <a:rPr lang="it-IT" dirty="0" err="1"/>
              <a:t>vessels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bridge </a:t>
            </a:r>
            <a:r>
              <a:rPr lang="it-IT" dirty="0" err="1"/>
              <a:t>construction</a:t>
            </a:r>
            <a:r>
              <a:rPr lang="it-IT" dirty="0"/>
              <a:t>), in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recurrent</a:t>
            </a:r>
            <a:r>
              <a:rPr lang="it-IT" dirty="0"/>
              <a:t> or </a:t>
            </a:r>
            <a:r>
              <a:rPr lang="it-IT" dirty="0" err="1"/>
              <a:t>persistent</a:t>
            </a:r>
            <a:r>
              <a:rPr lang="it-IT" dirty="0"/>
              <a:t> gas emboli in the </a:t>
            </a:r>
            <a:r>
              <a:rPr lang="it-IT" dirty="0" err="1"/>
              <a:t>bones</a:t>
            </a:r>
            <a:r>
              <a:rPr lang="it-IT" dirty="0"/>
              <a:t> </a:t>
            </a:r>
            <a:r>
              <a:rPr lang="it-IT" dirty="0" err="1"/>
              <a:t>lead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multifocal</a:t>
            </a:r>
            <a:r>
              <a:rPr lang="it-IT" dirty="0"/>
              <a:t> </a:t>
            </a:r>
            <a:r>
              <a:rPr lang="it-IT" dirty="0" err="1"/>
              <a:t>ischemic</a:t>
            </a:r>
            <a:r>
              <a:rPr lang="it-IT" dirty="0"/>
              <a:t> </a:t>
            </a:r>
            <a:r>
              <a:rPr lang="it-IT" dirty="0" err="1"/>
              <a:t>necrosis</a:t>
            </a:r>
            <a:r>
              <a:rPr lang="it-IT" dirty="0"/>
              <a:t>; the </a:t>
            </a:r>
            <a:r>
              <a:rPr lang="it-IT" dirty="0" err="1"/>
              <a:t>heads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femurs</a:t>
            </a:r>
            <a:r>
              <a:rPr lang="it-IT" dirty="0"/>
              <a:t>, </a:t>
            </a:r>
            <a:r>
              <a:rPr lang="it-IT" dirty="0" err="1"/>
              <a:t>tibiae</a:t>
            </a:r>
            <a:r>
              <a:rPr lang="it-IT" dirty="0"/>
              <a:t>, and </a:t>
            </a:r>
            <a:r>
              <a:rPr lang="it-IT" dirty="0" err="1"/>
              <a:t>humeri</a:t>
            </a:r>
            <a:r>
              <a:rPr lang="it-IT" dirty="0"/>
              <a:t> are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commonly</a:t>
            </a:r>
            <a:r>
              <a:rPr lang="it-IT" dirty="0"/>
              <a:t> </a:t>
            </a:r>
            <a:r>
              <a:rPr lang="it-IT" dirty="0" err="1"/>
              <a:t>affected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1147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76779" y="335846"/>
            <a:ext cx="8452555" cy="6278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Infarction</a:t>
            </a:r>
            <a:endParaRPr lang="it-IT" sz="2400" b="1" dirty="0"/>
          </a:p>
          <a:p>
            <a:endParaRPr lang="it-IT" dirty="0"/>
          </a:p>
          <a:p>
            <a:r>
              <a:rPr lang="it-IT" dirty="0"/>
              <a:t>An </a:t>
            </a:r>
            <a:r>
              <a:rPr lang="it-IT" dirty="0" err="1"/>
              <a:t>infarct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area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ischemic</a:t>
            </a:r>
            <a:r>
              <a:rPr lang="it-IT" dirty="0"/>
              <a:t> </a:t>
            </a:r>
            <a:r>
              <a:rPr lang="it-IT" dirty="0" err="1"/>
              <a:t>necrosis</a:t>
            </a:r>
            <a:r>
              <a:rPr lang="it-IT" dirty="0"/>
              <a:t> </a:t>
            </a:r>
            <a:r>
              <a:rPr lang="it-IT" dirty="0" err="1"/>
              <a:t>caused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occlusion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supply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affected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. </a:t>
            </a:r>
            <a:r>
              <a:rPr lang="it-IT" dirty="0" err="1"/>
              <a:t>Infarction</a:t>
            </a:r>
            <a:r>
              <a:rPr lang="it-IT" dirty="0"/>
              <a:t> </a:t>
            </a:r>
            <a:r>
              <a:rPr lang="it-IT" dirty="0" err="1"/>
              <a:t>primarily</a:t>
            </a:r>
            <a:r>
              <a:rPr lang="it-IT" dirty="0"/>
              <a:t> </a:t>
            </a:r>
            <a:r>
              <a:rPr lang="it-IT" dirty="0" err="1"/>
              <a:t>affecting</a:t>
            </a:r>
            <a:r>
              <a:rPr lang="it-IT" dirty="0"/>
              <a:t> the </a:t>
            </a:r>
            <a:r>
              <a:rPr lang="it-IT" dirty="0" err="1"/>
              <a:t>heart</a:t>
            </a:r>
            <a:r>
              <a:rPr lang="it-IT" dirty="0"/>
              <a:t> and the </a:t>
            </a:r>
            <a:r>
              <a:rPr lang="it-IT" dirty="0" err="1"/>
              <a:t>brain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common and </a:t>
            </a:r>
            <a:r>
              <a:rPr lang="it-IT" dirty="0" err="1"/>
              <a:t>extremely</a:t>
            </a:r>
            <a:r>
              <a:rPr lang="it-IT" dirty="0"/>
              <a:t> </a:t>
            </a:r>
            <a:r>
              <a:rPr lang="it-IT" dirty="0" err="1"/>
              <a:t>important</a:t>
            </a:r>
            <a:r>
              <a:rPr lang="it-IT" dirty="0"/>
              <a:t> cause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illness</a:t>
            </a:r>
            <a:r>
              <a:rPr lang="it-IT" dirty="0"/>
              <a:t>. </a:t>
            </a:r>
          </a:p>
          <a:p>
            <a:r>
              <a:rPr lang="it-IT" dirty="0" err="1"/>
              <a:t>Roughly</a:t>
            </a:r>
            <a:r>
              <a:rPr lang="it-IT" dirty="0"/>
              <a:t> 40%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in the </a:t>
            </a:r>
            <a:r>
              <a:rPr lang="it-IT" dirty="0" err="1"/>
              <a:t>United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are a </a:t>
            </a:r>
            <a:r>
              <a:rPr lang="it-IT" dirty="0" err="1"/>
              <a:t>consequence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cardiovascular</a:t>
            </a:r>
            <a:r>
              <a:rPr lang="it-IT" dirty="0"/>
              <a:t> </a:t>
            </a:r>
            <a:r>
              <a:rPr lang="it-IT" dirty="0" err="1"/>
              <a:t>disease</a:t>
            </a:r>
            <a:r>
              <a:rPr lang="it-IT" dirty="0"/>
              <a:t>, </a:t>
            </a:r>
            <a:r>
              <a:rPr lang="it-IT" dirty="0" err="1"/>
              <a:t>with</a:t>
            </a:r>
            <a:r>
              <a:rPr lang="it-IT" dirty="0"/>
              <a:t>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deaths</a:t>
            </a:r>
            <a:r>
              <a:rPr lang="it-IT" dirty="0"/>
              <a:t> </a:t>
            </a:r>
            <a:r>
              <a:rPr lang="it-IT" dirty="0" err="1"/>
              <a:t>stemming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myocardial</a:t>
            </a:r>
            <a:r>
              <a:rPr lang="it-IT" dirty="0"/>
              <a:t> or </a:t>
            </a:r>
            <a:r>
              <a:rPr lang="it-IT" dirty="0" err="1"/>
              <a:t>cerebral</a:t>
            </a:r>
            <a:r>
              <a:rPr lang="it-IT" dirty="0"/>
              <a:t> </a:t>
            </a:r>
            <a:r>
              <a:rPr lang="it-IT" dirty="0" err="1"/>
              <a:t>infarction</a:t>
            </a:r>
            <a:r>
              <a:rPr lang="it-IT" dirty="0"/>
              <a:t>. </a:t>
            </a:r>
            <a:r>
              <a:rPr lang="it-IT" dirty="0" err="1"/>
              <a:t>Pulmonary</a:t>
            </a:r>
            <a:r>
              <a:rPr lang="it-IT" dirty="0"/>
              <a:t> </a:t>
            </a:r>
            <a:r>
              <a:rPr lang="it-IT" dirty="0" err="1"/>
              <a:t>infarction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common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complication</a:t>
            </a:r>
            <a:r>
              <a:rPr lang="it-IT" dirty="0"/>
              <a:t>, </a:t>
            </a:r>
            <a:r>
              <a:rPr lang="it-IT" dirty="0" err="1"/>
              <a:t>bowel</a:t>
            </a:r>
            <a:r>
              <a:rPr lang="it-IT" dirty="0"/>
              <a:t> </a:t>
            </a:r>
            <a:r>
              <a:rPr lang="it-IT" dirty="0" err="1"/>
              <a:t>infarction</a:t>
            </a:r>
            <a:r>
              <a:rPr lang="it-IT" dirty="0"/>
              <a:t> </a:t>
            </a:r>
            <a:r>
              <a:rPr lang="it-IT" dirty="0" err="1"/>
              <a:t>often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fatal</a:t>
            </a:r>
            <a:r>
              <a:rPr lang="it-IT" dirty="0"/>
              <a:t>, and </a:t>
            </a:r>
            <a:r>
              <a:rPr lang="it-IT" dirty="0" err="1"/>
              <a:t>ischemic</a:t>
            </a:r>
            <a:r>
              <a:rPr lang="it-IT" dirty="0"/>
              <a:t> </a:t>
            </a:r>
            <a:r>
              <a:rPr lang="it-IT" dirty="0" err="1"/>
              <a:t>necrosis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distal</a:t>
            </a:r>
            <a:r>
              <a:rPr lang="it-IT" dirty="0"/>
              <a:t> </a:t>
            </a:r>
            <a:r>
              <a:rPr lang="it-IT" dirty="0" err="1"/>
              <a:t>extremities</a:t>
            </a:r>
            <a:r>
              <a:rPr lang="it-IT" dirty="0"/>
              <a:t> (gangrene)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substantial</a:t>
            </a:r>
            <a:r>
              <a:rPr lang="it-IT" dirty="0"/>
              <a:t> </a:t>
            </a:r>
            <a:r>
              <a:rPr lang="it-IT" dirty="0" err="1"/>
              <a:t>morbidity</a:t>
            </a:r>
            <a:r>
              <a:rPr lang="it-IT" dirty="0"/>
              <a:t> in the </a:t>
            </a:r>
            <a:r>
              <a:rPr lang="it-IT" dirty="0" err="1"/>
              <a:t>diabetic</a:t>
            </a:r>
            <a:r>
              <a:rPr lang="it-IT" dirty="0"/>
              <a:t> </a:t>
            </a:r>
            <a:r>
              <a:rPr lang="it-IT" dirty="0" err="1"/>
              <a:t>population</a:t>
            </a:r>
            <a:r>
              <a:rPr lang="it-IT" dirty="0"/>
              <a:t>.</a:t>
            </a:r>
          </a:p>
          <a:p>
            <a:endParaRPr lang="it-IT" dirty="0"/>
          </a:p>
          <a:p>
            <a:r>
              <a:rPr lang="it-IT" dirty="0" err="1"/>
              <a:t>Arterial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 or </a:t>
            </a:r>
            <a:r>
              <a:rPr lang="it-IT" dirty="0" err="1"/>
              <a:t>arterial</a:t>
            </a:r>
            <a:r>
              <a:rPr lang="it-IT" dirty="0"/>
              <a:t> </a:t>
            </a:r>
            <a:r>
              <a:rPr lang="it-IT" dirty="0" err="1"/>
              <a:t>embolism</a:t>
            </a:r>
            <a:r>
              <a:rPr lang="it-IT" dirty="0"/>
              <a:t> </a:t>
            </a:r>
            <a:r>
              <a:rPr lang="it-IT" dirty="0" err="1"/>
              <a:t>underlies</a:t>
            </a:r>
            <a:r>
              <a:rPr lang="it-IT" dirty="0"/>
              <a:t> the </a:t>
            </a:r>
            <a:r>
              <a:rPr lang="it-IT" dirty="0" err="1"/>
              <a:t>vast</a:t>
            </a:r>
            <a:r>
              <a:rPr lang="it-IT" dirty="0"/>
              <a:t> </a:t>
            </a:r>
            <a:r>
              <a:rPr lang="it-IT" dirty="0" err="1"/>
              <a:t>majority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infarctions</a:t>
            </a:r>
            <a:r>
              <a:rPr lang="it-IT" dirty="0"/>
              <a:t>. </a:t>
            </a:r>
            <a:r>
              <a:rPr lang="it-IT" dirty="0" err="1"/>
              <a:t>Less</a:t>
            </a:r>
            <a:r>
              <a:rPr lang="it-IT" dirty="0"/>
              <a:t> common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arterial</a:t>
            </a:r>
            <a:r>
              <a:rPr lang="it-IT" dirty="0"/>
              <a:t> </a:t>
            </a:r>
            <a:r>
              <a:rPr lang="it-IT" dirty="0" err="1"/>
              <a:t>obstruction</a:t>
            </a:r>
            <a:r>
              <a:rPr lang="it-IT" dirty="0"/>
              <a:t> include </a:t>
            </a:r>
            <a:r>
              <a:rPr lang="it-IT" dirty="0" err="1"/>
              <a:t>vasospasm</a:t>
            </a:r>
            <a:r>
              <a:rPr lang="it-IT" dirty="0"/>
              <a:t>, </a:t>
            </a:r>
            <a:r>
              <a:rPr lang="it-IT" dirty="0" err="1"/>
              <a:t>expansion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atheroma</a:t>
            </a:r>
            <a:r>
              <a:rPr lang="it-IT" dirty="0"/>
              <a:t> </a:t>
            </a:r>
            <a:r>
              <a:rPr lang="it-IT" dirty="0" err="1"/>
              <a:t>secondary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intraplaque</a:t>
            </a:r>
            <a:r>
              <a:rPr lang="it-IT" dirty="0"/>
              <a:t> </a:t>
            </a:r>
            <a:r>
              <a:rPr lang="it-IT" dirty="0" err="1"/>
              <a:t>hemorrhage</a:t>
            </a:r>
            <a:r>
              <a:rPr lang="it-IT" dirty="0"/>
              <a:t>, and </a:t>
            </a:r>
            <a:r>
              <a:rPr lang="it-IT" dirty="0" err="1"/>
              <a:t>extrinsic</a:t>
            </a:r>
            <a:r>
              <a:rPr lang="it-IT" dirty="0"/>
              <a:t> </a:t>
            </a:r>
            <a:r>
              <a:rPr lang="it-IT" dirty="0" err="1"/>
              <a:t>compression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vessel,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tumor</a:t>
            </a:r>
            <a:r>
              <a:rPr lang="it-IT" dirty="0"/>
              <a:t>, a </a:t>
            </a:r>
            <a:r>
              <a:rPr lang="it-IT" dirty="0" err="1"/>
              <a:t>dissecting</a:t>
            </a:r>
            <a:r>
              <a:rPr lang="it-IT" dirty="0"/>
              <a:t> </a:t>
            </a:r>
            <a:r>
              <a:rPr lang="it-IT" dirty="0" err="1"/>
              <a:t>aortic</a:t>
            </a:r>
            <a:r>
              <a:rPr lang="it-IT" dirty="0"/>
              <a:t> </a:t>
            </a:r>
            <a:r>
              <a:rPr lang="it-IT" dirty="0" err="1"/>
              <a:t>aneurysm</a:t>
            </a:r>
            <a:r>
              <a:rPr lang="it-IT" dirty="0"/>
              <a:t>, or edema </a:t>
            </a:r>
            <a:r>
              <a:rPr lang="it-IT" dirty="0" err="1"/>
              <a:t>within</a:t>
            </a:r>
            <a:r>
              <a:rPr lang="it-IT" dirty="0"/>
              <a:t> a </a:t>
            </a:r>
            <a:r>
              <a:rPr lang="it-IT" dirty="0" err="1"/>
              <a:t>confined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(e.g., in </a:t>
            </a:r>
            <a:r>
              <a:rPr lang="it-IT" dirty="0" err="1"/>
              <a:t>anterior</a:t>
            </a:r>
            <a:r>
              <a:rPr lang="it-IT" dirty="0"/>
              <a:t> </a:t>
            </a:r>
            <a:r>
              <a:rPr lang="it-IT" dirty="0" err="1"/>
              <a:t>tibial</a:t>
            </a:r>
            <a:r>
              <a:rPr lang="it-IT" dirty="0"/>
              <a:t> </a:t>
            </a:r>
            <a:r>
              <a:rPr lang="it-IT" dirty="0" err="1"/>
              <a:t>compartment</a:t>
            </a:r>
            <a:r>
              <a:rPr lang="it-IT" dirty="0"/>
              <a:t> </a:t>
            </a:r>
            <a:r>
              <a:rPr lang="it-IT" dirty="0" err="1"/>
              <a:t>syndrome</a:t>
            </a:r>
            <a:r>
              <a:rPr lang="it-IT" dirty="0"/>
              <a:t>).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uncommon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infarction</a:t>
            </a:r>
            <a:r>
              <a:rPr lang="it-IT" dirty="0"/>
              <a:t> include vessel </a:t>
            </a:r>
            <a:r>
              <a:rPr lang="it-IT" dirty="0" err="1"/>
              <a:t>twisting</a:t>
            </a:r>
            <a:r>
              <a:rPr lang="it-IT" dirty="0"/>
              <a:t> (e.g., in </a:t>
            </a:r>
            <a:r>
              <a:rPr lang="it-IT" dirty="0" err="1"/>
              <a:t>testicular</a:t>
            </a:r>
            <a:r>
              <a:rPr lang="it-IT" dirty="0"/>
              <a:t> </a:t>
            </a:r>
            <a:r>
              <a:rPr lang="it-IT" dirty="0" err="1"/>
              <a:t>torsion</a:t>
            </a:r>
            <a:r>
              <a:rPr lang="it-IT" dirty="0"/>
              <a:t> or </a:t>
            </a:r>
            <a:r>
              <a:rPr lang="it-IT" dirty="0" err="1"/>
              <a:t>bowel</a:t>
            </a:r>
            <a:r>
              <a:rPr lang="it-IT" dirty="0"/>
              <a:t> </a:t>
            </a:r>
            <a:r>
              <a:rPr lang="it-IT" dirty="0" err="1"/>
              <a:t>volvulus</a:t>
            </a:r>
            <a:r>
              <a:rPr lang="it-IT" dirty="0"/>
              <a:t>), </a:t>
            </a:r>
            <a:r>
              <a:rPr lang="it-IT" dirty="0" err="1"/>
              <a:t>traumatic</a:t>
            </a:r>
            <a:r>
              <a:rPr lang="it-IT" dirty="0"/>
              <a:t>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rupture</a:t>
            </a:r>
            <a:r>
              <a:rPr lang="it-IT" dirty="0"/>
              <a:t>, and </a:t>
            </a:r>
            <a:r>
              <a:rPr lang="it-IT" dirty="0" err="1"/>
              <a:t>entrapment</a:t>
            </a:r>
            <a:r>
              <a:rPr lang="it-IT" dirty="0"/>
              <a:t> in a </a:t>
            </a:r>
            <a:r>
              <a:rPr lang="it-IT" dirty="0" err="1"/>
              <a:t>hernia</a:t>
            </a:r>
            <a:r>
              <a:rPr lang="it-IT" dirty="0"/>
              <a:t> </a:t>
            </a:r>
            <a:r>
              <a:rPr lang="it-IT" dirty="0" err="1"/>
              <a:t>sac</a:t>
            </a:r>
            <a:r>
              <a:rPr lang="it-IT" dirty="0"/>
              <a:t>.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 can cause </a:t>
            </a:r>
            <a:r>
              <a:rPr lang="it-IT" dirty="0" err="1"/>
              <a:t>infarction</a:t>
            </a:r>
            <a:r>
              <a:rPr lang="it-IT" dirty="0"/>
              <a:t>, the more common </a:t>
            </a:r>
            <a:r>
              <a:rPr lang="it-IT" dirty="0" err="1"/>
              <a:t>outcome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simply</a:t>
            </a:r>
            <a:r>
              <a:rPr lang="it-IT" dirty="0"/>
              <a:t> </a:t>
            </a:r>
            <a:r>
              <a:rPr lang="it-IT" dirty="0" err="1"/>
              <a:t>congestion</a:t>
            </a:r>
            <a:r>
              <a:rPr lang="it-IT" dirty="0"/>
              <a:t>; </a:t>
            </a:r>
            <a:r>
              <a:rPr lang="it-IT" dirty="0" err="1"/>
              <a:t>typically</a:t>
            </a:r>
            <a:r>
              <a:rPr lang="it-IT" dirty="0"/>
              <a:t>, bypass </a:t>
            </a:r>
            <a:r>
              <a:rPr lang="it-IT" dirty="0" err="1"/>
              <a:t>channels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 open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sufficient</a:t>
            </a:r>
            <a:r>
              <a:rPr lang="it-IT" dirty="0"/>
              <a:t> </a:t>
            </a:r>
            <a:r>
              <a:rPr lang="it-IT" dirty="0" err="1"/>
              <a:t>outflow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restore</a:t>
            </a:r>
            <a:r>
              <a:rPr lang="it-IT" dirty="0"/>
              <a:t> the </a:t>
            </a:r>
            <a:r>
              <a:rPr lang="it-IT" dirty="0" err="1"/>
              <a:t>arterial</a:t>
            </a:r>
            <a:r>
              <a:rPr lang="it-IT" dirty="0"/>
              <a:t> </a:t>
            </a:r>
            <a:r>
              <a:rPr lang="it-IT" dirty="0" err="1"/>
              <a:t>inflow</a:t>
            </a:r>
            <a:r>
              <a:rPr lang="it-IT" dirty="0"/>
              <a:t>. </a:t>
            </a:r>
            <a:r>
              <a:rPr lang="it-IT" dirty="0" err="1"/>
              <a:t>Infarcts</a:t>
            </a:r>
            <a:r>
              <a:rPr lang="it-IT" dirty="0"/>
              <a:t> </a:t>
            </a:r>
            <a:r>
              <a:rPr lang="it-IT" dirty="0" err="1"/>
              <a:t>caused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 </a:t>
            </a:r>
            <a:r>
              <a:rPr lang="it-IT" dirty="0" err="1"/>
              <a:t>thus</a:t>
            </a:r>
            <a:r>
              <a:rPr lang="it-IT" dirty="0"/>
              <a:t> </a:t>
            </a:r>
            <a:r>
              <a:rPr lang="it-IT" dirty="0" err="1"/>
              <a:t>usually</a:t>
            </a:r>
            <a:r>
              <a:rPr lang="it-IT" dirty="0"/>
              <a:t> </a:t>
            </a:r>
            <a:r>
              <a:rPr lang="it-IT" dirty="0" err="1"/>
              <a:t>occur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in </a:t>
            </a:r>
            <a:r>
              <a:rPr lang="it-IT" dirty="0" err="1"/>
              <a:t>organs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a single </a:t>
            </a:r>
            <a:r>
              <a:rPr lang="it-IT" dirty="0" err="1"/>
              <a:t>efferent</a:t>
            </a:r>
            <a:r>
              <a:rPr lang="it-IT" dirty="0"/>
              <a:t> </a:t>
            </a:r>
            <a:r>
              <a:rPr lang="it-IT" dirty="0" err="1"/>
              <a:t>vein</a:t>
            </a:r>
            <a:r>
              <a:rPr lang="it-IT" dirty="0"/>
              <a:t> (e.g., </a:t>
            </a:r>
            <a:r>
              <a:rPr lang="it-IT" dirty="0" err="1"/>
              <a:t>testis</a:t>
            </a:r>
            <a:r>
              <a:rPr lang="it-IT" dirty="0"/>
              <a:t> or </a:t>
            </a:r>
            <a:r>
              <a:rPr lang="it-IT" dirty="0" err="1"/>
              <a:t>ovary</a:t>
            </a:r>
            <a:r>
              <a:rPr lang="it-IT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227279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02556" y="612845"/>
            <a:ext cx="7986889" cy="5632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Infarcts</a:t>
            </a:r>
            <a:r>
              <a:rPr lang="it-IT" sz="2400" b="1" dirty="0"/>
              <a:t> are </a:t>
            </a:r>
            <a:r>
              <a:rPr lang="it-IT" sz="2400" b="1" dirty="0" err="1"/>
              <a:t>classified</a:t>
            </a:r>
            <a:r>
              <a:rPr lang="it-IT" sz="2400" b="1" dirty="0"/>
              <a:t> </a:t>
            </a:r>
            <a:r>
              <a:rPr lang="it-IT" sz="2400" b="1" dirty="0" err="1"/>
              <a:t>based</a:t>
            </a:r>
            <a:r>
              <a:rPr lang="it-IT" sz="2400" b="1" dirty="0"/>
              <a:t> on </a:t>
            </a:r>
            <a:r>
              <a:rPr lang="it-IT" sz="2400" b="1" dirty="0" err="1"/>
              <a:t>their</a:t>
            </a:r>
            <a:r>
              <a:rPr lang="it-IT" sz="2400" b="1" dirty="0"/>
              <a:t> color (</a:t>
            </a:r>
            <a:r>
              <a:rPr lang="it-IT" sz="2400" b="1" dirty="0" err="1"/>
              <a:t>reflecting</a:t>
            </a:r>
            <a:r>
              <a:rPr lang="it-IT" sz="2400" b="1" dirty="0"/>
              <a:t> the </a:t>
            </a:r>
            <a:r>
              <a:rPr lang="it-IT" sz="2400" b="1" dirty="0" err="1"/>
              <a:t>amount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hemorrhage</a:t>
            </a:r>
            <a:r>
              <a:rPr lang="it-IT" sz="2400" b="1" dirty="0"/>
              <a:t>) and the </a:t>
            </a:r>
            <a:r>
              <a:rPr lang="it-IT" sz="2400" b="1" dirty="0" err="1"/>
              <a:t>presence</a:t>
            </a:r>
            <a:r>
              <a:rPr lang="it-IT" sz="2400" b="1" dirty="0"/>
              <a:t> or </a:t>
            </a:r>
            <a:r>
              <a:rPr lang="it-IT" sz="2400" b="1" dirty="0" err="1"/>
              <a:t>absence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microbial</a:t>
            </a:r>
            <a:r>
              <a:rPr lang="it-IT" sz="2400" b="1" dirty="0"/>
              <a:t> </a:t>
            </a:r>
            <a:r>
              <a:rPr lang="it-IT" sz="2400" b="1" dirty="0" err="1"/>
              <a:t>infection</a:t>
            </a:r>
            <a:r>
              <a:rPr lang="it-IT" sz="2400" b="1" dirty="0"/>
              <a:t>. </a:t>
            </a:r>
            <a:r>
              <a:rPr lang="it-IT" sz="2400" b="1" dirty="0" err="1"/>
              <a:t>Thus</a:t>
            </a:r>
            <a:r>
              <a:rPr lang="it-IT" sz="2400" b="1" dirty="0"/>
              <a:t>, </a:t>
            </a:r>
            <a:r>
              <a:rPr lang="it-IT" sz="2400" b="1" dirty="0" err="1"/>
              <a:t>infarcts</a:t>
            </a:r>
            <a:r>
              <a:rPr lang="it-IT" sz="2400" b="1" dirty="0"/>
              <a:t> </a:t>
            </a:r>
            <a:r>
              <a:rPr lang="it-IT" sz="2400" b="1" dirty="0" err="1"/>
              <a:t>may</a:t>
            </a:r>
            <a:r>
              <a:rPr lang="it-IT" sz="2400" b="1" dirty="0"/>
              <a:t> </a:t>
            </a:r>
            <a:r>
              <a:rPr lang="it-IT" sz="2400" b="1" dirty="0" err="1"/>
              <a:t>be</a:t>
            </a:r>
            <a:r>
              <a:rPr lang="it-IT" sz="2400" b="1" dirty="0"/>
              <a:t> </a:t>
            </a:r>
            <a:r>
              <a:rPr lang="it-IT" sz="2400" b="1" dirty="0" err="1"/>
              <a:t>either</a:t>
            </a:r>
            <a:r>
              <a:rPr lang="it-IT" sz="2400" b="1" dirty="0"/>
              <a:t> </a:t>
            </a:r>
            <a:r>
              <a:rPr lang="it-IT" sz="2400" b="1" dirty="0" err="1"/>
              <a:t>red</a:t>
            </a:r>
            <a:r>
              <a:rPr lang="it-IT" sz="2400" b="1" dirty="0"/>
              <a:t> (</a:t>
            </a:r>
            <a:r>
              <a:rPr lang="it-IT" sz="2400" b="1" dirty="0" err="1"/>
              <a:t>hemorrhagic</a:t>
            </a:r>
            <a:r>
              <a:rPr lang="it-IT" sz="2400" b="1" dirty="0"/>
              <a:t>) or </a:t>
            </a:r>
            <a:r>
              <a:rPr lang="it-IT" sz="2400" b="1" dirty="0" err="1"/>
              <a:t>white</a:t>
            </a:r>
            <a:r>
              <a:rPr lang="it-IT" sz="2400" b="1" dirty="0"/>
              <a:t> (</a:t>
            </a:r>
            <a:r>
              <a:rPr lang="it-IT" sz="2400" b="1" dirty="0" err="1"/>
              <a:t>anemic</a:t>
            </a:r>
            <a:r>
              <a:rPr lang="it-IT" sz="2400" b="1" dirty="0"/>
              <a:t>) and </a:t>
            </a:r>
            <a:r>
              <a:rPr lang="it-IT" sz="2400" b="1" dirty="0" err="1"/>
              <a:t>may</a:t>
            </a:r>
            <a:r>
              <a:rPr lang="it-IT" sz="2400" b="1" dirty="0"/>
              <a:t> </a:t>
            </a:r>
            <a:r>
              <a:rPr lang="it-IT" sz="2400" b="1" dirty="0" err="1"/>
              <a:t>be</a:t>
            </a:r>
            <a:r>
              <a:rPr lang="it-IT" sz="2400" b="1" dirty="0"/>
              <a:t> </a:t>
            </a:r>
            <a:r>
              <a:rPr lang="it-IT" sz="2400" b="1" dirty="0" err="1"/>
              <a:t>either</a:t>
            </a:r>
            <a:r>
              <a:rPr lang="it-IT" sz="2400" b="1" dirty="0"/>
              <a:t> </a:t>
            </a:r>
            <a:r>
              <a:rPr lang="it-IT" sz="2400" b="1" dirty="0" err="1"/>
              <a:t>septic</a:t>
            </a:r>
            <a:r>
              <a:rPr lang="it-IT" sz="2400" b="1" dirty="0"/>
              <a:t> or </a:t>
            </a:r>
            <a:r>
              <a:rPr lang="it-IT" sz="2400" b="1" dirty="0" err="1"/>
              <a:t>bland</a:t>
            </a:r>
            <a:r>
              <a:rPr lang="it-IT" sz="2400" b="1" dirty="0"/>
              <a:t>.</a:t>
            </a:r>
          </a:p>
          <a:p>
            <a:endParaRPr lang="it-IT" sz="2400" dirty="0"/>
          </a:p>
          <a:p>
            <a:r>
              <a:rPr lang="it-IT" sz="2400" dirty="0"/>
              <a:t>Red </a:t>
            </a:r>
            <a:r>
              <a:rPr lang="it-IT" sz="2400" dirty="0" err="1"/>
              <a:t>infarcts</a:t>
            </a:r>
            <a:r>
              <a:rPr lang="it-IT" sz="2400" dirty="0"/>
              <a:t> </a:t>
            </a:r>
            <a:r>
              <a:rPr lang="it-IT" sz="2400" dirty="0" err="1"/>
              <a:t>occur</a:t>
            </a:r>
            <a:r>
              <a:rPr lang="it-IT" sz="2400" dirty="0"/>
              <a:t> (</a:t>
            </a:r>
            <a:r>
              <a:rPr lang="it-IT" sz="2400" dirty="0" err="1"/>
              <a:t>1</a:t>
            </a:r>
            <a:r>
              <a:rPr lang="it-IT" sz="2400" dirty="0"/>
              <a:t>)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venous</a:t>
            </a:r>
            <a:r>
              <a:rPr lang="it-IT" sz="2400" dirty="0"/>
              <a:t> </a:t>
            </a:r>
            <a:r>
              <a:rPr lang="it-IT" sz="2400" dirty="0" err="1"/>
              <a:t>occlusions</a:t>
            </a:r>
            <a:r>
              <a:rPr lang="it-IT" sz="2400" dirty="0"/>
              <a:t> (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in </a:t>
            </a:r>
            <a:r>
              <a:rPr lang="it-IT" sz="2400" dirty="0" err="1"/>
              <a:t>ovarian</a:t>
            </a:r>
            <a:r>
              <a:rPr lang="it-IT" sz="2400" dirty="0"/>
              <a:t> </a:t>
            </a:r>
            <a:r>
              <a:rPr lang="it-IT" sz="2400" dirty="0" err="1"/>
              <a:t>torsion</a:t>
            </a:r>
            <a:r>
              <a:rPr lang="it-IT" sz="2400" dirty="0"/>
              <a:t>); (</a:t>
            </a:r>
            <a:r>
              <a:rPr lang="it-IT" sz="2400" dirty="0" err="1"/>
              <a:t>2</a:t>
            </a:r>
            <a:r>
              <a:rPr lang="it-IT" sz="2400" dirty="0"/>
              <a:t>) in </a:t>
            </a:r>
            <a:r>
              <a:rPr lang="it-IT" sz="2400" dirty="0" err="1"/>
              <a:t>loose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 (e.g., </a:t>
            </a:r>
            <a:r>
              <a:rPr lang="it-IT" sz="2400" dirty="0" err="1"/>
              <a:t>lung</a:t>
            </a:r>
            <a:r>
              <a:rPr lang="it-IT" sz="2400" dirty="0"/>
              <a:t>)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can </a:t>
            </a:r>
            <a:r>
              <a:rPr lang="it-IT" sz="2400" dirty="0" err="1"/>
              <a:t>collect</a:t>
            </a:r>
            <a:r>
              <a:rPr lang="it-IT" sz="2400" dirty="0"/>
              <a:t> in </a:t>
            </a:r>
            <a:r>
              <a:rPr lang="it-IT" sz="2400" dirty="0" err="1"/>
              <a:t>infarcted</a:t>
            </a:r>
            <a:r>
              <a:rPr lang="it-IT" sz="2400" dirty="0"/>
              <a:t> </a:t>
            </a:r>
            <a:r>
              <a:rPr lang="it-IT" sz="2400" dirty="0" err="1"/>
              <a:t>zones</a:t>
            </a:r>
            <a:r>
              <a:rPr lang="it-IT" sz="2400" dirty="0"/>
              <a:t>; (</a:t>
            </a:r>
            <a:r>
              <a:rPr lang="it-IT" sz="2400" dirty="0" err="1"/>
              <a:t>3</a:t>
            </a:r>
            <a:r>
              <a:rPr lang="it-IT" sz="2400" dirty="0"/>
              <a:t>) in </a:t>
            </a:r>
            <a:r>
              <a:rPr lang="it-IT" sz="2400" dirty="0" err="1"/>
              <a:t>tissues</a:t>
            </a:r>
            <a:r>
              <a:rPr lang="it-IT" sz="2400" dirty="0"/>
              <a:t>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dual</a:t>
            </a:r>
            <a:r>
              <a:rPr lang="it-IT" sz="2400" dirty="0"/>
              <a:t> </a:t>
            </a:r>
            <a:r>
              <a:rPr lang="it-IT" sz="2400" dirty="0" err="1"/>
              <a:t>circulations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lung</a:t>
            </a:r>
            <a:r>
              <a:rPr lang="it-IT" sz="2400" dirty="0"/>
              <a:t> and </a:t>
            </a:r>
            <a:r>
              <a:rPr lang="it-IT" sz="2400" dirty="0" err="1"/>
              <a:t>small</a:t>
            </a:r>
            <a:r>
              <a:rPr lang="it-IT" sz="2400" dirty="0"/>
              <a:t> intestine, </a:t>
            </a:r>
            <a:r>
              <a:rPr lang="it-IT" sz="2400" dirty="0" err="1"/>
              <a:t>where</a:t>
            </a:r>
            <a:r>
              <a:rPr lang="it-IT" sz="2400" dirty="0"/>
              <a:t> </a:t>
            </a:r>
            <a:r>
              <a:rPr lang="it-IT" sz="2400" dirty="0" err="1"/>
              <a:t>partial</a:t>
            </a:r>
            <a:r>
              <a:rPr lang="it-IT" sz="2400" dirty="0"/>
              <a:t>, </a:t>
            </a:r>
            <a:r>
              <a:rPr lang="it-IT" sz="2400" dirty="0" err="1"/>
              <a:t>albeit</a:t>
            </a:r>
            <a:r>
              <a:rPr lang="it-IT" sz="2400" dirty="0"/>
              <a:t> </a:t>
            </a:r>
            <a:r>
              <a:rPr lang="it-IT" sz="2400" dirty="0" err="1"/>
              <a:t>inadequate</a:t>
            </a:r>
            <a:r>
              <a:rPr lang="it-IT" sz="2400" dirty="0"/>
              <a:t> </a:t>
            </a:r>
            <a:r>
              <a:rPr lang="it-IT" sz="2400" dirty="0" err="1"/>
              <a:t>perfusion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</a:t>
            </a:r>
            <a:r>
              <a:rPr lang="it-IT" sz="2400" dirty="0" err="1"/>
              <a:t>collateral</a:t>
            </a:r>
            <a:r>
              <a:rPr lang="it-IT" sz="2400" dirty="0"/>
              <a:t> </a:t>
            </a:r>
            <a:r>
              <a:rPr lang="it-IT" sz="2400" dirty="0" err="1"/>
              <a:t>arterial</a:t>
            </a:r>
            <a:r>
              <a:rPr lang="it-IT" sz="2400" dirty="0"/>
              <a:t> </a:t>
            </a:r>
            <a:r>
              <a:rPr lang="it-IT" sz="2400" dirty="0" err="1"/>
              <a:t>supplies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typical</a:t>
            </a:r>
            <a:r>
              <a:rPr lang="it-IT" sz="2400" dirty="0"/>
              <a:t>; (</a:t>
            </a:r>
            <a:r>
              <a:rPr lang="it-IT" sz="2400" dirty="0" err="1"/>
              <a:t>4</a:t>
            </a:r>
            <a:r>
              <a:rPr lang="it-IT" sz="2400" dirty="0"/>
              <a:t>) in </a:t>
            </a:r>
            <a:r>
              <a:rPr lang="it-IT" sz="2400" dirty="0" err="1"/>
              <a:t>previously</a:t>
            </a:r>
            <a:r>
              <a:rPr lang="it-IT" sz="2400" dirty="0"/>
              <a:t> </a:t>
            </a:r>
            <a:r>
              <a:rPr lang="it-IT" sz="2400" dirty="0" err="1"/>
              <a:t>congested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 (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consequence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sluggish</a:t>
            </a:r>
            <a:r>
              <a:rPr lang="it-IT" sz="2400" dirty="0"/>
              <a:t> </a:t>
            </a:r>
            <a:r>
              <a:rPr lang="it-IT" sz="2400" dirty="0" err="1"/>
              <a:t>venous</a:t>
            </a:r>
            <a:r>
              <a:rPr lang="it-IT" sz="2400" dirty="0"/>
              <a:t> </a:t>
            </a:r>
            <a:r>
              <a:rPr lang="it-IT" sz="2400" dirty="0" err="1"/>
              <a:t>outflow</a:t>
            </a:r>
            <a:r>
              <a:rPr lang="it-IT" sz="2400" dirty="0"/>
              <a:t>); and (</a:t>
            </a:r>
            <a:r>
              <a:rPr lang="it-IT" sz="2400" dirty="0" err="1"/>
              <a:t>5</a:t>
            </a:r>
            <a:r>
              <a:rPr lang="it-IT" sz="2400" dirty="0"/>
              <a:t>) </a:t>
            </a:r>
            <a:r>
              <a:rPr lang="it-IT" sz="2400" dirty="0" err="1"/>
              <a:t>when</a:t>
            </a:r>
            <a:r>
              <a:rPr lang="it-IT" sz="2400" dirty="0"/>
              <a:t> flow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reestablished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infarction</a:t>
            </a:r>
            <a:r>
              <a:rPr lang="it-IT" sz="2400" dirty="0"/>
              <a:t>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occurred</a:t>
            </a:r>
            <a:r>
              <a:rPr lang="it-IT" sz="2400" dirty="0"/>
              <a:t> (e.g.,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angioplasty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an</a:t>
            </a:r>
            <a:r>
              <a:rPr lang="it-IT" sz="2400" dirty="0"/>
              <a:t> </a:t>
            </a:r>
            <a:r>
              <a:rPr lang="it-IT" sz="2400" dirty="0" err="1"/>
              <a:t>arterial</a:t>
            </a:r>
            <a:r>
              <a:rPr lang="it-IT" sz="2400" dirty="0"/>
              <a:t> </a:t>
            </a:r>
            <a:r>
              <a:rPr lang="it-IT" sz="2400" dirty="0" err="1"/>
              <a:t>obstruction</a:t>
            </a:r>
            <a:r>
              <a:rPr lang="it-IT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345077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08389" y="260446"/>
            <a:ext cx="77752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Red and </a:t>
            </a:r>
            <a:r>
              <a:rPr lang="it-IT" sz="2000" dirty="0" err="1"/>
              <a:t>white</a:t>
            </a:r>
            <a:r>
              <a:rPr lang="it-IT" sz="2000" dirty="0"/>
              <a:t> </a:t>
            </a:r>
            <a:r>
              <a:rPr lang="it-IT" sz="2000" dirty="0" err="1"/>
              <a:t>infarcts</a:t>
            </a:r>
            <a:r>
              <a:rPr lang="it-IT" sz="2000" dirty="0"/>
              <a:t>. (A) </a:t>
            </a:r>
            <a:r>
              <a:rPr lang="it-IT" sz="2000" dirty="0" err="1"/>
              <a:t>Hemorrhagic</a:t>
            </a:r>
            <a:r>
              <a:rPr lang="it-IT" sz="2000" dirty="0"/>
              <a:t>, </a:t>
            </a:r>
            <a:r>
              <a:rPr lang="it-IT" sz="2000" dirty="0" err="1"/>
              <a:t>roughly</a:t>
            </a:r>
            <a:r>
              <a:rPr lang="it-IT" sz="2000" dirty="0"/>
              <a:t> </a:t>
            </a:r>
            <a:r>
              <a:rPr lang="it-IT" sz="2000" dirty="0" err="1"/>
              <a:t>wedge-shaped</a:t>
            </a:r>
            <a:r>
              <a:rPr lang="it-IT" sz="2000" dirty="0"/>
              <a:t>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infarct</a:t>
            </a:r>
            <a:r>
              <a:rPr lang="it-IT" sz="2000" dirty="0"/>
              <a:t> (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infarct</a:t>
            </a:r>
            <a:r>
              <a:rPr lang="it-IT" sz="2000" dirty="0"/>
              <a:t>). 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Sharply</a:t>
            </a:r>
            <a:r>
              <a:rPr lang="it-IT" sz="2000" dirty="0"/>
              <a:t> </a:t>
            </a:r>
            <a:r>
              <a:rPr lang="it-IT" sz="2000" dirty="0" err="1"/>
              <a:t>demarcated</a:t>
            </a:r>
            <a:r>
              <a:rPr lang="it-IT" sz="2000" dirty="0"/>
              <a:t> pale </a:t>
            </a:r>
            <a:r>
              <a:rPr lang="it-IT" sz="2000" dirty="0" err="1"/>
              <a:t>infarct</a:t>
            </a:r>
            <a:r>
              <a:rPr lang="it-IT" sz="2000" dirty="0"/>
              <a:t> in the spleen (</a:t>
            </a:r>
            <a:r>
              <a:rPr lang="it-IT" sz="2000" dirty="0" err="1"/>
              <a:t>white</a:t>
            </a:r>
            <a:r>
              <a:rPr lang="it-IT" sz="2000" dirty="0"/>
              <a:t> </a:t>
            </a:r>
            <a:r>
              <a:rPr lang="it-IT" sz="2000" dirty="0" err="1"/>
              <a:t>infarct</a:t>
            </a:r>
            <a:r>
              <a:rPr lang="it-IT" sz="2000" dirty="0"/>
              <a:t>).</a:t>
            </a:r>
          </a:p>
        </p:txBody>
      </p:sp>
      <p:pic>
        <p:nvPicPr>
          <p:cNvPr id="3" name="Immagine 2" descr="Schermata 2018-08-24 alle 11.44.3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589" y="1276108"/>
            <a:ext cx="3404658" cy="5200892"/>
          </a:xfrm>
          <a:prstGeom prst="rect">
            <a:avLst/>
          </a:prstGeom>
        </p:spPr>
      </p:pic>
      <p:pic>
        <p:nvPicPr>
          <p:cNvPr id="4" name="Immagine 3" descr="Schermata 2018-08-24 alle 11.44.1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539" y="1876777"/>
            <a:ext cx="4549344" cy="413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085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05230F-E8C7-DD42-842B-FBE38C7B8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1" y="636184"/>
            <a:ext cx="7350950" cy="555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458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20334" y="766733"/>
            <a:ext cx="8494889" cy="5324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White </a:t>
            </a:r>
            <a:r>
              <a:rPr lang="it-IT" sz="2000" dirty="0" err="1"/>
              <a:t>infarcts</a:t>
            </a:r>
            <a:r>
              <a:rPr lang="it-IT" sz="2000" dirty="0"/>
              <a:t> </a:t>
            </a:r>
            <a:r>
              <a:rPr lang="it-IT" sz="2000" dirty="0" err="1"/>
              <a:t>occur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arterial</a:t>
            </a:r>
            <a:r>
              <a:rPr lang="it-IT" sz="2000" dirty="0"/>
              <a:t> </a:t>
            </a:r>
            <a:r>
              <a:rPr lang="it-IT" sz="2000" dirty="0" err="1"/>
              <a:t>occlusions</a:t>
            </a:r>
            <a:r>
              <a:rPr lang="it-IT" sz="2000" dirty="0"/>
              <a:t> in </a:t>
            </a:r>
            <a:r>
              <a:rPr lang="it-IT" sz="2000" dirty="0" err="1"/>
              <a:t>solid</a:t>
            </a:r>
            <a:r>
              <a:rPr lang="it-IT" sz="2000" dirty="0"/>
              <a:t> </a:t>
            </a:r>
            <a:r>
              <a:rPr lang="it-IT" sz="2000" dirty="0" err="1"/>
              <a:t>organs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end-arterial</a:t>
            </a:r>
            <a:r>
              <a:rPr lang="it-IT" sz="2000" dirty="0"/>
              <a:t> </a:t>
            </a:r>
            <a:r>
              <a:rPr lang="it-IT" sz="2000" dirty="0" err="1"/>
              <a:t>circulations</a:t>
            </a:r>
            <a:r>
              <a:rPr lang="it-IT" sz="2000" dirty="0"/>
              <a:t> (e.g., </a:t>
            </a:r>
            <a:r>
              <a:rPr lang="it-IT" sz="2000" dirty="0" err="1"/>
              <a:t>heart</a:t>
            </a:r>
            <a:r>
              <a:rPr lang="it-IT" sz="2000" dirty="0"/>
              <a:t>, spleen, and </a:t>
            </a:r>
            <a:r>
              <a:rPr lang="it-IT" sz="2000" dirty="0" err="1"/>
              <a:t>kidney</a:t>
            </a:r>
            <a:r>
              <a:rPr lang="it-IT" sz="2000" dirty="0"/>
              <a:t>), and </a:t>
            </a:r>
            <a:r>
              <a:rPr lang="it-IT" sz="2000" dirty="0" err="1"/>
              <a:t>where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density </a:t>
            </a:r>
            <a:r>
              <a:rPr lang="it-IT" sz="2000" dirty="0" err="1"/>
              <a:t>limits</a:t>
            </a:r>
            <a:r>
              <a:rPr lang="it-IT" sz="2000" dirty="0"/>
              <a:t> the </a:t>
            </a:r>
            <a:r>
              <a:rPr lang="it-IT" sz="2000" dirty="0" err="1"/>
              <a:t>seepage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blood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adjoining</a:t>
            </a:r>
            <a:r>
              <a:rPr lang="it-IT" sz="2000" dirty="0"/>
              <a:t> </a:t>
            </a:r>
            <a:r>
              <a:rPr lang="it-IT" sz="2000" dirty="0" err="1"/>
              <a:t>patent</a:t>
            </a:r>
            <a:r>
              <a:rPr lang="it-IT" sz="2000" dirty="0"/>
              <a:t>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beds</a:t>
            </a:r>
            <a:r>
              <a:rPr lang="it-IT" sz="2000" dirty="0"/>
              <a:t>. </a:t>
            </a:r>
            <a:r>
              <a:rPr lang="it-IT" sz="2000" dirty="0" err="1"/>
              <a:t>Infarcts</a:t>
            </a:r>
            <a:r>
              <a:rPr lang="it-IT" sz="2000" dirty="0"/>
              <a:t> </a:t>
            </a:r>
            <a:r>
              <a:rPr lang="it-IT" sz="2000" dirty="0" err="1"/>
              <a:t>tend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wedge-shaped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the </a:t>
            </a:r>
            <a:r>
              <a:rPr lang="it-IT" sz="2000" dirty="0" err="1"/>
              <a:t>occluded</a:t>
            </a:r>
            <a:r>
              <a:rPr lang="it-IT" sz="2000" dirty="0"/>
              <a:t> vessel at the </a:t>
            </a:r>
            <a:r>
              <a:rPr lang="it-IT" sz="2000" dirty="0" err="1"/>
              <a:t>apex</a:t>
            </a:r>
            <a:r>
              <a:rPr lang="it-IT" sz="2000" dirty="0"/>
              <a:t> and the </a:t>
            </a:r>
            <a:r>
              <a:rPr lang="it-IT" sz="2000" dirty="0" err="1"/>
              <a:t>organ</a:t>
            </a:r>
            <a:r>
              <a:rPr lang="it-IT" sz="2000" dirty="0"/>
              <a:t> </a:t>
            </a:r>
            <a:r>
              <a:rPr lang="it-IT" sz="2000" dirty="0" err="1"/>
              <a:t>periphery</a:t>
            </a:r>
            <a:r>
              <a:rPr lang="it-IT" sz="2000" dirty="0"/>
              <a:t> </a:t>
            </a:r>
            <a:r>
              <a:rPr lang="it-IT" sz="2000" dirty="0" err="1"/>
              <a:t>forming</a:t>
            </a:r>
            <a:r>
              <a:rPr lang="it-IT" sz="2000" dirty="0"/>
              <a:t> the base; </a:t>
            </a:r>
            <a:r>
              <a:rPr lang="it-IT" sz="2000" dirty="0" err="1"/>
              <a:t>when</a:t>
            </a:r>
            <a:r>
              <a:rPr lang="it-IT" sz="2000" dirty="0"/>
              <a:t> the base </a:t>
            </a:r>
            <a:r>
              <a:rPr lang="it-IT" sz="2000" dirty="0" err="1"/>
              <a:t>is</a:t>
            </a:r>
            <a:r>
              <a:rPr lang="it-IT" sz="2000" dirty="0"/>
              <a:t> a </a:t>
            </a:r>
            <a:r>
              <a:rPr lang="it-IT" sz="2000" dirty="0" err="1"/>
              <a:t>serosal</a:t>
            </a:r>
            <a:r>
              <a:rPr lang="it-IT" sz="2000" dirty="0"/>
              <a:t> </a:t>
            </a:r>
            <a:r>
              <a:rPr lang="it-IT" sz="2000" dirty="0" err="1"/>
              <a:t>surface</a:t>
            </a:r>
            <a:r>
              <a:rPr lang="it-IT" sz="2000" dirty="0"/>
              <a:t>, </a:t>
            </a:r>
            <a:r>
              <a:rPr lang="it-IT" sz="2000" dirty="0" err="1"/>
              <a:t>there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often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overlying</a:t>
            </a:r>
            <a:r>
              <a:rPr lang="it-IT" sz="2000" dirty="0"/>
              <a:t> </a:t>
            </a:r>
            <a:r>
              <a:rPr lang="it-IT" sz="2000" dirty="0" err="1"/>
              <a:t>fibrinous</a:t>
            </a:r>
            <a:r>
              <a:rPr lang="it-IT" sz="2000" dirty="0"/>
              <a:t> </a:t>
            </a:r>
            <a:r>
              <a:rPr lang="it-IT" sz="2000" dirty="0" err="1"/>
              <a:t>exudate</a:t>
            </a:r>
            <a:r>
              <a:rPr lang="it-IT" sz="2000" dirty="0"/>
              <a:t>. </a:t>
            </a:r>
            <a:r>
              <a:rPr lang="it-IT" sz="2000" dirty="0" err="1"/>
              <a:t>Lateral</a:t>
            </a:r>
            <a:r>
              <a:rPr lang="it-IT" sz="2000" dirty="0"/>
              <a:t> </a:t>
            </a:r>
            <a:r>
              <a:rPr lang="it-IT" sz="2000" dirty="0" err="1"/>
              <a:t>margins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irregular</a:t>
            </a:r>
            <a:r>
              <a:rPr lang="it-IT" sz="2000" dirty="0"/>
              <a:t>, </a:t>
            </a:r>
            <a:r>
              <a:rPr lang="it-IT" sz="2000" dirty="0" err="1"/>
              <a:t>reflecting</a:t>
            </a:r>
            <a:r>
              <a:rPr lang="it-IT" sz="2000" dirty="0"/>
              <a:t> flow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adjacent</a:t>
            </a:r>
            <a:r>
              <a:rPr lang="it-IT" sz="2000" dirty="0"/>
              <a:t> </a:t>
            </a:r>
            <a:r>
              <a:rPr lang="it-IT" sz="2000" dirty="0" err="1"/>
              <a:t>vessels</a:t>
            </a:r>
            <a:r>
              <a:rPr lang="it-IT" sz="2000" dirty="0"/>
              <a:t>. The </a:t>
            </a:r>
            <a:r>
              <a:rPr lang="it-IT" sz="2000" dirty="0" err="1"/>
              <a:t>margins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acute </a:t>
            </a:r>
            <a:r>
              <a:rPr lang="it-IT" sz="2000" dirty="0" err="1"/>
              <a:t>infarcts</a:t>
            </a:r>
            <a:r>
              <a:rPr lang="it-IT" sz="2000" dirty="0"/>
              <a:t> </a:t>
            </a:r>
            <a:r>
              <a:rPr lang="it-IT" sz="2000" dirty="0" err="1"/>
              <a:t>typically</a:t>
            </a:r>
            <a:r>
              <a:rPr lang="it-IT" sz="2000" dirty="0"/>
              <a:t> are </a:t>
            </a:r>
            <a:r>
              <a:rPr lang="it-IT" sz="2000" dirty="0" err="1"/>
              <a:t>indistinct</a:t>
            </a:r>
            <a:r>
              <a:rPr lang="it-IT" sz="2000" dirty="0"/>
              <a:t> and </a:t>
            </a:r>
            <a:r>
              <a:rPr lang="it-IT" sz="2000" dirty="0" err="1"/>
              <a:t>slightly</a:t>
            </a:r>
            <a:r>
              <a:rPr lang="it-IT" sz="2000" dirty="0"/>
              <a:t> </a:t>
            </a:r>
            <a:r>
              <a:rPr lang="it-IT" sz="2000" dirty="0" err="1"/>
              <a:t>hemorrhagic</a:t>
            </a:r>
            <a:r>
              <a:rPr lang="it-IT" sz="2000" dirty="0"/>
              <a:t>;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time</a:t>
            </a:r>
            <a:r>
              <a:rPr lang="it-IT" sz="2000" dirty="0"/>
              <a:t>, the </a:t>
            </a:r>
            <a:r>
              <a:rPr lang="it-IT" sz="2000" dirty="0" err="1"/>
              <a:t>edges</a:t>
            </a:r>
            <a:r>
              <a:rPr lang="it-IT" sz="2000" dirty="0"/>
              <a:t> </a:t>
            </a:r>
            <a:r>
              <a:rPr lang="it-IT" sz="2000" dirty="0" err="1"/>
              <a:t>become</a:t>
            </a:r>
            <a:r>
              <a:rPr lang="it-IT" sz="2000" dirty="0"/>
              <a:t> </a:t>
            </a:r>
            <a:r>
              <a:rPr lang="it-IT" sz="2000" dirty="0" err="1"/>
              <a:t>better</a:t>
            </a:r>
            <a:r>
              <a:rPr lang="it-IT" sz="2000" dirty="0"/>
              <a:t> </a:t>
            </a:r>
            <a:r>
              <a:rPr lang="it-IT" sz="2000" dirty="0" err="1"/>
              <a:t>defined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a </a:t>
            </a:r>
            <a:r>
              <a:rPr lang="it-IT" sz="2000" dirty="0" err="1"/>
              <a:t>narrow</a:t>
            </a:r>
            <a:r>
              <a:rPr lang="it-IT" sz="2000" dirty="0"/>
              <a:t> </a:t>
            </a:r>
            <a:r>
              <a:rPr lang="it-IT" sz="2000" dirty="0" err="1"/>
              <a:t>rim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hyperemia</a:t>
            </a:r>
            <a:r>
              <a:rPr lang="it-IT" sz="2000" dirty="0"/>
              <a:t> </a:t>
            </a:r>
            <a:r>
              <a:rPr lang="it-IT" sz="2000" dirty="0" err="1"/>
              <a:t>attributable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inflammation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 err="1"/>
              <a:t>Infarcts</a:t>
            </a:r>
            <a:r>
              <a:rPr lang="it-IT" sz="2000" dirty="0"/>
              <a:t> </a:t>
            </a:r>
            <a:r>
              <a:rPr lang="it-IT" sz="2000" dirty="0" err="1"/>
              <a:t>resulting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arterial</a:t>
            </a:r>
            <a:r>
              <a:rPr lang="it-IT" sz="2000" dirty="0"/>
              <a:t> </a:t>
            </a:r>
            <a:r>
              <a:rPr lang="it-IT" sz="2000" dirty="0" err="1"/>
              <a:t>occlusions</a:t>
            </a:r>
            <a:r>
              <a:rPr lang="it-IT" sz="2000" dirty="0"/>
              <a:t> in </a:t>
            </a:r>
            <a:r>
              <a:rPr lang="it-IT" sz="2000" dirty="0" err="1"/>
              <a:t>organs</a:t>
            </a:r>
            <a:r>
              <a:rPr lang="it-IT" sz="2000" dirty="0"/>
              <a:t> </a:t>
            </a:r>
            <a:r>
              <a:rPr lang="it-IT" sz="2000" dirty="0" err="1"/>
              <a:t>without</a:t>
            </a:r>
            <a:r>
              <a:rPr lang="it-IT" sz="2000" dirty="0"/>
              <a:t> a </a:t>
            </a:r>
            <a:r>
              <a:rPr lang="it-IT" sz="2000" dirty="0" err="1"/>
              <a:t>dual</a:t>
            </a:r>
            <a:r>
              <a:rPr lang="it-IT" sz="2000" dirty="0"/>
              <a:t> </a:t>
            </a:r>
            <a:r>
              <a:rPr lang="it-IT" sz="2000" dirty="0" err="1"/>
              <a:t>circulation</a:t>
            </a:r>
            <a:r>
              <a:rPr lang="it-IT" sz="2000" dirty="0"/>
              <a:t> </a:t>
            </a:r>
            <a:r>
              <a:rPr lang="it-IT" sz="2000" dirty="0" err="1"/>
              <a:t>typically</a:t>
            </a:r>
            <a:r>
              <a:rPr lang="it-IT" sz="2000" dirty="0"/>
              <a:t> </a:t>
            </a:r>
            <a:r>
              <a:rPr lang="it-IT" sz="2000" dirty="0" err="1"/>
              <a:t>become</a:t>
            </a:r>
            <a:r>
              <a:rPr lang="it-IT" sz="2000" dirty="0"/>
              <a:t> </a:t>
            </a:r>
            <a:r>
              <a:rPr lang="it-IT" sz="2000" dirty="0" err="1"/>
              <a:t>progressively</a:t>
            </a:r>
            <a:r>
              <a:rPr lang="it-IT" sz="2000" dirty="0"/>
              <a:t> </a:t>
            </a:r>
            <a:r>
              <a:rPr lang="it-IT" sz="2000" dirty="0" err="1"/>
              <a:t>paler</a:t>
            </a:r>
            <a:r>
              <a:rPr lang="it-IT" sz="2000" dirty="0"/>
              <a:t> and more </a:t>
            </a:r>
            <a:r>
              <a:rPr lang="it-IT" sz="2000" dirty="0" err="1"/>
              <a:t>sharply</a:t>
            </a:r>
            <a:r>
              <a:rPr lang="it-IT" sz="2000" dirty="0"/>
              <a:t> </a:t>
            </a:r>
            <a:r>
              <a:rPr lang="it-IT" sz="2000" dirty="0" err="1"/>
              <a:t>defined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time</a:t>
            </a:r>
            <a:r>
              <a:rPr lang="it-IT" sz="2000" dirty="0"/>
              <a:t>.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comparison</a:t>
            </a:r>
            <a:r>
              <a:rPr lang="it-IT" sz="2000" dirty="0"/>
              <a:t>, </a:t>
            </a:r>
            <a:r>
              <a:rPr lang="it-IT" sz="2000" dirty="0" err="1"/>
              <a:t>hemorrhagic</a:t>
            </a:r>
            <a:r>
              <a:rPr lang="it-IT" sz="2000" dirty="0"/>
              <a:t> </a:t>
            </a:r>
            <a:r>
              <a:rPr lang="it-IT" sz="2000" dirty="0" err="1"/>
              <a:t>infarcts</a:t>
            </a:r>
            <a:r>
              <a:rPr lang="it-IT" sz="2000" dirty="0"/>
              <a:t> are the </a:t>
            </a:r>
            <a:r>
              <a:rPr lang="it-IT" sz="2000" dirty="0" err="1"/>
              <a:t>rule</a:t>
            </a:r>
            <a:r>
              <a:rPr lang="it-IT" sz="2000" dirty="0"/>
              <a:t> in the </a:t>
            </a:r>
            <a:r>
              <a:rPr lang="it-IT" sz="2000" dirty="0" err="1"/>
              <a:t>lung</a:t>
            </a:r>
            <a:r>
              <a:rPr lang="it-IT" sz="2000" dirty="0"/>
              <a:t> and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spongy</a:t>
            </a:r>
            <a:r>
              <a:rPr lang="it-IT" sz="2000" dirty="0"/>
              <a:t> </a:t>
            </a:r>
            <a:r>
              <a:rPr lang="it-IT" sz="2000" dirty="0" err="1"/>
              <a:t>organs</a:t>
            </a:r>
            <a:r>
              <a:rPr lang="it-IT" sz="2000" dirty="0"/>
              <a:t>. </a:t>
            </a:r>
            <a:r>
              <a:rPr lang="it-IT" sz="2000" dirty="0" err="1"/>
              <a:t>Extravasated</a:t>
            </a:r>
            <a:r>
              <a:rPr lang="it-IT" sz="2000" dirty="0"/>
              <a:t> </a:t>
            </a:r>
            <a:r>
              <a:rPr lang="it-IT" sz="2000" dirty="0" err="1"/>
              <a:t>red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 in </a:t>
            </a:r>
            <a:r>
              <a:rPr lang="it-IT" sz="2000" dirty="0" err="1"/>
              <a:t>hemorrhagic</a:t>
            </a:r>
            <a:r>
              <a:rPr lang="it-IT" sz="2000" dirty="0"/>
              <a:t> </a:t>
            </a:r>
            <a:r>
              <a:rPr lang="it-IT" sz="2000" dirty="0" err="1"/>
              <a:t>infarcts</a:t>
            </a:r>
            <a:r>
              <a:rPr lang="it-IT" sz="2000" dirty="0"/>
              <a:t> are </a:t>
            </a:r>
            <a:r>
              <a:rPr lang="it-IT" sz="2000" dirty="0" err="1"/>
              <a:t>phagocytosed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macrophages</a:t>
            </a:r>
            <a:r>
              <a:rPr lang="it-IT" sz="2000" dirty="0"/>
              <a:t>, and the </a:t>
            </a:r>
            <a:r>
              <a:rPr lang="it-IT" sz="2000" dirty="0" err="1"/>
              <a:t>heme</a:t>
            </a:r>
            <a:r>
              <a:rPr lang="it-IT" sz="2000" dirty="0"/>
              <a:t> </a:t>
            </a:r>
            <a:r>
              <a:rPr lang="it-IT" sz="2000" dirty="0" err="1"/>
              <a:t>iron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converted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intracellular</a:t>
            </a:r>
            <a:r>
              <a:rPr lang="it-IT" sz="2000" dirty="0"/>
              <a:t> </a:t>
            </a:r>
            <a:r>
              <a:rPr lang="it-IT" sz="2000" dirty="0" err="1"/>
              <a:t>hemosiderin</a:t>
            </a:r>
            <a:r>
              <a:rPr lang="it-IT" sz="2000" dirty="0"/>
              <a:t>. </a:t>
            </a:r>
            <a:r>
              <a:rPr lang="it-IT" sz="2000" dirty="0" err="1"/>
              <a:t>Small</a:t>
            </a:r>
            <a:r>
              <a:rPr lang="it-IT" sz="2000" dirty="0"/>
              <a:t> </a:t>
            </a:r>
            <a:r>
              <a:rPr lang="it-IT" sz="2000" dirty="0" err="1"/>
              <a:t>amounts</a:t>
            </a:r>
            <a:r>
              <a:rPr lang="it-IT" sz="2000" dirty="0"/>
              <a:t> do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impart</a:t>
            </a:r>
            <a:r>
              <a:rPr lang="it-IT" sz="2000" dirty="0"/>
              <a:t>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appreciable</a:t>
            </a:r>
            <a:r>
              <a:rPr lang="it-IT" sz="2000" dirty="0"/>
              <a:t> color </a:t>
            </a:r>
            <a:r>
              <a:rPr lang="it-IT" sz="2000" dirty="0" err="1"/>
              <a:t>to</a:t>
            </a:r>
            <a:r>
              <a:rPr lang="it-IT" sz="2000" dirty="0"/>
              <a:t> the </a:t>
            </a:r>
            <a:r>
              <a:rPr lang="it-IT" sz="2000" dirty="0" err="1"/>
              <a:t>tissue</a:t>
            </a:r>
            <a:r>
              <a:rPr lang="it-IT" sz="2000" dirty="0"/>
              <a:t>, </a:t>
            </a:r>
            <a:r>
              <a:rPr lang="it-IT" sz="2000" dirty="0" err="1"/>
              <a:t>but</a:t>
            </a:r>
            <a:r>
              <a:rPr lang="it-IT" sz="2000" dirty="0"/>
              <a:t> </a:t>
            </a:r>
            <a:r>
              <a:rPr lang="it-IT" sz="2000" dirty="0" err="1"/>
              <a:t>extensive</a:t>
            </a:r>
            <a:r>
              <a:rPr lang="it-IT" sz="2000" dirty="0"/>
              <a:t> </a:t>
            </a:r>
            <a:r>
              <a:rPr lang="it-IT" sz="2000" dirty="0" err="1"/>
              <a:t>hemorrhages</a:t>
            </a:r>
            <a:r>
              <a:rPr lang="it-IT" sz="2000" dirty="0"/>
              <a:t> </a:t>
            </a:r>
            <a:r>
              <a:rPr lang="it-IT" sz="2000" dirty="0" err="1"/>
              <a:t>leave</a:t>
            </a:r>
            <a:r>
              <a:rPr lang="it-IT" sz="2000" dirty="0"/>
              <a:t> a </a:t>
            </a:r>
            <a:r>
              <a:rPr lang="it-IT" sz="2000" dirty="0" err="1"/>
              <a:t>firm</a:t>
            </a:r>
            <a:r>
              <a:rPr lang="it-IT" sz="2000" dirty="0"/>
              <a:t>, </a:t>
            </a:r>
            <a:r>
              <a:rPr lang="it-IT" sz="2000" dirty="0" err="1"/>
              <a:t>brown</a:t>
            </a:r>
            <a:r>
              <a:rPr lang="it-IT" sz="2000" dirty="0"/>
              <a:t> residue.</a:t>
            </a:r>
          </a:p>
        </p:txBody>
      </p:sp>
    </p:spTree>
    <p:extLst>
      <p:ext uri="{BB962C8B-B14F-4D97-AF65-F5344CB8AC3E}">
        <p14:creationId xmlns:p14="http://schemas.microsoft.com/office/powerpoint/2010/main" val="31752535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8557" y="446501"/>
            <a:ext cx="81138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Remote </a:t>
            </a:r>
            <a:r>
              <a:rPr lang="it-IT" sz="2400" dirty="0" err="1"/>
              <a:t>kidney</a:t>
            </a:r>
            <a:r>
              <a:rPr lang="it-IT" sz="2400" dirty="0"/>
              <a:t> </a:t>
            </a:r>
            <a:r>
              <a:rPr lang="it-IT" sz="2400" dirty="0" err="1"/>
              <a:t>infarct</a:t>
            </a:r>
            <a:r>
              <a:rPr lang="it-IT" sz="2400" dirty="0"/>
              <a:t>, </a:t>
            </a:r>
            <a:r>
              <a:rPr lang="it-IT" sz="2400" dirty="0" err="1"/>
              <a:t>now</a:t>
            </a:r>
            <a:r>
              <a:rPr lang="it-IT" sz="2400" dirty="0"/>
              <a:t> </a:t>
            </a:r>
            <a:r>
              <a:rPr lang="it-IT" sz="2400" dirty="0" err="1"/>
              <a:t>replaced</a:t>
            </a:r>
            <a:r>
              <a:rPr lang="it-IT" sz="2400" dirty="0"/>
              <a:t> </a:t>
            </a:r>
            <a:r>
              <a:rPr lang="it-IT" sz="2400" dirty="0" err="1"/>
              <a:t>by</a:t>
            </a:r>
            <a:r>
              <a:rPr lang="it-IT" sz="2400" dirty="0"/>
              <a:t> a </a:t>
            </a:r>
            <a:r>
              <a:rPr lang="it-IT" sz="2400" dirty="0" err="1"/>
              <a:t>large</a:t>
            </a:r>
            <a:r>
              <a:rPr lang="it-IT" sz="2400" dirty="0"/>
              <a:t> </a:t>
            </a:r>
            <a:r>
              <a:rPr lang="it-IT" sz="2400" dirty="0" err="1"/>
              <a:t>fibrotic</a:t>
            </a:r>
            <a:r>
              <a:rPr lang="it-IT" sz="2400" dirty="0"/>
              <a:t> </a:t>
            </a:r>
            <a:r>
              <a:rPr lang="it-IT" sz="2400" dirty="0" err="1"/>
              <a:t>scar</a:t>
            </a:r>
            <a:endParaRPr lang="it-IT" sz="2400" dirty="0"/>
          </a:p>
        </p:txBody>
      </p:sp>
      <p:pic>
        <p:nvPicPr>
          <p:cNvPr id="3" name="Immagine 2" descr="Schermata 2018-08-24 alle 11.46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85850"/>
            <a:ext cx="91440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29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75556" y="338667"/>
            <a:ext cx="8226777" cy="2862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/>
              <a:t>In</a:t>
            </a:r>
            <a:r>
              <a:rPr lang="it-IT" sz="2000" dirty="0"/>
              <a:t>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b="1" dirty="0"/>
              <a:t>, the </a:t>
            </a:r>
            <a:r>
              <a:rPr lang="it-IT" sz="2000" b="1" dirty="0" err="1"/>
              <a:t>main</a:t>
            </a:r>
            <a:r>
              <a:rPr lang="it-IT" sz="2000" b="1" dirty="0"/>
              <a:t> </a:t>
            </a:r>
            <a:r>
              <a:rPr lang="it-IT" sz="2000" b="1" dirty="0" err="1"/>
              <a:t>histologic</a:t>
            </a:r>
            <a:r>
              <a:rPr lang="it-IT" sz="2000" b="1" dirty="0"/>
              <a:t> </a:t>
            </a:r>
            <a:r>
              <a:rPr lang="it-IT" sz="2000" b="1" dirty="0" err="1"/>
              <a:t>finding</a:t>
            </a:r>
            <a:r>
              <a:rPr lang="it-IT" sz="2000" b="1" dirty="0"/>
              <a:t> </a:t>
            </a:r>
            <a:r>
              <a:rPr lang="it-IT" sz="2000" b="1" dirty="0" err="1"/>
              <a:t>associated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</a:t>
            </a:r>
            <a:r>
              <a:rPr lang="it-IT" sz="2000" b="1" dirty="0" err="1"/>
              <a:t>infarcts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ischemic</a:t>
            </a:r>
            <a:r>
              <a:rPr lang="it-IT" sz="2000" b="1" dirty="0"/>
              <a:t> coagulative </a:t>
            </a:r>
            <a:r>
              <a:rPr lang="it-IT" sz="2000" b="1" dirty="0" err="1"/>
              <a:t>necrosis</a:t>
            </a:r>
            <a:r>
              <a:rPr lang="it-IT" sz="2000" dirty="0"/>
              <a:t>. An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response</a:t>
            </a:r>
            <a:r>
              <a:rPr lang="it-IT" sz="2000" dirty="0"/>
              <a:t> </a:t>
            </a:r>
            <a:r>
              <a:rPr lang="it-IT" sz="2000" dirty="0" err="1"/>
              <a:t>begins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develop</a:t>
            </a:r>
            <a:r>
              <a:rPr lang="it-IT" sz="2000" dirty="0"/>
              <a:t> </a:t>
            </a:r>
            <a:r>
              <a:rPr lang="it-IT" sz="2000" dirty="0" err="1"/>
              <a:t>along</a:t>
            </a:r>
            <a:r>
              <a:rPr lang="it-IT" sz="2000" dirty="0"/>
              <a:t> the </a:t>
            </a:r>
            <a:r>
              <a:rPr lang="it-IT" sz="2000" dirty="0" err="1"/>
              <a:t>margins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infarcts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hours</a:t>
            </a:r>
            <a:r>
              <a:rPr lang="it-IT" sz="2000" dirty="0"/>
              <a:t> and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defined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</a:t>
            </a:r>
            <a:r>
              <a:rPr lang="it-IT" sz="2000" dirty="0" err="1"/>
              <a:t>1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2</a:t>
            </a:r>
            <a:r>
              <a:rPr lang="it-IT" sz="2000" dirty="0"/>
              <a:t> </a:t>
            </a:r>
            <a:r>
              <a:rPr lang="it-IT" sz="2000" dirty="0" err="1"/>
              <a:t>days</a:t>
            </a:r>
            <a:r>
              <a:rPr lang="it-IT" sz="2000" dirty="0"/>
              <a:t>. </a:t>
            </a:r>
            <a:r>
              <a:rPr lang="it-IT" sz="2000" dirty="0" err="1"/>
              <a:t>Eventually</a:t>
            </a:r>
            <a:r>
              <a:rPr lang="it-IT" sz="2000" dirty="0"/>
              <a:t>, </a:t>
            </a:r>
            <a:r>
              <a:rPr lang="it-IT" sz="2000" dirty="0" err="1"/>
              <a:t>inflammation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followed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repair</a:t>
            </a:r>
            <a:r>
              <a:rPr lang="it-IT" sz="2000" dirty="0"/>
              <a:t>, </a:t>
            </a:r>
            <a:r>
              <a:rPr lang="it-IT" sz="2000" dirty="0" err="1"/>
              <a:t>beginning</a:t>
            </a:r>
            <a:r>
              <a:rPr lang="it-IT" sz="2000" dirty="0"/>
              <a:t> in the </a:t>
            </a:r>
            <a:r>
              <a:rPr lang="it-IT" sz="2000" dirty="0" err="1"/>
              <a:t>preserved</a:t>
            </a:r>
            <a:r>
              <a:rPr lang="it-IT" sz="2000" dirty="0"/>
              <a:t> </a:t>
            </a:r>
            <a:r>
              <a:rPr lang="it-IT" sz="2000" dirty="0" err="1"/>
              <a:t>margins</a:t>
            </a:r>
            <a:r>
              <a:rPr lang="it-IT" sz="2000" dirty="0"/>
              <a:t>. In some </a:t>
            </a:r>
            <a:r>
              <a:rPr lang="it-IT" sz="2000" dirty="0" err="1"/>
              <a:t>tissues</a:t>
            </a:r>
            <a:r>
              <a:rPr lang="it-IT" sz="2000" dirty="0"/>
              <a:t>, </a:t>
            </a:r>
            <a:r>
              <a:rPr lang="it-IT" sz="2000" dirty="0" err="1"/>
              <a:t>parenchymal</a:t>
            </a:r>
            <a:r>
              <a:rPr lang="it-IT" sz="2000" dirty="0"/>
              <a:t> </a:t>
            </a:r>
            <a:r>
              <a:rPr lang="it-IT" sz="2000" dirty="0" err="1"/>
              <a:t>regeneration</a:t>
            </a:r>
            <a:r>
              <a:rPr lang="it-IT" sz="2000" dirty="0"/>
              <a:t> can </a:t>
            </a:r>
            <a:r>
              <a:rPr lang="it-IT" sz="2000" dirty="0" err="1"/>
              <a:t>occur</a:t>
            </a:r>
            <a:r>
              <a:rPr lang="it-IT" sz="2000" dirty="0"/>
              <a:t> at the </a:t>
            </a:r>
            <a:r>
              <a:rPr lang="it-IT" sz="2000" dirty="0" err="1"/>
              <a:t>periphery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infarct</a:t>
            </a:r>
            <a:r>
              <a:rPr lang="it-IT" sz="2000" dirty="0"/>
              <a:t>, </a:t>
            </a:r>
            <a:r>
              <a:rPr lang="it-IT" sz="2000" dirty="0" err="1"/>
              <a:t>where</a:t>
            </a:r>
            <a:r>
              <a:rPr lang="it-IT" sz="2000" dirty="0"/>
              <a:t> the </a:t>
            </a:r>
            <a:r>
              <a:rPr lang="it-IT" sz="2000" dirty="0" err="1"/>
              <a:t>underlying</a:t>
            </a:r>
            <a:r>
              <a:rPr lang="it-IT" sz="2000" dirty="0"/>
              <a:t> </a:t>
            </a:r>
            <a:r>
              <a:rPr lang="it-IT" sz="2000" dirty="0" err="1"/>
              <a:t>stromal</a:t>
            </a:r>
            <a:r>
              <a:rPr lang="it-IT" sz="2000" dirty="0"/>
              <a:t> </a:t>
            </a:r>
            <a:r>
              <a:rPr lang="it-IT" sz="2000" dirty="0" err="1"/>
              <a:t>architecture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</a:t>
            </a:r>
            <a:r>
              <a:rPr lang="it-IT" sz="2000" dirty="0" err="1"/>
              <a:t>spared</a:t>
            </a:r>
            <a:r>
              <a:rPr lang="it-IT" sz="2000" dirty="0"/>
              <a:t>. </a:t>
            </a:r>
            <a:r>
              <a:rPr lang="it-IT" sz="2000" dirty="0" err="1"/>
              <a:t>Most</a:t>
            </a:r>
            <a:r>
              <a:rPr lang="it-IT" sz="2000" dirty="0"/>
              <a:t> </a:t>
            </a:r>
            <a:r>
              <a:rPr lang="it-IT" sz="2000" dirty="0" err="1"/>
              <a:t>infarcts</a:t>
            </a:r>
            <a:r>
              <a:rPr lang="it-IT" sz="2000" dirty="0"/>
              <a:t>, </a:t>
            </a:r>
            <a:r>
              <a:rPr lang="it-IT" sz="2000" dirty="0" err="1"/>
              <a:t>however</a:t>
            </a:r>
            <a:r>
              <a:rPr lang="it-IT" sz="2000" dirty="0"/>
              <a:t>, are </a:t>
            </a:r>
            <a:r>
              <a:rPr lang="it-IT" sz="2000" dirty="0" err="1"/>
              <a:t>ultimately</a:t>
            </a:r>
            <a:r>
              <a:rPr lang="it-IT" sz="2000" dirty="0"/>
              <a:t> </a:t>
            </a:r>
            <a:r>
              <a:rPr lang="it-IT" sz="2000" dirty="0" err="1"/>
              <a:t>replaced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scar</a:t>
            </a:r>
            <a:r>
              <a:rPr lang="it-IT" sz="2000" dirty="0"/>
              <a:t>. The </a:t>
            </a:r>
            <a:r>
              <a:rPr lang="it-IT" sz="2000" dirty="0" err="1"/>
              <a:t>brain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exception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generalizations</a:t>
            </a:r>
            <a:r>
              <a:rPr lang="it-IT" sz="2000" dirty="0"/>
              <a:t>; </a:t>
            </a:r>
            <a:r>
              <a:rPr lang="it-IT" sz="2000" dirty="0" err="1"/>
              <a:t>ischemic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injury</a:t>
            </a:r>
            <a:r>
              <a:rPr lang="it-IT" sz="2000" dirty="0"/>
              <a:t> in the </a:t>
            </a:r>
            <a:r>
              <a:rPr lang="it-IT" sz="2000" dirty="0" err="1"/>
              <a:t>central</a:t>
            </a:r>
            <a:r>
              <a:rPr lang="it-IT" sz="2000" dirty="0"/>
              <a:t> </a:t>
            </a:r>
            <a:r>
              <a:rPr lang="it-IT" sz="2000" dirty="0" err="1"/>
              <a:t>nervous</a:t>
            </a:r>
            <a:r>
              <a:rPr lang="it-IT" sz="2000" dirty="0"/>
              <a:t> system </a:t>
            </a:r>
            <a:r>
              <a:rPr lang="it-IT" sz="2000" dirty="0" err="1"/>
              <a:t>results</a:t>
            </a:r>
            <a:r>
              <a:rPr lang="it-IT" sz="2000" dirty="0"/>
              <a:t> in </a:t>
            </a:r>
            <a:r>
              <a:rPr lang="it-IT" sz="2000" dirty="0" err="1"/>
              <a:t>liquefactive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endParaRPr lang="it-IT" sz="2000" dirty="0"/>
          </a:p>
        </p:txBody>
      </p:sp>
      <p:sp>
        <p:nvSpPr>
          <p:cNvPr id="3" name="Rettangolo 2"/>
          <p:cNvSpPr/>
          <p:nvPr/>
        </p:nvSpPr>
        <p:spPr>
          <a:xfrm>
            <a:off x="1982612" y="3429001"/>
            <a:ext cx="8226777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 err="1"/>
              <a:t>Septic</a:t>
            </a:r>
            <a:r>
              <a:rPr lang="it-IT" sz="2000" dirty="0"/>
              <a:t> </a:t>
            </a:r>
            <a:r>
              <a:rPr lang="it-IT" sz="2000" dirty="0" err="1"/>
              <a:t>infarctis</a:t>
            </a:r>
            <a:r>
              <a:rPr lang="it-IT" sz="2000" dirty="0"/>
              <a:t> </a:t>
            </a:r>
            <a:r>
              <a:rPr lang="it-IT" sz="2000" dirty="0" err="1"/>
              <a:t>occur</a:t>
            </a:r>
            <a:r>
              <a:rPr lang="it-IT" sz="2000" dirty="0"/>
              <a:t>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infected</a:t>
            </a:r>
            <a:r>
              <a:rPr lang="it-IT" sz="2000" dirty="0"/>
              <a:t> </a:t>
            </a:r>
            <a:r>
              <a:rPr lang="it-IT" sz="2000" dirty="0" err="1"/>
              <a:t>cardiac</a:t>
            </a:r>
            <a:r>
              <a:rPr lang="it-IT" sz="2000" dirty="0"/>
              <a:t> valve </a:t>
            </a:r>
            <a:r>
              <a:rPr lang="it-IT" sz="2000" dirty="0" err="1"/>
              <a:t>vegetations</a:t>
            </a:r>
            <a:r>
              <a:rPr lang="it-IT" sz="2000" dirty="0"/>
              <a:t> </a:t>
            </a:r>
            <a:r>
              <a:rPr lang="it-IT" sz="2000" dirty="0" err="1"/>
              <a:t>embolize</a:t>
            </a:r>
            <a:r>
              <a:rPr lang="it-IT" sz="2000" dirty="0"/>
              <a:t>, or </a:t>
            </a:r>
            <a:r>
              <a:rPr lang="it-IT" sz="2000" dirty="0" err="1"/>
              <a:t>when</a:t>
            </a:r>
            <a:r>
              <a:rPr lang="it-IT" sz="2000" dirty="0"/>
              <a:t> </a:t>
            </a:r>
            <a:r>
              <a:rPr lang="it-IT" sz="2000" dirty="0" err="1"/>
              <a:t>microbes</a:t>
            </a:r>
            <a:r>
              <a:rPr lang="it-IT" sz="2000" dirty="0"/>
              <a:t> </a:t>
            </a:r>
            <a:r>
              <a:rPr lang="it-IT" sz="2000" dirty="0" err="1"/>
              <a:t>seed</a:t>
            </a:r>
            <a:r>
              <a:rPr lang="it-IT" sz="2000" dirty="0"/>
              <a:t> </a:t>
            </a:r>
            <a:r>
              <a:rPr lang="it-IT" sz="2000" dirty="0" err="1"/>
              <a:t>necrotic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. In </a:t>
            </a:r>
            <a:r>
              <a:rPr lang="it-IT" sz="2000" dirty="0" err="1"/>
              <a:t>these</a:t>
            </a:r>
            <a:r>
              <a:rPr lang="it-IT" sz="2000" dirty="0"/>
              <a:t> </a:t>
            </a:r>
            <a:r>
              <a:rPr lang="it-IT" sz="2000" dirty="0" err="1"/>
              <a:t>cases</a:t>
            </a:r>
            <a:r>
              <a:rPr lang="it-IT" sz="2000" dirty="0"/>
              <a:t> the </a:t>
            </a:r>
            <a:r>
              <a:rPr lang="it-IT" sz="2000" dirty="0" err="1"/>
              <a:t>infarct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converted</a:t>
            </a:r>
            <a:r>
              <a:rPr lang="it-IT" sz="2000" dirty="0"/>
              <a:t> </a:t>
            </a:r>
            <a:r>
              <a:rPr lang="it-IT" sz="2000" dirty="0" err="1"/>
              <a:t>into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abscess</a:t>
            </a:r>
            <a:r>
              <a:rPr lang="it-IT" sz="2000" dirty="0"/>
              <a:t>, </a:t>
            </a:r>
            <a:r>
              <a:rPr lang="it-IT" sz="2000" dirty="0" err="1"/>
              <a:t>with</a:t>
            </a:r>
            <a:r>
              <a:rPr lang="it-IT" sz="2000" dirty="0"/>
              <a:t> a </a:t>
            </a:r>
            <a:r>
              <a:rPr lang="it-IT" sz="2000" dirty="0" err="1"/>
              <a:t>correspondingly</a:t>
            </a:r>
            <a:r>
              <a:rPr lang="it-IT" sz="2000" dirty="0"/>
              <a:t> </a:t>
            </a:r>
            <a:r>
              <a:rPr lang="it-IT" sz="2000" dirty="0" err="1"/>
              <a:t>greater</a:t>
            </a:r>
            <a:r>
              <a:rPr lang="it-IT" sz="2000" dirty="0"/>
              <a:t> </a:t>
            </a:r>
            <a:r>
              <a:rPr lang="it-IT" sz="2000" dirty="0" err="1"/>
              <a:t>inflammatory</a:t>
            </a:r>
            <a:r>
              <a:rPr lang="it-IT" sz="2000" dirty="0"/>
              <a:t> </a:t>
            </a:r>
            <a:r>
              <a:rPr lang="it-IT" sz="2000" dirty="0" err="1"/>
              <a:t>response</a:t>
            </a:r>
            <a:r>
              <a:rPr lang="it-IT" sz="2000" dirty="0"/>
              <a:t> and </a:t>
            </a:r>
            <a:r>
              <a:rPr lang="it-IT" sz="2000" dirty="0" err="1"/>
              <a:t>healing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organization</a:t>
            </a:r>
            <a:r>
              <a:rPr lang="it-IT" sz="2000" dirty="0"/>
              <a:t> and </a:t>
            </a:r>
            <a:r>
              <a:rPr lang="it-IT" sz="2000" dirty="0" err="1"/>
              <a:t>fibrosis</a:t>
            </a:r>
            <a:r>
              <a:rPr lang="it-IT" sz="2000" dirty="0"/>
              <a:t> 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82611" y="4964459"/>
            <a:ext cx="8226777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dirty="0"/>
              <a:t>The </a:t>
            </a:r>
            <a:r>
              <a:rPr lang="it-IT" sz="2000" dirty="0" err="1"/>
              <a:t>effects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occlusion</a:t>
            </a:r>
            <a:r>
              <a:rPr lang="it-IT" sz="2000" dirty="0"/>
              <a:t> </a:t>
            </a:r>
            <a:r>
              <a:rPr lang="it-IT" sz="2000" dirty="0" err="1"/>
              <a:t>range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inconsequential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leading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organ</a:t>
            </a:r>
            <a:r>
              <a:rPr lang="it-IT" sz="2000" dirty="0"/>
              <a:t> </a:t>
            </a:r>
            <a:r>
              <a:rPr lang="it-IT" sz="2000" dirty="0" err="1"/>
              <a:t>dysfunction</a:t>
            </a:r>
            <a:r>
              <a:rPr lang="it-IT" sz="2000" dirty="0"/>
              <a:t> and </a:t>
            </a:r>
            <a:r>
              <a:rPr lang="it-IT" sz="2000" dirty="0" err="1"/>
              <a:t>sometimes</a:t>
            </a:r>
            <a:r>
              <a:rPr lang="it-IT" sz="2000" dirty="0"/>
              <a:t> </a:t>
            </a:r>
            <a:r>
              <a:rPr lang="it-IT" sz="2000" dirty="0" err="1"/>
              <a:t>death</a:t>
            </a:r>
            <a:r>
              <a:rPr lang="it-IT" sz="2000" dirty="0"/>
              <a:t>. The </a:t>
            </a:r>
            <a:r>
              <a:rPr lang="it-IT" sz="2000" dirty="0" err="1"/>
              <a:t>range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outcomes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influenced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following</a:t>
            </a:r>
            <a:r>
              <a:rPr lang="it-IT" sz="2000" dirty="0"/>
              <a:t> </a:t>
            </a:r>
            <a:r>
              <a:rPr lang="it-IT" sz="2000" dirty="0" err="1"/>
              <a:t>three</a:t>
            </a:r>
            <a:r>
              <a:rPr lang="it-IT" sz="2000" dirty="0"/>
              <a:t> </a:t>
            </a:r>
            <a:r>
              <a:rPr lang="it-IT" sz="2000" dirty="0" err="1"/>
              <a:t>variables</a:t>
            </a:r>
            <a:r>
              <a:rPr lang="it-IT" sz="20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031278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92300" y="796289"/>
            <a:ext cx="8636000" cy="55399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sz="2400" dirty="0"/>
              <a:t> </a:t>
            </a:r>
            <a:r>
              <a:rPr lang="it-IT" sz="2400" b="1" dirty="0" err="1"/>
              <a:t>Anatomy</a:t>
            </a:r>
            <a:r>
              <a:rPr lang="it-IT" sz="2400" b="1" dirty="0"/>
              <a:t> of the </a:t>
            </a:r>
            <a:r>
              <a:rPr lang="it-IT" sz="2400" b="1" dirty="0" err="1"/>
              <a:t>vascular</a:t>
            </a:r>
            <a:r>
              <a:rPr lang="it-IT" sz="2400" b="1" dirty="0"/>
              <a:t> </a:t>
            </a:r>
            <a:r>
              <a:rPr lang="it-IT" sz="2400" b="1" dirty="0" err="1"/>
              <a:t>supply</a:t>
            </a:r>
            <a:endParaRPr lang="it-IT" sz="2400" b="1" dirty="0"/>
          </a:p>
          <a:p>
            <a:r>
              <a:rPr lang="it-IT" sz="2400" b="1" dirty="0"/>
              <a:t> </a:t>
            </a:r>
          </a:p>
          <a:p>
            <a:r>
              <a:rPr lang="it-IT" sz="2400" dirty="0"/>
              <a:t>The </a:t>
            </a:r>
            <a:r>
              <a:rPr lang="it-IT" sz="2400" dirty="0" err="1"/>
              <a:t>presence</a:t>
            </a:r>
            <a:r>
              <a:rPr lang="it-IT" sz="2400" dirty="0"/>
              <a:t> or </a:t>
            </a:r>
            <a:r>
              <a:rPr lang="it-IT" sz="2400" dirty="0" err="1"/>
              <a:t>absence</a:t>
            </a:r>
            <a:r>
              <a:rPr lang="it-IT" sz="2400" dirty="0"/>
              <a:t> of an alternative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important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in </a:t>
            </a:r>
            <a:r>
              <a:rPr lang="it-IT" sz="2400" dirty="0" err="1"/>
              <a:t>determining</a:t>
            </a:r>
            <a:r>
              <a:rPr lang="it-IT" sz="2400" dirty="0"/>
              <a:t> </a:t>
            </a:r>
            <a:r>
              <a:rPr lang="it-IT" sz="2400" dirty="0" err="1"/>
              <a:t>whether</a:t>
            </a:r>
            <a:r>
              <a:rPr lang="it-IT" sz="2400" dirty="0"/>
              <a:t> </a:t>
            </a:r>
            <a:r>
              <a:rPr lang="it-IT" sz="2400" dirty="0" err="1"/>
              <a:t>occlusion</a:t>
            </a:r>
            <a:r>
              <a:rPr lang="it-IT" sz="2400" dirty="0"/>
              <a:t> of an </a:t>
            </a:r>
            <a:r>
              <a:rPr lang="it-IT" sz="2400" dirty="0" err="1"/>
              <a:t>individual</a:t>
            </a:r>
            <a:r>
              <a:rPr lang="it-IT" sz="2400" dirty="0"/>
              <a:t> vessel </a:t>
            </a:r>
            <a:r>
              <a:rPr lang="it-IT" sz="2400" dirty="0" err="1"/>
              <a:t>causes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/>
              <a:t>The </a:t>
            </a:r>
            <a:r>
              <a:rPr lang="it-IT" sz="2400" dirty="0" err="1"/>
              <a:t>dual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 of the </a:t>
            </a:r>
            <a:r>
              <a:rPr lang="it-IT" sz="2400" dirty="0" err="1"/>
              <a:t>lung</a:t>
            </a:r>
            <a:r>
              <a:rPr lang="it-IT" sz="2400" dirty="0"/>
              <a:t> by the </a:t>
            </a:r>
            <a:r>
              <a:rPr lang="it-IT" sz="2400" dirty="0" err="1"/>
              <a:t>pulmonary</a:t>
            </a:r>
            <a:r>
              <a:rPr lang="it-IT" sz="2400" dirty="0"/>
              <a:t> and </a:t>
            </a:r>
            <a:r>
              <a:rPr lang="it-IT" sz="2400" dirty="0" err="1"/>
              <a:t>bronchial</a:t>
            </a:r>
            <a:r>
              <a:rPr lang="it-IT" sz="2400" dirty="0"/>
              <a:t> </a:t>
            </a:r>
            <a:r>
              <a:rPr lang="it-IT" sz="2400" dirty="0" err="1"/>
              <a:t>arteries</a:t>
            </a:r>
            <a:r>
              <a:rPr lang="it-IT" sz="2400" dirty="0"/>
              <a:t> </a:t>
            </a:r>
            <a:r>
              <a:rPr lang="it-IT" sz="2400" dirty="0" err="1"/>
              <a:t>means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obstruction</a:t>
            </a:r>
            <a:r>
              <a:rPr lang="it-IT" sz="2400" dirty="0"/>
              <a:t> of the </a:t>
            </a:r>
            <a:r>
              <a:rPr lang="it-IT" sz="2400" dirty="0" err="1"/>
              <a:t>pulmonary</a:t>
            </a:r>
            <a:r>
              <a:rPr lang="it-IT" sz="2400" dirty="0"/>
              <a:t> </a:t>
            </a:r>
            <a:r>
              <a:rPr lang="it-IT" sz="2400" dirty="0" err="1"/>
              <a:t>arterioles</a:t>
            </a:r>
            <a:r>
              <a:rPr lang="it-IT" sz="2400" dirty="0"/>
              <a:t> </a:t>
            </a:r>
            <a:r>
              <a:rPr lang="it-IT" sz="2400" dirty="0" err="1"/>
              <a:t>does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cause </a:t>
            </a:r>
            <a:r>
              <a:rPr lang="it-IT" sz="2400" dirty="0" err="1"/>
              <a:t>lung</a:t>
            </a:r>
            <a:r>
              <a:rPr lang="it-IT" sz="2400" dirty="0"/>
              <a:t> </a:t>
            </a:r>
            <a:r>
              <a:rPr lang="it-IT" sz="2400" dirty="0" err="1"/>
              <a:t>infarction</a:t>
            </a:r>
            <a:r>
              <a:rPr lang="it-IT" sz="2400" dirty="0"/>
              <a:t> </a:t>
            </a:r>
            <a:r>
              <a:rPr lang="it-IT" sz="2400" dirty="0" err="1"/>
              <a:t>unless</a:t>
            </a:r>
            <a:r>
              <a:rPr lang="it-IT" sz="2400" dirty="0"/>
              <a:t> the </a:t>
            </a:r>
            <a:r>
              <a:rPr lang="it-IT" sz="2400" dirty="0" err="1"/>
              <a:t>bronchial</a:t>
            </a:r>
            <a:r>
              <a:rPr lang="it-IT" sz="2400" dirty="0"/>
              <a:t> </a:t>
            </a:r>
            <a:r>
              <a:rPr lang="it-IT" sz="2400" dirty="0" err="1"/>
              <a:t>circulation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compromised</a:t>
            </a:r>
            <a:r>
              <a:rPr lang="it-IT" sz="2400" dirty="0"/>
              <a:t>. </a:t>
            </a:r>
            <a:r>
              <a:rPr lang="it-IT" sz="2400" dirty="0" err="1"/>
              <a:t>Similarly</a:t>
            </a:r>
            <a:r>
              <a:rPr lang="it-IT" sz="2400" dirty="0"/>
              <a:t>, the </a:t>
            </a:r>
            <a:r>
              <a:rPr lang="it-IT" sz="2400" dirty="0" err="1"/>
              <a:t>liver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receives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the </a:t>
            </a:r>
            <a:r>
              <a:rPr lang="it-IT" sz="2400" dirty="0" err="1"/>
              <a:t>hepatic</a:t>
            </a:r>
            <a:r>
              <a:rPr lang="it-IT" sz="2400" dirty="0"/>
              <a:t> </a:t>
            </a:r>
            <a:r>
              <a:rPr lang="it-IT" sz="2400" dirty="0" err="1"/>
              <a:t>artery</a:t>
            </a:r>
            <a:r>
              <a:rPr lang="it-IT" sz="2400" dirty="0"/>
              <a:t> and the </a:t>
            </a:r>
            <a:r>
              <a:rPr lang="it-IT" sz="2400" dirty="0" err="1"/>
              <a:t>portal</a:t>
            </a:r>
            <a:r>
              <a:rPr lang="it-IT" sz="2400" dirty="0"/>
              <a:t> </a:t>
            </a:r>
            <a:r>
              <a:rPr lang="it-IT" sz="2400" dirty="0" err="1"/>
              <a:t>vein</a:t>
            </a:r>
            <a:r>
              <a:rPr lang="it-IT" sz="2400" dirty="0"/>
              <a:t>, and the </a:t>
            </a:r>
            <a:r>
              <a:rPr lang="it-IT" sz="2400" dirty="0" err="1"/>
              <a:t>hand</a:t>
            </a:r>
            <a:r>
              <a:rPr lang="it-IT" sz="2400" dirty="0"/>
              <a:t> and </a:t>
            </a:r>
            <a:r>
              <a:rPr lang="it-IT" sz="2400" dirty="0" err="1"/>
              <a:t>forearm</a:t>
            </a:r>
            <a:r>
              <a:rPr lang="it-IT" sz="2400" dirty="0"/>
              <a:t>, </a:t>
            </a:r>
            <a:r>
              <a:rPr lang="it-IT" sz="2400" dirty="0" err="1"/>
              <a:t>with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parallel</a:t>
            </a:r>
            <a:r>
              <a:rPr lang="it-IT" sz="2400" dirty="0"/>
              <a:t> </a:t>
            </a:r>
            <a:r>
              <a:rPr lang="it-IT" sz="2400" dirty="0" err="1"/>
              <a:t>radial</a:t>
            </a:r>
            <a:r>
              <a:rPr lang="it-IT" sz="2400" dirty="0"/>
              <a:t> and </a:t>
            </a:r>
            <a:r>
              <a:rPr lang="it-IT" sz="2400" dirty="0" err="1"/>
              <a:t>ulnar</a:t>
            </a:r>
            <a:r>
              <a:rPr lang="it-IT" sz="2400" dirty="0"/>
              <a:t> </a:t>
            </a:r>
            <a:r>
              <a:rPr lang="it-IT" sz="2400" dirty="0" err="1"/>
              <a:t>arterial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, are </a:t>
            </a:r>
            <a:r>
              <a:rPr lang="it-IT" sz="2400" dirty="0" err="1"/>
              <a:t>resistant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infarction</a:t>
            </a:r>
            <a:r>
              <a:rPr lang="it-IT" sz="2400" dirty="0"/>
              <a:t>. By </a:t>
            </a:r>
            <a:r>
              <a:rPr lang="it-IT" sz="2400" dirty="0" err="1"/>
              <a:t>contrast</a:t>
            </a:r>
            <a:r>
              <a:rPr lang="it-IT" sz="2400" dirty="0"/>
              <a:t>, the </a:t>
            </a:r>
            <a:r>
              <a:rPr lang="it-IT" sz="2400" dirty="0" err="1"/>
              <a:t>kidney</a:t>
            </a:r>
            <a:r>
              <a:rPr lang="it-IT" sz="2400" dirty="0"/>
              <a:t> and the spleen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end-</a:t>
            </a:r>
            <a:r>
              <a:rPr lang="it-IT" sz="2400" dirty="0" err="1"/>
              <a:t>arterial</a:t>
            </a:r>
            <a:r>
              <a:rPr lang="it-IT" sz="2400" dirty="0"/>
              <a:t> </a:t>
            </a:r>
            <a:r>
              <a:rPr lang="it-IT" sz="2400" dirty="0" err="1"/>
              <a:t>circulations</a:t>
            </a:r>
            <a:r>
              <a:rPr lang="it-IT" sz="2400" dirty="0"/>
              <a:t>, and </a:t>
            </a:r>
            <a:r>
              <a:rPr lang="it-IT" sz="2400" dirty="0" err="1"/>
              <a:t>arterial</a:t>
            </a:r>
            <a:r>
              <a:rPr lang="it-IT" sz="2400" dirty="0"/>
              <a:t> </a:t>
            </a:r>
            <a:r>
              <a:rPr lang="it-IT" sz="2400" dirty="0" err="1"/>
              <a:t>obstruction</a:t>
            </a:r>
            <a:r>
              <a:rPr lang="it-IT" sz="2400" dirty="0"/>
              <a:t> </a:t>
            </a:r>
            <a:r>
              <a:rPr lang="it-IT" sz="2400" dirty="0" err="1"/>
              <a:t>generally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to </a:t>
            </a:r>
            <a:r>
              <a:rPr lang="it-IT" sz="2400" dirty="0" err="1"/>
              <a:t>infarction</a:t>
            </a:r>
            <a:r>
              <a:rPr lang="it-IT" sz="2400" dirty="0"/>
              <a:t> in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tissues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6029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7E1CD5F-221B-474F-86EF-33E9DB32CD70}"/>
              </a:ext>
            </a:extLst>
          </p:cNvPr>
          <p:cNvSpPr/>
          <p:nvPr/>
        </p:nvSpPr>
        <p:spPr>
          <a:xfrm>
            <a:off x="1962150" y="612846"/>
            <a:ext cx="807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 </a:t>
            </a:r>
            <a:r>
              <a:rPr lang="it-IT" sz="2400" b="1" dirty="0"/>
              <a:t>Rate of </a:t>
            </a:r>
            <a:r>
              <a:rPr lang="it-IT" sz="2400" b="1" dirty="0" err="1"/>
              <a:t>occlusion</a:t>
            </a:r>
            <a:r>
              <a:rPr lang="it-IT" sz="2400" dirty="0"/>
              <a:t>. </a:t>
            </a:r>
            <a:r>
              <a:rPr lang="it-IT" sz="2400" dirty="0" err="1"/>
              <a:t>Slowly</a:t>
            </a:r>
            <a:r>
              <a:rPr lang="it-IT" sz="2400" dirty="0"/>
              <a:t> </a:t>
            </a:r>
            <a:r>
              <a:rPr lang="it-IT" sz="2400" dirty="0" err="1"/>
              <a:t>developing</a:t>
            </a:r>
            <a:r>
              <a:rPr lang="it-IT" sz="2400" dirty="0"/>
              <a:t> </a:t>
            </a:r>
            <a:r>
              <a:rPr lang="it-IT" sz="2400" dirty="0" err="1"/>
              <a:t>occlusions</a:t>
            </a:r>
            <a:r>
              <a:rPr lang="it-IT" sz="2400" dirty="0"/>
              <a:t> are </a:t>
            </a:r>
            <a:r>
              <a:rPr lang="it-IT" sz="2400" dirty="0" err="1"/>
              <a:t>less</a:t>
            </a:r>
            <a:r>
              <a:rPr lang="it-IT" sz="2400" dirty="0"/>
              <a:t> </a:t>
            </a:r>
            <a:r>
              <a:rPr lang="it-IT" sz="2400" dirty="0" err="1"/>
              <a:t>likely</a:t>
            </a:r>
            <a:r>
              <a:rPr lang="it-IT" sz="2400" dirty="0"/>
              <a:t> to cause </a:t>
            </a:r>
            <a:r>
              <a:rPr lang="it-IT" sz="2400" dirty="0" err="1"/>
              <a:t>infarction</a:t>
            </a:r>
            <a:r>
              <a:rPr lang="it-IT" sz="2400" dirty="0"/>
              <a:t> </a:t>
            </a:r>
            <a:r>
              <a:rPr lang="it-IT" sz="2400" dirty="0" err="1"/>
              <a:t>because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allow</a:t>
            </a:r>
            <a:r>
              <a:rPr lang="it-IT" sz="2400" dirty="0"/>
              <a:t> time for the </a:t>
            </a:r>
            <a:r>
              <a:rPr lang="it-IT" sz="2400" dirty="0" err="1"/>
              <a:t>development</a:t>
            </a:r>
            <a:r>
              <a:rPr lang="it-IT" sz="2400" dirty="0"/>
              <a:t> of </a:t>
            </a:r>
            <a:r>
              <a:rPr lang="it-IT" sz="2400" dirty="0" err="1"/>
              <a:t>collateral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supplies</a:t>
            </a:r>
            <a:r>
              <a:rPr lang="it-IT" sz="2400" dirty="0"/>
              <a:t>. For </a:t>
            </a:r>
            <a:r>
              <a:rPr lang="it-IT" sz="2400" dirty="0" err="1"/>
              <a:t>example</a:t>
            </a:r>
            <a:r>
              <a:rPr lang="it-IT" sz="2400" dirty="0"/>
              <a:t>, small </a:t>
            </a:r>
            <a:r>
              <a:rPr lang="it-IT" sz="2400" dirty="0" err="1"/>
              <a:t>interarteriolar</a:t>
            </a:r>
            <a:r>
              <a:rPr lang="it-IT" sz="2400" dirty="0"/>
              <a:t> </a:t>
            </a:r>
            <a:r>
              <a:rPr lang="it-IT" sz="2400" dirty="0" err="1"/>
              <a:t>anastomoses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normally</a:t>
            </a:r>
            <a:r>
              <a:rPr lang="it-IT" sz="2400" dirty="0"/>
              <a:t> </a:t>
            </a:r>
            <a:r>
              <a:rPr lang="it-IT" sz="2400" dirty="0" err="1"/>
              <a:t>carry</a:t>
            </a:r>
            <a:r>
              <a:rPr lang="it-IT" sz="2400" dirty="0"/>
              <a:t> </a:t>
            </a:r>
            <a:r>
              <a:rPr lang="it-IT" sz="2400" dirty="0" err="1"/>
              <a:t>minimal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flow, </a:t>
            </a:r>
            <a:r>
              <a:rPr lang="it-IT" sz="2400" dirty="0" err="1"/>
              <a:t>interconnect</a:t>
            </a:r>
            <a:r>
              <a:rPr lang="it-IT" sz="2400" dirty="0"/>
              <a:t> the </a:t>
            </a:r>
            <a:r>
              <a:rPr lang="it-IT" sz="2400" dirty="0" err="1"/>
              <a:t>three</a:t>
            </a:r>
            <a:r>
              <a:rPr lang="it-IT" sz="2400" dirty="0"/>
              <a:t> major </a:t>
            </a:r>
            <a:r>
              <a:rPr lang="it-IT" sz="2400" dirty="0" err="1"/>
              <a:t>coronary</a:t>
            </a:r>
            <a:r>
              <a:rPr lang="it-IT" sz="2400" dirty="0"/>
              <a:t> </a:t>
            </a:r>
            <a:r>
              <a:rPr lang="it-IT" sz="2400" dirty="0" err="1"/>
              <a:t>arteries</a:t>
            </a:r>
            <a:r>
              <a:rPr lang="it-IT" sz="2400" dirty="0"/>
              <a:t>. </a:t>
            </a:r>
            <a:r>
              <a:rPr lang="it-IT" sz="2400" dirty="0" err="1"/>
              <a:t>If</a:t>
            </a:r>
            <a:r>
              <a:rPr lang="it-IT" sz="2400" dirty="0"/>
              <a:t> </a:t>
            </a:r>
            <a:r>
              <a:rPr lang="it-IT" sz="2400" dirty="0" err="1"/>
              <a:t>one</a:t>
            </a:r>
            <a:r>
              <a:rPr lang="it-IT" sz="2400" dirty="0"/>
              <a:t> </a:t>
            </a:r>
            <a:r>
              <a:rPr lang="it-IT" sz="2400" dirty="0" err="1"/>
              <a:t>coronary</a:t>
            </a:r>
            <a:r>
              <a:rPr lang="it-IT" sz="2400" dirty="0"/>
              <a:t> </a:t>
            </a:r>
            <a:r>
              <a:rPr lang="it-IT" sz="2400" dirty="0" err="1"/>
              <a:t>artery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slowly</a:t>
            </a:r>
            <a:r>
              <a:rPr lang="it-IT" sz="2400" dirty="0"/>
              <a:t> </a:t>
            </a:r>
            <a:r>
              <a:rPr lang="it-IT" sz="2400" dirty="0" err="1"/>
              <a:t>occluded</a:t>
            </a:r>
            <a:r>
              <a:rPr lang="it-IT" sz="2400" dirty="0"/>
              <a:t> (e.g., by </a:t>
            </a:r>
            <a:r>
              <a:rPr lang="it-IT" sz="2400" dirty="0" err="1"/>
              <a:t>encroaching</a:t>
            </a:r>
            <a:r>
              <a:rPr lang="it-IT" sz="2400" dirty="0"/>
              <a:t> </a:t>
            </a:r>
            <a:r>
              <a:rPr lang="it-IT" sz="2400" dirty="0" err="1"/>
              <a:t>atherosclerotic</a:t>
            </a:r>
            <a:r>
              <a:rPr lang="it-IT" sz="2400" dirty="0"/>
              <a:t> </a:t>
            </a:r>
            <a:r>
              <a:rPr lang="it-IT" sz="2400" dirty="0" err="1"/>
              <a:t>plaque</a:t>
            </a:r>
            <a:r>
              <a:rPr lang="it-IT" sz="2400" dirty="0"/>
              <a:t>), flow in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collateral</a:t>
            </a:r>
            <a:r>
              <a:rPr lang="it-IT" sz="2400" dirty="0"/>
              <a:t> </a:t>
            </a:r>
            <a:r>
              <a:rPr lang="it-IT" sz="2400" dirty="0" err="1"/>
              <a:t>circulation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increase</a:t>
            </a:r>
            <a:r>
              <a:rPr lang="it-IT" sz="2400" dirty="0"/>
              <a:t> </a:t>
            </a:r>
            <a:r>
              <a:rPr lang="it-IT" sz="2400" dirty="0" err="1"/>
              <a:t>sufficiently</a:t>
            </a:r>
            <a:r>
              <a:rPr lang="it-IT" sz="2400" dirty="0"/>
              <a:t> to </a:t>
            </a:r>
            <a:r>
              <a:rPr lang="it-IT" sz="2400" dirty="0" err="1"/>
              <a:t>prevent</a:t>
            </a:r>
            <a:r>
              <a:rPr lang="it-IT" sz="2400" dirty="0"/>
              <a:t> </a:t>
            </a:r>
            <a:r>
              <a:rPr lang="it-IT" sz="2400" dirty="0" err="1"/>
              <a:t>infarction</a:t>
            </a:r>
            <a:r>
              <a:rPr lang="it-IT" sz="2400" dirty="0"/>
              <a:t>—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original</a:t>
            </a:r>
            <a:r>
              <a:rPr lang="it-IT" sz="2400" dirty="0"/>
              <a:t> </a:t>
            </a:r>
            <a:r>
              <a:rPr lang="it-IT" sz="2400" dirty="0" err="1"/>
              <a:t>artery</a:t>
            </a:r>
            <a:r>
              <a:rPr lang="it-IT" sz="2400" dirty="0"/>
              <a:t> </a:t>
            </a:r>
            <a:r>
              <a:rPr lang="it-IT" sz="2400" dirty="0" err="1"/>
              <a:t>becomes</a:t>
            </a:r>
            <a:r>
              <a:rPr lang="it-IT" sz="2400" dirty="0"/>
              <a:t> </a:t>
            </a:r>
            <a:r>
              <a:rPr lang="it-IT" sz="2400" dirty="0" err="1"/>
              <a:t>completely</a:t>
            </a:r>
            <a:r>
              <a:rPr lang="it-IT" sz="2400" dirty="0"/>
              <a:t> </a:t>
            </a:r>
            <a:r>
              <a:rPr lang="it-IT" sz="2400" dirty="0" err="1"/>
              <a:t>occluded</a:t>
            </a:r>
            <a:r>
              <a:rPr lang="it-IT" sz="2400" dirty="0"/>
              <a:t>.</a:t>
            </a:r>
          </a:p>
          <a:p>
            <a:r>
              <a:rPr lang="it-IT" sz="2400" dirty="0"/>
              <a:t>    </a:t>
            </a:r>
            <a:r>
              <a:rPr lang="it-IT" sz="2400" b="1" dirty="0" err="1"/>
              <a:t>Tissue</a:t>
            </a:r>
            <a:r>
              <a:rPr lang="it-IT" sz="2400" b="1" dirty="0"/>
              <a:t> </a:t>
            </a:r>
            <a:r>
              <a:rPr lang="it-IT" sz="2400" b="1" dirty="0" err="1"/>
              <a:t>vulnerability</a:t>
            </a:r>
            <a:r>
              <a:rPr lang="it-IT" sz="2400" b="1" dirty="0"/>
              <a:t> to </a:t>
            </a:r>
            <a:r>
              <a:rPr lang="it-IT" sz="2400" b="1" dirty="0" err="1"/>
              <a:t>hypoxia</a:t>
            </a:r>
            <a:r>
              <a:rPr lang="it-IT" sz="2400" b="1" dirty="0"/>
              <a:t>. </a:t>
            </a:r>
            <a:r>
              <a:rPr lang="it-IT" sz="2400" dirty="0" err="1"/>
              <a:t>Neurons</a:t>
            </a:r>
            <a:r>
              <a:rPr lang="it-IT" sz="2400" dirty="0"/>
              <a:t> </a:t>
            </a:r>
            <a:r>
              <a:rPr lang="it-IT" sz="2400" dirty="0" err="1"/>
              <a:t>undergo</a:t>
            </a:r>
            <a:r>
              <a:rPr lang="it-IT" sz="2400" dirty="0"/>
              <a:t> </a:t>
            </a:r>
            <a:r>
              <a:rPr lang="it-IT" sz="2400" dirty="0" err="1"/>
              <a:t>irreversible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 </a:t>
            </a:r>
            <a:r>
              <a:rPr lang="it-IT" sz="2400" dirty="0" err="1"/>
              <a:t>when</a:t>
            </a:r>
            <a:r>
              <a:rPr lang="it-IT" sz="2400" dirty="0"/>
              <a:t> </a:t>
            </a:r>
            <a:r>
              <a:rPr lang="it-IT" sz="2400" dirty="0" err="1"/>
              <a:t>deprived</a:t>
            </a:r>
            <a:r>
              <a:rPr lang="it-IT" sz="2400" dirty="0"/>
              <a:t> of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supply</a:t>
            </a:r>
            <a:r>
              <a:rPr lang="it-IT" sz="2400" dirty="0"/>
              <a:t> for </a:t>
            </a:r>
            <a:r>
              <a:rPr lang="it-IT" sz="2400" dirty="0" err="1"/>
              <a:t>only</a:t>
            </a:r>
            <a:r>
              <a:rPr lang="it-IT" sz="2400" dirty="0"/>
              <a:t> 3 to 4 minutes. </a:t>
            </a:r>
            <a:r>
              <a:rPr lang="it-IT" sz="2400" dirty="0" err="1"/>
              <a:t>Myocardial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</a:t>
            </a:r>
            <a:r>
              <a:rPr lang="it-IT" sz="2400" dirty="0" err="1"/>
              <a:t>although</a:t>
            </a:r>
            <a:r>
              <a:rPr lang="it-IT" sz="2400" dirty="0"/>
              <a:t> </a:t>
            </a:r>
            <a:r>
              <a:rPr lang="it-IT" sz="2400" dirty="0" err="1"/>
              <a:t>hardier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</a:t>
            </a:r>
            <a:r>
              <a:rPr lang="it-IT" sz="2400" dirty="0" err="1"/>
              <a:t>neurons</a:t>
            </a:r>
            <a:r>
              <a:rPr lang="it-IT" sz="2400" dirty="0"/>
              <a:t>, </a:t>
            </a:r>
            <a:r>
              <a:rPr lang="it-IT" sz="2400" dirty="0" err="1"/>
              <a:t>still</a:t>
            </a:r>
            <a:r>
              <a:rPr lang="it-IT" sz="2400" dirty="0"/>
              <a:t> die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20 to 30 minutes of ischemia. By </a:t>
            </a:r>
            <a:r>
              <a:rPr lang="it-IT" sz="2400" dirty="0" err="1"/>
              <a:t>contrast</a:t>
            </a:r>
            <a:r>
              <a:rPr lang="it-IT" sz="2400" dirty="0"/>
              <a:t>, </a:t>
            </a:r>
            <a:r>
              <a:rPr lang="it-IT" sz="2400" dirty="0" err="1"/>
              <a:t>fibroblasts</a:t>
            </a:r>
            <a:r>
              <a:rPr lang="it-IT" sz="2400" dirty="0"/>
              <a:t> </a:t>
            </a:r>
            <a:r>
              <a:rPr lang="it-IT" sz="2400" dirty="0" err="1"/>
              <a:t>within</a:t>
            </a:r>
            <a:r>
              <a:rPr lang="it-IT" sz="2400" dirty="0"/>
              <a:t> </a:t>
            </a:r>
            <a:r>
              <a:rPr lang="it-IT" sz="2400" dirty="0" err="1"/>
              <a:t>myocardium</a:t>
            </a:r>
            <a:r>
              <a:rPr lang="it-IT" sz="2400" dirty="0"/>
              <a:t> </a:t>
            </a:r>
            <a:r>
              <a:rPr lang="it-IT" sz="2400" dirty="0" err="1"/>
              <a:t>remain</a:t>
            </a:r>
            <a:r>
              <a:rPr lang="it-IT" sz="2400" dirty="0"/>
              <a:t> </a:t>
            </a:r>
            <a:r>
              <a:rPr lang="it-IT" sz="2400" dirty="0" err="1"/>
              <a:t>viable</a:t>
            </a:r>
            <a:r>
              <a:rPr lang="it-IT" sz="2400" dirty="0"/>
              <a:t> </a:t>
            </a:r>
            <a:r>
              <a:rPr lang="it-IT" sz="2400" dirty="0" err="1"/>
              <a:t>after</a:t>
            </a:r>
            <a:r>
              <a:rPr lang="it-IT" sz="2400" dirty="0"/>
              <a:t> </a:t>
            </a:r>
            <a:r>
              <a:rPr lang="it-IT" sz="2400" dirty="0" err="1"/>
              <a:t>many</a:t>
            </a:r>
            <a:r>
              <a:rPr lang="it-IT" sz="2400" dirty="0"/>
              <a:t> hours of ischemia.</a:t>
            </a:r>
          </a:p>
        </p:txBody>
      </p:sp>
    </p:spTree>
    <p:extLst>
      <p:ext uri="{BB962C8B-B14F-4D97-AF65-F5344CB8AC3E}">
        <p14:creationId xmlns:p14="http://schemas.microsoft.com/office/powerpoint/2010/main" val="37387638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40089" y="735895"/>
            <a:ext cx="866422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/>
              <a:t>Shock </a:t>
            </a:r>
            <a:r>
              <a:rPr lang="it-IT" sz="2400" b="1" dirty="0" err="1"/>
              <a:t>is</a:t>
            </a:r>
            <a:r>
              <a:rPr lang="it-IT" sz="2400" b="1" dirty="0"/>
              <a:t> a state in </a:t>
            </a:r>
            <a:r>
              <a:rPr lang="it-IT" sz="2400" b="1" dirty="0" err="1"/>
              <a:t>which</a:t>
            </a:r>
            <a:r>
              <a:rPr lang="it-IT" sz="2400" b="1" dirty="0"/>
              <a:t> </a:t>
            </a:r>
            <a:r>
              <a:rPr lang="it-IT" sz="2400" b="1" dirty="0" err="1"/>
              <a:t>diminished</a:t>
            </a:r>
            <a:r>
              <a:rPr lang="it-IT" sz="2400" b="1" dirty="0"/>
              <a:t> </a:t>
            </a:r>
            <a:r>
              <a:rPr lang="it-IT" sz="2400" b="1" dirty="0" err="1"/>
              <a:t>cardiac</a:t>
            </a:r>
            <a:r>
              <a:rPr lang="it-IT" sz="2400" b="1" dirty="0"/>
              <a:t> output or </a:t>
            </a:r>
            <a:r>
              <a:rPr lang="it-IT" sz="2400" b="1" dirty="0" err="1"/>
              <a:t>reduced</a:t>
            </a:r>
            <a:r>
              <a:rPr lang="it-IT" sz="2400" b="1" dirty="0"/>
              <a:t> </a:t>
            </a:r>
            <a:r>
              <a:rPr lang="it-IT" sz="2400" b="1" dirty="0" err="1"/>
              <a:t>effective</a:t>
            </a:r>
            <a:r>
              <a:rPr lang="it-IT" sz="2400" b="1" dirty="0"/>
              <a:t> </a:t>
            </a:r>
            <a:r>
              <a:rPr lang="it-IT" sz="2400" b="1" dirty="0" err="1"/>
              <a:t>circulating</a:t>
            </a:r>
            <a:r>
              <a:rPr lang="it-IT" sz="2400" b="1" dirty="0"/>
              <a:t> </a:t>
            </a:r>
            <a:r>
              <a:rPr lang="it-IT" sz="2400" b="1" dirty="0" err="1"/>
              <a:t>blood</a:t>
            </a:r>
            <a:r>
              <a:rPr lang="it-IT" sz="2400" b="1" dirty="0"/>
              <a:t> volume </a:t>
            </a:r>
            <a:r>
              <a:rPr lang="it-IT" sz="2400" b="1" dirty="0" err="1"/>
              <a:t>impairs</a:t>
            </a:r>
            <a:r>
              <a:rPr lang="it-IT" sz="2400" b="1" dirty="0"/>
              <a:t> </a:t>
            </a:r>
            <a:r>
              <a:rPr lang="it-IT" sz="2400" b="1" dirty="0" err="1"/>
              <a:t>tissue</a:t>
            </a:r>
            <a:r>
              <a:rPr lang="it-IT" sz="2400" b="1" dirty="0"/>
              <a:t> </a:t>
            </a:r>
            <a:r>
              <a:rPr lang="it-IT" sz="2400" b="1" dirty="0" err="1"/>
              <a:t>perfusion</a:t>
            </a:r>
            <a:r>
              <a:rPr lang="it-IT" sz="2400" b="1" dirty="0"/>
              <a:t> and </a:t>
            </a:r>
            <a:r>
              <a:rPr lang="it-IT" sz="2400" b="1" dirty="0" err="1"/>
              <a:t>leads</a:t>
            </a:r>
            <a:r>
              <a:rPr lang="it-IT" sz="2400" b="1" dirty="0"/>
              <a:t> to </a:t>
            </a:r>
            <a:r>
              <a:rPr lang="it-IT" sz="2400" b="1" dirty="0" err="1"/>
              <a:t>cellular</a:t>
            </a:r>
            <a:r>
              <a:rPr lang="it-IT" sz="2400" b="1" dirty="0"/>
              <a:t> </a:t>
            </a:r>
            <a:r>
              <a:rPr lang="it-IT" sz="2400" b="1" dirty="0" err="1"/>
              <a:t>hypoxia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sz="2400" dirty="0"/>
              <a:t>At the </a:t>
            </a:r>
            <a:r>
              <a:rPr lang="it-IT" sz="2400" dirty="0" err="1"/>
              <a:t>outset</a:t>
            </a:r>
            <a:r>
              <a:rPr lang="it-IT" sz="2400" dirty="0"/>
              <a:t>, the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reversible</a:t>
            </a:r>
            <a:r>
              <a:rPr lang="it-IT" sz="2400" dirty="0"/>
              <a:t>; </a:t>
            </a:r>
            <a:r>
              <a:rPr lang="it-IT" sz="2400" dirty="0" err="1"/>
              <a:t>however</a:t>
            </a:r>
            <a:r>
              <a:rPr lang="it-IT" sz="2400" dirty="0"/>
              <a:t>, </a:t>
            </a:r>
            <a:r>
              <a:rPr lang="it-IT" sz="2400" dirty="0" err="1"/>
              <a:t>prolonged</a:t>
            </a:r>
            <a:r>
              <a:rPr lang="it-IT" sz="2400" dirty="0"/>
              <a:t> shock </a:t>
            </a:r>
            <a:r>
              <a:rPr lang="it-IT" sz="2400" dirty="0" err="1"/>
              <a:t>eventually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irreversible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 and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fatal</a:t>
            </a:r>
            <a:r>
              <a:rPr lang="it-IT" sz="2400" dirty="0"/>
              <a:t>. Shock </a:t>
            </a:r>
            <a:r>
              <a:rPr lang="it-IT" sz="2400" dirty="0" err="1"/>
              <a:t>may</a:t>
            </a:r>
            <a:r>
              <a:rPr lang="it-IT" sz="2400" dirty="0"/>
              <a:t> complicate severe </a:t>
            </a:r>
            <a:r>
              <a:rPr lang="it-IT" sz="2400" dirty="0" err="1"/>
              <a:t>hemorrhage</a:t>
            </a:r>
            <a:r>
              <a:rPr lang="it-IT" sz="2400" dirty="0"/>
              <a:t>, </a:t>
            </a:r>
            <a:r>
              <a:rPr lang="it-IT" sz="2400" dirty="0" err="1"/>
              <a:t>extensive</a:t>
            </a:r>
            <a:r>
              <a:rPr lang="it-IT" sz="2400" dirty="0"/>
              <a:t> trauma or </a:t>
            </a:r>
            <a:r>
              <a:rPr lang="it-IT" sz="2400" dirty="0" err="1"/>
              <a:t>burns</a:t>
            </a:r>
            <a:r>
              <a:rPr lang="it-IT" sz="2400" dirty="0"/>
              <a:t>, </a:t>
            </a:r>
            <a:r>
              <a:rPr lang="it-IT" sz="2400" dirty="0" err="1"/>
              <a:t>myocardial</a:t>
            </a:r>
            <a:r>
              <a:rPr lang="it-IT" sz="2400" dirty="0"/>
              <a:t> </a:t>
            </a:r>
            <a:r>
              <a:rPr lang="it-IT" sz="2400" dirty="0" err="1"/>
              <a:t>infarction</a:t>
            </a:r>
            <a:r>
              <a:rPr lang="it-IT" sz="2400" dirty="0"/>
              <a:t>, </a:t>
            </a:r>
            <a:r>
              <a:rPr lang="it-IT" sz="2400" dirty="0" err="1"/>
              <a:t>pulmonary</a:t>
            </a:r>
            <a:r>
              <a:rPr lang="it-IT" sz="2400" dirty="0"/>
              <a:t> </a:t>
            </a:r>
            <a:r>
              <a:rPr lang="it-IT" sz="2400" dirty="0" err="1"/>
              <a:t>embolism</a:t>
            </a:r>
            <a:r>
              <a:rPr lang="it-IT" sz="2400" dirty="0"/>
              <a:t>, and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sepsis</a:t>
            </a:r>
            <a:r>
              <a:rPr lang="it-IT" sz="2400" dirty="0"/>
              <a:t>. </a:t>
            </a:r>
          </a:p>
          <a:p>
            <a:r>
              <a:rPr lang="it-IT" sz="2400" dirty="0"/>
              <a:t>    </a:t>
            </a:r>
            <a:r>
              <a:rPr lang="it-IT" sz="2400" b="1" dirty="0" err="1"/>
              <a:t>Cardiogenic</a:t>
            </a:r>
            <a:r>
              <a:rPr lang="it-IT" sz="2400" b="1" dirty="0"/>
              <a:t> shock </a:t>
            </a:r>
            <a:r>
              <a:rPr lang="it-IT" sz="2400" dirty="0" err="1"/>
              <a:t>results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low </a:t>
            </a:r>
            <a:r>
              <a:rPr lang="it-IT" sz="2400" dirty="0" err="1"/>
              <a:t>cardiac</a:t>
            </a:r>
            <a:r>
              <a:rPr lang="it-IT" sz="2400" dirty="0"/>
              <a:t> output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result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myocardial</a:t>
            </a:r>
            <a:r>
              <a:rPr lang="it-IT" sz="2400" dirty="0"/>
              <a:t> </a:t>
            </a:r>
            <a:r>
              <a:rPr lang="it-IT" sz="2400" dirty="0" err="1"/>
              <a:t>pump</a:t>
            </a:r>
            <a:r>
              <a:rPr lang="it-IT" sz="2400" dirty="0"/>
              <a:t> </a:t>
            </a:r>
            <a:r>
              <a:rPr lang="it-IT" sz="2400" dirty="0" err="1"/>
              <a:t>failure</a:t>
            </a:r>
            <a:r>
              <a:rPr lang="it-IT" sz="2400" dirty="0"/>
              <a:t>. </a:t>
            </a:r>
            <a:r>
              <a:rPr lang="it-IT" sz="2400" dirty="0" err="1"/>
              <a:t>It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be </a:t>
            </a:r>
            <a:r>
              <a:rPr lang="it-IT" sz="2400" dirty="0" err="1"/>
              <a:t>caused</a:t>
            </a:r>
            <a:r>
              <a:rPr lang="it-IT" sz="2400" dirty="0"/>
              <a:t> by </a:t>
            </a:r>
            <a:r>
              <a:rPr lang="it-IT" sz="2400" dirty="0" err="1"/>
              <a:t>myocardial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 (</a:t>
            </a:r>
            <a:r>
              <a:rPr lang="it-IT" sz="2400" dirty="0" err="1"/>
              <a:t>infarction</a:t>
            </a:r>
            <a:r>
              <a:rPr lang="it-IT" sz="2400" dirty="0"/>
              <a:t>), </a:t>
            </a:r>
            <a:r>
              <a:rPr lang="it-IT" sz="2400" dirty="0" err="1"/>
              <a:t>ventricular</a:t>
            </a:r>
            <a:r>
              <a:rPr lang="it-IT" sz="2400" dirty="0"/>
              <a:t> </a:t>
            </a:r>
            <a:r>
              <a:rPr lang="it-IT" sz="2400" dirty="0" err="1"/>
              <a:t>arrhythmias</a:t>
            </a:r>
            <a:r>
              <a:rPr lang="it-IT" sz="2400" dirty="0"/>
              <a:t>, </a:t>
            </a:r>
            <a:r>
              <a:rPr lang="it-IT" sz="2400" dirty="0" err="1"/>
              <a:t>extrinsic</a:t>
            </a:r>
            <a:r>
              <a:rPr lang="it-IT" sz="2400" dirty="0"/>
              <a:t> </a:t>
            </a:r>
            <a:r>
              <a:rPr lang="it-IT" sz="2400" dirty="0" err="1"/>
              <a:t>compression</a:t>
            </a:r>
            <a:r>
              <a:rPr lang="it-IT" sz="2400" dirty="0"/>
              <a:t> (</a:t>
            </a:r>
            <a:r>
              <a:rPr lang="it-IT" sz="2400" dirty="0" err="1"/>
              <a:t>cardiac</a:t>
            </a:r>
            <a:r>
              <a:rPr lang="it-IT" sz="2400" dirty="0"/>
              <a:t> </a:t>
            </a:r>
            <a:r>
              <a:rPr lang="it-IT" sz="2400" dirty="0" err="1"/>
              <a:t>tamponade</a:t>
            </a:r>
            <a:r>
              <a:rPr lang="it-IT" sz="2400" dirty="0"/>
              <a:t>) , or </a:t>
            </a:r>
            <a:r>
              <a:rPr lang="it-IT" sz="2400" dirty="0" err="1"/>
              <a:t>outflow</a:t>
            </a:r>
            <a:r>
              <a:rPr lang="it-IT" sz="2400" dirty="0"/>
              <a:t> </a:t>
            </a:r>
            <a:r>
              <a:rPr lang="it-IT" sz="2400" dirty="0" err="1"/>
              <a:t>obstruction</a:t>
            </a:r>
            <a:r>
              <a:rPr lang="it-IT" sz="2400" dirty="0"/>
              <a:t> (e.g., </a:t>
            </a:r>
            <a:r>
              <a:rPr lang="it-IT" sz="2400" dirty="0" err="1"/>
              <a:t>pulmonary</a:t>
            </a:r>
            <a:r>
              <a:rPr lang="it-IT" sz="2400" dirty="0"/>
              <a:t> </a:t>
            </a:r>
            <a:r>
              <a:rPr lang="it-IT" sz="2400" dirty="0" err="1"/>
              <a:t>embolism</a:t>
            </a:r>
            <a:r>
              <a:rPr lang="it-IT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3400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6426710-FDFC-894B-954A-20B967E2D53C}"/>
              </a:ext>
            </a:extLst>
          </p:cNvPr>
          <p:cNvSpPr/>
          <p:nvPr/>
        </p:nvSpPr>
        <p:spPr>
          <a:xfrm>
            <a:off x="2228850" y="751345"/>
            <a:ext cx="790575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Hypovolemic</a:t>
            </a:r>
            <a:r>
              <a:rPr lang="it-IT" sz="2400" b="1" dirty="0"/>
              <a:t> shock </a:t>
            </a:r>
            <a:r>
              <a:rPr lang="it-IT" sz="2400" dirty="0" err="1"/>
              <a:t>results</a:t>
            </a:r>
            <a:r>
              <a:rPr lang="it-IT" sz="2400" dirty="0"/>
              <a:t> from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cardiac</a:t>
            </a:r>
            <a:r>
              <a:rPr lang="it-IT" sz="2400" dirty="0"/>
              <a:t> output due to </a:t>
            </a:r>
            <a:r>
              <a:rPr lang="it-IT" sz="2400" dirty="0" err="1"/>
              <a:t>loss</a:t>
            </a:r>
            <a:r>
              <a:rPr lang="it-IT" sz="2400" dirty="0"/>
              <a:t> of </a:t>
            </a:r>
            <a:r>
              <a:rPr lang="it-IT" sz="2400" dirty="0" err="1"/>
              <a:t>blood</a:t>
            </a:r>
            <a:r>
              <a:rPr lang="it-IT" sz="2400" dirty="0"/>
              <a:t> or plasma volume (e.g., </a:t>
            </a:r>
            <a:r>
              <a:rPr lang="it-IT" sz="2400" dirty="0" err="1"/>
              <a:t>resulting</a:t>
            </a:r>
            <a:r>
              <a:rPr lang="it-IT" sz="2400" dirty="0"/>
              <a:t> from </a:t>
            </a:r>
            <a:r>
              <a:rPr lang="it-IT" sz="2400" dirty="0" err="1"/>
              <a:t>hemorrhage</a:t>
            </a:r>
            <a:r>
              <a:rPr lang="it-IT" sz="2400" dirty="0"/>
              <a:t> or </a:t>
            </a:r>
            <a:r>
              <a:rPr lang="it-IT" sz="2400" dirty="0" err="1"/>
              <a:t>fluid</a:t>
            </a:r>
            <a:r>
              <a:rPr lang="it-IT" sz="2400" dirty="0"/>
              <a:t> </a:t>
            </a:r>
            <a:r>
              <a:rPr lang="it-IT" sz="2400" dirty="0" err="1"/>
              <a:t>loss</a:t>
            </a:r>
            <a:r>
              <a:rPr lang="it-IT" sz="2400" dirty="0"/>
              <a:t> from severe </a:t>
            </a:r>
            <a:r>
              <a:rPr lang="it-IT" sz="2400" dirty="0" err="1"/>
              <a:t>burns</a:t>
            </a:r>
            <a:r>
              <a:rPr lang="it-IT" sz="2400" dirty="0"/>
              <a:t>).</a:t>
            </a:r>
          </a:p>
          <a:p>
            <a:endParaRPr lang="it-IT" sz="2400" dirty="0"/>
          </a:p>
          <a:p>
            <a:r>
              <a:rPr lang="it-IT" sz="2400" b="1" dirty="0" err="1"/>
              <a:t>Septic</a:t>
            </a:r>
            <a:r>
              <a:rPr lang="it-IT" sz="2400" b="1" dirty="0"/>
              <a:t> shock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triggered</a:t>
            </a:r>
            <a:r>
              <a:rPr lang="it-IT" sz="2400" dirty="0"/>
              <a:t> by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infections</a:t>
            </a:r>
            <a:r>
              <a:rPr lang="it-IT" sz="2400" dirty="0"/>
              <a:t> and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with </a:t>
            </a:r>
            <a:r>
              <a:rPr lang="it-IT" sz="2400" b="1" dirty="0"/>
              <a:t>severe </a:t>
            </a:r>
            <a:r>
              <a:rPr lang="it-IT" sz="2400" b="1" dirty="0" err="1"/>
              <a:t>systemic</a:t>
            </a:r>
            <a:r>
              <a:rPr lang="it-IT" sz="2400" b="1" dirty="0"/>
              <a:t> </a:t>
            </a:r>
            <a:r>
              <a:rPr lang="it-IT" sz="2400" b="1" dirty="0" err="1"/>
              <a:t>inflammatory</a:t>
            </a:r>
            <a:r>
              <a:rPr lang="it-IT" sz="2400" b="1" dirty="0"/>
              <a:t> </a:t>
            </a:r>
            <a:r>
              <a:rPr lang="it-IT" sz="2400" b="1" dirty="0" err="1"/>
              <a:t>response</a:t>
            </a:r>
            <a:r>
              <a:rPr lang="it-IT" sz="2400" b="1" dirty="0"/>
              <a:t> </a:t>
            </a:r>
            <a:r>
              <a:rPr lang="it-IT" sz="2400" b="1" dirty="0" err="1"/>
              <a:t>syndrome</a:t>
            </a:r>
            <a:r>
              <a:rPr lang="it-IT" sz="2400" b="1" dirty="0"/>
              <a:t> (SIRS)</a:t>
            </a:r>
            <a:r>
              <a:rPr lang="it-IT" sz="2400" dirty="0"/>
              <a:t>. In </a:t>
            </a:r>
            <a:r>
              <a:rPr lang="it-IT" sz="2400" dirty="0" err="1"/>
              <a:t>addition</a:t>
            </a:r>
            <a:r>
              <a:rPr lang="it-IT" sz="2400" dirty="0"/>
              <a:t> to </a:t>
            </a:r>
            <a:r>
              <a:rPr lang="it-IT" sz="2400" dirty="0" err="1"/>
              <a:t>microbes</a:t>
            </a:r>
            <a:r>
              <a:rPr lang="it-IT" sz="2400" dirty="0"/>
              <a:t>, SIRS </a:t>
            </a:r>
            <a:r>
              <a:rPr lang="it-IT" sz="2400" dirty="0" err="1"/>
              <a:t>may</a:t>
            </a:r>
            <a:r>
              <a:rPr lang="it-IT" sz="2400" dirty="0"/>
              <a:t> be </a:t>
            </a:r>
            <a:r>
              <a:rPr lang="it-IT" sz="2400" dirty="0" err="1"/>
              <a:t>triggered</a:t>
            </a:r>
            <a:r>
              <a:rPr lang="it-IT" sz="2400" dirty="0"/>
              <a:t> by a </a:t>
            </a:r>
            <a:r>
              <a:rPr lang="it-IT" sz="2400" dirty="0" err="1"/>
              <a:t>variety</a:t>
            </a:r>
            <a:r>
              <a:rPr lang="it-IT" sz="2400" dirty="0"/>
              <a:t> of </a:t>
            </a:r>
            <a:r>
              <a:rPr lang="it-IT" sz="2400" dirty="0" err="1"/>
              <a:t>insults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burns</a:t>
            </a:r>
            <a:r>
              <a:rPr lang="it-IT" sz="2400" dirty="0"/>
              <a:t>, trauma, and/or </a:t>
            </a:r>
            <a:r>
              <a:rPr lang="it-IT" sz="2400" dirty="0" err="1"/>
              <a:t>pancreatitis</a:t>
            </a:r>
            <a:r>
              <a:rPr lang="it-IT" sz="2400" dirty="0"/>
              <a:t>. The common </a:t>
            </a:r>
            <a:r>
              <a:rPr lang="it-IT" sz="2400" dirty="0" err="1"/>
              <a:t>pathogenic</a:t>
            </a:r>
            <a:r>
              <a:rPr lang="it-IT" sz="2400" dirty="0"/>
              <a:t> </a:t>
            </a:r>
            <a:r>
              <a:rPr lang="it-IT" sz="2400" dirty="0" err="1"/>
              <a:t>mechanism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massive </a:t>
            </a:r>
            <a:r>
              <a:rPr lang="it-IT" sz="2400" dirty="0" err="1"/>
              <a:t>outpouring</a:t>
            </a:r>
            <a:r>
              <a:rPr lang="it-IT" sz="2400" dirty="0"/>
              <a:t> of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 from innate and </a:t>
            </a:r>
            <a:r>
              <a:rPr lang="it-IT" sz="2400" dirty="0" err="1"/>
              <a:t>adaptive</a:t>
            </a:r>
            <a:r>
              <a:rPr lang="it-IT" sz="2400" dirty="0"/>
              <a:t> immune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produce </a:t>
            </a:r>
            <a:r>
              <a:rPr lang="it-IT" sz="2400" dirty="0" err="1"/>
              <a:t>arterial</a:t>
            </a:r>
            <a:r>
              <a:rPr lang="it-IT" sz="2400" dirty="0"/>
              <a:t> </a:t>
            </a:r>
            <a:r>
              <a:rPr lang="it-IT" sz="2400" dirty="0" err="1"/>
              <a:t>vasodilation</a:t>
            </a:r>
            <a:r>
              <a:rPr lang="it-IT" sz="2400" dirty="0"/>
              <a:t>,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leakage</a:t>
            </a:r>
            <a:r>
              <a:rPr lang="it-IT" sz="2400" dirty="0"/>
              <a:t>, and </a:t>
            </a:r>
            <a:r>
              <a:rPr lang="it-IT" sz="2400" dirty="0" err="1"/>
              <a:t>venous</a:t>
            </a:r>
            <a:r>
              <a:rPr lang="it-IT" sz="2400" dirty="0"/>
              <a:t> </a:t>
            </a:r>
            <a:r>
              <a:rPr lang="it-IT" sz="2400" dirty="0" err="1"/>
              <a:t>blood</a:t>
            </a:r>
            <a:r>
              <a:rPr lang="it-IT" sz="2400" dirty="0"/>
              <a:t> </a:t>
            </a:r>
            <a:r>
              <a:rPr lang="it-IT" sz="2400" dirty="0" err="1"/>
              <a:t>pooling</a:t>
            </a:r>
            <a:r>
              <a:rPr lang="it-IT" sz="2400" dirty="0"/>
              <a:t>.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cardiovascular</a:t>
            </a:r>
            <a:r>
              <a:rPr lang="it-IT" sz="2400" dirty="0"/>
              <a:t> </a:t>
            </a:r>
            <a:r>
              <a:rPr lang="it-IT" sz="2400" dirty="0" err="1"/>
              <a:t>abnormalities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 in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hypoperfusion</a:t>
            </a:r>
            <a:r>
              <a:rPr lang="it-IT" sz="2400" dirty="0"/>
              <a:t>,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hypoxia</a:t>
            </a:r>
            <a:r>
              <a:rPr lang="it-IT" sz="2400" dirty="0"/>
              <a:t>, and </a:t>
            </a:r>
            <a:r>
              <a:rPr lang="it-IT" sz="2400" dirty="0" err="1"/>
              <a:t>metabolic</a:t>
            </a:r>
            <a:r>
              <a:rPr lang="it-IT" sz="2400" dirty="0"/>
              <a:t> </a:t>
            </a:r>
            <a:r>
              <a:rPr lang="it-IT" sz="2400" dirty="0" err="1"/>
              <a:t>derangements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lead</a:t>
            </a:r>
            <a:r>
              <a:rPr lang="it-IT" sz="2400" dirty="0"/>
              <a:t> to </a:t>
            </a:r>
            <a:r>
              <a:rPr lang="it-IT" sz="2400" dirty="0" err="1"/>
              <a:t>organ</a:t>
            </a:r>
            <a:r>
              <a:rPr lang="it-IT" sz="2400" dirty="0"/>
              <a:t> </a:t>
            </a:r>
            <a:r>
              <a:rPr lang="it-IT" sz="2400" dirty="0" err="1"/>
              <a:t>dysfunction</a:t>
            </a:r>
            <a:r>
              <a:rPr lang="it-IT" sz="2400" dirty="0"/>
              <a:t> and, </a:t>
            </a:r>
            <a:r>
              <a:rPr lang="it-IT" sz="2400" dirty="0" err="1"/>
              <a:t>if</a:t>
            </a:r>
            <a:r>
              <a:rPr lang="it-IT" sz="2400" dirty="0"/>
              <a:t> severe and </a:t>
            </a:r>
            <a:r>
              <a:rPr lang="it-IT" sz="2400" dirty="0" err="1"/>
              <a:t>persistent</a:t>
            </a:r>
            <a:r>
              <a:rPr lang="it-IT" sz="2400" dirty="0"/>
              <a:t>, </a:t>
            </a:r>
            <a:r>
              <a:rPr lang="it-IT" sz="2400" dirty="0" err="1"/>
              <a:t>organ</a:t>
            </a:r>
            <a:r>
              <a:rPr lang="it-IT" sz="2400" dirty="0"/>
              <a:t> </a:t>
            </a:r>
            <a:r>
              <a:rPr lang="it-IT" sz="2400" dirty="0" err="1"/>
              <a:t>failure</a:t>
            </a:r>
            <a:r>
              <a:rPr lang="it-IT" sz="2400" dirty="0"/>
              <a:t> and </a:t>
            </a:r>
            <a:r>
              <a:rPr lang="it-IT" sz="2400" dirty="0" err="1"/>
              <a:t>death</a:t>
            </a:r>
            <a:r>
              <a:rPr lang="it-IT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67948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9 alle 09.46.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44733"/>
            <a:ext cx="9160842" cy="24419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827389" y="3429001"/>
            <a:ext cx="85372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/>
              <a:t>Septic</a:t>
            </a:r>
            <a:r>
              <a:rPr lang="it-IT" b="1" dirty="0"/>
              <a:t> shock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most</a:t>
            </a:r>
            <a:r>
              <a:rPr lang="it-IT" b="1" dirty="0"/>
              <a:t> </a:t>
            </a:r>
            <a:r>
              <a:rPr lang="it-IT" b="1" dirty="0" err="1"/>
              <a:t>frequently</a:t>
            </a:r>
            <a:r>
              <a:rPr lang="it-IT" b="1" dirty="0"/>
              <a:t> </a:t>
            </a:r>
            <a:r>
              <a:rPr lang="it-IT" b="1" dirty="0" err="1"/>
              <a:t>triggered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</a:t>
            </a:r>
            <a:r>
              <a:rPr lang="it-IT" b="1" dirty="0" err="1"/>
              <a:t>gram-positive</a:t>
            </a:r>
            <a:r>
              <a:rPr lang="it-IT" b="1" dirty="0"/>
              <a:t> </a:t>
            </a:r>
            <a:r>
              <a:rPr lang="it-IT" b="1" dirty="0" err="1"/>
              <a:t>bacterial</a:t>
            </a:r>
            <a:r>
              <a:rPr lang="it-IT" b="1" dirty="0"/>
              <a:t> </a:t>
            </a:r>
            <a:r>
              <a:rPr lang="it-IT" b="1" dirty="0" err="1"/>
              <a:t>infections</a:t>
            </a:r>
            <a:r>
              <a:rPr lang="it-IT" b="1" dirty="0"/>
              <a:t>, </a:t>
            </a:r>
            <a:r>
              <a:rPr lang="it-IT" b="1" dirty="0" err="1"/>
              <a:t>followed</a:t>
            </a:r>
            <a:r>
              <a:rPr lang="it-IT" b="1" dirty="0"/>
              <a:t> </a:t>
            </a:r>
            <a:r>
              <a:rPr lang="it-IT" b="1" dirty="0" err="1"/>
              <a:t>by</a:t>
            </a:r>
            <a:r>
              <a:rPr lang="it-IT" b="1" dirty="0"/>
              <a:t> gram-negative </a:t>
            </a:r>
            <a:r>
              <a:rPr lang="it-IT" b="1" dirty="0" err="1"/>
              <a:t>bacteria</a:t>
            </a:r>
            <a:r>
              <a:rPr lang="it-IT" b="1" dirty="0"/>
              <a:t> and fungi. </a:t>
            </a:r>
            <a:r>
              <a:rPr lang="it-IT" b="1" dirty="0" err="1"/>
              <a:t>Hence</a:t>
            </a:r>
            <a:r>
              <a:rPr lang="it-IT" b="1" dirty="0"/>
              <a:t>, </a:t>
            </a:r>
            <a:r>
              <a:rPr lang="it-IT" b="1" dirty="0" err="1"/>
              <a:t>an</a:t>
            </a:r>
            <a:r>
              <a:rPr lang="it-IT" b="1" dirty="0"/>
              <a:t> </a:t>
            </a:r>
            <a:r>
              <a:rPr lang="it-IT" b="1" dirty="0" err="1"/>
              <a:t>older</a:t>
            </a:r>
            <a:r>
              <a:rPr lang="it-IT" b="1" dirty="0"/>
              <a:t> </a:t>
            </a:r>
            <a:r>
              <a:rPr lang="it-IT" b="1" dirty="0" err="1"/>
              <a:t>synonym</a:t>
            </a:r>
            <a:r>
              <a:rPr lang="it-IT" b="1" dirty="0"/>
              <a:t>, “</a:t>
            </a:r>
            <a:r>
              <a:rPr lang="it-IT" b="1" dirty="0" err="1"/>
              <a:t>endotoxic</a:t>
            </a:r>
            <a:r>
              <a:rPr lang="it-IT" b="1" dirty="0"/>
              <a:t> shock,” </a:t>
            </a:r>
            <a:r>
              <a:rPr lang="it-IT" b="1" dirty="0" err="1"/>
              <a:t>is</a:t>
            </a:r>
            <a:r>
              <a:rPr lang="it-IT" b="1" dirty="0"/>
              <a:t> no </a:t>
            </a:r>
            <a:r>
              <a:rPr lang="it-IT" b="1" dirty="0" err="1"/>
              <a:t>longer</a:t>
            </a:r>
            <a:r>
              <a:rPr lang="it-IT" b="1" dirty="0"/>
              <a:t> appropriate.</a:t>
            </a:r>
          </a:p>
          <a:p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ability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diverse </a:t>
            </a:r>
            <a:r>
              <a:rPr lang="it-IT" dirty="0" err="1"/>
              <a:t>microorganisms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cause </a:t>
            </a:r>
            <a:r>
              <a:rPr lang="it-IT" dirty="0" err="1"/>
              <a:t>septic</a:t>
            </a:r>
            <a:r>
              <a:rPr lang="it-IT" dirty="0"/>
              <a:t> shock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consistent</a:t>
            </a:r>
            <a:r>
              <a:rPr lang="it-IT" dirty="0"/>
              <a:t> </a:t>
            </a:r>
            <a:r>
              <a:rPr lang="it-IT" dirty="0" err="1"/>
              <a:t>with</a:t>
            </a:r>
            <a:r>
              <a:rPr lang="it-IT" dirty="0"/>
              <a:t> the idea </a:t>
            </a:r>
            <a:r>
              <a:rPr lang="it-IT" dirty="0" err="1"/>
              <a:t>that</a:t>
            </a:r>
            <a:r>
              <a:rPr lang="it-IT" dirty="0"/>
              <a:t> a </a:t>
            </a:r>
            <a:r>
              <a:rPr lang="it-IT" dirty="0" err="1"/>
              <a:t>variety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microbial</a:t>
            </a:r>
            <a:r>
              <a:rPr lang="it-IT" dirty="0"/>
              <a:t> </a:t>
            </a:r>
            <a:r>
              <a:rPr lang="it-IT" dirty="0" err="1"/>
              <a:t>constituents</a:t>
            </a:r>
            <a:r>
              <a:rPr lang="it-IT" dirty="0"/>
              <a:t> can trigger the </a:t>
            </a:r>
            <a:r>
              <a:rPr lang="it-IT" dirty="0" err="1"/>
              <a:t>process</a:t>
            </a:r>
            <a:r>
              <a:rPr lang="it-IT" dirty="0"/>
              <a:t>. </a:t>
            </a:r>
            <a:r>
              <a:rPr lang="it-IT" dirty="0" err="1"/>
              <a:t>Macrophages</a:t>
            </a:r>
            <a:r>
              <a:rPr lang="it-IT" dirty="0"/>
              <a:t>, </a:t>
            </a:r>
            <a:r>
              <a:rPr lang="it-IT" dirty="0" err="1"/>
              <a:t>neutrophils</a:t>
            </a:r>
            <a:r>
              <a:rPr lang="it-IT" dirty="0"/>
              <a:t>, </a:t>
            </a:r>
            <a:r>
              <a:rPr lang="it-IT" dirty="0" err="1"/>
              <a:t>dendritic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and </a:t>
            </a:r>
            <a:r>
              <a:rPr lang="it-IT" dirty="0" err="1"/>
              <a:t>soluble</a:t>
            </a:r>
            <a:r>
              <a:rPr lang="it-IT" dirty="0"/>
              <a:t> </a:t>
            </a:r>
            <a:r>
              <a:rPr lang="it-IT" dirty="0" err="1"/>
              <a:t>components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innate immune system (e.g., </a:t>
            </a:r>
            <a:r>
              <a:rPr lang="it-IT" dirty="0" err="1"/>
              <a:t>complement</a:t>
            </a:r>
            <a:r>
              <a:rPr lang="it-IT" dirty="0"/>
              <a:t>) </a:t>
            </a:r>
            <a:r>
              <a:rPr lang="it-IT" dirty="0" err="1"/>
              <a:t>recognize</a:t>
            </a:r>
            <a:r>
              <a:rPr lang="it-IT" dirty="0"/>
              <a:t> and are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</a:t>
            </a:r>
            <a:r>
              <a:rPr lang="it-IT" dirty="0" err="1"/>
              <a:t>several</a:t>
            </a:r>
            <a:r>
              <a:rPr lang="it-IT" dirty="0"/>
              <a:t> </a:t>
            </a:r>
            <a:r>
              <a:rPr lang="it-IT" dirty="0" err="1"/>
              <a:t>substances</a:t>
            </a:r>
            <a:r>
              <a:rPr lang="it-IT" dirty="0"/>
              <a:t> </a:t>
            </a:r>
            <a:r>
              <a:rPr lang="it-IT" dirty="0" err="1"/>
              <a:t>derived</a:t>
            </a:r>
            <a:r>
              <a:rPr lang="it-IT" dirty="0"/>
              <a:t> </a:t>
            </a:r>
            <a:r>
              <a:rPr lang="it-IT" dirty="0" err="1"/>
              <a:t>from</a:t>
            </a:r>
            <a:r>
              <a:rPr lang="it-IT" dirty="0"/>
              <a:t> </a:t>
            </a:r>
            <a:r>
              <a:rPr lang="it-IT" dirty="0" err="1"/>
              <a:t>microorganisms</a:t>
            </a:r>
            <a:r>
              <a:rPr lang="it-IT" dirty="0"/>
              <a:t>. </a:t>
            </a:r>
            <a:r>
              <a:rPr lang="it-IT" dirty="0" err="1"/>
              <a:t>After</a:t>
            </a:r>
            <a:r>
              <a:rPr lang="it-IT" dirty="0"/>
              <a:t> </a:t>
            </a:r>
            <a:r>
              <a:rPr lang="it-IT" dirty="0" err="1"/>
              <a:t>activation</a:t>
            </a:r>
            <a:r>
              <a:rPr lang="it-IT" dirty="0"/>
              <a:t>,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factors</a:t>
            </a:r>
            <a:r>
              <a:rPr lang="it-IT" dirty="0"/>
              <a:t> </a:t>
            </a:r>
            <a:r>
              <a:rPr lang="it-IT" dirty="0" err="1"/>
              <a:t>initiate</a:t>
            </a:r>
            <a:r>
              <a:rPr lang="it-IT" dirty="0"/>
              <a:t> a </a:t>
            </a:r>
            <a:r>
              <a:rPr lang="it-IT" dirty="0" err="1"/>
              <a:t>number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inflammatory</a:t>
            </a:r>
            <a:r>
              <a:rPr lang="it-IT" dirty="0"/>
              <a:t> </a:t>
            </a:r>
            <a:r>
              <a:rPr lang="it-IT" dirty="0" err="1"/>
              <a:t>responses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interact</a:t>
            </a:r>
            <a:r>
              <a:rPr lang="it-IT" dirty="0"/>
              <a:t> in a </a:t>
            </a:r>
            <a:r>
              <a:rPr lang="it-IT" dirty="0" err="1"/>
              <a:t>complex</a:t>
            </a:r>
            <a:r>
              <a:rPr lang="it-IT" dirty="0"/>
              <a:t>, </a:t>
            </a:r>
            <a:r>
              <a:rPr lang="it-IT" dirty="0" err="1"/>
              <a:t>incompletely</a:t>
            </a:r>
            <a:r>
              <a:rPr lang="it-IT" dirty="0"/>
              <a:t> </a:t>
            </a:r>
            <a:r>
              <a:rPr lang="it-IT" dirty="0" err="1"/>
              <a:t>understood</a:t>
            </a:r>
            <a:r>
              <a:rPr lang="it-IT" dirty="0"/>
              <a:t> fashion </a:t>
            </a:r>
            <a:r>
              <a:rPr lang="it-IT" dirty="0" err="1"/>
              <a:t>to</a:t>
            </a:r>
            <a:r>
              <a:rPr lang="it-IT" dirty="0"/>
              <a:t> produce </a:t>
            </a:r>
            <a:r>
              <a:rPr lang="it-IT" dirty="0" err="1"/>
              <a:t>septic</a:t>
            </a:r>
            <a:r>
              <a:rPr lang="it-IT" dirty="0"/>
              <a:t> shock and </a:t>
            </a:r>
            <a:r>
              <a:rPr lang="it-IT" dirty="0" err="1"/>
              <a:t>multiorgan</a:t>
            </a:r>
            <a:r>
              <a:rPr lang="it-IT" dirty="0"/>
              <a:t> </a:t>
            </a:r>
            <a:r>
              <a:rPr lang="it-IT" dirty="0" err="1"/>
              <a:t>dysfunction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460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643945" y="225779"/>
            <a:ext cx="8904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Major </a:t>
            </a:r>
            <a:r>
              <a:rPr lang="it-IT" b="1" dirty="0" err="1"/>
              <a:t>pathogenic</a:t>
            </a:r>
            <a:r>
              <a:rPr lang="it-IT" b="1" dirty="0"/>
              <a:t> </a:t>
            </a:r>
            <a:r>
              <a:rPr lang="it-IT" b="1" dirty="0" err="1"/>
              <a:t>pathways</a:t>
            </a:r>
            <a:r>
              <a:rPr lang="it-IT" b="1" dirty="0"/>
              <a:t> in </a:t>
            </a:r>
            <a:r>
              <a:rPr lang="it-IT" b="1" dirty="0" err="1"/>
              <a:t>septic</a:t>
            </a:r>
            <a:r>
              <a:rPr lang="it-IT" b="1" dirty="0"/>
              <a:t> shock. </a:t>
            </a:r>
            <a:r>
              <a:rPr lang="it-IT" dirty="0" err="1"/>
              <a:t>Microbial</a:t>
            </a:r>
            <a:r>
              <a:rPr lang="it-IT" dirty="0"/>
              <a:t> </a:t>
            </a:r>
            <a:r>
              <a:rPr lang="it-IT" dirty="0" err="1"/>
              <a:t>products</a:t>
            </a:r>
            <a:r>
              <a:rPr lang="it-IT" dirty="0"/>
              <a:t> </a:t>
            </a:r>
            <a:r>
              <a:rPr lang="it-IT" dirty="0" err="1"/>
              <a:t>activate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 and </a:t>
            </a:r>
            <a:r>
              <a:rPr lang="it-IT" dirty="0" err="1"/>
              <a:t>cellular</a:t>
            </a:r>
            <a:r>
              <a:rPr lang="it-IT" dirty="0"/>
              <a:t> and </a:t>
            </a:r>
            <a:r>
              <a:rPr lang="it-IT" dirty="0" err="1"/>
              <a:t>humoral</a:t>
            </a:r>
            <a:r>
              <a:rPr lang="it-IT" dirty="0"/>
              <a:t> </a:t>
            </a:r>
            <a:r>
              <a:rPr lang="it-IT" dirty="0" err="1"/>
              <a:t>elements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innate immune system, </a:t>
            </a:r>
            <a:r>
              <a:rPr lang="it-IT" dirty="0" err="1"/>
              <a:t>initiating</a:t>
            </a:r>
            <a:r>
              <a:rPr lang="it-IT" dirty="0"/>
              <a:t> a </a:t>
            </a:r>
            <a:r>
              <a:rPr lang="it-IT" dirty="0" err="1"/>
              <a:t>cascade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events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lead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end-stage </a:t>
            </a:r>
            <a:r>
              <a:rPr lang="it-IT" dirty="0" err="1"/>
              <a:t>multiorgan</a:t>
            </a:r>
            <a:r>
              <a:rPr lang="it-IT" dirty="0"/>
              <a:t> </a:t>
            </a:r>
            <a:r>
              <a:rPr lang="it-IT" dirty="0" err="1"/>
              <a:t>failure</a:t>
            </a:r>
            <a:r>
              <a:rPr lang="it-IT" dirty="0"/>
              <a:t>. DIC, </a:t>
            </a:r>
            <a:r>
              <a:rPr lang="it-IT" dirty="0" err="1"/>
              <a:t>Disseminated</a:t>
            </a:r>
            <a:r>
              <a:rPr lang="it-IT" dirty="0"/>
              <a:t> </a:t>
            </a:r>
            <a:r>
              <a:rPr lang="it-IT" dirty="0" err="1"/>
              <a:t>intravascular</a:t>
            </a:r>
            <a:r>
              <a:rPr lang="it-IT" dirty="0"/>
              <a:t> </a:t>
            </a:r>
            <a:r>
              <a:rPr lang="it-IT" dirty="0" err="1"/>
              <a:t>coagulation</a:t>
            </a:r>
            <a:r>
              <a:rPr lang="it-IT" dirty="0"/>
              <a:t>; HMGB1, </a:t>
            </a:r>
            <a:r>
              <a:rPr lang="it-IT" dirty="0" err="1"/>
              <a:t>high-mobility</a:t>
            </a:r>
            <a:r>
              <a:rPr lang="it-IT" dirty="0"/>
              <a:t> </a:t>
            </a:r>
            <a:r>
              <a:rPr lang="it-IT" dirty="0" err="1"/>
              <a:t>group</a:t>
            </a:r>
            <a:r>
              <a:rPr lang="it-IT" dirty="0"/>
              <a:t> box </a:t>
            </a:r>
            <a:r>
              <a:rPr lang="it-IT" dirty="0" err="1"/>
              <a:t>1</a:t>
            </a:r>
            <a:r>
              <a:rPr lang="it-IT" dirty="0"/>
              <a:t> </a:t>
            </a:r>
            <a:r>
              <a:rPr lang="it-IT" dirty="0" err="1"/>
              <a:t>protein</a:t>
            </a:r>
            <a:endParaRPr lang="it-IT" dirty="0"/>
          </a:p>
        </p:txBody>
      </p:sp>
      <p:pic>
        <p:nvPicPr>
          <p:cNvPr id="3" name="Immagine 2" descr="Schermata 2018-08-24 alle 11.47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642662"/>
            <a:ext cx="7238471" cy="477789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762471" y="2005464"/>
            <a:ext cx="18344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NO, </a:t>
            </a:r>
            <a:r>
              <a:rPr lang="it-IT" sz="1600" dirty="0" err="1"/>
              <a:t>nitric</a:t>
            </a:r>
            <a:r>
              <a:rPr lang="it-IT" sz="1600" dirty="0"/>
              <a:t> </a:t>
            </a:r>
            <a:r>
              <a:rPr lang="it-IT" sz="1600" dirty="0" err="1"/>
              <a:t>oxide</a:t>
            </a:r>
            <a:r>
              <a:rPr lang="it-IT" sz="1600" dirty="0"/>
              <a:t>; PAF, </a:t>
            </a:r>
            <a:r>
              <a:rPr lang="it-IT" sz="1600" dirty="0" err="1"/>
              <a:t>platelet-activating</a:t>
            </a:r>
            <a:r>
              <a:rPr lang="it-IT" sz="1600" dirty="0"/>
              <a:t> </a:t>
            </a:r>
            <a:r>
              <a:rPr lang="it-IT" sz="1600" dirty="0" err="1"/>
              <a:t>factor</a:t>
            </a:r>
            <a:r>
              <a:rPr lang="it-IT" sz="1600" dirty="0"/>
              <a:t>; PAI-1, </a:t>
            </a:r>
            <a:r>
              <a:rPr lang="it-IT" sz="1600" dirty="0" err="1"/>
              <a:t>plasminogen</a:t>
            </a:r>
            <a:r>
              <a:rPr lang="it-IT" sz="1600" dirty="0"/>
              <a:t> </a:t>
            </a:r>
            <a:r>
              <a:rPr lang="it-IT" sz="1600" dirty="0" err="1"/>
              <a:t>activator</a:t>
            </a:r>
            <a:r>
              <a:rPr lang="it-IT" sz="1600" dirty="0"/>
              <a:t> inhibitor-1; PAMP, </a:t>
            </a:r>
            <a:r>
              <a:rPr lang="it-IT" sz="1600" dirty="0" err="1"/>
              <a:t>pathogen-associated</a:t>
            </a:r>
            <a:r>
              <a:rPr lang="it-IT" sz="1600" dirty="0"/>
              <a:t> </a:t>
            </a:r>
            <a:r>
              <a:rPr lang="it-IT" sz="1600" dirty="0" err="1"/>
              <a:t>molecular</a:t>
            </a:r>
            <a:r>
              <a:rPr lang="it-IT" sz="1600" dirty="0"/>
              <a:t> pattern; STNFR, </a:t>
            </a:r>
            <a:r>
              <a:rPr lang="it-IT" sz="1600" dirty="0" err="1"/>
              <a:t>soluble</a:t>
            </a:r>
            <a:r>
              <a:rPr lang="it-IT" sz="1600" dirty="0"/>
              <a:t> </a:t>
            </a:r>
            <a:r>
              <a:rPr lang="it-IT" sz="1600" dirty="0" err="1"/>
              <a:t>tumor</a:t>
            </a:r>
            <a:r>
              <a:rPr lang="it-IT" sz="1600" dirty="0"/>
              <a:t> </a:t>
            </a:r>
            <a:r>
              <a:rPr lang="it-IT" sz="1600" dirty="0" err="1"/>
              <a:t>necrosis</a:t>
            </a:r>
            <a:r>
              <a:rPr lang="it-IT" sz="1600" dirty="0"/>
              <a:t> </a:t>
            </a:r>
            <a:r>
              <a:rPr lang="it-IT" sz="1600" dirty="0" err="1"/>
              <a:t>factor</a:t>
            </a:r>
            <a:r>
              <a:rPr lang="it-IT" sz="1600" dirty="0"/>
              <a:t> </a:t>
            </a:r>
            <a:r>
              <a:rPr lang="it-IT" sz="1600" dirty="0" err="1"/>
              <a:t>receptor</a:t>
            </a:r>
            <a:r>
              <a:rPr lang="it-IT" sz="1600" dirty="0"/>
              <a:t>; TF, </a:t>
            </a:r>
            <a:r>
              <a:rPr lang="it-IT" sz="1600" dirty="0" err="1"/>
              <a:t>tissue</a:t>
            </a:r>
            <a:r>
              <a:rPr lang="it-IT" sz="1600" dirty="0"/>
              <a:t> </a:t>
            </a:r>
            <a:r>
              <a:rPr lang="it-IT" sz="1600" dirty="0" err="1"/>
              <a:t>factor</a:t>
            </a:r>
            <a:r>
              <a:rPr lang="it-IT" sz="1600" dirty="0"/>
              <a:t>; TFPI, </a:t>
            </a:r>
            <a:r>
              <a:rPr lang="it-IT" sz="1600" dirty="0" err="1"/>
              <a:t>tissue</a:t>
            </a:r>
            <a:r>
              <a:rPr lang="it-IT" sz="1600" dirty="0"/>
              <a:t> </a:t>
            </a:r>
            <a:r>
              <a:rPr lang="it-IT" sz="1600" dirty="0" err="1"/>
              <a:t>factor</a:t>
            </a:r>
            <a:r>
              <a:rPr lang="it-IT" sz="1600" dirty="0"/>
              <a:t> </a:t>
            </a:r>
            <a:r>
              <a:rPr lang="it-IT" sz="1600" dirty="0" err="1"/>
              <a:t>pathway</a:t>
            </a:r>
            <a:r>
              <a:rPr lang="it-IT" sz="1600" dirty="0"/>
              <a:t> </a:t>
            </a:r>
            <a:r>
              <a:rPr lang="it-IT" sz="1600" dirty="0" err="1"/>
              <a:t>inhibitor</a:t>
            </a:r>
            <a:r>
              <a:rPr lang="it-IT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503317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61444" y="429401"/>
            <a:ext cx="8480778" cy="5632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Inflammatory</a:t>
            </a:r>
            <a:r>
              <a:rPr lang="it-IT" sz="2400" b="1" dirty="0"/>
              <a:t> and </a:t>
            </a:r>
            <a:r>
              <a:rPr lang="it-IT" sz="2400" b="1" dirty="0" err="1"/>
              <a:t>counterinflammatory</a:t>
            </a:r>
            <a:r>
              <a:rPr lang="it-IT" sz="2400" b="1" dirty="0"/>
              <a:t> </a:t>
            </a:r>
            <a:r>
              <a:rPr lang="it-IT" sz="2400" b="1" dirty="0" err="1"/>
              <a:t>responses</a:t>
            </a:r>
            <a:r>
              <a:rPr lang="it-IT" sz="2400" b="1" dirty="0"/>
              <a:t>.</a:t>
            </a:r>
          </a:p>
          <a:p>
            <a:r>
              <a:rPr lang="it-IT" sz="2400" dirty="0"/>
              <a:t>In </a:t>
            </a:r>
            <a:r>
              <a:rPr lang="it-IT" sz="2400" dirty="0" err="1"/>
              <a:t>sepsis</a:t>
            </a:r>
            <a:r>
              <a:rPr lang="it-IT" sz="2400" dirty="0"/>
              <a:t>, </a:t>
            </a:r>
            <a:r>
              <a:rPr lang="it-IT" sz="2400" dirty="0" err="1"/>
              <a:t>various</a:t>
            </a:r>
            <a:r>
              <a:rPr lang="it-IT" sz="2400" dirty="0"/>
              <a:t>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wall</a:t>
            </a:r>
            <a:r>
              <a:rPr lang="it-IT" sz="2400" dirty="0"/>
              <a:t> </a:t>
            </a:r>
            <a:r>
              <a:rPr lang="it-IT" sz="2400" dirty="0" err="1"/>
              <a:t>constituents</a:t>
            </a:r>
            <a:r>
              <a:rPr lang="it-IT" sz="2400" dirty="0"/>
              <a:t> </a:t>
            </a:r>
            <a:r>
              <a:rPr lang="it-IT" sz="2400" dirty="0" err="1"/>
              <a:t>engage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on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the innate immune system, </a:t>
            </a:r>
            <a:r>
              <a:rPr lang="it-IT" sz="2400" dirty="0" err="1"/>
              <a:t>triggering</a:t>
            </a:r>
            <a:r>
              <a:rPr lang="it-IT" sz="2400" dirty="0"/>
              <a:t> </a:t>
            </a:r>
            <a:r>
              <a:rPr lang="it-IT" sz="2400" dirty="0" err="1"/>
              <a:t>proinflammatory</a:t>
            </a:r>
            <a:r>
              <a:rPr lang="it-IT" sz="2400" dirty="0"/>
              <a:t> </a:t>
            </a:r>
            <a:r>
              <a:rPr lang="it-IT" sz="2400" dirty="0" err="1"/>
              <a:t>responses</a:t>
            </a:r>
            <a:r>
              <a:rPr lang="it-IT" sz="2400" dirty="0"/>
              <a:t>. </a:t>
            </a:r>
            <a:r>
              <a:rPr lang="it-IT" sz="2400" dirty="0" err="1"/>
              <a:t>Likely</a:t>
            </a:r>
            <a:r>
              <a:rPr lang="it-IT" sz="2400" dirty="0"/>
              <a:t> </a:t>
            </a:r>
            <a:r>
              <a:rPr lang="it-IT" sz="2400" dirty="0" err="1"/>
              <a:t>initiators</a:t>
            </a:r>
            <a:r>
              <a:rPr lang="it-IT" sz="2400" dirty="0"/>
              <a:t> of </a:t>
            </a:r>
            <a:r>
              <a:rPr lang="it-IT" sz="2400" dirty="0" err="1"/>
              <a:t>inflammation</a:t>
            </a:r>
            <a:r>
              <a:rPr lang="it-IT" sz="2400" dirty="0"/>
              <a:t> in </a:t>
            </a:r>
            <a:r>
              <a:rPr lang="it-IT" sz="2400" dirty="0" err="1"/>
              <a:t>sepsis</a:t>
            </a:r>
            <a:r>
              <a:rPr lang="it-IT" sz="2400" dirty="0"/>
              <a:t> are </a:t>
            </a:r>
            <a:r>
              <a:rPr lang="it-IT" sz="2400" dirty="0" err="1"/>
              <a:t>signaling</a:t>
            </a:r>
            <a:r>
              <a:rPr lang="it-IT" sz="2400" dirty="0"/>
              <a:t> </a:t>
            </a:r>
            <a:r>
              <a:rPr lang="it-IT" sz="2400" dirty="0" err="1"/>
              <a:t>pathways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lie</a:t>
            </a:r>
            <a:r>
              <a:rPr lang="it-IT" sz="2400" dirty="0"/>
              <a:t> downstream of </a:t>
            </a:r>
            <a:r>
              <a:rPr lang="it-IT" sz="2400" dirty="0" err="1"/>
              <a:t>Toll-like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(</a:t>
            </a:r>
            <a:r>
              <a:rPr lang="it-IT" sz="2400" dirty="0" err="1"/>
              <a:t>TLRs</a:t>
            </a:r>
            <a:r>
              <a:rPr lang="it-IT" sz="2400" dirty="0"/>
              <a:t>),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recognize</a:t>
            </a:r>
            <a:r>
              <a:rPr lang="it-IT" sz="2400" dirty="0"/>
              <a:t> a </a:t>
            </a:r>
            <a:r>
              <a:rPr lang="it-IT" sz="2400" dirty="0" err="1"/>
              <a:t>host</a:t>
            </a:r>
            <a:r>
              <a:rPr lang="it-IT" sz="2400" dirty="0"/>
              <a:t> of </a:t>
            </a:r>
            <a:r>
              <a:rPr lang="it-IT" sz="2400" dirty="0" err="1"/>
              <a:t>microbe-derived</a:t>
            </a:r>
            <a:r>
              <a:rPr lang="it-IT" sz="2400" dirty="0"/>
              <a:t> </a:t>
            </a:r>
            <a:r>
              <a:rPr lang="it-IT" sz="2400" dirty="0" err="1"/>
              <a:t>substances</a:t>
            </a:r>
            <a:r>
              <a:rPr lang="it-IT" sz="2400" dirty="0"/>
              <a:t> </a:t>
            </a:r>
            <a:r>
              <a:rPr lang="it-IT" sz="2400" dirty="0" err="1"/>
              <a:t>containing</a:t>
            </a:r>
            <a:r>
              <a:rPr lang="it-IT" sz="2400" dirty="0"/>
              <a:t> so-</a:t>
            </a:r>
            <a:r>
              <a:rPr lang="it-IT" sz="2400" dirty="0" err="1"/>
              <a:t>called</a:t>
            </a:r>
            <a:r>
              <a:rPr lang="it-IT" sz="2400" dirty="0"/>
              <a:t> “</a:t>
            </a:r>
            <a:r>
              <a:rPr lang="it-IT" sz="2400" dirty="0" err="1"/>
              <a:t>pathogen-associated</a:t>
            </a:r>
            <a:r>
              <a:rPr lang="it-IT" sz="2400" dirty="0"/>
              <a:t> </a:t>
            </a:r>
            <a:r>
              <a:rPr lang="it-IT" sz="2400" dirty="0" err="1"/>
              <a:t>molecular</a:t>
            </a:r>
            <a:r>
              <a:rPr lang="it-IT" sz="2400" dirty="0"/>
              <a:t> </a:t>
            </a:r>
            <a:r>
              <a:rPr lang="it-IT" sz="2400" dirty="0" err="1"/>
              <a:t>patterns</a:t>
            </a:r>
            <a:r>
              <a:rPr lang="it-IT" sz="2400" dirty="0"/>
              <a:t>” (</a:t>
            </a:r>
            <a:r>
              <a:rPr lang="it-IT" sz="2400" dirty="0" err="1"/>
              <a:t>PAMPs</a:t>
            </a:r>
            <a:r>
              <a:rPr lang="it-IT" sz="2400" dirty="0"/>
              <a:t>),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G-</a:t>
            </a:r>
            <a:r>
              <a:rPr lang="it-IT" sz="2400" dirty="0" err="1"/>
              <a:t>protein</a:t>
            </a:r>
            <a:r>
              <a:rPr lang="it-IT" sz="2400" dirty="0"/>
              <a:t>–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detect</a:t>
            </a:r>
            <a:r>
              <a:rPr lang="it-IT" sz="2400" dirty="0"/>
              <a:t> </a:t>
            </a:r>
            <a:r>
              <a:rPr lang="it-IT" sz="2400" dirty="0" err="1"/>
              <a:t>bacterial</a:t>
            </a:r>
            <a:r>
              <a:rPr lang="it-IT" sz="2400" dirty="0"/>
              <a:t> </a:t>
            </a:r>
            <a:r>
              <a:rPr lang="it-IT" sz="2400" dirty="0" err="1"/>
              <a:t>peptides</a:t>
            </a:r>
            <a:r>
              <a:rPr lang="it-IT" sz="2400" dirty="0"/>
              <a:t>, and C-</a:t>
            </a:r>
            <a:r>
              <a:rPr lang="it-IT" sz="2400" dirty="0" err="1"/>
              <a:t>type</a:t>
            </a:r>
            <a:r>
              <a:rPr lang="it-IT" sz="2400" dirty="0"/>
              <a:t> </a:t>
            </a:r>
            <a:r>
              <a:rPr lang="it-IT" sz="2400" dirty="0" err="1"/>
              <a:t>lectin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Dectins</a:t>
            </a:r>
            <a:r>
              <a:rPr lang="it-IT" sz="2400" dirty="0"/>
              <a:t>. </a:t>
            </a:r>
          </a:p>
          <a:p>
            <a:r>
              <a:rPr lang="it-IT" sz="2400" dirty="0"/>
              <a:t>On activation, innate immune cells produce numerous cytokines, including TNF, IL-1, IFN-γ, IL-12, and IL-18, as well as other inflammatory mediators such as high-mobility group box 1 protein (HMGB1). </a:t>
            </a:r>
            <a:r>
              <a:rPr lang="it-IT" sz="2400" dirty="0" err="1"/>
              <a:t>Markers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acute </a:t>
            </a:r>
            <a:r>
              <a:rPr lang="it-IT" sz="2400" dirty="0" err="1"/>
              <a:t>inflammation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C-reactive</a:t>
            </a:r>
            <a:r>
              <a:rPr lang="it-IT" sz="2400" dirty="0"/>
              <a:t> </a:t>
            </a:r>
            <a:r>
              <a:rPr lang="it-IT" sz="2400" dirty="0" err="1"/>
              <a:t>protein</a:t>
            </a:r>
            <a:r>
              <a:rPr lang="it-IT" sz="2400" dirty="0"/>
              <a:t> and </a:t>
            </a:r>
            <a:r>
              <a:rPr lang="it-IT" sz="2400" dirty="0" err="1"/>
              <a:t>procalcitonin</a:t>
            </a:r>
            <a:r>
              <a:rPr lang="it-IT" sz="2400" dirty="0"/>
              <a:t> are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elevated</a:t>
            </a:r>
            <a:r>
              <a:rPr lang="it-IT" sz="2400" dirty="0"/>
              <a:t>. The </a:t>
            </a:r>
            <a:r>
              <a:rPr lang="it-IT" sz="2400" dirty="0" err="1"/>
              <a:t>latter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 </a:t>
            </a:r>
            <a:r>
              <a:rPr lang="it-IT" sz="2400" dirty="0" err="1"/>
              <a:t>clinically</a:t>
            </a:r>
            <a:r>
              <a:rPr lang="it-IT" sz="2400" dirty="0"/>
              <a:t> </a:t>
            </a:r>
            <a:r>
              <a:rPr lang="it-IT" sz="2400" dirty="0" err="1"/>
              <a:t>useful</a:t>
            </a:r>
            <a:r>
              <a:rPr lang="it-IT" sz="2400" dirty="0"/>
              <a:t> </a:t>
            </a:r>
            <a:r>
              <a:rPr lang="it-IT" sz="2400" dirty="0" err="1"/>
              <a:t>indicator</a:t>
            </a:r>
            <a:r>
              <a:rPr lang="it-IT" sz="2400" dirty="0"/>
              <a:t> of </a:t>
            </a:r>
            <a:r>
              <a:rPr lang="it-IT" sz="2400" dirty="0" err="1"/>
              <a:t>septic</a:t>
            </a:r>
            <a:r>
              <a:rPr lang="it-IT" sz="2400" dirty="0"/>
              <a:t> shock. </a:t>
            </a:r>
          </a:p>
        </p:txBody>
      </p:sp>
    </p:spTree>
    <p:extLst>
      <p:ext uri="{BB962C8B-B14F-4D97-AF65-F5344CB8AC3E}">
        <p14:creationId xmlns:p14="http://schemas.microsoft.com/office/powerpoint/2010/main" val="90849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42632" y="417481"/>
            <a:ext cx="8106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/>
              <a:t>Mural</a:t>
            </a:r>
            <a:r>
              <a:rPr lang="it-IT" sz="2000" dirty="0"/>
              <a:t> </a:t>
            </a:r>
            <a:r>
              <a:rPr lang="it-IT" sz="2000" dirty="0" err="1"/>
              <a:t>thrombi</a:t>
            </a:r>
            <a:r>
              <a:rPr lang="it-IT" sz="2000" dirty="0"/>
              <a:t>. (A) </a:t>
            </a:r>
            <a:r>
              <a:rPr lang="it-IT" sz="2000" dirty="0" err="1"/>
              <a:t>Thrombus</a:t>
            </a:r>
            <a:r>
              <a:rPr lang="it-IT" sz="2000" dirty="0"/>
              <a:t> in the </a:t>
            </a:r>
            <a:r>
              <a:rPr lang="it-IT" sz="2000" dirty="0" err="1"/>
              <a:t>left</a:t>
            </a:r>
            <a:r>
              <a:rPr lang="it-IT" sz="2000" dirty="0"/>
              <a:t> and right </a:t>
            </a:r>
            <a:r>
              <a:rPr lang="it-IT" sz="2000" dirty="0" err="1"/>
              <a:t>ventricular</a:t>
            </a:r>
            <a:r>
              <a:rPr lang="it-IT" sz="2000" dirty="0"/>
              <a:t> </a:t>
            </a:r>
            <a:r>
              <a:rPr lang="it-IT" sz="2000" dirty="0" err="1"/>
              <a:t>apices</a:t>
            </a:r>
            <a:r>
              <a:rPr lang="it-IT" sz="2000" dirty="0"/>
              <a:t>, </a:t>
            </a:r>
            <a:r>
              <a:rPr lang="it-IT" sz="2000" dirty="0" err="1"/>
              <a:t>overlying</a:t>
            </a:r>
            <a:r>
              <a:rPr lang="it-IT" sz="2000" dirty="0"/>
              <a:t> </a:t>
            </a:r>
            <a:r>
              <a:rPr lang="it-IT" sz="2000" dirty="0" err="1"/>
              <a:t>white</a:t>
            </a:r>
            <a:r>
              <a:rPr lang="it-IT" sz="2000" dirty="0"/>
              <a:t> </a:t>
            </a:r>
            <a:r>
              <a:rPr lang="it-IT" sz="2000" dirty="0" err="1"/>
              <a:t>fibrous</a:t>
            </a:r>
            <a:r>
              <a:rPr lang="it-IT" sz="2000" dirty="0"/>
              <a:t> </a:t>
            </a:r>
            <a:r>
              <a:rPr lang="it-IT" sz="2000" dirty="0" err="1"/>
              <a:t>scar</a:t>
            </a:r>
            <a:r>
              <a:rPr lang="it-IT" sz="2000" dirty="0"/>
              <a:t>. </a:t>
            </a:r>
          </a:p>
        </p:txBody>
      </p:sp>
      <p:pic>
        <p:nvPicPr>
          <p:cNvPr id="3" name="Immagine 2" descr="Schermata 2018-08-23 alle 17.28.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66" y="1411713"/>
            <a:ext cx="7870759" cy="49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36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7A1CB74-C7C0-C848-BFB6-87BCA0FDA071}"/>
              </a:ext>
            </a:extLst>
          </p:cNvPr>
          <p:cNvSpPr/>
          <p:nvPr/>
        </p:nvSpPr>
        <p:spPr>
          <a:xfrm>
            <a:off x="1847850" y="474346"/>
            <a:ext cx="838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Reactive</a:t>
            </a:r>
            <a:r>
              <a:rPr lang="it-IT" sz="2400" b="1" dirty="0"/>
              <a:t> </a:t>
            </a:r>
            <a:r>
              <a:rPr lang="it-IT" sz="2400" b="1" dirty="0" err="1"/>
              <a:t>oxygen</a:t>
            </a:r>
            <a:r>
              <a:rPr lang="it-IT" sz="2400" b="1" dirty="0"/>
              <a:t> </a:t>
            </a:r>
            <a:r>
              <a:rPr lang="it-IT" sz="2400" b="1" dirty="0" err="1"/>
              <a:t>species</a:t>
            </a:r>
            <a:r>
              <a:rPr lang="it-IT" sz="2400" b="1" dirty="0"/>
              <a:t> and </a:t>
            </a:r>
            <a:r>
              <a:rPr lang="it-IT" sz="2400" b="1" dirty="0" err="1"/>
              <a:t>lipid</a:t>
            </a:r>
            <a:r>
              <a:rPr lang="it-IT" sz="2400" b="1" dirty="0"/>
              <a:t> </a:t>
            </a:r>
            <a:r>
              <a:rPr lang="it-IT" sz="2400" b="1" dirty="0" err="1"/>
              <a:t>mediators</a:t>
            </a:r>
            <a:r>
              <a:rPr lang="it-IT" sz="2400" b="1" dirty="0"/>
              <a:t> </a:t>
            </a:r>
            <a:r>
              <a:rPr lang="it-IT" sz="2400" b="1" dirty="0" err="1"/>
              <a:t>such</a:t>
            </a:r>
            <a:r>
              <a:rPr lang="it-IT" sz="2400" b="1" dirty="0"/>
              <a:t> </a:t>
            </a:r>
            <a:r>
              <a:rPr lang="it-IT" sz="2400" b="1" dirty="0" err="1"/>
              <a:t>as</a:t>
            </a:r>
            <a:r>
              <a:rPr lang="it-IT" sz="2400" b="1" dirty="0"/>
              <a:t> </a:t>
            </a:r>
            <a:r>
              <a:rPr lang="it-IT" sz="2400" b="1" dirty="0" err="1"/>
              <a:t>prostaglandins</a:t>
            </a:r>
            <a:r>
              <a:rPr lang="it-IT" sz="2400" b="1" dirty="0"/>
              <a:t> and </a:t>
            </a:r>
            <a:r>
              <a:rPr lang="it-IT" sz="2400" b="1" dirty="0" err="1"/>
              <a:t>platelet-activating</a:t>
            </a:r>
            <a:r>
              <a:rPr lang="it-IT" sz="2400" b="1" dirty="0"/>
              <a:t> </a:t>
            </a:r>
            <a:r>
              <a:rPr lang="it-IT" sz="2400" b="1" dirty="0" err="1"/>
              <a:t>factor</a:t>
            </a:r>
            <a:r>
              <a:rPr lang="it-IT" sz="2400" b="1" dirty="0"/>
              <a:t> (PAF) are </a:t>
            </a:r>
            <a:r>
              <a:rPr lang="it-IT" sz="2400" b="1" dirty="0" err="1"/>
              <a:t>also</a:t>
            </a:r>
            <a:r>
              <a:rPr lang="it-IT" sz="2400" b="1" dirty="0"/>
              <a:t> </a:t>
            </a:r>
            <a:r>
              <a:rPr lang="it-IT" sz="2400" b="1" dirty="0" err="1"/>
              <a:t>elaborated</a:t>
            </a:r>
            <a:r>
              <a:rPr lang="it-IT" sz="2400" b="1" dirty="0"/>
              <a:t>. </a:t>
            </a:r>
          </a:p>
          <a:p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effector</a:t>
            </a:r>
            <a:r>
              <a:rPr lang="it-IT" sz="2400" dirty="0"/>
              <a:t> </a:t>
            </a:r>
            <a:r>
              <a:rPr lang="it-IT" sz="2400" dirty="0" err="1"/>
              <a:t>molecules</a:t>
            </a:r>
            <a:r>
              <a:rPr lang="it-IT" sz="2400" dirty="0"/>
              <a:t> induce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(and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types</a:t>
            </a:r>
            <a:r>
              <a:rPr lang="it-IT" sz="2400" dirty="0"/>
              <a:t>) to </a:t>
            </a:r>
            <a:r>
              <a:rPr lang="it-IT" sz="2400" dirty="0" err="1"/>
              <a:t>upregulate</a:t>
            </a:r>
            <a:r>
              <a:rPr lang="it-IT" sz="2400" dirty="0"/>
              <a:t> </a:t>
            </a:r>
            <a:r>
              <a:rPr lang="it-IT" sz="2400" dirty="0" err="1"/>
              <a:t>adhesion</a:t>
            </a:r>
            <a:r>
              <a:rPr lang="it-IT" sz="2400" dirty="0"/>
              <a:t> </a:t>
            </a:r>
            <a:r>
              <a:rPr lang="it-IT" sz="2400" dirty="0" err="1"/>
              <a:t>molecule</a:t>
            </a:r>
            <a:r>
              <a:rPr lang="it-IT" sz="2400" dirty="0"/>
              <a:t> </a:t>
            </a:r>
            <a:r>
              <a:rPr lang="it-IT" sz="2400" dirty="0" err="1"/>
              <a:t>expression</a:t>
            </a:r>
            <a:r>
              <a:rPr lang="it-IT" sz="2400" dirty="0"/>
              <a:t> and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stimulate</a:t>
            </a:r>
            <a:r>
              <a:rPr lang="it-IT" sz="2400" dirty="0"/>
              <a:t> </a:t>
            </a:r>
            <a:r>
              <a:rPr lang="it-IT" sz="2400" dirty="0" err="1"/>
              <a:t>cytokine</a:t>
            </a:r>
            <a:r>
              <a:rPr lang="it-IT" sz="2400" dirty="0"/>
              <a:t> and </a:t>
            </a:r>
            <a:r>
              <a:rPr lang="it-IT" sz="2400" dirty="0" err="1"/>
              <a:t>chemokine</a:t>
            </a:r>
            <a:r>
              <a:rPr lang="it-IT" sz="2400" dirty="0"/>
              <a:t> production. The </a:t>
            </a:r>
            <a:r>
              <a:rPr lang="it-IT" sz="2400" dirty="0" err="1"/>
              <a:t>complement</a:t>
            </a:r>
            <a:r>
              <a:rPr lang="it-IT" sz="2400" dirty="0"/>
              <a:t> </a:t>
            </a:r>
            <a:r>
              <a:rPr lang="it-IT" sz="2400" dirty="0" err="1"/>
              <a:t>cascade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activated</a:t>
            </a:r>
            <a:r>
              <a:rPr lang="it-IT" sz="2400" dirty="0"/>
              <a:t> by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,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directly</a:t>
            </a:r>
            <a:r>
              <a:rPr lang="it-IT" sz="2400" dirty="0"/>
              <a:t> and </a:t>
            </a:r>
            <a:r>
              <a:rPr lang="it-IT" sz="2400" dirty="0" err="1"/>
              <a:t>through</a:t>
            </a:r>
            <a:r>
              <a:rPr lang="it-IT" sz="2400" dirty="0"/>
              <a:t> the </a:t>
            </a:r>
            <a:r>
              <a:rPr lang="it-IT" sz="2400" dirty="0" err="1"/>
              <a:t>proteolytic</a:t>
            </a:r>
            <a:r>
              <a:rPr lang="it-IT" sz="2400" dirty="0"/>
              <a:t> </a:t>
            </a:r>
            <a:r>
              <a:rPr lang="it-IT" sz="2400" dirty="0" err="1"/>
              <a:t>activity</a:t>
            </a:r>
            <a:r>
              <a:rPr lang="it-IT" sz="2400" dirty="0"/>
              <a:t> of </a:t>
            </a:r>
            <a:r>
              <a:rPr lang="it-IT" sz="2400" dirty="0" err="1"/>
              <a:t>plasmin</a:t>
            </a:r>
            <a:r>
              <a:rPr lang="it-IT" sz="2400" dirty="0"/>
              <a:t> </a:t>
            </a:r>
            <a:r>
              <a:rPr lang="it-IT" sz="2400" dirty="0" err="1"/>
              <a:t>resulting</a:t>
            </a:r>
            <a:r>
              <a:rPr lang="it-IT" sz="2400" dirty="0"/>
              <a:t> in the production of </a:t>
            </a:r>
            <a:r>
              <a:rPr lang="it-IT" sz="2400" dirty="0" err="1"/>
              <a:t>anaphylotoxins</a:t>
            </a:r>
            <a:r>
              <a:rPr lang="it-IT" sz="2400" dirty="0"/>
              <a:t> (C3a, C5a), </a:t>
            </a:r>
            <a:r>
              <a:rPr lang="it-IT" sz="2400" dirty="0" err="1"/>
              <a:t>chemotactic</a:t>
            </a:r>
            <a:r>
              <a:rPr lang="it-IT" sz="2400" dirty="0"/>
              <a:t> </a:t>
            </a:r>
            <a:r>
              <a:rPr lang="it-IT" sz="2400" dirty="0" err="1"/>
              <a:t>fragments</a:t>
            </a:r>
            <a:r>
              <a:rPr lang="it-IT" sz="2400" dirty="0"/>
              <a:t> (C5a), and </a:t>
            </a:r>
            <a:r>
              <a:rPr lang="it-IT" sz="2400" dirty="0" err="1"/>
              <a:t>opsonins</a:t>
            </a:r>
            <a:r>
              <a:rPr lang="it-IT" sz="2400" dirty="0"/>
              <a:t> (C3b), </a:t>
            </a:r>
            <a:r>
              <a:rPr lang="it-IT" sz="2400" dirty="0" err="1"/>
              <a:t>all</a:t>
            </a:r>
            <a:r>
              <a:rPr lang="it-IT" sz="2400" dirty="0"/>
              <a:t> of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contribute</a:t>
            </a:r>
            <a:r>
              <a:rPr lang="it-IT" sz="2400" dirty="0"/>
              <a:t> to the </a:t>
            </a:r>
            <a:r>
              <a:rPr lang="it-IT" sz="2400" dirty="0" err="1"/>
              <a:t>proinflammatory</a:t>
            </a:r>
            <a:r>
              <a:rPr lang="it-IT" sz="2400" dirty="0"/>
              <a:t> state. In </a:t>
            </a:r>
            <a:r>
              <a:rPr lang="it-IT" sz="2400" dirty="0" err="1"/>
              <a:t>addition</a:t>
            </a:r>
            <a:r>
              <a:rPr lang="it-IT" sz="2400" dirty="0"/>
              <a:t>, </a:t>
            </a:r>
            <a:r>
              <a:rPr lang="it-IT" sz="2400" dirty="0" err="1"/>
              <a:t>microbial</a:t>
            </a:r>
            <a:r>
              <a:rPr lang="it-IT" sz="2400" dirty="0"/>
              <a:t> </a:t>
            </a:r>
            <a:r>
              <a:rPr lang="it-IT" sz="2400" dirty="0" err="1"/>
              <a:t>components</a:t>
            </a:r>
            <a:r>
              <a:rPr lang="it-IT" sz="2400" dirty="0"/>
              <a:t> can </a:t>
            </a:r>
            <a:r>
              <a:rPr lang="it-IT" sz="2400" dirty="0" err="1"/>
              <a:t>activate</a:t>
            </a:r>
            <a:r>
              <a:rPr lang="it-IT" sz="2400" dirty="0"/>
              <a:t>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directly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XII and </a:t>
            </a:r>
            <a:r>
              <a:rPr lang="it-IT" sz="2400" dirty="0" err="1"/>
              <a:t>indirectly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altered</a:t>
            </a:r>
            <a:r>
              <a:rPr lang="it-IT" sz="2400" dirty="0"/>
              <a:t>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function</a:t>
            </a:r>
            <a:r>
              <a:rPr lang="it-IT" sz="2400" dirty="0"/>
              <a:t>. The </a:t>
            </a:r>
            <a:r>
              <a:rPr lang="it-IT" sz="2400" dirty="0" err="1"/>
              <a:t>accompanying</a:t>
            </a:r>
            <a:r>
              <a:rPr lang="it-IT" sz="2400" dirty="0"/>
              <a:t> </a:t>
            </a:r>
            <a:r>
              <a:rPr lang="it-IT" sz="2400" dirty="0" err="1"/>
              <a:t>widespread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 of </a:t>
            </a:r>
            <a:r>
              <a:rPr lang="it-IT" sz="2400" dirty="0" err="1"/>
              <a:t>thrombin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augment</a:t>
            </a:r>
            <a:r>
              <a:rPr lang="it-IT" sz="2400" dirty="0"/>
              <a:t> </a:t>
            </a:r>
            <a:r>
              <a:rPr lang="it-IT" sz="2400" dirty="0" err="1"/>
              <a:t>inflammation</a:t>
            </a:r>
            <a:r>
              <a:rPr lang="it-IT" sz="2400" dirty="0"/>
              <a:t> by </a:t>
            </a:r>
            <a:r>
              <a:rPr lang="it-IT" sz="2400" dirty="0" err="1"/>
              <a:t>triggering</a:t>
            </a:r>
            <a:r>
              <a:rPr lang="it-IT" sz="2400" dirty="0"/>
              <a:t> </a:t>
            </a:r>
            <a:r>
              <a:rPr lang="it-IT" sz="2400" dirty="0" err="1"/>
              <a:t>protease</a:t>
            </a:r>
            <a:r>
              <a:rPr lang="it-IT" sz="2400" dirty="0"/>
              <a:t>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receptors</a:t>
            </a:r>
            <a:r>
              <a:rPr lang="it-IT" sz="2400" dirty="0"/>
              <a:t> on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306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7333" y="335846"/>
            <a:ext cx="8297334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/>
              <a:t>The </a:t>
            </a:r>
            <a:r>
              <a:rPr lang="it-IT" sz="2400" b="1" dirty="0" err="1"/>
              <a:t>hyperinflammatory</a:t>
            </a:r>
            <a:r>
              <a:rPr lang="it-IT" sz="2400" b="1" dirty="0"/>
              <a:t> state, </a:t>
            </a:r>
            <a:r>
              <a:rPr lang="it-IT" sz="2400" b="1" dirty="0" err="1"/>
              <a:t>initiated</a:t>
            </a:r>
            <a:r>
              <a:rPr lang="it-IT" sz="2400" b="1" dirty="0"/>
              <a:t> by </a:t>
            </a:r>
            <a:r>
              <a:rPr lang="it-IT" sz="2400" b="1" dirty="0" err="1"/>
              <a:t>sepsis</a:t>
            </a:r>
            <a:r>
              <a:rPr lang="it-IT" sz="2400" b="1" dirty="0"/>
              <a:t>, </a:t>
            </a:r>
            <a:r>
              <a:rPr lang="it-IT" sz="2400" b="1" dirty="0" err="1"/>
              <a:t>triggers</a:t>
            </a:r>
            <a:r>
              <a:rPr lang="it-IT" sz="2400" b="1" dirty="0"/>
              <a:t> </a:t>
            </a:r>
            <a:r>
              <a:rPr lang="it-IT" sz="2400" b="1" dirty="0" err="1"/>
              <a:t>counterregulatory</a:t>
            </a:r>
            <a:r>
              <a:rPr lang="it-IT" sz="2400" b="1" dirty="0"/>
              <a:t> </a:t>
            </a:r>
            <a:r>
              <a:rPr lang="it-IT" sz="2400" b="1" dirty="0" err="1"/>
              <a:t>immunosuppressive</a:t>
            </a:r>
            <a:r>
              <a:rPr lang="it-IT" sz="2400" b="1" dirty="0"/>
              <a:t> </a:t>
            </a:r>
            <a:r>
              <a:rPr lang="it-IT" sz="2400" b="1" dirty="0" err="1"/>
              <a:t>mechanisms</a:t>
            </a:r>
            <a:r>
              <a:rPr lang="it-IT" sz="2400" b="1" dirty="0"/>
              <a:t>, </a:t>
            </a:r>
            <a:r>
              <a:rPr lang="it-IT" sz="2400" b="1" dirty="0" err="1"/>
              <a:t>which</a:t>
            </a:r>
            <a:r>
              <a:rPr lang="it-IT" sz="2400" b="1" dirty="0"/>
              <a:t> </a:t>
            </a:r>
            <a:r>
              <a:rPr lang="it-IT" sz="2400" b="1" dirty="0" err="1"/>
              <a:t>may</a:t>
            </a:r>
            <a:r>
              <a:rPr lang="it-IT" sz="2400" b="1" dirty="0"/>
              <a:t> involve </a:t>
            </a:r>
            <a:r>
              <a:rPr lang="it-IT" sz="2400" b="1" dirty="0" err="1"/>
              <a:t>both</a:t>
            </a:r>
            <a:r>
              <a:rPr lang="it-IT" sz="2400" b="1" dirty="0"/>
              <a:t> innate and </a:t>
            </a:r>
            <a:r>
              <a:rPr lang="it-IT" sz="2400" b="1" dirty="0" err="1"/>
              <a:t>adaptive</a:t>
            </a:r>
            <a:r>
              <a:rPr lang="it-IT" sz="2400" b="1" dirty="0"/>
              <a:t> immune </a:t>
            </a:r>
            <a:r>
              <a:rPr lang="it-IT" sz="2400" b="1" dirty="0" err="1"/>
              <a:t>cells</a:t>
            </a:r>
            <a:r>
              <a:rPr lang="it-IT" sz="2400" b="1" dirty="0"/>
              <a:t>. </a:t>
            </a:r>
          </a:p>
          <a:p>
            <a:endParaRPr lang="it-IT" sz="2400" b="1" dirty="0"/>
          </a:p>
          <a:p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 err="1"/>
              <a:t>result</a:t>
            </a:r>
            <a:r>
              <a:rPr lang="it-IT" sz="2400" dirty="0"/>
              <a:t>, </a:t>
            </a:r>
            <a:r>
              <a:rPr lang="it-IT" sz="2400" b="1" dirty="0" err="1"/>
              <a:t>septic</a:t>
            </a:r>
            <a:r>
              <a:rPr lang="it-IT" sz="2400" b="1" dirty="0"/>
              <a:t> </a:t>
            </a:r>
            <a:r>
              <a:rPr lang="it-IT" sz="2400" b="1" dirty="0" err="1"/>
              <a:t>patients</a:t>
            </a:r>
            <a:r>
              <a:rPr lang="it-IT" sz="2400" b="1" dirty="0"/>
              <a:t> </a:t>
            </a:r>
            <a:r>
              <a:rPr lang="it-IT" sz="2400" b="1" dirty="0" err="1"/>
              <a:t>may</a:t>
            </a:r>
            <a:r>
              <a:rPr lang="it-IT" sz="2400" b="1" dirty="0"/>
              <a:t> oscillate </a:t>
            </a:r>
            <a:r>
              <a:rPr lang="it-IT" sz="2400" b="1" dirty="0" err="1"/>
              <a:t>between</a:t>
            </a:r>
            <a:r>
              <a:rPr lang="it-IT" sz="2400" b="1" dirty="0"/>
              <a:t> </a:t>
            </a:r>
            <a:r>
              <a:rPr lang="it-IT" sz="2400" b="1" dirty="0" err="1"/>
              <a:t>hyperinflammatory</a:t>
            </a:r>
            <a:r>
              <a:rPr lang="it-IT" sz="2400" b="1" dirty="0"/>
              <a:t> and </a:t>
            </a:r>
            <a:r>
              <a:rPr lang="it-IT" sz="2400" b="1" dirty="0" err="1"/>
              <a:t>immunosuppressed</a:t>
            </a:r>
            <a:r>
              <a:rPr lang="it-IT" sz="2400" b="1" dirty="0"/>
              <a:t> </a:t>
            </a:r>
            <a:r>
              <a:rPr lang="it-IT" sz="2400" b="1" dirty="0" err="1"/>
              <a:t>states</a:t>
            </a:r>
            <a:r>
              <a:rPr lang="it-IT" sz="2400" b="1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clinical</a:t>
            </a:r>
            <a:r>
              <a:rPr lang="it-IT" sz="2400" dirty="0"/>
              <a:t> </a:t>
            </a:r>
            <a:r>
              <a:rPr lang="it-IT" sz="2400" dirty="0" err="1"/>
              <a:t>course</a:t>
            </a:r>
            <a:r>
              <a:rPr lang="it-IT" sz="2400" dirty="0"/>
              <a:t>. </a:t>
            </a:r>
            <a:r>
              <a:rPr lang="it-IT" sz="2400" dirty="0" err="1"/>
              <a:t>Proposed</a:t>
            </a:r>
            <a:r>
              <a:rPr lang="it-IT" sz="2400" dirty="0"/>
              <a:t> </a:t>
            </a:r>
            <a:r>
              <a:rPr lang="it-IT" sz="2400" dirty="0" err="1"/>
              <a:t>mechanisms</a:t>
            </a:r>
            <a:r>
              <a:rPr lang="it-IT" sz="2400" dirty="0"/>
              <a:t> </a:t>
            </a:r>
            <a:r>
              <a:rPr lang="it-IT" sz="2400" dirty="0" err="1"/>
              <a:t>for</a:t>
            </a:r>
            <a:r>
              <a:rPr lang="it-IT" sz="2400" dirty="0"/>
              <a:t> the immune </a:t>
            </a:r>
            <a:r>
              <a:rPr lang="it-IT" sz="2400" dirty="0" err="1"/>
              <a:t>suppression</a:t>
            </a:r>
            <a:r>
              <a:rPr lang="it-IT" sz="2400" dirty="0"/>
              <a:t> include a </a:t>
            </a:r>
            <a:r>
              <a:rPr lang="it-IT" sz="2400" dirty="0" err="1"/>
              <a:t>shift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</a:t>
            </a:r>
            <a:r>
              <a:rPr lang="it-IT" sz="2400" dirty="0" err="1"/>
              <a:t>proinflammatory</a:t>
            </a:r>
            <a:r>
              <a:rPr lang="it-IT" sz="2400" dirty="0"/>
              <a:t> (TH1) </a:t>
            </a:r>
            <a:r>
              <a:rPr lang="it-IT" sz="2400" dirty="0" err="1"/>
              <a:t>to</a:t>
            </a:r>
            <a:r>
              <a:rPr lang="it-IT" sz="2400" dirty="0"/>
              <a:t> </a:t>
            </a:r>
            <a:r>
              <a:rPr lang="it-IT" sz="2400" dirty="0" err="1"/>
              <a:t>anti-inflammatory</a:t>
            </a:r>
            <a:r>
              <a:rPr lang="it-IT" sz="2400" dirty="0"/>
              <a:t> (TH2) </a:t>
            </a:r>
            <a:r>
              <a:rPr lang="it-IT" sz="2400" dirty="0" err="1"/>
              <a:t>cytokines</a:t>
            </a:r>
            <a:r>
              <a:rPr lang="it-IT" sz="2400" dirty="0"/>
              <a:t>, production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anti-inflammatory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 (e.g., </a:t>
            </a:r>
            <a:r>
              <a:rPr lang="it-IT" sz="2400" dirty="0" err="1"/>
              <a:t>soluble</a:t>
            </a:r>
            <a:r>
              <a:rPr lang="it-IT" sz="2400" dirty="0"/>
              <a:t> TNF </a:t>
            </a:r>
            <a:r>
              <a:rPr lang="it-IT" sz="2400" dirty="0" err="1"/>
              <a:t>receptor</a:t>
            </a:r>
            <a:r>
              <a:rPr lang="it-IT" sz="2400" dirty="0"/>
              <a:t>, IL-1 </a:t>
            </a:r>
            <a:r>
              <a:rPr lang="it-IT" sz="2400" dirty="0" err="1"/>
              <a:t>receptor</a:t>
            </a:r>
            <a:r>
              <a:rPr lang="it-IT" sz="2400" dirty="0"/>
              <a:t> </a:t>
            </a:r>
            <a:r>
              <a:rPr lang="it-IT" sz="2400" dirty="0" err="1"/>
              <a:t>antagonist</a:t>
            </a:r>
            <a:r>
              <a:rPr lang="it-IT" sz="2400" dirty="0"/>
              <a:t>, and IL-10), </a:t>
            </a:r>
            <a:r>
              <a:rPr lang="it-IT" sz="2400" dirty="0" err="1"/>
              <a:t>lymphocyte</a:t>
            </a:r>
            <a:r>
              <a:rPr lang="it-IT" sz="2400" dirty="0"/>
              <a:t> </a:t>
            </a:r>
            <a:r>
              <a:rPr lang="it-IT" sz="2400" dirty="0" err="1"/>
              <a:t>apoptosis</a:t>
            </a:r>
            <a:r>
              <a:rPr lang="it-IT" sz="2400" dirty="0"/>
              <a:t>, the </a:t>
            </a:r>
            <a:r>
              <a:rPr lang="it-IT" sz="2400" dirty="0" err="1"/>
              <a:t>immunosuppressive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apoptotic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, and the </a:t>
            </a:r>
            <a:r>
              <a:rPr lang="it-IT" sz="2400" dirty="0" err="1"/>
              <a:t>induction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anergy</a:t>
            </a:r>
            <a:r>
              <a:rPr lang="it-IT" sz="2400" dirty="0"/>
              <a:t>. In some </a:t>
            </a:r>
            <a:r>
              <a:rPr lang="it-IT" sz="2400" dirty="0" err="1"/>
              <a:t>patients</a:t>
            </a:r>
            <a:r>
              <a:rPr lang="it-IT" sz="2400" dirty="0"/>
              <a:t> the </a:t>
            </a:r>
            <a:r>
              <a:rPr lang="it-IT" sz="2400" dirty="0" err="1"/>
              <a:t>counterregulatory</a:t>
            </a:r>
            <a:r>
              <a:rPr lang="it-IT" sz="2400" dirty="0"/>
              <a:t> </a:t>
            </a:r>
            <a:r>
              <a:rPr lang="it-IT" sz="2400" dirty="0" err="1"/>
              <a:t>mechanisms</a:t>
            </a:r>
            <a:r>
              <a:rPr lang="it-IT" sz="2400" dirty="0"/>
              <a:t> </a:t>
            </a:r>
            <a:r>
              <a:rPr lang="it-IT" sz="2400" dirty="0" err="1"/>
              <a:t>overshoot</a:t>
            </a:r>
            <a:r>
              <a:rPr lang="it-IT" sz="2400" dirty="0"/>
              <a:t> the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responses</a:t>
            </a:r>
            <a:r>
              <a:rPr lang="it-IT" sz="2400" dirty="0"/>
              <a:t> and the </a:t>
            </a:r>
            <a:r>
              <a:rPr lang="it-IT" sz="2400" dirty="0" err="1"/>
              <a:t>resultant</a:t>
            </a:r>
            <a:r>
              <a:rPr lang="it-IT" sz="2400" dirty="0"/>
              <a:t> immune </a:t>
            </a:r>
            <a:r>
              <a:rPr lang="it-IT" sz="2400" dirty="0" err="1"/>
              <a:t>suppression</a:t>
            </a:r>
            <a:r>
              <a:rPr lang="it-IT" sz="2400" dirty="0"/>
              <a:t> </a:t>
            </a:r>
            <a:r>
              <a:rPr lang="it-IT" sz="2400" dirty="0" err="1"/>
              <a:t>renders</a:t>
            </a:r>
            <a:r>
              <a:rPr lang="it-IT" sz="2400" dirty="0"/>
              <a:t>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patients</a:t>
            </a:r>
            <a:r>
              <a:rPr lang="it-IT" sz="2400" dirty="0"/>
              <a:t> </a:t>
            </a:r>
            <a:r>
              <a:rPr lang="it-IT" sz="2400" dirty="0" err="1"/>
              <a:t>susceptible</a:t>
            </a:r>
            <a:r>
              <a:rPr lang="it-IT" sz="2400" dirty="0"/>
              <a:t> to </a:t>
            </a:r>
            <a:r>
              <a:rPr lang="it-IT" sz="2400" dirty="0" err="1"/>
              <a:t>superinfections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4428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D2141B-8605-F445-B9C9-AA160920C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36433"/>
            <a:ext cx="9144000" cy="65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144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11E71D0-E7D6-174D-A4C0-01D92CAC1F11}"/>
              </a:ext>
            </a:extLst>
          </p:cNvPr>
          <p:cNvSpPr/>
          <p:nvPr/>
        </p:nvSpPr>
        <p:spPr>
          <a:xfrm>
            <a:off x="1924050" y="598945"/>
            <a:ext cx="84010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Endothelial</a:t>
            </a:r>
            <a:r>
              <a:rPr lang="it-IT" sz="2400" b="1" dirty="0"/>
              <a:t> </a:t>
            </a:r>
            <a:r>
              <a:rPr lang="it-IT" sz="2400" b="1" dirty="0" err="1"/>
              <a:t>activation</a:t>
            </a:r>
            <a:r>
              <a:rPr lang="it-IT" sz="2400" b="1" dirty="0"/>
              <a:t> and </a:t>
            </a:r>
            <a:r>
              <a:rPr lang="it-IT" sz="2400" b="1" dirty="0" err="1"/>
              <a:t>injury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400" dirty="0"/>
              <a:t>The </a:t>
            </a:r>
            <a:r>
              <a:rPr lang="it-IT" sz="2400" dirty="0" err="1"/>
              <a:t>proinflammatory</a:t>
            </a:r>
            <a:r>
              <a:rPr lang="it-IT" sz="2400" dirty="0"/>
              <a:t> state and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 </a:t>
            </a:r>
            <a:r>
              <a:rPr lang="it-IT" sz="2400" dirty="0" err="1"/>
              <a:t>associated</a:t>
            </a:r>
            <a:r>
              <a:rPr lang="it-IT" sz="2400" dirty="0"/>
              <a:t> with </a:t>
            </a:r>
            <a:r>
              <a:rPr lang="it-IT" sz="2400" dirty="0" err="1"/>
              <a:t>sepsis</a:t>
            </a:r>
            <a:r>
              <a:rPr lang="it-IT" sz="2400" dirty="0"/>
              <a:t> </a:t>
            </a:r>
            <a:r>
              <a:rPr lang="it-IT" sz="2400" dirty="0" err="1"/>
              <a:t>lead</a:t>
            </a:r>
            <a:r>
              <a:rPr lang="it-IT" sz="2400" dirty="0"/>
              <a:t> to </a:t>
            </a:r>
            <a:r>
              <a:rPr lang="it-IT" sz="2400" b="1" dirty="0" err="1"/>
              <a:t>widespread</a:t>
            </a:r>
            <a:r>
              <a:rPr lang="it-IT" sz="2400" b="1" dirty="0"/>
              <a:t> </a:t>
            </a:r>
            <a:r>
              <a:rPr lang="it-IT" sz="2400" b="1" dirty="0" err="1"/>
              <a:t>vascular</a:t>
            </a:r>
            <a:r>
              <a:rPr lang="it-IT" sz="2400" b="1" dirty="0"/>
              <a:t> </a:t>
            </a:r>
            <a:r>
              <a:rPr lang="it-IT" sz="2400" b="1" dirty="0" err="1"/>
              <a:t>leakage</a:t>
            </a:r>
            <a:r>
              <a:rPr lang="it-IT" sz="2400" b="1" dirty="0"/>
              <a:t> and </a:t>
            </a:r>
            <a:r>
              <a:rPr lang="it-IT" sz="2400" b="1" dirty="0" err="1"/>
              <a:t>tissue</a:t>
            </a:r>
            <a:r>
              <a:rPr lang="it-IT" sz="2400" b="1" dirty="0"/>
              <a:t> edema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deleterious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 on </a:t>
            </a:r>
            <a:r>
              <a:rPr lang="it-IT" sz="2400" dirty="0" err="1"/>
              <a:t>both</a:t>
            </a:r>
            <a:r>
              <a:rPr lang="it-IT" sz="2400" dirty="0"/>
              <a:t> </a:t>
            </a:r>
            <a:r>
              <a:rPr lang="it-IT" sz="2400" dirty="0" err="1"/>
              <a:t>nutrient</a:t>
            </a:r>
            <a:r>
              <a:rPr lang="it-IT" sz="2400" dirty="0"/>
              <a:t> delivery and </a:t>
            </a:r>
            <a:r>
              <a:rPr lang="it-IT" sz="2400" dirty="0" err="1"/>
              <a:t>waste</a:t>
            </a:r>
            <a:r>
              <a:rPr lang="it-IT" sz="2400" dirty="0"/>
              <a:t> </a:t>
            </a:r>
            <a:r>
              <a:rPr lang="it-IT" sz="2400" dirty="0" err="1"/>
              <a:t>removal</a:t>
            </a:r>
            <a:r>
              <a:rPr lang="it-IT" sz="2400" dirty="0"/>
              <a:t>. </a:t>
            </a:r>
            <a:r>
              <a:rPr lang="it-IT" sz="2400" b="1" dirty="0" err="1"/>
              <a:t>One</a:t>
            </a:r>
            <a:r>
              <a:rPr lang="it-IT" sz="2400" b="1" dirty="0"/>
              <a:t> </a:t>
            </a:r>
            <a:r>
              <a:rPr lang="it-IT" sz="2400" b="1" dirty="0" err="1"/>
              <a:t>effect</a:t>
            </a:r>
            <a:r>
              <a:rPr lang="it-IT" sz="2400" b="1" dirty="0"/>
              <a:t> of </a:t>
            </a:r>
            <a:r>
              <a:rPr lang="it-IT" sz="2400" b="1" dirty="0" err="1"/>
              <a:t>inflammatory</a:t>
            </a:r>
            <a:r>
              <a:rPr lang="it-IT" sz="2400" b="1" dirty="0"/>
              <a:t> </a:t>
            </a:r>
            <a:r>
              <a:rPr lang="it-IT" sz="2400" b="1" dirty="0" err="1"/>
              <a:t>cytokines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to </a:t>
            </a:r>
            <a:r>
              <a:rPr lang="it-IT" sz="2400" b="1" dirty="0" err="1"/>
              <a:t>loosen</a:t>
            </a:r>
            <a:r>
              <a:rPr lang="it-IT" sz="2400" b="1" dirty="0"/>
              <a:t> </a:t>
            </a:r>
            <a:r>
              <a:rPr lang="it-IT" sz="2400" b="1" dirty="0" err="1"/>
              <a:t>endothelial</a:t>
            </a:r>
            <a:r>
              <a:rPr lang="it-IT" sz="2400" b="1" dirty="0"/>
              <a:t> </a:t>
            </a:r>
            <a:r>
              <a:rPr lang="it-IT" sz="2400" b="1" dirty="0" err="1"/>
              <a:t>cell</a:t>
            </a:r>
            <a:r>
              <a:rPr lang="it-IT" sz="2400" b="1" dirty="0"/>
              <a:t> tight </a:t>
            </a:r>
            <a:r>
              <a:rPr lang="it-IT" sz="2400" b="1" dirty="0" err="1"/>
              <a:t>junctions</a:t>
            </a:r>
            <a:r>
              <a:rPr lang="it-IT" sz="2400" b="1" dirty="0"/>
              <a:t>, </a:t>
            </a:r>
            <a:r>
              <a:rPr lang="it-IT" sz="2400" b="1" dirty="0" err="1"/>
              <a:t>making</a:t>
            </a:r>
            <a:r>
              <a:rPr lang="it-IT" sz="2400" b="1" dirty="0"/>
              <a:t> </a:t>
            </a:r>
            <a:r>
              <a:rPr lang="it-IT" sz="2400" b="1" dirty="0" err="1"/>
              <a:t>vessels</a:t>
            </a:r>
            <a:r>
              <a:rPr lang="it-IT" sz="2400" b="1" dirty="0"/>
              <a:t> </a:t>
            </a:r>
            <a:r>
              <a:rPr lang="it-IT" sz="2400" b="1" dirty="0" err="1"/>
              <a:t>leaky</a:t>
            </a:r>
            <a:r>
              <a:rPr lang="it-IT" sz="2400" b="1" dirty="0"/>
              <a:t> and </a:t>
            </a:r>
            <a:r>
              <a:rPr lang="it-IT" sz="2400" b="1" dirty="0" err="1"/>
              <a:t>resulting</a:t>
            </a:r>
            <a:r>
              <a:rPr lang="it-IT" sz="2400" b="1" dirty="0"/>
              <a:t> in the </a:t>
            </a:r>
            <a:r>
              <a:rPr lang="it-IT" sz="2400" b="1" dirty="0" err="1"/>
              <a:t>accumulation</a:t>
            </a:r>
            <a:r>
              <a:rPr lang="it-IT" sz="2400" b="1" dirty="0"/>
              <a:t> of </a:t>
            </a:r>
            <a:r>
              <a:rPr lang="it-IT" sz="2400" b="1" dirty="0" err="1"/>
              <a:t>protein-rich</a:t>
            </a:r>
            <a:r>
              <a:rPr lang="it-IT" sz="2400" b="1" dirty="0"/>
              <a:t> edema </a:t>
            </a:r>
            <a:r>
              <a:rPr lang="it-IT" sz="2400" b="1" dirty="0" err="1"/>
              <a:t>fluid</a:t>
            </a:r>
            <a:r>
              <a:rPr lang="it-IT" sz="2400" b="1" dirty="0"/>
              <a:t> </a:t>
            </a:r>
            <a:r>
              <a:rPr lang="it-IT" sz="2400" b="1" dirty="0" err="1"/>
              <a:t>throughout</a:t>
            </a:r>
            <a:r>
              <a:rPr lang="it-IT" sz="2400" b="1" dirty="0"/>
              <a:t> the body. </a:t>
            </a:r>
          </a:p>
          <a:p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alteration</a:t>
            </a:r>
            <a:r>
              <a:rPr lang="it-IT" sz="2400" dirty="0"/>
              <a:t> </a:t>
            </a:r>
            <a:r>
              <a:rPr lang="it-IT" sz="2400" dirty="0" err="1"/>
              <a:t>impedes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perfusion</a:t>
            </a:r>
            <a:r>
              <a:rPr lang="it-IT" sz="2400" dirty="0"/>
              <a:t> and </a:t>
            </a:r>
            <a:r>
              <a:rPr lang="it-IT" sz="2400" dirty="0" err="1"/>
              <a:t>may</a:t>
            </a:r>
            <a:r>
              <a:rPr lang="it-IT" sz="2400" dirty="0"/>
              <a:t> be </a:t>
            </a:r>
            <a:r>
              <a:rPr lang="it-IT" sz="2400" dirty="0" err="1"/>
              <a:t>exacerbated</a:t>
            </a:r>
            <a:r>
              <a:rPr lang="it-IT" sz="2400" dirty="0"/>
              <a:t> by </a:t>
            </a:r>
            <a:r>
              <a:rPr lang="it-IT" sz="2400" dirty="0" err="1"/>
              <a:t>attempts</a:t>
            </a:r>
            <a:r>
              <a:rPr lang="it-IT" sz="2400" dirty="0"/>
              <a:t> to </a:t>
            </a:r>
            <a:r>
              <a:rPr lang="it-IT" sz="2400" dirty="0" err="1"/>
              <a:t>support</a:t>
            </a:r>
            <a:r>
              <a:rPr lang="it-IT" sz="2400" dirty="0"/>
              <a:t> the </a:t>
            </a:r>
            <a:r>
              <a:rPr lang="it-IT" sz="2400" dirty="0" err="1"/>
              <a:t>patient</a:t>
            </a:r>
            <a:r>
              <a:rPr lang="it-IT" sz="2400" dirty="0"/>
              <a:t> with </a:t>
            </a:r>
            <a:r>
              <a:rPr lang="it-IT" sz="2400" dirty="0" err="1"/>
              <a:t>intravenous</a:t>
            </a:r>
            <a:r>
              <a:rPr lang="it-IT" sz="2400" dirty="0"/>
              <a:t> </a:t>
            </a:r>
            <a:r>
              <a:rPr lang="it-IT" sz="2400" dirty="0" err="1"/>
              <a:t>fluids</a:t>
            </a:r>
            <a:r>
              <a:rPr lang="it-IT" sz="2400" dirty="0"/>
              <a:t>. </a:t>
            </a:r>
            <a:r>
              <a:rPr lang="it-IT" sz="2400" dirty="0" err="1"/>
              <a:t>Activated</a:t>
            </a:r>
            <a:r>
              <a:rPr lang="it-IT" sz="2400" dirty="0"/>
              <a:t> </a:t>
            </a:r>
            <a:r>
              <a:rPr lang="it-IT" sz="2400" dirty="0" err="1"/>
              <a:t>endothelium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upregulates</a:t>
            </a:r>
            <a:r>
              <a:rPr lang="it-IT" sz="2400" dirty="0"/>
              <a:t> production of </a:t>
            </a:r>
            <a:r>
              <a:rPr lang="it-IT" sz="2400" dirty="0" err="1"/>
              <a:t>nitric</a:t>
            </a:r>
            <a:r>
              <a:rPr lang="it-IT" sz="2400" dirty="0"/>
              <a:t> </a:t>
            </a:r>
            <a:r>
              <a:rPr lang="it-IT" sz="2400" dirty="0" err="1"/>
              <a:t>oxide</a:t>
            </a:r>
            <a:r>
              <a:rPr lang="it-IT" sz="2400" dirty="0"/>
              <a:t> (NO) and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vasoactive</a:t>
            </a:r>
            <a:r>
              <a:rPr lang="it-IT" sz="2400" dirty="0"/>
              <a:t> </a:t>
            </a:r>
            <a:r>
              <a:rPr lang="it-IT" sz="2400" dirty="0" err="1"/>
              <a:t>inflammatory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 (e.g., C3a, C5a, and PAF),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contribute</a:t>
            </a:r>
            <a:r>
              <a:rPr lang="it-IT" sz="2400" dirty="0"/>
              <a:t> to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smooth</a:t>
            </a:r>
            <a:r>
              <a:rPr lang="it-IT" sz="2400" dirty="0"/>
              <a:t> </a:t>
            </a:r>
            <a:r>
              <a:rPr lang="it-IT" sz="2400" dirty="0" err="1"/>
              <a:t>muscle</a:t>
            </a:r>
            <a:r>
              <a:rPr lang="it-IT" sz="2400" dirty="0"/>
              <a:t> </a:t>
            </a:r>
            <a:r>
              <a:rPr lang="it-IT" sz="2400" dirty="0" err="1"/>
              <a:t>relaxation</a:t>
            </a:r>
            <a:r>
              <a:rPr lang="it-IT" sz="2400" dirty="0"/>
              <a:t> and </a:t>
            </a:r>
            <a:r>
              <a:rPr lang="it-IT" sz="2400" dirty="0" err="1"/>
              <a:t>systemic</a:t>
            </a:r>
            <a:r>
              <a:rPr lang="it-IT" sz="2400" dirty="0"/>
              <a:t> </a:t>
            </a:r>
            <a:r>
              <a:rPr lang="it-IT" sz="2400" dirty="0" err="1"/>
              <a:t>hypotension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152058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F0515A6-4A91-684D-9270-39DC272B0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75298"/>
            <a:ext cx="9144000" cy="33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5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03589" y="1184345"/>
            <a:ext cx="8325555" cy="4524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Induction</a:t>
            </a:r>
            <a:r>
              <a:rPr lang="it-IT" sz="2400" b="1" dirty="0"/>
              <a:t> of a </a:t>
            </a:r>
            <a:r>
              <a:rPr lang="it-IT" sz="2400" b="1" dirty="0" err="1"/>
              <a:t>procoagulant</a:t>
            </a:r>
            <a:r>
              <a:rPr lang="it-IT" sz="2400" b="1" dirty="0"/>
              <a:t> state</a:t>
            </a:r>
          </a:p>
          <a:p>
            <a:endParaRPr lang="it-IT" sz="2400" b="1" dirty="0"/>
          </a:p>
          <a:p>
            <a:r>
              <a:rPr lang="it-IT" sz="2400" dirty="0"/>
              <a:t>The </a:t>
            </a:r>
            <a:r>
              <a:rPr lang="it-IT" sz="2400" dirty="0" err="1"/>
              <a:t>derangement</a:t>
            </a:r>
            <a:r>
              <a:rPr lang="it-IT" sz="2400" dirty="0"/>
              <a:t> in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sufficient</a:t>
            </a:r>
            <a:r>
              <a:rPr lang="it-IT" sz="2400" dirty="0"/>
              <a:t> to produce the </a:t>
            </a:r>
            <a:r>
              <a:rPr lang="it-IT" sz="2400" dirty="0" err="1"/>
              <a:t>formidable</a:t>
            </a:r>
            <a:r>
              <a:rPr lang="it-IT" sz="2400" dirty="0"/>
              <a:t> </a:t>
            </a:r>
            <a:r>
              <a:rPr lang="it-IT" sz="2400" dirty="0" err="1"/>
              <a:t>complication</a:t>
            </a:r>
            <a:r>
              <a:rPr lang="it-IT" sz="2400" dirty="0"/>
              <a:t> of </a:t>
            </a:r>
            <a:r>
              <a:rPr lang="it-IT" sz="2400" dirty="0" err="1"/>
              <a:t>disseminated</a:t>
            </a:r>
            <a:r>
              <a:rPr lang="it-IT" sz="2400" dirty="0"/>
              <a:t> </a:t>
            </a:r>
            <a:r>
              <a:rPr lang="it-IT" sz="2400" dirty="0" err="1"/>
              <a:t>intravascular</a:t>
            </a:r>
            <a:r>
              <a:rPr lang="it-IT" sz="2400" dirty="0"/>
              <a:t> </a:t>
            </a:r>
            <a:r>
              <a:rPr lang="it-IT" sz="2400" dirty="0" err="1"/>
              <a:t>coagulation</a:t>
            </a:r>
            <a:r>
              <a:rPr lang="it-IT" sz="2400" dirty="0"/>
              <a:t> in up to </a:t>
            </a:r>
            <a:r>
              <a:rPr lang="it-IT" sz="2400" dirty="0" err="1"/>
              <a:t>half</a:t>
            </a:r>
            <a:r>
              <a:rPr lang="it-IT" sz="2400" dirty="0"/>
              <a:t> of </a:t>
            </a:r>
            <a:r>
              <a:rPr lang="it-IT" sz="2400" dirty="0" err="1"/>
              <a:t>septic</a:t>
            </a:r>
            <a:r>
              <a:rPr lang="it-IT" sz="2400" dirty="0"/>
              <a:t> </a:t>
            </a:r>
            <a:r>
              <a:rPr lang="it-IT" sz="2400" dirty="0" err="1"/>
              <a:t>patients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Sepsis</a:t>
            </a:r>
            <a:r>
              <a:rPr lang="it-IT" sz="2400" dirty="0"/>
              <a:t> </a:t>
            </a:r>
            <a:r>
              <a:rPr lang="it-IT" sz="2400" dirty="0" err="1"/>
              <a:t>alters</a:t>
            </a:r>
            <a:r>
              <a:rPr lang="it-IT" sz="2400" dirty="0"/>
              <a:t> the </a:t>
            </a:r>
            <a:r>
              <a:rPr lang="it-IT" sz="2400" dirty="0" err="1"/>
              <a:t>expression</a:t>
            </a:r>
            <a:r>
              <a:rPr lang="it-IT" sz="2400" dirty="0"/>
              <a:t> of </a:t>
            </a:r>
            <a:r>
              <a:rPr lang="it-IT" sz="2400" dirty="0" err="1"/>
              <a:t>many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so </a:t>
            </a:r>
            <a:r>
              <a:rPr lang="it-IT" sz="2400" dirty="0" err="1"/>
              <a:t>as</a:t>
            </a:r>
            <a:r>
              <a:rPr lang="it-IT" sz="2400" dirty="0"/>
              <a:t> to favor </a:t>
            </a:r>
            <a:r>
              <a:rPr lang="it-IT" sz="2400" dirty="0" err="1"/>
              <a:t>coagulation</a:t>
            </a:r>
            <a:r>
              <a:rPr lang="it-IT" sz="2400" dirty="0"/>
              <a:t>. </a:t>
            </a:r>
            <a:r>
              <a:rPr lang="it-IT" sz="2400" dirty="0" err="1"/>
              <a:t>Proinflammatory</a:t>
            </a:r>
            <a:r>
              <a:rPr lang="it-IT" sz="2400" dirty="0"/>
              <a:t> </a:t>
            </a:r>
            <a:r>
              <a:rPr lang="it-IT" sz="2400" dirty="0" err="1"/>
              <a:t>cytokines</a:t>
            </a:r>
            <a:r>
              <a:rPr lang="it-IT" sz="2400" dirty="0"/>
              <a:t> </a:t>
            </a:r>
            <a:r>
              <a:rPr lang="it-IT" sz="2400" dirty="0" err="1"/>
              <a:t>increase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production by </a:t>
            </a:r>
            <a:r>
              <a:rPr lang="it-IT" sz="2400" dirty="0" err="1"/>
              <a:t>monocytes</a:t>
            </a:r>
            <a:r>
              <a:rPr lang="it-IT" sz="2400" dirty="0"/>
              <a:t> and </a:t>
            </a:r>
            <a:r>
              <a:rPr lang="it-IT" sz="2400" dirty="0" err="1"/>
              <a:t>possibly</a:t>
            </a:r>
            <a:r>
              <a:rPr lang="it-IT" sz="2400" dirty="0"/>
              <a:t>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cells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, and </a:t>
            </a:r>
            <a:r>
              <a:rPr lang="it-IT" sz="2400" dirty="0" err="1"/>
              <a:t>decrease</a:t>
            </a:r>
            <a:r>
              <a:rPr lang="it-IT" sz="2400" dirty="0"/>
              <a:t> the production of </a:t>
            </a:r>
            <a:r>
              <a:rPr lang="it-IT" sz="2400" dirty="0" err="1"/>
              <a:t>endothelial</a:t>
            </a:r>
            <a:r>
              <a:rPr lang="it-IT" sz="2400" dirty="0"/>
              <a:t> anti-</a:t>
            </a:r>
            <a:r>
              <a:rPr lang="it-IT" sz="2400" dirty="0" err="1"/>
              <a:t>coagulant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,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factor</a:t>
            </a:r>
            <a:r>
              <a:rPr lang="it-IT" sz="2400" dirty="0"/>
              <a:t> </a:t>
            </a:r>
            <a:r>
              <a:rPr lang="it-IT" sz="2400" dirty="0" err="1"/>
              <a:t>pathway</a:t>
            </a:r>
            <a:r>
              <a:rPr lang="it-IT" sz="2400" dirty="0"/>
              <a:t> </a:t>
            </a:r>
            <a:r>
              <a:rPr lang="it-IT" sz="2400" dirty="0" err="1"/>
              <a:t>inhibitor</a:t>
            </a:r>
            <a:r>
              <a:rPr lang="it-IT" sz="2400" dirty="0"/>
              <a:t>, </a:t>
            </a:r>
            <a:r>
              <a:rPr lang="it-IT" sz="2400" dirty="0" err="1"/>
              <a:t>thrombomodulin</a:t>
            </a:r>
            <a:r>
              <a:rPr lang="it-IT" sz="2400" dirty="0"/>
              <a:t>, and </a:t>
            </a:r>
            <a:r>
              <a:rPr lang="it-IT" sz="2400" dirty="0" err="1"/>
              <a:t>protein</a:t>
            </a:r>
            <a:r>
              <a:rPr lang="it-IT" sz="2400" dirty="0"/>
              <a:t> C. </a:t>
            </a:r>
          </a:p>
        </p:txBody>
      </p:sp>
    </p:spTree>
    <p:extLst>
      <p:ext uri="{BB962C8B-B14F-4D97-AF65-F5344CB8AC3E}">
        <p14:creationId xmlns:p14="http://schemas.microsoft.com/office/powerpoint/2010/main" val="411864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A05CC27-668E-DE4D-89A2-BD57E75C6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755650"/>
            <a:ext cx="73533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60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4184AA1D-7B13-E547-85E2-B09906750140}"/>
              </a:ext>
            </a:extLst>
          </p:cNvPr>
          <p:cNvSpPr/>
          <p:nvPr/>
        </p:nvSpPr>
        <p:spPr>
          <a:xfrm>
            <a:off x="1981200" y="481044"/>
            <a:ext cx="81343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 err="1"/>
              <a:t>also</a:t>
            </a:r>
            <a:r>
              <a:rPr lang="it-IT" sz="2400" dirty="0"/>
              <a:t> </a:t>
            </a:r>
            <a:r>
              <a:rPr lang="it-IT" sz="2400" dirty="0" err="1"/>
              <a:t>dampen</a:t>
            </a:r>
            <a:r>
              <a:rPr lang="it-IT" sz="2400" dirty="0"/>
              <a:t> </a:t>
            </a:r>
            <a:r>
              <a:rPr lang="it-IT" sz="2400" dirty="0" err="1"/>
              <a:t>fibrinolysis</a:t>
            </a:r>
            <a:r>
              <a:rPr lang="it-IT" sz="2400" dirty="0"/>
              <a:t> by </a:t>
            </a:r>
            <a:r>
              <a:rPr lang="it-IT" sz="2400" dirty="0" err="1"/>
              <a:t>increasing</a:t>
            </a:r>
            <a:r>
              <a:rPr lang="it-IT" sz="2400" dirty="0"/>
              <a:t> </a:t>
            </a:r>
            <a:r>
              <a:rPr lang="it-IT" sz="2400" dirty="0" err="1"/>
              <a:t>plasminogen</a:t>
            </a:r>
            <a:r>
              <a:rPr lang="it-IT" sz="2400" dirty="0"/>
              <a:t> </a:t>
            </a:r>
            <a:r>
              <a:rPr lang="it-IT" sz="2400" dirty="0" err="1"/>
              <a:t>activator</a:t>
            </a:r>
            <a:r>
              <a:rPr lang="it-IT" sz="2400" dirty="0"/>
              <a:t> inhibitor-1 </a:t>
            </a:r>
            <a:r>
              <a:rPr lang="it-IT" sz="2400" dirty="0" err="1"/>
              <a:t>expression</a:t>
            </a:r>
            <a:r>
              <a:rPr lang="it-IT" sz="2400" dirty="0"/>
              <a:t>. </a:t>
            </a:r>
            <a:r>
              <a:rPr lang="it-IT" sz="2400" b="1" dirty="0"/>
              <a:t>The </a:t>
            </a:r>
            <a:r>
              <a:rPr lang="it-IT" sz="2400" b="1" dirty="0" err="1"/>
              <a:t>vascular</a:t>
            </a:r>
            <a:r>
              <a:rPr lang="it-IT" sz="2400" b="1" dirty="0"/>
              <a:t> </a:t>
            </a:r>
            <a:r>
              <a:rPr lang="it-IT" sz="2400" b="1" dirty="0" err="1"/>
              <a:t>leak</a:t>
            </a:r>
            <a:r>
              <a:rPr lang="it-IT" sz="2400" b="1" dirty="0"/>
              <a:t> and </a:t>
            </a:r>
            <a:r>
              <a:rPr lang="it-IT" sz="2400" b="1" dirty="0" err="1"/>
              <a:t>tissue</a:t>
            </a:r>
            <a:r>
              <a:rPr lang="it-IT" sz="2400" b="1" dirty="0"/>
              <a:t> edema </a:t>
            </a:r>
            <a:r>
              <a:rPr lang="it-IT" sz="2400" b="1" dirty="0" err="1"/>
              <a:t>decrease</a:t>
            </a:r>
            <a:r>
              <a:rPr lang="it-IT" sz="2400" b="1" dirty="0"/>
              <a:t> </a:t>
            </a:r>
            <a:r>
              <a:rPr lang="it-IT" sz="2400" b="1" dirty="0" err="1"/>
              <a:t>blood</a:t>
            </a:r>
            <a:r>
              <a:rPr lang="it-IT" sz="2400" b="1" dirty="0"/>
              <a:t> flow </a:t>
            </a:r>
            <a:r>
              <a:rPr lang="it-IT" sz="2400" b="1" dirty="0" err="1"/>
              <a:t>at</a:t>
            </a:r>
            <a:r>
              <a:rPr lang="it-IT" sz="2400" b="1" dirty="0"/>
              <a:t> the </a:t>
            </a:r>
            <a:r>
              <a:rPr lang="it-IT" sz="2400" b="1" dirty="0" err="1"/>
              <a:t>level</a:t>
            </a:r>
            <a:r>
              <a:rPr lang="it-IT" sz="2400" b="1" dirty="0"/>
              <a:t> of small </a:t>
            </a:r>
            <a:r>
              <a:rPr lang="it-IT" sz="2400" b="1" dirty="0" err="1"/>
              <a:t>vessels</a:t>
            </a:r>
            <a:r>
              <a:rPr lang="it-IT" sz="2400" b="1" dirty="0"/>
              <a:t>, </a:t>
            </a:r>
            <a:r>
              <a:rPr lang="it-IT" sz="2400" b="1" dirty="0" err="1"/>
              <a:t>producing</a:t>
            </a:r>
            <a:r>
              <a:rPr lang="it-IT" sz="2400" b="1" dirty="0"/>
              <a:t> </a:t>
            </a:r>
            <a:r>
              <a:rPr lang="it-IT" sz="2400" b="1" dirty="0" err="1"/>
              <a:t>stasis</a:t>
            </a:r>
            <a:r>
              <a:rPr lang="it-IT" sz="2400" b="1" dirty="0"/>
              <a:t> and </a:t>
            </a:r>
            <a:r>
              <a:rPr lang="it-IT" sz="2400" b="1" dirty="0" err="1"/>
              <a:t>diminishing</a:t>
            </a:r>
            <a:r>
              <a:rPr lang="it-IT" sz="2400" b="1" dirty="0"/>
              <a:t> the </a:t>
            </a:r>
            <a:r>
              <a:rPr lang="it-IT" sz="2400" b="1" dirty="0" err="1"/>
              <a:t>washout</a:t>
            </a:r>
            <a:r>
              <a:rPr lang="it-IT" sz="2400" b="1" dirty="0"/>
              <a:t> of </a:t>
            </a:r>
            <a:r>
              <a:rPr lang="it-IT" sz="2400" b="1" dirty="0" err="1"/>
              <a:t>activated</a:t>
            </a:r>
            <a:r>
              <a:rPr lang="it-IT" sz="2400" b="1" dirty="0"/>
              <a:t> </a:t>
            </a:r>
            <a:r>
              <a:rPr lang="it-IT" sz="2400" b="1" dirty="0" err="1"/>
              <a:t>coagulation</a:t>
            </a:r>
            <a:r>
              <a:rPr lang="it-IT" sz="2400" b="1" dirty="0"/>
              <a:t> </a:t>
            </a:r>
            <a:r>
              <a:rPr lang="it-IT" sz="2400" b="1" dirty="0" err="1"/>
              <a:t>factors</a:t>
            </a:r>
            <a:r>
              <a:rPr lang="it-IT" sz="2400" b="1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Acting</a:t>
            </a:r>
            <a:r>
              <a:rPr lang="it-IT" sz="2400" dirty="0"/>
              <a:t> in </a:t>
            </a:r>
            <a:r>
              <a:rPr lang="it-IT" sz="2400" dirty="0" err="1"/>
              <a:t>concert</a:t>
            </a:r>
            <a:r>
              <a:rPr lang="it-IT" sz="2400" dirty="0"/>
              <a:t>,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effects</a:t>
            </a:r>
            <a:r>
              <a:rPr lang="it-IT" sz="2400" dirty="0"/>
              <a:t> </a:t>
            </a:r>
            <a:r>
              <a:rPr lang="it-IT" sz="2400" dirty="0" err="1"/>
              <a:t>lead</a:t>
            </a:r>
            <a:r>
              <a:rPr lang="it-IT" sz="2400" dirty="0"/>
              <a:t> to </a:t>
            </a:r>
            <a:r>
              <a:rPr lang="it-IT" sz="2400" dirty="0" err="1"/>
              <a:t>systemic</a:t>
            </a:r>
            <a:r>
              <a:rPr lang="it-IT" sz="2400" dirty="0"/>
              <a:t> </a:t>
            </a:r>
            <a:r>
              <a:rPr lang="it-IT" sz="2400" dirty="0" err="1"/>
              <a:t>activation</a:t>
            </a:r>
            <a:r>
              <a:rPr lang="it-IT" sz="2400" dirty="0"/>
              <a:t> of </a:t>
            </a:r>
            <a:r>
              <a:rPr lang="it-IT" sz="2400" dirty="0" err="1"/>
              <a:t>thrombin</a:t>
            </a:r>
            <a:r>
              <a:rPr lang="it-IT" sz="2400" dirty="0"/>
              <a:t> and the </a:t>
            </a:r>
            <a:r>
              <a:rPr lang="it-IT" sz="2400" dirty="0" err="1"/>
              <a:t>deposition</a:t>
            </a:r>
            <a:r>
              <a:rPr lang="it-IT" sz="2400" dirty="0"/>
              <a:t> of </a:t>
            </a:r>
            <a:r>
              <a:rPr lang="it-IT" sz="2400" dirty="0" err="1"/>
              <a:t>fibrin-rich</a:t>
            </a:r>
            <a:r>
              <a:rPr lang="it-IT" sz="2400" dirty="0"/>
              <a:t> </a:t>
            </a:r>
            <a:r>
              <a:rPr lang="it-IT" sz="2400" dirty="0" err="1"/>
              <a:t>thrombi</a:t>
            </a:r>
            <a:r>
              <a:rPr lang="it-IT" sz="2400" dirty="0"/>
              <a:t> in small </a:t>
            </a:r>
            <a:r>
              <a:rPr lang="it-IT" sz="2400" dirty="0" err="1"/>
              <a:t>vessels</a:t>
            </a:r>
            <a:r>
              <a:rPr lang="it-IT" sz="2400" dirty="0"/>
              <a:t>, </a:t>
            </a:r>
            <a:r>
              <a:rPr lang="it-IT" sz="2400" dirty="0" err="1"/>
              <a:t>often</a:t>
            </a:r>
            <a:r>
              <a:rPr lang="it-IT" sz="2400" dirty="0"/>
              <a:t> </a:t>
            </a:r>
            <a:r>
              <a:rPr lang="it-IT" sz="2400" dirty="0" err="1"/>
              <a:t>throughout</a:t>
            </a:r>
            <a:r>
              <a:rPr lang="it-IT" sz="2400" dirty="0"/>
              <a:t> the body, </a:t>
            </a:r>
            <a:r>
              <a:rPr lang="it-IT" sz="2400" dirty="0" err="1"/>
              <a:t>further</a:t>
            </a:r>
            <a:r>
              <a:rPr lang="it-IT" sz="2400" dirty="0"/>
              <a:t> </a:t>
            </a:r>
            <a:r>
              <a:rPr lang="it-IT" sz="2400" dirty="0" err="1"/>
              <a:t>compromising</a:t>
            </a:r>
            <a:r>
              <a:rPr lang="it-IT" sz="2400" dirty="0"/>
              <a:t>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perfusion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/>
              <a:t>In full-</a:t>
            </a:r>
            <a:r>
              <a:rPr lang="it-IT" sz="2400" dirty="0" err="1"/>
              <a:t>blown</a:t>
            </a:r>
            <a:r>
              <a:rPr lang="it-IT" sz="2400" dirty="0"/>
              <a:t> </a:t>
            </a:r>
            <a:r>
              <a:rPr lang="it-IT" sz="2400" dirty="0" err="1"/>
              <a:t>disseminated</a:t>
            </a:r>
            <a:r>
              <a:rPr lang="it-IT" sz="2400" dirty="0"/>
              <a:t> </a:t>
            </a:r>
            <a:r>
              <a:rPr lang="it-IT" sz="2400" dirty="0" err="1"/>
              <a:t>intravascular</a:t>
            </a:r>
            <a:r>
              <a:rPr lang="it-IT" sz="2400" dirty="0"/>
              <a:t> </a:t>
            </a:r>
            <a:r>
              <a:rPr lang="it-IT" sz="2400" dirty="0" err="1"/>
              <a:t>coagulation</a:t>
            </a:r>
            <a:r>
              <a:rPr lang="it-IT" sz="2400" dirty="0"/>
              <a:t>, the </a:t>
            </a:r>
            <a:r>
              <a:rPr lang="it-IT" sz="2400" dirty="0" err="1"/>
              <a:t>consumption</a:t>
            </a:r>
            <a:r>
              <a:rPr lang="it-IT" sz="2400" dirty="0"/>
              <a:t> of </a:t>
            </a:r>
            <a:r>
              <a:rPr lang="it-IT" sz="2400" dirty="0" err="1"/>
              <a:t>coagulation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and </a:t>
            </a:r>
            <a:r>
              <a:rPr lang="it-IT" sz="2400" dirty="0" err="1"/>
              <a:t>platelets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so </a:t>
            </a:r>
            <a:r>
              <a:rPr lang="it-IT" sz="2400" dirty="0" err="1"/>
              <a:t>great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deficiencies</a:t>
            </a:r>
            <a:r>
              <a:rPr lang="it-IT" sz="2400" dirty="0"/>
              <a:t> of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appear</a:t>
            </a:r>
            <a:r>
              <a:rPr lang="it-IT" sz="2400" dirty="0"/>
              <a:t>, </a:t>
            </a:r>
            <a:r>
              <a:rPr lang="it-IT" sz="2400" dirty="0" err="1"/>
              <a:t>leading</a:t>
            </a:r>
            <a:r>
              <a:rPr lang="it-IT" sz="2400" dirty="0"/>
              <a:t> to </a:t>
            </a:r>
            <a:r>
              <a:rPr lang="it-IT" sz="2400" dirty="0" err="1"/>
              <a:t>concomitant</a:t>
            </a:r>
            <a:r>
              <a:rPr lang="it-IT" sz="2400" dirty="0"/>
              <a:t> </a:t>
            </a:r>
            <a:r>
              <a:rPr lang="it-IT" sz="2400" dirty="0" err="1"/>
              <a:t>bleeding</a:t>
            </a:r>
            <a:r>
              <a:rPr lang="it-IT" sz="2400" dirty="0"/>
              <a:t> and </a:t>
            </a:r>
            <a:r>
              <a:rPr lang="it-IT" sz="2400" dirty="0" err="1"/>
              <a:t>hemorrhage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2524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5752239-8049-B044-8A86-AC6D35058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034" y="0"/>
            <a:ext cx="7491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8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3344" y="730121"/>
            <a:ext cx="8269112" cy="56938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Metabolic</a:t>
            </a:r>
            <a:r>
              <a:rPr lang="it-IT" sz="2400" b="1" dirty="0"/>
              <a:t> </a:t>
            </a:r>
            <a:r>
              <a:rPr lang="it-IT" sz="2400" b="1" dirty="0" err="1"/>
              <a:t>abnormalities</a:t>
            </a:r>
            <a:endParaRPr lang="it-IT" sz="2400" b="1" dirty="0"/>
          </a:p>
          <a:p>
            <a:endParaRPr lang="it-IT" sz="2000" b="1" dirty="0"/>
          </a:p>
          <a:p>
            <a:r>
              <a:rPr lang="it-IT" sz="2000" b="1" dirty="0" err="1"/>
              <a:t>Septic</a:t>
            </a:r>
            <a:r>
              <a:rPr lang="it-IT" sz="2000" b="1" dirty="0"/>
              <a:t> </a:t>
            </a:r>
            <a:r>
              <a:rPr lang="it-IT" sz="2000" b="1" dirty="0" err="1"/>
              <a:t>patients</a:t>
            </a:r>
            <a:r>
              <a:rPr lang="it-IT" sz="2000" b="1" dirty="0"/>
              <a:t> </a:t>
            </a:r>
            <a:r>
              <a:rPr lang="it-IT" sz="2000" b="1" dirty="0" err="1"/>
              <a:t>exhibit</a:t>
            </a:r>
            <a:r>
              <a:rPr lang="it-IT" sz="2000" b="1" dirty="0"/>
              <a:t> </a:t>
            </a:r>
            <a:r>
              <a:rPr lang="it-IT" sz="2000" b="1" dirty="0" err="1"/>
              <a:t>insulin</a:t>
            </a:r>
            <a:r>
              <a:rPr lang="it-IT" sz="2000" b="1" dirty="0"/>
              <a:t> </a:t>
            </a:r>
            <a:r>
              <a:rPr lang="it-IT" sz="2000" b="1" dirty="0" err="1"/>
              <a:t>resistance</a:t>
            </a:r>
            <a:r>
              <a:rPr lang="it-IT" sz="2000" b="1" dirty="0"/>
              <a:t> and </a:t>
            </a:r>
            <a:r>
              <a:rPr lang="it-IT" sz="2000" b="1" dirty="0" err="1"/>
              <a:t>hyperglycemia</a:t>
            </a:r>
            <a:r>
              <a:rPr lang="it-IT" sz="2000" dirty="0"/>
              <a:t>. </a:t>
            </a:r>
          </a:p>
          <a:p>
            <a:r>
              <a:rPr lang="it-IT" sz="2000" dirty="0" err="1"/>
              <a:t>Cytokines</a:t>
            </a:r>
            <a:r>
              <a:rPr lang="it-IT" sz="2000" dirty="0"/>
              <a:t> 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TNF and IL-1, stress-</a:t>
            </a:r>
            <a:r>
              <a:rPr lang="it-IT" sz="2000" dirty="0" err="1"/>
              <a:t>induced</a:t>
            </a:r>
            <a:r>
              <a:rPr lang="it-IT" sz="2000" dirty="0"/>
              <a:t> </a:t>
            </a:r>
            <a:r>
              <a:rPr lang="it-IT" sz="2000" dirty="0" err="1"/>
              <a:t>hormones</a:t>
            </a:r>
            <a:r>
              <a:rPr lang="it-IT" sz="2000" dirty="0"/>
              <a:t> (</a:t>
            </a:r>
            <a:r>
              <a:rPr lang="it-IT" sz="2000" dirty="0" err="1"/>
              <a:t>such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glucagon</a:t>
            </a:r>
            <a:r>
              <a:rPr lang="it-IT" sz="2000" dirty="0"/>
              <a:t>, </a:t>
            </a:r>
            <a:r>
              <a:rPr lang="it-IT" sz="2000" dirty="0" err="1"/>
              <a:t>growth</a:t>
            </a:r>
            <a:r>
              <a:rPr lang="it-IT" sz="2000" dirty="0"/>
              <a:t> </a:t>
            </a:r>
            <a:r>
              <a:rPr lang="it-IT" sz="2000" dirty="0" err="1"/>
              <a:t>hormone</a:t>
            </a:r>
            <a:r>
              <a:rPr lang="it-IT" sz="2000" dirty="0"/>
              <a:t>, and </a:t>
            </a:r>
            <a:r>
              <a:rPr lang="it-IT" sz="2000" dirty="0" err="1"/>
              <a:t>glucocorticoids</a:t>
            </a:r>
            <a:r>
              <a:rPr lang="it-IT" sz="2000" dirty="0"/>
              <a:t>), and </a:t>
            </a:r>
            <a:r>
              <a:rPr lang="it-IT" sz="2000" dirty="0" err="1"/>
              <a:t>catecholamines</a:t>
            </a:r>
            <a:r>
              <a:rPr lang="it-IT" sz="2000" dirty="0"/>
              <a:t> </a:t>
            </a:r>
            <a:r>
              <a:rPr lang="it-IT" sz="2000" dirty="0" err="1"/>
              <a:t>all</a:t>
            </a:r>
            <a:r>
              <a:rPr lang="it-IT" sz="2000" dirty="0"/>
              <a:t> drive </a:t>
            </a:r>
            <a:r>
              <a:rPr lang="it-IT" sz="2000" dirty="0" err="1"/>
              <a:t>gluconeogenesis</a:t>
            </a:r>
            <a:r>
              <a:rPr lang="it-IT" sz="2000" dirty="0"/>
              <a:t>. At the </a:t>
            </a:r>
            <a:r>
              <a:rPr lang="it-IT" sz="2000" dirty="0" err="1"/>
              <a:t>same</a:t>
            </a:r>
            <a:r>
              <a:rPr lang="it-IT" sz="2000" dirty="0"/>
              <a:t> </a:t>
            </a:r>
            <a:r>
              <a:rPr lang="it-IT" sz="2000" dirty="0" err="1"/>
              <a:t>time</a:t>
            </a:r>
            <a:r>
              <a:rPr lang="it-IT" sz="2000" dirty="0"/>
              <a:t>, the </a:t>
            </a:r>
            <a:r>
              <a:rPr lang="it-IT" sz="2000" dirty="0" err="1"/>
              <a:t>proinflammatory</a:t>
            </a:r>
            <a:r>
              <a:rPr lang="it-IT" sz="2000" dirty="0"/>
              <a:t> </a:t>
            </a:r>
            <a:r>
              <a:rPr lang="it-IT" sz="2000" dirty="0" err="1"/>
              <a:t>cytokines</a:t>
            </a:r>
            <a:r>
              <a:rPr lang="it-IT" sz="2000" dirty="0"/>
              <a:t> </a:t>
            </a:r>
            <a:r>
              <a:rPr lang="it-IT" sz="2000" dirty="0" err="1"/>
              <a:t>suppress</a:t>
            </a:r>
            <a:r>
              <a:rPr lang="it-IT" sz="2000" dirty="0"/>
              <a:t> </a:t>
            </a:r>
            <a:r>
              <a:rPr lang="it-IT" sz="2000" dirty="0" err="1"/>
              <a:t>insulin</a:t>
            </a:r>
            <a:r>
              <a:rPr lang="it-IT" sz="2000" dirty="0"/>
              <a:t> </a:t>
            </a:r>
            <a:r>
              <a:rPr lang="it-IT" sz="2000" dirty="0" err="1"/>
              <a:t>release</a:t>
            </a:r>
            <a:r>
              <a:rPr lang="it-IT" sz="2000" dirty="0"/>
              <a:t> </a:t>
            </a:r>
            <a:r>
              <a:rPr lang="it-IT" sz="2000" dirty="0" err="1"/>
              <a:t>while</a:t>
            </a:r>
            <a:r>
              <a:rPr lang="it-IT" sz="2000" dirty="0"/>
              <a:t> </a:t>
            </a:r>
            <a:r>
              <a:rPr lang="it-IT" sz="2000" dirty="0" err="1"/>
              <a:t>simultaneously</a:t>
            </a:r>
            <a:r>
              <a:rPr lang="it-IT" sz="2000" dirty="0"/>
              <a:t> </a:t>
            </a:r>
            <a:r>
              <a:rPr lang="it-IT" sz="2000" dirty="0" err="1"/>
              <a:t>promoting</a:t>
            </a:r>
            <a:r>
              <a:rPr lang="it-IT" sz="2000" dirty="0"/>
              <a:t> </a:t>
            </a:r>
            <a:r>
              <a:rPr lang="it-IT" sz="2000" dirty="0" err="1"/>
              <a:t>insulin</a:t>
            </a:r>
            <a:r>
              <a:rPr lang="it-IT" sz="2000" dirty="0"/>
              <a:t> </a:t>
            </a:r>
            <a:r>
              <a:rPr lang="it-IT" sz="2000" dirty="0" err="1"/>
              <a:t>resistance</a:t>
            </a:r>
            <a:r>
              <a:rPr lang="it-IT" sz="2000" dirty="0"/>
              <a:t> in the </a:t>
            </a:r>
            <a:r>
              <a:rPr lang="it-IT" sz="2000" dirty="0" err="1"/>
              <a:t>liver</a:t>
            </a:r>
            <a:r>
              <a:rPr lang="it-IT" sz="2000" dirty="0"/>
              <a:t> and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tissues</a:t>
            </a:r>
            <a:r>
              <a:rPr lang="it-IT" sz="2000" dirty="0"/>
              <a:t>, </a:t>
            </a:r>
            <a:r>
              <a:rPr lang="it-IT" sz="2000" dirty="0" err="1"/>
              <a:t>likely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impairing</a:t>
            </a:r>
            <a:r>
              <a:rPr lang="it-IT" sz="2000" dirty="0"/>
              <a:t> the </a:t>
            </a:r>
            <a:r>
              <a:rPr lang="it-IT" sz="2000" dirty="0" err="1"/>
              <a:t>surface</a:t>
            </a:r>
            <a:r>
              <a:rPr lang="it-IT" sz="2000" dirty="0"/>
              <a:t> </a:t>
            </a:r>
            <a:r>
              <a:rPr lang="it-IT" sz="2000" dirty="0" err="1"/>
              <a:t>expression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GLUT-4, a </a:t>
            </a:r>
            <a:r>
              <a:rPr lang="it-IT" sz="2000" dirty="0" err="1"/>
              <a:t>glucose</a:t>
            </a:r>
            <a:r>
              <a:rPr lang="it-IT" sz="2000" dirty="0"/>
              <a:t> </a:t>
            </a:r>
            <a:r>
              <a:rPr lang="it-IT" sz="2000" dirty="0" err="1"/>
              <a:t>transporter</a:t>
            </a:r>
            <a:r>
              <a:rPr lang="it-IT" sz="2000" dirty="0"/>
              <a:t>. </a:t>
            </a:r>
            <a:r>
              <a:rPr lang="it-IT" sz="2000" dirty="0" err="1"/>
              <a:t>Hyperglycemia</a:t>
            </a:r>
            <a:r>
              <a:rPr lang="it-IT" sz="2000" dirty="0"/>
              <a:t> </a:t>
            </a:r>
            <a:r>
              <a:rPr lang="it-IT" sz="2000" dirty="0" err="1"/>
              <a:t>decreases</a:t>
            </a:r>
            <a:r>
              <a:rPr lang="it-IT" sz="2000" dirty="0"/>
              <a:t> </a:t>
            </a:r>
            <a:r>
              <a:rPr lang="it-IT" sz="2000" dirty="0" err="1"/>
              <a:t>neutrophil</a:t>
            </a:r>
            <a:r>
              <a:rPr lang="it-IT" sz="2000" dirty="0"/>
              <a:t> </a:t>
            </a:r>
            <a:r>
              <a:rPr lang="it-IT" sz="2000" dirty="0" err="1"/>
              <a:t>function—thereby</a:t>
            </a:r>
            <a:r>
              <a:rPr lang="it-IT" sz="2000" dirty="0"/>
              <a:t> </a:t>
            </a:r>
            <a:r>
              <a:rPr lang="it-IT" sz="2000" dirty="0" err="1"/>
              <a:t>suppressing</a:t>
            </a:r>
            <a:r>
              <a:rPr lang="it-IT" sz="2000" dirty="0"/>
              <a:t> </a:t>
            </a:r>
            <a:r>
              <a:rPr lang="it-IT" sz="2000" dirty="0" err="1"/>
              <a:t>bactericidal</a:t>
            </a:r>
            <a:r>
              <a:rPr lang="it-IT" sz="2000" dirty="0"/>
              <a:t> </a:t>
            </a:r>
            <a:r>
              <a:rPr lang="it-IT" sz="2000" dirty="0" err="1"/>
              <a:t>activity—and</a:t>
            </a:r>
            <a:r>
              <a:rPr lang="it-IT" sz="2000" dirty="0"/>
              <a:t> </a:t>
            </a:r>
            <a:r>
              <a:rPr lang="it-IT" sz="2000" dirty="0" err="1"/>
              <a:t>causes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adhesion</a:t>
            </a:r>
            <a:r>
              <a:rPr lang="it-IT" sz="2000" dirty="0"/>
              <a:t> </a:t>
            </a:r>
            <a:r>
              <a:rPr lang="it-IT" sz="2000" dirty="0" err="1"/>
              <a:t>molecule</a:t>
            </a:r>
            <a:r>
              <a:rPr lang="it-IT" sz="2000" dirty="0"/>
              <a:t> </a:t>
            </a:r>
            <a:r>
              <a:rPr lang="it-IT" sz="2000" dirty="0" err="1"/>
              <a:t>expression</a:t>
            </a:r>
            <a:r>
              <a:rPr lang="it-IT" sz="2000" dirty="0"/>
              <a:t> on </a:t>
            </a:r>
            <a:r>
              <a:rPr lang="it-IT" sz="2000" dirty="0" err="1"/>
              <a:t>endothelial</a:t>
            </a:r>
            <a:r>
              <a:rPr lang="it-IT" sz="2000" dirty="0"/>
              <a:t> </a:t>
            </a:r>
            <a:r>
              <a:rPr lang="it-IT" sz="2000" dirty="0" err="1"/>
              <a:t>cells</a:t>
            </a:r>
            <a:r>
              <a:rPr lang="it-IT" sz="2000" dirty="0"/>
              <a:t>. </a:t>
            </a:r>
            <a:r>
              <a:rPr lang="it-IT" sz="2000" b="1" dirty="0" err="1"/>
              <a:t>Although</a:t>
            </a:r>
            <a:r>
              <a:rPr lang="it-IT" sz="2000" b="1" dirty="0"/>
              <a:t> </a:t>
            </a:r>
            <a:r>
              <a:rPr lang="it-IT" sz="2000" b="1" dirty="0" err="1"/>
              <a:t>sepsis</a:t>
            </a:r>
            <a:r>
              <a:rPr lang="it-IT" sz="2000" b="1" dirty="0"/>
              <a:t> </a:t>
            </a:r>
            <a:r>
              <a:rPr lang="it-IT" sz="2000" b="1" dirty="0" err="1"/>
              <a:t>is</a:t>
            </a:r>
            <a:r>
              <a:rPr lang="it-IT" sz="2000" b="1" dirty="0"/>
              <a:t> </a:t>
            </a:r>
            <a:r>
              <a:rPr lang="it-IT" sz="2000" b="1" dirty="0" err="1"/>
              <a:t>initially</a:t>
            </a:r>
            <a:r>
              <a:rPr lang="it-IT" sz="2000" b="1" dirty="0"/>
              <a:t> </a:t>
            </a:r>
            <a:r>
              <a:rPr lang="it-IT" sz="2000" b="1" dirty="0" err="1"/>
              <a:t>associated</a:t>
            </a:r>
            <a:r>
              <a:rPr lang="it-IT" sz="2000" b="1" dirty="0"/>
              <a:t> </a:t>
            </a:r>
            <a:r>
              <a:rPr lang="it-IT" sz="2000" b="1" dirty="0" err="1"/>
              <a:t>with</a:t>
            </a:r>
            <a:r>
              <a:rPr lang="it-IT" sz="2000" b="1" dirty="0"/>
              <a:t> </a:t>
            </a:r>
            <a:r>
              <a:rPr lang="it-IT" sz="2000" b="1" dirty="0" err="1"/>
              <a:t>an</a:t>
            </a:r>
            <a:r>
              <a:rPr lang="it-IT" sz="2000" b="1" dirty="0"/>
              <a:t> acute </a:t>
            </a:r>
            <a:r>
              <a:rPr lang="it-IT" sz="2000" b="1" dirty="0" err="1"/>
              <a:t>surge</a:t>
            </a:r>
            <a:r>
              <a:rPr lang="it-IT" sz="2000" b="1" dirty="0"/>
              <a:t> in </a:t>
            </a:r>
            <a:r>
              <a:rPr lang="it-IT" sz="2000" b="1" dirty="0" err="1"/>
              <a:t>glucocorticoid</a:t>
            </a:r>
            <a:r>
              <a:rPr lang="it-IT" sz="2000" b="1" dirty="0"/>
              <a:t> production, </a:t>
            </a:r>
            <a:r>
              <a:rPr lang="it-IT" sz="2000" b="1" dirty="0" err="1"/>
              <a:t>this</a:t>
            </a:r>
            <a:r>
              <a:rPr lang="it-IT" sz="2000" b="1" dirty="0"/>
              <a:t> </a:t>
            </a:r>
            <a:r>
              <a:rPr lang="it-IT" sz="2000" b="1" dirty="0" err="1"/>
              <a:t>phase</a:t>
            </a:r>
            <a:r>
              <a:rPr lang="it-IT" sz="2000" b="1" dirty="0"/>
              <a:t> </a:t>
            </a:r>
            <a:r>
              <a:rPr lang="it-IT" sz="2000" b="1" dirty="0" err="1"/>
              <a:t>may</a:t>
            </a:r>
            <a:r>
              <a:rPr lang="it-IT" sz="2000" b="1" dirty="0"/>
              <a:t> </a:t>
            </a:r>
            <a:r>
              <a:rPr lang="it-IT" sz="2000" b="1" dirty="0" err="1"/>
              <a:t>be</a:t>
            </a:r>
            <a:r>
              <a:rPr lang="it-IT" sz="2000" b="1" dirty="0"/>
              <a:t> </a:t>
            </a:r>
            <a:r>
              <a:rPr lang="it-IT" sz="2000" b="1" dirty="0" err="1"/>
              <a:t>followed</a:t>
            </a:r>
            <a:r>
              <a:rPr lang="it-IT" sz="2000" b="1" dirty="0"/>
              <a:t> </a:t>
            </a:r>
            <a:r>
              <a:rPr lang="it-IT" sz="2000" b="1" dirty="0" err="1"/>
              <a:t>by</a:t>
            </a:r>
            <a:r>
              <a:rPr lang="it-IT" sz="2000" b="1" dirty="0"/>
              <a:t> </a:t>
            </a:r>
            <a:r>
              <a:rPr lang="it-IT" sz="2000" b="1" dirty="0" err="1"/>
              <a:t>adrenal</a:t>
            </a:r>
            <a:r>
              <a:rPr lang="it-IT" sz="2000" b="1" dirty="0"/>
              <a:t> </a:t>
            </a:r>
            <a:r>
              <a:rPr lang="it-IT" sz="2000" b="1" dirty="0" err="1"/>
              <a:t>insufficiency</a:t>
            </a:r>
            <a:r>
              <a:rPr lang="it-IT" sz="2000" b="1" dirty="0"/>
              <a:t> and a </a:t>
            </a:r>
            <a:r>
              <a:rPr lang="it-IT" sz="2000" b="1" dirty="0" err="1"/>
              <a:t>functional</a:t>
            </a:r>
            <a:r>
              <a:rPr lang="it-IT" sz="2000" b="1" dirty="0"/>
              <a:t> deficit </a:t>
            </a:r>
            <a:r>
              <a:rPr lang="it-IT" sz="2000" b="1" dirty="0" err="1"/>
              <a:t>of</a:t>
            </a:r>
            <a:r>
              <a:rPr lang="it-IT" sz="2000" b="1" dirty="0"/>
              <a:t> </a:t>
            </a:r>
            <a:r>
              <a:rPr lang="it-IT" sz="2000" b="1" dirty="0" err="1"/>
              <a:t>glucocorticoids</a:t>
            </a:r>
            <a:r>
              <a:rPr lang="it-IT" sz="2000" b="1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stem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depression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synthetic</a:t>
            </a:r>
            <a:r>
              <a:rPr lang="it-IT" sz="2000" dirty="0"/>
              <a:t> </a:t>
            </a:r>
            <a:r>
              <a:rPr lang="it-IT" sz="2000" dirty="0" err="1"/>
              <a:t>capacity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intact</a:t>
            </a:r>
            <a:r>
              <a:rPr lang="it-IT" sz="2000" dirty="0"/>
              <a:t> </a:t>
            </a:r>
            <a:r>
              <a:rPr lang="it-IT" sz="2000" dirty="0" err="1"/>
              <a:t>adrenal</a:t>
            </a:r>
            <a:r>
              <a:rPr lang="it-IT" sz="2000" dirty="0"/>
              <a:t> </a:t>
            </a:r>
            <a:r>
              <a:rPr lang="it-IT" sz="2000" dirty="0" err="1"/>
              <a:t>glands</a:t>
            </a:r>
            <a:r>
              <a:rPr lang="it-IT" sz="2000" dirty="0"/>
              <a:t> or </a:t>
            </a:r>
            <a:r>
              <a:rPr lang="it-IT" sz="2000" dirty="0" err="1"/>
              <a:t>frank</a:t>
            </a:r>
            <a:r>
              <a:rPr lang="it-IT" sz="2000" dirty="0"/>
              <a:t> </a:t>
            </a:r>
            <a:r>
              <a:rPr lang="it-IT" sz="2000" dirty="0" err="1"/>
              <a:t>adrenal</a:t>
            </a:r>
            <a:r>
              <a:rPr lang="it-IT" sz="2000" dirty="0"/>
              <a:t> </a:t>
            </a:r>
            <a:r>
              <a:rPr lang="it-IT" sz="2000" dirty="0" err="1"/>
              <a:t>necrosis</a:t>
            </a:r>
            <a:r>
              <a:rPr lang="it-IT" sz="2000" dirty="0"/>
              <a:t> </a:t>
            </a:r>
            <a:r>
              <a:rPr lang="it-IT" sz="2000" dirty="0" err="1"/>
              <a:t>resulting</a:t>
            </a:r>
            <a:r>
              <a:rPr lang="it-IT" sz="2000" dirty="0"/>
              <a:t> </a:t>
            </a:r>
            <a:r>
              <a:rPr lang="it-IT" sz="2000" dirty="0" err="1"/>
              <a:t>from</a:t>
            </a:r>
            <a:r>
              <a:rPr lang="it-IT" sz="2000" dirty="0"/>
              <a:t> </a:t>
            </a:r>
            <a:r>
              <a:rPr lang="it-IT" sz="2000" dirty="0" err="1"/>
              <a:t>disseminated</a:t>
            </a:r>
            <a:r>
              <a:rPr lang="it-IT" sz="2000" dirty="0"/>
              <a:t> </a:t>
            </a:r>
            <a:r>
              <a:rPr lang="it-IT" sz="2000" dirty="0" err="1"/>
              <a:t>intravascular</a:t>
            </a:r>
            <a:r>
              <a:rPr lang="it-IT" sz="2000" dirty="0"/>
              <a:t> </a:t>
            </a:r>
            <a:r>
              <a:rPr lang="it-IT" sz="2000" dirty="0" err="1"/>
              <a:t>dissemination</a:t>
            </a:r>
            <a:r>
              <a:rPr lang="it-IT" sz="2000" dirty="0"/>
              <a:t> (</a:t>
            </a:r>
            <a:r>
              <a:rPr lang="it-IT" sz="2000" dirty="0" err="1"/>
              <a:t>Waterhouse-Friderichsen</a:t>
            </a:r>
            <a:r>
              <a:rPr lang="it-IT" sz="2000" dirty="0"/>
              <a:t> </a:t>
            </a:r>
            <a:r>
              <a:rPr lang="it-IT" sz="2000" dirty="0" err="1"/>
              <a:t>syndrome</a:t>
            </a:r>
            <a:r>
              <a:rPr lang="it-IT" sz="2000" dirty="0"/>
              <a:t>). </a:t>
            </a:r>
            <a:r>
              <a:rPr lang="it-IT" sz="2000" dirty="0" err="1"/>
              <a:t>Finally</a:t>
            </a:r>
            <a:r>
              <a:rPr lang="it-IT" sz="2000" dirty="0"/>
              <a:t>, </a:t>
            </a:r>
            <a:r>
              <a:rPr lang="it-IT" sz="2000" dirty="0" err="1"/>
              <a:t>cellular</a:t>
            </a:r>
            <a:r>
              <a:rPr lang="it-IT" sz="2000" dirty="0"/>
              <a:t> </a:t>
            </a:r>
            <a:r>
              <a:rPr lang="it-IT" sz="2000" dirty="0" err="1"/>
              <a:t>hypoxia</a:t>
            </a:r>
            <a:r>
              <a:rPr lang="it-IT" sz="2000" dirty="0"/>
              <a:t> and </a:t>
            </a:r>
            <a:r>
              <a:rPr lang="it-IT" sz="2000" dirty="0" err="1"/>
              <a:t>diminished</a:t>
            </a:r>
            <a:r>
              <a:rPr lang="it-IT" sz="2000" dirty="0"/>
              <a:t> </a:t>
            </a:r>
            <a:r>
              <a:rPr lang="it-IT" sz="2000" dirty="0" err="1"/>
              <a:t>oxidative</a:t>
            </a:r>
            <a:r>
              <a:rPr lang="it-IT" sz="2000" dirty="0"/>
              <a:t> </a:t>
            </a:r>
            <a:r>
              <a:rPr lang="it-IT" sz="2000" dirty="0" err="1"/>
              <a:t>phosphorylation</a:t>
            </a:r>
            <a:r>
              <a:rPr lang="it-IT" sz="2000" dirty="0"/>
              <a:t> </a:t>
            </a:r>
            <a:r>
              <a:rPr lang="it-IT" sz="2000" dirty="0" err="1"/>
              <a:t>lead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increased</a:t>
            </a:r>
            <a:r>
              <a:rPr lang="it-IT" sz="2000" dirty="0"/>
              <a:t> </a:t>
            </a:r>
            <a:r>
              <a:rPr lang="it-IT" sz="2000" dirty="0" err="1"/>
              <a:t>lactate</a:t>
            </a:r>
            <a:r>
              <a:rPr lang="it-IT" sz="2000" dirty="0"/>
              <a:t> production and </a:t>
            </a:r>
            <a:r>
              <a:rPr lang="it-IT" sz="2000" dirty="0" err="1"/>
              <a:t>lactic</a:t>
            </a:r>
            <a:r>
              <a:rPr lang="it-IT" sz="2000" dirty="0"/>
              <a:t> </a:t>
            </a:r>
            <a:r>
              <a:rPr lang="it-IT" sz="2000" dirty="0" err="1"/>
              <a:t>acidosis</a:t>
            </a:r>
            <a:r>
              <a:rPr lang="it-IT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61331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8 alle 10.05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1" y="305510"/>
            <a:ext cx="6925066" cy="61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53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42395" y="538193"/>
            <a:ext cx="8255000" cy="56323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Organ</a:t>
            </a:r>
            <a:r>
              <a:rPr lang="it-IT" sz="2400" b="1" dirty="0"/>
              <a:t> </a:t>
            </a:r>
            <a:r>
              <a:rPr lang="it-IT" sz="2400" b="1" dirty="0" err="1"/>
              <a:t>dysfunction</a:t>
            </a:r>
            <a:endParaRPr lang="it-IT" sz="2400" b="1" dirty="0"/>
          </a:p>
          <a:p>
            <a:endParaRPr lang="it-IT" sz="2400" b="1" dirty="0"/>
          </a:p>
          <a:p>
            <a:r>
              <a:rPr lang="it-IT" sz="2400" dirty="0"/>
              <a:t> </a:t>
            </a:r>
            <a:r>
              <a:rPr lang="it-IT" sz="2400" dirty="0" err="1"/>
              <a:t>Systemic</a:t>
            </a:r>
            <a:r>
              <a:rPr lang="it-IT" sz="2400" dirty="0"/>
              <a:t> </a:t>
            </a:r>
            <a:r>
              <a:rPr lang="it-IT" sz="2400" dirty="0" err="1"/>
              <a:t>hypotension</a:t>
            </a:r>
            <a:r>
              <a:rPr lang="it-IT" sz="2400" dirty="0"/>
              <a:t>, </a:t>
            </a:r>
            <a:r>
              <a:rPr lang="it-IT" sz="2400" dirty="0" err="1"/>
              <a:t>interstitial</a:t>
            </a:r>
            <a:r>
              <a:rPr lang="it-IT" sz="2400" dirty="0"/>
              <a:t> edema, and small vessel </a:t>
            </a:r>
            <a:r>
              <a:rPr lang="it-IT" sz="2400" dirty="0" err="1"/>
              <a:t>thrombosis</a:t>
            </a:r>
            <a:r>
              <a:rPr lang="it-IT" sz="2400" dirty="0"/>
              <a:t>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decrease</a:t>
            </a:r>
            <a:r>
              <a:rPr lang="it-IT" sz="2400" dirty="0"/>
              <a:t> the delivery of </a:t>
            </a:r>
            <a:r>
              <a:rPr lang="it-IT" sz="2400" dirty="0" err="1"/>
              <a:t>oxygen</a:t>
            </a:r>
            <a:r>
              <a:rPr lang="it-IT" sz="2400" dirty="0"/>
              <a:t> and </a:t>
            </a:r>
            <a:r>
              <a:rPr lang="it-IT" sz="2400" dirty="0" err="1"/>
              <a:t>nutrients</a:t>
            </a:r>
            <a:r>
              <a:rPr lang="it-IT" sz="2400" dirty="0"/>
              <a:t> to the </a:t>
            </a:r>
            <a:r>
              <a:rPr lang="it-IT" sz="2400" dirty="0" err="1"/>
              <a:t>tissues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, </a:t>
            </a:r>
            <a:r>
              <a:rPr lang="it-IT" sz="2400" dirty="0" err="1"/>
              <a:t>because</a:t>
            </a:r>
            <a:r>
              <a:rPr lang="it-IT" sz="2400" dirty="0"/>
              <a:t> of </a:t>
            </a:r>
            <a:r>
              <a:rPr lang="it-IT" sz="2400" dirty="0" err="1"/>
              <a:t>cellular</a:t>
            </a:r>
            <a:r>
              <a:rPr lang="it-IT" sz="2400" dirty="0"/>
              <a:t> </a:t>
            </a:r>
            <a:r>
              <a:rPr lang="it-IT" sz="2400" dirty="0" err="1"/>
              <a:t>hypoxia</a:t>
            </a:r>
            <a:r>
              <a:rPr lang="it-IT" sz="2400" dirty="0"/>
              <a:t>, </a:t>
            </a:r>
            <a:r>
              <a:rPr lang="it-IT" sz="2400" dirty="0" err="1"/>
              <a:t>fail</a:t>
            </a:r>
            <a:r>
              <a:rPr lang="it-IT" sz="2400" dirty="0"/>
              <a:t> to </a:t>
            </a:r>
            <a:r>
              <a:rPr lang="it-IT" sz="2400" dirty="0" err="1"/>
              <a:t>properly</a:t>
            </a:r>
            <a:r>
              <a:rPr lang="it-IT" sz="2400" dirty="0"/>
              <a:t> use </a:t>
            </a:r>
            <a:r>
              <a:rPr lang="it-IT" sz="2400" dirty="0" err="1"/>
              <a:t>those</a:t>
            </a:r>
            <a:r>
              <a:rPr lang="it-IT" sz="2400" dirty="0"/>
              <a:t> </a:t>
            </a:r>
            <a:r>
              <a:rPr lang="it-IT" sz="2400" dirty="0" err="1"/>
              <a:t>nutrients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are </a:t>
            </a:r>
            <a:r>
              <a:rPr lang="it-IT" sz="2400" dirty="0" err="1"/>
              <a:t>delivered</a:t>
            </a:r>
            <a:r>
              <a:rPr lang="it-IT" sz="2400" dirty="0"/>
              <a:t>. </a:t>
            </a:r>
          </a:p>
          <a:p>
            <a:endParaRPr lang="it-IT" sz="2400" dirty="0"/>
          </a:p>
          <a:p>
            <a:r>
              <a:rPr lang="it-IT" sz="2400" dirty="0" err="1"/>
              <a:t>Mitochondrial</a:t>
            </a:r>
            <a:r>
              <a:rPr lang="it-IT" sz="2400" dirty="0"/>
              <a:t> </a:t>
            </a:r>
            <a:r>
              <a:rPr lang="it-IT" sz="2400" dirty="0" err="1"/>
              <a:t>damage</a:t>
            </a:r>
            <a:r>
              <a:rPr lang="it-IT" sz="2400" dirty="0"/>
              <a:t> </a:t>
            </a:r>
            <a:r>
              <a:rPr lang="it-IT" sz="2400" dirty="0" err="1"/>
              <a:t>resulting</a:t>
            </a:r>
            <a:r>
              <a:rPr lang="it-IT" sz="2400" dirty="0"/>
              <a:t> from </a:t>
            </a:r>
            <a:r>
              <a:rPr lang="it-IT" sz="2400" dirty="0" err="1"/>
              <a:t>oxidative</a:t>
            </a:r>
            <a:r>
              <a:rPr lang="it-IT" sz="2400" dirty="0"/>
              <a:t> stress </a:t>
            </a:r>
            <a:r>
              <a:rPr lang="it-IT" sz="2400" dirty="0" err="1"/>
              <a:t>impairs</a:t>
            </a:r>
            <a:r>
              <a:rPr lang="it-IT" sz="2400" dirty="0"/>
              <a:t> </a:t>
            </a:r>
            <a:r>
              <a:rPr lang="it-IT" sz="2400" dirty="0" err="1"/>
              <a:t>oxygen</a:t>
            </a:r>
            <a:r>
              <a:rPr lang="it-IT" sz="2400" dirty="0"/>
              <a:t> use. High </a:t>
            </a:r>
            <a:r>
              <a:rPr lang="it-IT" sz="2400" dirty="0" err="1"/>
              <a:t>levels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</a:t>
            </a:r>
            <a:r>
              <a:rPr lang="it-IT" sz="2400" dirty="0" err="1"/>
              <a:t>cytokines</a:t>
            </a:r>
            <a:r>
              <a:rPr lang="it-IT" sz="2400" dirty="0"/>
              <a:t> and </a:t>
            </a:r>
            <a:r>
              <a:rPr lang="it-IT" sz="2400" dirty="0" err="1"/>
              <a:t>secondary</a:t>
            </a:r>
            <a:r>
              <a:rPr lang="it-IT" sz="2400" dirty="0"/>
              <a:t> </a:t>
            </a:r>
            <a:r>
              <a:rPr lang="it-IT" sz="2400" dirty="0" err="1"/>
              <a:t>mediators</a:t>
            </a:r>
            <a:r>
              <a:rPr lang="it-IT" sz="2400" dirty="0"/>
              <a:t> </a:t>
            </a:r>
            <a:r>
              <a:rPr lang="it-IT" sz="2400" dirty="0" err="1"/>
              <a:t>diminish</a:t>
            </a:r>
            <a:r>
              <a:rPr lang="it-IT" sz="2400" dirty="0"/>
              <a:t> </a:t>
            </a:r>
            <a:r>
              <a:rPr lang="it-IT" sz="2400" dirty="0" err="1"/>
              <a:t>myocardial</a:t>
            </a:r>
            <a:r>
              <a:rPr lang="it-IT" sz="2400" dirty="0"/>
              <a:t> </a:t>
            </a:r>
            <a:r>
              <a:rPr lang="it-IT" sz="2400" dirty="0" err="1"/>
              <a:t>contractility</a:t>
            </a:r>
            <a:r>
              <a:rPr lang="it-IT" sz="2400" dirty="0"/>
              <a:t> and </a:t>
            </a:r>
            <a:r>
              <a:rPr lang="it-IT" sz="2400" dirty="0" err="1"/>
              <a:t>cardiac</a:t>
            </a:r>
            <a:r>
              <a:rPr lang="it-IT" sz="2400" dirty="0"/>
              <a:t> output, and </a:t>
            </a:r>
            <a:r>
              <a:rPr lang="it-IT" sz="2400" dirty="0" err="1"/>
              <a:t>increased</a:t>
            </a:r>
            <a:r>
              <a:rPr lang="it-IT" sz="2400" dirty="0"/>
              <a:t> </a:t>
            </a:r>
            <a:r>
              <a:rPr lang="it-IT" sz="2400" dirty="0" err="1"/>
              <a:t>vascular</a:t>
            </a:r>
            <a:r>
              <a:rPr lang="it-IT" sz="2400" dirty="0"/>
              <a:t> </a:t>
            </a:r>
            <a:r>
              <a:rPr lang="it-IT" sz="2400" dirty="0" err="1"/>
              <a:t>permeability</a:t>
            </a:r>
            <a:r>
              <a:rPr lang="it-IT" sz="2400" dirty="0"/>
              <a:t> and </a:t>
            </a:r>
            <a:r>
              <a:rPr lang="it-IT" sz="2400" dirty="0" err="1"/>
              <a:t>endothelial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 can </a:t>
            </a:r>
            <a:r>
              <a:rPr lang="it-IT" sz="2400" dirty="0" err="1"/>
              <a:t>lead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the acute </a:t>
            </a:r>
            <a:r>
              <a:rPr lang="it-IT" sz="2400" dirty="0" err="1"/>
              <a:t>respiratory</a:t>
            </a:r>
            <a:r>
              <a:rPr lang="it-IT" sz="2400" dirty="0"/>
              <a:t> </a:t>
            </a:r>
            <a:r>
              <a:rPr lang="it-IT" sz="2400" dirty="0" err="1"/>
              <a:t>distress</a:t>
            </a:r>
            <a:r>
              <a:rPr lang="it-IT" sz="2400" dirty="0"/>
              <a:t> </a:t>
            </a:r>
            <a:r>
              <a:rPr lang="it-IT" sz="2400" dirty="0" err="1"/>
              <a:t>syndrome</a:t>
            </a:r>
            <a:r>
              <a:rPr lang="it-IT" sz="2400" dirty="0"/>
              <a:t>. </a:t>
            </a:r>
            <a:r>
              <a:rPr lang="it-IT" sz="2400" dirty="0" err="1"/>
              <a:t>Ultimately</a:t>
            </a:r>
            <a:r>
              <a:rPr lang="it-IT" sz="2400" dirty="0"/>
              <a:t>,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</a:t>
            </a:r>
            <a:r>
              <a:rPr lang="it-IT" sz="2400" dirty="0" err="1"/>
              <a:t>may</a:t>
            </a:r>
            <a:r>
              <a:rPr lang="it-IT" sz="2400" dirty="0"/>
              <a:t> </a:t>
            </a:r>
            <a:r>
              <a:rPr lang="it-IT" sz="2400" dirty="0" err="1"/>
              <a:t>conspire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cause the </a:t>
            </a:r>
            <a:r>
              <a:rPr lang="it-IT" sz="2400" dirty="0" err="1"/>
              <a:t>failure</a:t>
            </a:r>
            <a:r>
              <a:rPr lang="it-IT" sz="2400" dirty="0"/>
              <a:t> </a:t>
            </a:r>
            <a:r>
              <a:rPr lang="it-IT" sz="2400" dirty="0" err="1"/>
              <a:t>of</a:t>
            </a:r>
            <a:r>
              <a:rPr lang="it-IT" sz="2400" dirty="0"/>
              <a:t> multiple </a:t>
            </a:r>
            <a:r>
              <a:rPr lang="it-IT" sz="2400" dirty="0" err="1"/>
              <a:t>organs</a:t>
            </a:r>
            <a:r>
              <a:rPr lang="it-IT" sz="2400" dirty="0"/>
              <a:t>, </a:t>
            </a:r>
            <a:r>
              <a:rPr lang="it-IT" sz="2400" dirty="0" err="1"/>
              <a:t>particularly</a:t>
            </a:r>
            <a:r>
              <a:rPr lang="it-IT" sz="2400" dirty="0"/>
              <a:t> the </a:t>
            </a:r>
            <a:r>
              <a:rPr lang="it-IT" sz="2400" dirty="0" err="1"/>
              <a:t>kidneys</a:t>
            </a:r>
            <a:r>
              <a:rPr lang="it-IT" sz="2400" dirty="0"/>
              <a:t>, </a:t>
            </a:r>
            <a:r>
              <a:rPr lang="it-IT" sz="2400" dirty="0" err="1"/>
              <a:t>liver</a:t>
            </a:r>
            <a:r>
              <a:rPr lang="it-IT" sz="2400" dirty="0"/>
              <a:t>, </a:t>
            </a:r>
            <a:r>
              <a:rPr lang="it-IT" sz="2400" dirty="0" err="1"/>
              <a:t>lungs</a:t>
            </a:r>
            <a:r>
              <a:rPr lang="it-IT" sz="2400" dirty="0"/>
              <a:t>, and </a:t>
            </a:r>
            <a:r>
              <a:rPr lang="it-IT" sz="2400" dirty="0" err="1"/>
              <a:t>heart</a:t>
            </a:r>
            <a:r>
              <a:rPr lang="it-IT" sz="2400" dirty="0"/>
              <a:t>, </a:t>
            </a:r>
            <a:r>
              <a:rPr lang="it-IT" sz="2400" dirty="0" err="1"/>
              <a:t>culminating</a:t>
            </a:r>
            <a:r>
              <a:rPr lang="it-IT" sz="2400" dirty="0"/>
              <a:t> in </a:t>
            </a:r>
            <a:r>
              <a:rPr lang="it-IT" sz="2400" dirty="0" err="1"/>
              <a:t>death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6659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F0F3136-901B-F84F-8EAB-ECE87F9FA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50" y="812800"/>
            <a:ext cx="65659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97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13278" y="282223"/>
            <a:ext cx="856544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/>
              <a:t>Stages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Shock</a:t>
            </a:r>
          </a:p>
          <a:p>
            <a:endParaRPr lang="it-IT" sz="2400" dirty="0"/>
          </a:p>
          <a:p>
            <a:r>
              <a:rPr lang="it-IT" sz="2400" dirty="0"/>
              <a:t>Shock </a:t>
            </a:r>
            <a:r>
              <a:rPr lang="it-IT" sz="2400" dirty="0" err="1"/>
              <a:t>is</a:t>
            </a:r>
            <a:r>
              <a:rPr lang="it-IT" sz="2400" dirty="0"/>
              <a:t> a progressive </a:t>
            </a:r>
            <a:r>
              <a:rPr lang="it-IT" sz="2400" dirty="0" err="1"/>
              <a:t>disorder</a:t>
            </a:r>
            <a:r>
              <a:rPr lang="it-IT" sz="2400" dirty="0"/>
              <a:t>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to </a:t>
            </a:r>
            <a:r>
              <a:rPr lang="it-IT" sz="2400" dirty="0" err="1"/>
              <a:t>death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underlying</a:t>
            </a:r>
            <a:r>
              <a:rPr lang="it-IT" sz="2400" dirty="0"/>
              <a:t> </a:t>
            </a:r>
            <a:r>
              <a:rPr lang="it-IT" sz="2400" dirty="0" err="1"/>
              <a:t>problems</a:t>
            </a:r>
            <a:r>
              <a:rPr lang="it-IT" sz="2400" dirty="0"/>
              <a:t> are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corrected</a:t>
            </a:r>
            <a:r>
              <a:rPr lang="it-IT" sz="2400" dirty="0"/>
              <a:t>. </a:t>
            </a:r>
          </a:p>
          <a:p>
            <a:r>
              <a:rPr lang="it-IT" sz="2400" b="1" dirty="0"/>
              <a:t>The </a:t>
            </a:r>
            <a:r>
              <a:rPr lang="it-IT" sz="2400" b="1" dirty="0" err="1"/>
              <a:t>exact</a:t>
            </a:r>
            <a:r>
              <a:rPr lang="it-IT" sz="2400" b="1" dirty="0"/>
              <a:t> </a:t>
            </a:r>
            <a:r>
              <a:rPr lang="it-IT" sz="2400" b="1" dirty="0" err="1"/>
              <a:t>mechanisms</a:t>
            </a:r>
            <a:r>
              <a:rPr lang="it-IT" sz="2400" b="1" dirty="0"/>
              <a:t> of </a:t>
            </a:r>
            <a:r>
              <a:rPr lang="it-IT" sz="2400" b="1" dirty="0" err="1"/>
              <a:t>sepsis-related</a:t>
            </a:r>
            <a:r>
              <a:rPr lang="it-IT" sz="2400" b="1" dirty="0"/>
              <a:t> </a:t>
            </a:r>
            <a:r>
              <a:rPr lang="it-IT" sz="2400" b="1" dirty="0" err="1"/>
              <a:t>death</a:t>
            </a:r>
            <a:r>
              <a:rPr lang="it-IT" sz="2400" b="1" dirty="0"/>
              <a:t> are </a:t>
            </a:r>
            <a:r>
              <a:rPr lang="it-IT" sz="2400" b="1" dirty="0" err="1"/>
              <a:t>still</a:t>
            </a:r>
            <a:r>
              <a:rPr lang="it-IT" sz="2400" b="1" dirty="0"/>
              <a:t> </a:t>
            </a:r>
            <a:r>
              <a:rPr lang="it-IT" sz="2400" b="1" dirty="0" err="1"/>
              <a:t>unclear</a:t>
            </a:r>
            <a:r>
              <a:rPr lang="it-IT" sz="2400" b="1" dirty="0"/>
              <a:t>; </a:t>
            </a:r>
            <a:r>
              <a:rPr lang="it-IT" sz="2400" b="1" dirty="0" err="1"/>
              <a:t>aside</a:t>
            </a:r>
            <a:r>
              <a:rPr lang="it-IT" sz="2400" b="1" dirty="0"/>
              <a:t> from </a:t>
            </a:r>
            <a:r>
              <a:rPr lang="it-IT" sz="2400" b="1" dirty="0" err="1"/>
              <a:t>increased</a:t>
            </a:r>
            <a:r>
              <a:rPr lang="it-IT" sz="2400" b="1" dirty="0"/>
              <a:t> </a:t>
            </a:r>
            <a:r>
              <a:rPr lang="it-IT" sz="2400" b="1" dirty="0" err="1"/>
              <a:t>lymphocyte</a:t>
            </a:r>
            <a:r>
              <a:rPr lang="it-IT" sz="2400" b="1" dirty="0"/>
              <a:t> and </a:t>
            </a:r>
            <a:r>
              <a:rPr lang="it-IT" sz="2400" b="1" dirty="0" err="1"/>
              <a:t>enterocyte</a:t>
            </a:r>
            <a:r>
              <a:rPr lang="it-IT" sz="2400" b="1" dirty="0"/>
              <a:t> </a:t>
            </a:r>
            <a:r>
              <a:rPr lang="it-IT" sz="2400" b="1" dirty="0" err="1"/>
              <a:t>apoptosis</a:t>
            </a:r>
            <a:r>
              <a:rPr lang="it-IT" sz="2400" b="1" dirty="0"/>
              <a:t>, </a:t>
            </a:r>
            <a:r>
              <a:rPr lang="it-IT" sz="2400" b="1" dirty="0" err="1"/>
              <a:t>cellular</a:t>
            </a:r>
            <a:r>
              <a:rPr lang="it-IT" sz="2400" b="1" dirty="0"/>
              <a:t> </a:t>
            </a:r>
            <a:r>
              <a:rPr lang="it-IT" sz="2400" b="1" dirty="0" err="1"/>
              <a:t>necrosis</a:t>
            </a:r>
            <a:r>
              <a:rPr lang="it-IT" sz="2400" b="1" dirty="0"/>
              <a:t> </a:t>
            </a:r>
            <a:r>
              <a:rPr lang="it-IT" sz="2400" b="1" dirty="0" err="1"/>
              <a:t>is</a:t>
            </a:r>
            <a:r>
              <a:rPr lang="it-IT" sz="2400" b="1" dirty="0"/>
              <a:t> minimal. </a:t>
            </a:r>
          </a:p>
          <a:p>
            <a:r>
              <a:rPr lang="it-IT" sz="2400" dirty="0"/>
              <a:t>Death </a:t>
            </a:r>
            <a:r>
              <a:rPr lang="it-IT" sz="2400" dirty="0" err="1"/>
              <a:t>typically</a:t>
            </a:r>
            <a:r>
              <a:rPr lang="it-IT" sz="2400" dirty="0"/>
              <a:t> </a:t>
            </a:r>
            <a:r>
              <a:rPr lang="it-IT" sz="2400" dirty="0" err="1"/>
              <a:t>follows</a:t>
            </a:r>
            <a:r>
              <a:rPr lang="it-IT" sz="2400" dirty="0"/>
              <a:t> the </a:t>
            </a:r>
            <a:r>
              <a:rPr lang="it-IT" sz="2400" dirty="0" err="1"/>
              <a:t>failure</a:t>
            </a:r>
            <a:r>
              <a:rPr lang="it-IT" sz="2400" dirty="0"/>
              <a:t> of multiple </a:t>
            </a:r>
            <a:r>
              <a:rPr lang="it-IT" sz="2400" dirty="0" err="1"/>
              <a:t>organs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usually</a:t>
            </a:r>
            <a:r>
              <a:rPr lang="it-IT" sz="2400" dirty="0"/>
              <a:t> </a:t>
            </a:r>
            <a:r>
              <a:rPr lang="it-IT" sz="2400" dirty="0" err="1"/>
              <a:t>offer</a:t>
            </a:r>
            <a:r>
              <a:rPr lang="it-IT" sz="2400" dirty="0"/>
              <a:t> no </a:t>
            </a:r>
            <a:r>
              <a:rPr lang="it-IT" sz="2400" dirty="0" err="1"/>
              <a:t>morphological</a:t>
            </a:r>
            <a:r>
              <a:rPr lang="it-IT" sz="2400" dirty="0"/>
              <a:t> </a:t>
            </a:r>
            <a:r>
              <a:rPr lang="it-IT" sz="2400" dirty="0" err="1"/>
              <a:t>clues</a:t>
            </a:r>
            <a:r>
              <a:rPr lang="it-IT" sz="2400" dirty="0"/>
              <a:t> to </a:t>
            </a:r>
            <a:r>
              <a:rPr lang="it-IT" sz="2400" dirty="0" err="1"/>
              <a:t>explain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/>
              <a:t>dysfunction</a:t>
            </a:r>
            <a:r>
              <a:rPr lang="it-IT" sz="2400" dirty="0"/>
              <a:t>. </a:t>
            </a:r>
            <a:r>
              <a:rPr lang="it-IT" sz="2400" dirty="0" err="1"/>
              <a:t>For</a:t>
            </a:r>
            <a:r>
              <a:rPr lang="it-IT" sz="2400" dirty="0"/>
              <a:t> </a:t>
            </a:r>
            <a:r>
              <a:rPr lang="it-IT" sz="2400" dirty="0" err="1"/>
              <a:t>hypovolemic</a:t>
            </a:r>
            <a:r>
              <a:rPr lang="it-IT" sz="2400" dirty="0"/>
              <a:t> and </a:t>
            </a:r>
            <a:r>
              <a:rPr lang="it-IT" sz="2400" dirty="0" err="1"/>
              <a:t>cardiogenic</a:t>
            </a:r>
            <a:r>
              <a:rPr lang="it-IT" sz="2400" dirty="0"/>
              <a:t> shock, </a:t>
            </a:r>
            <a:r>
              <a:rPr lang="it-IT" sz="2400" dirty="0" err="1"/>
              <a:t>however</a:t>
            </a:r>
            <a:r>
              <a:rPr lang="it-IT" sz="2400" dirty="0"/>
              <a:t>, the </a:t>
            </a:r>
            <a:r>
              <a:rPr lang="it-IT" sz="2400" dirty="0" err="1"/>
              <a:t>pathways</a:t>
            </a:r>
            <a:r>
              <a:rPr lang="it-IT" sz="2400" dirty="0"/>
              <a:t> </a:t>
            </a:r>
            <a:r>
              <a:rPr lang="it-IT" sz="2400" dirty="0" err="1"/>
              <a:t>leading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a </a:t>
            </a:r>
            <a:r>
              <a:rPr lang="it-IT" sz="2400" dirty="0" err="1"/>
              <a:t>patient</a:t>
            </a:r>
            <a:r>
              <a:rPr lang="it-IT" sz="2400" dirty="0"/>
              <a:t>’</a:t>
            </a:r>
            <a:r>
              <a:rPr lang="it-IT" sz="2400" dirty="0" err="1"/>
              <a:t>s</a:t>
            </a:r>
            <a:r>
              <a:rPr lang="it-IT" sz="2400" dirty="0"/>
              <a:t> </a:t>
            </a:r>
            <a:r>
              <a:rPr lang="it-IT" sz="2400" dirty="0" err="1"/>
              <a:t>demise</a:t>
            </a:r>
            <a:r>
              <a:rPr lang="it-IT" sz="2400" dirty="0"/>
              <a:t> are </a:t>
            </a:r>
            <a:r>
              <a:rPr lang="it-IT" sz="2400" dirty="0" err="1"/>
              <a:t>reasonably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r>
              <a:rPr lang="it-IT" sz="2400" dirty="0"/>
              <a:t> </a:t>
            </a:r>
            <a:r>
              <a:rPr lang="it-IT" sz="2400" dirty="0" err="1"/>
              <a:t>understood</a:t>
            </a:r>
            <a:r>
              <a:rPr lang="it-IT" sz="2400" dirty="0"/>
              <a:t>. </a:t>
            </a:r>
            <a:r>
              <a:rPr lang="it-IT" sz="2400" dirty="0" err="1"/>
              <a:t>Unless</a:t>
            </a:r>
            <a:r>
              <a:rPr lang="it-IT" sz="2400" dirty="0"/>
              <a:t> the </a:t>
            </a:r>
            <a:r>
              <a:rPr lang="it-IT" sz="2400" dirty="0" err="1"/>
              <a:t>insult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massive and </a:t>
            </a:r>
            <a:r>
              <a:rPr lang="it-IT" sz="2400" dirty="0" err="1"/>
              <a:t>rapidly</a:t>
            </a:r>
            <a:r>
              <a:rPr lang="it-IT" sz="2400" dirty="0"/>
              <a:t> </a:t>
            </a:r>
            <a:r>
              <a:rPr lang="it-IT" sz="2400" dirty="0" err="1"/>
              <a:t>lethal</a:t>
            </a:r>
            <a:r>
              <a:rPr lang="it-IT" sz="2400" dirty="0"/>
              <a:t> (e.g., </a:t>
            </a:r>
            <a:r>
              <a:rPr lang="it-IT" sz="2400" dirty="0" err="1"/>
              <a:t>exsanguination</a:t>
            </a:r>
            <a:r>
              <a:rPr lang="it-IT" sz="2400" dirty="0"/>
              <a:t> </a:t>
            </a:r>
            <a:r>
              <a:rPr lang="it-IT" sz="2400" dirty="0" err="1"/>
              <a:t>from</a:t>
            </a:r>
            <a:r>
              <a:rPr lang="it-IT" sz="2400" dirty="0"/>
              <a:t> a </a:t>
            </a:r>
            <a:r>
              <a:rPr lang="it-IT" sz="2400" dirty="0" err="1"/>
              <a:t>ruptured</a:t>
            </a:r>
            <a:r>
              <a:rPr lang="it-IT" sz="2400" dirty="0"/>
              <a:t> </a:t>
            </a:r>
            <a:r>
              <a:rPr lang="it-IT" sz="2400" dirty="0" err="1"/>
              <a:t>aortic</a:t>
            </a:r>
            <a:r>
              <a:rPr lang="it-IT" sz="2400" dirty="0"/>
              <a:t> </a:t>
            </a:r>
            <a:r>
              <a:rPr lang="it-IT" sz="2400" dirty="0" err="1"/>
              <a:t>aneurysm</a:t>
            </a:r>
            <a:r>
              <a:rPr lang="it-IT" sz="2400" dirty="0"/>
              <a:t>), shock </a:t>
            </a:r>
            <a:r>
              <a:rPr lang="it-IT" sz="2400" dirty="0" err="1"/>
              <a:t>tends</a:t>
            </a:r>
            <a:r>
              <a:rPr lang="it-IT" sz="2400" dirty="0"/>
              <a:t> </a:t>
            </a:r>
            <a:r>
              <a:rPr lang="it-IT" sz="2400" dirty="0" err="1"/>
              <a:t>to</a:t>
            </a:r>
            <a:r>
              <a:rPr lang="it-IT" sz="2400" dirty="0"/>
              <a:t> evolve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three</a:t>
            </a:r>
            <a:r>
              <a:rPr lang="it-IT" sz="2400" dirty="0"/>
              <a:t> </a:t>
            </a:r>
            <a:r>
              <a:rPr lang="it-IT" sz="2400" dirty="0" err="1"/>
              <a:t>general</a:t>
            </a:r>
            <a:r>
              <a:rPr lang="it-IT" sz="2400" dirty="0"/>
              <a:t> (</a:t>
            </a:r>
            <a:r>
              <a:rPr lang="it-IT" sz="2400" dirty="0" err="1"/>
              <a:t>albeit</a:t>
            </a:r>
            <a:r>
              <a:rPr lang="it-IT" sz="2400" dirty="0"/>
              <a:t> </a:t>
            </a:r>
            <a:r>
              <a:rPr lang="it-IT" sz="2400" dirty="0" err="1"/>
              <a:t>somewhat</a:t>
            </a:r>
            <a:r>
              <a:rPr lang="it-IT" sz="2400" dirty="0"/>
              <a:t> </a:t>
            </a:r>
            <a:r>
              <a:rPr lang="it-IT" sz="2400" dirty="0" err="1"/>
              <a:t>artificial</a:t>
            </a:r>
            <a:r>
              <a:rPr lang="it-IT" sz="2400" dirty="0"/>
              <a:t>) </a:t>
            </a:r>
            <a:r>
              <a:rPr lang="it-IT" sz="2400" dirty="0" err="1"/>
              <a:t>stages</a:t>
            </a:r>
            <a:r>
              <a:rPr lang="it-IT" sz="2400" dirty="0"/>
              <a:t>. </a:t>
            </a:r>
            <a:r>
              <a:rPr lang="it-IT" sz="2400" dirty="0" err="1"/>
              <a:t>These</a:t>
            </a:r>
            <a:r>
              <a:rPr lang="it-IT" sz="2400" dirty="0"/>
              <a:t> </a:t>
            </a:r>
            <a:r>
              <a:rPr lang="it-IT" sz="2400" dirty="0" err="1"/>
              <a:t>stages</a:t>
            </a:r>
            <a:r>
              <a:rPr lang="it-IT" sz="2400" dirty="0"/>
              <a:t> </a:t>
            </a:r>
            <a:r>
              <a:rPr lang="it-IT" sz="2400" dirty="0" err="1"/>
              <a:t>have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documented</a:t>
            </a:r>
            <a:r>
              <a:rPr lang="it-IT" sz="2400" dirty="0"/>
              <a:t> </a:t>
            </a:r>
            <a:r>
              <a:rPr lang="it-IT" sz="2400" dirty="0" err="1"/>
              <a:t>most</a:t>
            </a:r>
            <a:r>
              <a:rPr lang="it-IT" sz="2400" dirty="0"/>
              <a:t> </a:t>
            </a:r>
            <a:r>
              <a:rPr lang="it-IT" sz="2400" dirty="0" err="1"/>
              <a:t>clearly</a:t>
            </a:r>
            <a:r>
              <a:rPr lang="it-IT" sz="2400" dirty="0"/>
              <a:t> in </a:t>
            </a:r>
            <a:r>
              <a:rPr lang="it-IT" sz="2400" dirty="0" err="1"/>
              <a:t>hypovolemic</a:t>
            </a:r>
            <a:r>
              <a:rPr lang="it-IT" sz="2400" dirty="0"/>
              <a:t> shock </a:t>
            </a:r>
            <a:r>
              <a:rPr lang="it-IT" sz="2400" dirty="0" err="1"/>
              <a:t>but</a:t>
            </a:r>
            <a:r>
              <a:rPr lang="it-IT" sz="2400" dirty="0"/>
              <a:t> are common to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forms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well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161226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063BE39A-364A-BB4C-BD87-E8EA0F53F655}"/>
              </a:ext>
            </a:extLst>
          </p:cNvPr>
          <p:cNvSpPr/>
          <p:nvPr/>
        </p:nvSpPr>
        <p:spPr>
          <a:xfrm>
            <a:off x="1924050" y="1582341"/>
            <a:ext cx="830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 </a:t>
            </a:r>
            <a:r>
              <a:rPr lang="it-IT" sz="2400" dirty="0"/>
              <a:t>An </a:t>
            </a:r>
            <a:r>
              <a:rPr lang="it-IT" sz="2400" b="1" dirty="0" err="1"/>
              <a:t>initial</a:t>
            </a:r>
            <a:r>
              <a:rPr lang="it-IT" sz="2400" b="1" dirty="0"/>
              <a:t> </a:t>
            </a:r>
            <a:r>
              <a:rPr lang="it-IT" sz="2400" b="1" dirty="0" err="1"/>
              <a:t>nonprogressive</a:t>
            </a:r>
            <a:r>
              <a:rPr lang="it-IT" sz="2400" b="1" dirty="0"/>
              <a:t> stage </a:t>
            </a:r>
            <a:r>
              <a:rPr lang="it-IT" sz="2400" dirty="0" err="1"/>
              <a:t>during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reflex </a:t>
            </a:r>
            <a:r>
              <a:rPr lang="it-IT" sz="2400" dirty="0" err="1"/>
              <a:t>compensatory</a:t>
            </a:r>
            <a:r>
              <a:rPr lang="it-IT" sz="2400" dirty="0"/>
              <a:t> </a:t>
            </a:r>
            <a:r>
              <a:rPr lang="it-IT" sz="2400" dirty="0" err="1"/>
              <a:t>mechanisms</a:t>
            </a:r>
            <a:r>
              <a:rPr lang="it-IT" sz="2400" dirty="0"/>
              <a:t> are </a:t>
            </a:r>
            <a:r>
              <a:rPr lang="it-IT" sz="2400" dirty="0" err="1"/>
              <a:t>activated</a:t>
            </a:r>
            <a:r>
              <a:rPr lang="it-IT" sz="2400" dirty="0"/>
              <a:t> and </a:t>
            </a:r>
            <a:r>
              <a:rPr lang="it-IT" sz="2400" dirty="0" err="1"/>
              <a:t>vital</a:t>
            </a:r>
            <a:r>
              <a:rPr lang="it-IT" sz="2400" dirty="0"/>
              <a:t> </a:t>
            </a:r>
            <a:r>
              <a:rPr lang="it-IT" sz="2400" dirty="0" err="1"/>
              <a:t>organ</a:t>
            </a:r>
            <a:r>
              <a:rPr lang="it-IT" sz="2400" dirty="0"/>
              <a:t> </a:t>
            </a:r>
            <a:r>
              <a:rPr lang="it-IT" sz="2400" dirty="0" err="1"/>
              <a:t>perfusion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maintained</a:t>
            </a:r>
            <a:r>
              <a:rPr lang="it-IT" sz="2400" dirty="0"/>
              <a:t>,</a:t>
            </a:r>
          </a:p>
          <a:p>
            <a:r>
              <a:rPr lang="it-IT" sz="2400" dirty="0"/>
              <a:t>    </a:t>
            </a:r>
          </a:p>
          <a:p>
            <a:r>
              <a:rPr lang="it-IT" sz="2400" dirty="0"/>
              <a:t>    A </a:t>
            </a:r>
            <a:r>
              <a:rPr lang="it-IT" sz="2400" b="1" dirty="0"/>
              <a:t>progressive stage </a:t>
            </a:r>
            <a:r>
              <a:rPr lang="it-IT" sz="2400" dirty="0" err="1"/>
              <a:t>characterized</a:t>
            </a:r>
            <a:r>
              <a:rPr lang="it-IT" sz="2400" dirty="0"/>
              <a:t> by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hypoperfusion</a:t>
            </a:r>
            <a:r>
              <a:rPr lang="it-IT" sz="2400" dirty="0"/>
              <a:t> and </a:t>
            </a:r>
            <a:r>
              <a:rPr lang="it-IT" sz="2400" dirty="0" err="1"/>
              <a:t>onset</a:t>
            </a:r>
            <a:r>
              <a:rPr lang="it-IT" sz="2400" dirty="0"/>
              <a:t> of </a:t>
            </a:r>
            <a:r>
              <a:rPr lang="it-IT" sz="2400" dirty="0" err="1"/>
              <a:t>worsening</a:t>
            </a:r>
            <a:r>
              <a:rPr lang="it-IT" sz="2400" dirty="0"/>
              <a:t> </a:t>
            </a:r>
            <a:r>
              <a:rPr lang="it-IT" sz="2400" dirty="0" err="1"/>
              <a:t>circulatory</a:t>
            </a:r>
            <a:r>
              <a:rPr lang="it-IT" sz="2400" dirty="0"/>
              <a:t> and </a:t>
            </a:r>
            <a:r>
              <a:rPr lang="it-IT" sz="2400" dirty="0" err="1"/>
              <a:t>metabolic</a:t>
            </a:r>
            <a:r>
              <a:rPr lang="it-IT" sz="2400" dirty="0"/>
              <a:t> </a:t>
            </a:r>
            <a:r>
              <a:rPr lang="it-IT" sz="2400" dirty="0" err="1"/>
              <a:t>derangement</a:t>
            </a:r>
            <a:r>
              <a:rPr lang="it-IT" sz="2400" dirty="0"/>
              <a:t>, </a:t>
            </a:r>
            <a:r>
              <a:rPr lang="it-IT" sz="2400" dirty="0" err="1"/>
              <a:t>including</a:t>
            </a:r>
            <a:r>
              <a:rPr lang="it-IT" sz="2400" dirty="0"/>
              <a:t> </a:t>
            </a:r>
            <a:r>
              <a:rPr lang="it-IT" sz="2400" dirty="0" err="1"/>
              <a:t>acidosis</a:t>
            </a:r>
            <a:r>
              <a:rPr lang="it-IT" sz="2400" dirty="0"/>
              <a:t>,</a:t>
            </a:r>
          </a:p>
          <a:p>
            <a:r>
              <a:rPr lang="it-IT" sz="2400" dirty="0"/>
              <a:t>    </a:t>
            </a:r>
          </a:p>
          <a:p>
            <a:r>
              <a:rPr lang="it-IT" sz="2400" dirty="0"/>
              <a:t>    An </a:t>
            </a:r>
            <a:r>
              <a:rPr lang="it-IT" sz="2400" b="1" dirty="0" err="1"/>
              <a:t>irreversible</a:t>
            </a:r>
            <a:r>
              <a:rPr lang="it-IT" sz="2400" b="1" dirty="0"/>
              <a:t> stage </a:t>
            </a:r>
            <a:r>
              <a:rPr lang="it-IT" sz="2400" dirty="0"/>
              <a:t>in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cellular</a:t>
            </a:r>
            <a:r>
              <a:rPr lang="it-IT" sz="2400" dirty="0"/>
              <a:t> and </a:t>
            </a:r>
            <a:r>
              <a:rPr lang="it-IT" sz="2400" dirty="0" err="1"/>
              <a:t>tissue</a:t>
            </a:r>
            <a:r>
              <a:rPr lang="it-IT" sz="2400" dirty="0"/>
              <a:t> </a:t>
            </a:r>
            <a:r>
              <a:rPr lang="it-IT" sz="2400" dirty="0" err="1"/>
              <a:t>injury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so severe </a:t>
            </a:r>
            <a:r>
              <a:rPr lang="it-IT" sz="2400" dirty="0" err="1"/>
              <a:t>that</a:t>
            </a:r>
            <a:r>
              <a:rPr lang="it-IT" sz="2400" dirty="0"/>
              <a:t> </a:t>
            </a:r>
            <a:r>
              <a:rPr lang="it-IT" sz="2400" dirty="0" err="1"/>
              <a:t>even</a:t>
            </a:r>
            <a:r>
              <a:rPr lang="it-IT" sz="2400" dirty="0"/>
              <a:t> </a:t>
            </a:r>
            <a:r>
              <a:rPr lang="it-IT" sz="2400" dirty="0" err="1"/>
              <a:t>if</a:t>
            </a:r>
            <a:r>
              <a:rPr lang="it-IT" sz="2400" dirty="0"/>
              <a:t> the </a:t>
            </a:r>
            <a:r>
              <a:rPr lang="it-IT" sz="2400" dirty="0" err="1"/>
              <a:t>hemodynamic</a:t>
            </a:r>
            <a:r>
              <a:rPr lang="it-IT" sz="2400" dirty="0"/>
              <a:t> </a:t>
            </a:r>
            <a:r>
              <a:rPr lang="it-IT" sz="2400" dirty="0" err="1"/>
              <a:t>defects</a:t>
            </a:r>
            <a:r>
              <a:rPr lang="it-IT" sz="2400" dirty="0"/>
              <a:t> are </a:t>
            </a:r>
            <a:r>
              <a:rPr lang="it-IT" sz="2400" dirty="0" err="1"/>
              <a:t>corrected</a:t>
            </a:r>
            <a:r>
              <a:rPr lang="it-IT" sz="2400" dirty="0"/>
              <a:t>, </a:t>
            </a:r>
            <a:r>
              <a:rPr lang="it-IT" sz="2400" dirty="0" err="1"/>
              <a:t>survival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1006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6723" y="582067"/>
            <a:ext cx="8198555" cy="569386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400" b="1" dirty="0" err="1"/>
              <a:t>Clinical</a:t>
            </a:r>
            <a:r>
              <a:rPr lang="it-IT" sz="2400" b="1" dirty="0"/>
              <a:t> </a:t>
            </a:r>
            <a:r>
              <a:rPr lang="it-IT" sz="2400" b="1" dirty="0" err="1"/>
              <a:t>Features</a:t>
            </a:r>
            <a:endParaRPr lang="it-IT" sz="2400" b="1" dirty="0"/>
          </a:p>
          <a:p>
            <a:endParaRPr lang="it-IT" sz="2000" dirty="0"/>
          </a:p>
          <a:p>
            <a:r>
              <a:rPr lang="it-IT" sz="2000" dirty="0"/>
              <a:t>The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manifestations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shock </a:t>
            </a:r>
            <a:r>
              <a:rPr lang="it-IT" sz="2000" dirty="0" err="1"/>
              <a:t>depend</a:t>
            </a:r>
            <a:r>
              <a:rPr lang="it-IT" sz="2000" dirty="0"/>
              <a:t> on the </a:t>
            </a:r>
            <a:r>
              <a:rPr lang="it-IT" sz="2000" dirty="0" err="1"/>
              <a:t>precipitating</a:t>
            </a:r>
            <a:r>
              <a:rPr lang="it-IT" sz="2000" dirty="0"/>
              <a:t> </a:t>
            </a:r>
            <a:r>
              <a:rPr lang="it-IT" sz="2000" dirty="0" err="1"/>
              <a:t>insult</a:t>
            </a:r>
            <a:r>
              <a:rPr lang="it-IT" sz="2000" dirty="0"/>
              <a:t>. In </a:t>
            </a:r>
            <a:r>
              <a:rPr lang="it-IT" sz="2000" dirty="0" err="1"/>
              <a:t>hypovolemic</a:t>
            </a:r>
            <a:r>
              <a:rPr lang="it-IT" sz="2000" dirty="0"/>
              <a:t> and </a:t>
            </a:r>
            <a:r>
              <a:rPr lang="it-IT" sz="2000" dirty="0" err="1"/>
              <a:t>cardiogenic</a:t>
            </a:r>
            <a:r>
              <a:rPr lang="it-IT" sz="2000" dirty="0"/>
              <a:t> shock, </a:t>
            </a:r>
            <a:r>
              <a:rPr lang="it-IT" sz="2000" dirty="0" err="1"/>
              <a:t>patients</a:t>
            </a:r>
            <a:r>
              <a:rPr lang="it-IT" sz="2000" dirty="0"/>
              <a:t> </a:t>
            </a:r>
            <a:r>
              <a:rPr lang="it-IT" sz="2000" dirty="0" err="1"/>
              <a:t>exhibit</a:t>
            </a:r>
            <a:r>
              <a:rPr lang="it-IT" sz="2000" dirty="0"/>
              <a:t> </a:t>
            </a:r>
            <a:r>
              <a:rPr lang="it-IT" sz="2000" dirty="0" err="1"/>
              <a:t>hypotension</a:t>
            </a:r>
            <a:r>
              <a:rPr lang="it-IT" sz="2000" dirty="0"/>
              <a:t>, a </a:t>
            </a:r>
            <a:r>
              <a:rPr lang="it-IT" sz="2000" dirty="0" err="1"/>
              <a:t>weak</a:t>
            </a:r>
            <a:r>
              <a:rPr lang="it-IT" sz="2000" dirty="0"/>
              <a:t> </a:t>
            </a:r>
            <a:r>
              <a:rPr lang="it-IT" sz="2000" dirty="0" err="1"/>
              <a:t>rapid</a:t>
            </a:r>
            <a:r>
              <a:rPr lang="it-IT" sz="2000" dirty="0"/>
              <a:t> </a:t>
            </a:r>
            <a:r>
              <a:rPr lang="it-IT" sz="2000" dirty="0" err="1"/>
              <a:t>pulse</a:t>
            </a:r>
            <a:r>
              <a:rPr lang="it-IT" sz="2000" dirty="0"/>
              <a:t>, </a:t>
            </a:r>
            <a:r>
              <a:rPr lang="it-IT" sz="2000" dirty="0" err="1"/>
              <a:t>tachypnea</a:t>
            </a:r>
            <a:r>
              <a:rPr lang="it-IT" sz="2000" dirty="0"/>
              <a:t>, and </a:t>
            </a:r>
            <a:r>
              <a:rPr lang="it-IT" sz="2000" dirty="0" err="1"/>
              <a:t>cool</a:t>
            </a:r>
            <a:r>
              <a:rPr lang="it-IT" sz="2000" dirty="0"/>
              <a:t>, </a:t>
            </a:r>
            <a:r>
              <a:rPr lang="it-IT" sz="2000" dirty="0" err="1"/>
              <a:t>clammy</a:t>
            </a:r>
            <a:r>
              <a:rPr lang="it-IT" sz="2000" dirty="0"/>
              <a:t>, </a:t>
            </a:r>
            <a:r>
              <a:rPr lang="it-IT" sz="2000" dirty="0" err="1"/>
              <a:t>cyanotic</a:t>
            </a:r>
            <a:r>
              <a:rPr lang="it-IT" sz="2000" dirty="0"/>
              <a:t> </a:t>
            </a:r>
            <a:r>
              <a:rPr lang="it-IT" sz="2000" dirty="0" err="1"/>
              <a:t>skin</a:t>
            </a:r>
            <a:r>
              <a:rPr lang="it-IT" sz="2000" dirty="0"/>
              <a:t>. As </a:t>
            </a:r>
            <a:r>
              <a:rPr lang="it-IT" sz="2000" dirty="0" err="1"/>
              <a:t>already</a:t>
            </a:r>
            <a:r>
              <a:rPr lang="it-IT" sz="2000" dirty="0"/>
              <a:t> </a:t>
            </a:r>
            <a:r>
              <a:rPr lang="it-IT" sz="2000" dirty="0" err="1"/>
              <a:t>noted</a:t>
            </a:r>
            <a:r>
              <a:rPr lang="it-IT" sz="2000" dirty="0"/>
              <a:t>, in </a:t>
            </a:r>
            <a:r>
              <a:rPr lang="it-IT" sz="2000" dirty="0" err="1"/>
              <a:t>septic</a:t>
            </a:r>
            <a:r>
              <a:rPr lang="it-IT" sz="2000" dirty="0"/>
              <a:t> shock, the </a:t>
            </a:r>
            <a:r>
              <a:rPr lang="it-IT" sz="2000" dirty="0" err="1"/>
              <a:t>skin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be</a:t>
            </a:r>
            <a:r>
              <a:rPr lang="it-IT" sz="2000" dirty="0"/>
              <a:t> </a:t>
            </a:r>
            <a:r>
              <a:rPr lang="it-IT" sz="2000" dirty="0" err="1"/>
              <a:t>warm</a:t>
            </a:r>
            <a:r>
              <a:rPr lang="it-IT" sz="2000" dirty="0"/>
              <a:t> and </a:t>
            </a:r>
            <a:r>
              <a:rPr lang="it-IT" sz="2000" dirty="0" err="1"/>
              <a:t>flushed</a:t>
            </a:r>
            <a:r>
              <a:rPr lang="it-IT" sz="2000" dirty="0"/>
              <a:t> </a:t>
            </a:r>
            <a:r>
              <a:rPr lang="it-IT" sz="2000" dirty="0" err="1"/>
              <a:t>owing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peripheral</a:t>
            </a:r>
            <a:r>
              <a:rPr lang="it-IT" sz="2000" dirty="0"/>
              <a:t> </a:t>
            </a:r>
            <a:r>
              <a:rPr lang="it-IT" sz="2000" dirty="0" err="1"/>
              <a:t>vasodilation</a:t>
            </a:r>
            <a:r>
              <a:rPr lang="it-IT" sz="2000" dirty="0"/>
              <a:t>. The </a:t>
            </a:r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threat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life </a:t>
            </a:r>
            <a:r>
              <a:rPr lang="it-IT" sz="2000" dirty="0" err="1"/>
              <a:t>is</a:t>
            </a:r>
            <a:r>
              <a:rPr lang="it-IT" sz="2000" dirty="0"/>
              <a:t> the </a:t>
            </a:r>
            <a:r>
              <a:rPr lang="it-IT" sz="2000" dirty="0" err="1"/>
              <a:t>underlying</a:t>
            </a:r>
            <a:r>
              <a:rPr lang="it-IT" sz="2000" dirty="0"/>
              <a:t> </a:t>
            </a:r>
            <a:r>
              <a:rPr lang="it-IT" sz="2000" dirty="0" err="1"/>
              <a:t>initiating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 (e.g., </a:t>
            </a:r>
            <a:r>
              <a:rPr lang="it-IT" sz="2000" dirty="0" err="1"/>
              <a:t>myocardial</a:t>
            </a:r>
            <a:r>
              <a:rPr lang="it-IT" sz="2000" dirty="0"/>
              <a:t> </a:t>
            </a:r>
            <a:r>
              <a:rPr lang="it-IT" sz="2000" dirty="0" err="1"/>
              <a:t>infarction</a:t>
            </a:r>
            <a:r>
              <a:rPr lang="it-IT" sz="2000" dirty="0"/>
              <a:t>, severe </a:t>
            </a:r>
            <a:r>
              <a:rPr lang="it-IT" sz="2000" dirty="0" err="1"/>
              <a:t>hemorrhage</a:t>
            </a:r>
            <a:r>
              <a:rPr lang="it-IT" sz="2000" dirty="0"/>
              <a:t>, </a:t>
            </a:r>
            <a:r>
              <a:rPr lang="it-IT" sz="2000" dirty="0" err="1"/>
              <a:t>bacterial</a:t>
            </a:r>
            <a:r>
              <a:rPr lang="it-IT" sz="2000" dirty="0"/>
              <a:t> </a:t>
            </a:r>
            <a:r>
              <a:rPr lang="it-IT" sz="2000" dirty="0" err="1"/>
              <a:t>infection</a:t>
            </a:r>
            <a:r>
              <a:rPr lang="it-IT" sz="2000" dirty="0"/>
              <a:t>). </a:t>
            </a:r>
            <a:r>
              <a:rPr lang="it-IT" sz="2000" dirty="0" err="1"/>
              <a:t>However</a:t>
            </a:r>
            <a:r>
              <a:rPr lang="it-IT" sz="2000" dirty="0"/>
              <a:t>, the </a:t>
            </a:r>
            <a:r>
              <a:rPr lang="it-IT" sz="2000" dirty="0" err="1"/>
              <a:t>cardiac</a:t>
            </a:r>
            <a:r>
              <a:rPr lang="it-IT" sz="2000" dirty="0"/>
              <a:t>, </a:t>
            </a:r>
            <a:r>
              <a:rPr lang="it-IT" sz="2000" dirty="0" err="1"/>
              <a:t>cerebral</a:t>
            </a:r>
            <a:r>
              <a:rPr lang="it-IT" sz="2000" dirty="0"/>
              <a:t>, and </a:t>
            </a:r>
            <a:r>
              <a:rPr lang="it-IT" sz="2000" dirty="0" err="1"/>
              <a:t>pulmonary</a:t>
            </a:r>
            <a:r>
              <a:rPr lang="it-IT" sz="2000" dirty="0"/>
              <a:t> </a:t>
            </a:r>
            <a:r>
              <a:rPr lang="it-IT" sz="2000" dirty="0" err="1"/>
              <a:t>changes</a:t>
            </a:r>
            <a:r>
              <a:rPr lang="it-IT" sz="2000" dirty="0"/>
              <a:t> </a:t>
            </a:r>
            <a:r>
              <a:rPr lang="it-IT" sz="2000" dirty="0" err="1"/>
              <a:t>rapidly</a:t>
            </a:r>
            <a:r>
              <a:rPr lang="it-IT" sz="2000" dirty="0"/>
              <a:t> aggravate the situation. </a:t>
            </a:r>
            <a:r>
              <a:rPr lang="it-IT" sz="2000" dirty="0" err="1"/>
              <a:t>If</a:t>
            </a:r>
            <a:r>
              <a:rPr lang="it-IT" sz="2000" dirty="0"/>
              <a:t> </a:t>
            </a:r>
            <a:r>
              <a:rPr lang="it-IT" sz="2000" dirty="0" err="1"/>
              <a:t>patients</a:t>
            </a:r>
            <a:r>
              <a:rPr lang="it-IT" sz="2000" dirty="0"/>
              <a:t> </a:t>
            </a:r>
            <a:r>
              <a:rPr lang="it-IT" sz="2000" dirty="0" err="1"/>
              <a:t>survive</a:t>
            </a:r>
            <a:r>
              <a:rPr lang="it-IT" sz="2000" dirty="0"/>
              <a:t> the </a:t>
            </a:r>
            <a:r>
              <a:rPr lang="it-IT" sz="2000" dirty="0" err="1"/>
              <a:t>initial</a:t>
            </a:r>
            <a:r>
              <a:rPr lang="it-IT" sz="2000" dirty="0"/>
              <a:t> </a:t>
            </a:r>
            <a:r>
              <a:rPr lang="it-IT" sz="2000" dirty="0" err="1"/>
              <a:t>period</a:t>
            </a:r>
            <a:r>
              <a:rPr lang="it-IT" sz="2000" dirty="0"/>
              <a:t>, </a:t>
            </a:r>
            <a:r>
              <a:rPr lang="it-IT" sz="2000" dirty="0" err="1"/>
              <a:t>worsening</a:t>
            </a:r>
            <a:r>
              <a:rPr lang="it-IT" sz="2000" dirty="0"/>
              <a:t> </a:t>
            </a:r>
            <a:r>
              <a:rPr lang="it-IT" sz="2000" dirty="0" err="1"/>
              <a:t>renal</a:t>
            </a:r>
            <a:r>
              <a:rPr lang="it-IT" sz="2000" dirty="0"/>
              <a:t> </a:t>
            </a:r>
            <a:r>
              <a:rPr lang="it-IT" sz="2000" dirty="0" err="1"/>
              <a:t>function</a:t>
            </a:r>
            <a:r>
              <a:rPr lang="it-IT" sz="2000" dirty="0"/>
              <a:t> can </a:t>
            </a:r>
            <a:r>
              <a:rPr lang="it-IT" sz="2000" dirty="0" err="1"/>
              <a:t>provoke</a:t>
            </a:r>
            <a:r>
              <a:rPr lang="it-IT" sz="2000" dirty="0"/>
              <a:t> a </a:t>
            </a:r>
            <a:r>
              <a:rPr lang="it-IT" sz="2000" dirty="0" err="1"/>
              <a:t>phase</a:t>
            </a:r>
            <a:r>
              <a:rPr lang="it-IT" sz="2000" dirty="0"/>
              <a:t> </a:t>
            </a:r>
            <a:r>
              <a:rPr lang="it-IT" sz="2000" dirty="0" err="1"/>
              <a:t>dominated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progressive oliguria, </a:t>
            </a:r>
            <a:r>
              <a:rPr lang="it-IT" sz="2000" dirty="0" err="1"/>
              <a:t>acidosis</a:t>
            </a:r>
            <a:r>
              <a:rPr lang="it-IT" sz="2000" dirty="0"/>
              <a:t>, and </a:t>
            </a:r>
            <a:r>
              <a:rPr lang="it-IT" sz="2000" dirty="0" err="1"/>
              <a:t>electrolyte</a:t>
            </a:r>
            <a:r>
              <a:rPr lang="it-IT" sz="2000" dirty="0"/>
              <a:t> </a:t>
            </a:r>
            <a:r>
              <a:rPr lang="it-IT" sz="2000" dirty="0" err="1"/>
              <a:t>imbalances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 err="1"/>
              <a:t>Prognosis</a:t>
            </a:r>
            <a:r>
              <a:rPr lang="it-IT" sz="2000" dirty="0"/>
              <a:t> </a:t>
            </a:r>
            <a:r>
              <a:rPr lang="it-IT" sz="2000" dirty="0" err="1"/>
              <a:t>varies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the </a:t>
            </a:r>
            <a:r>
              <a:rPr lang="it-IT" sz="2000" dirty="0" err="1"/>
              <a:t>origin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shock and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duration</a:t>
            </a:r>
            <a:r>
              <a:rPr lang="it-IT" sz="2000" dirty="0"/>
              <a:t>. </a:t>
            </a:r>
            <a:r>
              <a:rPr lang="it-IT" sz="2000" dirty="0" err="1"/>
              <a:t>Thus</a:t>
            </a:r>
            <a:r>
              <a:rPr lang="it-IT" sz="2000" dirty="0"/>
              <a:t>, more </a:t>
            </a:r>
            <a:r>
              <a:rPr lang="it-IT" sz="2000" dirty="0" err="1"/>
              <a:t>than</a:t>
            </a:r>
            <a:r>
              <a:rPr lang="it-IT" sz="2000" dirty="0"/>
              <a:t> 90%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young</a:t>
            </a:r>
            <a:r>
              <a:rPr lang="it-IT" sz="2000" dirty="0"/>
              <a:t>, </a:t>
            </a:r>
            <a:r>
              <a:rPr lang="it-IT" sz="2000" dirty="0" err="1"/>
              <a:t>otherwise</a:t>
            </a:r>
            <a:r>
              <a:rPr lang="it-IT" sz="2000" dirty="0"/>
              <a:t> </a:t>
            </a:r>
            <a:r>
              <a:rPr lang="it-IT" sz="2000" dirty="0" err="1"/>
              <a:t>healthy</a:t>
            </a:r>
            <a:r>
              <a:rPr lang="it-IT" sz="2000" dirty="0"/>
              <a:t> </a:t>
            </a:r>
            <a:r>
              <a:rPr lang="it-IT" sz="2000" dirty="0" err="1"/>
              <a:t>patients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hypovolemic</a:t>
            </a:r>
            <a:r>
              <a:rPr lang="it-IT" sz="2000" dirty="0"/>
              <a:t> shock </a:t>
            </a:r>
            <a:r>
              <a:rPr lang="it-IT" sz="2000" dirty="0" err="1"/>
              <a:t>survive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appropriate management; </a:t>
            </a:r>
            <a:r>
              <a:rPr lang="it-IT" sz="2000" dirty="0" err="1"/>
              <a:t>by</a:t>
            </a:r>
            <a:r>
              <a:rPr lang="it-IT" sz="2000" dirty="0"/>
              <a:t> </a:t>
            </a:r>
            <a:r>
              <a:rPr lang="it-IT" sz="2000" dirty="0" err="1"/>
              <a:t>comparison</a:t>
            </a:r>
            <a:r>
              <a:rPr lang="it-IT" sz="2000" dirty="0"/>
              <a:t>, </a:t>
            </a:r>
            <a:r>
              <a:rPr lang="it-IT" sz="2000" dirty="0" err="1"/>
              <a:t>septic</a:t>
            </a:r>
            <a:r>
              <a:rPr lang="it-IT" sz="2000" dirty="0"/>
              <a:t> or </a:t>
            </a:r>
            <a:r>
              <a:rPr lang="it-IT" sz="2000" dirty="0" err="1"/>
              <a:t>cardiogenic</a:t>
            </a:r>
            <a:r>
              <a:rPr lang="it-IT" sz="2000" dirty="0"/>
              <a:t> shock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associated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substantially</a:t>
            </a:r>
            <a:r>
              <a:rPr lang="it-IT" sz="2000" dirty="0"/>
              <a:t> </a:t>
            </a:r>
            <a:r>
              <a:rPr lang="it-IT" sz="2000" dirty="0" err="1"/>
              <a:t>worse</a:t>
            </a:r>
            <a:r>
              <a:rPr lang="it-IT" sz="2000" dirty="0"/>
              <a:t> </a:t>
            </a:r>
            <a:r>
              <a:rPr lang="it-IT" sz="2000" dirty="0" err="1"/>
              <a:t>outcomes</a:t>
            </a:r>
            <a:r>
              <a:rPr lang="it-IT" sz="2000" dirty="0"/>
              <a:t>, </a:t>
            </a:r>
            <a:r>
              <a:rPr lang="it-IT" sz="2000" dirty="0" err="1"/>
              <a:t>even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state-of-the-art</a:t>
            </a:r>
            <a:r>
              <a:rPr lang="it-IT" sz="2000" dirty="0"/>
              <a:t> care.</a:t>
            </a:r>
          </a:p>
        </p:txBody>
      </p:sp>
    </p:spTree>
    <p:extLst>
      <p:ext uri="{BB962C8B-B14F-4D97-AF65-F5344CB8AC3E}">
        <p14:creationId xmlns:p14="http://schemas.microsoft.com/office/powerpoint/2010/main" val="16130608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8-29 alle 10.06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1358900"/>
            <a:ext cx="8459248" cy="35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65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07780" y="286323"/>
            <a:ext cx="85764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(</a:t>
            </a:r>
            <a:r>
              <a:rPr lang="it-IT" sz="2000" dirty="0" err="1"/>
              <a:t>B</a:t>
            </a:r>
            <a:r>
              <a:rPr lang="it-IT" sz="2000" dirty="0"/>
              <a:t>) </a:t>
            </a:r>
            <a:r>
              <a:rPr lang="it-IT" sz="2000" dirty="0" err="1"/>
              <a:t>Laminated</a:t>
            </a:r>
            <a:r>
              <a:rPr lang="it-IT" sz="2000" dirty="0"/>
              <a:t> </a:t>
            </a:r>
            <a:r>
              <a:rPr lang="it-IT" sz="2000" dirty="0" err="1"/>
              <a:t>thrombus</a:t>
            </a:r>
            <a:r>
              <a:rPr lang="it-IT" sz="2000" dirty="0"/>
              <a:t> in a </a:t>
            </a:r>
            <a:r>
              <a:rPr lang="it-IT" sz="2000" dirty="0" err="1"/>
              <a:t>dilated</a:t>
            </a:r>
            <a:r>
              <a:rPr lang="it-IT" sz="2000" dirty="0"/>
              <a:t> </a:t>
            </a:r>
            <a:r>
              <a:rPr lang="it-IT" sz="2000" dirty="0" err="1"/>
              <a:t>abdominal</a:t>
            </a:r>
            <a:r>
              <a:rPr lang="it-IT" sz="2000" dirty="0"/>
              <a:t> </a:t>
            </a:r>
            <a:r>
              <a:rPr lang="it-IT" sz="2000" dirty="0" err="1"/>
              <a:t>aortic</a:t>
            </a:r>
            <a:r>
              <a:rPr lang="it-IT" sz="2000" dirty="0"/>
              <a:t> </a:t>
            </a:r>
            <a:r>
              <a:rPr lang="it-IT" sz="2000" dirty="0" err="1"/>
              <a:t>aneurysm</a:t>
            </a:r>
            <a:r>
              <a:rPr lang="it-IT" sz="2000" dirty="0"/>
              <a:t>. </a:t>
            </a:r>
            <a:r>
              <a:rPr lang="it-IT" sz="2000" dirty="0" err="1"/>
              <a:t>Numerous</a:t>
            </a:r>
            <a:r>
              <a:rPr lang="it-IT" sz="2000" dirty="0"/>
              <a:t> </a:t>
            </a:r>
            <a:r>
              <a:rPr lang="it-IT" sz="2000" dirty="0" err="1"/>
              <a:t>friable</a:t>
            </a:r>
            <a:r>
              <a:rPr lang="it-IT" sz="2000" dirty="0"/>
              <a:t> </a:t>
            </a:r>
            <a:r>
              <a:rPr lang="it-IT" sz="2000" dirty="0" err="1"/>
              <a:t>mural</a:t>
            </a:r>
            <a:r>
              <a:rPr lang="it-IT" sz="2000" dirty="0"/>
              <a:t> </a:t>
            </a:r>
            <a:r>
              <a:rPr lang="it-IT" sz="2000" dirty="0" err="1"/>
              <a:t>thrombi</a:t>
            </a:r>
            <a:r>
              <a:rPr lang="it-IT" sz="2000" dirty="0"/>
              <a:t> are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it-IT" sz="2000" dirty="0" err="1"/>
              <a:t>superimposed</a:t>
            </a:r>
            <a:r>
              <a:rPr lang="it-IT" sz="2000" dirty="0"/>
              <a:t> on </a:t>
            </a:r>
            <a:r>
              <a:rPr lang="it-IT" sz="2000" dirty="0" err="1"/>
              <a:t>advanced</a:t>
            </a:r>
            <a:r>
              <a:rPr lang="it-IT" sz="2000" dirty="0"/>
              <a:t> </a:t>
            </a:r>
            <a:r>
              <a:rPr lang="it-IT" sz="2000" dirty="0" err="1"/>
              <a:t>atherosclerotic</a:t>
            </a:r>
            <a:r>
              <a:rPr lang="it-IT" sz="2000" dirty="0"/>
              <a:t> </a:t>
            </a:r>
            <a:r>
              <a:rPr lang="it-IT" sz="2000" dirty="0" err="1"/>
              <a:t>lesions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more </a:t>
            </a:r>
            <a:r>
              <a:rPr lang="it-IT" sz="2000" dirty="0" err="1"/>
              <a:t>proximal</a:t>
            </a:r>
            <a:r>
              <a:rPr lang="it-IT" sz="2000" dirty="0"/>
              <a:t> aorta (</a:t>
            </a:r>
            <a:r>
              <a:rPr lang="it-IT" sz="2000" dirty="0" err="1"/>
              <a:t>left</a:t>
            </a:r>
            <a:r>
              <a:rPr lang="it-IT" sz="2000" dirty="0"/>
              <a:t> side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photograph</a:t>
            </a:r>
            <a:r>
              <a:rPr lang="it-IT" sz="2000" dirty="0"/>
              <a:t>)</a:t>
            </a:r>
            <a:r>
              <a:rPr lang="it-IT" dirty="0"/>
              <a:t>.</a:t>
            </a:r>
          </a:p>
        </p:txBody>
      </p:sp>
      <p:pic>
        <p:nvPicPr>
          <p:cNvPr id="3" name="Immagine 2" descr="Schermata 2018-08-23 alle 17.29.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559" y="1540158"/>
            <a:ext cx="8071880" cy="499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86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69722" y="395111"/>
            <a:ext cx="8452556" cy="6894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/>
              <a:t>Fate </a:t>
            </a:r>
            <a:r>
              <a:rPr lang="it-IT" sz="2800" b="1" dirty="0" err="1"/>
              <a:t>of</a:t>
            </a:r>
            <a:r>
              <a:rPr lang="it-IT" sz="2800" b="1" dirty="0"/>
              <a:t> the </a:t>
            </a:r>
            <a:r>
              <a:rPr lang="it-IT" sz="2800" b="1" dirty="0" err="1"/>
              <a:t>Thrombus</a:t>
            </a:r>
            <a:endParaRPr lang="it-IT" sz="2800" b="1" dirty="0"/>
          </a:p>
          <a:p>
            <a:endParaRPr lang="it-IT" dirty="0"/>
          </a:p>
          <a:p>
            <a:r>
              <a:rPr lang="it-IT" sz="2000" dirty="0" err="1"/>
              <a:t>If</a:t>
            </a:r>
            <a:r>
              <a:rPr lang="it-IT" sz="2000" dirty="0"/>
              <a:t> a </a:t>
            </a:r>
            <a:r>
              <a:rPr lang="it-IT" sz="2000" dirty="0" err="1"/>
              <a:t>patient</a:t>
            </a:r>
            <a:r>
              <a:rPr lang="it-IT" sz="2000" dirty="0"/>
              <a:t> </a:t>
            </a:r>
            <a:r>
              <a:rPr lang="it-IT" sz="2000" dirty="0" err="1"/>
              <a:t>survives</a:t>
            </a:r>
            <a:r>
              <a:rPr lang="it-IT" sz="2000" dirty="0"/>
              <a:t> </a:t>
            </a:r>
            <a:r>
              <a:rPr lang="it-IT" sz="2000" dirty="0" err="1"/>
              <a:t>an</a:t>
            </a:r>
            <a:r>
              <a:rPr lang="it-IT" sz="2000" dirty="0"/>
              <a:t> </a:t>
            </a:r>
            <a:r>
              <a:rPr lang="it-IT" sz="2000" dirty="0" err="1"/>
              <a:t>initial</a:t>
            </a:r>
            <a:r>
              <a:rPr lang="it-IT" sz="2000" dirty="0"/>
              <a:t> </a:t>
            </a:r>
            <a:r>
              <a:rPr lang="it-IT" sz="2000" dirty="0" err="1"/>
              <a:t>thrombotic</a:t>
            </a:r>
            <a:r>
              <a:rPr lang="it-IT" sz="2000" dirty="0"/>
              <a:t> </a:t>
            </a:r>
            <a:r>
              <a:rPr lang="it-IT" sz="2000" dirty="0" err="1"/>
              <a:t>event</a:t>
            </a:r>
            <a:r>
              <a:rPr lang="it-IT" sz="2000" dirty="0"/>
              <a:t>, </a:t>
            </a:r>
            <a:r>
              <a:rPr lang="it-IT" sz="2000" dirty="0" err="1"/>
              <a:t>during</a:t>
            </a:r>
            <a:r>
              <a:rPr lang="it-IT" sz="2000" dirty="0"/>
              <a:t> the </a:t>
            </a:r>
            <a:r>
              <a:rPr lang="it-IT" sz="2000" dirty="0" err="1"/>
              <a:t>ensuing</a:t>
            </a:r>
            <a:r>
              <a:rPr lang="it-IT" sz="2000" dirty="0"/>
              <a:t> </a:t>
            </a:r>
            <a:r>
              <a:rPr lang="it-IT" sz="2000" dirty="0" err="1"/>
              <a:t>days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weeks</a:t>
            </a:r>
            <a:r>
              <a:rPr lang="it-IT" sz="2000" dirty="0"/>
              <a:t> the </a:t>
            </a:r>
            <a:r>
              <a:rPr lang="it-IT" sz="2000" dirty="0" err="1"/>
              <a:t>thrombus</a:t>
            </a:r>
            <a:r>
              <a:rPr lang="it-IT" sz="2000" dirty="0"/>
              <a:t> </a:t>
            </a:r>
            <a:r>
              <a:rPr lang="it-IT" sz="2000" dirty="0" err="1"/>
              <a:t>evolves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some </a:t>
            </a:r>
            <a:r>
              <a:rPr lang="it-IT" sz="2000" dirty="0" err="1"/>
              <a:t>combination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following</a:t>
            </a:r>
            <a:r>
              <a:rPr lang="it-IT" sz="2000" dirty="0"/>
              <a:t> </a:t>
            </a:r>
            <a:r>
              <a:rPr lang="it-IT" sz="2000" dirty="0" err="1"/>
              <a:t>four</a:t>
            </a:r>
            <a:r>
              <a:rPr lang="it-IT" sz="2000" dirty="0"/>
              <a:t> </a:t>
            </a:r>
            <a:r>
              <a:rPr lang="it-IT" sz="2000" dirty="0" err="1"/>
              <a:t>processes</a:t>
            </a:r>
            <a:r>
              <a:rPr lang="it-IT" sz="2000" dirty="0"/>
              <a:t>:</a:t>
            </a:r>
          </a:p>
          <a:p>
            <a:endParaRPr lang="it-IT" sz="2000" dirty="0"/>
          </a:p>
          <a:p>
            <a:r>
              <a:rPr lang="it-IT" sz="2000" dirty="0"/>
              <a:t>    </a:t>
            </a:r>
            <a:r>
              <a:rPr lang="it-IT" sz="2000" b="1" dirty="0" err="1"/>
              <a:t>Propagation</a:t>
            </a:r>
            <a:r>
              <a:rPr lang="it-IT" sz="2000" dirty="0"/>
              <a:t>. The </a:t>
            </a:r>
            <a:r>
              <a:rPr lang="it-IT" sz="2000" dirty="0" err="1"/>
              <a:t>thrombus</a:t>
            </a:r>
            <a:r>
              <a:rPr lang="it-IT" sz="2000" dirty="0"/>
              <a:t> </a:t>
            </a:r>
            <a:r>
              <a:rPr lang="it-IT" sz="2000" dirty="0" err="1"/>
              <a:t>enlarges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the </a:t>
            </a:r>
            <a:r>
              <a:rPr lang="it-IT" sz="2000" dirty="0" err="1"/>
              <a:t>accretion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additional</a:t>
            </a:r>
            <a:r>
              <a:rPr lang="it-IT" sz="2000" dirty="0"/>
              <a:t> </a:t>
            </a:r>
            <a:r>
              <a:rPr lang="it-IT" sz="2000" dirty="0" err="1"/>
              <a:t>platelets</a:t>
            </a:r>
            <a:r>
              <a:rPr lang="it-IT" sz="2000" dirty="0"/>
              <a:t> and </a:t>
            </a:r>
            <a:r>
              <a:rPr lang="it-IT" sz="2000" dirty="0" err="1"/>
              <a:t>fibrin</a:t>
            </a:r>
            <a:r>
              <a:rPr lang="it-IT" sz="2000" dirty="0"/>
              <a:t>, </a:t>
            </a:r>
            <a:r>
              <a:rPr lang="it-IT" sz="2000" dirty="0" err="1"/>
              <a:t>increasing</a:t>
            </a:r>
            <a:r>
              <a:rPr lang="it-IT" sz="2000" dirty="0"/>
              <a:t> the </a:t>
            </a:r>
            <a:r>
              <a:rPr lang="it-IT" sz="2000" dirty="0" err="1"/>
              <a:t>odds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vascular</a:t>
            </a:r>
            <a:r>
              <a:rPr lang="it-IT" sz="2000" dirty="0"/>
              <a:t> </a:t>
            </a:r>
            <a:r>
              <a:rPr lang="it-IT" sz="2000" dirty="0" err="1"/>
              <a:t>occlusion</a:t>
            </a:r>
            <a:r>
              <a:rPr lang="it-IT" sz="2000" dirty="0"/>
              <a:t> or </a:t>
            </a:r>
            <a:r>
              <a:rPr lang="it-IT" sz="2000" dirty="0" err="1"/>
              <a:t>embolization</a:t>
            </a:r>
            <a:r>
              <a:rPr lang="it-IT" sz="2000" dirty="0"/>
              <a:t>.</a:t>
            </a:r>
          </a:p>
          <a:p>
            <a:r>
              <a:rPr lang="it-IT" sz="2000" dirty="0"/>
              <a:t>   </a:t>
            </a:r>
          </a:p>
          <a:p>
            <a:r>
              <a:rPr lang="it-IT" sz="2000" dirty="0"/>
              <a:t>    </a:t>
            </a:r>
            <a:r>
              <a:rPr lang="it-IT" sz="2000" b="1" dirty="0" err="1"/>
              <a:t>Embolization</a:t>
            </a:r>
            <a:r>
              <a:rPr lang="it-IT" sz="2000" dirty="0"/>
              <a:t>. Part or </a:t>
            </a:r>
            <a:r>
              <a:rPr lang="it-IT" sz="2000" dirty="0" err="1"/>
              <a:t>all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the </a:t>
            </a:r>
            <a:r>
              <a:rPr lang="it-IT" sz="2000" dirty="0" err="1"/>
              <a:t>thrombus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dislodged</a:t>
            </a:r>
            <a:r>
              <a:rPr lang="it-IT" sz="2000" dirty="0"/>
              <a:t> and </a:t>
            </a:r>
            <a:r>
              <a:rPr lang="it-IT" sz="2000" dirty="0" err="1"/>
              <a:t>transported</a:t>
            </a:r>
            <a:r>
              <a:rPr lang="it-IT" sz="2000" dirty="0"/>
              <a:t> </a:t>
            </a:r>
            <a:r>
              <a:rPr lang="it-IT" sz="2000" dirty="0" err="1"/>
              <a:t>elsewhere</a:t>
            </a:r>
            <a:r>
              <a:rPr lang="it-IT" sz="2000" dirty="0"/>
              <a:t> in the </a:t>
            </a:r>
            <a:r>
              <a:rPr lang="it-IT" sz="2000" dirty="0" err="1"/>
              <a:t>vasculature</a:t>
            </a:r>
            <a:r>
              <a:rPr lang="it-IT" sz="2000" dirty="0"/>
              <a:t>.</a:t>
            </a:r>
          </a:p>
          <a:p>
            <a:endParaRPr lang="it-IT" sz="2000" dirty="0"/>
          </a:p>
          <a:p>
            <a:r>
              <a:rPr lang="it-IT" sz="2000" dirty="0"/>
              <a:t>    </a:t>
            </a:r>
            <a:r>
              <a:rPr lang="it-IT" sz="2000" b="1" dirty="0" err="1"/>
              <a:t>Dissolution</a:t>
            </a:r>
            <a:r>
              <a:rPr lang="it-IT" sz="2000" dirty="0"/>
              <a:t>. </a:t>
            </a:r>
            <a:r>
              <a:rPr lang="it-IT" sz="2000" dirty="0" err="1"/>
              <a:t>If</a:t>
            </a:r>
            <a:r>
              <a:rPr lang="it-IT" sz="2000" dirty="0"/>
              <a:t> a </a:t>
            </a:r>
            <a:r>
              <a:rPr lang="it-IT" sz="2000" dirty="0" err="1"/>
              <a:t>thrombus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newly</a:t>
            </a:r>
            <a:r>
              <a:rPr lang="it-IT" sz="2000" dirty="0"/>
              <a:t> </a:t>
            </a:r>
            <a:r>
              <a:rPr lang="it-IT" sz="2000" dirty="0" err="1"/>
              <a:t>formed</a:t>
            </a:r>
            <a:r>
              <a:rPr lang="it-IT" sz="2000" dirty="0"/>
              <a:t>, </a:t>
            </a:r>
            <a:r>
              <a:rPr lang="it-IT" sz="2000" dirty="0" err="1"/>
              <a:t>activation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fibrinolytic</a:t>
            </a:r>
            <a:r>
              <a:rPr lang="it-IT" sz="2000" dirty="0"/>
              <a:t> </a:t>
            </a:r>
            <a:r>
              <a:rPr lang="it-IT" sz="2000" dirty="0" err="1"/>
              <a:t>factors</a:t>
            </a:r>
            <a:r>
              <a:rPr lang="it-IT" sz="2000" dirty="0"/>
              <a:t> </a:t>
            </a:r>
            <a:r>
              <a:rPr lang="it-IT" sz="2000" dirty="0" err="1"/>
              <a:t>may</a:t>
            </a:r>
            <a:r>
              <a:rPr lang="it-IT" sz="2000" dirty="0"/>
              <a:t> </a:t>
            </a:r>
            <a:r>
              <a:rPr lang="it-IT" sz="2000" dirty="0" err="1"/>
              <a:t>lead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its</a:t>
            </a:r>
            <a:r>
              <a:rPr lang="it-IT" sz="2000" dirty="0"/>
              <a:t> </a:t>
            </a:r>
            <a:r>
              <a:rPr lang="it-IT" sz="2000" dirty="0" err="1"/>
              <a:t>rapid</a:t>
            </a:r>
            <a:r>
              <a:rPr lang="it-IT" sz="2000" dirty="0"/>
              <a:t> </a:t>
            </a:r>
            <a:r>
              <a:rPr lang="it-IT" sz="2000" dirty="0" err="1"/>
              <a:t>shrinkage</a:t>
            </a:r>
            <a:r>
              <a:rPr lang="it-IT" sz="2000" dirty="0"/>
              <a:t> and complete </a:t>
            </a:r>
            <a:r>
              <a:rPr lang="it-IT" sz="2000" dirty="0" err="1"/>
              <a:t>dissolution</a:t>
            </a:r>
            <a:r>
              <a:rPr lang="it-IT" sz="2000" dirty="0"/>
              <a:t>.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older</a:t>
            </a:r>
            <a:r>
              <a:rPr lang="it-IT" sz="2000" dirty="0"/>
              <a:t> </a:t>
            </a:r>
            <a:r>
              <a:rPr lang="it-IT" sz="2000" dirty="0" err="1"/>
              <a:t>thrombi</a:t>
            </a:r>
            <a:r>
              <a:rPr lang="it-IT" sz="2000" dirty="0"/>
              <a:t>, </a:t>
            </a:r>
            <a:r>
              <a:rPr lang="it-IT" sz="2000" dirty="0" err="1"/>
              <a:t>extensive</a:t>
            </a:r>
            <a:r>
              <a:rPr lang="it-IT" sz="2000" dirty="0"/>
              <a:t> </a:t>
            </a:r>
            <a:r>
              <a:rPr lang="it-IT" sz="2000" dirty="0" err="1"/>
              <a:t>fibrin</a:t>
            </a:r>
            <a:r>
              <a:rPr lang="it-IT" sz="2000" dirty="0"/>
              <a:t> </a:t>
            </a:r>
            <a:r>
              <a:rPr lang="it-IT" sz="2000" dirty="0" err="1"/>
              <a:t>polymerization</a:t>
            </a:r>
            <a:r>
              <a:rPr lang="it-IT" sz="2000" dirty="0"/>
              <a:t> </a:t>
            </a:r>
            <a:r>
              <a:rPr lang="it-IT" sz="2000" dirty="0" err="1"/>
              <a:t>renders</a:t>
            </a:r>
            <a:r>
              <a:rPr lang="it-IT" sz="2000" dirty="0"/>
              <a:t> the </a:t>
            </a:r>
            <a:r>
              <a:rPr lang="it-IT" sz="2000" dirty="0" err="1"/>
              <a:t>thrombus</a:t>
            </a:r>
            <a:r>
              <a:rPr lang="it-IT" sz="2000" dirty="0"/>
              <a:t> </a:t>
            </a:r>
            <a:r>
              <a:rPr lang="it-IT" sz="2000" dirty="0" err="1"/>
              <a:t>substantially</a:t>
            </a:r>
            <a:r>
              <a:rPr lang="it-IT" sz="2000" dirty="0"/>
              <a:t> more </a:t>
            </a:r>
            <a:r>
              <a:rPr lang="it-IT" sz="2000" dirty="0" err="1"/>
              <a:t>resistant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plasmin-induced</a:t>
            </a:r>
            <a:r>
              <a:rPr lang="it-IT" sz="2000" dirty="0"/>
              <a:t> </a:t>
            </a:r>
            <a:r>
              <a:rPr lang="it-IT" sz="2000" dirty="0" err="1"/>
              <a:t>proteolysis</a:t>
            </a:r>
            <a:r>
              <a:rPr lang="it-IT" sz="2000" dirty="0"/>
              <a:t>, and </a:t>
            </a:r>
            <a:r>
              <a:rPr lang="it-IT" sz="2000" dirty="0" err="1"/>
              <a:t>lysis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ineffectual</a:t>
            </a:r>
            <a:r>
              <a:rPr lang="it-IT" sz="2000" dirty="0"/>
              <a:t>. </a:t>
            </a:r>
            <a:r>
              <a:rPr lang="it-IT" sz="2000" dirty="0" err="1"/>
              <a:t>This</a:t>
            </a:r>
            <a:r>
              <a:rPr lang="it-IT" sz="2000" dirty="0"/>
              <a:t> </a:t>
            </a:r>
            <a:r>
              <a:rPr lang="it-IT" sz="2000" dirty="0" err="1"/>
              <a:t>acquisition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resistance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lysis</a:t>
            </a:r>
            <a:r>
              <a:rPr lang="it-IT" sz="2000" dirty="0"/>
              <a:t> </a:t>
            </a: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clinical</a:t>
            </a:r>
            <a:r>
              <a:rPr lang="it-IT" sz="2000" dirty="0"/>
              <a:t> </a:t>
            </a:r>
            <a:r>
              <a:rPr lang="it-IT" sz="2000" dirty="0" err="1"/>
              <a:t>significance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therapeutic</a:t>
            </a:r>
            <a:r>
              <a:rPr lang="it-IT" sz="2000" dirty="0"/>
              <a:t> </a:t>
            </a:r>
            <a:r>
              <a:rPr lang="it-IT" sz="2000" dirty="0" err="1"/>
              <a:t>administration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fibrinolytic</a:t>
            </a:r>
            <a:r>
              <a:rPr lang="it-IT" sz="2000" dirty="0"/>
              <a:t> </a:t>
            </a:r>
            <a:r>
              <a:rPr lang="it-IT" sz="2000" dirty="0" err="1"/>
              <a:t>agents</a:t>
            </a:r>
            <a:r>
              <a:rPr lang="it-IT" sz="2000" dirty="0"/>
              <a:t> (e.g., </a:t>
            </a:r>
            <a:r>
              <a:rPr lang="it-IT" sz="2000" dirty="0" err="1"/>
              <a:t>t-PA</a:t>
            </a:r>
            <a:r>
              <a:rPr lang="it-IT" sz="2000" dirty="0"/>
              <a:t> in the </a:t>
            </a:r>
            <a:r>
              <a:rPr lang="it-IT" sz="2000" dirty="0" err="1"/>
              <a:t>setting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acute </a:t>
            </a:r>
            <a:r>
              <a:rPr lang="it-IT" sz="2000" dirty="0" err="1"/>
              <a:t>coronary</a:t>
            </a:r>
            <a:r>
              <a:rPr lang="it-IT" sz="2000" dirty="0"/>
              <a:t> </a:t>
            </a:r>
            <a:r>
              <a:rPr lang="it-IT" sz="2000" dirty="0" err="1"/>
              <a:t>thrombosis</a:t>
            </a:r>
            <a:r>
              <a:rPr lang="it-IT" sz="2000" dirty="0"/>
              <a:t>) </a:t>
            </a:r>
            <a:r>
              <a:rPr lang="it-IT" sz="2000" dirty="0" err="1"/>
              <a:t>generally</a:t>
            </a:r>
            <a:r>
              <a:rPr lang="it-IT" sz="2000" dirty="0"/>
              <a:t>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effective</a:t>
            </a:r>
            <a:r>
              <a:rPr lang="it-IT" sz="2000" dirty="0"/>
              <a:t> </a:t>
            </a:r>
            <a:r>
              <a:rPr lang="it-IT" sz="2000" dirty="0" err="1"/>
              <a:t>unless</a:t>
            </a:r>
            <a:r>
              <a:rPr lang="it-IT" sz="2000" dirty="0"/>
              <a:t> </a:t>
            </a:r>
            <a:r>
              <a:rPr lang="it-IT" sz="2000" dirty="0" err="1"/>
              <a:t>administered</a:t>
            </a:r>
            <a:r>
              <a:rPr lang="it-IT" sz="2000" dirty="0"/>
              <a:t> </a:t>
            </a:r>
            <a:r>
              <a:rPr lang="it-IT" sz="2000" dirty="0" err="1"/>
              <a:t>within</a:t>
            </a:r>
            <a:r>
              <a:rPr lang="it-IT" sz="2000" dirty="0"/>
              <a:t> a </a:t>
            </a:r>
            <a:r>
              <a:rPr lang="it-IT" sz="2000" dirty="0" err="1"/>
              <a:t>few</a:t>
            </a:r>
            <a:r>
              <a:rPr lang="it-IT" sz="2000" dirty="0"/>
              <a:t> </a:t>
            </a:r>
            <a:r>
              <a:rPr lang="it-IT" sz="2000" dirty="0" err="1"/>
              <a:t>hours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thrombus</a:t>
            </a:r>
            <a:r>
              <a:rPr lang="it-IT" sz="2000" dirty="0"/>
              <a:t> </a:t>
            </a:r>
            <a:r>
              <a:rPr lang="it-IT" sz="2000" dirty="0" err="1"/>
              <a:t>formation</a:t>
            </a:r>
            <a:r>
              <a:rPr lang="it-IT" sz="2000" dirty="0"/>
              <a:t>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3510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30778" y="197556"/>
            <a:ext cx="7930444" cy="34470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2000" b="1" dirty="0"/>
              <a:t> </a:t>
            </a:r>
            <a:r>
              <a:rPr lang="it-IT" b="1" dirty="0" err="1"/>
              <a:t>Organization</a:t>
            </a:r>
            <a:r>
              <a:rPr lang="it-IT" b="1" dirty="0"/>
              <a:t> and </a:t>
            </a:r>
            <a:r>
              <a:rPr lang="it-IT" b="1" dirty="0" err="1"/>
              <a:t>recanalization</a:t>
            </a:r>
            <a:r>
              <a:rPr lang="it-IT" b="1" dirty="0"/>
              <a:t>.</a:t>
            </a:r>
            <a:r>
              <a:rPr lang="it-IT" dirty="0"/>
              <a:t> </a:t>
            </a:r>
            <a:r>
              <a:rPr lang="it-IT" dirty="0" err="1"/>
              <a:t>Older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</a:t>
            </a:r>
            <a:r>
              <a:rPr lang="it-IT" dirty="0" err="1"/>
              <a:t>become</a:t>
            </a:r>
            <a:r>
              <a:rPr lang="it-IT" dirty="0"/>
              <a:t> </a:t>
            </a:r>
            <a:r>
              <a:rPr lang="it-IT" dirty="0" err="1"/>
              <a:t>organized</a:t>
            </a:r>
            <a:r>
              <a:rPr lang="it-IT" dirty="0"/>
              <a:t> </a:t>
            </a:r>
            <a:r>
              <a:rPr lang="it-IT" dirty="0" err="1"/>
              <a:t>by</a:t>
            </a:r>
            <a:r>
              <a:rPr lang="it-IT" dirty="0"/>
              <a:t> the </a:t>
            </a:r>
            <a:r>
              <a:rPr lang="it-IT" dirty="0" err="1"/>
              <a:t>ingrowth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endothelial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</a:t>
            </a:r>
            <a:r>
              <a:rPr lang="it-IT" dirty="0" err="1"/>
              <a:t>smooth</a:t>
            </a:r>
            <a:r>
              <a:rPr lang="it-IT" dirty="0"/>
              <a:t> </a:t>
            </a:r>
            <a:r>
              <a:rPr lang="it-IT" dirty="0" err="1"/>
              <a:t>muscle</a:t>
            </a:r>
            <a:r>
              <a:rPr lang="it-IT" dirty="0"/>
              <a:t> </a:t>
            </a:r>
            <a:r>
              <a:rPr lang="it-IT" dirty="0" err="1"/>
              <a:t>cells</a:t>
            </a:r>
            <a:r>
              <a:rPr lang="it-IT" dirty="0"/>
              <a:t>, and </a:t>
            </a:r>
            <a:r>
              <a:rPr lang="it-IT" dirty="0" err="1"/>
              <a:t>fibroblasts</a:t>
            </a:r>
            <a:r>
              <a:rPr lang="it-IT" dirty="0"/>
              <a:t>. In </a:t>
            </a:r>
            <a:r>
              <a:rPr lang="it-IT" dirty="0" err="1"/>
              <a:t>time</a:t>
            </a:r>
            <a:r>
              <a:rPr lang="it-IT" dirty="0"/>
              <a:t>, </a:t>
            </a:r>
            <a:r>
              <a:rPr lang="it-IT" dirty="0" err="1"/>
              <a:t>capillary</a:t>
            </a:r>
            <a:r>
              <a:rPr lang="it-IT" dirty="0"/>
              <a:t> </a:t>
            </a:r>
            <a:r>
              <a:rPr lang="it-IT" dirty="0" err="1"/>
              <a:t>channels</a:t>
            </a:r>
            <a:r>
              <a:rPr lang="it-IT" dirty="0"/>
              <a:t> are </a:t>
            </a:r>
            <a:r>
              <a:rPr lang="it-IT" dirty="0" err="1"/>
              <a:t>formed</a:t>
            </a:r>
            <a:r>
              <a:rPr lang="it-IT" dirty="0"/>
              <a:t> </a:t>
            </a:r>
            <a:r>
              <a:rPr lang="it-IT" dirty="0" err="1"/>
              <a:t>that—to</a:t>
            </a:r>
            <a:r>
              <a:rPr lang="it-IT" dirty="0"/>
              <a:t> a </a:t>
            </a:r>
            <a:r>
              <a:rPr lang="it-IT" dirty="0" err="1"/>
              <a:t>limited</a:t>
            </a:r>
            <a:r>
              <a:rPr lang="it-IT" dirty="0"/>
              <a:t> </a:t>
            </a:r>
            <a:r>
              <a:rPr lang="it-IT" dirty="0" err="1"/>
              <a:t>extent—create</a:t>
            </a:r>
            <a:r>
              <a:rPr lang="it-IT" dirty="0"/>
              <a:t> </a:t>
            </a:r>
            <a:r>
              <a:rPr lang="it-IT" dirty="0" err="1"/>
              <a:t>conduits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the </a:t>
            </a:r>
            <a:r>
              <a:rPr lang="it-IT" dirty="0" err="1"/>
              <a:t>length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thrombus</a:t>
            </a:r>
            <a:r>
              <a:rPr lang="it-IT" dirty="0"/>
              <a:t>, </a:t>
            </a:r>
            <a:r>
              <a:rPr lang="it-IT" dirty="0" err="1"/>
              <a:t>thereby</a:t>
            </a:r>
            <a:r>
              <a:rPr lang="it-IT" dirty="0"/>
              <a:t> </a:t>
            </a:r>
            <a:r>
              <a:rPr lang="it-IT" dirty="0" err="1"/>
              <a:t>reestablishing</a:t>
            </a:r>
            <a:r>
              <a:rPr lang="it-IT" dirty="0"/>
              <a:t> the </a:t>
            </a:r>
            <a:r>
              <a:rPr lang="it-IT" dirty="0" err="1"/>
              <a:t>continuity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original</a:t>
            </a:r>
            <a:r>
              <a:rPr lang="it-IT" dirty="0"/>
              <a:t> lumen. </a:t>
            </a:r>
            <a:r>
              <a:rPr lang="it-IT" dirty="0" err="1"/>
              <a:t>Further</a:t>
            </a:r>
            <a:r>
              <a:rPr lang="it-IT" dirty="0"/>
              <a:t> </a:t>
            </a:r>
            <a:r>
              <a:rPr lang="it-IT" dirty="0" err="1"/>
              <a:t>recanalization</a:t>
            </a:r>
            <a:r>
              <a:rPr lang="it-IT" dirty="0"/>
              <a:t> can </a:t>
            </a:r>
            <a:r>
              <a:rPr lang="it-IT" dirty="0" err="1"/>
              <a:t>sometimes</a:t>
            </a:r>
            <a:r>
              <a:rPr lang="it-IT" dirty="0"/>
              <a:t> </a:t>
            </a:r>
            <a:r>
              <a:rPr lang="it-IT" dirty="0" err="1"/>
              <a:t>convert</a:t>
            </a:r>
            <a:r>
              <a:rPr lang="it-IT" dirty="0"/>
              <a:t> a </a:t>
            </a:r>
            <a:r>
              <a:rPr lang="it-IT" dirty="0" err="1"/>
              <a:t>thrombus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a </a:t>
            </a:r>
            <a:r>
              <a:rPr lang="it-IT" dirty="0" err="1"/>
              <a:t>vascularized</a:t>
            </a:r>
            <a:r>
              <a:rPr lang="it-IT" dirty="0"/>
              <a:t> mass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connective</a:t>
            </a:r>
            <a:r>
              <a:rPr lang="it-IT" dirty="0"/>
              <a:t>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eventually</a:t>
            </a:r>
            <a:r>
              <a:rPr lang="it-IT" dirty="0"/>
              <a:t> </a:t>
            </a:r>
            <a:r>
              <a:rPr lang="it-IT" dirty="0" err="1"/>
              <a:t>incorporated</a:t>
            </a:r>
            <a:r>
              <a:rPr lang="it-IT" dirty="0"/>
              <a:t> </a:t>
            </a:r>
            <a:r>
              <a:rPr lang="it-IT" dirty="0" err="1"/>
              <a:t>into</a:t>
            </a:r>
            <a:r>
              <a:rPr lang="it-IT" dirty="0"/>
              <a:t> the </a:t>
            </a:r>
            <a:r>
              <a:rPr lang="it-IT" dirty="0" err="1"/>
              <a:t>wall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remodeled</a:t>
            </a:r>
            <a:r>
              <a:rPr lang="it-IT" dirty="0"/>
              <a:t> vessel. </a:t>
            </a:r>
          </a:p>
          <a:p>
            <a:r>
              <a:rPr lang="it-IT" dirty="0" err="1"/>
              <a:t>Occasionally</a:t>
            </a:r>
            <a:r>
              <a:rPr lang="it-IT" dirty="0"/>
              <a:t>, </a:t>
            </a:r>
            <a:r>
              <a:rPr lang="it-IT" dirty="0" err="1"/>
              <a:t>instead</a:t>
            </a:r>
            <a:r>
              <a:rPr lang="it-IT" dirty="0"/>
              <a:t> of </a:t>
            </a:r>
            <a:r>
              <a:rPr lang="it-IT" dirty="0" err="1"/>
              <a:t>organizing</a:t>
            </a:r>
            <a:r>
              <a:rPr lang="it-IT" dirty="0"/>
              <a:t>, the center of a </a:t>
            </a:r>
            <a:r>
              <a:rPr lang="it-IT" dirty="0" err="1"/>
              <a:t>thrombus</a:t>
            </a:r>
            <a:r>
              <a:rPr lang="it-IT" dirty="0"/>
              <a:t> </a:t>
            </a:r>
            <a:r>
              <a:rPr lang="it-IT" dirty="0" err="1"/>
              <a:t>undergoes</a:t>
            </a:r>
            <a:r>
              <a:rPr lang="it-IT" dirty="0"/>
              <a:t> </a:t>
            </a:r>
            <a:r>
              <a:rPr lang="it-IT" dirty="0" err="1"/>
              <a:t>enzymatic</a:t>
            </a:r>
            <a:r>
              <a:rPr lang="it-IT" dirty="0"/>
              <a:t> </a:t>
            </a:r>
            <a:r>
              <a:rPr lang="it-IT" dirty="0" err="1"/>
              <a:t>digestion</a:t>
            </a:r>
            <a:r>
              <a:rPr lang="it-IT" dirty="0"/>
              <a:t>, </a:t>
            </a:r>
            <a:r>
              <a:rPr lang="it-IT" dirty="0" err="1"/>
              <a:t>presumably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of the release of </a:t>
            </a:r>
            <a:r>
              <a:rPr lang="it-IT" dirty="0" err="1"/>
              <a:t>lysosomal</a:t>
            </a:r>
            <a:r>
              <a:rPr lang="it-IT" dirty="0"/>
              <a:t> </a:t>
            </a:r>
            <a:r>
              <a:rPr lang="it-IT" dirty="0" err="1"/>
              <a:t>enzymes</a:t>
            </a:r>
            <a:r>
              <a:rPr lang="it-IT" dirty="0"/>
              <a:t> from </a:t>
            </a:r>
            <a:r>
              <a:rPr lang="it-IT" dirty="0" err="1"/>
              <a:t>entrapped</a:t>
            </a:r>
            <a:r>
              <a:rPr lang="it-IT" dirty="0"/>
              <a:t> </a:t>
            </a:r>
            <a:r>
              <a:rPr lang="it-IT" dirty="0" err="1"/>
              <a:t>leukocytes</a:t>
            </a:r>
            <a:r>
              <a:rPr lang="it-IT" dirty="0"/>
              <a:t>. </a:t>
            </a:r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bacterial</a:t>
            </a:r>
            <a:r>
              <a:rPr lang="it-IT" dirty="0"/>
              <a:t> </a:t>
            </a:r>
            <a:r>
              <a:rPr lang="it-IT" dirty="0" err="1"/>
              <a:t>seeding</a:t>
            </a:r>
            <a:r>
              <a:rPr lang="it-IT" dirty="0"/>
              <a:t> </a:t>
            </a:r>
            <a:r>
              <a:rPr lang="it-IT" dirty="0" err="1"/>
              <a:t>occurs</a:t>
            </a:r>
            <a:r>
              <a:rPr lang="it-IT" dirty="0"/>
              <a:t>, the </a:t>
            </a:r>
            <a:r>
              <a:rPr lang="it-IT" dirty="0" err="1"/>
              <a:t>contents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degraded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serve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ideal</a:t>
            </a:r>
            <a:r>
              <a:rPr lang="it-IT" dirty="0"/>
              <a:t> culture medium, and the </a:t>
            </a:r>
            <a:r>
              <a:rPr lang="it-IT" dirty="0" err="1"/>
              <a:t>resulting</a:t>
            </a:r>
            <a:r>
              <a:rPr lang="it-IT" dirty="0"/>
              <a:t> </a:t>
            </a:r>
            <a:r>
              <a:rPr lang="it-IT" dirty="0" err="1"/>
              <a:t>infection</a:t>
            </a:r>
            <a:r>
              <a:rPr lang="it-IT" dirty="0"/>
              <a:t>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weaken</a:t>
            </a:r>
            <a:r>
              <a:rPr lang="it-IT" dirty="0"/>
              <a:t> the vessel </a:t>
            </a:r>
            <a:r>
              <a:rPr lang="it-IT" dirty="0" err="1"/>
              <a:t>wall</a:t>
            </a:r>
            <a:r>
              <a:rPr lang="it-IT" dirty="0"/>
              <a:t>, </a:t>
            </a:r>
            <a:r>
              <a:rPr lang="it-IT" dirty="0" err="1"/>
              <a:t>leading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formation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a </a:t>
            </a:r>
            <a:r>
              <a:rPr lang="it-IT" dirty="0" err="1"/>
              <a:t>mycotic</a:t>
            </a:r>
            <a:r>
              <a:rPr lang="it-IT" dirty="0"/>
              <a:t> </a:t>
            </a:r>
            <a:r>
              <a:rPr lang="it-IT" dirty="0" err="1"/>
              <a:t>aneurysm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130778" y="3921654"/>
            <a:ext cx="7930444" cy="2585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b="1" dirty="0" err="1"/>
              <a:t>Clinical</a:t>
            </a:r>
            <a:r>
              <a:rPr lang="it-IT" b="1" dirty="0"/>
              <a:t> </a:t>
            </a:r>
            <a:r>
              <a:rPr lang="it-IT" b="1" dirty="0" err="1"/>
              <a:t>Features</a:t>
            </a:r>
            <a:endParaRPr lang="it-IT" b="1" dirty="0"/>
          </a:p>
          <a:p>
            <a:r>
              <a:rPr lang="it-IT" dirty="0" err="1"/>
              <a:t>Thrombi</a:t>
            </a:r>
            <a:r>
              <a:rPr lang="it-IT" dirty="0"/>
              <a:t> are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they</a:t>
            </a:r>
            <a:r>
              <a:rPr lang="it-IT" dirty="0"/>
              <a:t> cause </a:t>
            </a:r>
            <a:r>
              <a:rPr lang="it-IT" dirty="0" err="1"/>
              <a:t>obstruction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arteries</a:t>
            </a:r>
            <a:r>
              <a:rPr lang="it-IT" dirty="0"/>
              <a:t> and </a:t>
            </a:r>
            <a:r>
              <a:rPr lang="it-IT" dirty="0" err="1"/>
              <a:t>veins</a:t>
            </a:r>
            <a:r>
              <a:rPr lang="it-IT" dirty="0"/>
              <a:t> and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give</a:t>
            </a:r>
            <a:r>
              <a:rPr lang="it-IT" dirty="0"/>
              <a:t> rise </a:t>
            </a:r>
            <a:r>
              <a:rPr lang="it-IT" dirty="0" err="1"/>
              <a:t>to</a:t>
            </a:r>
            <a:r>
              <a:rPr lang="it-IT" dirty="0"/>
              <a:t> emboli. The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the </a:t>
            </a:r>
            <a:r>
              <a:rPr lang="it-IT" dirty="0" err="1"/>
              <a:t>greatest</a:t>
            </a:r>
            <a:r>
              <a:rPr lang="it-IT" dirty="0"/>
              <a:t> </a:t>
            </a:r>
            <a:r>
              <a:rPr lang="it-IT" dirty="0" err="1"/>
              <a:t>clinical</a:t>
            </a:r>
            <a:r>
              <a:rPr lang="it-IT" dirty="0"/>
              <a:t> </a:t>
            </a:r>
            <a:r>
              <a:rPr lang="it-IT" dirty="0" err="1"/>
              <a:t>importance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on the site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thrombosis</a:t>
            </a:r>
            <a:r>
              <a:rPr lang="it-IT" dirty="0"/>
              <a:t>. </a:t>
            </a:r>
            <a:r>
              <a:rPr lang="it-IT" dirty="0" err="1"/>
              <a:t>Thus</a:t>
            </a:r>
            <a:r>
              <a:rPr lang="it-IT" dirty="0"/>
              <a:t>, </a:t>
            </a:r>
            <a:r>
              <a:rPr lang="it-IT" dirty="0" err="1"/>
              <a:t>although</a:t>
            </a:r>
            <a:r>
              <a:rPr lang="it-IT" dirty="0"/>
              <a:t> </a:t>
            </a:r>
            <a:r>
              <a:rPr lang="it-IT" dirty="0" err="1"/>
              <a:t>venous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can cause </a:t>
            </a:r>
            <a:r>
              <a:rPr lang="it-IT" dirty="0" err="1"/>
              <a:t>congestion</a:t>
            </a:r>
            <a:r>
              <a:rPr lang="it-IT" dirty="0"/>
              <a:t> and edema in </a:t>
            </a:r>
            <a:r>
              <a:rPr lang="it-IT" dirty="0" err="1"/>
              <a:t>vascular</a:t>
            </a:r>
            <a:r>
              <a:rPr lang="it-IT" dirty="0"/>
              <a:t> </a:t>
            </a:r>
            <a:r>
              <a:rPr lang="it-IT" dirty="0" err="1"/>
              <a:t>beds</a:t>
            </a:r>
            <a:r>
              <a:rPr lang="it-IT" dirty="0"/>
              <a:t> </a:t>
            </a:r>
            <a:r>
              <a:rPr lang="it-IT" dirty="0" err="1"/>
              <a:t>distal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an</a:t>
            </a:r>
            <a:r>
              <a:rPr lang="it-IT" dirty="0"/>
              <a:t> </a:t>
            </a:r>
            <a:r>
              <a:rPr lang="it-IT" dirty="0" err="1"/>
              <a:t>obstruction</a:t>
            </a:r>
            <a:r>
              <a:rPr lang="it-IT" dirty="0"/>
              <a:t>, </a:t>
            </a:r>
            <a:r>
              <a:rPr lang="it-IT" dirty="0" err="1"/>
              <a:t>they</a:t>
            </a:r>
            <a:r>
              <a:rPr lang="it-IT" dirty="0"/>
              <a:t> are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worrisome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</a:t>
            </a:r>
            <a:r>
              <a:rPr lang="it-IT" dirty="0" err="1"/>
              <a:t>of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embolize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the </a:t>
            </a:r>
            <a:r>
              <a:rPr lang="it-IT" dirty="0" err="1"/>
              <a:t>lungs</a:t>
            </a:r>
            <a:r>
              <a:rPr lang="it-IT" dirty="0"/>
              <a:t> and cause </a:t>
            </a:r>
            <a:r>
              <a:rPr lang="it-IT" dirty="0" err="1"/>
              <a:t>death</a:t>
            </a:r>
            <a:r>
              <a:rPr lang="it-IT" dirty="0"/>
              <a:t>. </a:t>
            </a:r>
            <a:r>
              <a:rPr lang="it-IT" dirty="0" err="1"/>
              <a:t>Conversely</a:t>
            </a:r>
            <a:r>
              <a:rPr lang="it-IT" dirty="0"/>
              <a:t>, </a:t>
            </a:r>
            <a:r>
              <a:rPr lang="it-IT" dirty="0" err="1"/>
              <a:t>whereas</a:t>
            </a:r>
            <a:r>
              <a:rPr lang="it-IT" dirty="0"/>
              <a:t> </a:t>
            </a:r>
            <a:r>
              <a:rPr lang="it-IT" dirty="0" err="1"/>
              <a:t>arterial</a:t>
            </a:r>
            <a:r>
              <a:rPr lang="it-IT" dirty="0"/>
              <a:t> </a:t>
            </a:r>
            <a:r>
              <a:rPr lang="it-IT" dirty="0" err="1"/>
              <a:t>thrombi</a:t>
            </a:r>
            <a:r>
              <a:rPr lang="it-IT" dirty="0"/>
              <a:t> can </a:t>
            </a:r>
            <a:r>
              <a:rPr lang="it-IT" dirty="0" err="1"/>
              <a:t>embolize</a:t>
            </a:r>
            <a:r>
              <a:rPr lang="it-IT" dirty="0"/>
              <a:t> and cause </a:t>
            </a:r>
            <a:r>
              <a:rPr lang="it-IT" dirty="0" err="1"/>
              <a:t>tissue</a:t>
            </a:r>
            <a:r>
              <a:rPr lang="it-IT" dirty="0"/>
              <a:t> </a:t>
            </a:r>
            <a:r>
              <a:rPr lang="it-IT" dirty="0" err="1"/>
              <a:t>infarction</a:t>
            </a:r>
            <a:r>
              <a:rPr lang="it-IT" dirty="0"/>
              <a:t>,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tendency</a:t>
            </a:r>
            <a:r>
              <a:rPr lang="it-IT" dirty="0"/>
              <a:t> </a:t>
            </a:r>
            <a:r>
              <a:rPr lang="it-IT" dirty="0" err="1"/>
              <a:t>to</a:t>
            </a:r>
            <a:r>
              <a:rPr lang="it-IT" dirty="0"/>
              <a:t> </a:t>
            </a:r>
            <a:r>
              <a:rPr lang="it-IT" dirty="0" err="1"/>
              <a:t>obstruct</a:t>
            </a:r>
            <a:r>
              <a:rPr lang="it-IT" dirty="0"/>
              <a:t> </a:t>
            </a:r>
            <a:r>
              <a:rPr lang="it-IT" dirty="0" err="1"/>
              <a:t>vessels</a:t>
            </a:r>
            <a:r>
              <a:rPr lang="it-IT" dirty="0"/>
              <a:t> (e.g., in </a:t>
            </a:r>
            <a:r>
              <a:rPr lang="it-IT" dirty="0" err="1"/>
              <a:t>coronary</a:t>
            </a:r>
            <a:r>
              <a:rPr lang="it-IT" dirty="0"/>
              <a:t> and </a:t>
            </a:r>
            <a:r>
              <a:rPr lang="it-IT" dirty="0" err="1"/>
              <a:t>cerebral</a:t>
            </a:r>
            <a:r>
              <a:rPr lang="it-IT" dirty="0"/>
              <a:t> </a:t>
            </a:r>
            <a:r>
              <a:rPr lang="it-IT" dirty="0" err="1"/>
              <a:t>vessels</a:t>
            </a:r>
            <a:r>
              <a:rPr lang="it-IT" dirty="0"/>
              <a:t>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considerably</a:t>
            </a:r>
            <a:r>
              <a:rPr lang="it-IT" dirty="0"/>
              <a:t> more </a:t>
            </a:r>
            <a:r>
              <a:rPr lang="it-IT" dirty="0" err="1"/>
              <a:t>important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024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046112" y="282223"/>
            <a:ext cx="8099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/>
              <a:t>An </a:t>
            </a:r>
            <a:r>
              <a:rPr lang="it-IT" sz="2000" dirty="0" err="1"/>
              <a:t>organized</a:t>
            </a:r>
            <a:r>
              <a:rPr lang="it-IT" sz="2000" dirty="0"/>
              <a:t> </a:t>
            </a:r>
            <a:r>
              <a:rPr lang="it-IT" sz="2000" dirty="0" err="1"/>
              <a:t>thrombus</a:t>
            </a:r>
            <a:r>
              <a:rPr lang="it-IT" sz="2000" dirty="0"/>
              <a:t>. </a:t>
            </a:r>
            <a:r>
              <a:rPr lang="it-IT" sz="2000" dirty="0" err="1"/>
              <a:t>Low-power</a:t>
            </a:r>
            <a:r>
              <a:rPr lang="it-IT" sz="2000" dirty="0"/>
              <a:t> </a:t>
            </a:r>
            <a:r>
              <a:rPr lang="it-IT" sz="2000" dirty="0" err="1"/>
              <a:t>view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a </a:t>
            </a:r>
            <a:r>
              <a:rPr lang="it-IT" sz="2000" dirty="0" err="1"/>
              <a:t>thrombosed</a:t>
            </a:r>
            <a:r>
              <a:rPr lang="it-IT" sz="2000" dirty="0"/>
              <a:t> </a:t>
            </a:r>
            <a:r>
              <a:rPr lang="it-IT" sz="2000" dirty="0" err="1"/>
              <a:t>artery</a:t>
            </a:r>
            <a:r>
              <a:rPr lang="it-IT" sz="2000" dirty="0"/>
              <a:t> </a:t>
            </a:r>
            <a:r>
              <a:rPr lang="it-IT" sz="2000" dirty="0" err="1"/>
              <a:t>stained</a:t>
            </a:r>
            <a:r>
              <a:rPr lang="it-IT" sz="2000" dirty="0"/>
              <a:t> </a:t>
            </a:r>
            <a:r>
              <a:rPr lang="it-IT" sz="2000" dirty="0" err="1"/>
              <a:t>for</a:t>
            </a:r>
            <a:r>
              <a:rPr lang="it-IT" sz="2000" dirty="0"/>
              <a:t> </a:t>
            </a:r>
            <a:r>
              <a:rPr lang="it-IT" sz="2000" dirty="0" err="1"/>
              <a:t>elastic</a:t>
            </a:r>
            <a:r>
              <a:rPr lang="it-IT" sz="2000" dirty="0"/>
              <a:t> </a:t>
            </a:r>
            <a:r>
              <a:rPr lang="it-IT" sz="2000" dirty="0" err="1"/>
              <a:t>tissue</a:t>
            </a:r>
            <a:r>
              <a:rPr lang="it-IT" sz="2000" dirty="0"/>
              <a:t>. The </a:t>
            </a:r>
            <a:r>
              <a:rPr lang="it-IT" sz="2000" dirty="0" err="1"/>
              <a:t>original</a:t>
            </a:r>
            <a:r>
              <a:rPr lang="it-IT" sz="2000" dirty="0"/>
              <a:t> lumen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delineated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the </a:t>
            </a:r>
            <a:r>
              <a:rPr lang="it-IT" sz="2000" dirty="0" err="1"/>
              <a:t>internal</a:t>
            </a:r>
            <a:r>
              <a:rPr lang="it-IT" sz="2000" dirty="0"/>
              <a:t> </a:t>
            </a:r>
            <a:r>
              <a:rPr lang="it-IT" sz="2000" dirty="0" err="1"/>
              <a:t>elastic</a:t>
            </a:r>
            <a:r>
              <a:rPr lang="it-IT" sz="2000" dirty="0"/>
              <a:t> lamina (</a:t>
            </a:r>
            <a:r>
              <a:rPr lang="it-IT" sz="2000" dirty="0" err="1"/>
              <a:t>arrows</a:t>
            </a:r>
            <a:r>
              <a:rPr lang="it-IT" sz="2000" dirty="0"/>
              <a:t>) and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completely</a:t>
            </a:r>
            <a:r>
              <a:rPr lang="it-IT" sz="2000" dirty="0"/>
              <a:t> </a:t>
            </a:r>
            <a:r>
              <a:rPr lang="it-IT" sz="2000" dirty="0" err="1"/>
              <a:t>filled</a:t>
            </a:r>
            <a:r>
              <a:rPr lang="it-IT" sz="2000" dirty="0"/>
              <a:t> </a:t>
            </a:r>
            <a:r>
              <a:rPr lang="it-IT" sz="2000" dirty="0" err="1"/>
              <a:t>with</a:t>
            </a:r>
            <a:r>
              <a:rPr lang="it-IT" sz="2000" dirty="0"/>
              <a:t> </a:t>
            </a:r>
            <a:r>
              <a:rPr lang="it-IT" sz="2000" dirty="0" err="1"/>
              <a:t>organized</a:t>
            </a:r>
            <a:r>
              <a:rPr lang="it-IT" sz="2000" dirty="0"/>
              <a:t> </a:t>
            </a:r>
            <a:r>
              <a:rPr lang="it-IT" sz="2000" dirty="0" err="1"/>
              <a:t>thrombus</a:t>
            </a:r>
            <a:endParaRPr lang="it-IT" sz="2000" dirty="0"/>
          </a:p>
        </p:txBody>
      </p:sp>
      <p:pic>
        <p:nvPicPr>
          <p:cNvPr id="3" name="Immagine 2" descr="Schermata 2018-08-24 alle 11.39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412" y="1440226"/>
            <a:ext cx="7747177" cy="51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192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5446</Words>
  <Application>Microsoft Macintosh PowerPoint</Application>
  <PresentationFormat>Widescreen</PresentationFormat>
  <Paragraphs>141</Paragraphs>
  <Slides>55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Tema di Office</vt:lpstr>
      <vt:lpstr>Thromboembolism, and Shock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Thromboembolism, and Shock</dc:title>
  <dc:creator>THECROVELS THECROVELS</dc:creator>
  <cp:lastModifiedBy>THECROVELS THECROVELS</cp:lastModifiedBy>
  <cp:revision>1</cp:revision>
  <dcterms:created xsi:type="dcterms:W3CDTF">2020-03-09T10:59:07Z</dcterms:created>
  <dcterms:modified xsi:type="dcterms:W3CDTF">2020-03-09T11:01:13Z</dcterms:modified>
</cp:coreProperties>
</file>