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21" r:id="rId4"/>
    <p:sldId id="459" r:id="rId5"/>
    <p:sldId id="460" r:id="rId6"/>
    <p:sldId id="461" r:id="rId7"/>
    <p:sldId id="322" r:id="rId8"/>
    <p:sldId id="462" r:id="rId9"/>
    <p:sldId id="463" r:id="rId10"/>
    <p:sldId id="464" r:id="rId11"/>
    <p:sldId id="259" r:id="rId12"/>
    <p:sldId id="451" r:id="rId13"/>
    <p:sldId id="323" r:id="rId14"/>
    <p:sldId id="324" r:id="rId15"/>
    <p:sldId id="260" r:id="rId16"/>
    <p:sldId id="261" r:id="rId17"/>
    <p:sldId id="262" r:id="rId18"/>
    <p:sldId id="263" r:id="rId19"/>
    <p:sldId id="264" r:id="rId20"/>
    <p:sldId id="325" r:id="rId21"/>
    <p:sldId id="326" r:id="rId22"/>
    <p:sldId id="327" r:id="rId23"/>
    <p:sldId id="328" r:id="rId24"/>
    <p:sldId id="465" r:id="rId25"/>
    <p:sldId id="329" r:id="rId26"/>
    <p:sldId id="330" r:id="rId27"/>
    <p:sldId id="331" r:id="rId28"/>
    <p:sldId id="466" r:id="rId29"/>
    <p:sldId id="265" r:id="rId30"/>
    <p:sldId id="332" r:id="rId31"/>
    <p:sldId id="467" r:id="rId32"/>
    <p:sldId id="266" r:id="rId33"/>
    <p:sldId id="267" r:id="rId34"/>
    <p:sldId id="333" r:id="rId35"/>
    <p:sldId id="468" r:id="rId36"/>
    <p:sldId id="334" r:id="rId37"/>
    <p:sldId id="277" r:id="rId38"/>
    <p:sldId id="268" r:id="rId39"/>
    <p:sldId id="335" r:id="rId40"/>
    <p:sldId id="269" r:id="rId41"/>
    <p:sldId id="336" r:id="rId42"/>
    <p:sldId id="270" r:id="rId43"/>
    <p:sldId id="337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37"/>
  </p:normalViewPr>
  <p:slideViewPr>
    <p:cSldViewPr snapToGrid="0" snapToObjects="1">
      <p:cViewPr varScale="1">
        <p:scale>
          <a:sx n="87" d="100"/>
          <a:sy n="87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3B5CA-851A-8E43-B6AF-9A8CE56EA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88B524-2260-BE49-B559-7665D5653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5CCC5-388F-8842-8E37-D5FA6FDE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C6E619-EFAF-A04C-9C5A-B46D5D28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01C3A8-B358-D640-88D6-FC4022E3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23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66414-BDDE-8D47-A9B2-075FD0E9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CE403C-D086-D848-9C77-358ECF8D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FFE9D-ED09-5F49-B18E-818FD80C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6414B5-DA45-5744-9813-7E586C14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BBEDBD-DE8E-1B42-80E4-6D372655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75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D1F011-085F-394D-8003-D687EDEE9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DFE0A76-3109-0D4F-82E7-A5D64EE17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5904A5-D4CE-2E43-938C-0BE3DF42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3B4014-8AB7-4C45-85E5-5CCE698E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15A753-1489-604C-9DFB-644367E8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04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55B47-DF91-CC40-982B-4A67EDA9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C3952A-E870-984D-AF73-63094D737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789E15-A046-2D43-9FB0-D32DCBAAE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9605B6-C860-BC40-9A0E-02A4B9D3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2D3FA7-40DD-054A-8A8B-A3E90844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75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953821-0D1D-1149-BB68-1A76C8F7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F6505D-C7BA-4A40-B8B4-0C079080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0F89B5-9122-894E-A808-5CCB36EB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0BE691-0591-3B43-BDA0-8DCEBF7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6305E0-5CA1-7C4B-BD0B-8428966C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3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C45CF-0E04-974C-8A33-5974A001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E7B109-1938-2F42-B358-142259D18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F69E61-E5E7-C842-8774-08C390080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795E81-FD3A-4E45-BE16-699133F3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E73369-1DE3-064A-8BE7-E3B396B3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8FA4A5-754C-AA49-B6DB-32BA5B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65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0F693-7531-924A-860F-726A8512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FE8F5D-42BD-7645-A2A2-A6EFD64A6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77E30E-5889-6B43-B1F8-EFE661CB7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05423B-FC55-CE49-9072-27E9EDD79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F13ED4-3570-2E45-ADCD-4926117D9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540115-EF6E-5B47-BA49-23F99C9F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3211DD-A1D2-5B49-B718-A0725249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7BFFD49-09A6-084E-BCF3-7F68FDBB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19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B5A3B6-A008-7E40-A81A-9228EB5E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5FA2DC-6DBF-3A4E-9A7B-3455202A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EC9BD3-73DC-BC4A-B0E9-4DA23458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6BF2BE-7103-5C45-A0F8-C282603E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29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F3F378-2487-674F-B56A-E1EF9FB1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FD3558-91C0-6449-B4B1-B048B55D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36A4EE-1731-3947-9830-5A79710F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11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561D0-A61F-A249-94DA-5F0F3F68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AD7E65-92C9-914A-803F-4BF08EE6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668175-7485-0849-B4B0-FF302B6B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B35C2A-650D-5640-83B9-F4A61485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E83908-EE77-3C49-8A43-B014805C1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453B62-7BEC-8B4C-BFF7-A58BB2FE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79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13BE54-BB15-754F-89DA-6B5C90CE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247239-07F4-524B-85C5-870051F80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E6F6C5-BB5B-8D43-BECF-1A3EDF7A1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35C631-EAC9-AD45-BFBC-0A371699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22ADEE-6656-1442-A480-4B8E8C08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A0DD60-30A1-5E43-BD53-F6DA497D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38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000E88-913B-BF48-9DF8-4A2ABA5F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B9025-2E55-BE48-B783-682A8A12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834FDC-51E6-EA42-BA41-C7A99CEF6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4EA28-2F4F-CC49-AB1D-D293C261D68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5CBC92-30F0-4943-8A70-6891B7D11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6020F-543C-8442-A24C-024C059F5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2EC48-50DC-F741-ADD4-4B3DED7980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25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41858" y="2413338"/>
            <a:ext cx="82768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err="1"/>
              <a:t>Diseases</a:t>
            </a:r>
            <a:r>
              <a:rPr lang="it-IT" sz="4800" b="1" dirty="0"/>
              <a:t> of the Immune System</a:t>
            </a:r>
          </a:p>
          <a:p>
            <a:pPr algn="ctr"/>
            <a:r>
              <a:rPr lang="it-IT" sz="4800" b="1" dirty="0"/>
              <a:t>Basic </a:t>
            </a:r>
            <a:r>
              <a:rPr lang="it-IT" sz="4800" b="1" dirty="0" err="1"/>
              <a:t>concepts</a:t>
            </a:r>
            <a:r>
              <a:rPr lang="it-IT" sz="4800" b="1" dirty="0"/>
              <a:t> of </a:t>
            </a:r>
            <a:r>
              <a:rPr lang="it-IT" sz="4800" b="1" dirty="0" err="1"/>
              <a:t>immunology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30627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334409" y="335846"/>
            <a:ext cx="31036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Cellular</a:t>
            </a:r>
            <a:r>
              <a:rPr lang="it-IT" b="1" dirty="0"/>
              <a:t> </a:t>
            </a:r>
            <a:r>
              <a:rPr lang="it-IT" b="1" dirty="0" err="1"/>
              <a:t>receptors</a:t>
            </a:r>
            <a:r>
              <a:rPr lang="it-IT" b="1" dirty="0"/>
              <a:t> </a:t>
            </a:r>
            <a:r>
              <a:rPr lang="it-IT" b="1" dirty="0" err="1"/>
              <a:t>for</a:t>
            </a:r>
            <a:r>
              <a:rPr lang="it-IT" b="1" dirty="0"/>
              <a:t> </a:t>
            </a:r>
            <a:r>
              <a:rPr lang="it-IT" b="1" dirty="0" err="1"/>
              <a:t>microbes</a:t>
            </a:r>
            <a:r>
              <a:rPr lang="it-IT" b="1" dirty="0"/>
              <a:t> and </a:t>
            </a:r>
            <a:r>
              <a:rPr lang="it-IT" b="1" dirty="0" err="1"/>
              <a:t>products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cell</a:t>
            </a:r>
            <a:r>
              <a:rPr lang="it-IT" b="1" dirty="0"/>
              <a:t> </a:t>
            </a:r>
            <a:r>
              <a:rPr lang="it-IT" b="1" dirty="0" err="1"/>
              <a:t>injury</a:t>
            </a:r>
            <a:r>
              <a:rPr lang="it-IT" b="1" dirty="0"/>
              <a:t>. </a:t>
            </a:r>
            <a:r>
              <a:rPr lang="it-IT" dirty="0" err="1"/>
              <a:t>Phagocytes</a:t>
            </a:r>
            <a:r>
              <a:rPr lang="it-IT" dirty="0"/>
              <a:t>, </a:t>
            </a:r>
            <a:r>
              <a:rPr lang="it-IT" dirty="0" err="1"/>
              <a:t>dendritic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and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express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classes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sense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 and dead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Toll-like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(</a:t>
            </a:r>
            <a:r>
              <a:rPr lang="it-IT" dirty="0" err="1"/>
              <a:t>TLRs</a:t>
            </a:r>
            <a:r>
              <a:rPr lang="it-IT" dirty="0"/>
              <a:t>) </a:t>
            </a:r>
            <a:r>
              <a:rPr lang="it-IT" dirty="0" err="1"/>
              <a:t>located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compartments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cytoplasmic</a:t>
            </a:r>
            <a:r>
              <a:rPr lang="it-IT" dirty="0"/>
              <a:t> and plasma membrane </a:t>
            </a:r>
            <a:r>
              <a:rPr lang="it-IT" dirty="0" err="1"/>
              <a:t>receptors</a:t>
            </a:r>
            <a:r>
              <a:rPr lang="it-IT" dirty="0"/>
              <a:t>, </a:t>
            </a:r>
            <a:r>
              <a:rPr lang="it-IT" dirty="0" err="1"/>
              <a:t>recognize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classes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. The major </a:t>
            </a:r>
            <a:r>
              <a:rPr lang="it-IT" dirty="0" err="1"/>
              <a:t>classes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innate immune </a:t>
            </a:r>
            <a:r>
              <a:rPr lang="it-IT" dirty="0" err="1"/>
              <a:t>receptors</a:t>
            </a:r>
            <a:r>
              <a:rPr lang="it-IT" dirty="0"/>
              <a:t> are </a:t>
            </a:r>
            <a:r>
              <a:rPr lang="it-IT" dirty="0" err="1"/>
              <a:t>TLRs</a:t>
            </a:r>
            <a:r>
              <a:rPr lang="it-IT" dirty="0"/>
              <a:t>, </a:t>
            </a:r>
            <a:r>
              <a:rPr lang="it-IT" dirty="0" err="1"/>
              <a:t>NOD-like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in the </a:t>
            </a:r>
            <a:r>
              <a:rPr lang="it-IT" dirty="0" err="1"/>
              <a:t>cytosol</a:t>
            </a:r>
            <a:r>
              <a:rPr lang="it-IT" dirty="0"/>
              <a:t> (</a:t>
            </a:r>
            <a:r>
              <a:rPr lang="it-IT" dirty="0" err="1"/>
              <a:t>NLRs</a:t>
            </a:r>
            <a:r>
              <a:rPr lang="it-IT" dirty="0"/>
              <a:t>), </a:t>
            </a:r>
            <a:r>
              <a:rPr lang="it-IT" dirty="0" err="1"/>
              <a:t>C-type</a:t>
            </a:r>
            <a:r>
              <a:rPr lang="it-IT" dirty="0"/>
              <a:t> </a:t>
            </a:r>
            <a:r>
              <a:rPr lang="it-IT" dirty="0" err="1"/>
              <a:t>lectin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, </a:t>
            </a:r>
            <a:r>
              <a:rPr lang="it-IT" dirty="0" err="1"/>
              <a:t>RIG-like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viral</a:t>
            </a:r>
            <a:r>
              <a:rPr lang="it-IT" dirty="0"/>
              <a:t> RNA, </a:t>
            </a:r>
            <a:r>
              <a:rPr lang="it-IT" dirty="0" err="1"/>
              <a:t>named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founding</a:t>
            </a:r>
            <a:r>
              <a:rPr lang="it-IT" dirty="0"/>
              <a:t> </a:t>
            </a:r>
            <a:r>
              <a:rPr lang="it-IT" dirty="0" err="1"/>
              <a:t>member</a:t>
            </a:r>
            <a:r>
              <a:rPr lang="it-IT" dirty="0"/>
              <a:t> RIG-I, and </a:t>
            </a:r>
            <a:r>
              <a:rPr lang="it-IT" dirty="0" err="1"/>
              <a:t>cytosolic</a:t>
            </a:r>
            <a:r>
              <a:rPr lang="it-IT" dirty="0"/>
              <a:t> DNA </a:t>
            </a:r>
            <a:r>
              <a:rPr lang="it-IT" dirty="0" err="1"/>
              <a:t>sensors</a:t>
            </a:r>
            <a:r>
              <a:rPr lang="it-IT" dirty="0"/>
              <a:t>. </a:t>
            </a:r>
          </a:p>
        </p:txBody>
      </p:sp>
      <p:pic>
        <p:nvPicPr>
          <p:cNvPr id="4" name="Immagine 3" descr="Schermata 2018-08-24 alle 13.1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46911"/>
            <a:ext cx="5489105" cy="61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6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99226" y="474345"/>
            <a:ext cx="416877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inflammasome</a:t>
            </a:r>
            <a:r>
              <a:rPr lang="it-IT" dirty="0"/>
              <a:t>. </a:t>
            </a:r>
          </a:p>
          <a:p>
            <a:r>
              <a:rPr lang="it-IT" dirty="0"/>
              <a:t>The </a:t>
            </a:r>
            <a:r>
              <a:rPr lang="it-IT" dirty="0" err="1"/>
              <a:t>inflammasome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recognizes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dead </a:t>
            </a:r>
            <a:r>
              <a:rPr lang="it-IT" dirty="0" err="1"/>
              <a:t>cells</a:t>
            </a:r>
            <a:r>
              <a:rPr lang="it-IT" dirty="0"/>
              <a:t> and some </a:t>
            </a:r>
            <a:r>
              <a:rPr lang="it-IT" dirty="0" err="1"/>
              <a:t>microbes</a:t>
            </a:r>
            <a:r>
              <a:rPr lang="it-IT" dirty="0"/>
              <a:t> and </a:t>
            </a:r>
            <a:r>
              <a:rPr lang="it-IT" dirty="0" err="1"/>
              <a:t>induces</a:t>
            </a:r>
            <a:r>
              <a:rPr lang="it-IT" dirty="0"/>
              <a:t> the </a:t>
            </a:r>
            <a:r>
              <a:rPr lang="it-IT" dirty="0" err="1"/>
              <a:t>secretion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biologically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 interleukin-1.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multiple </a:t>
            </a:r>
            <a:r>
              <a:rPr lang="it-IT" dirty="0" err="1"/>
              <a:t>copies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sensor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(a </a:t>
            </a:r>
            <a:r>
              <a:rPr lang="it-IT" dirty="0" err="1"/>
              <a:t>leucine-rich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NLRP3),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adapter</a:t>
            </a:r>
            <a:r>
              <a:rPr lang="it-IT" dirty="0"/>
              <a:t>, and the </a:t>
            </a:r>
            <a:r>
              <a:rPr lang="it-IT" dirty="0" err="1"/>
              <a:t>enzyme</a:t>
            </a:r>
            <a:r>
              <a:rPr lang="it-IT" dirty="0"/>
              <a:t> caspase-1,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converted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inactive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. The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inflammasome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simplified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crystal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. The </a:t>
            </a:r>
            <a:r>
              <a:rPr lang="it-IT" dirty="0" err="1"/>
              <a:t>formation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inflammasome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proceeds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prion-like</a:t>
            </a:r>
            <a:r>
              <a:rPr lang="it-IT" dirty="0"/>
              <a:t>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,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altered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induces</a:t>
            </a:r>
            <a:r>
              <a:rPr lang="it-IT" dirty="0"/>
              <a:t> </a:t>
            </a:r>
            <a:r>
              <a:rPr lang="it-IT" dirty="0" err="1"/>
              <a:t>conformational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. The net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assembly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identical</a:t>
            </a:r>
            <a:r>
              <a:rPr lang="it-IT" dirty="0"/>
              <a:t> </a:t>
            </a:r>
            <a:r>
              <a:rPr lang="it-IT" dirty="0" err="1"/>
              <a:t>polypeptides</a:t>
            </a:r>
            <a:r>
              <a:rPr lang="it-IT" dirty="0"/>
              <a:t>,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filament-like</a:t>
            </a:r>
            <a:r>
              <a:rPr lang="it-IT" dirty="0"/>
              <a:t> </a:t>
            </a:r>
            <a:r>
              <a:rPr lang="it-IT" dirty="0" err="1"/>
              <a:t>bundles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adapters</a:t>
            </a:r>
            <a:r>
              <a:rPr lang="it-IT" dirty="0"/>
              <a:t> and </a:t>
            </a:r>
            <a:r>
              <a:rPr lang="it-IT" dirty="0" err="1"/>
              <a:t>enzymes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1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03188"/>
            <a:ext cx="4975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LRP3 Inflammasome activation">
            <a:hlinkClick r:id="" action="ppaction://media"/>
            <a:extLst>
              <a:ext uri="{FF2B5EF4-FFF2-40B4-BE49-F238E27FC236}">
                <a16:creationId xmlns:a16="http://schemas.microsoft.com/office/drawing/2014/main" id="{71B91C88-5ADD-8748-9921-88224865C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398" y="701444"/>
            <a:ext cx="9038603" cy="50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80687" y="335846"/>
            <a:ext cx="8211115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Reactions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Innate </a:t>
            </a:r>
            <a:r>
              <a:rPr lang="it-IT" sz="2400" b="1" dirty="0" err="1"/>
              <a:t>Immunity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/>
              <a:t>The innate immune system </a:t>
            </a:r>
            <a:r>
              <a:rPr lang="it-IT" sz="2400" dirty="0" err="1"/>
              <a:t>provides</a:t>
            </a:r>
            <a:r>
              <a:rPr lang="it-IT" sz="2400" dirty="0"/>
              <a:t> </a:t>
            </a:r>
            <a:r>
              <a:rPr lang="it-IT" sz="2400" dirty="0" err="1"/>
              <a:t>host</a:t>
            </a:r>
            <a:r>
              <a:rPr lang="it-IT" sz="2400" dirty="0"/>
              <a:t> </a:t>
            </a:r>
            <a:r>
              <a:rPr lang="it-IT" sz="2400" dirty="0" err="1"/>
              <a:t>defense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following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r>
              <a:rPr lang="it-IT" sz="2400" dirty="0"/>
              <a:t>    </a:t>
            </a:r>
            <a:r>
              <a:rPr lang="it-IT" sz="2400" b="1" dirty="0" err="1"/>
              <a:t>Inflammation</a:t>
            </a:r>
            <a:r>
              <a:rPr lang="it-IT" sz="2400" dirty="0"/>
              <a:t>. </a:t>
            </a:r>
            <a:r>
              <a:rPr lang="it-IT" sz="2400" dirty="0" err="1"/>
              <a:t>Cytokines</a:t>
            </a:r>
            <a:r>
              <a:rPr lang="it-IT" sz="2400" dirty="0"/>
              <a:t> and </a:t>
            </a:r>
            <a:r>
              <a:rPr lang="it-IT" sz="2400" dirty="0" err="1"/>
              <a:t>products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complement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, are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innate immune </a:t>
            </a:r>
            <a:r>
              <a:rPr lang="it-IT" sz="2400" dirty="0" err="1"/>
              <a:t>reactions</a:t>
            </a:r>
            <a:r>
              <a:rPr lang="it-IT" sz="2400" dirty="0"/>
              <a:t> and trigger the </a:t>
            </a:r>
            <a:r>
              <a:rPr lang="it-IT" sz="2400" dirty="0" err="1"/>
              <a:t>vascular</a:t>
            </a:r>
            <a:r>
              <a:rPr lang="it-IT" sz="2400" dirty="0"/>
              <a:t> and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. The </a:t>
            </a:r>
            <a:r>
              <a:rPr lang="it-IT" sz="2400" dirty="0" err="1"/>
              <a:t>recruited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</a:t>
            </a:r>
            <a:r>
              <a:rPr lang="it-IT" sz="2400" dirty="0" err="1"/>
              <a:t>destroy</a:t>
            </a:r>
            <a:r>
              <a:rPr lang="it-IT" sz="2400" dirty="0"/>
              <a:t> </a:t>
            </a:r>
            <a:r>
              <a:rPr lang="it-IT" sz="2400" dirty="0" err="1"/>
              <a:t>pathogens</a:t>
            </a:r>
            <a:r>
              <a:rPr lang="it-IT" sz="2400" dirty="0"/>
              <a:t> and </a:t>
            </a:r>
            <a:r>
              <a:rPr lang="it-IT" sz="2400" dirty="0" err="1"/>
              <a:t>ingest</a:t>
            </a:r>
            <a:r>
              <a:rPr lang="it-IT" sz="2400" dirty="0"/>
              <a:t> and eliminate </a:t>
            </a:r>
            <a:r>
              <a:rPr lang="it-IT" sz="2400" dirty="0" err="1"/>
              <a:t>damaged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</a:p>
          <a:p>
            <a:r>
              <a:rPr lang="it-IT" sz="2400" dirty="0"/>
              <a:t>    </a:t>
            </a:r>
          </a:p>
          <a:p>
            <a:r>
              <a:rPr lang="it-IT" sz="2400" dirty="0"/>
              <a:t>    </a:t>
            </a:r>
            <a:r>
              <a:rPr lang="it-IT" sz="2400" b="1" dirty="0" err="1"/>
              <a:t>Anti-viral</a:t>
            </a:r>
            <a:r>
              <a:rPr lang="it-IT" sz="2400" b="1" dirty="0"/>
              <a:t> </a:t>
            </a:r>
            <a:r>
              <a:rPr lang="it-IT" sz="2400" b="1" dirty="0" err="1"/>
              <a:t>defense</a:t>
            </a:r>
            <a:r>
              <a:rPr lang="it-IT" sz="2400" dirty="0"/>
              <a:t>. </a:t>
            </a:r>
            <a:r>
              <a:rPr lang="it-IT" sz="2400" b="1" dirty="0" err="1"/>
              <a:t>Type</a:t>
            </a:r>
            <a:r>
              <a:rPr lang="it-IT" sz="2400" b="1" dirty="0"/>
              <a:t> I </a:t>
            </a:r>
            <a:r>
              <a:rPr lang="it-IT" sz="2400" b="1" dirty="0" err="1"/>
              <a:t>interferons</a:t>
            </a:r>
            <a:r>
              <a:rPr lang="it-IT" sz="2400" b="1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in </a:t>
            </a:r>
            <a:r>
              <a:rPr lang="it-IT" sz="2400" dirty="0" err="1"/>
              <a:t>response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viruses</a:t>
            </a:r>
            <a:r>
              <a:rPr lang="it-IT" sz="2400" dirty="0"/>
              <a:t> </a:t>
            </a:r>
            <a:r>
              <a:rPr lang="it-IT" sz="2400" dirty="0" err="1"/>
              <a:t>act</a:t>
            </a:r>
            <a:r>
              <a:rPr lang="it-IT" sz="2400" dirty="0"/>
              <a:t> on </a:t>
            </a:r>
            <a:r>
              <a:rPr lang="it-IT" sz="2400" dirty="0" err="1"/>
              <a:t>infected</a:t>
            </a:r>
            <a:r>
              <a:rPr lang="it-IT" sz="2400" dirty="0"/>
              <a:t> and </a:t>
            </a:r>
            <a:r>
              <a:rPr lang="it-IT" sz="2400" dirty="0" err="1"/>
              <a:t>uninfected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degrade</a:t>
            </a:r>
            <a:r>
              <a:rPr lang="it-IT" sz="2400" dirty="0"/>
              <a:t> </a:t>
            </a:r>
            <a:r>
              <a:rPr lang="it-IT" sz="2400" dirty="0" err="1"/>
              <a:t>viral</a:t>
            </a:r>
            <a:r>
              <a:rPr lang="it-IT" sz="2400" dirty="0"/>
              <a:t> </a:t>
            </a:r>
            <a:r>
              <a:rPr lang="it-IT" sz="2400" dirty="0" err="1"/>
              <a:t>nucleic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and </a:t>
            </a:r>
            <a:r>
              <a:rPr lang="it-IT" sz="2400" dirty="0" err="1"/>
              <a:t>inhibit</a:t>
            </a:r>
            <a:r>
              <a:rPr lang="it-IT" sz="2400" dirty="0"/>
              <a:t> </a:t>
            </a:r>
            <a:r>
              <a:rPr lang="it-IT" sz="2400" dirty="0" err="1"/>
              <a:t>viral</a:t>
            </a:r>
            <a:r>
              <a:rPr lang="it-IT" sz="2400" dirty="0"/>
              <a:t> </a:t>
            </a:r>
            <a:r>
              <a:rPr lang="it-IT" sz="2400" dirty="0" err="1"/>
              <a:t>replication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547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80686" y="382692"/>
            <a:ext cx="8106738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sz="2400" dirty="0"/>
          </a:p>
          <a:p>
            <a:r>
              <a:rPr lang="it-IT" sz="2400" b="1" dirty="0" err="1"/>
              <a:t>Cells</a:t>
            </a:r>
            <a:r>
              <a:rPr lang="it-IT" sz="2400" b="1" dirty="0"/>
              <a:t> and </a:t>
            </a:r>
            <a:r>
              <a:rPr lang="it-IT" sz="2400" b="1" dirty="0" err="1"/>
              <a:t>Tissues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Immune System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immune system </a:t>
            </a:r>
            <a:r>
              <a:rPr lang="it-IT" sz="2400" dirty="0" err="1"/>
              <a:t>consist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,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antigens and </a:t>
            </a:r>
            <a:r>
              <a:rPr lang="it-IT" sz="2400" dirty="0" err="1"/>
              <a:t>mount</a:t>
            </a:r>
            <a:r>
              <a:rPr lang="it-IT" sz="2400" dirty="0"/>
              <a:t> </a:t>
            </a:r>
            <a:r>
              <a:rPr lang="it-IT" sz="2400" dirty="0" err="1"/>
              <a:t>adaptive</a:t>
            </a:r>
            <a:r>
              <a:rPr lang="it-IT" sz="2400" dirty="0"/>
              <a:t> immune </a:t>
            </a:r>
            <a:r>
              <a:rPr lang="it-IT" sz="2400" dirty="0" err="1"/>
              <a:t>responses</a:t>
            </a:r>
            <a:r>
              <a:rPr lang="it-IT" sz="2400" dirty="0"/>
              <a:t>; </a:t>
            </a:r>
            <a:r>
              <a:rPr lang="it-IT" sz="2400" dirty="0" err="1"/>
              <a:t>specialized</a:t>
            </a:r>
            <a:r>
              <a:rPr lang="it-IT" sz="2400" dirty="0"/>
              <a:t> </a:t>
            </a:r>
            <a:r>
              <a:rPr lang="it-IT" sz="2400" dirty="0" err="1"/>
              <a:t>APCs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capture</a:t>
            </a:r>
            <a:r>
              <a:rPr lang="it-IT" sz="2400" dirty="0"/>
              <a:t> and display </a:t>
            </a:r>
            <a:r>
              <a:rPr lang="it-IT" sz="2400" dirty="0" err="1"/>
              <a:t>microbial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antigens </a:t>
            </a:r>
            <a:r>
              <a:rPr lang="it-IT" sz="2400" dirty="0" err="1"/>
              <a:t>to</a:t>
            </a:r>
            <a:r>
              <a:rPr lang="it-IT" sz="2400" dirty="0"/>
              <a:t> the </a:t>
            </a:r>
            <a:r>
              <a:rPr lang="it-IT" sz="2400" dirty="0" err="1"/>
              <a:t>lymphocytes</a:t>
            </a:r>
            <a:r>
              <a:rPr lang="it-IT" sz="2400" dirty="0"/>
              <a:t>; and 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effector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whose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eliminate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antigens. Some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remarkable</a:t>
            </a:r>
            <a:r>
              <a:rPr lang="it-IT" sz="2400" dirty="0"/>
              <a:t> </a:t>
            </a:r>
            <a:r>
              <a:rPr lang="it-IT" sz="2400" dirty="0" err="1"/>
              <a:t>features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immune system are the </a:t>
            </a:r>
            <a:r>
              <a:rPr lang="it-IT" sz="2400" dirty="0" err="1"/>
              <a:t>expression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highly</a:t>
            </a:r>
            <a:r>
              <a:rPr lang="it-IT" sz="2400" dirty="0"/>
              <a:t> diverse and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antigen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on </a:t>
            </a:r>
            <a:r>
              <a:rPr lang="it-IT" sz="2400" dirty="0" err="1"/>
              <a:t>B</a:t>
            </a:r>
            <a:r>
              <a:rPr lang="it-IT" sz="2400" dirty="0"/>
              <a:t> and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the </a:t>
            </a:r>
            <a:r>
              <a:rPr lang="it-IT" sz="2400" dirty="0" err="1"/>
              <a:t>specialization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enable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perform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functions</a:t>
            </a:r>
            <a:r>
              <a:rPr lang="it-IT" sz="2400" dirty="0"/>
              <a:t>, and the precise </a:t>
            </a:r>
            <a:r>
              <a:rPr lang="it-IT" sz="2400" dirty="0" err="1"/>
              <a:t>control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permit</a:t>
            </a:r>
            <a:r>
              <a:rPr lang="it-IT" sz="2400" dirty="0"/>
              <a:t> </a:t>
            </a:r>
            <a:r>
              <a:rPr lang="it-IT" sz="2400" dirty="0" err="1"/>
              <a:t>useful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r>
              <a:rPr lang="it-IT" sz="2400" dirty="0"/>
              <a:t> and </a:t>
            </a:r>
            <a:r>
              <a:rPr lang="it-IT" sz="2400" dirty="0" err="1"/>
              <a:t>prevent</a:t>
            </a:r>
            <a:r>
              <a:rPr lang="it-IT" sz="2400" dirty="0"/>
              <a:t> </a:t>
            </a:r>
            <a:r>
              <a:rPr lang="it-IT" sz="2400" dirty="0" err="1"/>
              <a:t>potentially</a:t>
            </a:r>
            <a:r>
              <a:rPr lang="it-IT" sz="2400" dirty="0"/>
              <a:t> </a:t>
            </a:r>
            <a:r>
              <a:rPr lang="it-IT" sz="2400" dirty="0" err="1"/>
              <a:t>harmful</a:t>
            </a:r>
            <a:r>
              <a:rPr lang="it-IT" sz="2400" dirty="0"/>
              <a:t> </a:t>
            </a:r>
            <a:r>
              <a:rPr lang="it-IT" sz="2400" dirty="0" err="1"/>
              <a:t>ones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718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24059" y="208742"/>
            <a:ext cx="8743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principal</a:t>
            </a:r>
            <a:r>
              <a:rPr lang="it-IT" dirty="0"/>
              <a:t> </a:t>
            </a:r>
            <a:r>
              <a:rPr lang="it-IT" dirty="0" err="1"/>
              <a:t>classes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.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and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are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immunity</a:t>
            </a:r>
            <a:r>
              <a:rPr lang="it-IT" dirty="0"/>
              <a:t>, and </a:t>
            </a:r>
            <a:r>
              <a:rPr lang="it-IT" dirty="0" err="1"/>
              <a:t>natural</a:t>
            </a:r>
            <a:r>
              <a:rPr lang="it-IT" dirty="0"/>
              <a:t> killer (NK)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innate </a:t>
            </a:r>
            <a:r>
              <a:rPr lang="it-IT" dirty="0" err="1"/>
              <a:t>immunity</a:t>
            </a:r>
            <a:r>
              <a:rPr lang="it-IT" dirty="0"/>
              <a:t>. </a:t>
            </a:r>
            <a:r>
              <a:rPr lang="it-IT" dirty="0" err="1"/>
              <a:t>Several</a:t>
            </a:r>
            <a:r>
              <a:rPr lang="it-IT" dirty="0"/>
              <a:t> more </a:t>
            </a:r>
            <a:r>
              <a:rPr lang="it-IT" dirty="0" err="1"/>
              <a:t>classes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NK-T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so-called</a:t>
            </a:r>
            <a:r>
              <a:rPr lang="it-IT" dirty="0"/>
              <a:t> “innate </a:t>
            </a:r>
            <a:r>
              <a:rPr lang="it-IT" dirty="0" err="1"/>
              <a:t>lymphoid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” (</a:t>
            </a:r>
            <a:r>
              <a:rPr lang="it-IT" dirty="0" err="1"/>
              <a:t>ILCs</a:t>
            </a:r>
            <a:r>
              <a:rPr lang="it-IT" dirty="0"/>
              <a:t>); the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18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699" y="1514356"/>
            <a:ext cx="6471748" cy="53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53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73580" y="313112"/>
            <a:ext cx="292640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T-cell</a:t>
            </a:r>
            <a:r>
              <a:rPr lang="it-IT" b="1" dirty="0"/>
              <a:t> </a:t>
            </a:r>
            <a:r>
              <a:rPr lang="it-IT" b="1" dirty="0" err="1"/>
              <a:t>receptor</a:t>
            </a:r>
            <a:r>
              <a:rPr lang="it-IT" b="1" dirty="0"/>
              <a:t> (TCR) </a:t>
            </a:r>
            <a:r>
              <a:rPr lang="it-IT" b="1" dirty="0" err="1"/>
              <a:t>complex</a:t>
            </a:r>
            <a:r>
              <a:rPr lang="it-IT" b="1" dirty="0"/>
              <a:t> and </a:t>
            </a:r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molecules</a:t>
            </a:r>
            <a:r>
              <a:rPr lang="it-IT" b="1" dirty="0"/>
              <a:t> </a:t>
            </a:r>
            <a:r>
              <a:rPr lang="it-IT" b="1" dirty="0" err="1"/>
              <a:t>involved</a:t>
            </a:r>
            <a:r>
              <a:rPr lang="it-IT" b="1" dirty="0"/>
              <a:t> in </a:t>
            </a:r>
            <a:r>
              <a:rPr lang="it-IT" b="1" dirty="0" err="1"/>
              <a:t>T-cell</a:t>
            </a:r>
            <a:r>
              <a:rPr lang="it-IT" b="1" dirty="0"/>
              <a:t> </a:t>
            </a:r>
            <a:r>
              <a:rPr lang="it-IT" b="1" dirty="0" err="1"/>
              <a:t>activation</a:t>
            </a:r>
            <a:r>
              <a:rPr lang="it-IT" b="1" dirty="0"/>
              <a:t>. </a:t>
            </a:r>
            <a:r>
              <a:rPr lang="it-IT" dirty="0"/>
              <a:t>The TCR heterodimer, consisting of an α chain and a β chain, recognizes antigen (in the form of peptide-MHC complexes expressed on antigen-presenting cells), and the linked CD3 complex and ζ chains initiate activating signals. CD4 and CD28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T-cell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. (Note </a:t>
            </a:r>
            <a:r>
              <a:rPr lang="it-IT" dirty="0" err="1"/>
              <a:t>that</a:t>
            </a:r>
            <a:r>
              <a:rPr lang="it-IT" dirty="0"/>
              <a:t> some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express CD8 and </a:t>
            </a:r>
            <a:r>
              <a:rPr lang="it-IT" dirty="0" err="1"/>
              <a:t>not</a:t>
            </a:r>
            <a:r>
              <a:rPr lang="it-IT" dirty="0"/>
              <a:t> CD4;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serve </a:t>
            </a:r>
            <a:r>
              <a:rPr lang="it-IT" dirty="0" err="1"/>
              <a:t>analogous</a:t>
            </a:r>
            <a:r>
              <a:rPr lang="it-IT" dirty="0"/>
              <a:t> </a:t>
            </a:r>
            <a:r>
              <a:rPr lang="it-IT" dirty="0" err="1"/>
              <a:t>roles</a:t>
            </a:r>
            <a:r>
              <a:rPr lang="it-IT" dirty="0"/>
              <a:t>.) The </a:t>
            </a:r>
            <a:r>
              <a:rPr lang="it-IT" dirty="0" err="1"/>
              <a:t>sizes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molecules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drawn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scale. MHC, Major </a:t>
            </a:r>
            <a:r>
              <a:rPr lang="it-IT" dirty="0" err="1"/>
              <a:t>histocompatibility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19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6556"/>
            <a:ext cx="5899490" cy="65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34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9081" y="105014"/>
            <a:ext cx="859383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b="1" dirty="0"/>
              <a:t>The </a:t>
            </a:r>
            <a:r>
              <a:rPr lang="it-IT" b="1" dirty="0" err="1"/>
              <a:t>human</a:t>
            </a:r>
            <a:r>
              <a:rPr lang="it-IT" b="1" dirty="0"/>
              <a:t> </a:t>
            </a:r>
            <a:r>
              <a:rPr lang="it-IT" b="1" dirty="0" err="1"/>
              <a:t>leukocyte</a:t>
            </a:r>
            <a:r>
              <a:rPr lang="it-IT" b="1" dirty="0"/>
              <a:t> </a:t>
            </a:r>
            <a:r>
              <a:rPr lang="it-IT" b="1" dirty="0" err="1"/>
              <a:t>antigen</a:t>
            </a:r>
            <a:r>
              <a:rPr lang="it-IT" b="1" dirty="0"/>
              <a:t> (HLA) </a:t>
            </a:r>
            <a:r>
              <a:rPr lang="it-IT" b="1" dirty="0" err="1"/>
              <a:t>complex</a:t>
            </a:r>
            <a:r>
              <a:rPr lang="it-IT" b="1" dirty="0"/>
              <a:t> and the </a:t>
            </a:r>
            <a:r>
              <a:rPr lang="it-IT" b="1" dirty="0" err="1"/>
              <a:t>structure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HLA </a:t>
            </a:r>
            <a:r>
              <a:rPr lang="it-IT" b="1" dirty="0" err="1"/>
              <a:t>molecules</a:t>
            </a:r>
            <a:r>
              <a:rPr lang="it-IT" b="1" dirty="0"/>
              <a:t>. </a:t>
            </a:r>
            <a:r>
              <a:rPr lang="it-IT" dirty="0"/>
              <a:t>(A) The location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in the HLA </a:t>
            </a:r>
            <a:r>
              <a:rPr lang="it-IT" dirty="0" err="1"/>
              <a:t>complex</a:t>
            </a:r>
            <a:r>
              <a:rPr lang="it-IT" dirty="0"/>
              <a:t>. The relative </a:t>
            </a:r>
            <a:r>
              <a:rPr lang="it-IT" dirty="0" err="1"/>
              <a:t>locations</a:t>
            </a:r>
            <a:r>
              <a:rPr lang="it-IT" dirty="0"/>
              <a:t>, </a:t>
            </a:r>
            <a:r>
              <a:rPr lang="it-IT" dirty="0" err="1"/>
              <a:t>sizes</a:t>
            </a:r>
            <a:r>
              <a:rPr lang="it-IT" dirty="0"/>
              <a:t>, and </a:t>
            </a:r>
            <a:r>
              <a:rPr lang="it-IT" dirty="0" err="1"/>
              <a:t>distances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scale.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encode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antigen</a:t>
            </a:r>
            <a:r>
              <a:rPr lang="it-IT" dirty="0"/>
              <a:t> processing (the TAP </a:t>
            </a:r>
            <a:r>
              <a:rPr lang="it-IT" dirty="0" err="1"/>
              <a:t>transporter</a:t>
            </a:r>
            <a:r>
              <a:rPr lang="it-IT" dirty="0"/>
              <a:t>,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proteasome</a:t>
            </a:r>
            <a:r>
              <a:rPr lang="it-IT" dirty="0"/>
              <a:t>, and HLA-DM) are </a:t>
            </a:r>
            <a:r>
              <a:rPr lang="it-IT" dirty="0" err="1"/>
              <a:t>located</a:t>
            </a:r>
            <a:r>
              <a:rPr lang="it-IT" dirty="0"/>
              <a:t> in the </a:t>
            </a:r>
            <a:r>
              <a:rPr lang="it-IT" dirty="0" err="1"/>
              <a:t>class</a:t>
            </a:r>
            <a:r>
              <a:rPr lang="it-IT" dirty="0"/>
              <a:t> II </a:t>
            </a:r>
            <a:r>
              <a:rPr lang="it-IT" dirty="0" err="1"/>
              <a:t>region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).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Schematic</a:t>
            </a:r>
            <a:r>
              <a:rPr lang="it-IT" dirty="0"/>
              <a:t> </a:t>
            </a:r>
            <a:r>
              <a:rPr lang="it-IT" dirty="0" err="1"/>
              <a:t>diagrams</a:t>
            </a:r>
            <a:r>
              <a:rPr lang="it-IT" dirty="0"/>
              <a:t> and </a:t>
            </a:r>
            <a:r>
              <a:rPr lang="it-IT" dirty="0" err="1"/>
              <a:t>crystal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I and </a:t>
            </a:r>
            <a:r>
              <a:rPr lang="it-IT" dirty="0" err="1"/>
              <a:t>class</a:t>
            </a:r>
            <a:r>
              <a:rPr lang="it-IT" dirty="0"/>
              <a:t> II HLA </a:t>
            </a:r>
            <a:r>
              <a:rPr lang="it-IT" dirty="0" err="1"/>
              <a:t>molecules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25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76" y="2058728"/>
            <a:ext cx="7317049" cy="47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7780" y="208742"/>
            <a:ext cx="8576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 </a:t>
            </a:r>
            <a:r>
              <a:rPr lang="it-IT" b="1" dirty="0" err="1"/>
              <a:t>Structure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antibodies</a:t>
            </a:r>
            <a:r>
              <a:rPr lang="it-IT" b="1" dirty="0"/>
              <a:t> and the </a:t>
            </a:r>
            <a:r>
              <a:rPr lang="it-IT" b="1" dirty="0" err="1"/>
              <a:t>B-cell</a:t>
            </a:r>
            <a:r>
              <a:rPr lang="it-IT" b="1" dirty="0"/>
              <a:t> </a:t>
            </a:r>
            <a:r>
              <a:rPr lang="it-IT" b="1" dirty="0" err="1"/>
              <a:t>antigen</a:t>
            </a:r>
            <a:r>
              <a:rPr lang="it-IT" b="1" dirty="0"/>
              <a:t> </a:t>
            </a:r>
            <a:r>
              <a:rPr lang="it-IT" b="1" dirty="0" err="1"/>
              <a:t>receptor</a:t>
            </a:r>
            <a:r>
              <a:rPr lang="it-IT" b="1" dirty="0"/>
              <a:t>. </a:t>
            </a:r>
            <a:r>
              <a:rPr lang="it-IT" dirty="0"/>
              <a:t>(A) The B-cell antigen receptor complex is composed of membrane immunoglobulin M (IgM; or IgD, not shown), which recognizes antigens, and the associated signaling proteins Igα and Igβ. CD21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a </a:t>
            </a:r>
            <a:r>
              <a:rPr lang="it-IT" dirty="0" err="1"/>
              <a:t>complement</a:t>
            </a:r>
            <a:r>
              <a:rPr lang="it-IT" dirty="0"/>
              <a:t> </a:t>
            </a:r>
            <a:r>
              <a:rPr lang="it-IT" dirty="0" err="1"/>
              <a:t>component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promotes</a:t>
            </a:r>
            <a:r>
              <a:rPr lang="it-IT" dirty="0"/>
              <a:t> </a:t>
            </a:r>
            <a:r>
              <a:rPr lang="it-IT" dirty="0" err="1"/>
              <a:t>B-cell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4 alle 13.2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22" y="1774149"/>
            <a:ext cx="7582157" cy="48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74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3704" y="260926"/>
            <a:ext cx="8385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B</a:t>
            </a:r>
            <a:r>
              <a:rPr lang="it-IT" sz="2000" dirty="0"/>
              <a:t>) Crystal </a:t>
            </a:r>
            <a:r>
              <a:rPr lang="it-IT" sz="2000" dirty="0" err="1"/>
              <a:t>structure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secreted</a:t>
            </a:r>
            <a:r>
              <a:rPr lang="it-IT" sz="2000" dirty="0"/>
              <a:t> </a:t>
            </a:r>
            <a:r>
              <a:rPr lang="it-IT" sz="2000" dirty="0" err="1"/>
              <a:t>IgG</a:t>
            </a:r>
            <a:r>
              <a:rPr lang="it-IT" sz="2000" dirty="0"/>
              <a:t> </a:t>
            </a:r>
            <a:r>
              <a:rPr lang="it-IT" sz="2000" dirty="0" err="1"/>
              <a:t>molecule</a:t>
            </a:r>
            <a:r>
              <a:rPr lang="it-IT" sz="2000" dirty="0"/>
              <a:t>, </a:t>
            </a:r>
            <a:r>
              <a:rPr lang="it-IT" sz="2000" dirty="0" err="1"/>
              <a:t>showing</a:t>
            </a:r>
            <a:r>
              <a:rPr lang="it-IT" sz="2000" dirty="0"/>
              <a:t> the </a:t>
            </a:r>
            <a:r>
              <a:rPr lang="it-IT" sz="2000" dirty="0" err="1"/>
              <a:t>arrangement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variable</a:t>
            </a:r>
            <a:r>
              <a:rPr lang="it-IT" sz="2000" dirty="0"/>
              <a:t> (</a:t>
            </a:r>
            <a:r>
              <a:rPr lang="it-IT" sz="2000" dirty="0" err="1"/>
              <a:t>V</a:t>
            </a:r>
            <a:r>
              <a:rPr lang="it-IT" sz="2000" dirty="0"/>
              <a:t>) and </a:t>
            </a:r>
            <a:r>
              <a:rPr lang="it-IT" sz="2000" dirty="0" err="1"/>
              <a:t>constant</a:t>
            </a:r>
            <a:r>
              <a:rPr lang="it-IT" sz="2000" dirty="0"/>
              <a:t> (</a:t>
            </a:r>
            <a:r>
              <a:rPr lang="it-IT" sz="2000" dirty="0" err="1"/>
              <a:t>C</a:t>
            </a:r>
            <a:r>
              <a:rPr lang="it-IT" sz="2000" dirty="0"/>
              <a:t>) </a:t>
            </a:r>
            <a:r>
              <a:rPr lang="it-IT" sz="2000" dirty="0" err="1"/>
              <a:t>regions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heavy</a:t>
            </a:r>
            <a:r>
              <a:rPr lang="it-IT" sz="2000" dirty="0"/>
              <a:t> (</a:t>
            </a:r>
            <a:r>
              <a:rPr lang="it-IT" sz="2000" dirty="0" err="1"/>
              <a:t>H</a:t>
            </a:r>
            <a:r>
              <a:rPr lang="it-IT" sz="2000" dirty="0"/>
              <a:t>) and light (</a:t>
            </a:r>
            <a:r>
              <a:rPr lang="it-IT" sz="2000" dirty="0" err="1"/>
              <a:t>L</a:t>
            </a:r>
            <a:r>
              <a:rPr lang="it-IT" sz="2000" dirty="0"/>
              <a:t>) </a:t>
            </a:r>
            <a:r>
              <a:rPr lang="it-IT" sz="2000" dirty="0" err="1"/>
              <a:t>chains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4 alle 13.27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341" y="1356633"/>
            <a:ext cx="6409319" cy="52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2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8725" y="610384"/>
            <a:ext cx="8054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principal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 and </a:t>
            </a:r>
            <a:r>
              <a:rPr lang="it-IT" sz="2400" dirty="0" err="1"/>
              <a:t>kinetics</a:t>
            </a:r>
            <a:r>
              <a:rPr lang="it-IT" sz="2400" dirty="0"/>
              <a:t> of </a:t>
            </a:r>
            <a:r>
              <a:rPr lang="it-IT" sz="2400" dirty="0" err="1"/>
              <a:t>response</a:t>
            </a:r>
            <a:r>
              <a:rPr lang="it-IT" sz="2400" dirty="0"/>
              <a:t> of the </a:t>
            </a:r>
            <a:r>
              <a:rPr lang="it-IT" sz="2400" b="1" dirty="0"/>
              <a:t>innate and </a:t>
            </a:r>
            <a:r>
              <a:rPr lang="it-IT" sz="2400" b="1" dirty="0" err="1"/>
              <a:t>adaptive</a:t>
            </a:r>
            <a:r>
              <a:rPr lang="it-IT" sz="2400" b="1" dirty="0"/>
              <a:t> immune </a:t>
            </a:r>
            <a:r>
              <a:rPr lang="it-IT" sz="2400" b="1" dirty="0" err="1"/>
              <a:t>systems</a:t>
            </a:r>
            <a:r>
              <a:rPr lang="it-IT" sz="2400" dirty="0"/>
              <a:t>. </a:t>
            </a:r>
          </a:p>
        </p:txBody>
      </p:sp>
      <p:pic>
        <p:nvPicPr>
          <p:cNvPr id="3" name="Immagine 2" descr="Schermata 2018-08-24 alle 13.13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8" y="1988824"/>
            <a:ext cx="9144001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72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1142" y="474344"/>
            <a:ext cx="595315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NK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dirty="0"/>
              <a:t>are </a:t>
            </a:r>
            <a:r>
              <a:rPr lang="it-IT" dirty="0" err="1"/>
              <a:t>lymphocytes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arise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common </a:t>
            </a:r>
            <a:r>
              <a:rPr lang="it-IT" dirty="0" err="1"/>
              <a:t>lymphoid</a:t>
            </a:r>
            <a:r>
              <a:rPr lang="it-IT" dirty="0"/>
              <a:t> </a:t>
            </a:r>
            <a:r>
              <a:rPr lang="it-IT" dirty="0" err="1"/>
              <a:t>progenitor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rise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and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NK </a:t>
            </a:r>
            <a:r>
              <a:rPr lang="it-IT" dirty="0" err="1"/>
              <a:t>cells</a:t>
            </a:r>
            <a:r>
              <a:rPr lang="it-IT" dirty="0"/>
              <a:t> are innate immune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prior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and do </a:t>
            </a:r>
            <a:r>
              <a:rPr lang="it-IT" dirty="0" err="1"/>
              <a:t>not</a:t>
            </a:r>
            <a:r>
              <a:rPr lang="it-IT" dirty="0"/>
              <a:t> express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variable</a:t>
            </a:r>
            <a:r>
              <a:rPr lang="it-IT" dirty="0"/>
              <a:t> and </a:t>
            </a:r>
            <a:r>
              <a:rPr lang="it-IT" dirty="0" err="1"/>
              <a:t>clonally</a:t>
            </a:r>
            <a:r>
              <a:rPr lang="it-IT" dirty="0"/>
              <a:t> </a:t>
            </a:r>
            <a:r>
              <a:rPr lang="it-IT" dirty="0" err="1"/>
              <a:t>distributed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antigens. </a:t>
            </a:r>
            <a:r>
              <a:rPr lang="it-IT" dirty="0" err="1"/>
              <a:t>Instead</a:t>
            </a:r>
            <a:r>
              <a:rPr lang="it-IT" dirty="0"/>
              <a:t>, </a:t>
            </a:r>
            <a:r>
              <a:rPr lang="it-IT" b="1" dirty="0"/>
              <a:t>NK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two</a:t>
            </a:r>
            <a:r>
              <a:rPr lang="it-IT" b="1" dirty="0"/>
              <a:t> </a:t>
            </a:r>
            <a:r>
              <a:rPr lang="it-IT" b="1" dirty="0" err="1"/>
              <a:t>types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receptors—inhibitory</a:t>
            </a:r>
            <a:r>
              <a:rPr lang="it-IT" b="1" dirty="0"/>
              <a:t> and </a:t>
            </a:r>
            <a:r>
              <a:rPr lang="it-IT" b="1" dirty="0" err="1"/>
              <a:t>activating</a:t>
            </a:r>
            <a:r>
              <a:rPr lang="it-IT" b="1" dirty="0"/>
              <a:t>. </a:t>
            </a:r>
            <a:r>
              <a:rPr lang="it-IT" b="1" dirty="0" err="1"/>
              <a:t>Inhibitory</a:t>
            </a:r>
            <a:r>
              <a:rPr lang="it-IT" b="1" dirty="0"/>
              <a:t> </a:t>
            </a:r>
            <a:r>
              <a:rPr lang="it-IT" b="1" dirty="0" err="1"/>
              <a:t>receptors</a:t>
            </a:r>
            <a:r>
              <a:rPr lang="it-IT" b="1" dirty="0"/>
              <a:t> </a:t>
            </a:r>
            <a:r>
              <a:rPr lang="it-IT" b="1" dirty="0" err="1"/>
              <a:t>recognize</a:t>
            </a:r>
            <a:r>
              <a:rPr lang="it-IT" b="1" dirty="0"/>
              <a:t> self </a:t>
            </a:r>
            <a:r>
              <a:rPr lang="it-IT" b="1" dirty="0" err="1"/>
              <a:t>class</a:t>
            </a:r>
            <a:r>
              <a:rPr lang="it-IT" b="1" dirty="0"/>
              <a:t> I MHC </a:t>
            </a:r>
            <a:r>
              <a:rPr lang="it-IT" b="1" dirty="0" err="1"/>
              <a:t>molecules</a:t>
            </a:r>
            <a:r>
              <a:rPr lang="it-IT" b="1" dirty="0"/>
              <a:t>, </a:t>
            </a:r>
            <a:r>
              <a:rPr lang="it-IT" b="1" dirty="0" err="1"/>
              <a:t>which</a:t>
            </a:r>
            <a:r>
              <a:rPr lang="it-IT" b="1" dirty="0"/>
              <a:t> are </a:t>
            </a:r>
            <a:r>
              <a:rPr lang="it-IT" b="1" dirty="0" err="1"/>
              <a:t>expressed</a:t>
            </a:r>
            <a:r>
              <a:rPr lang="it-IT" b="1" dirty="0"/>
              <a:t> on </a:t>
            </a:r>
            <a:r>
              <a:rPr lang="it-IT" b="1" dirty="0" err="1"/>
              <a:t>all</a:t>
            </a:r>
            <a:r>
              <a:rPr lang="it-IT" b="1" dirty="0"/>
              <a:t> </a:t>
            </a:r>
            <a:r>
              <a:rPr lang="it-IT" b="1" dirty="0" err="1"/>
              <a:t>healthy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, </a:t>
            </a:r>
            <a:r>
              <a:rPr lang="it-IT" b="1" dirty="0" err="1"/>
              <a:t>whereas</a:t>
            </a:r>
            <a:r>
              <a:rPr lang="it-IT" b="1" dirty="0"/>
              <a:t> </a:t>
            </a:r>
            <a:r>
              <a:rPr lang="it-IT" b="1" dirty="0" err="1"/>
              <a:t>activating</a:t>
            </a:r>
            <a:r>
              <a:rPr lang="it-IT" b="1" dirty="0"/>
              <a:t> </a:t>
            </a:r>
            <a:r>
              <a:rPr lang="it-IT" b="1" dirty="0" err="1"/>
              <a:t>receptors</a:t>
            </a:r>
            <a:r>
              <a:rPr lang="it-IT" b="1" dirty="0"/>
              <a:t> </a:t>
            </a:r>
            <a:r>
              <a:rPr lang="it-IT" b="1" dirty="0" err="1"/>
              <a:t>recognize</a:t>
            </a:r>
            <a:r>
              <a:rPr lang="it-IT" b="1" dirty="0"/>
              <a:t> </a:t>
            </a:r>
            <a:r>
              <a:rPr lang="it-IT" b="1" dirty="0" err="1"/>
              <a:t>molecules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are </a:t>
            </a:r>
            <a:r>
              <a:rPr lang="it-IT" b="1" dirty="0" err="1"/>
              <a:t>expressed</a:t>
            </a:r>
            <a:r>
              <a:rPr lang="it-IT" b="1" dirty="0"/>
              <a:t> or </a:t>
            </a:r>
            <a:r>
              <a:rPr lang="it-IT" b="1" dirty="0" err="1"/>
              <a:t>upregulated</a:t>
            </a:r>
            <a:r>
              <a:rPr lang="it-IT" b="1" dirty="0"/>
              <a:t> on </a:t>
            </a:r>
            <a:r>
              <a:rPr lang="it-IT" b="1" dirty="0" err="1"/>
              <a:t>stressed</a:t>
            </a:r>
            <a:r>
              <a:rPr lang="it-IT" b="1" dirty="0"/>
              <a:t> or </a:t>
            </a:r>
            <a:r>
              <a:rPr lang="it-IT" b="1" dirty="0" err="1"/>
              <a:t>infected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. </a:t>
            </a:r>
            <a:r>
              <a:rPr lang="it-IT" dirty="0" err="1"/>
              <a:t>Normally</a:t>
            </a:r>
            <a:r>
              <a:rPr lang="it-IT" dirty="0"/>
              <a:t>, the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inhibitory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dominate </a:t>
            </a:r>
            <a:r>
              <a:rPr lang="it-IT" dirty="0" err="1"/>
              <a:t>over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, </a:t>
            </a:r>
            <a:r>
              <a:rPr lang="it-IT" dirty="0" err="1"/>
              <a:t>preventing</a:t>
            </a:r>
            <a:r>
              <a:rPr lang="it-IT" dirty="0"/>
              <a:t> </a:t>
            </a:r>
            <a:r>
              <a:rPr lang="it-IT" dirty="0" err="1"/>
              <a:t>spontaneous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NK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Infections</a:t>
            </a:r>
            <a:r>
              <a:rPr lang="it-IT" dirty="0"/>
              <a:t> (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) and stress are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I MHC </a:t>
            </a:r>
            <a:r>
              <a:rPr lang="it-IT" dirty="0" err="1"/>
              <a:t>molecules</a:t>
            </a:r>
            <a:r>
              <a:rPr lang="it-IT" dirty="0"/>
              <a:t>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engage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. The net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NK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 and the </a:t>
            </a:r>
            <a:r>
              <a:rPr lang="it-IT" dirty="0" err="1"/>
              <a:t>infected</a:t>
            </a:r>
            <a:r>
              <a:rPr lang="it-IT" dirty="0"/>
              <a:t> or </a:t>
            </a:r>
            <a:r>
              <a:rPr lang="it-IT" dirty="0" err="1"/>
              <a:t>stressed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killed</a:t>
            </a:r>
            <a:r>
              <a:rPr lang="it-IT" dirty="0"/>
              <a:t> and </a:t>
            </a:r>
            <a:r>
              <a:rPr lang="it-IT" dirty="0" err="1"/>
              <a:t>eliminated</a:t>
            </a:r>
            <a:r>
              <a:rPr lang="it-IT" dirty="0"/>
              <a:t>. </a:t>
            </a:r>
            <a:r>
              <a:rPr lang="it-IT" b="1" dirty="0"/>
              <a:t>NK cells also secrete cytokines such as interferon-γ (IFN-γ), which activates macrophages to destroy ingested microbes, and thus NK cells provide early defense against intracellular microbial infections.</a:t>
            </a:r>
          </a:p>
        </p:txBody>
      </p:sp>
      <p:pic>
        <p:nvPicPr>
          <p:cNvPr id="3" name="Immagine 2" descr="Schermata 2018-08-30 alle 15.39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1581150"/>
            <a:ext cx="2933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3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6925" y="766733"/>
            <a:ext cx="7734345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Innate </a:t>
            </a:r>
            <a:r>
              <a:rPr lang="it-IT" sz="2400" b="1" dirty="0" err="1"/>
              <a:t>lymphoid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(</a:t>
            </a:r>
            <a:r>
              <a:rPr lang="it-IT" sz="2400" b="1" dirty="0" err="1"/>
              <a:t>ILCs</a:t>
            </a:r>
            <a:r>
              <a:rPr lang="it-IT" sz="2400" b="1" dirty="0"/>
              <a:t>) are </a:t>
            </a:r>
            <a:r>
              <a:rPr lang="it-IT" sz="2400" b="1" dirty="0" err="1"/>
              <a:t>populations</a:t>
            </a:r>
            <a:r>
              <a:rPr lang="it-IT" sz="2400" b="1" dirty="0"/>
              <a:t> of </a:t>
            </a:r>
            <a:r>
              <a:rPr lang="it-IT" sz="2400" b="1" dirty="0" err="1"/>
              <a:t>lymphocytes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lack</a:t>
            </a:r>
            <a:r>
              <a:rPr lang="it-IT" sz="2400" b="1" dirty="0"/>
              <a:t> </a:t>
            </a:r>
            <a:r>
              <a:rPr lang="it-IT" sz="2400" b="1" dirty="0" err="1"/>
              <a:t>TCRs</a:t>
            </a:r>
            <a:r>
              <a:rPr lang="it-IT" sz="2400" b="1" dirty="0"/>
              <a:t> </a:t>
            </a:r>
            <a:r>
              <a:rPr lang="it-IT" sz="2400" b="1" dirty="0" err="1"/>
              <a:t>but</a:t>
            </a:r>
            <a:r>
              <a:rPr lang="it-IT" sz="2400" b="1" dirty="0"/>
              <a:t> produce </a:t>
            </a:r>
            <a:r>
              <a:rPr lang="it-IT" sz="2400" b="1" dirty="0" err="1"/>
              <a:t>cytokines</a:t>
            </a:r>
            <a:r>
              <a:rPr lang="it-IT" sz="2400" b="1" dirty="0"/>
              <a:t> </a:t>
            </a:r>
            <a:r>
              <a:rPr lang="it-IT" sz="2400" b="1" dirty="0" err="1"/>
              <a:t>similar</a:t>
            </a:r>
            <a:r>
              <a:rPr lang="it-IT" sz="2400" b="1" dirty="0"/>
              <a:t> to </a:t>
            </a:r>
            <a:r>
              <a:rPr lang="it-IT" sz="2400" b="1" dirty="0" err="1"/>
              <a:t>those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are made by T </a:t>
            </a:r>
            <a:r>
              <a:rPr lang="it-IT" sz="2400" b="1" dirty="0" err="1"/>
              <a:t>cells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dirty="0"/>
              <a:t>They are classified into three groups, which produce IFN-γ, IL-5, or IL-17, cytokines that are characteristic of TH1, TH2, and TH17 subsets of T </a:t>
            </a:r>
            <a:r>
              <a:rPr lang="it-IT" sz="2400" dirty="0" err="1"/>
              <a:t>cells</a:t>
            </a:r>
            <a:r>
              <a:rPr lang="it-IT" sz="2400" dirty="0"/>
              <a:t>.</a:t>
            </a:r>
          </a:p>
          <a:p>
            <a:r>
              <a:rPr lang="it-IT" sz="2400" dirty="0"/>
              <a:t>NK cells are related to group 1 ILCs based on their production of IFN-γ, a cytokine also made by TH1 cells. </a:t>
            </a:r>
            <a:r>
              <a:rPr lang="it-IT" sz="2400" b="1" dirty="0" err="1"/>
              <a:t>Because</a:t>
            </a:r>
            <a:r>
              <a:rPr lang="it-IT" sz="2400" b="1" dirty="0"/>
              <a:t> </a:t>
            </a:r>
            <a:r>
              <a:rPr lang="it-IT" sz="2400" b="1" dirty="0" err="1"/>
              <a:t>ILCs</a:t>
            </a:r>
            <a:r>
              <a:rPr lang="it-IT" sz="2400" b="1" dirty="0"/>
              <a:t> </a:t>
            </a:r>
            <a:r>
              <a:rPr lang="it-IT" sz="2400" b="1" dirty="0" err="1"/>
              <a:t>mostly</a:t>
            </a:r>
            <a:r>
              <a:rPr lang="it-IT" sz="2400" b="1" dirty="0"/>
              <a:t> </a:t>
            </a:r>
            <a:r>
              <a:rPr lang="it-IT" sz="2400" b="1" dirty="0" err="1"/>
              <a:t>reside</a:t>
            </a:r>
            <a:r>
              <a:rPr lang="it-IT" sz="2400" b="1" dirty="0"/>
              <a:t> in </a:t>
            </a:r>
            <a:r>
              <a:rPr lang="it-IT" sz="2400" b="1" dirty="0" err="1"/>
              <a:t>tissues</a:t>
            </a:r>
            <a:r>
              <a:rPr lang="it-IT" sz="2400" b="1" dirty="0"/>
              <a:t>, </a:t>
            </a:r>
            <a:r>
              <a:rPr lang="it-IT" sz="2400" b="1" dirty="0" err="1"/>
              <a:t>they</a:t>
            </a:r>
            <a:r>
              <a:rPr lang="it-IT" sz="2400" b="1" dirty="0"/>
              <a:t> are </a:t>
            </a:r>
            <a:r>
              <a:rPr lang="it-IT" sz="2400" b="1" dirty="0" err="1"/>
              <a:t>thought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</a:t>
            </a:r>
            <a:r>
              <a:rPr lang="it-IT" sz="2400" b="1" dirty="0" err="1"/>
              <a:t>provide</a:t>
            </a:r>
            <a:r>
              <a:rPr lang="it-IT" sz="2400" b="1" dirty="0"/>
              <a:t> </a:t>
            </a:r>
            <a:r>
              <a:rPr lang="it-IT" sz="2400" b="1" dirty="0" err="1"/>
              <a:t>early</a:t>
            </a:r>
            <a:r>
              <a:rPr lang="it-IT" sz="2400" b="1" dirty="0"/>
              <a:t> </a:t>
            </a:r>
            <a:r>
              <a:rPr lang="it-IT" sz="2400" b="1" dirty="0" err="1"/>
              <a:t>defense</a:t>
            </a:r>
            <a:r>
              <a:rPr lang="it-IT" sz="2400" b="1" dirty="0"/>
              <a:t> </a:t>
            </a:r>
            <a:r>
              <a:rPr lang="it-IT" sz="2400" b="1" dirty="0" err="1"/>
              <a:t>against</a:t>
            </a:r>
            <a:r>
              <a:rPr lang="it-IT" sz="2400" b="1" dirty="0"/>
              <a:t> </a:t>
            </a:r>
            <a:r>
              <a:rPr lang="it-IT" sz="2400" b="1" dirty="0" err="1"/>
              <a:t>infections</a:t>
            </a:r>
            <a:r>
              <a:rPr lang="it-IT" sz="2400" b="1" dirty="0"/>
              <a:t> </a:t>
            </a:r>
            <a:r>
              <a:rPr lang="it-IT" sz="2400" dirty="0"/>
              <a:t>in the </a:t>
            </a:r>
            <a:r>
              <a:rPr lang="it-IT" sz="2400" dirty="0" err="1"/>
              <a:t>tissues</a:t>
            </a:r>
            <a:r>
              <a:rPr lang="it-IT" sz="2400" dirty="0"/>
              <a:t>,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activated</a:t>
            </a:r>
            <a:r>
              <a:rPr lang="it-IT" sz="2400" dirty="0"/>
              <a:t> and can migrate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. </a:t>
            </a:r>
            <a:r>
              <a:rPr lang="it-IT" sz="2400" dirty="0" err="1"/>
              <a:t>ILCs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early</a:t>
            </a:r>
            <a:r>
              <a:rPr lang="it-IT" sz="2400" dirty="0"/>
              <a:t> </a:t>
            </a:r>
            <a:r>
              <a:rPr lang="it-IT" sz="2400" dirty="0" err="1"/>
              <a:t>participants</a:t>
            </a:r>
            <a:r>
              <a:rPr lang="it-IT" sz="2400" dirty="0"/>
              <a:t> in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936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0028" y="751343"/>
            <a:ext cx="807194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Dendritic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endParaRPr lang="it-IT" sz="2400" b="1" dirty="0"/>
          </a:p>
          <a:p>
            <a:endParaRPr lang="it-IT" sz="2000" dirty="0"/>
          </a:p>
          <a:p>
            <a:r>
              <a:rPr lang="it-IT" sz="2000" dirty="0" err="1"/>
              <a:t>Dendritic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DCs</a:t>
            </a:r>
            <a:r>
              <a:rPr lang="it-IT" sz="2000" dirty="0"/>
              <a:t>) are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antigen-presenting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initiating</a:t>
            </a:r>
            <a:r>
              <a:rPr lang="it-IT" sz="2000" dirty="0"/>
              <a:t> </a:t>
            </a:r>
            <a:r>
              <a:rPr lang="it-IT" sz="2000" dirty="0" err="1"/>
              <a:t>T-cell</a:t>
            </a:r>
            <a:r>
              <a:rPr lang="it-IT" sz="2000" dirty="0"/>
              <a:t>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r>
              <a:rPr lang="it-IT" sz="2000" dirty="0"/>
              <a:t> antigens.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numerous</a:t>
            </a:r>
            <a:r>
              <a:rPr lang="it-IT" sz="2000" dirty="0"/>
              <a:t> fine </a:t>
            </a:r>
            <a:r>
              <a:rPr lang="it-IT" sz="2000" dirty="0" err="1"/>
              <a:t>cytoplasmic</a:t>
            </a:r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resemble</a:t>
            </a:r>
            <a:r>
              <a:rPr lang="it-IT" sz="2000" dirty="0"/>
              <a:t> </a:t>
            </a:r>
            <a:r>
              <a:rPr lang="it-IT" sz="2000" dirty="0" err="1"/>
              <a:t>dendrites</a:t>
            </a:r>
            <a:r>
              <a:rPr lang="it-IT" sz="2000" dirty="0"/>
              <a:t>,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derive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name</a:t>
            </a:r>
            <a:r>
              <a:rPr lang="it-IT" sz="2000" dirty="0"/>
              <a:t>.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features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DCs</a:t>
            </a:r>
            <a:r>
              <a:rPr lang="it-IT" sz="2000" dirty="0"/>
              <a:t> account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key </a:t>
            </a:r>
            <a:r>
              <a:rPr lang="it-IT" sz="2000" dirty="0" err="1"/>
              <a:t>role</a:t>
            </a:r>
            <a:r>
              <a:rPr lang="it-IT" sz="2000" dirty="0"/>
              <a:t> in </a:t>
            </a:r>
            <a:r>
              <a:rPr lang="it-IT" sz="2000" dirty="0" err="1"/>
              <a:t>antigen</a:t>
            </a:r>
            <a:r>
              <a:rPr lang="it-IT" sz="2000" dirty="0"/>
              <a:t> </a:t>
            </a:r>
            <a:r>
              <a:rPr lang="it-IT" sz="2000" dirty="0" err="1"/>
              <a:t>capture</a:t>
            </a:r>
            <a:r>
              <a:rPr lang="it-IT" sz="2000" dirty="0"/>
              <a:t> and </a:t>
            </a:r>
            <a:r>
              <a:rPr lang="it-IT" sz="2000" dirty="0" err="1"/>
              <a:t>presentation</a:t>
            </a:r>
            <a:r>
              <a:rPr lang="it-IT" sz="2000" dirty="0"/>
              <a:t>.</a:t>
            </a:r>
          </a:p>
          <a:p>
            <a:r>
              <a:rPr lang="it-IT" sz="2000" dirty="0"/>
              <a:t>   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located</a:t>
            </a:r>
            <a:r>
              <a:rPr lang="it-IT" sz="2000" dirty="0"/>
              <a:t> at the right </a:t>
            </a:r>
            <a:r>
              <a:rPr lang="it-IT" sz="2000" dirty="0" err="1"/>
              <a:t>place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capture</a:t>
            </a:r>
            <a:r>
              <a:rPr lang="it-IT" sz="2000" dirty="0"/>
              <a:t> </a:t>
            </a:r>
            <a:r>
              <a:rPr lang="it-IT" sz="2000" dirty="0" err="1"/>
              <a:t>antigens—under</a:t>
            </a:r>
            <a:r>
              <a:rPr lang="it-IT" sz="2000" dirty="0"/>
              <a:t> </a:t>
            </a:r>
            <a:r>
              <a:rPr lang="it-IT" sz="2000" dirty="0" err="1"/>
              <a:t>epithelia</a:t>
            </a:r>
            <a:r>
              <a:rPr lang="it-IT" sz="2000" dirty="0"/>
              <a:t>, the common site </a:t>
            </a:r>
            <a:r>
              <a:rPr lang="it-IT" sz="2000" dirty="0" err="1"/>
              <a:t>of</a:t>
            </a:r>
            <a:r>
              <a:rPr lang="it-IT" sz="2000" dirty="0"/>
              <a:t> entry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and </a:t>
            </a:r>
            <a:r>
              <a:rPr lang="it-IT" sz="2000" dirty="0" err="1"/>
              <a:t>foreign</a:t>
            </a:r>
            <a:r>
              <a:rPr lang="it-IT" sz="2000" dirty="0"/>
              <a:t> antigens, and in the </a:t>
            </a:r>
            <a:r>
              <a:rPr lang="it-IT" sz="2000" dirty="0" err="1"/>
              <a:t>interstitia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where</a:t>
            </a:r>
            <a:r>
              <a:rPr lang="it-IT" sz="2000" dirty="0"/>
              <a:t> antigens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. </a:t>
            </a:r>
            <a:r>
              <a:rPr lang="it-IT" sz="2000" dirty="0" err="1"/>
              <a:t>DCs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epidermis</a:t>
            </a:r>
            <a:r>
              <a:rPr lang="it-IT" sz="2000" dirty="0"/>
              <a:t> are </a:t>
            </a:r>
            <a:r>
              <a:rPr lang="it-IT" sz="2000" dirty="0" err="1"/>
              <a:t>called</a:t>
            </a:r>
            <a:r>
              <a:rPr lang="it-IT" sz="2000" dirty="0"/>
              <a:t> Langerhans </a:t>
            </a:r>
            <a:r>
              <a:rPr lang="it-IT" sz="2000" dirty="0" err="1"/>
              <a:t>cells</a:t>
            </a:r>
            <a:r>
              <a:rPr lang="it-IT" sz="2000" dirty="0"/>
              <a:t>.</a:t>
            </a:r>
          </a:p>
          <a:p>
            <a:r>
              <a:rPr lang="it-IT" sz="2000" dirty="0"/>
              <a:t>    </a:t>
            </a:r>
            <a:r>
              <a:rPr lang="it-IT" sz="2000" dirty="0" err="1"/>
              <a:t>DCs</a:t>
            </a:r>
            <a:r>
              <a:rPr lang="it-IT" sz="2000" dirty="0"/>
              <a:t> express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capturing</a:t>
            </a:r>
            <a:r>
              <a:rPr lang="it-IT" sz="2000" dirty="0"/>
              <a:t> and </a:t>
            </a:r>
            <a:r>
              <a:rPr lang="it-IT" sz="2000" dirty="0" err="1"/>
              <a:t>responding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(and </a:t>
            </a:r>
            <a:r>
              <a:rPr lang="it-IT" sz="2000" dirty="0" err="1"/>
              <a:t>other</a:t>
            </a:r>
            <a:r>
              <a:rPr lang="it-IT" sz="2000" dirty="0"/>
              <a:t> antigens),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TLRs</a:t>
            </a:r>
            <a:r>
              <a:rPr lang="it-IT" sz="2000" dirty="0"/>
              <a:t> and </a:t>
            </a:r>
            <a:r>
              <a:rPr lang="it-IT" sz="2000" dirty="0" err="1"/>
              <a:t>C-type</a:t>
            </a:r>
            <a:r>
              <a:rPr lang="it-IT" sz="2000" dirty="0"/>
              <a:t> </a:t>
            </a:r>
            <a:r>
              <a:rPr lang="it-IT" sz="2000" dirty="0" err="1"/>
              <a:t>lectin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.</a:t>
            </a:r>
          </a:p>
          <a:p>
            <a:r>
              <a:rPr lang="it-IT" sz="2000" dirty="0"/>
              <a:t>    In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, </a:t>
            </a:r>
            <a:r>
              <a:rPr lang="it-IT" sz="2000" dirty="0" err="1"/>
              <a:t>DCs</a:t>
            </a:r>
            <a:r>
              <a:rPr lang="it-IT" sz="2000" dirty="0"/>
              <a:t> are </a:t>
            </a:r>
            <a:r>
              <a:rPr lang="it-IT" sz="2000" dirty="0" err="1"/>
              <a:t>recruited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T-cell</a:t>
            </a:r>
            <a:r>
              <a:rPr lang="it-IT" sz="2000" dirty="0"/>
              <a:t> </a:t>
            </a:r>
            <a:r>
              <a:rPr lang="it-IT" sz="2000" dirty="0" err="1"/>
              <a:t>zones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lymphoid</a:t>
            </a:r>
            <a:r>
              <a:rPr lang="it-IT" sz="2000" dirty="0"/>
              <a:t> </a:t>
            </a:r>
            <a:r>
              <a:rPr lang="it-IT" sz="2000" dirty="0" err="1"/>
              <a:t>organs</a:t>
            </a:r>
            <a:r>
              <a:rPr lang="it-IT" sz="2000" dirty="0"/>
              <a:t>, </a:t>
            </a:r>
            <a:r>
              <a:rPr lang="it-IT" sz="2000" dirty="0" err="1"/>
              <a:t>where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ideally</a:t>
            </a:r>
            <a:r>
              <a:rPr lang="it-IT" sz="2000" dirty="0"/>
              <a:t> </a:t>
            </a:r>
            <a:r>
              <a:rPr lang="it-IT" sz="2000" dirty="0" err="1"/>
              <a:t>positioned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present</a:t>
            </a:r>
            <a:r>
              <a:rPr lang="it-IT" sz="2000" dirty="0"/>
              <a:t> antigens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</a:t>
            </a:r>
          </a:p>
          <a:p>
            <a:r>
              <a:rPr lang="it-IT" sz="2000" dirty="0"/>
              <a:t>    </a:t>
            </a:r>
            <a:r>
              <a:rPr lang="it-IT" sz="2000" dirty="0" err="1"/>
              <a:t>DCs</a:t>
            </a:r>
            <a:r>
              <a:rPr lang="it-IT" sz="2000" dirty="0"/>
              <a:t> express high </a:t>
            </a:r>
            <a:r>
              <a:rPr lang="it-IT" sz="2000" dirty="0" err="1"/>
              <a:t>levels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MHC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needed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antigen</a:t>
            </a:r>
            <a:r>
              <a:rPr lang="it-IT" sz="2000" dirty="0"/>
              <a:t> </a:t>
            </a:r>
            <a:r>
              <a:rPr lang="it-IT" sz="2000" dirty="0" err="1"/>
              <a:t>presentation</a:t>
            </a:r>
            <a:r>
              <a:rPr lang="it-IT" sz="2000" dirty="0"/>
              <a:t> and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29C11D-F1E9-F243-B4F8-1776EC99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219" y="1286651"/>
            <a:ext cx="6137563" cy="43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67668" y="889844"/>
            <a:ext cx="80023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One</a:t>
            </a:r>
            <a:r>
              <a:rPr lang="it-IT" sz="2400" dirty="0"/>
              <a:t> subset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DCs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/>
              <a:t>plasmacytoid</a:t>
            </a:r>
            <a:r>
              <a:rPr lang="it-IT" sz="2400" b="1" dirty="0"/>
              <a:t> </a:t>
            </a:r>
            <a:r>
              <a:rPr lang="it-IT" sz="2400" b="1" dirty="0" err="1"/>
              <a:t>DCs</a:t>
            </a:r>
            <a:r>
              <a:rPr lang="it-IT" sz="2400" b="1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resemblance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plasma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present</a:t>
            </a:r>
            <a:r>
              <a:rPr lang="it-IT" sz="2400" dirty="0"/>
              <a:t> in the </a:t>
            </a:r>
            <a:r>
              <a:rPr lang="it-IT" sz="2400" dirty="0" err="1"/>
              <a:t>blood</a:t>
            </a:r>
            <a:r>
              <a:rPr lang="it-IT" sz="2400" dirty="0"/>
              <a:t> and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, and are major </a:t>
            </a:r>
            <a:r>
              <a:rPr lang="it-IT" sz="2400" dirty="0" err="1"/>
              <a:t>sources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anti-viral</a:t>
            </a:r>
            <a:r>
              <a:rPr lang="it-IT" sz="2400" dirty="0"/>
              <a:t> </a:t>
            </a:r>
            <a:r>
              <a:rPr lang="it-IT" sz="2400" dirty="0" err="1"/>
              <a:t>cytokine</a:t>
            </a:r>
            <a:r>
              <a:rPr lang="it-IT" sz="2400" dirty="0"/>
              <a:t> </a:t>
            </a:r>
            <a:r>
              <a:rPr lang="it-IT" sz="2400" dirty="0" err="1"/>
              <a:t>type</a:t>
            </a:r>
            <a:r>
              <a:rPr lang="it-IT" sz="2400" dirty="0"/>
              <a:t> I interferon, </a:t>
            </a:r>
            <a:r>
              <a:rPr lang="it-IT" sz="2400" dirty="0" err="1"/>
              <a:t>produced</a:t>
            </a:r>
            <a:r>
              <a:rPr lang="it-IT" sz="2400" dirty="0"/>
              <a:t> in </a:t>
            </a:r>
            <a:r>
              <a:rPr lang="it-IT" sz="2400" dirty="0" err="1"/>
              <a:t>response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viruses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dirty="0"/>
              <a:t>A 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type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dendritic</a:t>
            </a:r>
            <a:r>
              <a:rPr lang="it-IT" sz="2400" dirty="0"/>
              <a:t> </a:t>
            </a:r>
            <a:r>
              <a:rPr lang="it-IT" sz="2400" dirty="0" err="1"/>
              <a:t>morphology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in the </a:t>
            </a:r>
            <a:r>
              <a:rPr lang="it-IT" sz="2400" dirty="0" err="1"/>
              <a:t>germinal</a:t>
            </a:r>
            <a:r>
              <a:rPr lang="it-IT" sz="2400" dirty="0"/>
              <a:t> </a:t>
            </a:r>
            <a:r>
              <a:rPr lang="it-IT" sz="2400" dirty="0" err="1"/>
              <a:t>centers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follicles</a:t>
            </a:r>
            <a:r>
              <a:rPr lang="it-IT" sz="2400" dirty="0"/>
              <a:t> in the spleen and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the </a:t>
            </a:r>
            <a:r>
              <a:rPr lang="it-IT" sz="2400" b="1" dirty="0" err="1"/>
              <a:t>follicular</a:t>
            </a:r>
            <a:r>
              <a:rPr lang="it-IT" sz="2400" b="1" dirty="0"/>
              <a:t> </a:t>
            </a:r>
            <a:r>
              <a:rPr lang="it-IT" sz="2400" b="1" dirty="0" err="1"/>
              <a:t>dendritic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(FDC)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bear </a:t>
            </a:r>
            <a:r>
              <a:rPr lang="it-IT" sz="2400" dirty="0" err="1"/>
              <a:t>Fc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IgG</a:t>
            </a:r>
            <a:r>
              <a:rPr lang="it-IT" sz="2400" dirty="0"/>
              <a:t> and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C3b and can </a:t>
            </a:r>
            <a:r>
              <a:rPr lang="it-IT" sz="2400" dirty="0" err="1"/>
              <a:t>trap</a:t>
            </a:r>
            <a:r>
              <a:rPr lang="it-IT" sz="2400" dirty="0"/>
              <a:t> </a:t>
            </a:r>
            <a:r>
              <a:rPr lang="it-IT" sz="2400" dirty="0" err="1"/>
              <a:t>antigen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antibodies</a:t>
            </a:r>
            <a:r>
              <a:rPr lang="it-IT" sz="2400" dirty="0"/>
              <a:t> or </a:t>
            </a:r>
            <a:r>
              <a:rPr lang="it-IT" sz="2400" dirty="0" err="1"/>
              <a:t>complement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display antigens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B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 in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follicles</a:t>
            </a:r>
            <a:r>
              <a:rPr lang="it-IT" sz="2400" dirty="0"/>
              <a:t> and </a:t>
            </a:r>
            <a:r>
              <a:rPr lang="it-IT" sz="2400" dirty="0" err="1"/>
              <a:t>promote</a:t>
            </a:r>
            <a:r>
              <a:rPr lang="it-IT" sz="2400" dirty="0"/>
              <a:t> antibody </a:t>
            </a:r>
            <a:r>
              <a:rPr lang="it-IT" sz="2400" dirty="0" err="1"/>
              <a:t>responses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</a:t>
            </a:r>
            <a:r>
              <a:rPr lang="it-IT" sz="2400" dirty="0" err="1"/>
              <a:t>capturing</a:t>
            </a:r>
            <a:r>
              <a:rPr lang="it-IT" sz="2400" dirty="0"/>
              <a:t> antigens </a:t>
            </a:r>
            <a:r>
              <a:rPr lang="it-IT" sz="2400" dirty="0" err="1"/>
              <a:t>for</a:t>
            </a:r>
            <a:r>
              <a:rPr lang="it-IT" sz="2400" dirty="0"/>
              <a:t> display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188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597605-ACAD-5244-AEBE-5A4FD8A97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5326"/>
            <a:ext cx="9144000" cy="51073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2195AC-B012-E547-B5A8-0E4B0224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19" y="196140"/>
            <a:ext cx="6501245" cy="64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57221" y="243513"/>
            <a:ext cx="366358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Macrophages</a:t>
            </a:r>
            <a:r>
              <a:rPr lang="it-IT" sz="2400" b="1" dirty="0"/>
              <a:t> </a:t>
            </a:r>
            <a:r>
              <a:rPr lang="it-IT" sz="2400" dirty="0" err="1"/>
              <a:t>ingest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particulate</a:t>
            </a:r>
            <a:r>
              <a:rPr lang="it-IT" sz="2400" dirty="0"/>
              <a:t> antigens and display </a:t>
            </a:r>
            <a:r>
              <a:rPr lang="it-IT" sz="2400" dirty="0" err="1"/>
              <a:t>peptides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turn </a:t>
            </a:r>
            <a:r>
              <a:rPr lang="it-IT" sz="2400" dirty="0" err="1"/>
              <a:t>activate</a:t>
            </a:r>
            <a:r>
              <a:rPr lang="it-IT" sz="2400" dirty="0"/>
              <a:t> the </a:t>
            </a:r>
            <a:r>
              <a:rPr lang="it-IT" sz="2400" dirty="0" err="1"/>
              <a:t>macrophages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kill</a:t>
            </a:r>
            <a:r>
              <a:rPr lang="it-IT" sz="2400" dirty="0"/>
              <a:t> the </a:t>
            </a:r>
            <a:r>
              <a:rPr lang="it-IT" sz="2400" dirty="0" err="1"/>
              <a:t>microbes</a:t>
            </a:r>
            <a:r>
              <a:rPr lang="it-IT" sz="2400" dirty="0"/>
              <a:t>, the </a:t>
            </a:r>
            <a:r>
              <a:rPr lang="it-IT" sz="2400" dirty="0" err="1"/>
              <a:t>central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cell-mediated</a:t>
            </a:r>
            <a:r>
              <a:rPr lang="it-IT" sz="2400" dirty="0"/>
              <a:t> </a:t>
            </a:r>
            <a:r>
              <a:rPr lang="it-IT" sz="2400" dirty="0" err="1"/>
              <a:t>immunity</a:t>
            </a:r>
            <a:r>
              <a:rPr lang="it-IT" sz="2400" dirty="0"/>
              <a:t>. </a:t>
            </a:r>
            <a:r>
              <a:rPr lang="it-IT" sz="2400" dirty="0" err="1"/>
              <a:t>B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</a:t>
            </a:r>
            <a:r>
              <a:rPr lang="it-IT" sz="2400" dirty="0" err="1"/>
              <a:t>peptides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helper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receive</a:t>
            </a:r>
            <a:r>
              <a:rPr lang="it-IT" sz="2400" dirty="0"/>
              <a:t> </a:t>
            </a:r>
            <a:r>
              <a:rPr lang="it-IT" sz="2400" dirty="0" err="1"/>
              <a:t>signals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stimulate</a:t>
            </a:r>
            <a:r>
              <a:rPr lang="it-IT" sz="2400" dirty="0"/>
              <a:t> antibody </a:t>
            </a:r>
            <a:r>
              <a:rPr lang="it-IT" sz="2400" dirty="0" err="1"/>
              <a:t>responses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antigens, </a:t>
            </a:r>
            <a:r>
              <a:rPr lang="it-IT" sz="2400" dirty="0" err="1"/>
              <a:t>critical</a:t>
            </a:r>
            <a:r>
              <a:rPr lang="it-IT" sz="2400" dirty="0"/>
              <a:t> </a:t>
            </a:r>
            <a:r>
              <a:rPr lang="it-IT" sz="2400" dirty="0" err="1"/>
              <a:t>steps</a:t>
            </a:r>
            <a:r>
              <a:rPr lang="it-IT" sz="2400" dirty="0"/>
              <a:t> in </a:t>
            </a:r>
            <a:r>
              <a:rPr lang="it-IT" sz="2400" dirty="0" err="1"/>
              <a:t>humoral</a:t>
            </a:r>
            <a:r>
              <a:rPr lang="it-IT" sz="2400" dirty="0"/>
              <a:t> immune </a:t>
            </a:r>
            <a:r>
              <a:rPr lang="it-IT" sz="2400" dirty="0" err="1"/>
              <a:t>responses</a:t>
            </a:r>
            <a:endParaRPr lang="it-IT" sz="2400" dirty="0"/>
          </a:p>
        </p:txBody>
      </p:sp>
      <p:pic>
        <p:nvPicPr>
          <p:cNvPr id="3" name="Immagine 2" descr="Schermata 2018-08-30 alle 15.4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056435"/>
            <a:ext cx="3856213" cy="3558052"/>
          </a:xfrm>
          <a:prstGeom prst="rect">
            <a:avLst/>
          </a:prstGeom>
        </p:spPr>
      </p:pic>
      <p:pic>
        <p:nvPicPr>
          <p:cNvPr id="4" name="Immagine 3" descr="Schermata 2018-08-30 alle 15.50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01" y="243513"/>
            <a:ext cx="5021774" cy="26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25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33933" y="797510"/>
            <a:ext cx="8124134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Lymphoid</a:t>
            </a:r>
            <a:r>
              <a:rPr lang="it-IT" sz="2800" b="1" dirty="0"/>
              <a:t> </a:t>
            </a:r>
            <a:r>
              <a:rPr lang="it-IT" sz="2800" b="1" dirty="0" err="1"/>
              <a:t>Tissues</a:t>
            </a:r>
            <a:endParaRPr lang="it-IT" sz="2800" b="1" dirty="0"/>
          </a:p>
          <a:p>
            <a:endParaRPr lang="it-IT" sz="2800" dirty="0"/>
          </a:p>
          <a:p>
            <a:r>
              <a:rPr lang="it-IT" sz="2800" dirty="0"/>
              <a:t>The </a:t>
            </a:r>
            <a:r>
              <a:rPr lang="it-IT" sz="2800" dirty="0" err="1"/>
              <a:t>tissues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the immune system </a:t>
            </a:r>
            <a:r>
              <a:rPr lang="it-IT" sz="2800" dirty="0" err="1"/>
              <a:t>consist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the generative (</a:t>
            </a:r>
            <a:r>
              <a:rPr lang="it-IT" sz="2800" dirty="0" err="1"/>
              <a:t>also</a:t>
            </a:r>
            <a:r>
              <a:rPr lang="it-IT" sz="2800" dirty="0"/>
              <a:t> </a:t>
            </a:r>
            <a:r>
              <a:rPr lang="it-IT" sz="2800" dirty="0" err="1"/>
              <a:t>called</a:t>
            </a:r>
            <a:r>
              <a:rPr lang="it-IT" sz="2800" dirty="0"/>
              <a:t> </a:t>
            </a:r>
            <a:r>
              <a:rPr lang="it-IT" sz="2800" dirty="0" err="1"/>
              <a:t>primary</a:t>
            </a:r>
            <a:r>
              <a:rPr lang="it-IT" sz="2800" dirty="0"/>
              <a:t>, or </a:t>
            </a:r>
            <a:r>
              <a:rPr lang="it-IT" sz="2800" dirty="0" err="1"/>
              <a:t>central</a:t>
            </a:r>
            <a:r>
              <a:rPr lang="it-IT" sz="2800" dirty="0"/>
              <a:t>) </a:t>
            </a:r>
            <a:r>
              <a:rPr lang="it-IT" sz="2800" b="1" dirty="0" err="1"/>
              <a:t>lymphoid</a:t>
            </a:r>
            <a:r>
              <a:rPr lang="it-IT" sz="2800" b="1" dirty="0"/>
              <a:t> </a:t>
            </a:r>
            <a:r>
              <a:rPr lang="it-IT" sz="2800" b="1" dirty="0" err="1"/>
              <a:t>organs</a:t>
            </a:r>
            <a:r>
              <a:rPr lang="it-IT" sz="2800" dirty="0"/>
              <a:t>, in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T</a:t>
            </a:r>
            <a:r>
              <a:rPr lang="it-IT" sz="2800" dirty="0"/>
              <a:t> </a:t>
            </a:r>
            <a:r>
              <a:rPr lang="it-IT" sz="2800" dirty="0" err="1"/>
              <a:t>lymphocytes</a:t>
            </a:r>
            <a:r>
              <a:rPr lang="it-IT" sz="2800" dirty="0"/>
              <a:t> and </a:t>
            </a:r>
            <a:r>
              <a:rPr lang="it-IT" sz="2800" dirty="0" err="1"/>
              <a:t>B</a:t>
            </a:r>
            <a:r>
              <a:rPr lang="it-IT" sz="2800" dirty="0"/>
              <a:t> </a:t>
            </a:r>
            <a:r>
              <a:rPr lang="it-IT" sz="2800" dirty="0" err="1"/>
              <a:t>lymphocytes</a:t>
            </a:r>
            <a:r>
              <a:rPr lang="it-IT" sz="2800" dirty="0"/>
              <a:t> mature and </a:t>
            </a:r>
            <a:r>
              <a:rPr lang="it-IT" sz="2800" dirty="0" err="1"/>
              <a:t>become</a:t>
            </a:r>
            <a:r>
              <a:rPr lang="it-IT" sz="2800" dirty="0"/>
              <a:t> </a:t>
            </a:r>
            <a:r>
              <a:rPr lang="it-IT" sz="2800" dirty="0" err="1"/>
              <a:t>competent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</a:t>
            </a:r>
            <a:r>
              <a:rPr lang="it-IT" sz="2800" dirty="0" err="1"/>
              <a:t>respond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antigens, and the </a:t>
            </a:r>
            <a:r>
              <a:rPr lang="it-IT" sz="2800" dirty="0" err="1"/>
              <a:t>peripheral</a:t>
            </a:r>
            <a:r>
              <a:rPr lang="it-IT" sz="2800" dirty="0"/>
              <a:t> (or </a:t>
            </a:r>
            <a:r>
              <a:rPr lang="it-IT" sz="2800" dirty="0" err="1"/>
              <a:t>secondary</a:t>
            </a:r>
            <a:r>
              <a:rPr lang="it-IT" sz="2800" dirty="0"/>
              <a:t>) </a:t>
            </a:r>
            <a:r>
              <a:rPr lang="it-IT" sz="2800" dirty="0" err="1"/>
              <a:t>lymphoid</a:t>
            </a:r>
            <a:r>
              <a:rPr lang="it-IT" sz="2800" dirty="0"/>
              <a:t> </a:t>
            </a:r>
            <a:r>
              <a:rPr lang="it-IT" sz="2800" dirty="0" err="1"/>
              <a:t>organs</a:t>
            </a:r>
            <a:r>
              <a:rPr lang="it-IT" sz="2800" dirty="0"/>
              <a:t>, in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adaptive</a:t>
            </a:r>
            <a:r>
              <a:rPr lang="it-IT" sz="2800" dirty="0"/>
              <a:t> immune </a:t>
            </a:r>
            <a:r>
              <a:rPr lang="it-IT" sz="2800" dirty="0" err="1"/>
              <a:t>responses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</a:t>
            </a:r>
            <a:r>
              <a:rPr lang="it-IT" sz="2800" dirty="0" err="1"/>
              <a:t>microbes</a:t>
            </a:r>
            <a:r>
              <a:rPr lang="it-IT" sz="2800" dirty="0"/>
              <a:t> are </a:t>
            </a:r>
            <a:r>
              <a:rPr lang="it-IT" sz="2800" dirty="0" err="1"/>
              <a:t>initiated</a:t>
            </a:r>
            <a:r>
              <a:rPr lang="it-IT" sz="2800" dirty="0"/>
              <a:t>. </a:t>
            </a:r>
            <a:r>
              <a:rPr lang="it-IT" sz="2800" b="1" dirty="0"/>
              <a:t>The </a:t>
            </a:r>
            <a:r>
              <a:rPr lang="it-IT" sz="2800" b="1" dirty="0" err="1"/>
              <a:t>principal</a:t>
            </a:r>
            <a:r>
              <a:rPr lang="it-IT" sz="2800" b="1" dirty="0"/>
              <a:t> generative </a:t>
            </a:r>
            <a:r>
              <a:rPr lang="it-IT" sz="2800" b="1" dirty="0" err="1"/>
              <a:t>lymphoid</a:t>
            </a:r>
            <a:r>
              <a:rPr lang="it-IT" sz="2800" b="1" dirty="0"/>
              <a:t> </a:t>
            </a:r>
            <a:r>
              <a:rPr lang="it-IT" sz="2800" b="1" dirty="0" err="1"/>
              <a:t>organs</a:t>
            </a:r>
            <a:r>
              <a:rPr lang="it-IT" sz="2800" b="1" dirty="0"/>
              <a:t> are the </a:t>
            </a:r>
            <a:r>
              <a:rPr lang="it-IT" sz="2800" b="1" dirty="0" err="1"/>
              <a:t>thymus</a:t>
            </a:r>
            <a:r>
              <a:rPr lang="it-IT" sz="2800" b="1" dirty="0"/>
              <a:t>, </a:t>
            </a:r>
            <a:r>
              <a:rPr lang="it-IT" sz="2800" b="1" dirty="0" err="1"/>
              <a:t>where</a:t>
            </a:r>
            <a:r>
              <a:rPr lang="it-IT" sz="2800" b="1" dirty="0"/>
              <a:t> </a:t>
            </a:r>
            <a:r>
              <a:rPr lang="it-IT" sz="2800" b="1" dirty="0" err="1"/>
              <a:t>T</a:t>
            </a:r>
            <a:r>
              <a:rPr lang="it-IT" sz="2800" b="1" dirty="0"/>
              <a:t> </a:t>
            </a:r>
            <a:r>
              <a:rPr lang="it-IT" sz="2800" b="1" dirty="0" err="1"/>
              <a:t>cells</a:t>
            </a:r>
            <a:r>
              <a:rPr lang="it-IT" sz="2800" b="1" dirty="0"/>
              <a:t> </a:t>
            </a:r>
            <a:r>
              <a:rPr lang="it-IT" sz="2800" b="1" dirty="0" err="1"/>
              <a:t>develop</a:t>
            </a:r>
            <a:r>
              <a:rPr lang="it-IT" sz="2800" b="1" dirty="0"/>
              <a:t>, and the </a:t>
            </a:r>
            <a:r>
              <a:rPr lang="it-IT" sz="2800" b="1" dirty="0" err="1"/>
              <a:t>bone</a:t>
            </a:r>
            <a:r>
              <a:rPr lang="it-IT" sz="2800" b="1" dirty="0"/>
              <a:t> </a:t>
            </a:r>
            <a:r>
              <a:rPr lang="it-IT" sz="2800" b="1" dirty="0" err="1"/>
              <a:t>marrow</a:t>
            </a:r>
            <a:r>
              <a:rPr lang="it-IT" sz="2800" b="1" dirty="0"/>
              <a:t>, the site </a:t>
            </a:r>
            <a:r>
              <a:rPr lang="it-IT" sz="2800" b="1" dirty="0" err="1"/>
              <a:t>of</a:t>
            </a:r>
            <a:r>
              <a:rPr lang="it-IT" sz="2800" b="1" dirty="0"/>
              <a:t> production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all</a:t>
            </a:r>
            <a:r>
              <a:rPr lang="it-IT" sz="2800" b="1" dirty="0"/>
              <a:t> </a:t>
            </a:r>
            <a:r>
              <a:rPr lang="it-IT" sz="2800" b="1" dirty="0" err="1"/>
              <a:t>blood</a:t>
            </a:r>
            <a:r>
              <a:rPr lang="it-IT" sz="2800" b="1" dirty="0"/>
              <a:t> </a:t>
            </a:r>
            <a:r>
              <a:rPr lang="it-IT" sz="2800" b="1" dirty="0" err="1"/>
              <a:t>cells</a:t>
            </a:r>
            <a:r>
              <a:rPr lang="it-IT" sz="2800" b="1" dirty="0"/>
              <a:t> and </a:t>
            </a:r>
            <a:r>
              <a:rPr lang="it-IT" sz="2800" b="1" dirty="0" err="1"/>
              <a:t>where</a:t>
            </a:r>
            <a:r>
              <a:rPr lang="it-IT" sz="2800" b="1" dirty="0"/>
              <a:t> </a:t>
            </a:r>
            <a:r>
              <a:rPr lang="it-IT" sz="2800" b="1" dirty="0" err="1"/>
              <a:t>B</a:t>
            </a:r>
            <a:r>
              <a:rPr lang="it-IT" sz="2800" b="1" dirty="0"/>
              <a:t> </a:t>
            </a:r>
            <a:r>
              <a:rPr lang="it-IT" sz="2800" b="1" dirty="0" err="1"/>
              <a:t>lymphocytes</a:t>
            </a:r>
            <a:r>
              <a:rPr lang="it-IT" sz="2800" b="1" dirty="0"/>
              <a:t> mature. </a:t>
            </a:r>
          </a:p>
        </p:txBody>
      </p:sp>
    </p:spTree>
    <p:extLst>
      <p:ext uri="{BB962C8B-B14F-4D97-AF65-F5344CB8AC3E}">
        <p14:creationId xmlns:p14="http://schemas.microsoft.com/office/powerpoint/2010/main" val="2964400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2922" y="467371"/>
            <a:ext cx="8353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Lymph</a:t>
            </a:r>
            <a:r>
              <a:rPr lang="it-IT" sz="2400" b="1" dirty="0"/>
              <a:t> </a:t>
            </a:r>
            <a:r>
              <a:rPr lang="it-IT" sz="2400" b="1" dirty="0" err="1"/>
              <a:t>nodes</a:t>
            </a:r>
            <a:r>
              <a:rPr lang="it-IT" sz="2400" b="1" dirty="0"/>
              <a:t> </a:t>
            </a:r>
            <a:r>
              <a:rPr lang="it-IT" sz="2400" dirty="0"/>
              <a:t>are </a:t>
            </a:r>
            <a:r>
              <a:rPr lang="it-IT" sz="2400" dirty="0" err="1"/>
              <a:t>encapsulated</a:t>
            </a:r>
            <a:r>
              <a:rPr lang="it-IT" sz="2400" dirty="0"/>
              <a:t>, </a:t>
            </a:r>
            <a:r>
              <a:rPr lang="it-IT" sz="2400" dirty="0" err="1"/>
              <a:t>highly</a:t>
            </a:r>
            <a:r>
              <a:rPr lang="it-IT" sz="2400" dirty="0"/>
              <a:t> </a:t>
            </a:r>
            <a:r>
              <a:rPr lang="it-IT" sz="2400" dirty="0" err="1"/>
              <a:t>organized</a:t>
            </a:r>
            <a:r>
              <a:rPr lang="it-IT" sz="2400" dirty="0"/>
              <a:t> </a:t>
            </a:r>
            <a:r>
              <a:rPr lang="it-IT" sz="2400" dirty="0" err="1"/>
              <a:t>collections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innate immune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located</a:t>
            </a:r>
            <a:r>
              <a:rPr lang="it-IT" sz="2400" dirty="0"/>
              <a:t> </a:t>
            </a:r>
            <a:r>
              <a:rPr lang="it-IT" sz="2400" dirty="0" err="1"/>
              <a:t>along</a:t>
            </a:r>
            <a:r>
              <a:rPr lang="it-IT" sz="2400" dirty="0"/>
              <a:t> </a:t>
            </a:r>
            <a:r>
              <a:rPr lang="it-IT" sz="2400" dirty="0" err="1"/>
              <a:t>lymphatic</a:t>
            </a:r>
            <a:r>
              <a:rPr lang="it-IT" sz="2400" dirty="0"/>
              <a:t> </a:t>
            </a:r>
            <a:r>
              <a:rPr lang="it-IT" sz="2400" dirty="0" err="1"/>
              <a:t>channels</a:t>
            </a:r>
            <a:r>
              <a:rPr lang="it-IT" sz="2400" dirty="0"/>
              <a:t> </a:t>
            </a:r>
            <a:r>
              <a:rPr lang="it-IT" sz="2400" dirty="0" err="1"/>
              <a:t>throughout</a:t>
            </a:r>
            <a:r>
              <a:rPr lang="it-IT" sz="2400" dirty="0"/>
              <a:t> the body. As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passes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, </a:t>
            </a:r>
            <a:r>
              <a:rPr lang="it-IT" sz="2400" dirty="0" err="1"/>
              <a:t>resident</a:t>
            </a:r>
            <a:r>
              <a:rPr lang="it-IT" sz="2400" dirty="0"/>
              <a:t> </a:t>
            </a:r>
            <a:r>
              <a:rPr lang="it-IT" sz="2400" dirty="0" err="1"/>
              <a:t>APCs</a:t>
            </a:r>
            <a:r>
              <a:rPr lang="it-IT" sz="2400" dirty="0"/>
              <a:t> are </a:t>
            </a:r>
            <a:r>
              <a:rPr lang="it-IT" sz="2400" dirty="0" err="1"/>
              <a:t>able</a:t>
            </a:r>
            <a:r>
              <a:rPr lang="it-IT" sz="2400" dirty="0"/>
              <a:t> to sample antigens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carried</a:t>
            </a:r>
            <a:r>
              <a:rPr lang="it-IT" sz="2400" dirty="0"/>
              <a:t> to the </a:t>
            </a:r>
            <a:r>
              <a:rPr lang="it-IT" sz="2400" dirty="0" err="1"/>
              <a:t>node</a:t>
            </a:r>
            <a:r>
              <a:rPr lang="it-IT" sz="2400" dirty="0"/>
              <a:t> in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derived</a:t>
            </a:r>
            <a:r>
              <a:rPr lang="it-IT" sz="2400" dirty="0"/>
              <a:t> from the </a:t>
            </a:r>
            <a:r>
              <a:rPr lang="it-IT" sz="2400" dirty="0" err="1"/>
              <a:t>interstitial</a:t>
            </a:r>
            <a:r>
              <a:rPr lang="it-IT" sz="2400" dirty="0"/>
              <a:t> </a:t>
            </a:r>
            <a:r>
              <a:rPr lang="it-IT" sz="2400" dirty="0" err="1"/>
              <a:t>fluids</a:t>
            </a:r>
            <a:r>
              <a:rPr lang="it-IT" sz="2400" dirty="0"/>
              <a:t> of </a:t>
            </a:r>
            <a:r>
              <a:rPr lang="it-IT" sz="2400" dirty="0" err="1"/>
              <a:t>tissues</a:t>
            </a:r>
            <a:r>
              <a:rPr lang="it-IT" sz="24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A7D453-6975-4A42-AA11-6DB57A81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98" y="2775696"/>
            <a:ext cx="3709633" cy="348210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DF4E36A-6A4F-9947-98A7-8848F3236726}"/>
              </a:ext>
            </a:extLst>
          </p:cNvPr>
          <p:cNvSpPr/>
          <p:nvPr/>
        </p:nvSpPr>
        <p:spPr>
          <a:xfrm>
            <a:off x="1972923" y="3081638"/>
            <a:ext cx="44763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In </a:t>
            </a:r>
            <a:r>
              <a:rPr lang="it-IT" sz="2400" dirty="0" err="1"/>
              <a:t>addition</a:t>
            </a:r>
            <a:r>
              <a:rPr lang="it-IT" sz="2400" dirty="0"/>
              <a:t>, </a:t>
            </a:r>
            <a:r>
              <a:rPr lang="it-IT" sz="2400" dirty="0" err="1"/>
              <a:t>DCs</a:t>
            </a:r>
            <a:r>
              <a:rPr lang="it-IT" sz="2400" dirty="0"/>
              <a:t> </a:t>
            </a:r>
            <a:r>
              <a:rPr lang="it-IT" sz="2400" dirty="0" err="1"/>
              <a:t>transport</a:t>
            </a:r>
            <a:r>
              <a:rPr lang="it-IT" sz="2400" dirty="0"/>
              <a:t> </a:t>
            </a:r>
            <a:r>
              <a:rPr lang="it-IT" sz="2400" dirty="0" err="1"/>
              <a:t>antigens</a:t>
            </a:r>
            <a:r>
              <a:rPr lang="it-IT" sz="2400" dirty="0"/>
              <a:t> from </a:t>
            </a:r>
            <a:r>
              <a:rPr lang="it-IT" sz="2400" dirty="0" err="1"/>
              <a:t>nearby</a:t>
            </a:r>
            <a:r>
              <a:rPr lang="it-IT" sz="2400" dirty="0"/>
              <a:t> </a:t>
            </a:r>
            <a:r>
              <a:rPr lang="it-IT" sz="2400" dirty="0" err="1"/>
              <a:t>epithelial</a:t>
            </a:r>
            <a:r>
              <a:rPr lang="it-IT" sz="2400" dirty="0"/>
              <a:t> </a:t>
            </a:r>
            <a:r>
              <a:rPr lang="it-IT" sz="2400" dirty="0" err="1"/>
              <a:t>surfaces</a:t>
            </a:r>
            <a:r>
              <a:rPr lang="it-IT" sz="2400" dirty="0"/>
              <a:t> and </a:t>
            </a:r>
            <a:r>
              <a:rPr lang="it-IT" sz="2400" dirty="0" err="1"/>
              <a:t>tissues</a:t>
            </a:r>
            <a:r>
              <a:rPr lang="it-IT" sz="2400" dirty="0"/>
              <a:t> by </a:t>
            </a:r>
            <a:r>
              <a:rPr lang="it-IT" sz="2400" dirty="0" err="1"/>
              <a:t>migrating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lymphatic</a:t>
            </a:r>
            <a:r>
              <a:rPr lang="it-IT" sz="2400" dirty="0"/>
              <a:t> </a:t>
            </a:r>
            <a:r>
              <a:rPr lang="it-IT" sz="2400" dirty="0" err="1"/>
              <a:t>vessels</a:t>
            </a:r>
            <a:r>
              <a:rPr lang="it-IT" sz="2400" dirty="0"/>
              <a:t> to the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. </a:t>
            </a:r>
            <a:r>
              <a:rPr lang="it-IT" sz="2400" dirty="0" err="1"/>
              <a:t>Thus</a:t>
            </a:r>
            <a:r>
              <a:rPr lang="it-IT" sz="2400" dirty="0"/>
              <a:t>, </a:t>
            </a:r>
            <a:r>
              <a:rPr lang="it-IT" sz="2400" dirty="0" err="1"/>
              <a:t>antigens</a:t>
            </a:r>
            <a:r>
              <a:rPr lang="it-IT" sz="2400" dirty="0"/>
              <a:t> (e.g., of </a:t>
            </a:r>
            <a:r>
              <a:rPr lang="it-IT" sz="2400" dirty="0" err="1"/>
              <a:t>microbes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enter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epithelia</a:t>
            </a:r>
            <a:r>
              <a:rPr lang="it-IT" sz="2400" dirty="0"/>
              <a:t> or </a:t>
            </a:r>
            <a:r>
              <a:rPr lang="it-IT" sz="2400" dirty="0" err="1"/>
              <a:t>colonize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) </a:t>
            </a:r>
            <a:r>
              <a:rPr lang="it-IT" sz="2400" dirty="0" err="1"/>
              <a:t>become</a:t>
            </a:r>
            <a:r>
              <a:rPr lang="it-IT" sz="2400" dirty="0"/>
              <a:t> </a:t>
            </a:r>
            <a:r>
              <a:rPr lang="it-IT" sz="2400" dirty="0" err="1"/>
              <a:t>concentrated</a:t>
            </a:r>
            <a:r>
              <a:rPr lang="it-IT" sz="2400" dirty="0"/>
              <a:t> in </a:t>
            </a:r>
            <a:r>
              <a:rPr lang="it-IT" sz="2400" dirty="0" err="1"/>
              <a:t>draining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190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8D55593-BA69-B541-910A-BE6D2962D15F}"/>
              </a:ext>
            </a:extLst>
          </p:cNvPr>
          <p:cNvSpPr/>
          <p:nvPr/>
        </p:nvSpPr>
        <p:spPr>
          <a:xfrm>
            <a:off x="2022764" y="778963"/>
            <a:ext cx="81880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The spleen </a:t>
            </a:r>
            <a:r>
              <a:rPr lang="it-IT" sz="2400" dirty="0" err="1"/>
              <a:t>has</a:t>
            </a:r>
            <a:r>
              <a:rPr lang="it-IT" sz="2400" dirty="0"/>
              <a:t> an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role</a:t>
            </a:r>
            <a:r>
              <a:rPr lang="it-IT" sz="2400" dirty="0"/>
              <a:t> in immune </a:t>
            </a:r>
            <a:r>
              <a:rPr lang="it-IT" sz="2400" dirty="0" err="1"/>
              <a:t>responses</a:t>
            </a:r>
            <a:r>
              <a:rPr lang="it-IT" sz="2400" dirty="0"/>
              <a:t> to </a:t>
            </a:r>
            <a:r>
              <a:rPr lang="it-IT" sz="2400" dirty="0" err="1"/>
              <a:t>bloodborne</a:t>
            </a:r>
            <a:r>
              <a:rPr lang="it-IT" sz="2400" dirty="0"/>
              <a:t> </a:t>
            </a:r>
            <a:r>
              <a:rPr lang="it-IT" sz="2400" dirty="0" err="1"/>
              <a:t>antigens</a:t>
            </a:r>
            <a:r>
              <a:rPr lang="it-IT" sz="2400" dirty="0"/>
              <a:t>. Blood </a:t>
            </a:r>
            <a:r>
              <a:rPr lang="it-IT" sz="2400" dirty="0" err="1"/>
              <a:t>entering</a:t>
            </a:r>
            <a:r>
              <a:rPr lang="it-IT" sz="2400" dirty="0"/>
              <a:t> the spleen </a:t>
            </a:r>
            <a:r>
              <a:rPr lang="it-IT" sz="2400" dirty="0" err="1"/>
              <a:t>flows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a network of </a:t>
            </a:r>
            <a:r>
              <a:rPr lang="it-IT" sz="2400" dirty="0" err="1"/>
              <a:t>sinusoids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enables</a:t>
            </a:r>
            <a:r>
              <a:rPr lang="it-IT" sz="2400" dirty="0"/>
              <a:t> the </a:t>
            </a:r>
            <a:r>
              <a:rPr lang="it-IT" sz="2400" dirty="0" err="1"/>
              <a:t>trapping</a:t>
            </a:r>
            <a:r>
              <a:rPr lang="it-IT" sz="2400" dirty="0"/>
              <a:t> of </a:t>
            </a:r>
            <a:r>
              <a:rPr lang="it-IT" sz="2400" dirty="0" err="1"/>
              <a:t>bloodborne</a:t>
            </a:r>
            <a:r>
              <a:rPr lang="it-IT" sz="2400" dirty="0"/>
              <a:t> </a:t>
            </a:r>
            <a:r>
              <a:rPr lang="it-IT" sz="2400" dirty="0" err="1"/>
              <a:t>antigens</a:t>
            </a:r>
            <a:r>
              <a:rPr lang="it-IT" sz="2400" dirty="0"/>
              <a:t> by </a:t>
            </a:r>
            <a:r>
              <a:rPr lang="it-IT" sz="2400" dirty="0" err="1"/>
              <a:t>resident</a:t>
            </a:r>
            <a:r>
              <a:rPr lang="it-IT" sz="2400" dirty="0"/>
              <a:t> </a:t>
            </a:r>
            <a:r>
              <a:rPr lang="it-IT" sz="2400" dirty="0" err="1"/>
              <a:t>DCs</a:t>
            </a:r>
            <a:r>
              <a:rPr lang="it-IT" sz="2400" dirty="0"/>
              <a:t> and </a:t>
            </a:r>
            <a:r>
              <a:rPr lang="it-IT" sz="2400" dirty="0" err="1"/>
              <a:t>macrophages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b="1" dirty="0"/>
              <a:t>The </a:t>
            </a:r>
            <a:r>
              <a:rPr lang="it-IT" sz="2400" b="1" dirty="0" err="1"/>
              <a:t>cutaneous</a:t>
            </a:r>
            <a:r>
              <a:rPr lang="it-IT" sz="2400" b="1" dirty="0"/>
              <a:t> and </a:t>
            </a:r>
            <a:r>
              <a:rPr lang="it-IT" sz="2400" b="1" dirty="0" err="1"/>
              <a:t>mucosal</a:t>
            </a:r>
            <a:r>
              <a:rPr lang="it-IT" sz="2400" b="1" dirty="0"/>
              <a:t> </a:t>
            </a:r>
            <a:r>
              <a:rPr lang="it-IT" sz="2400" b="1" dirty="0" err="1"/>
              <a:t>lymphoid</a:t>
            </a:r>
            <a:r>
              <a:rPr lang="it-IT" sz="2400" b="1" dirty="0"/>
              <a:t> </a:t>
            </a:r>
            <a:r>
              <a:rPr lang="it-IT" sz="2400" b="1" dirty="0" err="1"/>
              <a:t>systems</a:t>
            </a:r>
            <a:r>
              <a:rPr lang="it-IT" sz="2400" b="1" dirty="0"/>
              <a:t> </a:t>
            </a:r>
            <a:r>
              <a:rPr lang="it-IT" sz="2400" dirty="0"/>
              <a:t>are </a:t>
            </a:r>
            <a:r>
              <a:rPr lang="it-IT" sz="2400" dirty="0" err="1"/>
              <a:t>located</a:t>
            </a:r>
            <a:r>
              <a:rPr lang="it-IT" sz="2400" dirty="0"/>
              <a:t> under the </a:t>
            </a:r>
            <a:r>
              <a:rPr lang="it-IT" sz="2400" dirty="0" err="1"/>
              <a:t>epithelia</a:t>
            </a:r>
            <a:r>
              <a:rPr lang="it-IT" sz="2400" dirty="0"/>
              <a:t> of the </a:t>
            </a:r>
            <a:r>
              <a:rPr lang="it-IT" sz="2400" dirty="0" err="1"/>
              <a:t>skin</a:t>
            </a:r>
            <a:r>
              <a:rPr lang="it-IT" sz="2400" dirty="0"/>
              <a:t> and the </a:t>
            </a:r>
            <a:r>
              <a:rPr lang="it-IT" sz="2400" dirty="0" err="1"/>
              <a:t>gastrointestinal</a:t>
            </a:r>
            <a:r>
              <a:rPr lang="it-IT" sz="2400" dirty="0"/>
              <a:t> and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tracts</a:t>
            </a:r>
            <a:r>
              <a:rPr lang="it-IT" sz="2400" dirty="0"/>
              <a:t>, </a:t>
            </a:r>
            <a:r>
              <a:rPr lang="it-IT" sz="2400" dirty="0" err="1"/>
              <a:t>respectively</a:t>
            </a:r>
            <a:r>
              <a:rPr lang="it-IT" sz="2400" dirty="0"/>
              <a:t>.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respond</a:t>
            </a:r>
            <a:r>
              <a:rPr lang="it-IT" sz="2400" dirty="0"/>
              <a:t> to </a:t>
            </a:r>
            <a:r>
              <a:rPr lang="it-IT" sz="2400" dirty="0" err="1"/>
              <a:t>antigens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enter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breaches</a:t>
            </a:r>
            <a:r>
              <a:rPr lang="it-IT" sz="2400" dirty="0"/>
              <a:t> in the </a:t>
            </a:r>
            <a:r>
              <a:rPr lang="it-IT" sz="2400" dirty="0" err="1"/>
              <a:t>epithelium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Pharyngeal</a:t>
            </a:r>
            <a:r>
              <a:rPr lang="it-IT" sz="2400" dirty="0"/>
              <a:t> </a:t>
            </a:r>
            <a:r>
              <a:rPr lang="it-IT" sz="2400" dirty="0" err="1"/>
              <a:t>tonsils</a:t>
            </a:r>
            <a:r>
              <a:rPr lang="it-IT" sz="2400" dirty="0"/>
              <a:t> and </a:t>
            </a:r>
            <a:r>
              <a:rPr lang="it-IT" sz="2400" dirty="0" err="1"/>
              <a:t>Peyer’s</a:t>
            </a:r>
            <a:r>
              <a:rPr lang="it-IT" sz="2400" dirty="0"/>
              <a:t> </a:t>
            </a:r>
            <a:r>
              <a:rPr lang="it-IT" sz="2400" dirty="0" err="1"/>
              <a:t>patches</a:t>
            </a:r>
            <a:r>
              <a:rPr lang="it-IT" sz="2400" dirty="0"/>
              <a:t> of the intestine are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anatomically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</a:t>
            </a:r>
            <a:r>
              <a:rPr lang="it-IT" sz="2400" dirty="0" err="1"/>
              <a:t>mucosal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. The large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lymphocytes</a:t>
            </a:r>
            <a:r>
              <a:rPr lang="it-IT" sz="2400" dirty="0"/>
              <a:t> in </a:t>
            </a:r>
            <a:r>
              <a:rPr lang="it-IT" sz="2400" dirty="0" err="1"/>
              <a:t>mucosal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 (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to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) </a:t>
            </a:r>
            <a:r>
              <a:rPr lang="it-IT" sz="2400" dirty="0" err="1"/>
              <a:t>reflects</a:t>
            </a:r>
            <a:r>
              <a:rPr lang="it-IT" sz="2400" dirty="0"/>
              <a:t> the </a:t>
            </a:r>
            <a:r>
              <a:rPr lang="it-IT" sz="2400" dirty="0" err="1"/>
              <a:t>huge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 area of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6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33933" y="295716"/>
            <a:ext cx="8124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Morphology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lymph</a:t>
            </a:r>
            <a:r>
              <a:rPr lang="it-IT" sz="2000" dirty="0"/>
              <a:t> </a:t>
            </a:r>
            <a:r>
              <a:rPr lang="it-IT" sz="2000" dirty="0" err="1"/>
              <a:t>node</a:t>
            </a:r>
            <a:r>
              <a:rPr lang="it-IT" sz="2000" dirty="0"/>
              <a:t>. (A) The </a:t>
            </a:r>
            <a:r>
              <a:rPr lang="it-IT" sz="2000" dirty="0" err="1"/>
              <a:t>histology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lymph</a:t>
            </a:r>
            <a:r>
              <a:rPr lang="it-IT" sz="2000" dirty="0"/>
              <a:t> </a:t>
            </a:r>
            <a:r>
              <a:rPr lang="it-IT" sz="2000" dirty="0" err="1"/>
              <a:t>node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outer</a:t>
            </a:r>
            <a:r>
              <a:rPr lang="it-IT" sz="2000" dirty="0"/>
              <a:t> </a:t>
            </a:r>
            <a:r>
              <a:rPr lang="it-IT" sz="2000" dirty="0" err="1"/>
              <a:t>cortex</a:t>
            </a:r>
            <a:r>
              <a:rPr lang="it-IT" sz="2000" dirty="0"/>
              <a:t> </a:t>
            </a:r>
            <a:r>
              <a:rPr lang="it-IT" sz="2000" dirty="0" err="1"/>
              <a:t>containing</a:t>
            </a:r>
            <a:r>
              <a:rPr lang="it-IT" sz="2000" dirty="0"/>
              <a:t> </a:t>
            </a:r>
            <a:r>
              <a:rPr lang="it-IT" sz="2000" dirty="0" err="1"/>
              <a:t>follicles</a:t>
            </a:r>
            <a:r>
              <a:rPr lang="it-IT" sz="2000" dirty="0"/>
              <a:t> and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inner</a:t>
            </a:r>
            <a:r>
              <a:rPr lang="it-IT" sz="2000" dirty="0"/>
              <a:t> </a:t>
            </a:r>
            <a:r>
              <a:rPr lang="it-IT" sz="2000" dirty="0" err="1"/>
              <a:t>medulla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28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70" y="1376924"/>
            <a:ext cx="7408060" cy="51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2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1744" y="539247"/>
            <a:ext cx="8228513" cy="57554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Toll-Like</a:t>
            </a:r>
            <a:r>
              <a:rPr lang="it-IT" sz="2800" b="1" dirty="0"/>
              <a:t> </a:t>
            </a:r>
            <a:r>
              <a:rPr lang="it-IT" sz="2800" b="1" dirty="0" err="1"/>
              <a:t>Receptors</a:t>
            </a:r>
            <a:endParaRPr lang="it-IT" sz="2800" b="1" dirty="0"/>
          </a:p>
          <a:p>
            <a:endParaRPr lang="it-IT" sz="2800" dirty="0"/>
          </a:p>
          <a:p>
            <a:r>
              <a:rPr lang="it-IT" sz="2400" dirty="0"/>
              <a:t>The best </a:t>
            </a:r>
            <a:r>
              <a:rPr lang="it-IT" sz="2400" dirty="0" err="1"/>
              <a:t>known</a:t>
            </a:r>
            <a:r>
              <a:rPr lang="it-IT" sz="2400" dirty="0"/>
              <a:t> of the pattern </a:t>
            </a:r>
            <a:r>
              <a:rPr lang="it-IT" sz="2400" dirty="0" err="1"/>
              <a:t>recognition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are the </a:t>
            </a:r>
            <a:r>
              <a:rPr lang="it-IT" sz="2400" dirty="0" err="1"/>
              <a:t>Toll-like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(</a:t>
            </a:r>
            <a:r>
              <a:rPr lang="it-IT" sz="2400" dirty="0" err="1"/>
              <a:t>TLRs</a:t>
            </a:r>
            <a:r>
              <a:rPr lang="it-IT" sz="2400" dirty="0"/>
              <a:t>). </a:t>
            </a:r>
          </a:p>
          <a:p>
            <a:r>
              <a:rPr lang="it-IT" sz="2400" dirty="0" err="1"/>
              <a:t>There</a:t>
            </a:r>
            <a:r>
              <a:rPr lang="it-IT" sz="2400" dirty="0"/>
              <a:t> are 10 </a:t>
            </a:r>
            <a:r>
              <a:rPr lang="it-IT" sz="2400" dirty="0" err="1"/>
              <a:t>TLRs</a:t>
            </a:r>
            <a:r>
              <a:rPr lang="it-IT" sz="2400" dirty="0"/>
              <a:t> in </a:t>
            </a:r>
            <a:r>
              <a:rPr lang="it-IT" sz="2400" dirty="0" err="1"/>
              <a:t>mammals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a wide </a:t>
            </a:r>
            <a:r>
              <a:rPr lang="it-IT" sz="2400" dirty="0" err="1"/>
              <a:t>range</a:t>
            </a:r>
            <a:r>
              <a:rPr lang="it-IT" sz="2400" dirty="0"/>
              <a:t> of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molecules</a:t>
            </a:r>
            <a:r>
              <a:rPr lang="it-IT" sz="2400" dirty="0"/>
              <a:t>. </a:t>
            </a:r>
          </a:p>
          <a:p>
            <a:r>
              <a:rPr lang="it-IT" sz="2400" b="1" dirty="0"/>
              <a:t>The plasma membrane </a:t>
            </a:r>
            <a:r>
              <a:rPr lang="it-IT" sz="2400" b="1" dirty="0" err="1"/>
              <a:t>TLRs</a:t>
            </a:r>
            <a:r>
              <a:rPr lang="it-IT" sz="2400" b="1" dirty="0"/>
              <a:t> </a:t>
            </a:r>
            <a:r>
              <a:rPr lang="it-IT" sz="2400" b="1" dirty="0" err="1"/>
              <a:t>recognize</a:t>
            </a:r>
            <a:r>
              <a:rPr lang="it-IT" sz="2400" b="1" dirty="0"/>
              <a:t> </a:t>
            </a:r>
            <a:r>
              <a:rPr lang="it-IT" sz="2400" b="1" dirty="0" err="1"/>
              <a:t>bacterial</a:t>
            </a:r>
            <a:r>
              <a:rPr lang="it-IT" sz="2400" b="1" dirty="0"/>
              <a:t> </a:t>
            </a:r>
            <a:r>
              <a:rPr lang="it-IT" sz="2400" b="1" dirty="0" err="1"/>
              <a:t>products</a:t>
            </a:r>
            <a:r>
              <a:rPr lang="it-IT" sz="2400" b="1" dirty="0"/>
              <a:t> </a:t>
            </a:r>
            <a:r>
              <a:rPr lang="it-IT" sz="2400" b="1" dirty="0" err="1"/>
              <a:t>such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</a:t>
            </a:r>
            <a:r>
              <a:rPr lang="it-IT" sz="2400" b="1" dirty="0" err="1"/>
              <a:t>lipopolysaccharide</a:t>
            </a:r>
            <a:r>
              <a:rPr lang="it-IT" sz="2400" b="1" dirty="0"/>
              <a:t> (LPS), and </a:t>
            </a:r>
            <a:r>
              <a:rPr lang="it-IT" sz="2400" b="1" dirty="0" err="1"/>
              <a:t>endosomal</a:t>
            </a:r>
            <a:r>
              <a:rPr lang="it-IT" sz="2400" b="1" dirty="0"/>
              <a:t> </a:t>
            </a:r>
            <a:r>
              <a:rPr lang="it-IT" sz="2400" b="1" dirty="0" err="1"/>
              <a:t>TLRs</a:t>
            </a:r>
            <a:r>
              <a:rPr lang="it-IT" sz="2400" b="1" dirty="0"/>
              <a:t> </a:t>
            </a:r>
            <a:r>
              <a:rPr lang="it-IT" sz="2400" b="1" dirty="0" err="1"/>
              <a:t>recognize</a:t>
            </a:r>
            <a:r>
              <a:rPr lang="it-IT" sz="2400" b="1" dirty="0"/>
              <a:t> </a:t>
            </a:r>
            <a:r>
              <a:rPr lang="it-IT" sz="2400" b="1" dirty="0" err="1"/>
              <a:t>viral</a:t>
            </a:r>
            <a:r>
              <a:rPr lang="it-IT" sz="2400" b="1" dirty="0"/>
              <a:t> and </a:t>
            </a:r>
            <a:r>
              <a:rPr lang="it-IT" sz="2400" b="1" dirty="0" err="1"/>
              <a:t>bacterial</a:t>
            </a:r>
            <a:r>
              <a:rPr lang="it-IT" sz="2400" b="1" dirty="0"/>
              <a:t> RNA and DNA. </a:t>
            </a:r>
          </a:p>
          <a:p>
            <a:r>
              <a:rPr lang="it-IT" sz="2400" dirty="0" err="1"/>
              <a:t>Recognition</a:t>
            </a:r>
            <a:r>
              <a:rPr lang="it-IT" sz="2400" dirty="0"/>
              <a:t> of </a:t>
            </a:r>
            <a:r>
              <a:rPr lang="it-IT" sz="2400" dirty="0" err="1"/>
              <a:t>microbes</a:t>
            </a:r>
            <a:r>
              <a:rPr lang="it-IT" sz="2400" dirty="0"/>
              <a:t> by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activates</a:t>
            </a:r>
            <a:r>
              <a:rPr lang="it-IT" sz="2400" dirty="0"/>
              <a:t> </a:t>
            </a:r>
            <a:r>
              <a:rPr lang="it-IT" sz="2400" dirty="0" err="1"/>
              <a:t>transcription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stimulate</a:t>
            </a:r>
            <a:r>
              <a:rPr lang="it-IT" sz="2400" dirty="0"/>
              <a:t> the production of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secreted</a:t>
            </a:r>
            <a:r>
              <a:rPr lang="it-IT" sz="2400" dirty="0"/>
              <a:t> and membrane </a:t>
            </a:r>
            <a:r>
              <a:rPr lang="it-IT" sz="2400" dirty="0" err="1"/>
              <a:t>proteins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 of </a:t>
            </a:r>
            <a:r>
              <a:rPr lang="it-IT" sz="2400" dirty="0" err="1"/>
              <a:t>inflammation</a:t>
            </a:r>
            <a:r>
              <a:rPr lang="it-IT" sz="2400" dirty="0"/>
              <a:t>, anti-</a:t>
            </a:r>
            <a:r>
              <a:rPr lang="it-IT" sz="2400" dirty="0" err="1"/>
              <a:t>viral</a:t>
            </a:r>
            <a:r>
              <a:rPr lang="it-IT" sz="2400" dirty="0"/>
              <a:t> </a:t>
            </a:r>
            <a:r>
              <a:rPr lang="it-IT" sz="2400" dirty="0" err="1"/>
              <a:t>cytokines</a:t>
            </a:r>
            <a:r>
              <a:rPr lang="it-IT" sz="2400" dirty="0"/>
              <a:t> (</a:t>
            </a:r>
            <a:r>
              <a:rPr lang="it-IT" sz="2400" dirty="0" err="1"/>
              <a:t>interferons</a:t>
            </a:r>
            <a:r>
              <a:rPr lang="it-IT" sz="2400" dirty="0"/>
              <a:t>), and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promote</a:t>
            </a:r>
            <a:r>
              <a:rPr lang="it-IT" sz="2400" dirty="0"/>
              <a:t> 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and the </a:t>
            </a:r>
            <a:r>
              <a:rPr lang="it-IT" sz="2400" dirty="0" err="1"/>
              <a:t>even</a:t>
            </a:r>
            <a:r>
              <a:rPr lang="it-IT" sz="2400" dirty="0"/>
              <a:t> more </a:t>
            </a:r>
            <a:r>
              <a:rPr lang="it-IT" sz="2400" dirty="0" err="1"/>
              <a:t>potent</a:t>
            </a:r>
            <a:r>
              <a:rPr lang="it-IT" sz="2400" dirty="0"/>
              <a:t> </a:t>
            </a:r>
            <a:r>
              <a:rPr lang="it-IT" sz="2400" dirty="0" err="1"/>
              <a:t>adaptive</a:t>
            </a:r>
            <a:r>
              <a:rPr lang="it-IT" sz="2400" dirty="0"/>
              <a:t> immune </a:t>
            </a:r>
            <a:r>
              <a:rPr lang="it-IT" sz="2400" dirty="0" err="1"/>
              <a:t>responses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120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6844" y="928523"/>
            <a:ext cx="84198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Within</a:t>
            </a:r>
            <a:r>
              <a:rPr lang="it-IT" sz="2400" b="1" dirty="0"/>
              <a:t> the </a:t>
            </a:r>
            <a:r>
              <a:rPr lang="it-IT" sz="2400" b="1" dirty="0" err="1"/>
              <a:t>peripheral</a:t>
            </a:r>
            <a:r>
              <a:rPr lang="it-IT" sz="2400" b="1" dirty="0"/>
              <a:t> </a:t>
            </a:r>
            <a:r>
              <a:rPr lang="it-IT" sz="2400" b="1" dirty="0" err="1"/>
              <a:t>lymphoid</a:t>
            </a:r>
            <a:r>
              <a:rPr lang="it-IT" sz="2400" b="1" dirty="0"/>
              <a:t> </a:t>
            </a:r>
            <a:r>
              <a:rPr lang="it-IT" sz="2400" b="1" dirty="0" err="1"/>
              <a:t>organs</a:t>
            </a:r>
            <a:r>
              <a:rPr lang="it-IT" sz="2400" b="1" dirty="0"/>
              <a:t>, T </a:t>
            </a:r>
            <a:r>
              <a:rPr lang="it-IT" sz="2400" b="1" dirty="0" err="1"/>
              <a:t>lymphocytes</a:t>
            </a:r>
            <a:r>
              <a:rPr lang="it-IT" sz="2400" b="1" dirty="0"/>
              <a:t> and B </a:t>
            </a:r>
            <a:r>
              <a:rPr lang="it-IT" sz="2400" b="1" dirty="0" err="1"/>
              <a:t>lymphocytes</a:t>
            </a:r>
            <a:r>
              <a:rPr lang="it-IT" sz="2400" b="1" dirty="0"/>
              <a:t> are </a:t>
            </a:r>
            <a:r>
              <a:rPr lang="it-IT" sz="2400" b="1" dirty="0" err="1"/>
              <a:t>segregated</a:t>
            </a:r>
            <a:r>
              <a:rPr lang="it-IT" sz="2400" b="1" dirty="0"/>
              <a:t> </a:t>
            </a:r>
            <a:r>
              <a:rPr lang="it-IT" sz="2400" b="1" dirty="0" err="1"/>
              <a:t>into</a:t>
            </a:r>
            <a:r>
              <a:rPr lang="it-IT" sz="2400" b="1" dirty="0"/>
              <a:t> </a:t>
            </a:r>
            <a:r>
              <a:rPr lang="it-IT" sz="2400" b="1" dirty="0" err="1"/>
              <a:t>different</a:t>
            </a:r>
            <a:r>
              <a:rPr lang="it-IT" sz="2400" b="1" dirty="0"/>
              <a:t> </a:t>
            </a:r>
            <a:r>
              <a:rPr lang="it-IT" sz="2400" b="1" dirty="0" err="1"/>
              <a:t>regions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In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, the </a:t>
            </a:r>
            <a:r>
              <a:rPr lang="it-IT" sz="2400" b="1" dirty="0"/>
              <a:t>B </a:t>
            </a:r>
            <a:r>
              <a:rPr lang="it-IT" sz="2400" b="1" dirty="0" err="1"/>
              <a:t>cells</a:t>
            </a:r>
            <a:r>
              <a:rPr lang="it-IT" sz="2400" b="1" dirty="0"/>
              <a:t> are </a:t>
            </a:r>
            <a:r>
              <a:rPr lang="it-IT" sz="2400" b="1" dirty="0" err="1"/>
              <a:t>concentrated</a:t>
            </a:r>
            <a:r>
              <a:rPr lang="it-IT" sz="2400" b="1" dirty="0"/>
              <a:t> in discrete </a:t>
            </a:r>
            <a:r>
              <a:rPr lang="it-IT" sz="2400" b="1" dirty="0" err="1"/>
              <a:t>structures</a:t>
            </a:r>
            <a:r>
              <a:rPr lang="it-IT" sz="2400" b="1" dirty="0"/>
              <a:t>, </a:t>
            </a:r>
            <a:r>
              <a:rPr lang="it-IT" sz="2400" b="1" dirty="0" err="1"/>
              <a:t>called</a:t>
            </a:r>
            <a:r>
              <a:rPr lang="it-IT" sz="2400" b="1" dirty="0"/>
              <a:t> </a:t>
            </a:r>
            <a:r>
              <a:rPr lang="it-IT" sz="2400" b="1" dirty="0" err="1"/>
              <a:t>follicles</a:t>
            </a:r>
            <a:r>
              <a:rPr lang="it-IT" sz="2400" b="1" dirty="0"/>
              <a:t>,</a:t>
            </a:r>
            <a:r>
              <a:rPr lang="it-IT" sz="2400" dirty="0"/>
              <a:t> </a:t>
            </a:r>
            <a:r>
              <a:rPr lang="it-IT" sz="2400" dirty="0" err="1"/>
              <a:t>located</a:t>
            </a:r>
            <a:r>
              <a:rPr lang="it-IT" sz="2400" dirty="0"/>
              <a:t> </a:t>
            </a:r>
            <a:r>
              <a:rPr lang="it-IT" sz="2400" dirty="0" err="1"/>
              <a:t>around</a:t>
            </a:r>
            <a:r>
              <a:rPr lang="it-IT" sz="2400" dirty="0"/>
              <a:t> the </a:t>
            </a:r>
            <a:r>
              <a:rPr lang="it-IT" sz="2400" dirty="0" err="1"/>
              <a:t>periphery</a:t>
            </a:r>
            <a:r>
              <a:rPr lang="it-IT" sz="2400" dirty="0"/>
              <a:t>, or </a:t>
            </a:r>
            <a:r>
              <a:rPr lang="it-IT" sz="2400" dirty="0" err="1"/>
              <a:t>cortex</a:t>
            </a:r>
            <a:r>
              <a:rPr lang="it-IT" sz="2400" dirty="0"/>
              <a:t>,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node</a:t>
            </a:r>
            <a:r>
              <a:rPr lang="it-IT" sz="2400" dirty="0"/>
              <a:t>.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B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a </a:t>
            </a:r>
            <a:r>
              <a:rPr lang="it-IT" sz="2400" dirty="0" err="1"/>
              <a:t>follicle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recently</a:t>
            </a:r>
            <a:r>
              <a:rPr lang="it-IT" sz="2400" dirty="0"/>
              <a:t> </a:t>
            </a:r>
            <a:r>
              <a:rPr lang="it-IT" sz="2400" dirty="0" err="1"/>
              <a:t>responded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antigen</a:t>
            </a:r>
            <a:r>
              <a:rPr lang="it-IT" sz="2400" dirty="0"/>
              <a:t>, the </a:t>
            </a:r>
            <a:r>
              <a:rPr lang="it-IT" sz="2400" dirty="0" err="1"/>
              <a:t>follicle</a:t>
            </a:r>
            <a:r>
              <a:rPr lang="it-IT" sz="2400" dirty="0"/>
              <a:t> </a:t>
            </a:r>
            <a:r>
              <a:rPr lang="it-IT" sz="2400" dirty="0" err="1"/>
              <a:t>develops</a:t>
            </a:r>
            <a:r>
              <a:rPr lang="it-IT" sz="2400" dirty="0"/>
              <a:t> a </a:t>
            </a:r>
            <a:r>
              <a:rPr lang="it-IT" sz="2400" dirty="0" err="1"/>
              <a:t>central</a:t>
            </a:r>
            <a:r>
              <a:rPr lang="it-IT" sz="2400" dirty="0"/>
              <a:t> </a:t>
            </a:r>
            <a:r>
              <a:rPr lang="it-IT" sz="2400" dirty="0" err="1"/>
              <a:t>pale-staining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a </a:t>
            </a:r>
            <a:r>
              <a:rPr lang="it-IT" sz="2400" dirty="0" err="1"/>
              <a:t>germinal</a:t>
            </a:r>
            <a:r>
              <a:rPr lang="it-IT" sz="2400" dirty="0"/>
              <a:t> center. The </a:t>
            </a:r>
            <a:r>
              <a:rPr lang="it-IT" sz="2400" b="1" dirty="0" err="1"/>
              <a:t>T</a:t>
            </a:r>
            <a:r>
              <a:rPr lang="it-IT" sz="2400" b="1" dirty="0"/>
              <a:t> </a:t>
            </a:r>
            <a:r>
              <a:rPr lang="it-IT" sz="2400" b="1" dirty="0" err="1"/>
              <a:t>lymphocytes</a:t>
            </a:r>
            <a:r>
              <a:rPr lang="it-IT" sz="2400" b="1" dirty="0"/>
              <a:t> are </a:t>
            </a:r>
            <a:r>
              <a:rPr lang="it-IT" sz="2400" b="1" dirty="0" err="1"/>
              <a:t>concentrated</a:t>
            </a:r>
            <a:r>
              <a:rPr lang="it-IT" sz="2400" b="1" dirty="0"/>
              <a:t> in the </a:t>
            </a:r>
            <a:r>
              <a:rPr lang="it-IT" sz="2400" b="1" dirty="0" err="1"/>
              <a:t>parafollicular</a:t>
            </a:r>
            <a:r>
              <a:rPr lang="it-IT" sz="2400" b="1" dirty="0"/>
              <a:t> </a:t>
            </a:r>
            <a:r>
              <a:rPr lang="it-IT" sz="2400" b="1" dirty="0" err="1"/>
              <a:t>cortex</a:t>
            </a:r>
            <a:r>
              <a:rPr lang="it-IT" sz="2400" b="1" dirty="0"/>
              <a:t>.</a:t>
            </a:r>
            <a:r>
              <a:rPr lang="it-IT" sz="2400" dirty="0"/>
              <a:t> The </a:t>
            </a:r>
            <a:r>
              <a:rPr lang="it-IT" sz="2400" dirty="0" err="1"/>
              <a:t>follicles</a:t>
            </a:r>
            <a:r>
              <a:rPr lang="it-IT" sz="2400" dirty="0"/>
              <a:t> </a:t>
            </a:r>
            <a:r>
              <a:rPr lang="it-IT" sz="2400" dirty="0" err="1"/>
              <a:t>contain</a:t>
            </a:r>
            <a:r>
              <a:rPr lang="it-IT" sz="2400" dirty="0"/>
              <a:t> the </a:t>
            </a:r>
            <a:r>
              <a:rPr lang="it-IT" sz="2400" dirty="0" err="1"/>
              <a:t>FDCs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involved</a:t>
            </a:r>
            <a:r>
              <a:rPr lang="it-IT" sz="2400" dirty="0"/>
              <a:t> in the </a:t>
            </a:r>
            <a:r>
              <a:rPr lang="it-IT" sz="2400" dirty="0" err="1"/>
              <a:t>activation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B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and the </a:t>
            </a:r>
            <a:r>
              <a:rPr lang="it-IT" sz="2400" dirty="0" err="1"/>
              <a:t>paracortex</a:t>
            </a:r>
            <a:r>
              <a:rPr lang="it-IT" sz="2400" dirty="0"/>
              <a:t> </a:t>
            </a:r>
            <a:r>
              <a:rPr lang="it-IT" sz="2400" dirty="0" err="1"/>
              <a:t>contains</a:t>
            </a:r>
            <a:r>
              <a:rPr lang="it-IT" sz="2400" dirty="0"/>
              <a:t> the </a:t>
            </a:r>
            <a:r>
              <a:rPr lang="it-IT" sz="2400" dirty="0" err="1"/>
              <a:t>DCs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antigens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. In the spleen, T </a:t>
            </a:r>
            <a:r>
              <a:rPr lang="it-IT" sz="2400" dirty="0" err="1"/>
              <a:t>lymphocytes</a:t>
            </a:r>
            <a:r>
              <a:rPr lang="it-IT" sz="2400" dirty="0"/>
              <a:t> are </a:t>
            </a:r>
            <a:r>
              <a:rPr lang="it-IT" sz="2400" dirty="0" err="1"/>
              <a:t>concentrated</a:t>
            </a:r>
            <a:r>
              <a:rPr lang="it-IT" sz="2400" dirty="0"/>
              <a:t> in </a:t>
            </a:r>
            <a:r>
              <a:rPr lang="it-IT" sz="2400" dirty="0" err="1"/>
              <a:t>periarteriolar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sheaths</a:t>
            </a:r>
            <a:r>
              <a:rPr lang="it-IT" sz="2400" dirty="0"/>
              <a:t> </a:t>
            </a:r>
            <a:r>
              <a:rPr lang="it-IT" sz="2400" dirty="0" err="1"/>
              <a:t>surrounding</a:t>
            </a:r>
            <a:r>
              <a:rPr lang="it-IT" sz="2400" dirty="0"/>
              <a:t> small </a:t>
            </a:r>
            <a:r>
              <a:rPr lang="it-IT" sz="2400" dirty="0" err="1"/>
              <a:t>arterioles</a:t>
            </a:r>
            <a:r>
              <a:rPr lang="it-IT" sz="2400" dirty="0"/>
              <a:t>, and B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reside</a:t>
            </a:r>
            <a:r>
              <a:rPr lang="it-IT" sz="2400" dirty="0"/>
              <a:t> in the </a:t>
            </a:r>
            <a:r>
              <a:rPr lang="it-IT" sz="2400" dirty="0" err="1"/>
              <a:t>follicles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626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465D723-2846-AD49-98B0-475690055206}"/>
              </a:ext>
            </a:extLst>
          </p:cNvPr>
          <p:cNvSpPr/>
          <p:nvPr/>
        </p:nvSpPr>
        <p:spPr>
          <a:xfrm>
            <a:off x="2043545" y="564172"/>
            <a:ext cx="79386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Lymphocytes</a:t>
            </a:r>
            <a:r>
              <a:rPr lang="it-IT" sz="2400" b="1" dirty="0"/>
              <a:t> </a:t>
            </a:r>
            <a:r>
              <a:rPr lang="it-IT" sz="2400" b="1" dirty="0" err="1"/>
              <a:t>constantly</a:t>
            </a:r>
            <a:r>
              <a:rPr lang="it-IT" sz="2400" b="1" dirty="0"/>
              <a:t> </a:t>
            </a:r>
            <a:r>
              <a:rPr lang="it-IT" sz="2400" b="1" dirty="0" err="1"/>
              <a:t>travel</a:t>
            </a:r>
            <a:r>
              <a:rPr lang="it-IT" sz="2400" b="1" dirty="0"/>
              <a:t> </a:t>
            </a:r>
            <a:r>
              <a:rPr lang="it-IT" sz="2400" b="1" dirty="0" err="1"/>
              <a:t>between</a:t>
            </a:r>
            <a:r>
              <a:rPr lang="it-IT" sz="2400" b="1" dirty="0"/>
              <a:t> </a:t>
            </a:r>
            <a:r>
              <a:rPr lang="it-IT" sz="2400" b="1" dirty="0" err="1"/>
              <a:t>tissues</a:t>
            </a:r>
            <a:r>
              <a:rPr lang="it-IT" sz="2400" b="1" dirty="0"/>
              <a:t> and home to </a:t>
            </a:r>
            <a:r>
              <a:rPr lang="it-IT" sz="2400" b="1" dirty="0" err="1"/>
              <a:t>particular</a:t>
            </a:r>
            <a:r>
              <a:rPr lang="it-IT" sz="2400" b="1" dirty="0"/>
              <a:t> </a:t>
            </a:r>
            <a:r>
              <a:rPr lang="it-IT" sz="2400" b="1" dirty="0" err="1"/>
              <a:t>sites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Naive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 </a:t>
            </a:r>
            <a:r>
              <a:rPr lang="it-IT" sz="2400" dirty="0" err="1"/>
              <a:t>circulate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peripheral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antigens</a:t>
            </a:r>
            <a:r>
              <a:rPr lang="it-IT" sz="2400" dirty="0"/>
              <a:t> are </a:t>
            </a:r>
            <a:r>
              <a:rPr lang="it-IT" sz="2400" dirty="0" err="1"/>
              <a:t>concentrated</a:t>
            </a:r>
            <a:r>
              <a:rPr lang="it-IT" sz="2400" dirty="0"/>
              <a:t> and immune </a:t>
            </a:r>
            <a:r>
              <a:rPr lang="it-IT" sz="2400" dirty="0" err="1"/>
              <a:t>responses</a:t>
            </a:r>
            <a:r>
              <a:rPr lang="it-IT" sz="2400" dirty="0"/>
              <a:t> are </a:t>
            </a:r>
            <a:r>
              <a:rPr lang="it-IT" sz="2400" dirty="0" err="1"/>
              <a:t>initiated</a:t>
            </a:r>
            <a:r>
              <a:rPr lang="it-IT" sz="2400" dirty="0"/>
              <a:t>, and </a:t>
            </a:r>
            <a:r>
              <a:rPr lang="it-IT" sz="2400" dirty="0" err="1"/>
              <a:t>effector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 migrate to </a:t>
            </a:r>
            <a:r>
              <a:rPr lang="it-IT" sz="2400" dirty="0" err="1"/>
              <a:t>sites</a:t>
            </a:r>
            <a:r>
              <a:rPr lang="it-IT" sz="2400" dirty="0"/>
              <a:t> of </a:t>
            </a:r>
            <a:r>
              <a:rPr lang="it-IT" sz="2400" dirty="0" err="1"/>
              <a:t>infection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/>
              <a:t>process</a:t>
            </a:r>
            <a:r>
              <a:rPr lang="it-IT" sz="2400" dirty="0"/>
              <a:t> of 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recirculation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for T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because</a:t>
            </a:r>
            <a:r>
              <a:rPr lang="it-IT" sz="2400" dirty="0"/>
              <a:t> naïve T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“</a:t>
            </a:r>
            <a:r>
              <a:rPr lang="it-IT" sz="2400" dirty="0" err="1"/>
              <a:t>patrol</a:t>
            </a:r>
            <a:r>
              <a:rPr lang="it-IT" sz="2400" dirty="0"/>
              <a:t>” </a:t>
            </a:r>
            <a:r>
              <a:rPr lang="it-IT" sz="2400" dirty="0" err="1"/>
              <a:t>widely</a:t>
            </a:r>
            <a:r>
              <a:rPr lang="it-IT" sz="2400" dirty="0"/>
              <a:t> </a:t>
            </a:r>
            <a:r>
              <a:rPr lang="it-IT" sz="2400" dirty="0" err="1"/>
              <a:t>distributed</a:t>
            </a:r>
            <a:r>
              <a:rPr lang="it-IT" sz="2400" dirty="0"/>
              <a:t> </a:t>
            </a:r>
            <a:r>
              <a:rPr lang="it-IT" sz="2400" dirty="0" err="1"/>
              <a:t>peripheral</a:t>
            </a:r>
            <a:r>
              <a:rPr lang="it-IT" sz="2400" dirty="0"/>
              <a:t> </a:t>
            </a:r>
            <a:r>
              <a:rPr lang="it-IT" sz="2400" dirty="0" err="1"/>
              <a:t>lymphoid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 to </a:t>
            </a:r>
            <a:r>
              <a:rPr lang="it-IT" sz="2400" dirty="0" err="1"/>
              <a:t>find</a:t>
            </a:r>
            <a:r>
              <a:rPr lang="it-IT" sz="2400" dirty="0"/>
              <a:t> </a:t>
            </a:r>
            <a:r>
              <a:rPr lang="it-IT" sz="2400" dirty="0" err="1"/>
              <a:t>antigens</a:t>
            </a:r>
            <a:r>
              <a:rPr lang="it-IT" sz="2400" dirty="0"/>
              <a:t>, and </a:t>
            </a:r>
            <a:r>
              <a:rPr lang="it-IT" sz="2400" dirty="0" err="1"/>
              <a:t>effector</a:t>
            </a:r>
            <a:r>
              <a:rPr lang="it-IT" sz="2400" dirty="0"/>
              <a:t> T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home to </a:t>
            </a:r>
            <a:r>
              <a:rPr lang="it-IT" sz="2400" dirty="0" err="1"/>
              <a:t>sites</a:t>
            </a:r>
            <a:r>
              <a:rPr lang="it-IT" sz="2400" dirty="0"/>
              <a:t> of </a:t>
            </a:r>
            <a:r>
              <a:rPr lang="it-IT" sz="2400" dirty="0" err="1"/>
              <a:t>infection</a:t>
            </a:r>
            <a:r>
              <a:rPr lang="it-IT" sz="2400" dirty="0"/>
              <a:t> to eliminate </a:t>
            </a:r>
            <a:r>
              <a:rPr lang="it-IT" sz="2400" dirty="0" err="1"/>
              <a:t>microbes</a:t>
            </a:r>
            <a:r>
              <a:rPr lang="it-IT" sz="2400" dirty="0"/>
              <a:t>. In </a:t>
            </a:r>
            <a:r>
              <a:rPr lang="it-IT" sz="2400" dirty="0" err="1"/>
              <a:t>contrast</a:t>
            </a:r>
            <a:r>
              <a:rPr lang="it-IT" sz="2400" dirty="0"/>
              <a:t>, plasma </a:t>
            </a:r>
            <a:r>
              <a:rPr lang="it-IT" sz="2400" dirty="0" err="1"/>
              <a:t>cells</a:t>
            </a:r>
            <a:r>
              <a:rPr lang="it-IT" sz="2400" dirty="0"/>
              <a:t> do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need</a:t>
            </a:r>
            <a:r>
              <a:rPr lang="it-IT" sz="2400" dirty="0"/>
              <a:t> to migrate to </a:t>
            </a:r>
            <a:r>
              <a:rPr lang="it-IT" sz="2400" dirty="0" err="1"/>
              <a:t>sites</a:t>
            </a:r>
            <a:r>
              <a:rPr lang="it-IT" sz="2400" dirty="0"/>
              <a:t> of </a:t>
            </a:r>
            <a:r>
              <a:rPr lang="it-IT" sz="2400" dirty="0" err="1"/>
              <a:t>infection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secrete </a:t>
            </a:r>
            <a:r>
              <a:rPr lang="it-IT" sz="2400" dirty="0" err="1"/>
              <a:t>antibodies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transported</a:t>
            </a:r>
            <a:r>
              <a:rPr lang="it-IT" sz="2400" dirty="0"/>
              <a:t> via the </a:t>
            </a:r>
            <a:r>
              <a:rPr lang="it-IT" sz="2400" dirty="0" err="1"/>
              <a:t>blood</a:t>
            </a:r>
            <a:r>
              <a:rPr lang="it-IT" sz="2400" dirty="0"/>
              <a:t> and </a:t>
            </a:r>
            <a:r>
              <a:rPr lang="it-IT" sz="2400" dirty="0" err="1"/>
              <a:t>lymph</a:t>
            </a:r>
            <a:r>
              <a:rPr lang="it-IT" sz="2400" dirty="0"/>
              <a:t> to </a:t>
            </a:r>
            <a:r>
              <a:rPr lang="it-IT" sz="2400" dirty="0" err="1"/>
              <a:t>distant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722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6807" y="295717"/>
            <a:ext cx="8412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(</a:t>
            </a:r>
            <a:r>
              <a:rPr lang="it-IT" dirty="0" err="1"/>
              <a:t>B</a:t>
            </a:r>
            <a:r>
              <a:rPr lang="it-IT" dirty="0"/>
              <a:t>) The </a:t>
            </a:r>
            <a:r>
              <a:rPr lang="it-IT" dirty="0" err="1"/>
              <a:t>segregation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, </a:t>
            </a:r>
            <a:r>
              <a:rPr lang="it-IT" dirty="0" err="1"/>
              <a:t>illustrated</a:t>
            </a:r>
            <a:r>
              <a:rPr lang="it-IT" dirty="0"/>
              <a:t> </a:t>
            </a:r>
            <a:r>
              <a:rPr lang="it-IT" dirty="0" err="1"/>
              <a:t>schematically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4 alle 13.30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38" y="942047"/>
            <a:ext cx="6388525" cy="55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67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00752" y="1590384"/>
            <a:ext cx="2167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C</a:t>
            </a:r>
            <a:r>
              <a:rPr lang="it-IT" sz="2000" dirty="0"/>
              <a:t>) The location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stained</a:t>
            </a:r>
            <a:r>
              <a:rPr lang="it-IT" sz="2000" dirty="0"/>
              <a:t> green, </a:t>
            </a:r>
            <a:r>
              <a:rPr lang="it-IT" sz="2000" dirty="0" err="1"/>
              <a:t>using</a:t>
            </a:r>
            <a:r>
              <a:rPr lang="it-IT" sz="2000" dirty="0"/>
              <a:t> the </a:t>
            </a:r>
            <a:r>
              <a:rPr lang="it-IT" sz="2000" dirty="0" err="1"/>
              <a:t>immunofluorescence</a:t>
            </a:r>
            <a:r>
              <a:rPr lang="it-IT" sz="2000" dirty="0"/>
              <a:t> </a:t>
            </a:r>
            <a:r>
              <a:rPr lang="it-IT" sz="2000" dirty="0" err="1"/>
              <a:t>technique</a:t>
            </a:r>
            <a:r>
              <a:rPr lang="it-IT" sz="2000" dirty="0"/>
              <a:t>) and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stained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) in a </a:t>
            </a:r>
            <a:r>
              <a:rPr lang="it-IT" sz="2000" dirty="0" err="1"/>
              <a:t>lymph</a:t>
            </a:r>
            <a:r>
              <a:rPr lang="it-IT" sz="2000" dirty="0"/>
              <a:t> </a:t>
            </a:r>
            <a:r>
              <a:rPr lang="it-IT" sz="2000" dirty="0" err="1"/>
              <a:t>node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4 alle 13.31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27" y="0"/>
            <a:ext cx="728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2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6064" y="411999"/>
            <a:ext cx="8419873" cy="5909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Cytokines</a:t>
            </a:r>
            <a:r>
              <a:rPr lang="it-IT" sz="2400" b="1" dirty="0"/>
              <a:t>: Messenger </a:t>
            </a:r>
            <a:r>
              <a:rPr lang="it-IT" sz="2400" b="1" dirty="0" err="1"/>
              <a:t>Molecules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Immune System</a:t>
            </a:r>
          </a:p>
          <a:p>
            <a:endParaRPr lang="it-IT" dirty="0"/>
          </a:p>
          <a:p>
            <a:r>
              <a:rPr lang="it-IT" sz="2400" b="1" dirty="0"/>
              <a:t>In innate immune </a:t>
            </a:r>
            <a:r>
              <a:rPr lang="it-IT" sz="2400" b="1" dirty="0" err="1"/>
              <a:t>responses</a:t>
            </a:r>
            <a:r>
              <a:rPr lang="it-IT" sz="2400" dirty="0"/>
              <a:t>, </a:t>
            </a:r>
            <a:r>
              <a:rPr lang="it-IT" sz="2400" dirty="0" err="1"/>
              <a:t>cytokines</a:t>
            </a:r>
            <a:r>
              <a:rPr lang="it-IT" sz="2400" dirty="0"/>
              <a:t> are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rapidly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stimuli</a:t>
            </a:r>
            <a:r>
              <a:rPr lang="it-IT" sz="2400" dirty="0"/>
              <a:t> are </a:t>
            </a:r>
            <a:r>
              <a:rPr lang="it-IT" sz="2400" dirty="0" err="1"/>
              <a:t>encountered</a:t>
            </a:r>
            <a:r>
              <a:rPr lang="it-IT" sz="2400" dirty="0"/>
              <a:t>, and </a:t>
            </a:r>
            <a:r>
              <a:rPr lang="it-IT" sz="2400" dirty="0" err="1"/>
              <a:t>function</a:t>
            </a:r>
            <a:r>
              <a:rPr lang="it-IT" sz="2400" dirty="0"/>
              <a:t> to induce </a:t>
            </a:r>
            <a:r>
              <a:rPr lang="it-IT" sz="2400" dirty="0" err="1"/>
              <a:t>inflammation</a:t>
            </a:r>
            <a:r>
              <a:rPr lang="it-IT" sz="2400" dirty="0"/>
              <a:t> and </a:t>
            </a:r>
            <a:r>
              <a:rPr lang="it-IT" sz="2400" dirty="0" err="1"/>
              <a:t>inhibit</a:t>
            </a:r>
            <a:r>
              <a:rPr lang="it-IT" sz="2400" dirty="0"/>
              <a:t> virus </a:t>
            </a:r>
            <a:r>
              <a:rPr lang="it-IT" sz="2400" dirty="0" err="1"/>
              <a:t>replication</a:t>
            </a:r>
            <a:r>
              <a:rPr lang="it-IT" sz="2400" dirty="0"/>
              <a:t>. These cytokines include TNF, IL-1, IL-12, type I IFNs, IFN-γ, and </a:t>
            </a:r>
            <a:r>
              <a:rPr lang="it-IT" sz="2400" dirty="0" err="1"/>
              <a:t>chemokines</a:t>
            </a:r>
            <a:r>
              <a:rPr lang="it-IT" sz="2400" dirty="0"/>
              <a:t>. </a:t>
            </a:r>
            <a:r>
              <a:rPr lang="it-IT" sz="2400" dirty="0" err="1"/>
              <a:t>Their</a:t>
            </a:r>
            <a:r>
              <a:rPr lang="it-IT" sz="2400" dirty="0"/>
              <a:t> major </a:t>
            </a:r>
            <a:r>
              <a:rPr lang="it-IT" sz="2400" dirty="0" err="1"/>
              <a:t>sources</a:t>
            </a:r>
            <a:r>
              <a:rPr lang="it-IT" sz="2400" dirty="0"/>
              <a:t> are </a:t>
            </a:r>
            <a:r>
              <a:rPr lang="it-IT" sz="2400" dirty="0" err="1"/>
              <a:t>macrophages</a:t>
            </a:r>
            <a:r>
              <a:rPr lang="it-IT" sz="2400" dirty="0"/>
              <a:t>, </a:t>
            </a:r>
            <a:r>
              <a:rPr lang="it-IT" sz="2400" dirty="0" err="1"/>
              <a:t>DCs</a:t>
            </a:r>
            <a:r>
              <a:rPr lang="it-IT" sz="2400" dirty="0"/>
              <a:t>, </a:t>
            </a:r>
            <a:r>
              <a:rPr lang="it-IT" sz="2400" dirty="0" err="1"/>
              <a:t>ILCs</a:t>
            </a:r>
            <a:r>
              <a:rPr lang="it-IT" sz="2400" dirty="0"/>
              <a:t>, and NK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and </a:t>
            </a:r>
            <a:r>
              <a:rPr lang="it-IT" sz="2400" dirty="0" err="1"/>
              <a:t>epithelial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can produce </a:t>
            </a:r>
            <a:r>
              <a:rPr lang="it-IT" sz="2400" dirty="0" err="1"/>
              <a:t>them</a:t>
            </a:r>
            <a:r>
              <a:rPr lang="it-IT" sz="2400" dirty="0"/>
              <a:t>.</a:t>
            </a:r>
          </a:p>
          <a:p>
            <a:r>
              <a:rPr lang="it-IT" sz="2400" dirty="0"/>
              <a:t>    </a:t>
            </a:r>
            <a:r>
              <a:rPr lang="it-IT" sz="2400" b="1" dirty="0"/>
              <a:t>In </a:t>
            </a:r>
            <a:r>
              <a:rPr lang="it-IT" sz="2400" b="1" dirty="0" err="1"/>
              <a:t>adaptive</a:t>
            </a:r>
            <a:r>
              <a:rPr lang="it-IT" sz="2400" b="1" dirty="0"/>
              <a:t> immune </a:t>
            </a:r>
            <a:r>
              <a:rPr lang="it-IT" sz="2400" b="1" dirty="0" err="1"/>
              <a:t>responses</a:t>
            </a:r>
            <a:r>
              <a:rPr lang="it-IT" sz="2400" dirty="0"/>
              <a:t>, </a:t>
            </a:r>
            <a:r>
              <a:rPr lang="it-IT" sz="2400" dirty="0" err="1"/>
              <a:t>cytokines</a:t>
            </a:r>
            <a:r>
              <a:rPr lang="it-IT" sz="2400" dirty="0"/>
              <a:t> are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principally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CD4+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lymphocytes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antigen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signals</a:t>
            </a:r>
            <a:r>
              <a:rPr lang="it-IT" sz="2400" dirty="0"/>
              <a:t>, and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promote</a:t>
            </a:r>
            <a:r>
              <a:rPr lang="it-IT" sz="2400" dirty="0"/>
              <a:t> 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proliferation</a:t>
            </a:r>
            <a:r>
              <a:rPr lang="it-IT" sz="2400" dirty="0"/>
              <a:t> and </a:t>
            </a:r>
            <a:r>
              <a:rPr lang="it-IT" sz="2400" dirty="0" err="1"/>
              <a:t>differentiation</a:t>
            </a:r>
            <a:r>
              <a:rPr lang="it-IT" sz="2400" dirty="0"/>
              <a:t> and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effector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The main ones in this group are IL-2, IL-4, IL-5, IL-17, and IFN-γ; their roles in immune responses are described later. Some cytokines serve mainly to limit and terminate immune responses; these include TGF-β and IL-10.</a:t>
            </a:r>
          </a:p>
        </p:txBody>
      </p:sp>
    </p:spTree>
    <p:extLst>
      <p:ext uri="{BB962C8B-B14F-4D97-AF65-F5344CB8AC3E}">
        <p14:creationId xmlns:p14="http://schemas.microsoft.com/office/powerpoint/2010/main" val="316141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F198AB1-D481-8E49-B18F-73FEFB15F9D4}"/>
              </a:ext>
            </a:extLst>
          </p:cNvPr>
          <p:cNvSpPr/>
          <p:nvPr/>
        </p:nvSpPr>
        <p:spPr>
          <a:xfrm>
            <a:off x="2022764" y="1526831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Some </a:t>
            </a:r>
            <a:r>
              <a:rPr lang="it-IT" sz="2400" dirty="0" err="1"/>
              <a:t>cytokines</a:t>
            </a:r>
            <a:r>
              <a:rPr lang="it-IT" sz="2400" dirty="0"/>
              <a:t> </a:t>
            </a:r>
            <a:r>
              <a:rPr lang="it-IT" sz="2400" dirty="0" err="1"/>
              <a:t>stimulate</a:t>
            </a:r>
            <a:r>
              <a:rPr lang="it-IT" sz="2400" dirty="0"/>
              <a:t> </a:t>
            </a:r>
            <a:r>
              <a:rPr lang="it-IT" sz="2400" dirty="0" err="1"/>
              <a:t>hematopoiesis</a:t>
            </a:r>
            <a:r>
              <a:rPr lang="it-IT" sz="2400" dirty="0"/>
              <a:t> and are </a:t>
            </a:r>
            <a:r>
              <a:rPr lang="it-IT" sz="2400" b="1" dirty="0" err="1"/>
              <a:t>called</a:t>
            </a:r>
            <a:r>
              <a:rPr lang="it-IT" sz="2400" b="1" dirty="0"/>
              <a:t> </a:t>
            </a:r>
            <a:r>
              <a:rPr lang="it-IT" sz="2400" b="1" dirty="0" err="1"/>
              <a:t>colony-stimulating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 </a:t>
            </a:r>
            <a:r>
              <a:rPr lang="it-IT" sz="2400" b="1" dirty="0" err="1"/>
              <a:t>because</a:t>
            </a:r>
            <a:r>
              <a:rPr lang="it-IT" sz="2400" b="1" dirty="0"/>
              <a:t> </a:t>
            </a:r>
            <a:r>
              <a:rPr lang="it-IT" sz="2400" b="1" dirty="0" err="1"/>
              <a:t>they</a:t>
            </a:r>
            <a:r>
              <a:rPr lang="it-IT" sz="2400" b="1" dirty="0"/>
              <a:t> </a:t>
            </a:r>
            <a:r>
              <a:rPr lang="it-IT" sz="2400" b="1" dirty="0" err="1"/>
              <a:t>stimulate</a:t>
            </a:r>
            <a:r>
              <a:rPr lang="it-IT" sz="2400" b="1" dirty="0"/>
              <a:t> </a:t>
            </a:r>
            <a:r>
              <a:rPr lang="it-IT" sz="2400" b="1" dirty="0" err="1"/>
              <a:t>formation</a:t>
            </a:r>
            <a:r>
              <a:rPr lang="it-IT" sz="2400" b="1" dirty="0"/>
              <a:t> of </a:t>
            </a:r>
            <a:r>
              <a:rPr lang="it-IT" sz="2400" b="1" dirty="0" err="1"/>
              <a:t>blood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colonies</a:t>
            </a:r>
            <a:r>
              <a:rPr lang="it-IT" sz="2400" b="1" dirty="0"/>
              <a:t> from bone </a:t>
            </a:r>
            <a:r>
              <a:rPr lang="it-IT" sz="2400" b="1" dirty="0" err="1"/>
              <a:t>marrow</a:t>
            </a:r>
            <a:r>
              <a:rPr lang="it-IT" sz="2400" b="1" dirty="0"/>
              <a:t> </a:t>
            </a:r>
            <a:r>
              <a:rPr lang="it-IT" sz="2400" b="1" dirty="0" err="1"/>
              <a:t>progenitors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functions</a:t>
            </a:r>
            <a:r>
              <a:rPr lang="it-IT" sz="2400" dirty="0"/>
              <a:t> are to </a:t>
            </a:r>
            <a:r>
              <a:rPr lang="it-IT" sz="2400" dirty="0" err="1"/>
              <a:t>increase</a:t>
            </a:r>
            <a:r>
              <a:rPr lang="it-IT" sz="2400" dirty="0"/>
              <a:t> </a:t>
            </a:r>
            <a:r>
              <a:rPr lang="it-IT" sz="2400" dirty="0" err="1"/>
              <a:t>leukocyte</a:t>
            </a:r>
            <a:r>
              <a:rPr lang="it-IT" sz="2400" dirty="0"/>
              <a:t> </a:t>
            </a:r>
            <a:r>
              <a:rPr lang="it-IT" sz="2400" dirty="0" err="1"/>
              <a:t>numbers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immune and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, and to </a:t>
            </a:r>
            <a:r>
              <a:rPr lang="it-IT" sz="2400" dirty="0" err="1"/>
              <a:t>replace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consumed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.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produced</a:t>
            </a:r>
            <a:r>
              <a:rPr lang="it-IT" sz="2400" dirty="0"/>
              <a:t> by </a:t>
            </a:r>
            <a:r>
              <a:rPr lang="it-IT" sz="2400" dirty="0" err="1"/>
              <a:t>marrow</a:t>
            </a:r>
            <a:r>
              <a:rPr lang="it-IT" sz="2400" dirty="0"/>
              <a:t> </a:t>
            </a:r>
            <a:r>
              <a:rPr lang="it-IT" sz="2400" dirty="0" err="1"/>
              <a:t>stromal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T </a:t>
            </a:r>
            <a:r>
              <a:rPr lang="it-IT" sz="2400" dirty="0" err="1"/>
              <a:t>lymphocytes</a:t>
            </a:r>
            <a:r>
              <a:rPr lang="it-IT" sz="2400" dirty="0"/>
              <a:t>, </a:t>
            </a:r>
            <a:r>
              <a:rPr lang="it-IT" sz="2400" dirty="0" err="1"/>
              <a:t>macrophages</a:t>
            </a:r>
            <a:r>
              <a:rPr lang="it-IT" sz="2400" dirty="0"/>
              <a:t>,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  <a:r>
              <a:rPr lang="it-IT" sz="2400" dirty="0" err="1"/>
              <a:t>Examples</a:t>
            </a:r>
            <a:r>
              <a:rPr lang="it-IT" sz="2400" dirty="0"/>
              <a:t> include GM-CSF and IL-7.</a:t>
            </a:r>
          </a:p>
        </p:txBody>
      </p:sp>
    </p:spTree>
    <p:extLst>
      <p:ext uri="{BB962C8B-B14F-4D97-AF65-F5344CB8AC3E}">
        <p14:creationId xmlns:p14="http://schemas.microsoft.com/office/powerpoint/2010/main" val="289138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8-24 alle 13.18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44" y="269624"/>
            <a:ext cx="7652712" cy="63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4532" y="414489"/>
            <a:ext cx="848945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 </a:t>
            </a:r>
            <a:r>
              <a:rPr lang="it-IT" sz="2400" b="1" dirty="0" err="1"/>
              <a:t>Cell-mediated</a:t>
            </a:r>
            <a:r>
              <a:rPr lang="it-IT" sz="2400" b="1" dirty="0"/>
              <a:t> </a:t>
            </a:r>
            <a:r>
              <a:rPr lang="it-IT" sz="2400" b="1" dirty="0" err="1"/>
              <a:t>immunity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000" dirty="0" err="1"/>
              <a:t>Dendritic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DCs</a:t>
            </a:r>
            <a:r>
              <a:rPr lang="it-IT" sz="2000" dirty="0"/>
              <a:t>) </a:t>
            </a:r>
            <a:r>
              <a:rPr lang="it-IT" sz="2000" dirty="0" err="1"/>
              <a:t>capture</a:t>
            </a:r>
            <a:r>
              <a:rPr lang="it-IT" sz="2000" dirty="0"/>
              <a:t> </a:t>
            </a:r>
            <a:r>
              <a:rPr lang="it-IT" sz="2000" dirty="0" err="1"/>
              <a:t>microbial</a:t>
            </a:r>
            <a:r>
              <a:rPr lang="it-IT" sz="2000" dirty="0"/>
              <a:t> antigens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epithelia</a:t>
            </a:r>
            <a:r>
              <a:rPr lang="it-IT" sz="2000" dirty="0"/>
              <a:t> and </a:t>
            </a:r>
            <a:r>
              <a:rPr lang="it-IT" sz="2000" dirty="0" err="1"/>
              <a:t>tissues</a:t>
            </a:r>
            <a:r>
              <a:rPr lang="it-IT" sz="2000" dirty="0"/>
              <a:t> and </a:t>
            </a:r>
            <a:r>
              <a:rPr lang="it-IT" sz="2000" dirty="0" err="1"/>
              <a:t>transport</a:t>
            </a:r>
            <a:r>
              <a:rPr lang="it-IT" sz="2000" dirty="0"/>
              <a:t> the antigens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lymph</a:t>
            </a:r>
            <a:r>
              <a:rPr lang="it-IT" sz="2000" dirty="0"/>
              <a:t> </a:t>
            </a:r>
            <a:r>
              <a:rPr lang="it-IT" sz="2000" dirty="0" err="1"/>
              <a:t>nodes</a:t>
            </a:r>
            <a:r>
              <a:rPr lang="it-IT" sz="2000" dirty="0"/>
              <a:t>.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, the </a:t>
            </a:r>
            <a:r>
              <a:rPr lang="it-IT" sz="2000" dirty="0" err="1"/>
              <a:t>DCs</a:t>
            </a:r>
            <a:r>
              <a:rPr lang="it-IT" sz="2000" dirty="0"/>
              <a:t> mature, and express high </a:t>
            </a:r>
            <a:r>
              <a:rPr lang="it-IT" sz="2000" dirty="0" err="1"/>
              <a:t>levels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MHC </a:t>
            </a:r>
            <a:r>
              <a:rPr lang="it-IT" sz="2000" dirty="0" err="1"/>
              <a:t>molecules</a:t>
            </a:r>
            <a:r>
              <a:rPr lang="it-IT" sz="2000" dirty="0"/>
              <a:t> and </a:t>
            </a:r>
            <a:r>
              <a:rPr lang="it-IT" sz="2000" dirty="0" err="1"/>
              <a:t>costimulators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Naïve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recognize</a:t>
            </a:r>
            <a:r>
              <a:rPr lang="it-IT" sz="2000" dirty="0"/>
              <a:t> </a:t>
            </a:r>
            <a:r>
              <a:rPr lang="it-IT" sz="2000" dirty="0" err="1"/>
              <a:t>MHC-associated</a:t>
            </a:r>
            <a:r>
              <a:rPr lang="it-IT" sz="2000" dirty="0"/>
              <a:t> peptide antigens </a:t>
            </a:r>
            <a:r>
              <a:rPr lang="it-IT" sz="2000" dirty="0" err="1"/>
              <a:t>displayed</a:t>
            </a:r>
            <a:r>
              <a:rPr lang="it-IT" sz="2000" dirty="0"/>
              <a:t> on </a:t>
            </a:r>
            <a:r>
              <a:rPr lang="it-IT" sz="2000" dirty="0" err="1"/>
              <a:t>DCs</a:t>
            </a:r>
            <a:r>
              <a:rPr lang="it-IT" sz="2000" dirty="0"/>
              <a:t>. The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proliferate and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differentiate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</a:t>
            </a:r>
            <a:r>
              <a:rPr lang="it-IT" sz="2000" dirty="0" err="1"/>
              <a:t>effector</a:t>
            </a:r>
            <a:r>
              <a:rPr lang="it-IT" sz="2000" dirty="0"/>
              <a:t> and </a:t>
            </a:r>
            <a:r>
              <a:rPr lang="it-IT" sz="2000" dirty="0" err="1"/>
              <a:t>memory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migrate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 and serve </a:t>
            </a:r>
            <a:r>
              <a:rPr lang="it-IT" sz="2000" dirty="0" err="1"/>
              <a:t>various</a:t>
            </a:r>
            <a:r>
              <a:rPr lang="it-IT" sz="2000" dirty="0"/>
              <a:t> </a:t>
            </a:r>
            <a:r>
              <a:rPr lang="it-IT" sz="2000" dirty="0" err="1"/>
              <a:t>functions</a:t>
            </a:r>
            <a:r>
              <a:rPr lang="it-IT" sz="2000" dirty="0"/>
              <a:t> in </a:t>
            </a:r>
            <a:r>
              <a:rPr lang="it-IT" sz="2000" dirty="0" err="1"/>
              <a:t>cell-mediated</a:t>
            </a:r>
            <a:r>
              <a:rPr lang="it-IT" sz="2000" dirty="0"/>
              <a:t> </a:t>
            </a:r>
            <a:r>
              <a:rPr lang="it-IT" sz="2000" dirty="0" err="1"/>
              <a:t>immunity</a:t>
            </a:r>
            <a:r>
              <a:rPr lang="it-IT" sz="2000" dirty="0"/>
              <a:t>.</a:t>
            </a:r>
          </a:p>
          <a:p>
            <a:r>
              <a:rPr lang="it-IT" sz="2000" dirty="0"/>
              <a:t>CD4+ </a:t>
            </a:r>
            <a:r>
              <a:rPr lang="it-IT" sz="2000" dirty="0" err="1"/>
              <a:t>effector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TH1 subset </a:t>
            </a:r>
            <a:r>
              <a:rPr lang="it-IT" sz="2000" dirty="0" err="1"/>
              <a:t>recognize</a:t>
            </a:r>
            <a:r>
              <a:rPr lang="it-IT" sz="2000" dirty="0"/>
              <a:t> the antigens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</a:t>
            </a:r>
            <a:r>
              <a:rPr lang="it-IT" sz="2000" dirty="0" err="1"/>
              <a:t>ingested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phagocytes</a:t>
            </a:r>
            <a:r>
              <a:rPr lang="it-IT" sz="2000" dirty="0"/>
              <a:t>, and </a:t>
            </a:r>
            <a:r>
              <a:rPr lang="it-IT" sz="2000" dirty="0" err="1"/>
              <a:t>activate</a:t>
            </a:r>
            <a:r>
              <a:rPr lang="it-IT" sz="2000" dirty="0"/>
              <a:t> the </a:t>
            </a:r>
            <a:r>
              <a:rPr lang="it-IT" sz="2000" dirty="0" err="1"/>
              <a:t>phagocytes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kill</a:t>
            </a:r>
            <a:r>
              <a:rPr lang="it-IT" sz="2000" dirty="0"/>
              <a:t> the </a:t>
            </a:r>
            <a:r>
              <a:rPr lang="it-IT" sz="2000" dirty="0" err="1"/>
              <a:t>microbes</a:t>
            </a:r>
            <a:r>
              <a:rPr lang="it-IT" sz="2000" dirty="0"/>
              <a:t>;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subsets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effector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enhance</a:t>
            </a:r>
            <a:r>
              <a:rPr lang="it-IT" sz="2000" dirty="0"/>
              <a:t> </a:t>
            </a:r>
            <a:r>
              <a:rPr lang="it-IT" sz="2000" dirty="0" err="1"/>
              <a:t>leukocyte</a:t>
            </a:r>
            <a:r>
              <a:rPr lang="it-IT" sz="2000" dirty="0"/>
              <a:t> </a:t>
            </a:r>
            <a:r>
              <a:rPr lang="it-IT" sz="2000" dirty="0" err="1"/>
              <a:t>recruitment</a:t>
            </a:r>
            <a:r>
              <a:rPr lang="it-IT" sz="2000" dirty="0"/>
              <a:t> and </a:t>
            </a:r>
            <a:r>
              <a:rPr lang="it-IT" sz="2000" dirty="0" err="1"/>
              <a:t>stimulate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immune </a:t>
            </a:r>
            <a:r>
              <a:rPr lang="it-IT" sz="2000" dirty="0" err="1"/>
              <a:t>responses</a:t>
            </a:r>
            <a:r>
              <a:rPr lang="it-IT" sz="2000" dirty="0"/>
              <a:t>. </a:t>
            </a:r>
          </a:p>
          <a:p>
            <a:r>
              <a:rPr lang="it-IT" sz="2000" dirty="0"/>
              <a:t>CD8+ </a:t>
            </a:r>
            <a:r>
              <a:rPr lang="it-IT" sz="2000" dirty="0" err="1"/>
              <a:t>cytotoxic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lymphocytes</a:t>
            </a:r>
            <a:r>
              <a:rPr lang="it-IT" sz="2000" dirty="0"/>
              <a:t> (</a:t>
            </a:r>
            <a:r>
              <a:rPr lang="it-IT" sz="2000" dirty="0" err="1"/>
              <a:t>CTLs</a:t>
            </a:r>
            <a:r>
              <a:rPr lang="it-IT" sz="2000" dirty="0"/>
              <a:t>) </a:t>
            </a:r>
            <a:r>
              <a:rPr lang="it-IT" sz="2000" dirty="0" err="1"/>
              <a:t>kill</a:t>
            </a:r>
            <a:r>
              <a:rPr lang="it-IT" sz="2000" dirty="0"/>
              <a:t> </a:t>
            </a:r>
            <a:r>
              <a:rPr lang="it-IT" sz="2000" dirty="0" err="1"/>
              <a:t>infected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harboring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in the </a:t>
            </a:r>
            <a:r>
              <a:rPr lang="it-IT" sz="2000" dirty="0" err="1"/>
              <a:t>cytoplasm</a:t>
            </a:r>
            <a:r>
              <a:rPr lang="it-IT" sz="2000" dirty="0"/>
              <a:t>. Some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remain</a:t>
            </a:r>
            <a:r>
              <a:rPr lang="it-IT" sz="2000" dirty="0"/>
              <a:t> in the </a:t>
            </a:r>
            <a:r>
              <a:rPr lang="it-IT" sz="2000" dirty="0" err="1"/>
              <a:t>lymphoid</a:t>
            </a:r>
            <a:r>
              <a:rPr lang="it-IT" sz="2000" dirty="0"/>
              <a:t> </a:t>
            </a:r>
            <a:r>
              <a:rPr lang="it-IT" sz="2000" dirty="0" err="1"/>
              <a:t>organs</a:t>
            </a:r>
            <a:r>
              <a:rPr lang="it-IT" sz="2000" dirty="0"/>
              <a:t> and help </a:t>
            </a:r>
            <a:r>
              <a:rPr lang="it-IT" sz="2000" dirty="0" err="1"/>
              <a:t>B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produce </a:t>
            </a:r>
            <a:r>
              <a:rPr lang="it-IT" sz="2000" dirty="0" err="1"/>
              <a:t>antibodies</a:t>
            </a:r>
            <a:r>
              <a:rPr lang="it-IT" sz="2000" dirty="0"/>
              <a:t>, and some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differentiate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</a:t>
            </a:r>
            <a:r>
              <a:rPr lang="it-IT" sz="2000" dirty="0" err="1"/>
              <a:t>long-lived</a:t>
            </a:r>
            <a:r>
              <a:rPr lang="it-IT" sz="2000" dirty="0"/>
              <a:t> </a:t>
            </a:r>
            <a:r>
              <a:rPr lang="it-IT" sz="2000" dirty="0" err="1"/>
              <a:t>memory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APC, </a:t>
            </a:r>
            <a:r>
              <a:rPr lang="it-IT" sz="2000" dirty="0" err="1"/>
              <a:t>Antigen-presenting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784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8-24 alle 13.40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8" y="0"/>
            <a:ext cx="774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3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7889" y="794352"/>
            <a:ext cx="81562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In the case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b="1" dirty="0" err="1"/>
              <a:t>immunization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a </a:t>
            </a:r>
            <a:r>
              <a:rPr lang="it-IT" sz="2000" b="1" dirty="0" err="1"/>
              <a:t>protein</a:t>
            </a:r>
            <a:r>
              <a:rPr lang="it-IT" sz="2000" b="1" dirty="0"/>
              <a:t> </a:t>
            </a:r>
            <a:r>
              <a:rPr lang="it-IT" sz="2000" b="1" dirty="0" err="1"/>
              <a:t>antigen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in a vaccine, a </a:t>
            </a:r>
            <a:r>
              <a:rPr lang="it-IT" sz="2000" dirty="0" err="1"/>
              <a:t>microbial</a:t>
            </a:r>
            <a:r>
              <a:rPr lang="it-IT" sz="2000" dirty="0"/>
              <a:t> </a:t>
            </a:r>
            <a:r>
              <a:rPr lang="it-IT" sz="2000" dirty="0" err="1"/>
              <a:t>mimic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adjuvant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stimulates</a:t>
            </a:r>
            <a:r>
              <a:rPr lang="it-IT" sz="2000" dirty="0"/>
              <a:t> innate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given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antigen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During</a:t>
            </a:r>
            <a:r>
              <a:rPr lang="it-IT" sz="2000" dirty="0"/>
              <a:t> the innate </a:t>
            </a:r>
            <a:r>
              <a:rPr lang="it-IT" sz="2000" dirty="0" err="1"/>
              <a:t>response</a:t>
            </a:r>
            <a:r>
              <a:rPr lang="it-IT" sz="2000" dirty="0"/>
              <a:t>, the </a:t>
            </a:r>
            <a:r>
              <a:rPr lang="it-IT" sz="2000" dirty="0" err="1"/>
              <a:t>microbe</a:t>
            </a:r>
            <a:r>
              <a:rPr lang="it-IT" sz="2000" dirty="0"/>
              <a:t> or </a:t>
            </a:r>
            <a:r>
              <a:rPr lang="it-IT" sz="2000" dirty="0" err="1"/>
              <a:t>adjuvant</a:t>
            </a:r>
            <a:r>
              <a:rPr lang="it-IT" sz="2000" dirty="0"/>
              <a:t> </a:t>
            </a:r>
            <a:r>
              <a:rPr lang="it-IT" sz="2000" dirty="0" err="1"/>
              <a:t>activates</a:t>
            </a:r>
            <a:r>
              <a:rPr lang="it-IT" sz="2000" dirty="0"/>
              <a:t> </a:t>
            </a:r>
            <a:r>
              <a:rPr lang="it-IT" sz="2000" dirty="0" err="1"/>
              <a:t>APCs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express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costimulators</a:t>
            </a:r>
            <a:r>
              <a:rPr lang="it-IT" sz="2000" b="1" dirty="0"/>
              <a:t> </a:t>
            </a:r>
            <a:r>
              <a:rPr lang="it-IT" sz="2000" dirty="0"/>
              <a:t>and </a:t>
            </a:r>
            <a:r>
              <a:rPr lang="it-IT" sz="2000" dirty="0" err="1"/>
              <a:t>to</a:t>
            </a:r>
            <a:r>
              <a:rPr lang="it-IT" sz="2000" dirty="0"/>
              <a:t> secrete </a:t>
            </a:r>
            <a:r>
              <a:rPr lang="it-IT" sz="2000" dirty="0" err="1"/>
              <a:t>cytokines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stimulate</a:t>
            </a:r>
            <a:r>
              <a:rPr lang="it-IT" sz="2000" dirty="0"/>
              <a:t> the </a:t>
            </a:r>
            <a:r>
              <a:rPr lang="it-IT" sz="2000" dirty="0" err="1"/>
              <a:t>proliferation</a:t>
            </a:r>
            <a:r>
              <a:rPr lang="it-IT" sz="2000" dirty="0"/>
              <a:t> and </a:t>
            </a:r>
            <a:r>
              <a:rPr lang="it-IT" sz="2000" dirty="0" err="1"/>
              <a:t>differentiation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lymphocytes</a:t>
            </a:r>
            <a:r>
              <a:rPr lang="it-IT" sz="2000" dirty="0"/>
              <a:t>. </a:t>
            </a:r>
          </a:p>
          <a:p>
            <a:r>
              <a:rPr lang="it-IT" sz="2000" b="1" dirty="0"/>
              <a:t>The </a:t>
            </a:r>
            <a:r>
              <a:rPr lang="it-IT" sz="2000" b="1" dirty="0" err="1"/>
              <a:t>principal</a:t>
            </a:r>
            <a:r>
              <a:rPr lang="it-IT" sz="2000" b="1" dirty="0"/>
              <a:t> </a:t>
            </a:r>
            <a:r>
              <a:rPr lang="it-IT" sz="2000" b="1" dirty="0" err="1"/>
              <a:t>costimulators</a:t>
            </a:r>
            <a:r>
              <a:rPr lang="it-IT" sz="2000" b="1" dirty="0"/>
              <a:t> </a:t>
            </a:r>
            <a:r>
              <a:rPr lang="it-IT" sz="2000" b="1" dirty="0" err="1"/>
              <a:t>for</a:t>
            </a:r>
            <a:r>
              <a:rPr lang="it-IT" sz="2000" b="1" dirty="0"/>
              <a:t> </a:t>
            </a:r>
            <a:r>
              <a:rPr lang="it-IT" sz="2000" b="1" dirty="0" err="1"/>
              <a:t>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are the B7 </a:t>
            </a:r>
            <a:r>
              <a:rPr lang="it-IT" sz="2000" b="1" dirty="0" err="1"/>
              <a:t>proteins</a:t>
            </a:r>
            <a:r>
              <a:rPr lang="it-IT" sz="2000" b="1" dirty="0"/>
              <a:t> (CD80 and CD86), </a:t>
            </a:r>
            <a:r>
              <a:rPr lang="it-IT" sz="2000" b="1" dirty="0" err="1"/>
              <a:t>which</a:t>
            </a:r>
            <a:r>
              <a:rPr lang="it-IT" sz="2000" b="1" dirty="0"/>
              <a:t> are </a:t>
            </a:r>
            <a:r>
              <a:rPr lang="it-IT" sz="2000" b="1" dirty="0" err="1"/>
              <a:t>expressed</a:t>
            </a:r>
            <a:r>
              <a:rPr lang="it-IT" sz="2000" b="1" dirty="0"/>
              <a:t> on </a:t>
            </a:r>
            <a:r>
              <a:rPr lang="it-IT" sz="2000" b="1" dirty="0" err="1"/>
              <a:t>APCs</a:t>
            </a:r>
            <a:r>
              <a:rPr lang="it-IT" sz="2000" b="1" dirty="0"/>
              <a:t> and are </a:t>
            </a:r>
            <a:r>
              <a:rPr lang="it-IT" sz="2000" b="1" dirty="0" err="1"/>
              <a:t>recognized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the CD28 </a:t>
            </a:r>
            <a:r>
              <a:rPr lang="it-IT" sz="2000" b="1" dirty="0" err="1"/>
              <a:t>receptor</a:t>
            </a:r>
            <a:r>
              <a:rPr lang="it-IT" sz="2000" b="1" dirty="0"/>
              <a:t> on </a:t>
            </a:r>
            <a:r>
              <a:rPr lang="it-IT" sz="2000" b="1" dirty="0" err="1"/>
              <a:t>naïve</a:t>
            </a:r>
            <a:r>
              <a:rPr lang="it-IT" sz="2000" b="1" dirty="0"/>
              <a:t> </a:t>
            </a:r>
            <a:r>
              <a:rPr lang="it-IT" sz="2000" b="1" dirty="0" err="1"/>
              <a:t>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dirty="0"/>
              <a:t>. </a:t>
            </a:r>
            <a:r>
              <a:rPr lang="it-IT" sz="2000" dirty="0" err="1"/>
              <a:t>Antigen</a:t>
            </a:r>
            <a:r>
              <a:rPr lang="it-IT" sz="2000" dirty="0"/>
              <a:t> (“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1</a:t>
            </a:r>
            <a:r>
              <a:rPr lang="it-IT" sz="2000" dirty="0"/>
              <a:t>”) and </a:t>
            </a:r>
            <a:r>
              <a:rPr lang="it-IT" sz="2000" dirty="0" err="1"/>
              <a:t>costimulatory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innate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(“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2</a:t>
            </a:r>
            <a:r>
              <a:rPr lang="it-IT" sz="2000" dirty="0"/>
              <a:t>”)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cooperatively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activate</a:t>
            </a:r>
            <a:r>
              <a:rPr lang="it-IT" sz="2000" dirty="0"/>
              <a:t> </a:t>
            </a:r>
            <a:r>
              <a:rPr lang="it-IT" sz="2000" dirty="0" err="1"/>
              <a:t>antigen-specific</a:t>
            </a:r>
            <a:r>
              <a:rPr lang="it-IT" sz="2000" dirty="0"/>
              <a:t> </a:t>
            </a:r>
            <a:r>
              <a:rPr lang="it-IT" sz="2000" dirty="0" err="1"/>
              <a:t>lymphocytes</a:t>
            </a:r>
            <a:r>
              <a:rPr lang="it-IT" sz="2000" dirty="0"/>
              <a:t>. The </a:t>
            </a:r>
            <a:r>
              <a:rPr lang="it-IT" sz="2000" dirty="0" err="1"/>
              <a:t>requirement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microbe-triggered</a:t>
            </a:r>
            <a:r>
              <a:rPr lang="it-IT" sz="2000" dirty="0"/>
              <a:t> 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2</a:t>
            </a:r>
            <a:r>
              <a:rPr lang="it-IT" sz="2000" dirty="0"/>
              <a:t> </a:t>
            </a:r>
            <a:r>
              <a:rPr lang="it-IT" sz="2000" dirty="0" err="1"/>
              <a:t>ensures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the </a:t>
            </a:r>
            <a:r>
              <a:rPr lang="it-IT" sz="2000" dirty="0" err="1"/>
              <a:t>adaptive</a:t>
            </a:r>
            <a:r>
              <a:rPr lang="it-IT" sz="2000" dirty="0"/>
              <a:t> immune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and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harmless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. </a:t>
            </a:r>
          </a:p>
          <a:p>
            <a:r>
              <a:rPr lang="it-IT" sz="2000" dirty="0"/>
              <a:t>In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and </a:t>
            </a:r>
            <a:r>
              <a:rPr lang="it-IT" sz="2000" dirty="0" err="1"/>
              <a:t>transplants</a:t>
            </a:r>
            <a:r>
              <a:rPr lang="it-IT" sz="2000" dirty="0"/>
              <a:t>, “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2</a:t>
            </a:r>
            <a:r>
              <a:rPr lang="it-IT" sz="2000" dirty="0"/>
              <a:t>”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provided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 </a:t>
            </a:r>
            <a:r>
              <a:rPr lang="it-IT" sz="2000" dirty="0" err="1"/>
              <a:t>released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(the </a:t>
            </a:r>
            <a:r>
              <a:rPr lang="it-IT" sz="2000" dirty="0" err="1"/>
              <a:t>damage-associated</a:t>
            </a:r>
            <a:r>
              <a:rPr lang="it-IT" sz="2000" dirty="0"/>
              <a:t> </a:t>
            </a:r>
            <a:r>
              <a:rPr lang="it-IT" sz="2000" dirty="0" err="1"/>
              <a:t>molecular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8963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06473C-467E-4541-B0BB-257A169F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495" y="0"/>
            <a:ext cx="7537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16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8912" y="208742"/>
            <a:ext cx="84720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Subsets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helper</a:t>
            </a:r>
            <a:r>
              <a:rPr lang="it-IT" b="1" dirty="0"/>
              <a:t> </a:t>
            </a:r>
            <a:r>
              <a:rPr lang="it-IT" b="1" dirty="0" err="1"/>
              <a:t>T</a:t>
            </a:r>
            <a:r>
              <a:rPr lang="it-IT" b="1" dirty="0"/>
              <a:t> (TH) </a:t>
            </a:r>
            <a:r>
              <a:rPr lang="it-IT" b="1" dirty="0" err="1"/>
              <a:t>cells</a:t>
            </a:r>
            <a:r>
              <a:rPr lang="it-IT" b="1" dirty="0"/>
              <a:t>. </a:t>
            </a:r>
            <a:r>
              <a:rPr lang="it-IT" dirty="0"/>
              <a:t>In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stimuli</a:t>
            </a:r>
            <a:r>
              <a:rPr lang="it-IT" dirty="0"/>
              <a:t> (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) </a:t>
            </a:r>
            <a:r>
              <a:rPr lang="it-IT" dirty="0" err="1"/>
              <a:t>present</a:t>
            </a:r>
            <a:r>
              <a:rPr lang="it-IT" dirty="0"/>
              <a:t> at the </a:t>
            </a:r>
            <a:r>
              <a:rPr lang="it-IT" dirty="0" err="1"/>
              <a:t>time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antigen</a:t>
            </a:r>
            <a:r>
              <a:rPr lang="it-IT" dirty="0"/>
              <a:t> </a:t>
            </a:r>
            <a:r>
              <a:rPr lang="it-IT" dirty="0" err="1"/>
              <a:t>recognition</a:t>
            </a:r>
            <a:r>
              <a:rPr lang="it-IT" dirty="0"/>
              <a:t>, </a:t>
            </a:r>
            <a:r>
              <a:rPr lang="it-IT" dirty="0" err="1"/>
              <a:t>naive</a:t>
            </a:r>
            <a:r>
              <a:rPr lang="it-IT" dirty="0"/>
              <a:t> CD4+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differentiate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populations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effector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produce </a:t>
            </a:r>
            <a:r>
              <a:rPr lang="it-IT" dirty="0" err="1"/>
              <a:t>distinct</a:t>
            </a:r>
            <a:r>
              <a:rPr lang="it-IT" dirty="0"/>
              <a:t> </a:t>
            </a:r>
            <a:r>
              <a:rPr lang="it-IT" dirty="0" err="1"/>
              <a:t>sets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(</a:t>
            </a:r>
            <a:r>
              <a:rPr lang="it-IT" dirty="0" err="1"/>
              <a:t>indicated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target </a:t>
            </a:r>
            <a:r>
              <a:rPr lang="it-IT" dirty="0" err="1"/>
              <a:t>cells</a:t>
            </a:r>
            <a:r>
              <a:rPr lang="it-IT" dirty="0"/>
              <a:t>) and mediate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. The </a:t>
            </a:r>
            <a:r>
              <a:rPr lang="it-IT" dirty="0" err="1"/>
              <a:t>roles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subsets</a:t>
            </a:r>
            <a:r>
              <a:rPr lang="it-IT" dirty="0"/>
              <a:t> in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defense</a:t>
            </a:r>
            <a:r>
              <a:rPr lang="it-IT" dirty="0"/>
              <a:t> and </a:t>
            </a:r>
            <a:r>
              <a:rPr lang="it-IT" dirty="0" err="1"/>
              <a:t>immunologic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are </a:t>
            </a:r>
            <a:r>
              <a:rPr lang="it-IT" dirty="0" err="1"/>
              <a:t>summarized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populations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capable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converting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. Some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produce multiple </a:t>
            </a:r>
            <a:r>
              <a:rPr lang="it-IT" dirty="0" err="1"/>
              <a:t>cytokines</a:t>
            </a:r>
            <a:r>
              <a:rPr lang="it-IT" dirty="0"/>
              <a:t> and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distinct</a:t>
            </a:r>
            <a:r>
              <a:rPr lang="it-IT" dirty="0"/>
              <a:t> subset. </a:t>
            </a:r>
          </a:p>
        </p:txBody>
      </p:sp>
      <p:pic>
        <p:nvPicPr>
          <p:cNvPr id="3" name="Immagine 2" descr="Schermata 2018-08-24 alle 13.41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508" y="2516212"/>
            <a:ext cx="6920963" cy="40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59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30778" y="1582341"/>
            <a:ext cx="8113889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responses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regulated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a </a:t>
            </a:r>
            <a:r>
              <a:rPr lang="it-IT" sz="2400" dirty="0" err="1"/>
              <a:t>balance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costimulatory</a:t>
            </a:r>
            <a:r>
              <a:rPr lang="it-IT" sz="2400" dirty="0"/>
              <a:t> and </a:t>
            </a:r>
            <a:r>
              <a:rPr lang="it-IT" sz="2400" dirty="0" err="1"/>
              <a:t>inhibitory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. The major </a:t>
            </a:r>
            <a:r>
              <a:rPr lang="it-IT" sz="2400" dirty="0" err="1"/>
              <a:t>costimulatory</a:t>
            </a:r>
            <a:r>
              <a:rPr lang="it-IT" sz="2400" dirty="0"/>
              <a:t> </a:t>
            </a:r>
            <a:r>
              <a:rPr lang="it-IT" sz="2400" dirty="0" err="1"/>
              <a:t>receptor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CD28, </a:t>
            </a:r>
            <a:r>
              <a:rPr lang="it-IT" sz="2400" dirty="0" err="1"/>
              <a:t>mentioned</a:t>
            </a:r>
            <a:r>
              <a:rPr lang="it-IT" sz="2400" dirty="0"/>
              <a:t> </a:t>
            </a:r>
            <a:r>
              <a:rPr lang="it-IT" sz="2400" dirty="0" err="1"/>
              <a:t>earlier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molecule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recognizes</a:t>
            </a:r>
            <a:r>
              <a:rPr lang="it-IT" sz="2400" dirty="0"/>
              <a:t> B7 </a:t>
            </a:r>
            <a:r>
              <a:rPr lang="it-IT" sz="2400" dirty="0" err="1"/>
              <a:t>ligands</a:t>
            </a:r>
            <a:r>
              <a:rPr lang="it-IT" sz="2400" dirty="0"/>
              <a:t> on </a:t>
            </a:r>
            <a:r>
              <a:rPr lang="it-IT" sz="2400" dirty="0" err="1"/>
              <a:t>APCs</a:t>
            </a:r>
            <a:r>
              <a:rPr lang="it-IT" sz="2400" dirty="0"/>
              <a:t> and </a:t>
            </a:r>
            <a:r>
              <a:rPr lang="it-IT" sz="2400" dirty="0" err="1"/>
              <a:t>provides</a:t>
            </a:r>
            <a:r>
              <a:rPr lang="it-IT" sz="2400" dirty="0"/>
              <a:t> 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signals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work </a:t>
            </a:r>
            <a:r>
              <a:rPr lang="it-IT" sz="2400" dirty="0" err="1"/>
              <a:t>together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antigen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.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CD28 family include </a:t>
            </a:r>
            <a:r>
              <a:rPr lang="it-IT" sz="2400" dirty="0" err="1"/>
              <a:t>two</a:t>
            </a:r>
            <a:r>
              <a:rPr lang="it-IT" sz="2400" dirty="0"/>
              <a:t> “</a:t>
            </a:r>
            <a:r>
              <a:rPr lang="it-IT" sz="2400" dirty="0" err="1"/>
              <a:t>coinhibitory</a:t>
            </a:r>
            <a:r>
              <a:rPr lang="it-IT" sz="2400" dirty="0"/>
              <a:t>” </a:t>
            </a:r>
            <a:r>
              <a:rPr lang="it-IT" sz="2400" dirty="0" err="1"/>
              <a:t>receptors</a:t>
            </a:r>
            <a:r>
              <a:rPr lang="it-IT" sz="2400" dirty="0"/>
              <a:t>, CTLA-4 and PD-1, </a:t>
            </a:r>
            <a:r>
              <a:rPr lang="it-IT" sz="2400" dirty="0" err="1"/>
              <a:t>which</a:t>
            </a:r>
            <a:r>
              <a:rPr lang="it-IT" sz="2400" dirty="0"/>
              <a:t> block </a:t>
            </a:r>
            <a:r>
              <a:rPr lang="it-IT" sz="2400" dirty="0" err="1"/>
              <a:t>signals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the TCR and </a:t>
            </a:r>
            <a:r>
              <a:rPr lang="it-IT" sz="2400" dirty="0" err="1"/>
              <a:t>from</a:t>
            </a:r>
            <a:r>
              <a:rPr lang="it-IT" sz="2400" dirty="0"/>
              <a:t> CD28 and </a:t>
            </a:r>
            <a:r>
              <a:rPr lang="it-IT" sz="2400" dirty="0" err="1"/>
              <a:t>thus</a:t>
            </a:r>
            <a:r>
              <a:rPr lang="it-IT" sz="2400" dirty="0"/>
              <a:t> terminate </a:t>
            </a:r>
            <a:r>
              <a:rPr lang="it-IT" sz="2400" dirty="0" err="1"/>
              <a:t>T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. </a:t>
            </a:r>
            <a:r>
              <a:rPr lang="it-IT" sz="2400" dirty="0" err="1"/>
              <a:t>Blocking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coinhibitors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proved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a </a:t>
            </a:r>
            <a:r>
              <a:rPr lang="it-IT" sz="2400" dirty="0" err="1"/>
              <a:t>powerful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enhancing</a:t>
            </a:r>
            <a:r>
              <a:rPr lang="it-IT" sz="2400" dirty="0"/>
              <a:t> </a:t>
            </a:r>
            <a:r>
              <a:rPr lang="it-IT" sz="2400" dirty="0" err="1"/>
              <a:t>anti-tumor</a:t>
            </a:r>
            <a:r>
              <a:rPr lang="it-IT" sz="2400" dirty="0"/>
              <a:t> immune </a:t>
            </a:r>
            <a:r>
              <a:rPr lang="it-IT" sz="2400" dirty="0" err="1"/>
              <a:t>responses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189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97965" y="151180"/>
            <a:ext cx="87960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Humoral</a:t>
            </a:r>
            <a:r>
              <a:rPr lang="it-IT" b="1" dirty="0"/>
              <a:t> </a:t>
            </a:r>
            <a:r>
              <a:rPr lang="it-IT" b="1" dirty="0" err="1"/>
              <a:t>immunity</a:t>
            </a:r>
            <a:r>
              <a:rPr lang="it-IT" b="1" dirty="0"/>
              <a:t>. </a:t>
            </a:r>
            <a:r>
              <a:rPr lang="it-IT" dirty="0" err="1"/>
              <a:t>Naive</a:t>
            </a:r>
            <a:r>
              <a:rPr lang="it-IT" dirty="0"/>
              <a:t>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</a:t>
            </a:r>
            <a:r>
              <a:rPr lang="it-IT" dirty="0" err="1"/>
              <a:t>recognize</a:t>
            </a:r>
            <a:r>
              <a:rPr lang="it-IT" dirty="0"/>
              <a:t> antigens, and under the </a:t>
            </a:r>
            <a:r>
              <a:rPr lang="it-IT" dirty="0" err="1"/>
              <a:t>influence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stimuli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), the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proliferate and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differentiate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antibody-secreting</a:t>
            </a:r>
            <a:r>
              <a:rPr lang="it-IT" dirty="0"/>
              <a:t> plasma </a:t>
            </a:r>
            <a:r>
              <a:rPr lang="it-IT" dirty="0" err="1"/>
              <a:t>cells</a:t>
            </a:r>
            <a:r>
              <a:rPr lang="it-IT" dirty="0"/>
              <a:t>. Some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undergo</a:t>
            </a:r>
            <a:r>
              <a:rPr lang="it-IT" dirty="0"/>
              <a:t> </a:t>
            </a:r>
            <a:r>
              <a:rPr lang="it-IT" dirty="0" err="1"/>
              <a:t>heavy-chain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switching</a:t>
            </a:r>
            <a:r>
              <a:rPr lang="it-IT" dirty="0"/>
              <a:t> and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maturation</a:t>
            </a:r>
            <a:r>
              <a:rPr lang="it-IT" dirty="0"/>
              <a:t>, and some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long-lived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Antibodies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heavy-chain</a:t>
            </a:r>
            <a:r>
              <a:rPr lang="it-IT" dirty="0"/>
              <a:t> </a:t>
            </a:r>
            <a:r>
              <a:rPr lang="it-IT" dirty="0" err="1"/>
              <a:t>classes</a:t>
            </a:r>
            <a:r>
              <a:rPr lang="it-IT" dirty="0"/>
              <a:t> (</a:t>
            </a:r>
            <a:r>
              <a:rPr lang="it-IT" dirty="0" err="1"/>
              <a:t>isotypes</a:t>
            </a:r>
            <a:r>
              <a:rPr lang="it-IT" dirty="0"/>
              <a:t>)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effector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, </a:t>
            </a:r>
            <a:r>
              <a:rPr lang="it-IT" dirty="0" err="1"/>
              <a:t>shown</a:t>
            </a:r>
            <a:r>
              <a:rPr lang="it-IT" dirty="0"/>
              <a:t> on the right. Note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antibodies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are </a:t>
            </a:r>
            <a:r>
              <a:rPr lang="it-IT" dirty="0" err="1"/>
              <a:t>IgG</a:t>
            </a:r>
            <a:r>
              <a:rPr lang="it-IT" dirty="0"/>
              <a:t>; </a:t>
            </a:r>
            <a:r>
              <a:rPr lang="it-IT" dirty="0" err="1"/>
              <a:t>these</a:t>
            </a:r>
            <a:r>
              <a:rPr lang="it-IT" dirty="0"/>
              <a:t> and </a:t>
            </a:r>
            <a:r>
              <a:rPr lang="it-IT" dirty="0" err="1"/>
              <a:t>IgM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complement</a:t>
            </a:r>
            <a:r>
              <a:rPr lang="it-IT" dirty="0"/>
              <a:t>; and the </a:t>
            </a:r>
            <a:r>
              <a:rPr lang="it-IT" dirty="0" err="1"/>
              <a:t>specialized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IgA</a:t>
            </a:r>
            <a:r>
              <a:rPr lang="it-IT" dirty="0"/>
              <a:t> (</a:t>
            </a:r>
            <a:r>
              <a:rPr lang="it-IT" dirty="0" err="1"/>
              <a:t>mucosal</a:t>
            </a:r>
            <a:r>
              <a:rPr lang="it-IT" dirty="0"/>
              <a:t> </a:t>
            </a:r>
            <a:r>
              <a:rPr lang="it-IT" dirty="0" err="1"/>
              <a:t>immunity</a:t>
            </a:r>
            <a:r>
              <a:rPr lang="it-IT" dirty="0"/>
              <a:t>) and </a:t>
            </a:r>
            <a:r>
              <a:rPr lang="it-IT" dirty="0" err="1"/>
              <a:t>IgE</a:t>
            </a:r>
            <a:r>
              <a:rPr lang="it-IT" dirty="0"/>
              <a:t> (</a:t>
            </a:r>
            <a:r>
              <a:rPr lang="it-IT" dirty="0" err="1"/>
              <a:t>mast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and </a:t>
            </a:r>
            <a:r>
              <a:rPr lang="it-IT" dirty="0" err="1"/>
              <a:t>eosinophil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) </a:t>
            </a:r>
          </a:p>
        </p:txBody>
      </p:sp>
      <p:pic>
        <p:nvPicPr>
          <p:cNvPr id="3" name="Immagine 2" descr="Schermata 2018-08-24 alle 13.4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370" y="2626809"/>
            <a:ext cx="7587260" cy="39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04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3222" y="335846"/>
            <a:ext cx="8240889" cy="60939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humoral</a:t>
            </a:r>
            <a:r>
              <a:rPr lang="it-IT" sz="2400" b="1" dirty="0"/>
              <a:t> immune </a:t>
            </a:r>
            <a:r>
              <a:rPr lang="it-IT" sz="2400" b="1" dirty="0" err="1"/>
              <a:t>response</a:t>
            </a:r>
            <a:r>
              <a:rPr lang="it-IT" sz="2400" b="1" dirty="0"/>
              <a:t> </a:t>
            </a:r>
            <a:r>
              <a:rPr lang="it-IT" sz="2400" b="1" dirty="0" err="1"/>
              <a:t>combats</a:t>
            </a:r>
            <a:r>
              <a:rPr lang="it-IT" sz="2400" b="1" dirty="0"/>
              <a:t> </a:t>
            </a:r>
            <a:r>
              <a:rPr lang="it-IT" sz="2400" b="1" dirty="0" err="1"/>
              <a:t>microbes</a:t>
            </a:r>
            <a:r>
              <a:rPr lang="it-IT" sz="2400" b="1" dirty="0"/>
              <a:t> in </a:t>
            </a:r>
            <a:r>
              <a:rPr lang="it-IT" sz="2400" b="1" dirty="0" err="1"/>
              <a:t>numerous</a:t>
            </a:r>
            <a:r>
              <a:rPr lang="it-IT" sz="2400" b="1" dirty="0"/>
              <a:t> </a:t>
            </a:r>
            <a:r>
              <a:rPr lang="it-IT" sz="2400" b="1" dirty="0" err="1"/>
              <a:t>ways</a:t>
            </a:r>
            <a:endParaRPr lang="it-IT" sz="2400" b="1" dirty="0"/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dirty="0" err="1"/>
              <a:t>Antibodies</a:t>
            </a:r>
            <a:r>
              <a:rPr lang="it-IT" dirty="0"/>
              <a:t> </a:t>
            </a:r>
            <a:r>
              <a:rPr lang="it-IT" dirty="0" err="1"/>
              <a:t>bind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 and </a:t>
            </a: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infecting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neutralizing</a:t>
            </a:r>
            <a:r>
              <a:rPr lang="it-IT" dirty="0"/>
              <a:t> the </a:t>
            </a:r>
            <a:r>
              <a:rPr lang="it-IT" dirty="0" err="1"/>
              <a:t>microbes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IgG</a:t>
            </a:r>
            <a:r>
              <a:rPr lang="it-IT" dirty="0"/>
              <a:t> </a:t>
            </a:r>
            <a:r>
              <a:rPr lang="it-IT" dirty="0" err="1"/>
              <a:t>antibodies</a:t>
            </a:r>
            <a:r>
              <a:rPr lang="it-IT" dirty="0"/>
              <a:t> </a:t>
            </a:r>
            <a:r>
              <a:rPr lang="it-IT" dirty="0" err="1"/>
              <a:t>coat</a:t>
            </a:r>
            <a:r>
              <a:rPr lang="it-IT" dirty="0"/>
              <a:t> (</a:t>
            </a:r>
            <a:r>
              <a:rPr lang="it-IT" dirty="0" err="1"/>
              <a:t>opsonize</a:t>
            </a:r>
            <a:r>
              <a:rPr lang="it-IT" dirty="0"/>
              <a:t>) </a:t>
            </a:r>
            <a:r>
              <a:rPr lang="it-IT" dirty="0" err="1"/>
              <a:t>microbes</a:t>
            </a:r>
            <a:r>
              <a:rPr lang="it-IT" dirty="0"/>
              <a:t> and target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phagocytosis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phagocytes</a:t>
            </a:r>
            <a:r>
              <a:rPr lang="it-IT" dirty="0"/>
              <a:t> (</a:t>
            </a:r>
            <a:r>
              <a:rPr lang="it-IT" dirty="0" err="1"/>
              <a:t>neutrophils</a:t>
            </a:r>
            <a:r>
              <a:rPr lang="it-IT" dirty="0"/>
              <a:t> and </a:t>
            </a:r>
            <a:r>
              <a:rPr lang="it-IT" dirty="0" err="1"/>
              <a:t>macrophages</a:t>
            </a:r>
            <a:r>
              <a:rPr lang="it-IT" dirty="0"/>
              <a:t>) express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Fc</a:t>
            </a:r>
            <a:r>
              <a:rPr lang="it-IT" dirty="0"/>
              <a:t> </a:t>
            </a:r>
            <a:r>
              <a:rPr lang="it-IT" dirty="0" err="1"/>
              <a:t>tails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IgG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IgG</a:t>
            </a:r>
            <a:r>
              <a:rPr lang="it-IT" dirty="0"/>
              <a:t> and </a:t>
            </a:r>
            <a:r>
              <a:rPr lang="it-IT" dirty="0" err="1"/>
              <a:t>IgM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the </a:t>
            </a:r>
            <a:r>
              <a:rPr lang="it-IT" dirty="0" err="1"/>
              <a:t>complement</a:t>
            </a:r>
            <a:r>
              <a:rPr lang="it-IT" dirty="0"/>
              <a:t> system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classical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and </a:t>
            </a:r>
            <a:r>
              <a:rPr lang="it-IT" dirty="0" err="1"/>
              <a:t>complement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phagocytosis</a:t>
            </a:r>
            <a:r>
              <a:rPr lang="it-IT" dirty="0"/>
              <a:t> and </a:t>
            </a:r>
            <a:r>
              <a:rPr lang="it-IT" dirty="0" err="1"/>
              <a:t>destruction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IgA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secreted</a:t>
            </a:r>
            <a:r>
              <a:rPr lang="it-IT" dirty="0"/>
              <a:t> in </a:t>
            </a:r>
            <a:r>
              <a:rPr lang="it-IT" dirty="0" err="1"/>
              <a:t>mucosal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and </a:t>
            </a:r>
            <a:r>
              <a:rPr lang="it-IT" dirty="0" err="1"/>
              <a:t>neutralizes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 in the </a:t>
            </a:r>
            <a:r>
              <a:rPr lang="it-IT" dirty="0" err="1"/>
              <a:t>lumens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respiratory</a:t>
            </a:r>
            <a:r>
              <a:rPr lang="it-IT" dirty="0"/>
              <a:t> and </a:t>
            </a:r>
            <a:r>
              <a:rPr lang="it-IT" dirty="0" err="1"/>
              <a:t>gastrointestinal</a:t>
            </a:r>
            <a:r>
              <a:rPr lang="it-IT" dirty="0"/>
              <a:t> </a:t>
            </a:r>
            <a:r>
              <a:rPr lang="it-IT" dirty="0" err="1"/>
              <a:t>tracts</a:t>
            </a:r>
            <a:r>
              <a:rPr lang="it-IT" dirty="0"/>
              <a:t> (and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mucosal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).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IgG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actively</a:t>
            </a:r>
            <a:r>
              <a:rPr lang="it-IT" dirty="0"/>
              <a:t> </a:t>
            </a:r>
            <a:r>
              <a:rPr lang="it-IT" dirty="0" err="1"/>
              <a:t>transported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placenta and </a:t>
            </a:r>
            <a:r>
              <a:rPr lang="it-IT" dirty="0" err="1"/>
              <a:t>protects</a:t>
            </a:r>
            <a:r>
              <a:rPr lang="it-IT" dirty="0"/>
              <a:t> the </a:t>
            </a:r>
            <a:r>
              <a:rPr lang="it-IT" dirty="0" err="1"/>
              <a:t>newborn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the immune system </a:t>
            </a:r>
            <a:r>
              <a:rPr lang="it-IT" dirty="0" err="1"/>
              <a:t>becomes</a:t>
            </a:r>
            <a:r>
              <a:rPr lang="it-IT" dirty="0"/>
              <a:t> mature.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passive </a:t>
            </a:r>
            <a:r>
              <a:rPr lang="it-IT" dirty="0" err="1"/>
              <a:t>immunity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IgE</a:t>
            </a:r>
            <a:r>
              <a:rPr lang="it-IT" dirty="0"/>
              <a:t> </a:t>
            </a:r>
            <a:r>
              <a:rPr lang="it-IT" dirty="0" err="1"/>
              <a:t>coats</a:t>
            </a:r>
            <a:r>
              <a:rPr lang="it-IT" dirty="0"/>
              <a:t> </a:t>
            </a:r>
            <a:r>
              <a:rPr lang="it-IT" dirty="0" err="1"/>
              <a:t>helminthic</a:t>
            </a:r>
            <a:r>
              <a:rPr lang="it-IT" dirty="0"/>
              <a:t> </a:t>
            </a:r>
            <a:r>
              <a:rPr lang="it-IT" dirty="0" err="1"/>
              <a:t>parasites</a:t>
            </a:r>
            <a:r>
              <a:rPr lang="it-IT" dirty="0"/>
              <a:t> and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mast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eosinophils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kill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93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4BD2A1-37D3-A148-8D63-5AE69F20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39" y="0"/>
            <a:ext cx="8761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AFE336-4472-2646-B230-EBA83DB5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313" y="0"/>
            <a:ext cx="5999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3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4638" y="990972"/>
            <a:ext cx="8402477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NOD-</a:t>
            </a:r>
            <a:r>
              <a:rPr lang="it-IT" sz="2400" b="1" dirty="0" err="1"/>
              <a:t>like</a:t>
            </a:r>
            <a:r>
              <a:rPr lang="it-IT" sz="2400" b="1" dirty="0"/>
              <a:t> </a:t>
            </a:r>
            <a:r>
              <a:rPr lang="it-IT" sz="2400" b="1" dirty="0" err="1"/>
              <a:t>receptors</a:t>
            </a:r>
            <a:r>
              <a:rPr lang="it-IT" sz="2400" b="1" dirty="0"/>
              <a:t> (</a:t>
            </a:r>
            <a:r>
              <a:rPr lang="it-IT" sz="2400" b="1" dirty="0" err="1"/>
              <a:t>NLRs</a:t>
            </a:r>
            <a:r>
              <a:rPr lang="it-IT" sz="2400" b="1" dirty="0"/>
              <a:t>) </a:t>
            </a:r>
            <a:r>
              <a:rPr lang="it-IT" sz="2400" dirty="0"/>
              <a:t>are </a:t>
            </a:r>
            <a:r>
              <a:rPr lang="it-IT" sz="2400" b="1" dirty="0" err="1"/>
              <a:t>cytosolic</a:t>
            </a:r>
            <a:r>
              <a:rPr lang="it-IT" sz="2400" b="1" dirty="0"/>
              <a:t> </a:t>
            </a:r>
            <a:r>
              <a:rPr lang="it-IT" sz="2400" b="1" dirty="0" err="1"/>
              <a:t>receptors</a:t>
            </a:r>
            <a:r>
              <a:rPr lang="it-IT" sz="2400" b="1" dirty="0"/>
              <a:t> </a:t>
            </a:r>
            <a:r>
              <a:rPr lang="it-IT" sz="2400" dirty="0" err="1"/>
              <a:t>named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the </a:t>
            </a:r>
            <a:r>
              <a:rPr lang="it-IT" sz="2400" dirty="0" err="1"/>
              <a:t>founding</a:t>
            </a:r>
            <a:r>
              <a:rPr lang="it-IT" sz="2400" dirty="0"/>
              <a:t> </a:t>
            </a:r>
            <a:r>
              <a:rPr lang="it-IT" sz="2400" dirty="0" err="1"/>
              <a:t>members</a:t>
            </a:r>
            <a:r>
              <a:rPr lang="it-IT" sz="2400" dirty="0"/>
              <a:t> NOD-1 and NOD-2. </a:t>
            </a:r>
          </a:p>
          <a:p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a wide </a:t>
            </a: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substances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 of </a:t>
            </a:r>
            <a:r>
              <a:rPr lang="it-IT" sz="2400" dirty="0" err="1"/>
              <a:t>necrotic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(e.g., </a:t>
            </a:r>
            <a:r>
              <a:rPr lang="it-IT" sz="2400" dirty="0" err="1"/>
              <a:t>uric</a:t>
            </a:r>
            <a:r>
              <a:rPr lang="it-IT" sz="2400" dirty="0"/>
              <a:t> acid and </a:t>
            </a:r>
            <a:r>
              <a:rPr lang="it-IT" sz="2400" dirty="0" err="1"/>
              <a:t>released</a:t>
            </a:r>
            <a:r>
              <a:rPr lang="it-IT" sz="2400" dirty="0"/>
              <a:t> ATP), </a:t>
            </a:r>
            <a:r>
              <a:rPr lang="it-IT" sz="2400" dirty="0" err="1"/>
              <a:t>ion</a:t>
            </a:r>
            <a:r>
              <a:rPr lang="it-IT" sz="2400" dirty="0"/>
              <a:t> </a:t>
            </a:r>
            <a:r>
              <a:rPr lang="it-IT" sz="2400" dirty="0" err="1"/>
              <a:t>disturbances</a:t>
            </a:r>
            <a:r>
              <a:rPr lang="it-IT" sz="2400" dirty="0"/>
              <a:t> (e.g., loss of K+), and some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. How </a:t>
            </a:r>
            <a:r>
              <a:rPr lang="it-IT" sz="2400" dirty="0" err="1"/>
              <a:t>this</a:t>
            </a:r>
            <a:r>
              <a:rPr lang="it-IT" sz="2400" dirty="0"/>
              <a:t> family of </a:t>
            </a:r>
            <a:r>
              <a:rPr lang="it-IT" sz="2400" dirty="0" err="1"/>
              <a:t>sensors</a:t>
            </a:r>
            <a:r>
              <a:rPr lang="it-IT" sz="2400" dirty="0"/>
              <a:t> </a:t>
            </a:r>
            <a:r>
              <a:rPr lang="it-IT" sz="2400" dirty="0" err="1"/>
              <a:t>detects</a:t>
            </a:r>
            <a:r>
              <a:rPr lang="it-IT" sz="2400" dirty="0"/>
              <a:t> so </a:t>
            </a:r>
            <a:r>
              <a:rPr lang="it-IT" sz="2400" dirty="0" err="1"/>
              <a:t>many</a:t>
            </a:r>
            <a:r>
              <a:rPr lang="it-IT" sz="2400" dirty="0"/>
              <a:t> diverse </a:t>
            </a:r>
            <a:r>
              <a:rPr lang="it-IT" sz="2400" dirty="0" err="1"/>
              <a:t>signs</a:t>
            </a:r>
            <a:r>
              <a:rPr lang="it-IT" sz="2400" dirty="0"/>
              <a:t> of </a:t>
            </a:r>
            <a:r>
              <a:rPr lang="it-IT" sz="2400" dirty="0" err="1"/>
              <a:t>danger</a:t>
            </a:r>
            <a:r>
              <a:rPr lang="it-IT" sz="2400" dirty="0"/>
              <a:t> or </a:t>
            </a:r>
            <a:r>
              <a:rPr lang="it-IT" sz="2400" dirty="0" err="1"/>
              <a:t>damage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Several</a:t>
            </a:r>
            <a:r>
              <a:rPr lang="it-IT" sz="2400" dirty="0"/>
              <a:t> of the </a:t>
            </a:r>
            <a:r>
              <a:rPr lang="it-IT" sz="2400" dirty="0" err="1"/>
              <a:t>NLRs</a:t>
            </a:r>
            <a:r>
              <a:rPr lang="it-IT" sz="2400" dirty="0"/>
              <a:t> </a:t>
            </a:r>
            <a:r>
              <a:rPr lang="it-IT" sz="2400" dirty="0" err="1"/>
              <a:t>signal</a:t>
            </a:r>
            <a:r>
              <a:rPr lang="it-IT" sz="2400" dirty="0"/>
              <a:t> via a </a:t>
            </a:r>
            <a:r>
              <a:rPr lang="it-IT" sz="2400" dirty="0" err="1"/>
              <a:t>cytosolic</a:t>
            </a:r>
            <a:r>
              <a:rPr lang="it-IT" sz="2400" dirty="0"/>
              <a:t> </a:t>
            </a:r>
            <a:r>
              <a:rPr lang="it-IT" sz="2400" dirty="0" err="1"/>
              <a:t>multiprotein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the </a:t>
            </a:r>
            <a:r>
              <a:rPr lang="it-IT" sz="2400" b="1" dirty="0" err="1"/>
              <a:t>inflammasome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activates</a:t>
            </a:r>
            <a:r>
              <a:rPr lang="it-IT" sz="2400" dirty="0"/>
              <a:t> an </a:t>
            </a:r>
            <a:r>
              <a:rPr lang="it-IT" sz="2400" dirty="0" err="1"/>
              <a:t>enzyme</a:t>
            </a:r>
            <a:r>
              <a:rPr lang="it-IT" sz="2400" dirty="0"/>
              <a:t> (caspase-1)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cleaves</a:t>
            </a:r>
            <a:r>
              <a:rPr lang="it-IT" sz="2400" dirty="0"/>
              <a:t> a precursor </a:t>
            </a:r>
            <a:r>
              <a:rPr lang="it-IT" sz="2400" dirty="0" err="1"/>
              <a:t>form</a:t>
            </a:r>
            <a:r>
              <a:rPr lang="it-IT" sz="2400" dirty="0"/>
              <a:t> of the </a:t>
            </a:r>
            <a:r>
              <a:rPr lang="it-IT" sz="2400" dirty="0" err="1"/>
              <a:t>cytokine</a:t>
            </a:r>
            <a:r>
              <a:rPr lang="it-IT" sz="2400" dirty="0"/>
              <a:t> interleukin-1 (IL-1) to generate the </a:t>
            </a:r>
            <a:r>
              <a:rPr lang="it-IT" sz="2400" dirty="0" err="1"/>
              <a:t>biologically</a:t>
            </a:r>
            <a:r>
              <a:rPr lang="it-IT" sz="2400" dirty="0"/>
              <a:t> </a:t>
            </a:r>
            <a:r>
              <a:rPr lang="it-IT" sz="2400" dirty="0" err="1"/>
              <a:t>active</a:t>
            </a:r>
            <a:r>
              <a:rPr lang="it-IT" sz="2400" dirty="0"/>
              <a:t> </a:t>
            </a:r>
            <a:r>
              <a:rPr lang="it-IT" sz="2400" dirty="0" err="1"/>
              <a:t>form</a:t>
            </a:r>
            <a:r>
              <a:rPr lang="it-IT" sz="2400" dirty="0"/>
              <a:t>. IL-1 </a:t>
            </a:r>
            <a:r>
              <a:rPr lang="it-IT" sz="2400" dirty="0" err="1"/>
              <a:t>is</a:t>
            </a:r>
            <a:r>
              <a:rPr lang="it-IT" sz="2400" dirty="0"/>
              <a:t> a mediator of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recruits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and </a:t>
            </a:r>
            <a:r>
              <a:rPr lang="it-IT" sz="2400" dirty="0" err="1"/>
              <a:t>induces</a:t>
            </a:r>
            <a:r>
              <a:rPr lang="it-IT" sz="2400" dirty="0"/>
              <a:t> </a:t>
            </a:r>
            <a:r>
              <a:rPr lang="it-IT" sz="2400" dirty="0" err="1"/>
              <a:t>fever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414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EB045B7-0305-B547-A884-13F269D76B76}"/>
              </a:ext>
            </a:extLst>
          </p:cNvPr>
          <p:cNvSpPr/>
          <p:nvPr/>
        </p:nvSpPr>
        <p:spPr>
          <a:xfrm>
            <a:off x="1989512" y="740077"/>
            <a:ext cx="82462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Gain-of-</a:t>
            </a:r>
            <a:r>
              <a:rPr lang="it-IT" sz="2400" b="1" dirty="0" err="1"/>
              <a:t>function</a:t>
            </a:r>
            <a:r>
              <a:rPr lang="it-IT" sz="2400" b="1" dirty="0"/>
              <a:t> </a:t>
            </a:r>
            <a:r>
              <a:rPr lang="it-IT" sz="2400" b="1" dirty="0" err="1"/>
              <a:t>mutations</a:t>
            </a:r>
            <a:r>
              <a:rPr lang="it-IT" sz="2400" b="1" dirty="0"/>
              <a:t> in </a:t>
            </a:r>
            <a:r>
              <a:rPr lang="it-IT" sz="2400" b="1" dirty="0" err="1"/>
              <a:t>one</a:t>
            </a:r>
            <a:r>
              <a:rPr lang="it-IT" sz="2400" b="1" dirty="0"/>
              <a:t> of the </a:t>
            </a:r>
            <a:r>
              <a:rPr lang="it-IT" sz="2400" b="1" dirty="0" err="1"/>
              <a:t>NLRs</a:t>
            </a:r>
            <a:r>
              <a:rPr lang="it-IT" sz="2400" b="1" dirty="0"/>
              <a:t> </a:t>
            </a:r>
            <a:r>
              <a:rPr lang="it-IT" sz="2400" b="1" dirty="0" err="1"/>
              <a:t>result</a:t>
            </a:r>
            <a:r>
              <a:rPr lang="it-IT" sz="2400" b="1" dirty="0"/>
              <a:t> in </a:t>
            </a:r>
            <a:r>
              <a:rPr lang="it-IT" sz="2400" b="1" dirty="0" err="1"/>
              <a:t>periodic</a:t>
            </a:r>
            <a:r>
              <a:rPr lang="it-IT" sz="2400" b="1" dirty="0"/>
              <a:t> </a:t>
            </a:r>
            <a:r>
              <a:rPr lang="it-IT" sz="2400" b="1" dirty="0" err="1"/>
              <a:t>fever</a:t>
            </a:r>
            <a:r>
              <a:rPr lang="it-IT" sz="2400" b="1" dirty="0"/>
              <a:t> </a:t>
            </a:r>
            <a:r>
              <a:rPr lang="it-IT" sz="2400" b="1" dirty="0" err="1"/>
              <a:t>syndromes</a:t>
            </a:r>
            <a:r>
              <a:rPr lang="it-IT" sz="2400" b="1" dirty="0"/>
              <a:t>, </a:t>
            </a:r>
            <a:r>
              <a:rPr lang="it-IT" sz="2400" b="1" dirty="0" err="1"/>
              <a:t>called</a:t>
            </a:r>
            <a:r>
              <a:rPr lang="it-IT" sz="2400" b="1" dirty="0"/>
              <a:t> </a:t>
            </a:r>
            <a:r>
              <a:rPr lang="it-IT" sz="2400" b="1" dirty="0" err="1"/>
              <a:t>autoinflammatory</a:t>
            </a:r>
            <a:r>
              <a:rPr lang="it-IT" sz="2400" b="1" dirty="0"/>
              <a:t> </a:t>
            </a:r>
            <a:r>
              <a:rPr lang="it-IT" sz="2400" b="1" dirty="0" err="1"/>
              <a:t>syndromes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respond</a:t>
            </a:r>
            <a:r>
              <a:rPr lang="it-IT" sz="2400" dirty="0"/>
              <a:t>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to treatment with IL-1 </a:t>
            </a:r>
            <a:r>
              <a:rPr lang="it-IT" sz="2400" dirty="0" err="1"/>
              <a:t>antagonists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The NLR-</a:t>
            </a:r>
            <a:r>
              <a:rPr lang="it-IT" sz="2400" dirty="0" err="1"/>
              <a:t>inflammasome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play a </a:t>
            </a:r>
            <a:r>
              <a:rPr lang="it-IT" sz="2400" dirty="0" err="1"/>
              <a:t>role</a:t>
            </a:r>
            <a:r>
              <a:rPr lang="it-IT" sz="2400" dirty="0"/>
              <a:t> in a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chronic</a:t>
            </a:r>
            <a:r>
              <a:rPr lang="it-IT" sz="2400" dirty="0"/>
              <a:t> </a:t>
            </a:r>
            <a:r>
              <a:rPr lang="it-IT" sz="2400" dirty="0" err="1"/>
              <a:t>disorders</a:t>
            </a:r>
            <a:r>
              <a:rPr lang="it-IT" sz="2400" dirty="0"/>
              <a:t> </a:t>
            </a:r>
            <a:r>
              <a:rPr lang="it-IT" sz="2400" dirty="0" err="1"/>
              <a:t>marked</a:t>
            </a:r>
            <a:r>
              <a:rPr lang="it-IT" sz="2400" dirty="0"/>
              <a:t> by </a:t>
            </a:r>
            <a:r>
              <a:rPr lang="it-IT" sz="2400" dirty="0" err="1"/>
              <a:t>inflammation</a:t>
            </a:r>
            <a:r>
              <a:rPr lang="it-IT" sz="2400" dirty="0"/>
              <a:t>. For </a:t>
            </a:r>
            <a:r>
              <a:rPr lang="it-IT" sz="2400" dirty="0" err="1"/>
              <a:t>example</a:t>
            </a:r>
            <a:r>
              <a:rPr lang="it-IT" sz="2400" dirty="0"/>
              <a:t>, </a:t>
            </a:r>
            <a:r>
              <a:rPr lang="it-IT" sz="2400" dirty="0" err="1"/>
              <a:t>recognition</a:t>
            </a:r>
            <a:r>
              <a:rPr lang="it-IT" sz="2400" dirty="0"/>
              <a:t> of </a:t>
            </a:r>
            <a:r>
              <a:rPr lang="it-IT" sz="2400" dirty="0" err="1"/>
              <a:t>urate</a:t>
            </a:r>
            <a:r>
              <a:rPr lang="it-IT" sz="2400" dirty="0"/>
              <a:t> </a:t>
            </a:r>
            <a:r>
              <a:rPr lang="it-IT" sz="2400" dirty="0" err="1"/>
              <a:t>crystals</a:t>
            </a:r>
            <a:r>
              <a:rPr lang="it-IT" sz="2400" dirty="0"/>
              <a:t> by a </a:t>
            </a:r>
            <a:r>
              <a:rPr lang="it-IT" sz="2400" dirty="0" err="1"/>
              <a:t>class</a:t>
            </a:r>
            <a:r>
              <a:rPr lang="it-IT" sz="2400" dirty="0"/>
              <a:t> of </a:t>
            </a:r>
            <a:r>
              <a:rPr lang="it-IT" sz="2400" dirty="0" err="1"/>
              <a:t>NLRs</a:t>
            </a:r>
            <a:r>
              <a:rPr lang="it-IT" sz="2400" dirty="0"/>
              <a:t> </a:t>
            </a:r>
            <a:r>
              <a:rPr lang="it-IT" sz="2400" dirty="0" err="1"/>
              <a:t>underlies</a:t>
            </a:r>
            <a:r>
              <a:rPr lang="it-IT" sz="2400" dirty="0"/>
              <a:t> the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dirty="0" err="1"/>
              <a:t>gout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detect</a:t>
            </a:r>
            <a:r>
              <a:rPr lang="it-IT" sz="2400" dirty="0"/>
              <a:t> and </a:t>
            </a:r>
            <a:r>
              <a:rPr lang="it-IT" sz="2400" dirty="0" err="1"/>
              <a:t>respond</a:t>
            </a:r>
            <a:r>
              <a:rPr lang="it-IT" sz="2400" dirty="0"/>
              <a:t> to </a:t>
            </a:r>
            <a:r>
              <a:rPr lang="it-IT" sz="2400" dirty="0" err="1"/>
              <a:t>lipids</a:t>
            </a:r>
            <a:r>
              <a:rPr lang="it-IT" sz="2400" dirty="0"/>
              <a:t> and </a:t>
            </a:r>
            <a:r>
              <a:rPr lang="it-IT" sz="2400" dirty="0" err="1"/>
              <a:t>cholesterol</a:t>
            </a:r>
            <a:r>
              <a:rPr lang="it-IT" sz="2400" dirty="0"/>
              <a:t> </a:t>
            </a:r>
            <a:r>
              <a:rPr lang="it-IT" sz="2400" dirty="0" err="1"/>
              <a:t>crystals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deposited</a:t>
            </a:r>
            <a:r>
              <a:rPr lang="it-IT" sz="2400" dirty="0"/>
              <a:t> in </a:t>
            </a:r>
            <a:r>
              <a:rPr lang="it-IT" sz="2400" dirty="0" err="1"/>
              <a:t>abnormally</a:t>
            </a:r>
            <a:r>
              <a:rPr lang="it-IT" sz="2400" dirty="0"/>
              <a:t> large </a:t>
            </a:r>
            <a:r>
              <a:rPr lang="it-IT" sz="2400" dirty="0" err="1"/>
              <a:t>amounts</a:t>
            </a:r>
            <a:r>
              <a:rPr lang="it-IT" sz="2400" dirty="0"/>
              <a:t> in </a:t>
            </a:r>
            <a:r>
              <a:rPr lang="it-IT" sz="2400" dirty="0" err="1"/>
              <a:t>tissues</a:t>
            </a:r>
            <a:r>
              <a:rPr lang="it-IT" sz="2400" dirty="0"/>
              <a:t>; the </a:t>
            </a:r>
            <a:r>
              <a:rPr lang="it-IT" sz="2400" dirty="0" err="1"/>
              <a:t>resulting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contribute</a:t>
            </a:r>
            <a:r>
              <a:rPr lang="it-IT" sz="2400" dirty="0"/>
              <a:t> to </a:t>
            </a:r>
            <a:r>
              <a:rPr lang="it-IT" sz="2400" dirty="0" err="1"/>
              <a:t>obesity-associated</a:t>
            </a:r>
            <a:r>
              <a:rPr lang="it-IT" sz="2400" dirty="0"/>
              <a:t> </a:t>
            </a:r>
            <a:r>
              <a:rPr lang="it-IT" sz="2400" dirty="0" err="1"/>
              <a:t>type</a:t>
            </a:r>
            <a:r>
              <a:rPr lang="it-IT" sz="2400" dirty="0"/>
              <a:t> 2 </a:t>
            </a:r>
            <a:r>
              <a:rPr lang="it-IT" sz="2400" dirty="0" err="1"/>
              <a:t>diabetes</a:t>
            </a:r>
            <a:r>
              <a:rPr lang="it-IT" sz="2400" dirty="0"/>
              <a:t> and </a:t>
            </a:r>
            <a:r>
              <a:rPr lang="it-IT" sz="2400" dirty="0" err="1"/>
              <a:t>atherosclerosis</a:t>
            </a:r>
            <a:r>
              <a:rPr lang="it-IT" sz="2400" dirty="0"/>
              <a:t>, </a:t>
            </a:r>
            <a:r>
              <a:rPr lang="it-IT" sz="2400" dirty="0" err="1"/>
              <a:t>respectively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43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4FFB9E-3214-094E-8E12-8ADE349E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4217"/>
            <a:ext cx="9144000" cy="52695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E9CE8B-F47B-454B-A94C-FC07EF42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5489"/>
            <a:ext cx="9144000" cy="49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3503</Words>
  <Application>Microsoft Macintosh PowerPoint</Application>
  <PresentationFormat>Widescreen</PresentationFormat>
  <Paragraphs>106</Paragraphs>
  <Slides>43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THECROVELS THECROVELS</dc:creator>
  <cp:lastModifiedBy>THECROVELS THECROVELS</cp:lastModifiedBy>
  <cp:revision>1</cp:revision>
  <dcterms:created xsi:type="dcterms:W3CDTF">2020-03-09T11:12:32Z</dcterms:created>
  <dcterms:modified xsi:type="dcterms:W3CDTF">2020-03-09T11:14:16Z</dcterms:modified>
</cp:coreProperties>
</file>