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30" r:id="rId2"/>
    <p:sldId id="331" r:id="rId3"/>
    <p:sldId id="332" r:id="rId4"/>
    <p:sldId id="278" r:id="rId5"/>
    <p:sldId id="280" r:id="rId6"/>
    <p:sldId id="281" r:id="rId7"/>
    <p:sldId id="283" r:id="rId8"/>
    <p:sldId id="282" r:id="rId9"/>
    <p:sldId id="284" r:id="rId10"/>
    <p:sldId id="285" r:id="rId11"/>
    <p:sldId id="286" r:id="rId12"/>
    <p:sldId id="309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/>
    <p:restoredTop sz="80759"/>
  </p:normalViewPr>
  <p:slideViewPr>
    <p:cSldViewPr snapToGrid="0" snapToObjects="1">
      <p:cViewPr varScale="1">
        <p:scale>
          <a:sx n="102" d="100"/>
          <a:sy n="102" d="100"/>
        </p:scale>
        <p:origin x="10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321E7-758E-CB44-A493-3D74C6252D7F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D6093-FA46-5848-84D0-65F854A3B5E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703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4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95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41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45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92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1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1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86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4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07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5A1F0-0E0D-4C42-AE0E-372B27776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28090-DD3A-DB43-9EB1-84116D213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68768-468E-C747-B91D-04F7ABE2F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C193-0675-E241-915D-0E49CB1D732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5A529-98BD-3646-805B-CD23137D3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F1193-D19B-6B4C-9AE7-5AB0D901A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1CF1-C9F7-3C42-A264-4E244C73684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391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66852-C6D0-D74F-9379-9E51E378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EFE198-A04D-5D44-AB33-525AEB1B1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42029-D564-C241-8240-B57CE4FB0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C193-0675-E241-915D-0E49CB1D732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A334D-5105-1344-BC0F-2D5FB8324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006C8-336E-D24C-AA50-EBE16923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1CF1-C9F7-3C42-A264-4E244C73684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90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11F14C-FF91-3948-8ED6-9DB05EA7D8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32D0D-DEC7-E04D-A618-AEFC19F82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A5084-6A5B-5846-8637-32E1A528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C193-0675-E241-915D-0E49CB1D732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CAD54-8945-D94C-A2F3-B4FFE669C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9F8BF-976D-4240-8D24-588AE5261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1CF1-C9F7-3C42-A264-4E244C73684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44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5241D-2AED-4645-B6E1-7C90A28D6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39AB9-DFDA-3748-9FFD-1B429293F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6BF96-55F3-F445-8EAF-34CB71195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C193-0675-E241-915D-0E49CB1D732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DA6E2-B8D0-FC4F-8964-02384F282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7F12E-58E0-B243-B6A3-30F836FF3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1CF1-C9F7-3C42-A264-4E244C73684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995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3AA40-7091-C44A-95E6-13EADDC0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238AB-7C80-8145-9DE8-3DD1D20EA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F055E-0A81-4347-83C2-BD31171D2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C193-0675-E241-915D-0E49CB1D732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90CA7-244E-FD49-85CD-90A0915A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D9DEC-A465-5A47-B2F1-CF294A95B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1CF1-C9F7-3C42-A264-4E244C73684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48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56C6C-E5DE-0B44-BDDA-3D2D1D75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C0BED-8D27-0B49-9923-E0EE7701C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154CB6-155C-3844-AC47-FE8E92B6D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62429-1AB8-B540-AE64-5EC643959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C193-0675-E241-915D-0E49CB1D732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1BCC7-6319-2F42-AA99-6D940918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E5C47-08AF-9B4C-860A-0AA9101F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1CF1-C9F7-3C42-A264-4E244C73684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99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27FD3-224A-504F-99F2-4BCEC76CC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7FA90-27FA-7F45-BE2E-31C0079E2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42F1C-36AC-B245-B4B4-43E8A410C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E9F80D-57FA-D048-9867-8FCA1A84C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43ED90-49D4-E840-8A37-140B800EBB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253A93-5F71-5541-A884-24D9C610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C193-0675-E241-915D-0E49CB1D732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9499DC-BCF9-864A-89FE-28FA04FE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6346ED-93ED-2D4F-9AA1-84D0CE07D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1CF1-C9F7-3C42-A264-4E244C73684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01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68063-AD92-204E-AED5-6AAD2216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D2EA4-0243-054C-AFC2-D1A9B7B93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C193-0675-E241-915D-0E49CB1D732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6E05F-8A93-7B44-81B4-0F03FE50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2E10A-FF10-D942-BF37-B39A9126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1CF1-C9F7-3C42-A264-4E244C73684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18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286EEB-B3DB-614A-B0DA-289680749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C193-0675-E241-915D-0E49CB1D732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753E1-4F66-3D46-A317-64B05324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F8742-177A-344B-A3FE-D5969E02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1CF1-C9F7-3C42-A264-4E244C73684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388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5124B-57EB-0249-A6F5-186AA0B84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74781-DC06-A546-8BBD-5859256DE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325A1-FEF4-A440-A451-49829A645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53460-B333-D44F-8CEE-36A597A6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C193-0675-E241-915D-0E49CB1D732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833DC-B565-7E41-BA0B-BC93DC8B2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97896-C28F-D04E-99FE-4B5AB7CDE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1CF1-C9F7-3C42-A264-4E244C73684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38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AEBFE-E940-8144-A830-7CD61E8C4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602392-5B9F-EA41-92B1-DF4959A34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57C6F2-78E7-A541-A120-AEEEEACC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7D582-54DF-CE45-94D6-019A6701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C193-0675-E241-915D-0E49CB1D732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9BE4D-FFF7-8640-927A-E9BD2CF5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96417-2A85-C040-B233-A4AF906A9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1CF1-C9F7-3C42-A264-4E244C73684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188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41777-2572-A14F-92D5-A984E9865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F36B4-B27A-1640-BF0D-82794C835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2BA66-D151-AB4C-A426-46EC72F01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6C193-0675-E241-915D-0E49CB1D732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0D5B2-16A8-A443-96F8-AA5651C4C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FFF68-61FD-B044-87D3-9B371617B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41CF1-C9F7-3C42-A264-4E244C73684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23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tif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tif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8.m4a"/><Relationship Id="rId7" Type="http://schemas.openxmlformats.org/officeDocument/2006/relationships/image" Target="../media/image12.jpe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A76A-DD64-4848-B7FE-068D5C71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Assenza di parete cellulare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7A2E7-19F9-6248-81F3-8A9730EA9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/>
              <a:t>Micoplasmi:</a:t>
            </a:r>
          </a:p>
          <a:p>
            <a:pPr lvl="1"/>
            <a:r>
              <a:rPr lang="it-IT" sz="2000" dirty="0"/>
              <a:t>Prive di </a:t>
            </a:r>
            <a:r>
              <a:rPr lang="it-IT" sz="2000" b="1" dirty="0"/>
              <a:t>parete cellulare</a:t>
            </a:r>
          </a:p>
          <a:p>
            <a:pPr lvl="1"/>
            <a:r>
              <a:rPr lang="it-IT" sz="2000" dirty="0"/>
              <a:t>Le più piccole cellule viventi</a:t>
            </a:r>
          </a:p>
          <a:p>
            <a:pPr lvl="1"/>
            <a:r>
              <a:rPr lang="it-IT" sz="2000" dirty="0"/>
              <a:t>Diametro di 0.2 µm</a:t>
            </a:r>
          </a:p>
          <a:p>
            <a:pPr lvl="1"/>
            <a:r>
              <a:rPr lang="it-IT" sz="2000" dirty="0"/>
              <a:t>Vivono nel terreno e nelle acque di scarico</a:t>
            </a:r>
          </a:p>
          <a:p>
            <a:pPr lvl="1"/>
            <a:r>
              <a:rPr lang="it-IT" sz="2000" dirty="0"/>
              <a:t>Alcune specie vivono nelle mucose umane</a:t>
            </a:r>
          </a:p>
          <a:p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A5C872-A55E-5D42-B12C-C559E67DA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893" y="3346632"/>
            <a:ext cx="4445731" cy="29652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24F9D9-AD61-434B-B98B-9AE323B4F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29"/>
    </mc:Choice>
    <mc:Fallback xmlns="">
      <p:transition spd="slow" advTm="28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77DA5-6D1D-E34F-B598-19C3AF9EA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2500"/>
              </a:lnSpc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it-IT" altLang="it-IT" sz="2400" dirty="0"/>
              <a:t>Separa il compartimento interno da quello esterno – permette il </a:t>
            </a:r>
            <a:r>
              <a:rPr lang="it-IT" altLang="it-IT" sz="2400" i="1" dirty="0"/>
              <a:t>self </a:t>
            </a:r>
            <a:r>
              <a:rPr lang="it-IT" altLang="it-IT" sz="2400" i="1" dirty="0" err="1"/>
              <a:t>assembly</a:t>
            </a:r>
            <a:r>
              <a:rPr lang="it-IT" altLang="it-IT" sz="2400" i="1" dirty="0"/>
              <a:t>. </a:t>
            </a:r>
          </a:p>
          <a:p>
            <a:pPr>
              <a:lnSpc>
                <a:spcPts val="2500"/>
              </a:lnSpc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it-IT" altLang="it-IT" sz="2400" dirty="0"/>
              <a:t>Regola gli scambi tra i due ambienti.</a:t>
            </a:r>
          </a:p>
          <a:p>
            <a:pPr>
              <a:lnSpc>
                <a:spcPts val="2500"/>
              </a:lnSpc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it-IT" altLang="it-IT" sz="2400" dirty="0"/>
              <a:t>Costituisce una barriera selettiva (semipermeabile).</a:t>
            </a:r>
          </a:p>
          <a:p>
            <a:pPr>
              <a:lnSpc>
                <a:spcPts val="2500"/>
              </a:lnSpc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it-IT" altLang="it-IT" sz="2400" dirty="0"/>
              <a:t>Presenta una componente proteica che svolge un importante ruolo nella regolazione dei trasporti cellulari.</a:t>
            </a:r>
          </a:p>
          <a:p>
            <a:pPr>
              <a:lnSpc>
                <a:spcPts val="2500"/>
              </a:lnSpc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it-IT" altLang="it-IT" sz="2400" dirty="0"/>
              <a:t>Recepisce segnali dall’esterno (ormoni, anticorpi, virus).</a:t>
            </a:r>
          </a:p>
          <a:p>
            <a:pPr>
              <a:buClr>
                <a:schemeClr val="tx1"/>
              </a:buClr>
              <a:buSzPct val="100000"/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C11319-0834-AB4F-A65D-86AAACCB9564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</a:rPr>
              <a:t>Membrana</a:t>
            </a:r>
            <a:r>
              <a:rPr lang="en-US" b="1" dirty="0">
                <a:solidFill>
                  <a:srgbClr val="FF0000"/>
                </a:solidFill>
              </a:rPr>
              <a:t> – le </a:t>
            </a:r>
            <a:r>
              <a:rPr lang="en-US" b="1" dirty="0" err="1">
                <a:solidFill>
                  <a:srgbClr val="FF0000"/>
                </a:solidFill>
              </a:rPr>
              <a:t>caratteristiche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8A4A22D-FA10-3C47-AC52-37C8B289E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959"/>
    </mc:Choice>
    <mc:Fallback>
      <p:transition spd="slow" advTm="147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1447F-69AE-C045-BF0A-F85E77A2F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Fosfolipidi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1CD94-E1EB-6642-A808-1D31751B6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0694"/>
            <a:ext cx="7284762" cy="5293633"/>
          </a:xfrm>
        </p:spPr>
        <p:txBody>
          <a:bodyPr>
            <a:normAutofit/>
          </a:bodyPr>
          <a:lstStyle/>
          <a:p>
            <a:pPr algn="just"/>
            <a:r>
              <a:rPr lang="it-IT" altLang="it-IT" sz="2400" dirty="0"/>
              <a:t>La membrana plasmatica è costituita principalmente da </a:t>
            </a:r>
            <a:r>
              <a:rPr lang="it-IT" altLang="it-IT" sz="2400" b="1" dirty="0"/>
              <a:t>fosfolipidi</a:t>
            </a:r>
            <a:r>
              <a:rPr lang="it-IT" altLang="it-IT" sz="2400" dirty="0"/>
              <a:t> e </a:t>
            </a:r>
            <a:r>
              <a:rPr lang="it-IT" altLang="it-IT" sz="2400" b="1" dirty="0"/>
              <a:t>proteine</a:t>
            </a:r>
            <a:r>
              <a:rPr lang="it-IT" altLang="it-IT" sz="2400" dirty="0"/>
              <a:t> organizzati in un modello a mosaico fluido.</a:t>
            </a:r>
          </a:p>
          <a:p>
            <a:pPr algn="just"/>
            <a:r>
              <a:rPr lang="it-IT" altLang="it-IT" sz="2400" dirty="0"/>
              <a:t>Costituito da una componente </a:t>
            </a:r>
            <a:r>
              <a:rPr lang="it-IT" altLang="it-IT" sz="2400" b="1" dirty="0"/>
              <a:t>polare</a:t>
            </a:r>
            <a:r>
              <a:rPr lang="it-IT" altLang="it-IT" sz="2400" dirty="0"/>
              <a:t>:</a:t>
            </a:r>
          </a:p>
          <a:p>
            <a:pPr lvl="1" algn="just"/>
            <a:r>
              <a:rPr lang="it-IT" altLang="it-IT" sz="2000" dirty="0"/>
              <a:t>Un gruppo polare (colina, serina, inositolo)</a:t>
            </a:r>
          </a:p>
          <a:p>
            <a:pPr lvl="1" algn="just"/>
            <a:r>
              <a:rPr lang="it-IT" altLang="it-IT" sz="2000" dirty="0"/>
              <a:t>Gruppo fosfato</a:t>
            </a:r>
          </a:p>
          <a:p>
            <a:pPr lvl="1" algn="just"/>
            <a:r>
              <a:rPr lang="it-IT" altLang="it-IT" sz="2000" dirty="0"/>
              <a:t>Glicerolo</a:t>
            </a:r>
          </a:p>
          <a:p>
            <a:pPr algn="just"/>
            <a:r>
              <a:rPr lang="it-IT" altLang="it-IT" sz="2400" dirty="0"/>
              <a:t>Una componente </a:t>
            </a:r>
            <a:r>
              <a:rPr lang="it-IT" altLang="it-IT" sz="2400" b="1" dirty="0"/>
              <a:t>apolare</a:t>
            </a:r>
            <a:r>
              <a:rPr lang="it-IT" altLang="it-IT" sz="2400" dirty="0"/>
              <a:t>: </a:t>
            </a:r>
          </a:p>
          <a:p>
            <a:pPr lvl="1" algn="just"/>
            <a:r>
              <a:rPr lang="it-IT" altLang="it-IT" sz="2000" dirty="0"/>
              <a:t>Due catene di acido grasso (una satura e l’altra insatura) </a:t>
            </a:r>
          </a:p>
          <a:p>
            <a:pPr algn="just"/>
            <a:r>
              <a:rPr lang="it-IT" altLang="it-IT" sz="2400" dirty="0"/>
              <a:t>Si organizzano in una struttura stabile a due strati – </a:t>
            </a:r>
            <a:r>
              <a:rPr lang="it-IT" altLang="it-IT" sz="2400" b="1" dirty="0"/>
              <a:t>doppio  strato fosfolipidico. </a:t>
            </a:r>
            <a:endParaRPr lang="en-US" altLang="it-IT" sz="2400" dirty="0"/>
          </a:p>
          <a:p>
            <a:pPr algn="just"/>
            <a:endParaRPr lang="en-US" sz="2400" dirty="0"/>
          </a:p>
        </p:txBody>
      </p:sp>
      <p:grpSp>
        <p:nvGrpSpPr>
          <p:cNvPr id="4" name="Group 72">
            <a:extLst>
              <a:ext uri="{FF2B5EF4-FFF2-40B4-BE49-F238E27FC236}">
                <a16:creationId xmlns:a16="http://schemas.microsoft.com/office/drawing/2014/main" id="{2939B42E-0959-D040-8A86-C05358202EC0}"/>
              </a:ext>
            </a:extLst>
          </p:cNvPr>
          <p:cNvGrpSpPr>
            <a:grpSpLocks/>
          </p:cNvGrpSpPr>
          <p:nvPr/>
        </p:nvGrpSpPr>
        <p:grpSpPr bwMode="auto">
          <a:xfrm>
            <a:off x="8186617" y="295752"/>
            <a:ext cx="2294296" cy="3106711"/>
            <a:chOff x="2990" y="1080"/>
            <a:chExt cx="2183" cy="2956"/>
          </a:xfrm>
        </p:grpSpPr>
        <p:grpSp>
          <p:nvGrpSpPr>
            <p:cNvPr id="5" name="Group 71">
              <a:extLst>
                <a:ext uri="{FF2B5EF4-FFF2-40B4-BE49-F238E27FC236}">
                  <a16:creationId xmlns:a16="http://schemas.microsoft.com/office/drawing/2014/main" id="{42932DD9-35EE-7D4D-B9A9-DB1E2EB3F3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0" y="1080"/>
              <a:ext cx="2183" cy="2956"/>
              <a:chOff x="2990" y="1080"/>
              <a:chExt cx="2183" cy="2956"/>
            </a:xfrm>
          </p:grpSpPr>
          <p:pic>
            <p:nvPicPr>
              <p:cNvPr id="7" name="Picture 7">
                <a:extLst>
                  <a:ext uri="{FF2B5EF4-FFF2-40B4-BE49-F238E27FC236}">
                    <a16:creationId xmlns:a16="http://schemas.microsoft.com/office/drawing/2014/main" id="{03FDB150-FC43-6446-9153-5F11539BA1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6" y="1080"/>
                <a:ext cx="1168" cy="295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 Box 8">
                <a:extLst>
                  <a:ext uri="{FF2B5EF4-FFF2-40B4-BE49-F238E27FC236}">
                    <a16:creationId xmlns:a16="http://schemas.microsoft.com/office/drawing/2014/main" id="{CA8800F4-5033-5944-B8C1-58EDE39E5F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6" y="2612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9" name="Text Box 10">
                <a:extLst>
                  <a:ext uri="{FF2B5EF4-FFF2-40B4-BE49-F238E27FC236}">
                    <a16:creationId xmlns:a16="http://schemas.microsoft.com/office/drawing/2014/main" id="{C64FCF10-7DB7-8E47-89E9-C5E1AE447A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" y="2180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10" name="Text Box 11">
                <a:extLst>
                  <a:ext uri="{FF2B5EF4-FFF2-40B4-BE49-F238E27FC236}">
                    <a16:creationId xmlns:a16="http://schemas.microsoft.com/office/drawing/2014/main" id="{CDBC8E7D-3E6C-E740-8B41-DBF4DF5BE1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9" y="2284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11" name="Text Box 12">
                <a:extLst>
                  <a:ext uri="{FF2B5EF4-FFF2-40B4-BE49-F238E27FC236}">
                    <a16:creationId xmlns:a16="http://schemas.microsoft.com/office/drawing/2014/main" id="{F0DBA418-A633-8A4C-9C20-B2F90C1B0D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9" y="2392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 dirty="0"/>
                  <a:t>CH</a:t>
                </a:r>
                <a:r>
                  <a:rPr lang="it-IT" altLang="it-IT" sz="400" baseline="-25000" dirty="0"/>
                  <a:t>2</a:t>
                </a:r>
                <a:endParaRPr lang="it-IT" altLang="it-IT" sz="400" dirty="0"/>
              </a:p>
            </p:txBody>
          </p:sp>
          <p:sp>
            <p:nvSpPr>
              <p:cNvPr id="12" name="Text Box 13">
                <a:extLst>
                  <a:ext uri="{FF2B5EF4-FFF2-40B4-BE49-F238E27FC236}">
                    <a16:creationId xmlns:a16="http://schemas.microsoft.com/office/drawing/2014/main" id="{240816DD-5D25-7141-86A5-B2B155067A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7" y="2501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13" name="Text Box 14">
                <a:extLst>
                  <a:ext uri="{FF2B5EF4-FFF2-40B4-BE49-F238E27FC236}">
                    <a16:creationId xmlns:a16="http://schemas.microsoft.com/office/drawing/2014/main" id="{E556145D-7DBB-F740-A32B-65A6FF0646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9" y="2718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14" name="Text Box 15">
                <a:extLst>
                  <a:ext uri="{FF2B5EF4-FFF2-40B4-BE49-F238E27FC236}">
                    <a16:creationId xmlns:a16="http://schemas.microsoft.com/office/drawing/2014/main" id="{DD9C80E5-8FE7-6D4C-AB2D-1885C7AF3B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9" y="2824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15" name="Text Box 16">
                <a:extLst>
                  <a:ext uri="{FF2B5EF4-FFF2-40B4-BE49-F238E27FC236}">
                    <a16:creationId xmlns:a16="http://schemas.microsoft.com/office/drawing/2014/main" id="{C557ED7A-F0A9-9748-9081-E5E9DD01C8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7" y="2930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16" name="Text Box 17">
                <a:extLst>
                  <a:ext uri="{FF2B5EF4-FFF2-40B4-BE49-F238E27FC236}">
                    <a16:creationId xmlns:a16="http://schemas.microsoft.com/office/drawing/2014/main" id="{A00BC478-526F-1841-BC24-3AA691EDA4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" y="3144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17" name="Text Box 18">
                <a:extLst>
                  <a:ext uri="{FF2B5EF4-FFF2-40B4-BE49-F238E27FC236}">
                    <a16:creationId xmlns:a16="http://schemas.microsoft.com/office/drawing/2014/main" id="{4804DF20-67E4-FB4C-8B21-C648C97C80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" y="3246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18" name="Text Box 19">
                <a:extLst>
                  <a:ext uri="{FF2B5EF4-FFF2-40B4-BE49-F238E27FC236}">
                    <a16:creationId xmlns:a16="http://schemas.microsoft.com/office/drawing/2014/main" id="{CA389027-6D76-224A-9185-F0651C48A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" y="3037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19" name="Text Box 20">
                <a:extLst>
                  <a:ext uri="{FF2B5EF4-FFF2-40B4-BE49-F238E27FC236}">
                    <a16:creationId xmlns:a16="http://schemas.microsoft.com/office/drawing/2014/main" id="{2C49C149-EE2B-0640-BA3E-881111A560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" y="3357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20" name="Text Box 21">
                <a:extLst>
                  <a:ext uri="{FF2B5EF4-FFF2-40B4-BE49-F238E27FC236}">
                    <a16:creationId xmlns:a16="http://schemas.microsoft.com/office/drawing/2014/main" id="{65F7F24D-36D9-6F48-8A2D-A20454A2F0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5" y="3463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21" name="Text Box 22">
                <a:extLst>
                  <a:ext uri="{FF2B5EF4-FFF2-40B4-BE49-F238E27FC236}">
                    <a16:creationId xmlns:a16="http://schemas.microsoft.com/office/drawing/2014/main" id="{55B61009-301E-FE40-ADB4-0427611D5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7" y="3676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22" name="Text Box 23">
                <a:extLst>
                  <a:ext uri="{FF2B5EF4-FFF2-40B4-BE49-F238E27FC236}">
                    <a16:creationId xmlns:a16="http://schemas.microsoft.com/office/drawing/2014/main" id="{F414D26E-EA17-3E4E-A601-FAD572BF35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7" y="3789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3</a:t>
                </a:r>
                <a:endParaRPr lang="it-IT" altLang="it-IT" sz="400"/>
              </a:p>
            </p:txBody>
          </p:sp>
          <p:sp>
            <p:nvSpPr>
              <p:cNvPr id="23" name="Text Box 24">
                <a:extLst>
                  <a:ext uri="{FF2B5EF4-FFF2-40B4-BE49-F238E27FC236}">
                    <a16:creationId xmlns:a16="http://schemas.microsoft.com/office/drawing/2014/main" id="{32967C12-8313-FC4E-AA0F-63128EAB1E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6" y="3574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24" name="Text Box 25">
                <a:extLst>
                  <a:ext uri="{FF2B5EF4-FFF2-40B4-BE49-F238E27FC236}">
                    <a16:creationId xmlns:a16="http://schemas.microsoft.com/office/drawing/2014/main" id="{2B085E62-BF65-ED40-992F-C1CB8528B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0" y="2610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25" name="Text Box 27">
                <a:extLst>
                  <a:ext uri="{FF2B5EF4-FFF2-40B4-BE49-F238E27FC236}">
                    <a16:creationId xmlns:a16="http://schemas.microsoft.com/office/drawing/2014/main" id="{E7DC8576-8FF7-EE40-BF19-67D8BD84CC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2" y="2181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26" name="Text Box 28">
                <a:extLst>
                  <a:ext uri="{FF2B5EF4-FFF2-40B4-BE49-F238E27FC236}">
                    <a16:creationId xmlns:a16="http://schemas.microsoft.com/office/drawing/2014/main" id="{C29D931D-4937-264F-9AA3-A52D026B82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4" y="2286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7364F8C0-C6C7-C349-981A-63829E2A97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9" y="2393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28" name="Text Box 30">
                <a:extLst>
                  <a:ext uri="{FF2B5EF4-FFF2-40B4-BE49-F238E27FC236}">
                    <a16:creationId xmlns:a16="http://schemas.microsoft.com/office/drawing/2014/main" id="{09032CC6-4C3C-3648-AA93-3A59ADF8E6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2" y="2498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29" name="Text Box 31">
                <a:extLst>
                  <a:ext uri="{FF2B5EF4-FFF2-40B4-BE49-F238E27FC236}">
                    <a16:creationId xmlns:a16="http://schemas.microsoft.com/office/drawing/2014/main" id="{9B1CB332-BC39-344C-A630-322EAC6BFC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4" y="2715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 dirty="0"/>
                  <a:t>CH</a:t>
                </a:r>
                <a:r>
                  <a:rPr lang="it-IT" altLang="it-IT" sz="400" baseline="-25000" dirty="0"/>
                  <a:t>2</a:t>
                </a:r>
                <a:endParaRPr lang="it-IT" altLang="it-IT" sz="400" dirty="0"/>
              </a:p>
            </p:txBody>
          </p:sp>
          <p:sp>
            <p:nvSpPr>
              <p:cNvPr id="30" name="Text Box 32">
                <a:extLst>
                  <a:ext uri="{FF2B5EF4-FFF2-40B4-BE49-F238E27FC236}">
                    <a16:creationId xmlns:a16="http://schemas.microsoft.com/office/drawing/2014/main" id="{1A8CABD8-441B-FF4B-AB75-2CA958B25A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78" y="2817"/>
                <a:ext cx="317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</a:p>
            </p:txBody>
          </p:sp>
          <p:sp>
            <p:nvSpPr>
              <p:cNvPr id="31" name="Text Box 33">
                <a:extLst>
                  <a:ext uri="{FF2B5EF4-FFF2-40B4-BE49-F238E27FC236}">
                    <a16:creationId xmlns:a16="http://schemas.microsoft.com/office/drawing/2014/main" id="{608A4399-F9AE-394A-A419-25EC1E0AA4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2" y="2920"/>
                <a:ext cx="317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 dirty="0"/>
                  <a:t>CH</a:t>
                </a:r>
              </a:p>
            </p:txBody>
          </p:sp>
          <p:sp>
            <p:nvSpPr>
              <p:cNvPr id="32" name="Text Box 34">
                <a:extLst>
                  <a:ext uri="{FF2B5EF4-FFF2-40B4-BE49-F238E27FC236}">
                    <a16:creationId xmlns:a16="http://schemas.microsoft.com/office/drawing/2014/main" id="{05C614FE-2BDA-C442-ADE0-30C42FB296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28" y="3115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33" name="Text Box 35">
                <a:extLst>
                  <a:ext uri="{FF2B5EF4-FFF2-40B4-BE49-F238E27FC236}">
                    <a16:creationId xmlns:a16="http://schemas.microsoft.com/office/drawing/2014/main" id="{F1D6EC7E-F5D9-8C4F-A861-9768A0D2F2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4" y="3213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34" name="Text Box 36">
                <a:extLst>
                  <a:ext uri="{FF2B5EF4-FFF2-40B4-BE49-F238E27FC236}">
                    <a16:creationId xmlns:a16="http://schemas.microsoft.com/office/drawing/2014/main" id="{4E2B15DD-0A11-884F-92FF-58C89F8B3F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9" y="3024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35" name="Text Box 37">
                <a:extLst>
                  <a:ext uri="{FF2B5EF4-FFF2-40B4-BE49-F238E27FC236}">
                    <a16:creationId xmlns:a16="http://schemas.microsoft.com/office/drawing/2014/main" id="{84F4B4C1-6B26-CA45-A50D-9C0F0C5EC6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44" y="3314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36" name="Text Box 38">
                <a:extLst>
                  <a:ext uri="{FF2B5EF4-FFF2-40B4-BE49-F238E27FC236}">
                    <a16:creationId xmlns:a16="http://schemas.microsoft.com/office/drawing/2014/main" id="{2C464AB0-707D-A346-9E18-84FC2B8C60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81" y="3406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37" name="Text Box 39">
                <a:extLst>
                  <a:ext uri="{FF2B5EF4-FFF2-40B4-BE49-F238E27FC236}">
                    <a16:creationId xmlns:a16="http://schemas.microsoft.com/office/drawing/2014/main" id="{57D63567-79FD-7B4B-8E2B-54B43EE921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31" y="3504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38" name="Text Box 40">
                <a:extLst>
                  <a:ext uri="{FF2B5EF4-FFF2-40B4-BE49-F238E27FC236}">
                    <a16:creationId xmlns:a16="http://schemas.microsoft.com/office/drawing/2014/main" id="{9DE1912F-0D5B-1A4D-9B7A-77C75E0FEA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1" y="3600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  <a:endParaRPr lang="it-IT" altLang="it-IT" sz="400"/>
              </a:p>
            </p:txBody>
          </p:sp>
          <p:sp>
            <p:nvSpPr>
              <p:cNvPr id="39" name="Text Box 41">
                <a:extLst>
                  <a:ext uri="{FF2B5EF4-FFF2-40B4-BE49-F238E27FC236}">
                    <a16:creationId xmlns:a16="http://schemas.microsoft.com/office/drawing/2014/main" id="{24812054-AA1D-2440-8794-0F885725EC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32" y="3703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400"/>
                  <a:t>CH</a:t>
                </a:r>
                <a:r>
                  <a:rPr lang="it-IT" altLang="it-IT" sz="400" baseline="-25000"/>
                  <a:t>3</a:t>
                </a:r>
                <a:endParaRPr lang="it-IT" altLang="it-IT" sz="400"/>
              </a:p>
            </p:txBody>
          </p:sp>
          <p:sp>
            <p:nvSpPr>
              <p:cNvPr id="40" name="Rectangle 42">
                <a:extLst>
                  <a:ext uri="{FF2B5EF4-FFF2-40B4-BE49-F238E27FC236}">
                    <a16:creationId xmlns:a16="http://schemas.microsoft.com/office/drawing/2014/main" id="{BD864D5E-8876-AE47-BD9C-0E6BDAC20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8" y="1218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 dirty="0"/>
                  <a:t>CH</a:t>
                </a:r>
                <a:r>
                  <a:rPr lang="it-IT" altLang="it-IT" sz="400" baseline="-25000" dirty="0"/>
                  <a:t>2</a:t>
                </a:r>
              </a:p>
            </p:txBody>
          </p:sp>
          <p:sp>
            <p:nvSpPr>
              <p:cNvPr id="41" name="Rectangle 43">
                <a:extLst>
                  <a:ext uri="{FF2B5EF4-FFF2-40B4-BE49-F238E27FC236}">
                    <a16:creationId xmlns:a16="http://schemas.microsoft.com/office/drawing/2014/main" id="{C89795AC-5F4A-884E-9350-32978AAD4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1" y="1321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/>
                  <a:t>CH</a:t>
                </a:r>
                <a:r>
                  <a:rPr lang="it-IT" altLang="it-IT" sz="400" baseline="-25000"/>
                  <a:t>2</a:t>
                </a:r>
              </a:p>
            </p:txBody>
          </p:sp>
          <p:sp>
            <p:nvSpPr>
              <p:cNvPr id="42" name="Rectangle 44">
                <a:extLst>
                  <a:ext uri="{FF2B5EF4-FFF2-40B4-BE49-F238E27FC236}">
                    <a16:creationId xmlns:a16="http://schemas.microsoft.com/office/drawing/2014/main" id="{904D756F-4CEC-164D-ABEE-6A2EC8C67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3" y="1109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 dirty="0"/>
                  <a:t>CH</a:t>
                </a:r>
                <a:r>
                  <a:rPr lang="it-IT" altLang="it-IT" sz="400" baseline="-25000" dirty="0"/>
                  <a:t>3</a:t>
                </a:r>
              </a:p>
            </p:txBody>
          </p:sp>
          <p:sp>
            <p:nvSpPr>
              <p:cNvPr id="43" name="Rectangle 45">
                <a:extLst>
                  <a:ext uri="{FF2B5EF4-FFF2-40B4-BE49-F238E27FC236}">
                    <a16:creationId xmlns:a16="http://schemas.microsoft.com/office/drawing/2014/main" id="{7A216F10-BFD7-D048-9141-84FCD07A7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1" y="1319"/>
                <a:ext cx="366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 dirty="0"/>
                  <a:t>CH</a:t>
                </a:r>
                <a:r>
                  <a:rPr lang="it-IT" altLang="it-IT" sz="400" baseline="-25000" dirty="0"/>
                  <a:t>3</a:t>
                </a:r>
              </a:p>
            </p:txBody>
          </p:sp>
          <p:sp>
            <p:nvSpPr>
              <p:cNvPr id="44" name="Rectangle 46">
                <a:extLst>
                  <a:ext uri="{FF2B5EF4-FFF2-40B4-BE49-F238E27FC236}">
                    <a16:creationId xmlns:a16="http://schemas.microsoft.com/office/drawing/2014/main" id="{4A2787CB-D700-A54F-8CDD-B5D8F6278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0" y="1218"/>
                <a:ext cx="34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 dirty="0"/>
                  <a:t>CH</a:t>
                </a:r>
                <a:r>
                  <a:rPr lang="it-IT" altLang="it-IT" sz="400" baseline="-25000" dirty="0"/>
                  <a:t>3</a:t>
                </a:r>
              </a:p>
            </p:txBody>
          </p:sp>
          <p:sp>
            <p:nvSpPr>
              <p:cNvPr id="45" name="Rectangle 47">
                <a:extLst>
                  <a:ext uri="{FF2B5EF4-FFF2-40B4-BE49-F238E27FC236}">
                    <a16:creationId xmlns:a16="http://schemas.microsoft.com/office/drawing/2014/main" id="{4821C584-E986-D24A-B412-7CE554A14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7" y="1212"/>
                <a:ext cx="272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 dirty="0" err="1"/>
                  <a:t>N</a:t>
                </a:r>
                <a:endParaRPr lang="it-IT" altLang="it-IT" sz="400" dirty="0"/>
              </a:p>
            </p:txBody>
          </p:sp>
          <p:sp>
            <p:nvSpPr>
              <p:cNvPr id="46" name="Rectangle 48">
                <a:extLst>
                  <a:ext uri="{FF2B5EF4-FFF2-40B4-BE49-F238E27FC236}">
                    <a16:creationId xmlns:a16="http://schemas.microsoft.com/office/drawing/2014/main" id="{BD7B4A5C-1CEA-9240-A565-2C5D95A6E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9" y="1131"/>
                <a:ext cx="264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 dirty="0"/>
                  <a:t>+</a:t>
                </a:r>
              </a:p>
            </p:txBody>
          </p:sp>
          <p:sp>
            <p:nvSpPr>
              <p:cNvPr id="47" name="Rectangle 49">
                <a:extLst>
                  <a:ext uri="{FF2B5EF4-FFF2-40B4-BE49-F238E27FC236}">
                    <a16:creationId xmlns:a16="http://schemas.microsoft.com/office/drawing/2014/main" id="{6AD72E60-0D6A-0246-94B6-8E7FC5DB9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2" y="1427"/>
                <a:ext cx="212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 dirty="0"/>
                  <a:t>O</a:t>
                </a:r>
                <a:endParaRPr lang="it-IT" altLang="it-IT" sz="400" baseline="-25000" dirty="0"/>
              </a:p>
            </p:txBody>
          </p:sp>
          <p:sp>
            <p:nvSpPr>
              <p:cNvPr id="48" name="Rectangle 50">
                <a:extLst>
                  <a:ext uri="{FF2B5EF4-FFF2-40B4-BE49-F238E27FC236}">
                    <a16:creationId xmlns:a16="http://schemas.microsoft.com/office/drawing/2014/main" id="{6C2178EB-AE01-5647-9DAA-11C00006B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1524"/>
                <a:ext cx="210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 dirty="0"/>
                  <a:t>O</a:t>
                </a:r>
                <a:endParaRPr lang="it-IT" altLang="it-IT" sz="400" baseline="-25000" dirty="0"/>
              </a:p>
            </p:txBody>
          </p:sp>
          <p:sp>
            <p:nvSpPr>
              <p:cNvPr id="49" name="Rectangle 51">
                <a:extLst>
                  <a:ext uri="{FF2B5EF4-FFF2-40B4-BE49-F238E27FC236}">
                    <a16:creationId xmlns:a16="http://schemas.microsoft.com/office/drawing/2014/main" id="{A7FAC805-8CA6-6A4D-9B94-3620996B8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5" y="1520"/>
                <a:ext cx="298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 dirty="0"/>
                  <a:t>O</a:t>
                </a:r>
                <a:r>
                  <a:rPr lang="it-IT" altLang="it-IT" sz="400" baseline="30000" dirty="0"/>
                  <a:t>–</a:t>
                </a:r>
                <a:endParaRPr lang="it-IT" altLang="it-IT" sz="400" baseline="-25000" dirty="0"/>
              </a:p>
            </p:txBody>
          </p:sp>
          <p:sp>
            <p:nvSpPr>
              <p:cNvPr id="50" name="Rectangle 52">
                <a:extLst>
                  <a:ext uri="{FF2B5EF4-FFF2-40B4-BE49-F238E27FC236}">
                    <a16:creationId xmlns:a16="http://schemas.microsoft.com/office/drawing/2014/main" id="{BD7FEF0F-91BF-7744-A206-ADBA44BEF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7" y="1521"/>
                <a:ext cx="209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 dirty="0" err="1"/>
                  <a:t>P</a:t>
                </a:r>
                <a:endParaRPr lang="it-IT" altLang="it-IT" sz="400" baseline="-25000" dirty="0"/>
              </a:p>
            </p:txBody>
          </p:sp>
          <p:sp>
            <p:nvSpPr>
              <p:cNvPr id="51" name="Rectangle 53">
                <a:extLst>
                  <a:ext uri="{FF2B5EF4-FFF2-40B4-BE49-F238E27FC236}">
                    <a16:creationId xmlns:a16="http://schemas.microsoft.com/office/drawing/2014/main" id="{FF43A0EA-09E9-F248-9F8C-4A4E53161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2" y="1624"/>
                <a:ext cx="212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 dirty="0"/>
                  <a:t>O</a:t>
                </a:r>
                <a:endParaRPr lang="it-IT" altLang="it-IT" sz="400" baseline="-25000" dirty="0"/>
              </a:p>
            </p:txBody>
          </p:sp>
          <p:sp>
            <p:nvSpPr>
              <p:cNvPr id="52" name="Rectangle 54">
                <a:extLst>
                  <a:ext uri="{FF2B5EF4-FFF2-40B4-BE49-F238E27FC236}">
                    <a16:creationId xmlns:a16="http://schemas.microsoft.com/office/drawing/2014/main" id="{2105A876-F604-144B-BFD9-720C18173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" y="1725"/>
                <a:ext cx="339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 dirty="0"/>
                  <a:t>CH</a:t>
                </a:r>
                <a:r>
                  <a:rPr lang="it-IT" altLang="it-IT" sz="400" baseline="-25000" dirty="0"/>
                  <a:t>2</a:t>
                </a:r>
              </a:p>
            </p:txBody>
          </p:sp>
          <p:sp>
            <p:nvSpPr>
              <p:cNvPr id="53" name="Rectangle 55">
                <a:extLst>
                  <a:ext uri="{FF2B5EF4-FFF2-40B4-BE49-F238E27FC236}">
                    <a16:creationId xmlns:a16="http://schemas.microsoft.com/office/drawing/2014/main" id="{61D1E41D-15A3-594A-B035-84D9EFF20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1" y="1720"/>
                <a:ext cx="347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 dirty="0"/>
                  <a:t>CH</a:t>
                </a:r>
                <a:endParaRPr lang="it-IT" altLang="it-IT" sz="400" baseline="-25000" dirty="0"/>
              </a:p>
            </p:txBody>
          </p:sp>
          <p:sp>
            <p:nvSpPr>
              <p:cNvPr id="54" name="Rectangle 56">
                <a:extLst>
                  <a:ext uri="{FF2B5EF4-FFF2-40B4-BE49-F238E27FC236}">
                    <a16:creationId xmlns:a16="http://schemas.microsoft.com/office/drawing/2014/main" id="{AFA23C5F-FF5E-1B41-89D4-DFA1BFDA6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1688"/>
                <a:ext cx="329" cy="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 dirty="0"/>
                  <a:t>CH</a:t>
                </a:r>
                <a:r>
                  <a:rPr lang="it-IT" altLang="it-IT" sz="400" baseline="-25000" dirty="0"/>
                  <a:t>2</a:t>
                </a:r>
              </a:p>
            </p:txBody>
          </p:sp>
          <p:sp>
            <p:nvSpPr>
              <p:cNvPr id="55" name="Rectangle 57">
                <a:extLst>
                  <a:ext uri="{FF2B5EF4-FFF2-40B4-BE49-F238E27FC236}">
                    <a16:creationId xmlns:a16="http://schemas.microsoft.com/office/drawing/2014/main" id="{4C23CC5C-F4F0-294E-B645-8333276695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1929"/>
                <a:ext cx="210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/>
                  <a:t>C</a:t>
                </a:r>
                <a:endParaRPr lang="it-IT" altLang="it-IT" sz="400" baseline="-25000"/>
              </a:p>
            </p:txBody>
          </p:sp>
          <p:sp>
            <p:nvSpPr>
              <p:cNvPr id="56" name="Rectangle 58">
                <a:extLst>
                  <a:ext uri="{FF2B5EF4-FFF2-40B4-BE49-F238E27FC236}">
                    <a16:creationId xmlns:a16="http://schemas.microsoft.com/office/drawing/2014/main" id="{2B932DE5-6D06-A243-9EE8-1699381BC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1926"/>
                <a:ext cx="210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/>
                  <a:t>O</a:t>
                </a:r>
                <a:endParaRPr lang="it-IT" altLang="it-IT" sz="400" baseline="-25000"/>
              </a:p>
            </p:txBody>
          </p:sp>
          <p:sp>
            <p:nvSpPr>
              <p:cNvPr id="57" name="Rectangle 59">
                <a:extLst>
                  <a:ext uri="{FF2B5EF4-FFF2-40B4-BE49-F238E27FC236}">
                    <a16:creationId xmlns:a16="http://schemas.microsoft.com/office/drawing/2014/main" id="{9860C1D5-B3FB-5647-B0B9-24F9417CF2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7" y="1934"/>
                <a:ext cx="209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/>
                  <a:t>C</a:t>
                </a:r>
                <a:endParaRPr lang="it-IT" altLang="it-IT" sz="400" baseline="-25000"/>
              </a:p>
            </p:txBody>
          </p:sp>
          <p:sp>
            <p:nvSpPr>
              <p:cNvPr id="58" name="Rectangle 60">
                <a:extLst>
                  <a:ext uri="{FF2B5EF4-FFF2-40B4-BE49-F238E27FC236}">
                    <a16:creationId xmlns:a16="http://schemas.microsoft.com/office/drawing/2014/main" id="{D0B48E4C-A6DF-D34E-9A1E-AAF567DC6E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3" y="1926"/>
                <a:ext cx="21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/>
                  <a:t>O</a:t>
                </a:r>
                <a:endParaRPr lang="it-IT" altLang="it-IT" sz="400" baseline="-25000"/>
              </a:p>
            </p:txBody>
          </p:sp>
          <p:sp>
            <p:nvSpPr>
              <p:cNvPr id="59" name="Rectangle 61">
                <a:extLst>
                  <a:ext uri="{FF2B5EF4-FFF2-40B4-BE49-F238E27FC236}">
                    <a16:creationId xmlns:a16="http://schemas.microsoft.com/office/drawing/2014/main" id="{981F2865-F0FD-0E41-AFEB-5555D8FD0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3" y="1825"/>
                <a:ext cx="210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 dirty="0"/>
                  <a:t>O</a:t>
                </a:r>
                <a:endParaRPr lang="it-IT" altLang="it-IT" sz="400" baseline="-25000" dirty="0"/>
              </a:p>
            </p:txBody>
          </p:sp>
          <p:sp>
            <p:nvSpPr>
              <p:cNvPr id="60" name="Rectangle 62">
                <a:extLst>
                  <a:ext uri="{FF2B5EF4-FFF2-40B4-BE49-F238E27FC236}">
                    <a16:creationId xmlns:a16="http://schemas.microsoft.com/office/drawing/2014/main" id="{E4AF8290-24B7-6F45-BCA7-56EE53596B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1827"/>
                <a:ext cx="212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400"/>
                  <a:t>O</a:t>
                </a:r>
                <a:endParaRPr lang="it-IT" altLang="it-IT" sz="400" baseline="-25000"/>
              </a:p>
            </p:txBody>
          </p:sp>
          <p:sp>
            <p:nvSpPr>
              <p:cNvPr id="63" name="Rectangle 68">
                <a:extLst>
                  <a:ext uri="{FF2B5EF4-FFF2-40B4-BE49-F238E27FC236}">
                    <a16:creationId xmlns:a16="http://schemas.microsoft.com/office/drawing/2014/main" id="{BC7568C4-C43A-DB46-AB10-407280A1D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0" y="2748"/>
                <a:ext cx="1135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1200" dirty="0">
                    <a:latin typeface="+mn-lt"/>
                  </a:rPr>
                  <a:t>Code idrofobiche</a:t>
                </a:r>
              </a:p>
            </p:txBody>
          </p:sp>
        </p:grpSp>
        <p:sp>
          <p:nvSpPr>
            <p:cNvPr id="6" name="Rectangle 67">
              <a:extLst>
                <a:ext uri="{FF2B5EF4-FFF2-40B4-BE49-F238E27FC236}">
                  <a16:creationId xmlns:a16="http://schemas.microsoft.com/office/drawing/2014/main" id="{042ACC11-01A8-B740-A926-E81EA7D6F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3" y="1335"/>
              <a:ext cx="92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it-IT" altLang="it-IT" sz="1200" dirty="0">
                  <a:latin typeface="+mn-lt"/>
                </a:rPr>
                <a:t>Testa </a:t>
              </a:r>
              <a:r>
                <a:rPr lang="it-IT" altLang="it-IT" sz="1200" dirty="0" err="1">
                  <a:latin typeface="+mn-lt"/>
                </a:rPr>
                <a:t>idrofilica</a:t>
              </a:r>
              <a:endParaRPr lang="it-IT" altLang="it-IT" sz="1200" dirty="0">
                <a:latin typeface="+mn-lt"/>
              </a:endParaRPr>
            </a:p>
          </p:txBody>
        </p:sp>
      </p:grpSp>
      <p:grpSp>
        <p:nvGrpSpPr>
          <p:cNvPr id="65" name="Group 4">
            <a:extLst>
              <a:ext uri="{FF2B5EF4-FFF2-40B4-BE49-F238E27FC236}">
                <a16:creationId xmlns:a16="http://schemas.microsoft.com/office/drawing/2014/main" id="{CDB06EE4-B155-924F-9E0C-18B8C44D70A6}"/>
              </a:ext>
            </a:extLst>
          </p:cNvPr>
          <p:cNvGrpSpPr>
            <a:grpSpLocks/>
          </p:cNvGrpSpPr>
          <p:nvPr/>
        </p:nvGrpSpPr>
        <p:grpSpPr bwMode="auto">
          <a:xfrm>
            <a:off x="8594860" y="4122428"/>
            <a:ext cx="3306520" cy="2485258"/>
            <a:chOff x="2387" y="1827"/>
            <a:chExt cx="2774" cy="2085"/>
          </a:xfrm>
        </p:grpSpPr>
        <p:pic>
          <p:nvPicPr>
            <p:cNvPr id="66" name="Picture 5">
              <a:extLst>
                <a:ext uri="{FF2B5EF4-FFF2-40B4-BE49-F238E27FC236}">
                  <a16:creationId xmlns:a16="http://schemas.microsoft.com/office/drawing/2014/main" id="{1737169C-9163-574E-8976-6288E81CEA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3" t="4290" r="31306" b="4513"/>
            <a:stretch/>
          </p:blipFill>
          <p:spPr bwMode="auto">
            <a:xfrm>
              <a:off x="2387" y="1827"/>
              <a:ext cx="1661" cy="2085"/>
            </a:xfrm>
            <a:prstGeom prst="rect">
              <a:avLst/>
            </a:prstGeom>
            <a:noFill/>
            <a:ln w="38100">
              <a:solidFill>
                <a:srgbClr val="5487B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Rectangle 6">
              <a:extLst>
                <a:ext uri="{FF2B5EF4-FFF2-40B4-BE49-F238E27FC236}">
                  <a16:creationId xmlns:a16="http://schemas.microsoft.com/office/drawing/2014/main" id="{97CB8B41-8326-4D48-A6D3-348549ADC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1963"/>
              <a:ext cx="4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it-IT" altLang="it-IT" sz="1600"/>
                <a:t>Acqua</a:t>
              </a:r>
            </a:p>
          </p:txBody>
        </p:sp>
        <p:sp>
          <p:nvSpPr>
            <p:cNvPr id="68" name="Rectangle 7">
              <a:extLst>
                <a:ext uri="{FF2B5EF4-FFF2-40B4-BE49-F238E27FC236}">
                  <a16:creationId xmlns:a16="http://schemas.microsoft.com/office/drawing/2014/main" id="{B09E404A-C4AD-184E-9331-1302248A7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6" y="3624"/>
              <a:ext cx="4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it-IT" altLang="it-IT" sz="1600"/>
                <a:t>Acqua</a:t>
              </a:r>
            </a:p>
          </p:txBody>
        </p:sp>
        <p:sp>
          <p:nvSpPr>
            <p:cNvPr id="69" name="Line 8">
              <a:extLst>
                <a:ext uri="{FF2B5EF4-FFF2-40B4-BE49-F238E27FC236}">
                  <a16:creationId xmlns:a16="http://schemas.microsoft.com/office/drawing/2014/main" id="{C3D1389D-CB10-4249-A647-32A5286C2E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16" y="2288"/>
              <a:ext cx="1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9">
              <a:extLst>
                <a:ext uri="{FF2B5EF4-FFF2-40B4-BE49-F238E27FC236}">
                  <a16:creationId xmlns:a16="http://schemas.microsoft.com/office/drawing/2014/main" id="{7053EC04-0F07-4146-BFE0-0438F96D3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2007"/>
              <a:ext cx="851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600" dirty="0">
                  <a:latin typeface="+mn-lt"/>
                </a:rPr>
                <a:t>Teste </a:t>
              </a:r>
            </a:p>
            <a:p>
              <a:r>
                <a:rPr lang="it-IT" altLang="it-IT" sz="1600" dirty="0" err="1">
                  <a:latin typeface="+mn-lt"/>
                </a:rPr>
                <a:t>idrofiliche</a:t>
              </a:r>
              <a:endParaRPr lang="it-IT" altLang="it-IT" sz="1600" dirty="0">
                <a:latin typeface="+mn-lt"/>
              </a:endParaRPr>
            </a:p>
          </p:txBody>
        </p:sp>
        <p:sp>
          <p:nvSpPr>
            <p:cNvPr id="71" name="Rectangle 10">
              <a:extLst>
                <a:ext uri="{FF2B5EF4-FFF2-40B4-BE49-F238E27FC236}">
                  <a16:creationId xmlns:a16="http://schemas.microsoft.com/office/drawing/2014/main" id="{A1CEEFDC-8ED2-404F-BF06-722676D80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2602"/>
              <a:ext cx="951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600" dirty="0">
                  <a:latin typeface="+mn-lt"/>
                </a:rPr>
                <a:t>Code </a:t>
              </a:r>
            </a:p>
            <a:p>
              <a:r>
                <a:rPr lang="it-IT" altLang="it-IT" sz="1600" dirty="0">
                  <a:latin typeface="+mn-lt"/>
                </a:rPr>
                <a:t>idrofobiche</a:t>
              </a:r>
            </a:p>
          </p:txBody>
        </p:sp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id="{74E554F5-7AF7-E94A-B7C4-28182F42D2F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095" y="2822"/>
              <a:ext cx="181" cy="163"/>
            </a:xfrm>
            <a:custGeom>
              <a:avLst/>
              <a:gdLst>
                <a:gd name="T0" fmla="*/ 164 w 168"/>
                <a:gd name="T1" fmla="*/ 0 h 216"/>
                <a:gd name="T2" fmla="*/ 0 w 168"/>
                <a:gd name="T3" fmla="*/ 0 h 216"/>
                <a:gd name="T4" fmla="*/ 168 w 168"/>
                <a:gd name="T5" fmla="*/ 216 h 216"/>
                <a:gd name="T6" fmla="*/ 0 60000 65536"/>
                <a:gd name="T7" fmla="*/ 0 60000 65536"/>
                <a:gd name="T8" fmla="*/ 0 60000 65536"/>
                <a:gd name="T9" fmla="*/ 0 w 168"/>
                <a:gd name="T10" fmla="*/ 0 h 216"/>
                <a:gd name="T11" fmla="*/ 168 w 168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216">
                  <a:moveTo>
                    <a:pt x="164" y="0"/>
                  </a:moveTo>
                  <a:lnTo>
                    <a:pt x="0" y="0"/>
                  </a:lnTo>
                  <a:lnTo>
                    <a:pt x="168" y="216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F3965014-C8EF-DB4D-B7ED-274AF377DA6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141597" flipV="1">
            <a:off x="8365605" y="3399883"/>
            <a:ext cx="996908" cy="515458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2BA759A-6904-C840-B8C5-A069CA5E71E1}"/>
              </a:ext>
            </a:extLst>
          </p:cNvPr>
          <p:cNvSpPr txBox="1"/>
          <p:nvPr/>
        </p:nvSpPr>
        <p:spPr>
          <a:xfrm>
            <a:off x="10679550" y="767864"/>
            <a:ext cx="112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Gruppo </a:t>
            </a:r>
            <a:r>
              <a:rPr lang="en-US" sz="1200" dirty="0" err="1"/>
              <a:t>fosfato</a:t>
            </a:r>
            <a:endParaRPr lang="en-US" sz="1200" dirty="0"/>
          </a:p>
        </p:txBody>
      </p:sp>
      <p:sp>
        <p:nvSpPr>
          <p:cNvPr id="75" name="Line 66">
            <a:extLst>
              <a:ext uri="{FF2B5EF4-FFF2-40B4-BE49-F238E27FC236}">
                <a16:creationId xmlns:a16="http://schemas.microsoft.com/office/drawing/2014/main" id="{5F4D0DFF-45BF-0F47-B0B6-C3BB55FDC4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99441" y="512605"/>
            <a:ext cx="23226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4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84E3344-DBDC-4448-B674-B3CFB0D15C29}"/>
              </a:ext>
            </a:extLst>
          </p:cNvPr>
          <p:cNvSpPr txBox="1"/>
          <p:nvPr/>
        </p:nvSpPr>
        <p:spPr>
          <a:xfrm>
            <a:off x="10695327" y="368990"/>
            <a:ext cx="1349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Gruppo </a:t>
            </a:r>
            <a:r>
              <a:rPr lang="en-US" sz="1200" dirty="0" err="1"/>
              <a:t>polare</a:t>
            </a:r>
            <a:r>
              <a:rPr lang="en-US" sz="1200" dirty="0"/>
              <a:t> </a:t>
            </a:r>
          </a:p>
        </p:txBody>
      </p:sp>
      <p:sp>
        <p:nvSpPr>
          <p:cNvPr id="77" name="Line 66">
            <a:extLst>
              <a:ext uri="{FF2B5EF4-FFF2-40B4-BE49-F238E27FC236}">
                <a16:creationId xmlns:a16="http://schemas.microsoft.com/office/drawing/2014/main" id="{5482FAD2-787C-B643-88FA-9029679BFB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99441" y="1148542"/>
            <a:ext cx="23226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8CE6BE7-A314-2749-BBEF-4CC1B283D316}"/>
              </a:ext>
            </a:extLst>
          </p:cNvPr>
          <p:cNvSpPr txBox="1"/>
          <p:nvPr/>
        </p:nvSpPr>
        <p:spPr>
          <a:xfrm>
            <a:off x="10716975" y="1008283"/>
            <a:ext cx="780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Glicerolo</a:t>
            </a:r>
            <a:r>
              <a:rPr lang="en-US" sz="1200" dirty="0"/>
              <a:t> </a:t>
            </a:r>
          </a:p>
        </p:txBody>
      </p:sp>
      <p:sp>
        <p:nvSpPr>
          <p:cNvPr id="79" name="Line 66">
            <a:extLst>
              <a:ext uri="{FF2B5EF4-FFF2-40B4-BE49-F238E27FC236}">
                <a16:creationId xmlns:a16="http://schemas.microsoft.com/office/drawing/2014/main" id="{DA072D85-D138-3D41-B8C2-2323331F1D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577594" y="1459802"/>
            <a:ext cx="1154114" cy="1099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400"/>
          </a:p>
        </p:txBody>
      </p:sp>
      <p:sp>
        <p:nvSpPr>
          <p:cNvPr id="80" name="Line 66">
            <a:extLst>
              <a:ext uri="{FF2B5EF4-FFF2-40B4-BE49-F238E27FC236}">
                <a16:creationId xmlns:a16="http://schemas.microsoft.com/office/drawing/2014/main" id="{04CDCC97-C58C-AC44-9A40-6F83C36129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024788" y="2467130"/>
            <a:ext cx="895593" cy="1362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40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6A40D31-5F78-834D-9EBE-F3A7D3875B61}"/>
              </a:ext>
            </a:extLst>
          </p:cNvPr>
          <p:cNvSpPr txBox="1"/>
          <p:nvPr/>
        </p:nvSpPr>
        <p:spPr>
          <a:xfrm>
            <a:off x="10934051" y="1320381"/>
            <a:ext cx="1058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Acido</a:t>
            </a:r>
            <a:r>
              <a:rPr lang="en-US" sz="1200" dirty="0"/>
              <a:t> </a:t>
            </a:r>
            <a:r>
              <a:rPr lang="en-US" sz="1200" dirty="0" err="1"/>
              <a:t>grasso</a:t>
            </a:r>
            <a:r>
              <a:rPr lang="en-US" sz="1200" dirty="0"/>
              <a:t> </a:t>
            </a:r>
            <a:r>
              <a:rPr lang="en-US" sz="1200" dirty="0" err="1"/>
              <a:t>saturo</a:t>
            </a:r>
            <a:endParaRPr lang="en-US" sz="12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F44ACB1-BCBA-C545-84A3-7BC981DBFA5A}"/>
              </a:ext>
            </a:extLst>
          </p:cNvPr>
          <p:cNvSpPr txBox="1"/>
          <p:nvPr/>
        </p:nvSpPr>
        <p:spPr>
          <a:xfrm>
            <a:off x="10858218" y="2282478"/>
            <a:ext cx="11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Acido</a:t>
            </a:r>
            <a:r>
              <a:rPr lang="en-US" sz="1200" dirty="0"/>
              <a:t> </a:t>
            </a:r>
            <a:r>
              <a:rPr lang="en-US" sz="1200" dirty="0" err="1"/>
              <a:t>grasso</a:t>
            </a:r>
            <a:r>
              <a:rPr lang="en-US" sz="1200" dirty="0"/>
              <a:t> </a:t>
            </a:r>
            <a:r>
              <a:rPr lang="en-US" sz="1200" dirty="0" err="1"/>
              <a:t>insaturo</a:t>
            </a:r>
            <a:endParaRPr lang="en-US" sz="1200" dirty="0"/>
          </a:p>
        </p:txBody>
      </p:sp>
      <p:sp>
        <p:nvSpPr>
          <p:cNvPr id="83" name="Line 66">
            <a:extLst>
              <a:ext uri="{FF2B5EF4-FFF2-40B4-BE49-F238E27FC236}">
                <a16:creationId xmlns:a16="http://schemas.microsoft.com/office/drawing/2014/main" id="{4815DA95-2CC6-3947-B7C5-FA240849D8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97242" y="901122"/>
            <a:ext cx="23226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400"/>
          </a:p>
        </p:txBody>
      </p:sp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E8548F9E-92A6-8D48-99B1-B88B02C37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8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99"/>
    </mc:Choice>
    <mc:Fallback>
      <p:transition spd="slow" advTm="83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70F48-A7BA-2F4F-B884-EBEB4C5B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Fosfolipidi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il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ruolo</a:t>
            </a:r>
            <a:r>
              <a:rPr lang="en-US" b="1" dirty="0">
                <a:solidFill>
                  <a:srgbClr val="FF0000"/>
                </a:solidFill>
              </a:rPr>
              <a:t> del </a:t>
            </a:r>
            <a:r>
              <a:rPr lang="en-US" b="1" dirty="0" err="1">
                <a:solidFill>
                  <a:srgbClr val="FF0000"/>
                </a:solidFill>
              </a:rPr>
              <a:t>colesterolo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79F7D-76AD-8448-A1DD-8BF2F4797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Il </a:t>
            </a:r>
            <a:r>
              <a:rPr lang="en-US" sz="2400" dirty="0" err="1"/>
              <a:t>colesterolo</a:t>
            </a:r>
            <a:r>
              <a:rPr lang="en-US" sz="2400" dirty="0"/>
              <a:t> </a:t>
            </a:r>
            <a:r>
              <a:rPr lang="en-US" sz="2400" dirty="0" err="1"/>
              <a:t>regola</a:t>
            </a:r>
            <a:r>
              <a:rPr lang="en-US" sz="2400" dirty="0"/>
              <a:t> la </a:t>
            </a:r>
            <a:r>
              <a:rPr lang="en-US" sz="2400" dirty="0" err="1"/>
              <a:t>fluidità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membrane </a:t>
            </a:r>
            <a:r>
              <a:rPr lang="en-US" sz="2400" dirty="0" err="1"/>
              <a:t>inserendosi</a:t>
            </a:r>
            <a:r>
              <a:rPr lang="en-US" sz="2400" dirty="0"/>
              <a:t> </a:t>
            </a:r>
            <a:r>
              <a:rPr lang="en-US" sz="2400" dirty="0" err="1"/>
              <a:t>tra</a:t>
            </a:r>
            <a:r>
              <a:rPr lang="en-US" sz="2400" dirty="0"/>
              <a:t> le </a:t>
            </a:r>
            <a:r>
              <a:rPr lang="en-US" sz="2400" dirty="0" err="1"/>
              <a:t>molecole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fosfolipidi</a:t>
            </a:r>
            <a:r>
              <a:rPr lang="en-US" sz="2400" dirty="0"/>
              <a:t> (di </a:t>
            </a:r>
            <a:r>
              <a:rPr lang="en-US" sz="2400" dirty="0" err="1"/>
              <a:t>solito</a:t>
            </a:r>
            <a:r>
              <a:rPr lang="en-US" sz="2400" dirty="0"/>
              <a:t> in </a:t>
            </a:r>
            <a:r>
              <a:rPr lang="en-US" sz="2400" dirty="0" err="1"/>
              <a:t>prossimità</a:t>
            </a:r>
            <a:r>
              <a:rPr lang="en-US" sz="2400" dirty="0"/>
              <a:t> di un </a:t>
            </a:r>
            <a:r>
              <a:rPr lang="en-US" sz="2400" dirty="0" err="1"/>
              <a:t>acido</a:t>
            </a:r>
            <a:r>
              <a:rPr lang="en-US" sz="2400" dirty="0"/>
              <a:t> </a:t>
            </a:r>
            <a:r>
              <a:rPr lang="en-US" sz="2400" dirty="0" err="1"/>
              <a:t>grasso</a:t>
            </a:r>
            <a:r>
              <a:rPr lang="en-US" sz="2400" dirty="0"/>
              <a:t> </a:t>
            </a:r>
            <a:r>
              <a:rPr lang="en-US" sz="2400" dirty="0" err="1"/>
              <a:t>insaturo</a:t>
            </a:r>
            <a:r>
              <a:rPr lang="en-US" sz="2400" dirty="0"/>
              <a:t>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A4EF7-100D-614C-8024-51E49A1F2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060" b="24817"/>
          <a:stretch/>
        </p:blipFill>
        <p:spPr>
          <a:xfrm>
            <a:off x="4056611" y="3146333"/>
            <a:ext cx="7297189" cy="2907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D22BFA-1F35-1749-813A-6B5285649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271" y="3127672"/>
            <a:ext cx="3224593" cy="2168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5DEE75-4620-7646-99FB-852164893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278375">
            <a:off x="3295903" y="4131567"/>
            <a:ext cx="631920" cy="631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7B390C-927D-764A-A860-5C2AD256538D}"/>
              </a:ext>
            </a:extLst>
          </p:cNvPr>
          <p:cNvSpPr txBox="1"/>
          <p:nvPr/>
        </p:nvSpPr>
        <p:spPr>
          <a:xfrm>
            <a:off x="1146216" y="5431148"/>
            <a:ext cx="1317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Colesterolo</a:t>
            </a:r>
            <a:r>
              <a:rPr lang="en-US" b="1" dirty="0"/>
              <a:t>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422591D-D7D5-BC4B-A651-A1EBDB2F4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8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08"/>
    </mc:Choice>
    <mc:Fallback>
      <p:transition spd="slow" advTm="28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2B29D-AAD0-4649-A5D0-D578F9C3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Micoplasma – problema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828C1-7F8C-C54C-B8C6-17633F2B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Problematiche in Laboratorio di Ricerca:</a:t>
            </a:r>
          </a:p>
          <a:p>
            <a:pPr lvl="1" algn="just"/>
            <a:r>
              <a:rPr lang="it-IT" sz="2000" dirty="0"/>
              <a:t>Non si vedono con il microscopio ottico</a:t>
            </a:r>
          </a:p>
          <a:p>
            <a:pPr lvl="1" algn="just"/>
            <a:r>
              <a:rPr lang="it-IT" sz="2000" dirty="0"/>
              <a:t>Non modificano la morfologia delle cellule contaminate</a:t>
            </a:r>
          </a:p>
          <a:p>
            <a:pPr lvl="1" algn="just"/>
            <a:r>
              <a:rPr lang="it-IT" sz="2000" dirty="0"/>
              <a:t>Alterano crescita e caratteristiche biochimiche e/o antigeniche delle cellule </a:t>
            </a:r>
            <a:r>
              <a:rPr lang="it-IT" sz="2000" i="1" dirty="0"/>
              <a:t>in vitro</a:t>
            </a:r>
          </a:p>
          <a:p>
            <a:pPr lvl="1" algn="just"/>
            <a:r>
              <a:rPr lang="it-IT" sz="2000" dirty="0"/>
              <a:t>Visibili solo con microscopio a fluorescenza dopo colorazione del DNA o altre metodiche (tipo PCR o kit in luminescenza)</a:t>
            </a:r>
          </a:p>
          <a:p>
            <a:pPr algn="just"/>
            <a:endParaRPr lang="it-IT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DEBB7-70E6-A34E-B969-1E045BF36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902" y="4701022"/>
            <a:ext cx="2819037" cy="1610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C6E13D-4FAB-2F4B-A4B5-20E7F3F93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349" y="4491093"/>
            <a:ext cx="2725759" cy="1820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38970F-92DE-8247-9B2B-2ED96DF9D6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" r="-192" b="22267"/>
          <a:stretch/>
        </p:blipFill>
        <p:spPr>
          <a:xfrm>
            <a:off x="7951734" y="4701021"/>
            <a:ext cx="2869316" cy="161087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426E518-7F72-0744-BECD-0A2D6DCBF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53"/>
    </mc:Choice>
    <mc:Fallback xmlns="">
      <p:transition spd="slow" advTm="71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3A78B-0F09-054D-86E6-1FF65842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Cianobatteri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8A00E-63E2-2749-8CD1-F223CAAE3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/>
              <a:t>Organismi fotosintetici</a:t>
            </a:r>
          </a:p>
          <a:p>
            <a:r>
              <a:rPr lang="it-IT" sz="2400" dirty="0"/>
              <a:t>Catturano </a:t>
            </a:r>
            <a:r>
              <a:rPr lang="it-IT" sz="2400" b="1" dirty="0"/>
              <a:t>energia luminosa </a:t>
            </a:r>
            <a:r>
              <a:rPr lang="it-IT" sz="2400" dirty="0"/>
              <a:t>e la trasformano in </a:t>
            </a:r>
            <a:r>
              <a:rPr lang="it-IT" sz="2400" b="1" dirty="0"/>
              <a:t>energia chimica</a:t>
            </a:r>
          </a:p>
          <a:p>
            <a:r>
              <a:rPr lang="it-IT" sz="2400" dirty="0"/>
              <a:t>Grazie a questa attività producono </a:t>
            </a:r>
            <a:r>
              <a:rPr lang="it-IT" sz="2400" b="1" dirty="0"/>
              <a:t>Ossigeno</a:t>
            </a:r>
          </a:p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4623C-8849-9A43-9A2E-608DF571A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558" y="3721826"/>
            <a:ext cx="3850640" cy="288798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4A609-8020-DF40-8146-9632861DF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971" y="3945466"/>
            <a:ext cx="5660571" cy="215584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C2A567-97AB-1C46-9DB0-E079DD72A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8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97"/>
    </mc:Choice>
    <mc:Fallback xmlns="">
      <p:transition spd="slow" advTm="89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27B0A-172A-8543-B5BF-3EA0998C4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Cellule </a:t>
            </a:r>
            <a:r>
              <a:rPr lang="en-US" b="1" dirty="0" err="1">
                <a:solidFill>
                  <a:srgbClr val="FF0000"/>
                </a:solidFill>
              </a:rPr>
              <a:t>eucarioti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4" name="Group 45">
            <a:extLst>
              <a:ext uri="{FF2B5EF4-FFF2-40B4-BE49-F238E27FC236}">
                <a16:creationId xmlns:a16="http://schemas.microsoft.com/office/drawing/2014/main" id="{9BE27524-8300-8344-AA38-E6DC73609FEF}"/>
              </a:ext>
            </a:extLst>
          </p:cNvPr>
          <p:cNvGrpSpPr>
            <a:grpSpLocks/>
          </p:cNvGrpSpPr>
          <p:nvPr/>
        </p:nvGrpSpPr>
        <p:grpSpPr bwMode="auto">
          <a:xfrm>
            <a:off x="476250" y="1800226"/>
            <a:ext cx="6906401" cy="3920523"/>
            <a:chOff x="755" y="1231"/>
            <a:chExt cx="4707" cy="2672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DA0FD30B-B0ED-8A4D-AC37-3BB589008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2" y="1231"/>
              <a:ext cx="2319" cy="2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5BB381B4-462D-614F-AACC-F3F69E04A7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5" y="1607"/>
              <a:ext cx="390" cy="2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9895EA68-0391-B346-9911-608792B23F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3" y="1426"/>
              <a:ext cx="42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100" dirty="0"/>
                <a:t>Nucleo</a:t>
              </a:r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53C5C026-04EA-B24E-B0CB-1F8E45493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" y="1379"/>
              <a:ext cx="1041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100" dirty="0"/>
                <a:t>Reticolo </a:t>
              </a:r>
            </a:p>
            <a:p>
              <a:pPr algn="l"/>
              <a:r>
                <a:rPr lang="it-IT" altLang="it-IT" sz="1100" dirty="0"/>
                <a:t>endoplasmatico liscio</a:t>
              </a: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951DC781-0885-2A44-ACAC-67F8110980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92" y="1652"/>
              <a:ext cx="307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05CCE61A-2C9E-7D4E-A2FD-F340D426B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3" y="1528"/>
              <a:ext cx="826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100"/>
                <a:t>Reticolo </a:t>
              </a:r>
            </a:p>
            <a:p>
              <a:pPr algn="l"/>
              <a:r>
                <a:rPr lang="it-IT" altLang="it-IT" sz="1100"/>
                <a:t>endoplasmatico </a:t>
              </a:r>
            </a:p>
            <a:p>
              <a:pPr algn="l"/>
              <a:r>
                <a:rPr lang="it-IT" altLang="it-IT" sz="1100"/>
                <a:t>ruvido</a:t>
              </a: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794F5E49-2A8C-394F-BA04-6437D4E5D0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14" y="1913"/>
              <a:ext cx="1027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76A9804D-0032-3A4F-A866-1613C5DEC5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4" y="2398"/>
              <a:ext cx="418" cy="3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38775478-A3FB-ED46-8B4B-C099774D14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2557"/>
              <a:ext cx="501" cy="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303F9B29-D291-D84A-937B-394AEA00B2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5" y="2763"/>
              <a:ext cx="750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C316FC69-014C-B94A-98B4-882C8D694E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3" y="3154"/>
              <a:ext cx="766" cy="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E136B2CA-7F85-CC4E-B2E0-44D1D507D2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5" y="3099"/>
              <a:ext cx="802" cy="4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D67C359E-E32F-F249-B657-E26C84994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4" y="2674"/>
              <a:ext cx="528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100" dirty="0"/>
                <a:t>Ribosomi</a:t>
              </a: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70440B93-0395-F243-B1C3-D228DEDE7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1" y="2877"/>
              <a:ext cx="542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100"/>
                <a:t>Apparato </a:t>
              </a:r>
            </a:p>
            <a:p>
              <a:pPr algn="l"/>
              <a:r>
                <a:rPr lang="it-IT" altLang="it-IT" sz="1100"/>
                <a:t>di Golgi</a:t>
              </a:r>
            </a:p>
          </p:txBody>
        </p:sp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3992D1F5-2462-1449-AB1A-86235D86D5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1" y="3212"/>
              <a:ext cx="1071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100"/>
                <a:t>Membrana plasmatica</a:t>
              </a:r>
            </a:p>
          </p:txBody>
        </p:sp>
        <p:sp>
          <p:nvSpPr>
            <p:cNvPr id="20" name="Text Box 20">
              <a:extLst>
                <a:ext uri="{FF2B5EF4-FFF2-40B4-BE49-F238E27FC236}">
                  <a16:creationId xmlns:a16="http://schemas.microsoft.com/office/drawing/2014/main" id="{6F1ADD59-DDF9-DC44-97C7-DA99F36E07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4" y="3519"/>
              <a:ext cx="623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100"/>
                <a:t>Mitocondrio</a:t>
              </a:r>
            </a:p>
          </p:txBody>
        </p:sp>
        <p:sp>
          <p:nvSpPr>
            <p:cNvPr id="21" name="Line 21">
              <a:extLst>
                <a:ext uri="{FF2B5EF4-FFF2-40B4-BE49-F238E27FC236}">
                  <a16:creationId xmlns:a16="http://schemas.microsoft.com/office/drawing/2014/main" id="{1814F21D-F6F9-6F42-AE0C-44D969B781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08" y="2191"/>
              <a:ext cx="352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2">
              <a:extLst>
                <a:ext uri="{FF2B5EF4-FFF2-40B4-BE49-F238E27FC236}">
                  <a16:creationId xmlns:a16="http://schemas.microsoft.com/office/drawing/2014/main" id="{ADA87EDA-44CA-C545-8D84-B06106F5BA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04" y="2545"/>
              <a:ext cx="434" cy="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3">
              <a:extLst>
                <a:ext uri="{FF2B5EF4-FFF2-40B4-BE49-F238E27FC236}">
                  <a16:creationId xmlns:a16="http://schemas.microsoft.com/office/drawing/2014/main" id="{75EB6A57-D638-014C-B6F9-EBFC79E0F5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36" y="2763"/>
              <a:ext cx="743" cy="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25">
              <a:extLst>
                <a:ext uri="{FF2B5EF4-FFF2-40B4-BE49-F238E27FC236}">
                  <a16:creationId xmlns:a16="http://schemas.microsoft.com/office/drawing/2014/main" id="{AD0E9B8A-0FA3-F64F-BCAD-718549C81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" y="2260"/>
              <a:ext cx="98" cy="651"/>
            </a:xfrm>
            <a:prstGeom prst="leftBrace">
              <a:avLst>
                <a:gd name="adj1" fmla="val 55357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5" name="Text Box 26">
              <a:extLst>
                <a:ext uri="{FF2B5EF4-FFF2-40B4-BE49-F238E27FC236}">
                  <a16:creationId xmlns:a16="http://schemas.microsoft.com/office/drawing/2014/main" id="{710C894B-DB61-C449-AE7E-0E7C76F44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3" y="2203"/>
              <a:ext cx="465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100"/>
                <a:t>Flagello</a:t>
              </a:r>
            </a:p>
          </p:txBody>
        </p:sp>
        <p:sp>
          <p:nvSpPr>
            <p:cNvPr id="26" name="Text Box 27">
              <a:extLst>
                <a:ext uri="{FF2B5EF4-FFF2-40B4-BE49-F238E27FC236}">
                  <a16:creationId xmlns:a16="http://schemas.microsoft.com/office/drawing/2014/main" id="{80B6FCCA-71B6-9A4C-A919-8D8E74F9D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" y="2371"/>
              <a:ext cx="744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100"/>
                <a:t>Assenti nella </a:t>
              </a:r>
            </a:p>
            <a:p>
              <a:pPr algn="l"/>
              <a:r>
                <a:rPr lang="it-IT" altLang="it-IT" sz="1100"/>
                <a:t>maggior parte </a:t>
              </a:r>
            </a:p>
            <a:p>
              <a:pPr algn="l"/>
              <a:r>
                <a:rPr lang="it-IT" altLang="it-IT" sz="1100"/>
                <a:t>delle cellule </a:t>
              </a:r>
            </a:p>
            <a:p>
              <a:pPr algn="l"/>
              <a:r>
                <a:rPr lang="it-IT" altLang="it-IT" sz="1100"/>
                <a:t>vegetali</a:t>
              </a:r>
            </a:p>
          </p:txBody>
        </p:sp>
        <p:sp>
          <p:nvSpPr>
            <p:cNvPr id="27" name="Text Box 28">
              <a:extLst>
                <a:ext uri="{FF2B5EF4-FFF2-40B4-BE49-F238E27FC236}">
                  <a16:creationId xmlns:a16="http://schemas.microsoft.com/office/drawing/2014/main" id="{3769ACE4-672A-1C48-AE5F-5A8CEA7EDE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9" y="2489"/>
              <a:ext cx="538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100"/>
                <a:t>Lisosoma</a:t>
              </a:r>
            </a:p>
          </p:txBody>
        </p:sp>
        <p:sp>
          <p:nvSpPr>
            <p:cNvPr id="28" name="Text Box 29">
              <a:extLst>
                <a:ext uri="{FF2B5EF4-FFF2-40B4-BE49-F238E27FC236}">
                  <a16:creationId xmlns:a16="http://schemas.microsoft.com/office/drawing/2014/main" id="{63BCD4A4-ACAD-DB4D-BB6C-AF08626A5A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0" y="2761"/>
              <a:ext cx="512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100"/>
                <a:t>Centriolo</a:t>
              </a:r>
            </a:p>
          </p:txBody>
        </p:sp>
        <p:sp>
          <p:nvSpPr>
            <p:cNvPr id="29" name="AutoShape 30">
              <a:extLst>
                <a:ext uri="{FF2B5EF4-FFF2-40B4-BE49-F238E27FC236}">
                  <a16:creationId xmlns:a16="http://schemas.microsoft.com/office/drawing/2014/main" id="{7B665C7D-5338-0847-9DD5-B5A994ECA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1" y="3217"/>
              <a:ext cx="98" cy="647"/>
            </a:xfrm>
            <a:prstGeom prst="leftBrace">
              <a:avLst>
                <a:gd name="adj1" fmla="val 55017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0" name="Text Box 31">
              <a:extLst>
                <a:ext uri="{FF2B5EF4-FFF2-40B4-BE49-F238E27FC236}">
                  <a16:creationId xmlns:a16="http://schemas.microsoft.com/office/drawing/2014/main" id="{9E071D67-6AEF-894E-984A-067DF79806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1" y="3156"/>
              <a:ext cx="623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en-US" altLang="it-IT" sz="1100"/>
                <a:t>Microtubulo</a:t>
              </a:r>
            </a:p>
          </p:txBody>
        </p:sp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BF6351A4-AAAE-0147-AF43-C8D30D43FB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" y="3443"/>
              <a:ext cx="687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100"/>
                <a:t>Citoscheletro</a:t>
              </a:r>
            </a:p>
          </p:txBody>
        </p:sp>
        <p:sp>
          <p:nvSpPr>
            <p:cNvPr id="32" name="Text Box 33">
              <a:extLst>
                <a:ext uri="{FF2B5EF4-FFF2-40B4-BE49-F238E27FC236}">
                  <a16:creationId xmlns:a16="http://schemas.microsoft.com/office/drawing/2014/main" id="{BCB2597B-8DC5-844C-BCE1-E88F126D27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1" y="3362"/>
              <a:ext cx="575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100"/>
                <a:t>Filamento </a:t>
              </a:r>
            </a:p>
            <a:p>
              <a:pPr algn="l"/>
              <a:r>
                <a:rPr lang="it-IT" altLang="it-IT" sz="1100"/>
                <a:t>intermedio</a:t>
              </a:r>
            </a:p>
          </p:txBody>
        </p:sp>
        <p:sp>
          <p:nvSpPr>
            <p:cNvPr id="33" name="Text Box 34">
              <a:extLst>
                <a:ext uri="{FF2B5EF4-FFF2-40B4-BE49-F238E27FC236}">
                  <a16:creationId xmlns:a16="http://schemas.microsoft.com/office/drawing/2014/main" id="{DEA17AA0-4392-DF49-834E-751E5B4CE6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1" y="3725"/>
              <a:ext cx="751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100"/>
                <a:t>Microfilamento</a:t>
              </a:r>
            </a:p>
          </p:txBody>
        </p:sp>
        <p:sp>
          <p:nvSpPr>
            <p:cNvPr id="34" name="Line 35">
              <a:extLst>
                <a:ext uri="{FF2B5EF4-FFF2-40B4-BE49-F238E27FC236}">
                  <a16:creationId xmlns:a16="http://schemas.microsoft.com/office/drawing/2014/main" id="{9868851E-204A-FA4C-872F-BD9422FE53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42" y="2934"/>
              <a:ext cx="602" cy="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Text Box 36">
              <a:extLst>
                <a:ext uri="{FF2B5EF4-FFF2-40B4-BE49-F238E27FC236}">
                  <a16:creationId xmlns:a16="http://schemas.microsoft.com/office/drawing/2014/main" id="{0ABA2C2C-8C80-2343-BD6B-A81CC91EA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" y="2958"/>
              <a:ext cx="682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100"/>
                <a:t>Perossisoma</a:t>
              </a:r>
            </a:p>
          </p:txBody>
        </p: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EF148F61-C301-C742-971B-26AF6D738F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48" y="3035"/>
              <a:ext cx="513" cy="2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8">
              <a:extLst>
                <a:ext uri="{FF2B5EF4-FFF2-40B4-BE49-F238E27FC236}">
                  <a16:creationId xmlns:a16="http://schemas.microsoft.com/office/drawing/2014/main" id="{A3E49486-4BDA-684B-92DF-359E8ADFB0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59" y="3041"/>
              <a:ext cx="585" cy="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9">
              <a:extLst>
                <a:ext uri="{FF2B5EF4-FFF2-40B4-BE49-F238E27FC236}">
                  <a16:creationId xmlns:a16="http://schemas.microsoft.com/office/drawing/2014/main" id="{03A1A809-AF37-D946-A578-E3B37775A5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83" y="3154"/>
              <a:ext cx="420" cy="6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43">
              <a:extLst>
                <a:ext uri="{FF2B5EF4-FFF2-40B4-BE49-F238E27FC236}">
                  <a16:creationId xmlns:a16="http://schemas.microsoft.com/office/drawing/2014/main" id="{2027918D-DBC2-7A46-B7E9-98A191B4A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1" y="3136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t-IT" altLang="it-IT" sz="1000"/>
            </a:p>
          </p:txBody>
        </p:sp>
      </p:grpSp>
      <p:sp>
        <p:nvSpPr>
          <p:cNvPr id="40" name="Text Box 1">
            <a:extLst>
              <a:ext uri="{FF2B5EF4-FFF2-40B4-BE49-F238E27FC236}">
                <a16:creationId xmlns:a16="http://schemas.microsoft.com/office/drawing/2014/main" id="{25555231-6E53-4D44-9FF1-58778B0D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261" y="1947925"/>
            <a:ext cx="426243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57188" indent="-357188">
              <a:tabLst>
                <a:tab pos="357188" algn="l"/>
                <a:tab pos="814388" algn="l"/>
                <a:tab pos="1271588" algn="l"/>
                <a:tab pos="1728788" algn="l"/>
                <a:tab pos="2185988" algn="l"/>
                <a:tab pos="2643188" algn="l"/>
                <a:tab pos="3100388" algn="l"/>
                <a:tab pos="3557588" algn="l"/>
                <a:tab pos="4014788" algn="l"/>
                <a:tab pos="4471988" algn="l"/>
                <a:tab pos="4929188" algn="l"/>
                <a:tab pos="5386388" algn="l"/>
                <a:tab pos="5843588" algn="l"/>
                <a:tab pos="6300788" algn="l"/>
                <a:tab pos="6757988" algn="l"/>
                <a:tab pos="7215188" algn="l"/>
                <a:tab pos="7672388" algn="l"/>
                <a:tab pos="8129588" algn="l"/>
                <a:tab pos="8586788" algn="l"/>
                <a:tab pos="9043988" algn="l"/>
                <a:tab pos="95011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357188" algn="l"/>
                <a:tab pos="814388" algn="l"/>
                <a:tab pos="1271588" algn="l"/>
                <a:tab pos="1728788" algn="l"/>
                <a:tab pos="2185988" algn="l"/>
                <a:tab pos="2643188" algn="l"/>
                <a:tab pos="3100388" algn="l"/>
                <a:tab pos="3557588" algn="l"/>
                <a:tab pos="4014788" algn="l"/>
                <a:tab pos="4471988" algn="l"/>
                <a:tab pos="4929188" algn="l"/>
                <a:tab pos="5386388" algn="l"/>
                <a:tab pos="5843588" algn="l"/>
                <a:tab pos="6300788" algn="l"/>
                <a:tab pos="6757988" algn="l"/>
                <a:tab pos="7215188" algn="l"/>
                <a:tab pos="7672388" algn="l"/>
                <a:tab pos="8129588" algn="l"/>
                <a:tab pos="8586788" algn="l"/>
                <a:tab pos="9043988" algn="l"/>
                <a:tab pos="95011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357188" algn="l"/>
                <a:tab pos="814388" algn="l"/>
                <a:tab pos="1271588" algn="l"/>
                <a:tab pos="1728788" algn="l"/>
                <a:tab pos="2185988" algn="l"/>
                <a:tab pos="2643188" algn="l"/>
                <a:tab pos="3100388" algn="l"/>
                <a:tab pos="3557588" algn="l"/>
                <a:tab pos="4014788" algn="l"/>
                <a:tab pos="4471988" algn="l"/>
                <a:tab pos="4929188" algn="l"/>
                <a:tab pos="5386388" algn="l"/>
                <a:tab pos="5843588" algn="l"/>
                <a:tab pos="6300788" algn="l"/>
                <a:tab pos="6757988" algn="l"/>
                <a:tab pos="7215188" algn="l"/>
                <a:tab pos="7672388" algn="l"/>
                <a:tab pos="8129588" algn="l"/>
                <a:tab pos="8586788" algn="l"/>
                <a:tab pos="9043988" algn="l"/>
                <a:tab pos="95011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357188" algn="l"/>
                <a:tab pos="814388" algn="l"/>
                <a:tab pos="1271588" algn="l"/>
                <a:tab pos="1728788" algn="l"/>
                <a:tab pos="2185988" algn="l"/>
                <a:tab pos="2643188" algn="l"/>
                <a:tab pos="3100388" algn="l"/>
                <a:tab pos="3557588" algn="l"/>
                <a:tab pos="4014788" algn="l"/>
                <a:tab pos="4471988" algn="l"/>
                <a:tab pos="4929188" algn="l"/>
                <a:tab pos="5386388" algn="l"/>
                <a:tab pos="5843588" algn="l"/>
                <a:tab pos="6300788" algn="l"/>
                <a:tab pos="6757988" algn="l"/>
                <a:tab pos="7215188" algn="l"/>
                <a:tab pos="7672388" algn="l"/>
                <a:tab pos="8129588" algn="l"/>
                <a:tab pos="8586788" algn="l"/>
                <a:tab pos="9043988" algn="l"/>
                <a:tab pos="95011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357188" algn="l"/>
                <a:tab pos="814388" algn="l"/>
                <a:tab pos="1271588" algn="l"/>
                <a:tab pos="1728788" algn="l"/>
                <a:tab pos="2185988" algn="l"/>
                <a:tab pos="2643188" algn="l"/>
                <a:tab pos="3100388" algn="l"/>
                <a:tab pos="3557588" algn="l"/>
                <a:tab pos="4014788" algn="l"/>
                <a:tab pos="4471988" algn="l"/>
                <a:tab pos="4929188" algn="l"/>
                <a:tab pos="5386388" algn="l"/>
                <a:tab pos="5843588" algn="l"/>
                <a:tab pos="6300788" algn="l"/>
                <a:tab pos="6757988" algn="l"/>
                <a:tab pos="7215188" algn="l"/>
                <a:tab pos="7672388" algn="l"/>
                <a:tab pos="8129588" algn="l"/>
                <a:tab pos="8586788" algn="l"/>
                <a:tab pos="9043988" algn="l"/>
                <a:tab pos="95011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7188" algn="l"/>
                <a:tab pos="814388" algn="l"/>
                <a:tab pos="1271588" algn="l"/>
                <a:tab pos="1728788" algn="l"/>
                <a:tab pos="2185988" algn="l"/>
                <a:tab pos="2643188" algn="l"/>
                <a:tab pos="3100388" algn="l"/>
                <a:tab pos="3557588" algn="l"/>
                <a:tab pos="4014788" algn="l"/>
                <a:tab pos="4471988" algn="l"/>
                <a:tab pos="4929188" algn="l"/>
                <a:tab pos="5386388" algn="l"/>
                <a:tab pos="5843588" algn="l"/>
                <a:tab pos="6300788" algn="l"/>
                <a:tab pos="6757988" algn="l"/>
                <a:tab pos="7215188" algn="l"/>
                <a:tab pos="7672388" algn="l"/>
                <a:tab pos="8129588" algn="l"/>
                <a:tab pos="8586788" algn="l"/>
                <a:tab pos="9043988" algn="l"/>
                <a:tab pos="95011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7188" algn="l"/>
                <a:tab pos="814388" algn="l"/>
                <a:tab pos="1271588" algn="l"/>
                <a:tab pos="1728788" algn="l"/>
                <a:tab pos="2185988" algn="l"/>
                <a:tab pos="2643188" algn="l"/>
                <a:tab pos="3100388" algn="l"/>
                <a:tab pos="3557588" algn="l"/>
                <a:tab pos="4014788" algn="l"/>
                <a:tab pos="4471988" algn="l"/>
                <a:tab pos="4929188" algn="l"/>
                <a:tab pos="5386388" algn="l"/>
                <a:tab pos="5843588" algn="l"/>
                <a:tab pos="6300788" algn="l"/>
                <a:tab pos="6757988" algn="l"/>
                <a:tab pos="7215188" algn="l"/>
                <a:tab pos="7672388" algn="l"/>
                <a:tab pos="8129588" algn="l"/>
                <a:tab pos="8586788" algn="l"/>
                <a:tab pos="9043988" algn="l"/>
                <a:tab pos="95011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7188" algn="l"/>
                <a:tab pos="814388" algn="l"/>
                <a:tab pos="1271588" algn="l"/>
                <a:tab pos="1728788" algn="l"/>
                <a:tab pos="2185988" algn="l"/>
                <a:tab pos="2643188" algn="l"/>
                <a:tab pos="3100388" algn="l"/>
                <a:tab pos="3557588" algn="l"/>
                <a:tab pos="4014788" algn="l"/>
                <a:tab pos="4471988" algn="l"/>
                <a:tab pos="4929188" algn="l"/>
                <a:tab pos="5386388" algn="l"/>
                <a:tab pos="5843588" algn="l"/>
                <a:tab pos="6300788" algn="l"/>
                <a:tab pos="6757988" algn="l"/>
                <a:tab pos="7215188" algn="l"/>
                <a:tab pos="7672388" algn="l"/>
                <a:tab pos="8129588" algn="l"/>
                <a:tab pos="8586788" algn="l"/>
                <a:tab pos="9043988" algn="l"/>
                <a:tab pos="95011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7188" algn="l"/>
                <a:tab pos="814388" algn="l"/>
                <a:tab pos="1271588" algn="l"/>
                <a:tab pos="1728788" algn="l"/>
                <a:tab pos="2185988" algn="l"/>
                <a:tab pos="2643188" algn="l"/>
                <a:tab pos="3100388" algn="l"/>
                <a:tab pos="3557588" algn="l"/>
                <a:tab pos="4014788" algn="l"/>
                <a:tab pos="4471988" algn="l"/>
                <a:tab pos="4929188" algn="l"/>
                <a:tab pos="5386388" algn="l"/>
                <a:tab pos="5843588" algn="l"/>
                <a:tab pos="6300788" algn="l"/>
                <a:tab pos="6757988" algn="l"/>
                <a:tab pos="7215188" algn="l"/>
                <a:tab pos="7672388" algn="l"/>
                <a:tab pos="8129588" algn="l"/>
                <a:tab pos="8586788" algn="l"/>
                <a:tab pos="9043988" algn="l"/>
                <a:tab pos="95011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188"/>
              </a:lnSpc>
              <a:spcAft>
                <a:spcPts val="1200"/>
              </a:spcAft>
              <a:buClr>
                <a:schemeClr val="tx1"/>
              </a:buClr>
              <a:buSzPct val="120000"/>
              <a:buFont typeface="Wingdings" pitchFamily="2" charset="2"/>
              <a:buChar char="Ø"/>
            </a:pPr>
            <a:r>
              <a:rPr lang="it-IT" altLang="it-IT" sz="2000" dirty="0">
                <a:solidFill>
                  <a:schemeClr val="tx1"/>
                </a:solidFill>
                <a:latin typeface="+mn-lt"/>
              </a:rPr>
              <a:t>Hanno dimensioni che vanno da 10 a 100 µm</a:t>
            </a:r>
          </a:p>
          <a:p>
            <a:pPr>
              <a:lnSpc>
                <a:spcPts val="2188"/>
              </a:lnSpc>
              <a:spcAft>
                <a:spcPts val="1200"/>
              </a:spcAft>
              <a:buClr>
                <a:schemeClr val="tx1"/>
              </a:buClr>
              <a:buSzPct val="120000"/>
              <a:buFont typeface="Wingdings" pitchFamily="2" charset="2"/>
              <a:buChar char="Ø"/>
            </a:pPr>
            <a:r>
              <a:rPr lang="it-IT" altLang="it-IT" sz="2000" dirty="0">
                <a:solidFill>
                  <a:schemeClr val="tx1"/>
                </a:solidFill>
                <a:latin typeface="+mn-lt"/>
              </a:rPr>
              <a:t>Presentano organuli circondati da membrana</a:t>
            </a:r>
          </a:p>
          <a:p>
            <a:pPr>
              <a:lnSpc>
                <a:spcPts val="2188"/>
              </a:lnSpc>
              <a:spcAft>
                <a:spcPts val="1200"/>
              </a:spcAft>
              <a:buClr>
                <a:schemeClr val="tx1"/>
              </a:buClr>
              <a:buSzPct val="120000"/>
              <a:buFont typeface="Wingdings" pitchFamily="2" charset="2"/>
              <a:buChar char="Ø"/>
            </a:pPr>
            <a:r>
              <a:rPr lang="it-IT" altLang="it-IT" sz="2000" dirty="0">
                <a:solidFill>
                  <a:schemeClr val="tx1"/>
                </a:solidFill>
                <a:latin typeface="+mn-lt"/>
              </a:rPr>
              <a:t>Se sono vegetali, presentano una parete esterna</a:t>
            </a:r>
          </a:p>
          <a:p>
            <a:pPr>
              <a:lnSpc>
                <a:spcPts val="2188"/>
              </a:lnSpc>
              <a:spcAft>
                <a:spcPts val="1200"/>
              </a:spcAft>
              <a:buClr>
                <a:schemeClr val="tx1"/>
              </a:buClr>
              <a:buSzPct val="120000"/>
              <a:buFont typeface="Wingdings" pitchFamily="2" charset="2"/>
              <a:buChar char="Ø"/>
            </a:pPr>
            <a:r>
              <a:rPr lang="it-IT" altLang="it-IT" sz="2000" dirty="0">
                <a:solidFill>
                  <a:schemeClr val="tx1"/>
                </a:solidFill>
                <a:latin typeface="+mn-lt"/>
              </a:rPr>
              <a:t>Hanno un nucleo contenente materiale genetico costituito da più cromosomi lineari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7371D6-1A68-8945-8D99-24CF454A3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75"/>
    </mc:Choice>
    <mc:Fallback xmlns="">
      <p:transition spd="slow" advTm="53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7C44B-8E36-6F41-8A0E-C43FB8E33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Procarioti</a:t>
            </a:r>
            <a:r>
              <a:rPr lang="en-US" b="1" dirty="0">
                <a:solidFill>
                  <a:srgbClr val="FF0000"/>
                </a:solidFill>
              </a:rPr>
              <a:t> vs. </a:t>
            </a:r>
            <a:r>
              <a:rPr lang="en-US" b="1" dirty="0" err="1">
                <a:solidFill>
                  <a:srgbClr val="FF0000"/>
                </a:solidFill>
              </a:rPr>
              <a:t>eucarioti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Group 2">
            <a:extLst>
              <a:ext uri="{FF2B5EF4-FFF2-40B4-BE49-F238E27FC236}">
                <a16:creationId xmlns:a16="http://schemas.microsoft.com/office/drawing/2014/main" id="{54E3B4EF-7DF5-3A4C-88BF-057D672B5F6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5738" y="1485341"/>
          <a:ext cx="9760524" cy="4980081"/>
        </p:xfrm>
        <a:graphic>
          <a:graphicData uri="http://schemas.openxmlformats.org/drawingml/2006/table">
            <a:tbl>
              <a:tblPr/>
              <a:tblGrid>
                <a:gridCol w="2778038">
                  <a:extLst>
                    <a:ext uri="{9D8B030D-6E8A-4147-A177-3AD203B41FA5}">
                      <a16:colId xmlns:a16="http://schemas.microsoft.com/office/drawing/2014/main" val="3605283696"/>
                    </a:ext>
                  </a:extLst>
                </a:gridCol>
                <a:gridCol w="3729630">
                  <a:extLst>
                    <a:ext uri="{9D8B030D-6E8A-4147-A177-3AD203B41FA5}">
                      <a16:colId xmlns:a16="http://schemas.microsoft.com/office/drawing/2014/main" val="2593678643"/>
                    </a:ext>
                  </a:extLst>
                </a:gridCol>
                <a:gridCol w="3252856">
                  <a:extLst>
                    <a:ext uri="{9D8B030D-6E8A-4147-A177-3AD203B41FA5}">
                      <a16:colId xmlns:a16="http://schemas.microsoft.com/office/drawing/2014/main" val="50533571"/>
                    </a:ext>
                  </a:extLst>
                </a:gridCol>
              </a:tblGrid>
              <a:tr h="348600"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Cellula procariote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Cellula eucariote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940920"/>
                  </a:ext>
                </a:extLst>
              </a:tr>
              <a:tr h="45900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ORGANISMI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455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Batteri e cianobatteri 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455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Protisti, funghi, piante, animali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455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756833"/>
                  </a:ext>
                </a:extLst>
              </a:tr>
              <a:tr h="45900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DIMENSIONI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da 1 a 10 </a:t>
                      </a: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ea typeface="ＭＳ Ｐゴシック" panose="020B0600070205080204" pitchFamily="34" charset="-128"/>
                        </a:rPr>
                        <a:t>m</a:t>
                      </a: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da 5 a 100 </a:t>
                      </a: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ea typeface="ＭＳ Ｐゴシック" panose="020B0600070205080204" pitchFamily="34" charset="-128"/>
                        </a:rPr>
                        <a:t>m</a:t>
                      </a: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175068"/>
                  </a:ext>
                </a:extLst>
              </a:tr>
              <a:tr h="459007"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CROMOSOMI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455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presente (solo uno)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455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presenti (più di uno)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455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951988"/>
                  </a:ext>
                </a:extLst>
              </a:tr>
              <a:tr h="457984"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MEMBRANA CELLULARE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presente 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presente 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237049"/>
                  </a:ext>
                </a:extLst>
              </a:tr>
              <a:tr h="459007"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MEMBRANA NUCLEARE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455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assente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455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presente 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455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38675"/>
                  </a:ext>
                </a:extLst>
              </a:tr>
              <a:tr h="524150"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ORGANULI CON MEMBRANA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assenti, solo ribosomi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presenti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276447"/>
                  </a:ext>
                </a:extLst>
              </a:tr>
              <a:tr h="524150"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PARETE CELLULARE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455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presente 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455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464648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ts val="2188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presente (solo nelle piante e nei funghi)</a:t>
                      </a:r>
                    </a:p>
                  </a:txBody>
                  <a:tcPr marL="91212" marR="91212" marT="63648" marB="4743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455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618385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CF8C1C-D572-3D40-9C10-E1450C410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9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505"/>
    </mc:Choice>
    <mc:Fallback xmlns="">
      <p:transition spd="slow" advTm="17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70CD9-B651-A443-B614-C6386701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Cellula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eucariotica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769988-51FC-7D44-9921-EE9720B82E27}"/>
              </a:ext>
            </a:extLst>
          </p:cNvPr>
          <p:cNvSpPr/>
          <p:nvPr/>
        </p:nvSpPr>
        <p:spPr>
          <a:xfrm>
            <a:off x="6112098" y="1690688"/>
            <a:ext cx="4810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/>
              <a:t>Cellula vegetale </a:t>
            </a:r>
            <a:r>
              <a:rPr lang="it-IT" sz="2800" dirty="0">
                <a:sym typeface="Wingdings" pitchFamily="2" charset="2"/>
              </a:rPr>
              <a:t> autotrofa</a:t>
            </a:r>
            <a:endParaRPr lang="it-IT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EC1DEA-E545-F746-BDAB-BE2172120CAE}"/>
              </a:ext>
            </a:extLst>
          </p:cNvPr>
          <p:cNvSpPr txBox="1"/>
          <p:nvPr/>
        </p:nvSpPr>
        <p:spPr>
          <a:xfrm>
            <a:off x="319033" y="1690688"/>
            <a:ext cx="4685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Cellula</a:t>
            </a:r>
            <a:r>
              <a:rPr lang="en-US" sz="2800" dirty="0"/>
              <a:t> </a:t>
            </a:r>
            <a:r>
              <a:rPr lang="en-US" sz="2800" dirty="0" err="1"/>
              <a:t>animale</a:t>
            </a:r>
            <a:r>
              <a:rPr lang="en-US" sz="2800" dirty="0"/>
              <a:t>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 err="1">
                <a:sym typeface="Wingdings" pitchFamily="2" charset="2"/>
              </a:rPr>
              <a:t>eterotrofa</a:t>
            </a:r>
            <a:endParaRPr lang="en-US" sz="2800" dirty="0"/>
          </a:p>
        </p:txBody>
      </p:sp>
      <p:pic>
        <p:nvPicPr>
          <p:cNvPr id="14" name="Immagine 1">
            <a:extLst>
              <a:ext uri="{FF2B5EF4-FFF2-40B4-BE49-F238E27FC236}">
                <a16:creationId xmlns:a16="http://schemas.microsoft.com/office/drawing/2014/main" id="{F9D47A58-F667-6141-BBB3-5B775CABB6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"/>
          <a:stretch/>
        </p:blipFill>
        <p:spPr bwMode="auto">
          <a:xfrm>
            <a:off x="157163" y="2213907"/>
            <a:ext cx="5515410" cy="410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">
            <a:extLst>
              <a:ext uri="{FF2B5EF4-FFF2-40B4-BE49-F238E27FC236}">
                <a16:creationId xmlns:a16="http://schemas.microsoft.com/office/drawing/2014/main" id="{C74761E3-A9B8-0D46-B709-6140886A0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178" y="2321054"/>
            <a:ext cx="5982583" cy="37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2DAF4F-46AE-7647-B95A-784D7AAE473B}"/>
              </a:ext>
            </a:extLst>
          </p:cNvPr>
          <p:cNvSpPr/>
          <p:nvPr/>
        </p:nvSpPr>
        <p:spPr>
          <a:xfrm>
            <a:off x="156298" y="6195731"/>
            <a:ext cx="5515410" cy="646331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</a:pPr>
            <a:r>
              <a:rPr lang="it-IT" altLang="it-IT" dirty="0"/>
              <a:t>Una cellula animale contiene una varietà di </a:t>
            </a:r>
            <a:r>
              <a:rPr lang="it-IT" altLang="it-IT" b="1" dirty="0"/>
              <a:t>organuli</a:t>
            </a:r>
            <a:r>
              <a:rPr lang="it-IT" altLang="it-IT" dirty="0"/>
              <a:t> circondati da membrane.</a:t>
            </a:r>
            <a:endParaRPr lang="it-IT" altLang="it-IT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1B7C49-0514-2A47-86CD-1FA5912FA7FE}"/>
              </a:ext>
            </a:extLst>
          </p:cNvPr>
          <p:cNvSpPr/>
          <p:nvPr/>
        </p:nvSpPr>
        <p:spPr>
          <a:xfrm>
            <a:off x="5939783" y="6195731"/>
            <a:ext cx="6096000" cy="646331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it-IT" altLang="it-IT" dirty="0"/>
              <a:t>Una cellula vegetale ha alcune strutture che sono assenti in una cellula animale, come i </a:t>
            </a:r>
            <a:r>
              <a:rPr lang="it-IT" altLang="it-IT" i="1" dirty="0"/>
              <a:t>cloroplasti</a:t>
            </a:r>
            <a:r>
              <a:rPr lang="it-IT" altLang="it-IT" dirty="0"/>
              <a:t> e una </a:t>
            </a:r>
            <a:r>
              <a:rPr lang="it-IT" altLang="it-IT" i="1" dirty="0"/>
              <a:t>parete</a:t>
            </a:r>
            <a:r>
              <a:rPr lang="it-IT" altLang="it-IT" dirty="0"/>
              <a:t> cellulare rigida</a:t>
            </a:r>
            <a:r>
              <a:rPr lang="en-US" altLang="it-IT" dirty="0"/>
              <a:t>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378907-1AFE-C847-BE5E-CEC1AA984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0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102"/>
    </mc:Choice>
    <mc:Fallback>
      <p:transition spd="slow" advTm="256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5A6F0-5C50-D848-802A-F2229657A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Membrana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vantaggi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della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compartimentalizzazione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65D19-AB15-C943-BAC3-63097DCBA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9717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>
                <a:solidFill>
                  <a:srgbClr val="FF0000"/>
                </a:solidFill>
              </a:rPr>
              <a:t>1. </a:t>
            </a:r>
            <a:r>
              <a:rPr lang="it-IT" sz="2400" dirty="0"/>
              <a:t>Creazione di un microambiente nel quale enzimi, substrati e cofattori sono concentrati: aumenta il numero di interazioni.</a:t>
            </a:r>
          </a:p>
          <a:p>
            <a:pPr marL="0" indent="0" algn="just">
              <a:buNone/>
            </a:pPr>
            <a:r>
              <a:rPr lang="it-IT" sz="2400" dirty="0">
                <a:solidFill>
                  <a:srgbClr val="FF0000"/>
                </a:solidFill>
                <a:effectLst/>
              </a:rPr>
              <a:t>2. </a:t>
            </a:r>
            <a:r>
              <a:rPr lang="it-IT" sz="2400" dirty="0"/>
              <a:t>Controllo degli ambienti chimici: </a:t>
            </a:r>
            <a:r>
              <a:rPr lang="it-IT" sz="2400" dirty="0" err="1"/>
              <a:t>pH</a:t>
            </a:r>
            <a:r>
              <a:rPr lang="it-IT" sz="2400" dirty="0"/>
              <a:t>, </a:t>
            </a:r>
            <a:r>
              <a:rPr lang="it-IT" sz="2400" dirty="0" err="1"/>
              <a:t>conc</a:t>
            </a:r>
            <a:r>
              <a:rPr lang="it-IT" sz="2400" dirty="0"/>
              <a:t>. ioni, </a:t>
            </a:r>
            <a:r>
              <a:rPr lang="it-IT" sz="2400" dirty="0" err="1"/>
              <a:t>ecc</a:t>
            </a:r>
            <a:r>
              <a:rPr lang="it-IT" sz="2400" dirty="0"/>
              <a:t>…</a:t>
            </a:r>
          </a:p>
          <a:p>
            <a:pPr marL="0" indent="0" algn="just">
              <a:buNone/>
            </a:pPr>
            <a:r>
              <a:rPr lang="it-IT" sz="2400" dirty="0">
                <a:solidFill>
                  <a:srgbClr val="FF0000"/>
                </a:solidFill>
              </a:rPr>
              <a:t>3. </a:t>
            </a:r>
            <a:r>
              <a:rPr lang="it-IT" sz="2400" dirty="0"/>
              <a:t>Sostanze pericolose (farmaci) sono sequestrate in organuli adeguati. </a:t>
            </a:r>
          </a:p>
          <a:p>
            <a:pPr marL="0" indent="0" algn="just">
              <a:buNone/>
            </a:pPr>
            <a:r>
              <a:rPr lang="it-IT" sz="2400" dirty="0"/>
              <a:t> </a:t>
            </a:r>
          </a:p>
          <a:p>
            <a:pPr marL="0" indent="0" algn="just">
              <a:buNone/>
            </a:pPr>
            <a:endParaRPr lang="it-IT" sz="2400" dirty="0">
              <a:effectLst/>
            </a:endParaRPr>
          </a:p>
          <a:p>
            <a:pPr algn="just"/>
            <a:endParaRPr lang="en-US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67BF5F8-E65D-7841-95D3-A70A399BC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3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20"/>
    </mc:Choice>
    <mc:Fallback>
      <p:transition spd="slow" advTm="14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628F5-911B-5746-AEE4-EEEAA223B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Membrana</a:t>
            </a:r>
            <a:r>
              <a:rPr lang="en-US" b="1" dirty="0">
                <a:solidFill>
                  <a:srgbClr val="FF0000"/>
                </a:solidFill>
              </a:rPr>
              <a:t> – la </a:t>
            </a:r>
            <a:r>
              <a:rPr lang="en-US" b="1" dirty="0" err="1">
                <a:solidFill>
                  <a:srgbClr val="FF0000"/>
                </a:solidFill>
              </a:rPr>
              <a:t>struttura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EDD2D58-BF56-FD42-9448-F5EAB795E0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9" y="2013884"/>
            <a:ext cx="8061426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B17D7E-03EF-8041-A049-73EC25951511}"/>
              </a:ext>
            </a:extLst>
          </p:cNvPr>
          <p:cNvSpPr/>
          <p:nvPr/>
        </p:nvSpPr>
        <p:spPr>
          <a:xfrm>
            <a:off x="4938667" y="2419408"/>
            <a:ext cx="936812" cy="914400"/>
          </a:xfrm>
          <a:prstGeom prst="rect">
            <a:avLst/>
          </a:prstGeom>
          <a:noFill/>
          <a:ln w="38100">
            <a:solidFill>
              <a:srgbClr val="548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5D07E14-2AF4-B547-A748-B0BE74FCFB00}"/>
              </a:ext>
            </a:extLst>
          </p:cNvPr>
          <p:cNvGrpSpPr>
            <a:grpSpLocks/>
          </p:cNvGrpSpPr>
          <p:nvPr/>
        </p:nvGrpSpPr>
        <p:grpSpPr bwMode="auto">
          <a:xfrm>
            <a:off x="8592657" y="491912"/>
            <a:ext cx="3306520" cy="2485258"/>
            <a:chOff x="2387" y="1827"/>
            <a:chExt cx="2774" cy="2085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90F36CC2-111F-8142-8B5B-33AEC958E3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3" t="4290" r="31306" b="4513"/>
            <a:stretch/>
          </p:blipFill>
          <p:spPr bwMode="auto">
            <a:xfrm>
              <a:off x="2387" y="1827"/>
              <a:ext cx="1661" cy="2085"/>
            </a:xfrm>
            <a:prstGeom prst="rect">
              <a:avLst/>
            </a:prstGeom>
            <a:noFill/>
            <a:ln w="38100">
              <a:solidFill>
                <a:srgbClr val="5487B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8907E4D3-7E40-6C44-9533-375AFC51D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1963"/>
              <a:ext cx="4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it-IT" altLang="it-IT" sz="1600"/>
                <a:t>Acqua</a:t>
              </a: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A8A70933-25B2-E142-87B8-742C0FEAB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6" y="3624"/>
              <a:ext cx="4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it-IT" altLang="it-IT" sz="1600"/>
                <a:t>Acqua</a:t>
              </a:r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0765052C-46B8-6747-8AEA-AF37AB857A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16" y="2288"/>
              <a:ext cx="1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D6D089F-9268-0E45-9528-FA8471AD3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2007"/>
              <a:ext cx="851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600" dirty="0">
                  <a:latin typeface="+mn-lt"/>
                </a:rPr>
                <a:t>Teste </a:t>
              </a:r>
            </a:p>
            <a:p>
              <a:r>
                <a:rPr lang="it-IT" altLang="it-IT" sz="1600" dirty="0" err="1">
                  <a:latin typeface="+mn-lt"/>
                </a:rPr>
                <a:t>idrofiliche</a:t>
              </a:r>
              <a:endParaRPr lang="it-IT" altLang="it-IT" sz="1600" dirty="0">
                <a:latin typeface="+mn-lt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AFE79872-E70C-2747-9345-848C5AB55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2602"/>
              <a:ext cx="951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600" dirty="0">
                  <a:latin typeface="+mn-lt"/>
                </a:rPr>
                <a:t>Code </a:t>
              </a:r>
            </a:p>
            <a:p>
              <a:r>
                <a:rPr lang="it-IT" altLang="it-IT" sz="1600" dirty="0">
                  <a:latin typeface="+mn-lt"/>
                </a:rPr>
                <a:t>idrofobiche</a:t>
              </a: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5E105CE-FC59-0D46-A0B2-4346B9488A9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095" y="2822"/>
              <a:ext cx="181" cy="163"/>
            </a:xfrm>
            <a:custGeom>
              <a:avLst/>
              <a:gdLst>
                <a:gd name="T0" fmla="*/ 164 w 168"/>
                <a:gd name="T1" fmla="*/ 0 h 216"/>
                <a:gd name="T2" fmla="*/ 0 w 168"/>
                <a:gd name="T3" fmla="*/ 0 h 216"/>
                <a:gd name="T4" fmla="*/ 168 w 168"/>
                <a:gd name="T5" fmla="*/ 216 h 216"/>
                <a:gd name="T6" fmla="*/ 0 60000 65536"/>
                <a:gd name="T7" fmla="*/ 0 60000 65536"/>
                <a:gd name="T8" fmla="*/ 0 60000 65536"/>
                <a:gd name="T9" fmla="*/ 0 w 168"/>
                <a:gd name="T10" fmla="*/ 0 h 216"/>
                <a:gd name="T11" fmla="*/ 168 w 168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216">
                  <a:moveTo>
                    <a:pt x="164" y="0"/>
                  </a:moveTo>
                  <a:lnTo>
                    <a:pt x="0" y="0"/>
                  </a:lnTo>
                  <a:lnTo>
                    <a:pt x="168" y="216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72">
            <a:extLst>
              <a:ext uri="{FF2B5EF4-FFF2-40B4-BE49-F238E27FC236}">
                <a16:creationId xmlns:a16="http://schemas.microsoft.com/office/drawing/2014/main" id="{8CFF8E75-0E8D-0C48-8ED4-3DAE651E5258}"/>
              </a:ext>
            </a:extLst>
          </p:cNvPr>
          <p:cNvGrpSpPr>
            <a:grpSpLocks/>
          </p:cNvGrpSpPr>
          <p:nvPr/>
        </p:nvGrpSpPr>
        <p:grpSpPr bwMode="auto">
          <a:xfrm>
            <a:off x="7770695" y="3426896"/>
            <a:ext cx="4379355" cy="3324515"/>
            <a:chOff x="2400" y="1003"/>
            <a:chExt cx="4380" cy="3325"/>
          </a:xfrm>
        </p:grpSpPr>
        <p:grpSp>
          <p:nvGrpSpPr>
            <p:cNvPr id="15" name="Group 71">
              <a:extLst>
                <a:ext uri="{FF2B5EF4-FFF2-40B4-BE49-F238E27FC236}">
                  <a16:creationId xmlns:a16="http://schemas.microsoft.com/office/drawing/2014/main" id="{13534862-0A7E-7C4C-AF77-10AC514406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1080"/>
              <a:ext cx="4344" cy="3248"/>
              <a:chOff x="2400" y="1080"/>
              <a:chExt cx="4344" cy="3248"/>
            </a:xfrm>
          </p:grpSpPr>
          <p:pic>
            <p:nvPicPr>
              <p:cNvPr id="17" name="Picture 7">
                <a:extLst>
                  <a:ext uri="{FF2B5EF4-FFF2-40B4-BE49-F238E27FC236}">
                    <a16:creationId xmlns:a16="http://schemas.microsoft.com/office/drawing/2014/main" id="{EBB4C63B-838E-1545-AE4B-4058BB32E5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6" y="1080"/>
                <a:ext cx="1168" cy="2956"/>
              </a:xfrm>
              <a:prstGeom prst="rect">
                <a:avLst/>
              </a:prstGeom>
              <a:noFill/>
              <a:ln w="38100">
                <a:solidFill>
                  <a:srgbClr val="5487B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790895D4-BC89-1B4D-AB81-B143DD3F1F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6" y="2612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19" name="Text Box 10">
                <a:extLst>
                  <a:ext uri="{FF2B5EF4-FFF2-40B4-BE49-F238E27FC236}">
                    <a16:creationId xmlns:a16="http://schemas.microsoft.com/office/drawing/2014/main" id="{A9C878AA-430B-BA42-8E5C-EE8EE0FAAC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" y="2180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20" name="Text Box 11">
                <a:extLst>
                  <a:ext uri="{FF2B5EF4-FFF2-40B4-BE49-F238E27FC236}">
                    <a16:creationId xmlns:a16="http://schemas.microsoft.com/office/drawing/2014/main" id="{9C2E66D0-5CE7-1E41-8B62-9725F0A3D2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9" y="2284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21" name="Text Box 12">
                <a:extLst>
                  <a:ext uri="{FF2B5EF4-FFF2-40B4-BE49-F238E27FC236}">
                    <a16:creationId xmlns:a16="http://schemas.microsoft.com/office/drawing/2014/main" id="{3B70ED97-377D-0B4C-BF30-4D1166E71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9" y="2392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 dirty="0"/>
                  <a:t>CH</a:t>
                </a:r>
                <a:r>
                  <a:rPr lang="it-IT" altLang="it-IT" sz="600" baseline="-25000" dirty="0"/>
                  <a:t>2</a:t>
                </a:r>
                <a:endParaRPr lang="it-IT" altLang="it-IT" sz="600" dirty="0"/>
              </a:p>
            </p:txBody>
          </p:sp>
          <p:sp>
            <p:nvSpPr>
              <p:cNvPr id="22" name="Text Box 13">
                <a:extLst>
                  <a:ext uri="{FF2B5EF4-FFF2-40B4-BE49-F238E27FC236}">
                    <a16:creationId xmlns:a16="http://schemas.microsoft.com/office/drawing/2014/main" id="{2F57D27A-3B7F-A846-AA1A-ECA80B85C8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7" y="2501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23" name="Text Box 14">
                <a:extLst>
                  <a:ext uri="{FF2B5EF4-FFF2-40B4-BE49-F238E27FC236}">
                    <a16:creationId xmlns:a16="http://schemas.microsoft.com/office/drawing/2014/main" id="{213F8CBF-A7A6-4649-A580-DAABF93EC8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9" y="2718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24" name="Text Box 15">
                <a:extLst>
                  <a:ext uri="{FF2B5EF4-FFF2-40B4-BE49-F238E27FC236}">
                    <a16:creationId xmlns:a16="http://schemas.microsoft.com/office/drawing/2014/main" id="{5FCEFF8D-780D-C843-8818-C8C981FC64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9" y="2824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25" name="Text Box 16">
                <a:extLst>
                  <a:ext uri="{FF2B5EF4-FFF2-40B4-BE49-F238E27FC236}">
                    <a16:creationId xmlns:a16="http://schemas.microsoft.com/office/drawing/2014/main" id="{13A7C75E-1257-0E45-A2E3-8D80B271A3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7" y="2930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26" name="Text Box 17">
                <a:extLst>
                  <a:ext uri="{FF2B5EF4-FFF2-40B4-BE49-F238E27FC236}">
                    <a16:creationId xmlns:a16="http://schemas.microsoft.com/office/drawing/2014/main" id="{071A217A-6F4F-0547-A96C-7426633FC3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" y="3144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27" name="Text Box 18">
                <a:extLst>
                  <a:ext uri="{FF2B5EF4-FFF2-40B4-BE49-F238E27FC236}">
                    <a16:creationId xmlns:a16="http://schemas.microsoft.com/office/drawing/2014/main" id="{DC029AC4-3A61-3E41-BA94-5FCDB3F071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" y="3246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28" name="Text Box 19">
                <a:extLst>
                  <a:ext uri="{FF2B5EF4-FFF2-40B4-BE49-F238E27FC236}">
                    <a16:creationId xmlns:a16="http://schemas.microsoft.com/office/drawing/2014/main" id="{537F86BA-C9D3-E641-9013-BEF222EE20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" y="3037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29" name="Text Box 20">
                <a:extLst>
                  <a:ext uri="{FF2B5EF4-FFF2-40B4-BE49-F238E27FC236}">
                    <a16:creationId xmlns:a16="http://schemas.microsoft.com/office/drawing/2014/main" id="{AC5866E7-087E-B24A-AF25-31FE6DA36D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" y="3357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30" name="Text Box 21">
                <a:extLst>
                  <a:ext uri="{FF2B5EF4-FFF2-40B4-BE49-F238E27FC236}">
                    <a16:creationId xmlns:a16="http://schemas.microsoft.com/office/drawing/2014/main" id="{A01E88D3-4593-3941-B8C9-3186D88D96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5" y="3463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31" name="Text Box 22">
                <a:extLst>
                  <a:ext uri="{FF2B5EF4-FFF2-40B4-BE49-F238E27FC236}">
                    <a16:creationId xmlns:a16="http://schemas.microsoft.com/office/drawing/2014/main" id="{DC9C0E99-BC3B-7249-9A85-693F44EFC8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7" y="3676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32" name="Text Box 23">
                <a:extLst>
                  <a:ext uri="{FF2B5EF4-FFF2-40B4-BE49-F238E27FC236}">
                    <a16:creationId xmlns:a16="http://schemas.microsoft.com/office/drawing/2014/main" id="{EE312852-494F-2442-9305-36479CC89C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7" y="3789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3</a:t>
                </a:r>
                <a:endParaRPr lang="it-IT" altLang="it-IT" sz="600"/>
              </a:p>
            </p:txBody>
          </p:sp>
          <p:sp>
            <p:nvSpPr>
              <p:cNvPr id="33" name="Text Box 24">
                <a:extLst>
                  <a:ext uri="{FF2B5EF4-FFF2-40B4-BE49-F238E27FC236}">
                    <a16:creationId xmlns:a16="http://schemas.microsoft.com/office/drawing/2014/main" id="{41BA4BAE-8DCF-4B4D-87F9-4471C386F9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6" y="3574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34" name="Text Box 25">
                <a:extLst>
                  <a:ext uri="{FF2B5EF4-FFF2-40B4-BE49-F238E27FC236}">
                    <a16:creationId xmlns:a16="http://schemas.microsoft.com/office/drawing/2014/main" id="{B091DA20-5694-A043-B500-4124D86F74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0" y="2610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35" name="Text Box 27">
                <a:extLst>
                  <a:ext uri="{FF2B5EF4-FFF2-40B4-BE49-F238E27FC236}">
                    <a16:creationId xmlns:a16="http://schemas.microsoft.com/office/drawing/2014/main" id="{6F8DF668-A373-984F-8FE1-96A0D7858C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2" y="2181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36" name="Text Box 28">
                <a:extLst>
                  <a:ext uri="{FF2B5EF4-FFF2-40B4-BE49-F238E27FC236}">
                    <a16:creationId xmlns:a16="http://schemas.microsoft.com/office/drawing/2014/main" id="{E3289561-CCBD-DE40-A907-83C98B2C69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4" y="2286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1C9752E6-6A60-EA42-B7FF-1341019934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9" y="2393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38" name="Text Box 30">
                <a:extLst>
                  <a:ext uri="{FF2B5EF4-FFF2-40B4-BE49-F238E27FC236}">
                    <a16:creationId xmlns:a16="http://schemas.microsoft.com/office/drawing/2014/main" id="{DE0ADDC7-B6F4-5C44-B6EE-5213FB2D03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2" y="2498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39" name="Text Box 31">
                <a:extLst>
                  <a:ext uri="{FF2B5EF4-FFF2-40B4-BE49-F238E27FC236}">
                    <a16:creationId xmlns:a16="http://schemas.microsoft.com/office/drawing/2014/main" id="{4F865365-5636-EA45-BB08-4E8EDAD0AC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4" y="2715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 dirty="0"/>
                  <a:t>CH</a:t>
                </a:r>
                <a:r>
                  <a:rPr lang="it-IT" altLang="it-IT" sz="600" baseline="-25000" dirty="0"/>
                  <a:t>2</a:t>
                </a:r>
                <a:endParaRPr lang="it-IT" altLang="it-IT" sz="600" dirty="0"/>
              </a:p>
            </p:txBody>
          </p:sp>
          <p:sp>
            <p:nvSpPr>
              <p:cNvPr id="40" name="Text Box 32">
                <a:extLst>
                  <a:ext uri="{FF2B5EF4-FFF2-40B4-BE49-F238E27FC236}">
                    <a16:creationId xmlns:a16="http://schemas.microsoft.com/office/drawing/2014/main" id="{682D6DD9-0792-1748-8FF7-5CAEB7DF7D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78" y="2817"/>
                <a:ext cx="297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</a:p>
            </p:txBody>
          </p:sp>
          <p:sp>
            <p:nvSpPr>
              <p:cNvPr id="41" name="Text Box 33">
                <a:extLst>
                  <a:ext uri="{FF2B5EF4-FFF2-40B4-BE49-F238E27FC236}">
                    <a16:creationId xmlns:a16="http://schemas.microsoft.com/office/drawing/2014/main" id="{D54818EF-DEDE-4847-919E-3E83DAAB37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2" y="2920"/>
                <a:ext cx="297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 dirty="0"/>
                  <a:t>CH</a:t>
                </a:r>
              </a:p>
            </p:txBody>
          </p:sp>
          <p:sp>
            <p:nvSpPr>
              <p:cNvPr id="42" name="Text Box 34">
                <a:extLst>
                  <a:ext uri="{FF2B5EF4-FFF2-40B4-BE49-F238E27FC236}">
                    <a16:creationId xmlns:a16="http://schemas.microsoft.com/office/drawing/2014/main" id="{224483CF-18DE-D543-9DB9-0275079F89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28" y="3115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43" name="Text Box 35">
                <a:extLst>
                  <a:ext uri="{FF2B5EF4-FFF2-40B4-BE49-F238E27FC236}">
                    <a16:creationId xmlns:a16="http://schemas.microsoft.com/office/drawing/2014/main" id="{079EEFE5-3071-C349-8128-C38B1FCB19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4" y="3213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44" name="Text Box 36">
                <a:extLst>
                  <a:ext uri="{FF2B5EF4-FFF2-40B4-BE49-F238E27FC236}">
                    <a16:creationId xmlns:a16="http://schemas.microsoft.com/office/drawing/2014/main" id="{D95C273C-C23D-C743-9938-65DD74FD54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9" y="3024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45" name="Text Box 37">
                <a:extLst>
                  <a:ext uri="{FF2B5EF4-FFF2-40B4-BE49-F238E27FC236}">
                    <a16:creationId xmlns:a16="http://schemas.microsoft.com/office/drawing/2014/main" id="{502F6A6B-F851-114E-A788-F8BD203E65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44" y="3314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46" name="Text Box 38">
                <a:extLst>
                  <a:ext uri="{FF2B5EF4-FFF2-40B4-BE49-F238E27FC236}">
                    <a16:creationId xmlns:a16="http://schemas.microsoft.com/office/drawing/2014/main" id="{63C51432-C2EB-7F45-AFC0-6ADA861BDD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81" y="3406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47" name="Text Box 39">
                <a:extLst>
                  <a:ext uri="{FF2B5EF4-FFF2-40B4-BE49-F238E27FC236}">
                    <a16:creationId xmlns:a16="http://schemas.microsoft.com/office/drawing/2014/main" id="{A4C8B070-5E13-5444-B124-CE65451CE4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31" y="3504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48" name="Text Box 40">
                <a:extLst>
                  <a:ext uri="{FF2B5EF4-FFF2-40B4-BE49-F238E27FC236}">
                    <a16:creationId xmlns:a16="http://schemas.microsoft.com/office/drawing/2014/main" id="{B5271767-A38D-E846-BE53-A6FB7C63F2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1" y="3600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  <a:endParaRPr lang="it-IT" altLang="it-IT" sz="600"/>
              </a:p>
            </p:txBody>
          </p:sp>
          <p:sp>
            <p:nvSpPr>
              <p:cNvPr id="49" name="Text Box 41">
                <a:extLst>
                  <a:ext uri="{FF2B5EF4-FFF2-40B4-BE49-F238E27FC236}">
                    <a16:creationId xmlns:a16="http://schemas.microsoft.com/office/drawing/2014/main" id="{20BC5FBE-5F96-5C41-86CC-A5CCBF4FD7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32" y="3703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600"/>
                  <a:t>CH</a:t>
                </a:r>
                <a:r>
                  <a:rPr lang="it-IT" altLang="it-IT" sz="600" baseline="-25000"/>
                  <a:t>3</a:t>
                </a:r>
                <a:endParaRPr lang="it-IT" altLang="it-IT" sz="600"/>
              </a:p>
            </p:txBody>
          </p:sp>
          <p:sp>
            <p:nvSpPr>
              <p:cNvPr id="50" name="Rectangle 42">
                <a:extLst>
                  <a:ext uri="{FF2B5EF4-FFF2-40B4-BE49-F238E27FC236}">
                    <a16:creationId xmlns:a16="http://schemas.microsoft.com/office/drawing/2014/main" id="{68B9E965-D3A2-6A46-AFCE-B2B49B7F4A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5" y="1220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</a:p>
            </p:txBody>
          </p:sp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id="{21E08ADD-56FE-F943-A9D9-F323CE0F3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8" y="1323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/>
                  <a:t>CH</a:t>
                </a:r>
                <a:r>
                  <a:rPr lang="it-IT" altLang="it-IT" sz="600" baseline="-25000"/>
                  <a:t>2</a:t>
                </a:r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id="{0162516F-94CF-7B4E-B30D-141D0946B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0" y="1111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 dirty="0"/>
                  <a:t>CH</a:t>
                </a:r>
                <a:r>
                  <a:rPr lang="it-IT" altLang="it-IT" sz="600" baseline="-25000" dirty="0"/>
                  <a:t>3</a:t>
                </a:r>
              </a:p>
            </p:txBody>
          </p:sp>
          <p:sp>
            <p:nvSpPr>
              <p:cNvPr id="53" name="Rectangle 45">
                <a:extLst>
                  <a:ext uri="{FF2B5EF4-FFF2-40B4-BE49-F238E27FC236}">
                    <a16:creationId xmlns:a16="http://schemas.microsoft.com/office/drawing/2014/main" id="{435F3EF1-93D8-084D-80CF-00BED790E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1" y="1321"/>
                <a:ext cx="36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 dirty="0"/>
                  <a:t>CH</a:t>
                </a:r>
                <a:r>
                  <a:rPr lang="it-IT" altLang="it-IT" sz="600" baseline="-25000" dirty="0"/>
                  <a:t>3</a:t>
                </a:r>
              </a:p>
            </p:txBody>
          </p:sp>
          <p:sp>
            <p:nvSpPr>
              <p:cNvPr id="54" name="Rectangle 46">
                <a:extLst>
                  <a:ext uri="{FF2B5EF4-FFF2-40B4-BE49-F238E27FC236}">
                    <a16:creationId xmlns:a16="http://schemas.microsoft.com/office/drawing/2014/main" id="{CEDC7BF2-B53C-2F46-AD1C-2B66332BA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7" y="1220"/>
                <a:ext cx="32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 dirty="0"/>
                  <a:t>CH</a:t>
                </a:r>
                <a:r>
                  <a:rPr lang="it-IT" altLang="it-IT" sz="600" baseline="-25000" dirty="0"/>
                  <a:t>3</a:t>
                </a:r>
              </a:p>
            </p:txBody>
          </p:sp>
          <p:sp>
            <p:nvSpPr>
              <p:cNvPr id="55" name="Rectangle 47">
                <a:extLst>
                  <a:ext uri="{FF2B5EF4-FFF2-40B4-BE49-F238E27FC236}">
                    <a16:creationId xmlns:a16="http://schemas.microsoft.com/office/drawing/2014/main" id="{622C4F05-EA29-1444-9798-493546062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1214"/>
                <a:ext cx="241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 dirty="0" err="1"/>
                  <a:t>N</a:t>
                </a:r>
                <a:endParaRPr lang="it-IT" altLang="it-IT" sz="600" dirty="0"/>
              </a:p>
            </p:txBody>
          </p:sp>
          <p:sp>
            <p:nvSpPr>
              <p:cNvPr id="56" name="Rectangle 48">
                <a:extLst>
                  <a:ext uri="{FF2B5EF4-FFF2-40B4-BE49-F238E27FC236}">
                    <a16:creationId xmlns:a16="http://schemas.microsoft.com/office/drawing/2014/main" id="{3F2FCEF3-5149-2845-AF65-FD05A2DD9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6" y="1133"/>
                <a:ext cx="23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 dirty="0"/>
                  <a:t>+</a:t>
                </a:r>
              </a:p>
            </p:txBody>
          </p:sp>
          <p:sp>
            <p:nvSpPr>
              <p:cNvPr id="57" name="Rectangle 49">
                <a:extLst>
                  <a:ext uri="{FF2B5EF4-FFF2-40B4-BE49-F238E27FC236}">
                    <a16:creationId xmlns:a16="http://schemas.microsoft.com/office/drawing/2014/main" id="{28C991E8-EF78-0C40-84CD-ED2EB9119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2" y="1429"/>
                <a:ext cx="212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 dirty="0"/>
                  <a:t>O</a:t>
                </a:r>
                <a:endParaRPr lang="it-IT" altLang="it-IT" sz="600" baseline="-25000" dirty="0"/>
              </a:p>
            </p:txBody>
          </p:sp>
          <p:sp>
            <p:nvSpPr>
              <p:cNvPr id="58" name="Rectangle 50">
                <a:extLst>
                  <a:ext uri="{FF2B5EF4-FFF2-40B4-BE49-F238E27FC236}">
                    <a16:creationId xmlns:a16="http://schemas.microsoft.com/office/drawing/2014/main" id="{9B5A156B-B000-AB46-BADE-85C3F7355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1526"/>
                <a:ext cx="21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 dirty="0"/>
                  <a:t>O</a:t>
                </a:r>
                <a:endParaRPr lang="it-IT" altLang="it-IT" sz="600" baseline="-25000" dirty="0"/>
              </a:p>
            </p:txBody>
          </p:sp>
          <p:sp>
            <p:nvSpPr>
              <p:cNvPr id="59" name="Rectangle 51">
                <a:extLst>
                  <a:ext uri="{FF2B5EF4-FFF2-40B4-BE49-F238E27FC236}">
                    <a16:creationId xmlns:a16="http://schemas.microsoft.com/office/drawing/2014/main" id="{45F926B6-DB04-6C4C-9347-83DE62FDA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5" y="1522"/>
                <a:ext cx="298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 dirty="0"/>
                  <a:t>O</a:t>
                </a:r>
                <a:r>
                  <a:rPr lang="it-IT" altLang="it-IT" sz="600" baseline="30000" dirty="0"/>
                  <a:t>–</a:t>
                </a:r>
                <a:endParaRPr lang="it-IT" altLang="it-IT" sz="600" baseline="-25000" dirty="0"/>
              </a:p>
            </p:txBody>
          </p:sp>
          <p:sp>
            <p:nvSpPr>
              <p:cNvPr id="60" name="Rectangle 52">
                <a:extLst>
                  <a:ext uri="{FF2B5EF4-FFF2-40B4-BE49-F238E27FC236}">
                    <a16:creationId xmlns:a16="http://schemas.microsoft.com/office/drawing/2014/main" id="{1118EE25-70E7-BB41-A94C-BA7F163A2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7" y="1523"/>
                <a:ext cx="209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 dirty="0" err="1"/>
                  <a:t>P</a:t>
                </a:r>
                <a:endParaRPr lang="it-IT" altLang="it-IT" sz="600" baseline="-25000" dirty="0"/>
              </a:p>
            </p:txBody>
          </p:sp>
          <p:sp>
            <p:nvSpPr>
              <p:cNvPr id="61" name="Rectangle 53">
                <a:extLst>
                  <a:ext uri="{FF2B5EF4-FFF2-40B4-BE49-F238E27FC236}">
                    <a16:creationId xmlns:a16="http://schemas.microsoft.com/office/drawing/2014/main" id="{EF505E5A-3BA7-9142-9B51-14EE84DF5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2" y="1626"/>
                <a:ext cx="212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 dirty="0"/>
                  <a:t>O</a:t>
                </a:r>
                <a:endParaRPr lang="it-IT" altLang="it-IT" sz="600" baseline="-25000" dirty="0"/>
              </a:p>
            </p:txBody>
          </p:sp>
          <p:sp>
            <p:nvSpPr>
              <p:cNvPr id="62" name="Rectangle 54">
                <a:extLst>
                  <a:ext uri="{FF2B5EF4-FFF2-40B4-BE49-F238E27FC236}">
                    <a16:creationId xmlns:a16="http://schemas.microsoft.com/office/drawing/2014/main" id="{68802E7A-3D09-F745-B576-773375B360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" y="1727"/>
                <a:ext cx="339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 dirty="0"/>
                  <a:t>CH</a:t>
                </a:r>
                <a:r>
                  <a:rPr lang="it-IT" altLang="it-IT" sz="600" baseline="-25000" dirty="0"/>
                  <a:t>2</a:t>
                </a:r>
              </a:p>
            </p:txBody>
          </p:sp>
          <p:sp>
            <p:nvSpPr>
              <p:cNvPr id="63" name="Rectangle 55">
                <a:extLst>
                  <a:ext uri="{FF2B5EF4-FFF2-40B4-BE49-F238E27FC236}">
                    <a16:creationId xmlns:a16="http://schemas.microsoft.com/office/drawing/2014/main" id="{238ACBA9-8415-754C-9AE5-79155F8C3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1" y="1722"/>
                <a:ext cx="347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 dirty="0"/>
                  <a:t>CH</a:t>
                </a:r>
                <a:endParaRPr lang="it-IT" altLang="it-IT" sz="600" baseline="-25000" dirty="0"/>
              </a:p>
            </p:txBody>
          </p:sp>
          <p:sp>
            <p:nvSpPr>
              <p:cNvPr id="64" name="Rectangle 56">
                <a:extLst>
                  <a:ext uri="{FF2B5EF4-FFF2-40B4-BE49-F238E27FC236}">
                    <a16:creationId xmlns:a16="http://schemas.microsoft.com/office/drawing/2014/main" id="{5B911FFF-E8D6-D941-AA5B-5D789E006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1717"/>
                <a:ext cx="329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 dirty="0"/>
                  <a:t>CH</a:t>
                </a:r>
                <a:r>
                  <a:rPr lang="it-IT" altLang="it-IT" sz="600" baseline="-25000" dirty="0"/>
                  <a:t>2</a:t>
                </a:r>
              </a:p>
            </p:txBody>
          </p:sp>
          <p:sp>
            <p:nvSpPr>
              <p:cNvPr id="65" name="Rectangle 57">
                <a:extLst>
                  <a:ext uri="{FF2B5EF4-FFF2-40B4-BE49-F238E27FC236}">
                    <a16:creationId xmlns:a16="http://schemas.microsoft.com/office/drawing/2014/main" id="{39E100EA-0B80-CF47-8315-3803B5470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1931"/>
                <a:ext cx="21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/>
                  <a:t>C</a:t>
                </a:r>
                <a:endParaRPr lang="it-IT" altLang="it-IT" sz="600" baseline="-25000"/>
              </a:p>
            </p:txBody>
          </p:sp>
          <p:sp>
            <p:nvSpPr>
              <p:cNvPr id="66" name="Rectangle 58">
                <a:extLst>
                  <a:ext uri="{FF2B5EF4-FFF2-40B4-BE49-F238E27FC236}">
                    <a16:creationId xmlns:a16="http://schemas.microsoft.com/office/drawing/2014/main" id="{EA644088-BF12-AC4D-85D8-C758F7AA0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1928"/>
                <a:ext cx="21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/>
                  <a:t>O</a:t>
                </a:r>
                <a:endParaRPr lang="it-IT" altLang="it-IT" sz="600" baseline="-25000"/>
              </a:p>
            </p:txBody>
          </p:sp>
          <p:sp>
            <p:nvSpPr>
              <p:cNvPr id="67" name="Rectangle 59">
                <a:extLst>
                  <a:ext uri="{FF2B5EF4-FFF2-40B4-BE49-F238E27FC236}">
                    <a16:creationId xmlns:a16="http://schemas.microsoft.com/office/drawing/2014/main" id="{FA0C8301-1A6E-0248-8A7E-D2FE3814C9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7" y="1936"/>
                <a:ext cx="209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/>
                  <a:t>C</a:t>
                </a:r>
                <a:endParaRPr lang="it-IT" altLang="it-IT" sz="600" baseline="-25000"/>
              </a:p>
            </p:txBody>
          </p:sp>
          <p:sp>
            <p:nvSpPr>
              <p:cNvPr id="68" name="Rectangle 60">
                <a:extLst>
                  <a:ext uri="{FF2B5EF4-FFF2-40B4-BE49-F238E27FC236}">
                    <a16:creationId xmlns:a16="http://schemas.microsoft.com/office/drawing/2014/main" id="{3DE758E2-A77C-204F-BD2B-8BB66D27B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3" y="1928"/>
                <a:ext cx="211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/>
                  <a:t>O</a:t>
                </a:r>
                <a:endParaRPr lang="it-IT" altLang="it-IT" sz="600" baseline="-25000"/>
              </a:p>
            </p:txBody>
          </p:sp>
          <p:sp>
            <p:nvSpPr>
              <p:cNvPr id="69" name="Rectangle 61">
                <a:extLst>
                  <a:ext uri="{FF2B5EF4-FFF2-40B4-BE49-F238E27FC236}">
                    <a16:creationId xmlns:a16="http://schemas.microsoft.com/office/drawing/2014/main" id="{37D292CA-251A-EA4E-88AA-0541A39E2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3" y="1827"/>
                <a:ext cx="21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 dirty="0"/>
                  <a:t>O</a:t>
                </a:r>
                <a:endParaRPr lang="it-IT" altLang="it-IT" sz="600" baseline="-25000" dirty="0"/>
              </a:p>
            </p:txBody>
          </p:sp>
          <p:sp>
            <p:nvSpPr>
              <p:cNvPr id="70" name="Rectangle 62">
                <a:extLst>
                  <a:ext uri="{FF2B5EF4-FFF2-40B4-BE49-F238E27FC236}">
                    <a16:creationId xmlns:a16="http://schemas.microsoft.com/office/drawing/2014/main" id="{CDF4F7F6-7160-8F47-A35C-6BD86900B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1829"/>
                <a:ext cx="212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600"/>
                  <a:t>O</a:t>
                </a:r>
                <a:endParaRPr lang="it-IT" altLang="it-IT" sz="600" baseline="-25000"/>
              </a:p>
            </p:txBody>
          </p:sp>
          <p:sp>
            <p:nvSpPr>
              <p:cNvPr id="72" name="Rectangle 65">
                <a:extLst>
                  <a:ext uri="{FF2B5EF4-FFF2-40B4-BE49-F238E27FC236}">
                    <a16:creationId xmlns:a16="http://schemas.microsoft.com/office/drawing/2014/main" id="{BDD2817E-D436-D74D-8541-91F6C12D0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0" y="1961"/>
                <a:ext cx="1250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1000" b="1" dirty="0"/>
                  <a:t>Schema di un </a:t>
                </a:r>
              </a:p>
              <a:p>
                <a:pPr algn="ctr"/>
                <a:r>
                  <a:rPr lang="it-IT" altLang="it-IT" sz="1000" b="1" dirty="0"/>
                  <a:t>fosfolipide</a:t>
                </a:r>
              </a:p>
              <a:p>
                <a:pPr algn="ctr"/>
                <a:endParaRPr lang="it-IT" altLang="it-IT" sz="1000" b="1" dirty="0"/>
              </a:p>
              <a:p>
                <a:pPr algn="ctr"/>
                <a:r>
                  <a:rPr lang="it-IT" altLang="it-IT" sz="1000" b="1" dirty="0"/>
                  <a:t>natura ANFIPATICA</a:t>
                </a:r>
              </a:p>
            </p:txBody>
          </p:sp>
          <p:sp>
            <p:nvSpPr>
              <p:cNvPr id="73" name="Line 66">
                <a:extLst>
                  <a:ext uri="{FF2B5EF4-FFF2-40B4-BE49-F238E27FC236}">
                    <a16:creationId xmlns:a16="http://schemas.microsoft.com/office/drawing/2014/main" id="{2D34F9B0-8482-C446-9653-01B69CC9BC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97" y="1287"/>
                <a:ext cx="22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600"/>
              </a:p>
            </p:txBody>
          </p:sp>
          <p:sp>
            <p:nvSpPr>
              <p:cNvPr id="74" name="Rectangle 68">
                <a:extLst>
                  <a:ext uri="{FF2B5EF4-FFF2-40B4-BE49-F238E27FC236}">
                    <a16:creationId xmlns:a16="http://schemas.microsoft.com/office/drawing/2014/main" id="{A829D7D2-7ADD-B64F-AB01-D8EE4B577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8" y="3743"/>
                <a:ext cx="1326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it-IT" altLang="it-IT" sz="1600" dirty="0">
                    <a:latin typeface="+mn-lt"/>
                  </a:rPr>
                  <a:t>Code idrofobiche</a:t>
                </a:r>
              </a:p>
            </p:txBody>
          </p:sp>
          <p:sp>
            <p:nvSpPr>
              <p:cNvPr id="75" name="Freeform 69">
                <a:extLst>
                  <a:ext uri="{FF2B5EF4-FFF2-40B4-BE49-F238E27FC236}">
                    <a16:creationId xmlns:a16="http://schemas.microsoft.com/office/drawing/2014/main" id="{A8EBBFB0-CFAE-2E48-908C-8DD7B6FD08B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528771" flipH="1">
                <a:off x="5391" y="3728"/>
                <a:ext cx="138" cy="446"/>
              </a:xfrm>
              <a:custGeom>
                <a:avLst/>
                <a:gdLst>
                  <a:gd name="T0" fmla="*/ 0 w 608"/>
                  <a:gd name="T1" fmla="*/ 79 h 176"/>
                  <a:gd name="T2" fmla="*/ 381 w 608"/>
                  <a:gd name="T3" fmla="*/ 161 h 176"/>
                  <a:gd name="T4" fmla="*/ 594 w 608"/>
                  <a:gd name="T5" fmla="*/ 0 h 176"/>
                  <a:gd name="T6" fmla="*/ 0 60000 65536"/>
                  <a:gd name="T7" fmla="*/ 0 60000 65536"/>
                  <a:gd name="T8" fmla="*/ 0 60000 65536"/>
                  <a:gd name="T9" fmla="*/ 0 w 608"/>
                  <a:gd name="T10" fmla="*/ 0 h 176"/>
                  <a:gd name="T11" fmla="*/ 608 w 608"/>
                  <a:gd name="T12" fmla="*/ 176 h 1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8" h="176">
                    <a:moveTo>
                      <a:pt x="0" y="86"/>
                    </a:moveTo>
                    <a:lnTo>
                      <a:pt x="390" y="176"/>
                    </a:lnTo>
                    <a:lnTo>
                      <a:pt x="608" y="0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600"/>
              </a:p>
            </p:txBody>
          </p:sp>
        </p:grpSp>
        <p:sp>
          <p:nvSpPr>
            <p:cNvPr id="16" name="Rectangle 67">
              <a:extLst>
                <a:ext uri="{FF2B5EF4-FFF2-40B4-BE49-F238E27FC236}">
                  <a16:creationId xmlns:a16="http://schemas.microsoft.com/office/drawing/2014/main" id="{53E42C75-1367-B844-852E-6BF5B4CCB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0" y="1003"/>
              <a:ext cx="1350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it-IT" altLang="it-IT" sz="1600" dirty="0">
                  <a:latin typeface="+mn-lt"/>
                </a:rPr>
                <a:t>Testa </a:t>
              </a:r>
              <a:r>
                <a:rPr lang="it-IT" altLang="it-IT" sz="1600" dirty="0" err="1">
                  <a:latin typeface="+mn-lt"/>
                </a:rPr>
                <a:t>idrofilica</a:t>
              </a:r>
              <a:endParaRPr lang="it-IT" altLang="it-IT" sz="1600" dirty="0">
                <a:latin typeface="+mn-lt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595000EB-F852-934E-963D-389FAA2579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362714">
            <a:off x="5717664" y="992832"/>
            <a:ext cx="2831802" cy="135023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6A450A6-D18E-7B44-8256-5ACBD8F2B1B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697678" flipV="1">
            <a:off x="8125581" y="3393979"/>
            <a:ext cx="1407587" cy="727802"/>
          </a:xfrm>
          <a:prstGeom prst="rect">
            <a:avLst/>
          </a:prstGeom>
        </p:spPr>
      </p:pic>
      <p:pic>
        <p:nvPicPr>
          <p:cNvPr id="79" name="Audio 78">
            <a:hlinkClick r:id="" action="ppaction://media"/>
            <a:extLst>
              <a:ext uri="{FF2B5EF4-FFF2-40B4-BE49-F238E27FC236}">
                <a16:creationId xmlns:a16="http://schemas.microsoft.com/office/drawing/2014/main" id="{CAA5B93E-B15B-484E-9344-EDBCA80DAD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826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867"/>
    </mc:Choice>
    <mc:Fallback>
      <p:transition spd="slow" advTm="180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C05B4-6441-F74F-9649-8736B2DEB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ts val="2188"/>
              </a:lnSpc>
              <a:spcAft>
                <a:spcPts val="1200"/>
              </a:spcAft>
              <a:buClr>
                <a:schemeClr val="tx1"/>
              </a:buClr>
              <a:buSzPct val="120000"/>
            </a:pPr>
            <a:r>
              <a:rPr lang="it-IT" altLang="it-IT" sz="2400" dirty="0"/>
              <a:t>È costituita da un doppio strato di fosfolipidi che hanno le teste polari rivolte verso l’esterno e le code apolari verso l’interno (natura ANFIPATICA).</a:t>
            </a:r>
          </a:p>
          <a:p>
            <a:pPr algn="just">
              <a:lnSpc>
                <a:spcPts val="2188"/>
              </a:lnSpc>
              <a:spcAft>
                <a:spcPts val="1200"/>
              </a:spcAft>
              <a:buClr>
                <a:schemeClr val="tx1"/>
              </a:buClr>
              <a:buSzPct val="120000"/>
            </a:pPr>
            <a:r>
              <a:rPr lang="it-IT" altLang="it-IT" sz="2400" dirty="0"/>
              <a:t>Possiede proteine di membrana che possono essere integrali o periferiche.</a:t>
            </a:r>
          </a:p>
          <a:p>
            <a:pPr algn="just">
              <a:lnSpc>
                <a:spcPts val="2188"/>
              </a:lnSpc>
              <a:spcAft>
                <a:spcPts val="1200"/>
              </a:spcAft>
              <a:buClr>
                <a:schemeClr val="tx1"/>
              </a:buClr>
              <a:buSzPct val="120000"/>
            </a:pPr>
            <a:r>
              <a:rPr lang="it-IT" altLang="it-IT" sz="2400" dirty="0"/>
              <a:t>Presenta carboidrati legati a proteine di membrana (glicoproteine) o a lipidi (glicolipidi).</a:t>
            </a:r>
          </a:p>
          <a:p>
            <a:pPr algn="just">
              <a:lnSpc>
                <a:spcPts val="2188"/>
              </a:lnSpc>
              <a:spcAft>
                <a:spcPts val="1200"/>
              </a:spcAft>
              <a:buClr>
                <a:schemeClr val="tx1"/>
              </a:buClr>
              <a:buSzPct val="120000"/>
            </a:pPr>
            <a:r>
              <a:rPr lang="it-IT" altLang="it-IT" sz="2400" dirty="0"/>
              <a:t>Contiene colesterolo.</a:t>
            </a:r>
          </a:p>
          <a:p>
            <a:pPr algn="just">
              <a:lnSpc>
                <a:spcPts val="2188"/>
              </a:lnSpc>
              <a:spcAft>
                <a:spcPts val="1200"/>
              </a:spcAft>
              <a:buClr>
                <a:schemeClr val="tx1"/>
              </a:buClr>
              <a:buSzPct val="120000"/>
            </a:pPr>
            <a:r>
              <a:rPr lang="it-IT" altLang="it-IT" sz="2400" dirty="0"/>
              <a:t>Le molecole al suo interno si possono muovere lentamente nel doppio strato - </a:t>
            </a:r>
            <a:r>
              <a:rPr lang="it-IT" altLang="it-IT" sz="2400" b="1" dirty="0"/>
              <a:t>modello a mosaico fluido</a:t>
            </a:r>
            <a:r>
              <a:rPr lang="it-IT" altLang="it-IT" sz="2400" dirty="0"/>
              <a:t>.</a:t>
            </a:r>
          </a:p>
          <a:p>
            <a:pPr algn="just">
              <a:buClr>
                <a:schemeClr val="tx1"/>
              </a:buClr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3B00B9-4ED5-A54F-9747-796A528054DC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</a:rPr>
              <a:t>Membrana</a:t>
            </a:r>
            <a:r>
              <a:rPr lang="en-US" b="1" dirty="0">
                <a:solidFill>
                  <a:srgbClr val="FF0000"/>
                </a:solidFill>
              </a:rPr>
              <a:t> – le </a:t>
            </a:r>
            <a:r>
              <a:rPr lang="en-US" b="1" dirty="0" err="1">
                <a:solidFill>
                  <a:srgbClr val="FF0000"/>
                </a:solidFill>
              </a:rPr>
              <a:t>caratteristiche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FB9FA51-7939-BF4B-B5BB-53E497AF1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58"/>
    </mc:Choice>
    <mc:Fallback>
      <p:transition spd="slow" advTm="88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7|6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738</Words>
  <Application>Microsoft Macintosh PowerPoint</Application>
  <PresentationFormat>Widescreen</PresentationFormat>
  <Paragraphs>248</Paragraphs>
  <Slides>12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ＭＳ Ｐゴシック</vt:lpstr>
      <vt:lpstr>Arial</vt:lpstr>
      <vt:lpstr>Calibri</vt:lpstr>
      <vt:lpstr>Calibri Light</vt:lpstr>
      <vt:lpstr>Symbol</vt:lpstr>
      <vt:lpstr>Wingdings</vt:lpstr>
      <vt:lpstr>Office Theme</vt:lpstr>
      <vt:lpstr>Assenza di parete cellulare</vt:lpstr>
      <vt:lpstr>Micoplasma – problema </vt:lpstr>
      <vt:lpstr>Cianobatteri </vt:lpstr>
      <vt:lpstr>Cellule eucarioti</vt:lpstr>
      <vt:lpstr>Procarioti vs. eucarioti</vt:lpstr>
      <vt:lpstr>Cellula eucariotica</vt:lpstr>
      <vt:lpstr>Membrana – vantaggi della compartimentalizzazione</vt:lpstr>
      <vt:lpstr>Membrana – la struttura </vt:lpstr>
      <vt:lpstr>PowerPoint Presentation</vt:lpstr>
      <vt:lpstr>PowerPoint Presentation</vt:lpstr>
      <vt:lpstr>Fosfolipidi </vt:lpstr>
      <vt:lpstr>Fosfolipidi – il ruolo del colesterolo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Assenza di parete cellulare</dc:title>
  <dc:creator>suzana.aulic@icgeb.org</dc:creator>
  <cp:lastModifiedBy>suzana.aulic@icgeb.org</cp:lastModifiedBy>
  <cp:revision>1</cp:revision>
  <dcterms:created xsi:type="dcterms:W3CDTF">2020-03-09T13:19:22Z</dcterms:created>
  <dcterms:modified xsi:type="dcterms:W3CDTF">2020-03-09T13:21:35Z</dcterms:modified>
</cp:coreProperties>
</file>