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308" r:id="rId2"/>
    <p:sldId id="313" r:id="rId3"/>
    <p:sldId id="310" r:id="rId4"/>
    <p:sldId id="311" r:id="rId5"/>
    <p:sldId id="312" r:id="rId6"/>
    <p:sldId id="318" r:id="rId7"/>
    <p:sldId id="315" r:id="rId8"/>
    <p:sldId id="317" r:id="rId9"/>
    <p:sldId id="314" r:id="rId10"/>
    <p:sldId id="316" r:id="rId11"/>
    <p:sldId id="339" r:id="rId12"/>
    <p:sldId id="340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68"/>
    <p:restoredTop sz="82249"/>
  </p:normalViewPr>
  <p:slideViewPr>
    <p:cSldViewPr snapToGrid="0" snapToObjects="1">
      <p:cViewPr varScale="1">
        <p:scale>
          <a:sx n="105" d="100"/>
          <a:sy n="105" d="100"/>
        </p:scale>
        <p:origin x="9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9EE330-ABE1-6F4C-AA96-DA4483B8E724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1453AB-0A32-6B42-BF89-12FF3A81C38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0649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9AECC-BDA6-914C-B7A1-2309D22A21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3461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9AECC-BDA6-914C-B7A1-2309D22A217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292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9AECC-BDA6-914C-B7A1-2309D22A21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125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9AECC-BDA6-914C-B7A1-2309D22A21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62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9AECC-BDA6-914C-B7A1-2309D22A217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185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9AECC-BDA6-914C-B7A1-2309D22A21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23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9AECC-BDA6-914C-B7A1-2309D22A21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22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9AECC-BDA6-914C-B7A1-2309D22A21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602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9AECC-BDA6-914C-B7A1-2309D22A217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659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9AECC-BDA6-914C-B7A1-2309D22A217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470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B4084-5C6C-6348-89A6-E9BFD787D2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64DC98-5338-B44B-AFCC-78BCA1A24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4B821-1298-814E-B60E-85770E3CF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FCC6-8953-7D48-9A6E-A898B54E20FA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B6DC3-12F5-9748-AB1B-A2D46C392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DEC364-0903-964F-A8D4-F92497EA9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50A73-672E-E142-A3D9-47FDD8AAE39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4281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51ED7-659B-8C4E-AC3F-F076E5928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CE02D1-8880-4140-9AC4-E56736272F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5BCFF-38EE-4849-94C6-C7B56299A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FCC6-8953-7D48-9A6E-A898B54E20FA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9E73D-8C65-C64A-AC7A-E3D16FE24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CA8C0-053F-A64A-BAC5-16C067EE5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50A73-672E-E142-A3D9-47FDD8AAE39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3245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EF87B1-ADF4-2B46-9B22-EDFFCD6EB6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4AD6F3-8D17-2540-BA41-C754AE111E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C4448-F6E6-6A45-934E-4C6627988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FCC6-8953-7D48-9A6E-A898B54E20FA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FCFA7A-62C5-A84D-A433-EBF862334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A9AF1-7392-174C-BB06-9C24F135C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50A73-672E-E142-A3D9-47FDD8AAE39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8720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3E4D2-44FE-F740-9228-3126046F0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4EEDB-E463-E441-8D76-75FA0127B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BFD02F-E347-DA46-A4D7-7DF3B1847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FCC6-8953-7D48-9A6E-A898B54E20FA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5956AF-3D40-2C4E-9891-7DCDEF4ED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431221-A52A-E846-86D7-271987E9A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50A73-672E-E142-A3D9-47FDD8AAE39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3771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474AB-1B17-9848-88E5-C0A9C89D9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8D9CCD-BD04-4B4D-B937-EC6A11F7E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B5860-A564-5244-9CE2-F46485A40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FCC6-8953-7D48-9A6E-A898B54E20FA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092B6-20B5-474B-8B71-349BACC69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D97FAA-7545-DC43-BF90-E67DADE2E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50A73-672E-E142-A3D9-47FDD8AAE39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8109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D8966-24A4-D242-B17D-55A8B66B4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6EFA6-7CF6-F845-AD14-EB3F79CF38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E0B98B-1F9F-B74F-8445-D33D0441DC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479174-D6AF-7B45-B206-249C748F4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FCC6-8953-7D48-9A6E-A898B54E20FA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FA15A4-80F7-0641-87F2-492B34084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8BA01B-AF95-E143-A767-4370637BD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50A73-672E-E142-A3D9-47FDD8AAE39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6870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2BDD-4C4E-5A4C-98C4-EE7A51530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DA2597-A0CB-D14F-87C8-FCD79BF54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0ADF51-AB84-4944-9227-20DBFAB596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8EBB10-904C-8A47-897E-9333C0F182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B7965D-FBEA-FF49-8B87-6438D298DF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0B4454-2669-C844-B119-EA9CBB33D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FCC6-8953-7D48-9A6E-A898B54E20FA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28FBCB-355E-7944-B9AF-5F00AB6DC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8DD8B3-1896-F64C-8387-D60F81750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50A73-672E-E142-A3D9-47FDD8AAE39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282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6016D-1039-B542-A796-B79483744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9DFC61-598E-5D4C-A41E-681F39A8B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FCC6-8953-7D48-9A6E-A898B54E20FA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E4163-8A2B-4748-A0E6-F73E2B77A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055C68-3AD3-F14F-9D4D-3ABC5946C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50A73-672E-E142-A3D9-47FDD8AAE39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7331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49463E-0D1D-C743-B4D4-F4070F921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FCC6-8953-7D48-9A6E-A898B54E20FA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1312D3-D391-D84F-B60C-97831E2E9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FFB822-7ED1-9B45-84AA-0DAED54D9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50A73-672E-E142-A3D9-47FDD8AAE39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8216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5FCBC-A9F2-5140-B2D9-9EBA3A30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0F4FA9-91B6-5A47-A07D-1816B622E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652571-DB36-E645-A5E5-B3E008A7E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7DC9E0-0ABD-2A49-A3FF-374961012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FCC6-8953-7D48-9A6E-A898B54E20FA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E2BAFE-8CB0-AA45-8037-40D834A9A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947178-6F0C-B849-8BB4-894E67C0A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50A73-672E-E142-A3D9-47FDD8AAE39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2842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1F357-86DA-C046-BF7F-5ABA2222C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514849-8CF8-1840-B5B3-1F57C97FCE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251C21-B5E4-DE46-809C-5CA04CE55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377FCE-F637-3E42-A183-DA9D12FE42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7FCC6-8953-7D48-9A6E-A898B54E20FA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6F53AC-1629-AF45-8EED-E30A0AAC1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8C90DC-E300-3F47-A08D-09A115E69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50A73-672E-E142-A3D9-47FDD8AAE39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3731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923021-D94F-C940-A402-45F92092C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C1A6A0-1F8B-9A4E-B3D2-4B9D9FF01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75B2C-BF4D-184E-AC8F-7363C862F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7FCC6-8953-7D48-9A6E-A898B54E20FA}" type="datetimeFigureOut">
              <a:rPr lang="it-IT" smtClean="0"/>
              <a:t>09/03/20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4DC3F-6E8E-5149-8C84-908323B75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683F4-4076-3B45-8940-772B6DA878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50A73-672E-E142-A3D9-47FDD8AAE39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0549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tif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9.tiff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openxmlformats.org/officeDocument/2006/relationships/audio" Target="../media/media3.m4a"/><Relationship Id="rId7" Type="http://schemas.microsoft.com/office/2007/relationships/hdphoto" Target="../media/hdphoto1.wdp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0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7.tiff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1.png"/><Relationship Id="rId5" Type="http://schemas.openxmlformats.org/officeDocument/2006/relationships/image" Target="../media/image7.tiff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8.tiff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E5058-92FD-F641-B0E1-D146573A2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Proteine</a:t>
            </a:r>
            <a:r>
              <a:rPr lang="en-US" b="1" dirty="0">
                <a:solidFill>
                  <a:srgbClr val="FF0000"/>
                </a:solidFill>
              </a:rPr>
              <a:t> di </a:t>
            </a:r>
            <a:r>
              <a:rPr lang="en-US" b="1" dirty="0" err="1">
                <a:solidFill>
                  <a:srgbClr val="FF0000"/>
                </a:solidFill>
              </a:rPr>
              <a:t>membrana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6A998-2359-E645-8148-24C8CAD34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8500"/>
            <a:ext cx="10515600" cy="5213779"/>
          </a:xfrm>
        </p:spPr>
        <p:txBody>
          <a:bodyPr>
            <a:normAutofit/>
          </a:bodyPr>
          <a:lstStyle/>
          <a:p>
            <a:pPr algn="just"/>
            <a:r>
              <a:rPr lang="en-US" sz="2400" dirty="0"/>
              <a:t>Tre </a:t>
            </a:r>
            <a:r>
              <a:rPr lang="en-US" sz="2400" dirty="0" err="1"/>
              <a:t>grandi</a:t>
            </a:r>
            <a:r>
              <a:rPr lang="en-US" sz="2400" dirty="0"/>
              <a:t> </a:t>
            </a:r>
            <a:r>
              <a:rPr lang="en-US" sz="2400" dirty="0" err="1"/>
              <a:t>categorie</a:t>
            </a:r>
            <a:r>
              <a:rPr lang="en-US" sz="2400" dirty="0"/>
              <a:t>:</a:t>
            </a:r>
          </a:p>
          <a:p>
            <a:pPr lvl="1" algn="just"/>
            <a:r>
              <a:rPr lang="en-US" sz="2000" b="1" i="1" dirty="0" err="1"/>
              <a:t>integrali</a:t>
            </a:r>
            <a:r>
              <a:rPr lang="en-US" sz="2000" i="1" dirty="0"/>
              <a:t> </a:t>
            </a:r>
            <a:r>
              <a:rPr lang="en-US" sz="2000" dirty="0"/>
              <a:t>– incorporate </a:t>
            </a:r>
            <a:r>
              <a:rPr lang="en-US" sz="2000" dirty="0" err="1"/>
              <a:t>nella</a:t>
            </a:r>
            <a:r>
              <a:rPr lang="en-US" sz="2000" dirty="0"/>
              <a:t> </a:t>
            </a:r>
            <a:r>
              <a:rPr lang="en-US" sz="2000" dirty="0" err="1"/>
              <a:t>membrana</a:t>
            </a:r>
            <a:r>
              <a:rPr lang="en-US" sz="2000" dirty="0"/>
              <a:t>;</a:t>
            </a:r>
          </a:p>
          <a:p>
            <a:pPr lvl="1" algn="just"/>
            <a:r>
              <a:rPr lang="en-US" sz="2000" b="1" i="1" dirty="0" err="1"/>
              <a:t>periferiche</a:t>
            </a:r>
            <a:r>
              <a:rPr lang="en-US" sz="2000" b="1" dirty="0"/>
              <a:t> </a:t>
            </a:r>
            <a:r>
              <a:rPr lang="en-US" sz="2000" dirty="0"/>
              <a:t>– non integrate </a:t>
            </a:r>
            <a:r>
              <a:rPr lang="en-US" sz="2000" dirty="0" err="1"/>
              <a:t>nella</a:t>
            </a:r>
            <a:r>
              <a:rPr lang="en-US" sz="2000" dirty="0"/>
              <a:t> </a:t>
            </a:r>
            <a:r>
              <a:rPr lang="en-US" sz="2000" dirty="0" err="1"/>
              <a:t>membrana</a:t>
            </a:r>
            <a:r>
              <a:rPr lang="en-US" sz="2000" dirty="0"/>
              <a:t>, no </a:t>
            </a:r>
            <a:r>
              <a:rPr lang="en-US" sz="2000" dirty="0" err="1"/>
              <a:t>legami</a:t>
            </a:r>
            <a:r>
              <a:rPr lang="en-US" sz="2000" dirty="0"/>
              <a:t> </a:t>
            </a:r>
            <a:r>
              <a:rPr lang="en-US" sz="2000" dirty="0" err="1"/>
              <a:t>covalenti</a:t>
            </a:r>
            <a:r>
              <a:rPr lang="en-US" sz="2000" dirty="0"/>
              <a:t> solo </a:t>
            </a:r>
            <a:r>
              <a:rPr lang="en-US" sz="2000" dirty="0" err="1"/>
              <a:t>interazioni</a:t>
            </a:r>
            <a:r>
              <a:rPr lang="en-US" sz="2000" dirty="0"/>
              <a:t> </a:t>
            </a:r>
            <a:r>
              <a:rPr lang="en-US" sz="2000" dirty="0" err="1"/>
              <a:t>deboli</a:t>
            </a:r>
            <a:r>
              <a:rPr lang="en-US" sz="2000" dirty="0"/>
              <a:t> (</a:t>
            </a:r>
            <a:r>
              <a:rPr lang="en-US" sz="2000" dirty="0" err="1"/>
              <a:t>es</a:t>
            </a:r>
            <a:r>
              <a:rPr lang="en-US" sz="2000" dirty="0"/>
              <a:t>. </a:t>
            </a:r>
            <a:r>
              <a:rPr lang="en-US" sz="2000" dirty="0" err="1"/>
              <a:t>ionici</a:t>
            </a:r>
            <a:r>
              <a:rPr lang="en-US" sz="2000" dirty="0"/>
              <a:t> o </a:t>
            </a:r>
            <a:r>
              <a:rPr lang="en-US" sz="2000" dirty="0" err="1"/>
              <a:t>legami</a:t>
            </a:r>
            <a:r>
              <a:rPr lang="en-US" sz="2000" dirty="0"/>
              <a:t> H);</a:t>
            </a:r>
          </a:p>
          <a:p>
            <a:pPr lvl="1" algn="just"/>
            <a:r>
              <a:rPr lang="en-US" sz="2000" b="1" i="1" dirty="0" err="1"/>
              <a:t>proteine</a:t>
            </a:r>
            <a:r>
              <a:rPr lang="en-US" sz="2000" b="1" i="1" dirty="0"/>
              <a:t> legate </a:t>
            </a:r>
            <a:r>
              <a:rPr lang="en-US" sz="2000" b="1" i="1" dirty="0" err="1"/>
              <a:t>covalentemente</a:t>
            </a:r>
            <a:r>
              <a:rPr lang="en-US" sz="2000" b="1" i="1" dirty="0"/>
              <a:t> a </a:t>
            </a:r>
            <a:r>
              <a:rPr lang="en-US" sz="2000" b="1" i="1" dirty="0" err="1"/>
              <a:t>lipidi</a:t>
            </a:r>
            <a:r>
              <a:rPr lang="en-US" sz="2000" b="1" i="1" dirty="0"/>
              <a:t> di </a:t>
            </a:r>
            <a:r>
              <a:rPr lang="en-US" sz="2000" b="1" i="1" dirty="0" err="1"/>
              <a:t>membrana</a:t>
            </a:r>
            <a:r>
              <a:rPr lang="en-US" sz="2000" b="1" i="1" dirty="0"/>
              <a:t> </a:t>
            </a:r>
            <a:r>
              <a:rPr lang="en-US" sz="2000" dirty="0"/>
              <a:t>– </a:t>
            </a:r>
            <a:r>
              <a:rPr lang="en-US" sz="2000" dirty="0" err="1"/>
              <a:t>ancorate</a:t>
            </a:r>
            <a:r>
              <a:rPr lang="en-US" sz="2000" dirty="0"/>
              <a:t> </a:t>
            </a:r>
            <a:r>
              <a:rPr lang="en-US" sz="2000" dirty="0" err="1"/>
              <a:t>alla</a:t>
            </a:r>
            <a:r>
              <a:rPr lang="en-US" sz="2000" dirty="0"/>
              <a:t> </a:t>
            </a:r>
            <a:r>
              <a:rPr lang="en-US" sz="2000" dirty="0" err="1"/>
              <a:t>superficie</a:t>
            </a:r>
            <a:r>
              <a:rPr lang="en-US" sz="2000" dirty="0"/>
              <a:t> </a:t>
            </a:r>
            <a:r>
              <a:rPr lang="en-US" sz="2000" dirty="0" err="1"/>
              <a:t>esterna</a:t>
            </a:r>
            <a:r>
              <a:rPr lang="en-US" sz="2000" dirty="0"/>
              <a:t> </a:t>
            </a:r>
            <a:r>
              <a:rPr lang="en-US" sz="2000" dirty="0" err="1"/>
              <a:t>della</a:t>
            </a:r>
            <a:r>
              <a:rPr lang="en-US" sz="2000" dirty="0"/>
              <a:t> </a:t>
            </a:r>
            <a:r>
              <a:rPr lang="en-US" sz="2000" dirty="0" err="1"/>
              <a:t>membrana</a:t>
            </a:r>
            <a:r>
              <a:rPr lang="en-US" sz="2000" dirty="0"/>
              <a:t> </a:t>
            </a:r>
            <a:r>
              <a:rPr lang="en-US" sz="2000" dirty="0" err="1"/>
              <a:t>grazie</a:t>
            </a:r>
            <a:r>
              <a:rPr lang="en-US" sz="2000" dirty="0"/>
              <a:t> a </a:t>
            </a:r>
            <a:r>
              <a:rPr lang="en-US" sz="2000" dirty="0" err="1"/>
              <a:t>legami</a:t>
            </a:r>
            <a:r>
              <a:rPr lang="en-US" sz="2000" dirty="0"/>
              <a:t> </a:t>
            </a:r>
            <a:r>
              <a:rPr lang="en-US" sz="2000" dirty="0" err="1"/>
              <a:t>covalenti</a:t>
            </a:r>
            <a:r>
              <a:rPr lang="en-US" sz="2000" dirty="0"/>
              <a:t> </a:t>
            </a:r>
          </a:p>
          <a:p>
            <a:pPr marL="457200" lvl="1" indent="0" algn="just">
              <a:buNone/>
            </a:pPr>
            <a:endParaRPr lang="en-US" sz="2000" dirty="0"/>
          </a:p>
          <a:p>
            <a:pPr marL="0" indent="0" algn="just">
              <a:buNone/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91D7DD-B695-9449-9D80-A231EAB6D4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889" t="33579" r="8138" b="19338"/>
          <a:stretch/>
        </p:blipFill>
        <p:spPr>
          <a:xfrm>
            <a:off x="3914775" y="4079119"/>
            <a:ext cx="4457700" cy="272038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959DC33-532C-8540-B139-8323D25AD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86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519"/>
    </mc:Choice>
    <mc:Fallback>
      <p:transition spd="slow" advTm="68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3A889-6F5D-984F-9889-027A6F178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Trasporto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attivo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primario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02E6A-259F-0F4A-A1E4-015909422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400" dirty="0"/>
              <a:t>La proteina di membrana utilizza direttamente l’energia metabolica fornita dall’idrolisi del ATP per trasportare la molecola dall’ambiente extracellulare in quello intracellulare (es. per creare gradienti ionici di Na</a:t>
            </a:r>
            <a:r>
              <a:rPr lang="it-IT" sz="2400" baseline="30000" dirty="0"/>
              <a:t>+</a:t>
            </a:r>
            <a:r>
              <a:rPr lang="it-IT" sz="2400" dirty="0"/>
              <a:t> e K</a:t>
            </a:r>
            <a:r>
              <a:rPr lang="it-IT" sz="2400" baseline="30000" dirty="0"/>
              <a:t>+</a:t>
            </a:r>
            <a:r>
              <a:rPr lang="it-IT" sz="2400" dirty="0"/>
              <a:t>).</a:t>
            </a:r>
            <a:endParaRPr lang="en-US" sz="2400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DEC6BC3-9E89-DF4E-A33B-C379B1DD48DE}"/>
              </a:ext>
            </a:extLst>
          </p:cNvPr>
          <p:cNvGrpSpPr/>
          <p:nvPr/>
        </p:nvGrpSpPr>
        <p:grpSpPr>
          <a:xfrm>
            <a:off x="2939521" y="3408606"/>
            <a:ext cx="6976858" cy="3328702"/>
            <a:chOff x="4317944" y="3657981"/>
            <a:chExt cx="6976858" cy="332870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FBFECE0-3090-6C43-8AE8-14B626048FA5}"/>
                </a:ext>
              </a:extLst>
            </p:cNvPr>
            <p:cNvGrpSpPr/>
            <p:nvPr/>
          </p:nvGrpSpPr>
          <p:grpSpPr>
            <a:xfrm>
              <a:off x="6167998" y="3657981"/>
              <a:ext cx="5126804" cy="3328702"/>
              <a:chOff x="6509193" y="3398669"/>
              <a:chExt cx="5126804" cy="3328702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221DC8D-14FD-304E-BE6C-7DE072B4AD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rcRect l="62365" t="6295" r="1027" b="15343"/>
              <a:stretch/>
            </p:blipFill>
            <p:spPr>
              <a:xfrm>
                <a:off x="7170230" y="3398669"/>
                <a:ext cx="3203855" cy="3328702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BCF153B-B37F-534E-BC52-31BFFB113FCE}"/>
                  </a:ext>
                </a:extLst>
              </p:cNvPr>
              <p:cNvSpPr txBox="1"/>
              <p:nvPr/>
            </p:nvSpPr>
            <p:spPr>
              <a:xfrm>
                <a:off x="7229229" y="3451684"/>
                <a:ext cx="1914771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err="1"/>
                  <a:t>Trasporto</a:t>
                </a:r>
                <a:r>
                  <a:rPr lang="en-US" sz="1100" b="1" dirty="0"/>
                  <a:t> </a:t>
                </a:r>
                <a:r>
                  <a:rPr lang="en-US" sz="1100" b="1" dirty="0" err="1"/>
                  <a:t>attivo</a:t>
                </a:r>
                <a:r>
                  <a:rPr lang="en-US" sz="1100" b="1" dirty="0"/>
                  <a:t> </a:t>
                </a:r>
                <a:r>
                  <a:rPr lang="en-US" sz="1100" b="1" dirty="0" err="1"/>
                  <a:t>primario</a:t>
                </a:r>
                <a:endParaRPr lang="en-US" sz="1100" b="1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7F4C8B5-E088-B447-AC49-14834883964C}"/>
                  </a:ext>
                </a:extLst>
              </p:cNvPr>
              <p:cNvSpPr txBox="1"/>
              <p:nvPr/>
            </p:nvSpPr>
            <p:spPr>
              <a:xfrm>
                <a:off x="7996023" y="3904328"/>
                <a:ext cx="1469846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err="1"/>
                  <a:t>molecola</a:t>
                </a:r>
                <a:r>
                  <a:rPr lang="en-US" sz="1000" dirty="0"/>
                  <a:t> da </a:t>
                </a:r>
                <a:r>
                  <a:rPr lang="en-US" sz="1000" dirty="0" err="1"/>
                  <a:t>trasportare</a:t>
                </a:r>
                <a:endParaRPr lang="en-US" sz="1000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07D4FDB-0145-8B4D-90B0-F6F1F72CCD12}"/>
                  </a:ext>
                </a:extLst>
              </p:cNvPr>
              <p:cNvSpPr txBox="1"/>
              <p:nvPr/>
            </p:nvSpPr>
            <p:spPr>
              <a:xfrm>
                <a:off x="9012343" y="4281249"/>
                <a:ext cx="203264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err="1"/>
                  <a:t>spazio</a:t>
                </a:r>
                <a:r>
                  <a:rPr lang="en-US" sz="1000" dirty="0"/>
                  <a:t> </a:t>
                </a:r>
                <a:r>
                  <a:rPr lang="en-US" sz="1000" dirty="0" err="1"/>
                  <a:t>extracellulare</a:t>
                </a:r>
                <a:endParaRPr lang="en-US" sz="1000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BFEDF9-BFF2-9B4D-AC4F-A5BE4B6400A9}"/>
                  </a:ext>
                </a:extLst>
              </p:cNvPr>
              <p:cNvSpPr txBox="1"/>
              <p:nvPr/>
            </p:nvSpPr>
            <p:spPr>
              <a:xfrm>
                <a:off x="9012343" y="5832548"/>
                <a:ext cx="203264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err="1"/>
                  <a:t>spazio</a:t>
                </a:r>
                <a:r>
                  <a:rPr lang="en-US" sz="1000" dirty="0"/>
                  <a:t> </a:t>
                </a:r>
                <a:r>
                  <a:rPr lang="en-US" sz="1000" dirty="0" err="1"/>
                  <a:t>intracellulare</a:t>
                </a:r>
                <a:endParaRPr lang="en-US" sz="1000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EDEB267-769D-E843-A6E9-E8D0AA4331BF}"/>
                  </a:ext>
                </a:extLst>
              </p:cNvPr>
              <p:cNvSpPr txBox="1"/>
              <p:nvPr/>
            </p:nvSpPr>
            <p:spPr>
              <a:xfrm>
                <a:off x="9603357" y="5088451"/>
                <a:ext cx="203264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err="1"/>
                  <a:t>membrana</a:t>
                </a:r>
                <a:r>
                  <a:rPr lang="en-US" sz="1000" dirty="0"/>
                  <a:t> </a:t>
                </a:r>
                <a:r>
                  <a:rPr lang="en-US" sz="1000" dirty="0" err="1"/>
                  <a:t>cellulare</a:t>
                </a:r>
                <a:endParaRPr lang="en-US" sz="1000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464B435-4D8F-7541-91CB-1088B58F0460}"/>
                  </a:ext>
                </a:extLst>
              </p:cNvPr>
              <p:cNvSpPr txBox="1"/>
              <p:nvPr/>
            </p:nvSpPr>
            <p:spPr>
              <a:xfrm>
                <a:off x="6509193" y="6165029"/>
                <a:ext cx="75751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err="1"/>
                  <a:t>proteine</a:t>
                </a:r>
                <a:r>
                  <a:rPr lang="en-US" sz="1000" dirty="0"/>
                  <a:t> di </a:t>
                </a:r>
                <a:r>
                  <a:rPr lang="en-US" sz="1000" dirty="0" err="1"/>
                  <a:t>trasporto</a:t>
                </a:r>
                <a:endParaRPr lang="en-US" sz="1000" dirty="0"/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334AE4B-D1AD-5F49-8794-83D552DC7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1206" t="6295" r="71349" b="15343"/>
            <a:stretch/>
          </p:blipFill>
          <p:spPr>
            <a:xfrm>
              <a:off x="4456502" y="3657981"/>
              <a:ext cx="2401830" cy="332870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8D4A078-1534-B64B-BF65-00F6A9DF7D0A}"/>
                </a:ext>
              </a:extLst>
            </p:cNvPr>
            <p:cNvSpPr txBox="1"/>
            <p:nvPr/>
          </p:nvSpPr>
          <p:spPr>
            <a:xfrm>
              <a:off x="6697442" y="3723449"/>
              <a:ext cx="1914771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 b="1" dirty="0" err="1"/>
                <a:t>Trasporto</a:t>
              </a:r>
              <a:r>
                <a:rPr lang="en-US" sz="1100" b="1" dirty="0"/>
                <a:t> </a:t>
              </a:r>
              <a:r>
                <a:rPr lang="en-US" sz="1100" b="1" dirty="0" err="1"/>
                <a:t>attivo</a:t>
              </a:r>
              <a:r>
                <a:rPr lang="en-US" sz="1100" b="1" dirty="0"/>
                <a:t> </a:t>
              </a:r>
              <a:r>
                <a:rPr lang="en-US" sz="1100" b="1" dirty="0" err="1"/>
                <a:t>primario</a:t>
              </a:r>
              <a:endParaRPr lang="en-US" sz="1100" b="1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A94EDEE-016A-334F-86F9-92DDE5613F0A}"/>
                </a:ext>
              </a:extLst>
            </p:cNvPr>
            <p:cNvSpPr txBox="1"/>
            <p:nvPr/>
          </p:nvSpPr>
          <p:spPr>
            <a:xfrm>
              <a:off x="7654828" y="4163640"/>
              <a:ext cx="1469846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 err="1"/>
                <a:t>molecola</a:t>
              </a:r>
              <a:r>
                <a:rPr lang="en-US" sz="1000" dirty="0"/>
                <a:t> da </a:t>
              </a:r>
              <a:r>
                <a:rPr lang="en-US" sz="1000" dirty="0" err="1"/>
                <a:t>trasportare</a:t>
              </a:r>
              <a:endParaRPr lang="en-US" sz="10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0AC63B6-B1CC-8244-894A-FE6B71BA75E9}"/>
                </a:ext>
              </a:extLst>
            </p:cNvPr>
            <p:cNvSpPr txBox="1"/>
            <p:nvPr/>
          </p:nvSpPr>
          <p:spPr>
            <a:xfrm>
              <a:off x="8671148" y="4540561"/>
              <a:ext cx="203264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 err="1"/>
                <a:t>spazio</a:t>
              </a:r>
              <a:r>
                <a:rPr lang="en-US" sz="1000" dirty="0"/>
                <a:t> </a:t>
              </a:r>
              <a:r>
                <a:rPr lang="en-US" sz="1000" dirty="0" err="1"/>
                <a:t>extracellulare</a:t>
              </a:r>
              <a:endParaRPr lang="en-US" sz="10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50419D9-FF65-1840-90E9-0035A3A19FFC}"/>
                </a:ext>
              </a:extLst>
            </p:cNvPr>
            <p:cNvSpPr txBox="1"/>
            <p:nvPr/>
          </p:nvSpPr>
          <p:spPr>
            <a:xfrm>
              <a:off x="8671148" y="6091860"/>
              <a:ext cx="203264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 err="1"/>
                <a:t>spazio</a:t>
              </a:r>
              <a:r>
                <a:rPr lang="en-US" sz="1000" dirty="0"/>
                <a:t> </a:t>
              </a:r>
              <a:r>
                <a:rPr lang="en-US" sz="1000" dirty="0" err="1"/>
                <a:t>intracellulare</a:t>
              </a:r>
              <a:endParaRPr lang="en-US" sz="10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8DD4FA5-EE78-C044-AB96-90AEB7941CA4}"/>
                </a:ext>
              </a:extLst>
            </p:cNvPr>
            <p:cNvSpPr txBox="1"/>
            <p:nvPr/>
          </p:nvSpPr>
          <p:spPr>
            <a:xfrm>
              <a:off x="9262162" y="5347763"/>
              <a:ext cx="203264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 err="1"/>
                <a:t>membrana</a:t>
              </a:r>
              <a:r>
                <a:rPr lang="en-US" sz="1000" dirty="0"/>
                <a:t> </a:t>
              </a:r>
              <a:r>
                <a:rPr lang="en-US" sz="1000" dirty="0" err="1"/>
                <a:t>cellulare</a:t>
              </a:r>
              <a:endParaRPr lang="en-US" sz="1000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9E8A93B-5AE6-9842-9410-07E4ACE9843C}"/>
                </a:ext>
              </a:extLst>
            </p:cNvPr>
            <p:cNvSpPr txBox="1"/>
            <p:nvPr/>
          </p:nvSpPr>
          <p:spPr>
            <a:xfrm>
              <a:off x="6167998" y="6424341"/>
              <a:ext cx="75751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err="1"/>
                <a:t>proteine</a:t>
              </a:r>
              <a:r>
                <a:rPr lang="en-US" sz="1000" dirty="0"/>
                <a:t> di </a:t>
              </a:r>
              <a:r>
                <a:rPr lang="en-US" sz="1000" dirty="0" err="1"/>
                <a:t>trasporto</a:t>
              </a:r>
              <a:endParaRPr lang="en-US" sz="10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DE21771-387A-3C49-AAD3-022617EB9F77}"/>
                </a:ext>
              </a:extLst>
            </p:cNvPr>
            <p:cNvSpPr txBox="1"/>
            <p:nvPr/>
          </p:nvSpPr>
          <p:spPr>
            <a:xfrm>
              <a:off x="4372536" y="4078896"/>
              <a:ext cx="887437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Teste </a:t>
              </a:r>
              <a:r>
                <a:rPr lang="en-US" sz="1000" dirty="0" err="1"/>
                <a:t>idrofiliche</a:t>
              </a:r>
              <a:r>
                <a:rPr lang="en-US" sz="1000" dirty="0"/>
                <a:t> (</a:t>
              </a:r>
              <a:r>
                <a:rPr lang="en-US" sz="1000" dirty="0" err="1"/>
                <a:t>polari</a:t>
              </a:r>
              <a:r>
                <a:rPr lang="en-US" sz="1000" dirty="0"/>
                <a:t>) </a:t>
              </a:r>
              <a:r>
                <a:rPr lang="en-US" sz="1000" dirty="0" err="1"/>
                <a:t>dei</a:t>
              </a:r>
              <a:r>
                <a:rPr lang="en-US" sz="1000" dirty="0"/>
                <a:t> </a:t>
              </a:r>
              <a:r>
                <a:rPr lang="en-US" sz="1000" dirty="0" err="1"/>
                <a:t>fosfolipidi</a:t>
              </a:r>
              <a:endParaRPr lang="en-US" sz="1000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DEB5167-033D-954E-B0CD-CD0AC11B4816}"/>
                </a:ext>
              </a:extLst>
            </p:cNvPr>
            <p:cNvSpPr txBox="1"/>
            <p:nvPr/>
          </p:nvSpPr>
          <p:spPr>
            <a:xfrm>
              <a:off x="4317944" y="5939336"/>
              <a:ext cx="1163482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Teste </a:t>
              </a:r>
              <a:r>
                <a:rPr lang="en-US" sz="1000" dirty="0" err="1"/>
                <a:t>idrofobiche</a:t>
              </a:r>
              <a:r>
                <a:rPr lang="en-US" sz="1000" dirty="0"/>
                <a:t> (non-</a:t>
              </a:r>
              <a:r>
                <a:rPr lang="en-US" sz="1000" dirty="0" err="1"/>
                <a:t>polari</a:t>
              </a:r>
              <a:r>
                <a:rPr lang="en-US" sz="1000" dirty="0"/>
                <a:t>) </a:t>
              </a:r>
              <a:r>
                <a:rPr lang="en-US" sz="1000" dirty="0" err="1"/>
                <a:t>dei</a:t>
              </a:r>
              <a:r>
                <a:rPr lang="en-US" sz="1000" dirty="0"/>
                <a:t> </a:t>
              </a:r>
              <a:r>
                <a:rPr lang="en-US" sz="1000" dirty="0" err="1"/>
                <a:t>fosfolipidi</a:t>
              </a:r>
              <a:endParaRPr lang="en-US" sz="1000" dirty="0"/>
            </a:p>
          </p:txBody>
        </p: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9E69815-F57E-214E-966B-52D89E7CBF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6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259"/>
    </mc:Choice>
    <mc:Fallback>
      <p:transition spd="slow" advTm="78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B3A03-7DC6-654B-932C-CBAE9B681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Trasporto attivo vs. diffusione facilitata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A7690-D468-EF4D-BCF7-00B6E07BC7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I meccanismi delle proteine responsabili del trasporto attivo assomigliano per alcuni aspetti a quelli della diffusione facilitata. </a:t>
            </a:r>
          </a:p>
          <a:p>
            <a:r>
              <a:rPr lang="it-IT" sz="2400" dirty="0"/>
              <a:t>I substrati, ioni o molecole, si legano alla proteina </a:t>
            </a:r>
            <a:r>
              <a:rPr lang="it-IT" sz="2400" dirty="0" err="1"/>
              <a:t>carrier</a:t>
            </a:r>
            <a:r>
              <a:rPr lang="it-IT" sz="2400" dirty="0"/>
              <a:t>, che cambia conformazione rilasciando il substrato nel lato opposto. </a:t>
            </a:r>
          </a:p>
          <a:p>
            <a:r>
              <a:rPr lang="it-IT" sz="2400" dirty="0"/>
              <a:t>Esistono due sostanziali differenze per le proteine del trasporto attivo primario: </a:t>
            </a:r>
          </a:p>
          <a:p>
            <a:pPr marL="457200" lvl="1" indent="0">
              <a:buNone/>
            </a:pPr>
            <a:r>
              <a:rPr lang="it-IT" sz="2000" dirty="0"/>
              <a:t>1) il cambio di conformazione avviene grazie all’apporto di energia dell’ATP</a:t>
            </a:r>
          </a:p>
          <a:p>
            <a:pPr marL="457200" lvl="1" indent="0">
              <a:buNone/>
            </a:pPr>
            <a:r>
              <a:rPr lang="it-IT" sz="2000" dirty="0"/>
              <a:t>2) l’affinità della proteina </a:t>
            </a:r>
            <a:r>
              <a:rPr lang="it-IT" sz="2000" dirty="0" err="1"/>
              <a:t>carrier</a:t>
            </a:r>
            <a:r>
              <a:rPr lang="it-IT" sz="2000" dirty="0"/>
              <a:t> per il </a:t>
            </a:r>
            <a:r>
              <a:rPr lang="it-IT" sz="2000" dirty="0" err="1"/>
              <a:t>ligando</a:t>
            </a:r>
            <a:r>
              <a:rPr lang="it-IT" sz="2000" dirty="0"/>
              <a:t> si modifica nel passaggio da un lato all’altro della membrana.</a:t>
            </a:r>
          </a:p>
          <a:p>
            <a:r>
              <a:rPr lang="it-IT" sz="2400" dirty="0"/>
              <a:t>Solo in questo modo possono essere legati e ceduti ioni contro gradiente.</a:t>
            </a:r>
          </a:p>
          <a:p>
            <a:endParaRPr lang="it-IT" sz="2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FC60368-25A0-C84D-98A2-79A0CF1EB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08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257"/>
    </mc:Choice>
    <mc:Fallback>
      <p:transition spd="slow" advTm="72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4D3CB-FCDE-F04A-A485-5F011068B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Trasporto attivo secondario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92008-5AE6-B34C-BF80-AFA936E50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482840" cy="4351338"/>
          </a:xfrm>
        </p:spPr>
        <p:txBody>
          <a:bodyPr>
            <a:normAutofit/>
          </a:bodyPr>
          <a:lstStyle/>
          <a:p>
            <a:pPr algn="just"/>
            <a:r>
              <a:rPr lang="it-IT" sz="2400" dirty="0"/>
              <a:t>Sfrutta l’energia cinetica di uno ione che si muove passivamente secondo il suo gradiente di concentrazione per trasportare una molecola o un altro ione contro gradiente. </a:t>
            </a:r>
          </a:p>
          <a:p>
            <a:pPr lvl="1" algn="just"/>
            <a:r>
              <a:rPr lang="it-IT" sz="2000" b="1" dirty="0"/>
              <a:t>Attivo</a:t>
            </a:r>
            <a:r>
              <a:rPr lang="it-IT" sz="2000" dirty="0"/>
              <a:t> – perché avviene contro gradiente di concentrazione. </a:t>
            </a:r>
          </a:p>
          <a:p>
            <a:pPr lvl="1" algn="just"/>
            <a:r>
              <a:rPr lang="it-IT" sz="2000" b="1" dirty="0"/>
              <a:t>Secondario</a:t>
            </a:r>
            <a:r>
              <a:rPr lang="it-IT" sz="2000" dirty="0"/>
              <a:t> – non utilizza direttamente energia metabolica. </a:t>
            </a:r>
          </a:p>
          <a:p>
            <a:pPr algn="just"/>
            <a:r>
              <a:rPr lang="it-IT" sz="2400" dirty="0"/>
              <a:t>Le molecole o gli ioni </a:t>
            </a:r>
            <a:r>
              <a:rPr lang="it-IT" sz="2400" dirty="0" err="1"/>
              <a:t>cotrasportati</a:t>
            </a:r>
            <a:r>
              <a:rPr lang="it-IT" sz="2400" dirty="0"/>
              <a:t> possono muoversi nella stessa direzione (</a:t>
            </a:r>
            <a:r>
              <a:rPr lang="it-IT" sz="2400" dirty="0" err="1"/>
              <a:t>simporto</a:t>
            </a:r>
            <a:r>
              <a:rPr lang="it-IT" sz="2400" dirty="0"/>
              <a:t>) oppure in direzione opposta (antiporto). </a:t>
            </a:r>
          </a:p>
          <a:p>
            <a:pPr algn="just"/>
            <a:endParaRPr lang="it-IT" sz="2400" dirty="0"/>
          </a:p>
          <a:p>
            <a:pPr algn="just"/>
            <a:endParaRPr lang="it-IT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CB0196-1969-0D41-97F3-FBFB7F8373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665" b="19810"/>
          <a:stretch/>
        </p:blipFill>
        <p:spPr>
          <a:xfrm>
            <a:off x="8837355" y="1825625"/>
            <a:ext cx="3023146" cy="317427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217F775-63B1-DC41-81DF-AF7258ECFA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58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294"/>
    </mc:Choice>
    <mc:Fallback>
      <p:transition spd="slow" advTm="73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CEFBF-9E1F-4546-A06B-18719281C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Proteine</a:t>
            </a:r>
            <a:r>
              <a:rPr lang="en-US" b="1" dirty="0">
                <a:solidFill>
                  <a:srgbClr val="FF0000"/>
                </a:solidFill>
              </a:rPr>
              <a:t> di </a:t>
            </a:r>
            <a:r>
              <a:rPr lang="en-US" b="1" dirty="0" err="1">
                <a:solidFill>
                  <a:srgbClr val="FF0000"/>
                </a:solidFill>
              </a:rPr>
              <a:t>membrana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9A880-4A91-CC49-B422-B9463EF33A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1327"/>
            <a:ext cx="10515600" cy="4351338"/>
          </a:xfrm>
        </p:spPr>
        <p:txBody>
          <a:bodyPr>
            <a:normAutofit/>
          </a:bodyPr>
          <a:lstStyle/>
          <a:p>
            <a:pPr algn="just"/>
            <a:r>
              <a:rPr lang="en-US" sz="2400" dirty="0"/>
              <a:t>Le prime (</a:t>
            </a:r>
            <a:r>
              <a:rPr lang="en-US" sz="2400" dirty="0" err="1"/>
              <a:t>anfipatiche</a:t>
            </a:r>
            <a:r>
              <a:rPr lang="en-US" sz="2400" dirty="0"/>
              <a:t>),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muovono</a:t>
            </a:r>
            <a:r>
              <a:rPr lang="en-US" sz="2400" dirty="0"/>
              <a:t> </a:t>
            </a:r>
            <a:r>
              <a:rPr lang="en-US" sz="2400" dirty="0" err="1"/>
              <a:t>dentro</a:t>
            </a:r>
            <a:r>
              <a:rPr lang="en-US" sz="2400" dirty="0"/>
              <a:t> la </a:t>
            </a:r>
            <a:r>
              <a:rPr lang="en-US" sz="2400" dirty="0" err="1"/>
              <a:t>membrana</a:t>
            </a:r>
            <a:r>
              <a:rPr lang="en-US" sz="2400" dirty="0"/>
              <a:t> (</a:t>
            </a:r>
            <a:r>
              <a:rPr lang="en-US" sz="2400" dirty="0" err="1"/>
              <a:t>fluidità</a:t>
            </a:r>
            <a:r>
              <a:rPr lang="en-US" sz="2400" dirty="0"/>
              <a:t>):</a:t>
            </a:r>
          </a:p>
          <a:p>
            <a:pPr lvl="1" algn="just"/>
            <a:r>
              <a:rPr lang="en-US" sz="2000" i="1" dirty="0" err="1"/>
              <a:t>Transmembrana</a:t>
            </a:r>
            <a:r>
              <a:rPr lang="en-US" sz="2000" dirty="0"/>
              <a:t> –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estendono</a:t>
            </a:r>
            <a:r>
              <a:rPr lang="en-US" sz="2000" dirty="0"/>
              <a:t> da </a:t>
            </a:r>
            <a:r>
              <a:rPr lang="en-US" sz="2000" dirty="0" err="1"/>
              <a:t>una</a:t>
            </a:r>
            <a:r>
              <a:rPr lang="en-US" sz="2000" dirty="0"/>
              <a:t> </a:t>
            </a:r>
            <a:r>
              <a:rPr lang="en-US" sz="2000" dirty="0" err="1"/>
              <a:t>parte</a:t>
            </a:r>
            <a:r>
              <a:rPr lang="en-US" sz="2000" dirty="0"/>
              <a:t> </a:t>
            </a:r>
            <a:r>
              <a:rPr lang="en-US" sz="2000" dirty="0" err="1"/>
              <a:t>all’altra</a:t>
            </a:r>
            <a:r>
              <a:rPr lang="en-US" sz="2000" dirty="0"/>
              <a:t>, </a:t>
            </a:r>
            <a:r>
              <a:rPr lang="en-US" sz="2000" dirty="0" err="1"/>
              <a:t>sono</a:t>
            </a:r>
            <a:r>
              <a:rPr lang="en-US" sz="2000" dirty="0"/>
              <a:t> </a:t>
            </a:r>
            <a:r>
              <a:rPr lang="en-US" sz="2000" dirty="0" err="1"/>
              <a:t>coinvolte</a:t>
            </a:r>
            <a:r>
              <a:rPr lang="en-US" sz="2000" dirty="0"/>
              <a:t> </a:t>
            </a:r>
            <a:r>
              <a:rPr lang="en-US" sz="2000" dirty="0" err="1"/>
              <a:t>nella</a:t>
            </a:r>
            <a:r>
              <a:rPr lang="en-US" sz="2000" dirty="0"/>
              <a:t> </a:t>
            </a:r>
            <a:r>
              <a:rPr lang="en-US" sz="2000" dirty="0" err="1"/>
              <a:t>comunicazione</a:t>
            </a:r>
            <a:r>
              <a:rPr lang="en-US" sz="2000" dirty="0"/>
              <a:t> </a:t>
            </a:r>
            <a:r>
              <a:rPr lang="en-US" sz="2000" dirty="0" err="1"/>
              <a:t>tra</a:t>
            </a:r>
            <a:r>
              <a:rPr lang="en-US" sz="2000" dirty="0"/>
              <a:t> </a:t>
            </a:r>
            <a:r>
              <a:rPr lang="en-US" sz="2000" dirty="0" err="1"/>
              <a:t>compartimento</a:t>
            </a:r>
            <a:r>
              <a:rPr lang="en-US" sz="2000" dirty="0"/>
              <a:t> </a:t>
            </a:r>
            <a:r>
              <a:rPr lang="en-US" sz="2000" dirty="0" err="1"/>
              <a:t>intracellulare</a:t>
            </a:r>
            <a:r>
              <a:rPr lang="en-US" sz="2000" dirty="0"/>
              <a:t> e </a:t>
            </a:r>
            <a:r>
              <a:rPr lang="en-US" sz="2000" dirty="0" err="1"/>
              <a:t>quello</a:t>
            </a:r>
            <a:r>
              <a:rPr lang="en-US" sz="2000" dirty="0"/>
              <a:t> </a:t>
            </a:r>
            <a:r>
              <a:rPr lang="en-US" sz="2000" dirty="0" err="1"/>
              <a:t>extracellulare</a:t>
            </a:r>
            <a:r>
              <a:rPr lang="en-US" sz="2000" dirty="0"/>
              <a:t> (</a:t>
            </a:r>
            <a:r>
              <a:rPr lang="en-US" sz="2000" dirty="0" err="1"/>
              <a:t>canali</a:t>
            </a:r>
            <a:r>
              <a:rPr lang="en-US" sz="2000" dirty="0"/>
              <a:t>). </a:t>
            </a:r>
          </a:p>
          <a:p>
            <a:pPr lvl="1" algn="just"/>
            <a:r>
              <a:rPr lang="en-US" sz="2000" i="1" dirty="0" err="1"/>
              <a:t>Globulari</a:t>
            </a:r>
            <a:r>
              <a:rPr lang="en-US" sz="2000" dirty="0"/>
              <a:t> – </a:t>
            </a:r>
            <a:r>
              <a:rPr lang="en-US" sz="2000" dirty="0" err="1"/>
              <a:t>proteine</a:t>
            </a:r>
            <a:r>
              <a:rPr lang="en-US" sz="2000" dirty="0"/>
              <a:t> </a:t>
            </a:r>
            <a:r>
              <a:rPr lang="en-US" sz="2000" dirty="0" err="1"/>
              <a:t>integrali</a:t>
            </a:r>
            <a:r>
              <a:rPr lang="en-US" sz="2000" dirty="0"/>
              <a:t> non-</a:t>
            </a:r>
            <a:r>
              <a:rPr lang="en-US" sz="2000" dirty="0" err="1"/>
              <a:t>transmembrana</a:t>
            </a:r>
            <a:r>
              <a:rPr lang="en-US" sz="2000" dirty="0"/>
              <a:t>, </a:t>
            </a:r>
            <a:r>
              <a:rPr lang="en-US" sz="2000" dirty="0" err="1"/>
              <a:t>possono</a:t>
            </a:r>
            <a:r>
              <a:rPr lang="en-US" sz="2000" dirty="0"/>
              <a:t> </a:t>
            </a:r>
            <a:r>
              <a:rPr lang="en-US" sz="2000" dirty="0" err="1"/>
              <a:t>essere</a:t>
            </a:r>
            <a:r>
              <a:rPr lang="en-US" sz="2000" dirty="0"/>
              <a:t> orientate </a:t>
            </a:r>
            <a:r>
              <a:rPr lang="en-US" sz="2000" dirty="0" err="1"/>
              <a:t>sia</a:t>
            </a:r>
            <a:r>
              <a:rPr lang="en-US" sz="2000" dirty="0"/>
              <a:t> verso </a:t>
            </a:r>
            <a:r>
              <a:rPr lang="en-US" sz="2000" dirty="0" err="1"/>
              <a:t>l’esterno</a:t>
            </a:r>
            <a:r>
              <a:rPr lang="en-US" sz="2000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verso </a:t>
            </a:r>
            <a:r>
              <a:rPr lang="en-US" sz="2000" dirty="0" err="1"/>
              <a:t>l’interno</a:t>
            </a:r>
            <a:r>
              <a:rPr lang="en-US" sz="2000" dirty="0"/>
              <a:t> </a:t>
            </a:r>
            <a:r>
              <a:rPr lang="en-US" sz="2000" dirty="0" err="1"/>
              <a:t>della</a:t>
            </a:r>
            <a:r>
              <a:rPr lang="en-US" sz="2000" dirty="0"/>
              <a:t> </a:t>
            </a:r>
            <a:r>
              <a:rPr lang="en-US" sz="2000" dirty="0" err="1"/>
              <a:t>cellula</a:t>
            </a:r>
            <a:r>
              <a:rPr lang="en-US" sz="2000" dirty="0"/>
              <a:t>, dove </a:t>
            </a:r>
            <a:r>
              <a:rPr lang="en-US" sz="2000" dirty="0" err="1"/>
              <a:t>hanno</a:t>
            </a:r>
            <a:r>
              <a:rPr lang="en-US" sz="2000" dirty="0"/>
              <a:t> la </a:t>
            </a:r>
            <a:r>
              <a:rPr lang="en-US" sz="2000" dirty="0" err="1"/>
              <a:t>funzione</a:t>
            </a:r>
            <a:r>
              <a:rPr lang="en-US" sz="2000" dirty="0"/>
              <a:t> da </a:t>
            </a:r>
            <a:r>
              <a:rPr lang="en-US" sz="2000" dirty="0" err="1"/>
              <a:t>ancoraggio</a:t>
            </a:r>
            <a:r>
              <a:rPr lang="en-US" sz="2000" dirty="0"/>
              <a:t>. </a:t>
            </a:r>
          </a:p>
          <a:p>
            <a:pPr algn="just"/>
            <a:r>
              <a:rPr lang="en-US" sz="2400" dirty="0"/>
              <a:t>Le </a:t>
            </a:r>
            <a:r>
              <a:rPr lang="en-US" sz="2400" dirty="0" err="1"/>
              <a:t>proteine</a:t>
            </a:r>
            <a:r>
              <a:rPr lang="en-US" sz="2400" dirty="0"/>
              <a:t> </a:t>
            </a:r>
            <a:r>
              <a:rPr lang="en-US" sz="2400" dirty="0" err="1"/>
              <a:t>perifieriche</a:t>
            </a:r>
            <a:r>
              <a:rPr lang="en-US" sz="2400" dirty="0"/>
              <a:t> </a:t>
            </a:r>
            <a:r>
              <a:rPr lang="en-US" sz="2400" dirty="0" err="1"/>
              <a:t>sono</a:t>
            </a:r>
            <a:r>
              <a:rPr lang="en-US" sz="2400" dirty="0"/>
              <a:t> </a:t>
            </a:r>
            <a:r>
              <a:rPr lang="en-US" sz="2400" dirty="0" err="1"/>
              <a:t>polari</a:t>
            </a:r>
            <a:r>
              <a:rPr lang="en-US" sz="2400" dirty="0"/>
              <a:t>, non </a:t>
            </a:r>
            <a:r>
              <a:rPr lang="en-US" sz="2400" dirty="0" err="1"/>
              <a:t>sono</a:t>
            </a:r>
            <a:r>
              <a:rPr lang="en-US" sz="2400" dirty="0"/>
              <a:t> incorporate </a:t>
            </a:r>
            <a:r>
              <a:rPr lang="en-US" sz="2400" dirty="0" err="1"/>
              <a:t>dentro</a:t>
            </a:r>
            <a:r>
              <a:rPr lang="en-US" sz="2400" dirty="0"/>
              <a:t> la </a:t>
            </a:r>
            <a:r>
              <a:rPr lang="en-US" sz="2400" dirty="0" err="1"/>
              <a:t>membrana</a:t>
            </a:r>
            <a:r>
              <a:rPr lang="en-US" sz="2400" dirty="0"/>
              <a:t>, ma </a:t>
            </a:r>
            <a:r>
              <a:rPr lang="en-US" sz="2400" dirty="0" err="1"/>
              <a:t>ancorate</a:t>
            </a:r>
            <a:r>
              <a:rPr lang="en-US" sz="2400" dirty="0"/>
              <a:t> </a:t>
            </a:r>
            <a:r>
              <a:rPr lang="en-US" sz="2400" dirty="0" err="1"/>
              <a:t>sulla</a:t>
            </a:r>
            <a:r>
              <a:rPr lang="en-US" sz="2400" dirty="0"/>
              <a:t> </a:t>
            </a:r>
            <a:r>
              <a:rPr lang="en-US" sz="2400" dirty="0" err="1"/>
              <a:t>superficie</a:t>
            </a:r>
            <a:r>
              <a:rPr lang="en-US" sz="2400" dirty="0"/>
              <a:t> </a:t>
            </a:r>
            <a:r>
              <a:rPr lang="en-US" sz="2400" dirty="0" err="1"/>
              <a:t>interna</a:t>
            </a:r>
            <a:r>
              <a:rPr lang="en-US" sz="2400" dirty="0"/>
              <a:t> </a:t>
            </a:r>
            <a:r>
              <a:rPr lang="en-US" sz="2400" dirty="0" err="1"/>
              <a:t>della</a:t>
            </a:r>
            <a:r>
              <a:rPr lang="en-US" sz="2400" dirty="0"/>
              <a:t> </a:t>
            </a:r>
            <a:r>
              <a:rPr lang="en-US" sz="2400" dirty="0" err="1"/>
              <a:t>cellula</a:t>
            </a:r>
            <a:r>
              <a:rPr lang="en-US" sz="2400" dirty="0"/>
              <a:t> </a:t>
            </a:r>
            <a:r>
              <a:rPr lang="en-US" sz="2400" dirty="0" err="1"/>
              <a:t>quindi</a:t>
            </a:r>
            <a:r>
              <a:rPr lang="en-US" sz="2400" dirty="0"/>
              <a:t> </a:t>
            </a:r>
            <a:r>
              <a:rPr lang="en-US" sz="2400" dirty="0" err="1"/>
              <a:t>sono</a:t>
            </a:r>
            <a:r>
              <a:rPr lang="en-US" sz="2400" dirty="0"/>
              <a:t> la </a:t>
            </a:r>
            <a:r>
              <a:rPr lang="en-US" sz="2400" dirty="0" err="1"/>
              <a:t>parte</a:t>
            </a:r>
            <a:r>
              <a:rPr lang="en-US" sz="2400" dirty="0"/>
              <a:t> </a:t>
            </a:r>
            <a:r>
              <a:rPr lang="en-US" sz="2400" dirty="0" err="1"/>
              <a:t>integrante</a:t>
            </a:r>
            <a:r>
              <a:rPr lang="en-US" sz="2400" dirty="0"/>
              <a:t> di </a:t>
            </a:r>
            <a:r>
              <a:rPr lang="en-US" sz="2400" dirty="0" err="1"/>
              <a:t>citoscheletro</a:t>
            </a:r>
            <a:r>
              <a:rPr lang="en-US" sz="2400" dirty="0"/>
              <a:t>. 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FCA31E-7B05-7D4B-BEC2-16018F665B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89" t="34501" r="8138" b="19338"/>
          <a:stretch/>
        </p:blipFill>
        <p:spPr>
          <a:xfrm>
            <a:off x="3914775" y="4132385"/>
            <a:ext cx="4457700" cy="266711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D99A93D-F331-D74A-B664-0955AA7F25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89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182"/>
    </mc:Choice>
    <mc:Fallback>
      <p:transition spd="slow" advTm="137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76C6B-E919-7A40-8E09-2C3EF6BDF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Proteine</a:t>
            </a:r>
            <a:r>
              <a:rPr lang="en-US" b="1" dirty="0">
                <a:solidFill>
                  <a:srgbClr val="FF0000"/>
                </a:solidFill>
              </a:rPr>
              <a:t> di </a:t>
            </a:r>
            <a:r>
              <a:rPr lang="en-US" b="1" dirty="0" err="1">
                <a:solidFill>
                  <a:srgbClr val="FF0000"/>
                </a:solidFill>
              </a:rPr>
              <a:t>membrana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720E1-BF3D-AF4E-A51D-6828D7441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1300"/>
            <a:ext cx="10515600" cy="2855232"/>
          </a:xfrm>
        </p:spPr>
        <p:txBody>
          <a:bodyPr>
            <a:normAutofit/>
          </a:bodyPr>
          <a:lstStyle/>
          <a:p>
            <a:r>
              <a:rPr lang="en-US" sz="2400" b="1" dirty="0" err="1"/>
              <a:t>Funzioni</a:t>
            </a:r>
            <a:r>
              <a:rPr lang="en-US" sz="2400" b="1" dirty="0"/>
              <a:t>: </a:t>
            </a:r>
          </a:p>
          <a:p>
            <a:pPr marL="971550" lvl="1" indent="-514350">
              <a:buFont typeface="+mj-lt"/>
              <a:buAutoNum type="arabicPeriod"/>
            </a:pPr>
            <a:r>
              <a:rPr lang="it-IT" sz="2000" dirty="0"/>
              <a:t>Ancorano la membrana al citoscheletro </a:t>
            </a:r>
          </a:p>
          <a:p>
            <a:pPr marL="971550" lvl="1" indent="-514350">
              <a:buFont typeface="+mj-lt"/>
              <a:buAutoNum type="arabicPeriod"/>
            </a:pPr>
            <a:r>
              <a:rPr lang="it-IT" sz="2000" dirty="0"/>
              <a:t>Forniscono segnali di riconoscimento</a:t>
            </a:r>
          </a:p>
          <a:p>
            <a:pPr marL="971550" lvl="1" indent="-514350">
              <a:buFont typeface="+mj-lt"/>
              <a:buAutoNum type="arabicPeriod"/>
            </a:pPr>
            <a:r>
              <a:rPr lang="it-IT" sz="2000" dirty="0"/>
              <a:t>Enzimi che catalizzano l’assemblaggio di molecole </a:t>
            </a:r>
          </a:p>
          <a:p>
            <a:pPr marL="971550" lvl="1" indent="-514350">
              <a:buFont typeface="+mj-lt"/>
              <a:buAutoNum type="arabicPeriod"/>
            </a:pPr>
            <a:r>
              <a:rPr lang="it-IT" sz="2000" dirty="0"/>
              <a:t>Recettori di messaggi chimici </a:t>
            </a:r>
          </a:p>
          <a:p>
            <a:pPr marL="971550" lvl="1" indent="-514350">
              <a:buFont typeface="+mj-lt"/>
              <a:buAutoNum type="arabicPeriod"/>
            </a:pPr>
            <a:r>
              <a:rPr lang="it-IT" sz="2000" dirty="0"/>
              <a:t>Canali o trasportatori </a:t>
            </a:r>
          </a:p>
          <a:p>
            <a:pPr marL="971550" lvl="1" indent="-514350">
              <a:buFont typeface="+mj-lt"/>
              <a:buAutoNum type="arabicPeriod"/>
            </a:pPr>
            <a:r>
              <a:rPr lang="it-IT" sz="2000" dirty="0"/>
              <a:t>Formano giunzioni tra le cellule adiacenti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5495EE-FD2C-2F48-8BAD-0FEB396922F7}"/>
              </a:ext>
            </a:extLst>
          </p:cNvPr>
          <p:cNvSpPr/>
          <p:nvPr/>
        </p:nvSpPr>
        <p:spPr>
          <a:xfrm>
            <a:off x="2945945" y="4595128"/>
            <a:ext cx="856977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uniscono le cellule formando una saldatura che impedisce il passaggio di qualunque materiale. </a:t>
            </a:r>
          </a:p>
          <a:p>
            <a:endParaRPr lang="it-IT" dirty="0"/>
          </a:p>
          <a:p>
            <a:r>
              <a:rPr lang="it-IT" dirty="0"/>
              <a:t>tengono unite le cellule tra loro e consentono il passaggio di materiali e sostanze nello spazio tra le cellule. </a:t>
            </a:r>
          </a:p>
          <a:p>
            <a:endParaRPr lang="it-IT" dirty="0"/>
          </a:p>
          <a:p>
            <a:r>
              <a:rPr lang="it-IT" dirty="0"/>
              <a:t>veri canali che consentono il passaggio di acqua e piccole molecole tra le due cellule. 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ACC956-8A5E-C543-AFF6-6267430372D3}"/>
              </a:ext>
            </a:extLst>
          </p:cNvPr>
          <p:cNvSpPr/>
          <p:nvPr/>
        </p:nvSpPr>
        <p:spPr>
          <a:xfrm>
            <a:off x="320426" y="4680857"/>
            <a:ext cx="229963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FF0000"/>
                </a:solidFill>
              </a:rPr>
              <a:t>Giunzioni occludenti (tight </a:t>
            </a:r>
            <a:r>
              <a:rPr lang="it-IT" b="1" dirty="0" err="1">
                <a:solidFill>
                  <a:srgbClr val="FF0000"/>
                </a:solidFill>
              </a:rPr>
              <a:t>junctions</a:t>
            </a:r>
            <a:r>
              <a:rPr lang="it-IT" b="1" dirty="0">
                <a:solidFill>
                  <a:srgbClr val="FF0000"/>
                </a:solidFill>
              </a:rPr>
              <a:t>)</a:t>
            </a:r>
          </a:p>
          <a:p>
            <a:pPr algn="ctr"/>
            <a:endParaRPr lang="it-IT" b="1" dirty="0">
              <a:solidFill>
                <a:srgbClr val="FF0000"/>
              </a:solidFill>
            </a:endParaRPr>
          </a:p>
          <a:p>
            <a:pPr algn="ctr"/>
            <a:r>
              <a:rPr lang="it-IT" b="1" dirty="0" err="1">
                <a:solidFill>
                  <a:srgbClr val="FF0000"/>
                </a:solidFill>
              </a:rPr>
              <a:t>Desmosomi</a:t>
            </a:r>
            <a:endParaRPr lang="it-IT" b="1" dirty="0">
              <a:solidFill>
                <a:srgbClr val="FF0000"/>
              </a:solidFill>
            </a:endParaRPr>
          </a:p>
          <a:p>
            <a:pPr algn="ctr"/>
            <a:endParaRPr lang="it-IT" b="1" dirty="0">
              <a:solidFill>
                <a:srgbClr val="FF0000"/>
              </a:solidFill>
            </a:endParaRPr>
          </a:p>
          <a:p>
            <a:pPr algn="ctr"/>
            <a:r>
              <a:rPr lang="it-IT" b="1" dirty="0">
                <a:solidFill>
                  <a:srgbClr val="FF0000"/>
                </a:solidFill>
              </a:rPr>
              <a:t>Giunzioni comunicanti (gap </a:t>
            </a:r>
            <a:r>
              <a:rPr lang="it-IT" b="1" dirty="0" err="1">
                <a:solidFill>
                  <a:srgbClr val="FF0000"/>
                </a:solidFill>
              </a:rPr>
              <a:t>junctions</a:t>
            </a:r>
            <a:r>
              <a:rPr lang="it-IT" b="1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0BC417-1884-8B45-8237-640ED0D6FF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32" b="79597" l="538" r="98385"/>
                    </a14:imgEffect>
                  </a14:imgLayer>
                </a14:imgProps>
              </a:ext>
            </a:extLst>
          </a:blip>
          <a:srcRect b="12941"/>
          <a:stretch/>
        </p:blipFill>
        <p:spPr>
          <a:xfrm>
            <a:off x="7230834" y="365125"/>
            <a:ext cx="4848225" cy="241884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849401C-38CF-1440-8C33-F59764590EAA}"/>
              </a:ext>
            </a:extLst>
          </p:cNvPr>
          <p:cNvGrpSpPr/>
          <p:nvPr/>
        </p:nvGrpSpPr>
        <p:grpSpPr>
          <a:xfrm>
            <a:off x="7243275" y="327915"/>
            <a:ext cx="4835784" cy="2700301"/>
            <a:chOff x="7243275" y="327915"/>
            <a:chExt cx="4835784" cy="270030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08E36B6-E45B-FB40-9962-DFF95F5904CE}"/>
                </a:ext>
              </a:extLst>
            </p:cNvPr>
            <p:cNvSpPr/>
            <p:nvPr/>
          </p:nvSpPr>
          <p:spPr>
            <a:xfrm>
              <a:off x="7243275" y="364492"/>
              <a:ext cx="4835784" cy="23375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17A4572-1934-9C40-BADD-EBCC23226E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61386" y="327915"/>
              <a:ext cx="2987120" cy="2700301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6739F72-F7E4-8B48-B7AC-3681D8E7262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3740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749"/>
    </mc:Choice>
    <mc:Fallback>
      <p:transition spd="slow" advTm="105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7AFDE-AD92-8140-8D30-1AEF00486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Zuccheri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67C71-EBA1-FC42-B51D-4CE3BF789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400" dirty="0"/>
              <a:t>Le proteine legate a molecole di zucchero – glicoproteine. </a:t>
            </a:r>
          </a:p>
          <a:p>
            <a:pPr algn="just"/>
            <a:r>
              <a:rPr lang="it-IT" sz="2400" dirty="0"/>
              <a:t>I lipidi legati a molecole di zucchero – glicolipidi.</a:t>
            </a:r>
          </a:p>
          <a:p>
            <a:pPr algn="just"/>
            <a:endParaRPr lang="it-IT" sz="2400" dirty="0"/>
          </a:p>
          <a:p>
            <a:pPr algn="just"/>
            <a:r>
              <a:rPr lang="it-IT" sz="2400" b="1" dirty="0"/>
              <a:t>Funzioni: 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it-IT" sz="2000" dirty="0"/>
              <a:t>Funzione meccanica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it-IT" sz="2000" dirty="0"/>
              <a:t>Riconoscimento </a:t>
            </a:r>
            <a:r>
              <a:rPr lang="it-IT" sz="2000" dirty="0" err="1"/>
              <a:t>Ligando</a:t>
            </a:r>
            <a:r>
              <a:rPr lang="it-IT" sz="2000" dirty="0"/>
              <a:t>-Recettore 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it-IT" sz="2000" dirty="0"/>
              <a:t>Interazione cellula-cellula </a:t>
            </a:r>
          </a:p>
          <a:p>
            <a:pPr marL="971550" lvl="1" indent="-514350" algn="just">
              <a:buFont typeface="+mj-lt"/>
              <a:buAutoNum type="arabicPeriod"/>
            </a:pPr>
            <a:r>
              <a:rPr lang="it-IT" sz="2000" dirty="0"/>
              <a:t>Ruolo antigenico (es. antigeni A e B sistema AB0 dei gruppi sanguigni) </a:t>
            </a:r>
            <a:endParaRPr lang="en-US" sz="2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2CCD245-7B34-814D-ABF5-51F257E1E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33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257"/>
    </mc:Choice>
    <mc:Fallback>
      <p:transition spd="slow" advTm="49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AB598-4BCE-9441-BC26-8CC685B7C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Trasporto</a:t>
            </a:r>
            <a:r>
              <a:rPr lang="en-US" b="1" dirty="0">
                <a:solidFill>
                  <a:srgbClr val="FF0000"/>
                </a:solidFill>
              </a:rPr>
              <a:t> di </a:t>
            </a:r>
            <a:r>
              <a:rPr lang="en-US" b="1" dirty="0" err="1">
                <a:solidFill>
                  <a:srgbClr val="FF0000"/>
                </a:solidFill>
              </a:rPr>
              <a:t>membrana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7662D-9C8D-694A-8CCB-E88EB4688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8185"/>
            <a:ext cx="10515600" cy="4351338"/>
          </a:xfrm>
        </p:spPr>
        <p:txBody>
          <a:bodyPr>
            <a:normAutofit/>
          </a:bodyPr>
          <a:lstStyle/>
          <a:p>
            <a:r>
              <a:rPr lang="it-IT" sz="2400" dirty="0"/>
              <a:t>Due grandi meccanismi: </a:t>
            </a:r>
          </a:p>
          <a:p>
            <a:pPr lvl="1"/>
            <a:r>
              <a:rPr lang="it-IT" sz="2000" dirty="0"/>
              <a:t>Passivo: senza dispendio energetico</a:t>
            </a:r>
          </a:p>
          <a:p>
            <a:pPr lvl="2"/>
            <a:r>
              <a:rPr lang="it-IT" sz="1600" dirty="0"/>
              <a:t>Diffusione semplice </a:t>
            </a:r>
          </a:p>
          <a:p>
            <a:pPr lvl="2"/>
            <a:r>
              <a:rPr lang="it-IT" sz="1600" dirty="0"/>
              <a:t>Diffusione facilitata</a:t>
            </a:r>
          </a:p>
          <a:p>
            <a:pPr lvl="2"/>
            <a:endParaRPr lang="it-IT" sz="16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12FB09-249B-0541-89FB-7801C18233C0}"/>
              </a:ext>
            </a:extLst>
          </p:cNvPr>
          <p:cNvSpPr/>
          <p:nvPr/>
        </p:nvSpPr>
        <p:spPr>
          <a:xfrm>
            <a:off x="6298678" y="2113768"/>
            <a:ext cx="6096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t-IT" sz="2000" dirty="0"/>
              <a:t>Attivo: consumo di energia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sz="1600" dirty="0"/>
              <a:t>Primario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sz="1600" dirty="0"/>
              <a:t>Secondario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it-IT" sz="1600" dirty="0"/>
              <a:t>Endocitosi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050C061-3F4A-3E44-B5BE-463E212C6AD5}"/>
              </a:ext>
            </a:extLst>
          </p:cNvPr>
          <p:cNvGrpSpPr/>
          <p:nvPr/>
        </p:nvGrpSpPr>
        <p:grpSpPr>
          <a:xfrm>
            <a:off x="1251010" y="3409263"/>
            <a:ext cx="10043792" cy="3577420"/>
            <a:chOff x="1251010" y="3409263"/>
            <a:chExt cx="10043792" cy="357742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7C8F7B6-DFED-A249-A902-9997960753CD}"/>
                </a:ext>
              </a:extLst>
            </p:cNvPr>
            <p:cNvGrpSpPr/>
            <p:nvPr/>
          </p:nvGrpSpPr>
          <p:grpSpPr>
            <a:xfrm>
              <a:off x="1385172" y="3409263"/>
              <a:ext cx="9909630" cy="3577420"/>
              <a:chOff x="1726367" y="3149951"/>
              <a:chExt cx="9909630" cy="357742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88085640-11BE-7F47-A931-99303BCBE6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rcRect l="1206" t="6295" r="1027" b="15343"/>
              <a:stretch/>
            </p:blipFill>
            <p:spPr>
              <a:xfrm>
                <a:off x="1817914" y="3398669"/>
                <a:ext cx="8556172" cy="3328702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1944F3-641D-DD49-9AB1-9948384009CF}"/>
                  </a:ext>
                </a:extLst>
              </p:cNvPr>
              <p:cNvSpPr txBox="1"/>
              <p:nvPr/>
            </p:nvSpPr>
            <p:spPr>
              <a:xfrm>
                <a:off x="3896139" y="3424453"/>
                <a:ext cx="1292341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err="1"/>
                  <a:t>diffusione</a:t>
                </a:r>
                <a:r>
                  <a:rPr lang="en-US" sz="1100" dirty="0"/>
                  <a:t> </a:t>
                </a:r>
                <a:r>
                  <a:rPr lang="en-US" sz="1100" dirty="0" err="1"/>
                  <a:t>semplice</a:t>
                </a:r>
                <a:endParaRPr lang="en-US" sz="1100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8B570F5-3E04-4E43-933E-F27878A1A1A8}"/>
                  </a:ext>
                </a:extLst>
              </p:cNvPr>
              <p:cNvSpPr txBox="1"/>
              <p:nvPr/>
            </p:nvSpPr>
            <p:spPr>
              <a:xfrm>
                <a:off x="5449829" y="3424453"/>
                <a:ext cx="1281120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err="1"/>
                  <a:t>diffusione</a:t>
                </a:r>
                <a:r>
                  <a:rPr lang="en-US" sz="1100" dirty="0"/>
                  <a:t> </a:t>
                </a:r>
                <a:r>
                  <a:rPr lang="en-US" sz="1100" dirty="0" err="1"/>
                  <a:t>facilitata</a:t>
                </a:r>
                <a:endParaRPr lang="en-US" sz="1100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DFC31C-7646-574B-A98C-9F2B0177C501}"/>
                  </a:ext>
                </a:extLst>
              </p:cNvPr>
              <p:cNvSpPr txBox="1"/>
              <p:nvPr/>
            </p:nvSpPr>
            <p:spPr>
              <a:xfrm>
                <a:off x="7229229" y="3451684"/>
                <a:ext cx="1914771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err="1"/>
                  <a:t>Trasporto</a:t>
                </a:r>
                <a:r>
                  <a:rPr lang="en-US" sz="1100" b="1" dirty="0"/>
                  <a:t> </a:t>
                </a:r>
                <a:r>
                  <a:rPr lang="en-US" sz="1100" b="1" dirty="0" err="1"/>
                  <a:t>attivo</a:t>
                </a:r>
                <a:r>
                  <a:rPr lang="en-US" sz="1100" b="1" dirty="0"/>
                  <a:t> </a:t>
                </a:r>
                <a:r>
                  <a:rPr lang="en-US" sz="1100" b="1" dirty="0" err="1"/>
                  <a:t>primario</a:t>
                </a:r>
                <a:endParaRPr lang="en-US" sz="1100" b="1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0E0CCD1-434A-5446-BBF0-D52D222BDFE0}"/>
                  </a:ext>
                </a:extLst>
              </p:cNvPr>
              <p:cNvSpPr txBox="1"/>
              <p:nvPr/>
            </p:nvSpPr>
            <p:spPr>
              <a:xfrm>
                <a:off x="4812264" y="3149951"/>
                <a:ext cx="1275129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100" b="1" dirty="0" err="1"/>
                  <a:t>Trasporto</a:t>
                </a:r>
                <a:r>
                  <a:rPr lang="en-US" sz="1100" b="1" dirty="0"/>
                  <a:t> </a:t>
                </a:r>
                <a:r>
                  <a:rPr lang="en-US" sz="1100" b="1" dirty="0" err="1"/>
                  <a:t>passivo</a:t>
                </a:r>
                <a:endParaRPr lang="en-US" sz="1100" b="1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81586EC-1047-A747-A001-FFFC646B5654}"/>
                  </a:ext>
                </a:extLst>
              </p:cNvPr>
              <p:cNvSpPr txBox="1"/>
              <p:nvPr/>
            </p:nvSpPr>
            <p:spPr>
              <a:xfrm>
                <a:off x="7971464" y="3736149"/>
                <a:ext cx="1774987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1000" dirty="0"/>
              </a:p>
              <a:p>
                <a:r>
                  <a:rPr lang="en-US" sz="1000" dirty="0" err="1"/>
                  <a:t>molecola</a:t>
                </a:r>
                <a:r>
                  <a:rPr lang="en-US" sz="1000" dirty="0"/>
                  <a:t> da </a:t>
                </a:r>
                <a:r>
                  <a:rPr lang="en-US" sz="1000" dirty="0" err="1"/>
                  <a:t>trasportare</a:t>
                </a:r>
                <a:endParaRPr lang="en-US" sz="1000" dirty="0"/>
              </a:p>
              <a:p>
                <a:endParaRPr lang="en-US" sz="1000" dirty="0"/>
              </a:p>
              <a:p>
                <a:endParaRPr lang="en-US" sz="1000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3FB705B-8E56-BF46-9691-0132EE1B144C}"/>
                  </a:ext>
                </a:extLst>
              </p:cNvPr>
              <p:cNvSpPr txBox="1"/>
              <p:nvPr/>
            </p:nvSpPr>
            <p:spPr>
              <a:xfrm>
                <a:off x="9012343" y="4281249"/>
                <a:ext cx="203264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err="1"/>
                  <a:t>spazio</a:t>
                </a:r>
                <a:r>
                  <a:rPr lang="en-US" sz="1000" dirty="0"/>
                  <a:t> </a:t>
                </a:r>
                <a:r>
                  <a:rPr lang="en-US" sz="1000" dirty="0" err="1"/>
                  <a:t>extracellulare</a:t>
                </a:r>
                <a:endParaRPr lang="en-US" sz="1000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6B56B52-2217-8D44-B6AE-1051D734D1C9}"/>
                  </a:ext>
                </a:extLst>
              </p:cNvPr>
              <p:cNvSpPr txBox="1"/>
              <p:nvPr/>
            </p:nvSpPr>
            <p:spPr>
              <a:xfrm>
                <a:off x="9001901" y="5794659"/>
                <a:ext cx="203264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err="1"/>
                  <a:t>spazio</a:t>
                </a:r>
                <a:r>
                  <a:rPr lang="en-US" sz="1000" dirty="0"/>
                  <a:t> </a:t>
                </a:r>
                <a:r>
                  <a:rPr lang="en-US" sz="1000" dirty="0" err="1"/>
                  <a:t>intracellulare</a:t>
                </a:r>
                <a:endParaRPr lang="en-US" sz="1000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B46364C-860E-0F4E-A11D-8F0B46C7E2A3}"/>
                  </a:ext>
                </a:extLst>
              </p:cNvPr>
              <p:cNvSpPr txBox="1"/>
              <p:nvPr/>
            </p:nvSpPr>
            <p:spPr>
              <a:xfrm>
                <a:off x="9603357" y="5088451"/>
                <a:ext cx="2032640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err="1"/>
                  <a:t>membrana</a:t>
                </a:r>
                <a:r>
                  <a:rPr lang="en-US" sz="1000" dirty="0"/>
                  <a:t> </a:t>
                </a:r>
                <a:r>
                  <a:rPr lang="en-US" sz="1000" dirty="0" err="1"/>
                  <a:t>cellulare</a:t>
                </a:r>
                <a:endParaRPr lang="en-US" sz="1000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FCBEE48-94A0-CD48-8BE5-48D83945A186}"/>
                  </a:ext>
                </a:extLst>
              </p:cNvPr>
              <p:cNvSpPr txBox="1"/>
              <p:nvPr/>
            </p:nvSpPr>
            <p:spPr>
              <a:xfrm>
                <a:off x="6509193" y="6165029"/>
                <a:ext cx="757511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err="1"/>
                  <a:t>proteine</a:t>
                </a:r>
                <a:r>
                  <a:rPr lang="en-US" sz="1000" dirty="0"/>
                  <a:t> di </a:t>
                </a:r>
                <a:r>
                  <a:rPr lang="en-US" sz="1000" dirty="0" err="1"/>
                  <a:t>trasporto</a:t>
                </a:r>
                <a:endParaRPr lang="en-US" sz="1000" dirty="0"/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AB9BDD9-8CA3-304D-A40F-D7048996906C}"/>
                  </a:ext>
                </a:extLst>
              </p:cNvPr>
              <p:cNvSpPr txBox="1"/>
              <p:nvPr/>
            </p:nvSpPr>
            <p:spPr>
              <a:xfrm>
                <a:off x="1726367" y="5673533"/>
                <a:ext cx="1163482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Teste </a:t>
                </a:r>
                <a:r>
                  <a:rPr lang="en-US" sz="1000" dirty="0" err="1"/>
                  <a:t>idrofobiche</a:t>
                </a:r>
                <a:r>
                  <a:rPr lang="en-US" sz="1000" dirty="0"/>
                  <a:t> (non-</a:t>
                </a:r>
                <a:r>
                  <a:rPr lang="en-US" sz="1000" dirty="0" err="1"/>
                  <a:t>polari</a:t>
                </a:r>
                <a:r>
                  <a:rPr lang="en-US" sz="1000" dirty="0"/>
                  <a:t>) </a:t>
                </a:r>
                <a:r>
                  <a:rPr lang="en-US" sz="1000" dirty="0" err="1"/>
                  <a:t>dei</a:t>
                </a:r>
                <a:r>
                  <a:rPr lang="en-US" sz="1000" dirty="0"/>
                  <a:t> </a:t>
                </a:r>
                <a:r>
                  <a:rPr lang="en-US" sz="1000" dirty="0" err="1"/>
                  <a:t>fosfolipidi</a:t>
                </a:r>
                <a:endParaRPr lang="en-US" sz="1000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9B4C0E3-A80B-4D44-9E42-40A15337677C}"/>
                  </a:ext>
                </a:extLst>
              </p:cNvPr>
              <p:cNvSpPr txBox="1"/>
              <p:nvPr/>
            </p:nvSpPr>
            <p:spPr>
              <a:xfrm>
                <a:off x="4952796" y="3890037"/>
                <a:ext cx="795684" cy="55399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 dirty="0" err="1"/>
                  <a:t>molecole</a:t>
                </a:r>
                <a:r>
                  <a:rPr lang="en-US" sz="1000" dirty="0"/>
                  <a:t> da </a:t>
                </a:r>
                <a:r>
                  <a:rPr lang="en-US" sz="1000" dirty="0" err="1"/>
                  <a:t>trasportare</a:t>
                </a:r>
                <a:endParaRPr lang="en-US" sz="1000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438780F-E488-D740-AEF9-D6D62B6D4C38}"/>
                  </a:ext>
                </a:extLst>
              </p:cNvPr>
              <p:cNvSpPr txBox="1"/>
              <p:nvPr/>
            </p:nvSpPr>
            <p:spPr>
              <a:xfrm>
                <a:off x="1765157" y="4077476"/>
                <a:ext cx="887437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/>
                  <a:t>Teste </a:t>
                </a:r>
                <a:r>
                  <a:rPr lang="en-US" sz="1000" dirty="0" err="1"/>
                  <a:t>idrofiliche</a:t>
                </a:r>
                <a:r>
                  <a:rPr lang="en-US" sz="1000" dirty="0"/>
                  <a:t> (</a:t>
                </a:r>
                <a:r>
                  <a:rPr lang="en-US" sz="1000" dirty="0" err="1"/>
                  <a:t>polari</a:t>
                </a:r>
                <a:r>
                  <a:rPr lang="en-US" sz="1000" dirty="0"/>
                  <a:t>) </a:t>
                </a:r>
                <a:r>
                  <a:rPr lang="en-US" sz="1000" dirty="0" err="1"/>
                  <a:t>dei</a:t>
                </a:r>
                <a:r>
                  <a:rPr lang="en-US" sz="1000" dirty="0"/>
                  <a:t> </a:t>
                </a:r>
                <a:r>
                  <a:rPr lang="en-US" sz="1000" dirty="0" err="1"/>
                  <a:t>fosfolipidi</a:t>
                </a:r>
                <a:endParaRPr lang="en-US" sz="1000" dirty="0"/>
              </a:p>
            </p:txBody>
          </p: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19F60FC-7817-7240-8ED1-0F38710D4526}"/>
                </a:ext>
              </a:extLst>
            </p:cNvPr>
            <p:cNvSpPr/>
            <p:nvPr/>
          </p:nvSpPr>
          <p:spPr>
            <a:xfrm>
              <a:off x="9058565" y="3459993"/>
              <a:ext cx="1200035" cy="102442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9429D26-3B50-C643-A890-C7793F399C01}"/>
                </a:ext>
              </a:extLst>
            </p:cNvPr>
            <p:cNvSpPr/>
            <p:nvPr/>
          </p:nvSpPr>
          <p:spPr>
            <a:xfrm>
              <a:off x="1251010" y="3657980"/>
              <a:ext cx="2319713" cy="6960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894254C8-9378-124E-9890-D8D14017E4BF}"/>
              </a:ext>
            </a:extLst>
          </p:cNvPr>
          <p:cNvSpPr/>
          <p:nvPr/>
        </p:nvSpPr>
        <p:spPr>
          <a:xfrm>
            <a:off x="3247690" y="3939044"/>
            <a:ext cx="773205" cy="696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9632A21-2935-5B49-B3C8-2D85AF3B9B2B}"/>
              </a:ext>
            </a:extLst>
          </p:cNvPr>
          <p:cNvSpPr/>
          <p:nvPr/>
        </p:nvSpPr>
        <p:spPr>
          <a:xfrm>
            <a:off x="9262162" y="5606321"/>
            <a:ext cx="1106177" cy="4123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7B46CB8-F2E2-0740-A21F-EEE82633EB5F}"/>
              </a:ext>
            </a:extLst>
          </p:cNvPr>
          <p:cNvSpPr/>
          <p:nvPr/>
        </p:nvSpPr>
        <p:spPr>
          <a:xfrm>
            <a:off x="8118059" y="6369737"/>
            <a:ext cx="1967589" cy="4123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56B67D5-8F07-304C-82A0-78BF116DCD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52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529"/>
    </mc:Choice>
    <mc:Fallback>
      <p:transition spd="slow" advTm="70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55420-25B6-E74E-BB52-D062761BD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Diffusione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semplice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30AD6-052B-7849-92ED-FB9D48B80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1033"/>
            <a:ext cx="10515600" cy="2004279"/>
          </a:xfrm>
        </p:spPr>
        <p:txBody>
          <a:bodyPr>
            <a:normAutofit/>
          </a:bodyPr>
          <a:lstStyle/>
          <a:p>
            <a:pPr algn="just"/>
            <a:r>
              <a:rPr lang="en-US" sz="2400" dirty="0"/>
              <a:t>La </a:t>
            </a:r>
            <a:r>
              <a:rPr lang="en-US" sz="2400" dirty="0" err="1"/>
              <a:t>diffusione</a:t>
            </a:r>
            <a:r>
              <a:rPr lang="en-US" sz="2400" dirty="0"/>
              <a:t> </a:t>
            </a:r>
            <a:r>
              <a:rPr lang="en-US" sz="2400" dirty="0" err="1"/>
              <a:t>è</a:t>
            </a:r>
            <a:r>
              <a:rPr lang="en-US" sz="2400" dirty="0"/>
              <a:t> </a:t>
            </a:r>
            <a:r>
              <a:rPr lang="en-US" sz="2400" dirty="0" err="1"/>
              <a:t>il</a:t>
            </a:r>
            <a:r>
              <a:rPr lang="en-US" sz="2400" dirty="0"/>
              <a:t> </a:t>
            </a:r>
            <a:r>
              <a:rPr lang="en-US" sz="2400" dirty="0" err="1"/>
              <a:t>processo</a:t>
            </a:r>
            <a:r>
              <a:rPr lang="en-US" sz="2400" dirty="0"/>
              <a:t> </a:t>
            </a:r>
            <a:r>
              <a:rPr lang="en-US" sz="2400" dirty="0" err="1"/>
              <a:t>mediante</a:t>
            </a:r>
            <a:r>
              <a:rPr lang="en-US" sz="2400" dirty="0"/>
              <a:t> </a:t>
            </a:r>
            <a:r>
              <a:rPr lang="en-US" sz="2400" dirty="0" err="1"/>
              <a:t>il</a:t>
            </a:r>
            <a:r>
              <a:rPr lang="en-US" sz="2400" dirty="0"/>
              <a:t> quale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mescolano</a:t>
            </a:r>
            <a:r>
              <a:rPr lang="en-US" sz="2400" dirty="0"/>
              <a:t> </a:t>
            </a:r>
            <a:r>
              <a:rPr lang="en-US" sz="2400" dirty="0" err="1"/>
              <a:t>atomi</a:t>
            </a:r>
            <a:r>
              <a:rPr lang="en-US" sz="2400" dirty="0"/>
              <a:t> o </a:t>
            </a:r>
            <a:r>
              <a:rPr lang="en-US" sz="2400" dirty="0" err="1"/>
              <a:t>molecole</a:t>
            </a:r>
            <a:r>
              <a:rPr lang="en-US" sz="2400" dirty="0"/>
              <a:t> </a:t>
            </a:r>
            <a:r>
              <a:rPr lang="en-US" sz="2400" dirty="0" err="1"/>
              <a:t>dotati</a:t>
            </a:r>
            <a:r>
              <a:rPr lang="en-US" sz="2400" dirty="0"/>
              <a:t> di moto </a:t>
            </a:r>
            <a:r>
              <a:rPr lang="en-US" sz="2400" dirty="0" err="1"/>
              <a:t>casuale</a:t>
            </a:r>
            <a:r>
              <a:rPr lang="en-US" sz="2400" dirty="0"/>
              <a:t> </a:t>
            </a:r>
            <a:r>
              <a:rPr lang="en-US" sz="2400" dirty="0" err="1"/>
              <a:t>termico</a:t>
            </a:r>
            <a:r>
              <a:rPr lang="en-US" sz="2400" dirty="0"/>
              <a:t> (moto </a:t>
            </a:r>
            <a:r>
              <a:rPr lang="en-US" sz="2400" dirty="0" err="1"/>
              <a:t>browniano</a:t>
            </a:r>
            <a:r>
              <a:rPr lang="en-US" sz="2400" dirty="0"/>
              <a:t>). </a:t>
            </a:r>
          </a:p>
          <a:p>
            <a:pPr algn="just"/>
            <a:r>
              <a:rPr lang="en-US" sz="2400" dirty="0"/>
              <a:t>Non </a:t>
            </a:r>
            <a:r>
              <a:rPr lang="en-US" sz="2400" dirty="0" err="1"/>
              <a:t>richiede</a:t>
            </a:r>
            <a:r>
              <a:rPr lang="en-US" sz="2400" dirty="0"/>
              <a:t> </a:t>
            </a:r>
            <a:r>
              <a:rPr lang="en-US" sz="2400" dirty="0" err="1"/>
              <a:t>fonti</a:t>
            </a:r>
            <a:r>
              <a:rPr lang="en-US" sz="2400" dirty="0"/>
              <a:t> di </a:t>
            </a:r>
            <a:r>
              <a:rPr lang="en-US" sz="2400" dirty="0" err="1"/>
              <a:t>energia</a:t>
            </a:r>
            <a:r>
              <a:rPr lang="en-US" sz="2400" dirty="0"/>
              <a:t>. </a:t>
            </a:r>
          </a:p>
          <a:p>
            <a:pPr algn="just"/>
            <a:endParaRPr lang="en-US" sz="2400" dirty="0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215E5E35-64E4-0A47-8D7B-47B739448914}"/>
              </a:ext>
            </a:extLst>
          </p:cNvPr>
          <p:cNvGrpSpPr/>
          <p:nvPr/>
        </p:nvGrpSpPr>
        <p:grpSpPr>
          <a:xfrm>
            <a:off x="8098676" y="2143139"/>
            <a:ext cx="2506979" cy="1260066"/>
            <a:chOff x="8846820" y="2515246"/>
            <a:chExt cx="2506979" cy="1260066"/>
          </a:xfrm>
        </p:grpSpPr>
        <p:sp>
          <p:nvSpPr>
            <p:cNvPr id="9" name="Direct Access Storage 8">
              <a:extLst>
                <a:ext uri="{FF2B5EF4-FFF2-40B4-BE49-F238E27FC236}">
                  <a16:creationId xmlns:a16="http://schemas.microsoft.com/office/drawing/2014/main" id="{35A52160-4300-3B41-991B-F10E2BB0E677}"/>
                </a:ext>
              </a:extLst>
            </p:cNvPr>
            <p:cNvSpPr/>
            <p:nvPr/>
          </p:nvSpPr>
          <p:spPr>
            <a:xfrm>
              <a:off x="10044752" y="2845628"/>
              <a:ext cx="1309047" cy="929684"/>
            </a:xfrm>
            <a:prstGeom prst="flowChartMagneticDrum">
              <a:avLst/>
            </a:prstGeom>
            <a:solidFill>
              <a:schemeClr val="accent1">
                <a:alpha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Direct Access Storage 9">
              <a:extLst>
                <a:ext uri="{FF2B5EF4-FFF2-40B4-BE49-F238E27FC236}">
                  <a16:creationId xmlns:a16="http://schemas.microsoft.com/office/drawing/2014/main" id="{3F02174C-F616-6847-BB49-26876124079A}"/>
                </a:ext>
              </a:extLst>
            </p:cNvPr>
            <p:cNvSpPr/>
            <p:nvPr/>
          </p:nvSpPr>
          <p:spPr>
            <a:xfrm>
              <a:off x="8846820" y="2845628"/>
              <a:ext cx="1390141" cy="929684"/>
            </a:xfrm>
            <a:prstGeom prst="flowChartMagneticDrum">
              <a:avLst/>
            </a:prstGeom>
            <a:solidFill>
              <a:schemeClr val="accent1">
                <a:alpha val="65000"/>
              </a:schemeClr>
            </a:solidFill>
            <a:ln>
              <a:solidFill>
                <a:schemeClr val="accent1">
                  <a:shade val="50000"/>
                  <a:alpha val="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Direct Access Storage 10">
              <a:extLst>
                <a:ext uri="{FF2B5EF4-FFF2-40B4-BE49-F238E27FC236}">
                  <a16:creationId xmlns:a16="http://schemas.microsoft.com/office/drawing/2014/main" id="{E590B0E6-3C0E-E348-BCDD-62C9365E5367}"/>
                </a:ext>
              </a:extLst>
            </p:cNvPr>
            <p:cNvSpPr/>
            <p:nvPr/>
          </p:nvSpPr>
          <p:spPr>
            <a:xfrm>
              <a:off x="9983213" y="2845628"/>
              <a:ext cx="304279" cy="929684"/>
            </a:xfrm>
            <a:prstGeom prst="flowChartMagneticDrum">
              <a:avLst/>
            </a:prstGeom>
            <a:blipFill>
              <a:blip r:embed="rId5"/>
              <a:tile tx="0" ty="0" sx="100000" sy="100000" flip="none" algn="tl"/>
            </a:blip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C323DC3-372B-304E-A16B-8DB7A3865B84}"/>
                </a:ext>
              </a:extLst>
            </p:cNvPr>
            <p:cNvSpPr/>
            <p:nvPr/>
          </p:nvSpPr>
          <p:spPr>
            <a:xfrm>
              <a:off x="8974866" y="2997142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7F15197-6710-9441-9733-9A42668AA1E2}"/>
                </a:ext>
              </a:extLst>
            </p:cNvPr>
            <p:cNvSpPr/>
            <p:nvPr/>
          </p:nvSpPr>
          <p:spPr>
            <a:xfrm>
              <a:off x="9109577" y="3133740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8AEA1C5-BDB0-BF49-BDEF-5B1E3E4B379D}"/>
                </a:ext>
              </a:extLst>
            </p:cNvPr>
            <p:cNvSpPr/>
            <p:nvPr/>
          </p:nvSpPr>
          <p:spPr>
            <a:xfrm>
              <a:off x="9019152" y="3526524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4C03AD0-2047-0F49-84CC-DE1C015AB0CF}"/>
                </a:ext>
              </a:extLst>
            </p:cNvPr>
            <p:cNvSpPr/>
            <p:nvPr/>
          </p:nvSpPr>
          <p:spPr>
            <a:xfrm>
              <a:off x="9238855" y="3639934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7AB4915-8B26-B64A-990C-644DE8745314}"/>
                </a:ext>
              </a:extLst>
            </p:cNvPr>
            <p:cNvSpPr/>
            <p:nvPr/>
          </p:nvSpPr>
          <p:spPr>
            <a:xfrm>
              <a:off x="9407023" y="3640542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329C83A-9E89-1743-AFA7-A117167D3658}"/>
                </a:ext>
              </a:extLst>
            </p:cNvPr>
            <p:cNvSpPr/>
            <p:nvPr/>
          </p:nvSpPr>
          <p:spPr>
            <a:xfrm>
              <a:off x="8974866" y="3263399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769DC5A-A6BB-8B40-886E-968886915798}"/>
                </a:ext>
              </a:extLst>
            </p:cNvPr>
            <p:cNvSpPr/>
            <p:nvPr/>
          </p:nvSpPr>
          <p:spPr>
            <a:xfrm>
              <a:off x="9111813" y="3273921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06F9F5A-F5D9-D247-82C4-3BA0EB4CD7A3}"/>
                </a:ext>
              </a:extLst>
            </p:cNvPr>
            <p:cNvSpPr/>
            <p:nvPr/>
          </p:nvSpPr>
          <p:spPr>
            <a:xfrm>
              <a:off x="9095352" y="3626013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687F9AA-DCC8-494B-93E0-68AEF6BFEDCE}"/>
                </a:ext>
              </a:extLst>
            </p:cNvPr>
            <p:cNvSpPr/>
            <p:nvPr/>
          </p:nvSpPr>
          <p:spPr>
            <a:xfrm>
              <a:off x="10469632" y="3076811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69E2CD9-FE8C-B745-9F4F-30E078352A3C}"/>
                </a:ext>
              </a:extLst>
            </p:cNvPr>
            <p:cNvSpPr/>
            <p:nvPr/>
          </p:nvSpPr>
          <p:spPr>
            <a:xfrm>
              <a:off x="9042824" y="2885750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6EF282F-8743-D446-A7BF-8D86E6BFE9A0}"/>
                </a:ext>
              </a:extLst>
            </p:cNvPr>
            <p:cNvSpPr/>
            <p:nvPr/>
          </p:nvSpPr>
          <p:spPr>
            <a:xfrm>
              <a:off x="9376680" y="2985161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6FF3D2A-A8EF-DE49-BFA9-895E50DEAC45}"/>
                </a:ext>
              </a:extLst>
            </p:cNvPr>
            <p:cNvSpPr/>
            <p:nvPr/>
          </p:nvSpPr>
          <p:spPr>
            <a:xfrm>
              <a:off x="9321294" y="2845628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F4488D3-FD2C-DE4E-ACE4-D29919B56268}"/>
                </a:ext>
              </a:extLst>
            </p:cNvPr>
            <p:cNvSpPr/>
            <p:nvPr/>
          </p:nvSpPr>
          <p:spPr>
            <a:xfrm>
              <a:off x="9202580" y="2882047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81263B7-5A60-534B-8D68-697CB7FA0F70}"/>
                </a:ext>
              </a:extLst>
            </p:cNvPr>
            <p:cNvSpPr/>
            <p:nvPr/>
          </p:nvSpPr>
          <p:spPr>
            <a:xfrm>
              <a:off x="9626094" y="3150428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C96260D-13C8-9B45-8944-A9EE0DC5E60D}"/>
                </a:ext>
              </a:extLst>
            </p:cNvPr>
            <p:cNvSpPr/>
            <p:nvPr/>
          </p:nvSpPr>
          <p:spPr>
            <a:xfrm>
              <a:off x="9606743" y="3312095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48F124C-BEDE-E34B-8A33-7680A5FC6628}"/>
                </a:ext>
              </a:extLst>
            </p:cNvPr>
            <p:cNvSpPr/>
            <p:nvPr/>
          </p:nvSpPr>
          <p:spPr>
            <a:xfrm>
              <a:off x="9930894" y="3455228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C165120-4329-2149-B800-828EB8C2B2FC}"/>
                </a:ext>
              </a:extLst>
            </p:cNvPr>
            <p:cNvSpPr/>
            <p:nvPr/>
          </p:nvSpPr>
          <p:spPr>
            <a:xfrm>
              <a:off x="9328658" y="3556830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7BC3420-BC01-2F4A-B60A-37FFDF43C190}"/>
                </a:ext>
              </a:extLst>
            </p:cNvPr>
            <p:cNvSpPr/>
            <p:nvPr/>
          </p:nvSpPr>
          <p:spPr>
            <a:xfrm>
              <a:off x="9568833" y="3479610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CC01B28-5DAB-7442-BCE9-F5FE3DB9151C}"/>
                </a:ext>
              </a:extLst>
            </p:cNvPr>
            <p:cNvSpPr/>
            <p:nvPr/>
          </p:nvSpPr>
          <p:spPr>
            <a:xfrm>
              <a:off x="9664637" y="2959485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FA6E58F-DDF7-6A44-8B41-A78F9914FB1E}"/>
                </a:ext>
              </a:extLst>
            </p:cNvPr>
            <p:cNvSpPr/>
            <p:nvPr/>
          </p:nvSpPr>
          <p:spPr>
            <a:xfrm>
              <a:off x="9817037" y="3111885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30CD757-3E79-4D42-BC34-74C435A2B224}"/>
                </a:ext>
              </a:extLst>
            </p:cNvPr>
            <p:cNvSpPr/>
            <p:nvPr/>
          </p:nvSpPr>
          <p:spPr>
            <a:xfrm>
              <a:off x="10675405" y="3025667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E7D16FA-E4DD-6346-8B30-2438A974B1A1}"/>
                </a:ext>
              </a:extLst>
            </p:cNvPr>
            <p:cNvSpPr/>
            <p:nvPr/>
          </p:nvSpPr>
          <p:spPr>
            <a:xfrm>
              <a:off x="10771190" y="3214547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5794870-501A-4A48-A9DB-EBAB01CA7769}"/>
                </a:ext>
              </a:extLst>
            </p:cNvPr>
            <p:cNvSpPr/>
            <p:nvPr/>
          </p:nvSpPr>
          <p:spPr>
            <a:xfrm>
              <a:off x="11040806" y="3225170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6EBEA11-9F21-2D41-868B-195F13AA540C}"/>
                </a:ext>
              </a:extLst>
            </p:cNvPr>
            <p:cNvSpPr/>
            <p:nvPr/>
          </p:nvSpPr>
          <p:spPr>
            <a:xfrm>
              <a:off x="10334873" y="3409319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48FC22B-1901-4142-A29D-2E6E9B00FD49}"/>
                </a:ext>
              </a:extLst>
            </p:cNvPr>
            <p:cNvSpPr/>
            <p:nvPr/>
          </p:nvSpPr>
          <p:spPr>
            <a:xfrm>
              <a:off x="10043210" y="2885750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ED6C2E2-C312-5C4E-9093-18272107D29D}"/>
                </a:ext>
              </a:extLst>
            </p:cNvPr>
            <p:cNvSpPr/>
            <p:nvPr/>
          </p:nvSpPr>
          <p:spPr>
            <a:xfrm>
              <a:off x="10069628" y="3054069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EA8A345-9CEC-CF4A-B50F-90F55B102BFE}"/>
                </a:ext>
              </a:extLst>
            </p:cNvPr>
            <p:cNvSpPr/>
            <p:nvPr/>
          </p:nvSpPr>
          <p:spPr>
            <a:xfrm>
              <a:off x="10314152" y="3039729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D8E0B8E-D490-8E42-A58A-BCC5E2F57A82}"/>
                </a:ext>
              </a:extLst>
            </p:cNvPr>
            <p:cNvSpPr/>
            <p:nvPr/>
          </p:nvSpPr>
          <p:spPr>
            <a:xfrm>
              <a:off x="10819162" y="3626012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64D01CE-B5B9-6344-B291-007CD65186D2}"/>
                </a:ext>
              </a:extLst>
            </p:cNvPr>
            <p:cNvSpPr/>
            <p:nvPr/>
          </p:nvSpPr>
          <p:spPr>
            <a:xfrm>
              <a:off x="9929353" y="3267758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DB0C4B7-99F0-BB4E-9186-FC97B0CD0303}"/>
                </a:ext>
              </a:extLst>
            </p:cNvPr>
            <p:cNvSpPr/>
            <p:nvPr/>
          </p:nvSpPr>
          <p:spPr>
            <a:xfrm>
              <a:off x="8979812" y="3125338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900E93F-D003-8A43-80AA-5C068A33FD46}"/>
                </a:ext>
              </a:extLst>
            </p:cNvPr>
            <p:cNvSpPr/>
            <p:nvPr/>
          </p:nvSpPr>
          <p:spPr>
            <a:xfrm>
              <a:off x="8979812" y="3391595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50C73AA-72C7-2348-83E8-0C6F1F27F485}"/>
                </a:ext>
              </a:extLst>
            </p:cNvPr>
            <p:cNvSpPr/>
            <p:nvPr/>
          </p:nvSpPr>
          <p:spPr>
            <a:xfrm>
              <a:off x="9112896" y="3413405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2AC9F1E-FFE5-B54A-BBCB-DDE565CF9624}"/>
                </a:ext>
              </a:extLst>
            </p:cNvPr>
            <p:cNvSpPr/>
            <p:nvPr/>
          </p:nvSpPr>
          <p:spPr>
            <a:xfrm>
              <a:off x="9111814" y="3011306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1BB0121-1F0F-EF4C-81EF-6B7FEED9D4BF}"/>
                </a:ext>
              </a:extLst>
            </p:cNvPr>
            <p:cNvSpPr/>
            <p:nvPr/>
          </p:nvSpPr>
          <p:spPr>
            <a:xfrm>
              <a:off x="9193067" y="3518461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3531DF9-F35C-D64B-8EBC-06CA651818D8}"/>
                </a:ext>
              </a:extLst>
            </p:cNvPr>
            <p:cNvSpPr/>
            <p:nvPr/>
          </p:nvSpPr>
          <p:spPr>
            <a:xfrm>
              <a:off x="9234695" y="3062147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97E9007-B7D0-3749-B885-2C6BFF27A5FF}"/>
                </a:ext>
              </a:extLst>
            </p:cNvPr>
            <p:cNvSpPr/>
            <p:nvPr/>
          </p:nvSpPr>
          <p:spPr>
            <a:xfrm>
              <a:off x="9236296" y="3190072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8CBF9E2-BE14-DF46-9CDA-B33555051E87}"/>
                </a:ext>
              </a:extLst>
            </p:cNvPr>
            <p:cNvSpPr/>
            <p:nvPr/>
          </p:nvSpPr>
          <p:spPr>
            <a:xfrm>
              <a:off x="9095307" y="3491405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044150F-D339-A34E-AB35-C7B02F1B2AC1}"/>
                </a:ext>
              </a:extLst>
            </p:cNvPr>
            <p:cNvSpPr/>
            <p:nvPr/>
          </p:nvSpPr>
          <p:spPr>
            <a:xfrm>
              <a:off x="9234695" y="3328404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DFF0111A-008C-D040-AF76-A7177DFBDABA}"/>
                </a:ext>
              </a:extLst>
            </p:cNvPr>
            <p:cNvSpPr/>
            <p:nvPr/>
          </p:nvSpPr>
          <p:spPr>
            <a:xfrm>
              <a:off x="9282505" y="3441689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F220DD9-7622-2545-8A1E-5FD39763A2F5}"/>
                </a:ext>
              </a:extLst>
            </p:cNvPr>
            <p:cNvSpPr/>
            <p:nvPr/>
          </p:nvSpPr>
          <p:spPr>
            <a:xfrm>
              <a:off x="9018525" y="2960717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524BCE0D-C3A4-FF4F-A591-8556082A5CEC}"/>
                </a:ext>
              </a:extLst>
            </p:cNvPr>
            <p:cNvSpPr/>
            <p:nvPr/>
          </p:nvSpPr>
          <p:spPr>
            <a:xfrm>
              <a:off x="9044637" y="3142613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4082B15-C722-B949-821F-401A6A7FAB5B}"/>
                </a:ext>
              </a:extLst>
            </p:cNvPr>
            <p:cNvSpPr/>
            <p:nvPr/>
          </p:nvSpPr>
          <p:spPr>
            <a:xfrm>
              <a:off x="9030005" y="3284193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F58B83E-6C34-6E48-85D9-188EF931BFDF}"/>
                </a:ext>
              </a:extLst>
            </p:cNvPr>
            <p:cNvSpPr/>
            <p:nvPr/>
          </p:nvSpPr>
          <p:spPr>
            <a:xfrm>
              <a:off x="9418176" y="3536539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D17AC49-AA97-234A-A382-954C20EE2596}"/>
                </a:ext>
              </a:extLst>
            </p:cNvPr>
            <p:cNvSpPr/>
            <p:nvPr/>
          </p:nvSpPr>
          <p:spPr>
            <a:xfrm>
              <a:off x="9459804" y="3080225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4295968-6B61-E54A-83CE-54E38EAE62D0}"/>
                </a:ext>
              </a:extLst>
            </p:cNvPr>
            <p:cNvSpPr/>
            <p:nvPr/>
          </p:nvSpPr>
          <p:spPr>
            <a:xfrm>
              <a:off x="9251669" y="2976593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A6D1923-1C54-A14A-A471-1846AB064B3C}"/>
                </a:ext>
              </a:extLst>
            </p:cNvPr>
            <p:cNvSpPr/>
            <p:nvPr/>
          </p:nvSpPr>
          <p:spPr>
            <a:xfrm>
              <a:off x="9764604" y="3385025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C40A5D7-0D92-D845-9F6A-B531B346FF63}"/>
                </a:ext>
              </a:extLst>
            </p:cNvPr>
            <p:cNvSpPr/>
            <p:nvPr/>
          </p:nvSpPr>
          <p:spPr>
            <a:xfrm>
              <a:off x="9459804" y="3346482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A0F2781-B653-BD4A-B821-13C89DA8EBC3}"/>
                </a:ext>
              </a:extLst>
            </p:cNvPr>
            <p:cNvSpPr/>
            <p:nvPr/>
          </p:nvSpPr>
          <p:spPr>
            <a:xfrm>
              <a:off x="9532683" y="3612739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5DF8148-3846-2C47-9838-2BBA3DB1DD8C}"/>
                </a:ext>
              </a:extLst>
            </p:cNvPr>
            <p:cNvSpPr/>
            <p:nvPr/>
          </p:nvSpPr>
          <p:spPr>
            <a:xfrm>
              <a:off x="9498347" y="2889282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7863CF5-993D-E74E-A51A-72DFC07EDDFD}"/>
                </a:ext>
              </a:extLst>
            </p:cNvPr>
            <p:cNvSpPr/>
            <p:nvPr/>
          </p:nvSpPr>
          <p:spPr>
            <a:xfrm>
              <a:off x="9394864" y="3188485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E2716985-1079-8C48-BA0A-190DE263CFEB}"/>
                </a:ext>
              </a:extLst>
            </p:cNvPr>
            <p:cNvSpPr/>
            <p:nvPr/>
          </p:nvSpPr>
          <p:spPr>
            <a:xfrm>
              <a:off x="10703471" y="3462729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9C88427B-EE86-6C45-907B-C65761AA3E13}"/>
                </a:ext>
              </a:extLst>
            </p:cNvPr>
            <p:cNvSpPr/>
            <p:nvPr/>
          </p:nvSpPr>
          <p:spPr>
            <a:xfrm>
              <a:off x="9055661" y="3639934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F420712E-9152-2741-BFE0-E3674B333F28}"/>
                </a:ext>
              </a:extLst>
            </p:cNvPr>
            <p:cNvSpPr/>
            <p:nvPr/>
          </p:nvSpPr>
          <p:spPr>
            <a:xfrm>
              <a:off x="9223829" y="3640542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57F54FFD-AB2B-A04F-A77C-62DEC382E9B6}"/>
                </a:ext>
              </a:extLst>
            </p:cNvPr>
            <p:cNvSpPr/>
            <p:nvPr/>
          </p:nvSpPr>
          <p:spPr>
            <a:xfrm>
              <a:off x="9193486" y="2985161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97ED840E-21AF-FA4F-9C0A-DEB831CAEC48}"/>
                </a:ext>
              </a:extLst>
            </p:cNvPr>
            <p:cNvSpPr/>
            <p:nvPr/>
          </p:nvSpPr>
          <p:spPr>
            <a:xfrm>
              <a:off x="9138100" y="2845628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44FC7180-3A01-5547-8FE3-94C51B47F182}"/>
                </a:ext>
              </a:extLst>
            </p:cNvPr>
            <p:cNvSpPr/>
            <p:nvPr/>
          </p:nvSpPr>
          <p:spPr>
            <a:xfrm>
              <a:off x="9442900" y="3150428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E6DC856-F058-DB43-B4FF-EC70FC74117F}"/>
                </a:ext>
              </a:extLst>
            </p:cNvPr>
            <p:cNvSpPr/>
            <p:nvPr/>
          </p:nvSpPr>
          <p:spPr>
            <a:xfrm>
              <a:off x="9423549" y="3312095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3C63BAA3-6E37-F14F-B954-729795023345}"/>
                </a:ext>
              </a:extLst>
            </p:cNvPr>
            <p:cNvSpPr/>
            <p:nvPr/>
          </p:nvSpPr>
          <p:spPr>
            <a:xfrm>
              <a:off x="9145464" y="3556830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50727243-DA74-A449-87B4-892539D9DDF0}"/>
                </a:ext>
              </a:extLst>
            </p:cNvPr>
            <p:cNvSpPr/>
            <p:nvPr/>
          </p:nvSpPr>
          <p:spPr>
            <a:xfrm>
              <a:off x="9385639" y="3479610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EFABA943-BFC0-2647-B6CD-7554C324A486}"/>
                </a:ext>
              </a:extLst>
            </p:cNvPr>
            <p:cNvSpPr/>
            <p:nvPr/>
          </p:nvSpPr>
          <p:spPr>
            <a:xfrm>
              <a:off x="9481443" y="2959485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08E5FD0B-792D-464D-9C4D-6639935689EB}"/>
                </a:ext>
              </a:extLst>
            </p:cNvPr>
            <p:cNvSpPr/>
            <p:nvPr/>
          </p:nvSpPr>
          <p:spPr>
            <a:xfrm>
              <a:off x="9009873" y="3518461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0EB63430-F315-F041-A59A-35932EC2EA8A}"/>
                </a:ext>
              </a:extLst>
            </p:cNvPr>
            <p:cNvSpPr/>
            <p:nvPr/>
          </p:nvSpPr>
          <p:spPr>
            <a:xfrm>
              <a:off x="10076812" y="3632318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8B689959-A774-8C41-BEDB-A0D2BE9525A2}"/>
                </a:ext>
              </a:extLst>
            </p:cNvPr>
            <p:cNvSpPr/>
            <p:nvPr/>
          </p:nvSpPr>
          <p:spPr>
            <a:xfrm>
              <a:off x="9051501" y="3328404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4076DE75-565B-D443-B9FA-20353BE0C18A}"/>
                </a:ext>
              </a:extLst>
            </p:cNvPr>
            <p:cNvSpPr/>
            <p:nvPr/>
          </p:nvSpPr>
          <p:spPr>
            <a:xfrm>
              <a:off x="9099311" y="3441689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37519756-86C9-4640-B9DC-936A27530600}"/>
                </a:ext>
              </a:extLst>
            </p:cNvPr>
            <p:cNvSpPr/>
            <p:nvPr/>
          </p:nvSpPr>
          <p:spPr>
            <a:xfrm>
              <a:off x="9234982" y="3536539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CC69CB6A-DEF3-D64B-8FD9-EF7FE11304D3}"/>
                </a:ext>
              </a:extLst>
            </p:cNvPr>
            <p:cNvSpPr/>
            <p:nvPr/>
          </p:nvSpPr>
          <p:spPr>
            <a:xfrm>
              <a:off x="9276610" y="3080225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1064F731-646F-1A4E-958F-94A3D1D65181}"/>
                </a:ext>
              </a:extLst>
            </p:cNvPr>
            <p:cNvSpPr/>
            <p:nvPr/>
          </p:nvSpPr>
          <p:spPr>
            <a:xfrm>
              <a:off x="9276610" y="3346482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F06FDF5A-E31C-6A4A-8C09-71D24B049EFB}"/>
                </a:ext>
              </a:extLst>
            </p:cNvPr>
            <p:cNvSpPr/>
            <p:nvPr/>
          </p:nvSpPr>
          <p:spPr>
            <a:xfrm>
              <a:off x="9349489" y="3612739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105E499C-1D21-8243-9C45-80F55CD704E2}"/>
                </a:ext>
              </a:extLst>
            </p:cNvPr>
            <p:cNvSpPr/>
            <p:nvPr/>
          </p:nvSpPr>
          <p:spPr>
            <a:xfrm>
              <a:off x="9315153" y="2889282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E55B000E-C6AC-0B40-A357-7F9BA5EB2166}"/>
                </a:ext>
              </a:extLst>
            </p:cNvPr>
            <p:cNvSpPr/>
            <p:nvPr/>
          </p:nvSpPr>
          <p:spPr>
            <a:xfrm>
              <a:off x="9211670" y="3188485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C4201A6F-733F-5E46-A6D7-88B6015BB900}"/>
                </a:ext>
              </a:extLst>
            </p:cNvPr>
            <p:cNvSpPr/>
            <p:nvPr/>
          </p:nvSpPr>
          <p:spPr>
            <a:xfrm>
              <a:off x="10421881" y="3612738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900F516C-2633-1D45-BDC3-977488A9814D}"/>
                </a:ext>
              </a:extLst>
            </p:cNvPr>
            <p:cNvSpPr/>
            <p:nvPr/>
          </p:nvSpPr>
          <p:spPr>
            <a:xfrm>
              <a:off x="9794936" y="3601236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15A9B3E1-EE41-2F40-A7BE-D19E6BA668CF}"/>
                </a:ext>
              </a:extLst>
            </p:cNvPr>
            <p:cNvSpPr/>
            <p:nvPr/>
          </p:nvSpPr>
          <p:spPr>
            <a:xfrm>
              <a:off x="8922794" y="3206470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67CC3F25-FDAE-3946-93A3-ED415AD1B9FA}"/>
                </a:ext>
              </a:extLst>
            </p:cNvPr>
            <p:cNvSpPr/>
            <p:nvPr/>
          </p:nvSpPr>
          <p:spPr>
            <a:xfrm>
              <a:off x="9870406" y="2869220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7F08B0E5-3ADF-7340-8FE6-86893EAA2140}"/>
                </a:ext>
              </a:extLst>
            </p:cNvPr>
            <p:cNvSpPr/>
            <p:nvPr/>
          </p:nvSpPr>
          <p:spPr>
            <a:xfrm>
              <a:off x="8927740" y="3068409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12880638-E236-124A-A3D9-855BD7576CA5}"/>
                </a:ext>
              </a:extLst>
            </p:cNvPr>
            <p:cNvSpPr/>
            <p:nvPr/>
          </p:nvSpPr>
          <p:spPr>
            <a:xfrm>
              <a:off x="8927740" y="3334666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0D4DC380-9A1A-2D47-92EA-CE7D16841D41}"/>
                </a:ext>
              </a:extLst>
            </p:cNvPr>
            <p:cNvSpPr/>
            <p:nvPr/>
          </p:nvSpPr>
          <p:spPr>
            <a:xfrm>
              <a:off x="9003589" y="3583005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ECF98FA5-B608-AE45-89B7-256BFC094220}"/>
                </a:ext>
              </a:extLst>
            </p:cNvPr>
            <p:cNvSpPr/>
            <p:nvPr/>
          </p:nvSpPr>
          <p:spPr>
            <a:xfrm>
              <a:off x="8957801" y="3461532"/>
              <a:ext cx="113857" cy="11385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481561A9-1D38-FF41-B7D3-EB45BD30D2E3}"/>
                </a:ext>
              </a:extLst>
            </p:cNvPr>
            <p:cNvSpPr txBox="1"/>
            <p:nvPr/>
          </p:nvSpPr>
          <p:spPr>
            <a:xfrm>
              <a:off x="9182812" y="2559186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6FF8018-C235-984F-8ECB-E21EC04F4946}"/>
                </a:ext>
              </a:extLst>
            </p:cNvPr>
            <p:cNvSpPr txBox="1"/>
            <p:nvPr/>
          </p:nvSpPr>
          <p:spPr>
            <a:xfrm>
              <a:off x="10705823" y="2581489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</a:t>
              </a:r>
            </a:p>
          </p:txBody>
        </p:sp>
        <p:sp>
          <p:nvSpPr>
            <p:cNvPr id="98" name="Right Arrow 97">
              <a:extLst>
                <a:ext uri="{FF2B5EF4-FFF2-40B4-BE49-F238E27FC236}">
                  <a16:creationId xmlns:a16="http://schemas.microsoft.com/office/drawing/2014/main" id="{247C9C80-DCB7-5A42-884F-190A33093A45}"/>
                </a:ext>
              </a:extLst>
            </p:cNvPr>
            <p:cNvSpPr/>
            <p:nvPr/>
          </p:nvSpPr>
          <p:spPr>
            <a:xfrm>
              <a:off x="9230870" y="3150829"/>
              <a:ext cx="644801" cy="319387"/>
            </a:xfrm>
            <a:prstGeom prst="rightArrow">
              <a:avLst/>
            </a:prstGeom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10800000" scaled="1"/>
              <a:tileRect/>
            </a:gradFill>
            <a:ln w="6350">
              <a:solidFill>
                <a:srgbClr val="00206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27B2A1B4-3D7E-F644-B613-B8511259B268}"/>
                </a:ext>
              </a:extLst>
            </p:cNvPr>
            <p:cNvSpPr txBox="1"/>
            <p:nvPr/>
          </p:nvSpPr>
          <p:spPr>
            <a:xfrm>
              <a:off x="9991714" y="2515246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</p:grpSp>
      <p:sp>
        <p:nvSpPr>
          <p:cNvPr id="100" name="Content Placeholder 2">
            <a:extLst>
              <a:ext uri="{FF2B5EF4-FFF2-40B4-BE49-F238E27FC236}">
                <a16:creationId xmlns:a16="http://schemas.microsoft.com/office/drawing/2014/main" id="{D00884A8-18E1-0C48-A8D1-FFDD8D0774E0}"/>
              </a:ext>
            </a:extLst>
          </p:cNvPr>
          <p:cNvSpPr txBox="1">
            <a:spLocks/>
          </p:cNvSpPr>
          <p:nvPr/>
        </p:nvSpPr>
        <p:spPr>
          <a:xfrm>
            <a:off x="838200" y="3435146"/>
            <a:ext cx="10515600" cy="1825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dirty="0" err="1"/>
              <a:t>Diffusione</a:t>
            </a:r>
            <a:r>
              <a:rPr lang="en-US" sz="2400" dirty="0"/>
              <a:t> di un </a:t>
            </a:r>
            <a:r>
              <a:rPr lang="en-US" sz="2400" dirty="0" err="1"/>
              <a:t>soluto</a:t>
            </a:r>
            <a:r>
              <a:rPr lang="en-US" sz="2400" dirty="0"/>
              <a:t> secondo </a:t>
            </a:r>
            <a:r>
              <a:rPr lang="en-US" sz="2400" dirty="0" err="1"/>
              <a:t>l’asse</a:t>
            </a:r>
            <a:r>
              <a:rPr lang="en-US" sz="2400" dirty="0"/>
              <a:t> x:</a:t>
            </a:r>
          </a:p>
          <a:p>
            <a:pPr lvl="1" algn="just"/>
            <a:r>
              <a:rPr lang="en-US" sz="2000" dirty="0"/>
              <a:t>La </a:t>
            </a:r>
            <a:r>
              <a:rPr lang="en-US" sz="2000" dirty="0" err="1"/>
              <a:t>concentrazione</a:t>
            </a:r>
            <a:r>
              <a:rPr lang="en-US" sz="2000" dirty="0"/>
              <a:t> del </a:t>
            </a:r>
            <a:r>
              <a:rPr lang="en-US" sz="2000" dirty="0" err="1"/>
              <a:t>soluto</a:t>
            </a:r>
            <a:r>
              <a:rPr lang="en-US" sz="2000" dirty="0"/>
              <a:t> col tempo </a:t>
            </a:r>
            <a:r>
              <a:rPr lang="en-US" sz="2000" dirty="0" err="1"/>
              <a:t>raggiunge</a:t>
            </a:r>
            <a:r>
              <a:rPr lang="en-US" sz="2000" dirty="0"/>
              <a:t> </a:t>
            </a:r>
            <a:r>
              <a:rPr lang="en-US" sz="2000" dirty="0" err="1"/>
              <a:t>l’equilibrio</a:t>
            </a:r>
            <a:r>
              <a:rPr lang="en-US" sz="2000" dirty="0"/>
              <a:t>, ma prima </a:t>
            </a:r>
            <a:r>
              <a:rPr lang="en-US" sz="2000" dirty="0" err="1"/>
              <a:t>sarà</a:t>
            </a:r>
            <a:r>
              <a:rPr lang="en-US" sz="2000" dirty="0"/>
              <a:t> </a:t>
            </a:r>
            <a:r>
              <a:rPr lang="en-US" sz="2000" dirty="0" err="1"/>
              <a:t>diversa</a:t>
            </a:r>
            <a:r>
              <a:rPr lang="en-US" sz="2000" dirty="0"/>
              <a:t> in </a:t>
            </a:r>
            <a:r>
              <a:rPr lang="en-US" sz="2000" dirty="0" err="1"/>
              <a:t>ogni</a:t>
            </a:r>
            <a:r>
              <a:rPr lang="en-US" sz="2000" dirty="0"/>
              <a:t> piano </a:t>
            </a:r>
            <a:r>
              <a:rPr lang="en-US" sz="2000" dirty="0" err="1"/>
              <a:t>perpendicolare</a:t>
            </a:r>
            <a:r>
              <a:rPr lang="en-US" sz="2000" dirty="0"/>
              <a:t> a X</a:t>
            </a:r>
          </a:p>
          <a:p>
            <a:pPr lvl="1" algn="just"/>
            <a:r>
              <a:rPr lang="en-US" sz="2000" dirty="0"/>
              <a:t>Per </a:t>
            </a:r>
            <a:r>
              <a:rPr lang="en-US" sz="2000" dirty="0" err="1"/>
              <a:t>ogni</a:t>
            </a:r>
            <a:r>
              <a:rPr lang="en-US" sz="2000" dirty="0"/>
              <a:t> </a:t>
            </a:r>
            <a:r>
              <a:rPr lang="en-US" sz="2000" dirty="0" err="1"/>
              <a:t>tratto</a:t>
            </a:r>
            <a:r>
              <a:rPr lang="en-US" sz="2000" dirty="0"/>
              <a:t> </a:t>
            </a:r>
            <a:r>
              <a:rPr lang="en-US" sz="2000" dirty="0" err="1"/>
              <a:t>infinitesimo</a:t>
            </a:r>
            <a:r>
              <a:rPr lang="en-US" sz="2000" dirty="0"/>
              <a:t> </a:t>
            </a:r>
            <a:r>
              <a:rPr lang="en-US" sz="20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dx</a:t>
            </a:r>
            <a:r>
              <a:rPr lang="en-US" sz="2000" dirty="0"/>
              <a:t> ci </a:t>
            </a:r>
            <a:r>
              <a:rPr lang="en-US" sz="2000" dirty="0" err="1"/>
              <a:t>sarà</a:t>
            </a:r>
            <a:r>
              <a:rPr lang="en-US" sz="2000" dirty="0"/>
              <a:t> </a:t>
            </a:r>
            <a:r>
              <a:rPr lang="en-US" sz="2000" dirty="0" err="1"/>
              <a:t>una</a:t>
            </a:r>
            <a:r>
              <a:rPr lang="en-US" sz="2000" dirty="0"/>
              <a:t> </a:t>
            </a:r>
            <a:r>
              <a:rPr lang="en-US" sz="2000" dirty="0" err="1"/>
              <a:t>caduta</a:t>
            </a:r>
            <a:r>
              <a:rPr lang="en-US" sz="2000" dirty="0"/>
              <a:t> </a:t>
            </a:r>
            <a:r>
              <a:rPr lang="en-US" sz="2000" dirty="0" err="1"/>
              <a:t>infinitesima</a:t>
            </a:r>
            <a:r>
              <a:rPr lang="en-US" sz="2000" dirty="0"/>
              <a:t> di </a:t>
            </a:r>
            <a:r>
              <a:rPr lang="en-US" sz="2000" dirty="0" err="1"/>
              <a:t>concentrazione</a:t>
            </a:r>
            <a:r>
              <a:rPr lang="en-US" sz="2000" i="1" dirty="0"/>
              <a:t> </a:t>
            </a:r>
            <a:r>
              <a:rPr lang="en-US" sz="20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dc</a:t>
            </a:r>
            <a:r>
              <a:rPr lang="en-US" sz="2000" i="1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</a:t>
            </a:r>
            <a:r>
              <a:rPr lang="en-US" sz="2000" dirty="0" err="1"/>
              <a:t>darà</a:t>
            </a:r>
            <a:r>
              <a:rPr lang="en-US" sz="2000" dirty="0"/>
              <a:t> </a:t>
            </a:r>
            <a:r>
              <a:rPr lang="en-US" sz="2000" dirty="0" err="1"/>
              <a:t>luogo</a:t>
            </a:r>
            <a:r>
              <a:rPr lang="en-US" sz="2000" dirty="0"/>
              <a:t> al </a:t>
            </a:r>
            <a:r>
              <a:rPr lang="en-US" sz="2000" dirty="0" err="1"/>
              <a:t>flusso</a:t>
            </a:r>
            <a:r>
              <a:rPr lang="en-US" sz="2000" dirty="0"/>
              <a:t> </a:t>
            </a:r>
            <a:r>
              <a:rPr lang="en-US" sz="2000" dirty="0" err="1"/>
              <a:t>infinitesimo</a:t>
            </a:r>
            <a:r>
              <a:rPr lang="en-US" sz="2000" dirty="0"/>
              <a:t> </a:t>
            </a:r>
            <a:r>
              <a:rPr lang="en-US" sz="20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dn</a:t>
            </a:r>
            <a:r>
              <a:rPr lang="en-US" sz="20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/</a:t>
            </a:r>
            <a:r>
              <a:rPr lang="en-US" sz="2000" i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dt</a:t>
            </a:r>
            <a:endParaRPr lang="en-US" sz="2000" i="1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algn="just"/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D8E33BEE-4E25-704F-8CE1-EBA4C97F5F13}"/>
                  </a:ext>
                </a:extLst>
              </p:cNvPr>
              <p:cNvSpPr txBox="1"/>
              <p:nvPr/>
            </p:nvSpPr>
            <p:spPr>
              <a:xfrm>
                <a:off x="3764479" y="5292636"/>
                <a:ext cx="1606787" cy="62427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𝑑𝑛</m:t>
                        </m:r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en-US" sz="2400" i="1" dirty="0"/>
                  <a:t> = - </a:t>
                </a:r>
                <a:r>
                  <a:rPr lang="en-US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 </a:t>
                </a:r>
                <a:r>
                  <a:rPr lang="en-US" sz="2400" i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𝑑𝑐</m:t>
                        </m:r>
                      </m:num>
                      <m:den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D8E33BEE-4E25-704F-8CE1-EBA4C97F5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4479" y="5292636"/>
                <a:ext cx="1606787" cy="624273"/>
              </a:xfrm>
              <a:prstGeom prst="rect">
                <a:avLst/>
              </a:prstGeom>
              <a:blipFill>
                <a:blip r:embed="rId6"/>
                <a:stretch>
                  <a:fillRect b="-392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66DC1744-2E50-0F41-937B-73929CFF43B4}"/>
                  </a:ext>
                </a:extLst>
              </p:cNvPr>
              <p:cNvSpPr txBox="1"/>
              <p:nvPr/>
            </p:nvSpPr>
            <p:spPr>
              <a:xfrm>
                <a:off x="7656251" y="5248171"/>
                <a:ext cx="3277629" cy="11672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it-IT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dirty="0"/>
                  <a:t> = </a:t>
                </a:r>
                <a:r>
                  <a:rPr lang="en-US" dirty="0" err="1"/>
                  <a:t>flusso</a:t>
                </a:r>
                <a:r>
                  <a:rPr lang="en-US" dirty="0"/>
                  <a:t>  (J)</a:t>
                </a:r>
              </a:p>
              <a:p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</a:t>
                </a:r>
                <a:r>
                  <a:rPr lang="en-US" dirty="0"/>
                  <a:t> = </a:t>
                </a:r>
                <a:r>
                  <a:rPr lang="en-US" dirty="0" err="1"/>
                  <a:t>coefficiente</a:t>
                </a:r>
                <a:r>
                  <a:rPr lang="en-US" dirty="0"/>
                  <a:t> di </a:t>
                </a:r>
                <a:r>
                  <a:rPr lang="en-US" dirty="0" err="1"/>
                  <a:t>diffusione</a:t>
                </a:r>
                <a:endParaRPr lang="en-US" dirty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𝑑𝑐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en-US" sz="1600" dirty="0"/>
                  <a:t> </a:t>
                </a:r>
                <a:r>
                  <a:rPr lang="en-US" dirty="0"/>
                  <a:t>= </a:t>
                </a:r>
                <a:r>
                  <a:rPr lang="en-US" dirty="0" err="1"/>
                  <a:t>gradiente</a:t>
                </a:r>
                <a:r>
                  <a:rPr lang="en-US" dirty="0"/>
                  <a:t> di </a:t>
                </a:r>
                <a:r>
                  <a:rPr lang="en-US" dirty="0" err="1"/>
                  <a:t>concentrazione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66DC1744-2E50-0F41-937B-73929CFF43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6251" y="5248171"/>
                <a:ext cx="3277629" cy="1167243"/>
              </a:xfrm>
              <a:prstGeom prst="rect">
                <a:avLst/>
              </a:prstGeom>
              <a:blipFill>
                <a:blip r:embed="rId7"/>
                <a:stretch>
                  <a:fillRect l="-1158"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4" name="TextBox 103">
            <a:extLst>
              <a:ext uri="{FF2B5EF4-FFF2-40B4-BE49-F238E27FC236}">
                <a16:creationId xmlns:a16="http://schemas.microsoft.com/office/drawing/2014/main" id="{B5120CC2-62E7-D742-9446-8FF3AA693B08}"/>
              </a:ext>
            </a:extLst>
          </p:cNvPr>
          <p:cNvSpPr txBox="1"/>
          <p:nvPr/>
        </p:nvSpPr>
        <p:spPr>
          <a:xfrm>
            <a:off x="3583290" y="6024775"/>
            <a:ext cx="1969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rgbClr val="FF0000"/>
                </a:solidFill>
                <a:ea typeface="Cambria Math" panose="02040503050406030204" pitchFamily="18" charset="0"/>
              </a:rPr>
              <a:t>Prima </a:t>
            </a:r>
            <a:r>
              <a:rPr lang="en-US" b="1" i="1" dirty="0" err="1">
                <a:solidFill>
                  <a:srgbClr val="FF0000"/>
                </a:solidFill>
                <a:ea typeface="Cambria Math" panose="02040503050406030204" pitchFamily="18" charset="0"/>
              </a:rPr>
              <a:t>legge</a:t>
            </a:r>
            <a:r>
              <a:rPr lang="en-US" b="1" i="1" dirty="0">
                <a:solidFill>
                  <a:srgbClr val="FF0000"/>
                </a:solidFill>
                <a:ea typeface="Cambria Math" panose="02040503050406030204" pitchFamily="18" charset="0"/>
              </a:rPr>
              <a:t> di Fick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30B2CEE-B8FC-5040-B9DE-649ABB4481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36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117"/>
    </mc:Choice>
    <mc:Fallback>
      <p:transition spd="slow" advTm="93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A6FDF-0998-6C4A-979D-1E659AE57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Diffusione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semplice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BF762-5E83-5343-B87D-2FD0B3A0F7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84235" cy="4351338"/>
          </a:xfrm>
        </p:spPr>
        <p:txBody>
          <a:bodyPr>
            <a:normAutofit/>
          </a:bodyPr>
          <a:lstStyle/>
          <a:p>
            <a:pPr algn="just"/>
            <a:r>
              <a:rPr lang="en-US" sz="2400" dirty="0" err="1"/>
              <a:t>Fattori</a:t>
            </a:r>
            <a:r>
              <a:rPr lang="en-US" sz="2400" dirty="0"/>
              <a:t> </a:t>
            </a:r>
            <a:r>
              <a:rPr lang="en-US" sz="2400" dirty="0" err="1"/>
              <a:t>che</a:t>
            </a:r>
            <a:r>
              <a:rPr lang="en-US" sz="2400" dirty="0"/>
              <a:t> </a:t>
            </a:r>
            <a:r>
              <a:rPr lang="en-US" sz="2400" dirty="0" err="1"/>
              <a:t>influenzano</a:t>
            </a:r>
            <a:r>
              <a:rPr lang="en-US" sz="2400" dirty="0"/>
              <a:t> la </a:t>
            </a:r>
            <a:r>
              <a:rPr lang="en-US" sz="2400" dirty="0" err="1"/>
              <a:t>diffusione</a:t>
            </a:r>
            <a:r>
              <a:rPr lang="en-US" sz="2400" dirty="0"/>
              <a:t> </a:t>
            </a:r>
            <a:r>
              <a:rPr lang="en-US" sz="2400" dirty="0" err="1"/>
              <a:t>semplice</a:t>
            </a:r>
            <a:r>
              <a:rPr lang="en-US" sz="2400" dirty="0"/>
              <a:t>:</a:t>
            </a:r>
          </a:p>
          <a:p>
            <a:pPr lvl="1" algn="just"/>
            <a:r>
              <a:rPr lang="en-US" sz="2000" dirty="0" err="1"/>
              <a:t>Grandezza</a:t>
            </a:r>
            <a:r>
              <a:rPr lang="en-US" sz="2000" dirty="0"/>
              <a:t> </a:t>
            </a:r>
            <a:r>
              <a:rPr lang="en-US" sz="2000" dirty="0" err="1"/>
              <a:t>delle</a:t>
            </a:r>
            <a:r>
              <a:rPr lang="en-US" sz="2000" dirty="0"/>
              <a:t> </a:t>
            </a:r>
            <a:r>
              <a:rPr lang="en-US" sz="2000" dirty="0" err="1"/>
              <a:t>molecole</a:t>
            </a:r>
            <a:r>
              <a:rPr lang="en-US" sz="2000" dirty="0"/>
              <a:t> </a:t>
            </a:r>
          </a:p>
          <a:p>
            <a:pPr lvl="1" algn="just"/>
            <a:r>
              <a:rPr lang="en-US" sz="2000" dirty="0" err="1"/>
              <a:t>Temperatura</a:t>
            </a:r>
            <a:r>
              <a:rPr lang="en-US" sz="2000" dirty="0"/>
              <a:t> </a:t>
            </a:r>
          </a:p>
          <a:p>
            <a:pPr lvl="1" algn="just"/>
            <a:r>
              <a:rPr lang="en-US" sz="2000" dirty="0" err="1"/>
              <a:t>Carica</a:t>
            </a:r>
            <a:r>
              <a:rPr lang="en-US" sz="2000" dirty="0"/>
              <a:t> </a:t>
            </a:r>
            <a:r>
              <a:rPr lang="en-US" sz="2000" dirty="0" err="1"/>
              <a:t>della</a:t>
            </a:r>
            <a:r>
              <a:rPr lang="en-US" sz="2000" dirty="0"/>
              <a:t> </a:t>
            </a:r>
            <a:r>
              <a:rPr lang="en-US" sz="2000" dirty="0" err="1"/>
              <a:t>molecola</a:t>
            </a:r>
            <a:r>
              <a:rPr lang="en-US" sz="2000" dirty="0"/>
              <a:t> </a:t>
            </a:r>
          </a:p>
          <a:p>
            <a:pPr lvl="1" algn="just"/>
            <a:r>
              <a:rPr lang="en-US" sz="2000" dirty="0" err="1"/>
              <a:t>Gradiente</a:t>
            </a:r>
            <a:r>
              <a:rPr lang="en-US" sz="2000" dirty="0"/>
              <a:t> di </a:t>
            </a:r>
            <a:r>
              <a:rPr lang="en-US" sz="2000" dirty="0" err="1"/>
              <a:t>concentrazione</a:t>
            </a:r>
            <a:endParaRPr lang="en-US" sz="2000" dirty="0"/>
          </a:p>
          <a:p>
            <a:pPr lvl="1" algn="just"/>
            <a:endParaRPr lang="en-US" sz="2000" dirty="0"/>
          </a:p>
          <a:p>
            <a:pPr algn="just"/>
            <a:r>
              <a:rPr lang="en-US" sz="2400" dirty="0"/>
              <a:t>Il doppio </a:t>
            </a:r>
            <a:r>
              <a:rPr lang="en-US" sz="2400" dirty="0" err="1"/>
              <a:t>strato</a:t>
            </a:r>
            <a:r>
              <a:rPr lang="en-US" sz="2400" dirty="0"/>
              <a:t> </a:t>
            </a:r>
            <a:r>
              <a:rPr lang="en-US" sz="2400" dirty="0" err="1"/>
              <a:t>fosfolipidico</a:t>
            </a:r>
            <a:r>
              <a:rPr lang="en-US" sz="2400" dirty="0"/>
              <a:t> </a:t>
            </a:r>
            <a:r>
              <a:rPr lang="en-US" sz="2400" dirty="0" err="1"/>
              <a:t>rappresenta</a:t>
            </a:r>
            <a:r>
              <a:rPr lang="en-US" sz="2400" dirty="0"/>
              <a:t> </a:t>
            </a:r>
            <a:r>
              <a:rPr lang="en-US" sz="2400" dirty="0" err="1"/>
              <a:t>una</a:t>
            </a:r>
            <a:r>
              <a:rPr lang="en-US" sz="2400" dirty="0"/>
              <a:t> </a:t>
            </a:r>
            <a:r>
              <a:rPr lang="en-US" sz="2400" dirty="0" err="1"/>
              <a:t>barriera</a:t>
            </a:r>
            <a:r>
              <a:rPr lang="en-US" sz="2400" dirty="0"/>
              <a:t> </a:t>
            </a:r>
            <a:r>
              <a:rPr lang="en-US" sz="2400" dirty="0" err="1"/>
              <a:t>selettiva</a:t>
            </a:r>
            <a:r>
              <a:rPr lang="en-US" sz="2400" dirty="0"/>
              <a:t> al </a:t>
            </a:r>
            <a:r>
              <a:rPr lang="en-US" sz="2400" dirty="0" err="1"/>
              <a:t>passaggio</a:t>
            </a:r>
            <a:r>
              <a:rPr lang="en-US" sz="2400" dirty="0"/>
              <a:t> di </a:t>
            </a:r>
            <a:r>
              <a:rPr lang="en-US" sz="2400" dirty="0" err="1"/>
              <a:t>soluti</a:t>
            </a:r>
            <a:r>
              <a:rPr lang="en-US" sz="2400" dirty="0"/>
              <a:t>:</a:t>
            </a:r>
          </a:p>
          <a:p>
            <a:pPr lvl="1" algn="just"/>
            <a:r>
              <a:rPr lang="en-US" sz="2000" dirty="0" err="1"/>
              <a:t>Piccole</a:t>
            </a:r>
            <a:r>
              <a:rPr lang="en-US" sz="2000" dirty="0"/>
              <a:t> </a:t>
            </a:r>
            <a:r>
              <a:rPr lang="en-US" sz="2000" dirty="0" err="1"/>
              <a:t>molecole</a:t>
            </a:r>
            <a:r>
              <a:rPr lang="en-US" sz="2000" dirty="0"/>
              <a:t> </a:t>
            </a:r>
            <a:r>
              <a:rPr lang="en-US" sz="2000" dirty="0" err="1"/>
              <a:t>idrofobiche</a:t>
            </a:r>
            <a:r>
              <a:rPr lang="en-US" sz="2000" dirty="0"/>
              <a:t> (O</a:t>
            </a:r>
            <a:r>
              <a:rPr lang="en-US" sz="2000" baseline="-25000" dirty="0"/>
              <a:t>2</a:t>
            </a:r>
            <a:r>
              <a:rPr lang="en-US" sz="2000" dirty="0"/>
              <a:t>, CO</a:t>
            </a:r>
            <a:r>
              <a:rPr lang="en-US" sz="2000" baseline="-25000" dirty="0"/>
              <a:t>2</a:t>
            </a:r>
            <a:r>
              <a:rPr lang="en-US" sz="2000" dirty="0"/>
              <a:t>, N</a:t>
            </a:r>
            <a:r>
              <a:rPr lang="en-US" sz="2000" baseline="-25000" dirty="0"/>
              <a:t>2</a:t>
            </a:r>
            <a:r>
              <a:rPr lang="en-US" sz="2000" dirty="0"/>
              <a:t> e benzene)</a:t>
            </a:r>
          </a:p>
          <a:p>
            <a:pPr lvl="1" algn="just"/>
            <a:r>
              <a:rPr lang="en-US" sz="2000" dirty="0" err="1"/>
              <a:t>Piccole</a:t>
            </a:r>
            <a:r>
              <a:rPr lang="en-US" sz="2000" dirty="0"/>
              <a:t> </a:t>
            </a:r>
            <a:r>
              <a:rPr lang="en-US" sz="2000" dirty="0" err="1"/>
              <a:t>molecole</a:t>
            </a:r>
            <a:r>
              <a:rPr lang="en-US" sz="2000" dirty="0"/>
              <a:t> </a:t>
            </a:r>
            <a:r>
              <a:rPr lang="en-US" sz="2000" dirty="0" err="1"/>
              <a:t>polari</a:t>
            </a:r>
            <a:r>
              <a:rPr lang="en-US" sz="2000" dirty="0"/>
              <a:t> senza </a:t>
            </a:r>
            <a:r>
              <a:rPr lang="en-US" sz="2000" dirty="0" err="1"/>
              <a:t>carica</a:t>
            </a:r>
            <a:r>
              <a:rPr lang="en-US" sz="2000" dirty="0"/>
              <a:t> </a:t>
            </a:r>
            <a:r>
              <a:rPr lang="en-US" sz="2000" dirty="0" err="1"/>
              <a:t>netta</a:t>
            </a:r>
            <a:r>
              <a:rPr lang="en-US" sz="2000" dirty="0"/>
              <a:t> (H</a:t>
            </a:r>
            <a:r>
              <a:rPr lang="en-US" sz="2000" baseline="-25000" dirty="0"/>
              <a:t>2</a:t>
            </a:r>
            <a:r>
              <a:rPr lang="en-US" sz="2000" dirty="0"/>
              <a:t>O, </a:t>
            </a:r>
            <a:r>
              <a:rPr lang="en-US" sz="2000" dirty="0" err="1"/>
              <a:t>glicerolo</a:t>
            </a:r>
            <a:r>
              <a:rPr lang="en-US" sz="2000" dirty="0"/>
              <a:t>, </a:t>
            </a:r>
            <a:r>
              <a:rPr lang="en-US" sz="2000" dirty="0" err="1"/>
              <a:t>etanolo</a:t>
            </a:r>
            <a:r>
              <a:rPr lang="en-US" sz="2000" dirty="0"/>
              <a:t>)</a:t>
            </a:r>
          </a:p>
          <a:p>
            <a:pPr algn="just"/>
            <a:endParaRPr lang="en-US" sz="2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45CCAC4-5DAC-AC47-A507-7DB5B2496715}"/>
              </a:ext>
            </a:extLst>
          </p:cNvPr>
          <p:cNvGrpSpPr/>
          <p:nvPr/>
        </p:nvGrpSpPr>
        <p:grpSpPr>
          <a:xfrm>
            <a:off x="7186824" y="2217485"/>
            <a:ext cx="5005176" cy="2850162"/>
            <a:chOff x="6468165" y="262076"/>
            <a:chExt cx="5454650" cy="310611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0F7271B-9757-C747-B522-A42C8D201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45965" y="262076"/>
              <a:ext cx="5276850" cy="307333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8DE09E0-9053-7241-9514-B8C91195386A}"/>
                </a:ext>
              </a:extLst>
            </p:cNvPr>
            <p:cNvSpPr txBox="1"/>
            <p:nvPr/>
          </p:nvSpPr>
          <p:spPr>
            <a:xfrm>
              <a:off x="6468165" y="2998856"/>
              <a:ext cx="89159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1E47B0"/>
                  </a:solidFill>
                </a:rPr>
                <a:t>TEMPO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AA7937C-287D-5247-86B3-176FF9E10D14}"/>
                </a:ext>
              </a:extLst>
            </p:cNvPr>
            <p:cNvSpPr txBox="1"/>
            <p:nvPr/>
          </p:nvSpPr>
          <p:spPr>
            <a:xfrm>
              <a:off x="8545309" y="2792888"/>
              <a:ext cx="147816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solidFill>
                    <a:srgbClr val="3C76B9"/>
                  </a:solidFill>
                </a:rPr>
                <a:t>Spazio</a:t>
              </a:r>
              <a:r>
                <a:rPr lang="en-US" sz="1200" b="1" dirty="0">
                  <a:solidFill>
                    <a:srgbClr val="3C76B9"/>
                  </a:solidFill>
                </a:rPr>
                <a:t> </a:t>
              </a:r>
              <a:r>
                <a:rPr lang="en-US" sz="1200" b="1" dirty="0" err="1">
                  <a:solidFill>
                    <a:srgbClr val="3C76B9"/>
                  </a:solidFill>
                </a:rPr>
                <a:t>intracellulare</a:t>
              </a:r>
              <a:endParaRPr lang="en-US" sz="1200" b="1" dirty="0">
                <a:solidFill>
                  <a:srgbClr val="3C76B9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BD0693-6250-CB4F-9258-430A14FC6B6E}"/>
                </a:ext>
              </a:extLst>
            </p:cNvPr>
            <p:cNvSpPr txBox="1"/>
            <p:nvPr/>
          </p:nvSpPr>
          <p:spPr>
            <a:xfrm>
              <a:off x="8545309" y="264339"/>
              <a:ext cx="150278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solidFill>
                    <a:srgbClr val="3C76B9"/>
                  </a:solidFill>
                </a:rPr>
                <a:t>Spazio</a:t>
              </a:r>
              <a:r>
                <a:rPr lang="en-US" sz="1200" b="1" dirty="0">
                  <a:solidFill>
                    <a:srgbClr val="3C76B9"/>
                  </a:solidFill>
                </a:rPr>
                <a:t> </a:t>
              </a:r>
              <a:r>
                <a:rPr lang="en-US" sz="1200" b="1" dirty="0" err="1">
                  <a:solidFill>
                    <a:srgbClr val="3C76B9"/>
                  </a:solidFill>
                </a:rPr>
                <a:t>extracellulare</a:t>
              </a:r>
              <a:endParaRPr lang="en-US" sz="1200" b="1" dirty="0">
                <a:solidFill>
                  <a:srgbClr val="3C76B9"/>
                </a:solidFill>
              </a:endParaRPr>
            </a:p>
          </p:txBody>
        </p:sp>
      </p:grp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DD4B3CE-03F1-1643-88F5-126318A548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61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971"/>
    </mc:Choice>
    <mc:Fallback>
      <p:transition spd="slow" advTm="178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10B5C-85B8-6A43-B636-7FC60EF36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Legge</a:t>
            </a:r>
            <a:r>
              <a:rPr lang="en-US" b="1" dirty="0">
                <a:solidFill>
                  <a:srgbClr val="FF0000"/>
                </a:solidFill>
              </a:rPr>
              <a:t> di Fick – </a:t>
            </a:r>
            <a:r>
              <a:rPr lang="en-US" b="1" dirty="0" err="1">
                <a:solidFill>
                  <a:srgbClr val="FF0000"/>
                </a:solidFill>
              </a:rPr>
              <a:t>permeabilità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4403890-7130-FA46-A831-89C6C85EF373}"/>
              </a:ext>
            </a:extLst>
          </p:cNvPr>
          <p:cNvGrpSpPr/>
          <p:nvPr/>
        </p:nvGrpSpPr>
        <p:grpSpPr>
          <a:xfrm>
            <a:off x="7186824" y="2217485"/>
            <a:ext cx="5005176" cy="2850162"/>
            <a:chOff x="6468165" y="262076"/>
            <a:chExt cx="5454650" cy="310611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9AF4562-FF9F-474A-B50C-1D33F794B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45965" y="262076"/>
              <a:ext cx="5276850" cy="307333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8E366C-2C80-AF4D-BC5C-BD72A8D296C0}"/>
                </a:ext>
              </a:extLst>
            </p:cNvPr>
            <p:cNvSpPr txBox="1"/>
            <p:nvPr/>
          </p:nvSpPr>
          <p:spPr>
            <a:xfrm>
              <a:off x="6468165" y="2998856"/>
              <a:ext cx="89159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1E47B0"/>
                  </a:solidFill>
                </a:rPr>
                <a:t>TEMPO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72B04F1-CF4E-4B49-B3DD-46F67BB6CE1A}"/>
                </a:ext>
              </a:extLst>
            </p:cNvPr>
            <p:cNvSpPr txBox="1"/>
            <p:nvPr/>
          </p:nvSpPr>
          <p:spPr>
            <a:xfrm>
              <a:off x="8545309" y="2792888"/>
              <a:ext cx="147816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solidFill>
                    <a:srgbClr val="3C76B9"/>
                  </a:solidFill>
                </a:rPr>
                <a:t>Spazio</a:t>
              </a:r>
              <a:r>
                <a:rPr lang="en-US" sz="1200" b="1" dirty="0">
                  <a:solidFill>
                    <a:srgbClr val="3C76B9"/>
                  </a:solidFill>
                </a:rPr>
                <a:t> </a:t>
              </a:r>
              <a:r>
                <a:rPr lang="en-US" sz="1200" b="1" dirty="0" err="1">
                  <a:solidFill>
                    <a:srgbClr val="3C76B9"/>
                  </a:solidFill>
                </a:rPr>
                <a:t>intracellulare</a:t>
              </a:r>
              <a:endParaRPr lang="en-US" sz="1200" b="1" dirty="0">
                <a:solidFill>
                  <a:srgbClr val="3C76B9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24CD7D-E651-774A-99A4-EFFA2ADEF256}"/>
                </a:ext>
              </a:extLst>
            </p:cNvPr>
            <p:cNvSpPr txBox="1"/>
            <p:nvPr/>
          </p:nvSpPr>
          <p:spPr>
            <a:xfrm>
              <a:off x="8545309" y="264339"/>
              <a:ext cx="150278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b="1" dirty="0" err="1">
                  <a:solidFill>
                    <a:srgbClr val="3C76B9"/>
                  </a:solidFill>
                </a:rPr>
                <a:t>Spazio</a:t>
              </a:r>
              <a:r>
                <a:rPr lang="en-US" sz="1200" b="1" dirty="0">
                  <a:solidFill>
                    <a:srgbClr val="3C76B9"/>
                  </a:solidFill>
                </a:rPr>
                <a:t> </a:t>
              </a:r>
              <a:r>
                <a:rPr lang="en-US" sz="1200" b="1" dirty="0" err="1">
                  <a:solidFill>
                    <a:srgbClr val="3C76B9"/>
                  </a:solidFill>
                </a:rPr>
                <a:t>extracellulare</a:t>
              </a:r>
              <a:endParaRPr lang="en-US" sz="1200" b="1" dirty="0">
                <a:solidFill>
                  <a:srgbClr val="3C76B9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563AE54-12C1-5245-89B2-26EA8380936B}"/>
              </a:ext>
            </a:extLst>
          </p:cNvPr>
          <p:cNvSpPr txBox="1"/>
          <p:nvPr/>
        </p:nvSpPr>
        <p:spPr>
          <a:xfrm>
            <a:off x="1776029" y="2073064"/>
            <a:ext cx="2361544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J = P (C</a:t>
            </a:r>
            <a:r>
              <a:rPr lang="en-US" sz="3200" i="1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sz="32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-C</a:t>
            </a:r>
            <a:r>
              <a:rPr lang="en-US" sz="3200" i="1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sz="3200" i="1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E4514E1-A323-AB45-9642-577FC60BA39F}"/>
                  </a:ext>
                </a:extLst>
              </p:cNvPr>
              <p:cNvSpPr txBox="1"/>
              <p:nvPr/>
            </p:nvSpPr>
            <p:spPr>
              <a:xfrm>
                <a:off x="2014949" y="4457276"/>
                <a:ext cx="1773306" cy="79419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32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r>
                          <a:rPr lang="it-IT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it-IT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it-IT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num>
                      <m:den>
                        <m:r>
                          <a:rPr lang="it-IT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3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E4514E1-A323-AB45-9642-577FC60BA3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949" y="4457276"/>
                <a:ext cx="1773306" cy="794192"/>
              </a:xfrm>
              <a:prstGeom prst="rect">
                <a:avLst/>
              </a:prstGeom>
              <a:blipFill>
                <a:blip r:embed="rId6"/>
                <a:stretch>
                  <a:fillRect l="-8511" t="-1538" b="-769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05361A6B-95B5-F84B-A0C7-35510F5D3FEA}"/>
              </a:ext>
            </a:extLst>
          </p:cNvPr>
          <p:cNvSpPr txBox="1"/>
          <p:nvPr/>
        </p:nvSpPr>
        <p:spPr>
          <a:xfrm>
            <a:off x="561095" y="5384178"/>
            <a:ext cx="89350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D</a:t>
            </a:r>
            <a:r>
              <a:rPr lang="en-US" dirty="0"/>
              <a:t> = </a:t>
            </a:r>
            <a:r>
              <a:rPr lang="en-US" dirty="0" err="1"/>
              <a:t>coefficiente</a:t>
            </a:r>
            <a:r>
              <a:rPr lang="en-US" dirty="0"/>
              <a:t> di </a:t>
            </a:r>
            <a:r>
              <a:rPr lang="en-US" dirty="0" err="1"/>
              <a:t>diffusione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molecola</a:t>
            </a:r>
            <a:endParaRPr lang="en-US" dirty="0"/>
          </a:p>
          <a:p>
            <a:pPr algn="just"/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A</a:t>
            </a:r>
            <a:r>
              <a:rPr lang="en-US" dirty="0"/>
              <a:t> = area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diffusione</a:t>
            </a:r>
            <a:r>
              <a:rPr lang="en-US" dirty="0"/>
              <a:t> di </a:t>
            </a:r>
            <a:r>
              <a:rPr lang="en-US" dirty="0" err="1"/>
              <a:t>scambio</a:t>
            </a:r>
            <a:endParaRPr lang="en-US" dirty="0"/>
          </a:p>
          <a:p>
            <a:pPr algn="just"/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K</a:t>
            </a:r>
            <a:r>
              <a:rPr lang="en-US" dirty="0"/>
              <a:t> = </a:t>
            </a:r>
            <a:r>
              <a:rPr lang="en-US" dirty="0" err="1"/>
              <a:t>coefficiente</a:t>
            </a:r>
            <a:r>
              <a:rPr lang="en-US" dirty="0"/>
              <a:t> di </a:t>
            </a:r>
            <a:r>
              <a:rPr lang="en-US" dirty="0" err="1"/>
              <a:t>partizione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sostanza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fase</a:t>
            </a:r>
            <a:r>
              <a:rPr lang="en-US" dirty="0"/>
              <a:t> </a:t>
            </a:r>
            <a:r>
              <a:rPr lang="en-US" dirty="0" err="1"/>
              <a:t>acquosa</a:t>
            </a:r>
            <a:r>
              <a:rPr lang="en-US" dirty="0"/>
              <a:t> e la </a:t>
            </a:r>
            <a:r>
              <a:rPr lang="en-US" dirty="0" err="1"/>
              <a:t>fase</a:t>
            </a:r>
            <a:r>
              <a:rPr lang="en-US" dirty="0"/>
              <a:t> </a:t>
            </a:r>
            <a:r>
              <a:rPr lang="en-US" dirty="0" err="1"/>
              <a:t>lipidica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membrana</a:t>
            </a:r>
            <a:endParaRPr lang="en-US" dirty="0"/>
          </a:p>
          <a:p>
            <a:pPr algn="just"/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x</a:t>
            </a:r>
            <a:r>
              <a:rPr lang="en-US" dirty="0"/>
              <a:t> = </a:t>
            </a:r>
            <a:r>
              <a:rPr lang="en-US" dirty="0" err="1"/>
              <a:t>distanza</a:t>
            </a:r>
            <a:r>
              <a:rPr lang="en-US" dirty="0"/>
              <a:t> dove le due </a:t>
            </a:r>
            <a:r>
              <a:rPr lang="en-US" dirty="0" err="1"/>
              <a:t>concentrazioni</a:t>
            </a:r>
            <a:r>
              <a:rPr lang="en-US" dirty="0"/>
              <a:t> </a:t>
            </a:r>
            <a:r>
              <a:rPr lang="en-US" dirty="0" err="1"/>
              <a:t>sono</a:t>
            </a:r>
            <a:r>
              <a:rPr lang="en-US" dirty="0"/>
              <a:t> </a:t>
            </a:r>
            <a:r>
              <a:rPr lang="en-US" dirty="0" err="1"/>
              <a:t>calcolate</a:t>
            </a:r>
            <a:endParaRPr lang="en-US" dirty="0"/>
          </a:p>
          <a:p>
            <a:pPr algn="just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44DB62-AD9F-B642-A577-DD06AE64471B}"/>
              </a:ext>
            </a:extLst>
          </p:cNvPr>
          <p:cNvSpPr txBox="1"/>
          <p:nvPr/>
        </p:nvSpPr>
        <p:spPr>
          <a:xfrm>
            <a:off x="630377" y="3085051"/>
            <a:ext cx="63264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J</a:t>
            </a:r>
            <a:r>
              <a:rPr lang="en-US" dirty="0"/>
              <a:t>  = </a:t>
            </a:r>
            <a:r>
              <a:rPr lang="en-US" dirty="0" err="1"/>
              <a:t>velocità</a:t>
            </a:r>
            <a:r>
              <a:rPr lang="en-US" dirty="0"/>
              <a:t> di </a:t>
            </a:r>
            <a:r>
              <a:rPr lang="en-US" dirty="0" err="1"/>
              <a:t>diffusione</a:t>
            </a:r>
            <a:r>
              <a:rPr lang="en-US" dirty="0"/>
              <a:t> (</a:t>
            </a:r>
            <a:r>
              <a:rPr lang="en-US" dirty="0" err="1"/>
              <a:t>flusso</a:t>
            </a:r>
            <a:r>
              <a:rPr lang="en-US" dirty="0"/>
              <a:t>)</a:t>
            </a:r>
          </a:p>
          <a:p>
            <a:pPr algn="just"/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C</a:t>
            </a:r>
            <a:r>
              <a:rPr lang="en-US" i="1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1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dirty="0">
                <a:ea typeface="Cambria Math" panose="02040503050406030204" pitchFamily="18" charset="0"/>
              </a:rPr>
              <a:t>e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 C</a:t>
            </a:r>
            <a:r>
              <a:rPr lang="en-US" i="1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n-US" dirty="0"/>
              <a:t>= </a:t>
            </a:r>
            <a:r>
              <a:rPr lang="en-US" dirty="0" err="1"/>
              <a:t>concentrazione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molecola</a:t>
            </a:r>
            <a:r>
              <a:rPr lang="en-US" dirty="0"/>
              <a:t> </a:t>
            </a:r>
            <a:r>
              <a:rPr lang="en-US" dirty="0" err="1"/>
              <a:t>nel</a:t>
            </a:r>
            <a:r>
              <a:rPr lang="en-US" dirty="0"/>
              <a:t> </a:t>
            </a:r>
            <a:r>
              <a:rPr lang="en-US" dirty="0" err="1"/>
              <a:t>compartimento</a:t>
            </a:r>
            <a:r>
              <a:rPr lang="en-US" dirty="0"/>
              <a:t> 1 e 2</a:t>
            </a:r>
          </a:p>
          <a:p>
            <a:pPr algn="just"/>
            <a:r>
              <a:rPr lang="en-US" i="1" dirty="0">
                <a:latin typeface="Cambria Math" panose="02040503050406030204" pitchFamily="18" charset="0"/>
                <a:ea typeface="Cambria Math" panose="02040503050406030204" pitchFamily="18" charset="0"/>
              </a:rPr>
              <a:t>P</a:t>
            </a:r>
            <a:r>
              <a:rPr lang="en-US" dirty="0"/>
              <a:t> = </a:t>
            </a:r>
            <a:r>
              <a:rPr lang="en-US" dirty="0" err="1"/>
              <a:t>permeabilità</a:t>
            </a:r>
            <a:r>
              <a:rPr lang="en-US" dirty="0"/>
              <a:t> di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molecola</a:t>
            </a:r>
            <a:r>
              <a:rPr lang="en-US" dirty="0"/>
              <a:t> </a:t>
            </a:r>
            <a:r>
              <a:rPr lang="en-US" dirty="0" err="1"/>
              <a:t>attraverso</a:t>
            </a:r>
            <a:r>
              <a:rPr lang="en-US" dirty="0"/>
              <a:t> la </a:t>
            </a:r>
            <a:r>
              <a:rPr lang="en-US" dirty="0" err="1"/>
              <a:t>membrana</a:t>
            </a:r>
            <a:r>
              <a:rPr lang="en-US" dirty="0"/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588049-6C0C-E746-9B5F-527EB5A34DB4}"/>
              </a:ext>
            </a:extLst>
          </p:cNvPr>
          <p:cNvSpPr/>
          <p:nvPr/>
        </p:nvSpPr>
        <p:spPr>
          <a:xfrm>
            <a:off x="630376" y="1510009"/>
            <a:ext cx="111855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Viene utilizzata nello studio del trasporto di materia attraverso membrane biologiche:</a:t>
            </a:r>
            <a:endParaRPr lang="en-US" sz="24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030E827-61B8-4C49-A999-0112A7323B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10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512"/>
    </mc:Choice>
    <mc:Fallback>
      <p:transition spd="slow" advTm="82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EB0D-0A76-E34B-A691-EFA3B827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Diffusione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facilitata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7B3BC-0E52-094C-9F25-F8004A30C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96892" cy="4835428"/>
          </a:xfrm>
        </p:spPr>
        <p:txBody>
          <a:bodyPr>
            <a:normAutofit/>
          </a:bodyPr>
          <a:lstStyle/>
          <a:p>
            <a:pPr lvl="1" algn="just"/>
            <a:r>
              <a:rPr lang="en-US" dirty="0" err="1"/>
              <a:t>Dipende</a:t>
            </a:r>
            <a:r>
              <a:rPr lang="en-US" dirty="0"/>
              <a:t> da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proteina</a:t>
            </a:r>
            <a:r>
              <a:rPr lang="en-US" dirty="0"/>
              <a:t>:</a:t>
            </a:r>
          </a:p>
          <a:p>
            <a:pPr lvl="2" algn="just"/>
            <a:r>
              <a:rPr lang="en-US" b="1" i="1" dirty="0" err="1"/>
              <a:t>Canale</a:t>
            </a:r>
            <a:r>
              <a:rPr lang="en-US" dirty="0"/>
              <a:t> – </a:t>
            </a:r>
            <a:r>
              <a:rPr lang="en-US" dirty="0" err="1"/>
              <a:t>formano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pori</a:t>
            </a:r>
            <a:r>
              <a:rPr lang="en-US" dirty="0"/>
              <a:t> </a:t>
            </a:r>
            <a:r>
              <a:rPr lang="en-US" dirty="0" err="1"/>
              <a:t>attraverso</a:t>
            </a:r>
            <a:r>
              <a:rPr lang="en-US" dirty="0"/>
              <a:t> la </a:t>
            </a:r>
            <a:r>
              <a:rPr lang="en-US" dirty="0" err="1"/>
              <a:t>membrana</a:t>
            </a:r>
            <a:r>
              <a:rPr lang="en-US" dirty="0"/>
              <a:t> e </a:t>
            </a:r>
            <a:r>
              <a:rPr lang="en-US" dirty="0" err="1"/>
              <a:t>consentono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passaggio</a:t>
            </a:r>
            <a:r>
              <a:rPr lang="en-US" dirty="0"/>
              <a:t> di </a:t>
            </a:r>
            <a:r>
              <a:rPr lang="en-US" dirty="0" err="1"/>
              <a:t>ioni</a:t>
            </a:r>
            <a:r>
              <a:rPr lang="en-US" dirty="0"/>
              <a:t> </a:t>
            </a:r>
            <a:r>
              <a:rPr lang="en-US" dirty="0" err="1"/>
              <a:t>della</a:t>
            </a:r>
            <a:r>
              <a:rPr lang="en-US" dirty="0"/>
              <a:t> </a:t>
            </a:r>
            <a:r>
              <a:rPr lang="en-US" dirty="0" err="1"/>
              <a:t>dimensione</a:t>
            </a:r>
            <a:r>
              <a:rPr lang="en-US" dirty="0"/>
              <a:t> e </a:t>
            </a:r>
            <a:r>
              <a:rPr lang="en-US" dirty="0" err="1"/>
              <a:t>carica</a:t>
            </a:r>
            <a:r>
              <a:rPr lang="en-US" dirty="0"/>
              <a:t> appropriate. </a:t>
            </a:r>
          </a:p>
          <a:p>
            <a:pPr lvl="2" algn="just"/>
            <a:r>
              <a:rPr lang="en-US" b="1" i="1" dirty="0"/>
              <a:t>Carrier </a:t>
            </a:r>
            <a:r>
              <a:rPr lang="en-US" i="1" dirty="0"/>
              <a:t>– </a:t>
            </a:r>
            <a:r>
              <a:rPr lang="en-US" dirty="0" err="1"/>
              <a:t>traslocano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sostanza</a:t>
            </a:r>
            <a:r>
              <a:rPr lang="en-US" dirty="0"/>
              <a:t> da un </a:t>
            </a:r>
            <a:r>
              <a:rPr lang="en-US" dirty="0" err="1"/>
              <a:t>ambiente</a:t>
            </a:r>
            <a:r>
              <a:rPr lang="en-US" dirty="0"/>
              <a:t> </a:t>
            </a:r>
            <a:r>
              <a:rPr lang="en-US" dirty="0" err="1"/>
              <a:t>all’altro</a:t>
            </a:r>
            <a:r>
              <a:rPr lang="en-US" dirty="0"/>
              <a:t> (</a:t>
            </a:r>
            <a:r>
              <a:rPr lang="en-US" dirty="0" err="1"/>
              <a:t>cambio</a:t>
            </a:r>
            <a:r>
              <a:rPr lang="en-US" dirty="0"/>
              <a:t> </a:t>
            </a:r>
            <a:r>
              <a:rPr lang="en-US" dirty="0" err="1"/>
              <a:t>conformazionale</a:t>
            </a:r>
            <a:r>
              <a:rPr lang="en-US" dirty="0"/>
              <a:t>).</a:t>
            </a:r>
          </a:p>
          <a:p>
            <a:pPr lvl="2" algn="just"/>
            <a:endParaRPr lang="en-US" dirty="0"/>
          </a:p>
          <a:p>
            <a:pPr lvl="1" algn="just"/>
            <a:r>
              <a:rPr lang="en-US" dirty="0" err="1"/>
              <a:t>Permettono</a:t>
            </a:r>
            <a:r>
              <a:rPr lang="en-US" dirty="0"/>
              <a:t> </a:t>
            </a:r>
            <a:r>
              <a:rPr lang="en-US" dirty="0" err="1"/>
              <a:t>il</a:t>
            </a:r>
            <a:r>
              <a:rPr lang="en-US" dirty="0"/>
              <a:t> </a:t>
            </a:r>
            <a:r>
              <a:rPr lang="en-US" dirty="0" err="1"/>
              <a:t>passaggio</a:t>
            </a:r>
            <a:r>
              <a:rPr lang="en-US" dirty="0"/>
              <a:t> di: </a:t>
            </a:r>
          </a:p>
          <a:p>
            <a:pPr lvl="2" algn="just"/>
            <a:r>
              <a:rPr lang="en-US" dirty="0" err="1"/>
              <a:t>Molecole</a:t>
            </a:r>
            <a:r>
              <a:rPr lang="en-US" dirty="0"/>
              <a:t> </a:t>
            </a:r>
            <a:r>
              <a:rPr lang="en-US" dirty="0" err="1"/>
              <a:t>più</a:t>
            </a:r>
            <a:r>
              <a:rPr lang="en-US" dirty="0"/>
              <a:t> </a:t>
            </a:r>
            <a:r>
              <a:rPr lang="en-US" dirty="0" err="1"/>
              <a:t>grandi</a:t>
            </a:r>
            <a:r>
              <a:rPr lang="en-US" dirty="0"/>
              <a:t> </a:t>
            </a:r>
            <a:r>
              <a:rPr lang="en-US" dirty="0" err="1"/>
              <a:t>polari</a:t>
            </a:r>
            <a:r>
              <a:rPr lang="en-US" dirty="0"/>
              <a:t> senza </a:t>
            </a:r>
            <a:r>
              <a:rPr lang="en-US" dirty="0" err="1"/>
              <a:t>carica</a:t>
            </a:r>
            <a:r>
              <a:rPr lang="en-US" dirty="0"/>
              <a:t> </a:t>
            </a:r>
            <a:r>
              <a:rPr lang="en-US" dirty="0" err="1"/>
              <a:t>netta</a:t>
            </a:r>
            <a:r>
              <a:rPr lang="en-US" dirty="0"/>
              <a:t> (</a:t>
            </a:r>
            <a:r>
              <a:rPr lang="en-US" dirty="0" err="1"/>
              <a:t>aminoacidi</a:t>
            </a:r>
            <a:r>
              <a:rPr lang="en-US" dirty="0"/>
              <a:t>, </a:t>
            </a:r>
            <a:r>
              <a:rPr lang="en-US" dirty="0" err="1"/>
              <a:t>glucosio</a:t>
            </a:r>
            <a:r>
              <a:rPr lang="en-US" dirty="0"/>
              <a:t>, </a:t>
            </a:r>
            <a:r>
              <a:rPr lang="en-US" dirty="0" err="1"/>
              <a:t>nucleotidi</a:t>
            </a:r>
            <a:r>
              <a:rPr lang="en-US" dirty="0"/>
              <a:t>)</a:t>
            </a:r>
          </a:p>
          <a:p>
            <a:pPr lvl="2" algn="just"/>
            <a:r>
              <a:rPr lang="en-US" dirty="0" err="1"/>
              <a:t>Ioni</a:t>
            </a:r>
            <a:r>
              <a:rPr lang="en-US" dirty="0"/>
              <a:t> (H</a:t>
            </a:r>
            <a:r>
              <a:rPr lang="en-US" baseline="30000" dirty="0"/>
              <a:t>+</a:t>
            </a:r>
            <a:r>
              <a:rPr lang="en-US" dirty="0"/>
              <a:t>, HCO</a:t>
            </a:r>
            <a:r>
              <a:rPr lang="en-US" baseline="-25000" dirty="0"/>
              <a:t>3</a:t>
            </a:r>
            <a:r>
              <a:rPr lang="en-US" baseline="30000" dirty="0"/>
              <a:t>-</a:t>
            </a:r>
            <a:r>
              <a:rPr lang="en-US" dirty="0"/>
              <a:t>, K</a:t>
            </a:r>
            <a:r>
              <a:rPr lang="en-US" baseline="30000" dirty="0"/>
              <a:t>+</a:t>
            </a:r>
            <a:r>
              <a:rPr lang="en-US" dirty="0"/>
              <a:t>, Ca</a:t>
            </a:r>
            <a:r>
              <a:rPr lang="en-US" baseline="30000" dirty="0"/>
              <a:t>2+</a:t>
            </a:r>
            <a:r>
              <a:rPr lang="en-US" dirty="0"/>
              <a:t>, Cl</a:t>
            </a:r>
            <a:r>
              <a:rPr lang="en-US" baseline="30000" dirty="0"/>
              <a:t>-</a:t>
            </a:r>
            <a:r>
              <a:rPr lang="en-US" dirty="0"/>
              <a:t>, Mg</a:t>
            </a:r>
            <a:r>
              <a:rPr lang="en-US" baseline="30000" dirty="0"/>
              <a:t>2+</a:t>
            </a:r>
            <a:r>
              <a:rPr lang="en-US" dirty="0"/>
              <a:t>)</a:t>
            </a:r>
          </a:p>
          <a:p>
            <a:pPr lvl="2" algn="just"/>
            <a:r>
              <a:rPr lang="en-US" b="1" dirty="0" err="1"/>
              <a:t>Selettività</a:t>
            </a:r>
            <a:r>
              <a:rPr lang="en-US" dirty="0"/>
              <a:t> – </a:t>
            </a:r>
            <a:r>
              <a:rPr lang="en-US" dirty="0" err="1"/>
              <a:t>strettamente</a:t>
            </a:r>
            <a:r>
              <a:rPr lang="en-US" dirty="0"/>
              <a:t> </a:t>
            </a:r>
            <a:r>
              <a:rPr lang="en-US" dirty="0" err="1"/>
              <a:t>determinata</a:t>
            </a:r>
            <a:r>
              <a:rPr lang="en-US" dirty="0"/>
              <a:t> dal </a:t>
            </a:r>
            <a:r>
              <a:rPr lang="en-US" dirty="0" err="1"/>
              <a:t>tipo</a:t>
            </a:r>
            <a:r>
              <a:rPr lang="en-US" dirty="0"/>
              <a:t> di </a:t>
            </a:r>
            <a:r>
              <a:rPr lang="en-US" dirty="0" err="1"/>
              <a:t>cariche</a:t>
            </a:r>
            <a:r>
              <a:rPr lang="en-US" dirty="0"/>
              <a:t> </a:t>
            </a:r>
            <a:r>
              <a:rPr lang="en-US" dirty="0" err="1"/>
              <a:t>nette</a:t>
            </a:r>
            <a:r>
              <a:rPr lang="en-US" dirty="0"/>
              <a:t> (positive o negative)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formano</a:t>
            </a:r>
            <a:r>
              <a:rPr lang="en-US" dirty="0"/>
              <a:t> le </a:t>
            </a:r>
            <a:r>
              <a:rPr lang="en-US" dirty="0" err="1"/>
              <a:t>pareti</a:t>
            </a:r>
            <a:r>
              <a:rPr lang="en-US" dirty="0"/>
              <a:t> del </a:t>
            </a:r>
            <a:r>
              <a:rPr lang="en-US" dirty="0" err="1"/>
              <a:t>foro</a:t>
            </a:r>
            <a:r>
              <a:rPr lang="en-US" dirty="0"/>
              <a:t> di </a:t>
            </a:r>
            <a:r>
              <a:rPr lang="en-US" dirty="0" err="1"/>
              <a:t>permeazione</a:t>
            </a:r>
            <a:r>
              <a:rPr lang="en-US" dirty="0"/>
              <a:t> </a:t>
            </a:r>
          </a:p>
          <a:p>
            <a:pPr marL="457200" lvl="1" indent="0" algn="just">
              <a:buNone/>
            </a:pPr>
            <a:endParaRPr lang="en-US" dirty="0"/>
          </a:p>
          <a:p>
            <a:pPr algn="just"/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761C6B-9904-394E-B4F6-A073BCEF62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897"/>
          <a:stretch/>
        </p:blipFill>
        <p:spPr>
          <a:xfrm>
            <a:off x="7455876" y="2308553"/>
            <a:ext cx="4012711" cy="43525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E6F3200-1BBB-BA44-B9EA-F2B33E510D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17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220"/>
    </mc:Choice>
    <mc:Fallback>
      <p:transition spd="slow" advTm="356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974</Words>
  <Application>Microsoft Macintosh PowerPoint</Application>
  <PresentationFormat>Widescreen</PresentationFormat>
  <Paragraphs>147</Paragraphs>
  <Slides>12</Slides>
  <Notes>10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Cambria Math</vt:lpstr>
      <vt:lpstr>Office Theme</vt:lpstr>
      <vt:lpstr>Proteine di membrana</vt:lpstr>
      <vt:lpstr>Proteine di membrana</vt:lpstr>
      <vt:lpstr>Proteine di membrana </vt:lpstr>
      <vt:lpstr>Zuccheri </vt:lpstr>
      <vt:lpstr>Trasporto di membrana</vt:lpstr>
      <vt:lpstr>Diffusione semplice </vt:lpstr>
      <vt:lpstr>Diffusione semplice </vt:lpstr>
      <vt:lpstr>Legge di Fick – permeabilità </vt:lpstr>
      <vt:lpstr>Diffusione facilitata </vt:lpstr>
      <vt:lpstr>Trasporto attivo primario </vt:lpstr>
      <vt:lpstr>Trasporto attivo vs. diffusione facilitata</vt:lpstr>
      <vt:lpstr>Trasporto attivo secondario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Proteine di membrana</dc:title>
  <dc:creator>suzana.aulic@icgeb.org</dc:creator>
  <cp:lastModifiedBy>suzana.aulic@icgeb.org</cp:lastModifiedBy>
  <cp:revision>1</cp:revision>
  <dcterms:created xsi:type="dcterms:W3CDTF">2020-03-09T13:44:42Z</dcterms:created>
  <dcterms:modified xsi:type="dcterms:W3CDTF">2020-03-09T13:46:12Z</dcterms:modified>
</cp:coreProperties>
</file>