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9" r:id="rId7"/>
    <p:sldId id="264" r:id="rId8"/>
    <p:sldId id="261" r:id="rId9"/>
    <p:sldId id="266" r:id="rId10"/>
    <p:sldId id="262" r:id="rId11"/>
    <p:sldId id="263" r:id="rId12"/>
    <p:sldId id="265" r:id="rId13"/>
    <p:sldId id="267" r:id="rId14"/>
    <p:sldId id="270" r:id="rId15"/>
    <p:sldId id="271" r:id="rId16"/>
    <p:sldId id="268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9B2E-E660-CF48-9926-CFAB5D765BBE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62D8-2F4D-8441-93B8-F3357267DC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9B2E-E660-CF48-9926-CFAB5D765BBE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62D8-2F4D-8441-93B8-F3357267DC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9B2E-E660-CF48-9926-CFAB5D765BBE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62D8-2F4D-8441-93B8-F3357267DC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9B2E-E660-CF48-9926-CFAB5D765BBE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62D8-2F4D-8441-93B8-F3357267DC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9B2E-E660-CF48-9926-CFAB5D765BBE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62D8-2F4D-8441-93B8-F3357267DC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9B2E-E660-CF48-9926-CFAB5D765BBE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62D8-2F4D-8441-93B8-F3357267DC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9B2E-E660-CF48-9926-CFAB5D765BBE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62D8-2F4D-8441-93B8-F3357267DC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9B2E-E660-CF48-9926-CFAB5D765BBE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62D8-2F4D-8441-93B8-F3357267DC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9B2E-E660-CF48-9926-CFAB5D765BBE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62D8-2F4D-8441-93B8-F3357267DC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9B2E-E660-CF48-9926-CFAB5D765BBE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62D8-2F4D-8441-93B8-F3357267DC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9B2E-E660-CF48-9926-CFAB5D765BBE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62D8-2F4D-8441-93B8-F3357267DC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9B2E-E660-CF48-9926-CFAB5D765BBE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62D8-2F4D-8441-93B8-F3357267DC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GHIANDOLE SALIVARI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1162" y="598569"/>
            <a:ext cx="7941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STRUTTURA DEGLI ACINI:</a:t>
            </a:r>
          </a:p>
          <a:p>
            <a:r>
              <a:rPr lang="it-IT" sz="2000" dirty="0" smtClean="0"/>
              <a:t>SONO COSTUTUITI DA DUE CITOTIPI FONDAMENTALI</a:t>
            </a:r>
            <a:endParaRPr lang="it-IT" sz="20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5853912" y="1052734"/>
            <a:ext cx="23357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087484" y="788360"/>
            <a:ext cx="252550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CELLULE SECERNENTI</a:t>
            </a:r>
            <a:endParaRPr lang="it-IT" sz="2000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5401365" y="1306455"/>
            <a:ext cx="686119" cy="6806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087484" y="1810308"/>
            <a:ext cx="28521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CELLULE MIOEPITELIALI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1163" y="2827905"/>
            <a:ext cx="224813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CELLULE SECERNENTI</a:t>
            </a:r>
            <a:endParaRPr lang="it-IT" sz="2000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2569299" y="3007447"/>
            <a:ext cx="68611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255418" y="2827905"/>
            <a:ext cx="535756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FORMA PIRAMIDALE CON APICE RIVOLTO VERSO IL LUME DELL’ACINO</a:t>
            </a:r>
          </a:p>
          <a:p>
            <a:endParaRPr lang="it-IT" sz="2000" dirty="0" smtClean="0"/>
          </a:p>
          <a:p>
            <a:r>
              <a:rPr lang="it-IT" sz="2000" dirty="0" smtClean="0"/>
              <a:t>BASE E’ RIVOLTA VERSO LA MEMBRANA BASALE</a:t>
            </a:r>
            <a:endParaRPr lang="it-IT" sz="2000" dirty="0"/>
          </a:p>
        </p:txBody>
      </p:sp>
      <p:cxnSp>
        <p:nvCxnSpPr>
          <p:cNvPr id="14" name="Connettore 2 13"/>
          <p:cNvCxnSpPr/>
          <p:nvPr/>
        </p:nvCxnSpPr>
        <p:spPr>
          <a:xfrm rot="16200000" flipH="1">
            <a:off x="2529574" y="3048759"/>
            <a:ext cx="765569" cy="6861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1328444" y="3535791"/>
            <a:ext cx="2802870" cy="1369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21163" y="4905350"/>
            <a:ext cx="756191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CITOPLASMA RICCO </a:t>
            </a:r>
            <a:r>
              <a:rPr lang="it-IT" sz="2000" dirty="0" err="1" smtClean="0"/>
              <a:t>DI</a:t>
            </a:r>
            <a:r>
              <a:rPr lang="it-IT" sz="2000" dirty="0" smtClean="0"/>
              <a:t> GRANULI </a:t>
            </a:r>
            <a:r>
              <a:rPr lang="it-IT" sz="2000" dirty="0" err="1" smtClean="0"/>
              <a:t>DI</a:t>
            </a:r>
            <a:r>
              <a:rPr lang="it-IT" sz="2000" dirty="0" smtClean="0"/>
              <a:t> SECREZIONE </a:t>
            </a:r>
            <a:endParaRPr lang="it-IT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4376" y="394180"/>
            <a:ext cx="210215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SISTEMA DUTTALE</a:t>
            </a:r>
            <a:endParaRPr lang="it-IT" sz="2000" dirty="0"/>
          </a:p>
        </p:txBody>
      </p:sp>
      <p:cxnSp>
        <p:nvCxnSpPr>
          <p:cNvPr id="6" name="Connettore 2 5"/>
          <p:cNvCxnSpPr>
            <a:stCxn id="4" idx="3"/>
          </p:cNvCxnSpPr>
          <p:nvPr/>
        </p:nvCxnSpPr>
        <p:spPr>
          <a:xfrm flipV="1">
            <a:off x="2306530" y="583971"/>
            <a:ext cx="1313844" cy="102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394155" y="1372330"/>
            <a:ext cx="1883177" cy="5693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CELLULE SIEROSE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2306530" y="1708113"/>
            <a:ext cx="656922" cy="10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2963452" y="1372330"/>
            <a:ext cx="1883177" cy="7883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PICCOLO DOTTO INTRALOBULARE ( CUBICO)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714347" y="1372330"/>
            <a:ext cx="1883177" cy="5693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DOTTO INTERLOBULARE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94155" y="3095042"/>
            <a:ext cx="2569297" cy="6131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EPITELIO CILINDRICO STRATIFICATO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189707" y="3095042"/>
            <a:ext cx="1883177" cy="6131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DOTTO PRINCIPALE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4846629" y="1697848"/>
            <a:ext cx="656922" cy="10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3115852" y="3358306"/>
            <a:ext cx="656922" cy="10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rot="10800000" flipV="1">
            <a:off x="2058359" y="2160689"/>
            <a:ext cx="5051007" cy="7299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magin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76" y="3928240"/>
            <a:ext cx="3415997" cy="2670623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629" y="3928240"/>
            <a:ext cx="3085196" cy="26706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40102" y="379581"/>
            <a:ext cx="395613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GHIANDOLE SOTTOMANDIBOLARI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7367" y="1167940"/>
            <a:ext cx="853999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GHIANDOLE PARI </a:t>
            </a:r>
            <a:r>
              <a:rPr lang="it-IT" sz="2000" dirty="0" err="1" smtClean="0"/>
              <a:t>DI</a:t>
            </a:r>
            <a:r>
              <a:rPr lang="it-IT" sz="2000" dirty="0" smtClean="0"/>
              <a:t> DIMENSIONE INTERMEDIA FRA LA PAROTIDE E LE SOTTOLINGUALI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7367" y="2069533"/>
            <a:ext cx="85399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E’ LOCALIZATA SOTTO IL PAVIMENTO DELLA BOCCA ADIACENTE ALLA MANDIBOLA</a:t>
            </a:r>
            <a:endParaRPr lang="it-IT" sz="2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60" y="3110762"/>
            <a:ext cx="4999786" cy="34698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7367" y="510974"/>
            <a:ext cx="853999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SONO GHIANDOLE TUBULO-ACINOSE COMPOSTE A SECREZIONE PREVALENTEMENTE SIEROSA CON UNA PICCOLA PERCENTUALE </a:t>
            </a:r>
            <a:r>
              <a:rPr lang="it-IT" sz="2000" dirty="0" err="1" smtClean="0"/>
              <a:t>DI</a:t>
            </a:r>
            <a:r>
              <a:rPr lang="it-IT" sz="2000" dirty="0" smtClean="0"/>
              <a:t> CELLULE </a:t>
            </a:r>
            <a:r>
              <a:rPr lang="it-IT" sz="2000" u="sng" dirty="0" smtClean="0">
                <a:solidFill>
                  <a:schemeClr val="bg1"/>
                </a:solidFill>
              </a:rPr>
              <a:t>MUCOSE</a:t>
            </a:r>
            <a:endParaRPr lang="it-IT" sz="2000" u="sng" dirty="0">
              <a:solidFill>
                <a:schemeClr val="bg1"/>
              </a:solidFill>
            </a:endParaRPr>
          </a:p>
        </p:txBody>
      </p:sp>
      <p:cxnSp>
        <p:nvCxnSpPr>
          <p:cNvPr id="7" name="Connettore 2 6"/>
          <p:cNvCxnSpPr>
            <a:stCxn id="4" idx="2"/>
          </p:cNvCxnSpPr>
          <p:nvPr/>
        </p:nvCxnSpPr>
        <p:spPr>
          <a:xfrm rot="16200000" flipH="1">
            <a:off x="4270486" y="1803516"/>
            <a:ext cx="575656" cy="21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77367" y="2102293"/>
            <a:ext cx="853999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LE CELLULE SIEROSE SONO ORGANIZZATE IN MOLTI ACINI MENTRE LE CELLULE SIEROSE SONO ORGANIZATE IN ACINI CHE POSSONO PRESENTARE DEI CAPPUCCI </a:t>
            </a:r>
            <a:r>
              <a:rPr lang="it-IT" sz="2000" dirty="0" err="1" smtClean="0"/>
              <a:t>DI</a:t>
            </a:r>
            <a:r>
              <a:rPr lang="it-IT" sz="2000" dirty="0" smtClean="0"/>
              <a:t> CELLULE SOVRASTANTI SIEROSE </a:t>
            </a:r>
            <a:endParaRPr lang="it-IT" sz="20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rcRect b="5854"/>
          <a:stretch>
            <a:fillRect/>
          </a:stretch>
        </p:blipFill>
        <p:spPr>
          <a:xfrm>
            <a:off x="2087204" y="3216615"/>
            <a:ext cx="5211938" cy="3455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arina Zweyer\Desktop\vetrini\campioni istologici med 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248" y="602806"/>
            <a:ext cx="7565504" cy="5652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arina Zweyer\Desktop\vetrini\campioni istologici med 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228" y="468309"/>
            <a:ext cx="7925544" cy="5921383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218939" y="1795708"/>
            <a:ext cx="147442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DOTTO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3313810" y="1445326"/>
            <a:ext cx="379556" cy="350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rot="5400000">
            <a:off x="1199162" y="2542495"/>
            <a:ext cx="2229335" cy="14744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218939" y="802959"/>
            <a:ext cx="147442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ADIPOCITI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rot="10800000">
            <a:off x="1401435" y="992749"/>
            <a:ext cx="817504" cy="1795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299177" y="468309"/>
            <a:ext cx="10656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VASO 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rot="16200000" flipH="1">
            <a:off x="5338395" y="1046594"/>
            <a:ext cx="607685" cy="1897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080203" y="5460121"/>
            <a:ext cx="15182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ACINI SIEROSI</a:t>
            </a:r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 rot="16200000" flipV="1">
            <a:off x="5058282" y="4971054"/>
            <a:ext cx="729962" cy="2481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5179" y="179526"/>
            <a:ext cx="394153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GHIANDOLA SOTTOLINGUALE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5179" y="759161"/>
            <a:ext cx="864218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PARI, LOCALIZZATE IN PROFONDITA’ NEL PAVIMENTO DELLA BOCCA</a:t>
            </a:r>
          </a:p>
          <a:p>
            <a:endParaRPr lang="it-IT" sz="2000" dirty="0" smtClean="0"/>
          </a:p>
          <a:p>
            <a:r>
              <a:rPr lang="it-IT" sz="2000" dirty="0" smtClean="0"/>
              <a:t>SI TROVANO NELLA MUCOSA ORALE, MA NON SONO RIVESTITE DA UNA CAPSULA CONNETTIVALE COME NEGLI ALTRI CASI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5179" y="3818689"/>
            <a:ext cx="864218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SONO GHIANDOLE TUBULO-ACINOSO COMPOSTO </a:t>
            </a:r>
            <a:r>
              <a:rPr lang="it-IT" sz="2000" dirty="0" err="1" smtClean="0"/>
              <a:t>DI</a:t>
            </a:r>
            <a:r>
              <a:rPr lang="it-IT" sz="2000" dirty="0" smtClean="0"/>
              <a:t> TIPO </a:t>
            </a:r>
            <a:r>
              <a:rPr lang="it-IT" sz="2000" dirty="0" smtClean="0"/>
              <a:t>MISTO </a:t>
            </a:r>
            <a:r>
              <a:rPr lang="it-IT" sz="2000" dirty="0" smtClean="0">
                <a:solidFill>
                  <a:srgbClr val="FF0000"/>
                </a:solidFill>
              </a:rPr>
              <a:t>&gt; MUCOSA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80" y="4408590"/>
            <a:ext cx="3620375" cy="244941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75179" y="2306682"/>
            <a:ext cx="8642184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cap="all" dirty="0" smtClean="0">
                <a:solidFill>
                  <a:srgbClr val="000000"/>
                </a:solidFill>
              </a:rPr>
              <a:t>fornita </a:t>
            </a:r>
            <a:r>
              <a:rPr lang="it-IT" sz="2000" cap="all" dirty="0" smtClean="0">
                <a:solidFill>
                  <a:srgbClr val="000000"/>
                </a:solidFill>
              </a:rPr>
              <a:t>di 10-20 dotti escretori che si aprono indipendentemente nel solco </a:t>
            </a:r>
            <a:r>
              <a:rPr lang="it-IT" sz="2000" cap="all" dirty="0" err="1" smtClean="0">
                <a:solidFill>
                  <a:srgbClr val="000000"/>
                </a:solidFill>
              </a:rPr>
              <a:t>alveolodentale</a:t>
            </a:r>
            <a:r>
              <a:rPr lang="it-IT" sz="2000" cap="all" dirty="0" smtClean="0">
                <a:solidFill>
                  <a:srgbClr val="000000"/>
                </a:solidFill>
              </a:rPr>
              <a:t>.</a:t>
            </a:r>
          </a:p>
          <a:p>
            <a:r>
              <a:rPr lang="it-IT" sz="2000" cap="all" dirty="0" smtClean="0">
                <a:solidFill>
                  <a:srgbClr val="000000"/>
                </a:solidFill>
              </a:rPr>
              <a:t>Talvolta è presente un dotto di dimensioni maggiori detto dotto di Bartolini</a:t>
            </a:r>
            <a:endParaRPr lang="it-IT" sz="2000" cap="all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04" y="496375"/>
            <a:ext cx="5848408" cy="39632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371600" y="1333500"/>
            <a:ext cx="6400800" cy="40828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02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2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2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2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2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2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2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2" charset="-128"/>
              </a:defRPr>
            </a:lvl9pPr>
          </a:lstStyle>
          <a:p>
            <a:pPr algn="just">
              <a:buFontTx/>
              <a:buChar char="-"/>
            </a:pPr>
            <a:r>
              <a:rPr lang="it-IT" sz="2400" cap="all" dirty="0" smtClean="0">
                <a:solidFill>
                  <a:srgbClr val="000000"/>
                </a:solidFill>
              </a:rPr>
              <a:t> le </a:t>
            </a:r>
            <a:r>
              <a:rPr lang="it-IT" sz="2400" cap="all" dirty="0">
                <a:solidFill>
                  <a:srgbClr val="000000"/>
                </a:solidFill>
              </a:rPr>
              <a:t>ghiandole originano dal tessuto epiteliale derivato </a:t>
            </a:r>
            <a:r>
              <a:rPr lang="it-IT" sz="2400" cap="all" dirty="0" smtClean="0">
                <a:solidFill>
                  <a:srgbClr val="000000"/>
                </a:solidFill>
              </a:rPr>
              <a:t>dall’</a:t>
            </a:r>
            <a:r>
              <a:rPr lang="it-IT" sz="2400" cap="all" dirty="0" err="1" smtClean="0">
                <a:solidFill>
                  <a:srgbClr val="000000"/>
                </a:solidFill>
              </a:rPr>
              <a:t>entoderma</a:t>
            </a:r>
            <a:endParaRPr lang="it-IT" sz="2400" cap="all" dirty="0" smtClean="0">
              <a:solidFill>
                <a:srgbClr val="000000"/>
              </a:solidFill>
            </a:endParaRPr>
          </a:p>
          <a:p>
            <a:pPr algn="just"/>
            <a:endParaRPr lang="it-IT" sz="2400" cap="all" dirty="0" smtClean="0">
              <a:solidFill>
                <a:srgbClr val="000000"/>
              </a:solidFill>
            </a:endParaRPr>
          </a:p>
          <a:p>
            <a:pPr algn="just">
              <a:buFontTx/>
              <a:buChar char="-"/>
            </a:pPr>
            <a:r>
              <a:rPr lang="it-IT" sz="2400" cap="all" dirty="0">
                <a:solidFill>
                  <a:srgbClr val="000000"/>
                </a:solidFill>
              </a:rPr>
              <a:t> le cellule </a:t>
            </a:r>
            <a:r>
              <a:rPr lang="it-IT" sz="2400" cap="all" dirty="0" err="1">
                <a:solidFill>
                  <a:srgbClr val="000000"/>
                </a:solidFill>
              </a:rPr>
              <a:t>entodermiche</a:t>
            </a:r>
            <a:r>
              <a:rPr lang="it-IT" sz="2400" cap="all" dirty="0">
                <a:solidFill>
                  <a:srgbClr val="000000"/>
                </a:solidFill>
              </a:rPr>
              <a:t> sprofondano nel mesenchima e formano gruppi cellulari che si differenziano in </a:t>
            </a:r>
            <a:r>
              <a:rPr lang="it-IT" sz="2400" cap="all" dirty="0" smtClean="0">
                <a:solidFill>
                  <a:srgbClr val="000000"/>
                </a:solidFill>
              </a:rPr>
              <a:t>ghiandole</a:t>
            </a:r>
          </a:p>
          <a:p>
            <a:pPr algn="just"/>
            <a:endParaRPr lang="it-IT" sz="2400" cap="all" dirty="0" smtClean="0">
              <a:solidFill>
                <a:srgbClr val="000000"/>
              </a:solidFill>
            </a:endParaRPr>
          </a:p>
          <a:p>
            <a:pPr algn="just">
              <a:buFontTx/>
              <a:buChar char="-"/>
            </a:pPr>
            <a:r>
              <a:rPr lang="it-IT" sz="2400" cap="all" dirty="0">
                <a:solidFill>
                  <a:srgbClr val="000000"/>
                </a:solidFill>
              </a:rPr>
              <a:t> la porzione di cellule che rimane in comunicazione con l’esterno forma il dotto delle ghiandole esocrine</a:t>
            </a:r>
            <a:endParaRPr lang="it-IT" sz="2400" cap="all" dirty="0" smtClean="0">
              <a:solidFill>
                <a:srgbClr val="000000"/>
              </a:solidFill>
            </a:endParaRPr>
          </a:p>
          <a:p>
            <a:pPr algn="just">
              <a:buFontTx/>
              <a:buChar char="-"/>
            </a:pPr>
            <a:endParaRPr lang="it-IT" sz="24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25538" y="686165"/>
            <a:ext cx="236492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GHIANDOLE SALIVARI </a:t>
            </a:r>
            <a:endParaRPr lang="it-IT" sz="20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2890460" y="905154"/>
            <a:ext cx="94888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2890460" y="906742"/>
            <a:ext cx="948889" cy="8029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321092" y="686165"/>
            <a:ext cx="141603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MAGGIORI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321092" y="1489124"/>
            <a:ext cx="141603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MINORI</a:t>
            </a:r>
            <a:endParaRPr lang="it-IT" dirty="0"/>
          </a:p>
        </p:txBody>
      </p:sp>
      <p:sp>
        <p:nvSpPr>
          <p:cNvPr id="12" name="Parentesi graffa chiusa 11"/>
          <p:cNvSpPr/>
          <p:nvPr/>
        </p:nvSpPr>
        <p:spPr>
          <a:xfrm>
            <a:off x="5824715" y="452577"/>
            <a:ext cx="175180" cy="16351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248065" y="906742"/>
            <a:ext cx="230652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 DIPENDENZA DELLE DIMENSIONI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25539" y="3174438"/>
            <a:ext cx="256199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GHIANDOLE SALIVARI</a:t>
            </a:r>
            <a:endParaRPr lang="it-IT" sz="2000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3087536" y="3372905"/>
            <a:ext cx="94888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4036425" y="3197237"/>
            <a:ext cx="17007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INTRAPARIETALI</a:t>
            </a:r>
            <a:endParaRPr lang="it-IT" dirty="0"/>
          </a:p>
        </p:txBody>
      </p:sp>
      <p:cxnSp>
        <p:nvCxnSpPr>
          <p:cNvPr id="19" name="Connettore 2 18"/>
          <p:cNvCxnSpPr/>
          <p:nvPr/>
        </p:nvCxnSpPr>
        <p:spPr>
          <a:xfrm>
            <a:off x="3087536" y="3374493"/>
            <a:ext cx="948889" cy="8029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4036426" y="3927200"/>
            <a:ext cx="17007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EXTRAPARIETALI</a:t>
            </a:r>
            <a:endParaRPr lang="it-IT" dirty="0"/>
          </a:p>
        </p:txBody>
      </p:sp>
      <p:sp>
        <p:nvSpPr>
          <p:cNvPr id="21" name="Parentesi graffa chiusa 20"/>
          <p:cNvSpPr/>
          <p:nvPr/>
        </p:nvSpPr>
        <p:spPr>
          <a:xfrm>
            <a:off x="5737125" y="2926258"/>
            <a:ext cx="175180" cy="16351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912305" y="3372905"/>
            <a:ext cx="23065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 RAPPORTO ALLA SEDE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25538" y="5424993"/>
            <a:ext cx="259849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GHIANDOLE SALIVARI</a:t>
            </a:r>
            <a:endParaRPr lang="it-IT" sz="2000" dirty="0"/>
          </a:p>
        </p:txBody>
      </p:sp>
      <p:cxnSp>
        <p:nvCxnSpPr>
          <p:cNvPr id="25" name="Connettore 2 24"/>
          <p:cNvCxnSpPr/>
          <p:nvPr/>
        </p:nvCxnSpPr>
        <p:spPr>
          <a:xfrm>
            <a:off x="3124033" y="5604526"/>
            <a:ext cx="94888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endCxn id="28" idx="1"/>
          </p:cNvCxnSpPr>
          <p:nvPr/>
        </p:nvCxnSpPr>
        <p:spPr>
          <a:xfrm>
            <a:off x="3087536" y="5604526"/>
            <a:ext cx="985386" cy="405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4072923" y="5424993"/>
            <a:ext cx="10656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SIEROSE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072922" y="5825103"/>
            <a:ext cx="11532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MUCOSE</a:t>
            </a:r>
            <a:endParaRPr lang="it-IT" dirty="0"/>
          </a:p>
        </p:txBody>
      </p:sp>
      <p:cxnSp>
        <p:nvCxnSpPr>
          <p:cNvPr id="30" name="Connettore 2 29"/>
          <p:cNvCxnSpPr/>
          <p:nvPr/>
        </p:nvCxnSpPr>
        <p:spPr>
          <a:xfrm>
            <a:off x="3124033" y="5606114"/>
            <a:ext cx="948889" cy="8175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4072922" y="6194435"/>
            <a:ext cx="10656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MISTE</a:t>
            </a:r>
            <a:endParaRPr lang="it-IT" dirty="0"/>
          </a:p>
        </p:txBody>
      </p:sp>
      <p:sp>
        <p:nvSpPr>
          <p:cNvPr id="34" name="Parentesi graffa chiusa 33"/>
          <p:cNvSpPr/>
          <p:nvPr/>
        </p:nvSpPr>
        <p:spPr>
          <a:xfrm>
            <a:off x="5138596" y="5007545"/>
            <a:ext cx="175180" cy="16351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5561946" y="5604526"/>
            <a:ext cx="251090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 RAPPORTO AL CONTENUTO DELLA LORO SECREZIONE</a:t>
            </a:r>
            <a:endParaRPr lang="it-IT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rot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0462" y="710407"/>
            <a:ext cx="3848100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04376" y="481775"/>
            <a:ext cx="427729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SONO GHIANDOLE SALIVARI MAGGIORI ED EXTRAPARIETALI</a:t>
            </a:r>
            <a:endParaRPr lang="it-IT" sz="2000" dirty="0"/>
          </a:p>
        </p:txBody>
      </p:sp>
      <p:cxnSp>
        <p:nvCxnSpPr>
          <p:cNvPr id="7" name="Connettore 2 6"/>
          <p:cNvCxnSpPr/>
          <p:nvPr/>
        </p:nvCxnSpPr>
        <p:spPr>
          <a:xfrm rot="5400000">
            <a:off x="2007828" y="1532922"/>
            <a:ext cx="68181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04376" y="2131491"/>
            <a:ext cx="40291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PAROTIDI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SOTTOMANDIBOLARI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SOTTOLINGUALI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1167862" y="2334293"/>
            <a:ext cx="55473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722597" y="2154391"/>
            <a:ext cx="100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SIEROSE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2607431" y="2339057"/>
            <a:ext cx="18742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2330063" y="3129005"/>
            <a:ext cx="55473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452510" y="5142861"/>
            <a:ext cx="215161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MISTA PREVALENTEMENTE MUCOSA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1897775" y="5604526"/>
            <a:ext cx="55473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386801" y="1971313"/>
            <a:ext cx="55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884798" y="2668928"/>
            <a:ext cx="221566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MISTA PREVALENTEMENTE SIEROSA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19692" y="1021948"/>
            <a:ext cx="664221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GHIANDOLE SALIVARI MINORI O INTRAPARIETALI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399" y="2277484"/>
            <a:ext cx="4613007" cy="3067650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58172" y="323939"/>
            <a:ext cx="446707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 smtClean="0"/>
              <a:t>GHIANDOLE SALIVARI MINORI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1270051" y="1021948"/>
            <a:ext cx="635025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400" i="1" dirty="0" smtClean="0">
                <a:solidFill>
                  <a:srgbClr val="FF0000"/>
                </a:solidFill>
              </a:rPr>
              <a:t>Le ghiandole salivari minori</a:t>
            </a:r>
            <a:r>
              <a:rPr lang="it-IT" sz="2400" dirty="0" smtClean="0"/>
              <a:t>, intramurali, sono situate nella mucosa e nella sottomucosa </a:t>
            </a:r>
          </a:p>
          <a:p>
            <a:pPr algn="just"/>
            <a:r>
              <a:rPr lang="it-IT" sz="2400" cap="all" dirty="0" smtClean="0"/>
              <a:t>delle labbra </a:t>
            </a:r>
            <a:r>
              <a:rPr lang="it-IT" sz="2400" dirty="0" smtClean="0"/>
              <a:t>(ghiandole labiali),</a:t>
            </a:r>
            <a:r>
              <a:rPr lang="it-IT" sz="2400" dirty="0" smtClean="0"/>
              <a:t> </a:t>
            </a:r>
          </a:p>
          <a:p>
            <a:pPr algn="just"/>
            <a:r>
              <a:rPr lang="it-IT" sz="2400" cap="all" dirty="0" smtClean="0"/>
              <a:t>delle </a:t>
            </a:r>
            <a:r>
              <a:rPr lang="it-IT" sz="2400" cap="all" dirty="0" smtClean="0"/>
              <a:t>guance </a:t>
            </a:r>
            <a:r>
              <a:rPr lang="it-IT" sz="2400" dirty="0" smtClean="0"/>
              <a:t>(ghiandole </a:t>
            </a:r>
            <a:r>
              <a:rPr lang="it-IT" sz="2400" dirty="0" err="1" smtClean="0"/>
              <a:t>malari</a:t>
            </a:r>
            <a:r>
              <a:rPr lang="it-IT" sz="2400" dirty="0" smtClean="0"/>
              <a:t>),</a:t>
            </a:r>
            <a:r>
              <a:rPr lang="it-IT" sz="2400" dirty="0" smtClean="0"/>
              <a:t> </a:t>
            </a:r>
          </a:p>
          <a:p>
            <a:pPr algn="just"/>
            <a:r>
              <a:rPr lang="it-IT" sz="2400" cap="all" dirty="0" smtClean="0"/>
              <a:t>del </a:t>
            </a:r>
            <a:r>
              <a:rPr lang="it-IT" sz="2400" cap="all" dirty="0" smtClean="0"/>
              <a:t>palato </a:t>
            </a:r>
            <a:r>
              <a:rPr lang="it-IT" sz="2400" dirty="0" smtClean="0"/>
              <a:t>(</a:t>
            </a:r>
            <a:r>
              <a:rPr lang="it-IT" sz="2400" dirty="0" smtClean="0"/>
              <a:t>ghiandole </a:t>
            </a:r>
            <a:r>
              <a:rPr lang="it-IT" sz="2400" dirty="0" smtClean="0"/>
              <a:t>palatine)  </a:t>
            </a:r>
          </a:p>
          <a:p>
            <a:pPr algn="just"/>
            <a:r>
              <a:rPr lang="it-IT" sz="2400" cap="all" dirty="0" smtClean="0"/>
              <a:t>della lingua </a:t>
            </a:r>
            <a:r>
              <a:rPr lang="it-IT" sz="2400" dirty="0" smtClean="0"/>
              <a:t>(ghiandole linguali)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374994" y="3533020"/>
            <a:ext cx="83940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 smtClean="0"/>
              <a:t>La </a:t>
            </a:r>
            <a:r>
              <a:rPr lang="it-IT" sz="2400" dirty="0" smtClean="0">
                <a:solidFill>
                  <a:srgbClr val="000000"/>
                </a:solidFill>
              </a:rPr>
              <a:t>struttura è </a:t>
            </a:r>
            <a:r>
              <a:rPr lang="it-IT" sz="2400" cap="all" dirty="0" smtClean="0">
                <a:solidFill>
                  <a:srgbClr val="FF0000"/>
                </a:solidFill>
              </a:rPr>
              <a:t>tubulo-acinosa </a:t>
            </a:r>
            <a:r>
              <a:rPr lang="it-IT" sz="2400" dirty="0" smtClean="0"/>
              <a:t>più o meno complessa; la secrezione può essere sierosa, mucosa o mista.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54735" y="4934548"/>
            <a:ext cx="7839278" cy="1200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000000"/>
                </a:solidFill>
              </a:rPr>
              <a:t>PREVALENTEMENTE MUCOSE CONTRUBUISCONO AD AUMENTARE LA VISCOSITA’ DELLA SALIVA FAVORENDO LE ATTIVITA’ MASTICATORIE </a:t>
            </a:r>
            <a:endParaRPr lang="it-IT" sz="2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98530" y="496375"/>
            <a:ext cx="17809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PAROTIDE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91966" y="1445326"/>
            <a:ext cx="855459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GHIANDOLE PARI </a:t>
            </a:r>
            <a:r>
              <a:rPr lang="it-IT" sz="2000" dirty="0" err="1" smtClean="0"/>
              <a:t>DI</a:t>
            </a:r>
            <a:r>
              <a:rPr lang="it-IT" sz="2000" dirty="0" smtClean="0"/>
              <a:t> GRANDI DIMENSIONI LOCALIZZATE ANTERO/INFERIORMENTE ALL’ORECCHIO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1966" y="2419915"/>
            <a:ext cx="855459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IL DOTTO PRINCIPALE DELLA GHIANDOLA PAROTIDE ATRAVERSA LA GUANCIA E SI APRE ALL’ALTEZZA DEL SECONDO MOLARE SUPERIORE</a:t>
            </a:r>
            <a:endParaRPr lang="it-IT" sz="2000" dirty="0"/>
          </a:p>
        </p:txBody>
      </p:sp>
      <p:pic>
        <p:nvPicPr>
          <p:cNvPr id="7" name="Picture 3" descr="img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3982" y="3363441"/>
            <a:ext cx="4671450" cy="3253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0853" y="233588"/>
            <a:ext cx="6394049" cy="5283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000000"/>
                </a:solidFill>
              </a:rPr>
              <a:t>STRUTTURA DELLA GHIANDOLA PAROTIDE</a:t>
            </a:r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200" y="1051147"/>
            <a:ext cx="8229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LA GHIANDOLA PAROTIDE E’ STRUTTURALMENTE UNA GHIANDOLA</a:t>
            </a:r>
          </a:p>
          <a:p>
            <a:endParaRPr lang="it-IT" sz="2000" dirty="0"/>
          </a:p>
        </p:txBody>
      </p:sp>
      <p:cxnSp>
        <p:nvCxnSpPr>
          <p:cNvPr id="6" name="Connettore 2 5"/>
          <p:cNvCxnSpPr/>
          <p:nvPr/>
        </p:nvCxnSpPr>
        <p:spPr>
          <a:xfrm rot="16200000" flipH="1">
            <a:off x="4218880" y="1751911"/>
            <a:ext cx="715364" cy="145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919656" y="1985379"/>
            <a:ext cx="332840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TUBULO ACINOSA-COMPOSTA </a:t>
            </a:r>
            <a:r>
              <a:rPr lang="it-IT" sz="2000" dirty="0" err="1" smtClean="0"/>
              <a:t>DI</a:t>
            </a:r>
            <a:r>
              <a:rPr lang="it-IT" sz="2000" dirty="0" smtClean="0"/>
              <a:t> TIPO</a:t>
            </a:r>
            <a:r>
              <a:rPr lang="it-IT" sz="2000" dirty="0" smtClean="0"/>
              <a:t> </a:t>
            </a:r>
            <a:r>
              <a:rPr lang="it-IT" sz="2000" dirty="0" smtClean="0"/>
              <a:t>COMPLETAMENTE SIEROSO</a:t>
            </a:r>
            <a:endParaRPr lang="it-IT" sz="2000" dirty="0"/>
          </a:p>
        </p:txBody>
      </p:sp>
      <p:pic>
        <p:nvPicPr>
          <p:cNvPr id="8" name="Picture 8" descr="parot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898356" y="2617621"/>
            <a:ext cx="3341810" cy="472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9" y="544075"/>
            <a:ext cx="7903882" cy="5683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416</Words>
  <Application>Microsoft Macintosh PowerPoint</Application>
  <PresentationFormat>Presentazione su schermo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GHIANDOLE SALIVARI</vt:lpstr>
      <vt:lpstr>Diapositiva 2</vt:lpstr>
      <vt:lpstr>Diapositiva 3</vt:lpstr>
      <vt:lpstr>Diapositiva 4</vt:lpstr>
      <vt:lpstr>Diapositiva 5</vt:lpstr>
      <vt:lpstr>Diapositiva 6</vt:lpstr>
      <vt:lpstr>Diapositiva 7</vt:lpstr>
      <vt:lpstr>STRUTTURA DELLA GHIANDOLA PAROTIDE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GHIANDOLE SALIVARI</dc:title>
  <dc:creator>Nicolin Vanessa</dc:creator>
  <cp:lastModifiedBy>Nicolin Vanessa</cp:lastModifiedBy>
  <cp:revision>13</cp:revision>
  <dcterms:created xsi:type="dcterms:W3CDTF">2016-04-08T06:46:41Z</dcterms:created>
  <dcterms:modified xsi:type="dcterms:W3CDTF">2016-04-08T08:05:22Z</dcterms:modified>
</cp:coreProperties>
</file>