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9689-AAED-634B-9ACC-4E3E0EF3815F}" type="datetimeFigureOut">
              <a:rPr lang="it-IT" smtClean="0"/>
              <a:pPr/>
              <a:t>8-04-2016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3EA0-3A45-444E-8721-23C796B4CE1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80345"/>
          </a:xfrm>
        </p:spPr>
        <p:txBody>
          <a:bodyPr/>
          <a:lstStyle/>
          <a:p>
            <a:r>
              <a:rPr lang="it-IT" dirty="0" smtClean="0"/>
              <a:t>IL PARODONTO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44" y="1080345"/>
            <a:ext cx="5985449" cy="561135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3042" y="467176"/>
            <a:ext cx="5319707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Le principali funzioni svolte dal legamento </a:t>
            </a:r>
            <a:r>
              <a:rPr lang="it-IT" sz="2400" dirty="0" err="1" smtClean="0"/>
              <a:t>parodontale</a:t>
            </a:r>
            <a:r>
              <a:rPr lang="it-IT" sz="2400" dirty="0" smtClean="0"/>
              <a:t> sono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</a:t>
            </a:r>
            <a:r>
              <a:rPr lang="it-IT" sz="2400" cap="all" dirty="0" smtClean="0">
                <a:solidFill>
                  <a:srgbClr val="FF0000"/>
                </a:solidFill>
              </a:rPr>
              <a:t>distribuzione e assorbimento</a:t>
            </a:r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da parte del processo alveolare, delle forze sviluppate durante la masticazione e i contatti fra i denti e rendere possibile i </a:t>
            </a:r>
            <a:r>
              <a:rPr lang="it-IT" sz="2400" i="1" dirty="0" smtClean="0"/>
              <a:t>movimenti dentali fisiologici</a:t>
            </a:r>
            <a:endParaRPr lang="it-IT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0359" y="277386"/>
            <a:ext cx="32700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CEMENTO RADICOLARE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0" y="1065746"/>
            <a:ext cx="89341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Il cemento è un tessuto calcificato specializzato che ricopre le superfici della radice dei denti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0" y="2306682"/>
            <a:ext cx="893415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Esso non contiene vasi sanguigni o linfatici, non ha innervazione, ma è caratterizzato da una continua deposizione lungo l’arco della vita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0" y="3591417"/>
            <a:ext cx="45720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La sua composizione prevede una componente organica, </a:t>
            </a:r>
          </a:p>
          <a:p>
            <a:pPr algn="ctr"/>
            <a:r>
              <a:rPr lang="it-IT" sz="2400" dirty="0" smtClean="0"/>
              <a:t>una inorganica e acqua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4572000" y="3591417"/>
            <a:ext cx="4572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it-IT" sz="2400" dirty="0" smtClean="0"/>
              <a:t>la </a:t>
            </a:r>
            <a:r>
              <a:rPr lang="it-IT" sz="2400" cap="all" dirty="0" smtClean="0"/>
              <a:t>componente organica </a:t>
            </a:r>
            <a:r>
              <a:rPr lang="it-IT" sz="2400" dirty="0" smtClean="0"/>
              <a:t>collagene, proteine ossee, </a:t>
            </a:r>
            <a:r>
              <a:rPr lang="it-IT" sz="2400" dirty="0" err="1" smtClean="0"/>
              <a:t>glicoproteine</a:t>
            </a:r>
            <a:r>
              <a:rPr lang="it-IT" sz="2400" dirty="0" smtClean="0"/>
              <a:t>,  fosfatasi alcalina (enzima che regola la mineralizzazione)</a:t>
            </a:r>
          </a:p>
          <a:p>
            <a:pPr algn="ctr"/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1681540" y="5530409"/>
            <a:ext cx="5780920" cy="1200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la </a:t>
            </a:r>
            <a:r>
              <a:rPr lang="it-IT" sz="2400" cap="all" dirty="0" smtClean="0"/>
              <a:t>componente inorganica </a:t>
            </a:r>
            <a:r>
              <a:rPr lang="it-IT" sz="2400" dirty="0" smtClean="0"/>
              <a:t>è per il 65% </a:t>
            </a:r>
            <a:r>
              <a:rPr lang="it-IT" sz="2400" dirty="0" err="1" smtClean="0"/>
              <a:t>idrossiapatite</a:t>
            </a:r>
            <a:r>
              <a:rPr lang="it-IT" sz="2400" dirty="0" smtClean="0"/>
              <a:t>, sono presenti anche tracce di fluoruri, solfuri, rame, zinco e sodio</a:t>
            </a:r>
            <a:endParaRPr lang="it-IT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29710" y="1080345"/>
            <a:ext cx="4572000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it-IT" sz="2400" dirty="0" smtClean="0"/>
              <a:t>L’insieme dei tessuti che circondano, sostengono e nutrono il dente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29710" y="338538"/>
            <a:ext cx="45341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PARODONTO</a:t>
            </a:r>
            <a:endParaRPr lang="it-IT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092" y="2511072"/>
            <a:ext cx="4428754" cy="4151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2240" y="817558"/>
            <a:ext cx="850213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Essi sono: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 la gengiva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 il legamento alveolo-dentario </a:t>
            </a:r>
            <a:r>
              <a:rPr lang="it-IT" sz="2400" dirty="0" err="1" smtClean="0"/>
              <a:t>parodontale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 il cemento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 l’osso alveolare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2241" y="163347"/>
            <a:ext cx="45341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 smtClean="0"/>
              <a:t>IL PARODONTO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661" y="2946340"/>
            <a:ext cx="4645631" cy="36962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7419" y="656966"/>
            <a:ext cx="45720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it-IT" sz="2400" dirty="0" err="1" smtClean="0"/>
              <a:t>Isto-topograficamente</a:t>
            </a:r>
            <a:r>
              <a:rPr lang="it-IT" sz="2400" dirty="0" smtClean="0"/>
              <a:t> il parodonto può essere diviso in </a:t>
            </a:r>
          </a:p>
          <a:p>
            <a:pPr algn="just"/>
            <a:r>
              <a:rPr lang="it-IT" sz="2400" cap="all" dirty="0" smtClean="0"/>
              <a:t>parodonto marginale</a:t>
            </a:r>
            <a:r>
              <a:rPr lang="it-IT" sz="2400" dirty="0" smtClean="0"/>
              <a:t> (epitelio gengivale e lamina propria)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 </a:t>
            </a:r>
            <a:r>
              <a:rPr lang="it-IT" sz="2400" cap="all" dirty="0" smtClean="0"/>
              <a:t>derivazione ectodermica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7419" y="3533020"/>
            <a:ext cx="45720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it-IT" sz="2400" cap="all" dirty="0" smtClean="0"/>
              <a:t>parodonto profondo </a:t>
            </a:r>
            <a:r>
              <a:rPr lang="it-IT" sz="2400" dirty="0" smtClean="0"/>
              <a:t>(cemento radicolare, osso alveolare e legamento </a:t>
            </a:r>
            <a:r>
              <a:rPr lang="it-IT" sz="2400" dirty="0" err="1" smtClean="0"/>
              <a:t>parodontale</a:t>
            </a:r>
            <a:r>
              <a:rPr lang="it-IT" sz="2400" dirty="0" smtClean="0"/>
              <a:t>) derivazione </a:t>
            </a:r>
          </a:p>
          <a:p>
            <a:pPr algn="ctr"/>
            <a:r>
              <a:rPr lang="it-IT" sz="2400" cap="all" dirty="0" err="1" smtClean="0"/>
              <a:t>ecto-mesenchimale</a:t>
            </a:r>
            <a:r>
              <a:rPr lang="it-IT" sz="2400" cap="all" dirty="0" smtClean="0"/>
              <a:t>.</a:t>
            </a:r>
            <a:endParaRPr lang="it-IT" sz="2400" cap="all" dirty="0"/>
          </a:p>
        </p:txBody>
      </p:sp>
      <p:cxnSp>
        <p:nvCxnSpPr>
          <p:cNvPr id="9" name="Connettore 2 8"/>
          <p:cNvCxnSpPr/>
          <p:nvPr/>
        </p:nvCxnSpPr>
        <p:spPr>
          <a:xfrm rot="16200000" flipH="1">
            <a:off x="1948856" y="2211793"/>
            <a:ext cx="437978" cy="18977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3350" y="642367"/>
            <a:ext cx="49634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PARODONTO SUPERFICIALE: GENGIVA</a:t>
            </a:r>
            <a:endParaRPr lang="it-IT" sz="2400" dirty="0"/>
          </a:p>
        </p:txBody>
      </p:sp>
      <p:cxnSp>
        <p:nvCxnSpPr>
          <p:cNvPr id="7" name="Connettore 1 6"/>
          <p:cNvCxnSpPr>
            <a:stCxn id="4" idx="2"/>
          </p:cNvCxnSpPr>
          <p:nvPr/>
        </p:nvCxnSpPr>
        <p:spPr>
          <a:xfrm rot="16200000" flipH="1">
            <a:off x="2624918" y="1384172"/>
            <a:ext cx="56028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423350" y="1664314"/>
            <a:ext cx="45720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it-IT" sz="2400" dirty="0" smtClean="0"/>
              <a:t>La gengiva è quella parte di mucosa masticatoria, di </a:t>
            </a:r>
            <a:r>
              <a:rPr lang="it-IT" sz="2400" cap="all" dirty="0" smtClean="0"/>
              <a:t>derivazione ectodermica</a:t>
            </a:r>
            <a:r>
              <a:rPr lang="it-IT" sz="2400" dirty="0" smtClean="0"/>
              <a:t>,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ricopre il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 </a:t>
            </a:r>
            <a:r>
              <a:rPr lang="it-IT" sz="2400" cap="all" dirty="0" smtClean="0"/>
              <a:t>processo alveolare </a:t>
            </a:r>
            <a:r>
              <a:rPr lang="it-IT" sz="2400" dirty="0" smtClean="0"/>
              <a:t>e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cap="all" dirty="0" smtClean="0"/>
              <a:t>circonda il colletto dei denti</a:t>
            </a:r>
            <a:endParaRPr lang="it-IT" sz="2400" cap="all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104032"/>
            <a:ext cx="3449782" cy="47625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23350" y="5866532"/>
            <a:ext cx="823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GENGIVA</a:t>
            </a:r>
            <a:endParaRPr lang="it-IT" sz="2400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737196" y="5635312"/>
            <a:ext cx="1167863" cy="481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1737196" y="6117088"/>
            <a:ext cx="992683" cy="452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094836" y="5416324"/>
            <a:ext cx="229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LIBERA</a:t>
            </a:r>
            <a:endParaRPr lang="it-IT" sz="2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094836" y="6117088"/>
            <a:ext cx="268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ADERENTE</a:t>
            </a:r>
            <a:endParaRPr lang="it-IT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7642" y="523979"/>
            <a:ext cx="4572000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it-IT" sz="2400" cap="all" dirty="0" smtClean="0"/>
              <a:t>gengiva libera</a:t>
            </a:r>
            <a:r>
              <a:rPr lang="it-IT" sz="2400" dirty="0" smtClean="0"/>
              <a:t>: è la parte di tessuto che circonda il dente, anche detta </a:t>
            </a:r>
            <a:r>
              <a:rPr lang="it-IT" sz="2400" cap="all" dirty="0" smtClean="0"/>
              <a:t>gengiva marginale</a:t>
            </a:r>
          </a:p>
        </p:txBody>
      </p:sp>
      <p:cxnSp>
        <p:nvCxnSpPr>
          <p:cNvPr id="7" name="Connettore 2 6"/>
          <p:cNvCxnSpPr/>
          <p:nvPr/>
        </p:nvCxnSpPr>
        <p:spPr>
          <a:xfrm rot="5400000">
            <a:off x="2235108" y="2030094"/>
            <a:ext cx="6115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27642" y="2336675"/>
            <a:ext cx="45720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it-IT" sz="2400" dirty="0" smtClean="0"/>
              <a:t>prende il nome di </a:t>
            </a:r>
            <a:r>
              <a:rPr lang="it-IT" sz="2400" cap="all" dirty="0" smtClean="0"/>
              <a:t>gengiva interdentale</a:t>
            </a:r>
            <a:r>
              <a:rPr lang="it-IT" sz="2400" dirty="0" smtClean="0"/>
              <a:t> negli spazi tra due denti adiacenti, dove </a:t>
            </a:r>
            <a:r>
              <a:rPr lang="it-IT" sz="2400" cap="all" dirty="0" smtClean="0"/>
              <a:t>f</a:t>
            </a:r>
            <a:r>
              <a:rPr lang="it-IT" sz="2400" dirty="0" smtClean="0"/>
              <a:t>orma</a:t>
            </a:r>
            <a:r>
              <a:rPr lang="it-IT" sz="2400" cap="all" dirty="0" smtClean="0"/>
              <a:t> </a:t>
            </a:r>
          </a:p>
          <a:p>
            <a:pPr algn="ctr"/>
            <a:endParaRPr lang="it-IT" sz="2400" cap="all" dirty="0" smtClean="0"/>
          </a:p>
          <a:p>
            <a:pPr algn="ctr"/>
            <a:r>
              <a:rPr lang="it-IT" sz="2400" cap="all" dirty="0" smtClean="0"/>
              <a:t>la papilla interdentale</a:t>
            </a:r>
            <a:endParaRPr lang="it-IT" sz="2400" cap="all" dirty="0"/>
          </a:p>
        </p:txBody>
      </p:sp>
      <p:cxnSp>
        <p:nvCxnSpPr>
          <p:cNvPr id="10" name="Connettore 2 9"/>
          <p:cNvCxnSpPr/>
          <p:nvPr/>
        </p:nvCxnSpPr>
        <p:spPr>
          <a:xfrm rot="5400000">
            <a:off x="2335589" y="3602717"/>
            <a:ext cx="4153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27642" y="4569567"/>
            <a:ext cx="7275876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 smtClean="0"/>
              <a:t>Il margine gengivale libero è spesso arrotondato </a:t>
            </a:r>
          </a:p>
          <a:p>
            <a:endParaRPr lang="it-IT" sz="2400" dirty="0" smtClean="0"/>
          </a:p>
          <a:p>
            <a:r>
              <a:rPr lang="it-IT" sz="2400" dirty="0" smtClean="0"/>
              <a:t>ha una profondità compresa tra 0,5-2 mm</a:t>
            </a:r>
            <a:endParaRPr lang="it-IT" sz="2400" dirty="0"/>
          </a:p>
        </p:txBody>
      </p:sp>
      <p:cxnSp>
        <p:nvCxnSpPr>
          <p:cNvPr id="13" name="Connettore 2 12"/>
          <p:cNvCxnSpPr/>
          <p:nvPr/>
        </p:nvCxnSpPr>
        <p:spPr>
          <a:xfrm rot="5400000">
            <a:off x="2902540" y="5185051"/>
            <a:ext cx="41537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823" y="965939"/>
            <a:ext cx="4116977" cy="31218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6839" y="289679"/>
            <a:ext cx="45720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cap="all" dirty="0" smtClean="0"/>
              <a:t>gengiva aderente</a:t>
            </a:r>
            <a:r>
              <a:rPr lang="it-IT" sz="2400" dirty="0" smtClean="0"/>
              <a:t>: si estende dal solco gengivale libero, che delimita la gengiva libera</a:t>
            </a:r>
          </a:p>
          <a:p>
            <a:endParaRPr lang="it-IT" sz="2400" dirty="0" smtClean="0"/>
          </a:p>
          <a:p>
            <a:r>
              <a:rPr lang="it-IT" sz="2400" cap="all" dirty="0" smtClean="0"/>
              <a:t> </a:t>
            </a:r>
            <a:r>
              <a:rPr lang="it-IT" sz="2400" cap="all" dirty="0" err="1" smtClean="0"/>
              <a:t>apicalmente</a:t>
            </a:r>
            <a:r>
              <a:rPr lang="it-IT" sz="2400" cap="all" dirty="0" smtClean="0"/>
              <a:t> </a:t>
            </a:r>
            <a:r>
              <a:rPr lang="it-IT" sz="2400" dirty="0" smtClean="0"/>
              <a:t>la gengiva aderente termina a livello della linea </a:t>
            </a:r>
            <a:r>
              <a:rPr lang="it-IT" sz="2400" dirty="0" err="1" smtClean="0"/>
              <a:t>mucogengivale</a:t>
            </a:r>
            <a:r>
              <a:rPr lang="it-IT" sz="2400" dirty="0" smtClean="0"/>
              <a:t>, continuandosi con la mucosa alveolare</a:t>
            </a:r>
            <a:r>
              <a:rPr lang="it-IT" b="1" dirty="0" smtClean="0"/>
              <a:t>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39" y="289679"/>
            <a:ext cx="3994800" cy="3222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256839" y="3512603"/>
            <a:ext cx="85668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 smtClean="0"/>
              <a:t>Mostra un </a:t>
            </a:r>
            <a:r>
              <a:rPr lang="it-IT" sz="2400" cap="all" dirty="0" smtClean="0"/>
              <a:t>colore rosa corallo </a:t>
            </a:r>
            <a:r>
              <a:rPr lang="it-IT" sz="2400" dirty="0" smtClean="0"/>
              <a:t>che dipende dal grado di cheratinizzazione, dallo spessore dell‟epitelio e dalla presenza di pigmentazioni, </a:t>
            </a:r>
          </a:p>
          <a:p>
            <a:endParaRPr lang="it-IT" sz="2400" dirty="0" smtClean="0"/>
          </a:p>
          <a:p>
            <a:r>
              <a:rPr lang="it-IT" sz="2400" dirty="0" smtClean="0"/>
              <a:t>ha consistenza compatta grazie al ricco contenuto di </a:t>
            </a:r>
            <a:r>
              <a:rPr lang="it-IT" sz="2400" i="1" dirty="0" smtClean="0"/>
              <a:t>fibre collagene </a:t>
            </a:r>
            <a:r>
              <a:rPr lang="it-IT" sz="2400" dirty="0" smtClean="0"/>
              <a:t>e mostra spesso una </a:t>
            </a:r>
            <a:r>
              <a:rPr lang="it-IT" sz="2400" i="1" dirty="0" smtClean="0"/>
              <a:t>superficie punteggiata </a:t>
            </a:r>
            <a:r>
              <a:rPr lang="it-IT" sz="2400" dirty="0" smtClean="0"/>
              <a:t>che le conferisce l‟aspetto a buccia d‟arancia causata dalle </a:t>
            </a:r>
            <a:r>
              <a:rPr lang="it-IT" sz="2400" dirty="0" smtClean="0">
                <a:solidFill>
                  <a:srgbClr val="FF0000"/>
                </a:solidFill>
              </a:rPr>
              <a:t>introflessioni epiteliali nel connettivo sottostante 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1966" y="394180"/>
            <a:ext cx="457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PARODONTO PROFONDO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rot="16200000" flipH="1">
            <a:off x="1567740" y="1026888"/>
            <a:ext cx="3405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91966" y="1200688"/>
            <a:ext cx="45719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LEGAMENTO PARODONTALE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0" y="2073094"/>
            <a:ext cx="4863965" cy="4154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Il legamento parodontale è </a:t>
            </a:r>
          </a:p>
          <a:p>
            <a:pPr algn="just"/>
            <a:endParaRPr lang="it-IT" sz="2400" cap="all" dirty="0" smtClean="0"/>
          </a:p>
          <a:p>
            <a:pPr algn="just"/>
            <a:r>
              <a:rPr lang="it-IT" sz="2400" cap="all" dirty="0" smtClean="0"/>
              <a:t>una struttura connettivale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composta da un complesso di cellule,</a:t>
            </a:r>
          </a:p>
          <a:p>
            <a:pPr algn="just"/>
            <a:r>
              <a:rPr lang="it-IT" sz="2400" dirty="0" smtClean="0"/>
              <a:t>fibre nervose</a:t>
            </a:r>
          </a:p>
          <a:p>
            <a:pPr algn="just"/>
            <a:r>
              <a:rPr lang="it-IT" sz="2400" dirty="0" smtClean="0"/>
              <a:t>vasi sanguigni e linfatici,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immersi in una </a:t>
            </a:r>
            <a:r>
              <a:rPr lang="it-IT" sz="2400" i="1" dirty="0" smtClean="0">
                <a:solidFill>
                  <a:srgbClr val="FF0000"/>
                </a:solidFill>
              </a:rPr>
              <a:t>matrice extracellulare</a:t>
            </a:r>
            <a:r>
              <a:rPr lang="it-IT" sz="2400" dirty="0" smtClean="0"/>
              <a:t> prevalentemente formata da fasci di fibre connettivali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497" y="2494299"/>
            <a:ext cx="4233503" cy="266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17694"/>
            <a:ext cx="4572000" cy="6740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it-IT" sz="2400" dirty="0" smtClean="0"/>
              <a:t>l dente è unito all‟osso mediante fasci di </a:t>
            </a:r>
            <a:r>
              <a:rPr lang="it-IT" sz="2400" i="1" dirty="0" smtClean="0"/>
              <a:t>fibre collagene </a:t>
            </a:r>
            <a:r>
              <a:rPr lang="it-IT" sz="2400" dirty="0" smtClean="0"/>
              <a:t>che possono essere divisi in quattro gruppi principali in base alla loro disposizione:</a:t>
            </a:r>
          </a:p>
          <a:p>
            <a:r>
              <a:rPr lang="it-IT" sz="2400" cap="all" dirty="0" smtClean="0">
                <a:solidFill>
                  <a:srgbClr val="FF0000"/>
                </a:solidFill>
              </a:rPr>
              <a:t>Fibre della cresta alveolare</a:t>
            </a:r>
            <a:r>
              <a:rPr lang="it-IT" sz="2400" dirty="0" smtClean="0"/>
              <a:t>: decorrono dalla porzione sopracrestale della radice fino alla cresta alveolare;</a:t>
            </a:r>
          </a:p>
          <a:p>
            <a:r>
              <a:rPr lang="it-IT" sz="2400" cap="all" dirty="0" smtClean="0">
                <a:solidFill>
                  <a:srgbClr val="FF0000"/>
                </a:solidFill>
              </a:rPr>
              <a:t>Fibre orizzontali</a:t>
            </a:r>
            <a:r>
              <a:rPr lang="it-IT" sz="2400" dirty="0" smtClean="0"/>
              <a:t>: situate nella porzione più coronale del legamento;</a:t>
            </a:r>
          </a:p>
          <a:p>
            <a:r>
              <a:rPr lang="it-IT" sz="2400" cap="all" dirty="0" smtClean="0">
                <a:solidFill>
                  <a:srgbClr val="FF0000"/>
                </a:solidFill>
              </a:rPr>
              <a:t>Fibre oblique</a:t>
            </a:r>
            <a:r>
              <a:rPr lang="it-IT" sz="2400" dirty="0" smtClean="0"/>
              <a:t>: decorrono dalla radice in direzione coronale fino all‟osso alveolare;</a:t>
            </a:r>
          </a:p>
          <a:p>
            <a:r>
              <a:rPr lang="it-IT" sz="2400" cap="all" dirty="0" smtClean="0">
                <a:solidFill>
                  <a:srgbClr val="FF0000"/>
                </a:solidFill>
              </a:rPr>
              <a:t>Fibre apicali</a:t>
            </a:r>
            <a:r>
              <a:rPr lang="it-IT" sz="2400" dirty="0" smtClean="0"/>
              <a:t>: decorrono dall‟apice della radice fino al fondo dell‟alveolo con vari orientamenti. 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rcRect r="35391"/>
          <a:stretch>
            <a:fillRect/>
          </a:stretch>
        </p:blipFill>
        <p:spPr>
          <a:xfrm>
            <a:off x="4904151" y="1456675"/>
            <a:ext cx="3592050" cy="4239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505</Words>
  <Application>Microsoft Macintosh PowerPoint</Application>
  <PresentationFormat>Presentazione su schermo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IL PARODONTO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PARODONTO</dc:title>
  <dc:creator>Vanessa Nicolin</dc:creator>
  <cp:lastModifiedBy>Nicolin Vanessa</cp:lastModifiedBy>
  <cp:revision>21</cp:revision>
  <dcterms:created xsi:type="dcterms:W3CDTF">2016-04-08T08:49:31Z</dcterms:created>
  <dcterms:modified xsi:type="dcterms:W3CDTF">2016-04-08T12:40:50Z</dcterms:modified>
</cp:coreProperties>
</file>