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8685-481B-774E-A298-157207C6E9FD}" type="datetimeFigureOut">
              <a:rPr lang="it-IT" smtClean="0"/>
              <a:pPr/>
              <a:t>5-04-2016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DA0A-F89B-484E-AD3C-4B11CFB4423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10975"/>
            <a:ext cx="7772400" cy="5109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CEMENTO &amp;</a:t>
            </a:r>
            <a:br>
              <a:rPr lang="it-IT" dirty="0" smtClean="0"/>
            </a:br>
            <a:r>
              <a:rPr lang="it-IT" dirty="0" smtClean="0"/>
              <a:t>POLPA DENTARIA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451" y="1702546"/>
            <a:ext cx="63500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32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STRUTTURA DEL CEMENTO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457200" y="1240937"/>
            <a:ext cx="4780391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Il cemento (</a:t>
            </a:r>
            <a:r>
              <a:rPr lang="it-IT" sz="2400" dirty="0" err="1"/>
              <a:t>B</a:t>
            </a:r>
            <a:r>
              <a:rPr lang="it-IT" sz="2400" dirty="0" smtClean="0"/>
              <a:t>) ricopre la radice dei denti ed è, anch’esso, una variante del tessuto osseo.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15752"/>
            <a:ext cx="69437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65507" y="2598002"/>
            <a:ext cx="86129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A differenza dell’osso il cemento non è vascolarizzato, non è rimodellato né va incontro a processi riparativi. </a:t>
            </a:r>
            <a:endParaRPr lang="it-I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6035" y="350382"/>
            <a:ext cx="787440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Il cemento si presenta normalmente in due varietà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7999" y="1640241"/>
            <a:ext cx="30569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CEMENTO CELLULARE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59526" y="1640241"/>
            <a:ext cx="30569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CEMENTO ACELLULARE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759526" y="812047"/>
            <a:ext cx="977600" cy="589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10800000" flipV="1">
            <a:off x="2700683" y="812046"/>
            <a:ext cx="934291" cy="589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5" idx="2"/>
          </p:cNvCxnSpPr>
          <p:nvPr/>
        </p:nvCxnSpPr>
        <p:spPr>
          <a:xfrm rot="5400000">
            <a:off x="1790243" y="2413817"/>
            <a:ext cx="628155" cy="4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6169727" y="2413817"/>
            <a:ext cx="628155" cy="4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86035" y="3105835"/>
            <a:ext cx="423943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/>
              <a:t>-cellule</a:t>
            </a:r>
          </a:p>
          <a:p>
            <a:r>
              <a:rPr lang="it-IT" sz="2400" dirty="0" smtClean="0"/>
              <a:t>-sostanza intercellulare organica</a:t>
            </a:r>
          </a:p>
          <a:p>
            <a:r>
              <a:rPr lang="it-IT" sz="2400" dirty="0" smtClean="0"/>
              <a:t>-la sostanza intercellulare inorganica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4525468" y="3059668"/>
            <a:ext cx="461853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ricopre il terzo superiore del dente</a:t>
            </a:r>
          </a:p>
          <a:p>
            <a:endParaRPr lang="it-IT" sz="2400" dirty="0" smtClean="0"/>
          </a:p>
          <a:p>
            <a:r>
              <a:rPr lang="it-IT" sz="2400" dirty="0" smtClean="0"/>
              <a:t>Esso ha uno spessore irregolare, che comunque aumenta in </a:t>
            </a:r>
            <a:r>
              <a:rPr lang="it-IT" sz="2400" i="1" dirty="0" smtClean="0"/>
              <a:t>profondita</a:t>
            </a:r>
            <a:r>
              <a:rPr lang="it-IT" sz="2400" dirty="0" smtClean="0"/>
              <a:t>̀ dove può raggiungere il valore di </a:t>
            </a:r>
            <a:r>
              <a:rPr lang="it-IT" sz="2400" i="1" dirty="0" smtClean="0"/>
              <a:t>100-150 μm</a:t>
            </a:r>
            <a:r>
              <a:rPr lang="it-IT" sz="2400" dirty="0" smtClean="0"/>
              <a:t>, mentre al </a:t>
            </a:r>
            <a:r>
              <a:rPr lang="it-IT" sz="2400" i="1" dirty="0" smtClean="0">
                <a:solidFill>
                  <a:srgbClr val="376092"/>
                </a:solidFill>
              </a:rPr>
              <a:t>colletto è di soli 10 μ</a:t>
            </a:r>
            <a:endParaRPr lang="it-IT" sz="2400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130"/>
          </a:xfrm>
        </p:spPr>
        <p:txBody>
          <a:bodyPr>
            <a:noAutofit/>
          </a:bodyPr>
          <a:lstStyle/>
          <a:p>
            <a:r>
              <a:rPr lang="it-IT" sz="2800" dirty="0"/>
              <a:t>L</a:t>
            </a:r>
            <a:r>
              <a:rPr lang="it-IT" sz="2800" dirty="0" smtClean="0"/>
              <a:t>e cellule del cemento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960824" y="1576720"/>
            <a:ext cx="4572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Le cellule del cemento comprendono</a:t>
            </a:r>
          </a:p>
          <a:p>
            <a:pPr>
              <a:buFontTx/>
              <a:buChar char="-"/>
            </a:pPr>
            <a:r>
              <a:rPr lang="it-IT" sz="2400" dirty="0" smtClean="0"/>
              <a:t>i </a:t>
            </a:r>
            <a:r>
              <a:rPr lang="it-IT" sz="2400" dirty="0" err="1" smtClean="0"/>
              <a:t>cementoblasti</a:t>
            </a: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 i </a:t>
            </a:r>
            <a:r>
              <a:rPr lang="it-IT" sz="2400" dirty="0" err="1" smtClean="0"/>
              <a:t>cementociti</a:t>
            </a: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 i </a:t>
            </a:r>
            <a:r>
              <a:rPr lang="it-IT" sz="2400" dirty="0" err="1" smtClean="0"/>
              <a:t>cementoclasti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69" y="3927310"/>
            <a:ext cx="7017121" cy="274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3848" y="525573"/>
            <a:ext cx="4572000" cy="4154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I </a:t>
            </a:r>
            <a:r>
              <a:rPr lang="it-IT" sz="2400" cap="all" dirty="0" err="1" smtClean="0"/>
              <a:t>cementoblasti</a:t>
            </a:r>
            <a:r>
              <a:rPr lang="it-IT" sz="2400" cap="all" dirty="0" smtClean="0"/>
              <a:t> </a:t>
            </a:r>
          </a:p>
          <a:p>
            <a:r>
              <a:rPr lang="it-IT" sz="2400" dirty="0" smtClean="0"/>
              <a:t>sono le cellule che depositano la sostanza intercellulare (amorfa e strutturata: </a:t>
            </a:r>
            <a:r>
              <a:rPr lang="it-IT" sz="2400" i="1" dirty="0" err="1" smtClean="0">
                <a:solidFill>
                  <a:srgbClr val="376092"/>
                </a:solidFill>
              </a:rPr>
              <a:t>cementoide</a:t>
            </a:r>
            <a:r>
              <a:rPr lang="it-IT" sz="2400" dirty="0" smtClean="0"/>
              <a:t>)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essi sono molto simili agli osteoblasti per la loro </a:t>
            </a:r>
            <a:r>
              <a:rPr lang="it-IT" sz="2400" i="1" dirty="0" smtClean="0"/>
              <a:t>morfologia</a:t>
            </a:r>
            <a:r>
              <a:rPr lang="it-IT" sz="2400" dirty="0" smtClean="0"/>
              <a:t> e sono anch’essi </a:t>
            </a:r>
            <a:r>
              <a:rPr lang="it-IT" sz="2400" i="1" dirty="0" smtClean="0">
                <a:solidFill>
                  <a:srgbClr val="376092"/>
                </a:solidFill>
              </a:rPr>
              <a:t>accolti in lacune</a:t>
            </a:r>
            <a:r>
              <a:rPr lang="it-IT" sz="2400" dirty="0" smtClean="0"/>
              <a:t>, dove restano intrappolati diventando </a:t>
            </a:r>
            <a:r>
              <a:rPr lang="it-IT" sz="2400" cap="all" dirty="0" err="1" smtClean="0">
                <a:solidFill>
                  <a:srgbClr val="800000"/>
                </a:solidFill>
              </a:rPr>
              <a:t>cementociti</a:t>
            </a:r>
            <a:endParaRPr lang="it-IT" sz="2400" cap="all" dirty="0">
              <a:solidFill>
                <a:srgbClr val="8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32235" y="4934548"/>
            <a:ext cx="457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cap="all" dirty="0" err="1" smtClean="0"/>
              <a:t>Cementoclasti</a:t>
            </a:r>
            <a:r>
              <a:rPr lang="it-IT" sz="2400" cap="all" dirty="0" smtClean="0"/>
              <a:t> </a:t>
            </a:r>
            <a:r>
              <a:rPr lang="it-IT" sz="2400" dirty="0" smtClean="0"/>
              <a:t>sono impegnati nei processi di erosione del cemento (</a:t>
            </a:r>
            <a:r>
              <a:rPr lang="it-IT" sz="2400" dirty="0" err="1" smtClean="0">
                <a:solidFill>
                  <a:srgbClr val="800000"/>
                </a:solidFill>
              </a:rPr>
              <a:t>cementoclasì</a:t>
            </a:r>
            <a:r>
              <a:rPr lang="it-IT" sz="2400" dirty="0" smtClean="0">
                <a:solidFill>
                  <a:srgbClr val="800000"/>
                </a:solidFill>
              </a:rPr>
              <a:t>a</a:t>
            </a:r>
            <a:r>
              <a:rPr lang="it-IT" sz="2400" dirty="0" smtClean="0"/>
              <a:t>) per traumi o processi flogistici</a:t>
            </a:r>
            <a:endParaRPr lang="it-IT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3574" y="350382"/>
            <a:ext cx="8187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cap="all" dirty="0" smtClean="0"/>
              <a:t>Sostanza intercellulare organica e inorganica</a:t>
            </a:r>
            <a:endParaRPr lang="it-IT" sz="2800" cap="all" dirty="0"/>
          </a:p>
        </p:txBody>
      </p:sp>
      <p:sp>
        <p:nvSpPr>
          <p:cNvPr id="5" name="Rettangolo 4"/>
          <p:cNvSpPr/>
          <p:nvPr/>
        </p:nvSpPr>
        <p:spPr>
          <a:xfrm>
            <a:off x="307010" y="1445326"/>
            <a:ext cx="3882697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sostanza </a:t>
            </a:r>
            <a:r>
              <a:rPr lang="it-IT" sz="2400" cap="all" dirty="0" smtClean="0">
                <a:solidFill>
                  <a:srgbClr val="800000"/>
                </a:solidFill>
              </a:rPr>
              <a:t>organica</a:t>
            </a:r>
            <a:r>
              <a:rPr lang="it-IT" sz="2400" dirty="0" smtClean="0"/>
              <a:t> (35%) è costituita per la </a:t>
            </a:r>
          </a:p>
          <a:p>
            <a:endParaRPr lang="it-IT" sz="2400" dirty="0"/>
          </a:p>
          <a:p>
            <a:r>
              <a:rPr lang="it-IT" sz="2400" dirty="0" smtClean="0"/>
              <a:t>parte </a:t>
            </a:r>
            <a:r>
              <a:rPr lang="it-IT" sz="2400" dirty="0" smtClean="0">
                <a:solidFill>
                  <a:srgbClr val="800000"/>
                </a:solidFill>
              </a:rPr>
              <a:t>a</a:t>
            </a:r>
            <a:r>
              <a:rPr lang="it-IT" sz="2400" i="1" dirty="0" smtClean="0">
                <a:solidFill>
                  <a:srgbClr val="800000"/>
                </a:solidFill>
              </a:rPr>
              <a:t>morfa</a:t>
            </a:r>
            <a:r>
              <a:rPr lang="it-IT" sz="2400" dirty="0" smtClean="0">
                <a:solidFill>
                  <a:srgbClr val="800000"/>
                </a:solidFill>
              </a:rPr>
              <a:t> </a:t>
            </a:r>
          </a:p>
          <a:p>
            <a:endParaRPr lang="it-IT" sz="2400" dirty="0" smtClean="0"/>
          </a:p>
          <a:p>
            <a:r>
              <a:rPr lang="it-IT" sz="2400" cap="all" dirty="0" err="1" smtClean="0"/>
              <a:t>proteoglicani</a:t>
            </a:r>
            <a:r>
              <a:rPr lang="it-IT" sz="2400" cap="all" dirty="0" smtClean="0"/>
              <a:t> </a:t>
            </a:r>
          </a:p>
          <a:p>
            <a:endParaRPr lang="it-IT" sz="2400" dirty="0" smtClean="0"/>
          </a:p>
          <a:p>
            <a:r>
              <a:rPr lang="it-IT" sz="2400" cap="all" dirty="0" err="1" smtClean="0"/>
              <a:t>glicoproteine</a:t>
            </a:r>
            <a:endParaRPr lang="it-IT" sz="2400" cap="all" dirty="0" smtClean="0"/>
          </a:p>
        </p:txBody>
      </p:sp>
      <p:sp>
        <p:nvSpPr>
          <p:cNvPr id="6" name="Rettangolo 5"/>
          <p:cNvSpPr/>
          <p:nvPr/>
        </p:nvSpPr>
        <p:spPr>
          <a:xfrm>
            <a:off x="4596976" y="2306682"/>
            <a:ext cx="420430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per quella </a:t>
            </a:r>
            <a:r>
              <a:rPr lang="it-IT" sz="2400" i="1" dirty="0" smtClean="0">
                <a:solidFill>
                  <a:srgbClr val="800000"/>
                </a:solidFill>
              </a:rPr>
              <a:t>strutturata</a:t>
            </a:r>
            <a:r>
              <a:rPr lang="it-IT" sz="2400" dirty="0" smtClean="0"/>
              <a:t> da fibre collagene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07010" y="5159048"/>
            <a:ext cx="84942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</a:t>
            </a:r>
            <a:r>
              <a:rPr lang="it-IT" sz="2400" cap="all" dirty="0" smtClean="0">
                <a:solidFill>
                  <a:srgbClr val="800000"/>
                </a:solidFill>
              </a:rPr>
              <a:t>componente inorganica </a:t>
            </a:r>
            <a:r>
              <a:rPr lang="it-IT" sz="2400" dirty="0" smtClean="0"/>
              <a:t>(65%) è composta da</a:t>
            </a:r>
            <a:r>
              <a:rPr lang="it-IT" sz="2400" dirty="0" err="1" smtClean="0"/>
              <a:t> idrossiapatit</a:t>
            </a:r>
            <a:r>
              <a:rPr lang="it-IT" sz="2400" dirty="0" smtClean="0"/>
              <a:t>e.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0411" y="806489"/>
            <a:ext cx="831235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sz="2400" cap="all" dirty="0" smtClean="0"/>
              <a:t>Alterazioni del cemento</a:t>
            </a:r>
          </a:p>
          <a:p>
            <a:r>
              <a:rPr lang="it-IT" sz="2400" dirty="0" smtClean="0"/>
              <a:t>Per il cemento sono descritti casi di riduzione della componente calcificata e del colore oltre ad alterazioni che comportano un aumento dello spazio fra di esso e lo smalto.</a:t>
            </a:r>
            <a:endParaRPr lang="it-IT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811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POLPA DENTARIA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30926" y="718111"/>
            <a:ext cx="8555874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La polpa dentaria è un tessuto connettivo di tipo mucoso o</a:t>
            </a:r>
            <a:r>
              <a:rPr lang="it-IT" sz="2400" dirty="0" err="1" smtClean="0"/>
              <a:t> simi</a:t>
            </a:r>
            <a:r>
              <a:rPr lang="it-IT" sz="2400" dirty="0" smtClean="0"/>
              <a:t>l embrionale</a:t>
            </a:r>
          </a:p>
          <a:p>
            <a:endParaRPr lang="it-IT" sz="2400" dirty="0"/>
          </a:p>
          <a:p>
            <a:r>
              <a:rPr lang="it-IT" sz="2400" dirty="0" smtClean="0"/>
              <a:t>la polpa è prevalentemente costituita di sostanza fondamentale </a:t>
            </a:r>
            <a:r>
              <a:rPr lang="it-IT" sz="2400" i="1" dirty="0" smtClean="0">
                <a:solidFill>
                  <a:srgbClr val="800000"/>
                </a:solidFill>
              </a:rPr>
              <a:t>amorfa gelatinosa</a:t>
            </a:r>
            <a:r>
              <a:rPr lang="it-IT" sz="2400" dirty="0" smtClean="0"/>
              <a:t>, r</a:t>
            </a:r>
            <a:r>
              <a:rPr lang="it-IT" sz="2400" i="1" dirty="0" smtClean="0">
                <a:solidFill>
                  <a:srgbClr val="800000"/>
                </a:solidFill>
              </a:rPr>
              <a:t>icca di</a:t>
            </a:r>
            <a:r>
              <a:rPr lang="it-IT" sz="2400" i="1" dirty="0" err="1" smtClean="0">
                <a:solidFill>
                  <a:srgbClr val="800000"/>
                </a:solidFill>
              </a:rPr>
              <a:t> glicoprotein</a:t>
            </a:r>
            <a:r>
              <a:rPr lang="it-IT" sz="2400" i="1" dirty="0" smtClean="0">
                <a:solidFill>
                  <a:srgbClr val="800000"/>
                </a:solidFill>
              </a:rPr>
              <a:t>e</a:t>
            </a:r>
            <a:r>
              <a:rPr lang="it-IT" sz="2400" dirty="0" smtClean="0"/>
              <a:t>,</a:t>
            </a:r>
            <a:r>
              <a:rPr lang="it-IT" sz="2400" dirty="0" err="1" smtClean="0"/>
              <a:t> </a:t>
            </a:r>
            <a:r>
              <a:rPr lang="it-IT" sz="2400" i="1" dirty="0" err="1" smtClean="0">
                <a:solidFill>
                  <a:srgbClr val="800000"/>
                </a:solidFill>
              </a:rPr>
              <a:t>proteoglican</a:t>
            </a:r>
            <a:r>
              <a:rPr lang="it-IT" sz="2400" i="1" dirty="0" smtClean="0">
                <a:solidFill>
                  <a:srgbClr val="800000"/>
                </a:solidFill>
              </a:rPr>
              <a:t>i e</a:t>
            </a:r>
            <a:r>
              <a:rPr lang="it-IT" sz="2400" i="1" dirty="0" err="1" smtClean="0">
                <a:solidFill>
                  <a:srgbClr val="800000"/>
                </a:solidFill>
              </a:rPr>
              <a:t> glicosaminoglican</a:t>
            </a:r>
            <a:r>
              <a:rPr lang="it-IT" sz="2400" i="1" dirty="0" smtClean="0">
                <a:solidFill>
                  <a:srgbClr val="800000"/>
                </a:solidFill>
              </a:rPr>
              <a:t>i (prevalentemente acido ialuronico) e scarsi fibroblasti.</a:t>
            </a:r>
          </a:p>
          <a:p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682" y="3787909"/>
            <a:ext cx="7776235" cy="283353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71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LE CELLULE STAMINALI  DELLA POLPA DENTARIA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457200" y="1197139"/>
            <a:ext cx="45720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Numerosi studi hanno evidenziato che le cellule della polpa dentaria sono cellule </a:t>
            </a:r>
            <a:r>
              <a:rPr lang="it-IT" sz="2400" cap="all" dirty="0" err="1" smtClean="0">
                <a:solidFill>
                  <a:srgbClr val="800000"/>
                </a:solidFill>
              </a:rPr>
              <a:t>multipotenti</a:t>
            </a:r>
            <a:endParaRPr lang="it-IT" sz="2400" cap="all" dirty="0">
              <a:solidFill>
                <a:srgbClr val="8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1310" y="2715461"/>
            <a:ext cx="533831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linea </a:t>
            </a:r>
            <a:r>
              <a:rPr lang="it-IT" sz="2400" dirty="0" err="1" smtClean="0"/>
              <a:t>odonto</a:t>
            </a:r>
            <a:r>
              <a:rPr lang="it-IT" sz="2400" dirty="0" smtClean="0"/>
              <a:t>/</a:t>
            </a:r>
            <a:r>
              <a:rPr lang="it-IT" sz="2400" dirty="0" err="1" smtClean="0"/>
              <a:t>osteogenica</a:t>
            </a:r>
            <a:r>
              <a:rPr lang="it-IT" sz="2400" dirty="0" smtClean="0"/>
              <a:t>, </a:t>
            </a:r>
            <a:r>
              <a:rPr lang="it-IT" sz="2400" dirty="0" err="1" smtClean="0"/>
              <a:t>adipogenica</a:t>
            </a:r>
            <a:r>
              <a:rPr lang="it-IT" sz="2400" dirty="0" smtClean="0"/>
              <a:t> e neurogenica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2702664" y="2556067"/>
            <a:ext cx="31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576058" y="3810406"/>
            <a:ext cx="445314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odontoblasti,</a:t>
            </a:r>
          </a:p>
          <a:p>
            <a:r>
              <a:rPr lang="it-IT" sz="2000" dirty="0" smtClean="0"/>
              <a:t>osteoblasti, </a:t>
            </a:r>
          </a:p>
          <a:p>
            <a:r>
              <a:rPr lang="it-IT" sz="2000" dirty="0" err="1" smtClean="0"/>
              <a:t>condroblasti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neuroni</a:t>
            </a:r>
          </a:p>
          <a:p>
            <a:r>
              <a:rPr lang="it-IT" sz="2000" dirty="0" err="1" smtClean="0"/>
              <a:t>melanociti</a:t>
            </a:r>
            <a:endParaRPr lang="it-IT" sz="2000" dirty="0" smtClean="0"/>
          </a:p>
          <a:p>
            <a:r>
              <a:rPr lang="it-IT" sz="2000" dirty="0" smtClean="0"/>
              <a:t>cellule muscolari</a:t>
            </a:r>
          </a:p>
          <a:p>
            <a:r>
              <a:rPr lang="it-IT" sz="2000" dirty="0" smtClean="0"/>
              <a:t>cellule gliali</a:t>
            </a:r>
          </a:p>
          <a:p>
            <a:r>
              <a:rPr lang="it-IT" sz="2000" dirty="0" err="1" smtClean="0"/>
              <a:t>adipociti</a:t>
            </a:r>
            <a:endParaRPr lang="it-IT" sz="2000" dirty="0"/>
          </a:p>
          <a:p>
            <a:r>
              <a:rPr lang="it-IT" sz="2000" dirty="0" err="1" smtClean="0"/>
              <a:t>endoteliociti</a:t>
            </a: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29" y="1518322"/>
            <a:ext cx="3564980" cy="40585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337</Words>
  <Application>Microsoft Macintosh PowerPoint</Application>
  <PresentationFormat>Presentazione su schermo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IL CEMENTO &amp; POLPA DENTARIA</vt:lpstr>
      <vt:lpstr>LA STRUTTURA DEL CEMENTO</vt:lpstr>
      <vt:lpstr>Diapositiva 3</vt:lpstr>
      <vt:lpstr>Le cellule del cemento</vt:lpstr>
      <vt:lpstr>Diapositiva 5</vt:lpstr>
      <vt:lpstr>Diapositiva 6</vt:lpstr>
      <vt:lpstr>Diapositiva 7</vt:lpstr>
      <vt:lpstr>LA POLPA DENTARIA</vt:lpstr>
      <vt:lpstr>LE CELLULE STAMINALI  DELLA POLPA DENTARIA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CEMENTO</dc:title>
  <dc:creator>Vanessa Nicolin</dc:creator>
  <cp:lastModifiedBy>Nicolin Vanessa</cp:lastModifiedBy>
  <cp:revision>15</cp:revision>
  <dcterms:created xsi:type="dcterms:W3CDTF">2016-04-05T14:18:09Z</dcterms:created>
  <dcterms:modified xsi:type="dcterms:W3CDTF">2016-04-06T07:06:04Z</dcterms:modified>
</cp:coreProperties>
</file>