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58" r:id="rId5"/>
    <p:sldId id="260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5104E-9CA9-064C-93F4-1EB3AC96376E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CA159-7AB4-974A-B2C5-1928F237DB0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A159-7AB4-974A-B2C5-1928F237DB0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381E-1B40-414E-8B24-3D9A9A2F93E5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CFD9-5FB8-6745-8AA5-E09E380D34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it-IT" dirty="0" smtClean="0"/>
              <a:t>LA DENTINA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ORGANIZZAZIONE DELLA DENTINA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256838" y="1417638"/>
            <a:ext cx="307157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La dentina è un tessuto duro, costituito da matrice organica (20%) e materiale inorganico (80%)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088" y="1417638"/>
            <a:ext cx="5257800" cy="49053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5760" y="350382"/>
            <a:ext cx="8306423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Possiamo distinguere varie strutture nella dentina:</a:t>
            </a:r>
          </a:p>
          <a:p>
            <a:endParaRPr lang="it-IT" sz="2400" dirty="0" smtClean="0"/>
          </a:p>
          <a:p>
            <a:r>
              <a:rPr lang="it-IT" sz="2400" cap="all" dirty="0" smtClean="0"/>
              <a:t>Canalicoli o tubuli </a:t>
            </a:r>
            <a:r>
              <a:rPr lang="it-IT" sz="2400" cap="all" dirty="0" err="1" smtClean="0"/>
              <a:t>dentinali</a:t>
            </a:r>
            <a:endParaRPr lang="it-IT" sz="2400" cap="all" dirty="0" smtClean="0"/>
          </a:p>
          <a:p>
            <a:endParaRPr lang="it-IT" sz="2400" cap="all" dirty="0" smtClean="0"/>
          </a:p>
          <a:p>
            <a:r>
              <a:rPr lang="it-IT" sz="2400" cap="all" dirty="0" smtClean="0"/>
              <a:t>Linee di embricatura o di von </a:t>
            </a:r>
            <a:r>
              <a:rPr lang="it-IT" sz="2400" cap="all" dirty="0" err="1" smtClean="0"/>
              <a:t>Ebner</a:t>
            </a:r>
            <a:r>
              <a:rPr lang="it-IT" sz="2400" cap="all" dirty="0" smtClean="0"/>
              <a:t> </a:t>
            </a:r>
          </a:p>
          <a:p>
            <a:endParaRPr lang="it-IT" sz="2400" cap="all" dirty="0" smtClean="0"/>
          </a:p>
          <a:p>
            <a:r>
              <a:rPr lang="it-IT" sz="2400" cap="all" dirty="0" smtClean="0"/>
              <a:t>Linee di contorno o di Owen</a:t>
            </a:r>
          </a:p>
          <a:p>
            <a:endParaRPr lang="it-IT" sz="2400" cap="all" dirty="0" smtClean="0"/>
          </a:p>
          <a:p>
            <a:r>
              <a:rPr lang="it-IT" sz="2400" cap="all" dirty="0" smtClean="0"/>
              <a:t>Linee di contorno indotte</a:t>
            </a:r>
            <a:endParaRPr lang="it-IT" sz="2400" cap="al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2239" y="437978"/>
            <a:ext cx="8472935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/>
              <a:t>Canalicoli o tubuli </a:t>
            </a:r>
            <a:r>
              <a:rPr lang="it-IT" sz="2400" cap="all" dirty="0" err="1" smtClean="0"/>
              <a:t>dentinali</a:t>
            </a:r>
            <a:endParaRPr lang="it-IT" sz="2400" cap="all" dirty="0" smtClean="0"/>
          </a:p>
          <a:p>
            <a:endParaRPr lang="it-IT" sz="2400" cap="all" dirty="0" smtClean="0"/>
          </a:p>
          <a:p>
            <a:r>
              <a:rPr lang="it-IT" sz="2400" cap="all" dirty="0" smtClean="0"/>
              <a:t> </a:t>
            </a:r>
            <a:r>
              <a:rPr lang="it-IT" sz="2400" dirty="0" smtClean="0"/>
              <a:t>I canalicoli contengono i prolungamenti </a:t>
            </a:r>
            <a:r>
              <a:rPr lang="it-IT" sz="2400" dirty="0" err="1" smtClean="0"/>
              <a:t>odontoblastici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40" y="1985499"/>
            <a:ext cx="8472934" cy="45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8446" y="204390"/>
            <a:ext cx="864811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Si estendono per tutta la superficie della dentina fino a raggiungere lo smalto in una linea di confine (</a:t>
            </a:r>
            <a:r>
              <a:rPr lang="it-IT" sz="2400" cap="all" dirty="0" smtClean="0">
                <a:solidFill>
                  <a:schemeClr val="accent1">
                    <a:lumMod val="75000"/>
                  </a:schemeClr>
                </a:solidFill>
              </a:rPr>
              <a:t>giunzione </a:t>
            </a:r>
            <a:r>
              <a:rPr lang="it-IT" sz="2400" cap="all" dirty="0" err="1" smtClean="0">
                <a:solidFill>
                  <a:schemeClr val="accent1">
                    <a:lumMod val="75000"/>
                  </a:schemeClr>
                </a:solidFill>
              </a:rPr>
              <a:t>amelodentinale</a:t>
            </a:r>
            <a:r>
              <a:rPr lang="it-IT" sz="2400" dirty="0" smtClean="0"/>
              <a:t>).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98445" y="1985499"/>
            <a:ext cx="8078781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percorso </a:t>
            </a:r>
            <a:r>
              <a:rPr lang="it-IT" sz="2400" cap="all" dirty="0" smtClean="0"/>
              <a:t>non rettilineo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forma due curve, descrivendo una ‘S’.</a:t>
            </a:r>
          </a:p>
          <a:p>
            <a:endParaRPr lang="it-IT" sz="2400" dirty="0" smtClean="0"/>
          </a:p>
          <a:p>
            <a:r>
              <a:rPr lang="it-IT" sz="2400" dirty="0" smtClean="0"/>
              <a:t>Il loro numero varia in relazione alla sede: se ne contano infatti circa 45000 per mm2 in vicinanza della polpa</a:t>
            </a:r>
          </a:p>
          <a:p>
            <a:endParaRPr lang="it-IT" sz="2400" dirty="0" smtClean="0"/>
          </a:p>
          <a:p>
            <a:r>
              <a:rPr lang="it-IT" sz="2400" dirty="0" smtClean="0"/>
              <a:t>il numero si riduce a meno della metà in vicinanza del confine con lo smalto.</a:t>
            </a:r>
          </a:p>
          <a:p>
            <a:endParaRPr lang="it-IT" sz="2400" dirty="0" smtClean="0"/>
          </a:p>
          <a:p>
            <a:r>
              <a:rPr lang="it-IT" sz="2400" dirty="0" smtClean="0"/>
              <a:t>Anche il loro diametro varia allontanandosi dalla polpa,cosicché quelli più VICINI </a:t>
            </a:r>
            <a:r>
              <a:rPr lang="it-IT" sz="2400" dirty="0" smtClean="0">
                <a:solidFill>
                  <a:srgbClr val="E46C0A"/>
                </a:solidFill>
              </a:rPr>
              <a:t>circa 2-3 μm</a:t>
            </a:r>
            <a:r>
              <a:rPr lang="it-IT" sz="2400" dirty="0" smtClean="0"/>
              <a:t>, diminuendo progressivamente fino a </a:t>
            </a:r>
            <a:r>
              <a:rPr lang="it-IT" sz="2400" dirty="0" smtClean="0">
                <a:solidFill>
                  <a:srgbClr val="E46C0A"/>
                </a:solidFill>
              </a:rPr>
              <a:t>0,6-0,8μm.</a:t>
            </a:r>
            <a:endParaRPr lang="it-IT" sz="2400" dirty="0">
              <a:solidFill>
                <a:srgbClr val="E46C0A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8446" y="1313932"/>
            <a:ext cx="4572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CARATTERISTICHE STRUTTURALI</a:t>
            </a:r>
            <a:endParaRPr lang="it-IT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6035" y="496375"/>
            <a:ext cx="858972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I tubuli </a:t>
            </a:r>
            <a:r>
              <a:rPr lang="it-IT" sz="2400" dirty="0" err="1" smtClean="0"/>
              <a:t>dentinali</a:t>
            </a:r>
            <a:r>
              <a:rPr lang="it-IT" sz="2400" dirty="0" smtClean="0"/>
              <a:t> rivestono una grande importanza nella fisiopatologia della dentina e contengono anche fibre </a:t>
            </a:r>
            <a:r>
              <a:rPr lang="it-IT" sz="2400" dirty="0" err="1" smtClean="0"/>
              <a:t>amieliniche</a:t>
            </a:r>
            <a:r>
              <a:rPr lang="it-IT" sz="2400" dirty="0" smtClean="0"/>
              <a:t> provenienti dalla vicina polpa. </a:t>
            </a:r>
          </a:p>
          <a:p>
            <a:endParaRPr lang="it-IT" sz="2400" dirty="0" smtClean="0"/>
          </a:p>
          <a:p>
            <a:r>
              <a:rPr lang="it-IT" sz="2400" dirty="0" smtClean="0"/>
              <a:t>Essi sono occupati            dai processi </a:t>
            </a:r>
            <a:r>
              <a:rPr lang="it-IT" sz="2400" dirty="0" err="1" smtClean="0"/>
              <a:t>odontoblastici</a:t>
            </a:r>
            <a:r>
              <a:rPr lang="it-IT" sz="2400" dirty="0" smtClean="0"/>
              <a:t> immersi in un liquido: </a:t>
            </a:r>
            <a:r>
              <a:rPr lang="it-IT" sz="2400" cap="all" dirty="0" smtClean="0">
                <a:solidFill>
                  <a:srgbClr val="376092"/>
                </a:solidFill>
              </a:rPr>
              <a:t>il fluido </a:t>
            </a:r>
            <a:r>
              <a:rPr lang="it-IT" sz="2400" cap="all" dirty="0" err="1" smtClean="0">
                <a:solidFill>
                  <a:srgbClr val="376092"/>
                </a:solidFill>
              </a:rPr>
              <a:t>dentinale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773674" y="2219087"/>
            <a:ext cx="6277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32" y="3138840"/>
            <a:ext cx="5901286" cy="3387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1966" y="408779"/>
            <a:ext cx="538676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/>
              <a:t>Linee di embricatura o di von </a:t>
            </a:r>
            <a:r>
              <a:rPr lang="it-IT" sz="2400" cap="all" dirty="0" err="1" smtClean="0"/>
              <a:t>Ebner</a:t>
            </a:r>
            <a:r>
              <a:rPr lang="it-IT" sz="2400" cap="all" dirty="0" smtClean="0"/>
              <a:t>. </a:t>
            </a:r>
          </a:p>
          <a:p>
            <a:endParaRPr lang="it-IT" sz="2400" cap="all" dirty="0" smtClean="0"/>
          </a:p>
          <a:p>
            <a:r>
              <a:rPr lang="it-IT" sz="2400" dirty="0" smtClean="0"/>
              <a:t>striature che rappresentano delle linee di accrescimento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2328412" y="1058446"/>
            <a:ext cx="4233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91966" y="2551837"/>
            <a:ext cx="538676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formazione della dentina procede infatti ritmicamente, con l’alternarsi di fasi di attività e di quiescenza, che portano al formarsi di strati di circa 4 μm di spessore</a:t>
            </a:r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2664967" y="2189334"/>
            <a:ext cx="4233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r="32609"/>
          <a:stretch>
            <a:fillRect/>
          </a:stretch>
        </p:blipFill>
        <p:spPr bwMode="auto">
          <a:xfrm rot="5400000">
            <a:off x="5272454" y="815059"/>
            <a:ext cx="4146188" cy="333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6839" y="189790"/>
            <a:ext cx="4572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cap="all" dirty="0" smtClean="0"/>
              <a:t>Linee di contorno o di Owen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Le linee di Owen si producono per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disturbi della </a:t>
            </a:r>
            <a:r>
              <a:rPr lang="it-IT" sz="2400" i="1" dirty="0" err="1" smtClean="0">
                <a:solidFill>
                  <a:schemeClr val="accent6">
                    <a:lumMod val="75000"/>
                  </a:schemeClr>
                </a:solidFill>
              </a:rPr>
              <a:t>dentinogenesi</a:t>
            </a:r>
            <a:r>
              <a:rPr lang="it-IT" sz="2400" dirty="0" smtClean="0"/>
              <a:t>. Espressione di particolari periodi metabolici, mostrano un colore più scuro.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4572000" y="2703017"/>
            <a:ext cx="4572000" cy="4154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cap="all" dirty="0" smtClean="0"/>
              <a:t>Linee di contorno indotte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Le linee di contorno indotte sono interferenze della </a:t>
            </a:r>
            <a:r>
              <a:rPr lang="it-IT" sz="2400" dirty="0" err="1" smtClean="0"/>
              <a:t>dentinogenesi</a:t>
            </a:r>
            <a:r>
              <a:rPr lang="it-IT" sz="2400" dirty="0" smtClean="0"/>
              <a:t> dovute </a:t>
            </a:r>
            <a:r>
              <a:rPr lang="it-IT" sz="2400" i="1" dirty="0" smtClean="0">
                <a:solidFill>
                  <a:srgbClr val="E46C0A"/>
                </a:solidFill>
              </a:rPr>
              <a:t>all’assunzione di farmaci </a:t>
            </a:r>
            <a:r>
              <a:rPr lang="it-IT" sz="2400" dirty="0" smtClean="0"/>
              <a:t>che si legano alla matrice o ai cristalli nelle zone di crescita. Queste linee indotte, dovute ad esempio alla somministrazione di </a:t>
            </a:r>
            <a:r>
              <a:rPr lang="it-IT" sz="2400" i="1" dirty="0" smtClean="0">
                <a:solidFill>
                  <a:srgbClr val="E46C0A"/>
                </a:solidFill>
              </a:rPr>
              <a:t>tetraciclina</a:t>
            </a:r>
            <a:r>
              <a:rPr lang="it-IT" sz="2400" dirty="0" smtClean="0"/>
              <a:t> durante lo sviluppo </a:t>
            </a:r>
            <a:r>
              <a:rPr lang="it-IT" sz="2400" dirty="0" err="1" smtClean="0"/>
              <a:t>embrio-</a:t>
            </a:r>
            <a:r>
              <a:rPr lang="it-IT" sz="2400" dirty="0" smtClean="0"/>
              <a:t> fetale</a:t>
            </a:r>
            <a:endParaRPr lang="it-IT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8223" y="306584"/>
            <a:ext cx="850213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CLASSIFICAZIONE E TIPI </a:t>
            </a:r>
            <a:r>
              <a:rPr lang="it-IT" sz="2400" dirty="0" err="1" smtClean="0"/>
              <a:t>DI</a:t>
            </a:r>
            <a:r>
              <a:rPr lang="it-IT" sz="2400" dirty="0" smtClean="0"/>
              <a:t> DENTINA IN RAPPORTO </a:t>
            </a:r>
            <a:r>
              <a:rPr lang="it-IT" sz="2400" dirty="0" smtClean="0"/>
              <a:t>ALL’ETÀ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88223" y="1182540"/>
            <a:ext cx="850213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La dentina può venire classificata e distinta a seconda della regione in cui si trova e dell’età.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421179" y="4540368"/>
            <a:ext cx="85021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Al contrario dello smalto, la dentina è prodotta durante tutta la vita, per cui avremo una dentina primaria, fino all’eruzione del dente, una dentina secondaria, dopo l’eruzione, e una dentina terziaria che si forma a seguito di stimoli, in genere</a:t>
            </a:r>
            <a:r>
              <a:rPr lang="it-IT" sz="2400" dirty="0" err="1" smtClean="0"/>
              <a:t> </a:t>
            </a:r>
            <a:r>
              <a:rPr lang="it-IT" sz="2400" cap="all" dirty="0" err="1" smtClean="0"/>
              <a:t>carioge</a:t>
            </a:r>
            <a:r>
              <a:rPr lang="it-IT" sz="2400" cap="all" dirty="0" smtClean="0"/>
              <a:t>ni. </a:t>
            </a:r>
            <a:endParaRPr lang="it-IT" sz="2400" cap="all" dirty="0"/>
          </a:p>
        </p:txBody>
      </p:sp>
      <p:cxnSp>
        <p:nvCxnSpPr>
          <p:cNvPr id="9" name="Connettore 2 8"/>
          <p:cNvCxnSpPr/>
          <p:nvPr/>
        </p:nvCxnSpPr>
        <p:spPr>
          <a:xfrm rot="10800000" flipV="1">
            <a:off x="2715281" y="1891220"/>
            <a:ext cx="1956964" cy="737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388223" y="2782669"/>
            <a:ext cx="4572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it-IT" dirty="0" smtClean="0"/>
              <a:t>La dentina mantellare è la prima a formarsi, con fibre collagene intrecciate.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162318" y="2782669"/>
            <a:ext cx="372803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La dentina interglobulare è quella in cui inizia la mineralizzazione della dentina.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rot="16200000" flipH="1">
            <a:off x="6076422" y="2077461"/>
            <a:ext cx="737441" cy="364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6375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DENTINOGENESI IMPERFECTA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0" y="856358"/>
            <a:ext cx="4572000" cy="5632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dirty="0" smtClean="0"/>
              <a:t>malattia genetica </a:t>
            </a:r>
            <a:r>
              <a:rPr lang="it-IT" sz="2400" dirty="0" err="1" smtClean="0"/>
              <a:t>autosomica</a:t>
            </a:r>
            <a:r>
              <a:rPr lang="it-IT" sz="2400" dirty="0" smtClean="0"/>
              <a:t> dominante che si presenta come un disturbo dell'elaborazione della matrice dentaria ed è talora associata a osteogenesi imperfetta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È causata da una mutazione del </a:t>
            </a:r>
            <a:r>
              <a:rPr lang="it-IT" sz="2400" i="1" dirty="0" smtClean="0">
                <a:solidFill>
                  <a:srgbClr val="E46C0A"/>
                </a:solidFill>
              </a:rPr>
              <a:t>gene DSP, </a:t>
            </a:r>
            <a:r>
              <a:rPr lang="it-IT" sz="2400" dirty="0" smtClean="0"/>
              <a:t>localizzato nel cromosoma </a:t>
            </a:r>
            <a:r>
              <a:rPr lang="it-IT" sz="2400" dirty="0" err="1" smtClean="0"/>
              <a:t>4</a:t>
            </a:r>
            <a:r>
              <a:rPr lang="it-IT" sz="2400" dirty="0" smtClean="0"/>
              <a:t>, che codifica per una proteina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la </a:t>
            </a:r>
            <a:r>
              <a:rPr lang="it-IT" sz="2400" i="1" dirty="0" err="1" smtClean="0">
                <a:solidFill>
                  <a:schemeClr val="accent1">
                    <a:lumMod val="75000"/>
                  </a:schemeClr>
                </a:solidFill>
              </a:rPr>
              <a:t>sialofosfoproteina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dentinaria</a:t>
            </a:r>
            <a:r>
              <a:rPr lang="it-IT" sz="2400" dirty="0" smtClean="0"/>
              <a:t>, che costituisce circa la metà della componente non </a:t>
            </a:r>
            <a:r>
              <a:rPr lang="it-IT" sz="2400" dirty="0" err="1" smtClean="0"/>
              <a:t>collagenosa</a:t>
            </a:r>
            <a:r>
              <a:rPr lang="it-IT" sz="2400" dirty="0" smtClean="0"/>
              <a:t> della matrice dentaria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 rot="16200000" flipH="1">
            <a:off x="1985349" y="4730158"/>
            <a:ext cx="510974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36389"/>
            <a:ext cx="4572000" cy="3261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8243" y="248188"/>
            <a:ext cx="868050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dentina è una variante dell’osso e costituisce la parte preponderante del dente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268241" y="1079185"/>
            <a:ext cx="868050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dentina o </a:t>
            </a:r>
            <a:r>
              <a:rPr lang="it-IT" sz="2400" dirty="0" err="1" smtClean="0"/>
              <a:t>ortodentina</a:t>
            </a:r>
            <a:r>
              <a:rPr lang="it-IT" sz="2400" dirty="0" smtClean="0"/>
              <a:t> , detta anche avorio, rappresenta il corpo del dente, poiché contribuisce a formarne sia la corona che la radice.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268242" y="2087693"/>
            <a:ext cx="684112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un tessuto omogeneo, duro, di colore bianco-giallognolo, elastico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268242" y="3105835"/>
            <a:ext cx="802358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Al suo interno si trova la </a:t>
            </a:r>
            <a:r>
              <a:rPr lang="it-IT" sz="2400" cap="all" dirty="0" smtClean="0"/>
              <a:t>cavità</a:t>
            </a:r>
            <a:r>
              <a:rPr lang="it-IT" sz="2400" cap="all" dirty="0" err="1" smtClean="0"/>
              <a:t> pulpar</a:t>
            </a:r>
            <a:r>
              <a:rPr lang="it-IT" sz="2400" cap="all" dirty="0" smtClean="0"/>
              <a:t>e</a:t>
            </a:r>
            <a:r>
              <a:rPr lang="it-IT" sz="2400" dirty="0" smtClean="0"/>
              <a:t>, occupata dalla </a:t>
            </a:r>
            <a:r>
              <a:rPr lang="it-IT" sz="2400" cap="all" dirty="0" smtClean="0"/>
              <a:t>polpa dentale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cxnSp>
        <p:nvCxnSpPr>
          <p:cNvPr id="12" name="Connettore 1 11"/>
          <p:cNvCxnSpPr/>
          <p:nvPr/>
        </p:nvCxnSpPr>
        <p:spPr>
          <a:xfrm rot="5400000">
            <a:off x="2094585" y="3012262"/>
            <a:ext cx="1871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>
            <a:off x="1910808" y="3936038"/>
            <a:ext cx="5658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68241" y="4217202"/>
            <a:ext cx="802358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dentina ed è composta per l’80% da</a:t>
            </a:r>
            <a:r>
              <a:rPr lang="it-IT" sz="2400" dirty="0" err="1" smtClean="0"/>
              <a:t> idrossiapatit</a:t>
            </a:r>
            <a:r>
              <a:rPr lang="it-IT" sz="2400" dirty="0" smtClean="0"/>
              <a:t>e e per il 20% da materiale organico.</a:t>
            </a:r>
            <a:endParaRPr lang="it-I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6839" y="204390"/>
            <a:ext cx="3027775" cy="63709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Essa appare come un tessuto omogeneo, duro, di colore bianco-giallognolo.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Possiede caratteristiche fisiche quali l’elasticità e caratteristiche elettriche, quali la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piroelettricità e la piezoelettricità</a:t>
            </a:r>
            <a:r>
              <a:rPr lang="it-IT" sz="2400" dirty="0" smtClean="0"/>
              <a:t>.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Al suo interno si trova la cavità</a:t>
            </a:r>
            <a:r>
              <a:rPr lang="it-IT" sz="2400" dirty="0" err="1" smtClean="0"/>
              <a:t> pulpar</a:t>
            </a:r>
            <a:r>
              <a:rPr lang="it-IT" sz="2400" dirty="0" smtClean="0"/>
              <a:t>e, occupata dalla polpa dentale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413" y="1518323"/>
            <a:ext cx="5336425" cy="403078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138" y="204390"/>
            <a:ext cx="6933387" cy="633840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8445" y="1079525"/>
            <a:ext cx="3348939" cy="41549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Gli odontoblasti sono cellule batiprismatiche , alte da 25 a 60μm, collegate fra loro da giunzioni occludenti ed aderenti, che si dispongono in strato continuo al limite fra la dentina e la camera pulpare, occupata dalla polpa dentale.</a:t>
            </a:r>
            <a:endParaRPr lang="it-IT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676" y="938212"/>
            <a:ext cx="5028278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94180"/>
            <a:ext cx="9144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Durante lo stadio a campana dell’organo dello smalto, l’</a:t>
            </a:r>
            <a:r>
              <a:rPr lang="it-IT" sz="2400" dirty="0" err="1" smtClean="0"/>
              <a:t>ectoneuromesenchima</a:t>
            </a:r>
            <a:r>
              <a:rPr lang="it-IT" sz="2400" dirty="0" smtClean="0"/>
              <a:t> della papilla dentale si differenzia internamente in odontoblasti, che secernono </a:t>
            </a:r>
          </a:p>
          <a:p>
            <a:endParaRPr lang="it-IT" sz="2400" dirty="0" smtClean="0"/>
          </a:p>
          <a:p>
            <a:r>
              <a:rPr lang="it-IT" sz="2400" dirty="0" smtClean="0"/>
              <a:t>dapprima </a:t>
            </a:r>
            <a:r>
              <a:rPr lang="it-IT" sz="2400" cap="all" dirty="0" err="1" smtClean="0"/>
              <a:t>predentina</a:t>
            </a:r>
            <a:r>
              <a:rPr lang="it-IT" sz="2400" dirty="0" smtClean="0"/>
              <a:t> e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successivamente, dentina </a:t>
            </a:r>
            <a:r>
              <a:rPr lang="it-IT" sz="2400" cap="all" dirty="0" smtClean="0"/>
              <a:t>definitiva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3044" y="0"/>
            <a:ext cx="4572000" cy="60016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La </a:t>
            </a:r>
            <a:r>
              <a:rPr lang="it-IT" sz="2400" dirty="0" err="1" smtClean="0"/>
              <a:t>predentina</a:t>
            </a:r>
            <a:r>
              <a:rPr lang="it-IT" sz="2400" dirty="0" smtClean="0"/>
              <a:t> inizia ad essere prodotta a seguito dell’induzione da parte degli </a:t>
            </a:r>
            <a:r>
              <a:rPr lang="it-IT" sz="2400" dirty="0" err="1" smtClean="0"/>
              <a:t>ameloblasti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Essa è costituita di una </a:t>
            </a:r>
            <a:r>
              <a:rPr lang="it-IT" sz="2400" cap="all" dirty="0" smtClean="0"/>
              <a:t>componente amorfa</a:t>
            </a:r>
          </a:p>
          <a:p>
            <a:endParaRPr lang="it-IT" sz="2400" cap="all" dirty="0" smtClean="0"/>
          </a:p>
          <a:p>
            <a:r>
              <a:rPr lang="it-IT" sz="2400" cap="all" dirty="0" smtClean="0"/>
              <a:t>una componente strutturata</a:t>
            </a:r>
          </a:p>
          <a:p>
            <a:endParaRPr lang="it-IT" sz="2400" dirty="0" smtClean="0"/>
          </a:p>
          <a:p>
            <a:r>
              <a:rPr lang="it-IT" sz="2400" cap="all" dirty="0" smtClean="0"/>
              <a:t>componente amorfa 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</a:t>
            </a:r>
            <a:r>
              <a:rPr lang="it-IT" sz="2400" dirty="0" err="1" smtClean="0"/>
              <a:t>GLA-proteine</a:t>
            </a:r>
            <a:r>
              <a:rPr lang="it-IT" sz="2400" dirty="0" smtClean="0"/>
              <a:t>, </a:t>
            </a:r>
            <a:r>
              <a:rPr lang="it-IT" sz="2400" dirty="0" err="1" smtClean="0"/>
              <a:t>proteoglicani</a:t>
            </a:r>
            <a:r>
              <a:rPr lang="it-IT" sz="2400" dirty="0" smtClean="0"/>
              <a:t>, </a:t>
            </a:r>
            <a:r>
              <a:rPr lang="it-IT" sz="2400" dirty="0" err="1" smtClean="0"/>
              <a:t>glicosaminoglicani</a:t>
            </a:r>
            <a:r>
              <a:rPr lang="it-IT" sz="2400" dirty="0" smtClean="0"/>
              <a:t>, fosfatasi alcalina, </a:t>
            </a:r>
            <a:r>
              <a:rPr lang="it-IT" sz="2400" dirty="0" err="1" smtClean="0"/>
              <a:t>osteopontina</a:t>
            </a:r>
            <a:r>
              <a:rPr lang="it-IT" sz="2400" dirty="0" smtClean="0"/>
              <a:t>, </a:t>
            </a:r>
            <a:r>
              <a:rPr lang="it-IT" sz="2400" dirty="0" err="1" smtClean="0"/>
              <a:t>osteonectina</a:t>
            </a:r>
            <a:r>
              <a:rPr lang="it-IT" sz="2400" dirty="0" smtClean="0"/>
              <a:t> e le fosfoproteine specifiche dentin- fosfoproteina (DPP) e dentin-sialoproteina (DSP).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045" y="1330128"/>
            <a:ext cx="4358956" cy="41224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rot="5400000">
            <a:off x="1576599" y="3547619"/>
            <a:ext cx="4671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045" y="1330128"/>
            <a:ext cx="4358956" cy="41224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1124143"/>
            <a:ext cx="4572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La componente strutturata è costituita prevalentemente da </a:t>
            </a:r>
            <a:r>
              <a:rPr lang="it-IT" sz="2400" cap="all" dirty="0" smtClean="0">
                <a:solidFill>
                  <a:srgbClr val="E46C0A"/>
                </a:solidFill>
              </a:rPr>
              <a:t>collagene di tipo I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 come nell’osso. </a:t>
            </a:r>
          </a:p>
          <a:p>
            <a:endParaRPr lang="it-IT" sz="2400" dirty="0" smtClean="0"/>
          </a:p>
          <a:p>
            <a:r>
              <a:rPr lang="it-IT" sz="2400" dirty="0" smtClean="0"/>
              <a:t>Le fibre collagene, inoltre, appaiono intrecciate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1437" y="496375"/>
            <a:ext cx="457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/>
              <a:t>La dentina matura si forma a seguito di un processo di maturazione della predestina che comporta la sua mineralizzazione.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271437" y="2627866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/>
              <a:t>L’innesco è determinato dalla formazione di</a:t>
            </a:r>
            <a:r>
              <a:rPr lang="it-IT" sz="2400" dirty="0" err="1" smtClean="0"/>
              <a:t> </a:t>
            </a:r>
            <a:r>
              <a:rPr lang="it-IT" sz="2400" cap="all" dirty="0" err="1" smtClean="0"/>
              <a:t>calcosferit</a:t>
            </a:r>
            <a:r>
              <a:rPr lang="it-IT" sz="2400" cap="all" dirty="0" smtClean="0"/>
              <a:t>i</a:t>
            </a:r>
            <a:r>
              <a:rPr lang="it-IT" sz="2400" dirty="0" smtClean="0"/>
              <a:t> o nuclei di mineralizzazione, vescicole ricche di minerali e sostanza organica che poggiano su fibre di collagene. </a:t>
            </a:r>
            <a:endParaRPr lang="it-IT" sz="2400" dirty="0"/>
          </a:p>
        </p:txBody>
      </p:sp>
      <p:cxnSp>
        <p:nvCxnSpPr>
          <p:cNvPr id="7" name="Connettore 2 6"/>
          <p:cNvCxnSpPr>
            <a:stCxn id="4" idx="2"/>
          </p:cNvCxnSpPr>
          <p:nvPr/>
        </p:nvCxnSpPr>
        <p:spPr>
          <a:xfrm rot="5400000">
            <a:off x="2275154" y="2345582"/>
            <a:ext cx="561831" cy="2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71438" y="5270331"/>
            <a:ext cx="6195602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Su queste ultime, altre strutture cristalline, disposte in modo tale da formare complessi di </a:t>
            </a:r>
            <a:r>
              <a:rPr lang="it-IT" sz="2400" dirty="0" err="1" smtClean="0"/>
              <a:t>idrossiapatite</a:t>
            </a:r>
            <a:endParaRPr lang="it-IT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841</Words>
  <Application>Microsoft Macintosh PowerPoint</Application>
  <PresentationFormat>Presentazione su schermo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LA DENTINA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ORGANIZZAZIONE DELLA DENTINA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DENTINOGENESI IMPERFECTA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DENTINA</dc:title>
  <dc:creator>Vanessa Nicolin</dc:creator>
  <cp:lastModifiedBy>Nicolin Vanessa</cp:lastModifiedBy>
  <cp:revision>15</cp:revision>
  <dcterms:created xsi:type="dcterms:W3CDTF">2016-04-05T14:04:49Z</dcterms:created>
  <dcterms:modified xsi:type="dcterms:W3CDTF">2016-04-05T14:17:54Z</dcterms:modified>
</cp:coreProperties>
</file>