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36" r:id="rId2"/>
    <p:sldId id="337" r:id="rId3"/>
    <p:sldId id="287" r:id="rId4"/>
    <p:sldId id="335" r:id="rId5"/>
    <p:sldId id="288" r:id="rId6"/>
    <p:sldId id="289" r:id="rId7"/>
    <p:sldId id="271" r:id="rId8"/>
    <p:sldId id="290" r:id="rId9"/>
    <p:sldId id="291" r:id="rId10"/>
    <p:sldId id="292" r:id="rId11"/>
    <p:sldId id="293" r:id="rId12"/>
    <p:sldId id="338"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78049"/>
  </p:normalViewPr>
  <p:slideViewPr>
    <p:cSldViewPr snapToGrid="0" snapToObjects="1">
      <p:cViewPr varScale="1">
        <p:scale>
          <a:sx n="99" d="100"/>
          <a:sy n="99" d="100"/>
        </p:scale>
        <p:origin x="11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2A1E0-E2BA-EF4B-A282-32AE09DA765D}" type="datetimeFigureOut">
              <a:rPr lang="it-IT" smtClean="0"/>
              <a:t>09/03/20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27F81-71ED-1047-9A9F-BBA648D9A2E9}" type="slidenum">
              <a:rPr lang="it-IT" smtClean="0"/>
              <a:t>‹#›</a:t>
            </a:fld>
            <a:endParaRPr lang="it-IT"/>
          </a:p>
        </p:txBody>
      </p:sp>
    </p:spTree>
    <p:extLst>
      <p:ext uri="{BB962C8B-B14F-4D97-AF65-F5344CB8AC3E}">
        <p14:creationId xmlns:p14="http://schemas.microsoft.com/office/powerpoint/2010/main" val="140299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0FF9AECC-BDA6-914C-B7A1-2309D22A217C}" type="slidenum">
              <a:rPr lang="en-US" smtClean="0"/>
              <a:t>1</a:t>
            </a:fld>
            <a:endParaRPr lang="en-US"/>
          </a:p>
        </p:txBody>
      </p:sp>
    </p:spTree>
    <p:extLst>
      <p:ext uri="{BB962C8B-B14F-4D97-AF65-F5344CB8AC3E}">
        <p14:creationId xmlns:p14="http://schemas.microsoft.com/office/powerpoint/2010/main" val="2573645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F9AECC-BDA6-914C-B7A1-2309D22A217C}" type="slidenum">
              <a:rPr lang="en-US" smtClean="0"/>
              <a:t>3</a:t>
            </a:fld>
            <a:endParaRPr lang="en-US"/>
          </a:p>
        </p:txBody>
      </p:sp>
    </p:spTree>
    <p:extLst>
      <p:ext uri="{BB962C8B-B14F-4D97-AF65-F5344CB8AC3E}">
        <p14:creationId xmlns:p14="http://schemas.microsoft.com/office/powerpoint/2010/main" val="281201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9AECC-BDA6-914C-B7A1-2309D22A217C}" type="slidenum">
              <a:rPr lang="en-US" smtClean="0"/>
              <a:t>5</a:t>
            </a:fld>
            <a:endParaRPr lang="en-US"/>
          </a:p>
        </p:txBody>
      </p:sp>
    </p:spTree>
    <p:extLst>
      <p:ext uri="{BB962C8B-B14F-4D97-AF65-F5344CB8AC3E}">
        <p14:creationId xmlns:p14="http://schemas.microsoft.com/office/powerpoint/2010/main" val="209431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F9AECC-BDA6-914C-B7A1-2309D22A217C}" type="slidenum">
              <a:rPr lang="en-US" smtClean="0"/>
              <a:t>6</a:t>
            </a:fld>
            <a:endParaRPr lang="en-US"/>
          </a:p>
        </p:txBody>
      </p:sp>
    </p:spTree>
    <p:extLst>
      <p:ext uri="{BB962C8B-B14F-4D97-AF65-F5344CB8AC3E}">
        <p14:creationId xmlns:p14="http://schemas.microsoft.com/office/powerpoint/2010/main" val="7370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F9AECC-BDA6-914C-B7A1-2309D22A217C}" type="slidenum">
              <a:rPr lang="en-US" smtClean="0"/>
              <a:t>7</a:t>
            </a:fld>
            <a:endParaRPr lang="en-US"/>
          </a:p>
        </p:txBody>
      </p:sp>
    </p:spTree>
    <p:extLst>
      <p:ext uri="{BB962C8B-B14F-4D97-AF65-F5344CB8AC3E}">
        <p14:creationId xmlns:p14="http://schemas.microsoft.com/office/powerpoint/2010/main" val="4778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9AECC-BDA6-914C-B7A1-2309D22A217C}" type="slidenum">
              <a:rPr lang="en-US" smtClean="0"/>
              <a:t>9</a:t>
            </a:fld>
            <a:endParaRPr lang="en-US"/>
          </a:p>
        </p:txBody>
      </p:sp>
    </p:spTree>
    <p:extLst>
      <p:ext uri="{BB962C8B-B14F-4D97-AF65-F5344CB8AC3E}">
        <p14:creationId xmlns:p14="http://schemas.microsoft.com/office/powerpoint/2010/main" val="193517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7527F81-71ED-1047-9A9F-BBA648D9A2E9}" type="slidenum">
              <a:rPr lang="it-IT" smtClean="0"/>
              <a:t>10</a:t>
            </a:fld>
            <a:endParaRPr lang="it-IT"/>
          </a:p>
        </p:txBody>
      </p:sp>
    </p:spTree>
    <p:extLst>
      <p:ext uri="{BB962C8B-B14F-4D97-AF65-F5344CB8AC3E}">
        <p14:creationId xmlns:p14="http://schemas.microsoft.com/office/powerpoint/2010/main" val="225916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9AECC-BDA6-914C-B7A1-2309D22A217C}" type="slidenum">
              <a:rPr lang="en-US" smtClean="0"/>
              <a:t>11</a:t>
            </a:fld>
            <a:endParaRPr lang="en-US"/>
          </a:p>
        </p:txBody>
      </p:sp>
    </p:spTree>
    <p:extLst>
      <p:ext uri="{BB962C8B-B14F-4D97-AF65-F5344CB8AC3E}">
        <p14:creationId xmlns:p14="http://schemas.microsoft.com/office/powerpoint/2010/main" val="2611036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5CCB3C-4D40-E64B-8856-FAA41EC799BC}"/>
              </a:ext>
            </a:extLst>
          </p:cNvPr>
          <p:cNvSpPr>
            <a:spLocks noGrp="1" noChangeArrowheads="1"/>
          </p:cNvSpPr>
          <p:nvPr>
            <p:ph type="dt"/>
          </p:nvPr>
        </p:nvSpPr>
        <p:spPr>
          <a:ln/>
        </p:spPr>
        <p:txBody>
          <a:bodyPr/>
          <a:lstStyle/>
          <a:p>
            <a:r>
              <a:rPr lang="it-IT" altLang="it-IT"/>
              <a:t>05/10/17</a:t>
            </a:r>
          </a:p>
        </p:txBody>
      </p:sp>
      <p:sp>
        <p:nvSpPr>
          <p:cNvPr id="5" name="Rectangle 7">
            <a:extLst>
              <a:ext uri="{FF2B5EF4-FFF2-40B4-BE49-F238E27FC236}">
                <a16:creationId xmlns:a16="http://schemas.microsoft.com/office/drawing/2014/main" id="{B5330D3F-B27F-BE4D-B015-0B39239554EC}"/>
              </a:ext>
            </a:extLst>
          </p:cNvPr>
          <p:cNvSpPr>
            <a:spLocks noGrp="1" noChangeArrowheads="1"/>
          </p:cNvSpPr>
          <p:nvPr>
            <p:ph type="sldNum"/>
          </p:nvPr>
        </p:nvSpPr>
        <p:spPr>
          <a:ln/>
        </p:spPr>
        <p:txBody>
          <a:bodyPr/>
          <a:lstStyle/>
          <a:p>
            <a:fld id="{B347AE3F-43A0-224C-BF94-51FBDFC8052A}" type="slidenum">
              <a:rPr lang="it-IT" altLang="it-IT"/>
              <a:pPr/>
              <a:t>12</a:t>
            </a:fld>
            <a:endParaRPr lang="it-IT" altLang="it-IT"/>
          </a:p>
        </p:txBody>
      </p:sp>
      <p:sp>
        <p:nvSpPr>
          <p:cNvPr id="61441" name="Text Box 1">
            <a:extLst>
              <a:ext uri="{FF2B5EF4-FFF2-40B4-BE49-F238E27FC236}">
                <a16:creationId xmlns:a16="http://schemas.microsoft.com/office/drawing/2014/main" id="{8344AE42-E124-BE48-A562-73E344F58BB4}"/>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Text Box 2">
            <a:extLst>
              <a:ext uri="{FF2B5EF4-FFF2-40B4-BE49-F238E27FC236}">
                <a16:creationId xmlns:a16="http://schemas.microsoft.com/office/drawing/2014/main" id="{3D4DDD46-3AEA-534E-A9E0-8F6F5E7E6EC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031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06CB8-565E-B042-87B5-EE5093A1F7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66138AEA-6040-2043-98C9-FD6630628F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D7FC4C93-63EE-1A46-8E95-8A903D2EFAC0}"/>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5" name="Footer Placeholder 4">
            <a:extLst>
              <a:ext uri="{FF2B5EF4-FFF2-40B4-BE49-F238E27FC236}">
                <a16:creationId xmlns:a16="http://schemas.microsoft.com/office/drawing/2014/main" id="{B3ECE4BB-DCD8-1E4D-95C2-D778E16BD1D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6891A80-6D79-8B46-9839-0F94E7A2E666}"/>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222659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988F-5472-7740-B3C4-B7FD183E23D4}"/>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7615C36-7A7A-554A-9A8C-36751EAE2E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8FE3C83-0286-6C41-BB30-FEA60D54C8EA}"/>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5" name="Footer Placeholder 4">
            <a:extLst>
              <a:ext uri="{FF2B5EF4-FFF2-40B4-BE49-F238E27FC236}">
                <a16:creationId xmlns:a16="http://schemas.microsoft.com/office/drawing/2014/main" id="{6DBC4E57-2F28-4942-AE62-0CD4696FFE1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05CFCE7-CFA4-3A4C-88F1-76E9D46C6CDC}"/>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198387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791D8-B4A3-374F-8DE7-C0C52B21E9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8260D3F2-5FB3-4348-A74A-DF097A55ED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64E6FC3-D150-9446-A899-33D4EC1179ED}"/>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5" name="Footer Placeholder 4">
            <a:extLst>
              <a:ext uri="{FF2B5EF4-FFF2-40B4-BE49-F238E27FC236}">
                <a16:creationId xmlns:a16="http://schemas.microsoft.com/office/drawing/2014/main" id="{4918CB20-CC04-7C4C-86E3-A39642183F7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6E7D3A0-19CA-0142-8366-A5F87A85CD37}"/>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258125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8588-25ED-7547-A29B-D5B61DC74AD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2D1E63A-C5CD-D940-B8DA-3E2D090BCA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9997FD3-2A7F-D640-9E7C-8E57FDF9694F}"/>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5" name="Footer Placeholder 4">
            <a:extLst>
              <a:ext uri="{FF2B5EF4-FFF2-40B4-BE49-F238E27FC236}">
                <a16:creationId xmlns:a16="http://schemas.microsoft.com/office/drawing/2014/main" id="{12E7FF3B-E4EF-BF47-82F8-D213EB4788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7EB74DE-19CA-6F41-8276-70E7B22C0FD7}"/>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189303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D6D6-CEE0-D540-A875-ACBC65BFB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57CEAEEB-ADB1-8E4D-A2A5-52E061CA8F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05540B-50F9-5841-98F4-C1B1BE7A8D90}"/>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5" name="Footer Placeholder 4">
            <a:extLst>
              <a:ext uri="{FF2B5EF4-FFF2-40B4-BE49-F238E27FC236}">
                <a16:creationId xmlns:a16="http://schemas.microsoft.com/office/drawing/2014/main" id="{15A7F158-A0CB-4344-B70A-DB0F48C8693B}"/>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2837753-BFE7-4842-9C56-36BF705D3434}"/>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159970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1108-7068-DB4C-AABB-235311F5444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5ED6104-F4E7-0646-B25F-B49E417718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A7C1E906-0661-0F44-8D70-14855B4CB8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3FE24D16-A041-D949-B664-2E95D9D4AAC5}"/>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6" name="Footer Placeholder 5">
            <a:extLst>
              <a:ext uri="{FF2B5EF4-FFF2-40B4-BE49-F238E27FC236}">
                <a16:creationId xmlns:a16="http://schemas.microsoft.com/office/drawing/2014/main" id="{BB3A8E81-1972-8E4D-8E4C-3A7FFEDEFE4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7E15975-0208-7F40-B432-2E6067893749}"/>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417561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767B-66CC-104C-A545-FA72AA2DF9BA}"/>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419928CD-FDED-7840-BA68-B0AE5CE73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F44926-2E60-2B41-B49C-B18DE51093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4DE99F9-05CB-FC43-9A11-8A1912DC97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9B8938-B341-AA45-8395-E6F694C664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CE5E6C31-F529-F640-BA0A-E580A6AE7ED1}"/>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8" name="Footer Placeholder 7">
            <a:extLst>
              <a:ext uri="{FF2B5EF4-FFF2-40B4-BE49-F238E27FC236}">
                <a16:creationId xmlns:a16="http://schemas.microsoft.com/office/drawing/2014/main" id="{2DB05606-6E1E-6E4D-B519-E64A56BD1FA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A648E175-7B35-8C45-B745-A3E7A3354FB9}"/>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231642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059E-FEFF-6C48-A7FC-FADFCAF0712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FA866F0-012A-C343-8B25-57A28301CD3D}"/>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4" name="Footer Placeholder 3">
            <a:extLst>
              <a:ext uri="{FF2B5EF4-FFF2-40B4-BE49-F238E27FC236}">
                <a16:creationId xmlns:a16="http://schemas.microsoft.com/office/drawing/2014/main" id="{93CC9927-BA55-FA45-A2B4-93F4599BA076}"/>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5688ED12-A75C-3F4D-AEF9-C43898CAF41A}"/>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276017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1BFF6-1C01-174C-9AF8-B9B0D2010AAD}"/>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3" name="Footer Placeholder 2">
            <a:extLst>
              <a:ext uri="{FF2B5EF4-FFF2-40B4-BE49-F238E27FC236}">
                <a16:creationId xmlns:a16="http://schemas.microsoft.com/office/drawing/2014/main" id="{9E27E51D-BFCA-D545-BFE1-6F1047C80916}"/>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A71257A5-1E13-2C41-95F3-2F6DCE6A612B}"/>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395315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AFC7-7EB2-974F-8326-68BEB1483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1FCD32A-7B99-BC4E-AF37-9AB127E2B3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A1484E6-09E0-CD49-9E87-712419A46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25CD96-0831-3542-8CDE-E27299885D41}"/>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6" name="Footer Placeholder 5">
            <a:extLst>
              <a:ext uri="{FF2B5EF4-FFF2-40B4-BE49-F238E27FC236}">
                <a16:creationId xmlns:a16="http://schemas.microsoft.com/office/drawing/2014/main" id="{46A3E40B-55E9-B64A-8E0D-FC91869BD21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63F34BA-A12B-B445-8DCE-0B7ABFFCE56F}"/>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114654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CFFE-83D6-FF43-B14F-5D341A609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706212BC-0DFB-654C-8037-0E2F3C5986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DA1C2085-9F86-DA47-BF08-19AE400BF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4E1B14-E62D-E647-913A-C562D6781CAA}"/>
              </a:ext>
            </a:extLst>
          </p:cNvPr>
          <p:cNvSpPr>
            <a:spLocks noGrp="1"/>
          </p:cNvSpPr>
          <p:nvPr>
            <p:ph type="dt" sz="half" idx="10"/>
          </p:nvPr>
        </p:nvSpPr>
        <p:spPr/>
        <p:txBody>
          <a:bodyPr/>
          <a:lstStyle/>
          <a:p>
            <a:fld id="{928402E4-BA0C-4046-B55E-0E573364BA8D}" type="datetimeFigureOut">
              <a:rPr lang="it-IT" smtClean="0"/>
              <a:t>09/03/20</a:t>
            </a:fld>
            <a:endParaRPr lang="it-IT"/>
          </a:p>
        </p:txBody>
      </p:sp>
      <p:sp>
        <p:nvSpPr>
          <p:cNvPr id="6" name="Footer Placeholder 5">
            <a:extLst>
              <a:ext uri="{FF2B5EF4-FFF2-40B4-BE49-F238E27FC236}">
                <a16:creationId xmlns:a16="http://schemas.microsoft.com/office/drawing/2014/main" id="{99A95728-05D3-174D-BE2A-489B11D5F39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173A34-D87D-B846-900F-D3311BB45FBA}"/>
              </a:ext>
            </a:extLst>
          </p:cNvPr>
          <p:cNvSpPr>
            <a:spLocks noGrp="1"/>
          </p:cNvSpPr>
          <p:nvPr>
            <p:ph type="sldNum" sz="quarter" idx="12"/>
          </p:nvPr>
        </p:nvSpPr>
        <p:spPr/>
        <p:txBody>
          <a:bodyPr/>
          <a:lstStyle/>
          <a:p>
            <a:fld id="{6AF077AB-BA17-1D4A-84CE-0C4462F97CD2}" type="slidenum">
              <a:rPr lang="it-IT" smtClean="0"/>
              <a:t>‹#›</a:t>
            </a:fld>
            <a:endParaRPr lang="it-IT"/>
          </a:p>
        </p:txBody>
      </p:sp>
    </p:spTree>
    <p:extLst>
      <p:ext uri="{BB962C8B-B14F-4D97-AF65-F5344CB8AC3E}">
        <p14:creationId xmlns:p14="http://schemas.microsoft.com/office/powerpoint/2010/main" val="317757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2425B-8AF6-A84E-9765-0D5390687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5CAFAB9-19A7-F54A-A5CB-E489AE387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DF87A97E-612D-6C47-BCB7-76644D3358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02E4-BA0C-4046-B55E-0E573364BA8D}" type="datetimeFigureOut">
              <a:rPr lang="it-IT" smtClean="0"/>
              <a:t>09/03/20</a:t>
            </a:fld>
            <a:endParaRPr lang="it-IT"/>
          </a:p>
        </p:txBody>
      </p:sp>
      <p:sp>
        <p:nvSpPr>
          <p:cNvPr id="5" name="Footer Placeholder 4">
            <a:extLst>
              <a:ext uri="{FF2B5EF4-FFF2-40B4-BE49-F238E27FC236}">
                <a16:creationId xmlns:a16="http://schemas.microsoft.com/office/drawing/2014/main" id="{BB68CEAE-EEF7-854B-9C80-B8CCA3157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44D8AF9C-0E9E-B449-BB3E-F6E4144CD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077AB-BA17-1D4A-84CE-0C4462F97CD2}" type="slidenum">
              <a:rPr lang="it-IT" smtClean="0"/>
              <a:t>‹#›</a:t>
            </a:fld>
            <a:endParaRPr lang="it-IT"/>
          </a:p>
        </p:txBody>
      </p:sp>
    </p:spTree>
    <p:extLst>
      <p:ext uri="{BB962C8B-B14F-4D97-AF65-F5344CB8AC3E}">
        <p14:creationId xmlns:p14="http://schemas.microsoft.com/office/powerpoint/2010/main" val="66269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tiff"/><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tiff"/><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4DEA-3AE7-0441-B00B-3F5BB952FBBA}"/>
              </a:ext>
            </a:extLst>
          </p:cNvPr>
          <p:cNvSpPr>
            <a:spLocks noGrp="1"/>
          </p:cNvSpPr>
          <p:nvPr>
            <p:ph type="title"/>
          </p:nvPr>
        </p:nvSpPr>
        <p:spPr/>
        <p:txBody>
          <a:bodyPr/>
          <a:lstStyle/>
          <a:p>
            <a:r>
              <a:rPr lang="it-IT" b="1" dirty="0">
                <a:solidFill>
                  <a:srgbClr val="FF0000"/>
                </a:solidFill>
              </a:rPr>
              <a:t>Endocitosi </a:t>
            </a:r>
          </a:p>
        </p:txBody>
      </p:sp>
      <p:sp>
        <p:nvSpPr>
          <p:cNvPr id="3" name="Content Placeholder 2">
            <a:extLst>
              <a:ext uri="{FF2B5EF4-FFF2-40B4-BE49-F238E27FC236}">
                <a16:creationId xmlns:a16="http://schemas.microsoft.com/office/drawing/2014/main" id="{F84F537C-A09B-A443-9F11-057FA2AFDEFA}"/>
              </a:ext>
            </a:extLst>
          </p:cNvPr>
          <p:cNvSpPr>
            <a:spLocks noGrp="1"/>
          </p:cNvSpPr>
          <p:nvPr>
            <p:ph idx="1"/>
          </p:nvPr>
        </p:nvSpPr>
        <p:spPr/>
        <p:txBody>
          <a:bodyPr>
            <a:normAutofit/>
          </a:bodyPr>
          <a:lstStyle/>
          <a:p>
            <a:pPr algn="just"/>
            <a:r>
              <a:rPr lang="it-IT" sz="2400" b="1" dirty="0"/>
              <a:t>L’endocitosi</a:t>
            </a:r>
            <a:r>
              <a:rPr lang="it-IT" sz="2400" dirty="0"/>
              <a:t> è un processo di inglobamento di materiali determinato dall’intervento attivo della membrana, che modifica la sua forma, circondando il materiale da introdurre, per poi racchiuderlo in una vescicola che si libera all’interno del citoplasma.</a:t>
            </a:r>
          </a:p>
          <a:p>
            <a:pPr algn="just"/>
            <a:r>
              <a:rPr lang="it-IT" sz="2400" dirty="0"/>
              <a:t>L’endocitosi richiede un notevole consumo di energia e consente l’assunzione di materiale di dimensioni tali da non poter essere assorbito in altri modi.</a:t>
            </a:r>
          </a:p>
          <a:p>
            <a:pPr algn="just"/>
            <a:r>
              <a:rPr lang="it-IT" sz="2400" b="1" dirty="0"/>
              <a:t>Fagocitosi</a:t>
            </a:r>
            <a:r>
              <a:rPr lang="it-IT" sz="2400" dirty="0"/>
              <a:t> – materiale solido, </a:t>
            </a:r>
          </a:p>
          <a:p>
            <a:pPr algn="just"/>
            <a:r>
              <a:rPr lang="it-IT" sz="2400" b="1" dirty="0"/>
              <a:t>Pinocitosi </a:t>
            </a:r>
            <a:r>
              <a:rPr lang="it-IT" sz="2400" dirty="0"/>
              <a:t>– materiale liquido,</a:t>
            </a:r>
          </a:p>
          <a:p>
            <a:pPr algn="just"/>
            <a:r>
              <a:rPr lang="it-IT" sz="2400" dirty="0"/>
              <a:t>Endocitosi </a:t>
            </a:r>
            <a:r>
              <a:rPr lang="it-IT" sz="2400" b="1" dirty="0"/>
              <a:t>mediata dal recettore</a:t>
            </a:r>
            <a:r>
              <a:rPr lang="it-IT" sz="2400" dirty="0"/>
              <a:t>.</a:t>
            </a:r>
          </a:p>
          <a:p>
            <a:pPr algn="just"/>
            <a:endParaRPr lang="it-IT" sz="2400" dirty="0"/>
          </a:p>
          <a:p>
            <a:pPr algn="just"/>
            <a:endParaRPr lang="it-IT" sz="2400" dirty="0"/>
          </a:p>
        </p:txBody>
      </p:sp>
      <p:pic>
        <p:nvPicPr>
          <p:cNvPr id="4" name="Picture 3">
            <a:extLst>
              <a:ext uri="{FF2B5EF4-FFF2-40B4-BE49-F238E27FC236}">
                <a16:creationId xmlns:a16="http://schemas.microsoft.com/office/drawing/2014/main" id="{6C3D831E-CF21-334B-B2AE-7D01094E82D4}"/>
              </a:ext>
            </a:extLst>
          </p:cNvPr>
          <p:cNvPicPr>
            <a:picLocks noChangeAspect="1"/>
          </p:cNvPicPr>
          <p:nvPr/>
        </p:nvPicPr>
        <p:blipFill rotWithShape="1">
          <a:blip r:embed="rId6"/>
          <a:srcRect l="10285" t="21333" r="9250" b="13333"/>
          <a:stretch/>
        </p:blipFill>
        <p:spPr>
          <a:xfrm>
            <a:off x="5789023" y="4105798"/>
            <a:ext cx="5564777" cy="2541569"/>
          </a:xfrm>
          <a:prstGeom prst="rect">
            <a:avLst/>
          </a:prstGeom>
        </p:spPr>
      </p:pic>
      <p:pic>
        <p:nvPicPr>
          <p:cNvPr id="5" name="Audio 4">
            <a:hlinkClick r:id="" action="ppaction://media"/>
            <a:extLst>
              <a:ext uri="{FF2B5EF4-FFF2-40B4-BE49-F238E27FC236}">
                <a16:creationId xmlns:a16="http://schemas.microsoft.com/office/drawing/2014/main" id="{96BCCCA2-7E1C-EC4C-88D2-08CBB53AB7A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486036689"/>
      </p:ext>
    </p:extLst>
  </p:cSld>
  <p:clrMapOvr>
    <a:masterClrMapping/>
  </p:clrMapOvr>
  <mc:AlternateContent xmlns:mc="http://schemas.openxmlformats.org/markup-compatibility/2006">
    <mc:Choice xmlns:p14="http://schemas.microsoft.com/office/powerpoint/2010/main" Requires="p14">
      <p:transition spd="slow" p14:dur="2000" advTm="143157"/>
    </mc:Choice>
    <mc:Fallback>
      <p:transition spd="slow" advTm="14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9A49-FA52-B441-8AFB-8EF777A67615}"/>
              </a:ext>
            </a:extLst>
          </p:cNvPr>
          <p:cNvSpPr>
            <a:spLocks noGrp="1"/>
          </p:cNvSpPr>
          <p:nvPr>
            <p:ph type="title"/>
          </p:nvPr>
        </p:nvSpPr>
        <p:spPr/>
        <p:txBody>
          <a:bodyPr/>
          <a:lstStyle/>
          <a:p>
            <a:r>
              <a:rPr lang="en-US" b="1" dirty="0">
                <a:solidFill>
                  <a:srgbClr val="FF0000"/>
                </a:solidFill>
              </a:rPr>
              <a:t>REL</a:t>
            </a:r>
          </a:p>
        </p:txBody>
      </p:sp>
      <p:sp>
        <p:nvSpPr>
          <p:cNvPr id="3" name="Content Placeholder 2">
            <a:extLst>
              <a:ext uri="{FF2B5EF4-FFF2-40B4-BE49-F238E27FC236}">
                <a16:creationId xmlns:a16="http://schemas.microsoft.com/office/drawing/2014/main" id="{32B74210-35F3-0D45-B5CC-9B2852DD4696}"/>
              </a:ext>
            </a:extLst>
          </p:cNvPr>
          <p:cNvSpPr>
            <a:spLocks noGrp="1"/>
          </p:cNvSpPr>
          <p:nvPr>
            <p:ph idx="1"/>
          </p:nvPr>
        </p:nvSpPr>
        <p:spPr>
          <a:xfrm>
            <a:off x="838200" y="1825625"/>
            <a:ext cx="7576671" cy="4351338"/>
          </a:xfrm>
        </p:spPr>
        <p:txBody>
          <a:bodyPr>
            <a:normAutofit/>
          </a:bodyPr>
          <a:lstStyle/>
          <a:p>
            <a:r>
              <a:rPr lang="en-US" sz="2400" dirty="0" err="1"/>
              <a:t>Anche</a:t>
            </a:r>
            <a:r>
              <a:rPr lang="en-US" sz="2400" dirty="0"/>
              <a:t> REL </a:t>
            </a:r>
            <a:r>
              <a:rPr lang="it-IT" sz="2400" dirty="0">
                <a:cs typeface="Arial" panose="020B0604020202020204" pitchFamily="34" charset="0"/>
                <a:sym typeface="Arial Italic" charset="0"/>
              </a:rPr>
              <a:t>è</a:t>
            </a:r>
            <a:r>
              <a:rPr lang="it-IT" altLang="it-IT" sz="2400" dirty="0">
                <a:cs typeface="Arial" panose="020B0604020202020204" pitchFamily="34" charset="0"/>
                <a:sym typeface="Arial Italic" charset="0"/>
              </a:rPr>
              <a:t> rappresentato da una serie di membrane ripiegate su se stesse;</a:t>
            </a:r>
          </a:p>
          <a:p>
            <a:r>
              <a:rPr lang="en-US" sz="2400" dirty="0"/>
              <a:t>A </a:t>
            </a:r>
            <a:r>
              <a:rPr lang="en-US" sz="2400" dirty="0" err="1"/>
              <a:t>differenza</a:t>
            </a:r>
            <a:r>
              <a:rPr lang="en-US" sz="2400" dirty="0"/>
              <a:t> di RER </a:t>
            </a:r>
            <a:r>
              <a:rPr lang="it-IT" altLang="it-IT" sz="2400" dirty="0">
                <a:solidFill>
                  <a:schemeClr val="tx1"/>
                </a:solidFill>
                <a:cs typeface="Arial" panose="020B0604020202020204" pitchFamily="34" charset="0"/>
                <a:sym typeface="Arial Italic" charset="0"/>
              </a:rPr>
              <a:t>non presenta ribosomi alla superficie e sintetizza ‘’materiale’’</a:t>
            </a:r>
            <a:r>
              <a:rPr lang="it-IT" altLang="it-IT" sz="2400" i="1" dirty="0">
                <a:solidFill>
                  <a:schemeClr val="tx1"/>
                </a:solidFill>
                <a:cs typeface="Arial" panose="020B0604020202020204" pitchFamily="34" charset="0"/>
                <a:sym typeface="Arial Italic" charset="0"/>
              </a:rPr>
              <a:t> </a:t>
            </a:r>
            <a:r>
              <a:rPr lang="it-IT" altLang="it-IT" sz="2400" dirty="0">
                <a:solidFill>
                  <a:schemeClr val="tx1"/>
                </a:solidFill>
                <a:cs typeface="Arial" panose="020B0604020202020204" pitchFamily="34" charset="0"/>
                <a:sym typeface="Arial Italic" charset="0"/>
              </a:rPr>
              <a:t>per esocitosi.</a:t>
            </a:r>
          </a:p>
          <a:p>
            <a:pPr>
              <a:spcBef>
                <a:spcPct val="25000"/>
              </a:spcBef>
              <a:spcAft>
                <a:spcPct val="20000"/>
              </a:spcAft>
              <a:buClr>
                <a:schemeClr val="tx1"/>
              </a:buClr>
              <a:buFont typeface="Times" pitchFamily="2" charset="0"/>
              <a:buChar char="•"/>
            </a:pPr>
            <a:r>
              <a:rPr lang="it-IT" altLang="it-IT" sz="2400" dirty="0">
                <a:cs typeface="Arial" panose="020B0604020202020204" pitchFamily="34" charset="0"/>
                <a:sym typeface="Arial Italic" charset="0"/>
              </a:rPr>
              <a:t>Ha tre funzioni principali: </a:t>
            </a:r>
          </a:p>
          <a:p>
            <a:pPr lvl="1">
              <a:spcBef>
                <a:spcPct val="25000"/>
              </a:spcBef>
              <a:spcAft>
                <a:spcPct val="20000"/>
              </a:spcAft>
              <a:buClr>
                <a:schemeClr val="tx1"/>
              </a:buClr>
              <a:buFont typeface="Times" pitchFamily="2" charset="0"/>
              <a:buChar char="•"/>
            </a:pPr>
            <a:r>
              <a:rPr lang="it-IT" altLang="it-IT" sz="2000" dirty="0"/>
              <a:t>sintetizza i lipidi (acidi grassi, fosfolipidi, steroidi);</a:t>
            </a:r>
          </a:p>
          <a:p>
            <a:pPr lvl="1">
              <a:spcBef>
                <a:spcPct val="25000"/>
              </a:spcBef>
              <a:spcAft>
                <a:spcPct val="20000"/>
              </a:spcAft>
              <a:buClr>
                <a:schemeClr val="tx1"/>
              </a:buClr>
              <a:buFont typeface="Times" pitchFamily="2" charset="0"/>
              <a:buChar char="•"/>
            </a:pPr>
            <a:r>
              <a:rPr lang="it-IT" altLang="it-IT" sz="2000" dirty="0"/>
              <a:t>demolisce le tossine e i farmaci nelle cellule del fegato; </a:t>
            </a:r>
          </a:p>
          <a:p>
            <a:pPr lvl="1">
              <a:spcBef>
                <a:spcPct val="25000"/>
              </a:spcBef>
              <a:spcAft>
                <a:spcPct val="20000"/>
              </a:spcAft>
              <a:buClr>
                <a:schemeClr val="tx1"/>
              </a:buClr>
              <a:buFont typeface="Times" pitchFamily="2" charset="0"/>
              <a:buChar char="•"/>
            </a:pPr>
            <a:r>
              <a:rPr lang="it-IT" altLang="it-IT" sz="2000" dirty="0"/>
              <a:t>immagazzina e rilascia ioni calcio nelle  cellule muscolari.</a:t>
            </a:r>
            <a:r>
              <a:rPr lang="en-US" altLang="it-IT" sz="2000" dirty="0"/>
              <a:t> </a:t>
            </a:r>
          </a:p>
          <a:p>
            <a:pPr>
              <a:buClr>
                <a:schemeClr val="tx1"/>
              </a:buClr>
            </a:pPr>
            <a:endParaRPr lang="it-IT" altLang="it-IT" sz="2400" dirty="0">
              <a:solidFill>
                <a:schemeClr val="tx1"/>
              </a:solidFill>
              <a:cs typeface="Arial" panose="020B0604020202020204" pitchFamily="34" charset="0"/>
              <a:sym typeface="Arial Italic" charset="0"/>
            </a:endParaRPr>
          </a:p>
          <a:p>
            <a:endParaRPr lang="en-US" sz="2400" dirty="0"/>
          </a:p>
        </p:txBody>
      </p:sp>
      <p:grpSp>
        <p:nvGrpSpPr>
          <p:cNvPr id="4" name="Group 3">
            <a:extLst>
              <a:ext uri="{FF2B5EF4-FFF2-40B4-BE49-F238E27FC236}">
                <a16:creationId xmlns:a16="http://schemas.microsoft.com/office/drawing/2014/main" id="{61E20C21-73E5-5046-BE9C-5BC7410FE027}"/>
              </a:ext>
            </a:extLst>
          </p:cNvPr>
          <p:cNvGrpSpPr/>
          <p:nvPr/>
        </p:nvGrpSpPr>
        <p:grpSpPr>
          <a:xfrm>
            <a:off x="7341554" y="458079"/>
            <a:ext cx="4757149" cy="2768094"/>
            <a:chOff x="8239487" y="319798"/>
            <a:chExt cx="3859213" cy="2245602"/>
          </a:xfrm>
        </p:grpSpPr>
        <p:pic>
          <p:nvPicPr>
            <p:cNvPr id="5" name="Picture 5">
              <a:extLst>
                <a:ext uri="{FF2B5EF4-FFF2-40B4-BE49-F238E27FC236}">
                  <a16:creationId xmlns:a16="http://schemas.microsoft.com/office/drawing/2014/main" id="{43110D93-0A68-F74C-A8CF-C7CABEC5CA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107"/>
            <a:stretch/>
          </p:blipFill>
          <p:spPr bwMode="auto">
            <a:xfrm>
              <a:off x="8966562" y="371475"/>
              <a:ext cx="31321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F5441F46-D259-6649-AA6E-909FB0D30447}"/>
                </a:ext>
              </a:extLst>
            </p:cNvPr>
            <p:cNvSpPr txBox="1">
              <a:spLocks noChangeArrowheads="1"/>
            </p:cNvSpPr>
            <p:nvPr/>
          </p:nvSpPr>
          <p:spPr bwMode="auto">
            <a:xfrm>
              <a:off x="9066575" y="319798"/>
              <a:ext cx="1390650" cy="22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REL</a:t>
              </a:r>
              <a:endParaRPr lang="en-US" altLang="it-IT" sz="1200" b="1" dirty="0"/>
            </a:p>
          </p:txBody>
        </p:sp>
        <p:sp>
          <p:nvSpPr>
            <p:cNvPr id="7" name="Line 7">
              <a:extLst>
                <a:ext uri="{FF2B5EF4-FFF2-40B4-BE49-F238E27FC236}">
                  <a16:creationId xmlns:a16="http://schemas.microsoft.com/office/drawing/2014/main" id="{5FCBCD1B-9800-8544-89FB-AEF480C53107}"/>
                </a:ext>
              </a:extLst>
            </p:cNvPr>
            <p:cNvSpPr>
              <a:spLocks noChangeShapeType="1"/>
            </p:cNvSpPr>
            <p:nvPr/>
          </p:nvSpPr>
          <p:spPr bwMode="auto">
            <a:xfrm flipH="1" flipV="1">
              <a:off x="9211037" y="539750"/>
              <a:ext cx="550863" cy="3540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8">
              <a:extLst>
                <a:ext uri="{FF2B5EF4-FFF2-40B4-BE49-F238E27FC236}">
                  <a16:creationId xmlns:a16="http://schemas.microsoft.com/office/drawing/2014/main" id="{C4BF6290-BF1B-EB40-8927-D5F42D6AC5AC}"/>
                </a:ext>
              </a:extLst>
            </p:cNvPr>
            <p:cNvSpPr txBox="1">
              <a:spLocks noChangeArrowheads="1"/>
            </p:cNvSpPr>
            <p:nvPr/>
          </p:nvSpPr>
          <p:spPr bwMode="auto">
            <a:xfrm>
              <a:off x="8239487" y="929914"/>
              <a:ext cx="1454150" cy="22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RER</a:t>
              </a:r>
              <a:endParaRPr lang="en-US" altLang="it-IT" sz="1200" b="1" dirty="0"/>
            </a:p>
          </p:txBody>
        </p:sp>
        <p:sp>
          <p:nvSpPr>
            <p:cNvPr id="9" name="Line 9">
              <a:extLst>
                <a:ext uri="{FF2B5EF4-FFF2-40B4-BE49-F238E27FC236}">
                  <a16:creationId xmlns:a16="http://schemas.microsoft.com/office/drawing/2014/main" id="{126C906A-1725-D54D-AE2D-4E15E1A14274}"/>
                </a:ext>
              </a:extLst>
            </p:cNvPr>
            <p:cNvSpPr>
              <a:spLocks noChangeShapeType="1"/>
            </p:cNvSpPr>
            <p:nvPr/>
          </p:nvSpPr>
          <p:spPr bwMode="auto">
            <a:xfrm flipH="1" flipV="1">
              <a:off x="8482375" y="1189037"/>
              <a:ext cx="1485900"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10">
              <a:extLst>
                <a:ext uri="{FF2B5EF4-FFF2-40B4-BE49-F238E27FC236}">
                  <a16:creationId xmlns:a16="http://schemas.microsoft.com/office/drawing/2014/main" id="{5FFCF321-813D-384C-815E-A24F536F64C1}"/>
                </a:ext>
              </a:extLst>
            </p:cNvPr>
            <p:cNvSpPr>
              <a:spLocks noChangeShapeType="1"/>
            </p:cNvSpPr>
            <p:nvPr/>
          </p:nvSpPr>
          <p:spPr bwMode="auto">
            <a:xfrm flipH="1" flipV="1">
              <a:off x="11111275" y="1463675"/>
              <a:ext cx="209550" cy="873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Text Box 11">
              <a:extLst>
                <a:ext uri="{FF2B5EF4-FFF2-40B4-BE49-F238E27FC236}">
                  <a16:creationId xmlns:a16="http://schemas.microsoft.com/office/drawing/2014/main" id="{7E19B1A3-9DAD-AF48-A3F7-CA82A9933EEE}"/>
                </a:ext>
              </a:extLst>
            </p:cNvPr>
            <p:cNvSpPr txBox="1">
              <a:spLocks noChangeArrowheads="1"/>
            </p:cNvSpPr>
            <p:nvPr/>
          </p:nvSpPr>
          <p:spPr bwMode="auto">
            <a:xfrm>
              <a:off x="10685825" y="1038225"/>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Involucro </a:t>
              </a:r>
            </a:p>
            <a:p>
              <a:pPr algn="l"/>
              <a:r>
                <a:rPr lang="it-IT" altLang="it-IT" sz="1200"/>
                <a:t>nucleare</a:t>
              </a:r>
            </a:p>
          </p:txBody>
        </p:sp>
        <p:sp>
          <p:nvSpPr>
            <p:cNvPr id="12" name="Line 12">
              <a:extLst>
                <a:ext uri="{FF2B5EF4-FFF2-40B4-BE49-F238E27FC236}">
                  <a16:creationId xmlns:a16="http://schemas.microsoft.com/office/drawing/2014/main" id="{44F426F1-0FDF-A44E-8DF9-75FE4DBACE18}"/>
                </a:ext>
              </a:extLst>
            </p:cNvPr>
            <p:cNvSpPr>
              <a:spLocks noChangeShapeType="1"/>
            </p:cNvSpPr>
            <p:nvPr/>
          </p:nvSpPr>
          <p:spPr bwMode="auto">
            <a:xfrm>
              <a:off x="10782662" y="2260600"/>
              <a:ext cx="354013" cy="88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3">
              <a:extLst>
                <a:ext uri="{FF2B5EF4-FFF2-40B4-BE49-F238E27FC236}">
                  <a16:creationId xmlns:a16="http://schemas.microsoft.com/office/drawing/2014/main" id="{8E9D65F5-1874-AA44-AE57-2317014FEBEE}"/>
                </a:ext>
              </a:extLst>
            </p:cNvPr>
            <p:cNvSpPr>
              <a:spLocks noChangeShapeType="1"/>
            </p:cNvSpPr>
            <p:nvPr/>
          </p:nvSpPr>
          <p:spPr bwMode="auto">
            <a:xfrm>
              <a:off x="10836637" y="2060575"/>
              <a:ext cx="287338" cy="285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5">
              <a:extLst>
                <a:ext uri="{FF2B5EF4-FFF2-40B4-BE49-F238E27FC236}">
                  <a16:creationId xmlns:a16="http://schemas.microsoft.com/office/drawing/2014/main" id="{86750530-650E-4744-9910-9BFA395EC3C4}"/>
                </a:ext>
              </a:extLst>
            </p:cNvPr>
            <p:cNvSpPr txBox="1">
              <a:spLocks noChangeArrowheads="1"/>
            </p:cNvSpPr>
            <p:nvPr/>
          </p:nvSpPr>
          <p:spPr bwMode="auto">
            <a:xfrm>
              <a:off x="11066825" y="2174875"/>
              <a:ext cx="869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Ribosomi</a:t>
              </a:r>
            </a:p>
          </p:txBody>
        </p:sp>
      </p:grpSp>
      <p:pic>
        <p:nvPicPr>
          <p:cNvPr id="15" name="Audio 14">
            <a:hlinkClick r:id="" action="ppaction://media"/>
            <a:extLst>
              <a:ext uri="{FF2B5EF4-FFF2-40B4-BE49-F238E27FC236}">
                <a16:creationId xmlns:a16="http://schemas.microsoft.com/office/drawing/2014/main" id="{80421856-88FE-EF4C-8811-BDAF2E34F4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94059630"/>
      </p:ext>
    </p:extLst>
  </p:cSld>
  <p:clrMapOvr>
    <a:masterClrMapping/>
  </p:clrMapOvr>
  <mc:AlternateContent xmlns:mc="http://schemas.openxmlformats.org/markup-compatibility/2006">
    <mc:Choice xmlns:p14="http://schemas.microsoft.com/office/powerpoint/2010/main" Requires="p14">
      <p:transition spd="slow" p14:dur="2000" advTm="48348"/>
    </mc:Choice>
    <mc:Fallback>
      <p:transition spd="slow" advTm="4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88F7-5735-6E4F-A69F-A18D4D12A777}"/>
              </a:ext>
            </a:extLst>
          </p:cNvPr>
          <p:cNvSpPr>
            <a:spLocks noGrp="1"/>
          </p:cNvSpPr>
          <p:nvPr>
            <p:ph type="title"/>
          </p:nvPr>
        </p:nvSpPr>
        <p:spPr/>
        <p:txBody>
          <a:bodyPr/>
          <a:lstStyle/>
          <a:p>
            <a:r>
              <a:rPr lang="en-US" b="1" dirty="0" err="1">
                <a:solidFill>
                  <a:srgbClr val="FF0000"/>
                </a:solidFill>
              </a:rPr>
              <a:t>L’apparato</a:t>
            </a:r>
            <a:r>
              <a:rPr lang="en-US" b="1" dirty="0">
                <a:solidFill>
                  <a:srgbClr val="FF0000"/>
                </a:solidFill>
              </a:rPr>
              <a:t> di Golgi </a:t>
            </a:r>
          </a:p>
        </p:txBody>
      </p:sp>
      <p:sp>
        <p:nvSpPr>
          <p:cNvPr id="3" name="Content Placeholder 2">
            <a:extLst>
              <a:ext uri="{FF2B5EF4-FFF2-40B4-BE49-F238E27FC236}">
                <a16:creationId xmlns:a16="http://schemas.microsoft.com/office/drawing/2014/main" id="{39A87C0F-1D10-4D4D-837E-11C76AE1D177}"/>
              </a:ext>
            </a:extLst>
          </p:cNvPr>
          <p:cNvSpPr>
            <a:spLocks noGrp="1"/>
          </p:cNvSpPr>
          <p:nvPr>
            <p:ph idx="1"/>
          </p:nvPr>
        </p:nvSpPr>
        <p:spPr>
          <a:xfrm>
            <a:off x="838200" y="1825625"/>
            <a:ext cx="7691316" cy="3203575"/>
          </a:xfrm>
        </p:spPr>
        <p:txBody>
          <a:bodyPr>
            <a:normAutofit/>
          </a:bodyPr>
          <a:lstStyle/>
          <a:p>
            <a:pPr algn="just"/>
            <a:r>
              <a:rPr lang="en-US" sz="2400" dirty="0" err="1"/>
              <a:t>Anch’esso</a:t>
            </a:r>
            <a:r>
              <a:rPr lang="en-US" sz="2400" dirty="0"/>
              <a:t> </a:t>
            </a:r>
            <a:r>
              <a:rPr lang="en-US" sz="2400" dirty="0" err="1"/>
              <a:t>consiste</a:t>
            </a:r>
            <a:r>
              <a:rPr lang="en-US" sz="2400" dirty="0"/>
              <a:t> di </a:t>
            </a:r>
            <a:r>
              <a:rPr lang="en-US" sz="2400" dirty="0" err="1"/>
              <a:t>una</a:t>
            </a:r>
            <a:r>
              <a:rPr lang="en-US" sz="2400" dirty="0"/>
              <a:t> </a:t>
            </a:r>
            <a:r>
              <a:rPr lang="en-US" sz="2400" dirty="0" err="1"/>
              <a:t>serie</a:t>
            </a:r>
            <a:r>
              <a:rPr lang="en-US" sz="2400" dirty="0"/>
              <a:t> di membrane, </a:t>
            </a:r>
            <a:r>
              <a:rPr lang="en-US" sz="2400" dirty="0" err="1"/>
              <a:t>sacchetti</a:t>
            </a:r>
            <a:r>
              <a:rPr lang="en-US" sz="2400" dirty="0"/>
              <a:t> </a:t>
            </a:r>
            <a:r>
              <a:rPr lang="en-US" sz="2400" dirty="0" err="1"/>
              <a:t>appiattiti</a:t>
            </a:r>
            <a:r>
              <a:rPr lang="en-US" sz="2400" dirty="0"/>
              <a:t> </a:t>
            </a:r>
            <a:r>
              <a:rPr lang="en-US" sz="2400" dirty="0" err="1"/>
              <a:t>impilati</a:t>
            </a:r>
            <a:r>
              <a:rPr lang="en-US" sz="2400" dirty="0"/>
              <a:t>.</a:t>
            </a:r>
          </a:p>
          <a:p>
            <a:pPr algn="just"/>
            <a:r>
              <a:rPr lang="it-IT" altLang="it-IT" sz="2400" dirty="0"/>
              <a:t>Rielabora, seleziona e trasporta i prodotti cellulari.</a:t>
            </a:r>
            <a:endParaRPr lang="en-US" sz="2400" dirty="0"/>
          </a:p>
          <a:p>
            <a:pPr algn="just"/>
            <a:r>
              <a:rPr lang="en-US" sz="2400" dirty="0" err="1"/>
              <a:t>Posizionato</a:t>
            </a:r>
            <a:r>
              <a:rPr lang="en-US" sz="2400" dirty="0"/>
              <a:t> </a:t>
            </a:r>
            <a:r>
              <a:rPr lang="en-US" sz="2400" dirty="0" err="1"/>
              <a:t>tra</a:t>
            </a:r>
            <a:r>
              <a:rPr lang="en-US" sz="2400" dirty="0"/>
              <a:t> </a:t>
            </a:r>
            <a:r>
              <a:rPr lang="en-US" sz="2400" dirty="0" err="1"/>
              <a:t>il</a:t>
            </a:r>
            <a:r>
              <a:rPr lang="en-US" sz="2400" dirty="0"/>
              <a:t> </a:t>
            </a:r>
            <a:r>
              <a:rPr lang="en-US" sz="2400" dirty="0" err="1"/>
              <a:t>nucleo</a:t>
            </a:r>
            <a:r>
              <a:rPr lang="en-US" sz="2400" dirty="0"/>
              <a:t> e la </a:t>
            </a:r>
            <a:r>
              <a:rPr lang="en-US" sz="2400" dirty="0" err="1"/>
              <a:t>membrana</a:t>
            </a:r>
            <a:r>
              <a:rPr lang="en-US" sz="2400" dirty="0"/>
              <a:t> </a:t>
            </a:r>
            <a:r>
              <a:rPr lang="en-US" sz="2400" dirty="0" err="1"/>
              <a:t>cellulare</a:t>
            </a:r>
            <a:r>
              <a:rPr lang="en-US" sz="2400" dirty="0"/>
              <a:t>, </a:t>
            </a:r>
            <a:r>
              <a:rPr lang="en-US" sz="2400" dirty="0" err="1"/>
              <a:t>una</a:t>
            </a:r>
            <a:r>
              <a:rPr lang="en-US" sz="2400" dirty="0"/>
              <a:t> </a:t>
            </a:r>
            <a:r>
              <a:rPr lang="en-US" sz="2400" dirty="0" err="1"/>
              <a:t>posizione</a:t>
            </a:r>
            <a:r>
              <a:rPr lang="en-US" sz="2400" dirty="0"/>
              <a:t> </a:t>
            </a:r>
            <a:r>
              <a:rPr lang="en-US" sz="2400" dirty="0" err="1"/>
              <a:t>ottimale</a:t>
            </a:r>
            <a:r>
              <a:rPr lang="en-US" sz="2400" dirty="0"/>
              <a:t> per </a:t>
            </a:r>
            <a:r>
              <a:rPr lang="en-US" sz="2400" dirty="0" err="1"/>
              <a:t>ricevere</a:t>
            </a:r>
            <a:r>
              <a:rPr lang="en-US" sz="2400" dirty="0"/>
              <a:t> le </a:t>
            </a:r>
            <a:r>
              <a:rPr lang="en-US" sz="2400" dirty="0" err="1"/>
              <a:t>proteine</a:t>
            </a:r>
            <a:r>
              <a:rPr lang="en-US" sz="2400" dirty="0"/>
              <a:t> e </a:t>
            </a:r>
            <a:r>
              <a:rPr lang="en-US" sz="2400" dirty="0" err="1"/>
              <a:t>lipidi</a:t>
            </a:r>
            <a:r>
              <a:rPr lang="en-US" sz="2400" dirty="0"/>
              <a:t> </a:t>
            </a:r>
            <a:r>
              <a:rPr lang="en-US" sz="2400" dirty="0" err="1"/>
              <a:t>provenienti</a:t>
            </a:r>
            <a:r>
              <a:rPr lang="en-US" sz="2400" dirty="0"/>
              <a:t> da </a:t>
            </a:r>
            <a:r>
              <a:rPr lang="en-US" sz="2400" dirty="0" err="1"/>
              <a:t>vescicole</a:t>
            </a:r>
            <a:r>
              <a:rPr lang="en-US" sz="2400" dirty="0"/>
              <a:t> di </a:t>
            </a:r>
            <a:r>
              <a:rPr lang="en-US" sz="2400" dirty="0" err="1"/>
              <a:t>traspporto</a:t>
            </a:r>
            <a:r>
              <a:rPr lang="en-US" sz="2400" dirty="0"/>
              <a:t>.</a:t>
            </a:r>
          </a:p>
          <a:p>
            <a:pPr algn="just"/>
            <a:r>
              <a:rPr lang="it-IT" altLang="it-IT" sz="2400" dirty="0">
                <a:solidFill>
                  <a:schemeClr val="tx1"/>
                </a:solidFill>
                <a:cs typeface="Arial" panose="020B0604020202020204" pitchFamily="34" charset="0"/>
              </a:rPr>
              <a:t>Transitando nell’apparato di Golgi, proteine e lipidi subiscono degli </a:t>
            </a:r>
            <a:r>
              <a:rPr lang="it-IT" altLang="it-IT" sz="2400" i="1" dirty="0">
                <a:solidFill>
                  <a:schemeClr val="tx1"/>
                </a:solidFill>
                <a:cs typeface="Arial" panose="020B0604020202020204" pitchFamily="34" charset="0"/>
              </a:rPr>
              <a:t>interventi e trasformazioni </a:t>
            </a:r>
            <a:r>
              <a:rPr lang="it-IT" altLang="it-IT" sz="2400" dirty="0">
                <a:solidFill>
                  <a:schemeClr val="tx1"/>
                </a:solidFill>
                <a:cs typeface="Arial" panose="020B0604020202020204" pitchFamily="34" charset="0"/>
              </a:rPr>
              <a:t>sostanziali.</a:t>
            </a:r>
          </a:p>
          <a:p>
            <a:pPr marL="0" indent="0" algn="just">
              <a:buNone/>
            </a:pPr>
            <a:endParaRPr lang="en-US" sz="2400" dirty="0"/>
          </a:p>
        </p:txBody>
      </p:sp>
      <p:pic>
        <p:nvPicPr>
          <p:cNvPr id="20" name="Picture 5">
            <a:extLst>
              <a:ext uri="{FF2B5EF4-FFF2-40B4-BE49-F238E27FC236}">
                <a16:creationId xmlns:a16="http://schemas.microsoft.com/office/drawing/2014/main" id="{EAE0F5B8-5FCC-0746-B4B3-80CE7DB65C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911"/>
          <a:stretch/>
        </p:blipFill>
        <p:spPr bwMode="auto">
          <a:xfrm>
            <a:off x="9889882" y="0"/>
            <a:ext cx="186213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7">
            <a:extLst>
              <a:ext uri="{FF2B5EF4-FFF2-40B4-BE49-F238E27FC236}">
                <a16:creationId xmlns:a16="http://schemas.microsoft.com/office/drawing/2014/main" id="{D43FA202-0524-A64B-B908-119F1C92E01A}"/>
              </a:ext>
            </a:extLst>
          </p:cNvPr>
          <p:cNvGrpSpPr>
            <a:grpSpLocks/>
          </p:cNvGrpSpPr>
          <p:nvPr/>
        </p:nvGrpSpPr>
        <p:grpSpPr bwMode="auto">
          <a:xfrm>
            <a:off x="8533424" y="474664"/>
            <a:ext cx="3787775" cy="3841750"/>
            <a:chOff x="1568" y="2453"/>
            <a:chExt cx="2386" cy="2420"/>
          </a:xfrm>
        </p:grpSpPr>
        <p:sp>
          <p:nvSpPr>
            <p:cNvPr id="24" name="Text Box 8">
              <a:extLst>
                <a:ext uri="{FF2B5EF4-FFF2-40B4-BE49-F238E27FC236}">
                  <a16:creationId xmlns:a16="http://schemas.microsoft.com/office/drawing/2014/main" id="{54EFEB55-7F62-DE4B-A2A4-181CEFB7A6CD}"/>
                </a:ext>
              </a:extLst>
            </p:cNvPr>
            <p:cNvSpPr txBox="1">
              <a:spLocks noChangeArrowheads="1"/>
            </p:cNvSpPr>
            <p:nvPr/>
          </p:nvSpPr>
          <p:spPr bwMode="auto">
            <a:xfrm flipH="1">
              <a:off x="2452" y="4719"/>
              <a:ext cx="8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en-US" altLang="it-IT" sz="1000" dirty="0"/>
                <a:t>TEM 130 000</a:t>
              </a:r>
              <a:r>
                <a:rPr lang="en-US" altLang="it-IT" sz="1000" dirty="0">
                  <a:sym typeface="Symbol" pitchFamily="2" charset="2"/>
                </a:rPr>
                <a:t></a:t>
              </a:r>
              <a:endParaRPr lang="en-US" altLang="it-IT" sz="1200" dirty="0"/>
            </a:p>
          </p:txBody>
        </p:sp>
        <p:sp>
          <p:nvSpPr>
            <p:cNvPr id="25" name="Text Box 11">
              <a:extLst>
                <a:ext uri="{FF2B5EF4-FFF2-40B4-BE49-F238E27FC236}">
                  <a16:creationId xmlns:a16="http://schemas.microsoft.com/office/drawing/2014/main" id="{D71DC36C-A462-0B42-B465-53C99F1FA680}"/>
                </a:ext>
              </a:extLst>
            </p:cNvPr>
            <p:cNvSpPr txBox="1">
              <a:spLocks noChangeArrowheads="1"/>
            </p:cNvSpPr>
            <p:nvPr/>
          </p:nvSpPr>
          <p:spPr bwMode="auto">
            <a:xfrm>
              <a:off x="3284" y="3402"/>
              <a:ext cx="67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dirty="0"/>
                <a:t>Vescicola </a:t>
              </a:r>
            </a:p>
            <a:p>
              <a:pPr algn="l"/>
              <a:r>
                <a:rPr lang="it-IT" altLang="it-IT" sz="1200" dirty="0"/>
                <a:t>di trasporto </a:t>
              </a:r>
            </a:p>
            <a:p>
              <a:pPr algn="l"/>
              <a:r>
                <a:rPr lang="it-IT" altLang="it-IT" sz="1200" dirty="0"/>
                <a:t>prodotta</a:t>
              </a:r>
            </a:p>
            <a:p>
              <a:pPr algn="l"/>
              <a:r>
                <a:rPr lang="it-IT" altLang="it-IT" sz="1200" dirty="0"/>
                <a:t>dall’apparato di Golgi</a:t>
              </a:r>
            </a:p>
          </p:txBody>
        </p:sp>
        <p:sp>
          <p:nvSpPr>
            <p:cNvPr id="26" name="Line 12">
              <a:extLst>
                <a:ext uri="{FF2B5EF4-FFF2-40B4-BE49-F238E27FC236}">
                  <a16:creationId xmlns:a16="http://schemas.microsoft.com/office/drawing/2014/main" id="{0CE6E289-6326-6149-8C78-70B83A775FFB}"/>
                </a:ext>
              </a:extLst>
            </p:cNvPr>
            <p:cNvSpPr>
              <a:spLocks noChangeShapeType="1"/>
            </p:cNvSpPr>
            <p:nvPr/>
          </p:nvSpPr>
          <p:spPr bwMode="auto">
            <a:xfrm flipH="1">
              <a:off x="2663" y="3347"/>
              <a:ext cx="346" cy="3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Text Box 13">
              <a:extLst>
                <a:ext uri="{FF2B5EF4-FFF2-40B4-BE49-F238E27FC236}">
                  <a16:creationId xmlns:a16="http://schemas.microsoft.com/office/drawing/2014/main" id="{46E6D9E7-CD75-3F4E-9D7B-B571E4DE29F0}"/>
                </a:ext>
              </a:extLst>
            </p:cNvPr>
            <p:cNvSpPr txBox="1">
              <a:spLocks noChangeArrowheads="1"/>
            </p:cNvSpPr>
            <p:nvPr/>
          </p:nvSpPr>
          <p:spPr bwMode="auto">
            <a:xfrm>
              <a:off x="1765" y="3638"/>
              <a:ext cx="84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Lato </a:t>
              </a:r>
              <a:r>
                <a:rPr lang="it-IT" altLang="it-IT" sz="1200" b="1" dirty="0">
                  <a:cs typeface="Arial" panose="020B0604020202020204" pitchFamily="34" charset="0"/>
                </a:rPr>
                <a:t>«di uscita»</a:t>
              </a:r>
            </a:p>
            <a:p>
              <a:pPr algn="l"/>
              <a:r>
                <a:rPr lang="it-IT" altLang="it-IT" sz="1200" b="1" dirty="0">
                  <a:solidFill>
                    <a:srgbClr val="F44559"/>
                  </a:solidFill>
                  <a:cs typeface="Arial" panose="020B0604020202020204" pitchFamily="34" charset="0"/>
                </a:rPr>
                <a:t>trans </a:t>
              </a:r>
            </a:p>
            <a:p>
              <a:pPr algn="l"/>
              <a:r>
                <a:rPr lang="it-IT" altLang="it-IT" sz="1200" b="1" dirty="0">
                  <a:cs typeface="Arial" panose="020B0604020202020204" pitchFamily="34" charset="0"/>
                </a:rPr>
                <a:t>dell’apparato </a:t>
              </a:r>
            </a:p>
            <a:p>
              <a:pPr algn="l"/>
              <a:r>
                <a:rPr lang="it-IT" altLang="it-IT" sz="1200" b="1" dirty="0">
                  <a:cs typeface="Arial" panose="020B0604020202020204" pitchFamily="34" charset="0"/>
                </a:rPr>
                <a:t>di Golgi</a:t>
              </a:r>
            </a:p>
          </p:txBody>
        </p:sp>
        <p:sp>
          <p:nvSpPr>
            <p:cNvPr id="28" name="Line 14">
              <a:extLst>
                <a:ext uri="{FF2B5EF4-FFF2-40B4-BE49-F238E27FC236}">
                  <a16:creationId xmlns:a16="http://schemas.microsoft.com/office/drawing/2014/main" id="{6A485328-2F33-424D-87A4-6995A9378C8B}"/>
                </a:ext>
              </a:extLst>
            </p:cNvPr>
            <p:cNvSpPr>
              <a:spLocks noChangeShapeType="1"/>
            </p:cNvSpPr>
            <p:nvPr/>
          </p:nvSpPr>
          <p:spPr bwMode="auto">
            <a:xfrm flipH="1" flipV="1">
              <a:off x="2390" y="3337"/>
              <a:ext cx="204" cy="3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15">
              <a:extLst>
                <a:ext uri="{FF2B5EF4-FFF2-40B4-BE49-F238E27FC236}">
                  <a16:creationId xmlns:a16="http://schemas.microsoft.com/office/drawing/2014/main" id="{C82D07A7-1FF0-3B4D-AB53-CC3A17F975A3}"/>
                </a:ext>
              </a:extLst>
            </p:cNvPr>
            <p:cNvSpPr>
              <a:spLocks noChangeShapeType="1"/>
            </p:cNvSpPr>
            <p:nvPr/>
          </p:nvSpPr>
          <p:spPr bwMode="auto">
            <a:xfrm flipH="1" flipV="1">
              <a:off x="2415" y="3068"/>
              <a:ext cx="121" cy="7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16">
              <a:extLst>
                <a:ext uri="{FF2B5EF4-FFF2-40B4-BE49-F238E27FC236}">
                  <a16:creationId xmlns:a16="http://schemas.microsoft.com/office/drawing/2014/main" id="{BAB179F4-BE86-3C4F-AA95-0F6E0217BAD3}"/>
                </a:ext>
              </a:extLst>
            </p:cNvPr>
            <p:cNvSpPr>
              <a:spLocks noChangeShapeType="1"/>
            </p:cNvSpPr>
            <p:nvPr/>
          </p:nvSpPr>
          <p:spPr bwMode="auto">
            <a:xfrm flipH="1" flipV="1">
              <a:off x="2659" y="2855"/>
              <a:ext cx="220" cy="26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17">
              <a:extLst>
                <a:ext uri="{FF2B5EF4-FFF2-40B4-BE49-F238E27FC236}">
                  <a16:creationId xmlns:a16="http://schemas.microsoft.com/office/drawing/2014/main" id="{DF17DDD2-8DCB-CF47-BE87-0211C226A67C}"/>
                </a:ext>
              </a:extLst>
            </p:cNvPr>
            <p:cNvSpPr>
              <a:spLocks noChangeShapeType="1"/>
            </p:cNvSpPr>
            <p:nvPr/>
          </p:nvSpPr>
          <p:spPr bwMode="auto">
            <a:xfrm>
              <a:off x="3178" y="2489"/>
              <a:ext cx="50" cy="10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Text Box 18">
              <a:extLst>
                <a:ext uri="{FF2B5EF4-FFF2-40B4-BE49-F238E27FC236}">
                  <a16:creationId xmlns:a16="http://schemas.microsoft.com/office/drawing/2014/main" id="{783BEA5B-119F-D74F-BEF2-925C2CC493CF}"/>
                </a:ext>
              </a:extLst>
            </p:cNvPr>
            <p:cNvSpPr txBox="1">
              <a:spLocks noChangeArrowheads="1"/>
            </p:cNvSpPr>
            <p:nvPr/>
          </p:nvSpPr>
          <p:spPr bwMode="auto">
            <a:xfrm>
              <a:off x="3128" y="2587"/>
              <a:ext cx="5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Apparato </a:t>
              </a:r>
            </a:p>
            <a:p>
              <a:pPr algn="l"/>
              <a:r>
                <a:rPr lang="it-IT" altLang="it-IT" sz="1200"/>
                <a:t>di Golgi</a:t>
              </a:r>
            </a:p>
          </p:txBody>
        </p:sp>
        <p:sp>
          <p:nvSpPr>
            <p:cNvPr id="33" name="Text Box 19">
              <a:extLst>
                <a:ext uri="{FF2B5EF4-FFF2-40B4-BE49-F238E27FC236}">
                  <a16:creationId xmlns:a16="http://schemas.microsoft.com/office/drawing/2014/main" id="{5585B2E7-BE8E-8640-A3CC-D89469923F55}"/>
                </a:ext>
              </a:extLst>
            </p:cNvPr>
            <p:cNvSpPr txBox="1">
              <a:spLocks noChangeArrowheads="1"/>
            </p:cNvSpPr>
            <p:nvPr/>
          </p:nvSpPr>
          <p:spPr bwMode="auto">
            <a:xfrm>
              <a:off x="1793" y="2453"/>
              <a:ext cx="11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Lato </a:t>
              </a:r>
              <a:r>
                <a:rPr lang="it-IT" altLang="it-IT" sz="1200" b="1" dirty="0">
                  <a:cs typeface="Arial" panose="020B0604020202020204" pitchFamily="34" charset="0"/>
                </a:rPr>
                <a:t>«d’ingresso» </a:t>
              </a:r>
              <a:r>
                <a:rPr lang="it-IT" altLang="it-IT" sz="1200" b="1" dirty="0">
                  <a:solidFill>
                    <a:srgbClr val="F44559"/>
                  </a:solidFill>
                  <a:cs typeface="Arial" panose="020B0604020202020204" pitchFamily="34" charset="0"/>
                </a:rPr>
                <a:t>cis</a:t>
              </a:r>
            </a:p>
            <a:p>
              <a:pPr algn="l"/>
              <a:r>
                <a:rPr lang="it-IT" altLang="it-IT" sz="1200" b="1" dirty="0">
                  <a:cs typeface="Arial" panose="020B0604020202020204" pitchFamily="34" charset="0"/>
                </a:rPr>
                <a:t>dell’apparato di Golgi</a:t>
              </a:r>
            </a:p>
          </p:txBody>
        </p:sp>
        <p:sp>
          <p:nvSpPr>
            <p:cNvPr id="34" name="Text Box 20">
              <a:extLst>
                <a:ext uri="{FF2B5EF4-FFF2-40B4-BE49-F238E27FC236}">
                  <a16:creationId xmlns:a16="http://schemas.microsoft.com/office/drawing/2014/main" id="{B7ACA85F-F2ED-F144-9B30-9D8B843D73C7}"/>
                </a:ext>
              </a:extLst>
            </p:cNvPr>
            <p:cNvSpPr txBox="1">
              <a:spLocks noChangeArrowheads="1"/>
            </p:cNvSpPr>
            <p:nvPr/>
          </p:nvSpPr>
          <p:spPr bwMode="auto">
            <a:xfrm>
              <a:off x="1652" y="2732"/>
              <a:ext cx="103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dirty="0"/>
                <a:t>Vescicola di trasporto </a:t>
              </a:r>
            </a:p>
            <a:p>
              <a:pPr algn="l"/>
              <a:r>
                <a:rPr lang="it-IT" altLang="it-IT" sz="1200" dirty="0"/>
                <a:t>proveniente dal reticolo</a:t>
              </a:r>
            </a:p>
          </p:txBody>
        </p:sp>
        <p:sp>
          <p:nvSpPr>
            <p:cNvPr id="35" name="Text Box 21">
              <a:extLst>
                <a:ext uri="{FF2B5EF4-FFF2-40B4-BE49-F238E27FC236}">
                  <a16:creationId xmlns:a16="http://schemas.microsoft.com/office/drawing/2014/main" id="{86868EFB-6F3D-5F40-82FF-356F636D0AAE}"/>
                </a:ext>
              </a:extLst>
            </p:cNvPr>
            <p:cNvSpPr txBox="1">
              <a:spLocks noChangeArrowheads="1"/>
            </p:cNvSpPr>
            <p:nvPr/>
          </p:nvSpPr>
          <p:spPr bwMode="auto">
            <a:xfrm>
              <a:off x="1568" y="3267"/>
              <a:ext cx="8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Nuova vescicola </a:t>
              </a:r>
            </a:p>
            <a:p>
              <a:pPr algn="l"/>
              <a:r>
                <a:rPr lang="it-IT" altLang="it-IT" sz="1200"/>
                <a:t>in formazione</a:t>
              </a:r>
            </a:p>
          </p:txBody>
        </p:sp>
      </p:grpSp>
      <p:pic>
        <p:nvPicPr>
          <p:cNvPr id="37" name="Picture 5">
            <a:extLst>
              <a:ext uri="{FF2B5EF4-FFF2-40B4-BE49-F238E27FC236}">
                <a16:creationId xmlns:a16="http://schemas.microsoft.com/office/drawing/2014/main" id="{B0BA941E-8988-154A-A142-E5E5BDA3AB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375" t="32756" r="1405"/>
          <a:stretch/>
        </p:blipFill>
        <p:spPr bwMode="auto">
          <a:xfrm>
            <a:off x="9889881" y="2896508"/>
            <a:ext cx="1395015" cy="116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14">
            <a:extLst>
              <a:ext uri="{FF2B5EF4-FFF2-40B4-BE49-F238E27FC236}">
                <a16:creationId xmlns:a16="http://schemas.microsoft.com/office/drawing/2014/main" id="{7A342B8B-FEA7-504D-B132-EF63BE59EE14}"/>
              </a:ext>
            </a:extLst>
          </p:cNvPr>
          <p:cNvSpPr>
            <a:spLocks noChangeShapeType="1"/>
          </p:cNvSpPr>
          <p:nvPr/>
        </p:nvSpPr>
        <p:spPr bwMode="auto">
          <a:xfrm flipH="1" flipV="1">
            <a:off x="11576175" y="1881982"/>
            <a:ext cx="323850" cy="523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Rectangle 38">
            <a:extLst>
              <a:ext uri="{FF2B5EF4-FFF2-40B4-BE49-F238E27FC236}">
                <a16:creationId xmlns:a16="http://schemas.microsoft.com/office/drawing/2014/main" id="{B2A04807-1B02-6049-A057-74D94FFCE08A}"/>
              </a:ext>
            </a:extLst>
          </p:cNvPr>
          <p:cNvSpPr/>
          <p:nvPr/>
        </p:nvSpPr>
        <p:spPr>
          <a:xfrm>
            <a:off x="11223137" y="312801"/>
            <a:ext cx="608258" cy="323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4E158F-4181-6F48-8F22-FB4515B92E51}"/>
              </a:ext>
            </a:extLst>
          </p:cNvPr>
          <p:cNvSpPr/>
          <p:nvPr/>
        </p:nvSpPr>
        <p:spPr>
          <a:xfrm>
            <a:off x="838199" y="5082371"/>
            <a:ext cx="10737975" cy="830997"/>
          </a:xfrm>
          <a:prstGeom prst="rect">
            <a:avLst/>
          </a:prstGeom>
        </p:spPr>
        <p:txBody>
          <a:bodyPr wrap="square">
            <a:spAutoFit/>
          </a:bodyPr>
          <a:lstStyle/>
          <a:p>
            <a:pPr marL="342900" indent="-342900">
              <a:buFont typeface="Arial" panose="020B0604020202020204" pitchFamily="34" charset="0"/>
              <a:buChar char="•"/>
            </a:pPr>
            <a:r>
              <a:rPr lang="it-IT" altLang="it-IT" sz="2400" dirty="0">
                <a:cs typeface="Arial" panose="020B0604020202020204" pitchFamily="34" charset="0"/>
              </a:rPr>
              <a:t>Le sostanze vengono impacchettate in </a:t>
            </a:r>
            <a:r>
              <a:rPr lang="it-IT" altLang="it-IT" sz="2400" b="1" dirty="0">
                <a:cs typeface="Arial" panose="020B0604020202020204" pitchFamily="34" charset="0"/>
              </a:rPr>
              <a:t>vescicole di trasporto</a:t>
            </a:r>
            <a:r>
              <a:rPr lang="it-IT" altLang="it-IT" sz="2400" dirty="0">
                <a:cs typeface="Arial" panose="020B0604020202020204" pitchFamily="34" charset="0"/>
              </a:rPr>
              <a:t> e dirette verso la membrana plasmatica, dove avrà luogo la </a:t>
            </a:r>
            <a:r>
              <a:rPr lang="it-IT" altLang="it-IT" sz="2400" b="1" dirty="0">
                <a:cs typeface="Arial" panose="020B0604020202020204" pitchFamily="34" charset="0"/>
              </a:rPr>
              <a:t>secrezione</a:t>
            </a:r>
            <a:r>
              <a:rPr lang="it-IT" altLang="it-IT" sz="2400" dirty="0">
                <a:cs typeface="Arial" panose="020B0604020202020204" pitchFamily="34" charset="0"/>
              </a:rPr>
              <a:t> (o </a:t>
            </a:r>
            <a:r>
              <a:rPr lang="it-IT" altLang="it-IT" sz="2400" i="1" dirty="0">
                <a:cs typeface="Arial" panose="020B0604020202020204" pitchFamily="34" charset="0"/>
              </a:rPr>
              <a:t>esocitosi</a:t>
            </a:r>
            <a:r>
              <a:rPr lang="it-IT" altLang="it-IT" sz="2400" dirty="0">
                <a:cs typeface="Arial" panose="020B0604020202020204" pitchFamily="34" charset="0"/>
              </a:rPr>
              <a:t>).</a:t>
            </a:r>
          </a:p>
        </p:txBody>
      </p:sp>
      <p:pic>
        <p:nvPicPr>
          <p:cNvPr id="4" name="Audio 3">
            <a:hlinkClick r:id="" action="ppaction://media"/>
            <a:extLst>
              <a:ext uri="{FF2B5EF4-FFF2-40B4-BE49-F238E27FC236}">
                <a16:creationId xmlns:a16="http://schemas.microsoft.com/office/drawing/2014/main" id="{E2A86337-D045-D341-9383-E65C76D518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84640312"/>
      </p:ext>
    </p:extLst>
  </p:cSld>
  <p:clrMapOvr>
    <a:masterClrMapping/>
  </p:clrMapOvr>
  <mc:AlternateContent xmlns:mc="http://schemas.openxmlformats.org/markup-compatibility/2006">
    <mc:Choice xmlns:p14="http://schemas.microsoft.com/office/powerpoint/2010/main" Requires="p14">
      <p:transition spd="slow" p14:dur="2000" advTm="142199"/>
    </mc:Choice>
    <mc:Fallback>
      <p:transition spd="slow" advTm="14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816600C6-B34B-B341-A8FC-4DB6EFE0F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9898" y="3071814"/>
            <a:ext cx="9170606" cy="3179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7">
            <a:extLst>
              <a:ext uri="{FF2B5EF4-FFF2-40B4-BE49-F238E27FC236}">
                <a16:creationId xmlns:a16="http://schemas.microsoft.com/office/drawing/2014/main" id="{2ED6F9AE-FD0F-E649-9CF5-A28D5A9DD412}"/>
              </a:ext>
            </a:extLst>
          </p:cNvPr>
          <p:cNvSpPr txBox="1">
            <a:spLocks noChangeArrowheads="1"/>
          </p:cNvSpPr>
          <p:nvPr/>
        </p:nvSpPr>
        <p:spPr bwMode="auto">
          <a:xfrm>
            <a:off x="3807459" y="1956890"/>
            <a:ext cx="2158331" cy="111761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0">
            <a:schemeClr val="accent5"/>
          </a:lnRef>
          <a:fillRef idx="3">
            <a:schemeClr val="accent5"/>
          </a:fillRef>
          <a:effectRef idx="3">
            <a:schemeClr val="accent5"/>
          </a:effectRef>
          <a:fontRef idx="minor">
            <a:schemeClr val="lt1"/>
          </a:fontRef>
        </p:style>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ts val="1588"/>
              </a:lnSpc>
              <a:spcBef>
                <a:spcPts val="350"/>
              </a:spcBef>
            </a:pPr>
            <a:r>
              <a:rPr lang="it-IT" altLang="it-IT" sz="1400" b="1" dirty="0">
                <a:solidFill>
                  <a:schemeClr val="bg1"/>
                </a:solidFill>
              </a:rPr>
              <a:t>Le proteine sono inglobate insieme ai lipidi in vescicole e portate all’apparato di Golgi</a:t>
            </a:r>
          </a:p>
        </p:txBody>
      </p:sp>
      <p:sp>
        <p:nvSpPr>
          <p:cNvPr id="24584" name="Text Box 8">
            <a:extLst>
              <a:ext uri="{FF2B5EF4-FFF2-40B4-BE49-F238E27FC236}">
                <a16:creationId xmlns:a16="http://schemas.microsoft.com/office/drawing/2014/main" id="{4C80E88E-7A33-9B4A-96CB-0046212B1A10}"/>
              </a:ext>
            </a:extLst>
          </p:cNvPr>
          <p:cNvSpPr txBox="1">
            <a:spLocks noChangeArrowheads="1"/>
          </p:cNvSpPr>
          <p:nvPr/>
        </p:nvSpPr>
        <p:spPr bwMode="auto">
          <a:xfrm>
            <a:off x="6080151" y="1956890"/>
            <a:ext cx="2160170" cy="111761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0">
            <a:schemeClr val="accent5"/>
          </a:lnRef>
          <a:fillRef idx="3">
            <a:schemeClr val="accent5"/>
          </a:fillRef>
          <a:effectRef idx="3">
            <a:schemeClr val="accent5"/>
          </a:effectRef>
          <a:fontRef idx="minor">
            <a:schemeClr val="lt1"/>
          </a:fontRef>
        </p:style>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ts val="1588"/>
              </a:lnSpc>
            </a:pPr>
            <a:r>
              <a:rPr lang="it-IT" altLang="it-IT" sz="1400" b="1" dirty="0">
                <a:solidFill>
                  <a:schemeClr val="bg1"/>
                </a:solidFill>
              </a:rPr>
              <a:t>Le proteine vengono assemblate e maturate nell’apparato di Golgi</a:t>
            </a:r>
          </a:p>
        </p:txBody>
      </p:sp>
      <p:sp>
        <p:nvSpPr>
          <p:cNvPr id="24585" name="Text Box 9">
            <a:extLst>
              <a:ext uri="{FF2B5EF4-FFF2-40B4-BE49-F238E27FC236}">
                <a16:creationId xmlns:a16="http://schemas.microsoft.com/office/drawing/2014/main" id="{6699BB6D-38BE-3949-950F-C12E5A4642BC}"/>
              </a:ext>
            </a:extLst>
          </p:cNvPr>
          <p:cNvSpPr txBox="1">
            <a:spLocks noChangeArrowheads="1"/>
          </p:cNvSpPr>
          <p:nvPr/>
        </p:nvSpPr>
        <p:spPr bwMode="auto">
          <a:xfrm>
            <a:off x="8354682" y="1956889"/>
            <a:ext cx="2187770" cy="111761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0">
            <a:schemeClr val="accent5"/>
          </a:lnRef>
          <a:fillRef idx="3">
            <a:schemeClr val="accent5"/>
          </a:fillRef>
          <a:effectRef idx="3">
            <a:schemeClr val="accent5"/>
          </a:effectRef>
          <a:fontRef idx="minor">
            <a:schemeClr val="lt1"/>
          </a:fontRef>
        </p:style>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ts val="1588"/>
              </a:lnSpc>
              <a:spcBef>
                <a:spcPts val="350"/>
              </a:spcBef>
            </a:pPr>
            <a:r>
              <a:rPr lang="it-IT" altLang="it-IT" sz="1400" b="1" dirty="0">
                <a:solidFill>
                  <a:schemeClr val="bg1"/>
                </a:solidFill>
              </a:rPr>
              <a:t>Le macromolecole sono trasportate verso specifiche aree della cellula all’interno di vescicole</a:t>
            </a:r>
          </a:p>
        </p:txBody>
      </p:sp>
      <p:sp>
        <p:nvSpPr>
          <p:cNvPr id="24586" name="Text Box 10">
            <a:extLst>
              <a:ext uri="{FF2B5EF4-FFF2-40B4-BE49-F238E27FC236}">
                <a16:creationId xmlns:a16="http://schemas.microsoft.com/office/drawing/2014/main" id="{E57C5FE3-EEAE-8245-AA43-DF6351C8856A}"/>
              </a:ext>
            </a:extLst>
          </p:cNvPr>
          <p:cNvSpPr txBox="1">
            <a:spLocks noChangeArrowheads="1"/>
          </p:cNvSpPr>
          <p:nvPr/>
        </p:nvSpPr>
        <p:spPr bwMode="auto">
          <a:xfrm>
            <a:off x="1529247" y="1956890"/>
            <a:ext cx="2163852" cy="111761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0">
            <a:schemeClr val="accent5"/>
          </a:lnRef>
          <a:fillRef idx="3">
            <a:schemeClr val="accent5"/>
          </a:fillRef>
          <a:effectRef idx="3">
            <a:schemeClr val="accent5"/>
          </a:effectRef>
          <a:fontRef idx="minor">
            <a:schemeClr val="lt1"/>
          </a:fontRef>
        </p:style>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ts val="1588"/>
              </a:lnSpc>
              <a:spcBef>
                <a:spcPts val="350"/>
              </a:spcBef>
            </a:pPr>
            <a:r>
              <a:rPr lang="it-IT" altLang="it-IT" sz="1400" b="1" dirty="0">
                <a:solidFill>
                  <a:schemeClr val="bg1"/>
                </a:solidFill>
              </a:rPr>
              <a:t>Sui ribosomi del RER sono assemblate le proteine.</a:t>
            </a:r>
          </a:p>
          <a:p>
            <a:pPr algn="ctr">
              <a:lnSpc>
                <a:spcPts val="1588"/>
              </a:lnSpc>
              <a:spcBef>
                <a:spcPts val="350"/>
              </a:spcBef>
            </a:pPr>
            <a:r>
              <a:rPr lang="it-IT" altLang="it-IT" sz="1400" b="1" dirty="0">
                <a:solidFill>
                  <a:schemeClr val="bg1"/>
                </a:solidFill>
              </a:rPr>
              <a:t>Il REL sintetizza i lipidi</a:t>
            </a:r>
          </a:p>
          <a:p>
            <a:pPr algn="ctr">
              <a:lnSpc>
                <a:spcPts val="1588"/>
              </a:lnSpc>
              <a:spcBef>
                <a:spcPts val="350"/>
              </a:spcBef>
            </a:pPr>
            <a:endParaRPr lang="it-IT" altLang="it-IT" sz="1400" dirty="0">
              <a:solidFill>
                <a:schemeClr val="bg1"/>
              </a:solidFill>
            </a:endParaRPr>
          </a:p>
        </p:txBody>
      </p:sp>
      <p:sp>
        <p:nvSpPr>
          <p:cNvPr id="13" name="Title 1">
            <a:extLst>
              <a:ext uri="{FF2B5EF4-FFF2-40B4-BE49-F238E27FC236}">
                <a16:creationId xmlns:a16="http://schemas.microsoft.com/office/drawing/2014/main" id="{CD1BAFD0-3128-0947-A08A-5364609F154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88"/>
              </a:lnSpc>
            </a:pPr>
            <a:r>
              <a:rPr lang="it-IT" altLang="it-IT" b="1" dirty="0">
                <a:solidFill>
                  <a:srgbClr val="FF0000"/>
                </a:solidFill>
              </a:rPr>
              <a:t>Organuli coinvolti nella sintesi di molecole complesse</a:t>
            </a:r>
          </a:p>
        </p:txBody>
      </p:sp>
      <p:pic>
        <p:nvPicPr>
          <p:cNvPr id="3" name="Audio 2">
            <a:hlinkClick r:id="" action="ppaction://media"/>
            <a:extLst>
              <a:ext uri="{FF2B5EF4-FFF2-40B4-BE49-F238E27FC236}">
                <a16:creationId xmlns:a16="http://schemas.microsoft.com/office/drawing/2014/main" id="{E70D0E38-B412-7F49-98D3-2BACD2319D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81980458"/>
      </p:ext>
    </p:extLst>
  </p:cSld>
  <p:clrMapOvr>
    <a:masterClrMapping/>
  </p:clrMapOvr>
  <mc:AlternateContent xmlns:mc="http://schemas.openxmlformats.org/markup-compatibility/2006">
    <mc:Choice xmlns:p14="http://schemas.microsoft.com/office/powerpoint/2010/main" Requires="p14">
      <p:transition spd="slow" p14:dur="2000" advTm="88190"/>
    </mc:Choice>
    <mc:Fallback>
      <p:transition spd="slow" advTm="8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586"/>
                                        </p:tgtEl>
                                        <p:attrNameLst>
                                          <p:attrName>style.visibility</p:attrName>
                                        </p:attrNameLst>
                                      </p:cBhvr>
                                      <p:to>
                                        <p:strVal val="visible"/>
                                      </p:to>
                                    </p:set>
                                    <p:animEffect transition="in" filter="fade">
                                      <p:cBhvr>
                                        <p:cTn id="11" dur="500"/>
                                        <p:tgtEl>
                                          <p:spTgt spid="245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additive="repl">
                                        <p:cTn id="15" dur="1" fill="hold">
                                          <p:stCondLst>
                                            <p:cond delay="0"/>
                                          </p:stCondLst>
                                        </p:cTn>
                                        <p:tgtEl>
                                          <p:spTgt spid="24583"/>
                                        </p:tgtEl>
                                        <p:attrNameLst>
                                          <p:attrName>style.visibility</p:attrName>
                                        </p:attrNameLst>
                                      </p:cBhvr>
                                      <p:to>
                                        <p:strVal val="visible"/>
                                      </p:to>
                                    </p:set>
                                    <p:animEffect transition="in" filter="fade">
                                      <p:cBhvr additive="repl">
                                        <p:cTn id="16" dur="500"/>
                                        <p:tgtEl>
                                          <p:spTgt spid="2458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additive="repl">
                                        <p:cTn id="20" dur="1" fill="hold">
                                          <p:stCondLst>
                                            <p:cond delay="0"/>
                                          </p:stCondLst>
                                        </p:cTn>
                                        <p:tgtEl>
                                          <p:spTgt spid="24584"/>
                                        </p:tgtEl>
                                        <p:attrNameLst>
                                          <p:attrName>style.visibility</p:attrName>
                                        </p:attrNameLst>
                                      </p:cBhvr>
                                      <p:to>
                                        <p:strVal val="visible"/>
                                      </p:to>
                                    </p:set>
                                    <p:animEffect transition="in" filter="fade">
                                      <p:cBhvr additive="repl">
                                        <p:cTn id="21" dur="500"/>
                                        <p:tgtEl>
                                          <p:spTgt spid="2458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additive="repl">
                                        <p:cTn id="25" dur="1" fill="hold">
                                          <p:stCondLst>
                                            <p:cond delay="0"/>
                                          </p:stCondLst>
                                        </p:cTn>
                                        <p:tgtEl>
                                          <p:spTgt spid="24585"/>
                                        </p:tgtEl>
                                        <p:attrNameLst>
                                          <p:attrName>style.visibility</p:attrName>
                                        </p:attrNameLst>
                                      </p:cBhvr>
                                      <p:to>
                                        <p:strVal val="visible"/>
                                      </p:to>
                                    </p:set>
                                    <p:animEffect transition="in" filter="fade">
                                      <p:cBhvr additive="repl">
                                        <p:cTn id="26"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245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BA9C-E6A0-5340-B361-3489CB9E985C}"/>
              </a:ext>
            </a:extLst>
          </p:cNvPr>
          <p:cNvSpPr>
            <a:spLocks noGrp="1"/>
          </p:cNvSpPr>
          <p:nvPr>
            <p:ph type="title"/>
          </p:nvPr>
        </p:nvSpPr>
        <p:spPr/>
        <p:txBody>
          <a:bodyPr/>
          <a:lstStyle/>
          <a:p>
            <a:r>
              <a:rPr lang="it-IT" b="1" dirty="0">
                <a:solidFill>
                  <a:srgbClr val="FF0000"/>
                </a:solidFill>
              </a:rPr>
              <a:t>Esocitosi </a:t>
            </a:r>
          </a:p>
        </p:txBody>
      </p:sp>
      <p:sp>
        <p:nvSpPr>
          <p:cNvPr id="3" name="Content Placeholder 2">
            <a:extLst>
              <a:ext uri="{FF2B5EF4-FFF2-40B4-BE49-F238E27FC236}">
                <a16:creationId xmlns:a16="http://schemas.microsoft.com/office/drawing/2014/main" id="{FB719688-1023-9341-A855-258E127DD08F}"/>
              </a:ext>
            </a:extLst>
          </p:cNvPr>
          <p:cNvSpPr>
            <a:spLocks noGrp="1"/>
          </p:cNvSpPr>
          <p:nvPr>
            <p:ph idx="1"/>
          </p:nvPr>
        </p:nvSpPr>
        <p:spPr/>
        <p:txBody>
          <a:bodyPr>
            <a:normAutofit/>
          </a:bodyPr>
          <a:lstStyle/>
          <a:p>
            <a:pPr algn="just"/>
            <a:r>
              <a:rPr lang="it-IT" sz="2400" dirty="0"/>
              <a:t>L’esocitosi è il processo inverso all’endocitosi, per il quale delle vescicole contenute nel citoplasma si fondono con la membrana cellulare, liberando così all’esterno della cellula il loro contenuto.</a:t>
            </a:r>
          </a:p>
          <a:p>
            <a:pPr algn="just"/>
            <a:endParaRPr lang="it-IT" sz="2400" dirty="0"/>
          </a:p>
        </p:txBody>
      </p:sp>
      <p:pic>
        <p:nvPicPr>
          <p:cNvPr id="6" name="Picture 5">
            <a:extLst>
              <a:ext uri="{FF2B5EF4-FFF2-40B4-BE49-F238E27FC236}">
                <a16:creationId xmlns:a16="http://schemas.microsoft.com/office/drawing/2014/main" id="{0086C7A2-D809-6E41-9493-FA9EC2CB4E49}"/>
              </a:ext>
            </a:extLst>
          </p:cNvPr>
          <p:cNvPicPr>
            <a:picLocks noChangeAspect="1"/>
          </p:cNvPicPr>
          <p:nvPr/>
        </p:nvPicPr>
        <p:blipFill rotWithShape="1">
          <a:blip r:embed="rId4"/>
          <a:srcRect l="15048" t="10617" r="18952" b="62395"/>
          <a:stretch/>
        </p:blipFill>
        <p:spPr>
          <a:xfrm>
            <a:off x="838200" y="4189227"/>
            <a:ext cx="4862593" cy="1491293"/>
          </a:xfrm>
          <a:prstGeom prst="rect">
            <a:avLst/>
          </a:prstGeom>
        </p:spPr>
      </p:pic>
      <p:pic>
        <p:nvPicPr>
          <p:cNvPr id="7" name="Picture 6">
            <a:extLst>
              <a:ext uri="{FF2B5EF4-FFF2-40B4-BE49-F238E27FC236}">
                <a16:creationId xmlns:a16="http://schemas.microsoft.com/office/drawing/2014/main" id="{125C1456-8BC8-A348-9D19-BCEE647B7A17}"/>
              </a:ext>
            </a:extLst>
          </p:cNvPr>
          <p:cNvPicPr>
            <a:picLocks noChangeAspect="1"/>
          </p:cNvPicPr>
          <p:nvPr/>
        </p:nvPicPr>
        <p:blipFill rotWithShape="1">
          <a:blip r:embed="rId4"/>
          <a:srcRect l="15176" t="50445" r="18824" b="22567"/>
          <a:stretch/>
        </p:blipFill>
        <p:spPr>
          <a:xfrm>
            <a:off x="6491207" y="4189226"/>
            <a:ext cx="4862593" cy="1491293"/>
          </a:xfrm>
          <a:prstGeom prst="rect">
            <a:avLst/>
          </a:prstGeom>
        </p:spPr>
      </p:pic>
      <p:sp>
        <p:nvSpPr>
          <p:cNvPr id="8" name="TextBox 7">
            <a:extLst>
              <a:ext uri="{FF2B5EF4-FFF2-40B4-BE49-F238E27FC236}">
                <a16:creationId xmlns:a16="http://schemas.microsoft.com/office/drawing/2014/main" id="{BD1CEF8A-F016-0749-8B39-2EEF27C8CEC7}"/>
              </a:ext>
            </a:extLst>
          </p:cNvPr>
          <p:cNvSpPr txBox="1"/>
          <p:nvPr/>
        </p:nvSpPr>
        <p:spPr>
          <a:xfrm>
            <a:off x="2610149" y="5728686"/>
            <a:ext cx="1318694" cy="400110"/>
          </a:xfrm>
          <a:prstGeom prst="rect">
            <a:avLst/>
          </a:prstGeom>
          <a:noFill/>
        </p:spPr>
        <p:txBody>
          <a:bodyPr wrap="none" rtlCol="0">
            <a:spAutoFit/>
          </a:bodyPr>
          <a:lstStyle/>
          <a:p>
            <a:r>
              <a:rPr lang="it-IT" sz="2000" i="1" dirty="0"/>
              <a:t>Endocitosi </a:t>
            </a:r>
          </a:p>
        </p:txBody>
      </p:sp>
      <p:sp>
        <p:nvSpPr>
          <p:cNvPr id="9" name="TextBox 8">
            <a:extLst>
              <a:ext uri="{FF2B5EF4-FFF2-40B4-BE49-F238E27FC236}">
                <a16:creationId xmlns:a16="http://schemas.microsoft.com/office/drawing/2014/main" id="{5D3C0CA1-0F32-8346-BA31-8C43B63CE7E6}"/>
              </a:ext>
            </a:extLst>
          </p:cNvPr>
          <p:cNvSpPr txBox="1"/>
          <p:nvPr/>
        </p:nvSpPr>
        <p:spPr>
          <a:xfrm>
            <a:off x="8353244" y="5728686"/>
            <a:ext cx="1138517" cy="400110"/>
          </a:xfrm>
          <a:prstGeom prst="rect">
            <a:avLst/>
          </a:prstGeom>
          <a:noFill/>
        </p:spPr>
        <p:txBody>
          <a:bodyPr wrap="none" rtlCol="0">
            <a:spAutoFit/>
          </a:bodyPr>
          <a:lstStyle/>
          <a:p>
            <a:r>
              <a:rPr lang="it-IT" sz="2000" i="1" dirty="0"/>
              <a:t>Esocitosi </a:t>
            </a:r>
          </a:p>
        </p:txBody>
      </p:sp>
      <p:pic>
        <p:nvPicPr>
          <p:cNvPr id="4" name="Audio 3">
            <a:hlinkClick r:id="" action="ppaction://media"/>
            <a:extLst>
              <a:ext uri="{FF2B5EF4-FFF2-40B4-BE49-F238E27FC236}">
                <a16:creationId xmlns:a16="http://schemas.microsoft.com/office/drawing/2014/main" id="{72F7BB25-825C-524B-99C2-EF783A7C3A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7319965"/>
      </p:ext>
    </p:extLst>
  </p:cSld>
  <p:clrMapOvr>
    <a:masterClrMapping/>
  </p:clrMapOvr>
  <mc:AlternateContent xmlns:mc="http://schemas.openxmlformats.org/markup-compatibility/2006">
    <mc:Choice xmlns:p14="http://schemas.microsoft.com/office/powerpoint/2010/main" Requires="p14">
      <p:transition spd="slow" p14:dur="2000" advTm="51233"/>
    </mc:Choice>
    <mc:Fallback>
      <p:transition spd="slow" advTm="5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BF0D-B48B-8446-B96C-956FE1D6989A}"/>
              </a:ext>
            </a:extLst>
          </p:cNvPr>
          <p:cNvSpPr>
            <a:spLocks noGrp="1"/>
          </p:cNvSpPr>
          <p:nvPr>
            <p:ph type="title"/>
          </p:nvPr>
        </p:nvSpPr>
        <p:spPr/>
        <p:txBody>
          <a:bodyPr/>
          <a:lstStyle/>
          <a:p>
            <a:r>
              <a:rPr lang="en-US" b="1" dirty="0" err="1">
                <a:solidFill>
                  <a:srgbClr val="FF0000"/>
                </a:solidFill>
              </a:rPr>
              <a:t>Mosaico</a:t>
            </a:r>
            <a:r>
              <a:rPr lang="en-US" b="1" dirty="0">
                <a:solidFill>
                  <a:srgbClr val="FF0000"/>
                </a:solidFill>
              </a:rPr>
              <a:t> </a:t>
            </a:r>
            <a:r>
              <a:rPr lang="en-US" b="1" dirty="0" err="1">
                <a:solidFill>
                  <a:srgbClr val="FF0000"/>
                </a:solidFill>
              </a:rPr>
              <a:t>fluido</a:t>
            </a:r>
            <a:endParaRPr lang="en-US" b="1" dirty="0">
              <a:solidFill>
                <a:srgbClr val="FF0000"/>
              </a:solidFill>
            </a:endParaRPr>
          </a:p>
        </p:txBody>
      </p:sp>
      <p:grpSp>
        <p:nvGrpSpPr>
          <p:cNvPr id="4" name="Group 29">
            <a:extLst>
              <a:ext uri="{FF2B5EF4-FFF2-40B4-BE49-F238E27FC236}">
                <a16:creationId xmlns:a16="http://schemas.microsoft.com/office/drawing/2014/main" id="{E59FF985-B1C5-DE41-B90C-030A285CA9EA}"/>
              </a:ext>
            </a:extLst>
          </p:cNvPr>
          <p:cNvGrpSpPr>
            <a:grpSpLocks/>
          </p:cNvGrpSpPr>
          <p:nvPr/>
        </p:nvGrpSpPr>
        <p:grpSpPr bwMode="auto">
          <a:xfrm>
            <a:off x="2008124" y="3451225"/>
            <a:ext cx="7694613" cy="3406775"/>
            <a:chOff x="136" y="1950"/>
            <a:chExt cx="4847" cy="2146"/>
          </a:xfrm>
        </p:grpSpPr>
        <p:pic>
          <p:nvPicPr>
            <p:cNvPr id="5" name="Picture 5">
              <a:extLst>
                <a:ext uri="{FF2B5EF4-FFF2-40B4-BE49-F238E27FC236}">
                  <a16:creationId xmlns:a16="http://schemas.microsoft.com/office/drawing/2014/main" id="{CABAD3F6-8D0C-A241-ABBB-FE2A855ED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 y="1950"/>
              <a:ext cx="3739" cy="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
              <a:extLst>
                <a:ext uri="{FF2B5EF4-FFF2-40B4-BE49-F238E27FC236}">
                  <a16:creationId xmlns:a16="http://schemas.microsoft.com/office/drawing/2014/main" id="{4F99AD6A-88B6-CD48-B643-D260C36C2005}"/>
                </a:ext>
              </a:extLst>
            </p:cNvPr>
            <p:cNvSpPr>
              <a:spLocks noChangeShapeType="1"/>
            </p:cNvSpPr>
            <p:nvPr/>
          </p:nvSpPr>
          <p:spPr bwMode="auto">
            <a:xfrm flipV="1">
              <a:off x="1468" y="2105"/>
              <a:ext cx="266" cy="10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7">
              <a:extLst>
                <a:ext uri="{FF2B5EF4-FFF2-40B4-BE49-F238E27FC236}">
                  <a16:creationId xmlns:a16="http://schemas.microsoft.com/office/drawing/2014/main" id="{20353B5E-AE89-054D-957C-85CAAC033616}"/>
                </a:ext>
              </a:extLst>
            </p:cNvPr>
            <p:cNvSpPr>
              <a:spLocks noChangeShapeType="1"/>
            </p:cNvSpPr>
            <p:nvPr/>
          </p:nvSpPr>
          <p:spPr bwMode="auto">
            <a:xfrm flipV="1">
              <a:off x="1343" y="2100"/>
              <a:ext cx="398" cy="50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8">
              <a:extLst>
                <a:ext uri="{FF2B5EF4-FFF2-40B4-BE49-F238E27FC236}">
                  <a16:creationId xmlns:a16="http://schemas.microsoft.com/office/drawing/2014/main" id="{D1E710D7-8B33-194E-90B8-B91A93DA1DAA}"/>
                </a:ext>
              </a:extLst>
            </p:cNvPr>
            <p:cNvSpPr>
              <a:spLocks noChangeShapeType="1"/>
            </p:cNvSpPr>
            <p:nvPr/>
          </p:nvSpPr>
          <p:spPr bwMode="auto">
            <a:xfrm flipV="1">
              <a:off x="1556" y="2100"/>
              <a:ext cx="191" cy="56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9">
              <a:extLst>
                <a:ext uri="{FF2B5EF4-FFF2-40B4-BE49-F238E27FC236}">
                  <a16:creationId xmlns:a16="http://schemas.microsoft.com/office/drawing/2014/main" id="{4F5EE1EB-5345-A449-A856-C164AEBFF495}"/>
                </a:ext>
              </a:extLst>
            </p:cNvPr>
            <p:cNvSpPr>
              <a:spLocks noChangeArrowheads="1"/>
            </p:cNvSpPr>
            <p:nvPr/>
          </p:nvSpPr>
          <p:spPr bwMode="auto">
            <a:xfrm>
              <a:off x="1706" y="1983"/>
              <a:ext cx="158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lnSpc>
                  <a:spcPts val="800"/>
                </a:lnSpc>
              </a:pPr>
              <a:r>
                <a:rPr lang="it-IT" altLang="it-IT" sz="1200"/>
                <a:t>Fibre della matrice extracellulare</a:t>
              </a:r>
            </a:p>
          </p:txBody>
        </p:sp>
        <p:sp>
          <p:nvSpPr>
            <p:cNvPr id="10" name="AutoShape 10">
              <a:extLst>
                <a:ext uri="{FF2B5EF4-FFF2-40B4-BE49-F238E27FC236}">
                  <a16:creationId xmlns:a16="http://schemas.microsoft.com/office/drawing/2014/main" id="{EFC9B2B4-F513-0247-AA5A-654971A14DB4}"/>
                </a:ext>
              </a:extLst>
            </p:cNvPr>
            <p:cNvSpPr>
              <a:spLocks/>
            </p:cNvSpPr>
            <p:nvPr/>
          </p:nvSpPr>
          <p:spPr bwMode="auto">
            <a:xfrm rot="-3022178">
              <a:off x="2274" y="2247"/>
              <a:ext cx="72" cy="333"/>
            </a:xfrm>
            <a:prstGeom prst="rightBrace">
              <a:avLst>
                <a:gd name="adj1" fmla="val 38542"/>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endParaRPr lang="it-IT" altLang="it-IT"/>
            </a:p>
          </p:txBody>
        </p:sp>
        <p:sp>
          <p:nvSpPr>
            <p:cNvPr id="11" name="Rectangle 11">
              <a:extLst>
                <a:ext uri="{FF2B5EF4-FFF2-40B4-BE49-F238E27FC236}">
                  <a16:creationId xmlns:a16="http://schemas.microsoft.com/office/drawing/2014/main" id="{2650C559-07C1-7A4B-8B2C-311191E81DC9}"/>
                </a:ext>
              </a:extLst>
            </p:cNvPr>
            <p:cNvSpPr>
              <a:spLocks noChangeArrowheads="1"/>
            </p:cNvSpPr>
            <p:nvPr/>
          </p:nvSpPr>
          <p:spPr bwMode="auto">
            <a:xfrm>
              <a:off x="2285" y="2165"/>
              <a:ext cx="9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dirty="0"/>
                <a:t>Carboidrato </a:t>
              </a:r>
            </a:p>
            <a:p>
              <a:pPr algn="l"/>
              <a:r>
                <a:rPr lang="it-IT" altLang="it-IT" sz="1200" dirty="0"/>
                <a:t>(della glicoproteina)</a:t>
              </a:r>
            </a:p>
          </p:txBody>
        </p:sp>
        <p:sp>
          <p:nvSpPr>
            <p:cNvPr id="12" name="Line 12">
              <a:extLst>
                <a:ext uri="{FF2B5EF4-FFF2-40B4-BE49-F238E27FC236}">
                  <a16:creationId xmlns:a16="http://schemas.microsoft.com/office/drawing/2014/main" id="{A575355C-821B-AF4B-BAD6-92489C53D8C9}"/>
                </a:ext>
              </a:extLst>
            </p:cNvPr>
            <p:cNvSpPr>
              <a:spLocks noChangeShapeType="1"/>
            </p:cNvSpPr>
            <p:nvPr/>
          </p:nvSpPr>
          <p:spPr bwMode="auto">
            <a:xfrm flipV="1">
              <a:off x="2186" y="2630"/>
              <a:ext cx="175" cy="7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13">
              <a:extLst>
                <a:ext uri="{FF2B5EF4-FFF2-40B4-BE49-F238E27FC236}">
                  <a16:creationId xmlns:a16="http://schemas.microsoft.com/office/drawing/2014/main" id="{701911C8-831A-C84E-9EA0-9191B136FF51}"/>
                </a:ext>
              </a:extLst>
            </p:cNvPr>
            <p:cNvSpPr>
              <a:spLocks noChangeArrowheads="1"/>
            </p:cNvSpPr>
            <p:nvPr/>
          </p:nvSpPr>
          <p:spPr bwMode="auto">
            <a:xfrm>
              <a:off x="2300" y="2524"/>
              <a:ext cx="7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ctr"/>
              <a:r>
                <a:rPr lang="it-IT" altLang="it-IT" sz="1200"/>
                <a:t>Glicoproteina</a:t>
              </a:r>
            </a:p>
          </p:txBody>
        </p:sp>
        <p:sp>
          <p:nvSpPr>
            <p:cNvPr id="14" name="Line 14">
              <a:extLst>
                <a:ext uri="{FF2B5EF4-FFF2-40B4-BE49-F238E27FC236}">
                  <a16:creationId xmlns:a16="http://schemas.microsoft.com/office/drawing/2014/main" id="{79D2BE13-CB93-0C46-A9E0-0D8CCDCF2004}"/>
                </a:ext>
              </a:extLst>
            </p:cNvPr>
            <p:cNvSpPr>
              <a:spLocks noChangeShapeType="1"/>
            </p:cNvSpPr>
            <p:nvPr/>
          </p:nvSpPr>
          <p:spPr bwMode="auto">
            <a:xfrm>
              <a:off x="1530" y="3536"/>
              <a:ext cx="19" cy="2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15">
              <a:extLst>
                <a:ext uri="{FF2B5EF4-FFF2-40B4-BE49-F238E27FC236}">
                  <a16:creationId xmlns:a16="http://schemas.microsoft.com/office/drawing/2014/main" id="{64BF076B-EA82-F146-B3F0-A378FFEDE9AC}"/>
                </a:ext>
              </a:extLst>
            </p:cNvPr>
            <p:cNvSpPr>
              <a:spLocks noChangeShapeType="1"/>
            </p:cNvSpPr>
            <p:nvPr/>
          </p:nvSpPr>
          <p:spPr bwMode="auto">
            <a:xfrm flipH="1">
              <a:off x="1553" y="3469"/>
              <a:ext cx="167" cy="3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6">
              <a:extLst>
                <a:ext uri="{FF2B5EF4-FFF2-40B4-BE49-F238E27FC236}">
                  <a16:creationId xmlns:a16="http://schemas.microsoft.com/office/drawing/2014/main" id="{D3271875-2DFB-5B43-BA87-CAAFF393D03D}"/>
                </a:ext>
              </a:extLst>
            </p:cNvPr>
            <p:cNvSpPr>
              <a:spLocks noChangeArrowheads="1"/>
            </p:cNvSpPr>
            <p:nvPr/>
          </p:nvSpPr>
          <p:spPr bwMode="auto">
            <a:xfrm>
              <a:off x="1226" y="3794"/>
              <a:ext cx="83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lnSpc>
                  <a:spcPts val="800"/>
                </a:lnSpc>
              </a:pPr>
              <a:r>
                <a:rPr lang="it-IT" altLang="it-IT" sz="1200"/>
                <a:t>Filamenti </a:t>
              </a:r>
            </a:p>
            <a:p>
              <a:pPr algn="l">
                <a:lnSpc>
                  <a:spcPts val="800"/>
                </a:lnSpc>
              </a:pPr>
              <a:r>
                <a:rPr lang="it-IT" altLang="it-IT" sz="1200"/>
                <a:t>del citoscheletro</a:t>
              </a:r>
            </a:p>
          </p:txBody>
        </p:sp>
        <p:sp>
          <p:nvSpPr>
            <p:cNvPr id="17" name="Line 17">
              <a:extLst>
                <a:ext uri="{FF2B5EF4-FFF2-40B4-BE49-F238E27FC236}">
                  <a16:creationId xmlns:a16="http://schemas.microsoft.com/office/drawing/2014/main" id="{963A31FF-773D-4A45-B0E8-98228B75659F}"/>
                </a:ext>
              </a:extLst>
            </p:cNvPr>
            <p:cNvSpPr>
              <a:spLocks noChangeShapeType="1"/>
            </p:cNvSpPr>
            <p:nvPr/>
          </p:nvSpPr>
          <p:spPr bwMode="auto">
            <a:xfrm flipH="1">
              <a:off x="2009" y="3174"/>
              <a:ext cx="124" cy="4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Rectangle 18">
              <a:extLst>
                <a:ext uri="{FF2B5EF4-FFF2-40B4-BE49-F238E27FC236}">
                  <a16:creationId xmlns:a16="http://schemas.microsoft.com/office/drawing/2014/main" id="{5D8A8D93-08E6-1F46-98F6-FFA80FA277CC}"/>
                </a:ext>
              </a:extLst>
            </p:cNvPr>
            <p:cNvSpPr>
              <a:spLocks noChangeArrowheads="1"/>
            </p:cNvSpPr>
            <p:nvPr/>
          </p:nvSpPr>
          <p:spPr bwMode="auto">
            <a:xfrm>
              <a:off x="1686" y="3532"/>
              <a:ext cx="6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ctr"/>
              <a:r>
                <a:rPr lang="it-IT" altLang="it-IT" sz="1200"/>
                <a:t>Fosfolipide</a:t>
              </a:r>
            </a:p>
          </p:txBody>
        </p:sp>
        <p:sp>
          <p:nvSpPr>
            <p:cNvPr id="19" name="Line 19">
              <a:extLst>
                <a:ext uri="{FF2B5EF4-FFF2-40B4-BE49-F238E27FC236}">
                  <a16:creationId xmlns:a16="http://schemas.microsoft.com/office/drawing/2014/main" id="{E1FE8E30-CBCD-EA4C-BB93-F1FFB1A22AB3}"/>
                </a:ext>
              </a:extLst>
            </p:cNvPr>
            <p:cNvSpPr>
              <a:spLocks noChangeShapeType="1"/>
            </p:cNvSpPr>
            <p:nvPr/>
          </p:nvSpPr>
          <p:spPr bwMode="auto">
            <a:xfrm flipH="1">
              <a:off x="2217" y="3224"/>
              <a:ext cx="159" cy="5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Rectangle 20">
              <a:extLst>
                <a:ext uri="{FF2B5EF4-FFF2-40B4-BE49-F238E27FC236}">
                  <a16:creationId xmlns:a16="http://schemas.microsoft.com/office/drawing/2014/main" id="{810F8F3A-1B5E-E243-BE9D-C2F554BC7FC3}"/>
                </a:ext>
              </a:extLst>
            </p:cNvPr>
            <p:cNvSpPr>
              <a:spLocks noChangeArrowheads="1"/>
            </p:cNvSpPr>
            <p:nvPr/>
          </p:nvSpPr>
          <p:spPr bwMode="auto">
            <a:xfrm>
              <a:off x="1913" y="3766"/>
              <a:ext cx="6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ctr"/>
              <a:r>
                <a:rPr lang="it-IT" altLang="it-IT" sz="1200"/>
                <a:t>Colesterolo</a:t>
              </a:r>
            </a:p>
          </p:txBody>
        </p:sp>
        <p:sp>
          <p:nvSpPr>
            <p:cNvPr id="21" name="Line 21">
              <a:extLst>
                <a:ext uri="{FF2B5EF4-FFF2-40B4-BE49-F238E27FC236}">
                  <a16:creationId xmlns:a16="http://schemas.microsoft.com/office/drawing/2014/main" id="{D2BC6FB1-D4B1-4546-A9A5-87663331A583}"/>
                </a:ext>
              </a:extLst>
            </p:cNvPr>
            <p:cNvSpPr>
              <a:spLocks noChangeShapeType="1"/>
            </p:cNvSpPr>
            <p:nvPr/>
          </p:nvSpPr>
          <p:spPr bwMode="auto">
            <a:xfrm flipH="1">
              <a:off x="2612" y="3440"/>
              <a:ext cx="179" cy="3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2">
              <a:extLst>
                <a:ext uri="{FF2B5EF4-FFF2-40B4-BE49-F238E27FC236}">
                  <a16:creationId xmlns:a16="http://schemas.microsoft.com/office/drawing/2014/main" id="{9DEF752B-8D29-DB48-A788-D643579D3D3C}"/>
                </a:ext>
              </a:extLst>
            </p:cNvPr>
            <p:cNvSpPr>
              <a:spLocks noChangeShapeType="1"/>
            </p:cNvSpPr>
            <p:nvPr/>
          </p:nvSpPr>
          <p:spPr bwMode="auto">
            <a:xfrm flipH="1">
              <a:off x="2600" y="3520"/>
              <a:ext cx="57" cy="2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Rectangle 23">
              <a:extLst>
                <a:ext uri="{FF2B5EF4-FFF2-40B4-BE49-F238E27FC236}">
                  <a16:creationId xmlns:a16="http://schemas.microsoft.com/office/drawing/2014/main" id="{6DCB071B-F66C-A945-8A84-24B9074D0CCF}"/>
                </a:ext>
              </a:extLst>
            </p:cNvPr>
            <p:cNvSpPr>
              <a:spLocks noChangeArrowheads="1"/>
            </p:cNvSpPr>
            <p:nvPr/>
          </p:nvSpPr>
          <p:spPr bwMode="auto">
            <a:xfrm>
              <a:off x="2495" y="3714"/>
              <a:ext cx="4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ctr"/>
              <a:r>
                <a:rPr lang="it-IT" altLang="it-IT" sz="1200"/>
                <a:t>Proteine</a:t>
              </a:r>
            </a:p>
          </p:txBody>
        </p:sp>
        <p:sp>
          <p:nvSpPr>
            <p:cNvPr id="24" name="AutoShape 24">
              <a:extLst>
                <a:ext uri="{FF2B5EF4-FFF2-40B4-BE49-F238E27FC236}">
                  <a16:creationId xmlns:a16="http://schemas.microsoft.com/office/drawing/2014/main" id="{DB4589F5-68F7-504A-8FF1-5767948049D1}"/>
                </a:ext>
              </a:extLst>
            </p:cNvPr>
            <p:cNvSpPr>
              <a:spLocks/>
            </p:cNvSpPr>
            <p:nvPr/>
          </p:nvSpPr>
          <p:spPr bwMode="auto">
            <a:xfrm>
              <a:off x="1203" y="2931"/>
              <a:ext cx="80" cy="362"/>
            </a:xfrm>
            <a:prstGeom prst="leftBrace">
              <a:avLst>
                <a:gd name="adj1" fmla="val 37708"/>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endParaRPr lang="it-IT" altLang="it-IT"/>
            </a:p>
          </p:txBody>
        </p:sp>
        <p:sp>
          <p:nvSpPr>
            <p:cNvPr id="25" name="Rectangle 25">
              <a:extLst>
                <a:ext uri="{FF2B5EF4-FFF2-40B4-BE49-F238E27FC236}">
                  <a16:creationId xmlns:a16="http://schemas.microsoft.com/office/drawing/2014/main" id="{585BCEBE-AFC2-8448-909C-732055E1EFC4}"/>
                </a:ext>
              </a:extLst>
            </p:cNvPr>
            <p:cNvSpPr>
              <a:spLocks noChangeArrowheads="1"/>
            </p:cNvSpPr>
            <p:nvPr/>
          </p:nvSpPr>
          <p:spPr bwMode="auto">
            <a:xfrm>
              <a:off x="136" y="3062"/>
              <a:ext cx="12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lnSpc>
                  <a:spcPts val="800"/>
                </a:lnSpc>
              </a:pPr>
              <a:r>
                <a:rPr lang="it-IT" altLang="it-IT" sz="1200"/>
                <a:t>Membrana plasmatica</a:t>
              </a:r>
            </a:p>
          </p:txBody>
        </p:sp>
        <p:sp>
          <p:nvSpPr>
            <p:cNvPr id="26" name="Line 26">
              <a:extLst>
                <a:ext uri="{FF2B5EF4-FFF2-40B4-BE49-F238E27FC236}">
                  <a16:creationId xmlns:a16="http://schemas.microsoft.com/office/drawing/2014/main" id="{CE7B5D88-897C-6149-9E7E-CADFFFE8DC73}"/>
                </a:ext>
              </a:extLst>
            </p:cNvPr>
            <p:cNvSpPr>
              <a:spLocks noChangeShapeType="1"/>
            </p:cNvSpPr>
            <p:nvPr/>
          </p:nvSpPr>
          <p:spPr bwMode="auto">
            <a:xfrm>
              <a:off x="4345" y="2952"/>
              <a:ext cx="1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Rectangle 27">
              <a:extLst>
                <a:ext uri="{FF2B5EF4-FFF2-40B4-BE49-F238E27FC236}">
                  <a16:creationId xmlns:a16="http://schemas.microsoft.com/office/drawing/2014/main" id="{45A72CEF-8DD0-E941-9C1B-A0006B17AA20}"/>
                </a:ext>
              </a:extLst>
            </p:cNvPr>
            <p:cNvSpPr>
              <a:spLocks noChangeArrowheads="1"/>
            </p:cNvSpPr>
            <p:nvPr/>
          </p:nvSpPr>
          <p:spPr bwMode="auto">
            <a:xfrm>
              <a:off x="4403" y="2863"/>
              <a:ext cx="5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ctr"/>
              <a:r>
                <a:rPr lang="it-IT" altLang="it-IT" sz="1200"/>
                <a:t>Glicolipide</a:t>
              </a:r>
            </a:p>
          </p:txBody>
        </p:sp>
        <p:sp>
          <p:nvSpPr>
            <p:cNvPr id="28" name="Rectangle 28">
              <a:extLst>
                <a:ext uri="{FF2B5EF4-FFF2-40B4-BE49-F238E27FC236}">
                  <a16:creationId xmlns:a16="http://schemas.microsoft.com/office/drawing/2014/main" id="{1FA56AAF-10F2-474D-ABAA-4EBB6A0CCE59}"/>
                </a:ext>
              </a:extLst>
            </p:cNvPr>
            <p:cNvSpPr>
              <a:spLocks noChangeArrowheads="1"/>
            </p:cNvSpPr>
            <p:nvPr/>
          </p:nvSpPr>
          <p:spPr bwMode="auto">
            <a:xfrm>
              <a:off x="2536" y="3873"/>
              <a:ext cx="6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ctr"/>
              <a:r>
                <a:rPr lang="it-IT" altLang="it-IT" sz="1200" b="1"/>
                <a:t>Citoplasma</a:t>
              </a:r>
              <a:endParaRPr lang="it-IT" altLang="it-IT" sz="1200"/>
            </a:p>
          </p:txBody>
        </p:sp>
      </p:grpSp>
      <p:sp>
        <p:nvSpPr>
          <p:cNvPr id="29" name="Rectangle 28">
            <a:extLst>
              <a:ext uri="{FF2B5EF4-FFF2-40B4-BE49-F238E27FC236}">
                <a16:creationId xmlns:a16="http://schemas.microsoft.com/office/drawing/2014/main" id="{207B1A9F-1BA1-2B46-B9E4-14B194CFC4DA}"/>
              </a:ext>
            </a:extLst>
          </p:cNvPr>
          <p:cNvSpPr/>
          <p:nvPr/>
        </p:nvSpPr>
        <p:spPr>
          <a:xfrm>
            <a:off x="522716" y="1635076"/>
            <a:ext cx="10832115" cy="1938992"/>
          </a:xfrm>
          <a:prstGeom prst="rect">
            <a:avLst/>
          </a:prstGeom>
        </p:spPr>
        <p:txBody>
          <a:bodyPr wrap="square">
            <a:spAutoFit/>
          </a:bodyPr>
          <a:lstStyle/>
          <a:p>
            <a:pPr marL="285750" indent="-285750" algn="just">
              <a:buFont typeface="Arial" panose="020B0604020202020204" pitchFamily="34" charset="0"/>
              <a:buChar char="•"/>
            </a:pPr>
            <a:r>
              <a:rPr lang="it-IT" altLang="it-IT" sz="2400" dirty="0"/>
              <a:t>Molti organuli cellulari sono in comunicazione tramite un sistema di membrane interne.</a:t>
            </a:r>
          </a:p>
          <a:p>
            <a:pPr marL="285750" indent="-285750" algn="just">
              <a:buFont typeface="Arial" panose="020B0604020202020204" pitchFamily="34" charset="0"/>
              <a:buChar char="•"/>
            </a:pPr>
            <a:r>
              <a:rPr lang="it-IT" altLang="it-IT" sz="2400" dirty="0"/>
              <a:t>Il </a:t>
            </a:r>
            <a:r>
              <a:rPr lang="it-IT" altLang="it-IT" sz="2400" b="1" dirty="0"/>
              <a:t>sistema di membrane interne</a:t>
            </a:r>
            <a:r>
              <a:rPr lang="it-IT" altLang="it-IT" sz="2400" dirty="0"/>
              <a:t> è un insieme di organuli circondati da membrane che lavorano insieme nel sintetizzare, immagazzinare e distribuire i prodotti cellulari (molecole importanti, per esempio, lipidi e proteine).</a:t>
            </a:r>
          </a:p>
        </p:txBody>
      </p:sp>
      <p:sp>
        <p:nvSpPr>
          <p:cNvPr id="30" name="TextBox 29">
            <a:extLst>
              <a:ext uri="{FF2B5EF4-FFF2-40B4-BE49-F238E27FC236}">
                <a16:creationId xmlns:a16="http://schemas.microsoft.com/office/drawing/2014/main" id="{FA4AA74D-D50A-5C4E-87B9-48633217434D}"/>
              </a:ext>
            </a:extLst>
          </p:cNvPr>
          <p:cNvSpPr txBox="1"/>
          <p:nvPr/>
        </p:nvSpPr>
        <p:spPr>
          <a:xfrm>
            <a:off x="9438252" y="6456275"/>
            <a:ext cx="2485937" cy="369332"/>
          </a:xfrm>
          <a:prstGeom prst="rect">
            <a:avLst/>
          </a:prstGeom>
          <a:noFill/>
        </p:spPr>
        <p:txBody>
          <a:bodyPr wrap="none" rtlCol="0">
            <a:spAutoFit/>
          </a:bodyPr>
          <a:lstStyle/>
          <a:p>
            <a:r>
              <a:rPr lang="en-US" dirty="0" err="1"/>
              <a:t>Citoplasma</a:t>
            </a:r>
            <a:r>
              <a:rPr lang="en-US" dirty="0"/>
              <a:t> – </a:t>
            </a:r>
            <a:r>
              <a:rPr lang="en-US" dirty="0" err="1"/>
              <a:t>semifluido</a:t>
            </a:r>
            <a:r>
              <a:rPr lang="en-US" dirty="0"/>
              <a:t> </a:t>
            </a:r>
          </a:p>
        </p:txBody>
      </p:sp>
      <p:pic>
        <p:nvPicPr>
          <p:cNvPr id="3" name="Audio 2">
            <a:hlinkClick r:id="" action="ppaction://media"/>
            <a:extLst>
              <a:ext uri="{FF2B5EF4-FFF2-40B4-BE49-F238E27FC236}">
                <a16:creationId xmlns:a16="http://schemas.microsoft.com/office/drawing/2014/main" id="{137440C2-B250-184F-982C-2895688536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09895835"/>
      </p:ext>
    </p:extLst>
  </p:cSld>
  <p:clrMapOvr>
    <a:masterClrMapping/>
  </p:clrMapOvr>
  <mc:AlternateContent xmlns:mc="http://schemas.openxmlformats.org/markup-compatibility/2006">
    <mc:Choice xmlns:p14="http://schemas.microsoft.com/office/powerpoint/2010/main" Requires="p14">
      <p:transition spd="slow" p14:dur="2000" advTm="38173"/>
    </mc:Choice>
    <mc:Fallback>
      <p:transition spd="slow" advTm="3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a:extLst>
              <a:ext uri="{FF2B5EF4-FFF2-40B4-BE49-F238E27FC236}">
                <a16:creationId xmlns:a16="http://schemas.microsoft.com/office/drawing/2014/main" id="{BAD81F2A-ED31-514A-94AD-84DE1A7630A2}"/>
              </a:ext>
            </a:extLst>
          </p:cNvPr>
          <p:cNvCxnSpPr>
            <a:cxnSpLocks/>
          </p:cNvCxnSpPr>
          <p:nvPr/>
        </p:nvCxnSpPr>
        <p:spPr>
          <a:xfrm>
            <a:off x="1454426" y="1591337"/>
            <a:ext cx="0" cy="3398489"/>
          </a:xfrm>
          <a:prstGeom prst="straightConnector1">
            <a:avLst/>
          </a:prstGeom>
          <a:ln w="28575">
            <a:solidFill>
              <a:srgbClr val="78B55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618CAA-D2A9-5148-8334-632508B2D93B}"/>
              </a:ext>
            </a:extLst>
          </p:cNvPr>
          <p:cNvSpPr txBox="1"/>
          <p:nvPr/>
        </p:nvSpPr>
        <p:spPr>
          <a:xfrm>
            <a:off x="838200" y="628594"/>
            <a:ext cx="2146852" cy="923330"/>
          </a:xfrm>
          <a:prstGeom prst="rect">
            <a:avLst/>
          </a:prstGeom>
          <a:noFill/>
        </p:spPr>
        <p:txBody>
          <a:bodyPr wrap="square" rtlCol="0">
            <a:spAutoFit/>
          </a:bodyPr>
          <a:lstStyle/>
          <a:p>
            <a:r>
              <a:rPr lang="it-IT" dirty="0"/>
              <a:t>Ha come caratteristica fondamentale</a:t>
            </a:r>
          </a:p>
        </p:txBody>
      </p:sp>
      <p:cxnSp>
        <p:nvCxnSpPr>
          <p:cNvPr id="5" name="Straight Arrow Connector 4">
            <a:extLst>
              <a:ext uri="{FF2B5EF4-FFF2-40B4-BE49-F238E27FC236}">
                <a16:creationId xmlns:a16="http://schemas.microsoft.com/office/drawing/2014/main" id="{74F4FF37-7A59-A24A-9C95-DD7F62C18780}"/>
              </a:ext>
            </a:extLst>
          </p:cNvPr>
          <p:cNvCxnSpPr>
            <a:cxnSpLocks/>
          </p:cNvCxnSpPr>
          <p:nvPr/>
        </p:nvCxnSpPr>
        <p:spPr>
          <a:xfrm>
            <a:off x="2305878" y="1090259"/>
            <a:ext cx="4147931" cy="0"/>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5C081B-CFD1-0E42-8609-7E1F444FD013}"/>
              </a:ext>
            </a:extLst>
          </p:cNvPr>
          <p:cNvSpPr txBox="1"/>
          <p:nvPr/>
        </p:nvSpPr>
        <p:spPr>
          <a:xfrm>
            <a:off x="6665844" y="905593"/>
            <a:ext cx="4143507" cy="369332"/>
          </a:xfrm>
          <a:prstGeom prst="rect">
            <a:avLst/>
          </a:prstGeom>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Il materiale genetico all’interno del nucleo</a:t>
            </a:r>
          </a:p>
        </p:txBody>
      </p:sp>
      <p:sp>
        <p:nvSpPr>
          <p:cNvPr id="9" name="TextBox 8">
            <a:extLst>
              <a:ext uri="{FF2B5EF4-FFF2-40B4-BE49-F238E27FC236}">
                <a16:creationId xmlns:a16="http://schemas.microsoft.com/office/drawing/2014/main" id="{77A7B93A-3CE3-6243-8E55-1E5193E07BA4}"/>
              </a:ext>
            </a:extLst>
          </p:cNvPr>
          <p:cNvSpPr txBox="1"/>
          <p:nvPr/>
        </p:nvSpPr>
        <p:spPr>
          <a:xfrm>
            <a:off x="838201" y="2549597"/>
            <a:ext cx="1467677"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it-IT" dirty="0">
                <a:solidFill>
                  <a:schemeClr val="bg1"/>
                </a:solidFill>
              </a:rPr>
              <a:t>La cellula eucariotica animale</a:t>
            </a:r>
          </a:p>
        </p:txBody>
      </p:sp>
      <p:sp>
        <p:nvSpPr>
          <p:cNvPr id="13" name="TextBox 12">
            <a:extLst>
              <a:ext uri="{FF2B5EF4-FFF2-40B4-BE49-F238E27FC236}">
                <a16:creationId xmlns:a16="http://schemas.microsoft.com/office/drawing/2014/main" id="{1327A73F-13BE-C444-85DE-01A132826F6E}"/>
              </a:ext>
            </a:extLst>
          </p:cNvPr>
          <p:cNvSpPr txBox="1"/>
          <p:nvPr/>
        </p:nvSpPr>
        <p:spPr>
          <a:xfrm>
            <a:off x="838200" y="5073662"/>
            <a:ext cx="1467678" cy="923330"/>
          </a:xfrm>
          <a:prstGeom prst="rect">
            <a:avLst/>
          </a:prstGeom>
          <a:noFill/>
        </p:spPr>
        <p:txBody>
          <a:bodyPr wrap="square" rtlCol="0">
            <a:spAutoFit/>
          </a:bodyPr>
          <a:lstStyle/>
          <a:p>
            <a:r>
              <a:rPr lang="it-IT" dirty="0"/>
              <a:t>Possiede numerosi organuli</a:t>
            </a:r>
          </a:p>
        </p:txBody>
      </p:sp>
      <p:cxnSp>
        <p:nvCxnSpPr>
          <p:cNvPr id="15" name="Straight Arrow Connector 14">
            <a:extLst>
              <a:ext uri="{FF2B5EF4-FFF2-40B4-BE49-F238E27FC236}">
                <a16:creationId xmlns:a16="http://schemas.microsoft.com/office/drawing/2014/main" id="{2ADC912E-779F-7F4F-9A41-D393ED55921D}"/>
              </a:ext>
            </a:extLst>
          </p:cNvPr>
          <p:cNvCxnSpPr>
            <a:cxnSpLocks/>
          </p:cNvCxnSpPr>
          <p:nvPr/>
        </p:nvCxnSpPr>
        <p:spPr>
          <a:xfrm flipV="1">
            <a:off x="2054087" y="3716843"/>
            <a:ext cx="1497672" cy="1356819"/>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4F37F3-F0C6-734F-A5F3-E9502698D929}"/>
              </a:ext>
            </a:extLst>
          </p:cNvPr>
          <p:cNvSpPr txBox="1"/>
          <p:nvPr/>
        </p:nvSpPr>
        <p:spPr>
          <a:xfrm>
            <a:off x="3538330" y="2760430"/>
            <a:ext cx="1656521" cy="923330"/>
          </a:xfrm>
          <a:prstGeom prst="rect">
            <a:avLst/>
          </a:prstGeom>
          <a:noFill/>
        </p:spPr>
        <p:txBody>
          <a:bodyPr wrap="square" rtlCol="0">
            <a:spAutoFit/>
          </a:bodyPr>
          <a:lstStyle/>
          <a:p>
            <a:r>
              <a:rPr lang="it-IT" dirty="0"/>
              <a:t>Sistema di membrane interne</a:t>
            </a:r>
          </a:p>
        </p:txBody>
      </p:sp>
      <p:cxnSp>
        <p:nvCxnSpPr>
          <p:cNvPr id="21" name="Straight Arrow Connector 20">
            <a:extLst>
              <a:ext uri="{FF2B5EF4-FFF2-40B4-BE49-F238E27FC236}">
                <a16:creationId xmlns:a16="http://schemas.microsoft.com/office/drawing/2014/main" id="{1F40B473-612D-D749-9F0E-CEBF319506C8}"/>
              </a:ext>
            </a:extLst>
          </p:cNvPr>
          <p:cNvCxnSpPr>
            <a:cxnSpLocks/>
          </p:cNvCxnSpPr>
          <p:nvPr/>
        </p:nvCxnSpPr>
        <p:spPr>
          <a:xfrm flipV="1">
            <a:off x="4777408" y="2087931"/>
            <a:ext cx="1676401" cy="544816"/>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4FA455-BFC2-E14E-9262-E0C5EB449CB9}"/>
              </a:ext>
            </a:extLst>
          </p:cNvPr>
          <p:cNvCxnSpPr>
            <a:cxnSpLocks/>
          </p:cNvCxnSpPr>
          <p:nvPr/>
        </p:nvCxnSpPr>
        <p:spPr>
          <a:xfrm>
            <a:off x="4777408" y="3456769"/>
            <a:ext cx="1649895" cy="234309"/>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DB9A74-0012-7C40-9FEE-894F944D3915}"/>
              </a:ext>
            </a:extLst>
          </p:cNvPr>
          <p:cNvCxnSpPr>
            <a:cxnSpLocks/>
          </p:cNvCxnSpPr>
          <p:nvPr/>
        </p:nvCxnSpPr>
        <p:spPr>
          <a:xfrm flipV="1">
            <a:off x="4810537" y="2712423"/>
            <a:ext cx="1696281" cy="154633"/>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A8CD67-B59B-2B44-AF3A-E2930113565B}"/>
              </a:ext>
            </a:extLst>
          </p:cNvPr>
          <p:cNvCxnSpPr>
            <a:cxnSpLocks/>
          </p:cNvCxnSpPr>
          <p:nvPr/>
        </p:nvCxnSpPr>
        <p:spPr>
          <a:xfrm>
            <a:off x="4757528" y="3692204"/>
            <a:ext cx="1669775" cy="562706"/>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7D44802-BC02-A54C-B035-01277145CFE5}"/>
              </a:ext>
            </a:extLst>
          </p:cNvPr>
          <p:cNvCxnSpPr>
            <a:cxnSpLocks/>
          </p:cNvCxnSpPr>
          <p:nvPr/>
        </p:nvCxnSpPr>
        <p:spPr>
          <a:xfrm flipV="1">
            <a:off x="4777408" y="3157815"/>
            <a:ext cx="1702907" cy="8195"/>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CB9A4D-9435-E246-9F6D-566802152685}"/>
              </a:ext>
            </a:extLst>
          </p:cNvPr>
          <p:cNvSpPr txBox="1"/>
          <p:nvPr/>
        </p:nvSpPr>
        <p:spPr>
          <a:xfrm>
            <a:off x="6644630" y="1903265"/>
            <a:ext cx="3118161"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Reticolo endoplasmatico liscio  </a:t>
            </a:r>
          </a:p>
        </p:txBody>
      </p:sp>
      <p:sp>
        <p:nvSpPr>
          <p:cNvPr id="34" name="TextBox 33">
            <a:extLst>
              <a:ext uri="{FF2B5EF4-FFF2-40B4-BE49-F238E27FC236}">
                <a16:creationId xmlns:a16="http://schemas.microsoft.com/office/drawing/2014/main" id="{6BB18489-4E16-B94D-88F4-5F0BAB2B2AC2}"/>
              </a:ext>
            </a:extLst>
          </p:cNvPr>
          <p:cNvSpPr txBox="1"/>
          <p:nvPr/>
        </p:nvSpPr>
        <p:spPr>
          <a:xfrm>
            <a:off x="6644630" y="2465154"/>
            <a:ext cx="3187091"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Reticolo endoplasmatico rugoso</a:t>
            </a:r>
          </a:p>
        </p:txBody>
      </p:sp>
      <p:sp>
        <p:nvSpPr>
          <p:cNvPr id="35" name="TextBox 34">
            <a:extLst>
              <a:ext uri="{FF2B5EF4-FFF2-40B4-BE49-F238E27FC236}">
                <a16:creationId xmlns:a16="http://schemas.microsoft.com/office/drawing/2014/main" id="{E598622E-0E60-6243-A027-1CA4749BE3C9}"/>
              </a:ext>
            </a:extLst>
          </p:cNvPr>
          <p:cNvSpPr txBox="1"/>
          <p:nvPr/>
        </p:nvSpPr>
        <p:spPr>
          <a:xfrm>
            <a:off x="6644630" y="3011262"/>
            <a:ext cx="1762534"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Apparato d Golgi</a:t>
            </a:r>
          </a:p>
        </p:txBody>
      </p:sp>
      <p:sp>
        <p:nvSpPr>
          <p:cNvPr id="36" name="TextBox 35">
            <a:extLst>
              <a:ext uri="{FF2B5EF4-FFF2-40B4-BE49-F238E27FC236}">
                <a16:creationId xmlns:a16="http://schemas.microsoft.com/office/drawing/2014/main" id="{2BCDDDF7-C079-6B4F-A277-73794AAC7CC0}"/>
              </a:ext>
            </a:extLst>
          </p:cNvPr>
          <p:cNvSpPr txBox="1"/>
          <p:nvPr/>
        </p:nvSpPr>
        <p:spPr>
          <a:xfrm>
            <a:off x="6644630" y="3604225"/>
            <a:ext cx="2200089"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Vescicole di trasporto</a:t>
            </a:r>
          </a:p>
        </p:txBody>
      </p:sp>
      <p:sp>
        <p:nvSpPr>
          <p:cNvPr id="37" name="TextBox 36">
            <a:extLst>
              <a:ext uri="{FF2B5EF4-FFF2-40B4-BE49-F238E27FC236}">
                <a16:creationId xmlns:a16="http://schemas.microsoft.com/office/drawing/2014/main" id="{9728E1F5-F580-214B-8730-9127ADA4F183}"/>
              </a:ext>
            </a:extLst>
          </p:cNvPr>
          <p:cNvSpPr txBox="1"/>
          <p:nvPr/>
        </p:nvSpPr>
        <p:spPr>
          <a:xfrm>
            <a:off x="6644630" y="4209917"/>
            <a:ext cx="995785"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Lisosomi</a:t>
            </a:r>
          </a:p>
        </p:txBody>
      </p:sp>
      <p:cxnSp>
        <p:nvCxnSpPr>
          <p:cNvPr id="38" name="Straight Arrow Connector 37">
            <a:extLst>
              <a:ext uri="{FF2B5EF4-FFF2-40B4-BE49-F238E27FC236}">
                <a16:creationId xmlns:a16="http://schemas.microsoft.com/office/drawing/2014/main" id="{0DD4B73A-14D8-8846-8234-4E517206CD44}"/>
              </a:ext>
            </a:extLst>
          </p:cNvPr>
          <p:cNvCxnSpPr>
            <a:cxnSpLocks/>
          </p:cNvCxnSpPr>
          <p:nvPr/>
        </p:nvCxnSpPr>
        <p:spPr>
          <a:xfrm flipV="1">
            <a:off x="2030894" y="5543771"/>
            <a:ext cx="1189384" cy="1"/>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215A8F3-8A8A-3C44-98C6-CCF44C100CC4}"/>
              </a:ext>
            </a:extLst>
          </p:cNvPr>
          <p:cNvSpPr txBox="1"/>
          <p:nvPr/>
        </p:nvSpPr>
        <p:spPr>
          <a:xfrm>
            <a:off x="3478973" y="5350661"/>
            <a:ext cx="1278555"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Mitocondri </a:t>
            </a:r>
          </a:p>
        </p:txBody>
      </p:sp>
      <p:cxnSp>
        <p:nvCxnSpPr>
          <p:cNvPr id="41" name="Straight Arrow Connector 40">
            <a:extLst>
              <a:ext uri="{FF2B5EF4-FFF2-40B4-BE49-F238E27FC236}">
                <a16:creationId xmlns:a16="http://schemas.microsoft.com/office/drawing/2014/main" id="{BB361B6B-023F-5C4A-A796-D508E01E3A50}"/>
              </a:ext>
            </a:extLst>
          </p:cNvPr>
          <p:cNvCxnSpPr>
            <a:cxnSpLocks/>
          </p:cNvCxnSpPr>
          <p:nvPr/>
        </p:nvCxnSpPr>
        <p:spPr>
          <a:xfrm>
            <a:off x="2054087" y="5820770"/>
            <a:ext cx="1166191" cy="360888"/>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E362194-6916-DE48-B530-C251FA8CFDC8}"/>
              </a:ext>
            </a:extLst>
          </p:cNvPr>
          <p:cNvSpPr txBox="1"/>
          <p:nvPr/>
        </p:nvSpPr>
        <p:spPr>
          <a:xfrm>
            <a:off x="3478971" y="5996992"/>
            <a:ext cx="1477520"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Citoscheletro </a:t>
            </a:r>
          </a:p>
        </p:txBody>
      </p:sp>
      <p:cxnSp>
        <p:nvCxnSpPr>
          <p:cNvPr id="44" name="Straight Arrow Connector 43">
            <a:extLst>
              <a:ext uri="{FF2B5EF4-FFF2-40B4-BE49-F238E27FC236}">
                <a16:creationId xmlns:a16="http://schemas.microsoft.com/office/drawing/2014/main" id="{55D7CDA4-8397-9F4B-8EC0-4757C0EE6F2D}"/>
              </a:ext>
            </a:extLst>
          </p:cNvPr>
          <p:cNvCxnSpPr>
            <a:cxnSpLocks/>
          </p:cNvCxnSpPr>
          <p:nvPr/>
        </p:nvCxnSpPr>
        <p:spPr>
          <a:xfrm>
            <a:off x="5066642" y="5543771"/>
            <a:ext cx="906127" cy="1"/>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33DAA60-4E23-D445-B5F9-2C919002E9C3}"/>
              </a:ext>
            </a:extLst>
          </p:cNvPr>
          <p:cNvSpPr txBox="1"/>
          <p:nvPr/>
        </p:nvSpPr>
        <p:spPr>
          <a:xfrm>
            <a:off x="6281884" y="5359105"/>
            <a:ext cx="1434017"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it-IT" dirty="0"/>
              <a:t>Sede della respirazione cellulare</a:t>
            </a:r>
          </a:p>
        </p:txBody>
      </p:sp>
      <p:cxnSp>
        <p:nvCxnSpPr>
          <p:cNvPr id="46" name="Straight Arrow Connector 45">
            <a:extLst>
              <a:ext uri="{FF2B5EF4-FFF2-40B4-BE49-F238E27FC236}">
                <a16:creationId xmlns:a16="http://schemas.microsoft.com/office/drawing/2014/main" id="{9438586F-9D98-DF41-8E7A-B655D34D1370}"/>
              </a:ext>
            </a:extLst>
          </p:cNvPr>
          <p:cNvCxnSpPr>
            <a:cxnSpLocks/>
          </p:cNvCxnSpPr>
          <p:nvPr/>
        </p:nvCxnSpPr>
        <p:spPr>
          <a:xfrm flipV="1">
            <a:off x="8004664" y="5568113"/>
            <a:ext cx="1189384" cy="1"/>
          </a:xfrm>
          <a:prstGeom prst="straightConnector1">
            <a:avLst/>
          </a:prstGeom>
          <a:ln w="28575">
            <a:solidFill>
              <a:srgbClr val="78B55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D0C677D-005C-7C4A-BD98-B2169AFA02F7}"/>
              </a:ext>
            </a:extLst>
          </p:cNvPr>
          <p:cNvSpPr txBox="1"/>
          <p:nvPr/>
        </p:nvSpPr>
        <p:spPr>
          <a:xfrm>
            <a:off x="9523890" y="5359105"/>
            <a:ext cx="1961627"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t>Producono energia</a:t>
            </a:r>
          </a:p>
        </p:txBody>
      </p:sp>
      <p:pic>
        <p:nvPicPr>
          <p:cNvPr id="2" name="Audio 1">
            <a:hlinkClick r:id="" action="ppaction://media"/>
            <a:extLst>
              <a:ext uri="{FF2B5EF4-FFF2-40B4-BE49-F238E27FC236}">
                <a16:creationId xmlns:a16="http://schemas.microsoft.com/office/drawing/2014/main" id="{3FD16FF4-B043-8A4B-84AE-1B85EC3197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1210369"/>
      </p:ext>
    </p:extLst>
  </p:cSld>
  <p:clrMapOvr>
    <a:masterClrMapping/>
  </p:clrMapOvr>
  <mc:AlternateContent xmlns:mc="http://schemas.openxmlformats.org/markup-compatibility/2006">
    <mc:Choice xmlns:p14="http://schemas.microsoft.com/office/powerpoint/2010/main" Requires="p14">
      <p:transition spd="slow" p14:dur="2000" advTm="57596"/>
    </mc:Choice>
    <mc:Fallback>
      <p:transition spd="slow" advTm="5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DBF4-8559-9C47-A281-B6F0BC8B1649}"/>
              </a:ext>
            </a:extLst>
          </p:cNvPr>
          <p:cNvSpPr>
            <a:spLocks noGrp="1"/>
          </p:cNvSpPr>
          <p:nvPr>
            <p:ph type="title"/>
          </p:nvPr>
        </p:nvSpPr>
        <p:spPr>
          <a:ln>
            <a:noFill/>
          </a:ln>
        </p:spPr>
        <p:txBody>
          <a:bodyPr/>
          <a:lstStyle/>
          <a:p>
            <a:r>
              <a:rPr lang="en-US" b="1" dirty="0" err="1">
                <a:solidFill>
                  <a:srgbClr val="FF0000"/>
                </a:solidFill>
              </a:rPr>
              <a:t>Organuli</a:t>
            </a:r>
            <a:endParaRPr lang="en-US" b="1" dirty="0">
              <a:solidFill>
                <a:srgbClr val="FF0000"/>
              </a:solidFill>
            </a:endParaRPr>
          </a:p>
        </p:txBody>
      </p:sp>
      <p:sp>
        <p:nvSpPr>
          <p:cNvPr id="3" name="Content Placeholder 2">
            <a:extLst>
              <a:ext uri="{FF2B5EF4-FFF2-40B4-BE49-F238E27FC236}">
                <a16:creationId xmlns:a16="http://schemas.microsoft.com/office/drawing/2014/main" id="{D459DFF1-056F-5341-8C9B-CA5F5D199B74}"/>
              </a:ext>
            </a:extLst>
          </p:cNvPr>
          <p:cNvSpPr>
            <a:spLocks noGrp="1"/>
          </p:cNvSpPr>
          <p:nvPr>
            <p:ph idx="1"/>
          </p:nvPr>
        </p:nvSpPr>
        <p:spPr>
          <a:xfrm>
            <a:off x="838200" y="1465699"/>
            <a:ext cx="10515600" cy="4351338"/>
          </a:xfrm>
        </p:spPr>
        <p:txBody>
          <a:bodyPr>
            <a:normAutofit/>
          </a:bodyPr>
          <a:lstStyle/>
          <a:p>
            <a:pPr algn="just"/>
            <a:r>
              <a:rPr lang="it-IT" altLang="it-IT" sz="2400" dirty="0"/>
              <a:t>I vari organuli del sistema di membrane interne sono interconnessi strutturalmente e funzionalmente, e lavorano in sinergia. </a:t>
            </a:r>
          </a:p>
          <a:p>
            <a:endParaRPr lang="en-US" sz="2400" dirty="0"/>
          </a:p>
        </p:txBody>
      </p:sp>
      <p:pic>
        <p:nvPicPr>
          <p:cNvPr id="4" name="Immagine 1">
            <a:extLst>
              <a:ext uri="{FF2B5EF4-FFF2-40B4-BE49-F238E27FC236}">
                <a16:creationId xmlns:a16="http://schemas.microsoft.com/office/drawing/2014/main" id="{F498E480-54FE-9E49-B0C8-96802228D993}"/>
              </a:ext>
            </a:extLst>
          </p:cNvPr>
          <p:cNvPicPr>
            <a:picLocks noChangeAspect="1"/>
          </p:cNvPicPr>
          <p:nvPr/>
        </p:nvPicPr>
        <p:blipFill rotWithShape="1">
          <a:blip r:embed="rId5">
            <a:extLst>
              <a:ext uri="{28A0092B-C50C-407E-A947-70E740481C1C}">
                <a14:useLocalDpi xmlns:a14="http://schemas.microsoft.com/office/drawing/2010/main" val="0"/>
              </a:ext>
            </a:extLst>
          </a:blip>
          <a:srcRect b="2860"/>
          <a:stretch/>
        </p:blipFill>
        <p:spPr bwMode="auto">
          <a:xfrm>
            <a:off x="1241542" y="2336972"/>
            <a:ext cx="5988368" cy="4275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6510DA-4F91-4540-B644-1D9102B039B8}"/>
              </a:ext>
            </a:extLst>
          </p:cNvPr>
          <p:cNvSpPr/>
          <p:nvPr/>
        </p:nvSpPr>
        <p:spPr>
          <a:xfrm>
            <a:off x="7633252" y="4933171"/>
            <a:ext cx="4284428" cy="923330"/>
          </a:xfrm>
          <a:prstGeom prst="rect">
            <a:avLst/>
          </a:prstGeom>
        </p:spPr>
        <p:txBody>
          <a:bodyPr wrap="square">
            <a:spAutoFit/>
          </a:bodyPr>
          <a:lstStyle/>
          <a:p>
            <a:pPr algn="just"/>
            <a:r>
              <a:rPr lang="it-IT" altLang="it-IT" dirty="0">
                <a:cs typeface="Arial" panose="020B0604020202020204" pitchFamily="34" charset="0"/>
              </a:rPr>
              <a:t>I vari componenti lavorano in sinergia fino al rilascio delle sostanze all’esterno (secrezione per esocitosi).</a:t>
            </a:r>
          </a:p>
        </p:txBody>
      </p:sp>
      <p:sp>
        <p:nvSpPr>
          <p:cNvPr id="6" name="Rectangle 5">
            <a:extLst>
              <a:ext uri="{FF2B5EF4-FFF2-40B4-BE49-F238E27FC236}">
                <a16:creationId xmlns:a16="http://schemas.microsoft.com/office/drawing/2014/main" id="{3C2FE4DA-D25A-4A45-9135-BD3BE24B77DF}"/>
              </a:ext>
            </a:extLst>
          </p:cNvPr>
          <p:cNvSpPr/>
          <p:nvPr/>
        </p:nvSpPr>
        <p:spPr>
          <a:xfrm>
            <a:off x="7633252" y="2706802"/>
            <a:ext cx="4284428" cy="2308324"/>
          </a:xfrm>
          <a:prstGeom prst="rect">
            <a:avLst/>
          </a:prstGeom>
        </p:spPr>
        <p:txBody>
          <a:bodyPr wrap="square">
            <a:spAutoFit/>
          </a:bodyPr>
          <a:lstStyle/>
          <a:p>
            <a:pPr lvl="0" algn="just">
              <a:defRPr/>
            </a:pPr>
            <a:r>
              <a:rPr lang="it-IT" altLang="it-IT" dirty="0">
                <a:cs typeface="Arial" panose="020B0604020202020204" pitchFamily="34" charset="0"/>
              </a:rPr>
              <a:t>Il sistema delle membrane interne corrisponde a una serie di </a:t>
            </a:r>
            <a:r>
              <a:rPr lang="it-IT" altLang="it-IT" b="1" dirty="0">
                <a:cs typeface="Arial" panose="020B0604020202020204" pitchFamily="34" charset="0"/>
              </a:rPr>
              <a:t>organuli rivestiti da membrana</a:t>
            </a:r>
            <a:r>
              <a:rPr lang="it-IT" altLang="it-IT" dirty="0">
                <a:cs typeface="Arial" panose="020B0604020202020204" pitchFamily="34" charset="0"/>
              </a:rPr>
              <a:t>, che comprendono </a:t>
            </a:r>
          </a:p>
          <a:p>
            <a:pPr marL="285750" lvl="0" indent="-285750" algn="just">
              <a:buFont typeface="Arial" panose="020B0604020202020204" pitchFamily="34" charset="0"/>
              <a:buChar char="•"/>
              <a:defRPr/>
            </a:pPr>
            <a:r>
              <a:rPr lang="it-IT" altLang="it-IT" dirty="0">
                <a:cs typeface="Arial" panose="020B0604020202020204" pitchFamily="34" charset="0"/>
              </a:rPr>
              <a:t>il </a:t>
            </a:r>
            <a:r>
              <a:rPr lang="it-IT" altLang="it-IT" i="1" dirty="0">
                <a:cs typeface="Arial" panose="020B0604020202020204" pitchFamily="34" charset="0"/>
              </a:rPr>
              <a:t>nucleo,</a:t>
            </a:r>
          </a:p>
          <a:p>
            <a:pPr marL="285750" lvl="0" indent="-285750" algn="just">
              <a:buFont typeface="Arial" panose="020B0604020202020204" pitchFamily="34" charset="0"/>
              <a:buChar char="•"/>
              <a:defRPr/>
            </a:pPr>
            <a:r>
              <a:rPr lang="it-IT" altLang="it-IT" dirty="0">
                <a:cs typeface="Arial" panose="020B0604020202020204" pitchFamily="34" charset="0"/>
              </a:rPr>
              <a:t>il </a:t>
            </a:r>
            <a:r>
              <a:rPr lang="it-IT" altLang="it-IT" i="1" dirty="0">
                <a:cs typeface="Arial" panose="020B0604020202020204" pitchFamily="34" charset="0"/>
              </a:rPr>
              <a:t>reticolo endoplasmatico</a:t>
            </a:r>
            <a:r>
              <a:rPr lang="it-IT" altLang="it-IT" dirty="0">
                <a:cs typeface="Arial" panose="020B0604020202020204" pitchFamily="34" charset="0"/>
              </a:rPr>
              <a:t>, </a:t>
            </a:r>
          </a:p>
          <a:p>
            <a:pPr marL="285750" lvl="0" indent="-285750" algn="just">
              <a:buFont typeface="Arial" panose="020B0604020202020204" pitchFamily="34" charset="0"/>
              <a:buChar char="•"/>
              <a:defRPr/>
            </a:pPr>
            <a:r>
              <a:rPr lang="it-IT" altLang="it-IT" dirty="0">
                <a:cs typeface="Arial" panose="020B0604020202020204" pitchFamily="34" charset="0"/>
              </a:rPr>
              <a:t>l’</a:t>
            </a:r>
            <a:r>
              <a:rPr lang="it-IT" altLang="it-IT" i="1" dirty="0">
                <a:cs typeface="Arial" panose="020B0604020202020204" pitchFamily="34" charset="0"/>
              </a:rPr>
              <a:t>apparato di Golgi</a:t>
            </a:r>
            <a:r>
              <a:rPr lang="it-IT" altLang="it-IT" dirty="0">
                <a:cs typeface="Arial" panose="020B0604020202020204" pitchFamily="34" charset="0"/>
              </a:rPr>
              <a:t>, </a:t>
            </a:r>
          </a:p>
          <a:p>
            <a:pPr marL="285750" lvl="0" indent="-285750" algn="just">
              <a:buFont typeface="Arial" panose="020B0604020202020204" pitchFamily="34" charset="0"/>
              <a:buChar char="•"/>
              <a:defRPr/>
            </a:pPr>
            <a:r>
              <a:rPr lang="it-IT" altLang="it-IT" dirty="0">
                <a:cs typeface="Arial" panose="020B0604020202020204" pitchFamily="34" charset="0"/>
              </a:rPr>
              <a:t>i </a:t>
            </a:r>
            <a:r>
              <a:rPr lang="it-IT" altLang="it-IT" i="1" dirty="0">
                <a:cs typeface="Arial" panose="020B0604020202020204" pitchFamily="34" charset="0"/>
              </a:rPr>
              <a:t>lisosomi,</a:t>
            </a:r>
            <a:endParaRPr lang="it-IT" altLang="it-IT" dirty="0">
              <a:cs typeface="Arial" panose="020B0604020202020204" pitchFamily="34" charset="0"/>
            </a:endParaRPr>
          </a:p>
          <a:p>
            <a:pPr marL="285750" lvl="0" indent="-285750" algn="just">
              <a:buFont typeface="Arial" panose="020B0604020202020204" pitchFamily="34" charset="0"/>
              <a:buChar char="•"/>
              <a:defRPr/>
            </a:pPr>
            <a:r>
              <a:rPr lang="it-IT" altLang="it-IT" dirty="0">
                <a:cs typeface="Arial" panose="020B0604020202020204" pitchFamily="34" charset="0"/>
              </a:rPr>
              <a:t>le </a:t>
            </a:r>
            <a:r>
              <a:rPr lang="it-IT" altLang="it-IT" i="1" dirty="0">
                <a:cs typeface="Arial" panose="020B0604020202020204" pitchFamily="34" charset="0"/>
              </a:rPr>
              <a:t>vescicole di trasporto</a:t>
            </a:r>
            <a:r>
              <a:rPr lang="it-IT" altLang="it-IT" dirty="0">
                <a:cs typeface="Arial" panose="020B0604020202020204" pitchFamily="34" charset="0"/>
              </a:rPr>
              <a:t>.</a:t>
            </a:r>
          </a:p>
        </p:txBody>
      </p:sp>
      <p:pic>
        <p:nvPicPr>
          <p:cNvPr id="9" name="Audio 8">
            <a:hlinkClick r:id="" action="ppaction://media"/>
            <a:extLst>
              <a:ext uri="{FF2B5EF4-FFF2-40B4-BE49-F238E27FC236}">
                <a16:creationId xmlns:a16="http://schemas.microsoft.com/office/drawing/2014/main" id="{147AC045-8906-A946-B929-84152DBD0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0482749"/>
      </p:ext>
    </p:extLst>
  </p:cSld>
  <p:clrMapOvr>
    <a:masterClrMapping/>
  </p:clrMapOvr>
  <mc:AlternateContent xmlns:mc="http://schemas.openxmlformats.org/markup-compatibility/2006">
    <mc:Choice xmlns:p14="http://schemas.microsoft.com/office/powerpoint/2010/main" Requires="p14">
      <p:transition spd="slow" p14:dur="2000" advTm="57030"/>
    </mc:Choice>
    <mc:Fallback>
      <p:transition spd="slow" advTm="5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DE18-1CA6-144C-A9D5-D9C46EA5CD53}"/>
              </a:ext>
            </a:extLst>
          </p:cNvPr>
          <p:cNvSpPr>
            <a:spLocks noGrp="1"/>
          </p:cNvSpPr>
          <p:nvPr>
            <p:ph type="title"/>
          </p:nvPr>
        </p:nvSpPr>
        <p:spPr/>
        <p:txBody>
          <a:bodyPr/>
          <a:lstStyle/>
          <a:p>
            <a:r>
              <a:rPr lang="en-US" b="1" dirty="0" err="1">
                <a:solidFill>
                  <a:srgbClr val="FF0000"/>
                </a:solidFill>
              </a:rPr>
              <a:t>Nucleo</a:t>
            </a:r>
            <a:endParaRPr lang="en-US" b="1" dirty="0">
              <a:solidFill>
                <a:srgbClr val="FF0000"/>
              </a:solidFill>
            </a:endParaRPr>
          </a:p>
        </p:txBody>
      </p:sp>
      <p:grpSp>
        <p:nvGrpSpPr>
          <p:cNvPr id="26" name="Group 25">
            <a:extLst>
              <a:ext uri="{FF2B5EF4-FFF2-40B4-BE49-F238E27FC236}">
                <a16:creationId xmlns:a16="http://schemas.microsoft.com/office/drawing/2014/main" id="{41177162-C47F-F34B-81B9-96961D85A39C}"/>
              </a:ext>
            </a:extLst>
          </p:cNvPr>
          <p:cNvGrpSpPr/>
          <p:nvPr/>
        </p:nvGrpSpPr>
        <p:grpSpPr>
          <a:xfrm>
            <a:off x="7407328" y="672898"/>
            <a:ext cx="4664750" cy="3060332"/>
            <a:chOff x="7527249" y="169809"/>
            <a:chExt cx="4664750" cy="3060332"/>
          </a:xfrm>
        </p:grpSpPr>
        <p:grpSp>
          <p:nvGrpSpPr>
            <p:cNvPr id="23" name="Group 22">
              <a:extLst>
                <a:ext uri="{FF2B5EF4-FFF2-40B4-BE49-F238E27FC236}">
                  <a16:creationId xmlns:a16="http://schemas.microsoft.com/office/drawing/2014/main" id="{9C1763A5-BD5F-CB46-831E-9E7FE8B2096B}"/>
                </a:ext>
              </a:extLst>
            </p:cNvPr>
            <p:cNvGrpSpPr/>
            <p:nvPr/>
          </p:nvGrpSpPr>
          <p:grpSpPr>
            <a:xfrm>
              <a:off x="7655509" y="169809"/>
              <a:ext cx="4536490" cy="3060332"/>
              <a:chOff x="3848895" y="3040063"/>
              <a:chExt cx="5314156" cy="3584947"/>
            </a:xfrm>
          </p:grpSpPr>
          <p:pic>
            <p:nvPicPr>
              <p:cNvPr id="7" name="Picture 5">
                <a:extLst>
                  <a:ext uri="{FF2B5EF4-FFF2-40B4-BE49-F238E27FC236}">
                    <a16:creationId xmlns:a16="http://schemas.microsoft.com/office/drawing/2014/main" id="{09629A35-49FD-2742-9597-E08CCDB7F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313" y="3097213"/>
                <a:ext cx="3319462"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EE8F5B88-B801-7944-9514-C9B432FB4AE9}"/>
                  </a:ext>
                </a:extLst>
              </p:cNvPr>
              <p:cNvSpPr txBox="1">
                <a:spLocks noChangeArrowheads="1"/>
              </p:cNvSpPr>
              <p:nvPr/>
            </p:nvSpPr>
            <p:spPr bwMode="auto">
              <a:xfrm>
                <a:off x="6540500" y="3070225"/>
                <a:ext cx="826606" cy="3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400" b="1" dirty="0">
                    <a:latin typeface="+mn-lt"/>
                  </a:rPr>
                  <a:t>Nucleo</a:t>
                </a:r>
              </a:p>
            </p:txBody>
          </p:sp>
          <p:sp>
            <p:nvSpPr>
              <p:cNvPr id="9" name="Line 7">
                <a:extLst>
                  <a:ext uri="{FF2B5EF4-FFF2-40B4-BE49-F238E27FC236}">
                    <a16:creationId xmlns:a16="http://schemas.microsoft.com/office/drawing/2014/main" id="{151D1FEE-F3AE-E64A-BE70-AD8DEEA72CB3}"/>
                  </a:ext>
                </a:extLst>
              </p:cNvPr>
              <p:cNvSpPr>
                <a:spLocks noChangeShapeType="1"/>
              </p:cNvSpPr>
              <p:nvPr/>
            </p:nvSpPr>
            <p:spPr bwMode="auto">
              <a:xfrm flipV="1">
                <a:off x="6205538" y="3303588"/>
                <a:ext cx="406400" cy="2127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8">
                <a:extLst>
                  <a:ext uri="{FF2B5EF4-FFF2-40B4-BE49-F238E27FC236}">
                    <a16:creationId xmlns:a16="http://schemas.microsoft.com/office/drawing/2014/main" id="{4E92C529-AFF9-5C47-B815-D7E78277FE1D}"/>
                  </a:ext>
                </a:extLst>
              </p:cNvPr>
              <p:cNvSpPr>
                <a:spLocks noChangeShapeType="1"/>
              </p:cNvSpPr>
              <p:nvPr/>
            </p:nvSpPr>
            <p:spPr bwMode="auto">
              <a:xfrm flipH="1" flipV="1">
                <a:off x="5033963" y="3289300"/>
                <a:ext cx="555625" cy="3286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Text Box 9">
                <a:extLst>
                  <a:ext uri="{FF2B5EF4-FFF2-40B4-BE49-F238E27FC236}">
                    <a16:creationId xmlns:a16="http://schemas.microsoft.com/office/drawing/2014/main" id="{29780F5D-A92F-9240-9A0F-21589178B6CD}"/>
                  </a:ext>
                </a:extLst>
              </p:cNvPr>
              <p:cNvSpPr txBox="1">
                <a:spLocks noChangeArrowheads="1"/>
              </p:cNvSpPr>
              <p:nvPr/>
            </p:nvSpPr>
            <p:spPr bwMode="auto">
              <a:xfrm>
                <a:off x="3848895" y="3040063"/>
                <a:ext cx="1108577" cy="3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400" dirty="0">
                    <a:latin typeface="+mn-lt"/>
                  </a:rPr>
                  <a:t>Cromatina</a:t>
                </a:r>
              </a:p>
            </p:txBody>
          </p:sp>
          <p:sp>
            <p:nvSpPr>
              <p:cNvPr id="12" name="Line 10">
                <a:extLst>
                  <a:ext uri="{FF2B5EF4-FFF2-40B4-BE49-F238E27FC236}">
                    <a16:creationId xmlns:a16="http://schemas.microsoft.com/office/drawing/2014/main" id="{90B51EE7-4B7E-F949-8BA3-036CE838F1C5}"/>
                  </a:ext>
                </a:extLst>
              </p:cNvPr>
              <p:cNvSpPr>
                <a:spLocks noChangeShapeType="1"/>
              </p:cNvSpPr>
              <p:nvPr/>
            </p:nvSpPr>
            <p:spPr bwMode="auto">
              <a:xfrm flipH="1" flipV="1">
                <a:off x="4673600" y="3606800"/>
                <a:ext cx="1014413" cy="4667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2">
                <a:extLst>
                  <a:ext uri="{FF2B5EF4-FFF2-40B4-BE49-F238E27FC236}">
                    <a16:creationId xmlns:a16="http://schemas.microsoft.com/office/drawing/2014/main" id="{5B7C615A-0D33-3545-BA8F-35A893AE6221}"/>
                  </a:ext>
                </a:extLst>
              </p:cNvPr>
              <p:cNvSpPr>
                <a:spLocks noChangeShapeType="1"/>
              </p:cNvSpPr>
              <p:nvPr/>
            </p:nvSpPr>
            <p:spPr bwMode="auto">
              <a:xfrm flipH="1" flipV="1">
                <a:off x="4524375" y="4170363"/>
                <a:ext cx="127000" cy="1127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3">
                <a:extLst>
                  <a:ext uri="{FF2B5EF4-FFF2-40B4-BE49-F238E27FC236}">
                    <a16:creationId xmlns:a16="http://schemas.microsoft.com/office/drawing/2014/main" id="{7621F43A-FCEA-4547-9E29-E661DD4555B1}"/>
                  </a:ext>
                </a:extLst>
              </p:cNvPr>
              <p:cNvSpPr txBox="1">
                <a:spLocks noChangeArrowheads="1"/>
              </p:cNvSpPr>
              <p:nvPr/>
            </p:nvSpPr>
            <p:spPr bwMode="auto">
              <a:xfrm>
                <a:off x="3879892" y="3962218"/>
                <a:ext cx="612462" cy="3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400" dirty="0">
                    <a:latin typeface="+mn-lt"/>
                  </a:rPr>
                  <a:t>Poro</a:t>
                </a:r>
              </a:p>
            </p:txBody>
          </p:sp>
          <p:sp>
            <p:nvSpPr>
              <p:cNvPr id="15" name="Line 14">
                <a:extLst>
                  <a:ext uri="{FF2B5EF4-FFF2-40B4-BE49-F238E27FC236}">
                    <a16:creationId xmlns:a16="http://schemas.microsoft.com/office/drawing/2014/main" id="{A0CBC371-0A34-F64B-ADA8-08BC6B19F4A8}"/>
                  </a:ext>
                </a:extLst>
              </p:cNvPr>
              <p:cNvSpPr>
                <a:spLocks noChangeShapeType="1"/>
              </p:cNvSpPr>
              <p:nvPr/>
            </p:nvSpPr>
            <p:spPr bwMode="auto">
              <a:xfrm>
                <a:off x="6889750" y="5627688"/>
                <a:ext cx="0" cy="4873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5">
                <a:extLst>
                  <a:ext uri="{FF2B5EF4-FFF2-40B4-BE49-F238E27FC236}">
                    <a16:creationId xmlns:a16="http://schemas.microsoft.com/office/drawing/2014/main" id="{C57FC29E-652D-2A49-B89E-47E6461CD090}"/>
                  </a:ext>
                </a:extLst>
              </p:cNvPr>
              <p:cNvSpPr>
                <a:spLocks noChangeShapeType="1"/>
              </p:cNvSpPr>
              <p:nvPr/>
            </p:nvSpPr>
            <p:spPr bwMode="auto">
              <a:xfrm>
                <a:off x="6769100" y="5910263"/>
                <a:ext cx="120650" cy="2047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16">
                <a:extLst>
                  <a:ext uri="{FF2B5EF4-FFF2-40B4-BE49-F238E27FC236}">
                    <a16:creationId xmlns:a16="http://schemas.microsoft.com/office/drawing/2014/main" id="{B6F7E534-2E48-714E-81B3-A8D4694914EE}"/>
                  </a:ext>
                </a:extLst>
              </p:cNvPr>
              <p:cNvSpPr txBox="1">
                <a:spLocks noChangeArrowheads="1"/>
              </p:cNvSpPr>
              <p:nvPr/>
            </p:nvSpPr>
            <p:spPr bwMode="auto">
              <a:xfrm>
                <a:off x="6249193" y="6264473"/>
                <a:ext cx="1010631" cy="3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400" dirty="0">
                    <a:latin typeface="+mn-lt"/>
                  </a:rPr>
                  <a:t>Ribosomi</a:t>
                </a:r>
              </a:p>
            </p:txBody>
          </p:sp>
          <p:sp>
            <p:nvSpPr>
              <p:cNvPr id="18" name="Line 17">
                <a:extLst>
                  <a:ext uri="{FF2B5EF4-FFF2-40B4-BE49-F238E27FC236}">
                    <a16:creationId xmlns:a16="http://schemas.microsoft.com/office/drawing/2014/main" id="{04507F5C-2349-4844-B1C5-C447FE2BBB15}"/>
                  </a:ext>
                </a:extLst>
              </p:cNvPr>
              <p:cNvSpPr>
                <a:spLocks noChangeShapeType="1"/>
              </p:cNvSpPr>
              <p:nvPr/>
            </p:nvSpPr>
            <p:spPr bwMode="auto">
              <a:xfrm>
                <a:off x="7324725" y="5237163"/>
                <a:ext cx="285750" cy="209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8">
                <a:extLst>
                  <a:ext uri="{FF2B5EF4-FFF2-40B4-BE49-F238E27FC236}">
                    <a16:creationId xmlns:a16="http://schemas.microsoft.com/office/drawing/2014/main" id="{1FC4A51C-DCAD-BF4B-9845-836583670F34}"/>
                  </a:ext>
                </a:extLst>
              </p:cNvPr>
              <p:cNvSpPr txBox="1">
                <a:spLocks noChangeArrowheads="1"/>
              </p:cNvSpPr>
              <p:nvPr/>
            </p:nvSpPr>
            <p:spPr bwMode="auto">
              <a:xfrm>
                <a:off x="7364413" y="5460578"/>
                <a:ext cx="1798638" cy="86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400" b="1" dirty="0">
                    <a:latin typeface="+mn-lt"/>
                  </a:rPr>
                  <a:t>Reticolo </a:t>
                </a:r>
              </a:p>
              <a:p>
                <a:pPr algn="l"/>
                <a:r>
                  <a:rPr lang="it-IT" altLang="it-IT" sz="1400" b="1" dirty="0">
                    <a:latin typeface="+mn-lt"/>
                  </a:rPr>
                  <a:t>endoplasmatico </a:t>
                </a:r>
              </a:p>
              <a:p>
                <a:pPr algn="l"/>
                <a:r>
                  <a:rPr lang="it-IT" altLang="it-IT" sz="1400" b="1" dirty="0">
                    <a:latin typeface="+mn-lt"/>
                  </a:rPr>
                  <a:t>ruvido</a:t>
                </a:r>
              </a:p>
            </p:txBody>
          </p:sp>
          <p:sp>
            <p:nvSpPr>
              <p:cNvPr id="20" name="Line 19">
                <a:extLst>
                  <a:ext uri="{FF2B5EF4-FFF2-40B4-BE49-F238E27FC236}">
                    <a16:creationId xmlns:a16="http://schemas.microsoft.com/office/drawing/2014/main" id="{4BFFDD90-685E-D14A-ADA2-EE3AAF18C111}"/>
                  </a:ext>
                </a:extLst>
              </p:cNvPr>
              <p:cNvSpPr>
                <a:spLocks noChangeShapeType="1"/>
              </p:cNvSpPr>
              <p:nvPr/>
            </p:nvSpPr>
            <p:spPr bwMode="auto">
              <a:xfrm flipV="1">
                <a:off x="6535737" y="3687959"/>
                <a:ext cx="1074737" cy="6411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0">
                <a:extLst>
                  <a:ext uri="{FF2B5EF4-FFF2-40B4-BE49-F238E27FC236}">
                    <a16:creationId xmlns:a16="http://schemas.microsoft.com/office/drawing/2014/main" id="{B8D1305A-CBED-474C-ABAC-A048BDD77F61}"/>
                  </a:ext>
                </a:extLst>
              </p:cNvPr>
              <p:cNvSpPr>
                <a:spLocks noChangeShapeType="1"/>
              </p:cNvSpPr>
              <p:nvPr/>
            </p:nvSpPr>
            <p:spPr bwMode="auto">
              <a:xfrm flipV="1">
                <a:off x="6535737" y="3676648"/>
                <a:ext cx="1074737" cy="4937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21">
                <a:extLst>
                  <a:ext uri="{FF2B5EF4-FFF2-40B4-BE49-F238E27FC236}">
                    <a16:creationId xmlns:a16="http://schemas.microsoft.com/office/drawing/2014/main" id="{224CF64E-D8A6-7A4D-BDAF-E46B5D3DBCF5}"/>
                  </a:ext>
                </a:extLst>
              </p:cNvPr>
              <p:cNvSpPr txBox="1">
                <a:spLocks noChangeArrowheads="1"/>
              </p:cNvSpPr>
              <p:nvPr/>
            </p:nvSpPr>
            <p:spPr bwMode="auto">
              <a:xfrm>
                <a:off x="7720013" y="3192463"/>
                <a:ext cx="1210450" cy="111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400" dirty="0">
                    <a:latin typeface="+mn-lt"/>
                  </a:rPr>
                  <a:t>Membrana nucleare </a:t>
                </a:r>
              </a:p>
              <a:p>
                <a:pPr algn="l"/>
                <a:r>
                  <a:rPr lang="it-IT" altLang="it-IT" sz="1400" dirty="0">
                    <a:latin typeface="+mn-lt"/>
                  </a:rPr>
                  <a:t>a doppio strato</a:t>
                </a:r>
              </a:p>
            </p:txBody>
          </p:sp>
        </p:grpSp>
        <p:sp>
          <p:nvSpPr>
            <p:cNvPr id="25" name="TextBox 24">
              <a:extLst>
                <a:ext uri="{FF2B5EF4-FFF2-40B4-BE49-F238E27FC236}">
                  <a16:creationId xmlns:a16="http://schemas.microsoft.com/office/drawing/2014/main" id="{E67375F3-31F3-944C-8694-69B41ED071A8}"/>
                </a:ext>
              </a:extLst>
            </p:cNvPr>
            <p:cNvSpPr txBox="1"/>
            <p:nvPr/>
          </p:nvSpPr>
          <p:spPr>
            <a:xfrm>
              <a:off x="7527249" y="462627"/>
              <a:ext cx="832279" cy="307777"/>
            </a:xfrm>
            <a:prstGeom prst="rect">
              <a:avLst/>
            </a:prstGeom>
            <a:noFill/>
          </p:spPr>
          <p:txBody>
            <a:bodyPr wrap="none" rtlCol="0">
              <a:spAutoFit/>
            </a:bodyPr>
            <a:lstStyle/>
            <a:p>
              <a:r>
                <a:rPr lang="en-US" sz="1400" dirty="0" err="1"/>
                <a:t>Nucleolo</a:t>
              </a:r>
              <a:endParaRPr lang="en-US" sz="1400" dirty="0"/>
            </a:p>
          </p:txBody>
        </p:sp>
      </p:grpSp>
      <p:sp>
        <p:nvSpPr>
          <p:cNvPr id="24" name="TextBox 23">
            <a:extLst>
              <a:ext uri="{FF2B5EF4-FFF2-40B4-BE49-F238E27FC236}">
                <a16:creationId xmlns:a16="http://schemas.microsoft.com/office/drawing/2014/main" id="{26B05E4F-8665-B843-8292-137CD9DA610A}"/>
              </a:ext>
            </a:extLst>
          </p:cNvPr>
          <p:cNvSpPr txBox="1"/>
          <p:nvPr/>
        </p:nvSpPr>
        <p:spPr>
          <a:xfrm>
            <a:off x="570746" y="1547918"/>
            <a:ext cx="7834699" cy="2185214"/>
          </a:xfrm>
          <a:prstGeom prst="rect">
            <a:avLst/>
          </a:prstGeom>
          <a:noFill/>
        </p:spPr>
        <p:txBody>
          <a:bodyPr wrap="square" rtlCol="0">
            <a:spAutoFit/>
          </a:bodyPr>
          <a:lstStyle/>
          <a:p>
            <a:pPr marL="285750" indent="-285750" algn="just">
              <a:buFont typeface="Arial" panose="020B0604020202020204" pitchFamily="34" charset="0"/>
              <a:buChar char="•"/>
            </a:pPr>
            <a:r>
              <a:rPr lang="it-IT" altLang="it-IT" sz="2400" dirty="0"/>
              <a:t>«Centro di controllo» della cellula. </a:t>
            </a:r>
          </a:p>
          <a:p>
            <a:pPr marL="285750" indent="-285750" algn="just">
              <a:buFont typeface="Arial" panose="020B0604020202020204" pitchFamily="34" charset="0"/>
              <a:buChar char="•"/>
            </a:pPr>
            <a:r>
              <a:rPr lang="it-IT" altLang="it-IT" sz="2400" dirty="0"/>
              <a:t>L’organulo di maggiori dimensioni. </a:t>
            </a:r>
          </a:p>
          <a:p>
            <a:pPr marL="285750" indent="-285750" algn="just">
              <a:buFont typeface="Arial" panose="020B0604020202020204" pitchFamily="34" charset="0"/>
              <a:buChar char="•"/>
            </a:pPr>
            <a:r>
              <a:rPr lang="it-IT" altLang="it-IT" sz="2400" b="1" dirty="0"/>
              <a:t>Membrana nucleare </a:t>
            </a:r>
            <a:r>
              <a:rPr lang="it-IT" altLang="it-IT" sz="2400" dirty="0"/>
              <a:t>–</a:t>
            </a:r>
            <a:r>
              <a:rPr lang="it-IT" altLang="it-IT" sz="2400" b="1" dirty="0"/>
              <a:t> </a:t>
            </a:r>
            <a:r>
              <a:rPr lang="it-IT" altLang="it-IT" sz="2400" dirty="0"/>
              <a:t>separa dal citoplasma.</a:t>
            </a:r>
          </a:p>
          <a:p>
            <a:pPr marL="285750" indent="-285750" algn="just">
              <a:buFont typeface="Arial" panose="020B0604020202020204" pitchFamily="34" charset="0"/>
              <a:buChar char="•"/>
            </a:pPr>
            <a:r>
              <a:rPr lang="it-IT" altLang="it-IT" sz="2400" dirty="0"/>
              <a:t>Racchiude:</a:t>
            </a:r>
          </a:p>
          <a:p>
            <a:pPr marL="742950" lvl="1" indent="-285750" algn="just">
              <a:buFont typeface="Arial" panose="020B0604020202020204" pitchFamily="34" charset="0"/>
              <a:buChar char="•"/>
            </a:pPr>
            <a:r>
              <a:rPr lang="it-IT" altLang="it-IT" sz="2000" b="1" dirty="0"/>
              <a:t>DNA – </a:t>
            </a:r>
            <a:r>
              <a:rPr lang="it-IT" altLang="it-IT" sz="2000" dirty="0"/>
              <a:t>informazioni ereditarie, </a:t>
            </a:r>
          </a:p>
          <a:p>
            <a:pPr marL="742950" lvl="1" indent="-285750" algn="just">
              <a:buFont typeface="Arial" panose="020B0604020202020204" pitchFamily="34" charset="0"/>
              <a:buChar char="•"/>
            </a:pPr>
            <a:r>
              <a:rPr lang="it-IT" altLang="it-IT" sz="2000" b="1" dirty="0"/>
              <a:t>nucleolo</a:t>
            </a:r>
            <a:r>
              <a:rPr lang="en-US" sz="2000" dirty="0"/>
              <a:t> </a:t>
            </a:r>
            <a:r>
              <a:rPr lang="it-IT" altLang="it-IT" sz="2000" dirty="0"/>
              <a:t>– ribosomi, </a:t>
            </a:r>
            <a:r>
              <a:rPr lang="en-US" sz="2000" dirty="0"/>
              <a:t>RNA e </a:t>
            </a:r>
            <a:r>
              <a:rPr lang="en-US" sz="2000" dirty="0" err="1"/>
              <a:t>proteine</a:t>
            </a:r>
            <a:r>
              <a:rPr lang="en-US" sz="2000" dirty="0"/>
              <a:t>.</a:t>
            </a:r>
            <a:r>
              <a:rPr lang="it-IT" altLang="it-IT" sz="2000" dirty="0"/>
              <a:t> </a:t>
            </a:r>
          </a:p>
        </p:txBody>
      </p:sp>
      <p:sp>
        <p:nvSpPr>
          <p:cNvPr id="27" name="TextBox 26">
            <a:extLst>
              <a:ext uri="{FF2B5EF4-FFF2-40B4-BE49-F238E27FC236}">
                <a16:creationId xmlns:a16="http://schemas.microsoft.com/office/drawing/2014/main" id="{0F566EFE-B89A-434D-A0F7-AD553484BCB2}"/>
              </a:ext>
            </a:extLst>
          </p:cNvPr>
          <p:cNvSpPr txBox="1"/>
          <p:nvPr/>
        </p:nvSpPr>
        <p:spPr>
          <a:xfrm>
            <a:off x="570746" y="3707267"/>
            <a:ext cx="10847944" cy="3662541"/>
          </a:xfrm>
          <a:prstGeom prst="rect">
            <a:avLst/>
          </a:prstGeom>
          <a:noFill/>
        </p:spPr>
        <p:txBody>
          <a:bodyPr wrap="square" rtlCol="0">
            <a:spAutoFit/>
          </a:bodyPr>
          <a:lstStyle/>
          <a:p>
            <a:pPr marL="334800" indent="-342900" algn="just">
              <a:buFont typeface="Arial" panose="020B0604020202020204" pitchFamily="34" charset="0"/>
              <a:buChar char="•"/>
            </a:pPr>
            <a:r>
              <a:rPr lang="it-IT" altLang="it-IT" sz="2400" b="1" dirty="0"/>
              <a:t>Cromatina = </a:t>
            </a:r>
            <a:r>
              <a:rPr lang="it-IT" sz="2400" dirty="0"/>
              <a:t>DNA e proteine</a:t>
            </a:r>
            <a:endParaRPr lang="it-IT" altLang="it-IT" sz="2400" b="1" dirty="0"/>
          </a:p>
          <a:p>
            <a:pPr marL="792000" lvl="1" indent="-342900" algn="just">
              <a:buFont typeface="Arial" panose="020B0604020202020204" pitchFamily="34" charset="0"/>
              <a:buChar char="•"/>
            </a:pPr>
            <a:r>
              <a:rPr lang="it-IT" altLang="it-IT" sz="2000" b="1" dirty="0" err="1"/>
              <a:t>Eucromatina</a:t>
            </a:r>
            <a:r>
              <a:rPr lang="it-IT" altLang="it-IT" sz="2000" b="1" dirty="0"/>
              <a:t> </a:t>
            </a:r>
            <a:r>
              <a:rPr lang="it-IT" altLang="it-IT" sz="2000" dirty="0"/>
              <a:t>–</a:t>
            </a:r>
            <a:r>
              <a:rPr lang="it-IT" altLang="it-IT" sz="2000" b="1" dirty="0"/>
              <a:t> </a:t>
            </a:r>
            <a:r>
              <a:rPr lang="it-IT" altLang="it-IT" sz="2000" dirty="0"/>
              <a:t>cellula metabolicamente attiva,</a:t>
            </a:r>
          </a:p>
          <a:p>
            <a:pPr marL="792000" lvl="1" indent="-342900" algn="just">
              <a:buFont typeface="Arial" panose="020B0604020202020204" pitchFamily="34" charset="0"/>
              <a:buChar char="•"/>
            </a:pPr>
            <a:r>
              <a:rPr lang="it-IT" altLang="it-IT" sz="2000" b="1" dirty="0" err="1"/>
              <a:t>Eterocromatina</a:t>
            </a:r>
            <a:r>
              <a:rPr lang="it-IT" altLang="it-IT" sz="2000" b="1" dirty="0"/>
              <a:t> </a:t>
            </a:r>
            <a:r>
              <a:rPr lang="it-IT" altLang="it-IT" sz="2000" dirty="0"/>
              <a:t>– cellula non metabolicamente arriva.</a:t>
            </a:r>
          </a:p>
          <a:p>
            <a:pPr marL="334800" indent="-342900" algn="just">
              <a:buFont typeface="Arial" panose="020B0604020202020204" pitchFamily="34" charset="0"/>
              <a:buChar char="•"/>
            </a:pPr>
            <a:r>
              <a:rPr lang="en-US" sz="2400" dirty="0" err="1"/>
              <a:t>Attraverso</a:t>
            </a:r>
            <a:r>
              <a:rPr lang="en-US" sz="2400" dirty="0"/>
              <a:t> </a:t>
            </a:r>
            <a:r>
              <a:rPr lang="en-US" sz="2400" dirty="0" err="1"/>
              <a:t>i</a:t>
            </a:r>
            <a:r>
              <a:rPr lang="en-US" sz="2400" dirty="0"/>
              <a:t> </a:t>
            </a:r>
            <a:r>
              <a:rPr lang="en-US" sz="2400" dirty="0" err="1"/>
              <a:t>pori</a:t>
            </a:r>
            <a:r>
              <a:rPr lang="en-US" sz="2400" dirty="0"/>
              <a:t> </a:t>
            </a:r>
            <a:r>
              <a:rPr lang="en-US" sz="2400" dirty="0" err="1"/>
              <a:t>nucleari</a:t>
            </a:r>
            <a:r>
              <a:rPr lang="en-US" sz="2400" dirty="0"/>
              <a:t> vi </a:t>
            </a:r>
            <a:r>
              <a:rPr lang="en-US" sz="2400" dirty="0" err="1"/>
              <a:t>passano</a:t>
            </a:r>
            <a:r>
              <a:rPr lang="en-US" sz="2400" dirty="0"/>
              <a:t> </a:t>
            </a:r>
            <a:r>
              <a:rPr lang="en-US" sz="2400" dirty="0" err="1"/>
              <a:t>l’mRNA</a:t>
            </a:r>
            <a:r>
              <a:rPr lang="en-US" sz="2400" dirty="0"/>
              <a:t> e </a:t>
            </a:r>
            <a:r>
              <a:rPr lang="en-US" sz="2400" dirty="0" err="1"/>
              <a:t>i</a:t>
            </a:r>
            <a:r>
              <a:rPr lang="en-US" sz="2400" dirty="0"/>
              <a:t> </a:t>
            </a:r>
            <a:r>
              <a:rPr lang="en-US" sz="2400" dirty="0" err="1"/>
              <a:t>ribosomi</a:t>
            </a:r>
            <a:r>
              <a:rPr lang="en-US" sz="2400" dirty="0"/>
              <a:t> per </a:t>
            </a:r>
            <a:r>
              <a:rPr lang="en-US" sz="2400" dirty="0" err="1"/>
              <a:t>entrare</a:t>
            </a:r>
            <a:r>
              <a:rPr lang="en-US" sz="2400" dirty="0"/>
              <a:t> </a:t>
            </a:r>
            <a:r>
              <a:rPr lang="en-US" sz="2400" dirty="0" err="1"/>
              <a:t>nel</a:t>
            </a:r>
            <a:r>
              <a:rPr lang="en-US" sz="2400" dirty="0"/>
              <a:t> </a:t>
            </a:r>
            <a:r>
              <a:rPr lang="en-US" sz="2400" dirty="0" err="1"/>
              <a:t>citoplasma</a:t>
            </a:r>
            <a:r>
              <a:rPr lang="en-US" sz="2400" dirty="0"/>
              <a:t> </a:t>
            </a:r>
            <a:r>
              <a:rPr lang="en-US" sz="2400" dirty="0" err="1"/>
              <a:t>cellulare</a:t>
            </a:r>
            <a:r>
              <a:rPr lang="en-US" sz="2400" dirty="0"/>
              <a:t>  o per </a:t>
            </a:r>
            <a:r>
              <a:rPr lang="en-US" sz="2400" dirty="0" err="1"/>
              <a:t>passare</a:t>
            </a:r>
            <a:r>
              <a:rPr lang="en-US" sz="2400" dirty="0"/>
              <a:t> </a:t>
            </a:r>
            <a:r>
              <a:rPr lang="en-US" sz="2400" dirty="0" err="1"/>
              <a:t>direttamente</a:t>
            </a:r>
            <a:r>
              <a:rPr lang="en-US" sz="2400" dirty="0"/>
              <a:t> </a:t>
            </a:r>
            <a:r>
              <a:rPr lang="en-US" sz="2400" dirty="0" err="1"/>
              <a:t>nel</a:t>
            </a:r>
            <a:r>
              <a:rPr lang="en-US" sz="2400" dirty="0"/>
              <a:t> </a:t>
            </a:r>
            <a:r>
              <a:rPr lang="en-US" sz="2400" dirty="0" err="1"/>
              <a:t>reticolo</a:t>
            </a:r>
            <a:r>
              <a:rPr lang="en-US" sz="2400" dirty="0"/>
              <a:t> </a:t>
            </a:r>
            <a:r>
              <a:rPr lang="en-US" sz="2400" dirty="0" err="1"/>
              <a:t>endoplasmatico</a:t>
            </a:r>
            <a:r>
              <a:rPr lang="en-US" sz="2400" dirty="0"/>
              <a:t> (RE).</a:t>
            </a:r>
          </a:p>
          <a:p>
            <a:pPr marL="334800" indent="-342900" algn="just">
              <a:buFont typeface="Arial" panose="020B0604020202020204" pitchFamily="34" charset="0"/>
              <a:buChar char="•"/>
            </a:pPr>
            <a:endParaRPr lang="en-US" sz="2400" dirty="0"/>
          </a:p>
          <a:p>
            <a:pPr marL="334800" indent="-342900" algn="just">
              <a:buFont typeface="Arial" panose="020B0604020202020204" pitchFamily="34" charset="0"/>
              <a:buChar char="•"/>
            </a:pPr>
            <a:r>
              <a:rPr lang="it-IT" altLang="it-IT" sz="2400" b="1" dirty="0">
                <a:solidFill>
                  <a:srgbClr val="FF0000"/>
                </a:solidFill>
              </a:rPr>
              <a:t>Il Dogma centrale della biologia</a:t>
            </a:r>
            <a:r>
              <a:rPr lang="it-IT" altLang="it-IT" sz="2400" dirty="0"/>
              <a:t> –</a:t>
            </a:r>
            <a:r>
              <a:rPr lang="it-IT" altLang="it-IT" sz="2400" dirty="0">
                <a:solidFill>
                  <a:srgbClr val="FF0000"/>
                </a:solidFill>
              </a:rPr>
              <a:t> </a:t>
            </a:r>
            <a:r>
              <a:rPr lang="it-IT" altLang="it-IT" sz="2400" dirty="0"/>
              <a:t>Attraverso i processi di </a:t>
            </a:r>
            <a:r>
              <a:rPr lang="it-IT" altLang="it-IT" sz="2400" b="1" dirty="0">
                <a:solidFill>
                  <a:srgbClr val="FF0000"/>
                </a:solidFill>
              </a:rPr>
              <a:t>trascrizione</a:t>
            </a:r>
            <a:r>
              <a:rPr lang="it-IT" altLang="it-IT" sz="2400" dirty="0"/>
              <a:t> e </a:t>
            </a:r>
            <a:r>
              <a:rPr lang="it-IT" altLang="it-IT" sz="2400" b="1" dirty="0">
                <a:solidFill>
                  <a:srgbClr val="FF0000"/>
                </a:solidFill>
              </a:rPr>
              <a:t>traduzione</a:t>
            </a:r>
            <a:r>
              <a:rPr lang="it-IT" altLang="it-IT" sz="2400" dirty="0">
                <a:solidFill>
                  <a:srgbClr val="FF0000"/>
                </a:solidFill>
              </a:rPr>
              <a:t> </a:t>
            </a:r>
            <a:r>
              <a:rPr lang="it-IT" altLang="it-IT" sz="2400" dirty="0"/>
              <a:t>il materiale genetico da</a:t>
            </a:r>
            <a:r>
              <a:rPr lang="it-IT" altLang="it-IT" sz="2400" dirty="0">
                <a:solidFill>
                  <a:srgbClr val="FF0000"/>
                </a:solidFill>
              </a:rPr>
              <a:t> </a:t>
            </a:r>
            <a:r>
              <a:rPr lang="it-IT" altLang="it-IT" sz="2400" b="1" dirty="0">
                <a:solidFill>
                  <a:srgbClr val="FF0000"/>
                </a:solidFill>
              </a:rPr>
              <a:t>DNA</a:t>
            </a:r>
            <a:r>
              <a:rPr lang="it-IT" altLang="it-IT" sz="2400" dirty="0">
                <a:solidFill>
                  <a:srgbClr val="FF0000"/>
                </a:solidFill>
              </a:rPr>
              <a:t> </a:t>
            </a:r>
            <a:r>
              <a:rPr lang="it-IT" altLang="it-IT" sz="2400" dirty="0"/>
              <a:t>diventa</a:t>
            </a:r>
            <a:r>
              <a:rPr lang="it-IT" altLang="it-IT" sz="2400" dirty="0">
                <a:solidFill>
                  <a:srgbClr val="FF0000"/>
                </a:solidFill>
              </a:rPr>
              <a:t> </a:t>
            </a:r>
            <a:r>
              <a:rPr lang="it-IT" altLang="it-IT" sz="2400" b="1" dirty="0">
                <a:solidFill>
                  <a:srgbClr val="FF0000"/>
                </a:solidFill>
              </a:rPr>
              <a:t>RNA</a:t>
            </a:r>
            <a:r>
              <a:rPr lang="it-IT" altLang="it-IT" sz="2400" dirty="0">
                <a:solidFill>
                  <a:srgbClr val="FF0000"/>
                </a:solidFill>
              </a:rPr>
              <a:t> </a:t>
            </a:r>
            <a:r>
              <a:rPr lang="it-IT" altLang="it-IT" sz="2400" dirty="0"/>
              <a:t>e infine </a:t>
            </a:r>
            <a:r>
              <a:rPr lang="it-IT" altLang="it-IT" sz="2400" b="1" dirty="0">
                <a:solidFill>
                  <a:srgbClr val="FF0000"/>
                </a:solidFill>
              </a:rPr>
              <a:t>proteina.</a:t>
            </a:r>
          </a:p>
          <a:p>
            <a:pPr marL="334800" indent="-342900" algn="just">
              <a:buFont typeface="Arial" panose="020B0604020202020204" pitchFamily="34" charset="0"/>
              <a:buChar char="•"/>
            </a:pPr>
            <a:endParaRPr lang="en-US" sz="2400" dirty="0"/>
          </a:p>
          <a:p>
            <a:pPr algn="just"/>
            <a:endParaRPr lang="en-US" sz="2400" b="1" dirty="0"/>
          </a:p>
        </p:txBody>
      </p:sp>
      <p:pic>
        <p:nvPicPr>
          <p:cNvPr id="4" name="Audio 3">
            <a:hlinkClick r:id="" action="ppaction://media"/>
            <a:extLst>
              <a:ext uri="{FF2B5EF4-FFF2-40B4-BE49-F238E27FC236}">
                <a16:creationId xmlns:a16="http://schemas.microsoft.com/office/drawing/2014/main" id="{DAF90627-22FE-5A44-B271-092FF84FA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22845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57C3-331D-764E-9163-3E60B2A01990}"/>
              </a:ext>
            </a:extLst>
          </p:cNvPr>
          <p:cNvSpPr>
            <a:spLocks noGrp="1"/>
          </p:cNvSpPr>
          <p:nvPr>
            <p:ph type="title"/>
          </p:nvPr>
        </p:nvSpPr>
        <p:spPr/>
        <p:txBody>
          <a:bodyPr/>
          <a:lstStyle/>
          <a:p>
            <a:r>
              <a:rPr lang="en-US" b="1" dirty="0">
                <a:solidFill>
                  <a:srgbClr val="FF0000"/>
                </a:solidFill>
              </a:rPr>
              <a:t>Cellule </a:t>
            </a:r>
            <a:r>
              <a:rPr lang="en-US" b="1" dirty="0" err="1">
                <a:solidFill>
                  <a:srgbClr val="FF0000"/>
                </a:solidFill>
              </a:rPr>
              <a:t>eucariote</a:t>
            </a:r>
            <a:r>
              <a:rPr lang="en-US" b="1" dirty="0">
                <a:solidFill>
                  <a:srgbClr val="FF0000"/>
                </a:solidFill>
              </a:rPr>
              <a:t>:</a:t>
            </a:r>
            <a:br>
              <a:rPr lang="en-US" dirty="0"/>
            </a:br>
            <a:r>
              <a:rPr lang="it-IT" sz="3200" b="1" dirty="0"/>
              <a:t>Le eccezioni </a:t>
            </a:r>
            <a:r>
              <a:rPr lang="en-US" sz="3200" b="1" dirty="0"/>
              <a:t> </a:t>
            </a:r>
            <a:endParaRPr lang="en-US" b="1" dirty="0"/>
          </a:p>
        </p:txBody>
      </p:sp>
      <p:sp>
        <p:nvSpPr>
          <p:cNvPr id="3" name="Content Placeholder 2">
            <a:extLst>
              <a:ext uri="{FF2B5EF4-FFF2-40B4-BE49-F238E27FC236}">
                <a16:creationId xmlns:a16="http://schemas.microsoft.com/office/drawing/2014/main" id="{EBFA267B-9926-A146-B0CC-A747AF54E52D}"/>
              </a:ext>
            </a:extLst>
          </p:cNvPr>
          <p:cNvSpPr>
            <a:spLocks noGrp="1"/>
          </p:cNvSpPr>
          <p:nvPr>
            <p:ph idx="1"/>
          </p:nvPr>
        </p:nvSpPr>
        <p:spPr>
          <a:xfrm>
            <a:off x="838199" y="1825624"/>
            <a:ext cx="6834809" cy="4760705"/>
          </a:xfrm>
        </p:spPr>
        <p:txBody>
          <a:bodyPr>
            <a:normAutofit/>
          </a:bodyPr>
          <a:lstStyle/>
          <a:p>
            <a:pPr algn="just"/>
            <a:r>
              <a:rPr lang="en-US" sz="2400" dirty="0" err="1"/>
              <a:t>Caratterizzate</a:t>
            </a:r>
            <a:r>
              <a:rPr lang="en-US" sz="2400" dirty="0"/>
              <a:t> </a:t>
            </a:r>
            <a:r>
              <a:rPr lang="en-US" sz="2400" dirty="0" err="1"/>
              <a:t>dall’assenza</a:t>
            </a:r>
            <a:r>
              <a:rPr lang="en-US" sz="2400" dirty="0"/>
              <a:t> del </a:t>
            </a:r>
            <a:r>
              <a:rPr lang="en-US" sz="2400" dirty="0" err="1"/>
              <a:t>nucleo</a:t>
            </a:r>
            <a:r>
              <a:rPr lang="en-US" sz="2400" dirty="0"/>
              <a:t>.</a:t>
            </a:r>
          </a:p>
          <a:p>
            <a:pPr algn="just"/>
            <a:r>
              <a:rPr lang="it-IT" sz="2400" dirty="0"/>
              <a:t>Emazie, eritrociti o </a:t>
            </a:r>
            <a:r>
              <a:rPr lang="it-IT" sz="2400" dirty="0" err="1"/>
              <a:t>rubrociti</a:t>
            </a:r>
            <a:r>
              <a:rPr lang="it-IT" sz="2400" dirty="0"/>
              <a:t>. </a:t>
            </a:r>
          </a:p>
          <a:p>
            <a:pPr algn="just"/>
            <a:r>
              <a:rPr lang="it-IT" sz="2400" dirty="0"/>
              <a:t>La forma di disco biconcavo.</a:t>
            </a:r>
          </a:p>
          <a:p>
            <a:pPr algn="just"/>
            <a:r>
              <a:rPr lang="en-US" sz="2400" dirty="0" err="1"/>
              <a:t>Dimensioni</a:t>
            </a:r>
            <a:r>
              <a:rPr lang="en-US" sz="2400" dirty="0"/>
              <a:t>: 6-7 </a:t>
            </a:r>
            <a:r>
              <a:rPr lang="en-US" sz="2400" dirty="0">
                <a:latin typeface="Symbol" pitchFamily="2" charset="2"/>
              </a:rPr>
              <a:t>m</a:t>
            </a:r>
            <a:r>
              <a:rPr lang="en-US" sz="2400" dirty="0"/>
              <a:t>m</a:t>
            </a:r>
          </a:p>
          <a:p>
            <a:pPr algn="just"/>
            <a:r>
              <a:rPr lang="it-IT" sz="2400" dirty="0"/>
              <a:t>Plasticità della membrana</a:t>
            </a:r>
          </a:p>
          <a:p>
            <a:pPr algn="just"/>
            <a:r>
              <a:rPr lang="it-IT" sz="2400" dirty="0"/>
              <a:t>70% H</a:t>
            </a:r>
            <a:r>
              <a:rPr lang="it-IT" sz="2400" baseline="-25000" dirty="0"/>
              <a:t>2</a:t>
            </a:r>
            <a:r>
              <a:rPr lang="it-IT" sz="2400" dirty="0"/>
              <a:t>O, 30% emoglobina (proteina coniugata) ed enzimi, ioni, glucosio, urea, lipidi di membrana e non.</a:t>
            </a:r>
          </a:p>
          <a:p>
            <a:pPr algn="just"/>
            <a:r>
              <a:rPr lang="it-IT" sz="2400" dirty="0"/>
              <a:t>partecipano in parte allo scambio dell’CO</a:t>
            </a:r>
            <a:r>
              <a:rPr lang="it-IT" sz="2400" baseline="-25000" dirty="0"/>
              <a:t>2</a:t>
            </a:r>
            <a:endParaRPr lang="en-US" sz="2400" baseline="-25000" dirty="0"/>
          </a:p>
          <a:p>
            <a:pPr algn="just"/>
            <a:endParaRPr lang="en-US" sz="2400" dirty="0"/>
          </a:p>
        </p:txBody>
      </p:sp>
      <p:pic>
        <p:nvPicPr>
          <p:cNvPr id="5" name="Picture 4">
            <a:extLst>
              <a:ext uri="{FF2B5EF4-FFF2-40B4-BE49-F238E27FC236}">
                <a16:creationId xmlns:a16="http://schemas.microsoft.com/office/drawing/2014/main" id="{36818856-770A-1043-9158-0711D61C4ECB}"/>
              </a:ext>
            </a:extLst>
          </p:cNvPr>
          <p:cNvPicPr>
            <a:picLocks noChangeAspect="1"/>
          </p:cNvPicPr>
          <p:nvPr/>
        </p:nvPicPr>
        <p:blipFill rotWithShape="1">
          <a:blip r:embed="rId5"/>
          <a:srcRect l="24628" t="14153" r="9720" b="8148"/>
          <a:stretch/>
        </p:blipFill>
        <p:spPr>
          <a:xfrm>
            <a:off x="7858539" y="1391478"/>
            <a:ext cx="4210878" cy="5328635"/>
          </a:xfrm>
          <a:prstGeom prst="rect">
            <a:avLst/>
          </a:prstGeom>
        </p:spPr>
      </p:pic>
      <p:pic>
        <p:nvPicPr>
          <p:cNvPr id="6" name="Audio 5">
            <a:hlinkClick r:id="" action="ppaction://media"/>
            <a:extLst>
              <a:ext uri="{FF2B5EF4-FFF2-40B4-BE49-F238E27FC236}">
                <a16:creationId xmlns:a16="http://schemas.microsoft.com/office/drawing/2014/main" id="{C4395D0F-B0EC-9445-A3EF-06C6795DC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3389863"/>
      </p:ext>
    </p:extLst>
  </p:cSld>
  <p:clrMapOvr>
    <a:masterClrMapping/>
  </p:clrMapOvr>
  <mc:AlternateContent xmlns:mc="http://schemas.openxmlformats.org/markup-compatibility/2006">
    <mc:Choice xmlns:p14="http://schemas.microsoft.com/office/powerpoint/2010/main" Requires="p14">
      <p:transition spd="slow" p14:dur="2000" advTm="210823"/>
    </mc:Choice>
    <mc:Fallback>
      <p:transition spd="slow" advTm="21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358A-DE24-174D-B805-1FD260AC972F}"/>
              </a:ext>
            </a:extLst>
          </p:cNvPr>
          <p:cNvSpPr>
            <a:spLocks noGrp="1"/>
          </p:cNvSpPr>
          <p:nvPr>
            <p:ph type="title"/>
          </p:nvPr>
        </p:nvSpPr>
        <p:spPr/>
        <p:txBody>
          <a:bodyPr/>
          <a:lstStyle/>
          <a:p>
            <a:r>
              <a:rPr lang="en-US" b="1" dirty="0" err="1">
                <a:solidFill>
                  <a:srgbClr val="FF0000"/>
                </a:solidFill>
              </a:rPr>
              <a:t>Reticolo</a:t>
            </a:r>
            <a:r>
              <a:rPr lang="en-US" b="1" dirty="0">
                <a:solidFill>
                  <a:srgbClr val="FF0000"/>
                </a:solidFill>
              </a:rPr>
              <a:t> </a:t>
            </a:r>
            <a:r>
              <a:rPr lang="en-US" b="1" dirty="0" err="1">
                <a:solidFill>
                  <a:srgbClr val="FF0000"/>
                </a:solidFill>
              </a:rPr>
              <a:t>endoplasmatico</a:t>
            </a:r>
            <a:r>
              <a:rPr lang="en-US" b="1" dirty="0">
                <a:solidFill>
                  <a:srgbClr val="FF0000"/>
                </a:solidFill>
              </a:rPr>
              <a:t> (RE) </a:t>
            </a:r>
          </a:p>
        </p:txBody>
      </p:sp>
      <p:sp>
        <p:nvSpPr>
          <p:cNvPr id="3" name="Content Placeholder 2">
            <a:extLst>
              <a:ext uri="{FF2B5EF4-FFF2-40B4-BE49-F238E27FC236}">
                <a16:creationId xmlns:a16="http://schemas.microsoft.com/office/drawing/2014/main" id="{77CADA57-9DBA-1944-B9FE-2A2C69925925}"/>
              </a:ext>
            </a:extLst>
          </p:cNvPr>
          <p:cNvSpPr>
            <a:spLocks noGrp="1"/>
          </p:cNvSpPr>
          <p:nvPr>
            <p:ph idx="1"/>
          </p:nvPr>
        </p:nvSpPr>
        <p:spPr/>
        <p:txBody>
          <a:bodyPr>
            <a:normAutofit/>
          </a:bodyPr>
          <a:lstStyle/>
          <a:p>
            <a:r>
              <a:rPr lang="en-US" sz="2400" dirty="0" err="1"/>
              <a:t>Organulo</a:t>
            </a:r>
            <a:r>
              <a:rPr lang="en-US" sz="2400" dirty="0"/>
              <a:t> legato </a:t>
            </a:r>
            <a:r>
              <a:rPr lang="en-US" sz="2400" dirty="0" err="1"/>
              <a:t>alla</a:t>
            </a:r>
            <a:r>
              <a:rPr lang="en-US" sz="2400" dirty="0"/>
              <a:t> </a:t>
            </a:r>
            <a:r>
              <a:rPr lang="en-US" sz="2400" dirty="0" err="1"/>
              <a:t>membrana</a:t>
            </a:r>
            <a:r>
              <a:rPr lang="en-US" sz="2400" dirty="0"/>
              <a:t> </a:t>
            </a:r>
            <a:r>
              <a:rPr lang="en-US" sz="2400" dirty="0" err="1"/>
              <a:t>che</a:t>
            </a:r>
            <a:r>
              <a:rPr lang="en-US" sz="2400" dirty="0"/>
              <a:t> </a:t>
            </a:r>
            <a:r>
              <a:rPr lang="en-US" sz="2400" dirty="0" err="1"/>
              <a:t>sintetizza</a:t>
            </a:r>
            <a:r>
              <a:rPr lang="en-US" sz="2400" dirty="0"/>
              <a:t> </a:t>
            </a:r>
            <a:r>
              <a:rPr lang="en-US" sz="2400" dirty="0" err="1"/>
              <a:t>lipidi</a:t>
            </a:r>
            <a:r>
              <a:rPr lang="en-US" sz="2400" dirty="0"/>
              <a:t> e </a:t>
            </a:r>
            <a:r>
              <a:rPr lang="en-US" sz="2400" dirty="0" err="1"/>
              <a:t>proteine</a:t>
            </a:r>
            <a:endParaRPr lang="en-US" sz="2400" dirty="0"/>
          </a:p>
          <a:p>
            <a:r>
              <a:rPr lang="en-US" sz="2400" dirty="0"/>
              <a:t>Si distingue in due tipi: </a:t>
            </a:r>
          </a:p>
          <a:p>
            <a:pPr marL="914400" lvl="1" indent="-457200">
              <a:buFont typeface="+mj-lt"/>
              <a:buAutoNum type="arabicPeriod"/>
            </a:pPr>
            <a:r>
              <a:rPr lang="en-US" sz="2000" dirty="0" err="1"/>
              <a:t>Reticolo</a:t>
            </a:r>
            <a:r>
              <a:rPr lang="en-US" sz="2000" dirty="0"/>
              <a:t> </a:t>
            </a:r>
            <a:r>
              <a:rPr lang="en-US" sz="2000" dirty="0" err="1"/>
              <a:t>endoplasmatico</a:t>
            </a:r>
            <a:r>
              <a:rPr lang="en-US" sz="2000" dirty="0"/>
              <a:t> </a:t>
            </a:r>
            <a:r>
              <a:rPr lang="en-US" sz="2000" dirty="0" err="1"/>
              <a:t>ruvido</a:t>
            </a:r>
            <a:r>
              <a:rPr lang="en-US" sz="2000" dirty="0"/>
              <a:t> (RER)</a:t>
            </a:r>
          </a:p>
          <a:p>
            <a:pPr marL="914400" lvl="1" indent="-457200">
              <a:buFont typeface="+mj-lt"/>
              <a:buAutoNum type="arabicPeriod"/>
            </a:pPr>
            <a:r>
              <a:rPr lang="en-US" sz="2000" dirty="0" err="1"/>
              <a:t>Reticolo</a:t>
            </a:r>
            <a:r>
              <a:rPr lang="en-US" sz="2000" dirty="0"/>
              <a:t> </a:t>
            </a:r>
            <a:r>
              <a:rPr lang="en-US" sz="2000" dirty="0" err="1"/>
              <a:t>endoplasmatico</a:t>
            </a:r>
            <a:r>
              <a:rPr lang="en-US" sz="2000" dirty="0"/>
              <a:t> </a:t>
            </a:r>
            <a:r>
              <a:rPr lang="en-US" sz="2000" dirty="0" err="1"/>
              <a:t>liscio</a:t>
            </a:r>
            <a:r>
              <a:rPr lang="en-US" sz="2000" dirty="0"/>
              <a:t> (REL)</a:t>
            </a:r>
          </a:p>
        </p:txBody>
      </p:sp>
      <p:grpSp>
        <p:nvGrpSpPr>
          <p:cNvPr id="19" name="Group 18">
            <a:extLst>
              <a:ext uri="{FF2B5EF4-FFF2-40B4-BE49-F238E27FC236}">
                <a16:creationId xmlns:a16="http://schemas.microsoft.com/office/drawing/2014/main" id="{EE9E92EF-201A-A64C-8C92-AFB0AAA1B0E8}"/>
              </a:ext>
            </a:extLst>
          </p:cNvPr>
          <p:cNvGrpSpPr/>
          <p:nvPr/>
        </p:nvGrpSpPr>
        <p:grpSpPr>
          <a:xfrm>
            <a:off x="4838269" y="2615874"/>
            <a:ext cx="5868193" cy="4115920"/>
            <a:chOff x="2764632" y="2379663"/>
            <a:chExt cx="5868193" cy="4115920"/>
          </a:xfrm>
        </p:grpSpPr>
        <p:pic>
          <p:nvPicPr>
            <p:cNvPr id="4" name="Picture 5">
              <a:extLst>
                <a:ext uri="{FF2B5EF4-FFF2-40B4-BE49-F238E27FC236}">
                  <a16:creationId xmlns:a16="http://schemas.microsoft.com/office/drawing/2014/main" id="{02E73ECB-E402-2C43-BE1C-EB21D30F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751138"/>
              <a:ext cx="3132138"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666F1FE-DED4-DE4D-BBB4-E2ACB03BC62B}"/>
                </a:ext>
              </a:extLst>
            </p:cNvPr>
            <p:cNvSpPr txBox="1">
              <a:spLocks noChangeArrowheads="1"/>
            </p:cNvSpPr>
            <p:nvPr/>
          </p:nvSpPr>
          <p:spPr bwMode="auto">
            <a:xfrm>
              <a:off x="5130800" y="2379663"/>
              <a:ext cx="13906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Reticolo endoplasmatico liscio</a:t>
              </a:r>
              <a:endParaRPr lang="en-US" altLang="it-IT" sz="1200" b="1" dirty="0"/>
            </a:p>
          </p:txBody>
        </p:sp>
        <p:sp>
          <p:nvSpPr>
            <p:cNvPr id="6" name="Line 7">
              <a:extLst>
                <a:ext uri="{FF2B5EF4-FFF2-40B4-BE49-F238E27FC236}">
                  <a16:creationId xmlns:a16="http://schemas.microsoft.com/office/drawing/2014/main" id="{048C658E-3381-0746-A13A-6DA4478ECAC9}"/>
                </a:ext>
              </a:extLst>
            </p:cNvPr>
            <p:cNvSpPr>
              <a:spLocks noChangeShapeType="1"/>
            </p:cNvSpPr>
            <p:nvPr/>
          </p:nvSpPr>
          <p:spPr bwMode="auto">
            <a:xfrm flipH="1" flipV="1">
              <a:off x="5626100" y="2919413"/>
              <a:ext cx="550863" cy="3540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8">
              <a:extLst>
                <a:ext uri="{FF2B5EF4-FFF2-40B4-BE49-F238E27FC236}">
                  <a16:creationId xmlns:a16="http://schemas.microsoft.com/office/drawing/2014/main" id="{357E93AB-C73A-BC46-BB58-94741CD2B148}"/>
                </a:ext>
              </a:extLst>
            </p:cNvPr>
            <p:cNvSpPr txBox="1">
              <a:spLocks noChangeArrowheads="1"/>
            </p:cNvSpPr>
            <p:nvPr/>
          </p:nvSpPr>
          <p:spPr bwMode="auto">
            <a:xfrm>
              <a:off x="4416425" y="2928938"/>
              <a:ext cx="14541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a:t>Reticolo endoplasmatico ruvido</a:t>
              </a:r>
              <a:endParaRPr lang="en-US" altLang="it-IT" sz="1200" b="1"/>
            </a:p>
          </p:txBody>
        </p:sp>
        <p:sp>
          <p:nvSpPr>
            <p:cNvPr id="8" name="Line 9">
              <a:extLst>
                <a:ext uri="{FF2B5EF4-FFF2-40B4-BE49-F238E27FC236}">
                  <a16:creationId xmlns:a16="http://schemas.microsoft.com/office/drawing/2014/main" id="{F6922021-E47B-D14C-A225-166875BD7762}"/>
                </a:ext>
              </a:extLst>
            </p:cNvPr>
            <p:cNvSpPr>
              <a:spLocks noChangeShapeType="1"/>
            </p:cNvSpPr>
            <p:nvPr/>
          </p:nvSpPr>
          <p:spPr bwMode="auto">
            <a:xfrm flipH="1" flipV="1">
              <a:off x="4897438" y="3568700"/>
              <a:ext cx="1485900"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0">
              <a:extLst>
                <a:ext uri="{FF2B5EF4-FFF2-40B4-BE49-F238E27FC236}">
                  <a16:creationId xmlns:a16="http://schemas.microsoft.com/office/drawing/2014/main" id="{618EA31D-8295-374E-ADF1-9A9E2D31F51E}"/>
                </a:ext>
              </a:extLst>
            </p:cNvPr>
            <p:cNvSpPr>
              <a:spLocks noChangeShapeType="1"/>
            </p:cNvSpPr>
            <p:nvPr/>
          </p:nvSpPr>
          <p:spPr bwMode="auto">
            <a:xfrm flipH="1" flipV="1">
              <a:off x="7526338" y="3843338"/>
              <a:ext cx="209550" cy="873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11">
              <a:extLst>
                <a:ext uri="{FF2B5EF4-FFF2-40B4-BE49-F238E27FC236}">
                  <a16:creationId xmlns:a16="http://schemas.microsoft.com/office/drawing/2014/main" id="{0087176F-4A7F-4A40-96F7-F3F9BB347FCE}"/>
                </a:ext>
              </a:extLst>
            </p:cNvPr>
            <p:cNvSpPr txBox="1">
              <a:spLocks noChangeArrowheads="1"/>
            </p:cNvSpPr>
            <p:nvPr/>
          </p:nvSpPr>
          <p:spPr bwMode="auto">
            <a:xfrm>
              <a:off x="7100888" y="3417888"/>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Involucro </a:t>
              </a:r>
            </a:p>
            <a:p>
              <a:pPr algn="l"/>
              <a:r>
                <a:rPr lang="it-IT" altLang="it-IT" sz="1200"/>
                <a:t>nucleare</a:t>
              </a:r>
            </a:p>
          </p:txBody>
        </p:sp>
        <p:sp>
          <p:nvSpPr>
            <p:cNvPr id="11" name="Line 12">
              <a:extLst>
                <a:ext uri="{FF2B5EF4-FFF2-40B4-BE49-F238E27FC236}">
                  <a16:creationId xmlns:a16="http://schemas.microsoft.com/office/drawing/2014/main" id="{04172787-CFB0-854C-9D80-15255F9E8250}"/>
                </a:ext>
              </a:extLst>
            </p:cNvPr>
            <p:cNvSpPr>
              <a:spLocks noChangeShapeType="1"/>
            </p:cNvSpPr>
            <p:nvPr/>
          </p:nvSpPr>
          <p:spPr bwMode="auto">
            <a:xfrm>
              <a:off x="7197725" y="4640263"/>
              <a:ext cx="354013" cy="88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3">
              <a:extLst>
                <a:ext uri="{FF2B5EF4-FFF2-40B4-BE49-F238E27FC236}">
                  <a16:creationId xmlns:a16="http://schemas.microsoft.com/office/drawing/2014/main" id="{F550129D-63AF-684A-BFC3-15A9CABDDB88}"/>
                </a:ext>
              </a:extLst>
            </p:cNvPr>
            <p:cNvSpPr>
              <a:spLocks noChangeShapeType="1"/>
            </p:cNvSpPr>
            <p:nvPr/>
          </p:nvSpPr>
          <p:spPr bwMode="auto">
            <a:xfrm>
              <a:off x="7251700" y="4440238"/>
              <a:ext cx="287338" cy="285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15">
              <a:extLst>
                <a:ext uri="{FF2B5EF4-FFF2-40B4-BE49-F238E27FC236}">
                  <a16:creationId xmlns:a16="http://schemas.microsoft.com/office/drawing/2014/main" id="{2227B71F-66B5-A54A-B6AB-583D759AD140}"/>
                </a:ext>
              </a:extLst>
            </p:cNvPr>
            <p:cNvSpPr txBox="1">
              <a:spLocks noChangeArrowheads="1"/>
            </p:cNvSpPr>
            <p:nvPr/>
          </p:nvSpPr>
          <p:spPr bwMode="auto">
            <a:xfrm>
              <a:off x="7481888" y="4554538"/>
              <a:ext cx="869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Ribosomi</a:t>
              </a:r>
            </a:p>
          </p:txBody>
        </p:sp>
        <p:sp>
          <p:nvSpPr>
            <p:cNvPr id="14" name="Text Box 16">
              <a:extLst>
                <a:ext uri="{FF2B5EF4-FFF2-40B4-BE49-F238E27FC236}">
                  <a16:creationId xmlns:a16="http://schemas.microsoft.com/office/drawing/2014/main" id="{A9D21D84-E82C-F44B-A579-9A4ECCC36EA0}"/>
                </a:ext>
              </a:extLst>
            </p:cNvPr>
            <p:cNvSpPr txBox="1">
              <a:spLocks noChangeArrowheads="1"/>
            </p:cNvSpPr>
            <p:nvPr/>
          </p:nvSpPr>
          <p:spPr bwMode="auto">
            <a:xfrm>
              <a:off x="2764632" y="4830762"/>
              <a:ext cx="2381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Reticolo endoplasmatico liscio</a:t>
              </a:r>
              <a:endParaRPr lang="en-US" altLang="it-IT" sz="1200" b="1" dirty="0"/>
            </a:p>
          </p:txBody>
        </p:sp>
        <p:sp>
          <p:nvSpPr>
            <p:cNvPr id="15" name="Line 17">
              <a:extLst>
                <a:ext uri="{FF2B5EF4-FFF2-40B4-BE49-F238E27FC236}">
                  <a16:creationId xmlns:a16="http://schemas.microsoft.com/office/drawing/2014/main" id="{0BD2F3B5-1729-A647-8ECB-2FE3EDC44DD4}"/>
                </a:ext>
              </a:extLst>
            </p:cNvPr>
            <p:cNvSpPr>
              <a:spLocks noChangeShapeType="1"/>
            </p:cNvSpPr>
            <p:nvPr/>
          </p:nvSpPr>
          <p:spPr bwMode="auto">
            <a:xfrm flipH="1" flipV="1">
              <a:off x="5130800" y="5105400"/>
              <a:ext cx="955675" cy="361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8">
              <a:extLst>
                <a:ext uri="{FF2B5EF4-FFF2-40B4-BE49-F238E27FC236}">
                  <a16:creationId xmlns:a16="http://schemas.microsoft.com/office/drawing/2014/main" id="{8EED1E29-7672-1A44-BF78-B2558211D63D}"/>
                </a:ext>
              </a:extLst>
            </p:cNvPr>
            <p:cNvSpPr>
              <a:spLocks noChangeShapeType="1"/>
            </p:cNvSpPr>
            <p:nvPr/>
          </p:nvSpPr>
          <p:spPr bwMode="auto">
            <a:xfrm flipV="1">
              <a:off x="7160418" y="5929639"/>
              <a:ext cx="756445" cy="382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19">
              <a:extLst>
                <a:ext uri="{FF2B5EF4-FFF2-40B4-BE49-F238E27FC236}">
                  <a16:creationId xmlns:a16="http://schemas.microsoft.com/office/drawing/2014/main" id="{C4835184-D284-034D-BDA4-742DCC5F74DF}"/>
                </a:ext>
              </a:extLst>
            </p:cNvPr>
            <p:cNvSpPr txBox="1">
              <a:spLocks noChangeArrowheads="1"/>
            </p:cNvSpPr>
            <p:nvPr/>
          </p:nvSpPr>
          <p:spPr bwMode="auto">
            <a:xfrm rot="16200000" flipH="1">
              <a:off x="7838281" y="5382419"/>
              <a:ext cx="1344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en-US" altLang="it-IT" sz="1000"/>
                <a:t>TEM 45 000</a:t>
              </a:r>
              <a:r>
                <a:rPr lang="en-US" altLang="it-IT" sz="1000">
                  <a:sym typeface="Symbol" pitchFamily="2" charset="2"/>
                </a:rPr>
                <a:t></a:t>
              </a:r>
              <a:endParaRPr lang="en-US" altLang="it-IT" sz="1200"/>
            </a:p>
          </p:txBody>
        </p:sp>
        <p:sp>
          <p:nvSpPr>
            <p:cNvPr id="18" name="Text Box 14">
              <a:extLst>
                <a:ext uri="{FF2B5EF4-FFF2-40B4-BE49-F238E27FC236}">
                  <a16:creationId xmlns:a16="http://schemas.microsoft.com/office/drawing/2014/main" id="{145837F9-F45B-3B4E-B4CD-A153E4A24431}"/>
                </a:ext>
              </a:extLst>
            </p:cNvPr>
            <p:cNvSpPr txBox="1">
              <a:spLocks noChangeArrowheads="1"/>
            </p:cNvSpPr>
            <p:nvPr/>
          </p:nvSpPr>
          <p:spPr bwMode="auto">
            <a:xfrm>
              <a:off x="4679156" y="6220945"/>
              <a:ext cx="2444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en-US" altLang="it-IT" sz="1200" b="1" dirty="0" err="1"/>
                <a:t>Reticolo</a:t>
              </a:r>
              <a:r>
                <a:rPr lang="en-US" altLang="it-IT" sz="1200" b="1" dirty="0"/>
                <a:t> </a:t>
              </a:r>
              <a:r>
                <a:rPr lang="en-US" altLang="it-IT" sz="1200" b="1" dirty="0" err="1"/>
                <a:t>endoplasmatico</a:t>
              </a:r>
              <a:r>
                <a:rPr lang="en-US" altLang="it-IT" sz="1200" b="1" dirty="0"/>
                <a:t> </a:t>
              </a:r>
              <a:r>
                <a:rPr lang="en-US" altLang="it-IT" sz="1200" b="1" dirty="0" err="1"/>
                <a:t>ruvido</a:t>
              </a:r>
              <a:endParaRPr lang="en-US" altLang="it-IT" sz="1200" b="1" dirty="0"/>
            </a:p>
          </p:txBody>
        </p:sp>
      </p:grpSp>
      <p:pic>
        <p:nvPicPr>
          <p:cNvPr id="20" name="Audio 19">
            <a:hlinkClick r:id="" action="ppaction://media"/>
            <a:extLst>
              <a:ext uri="{FF2B5EF4-FFF2-40B4-BE49-F238E27FC236}">
                <a16:creationId xmlns:a16="http://schemas.microsoft.com/office/drawing/2014/main" id="{38167E66-FD2A-9749-8B5D-701031212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1052830"/>
      </p:ext>
    </p:extLst>
  </p:cSld>
  <p:clrMapOvr>
    <a:masterClrMapping/>
  </p:clrMapOvr>
  <mc:AlternateContent xmlns:mc="http://schemas.openxmlformats.org/markup-compatibility/2006">
    <mc:Choice xmlns:p14="http://schemas.microsoft.com/office/powerpoint/2010/main" Requires="p14">
      <p:transition spd="slow" p14:dur="2000" advTm="16737"/>
    </mc:Choice>
    <mc:Fallback>
      <p:transition spd="slow" advTm="1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10A6-B78D-0C48-BB6A-51F1F5BE8AB3}"/>
              </a:ext>
            </a:extLst>
          </p:cNvPr>
          <p:cNvSpPr>
            <a:spLocks noGrp="1"/>
          </p:cNvSpPr>
          <p:nvPr>
            <p:ph type="title"/>
          </p:nvPr>
        </p:nvSpPr>
        <p:spPr/>
        <p:txBody>
          <a:bodyPr/>
          <a:lstStyle/>
          <a:p>
            <a:r>
              <a:rPr lang="en-US" b="1" dirty="0">
                <a:solidFill>
                  <a:srgbClr val="FF0000"/>
                </a:solidFill>
              </a:rPr>
              <a:t>RER</a:t>
            </a:r>
          </a:p>
        </p:txBody>
      </p:sp>
      <p:grpSp>
        <p:nvGrpSpPr>
          <p:cNvPr id="14" name="Group 13">
            <a:extLst>
              <a:ext uri="{FF2B5EF4-FFF2-40B4-BE49-F238E27FC236}">
                <a16:creationId xmlns:a16="http://schemas.microsoft.com/office/drawing/2014/main" id="{D861EFE4-3794-AF4D-AA4D-305D1D1C82F6}"/>
              </a:ext>
            </a:extLst>
          </p:cNvPr>
          <p:cNvGrpSpPr/>
          <p:nvPr/>
        </p:nvGrpSpPr>
        <p:grpSpPr>
          <a:xfrm>
            <a:off x="7798752" y="14328"/>
            <a:ext cx="4757149" cy="2768094"/>
            <a:chOff x="8239487" y="319798"/>
            <a:chExt cx="3859213" cy="2245602"/>
          </a:xfrm>
        </p:grpSpPr>
        <p:pic>
          <p:nvPicPr>
            <p:cNvPr id="4" name="Picture 5">
              <a:extLst>
                <a:ext uri="{FF2B5EF4-FFF2-40B4-BE49-F238E27FC236}">
                  <a16:creationId xmlns:a16="http://schemas.microsoft.com/office/drawing/2014/main" id="{D7E7B7CF-93D6-D34D-B0A8-A0D0B3A63B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107"/>
            <a:stretch/>
          </p:blipFill>
          <p:spPr bwMode="auto">
            <a:xfrm>
              <a:off x="8966562" y="371475"/>
              <a:ext cx="31321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D39EFCB8-AD5A-7643-B095-41E1D6AF8974}"/>
                </a:ext>
              </a:extLst>
            </p:cNvPr>
            <p:cNvSpPr txBox="1">
              <a:spLocks noChangeArrowheads="1"/>
            </p:cNvSpPr>
            <p:nvPr/>
          </p:nvSpPr>
          <p:spPr bwMode="auto">
            <a:xfrm>
              <a:off x="9066575" y="319798"/>
              <a:ext cx="1390650" cy="22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REL</a:t>
              </a:r>
              <a:endParaRPr lang="en-US" altLang="it-IT" sz="1200" b="1" dirty="0"/>
            </a:p>
          </p:txBody>
        </p:sp>
        <p:sp>
          <p:nvSpPr>
            <p:cNvPr id="6" name="Line 7">
              <a:extLst>
                <a:ext uri="{FF2B5EF4-FFF2-40B4-BE49-F238E27FC236}">
                  <a16:creationId xmlns:a16="http://schemas.microsoft.com/office/drawing/2014/main" id="{E31CA0C2-2EA8-B141-B81D-0ABA3D803348}"/>
                </a:ext>
              </a:extLst>
            </p:cNvPr>
            <p:cNvSpPr>
              <a:spLocks noChangeShapeType="1"/>
            </p:cNvSpPr>
            <p:nvPr/>
          </p:nvSpPr>
          <p:spPr bwMode="auto">
            <a:xfrm flipH="1" flipV="1">
              <a:off x="9211037" y="539750"/>
              <a:ext cx="550863" cy="3540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8">
              <a:extLst>
                <a:ext uri="{FF2B5EF4-FFF2-40B4-BE49-F238E27FC236}">
                  <a16:creationId xmlns:a16="http://schemas.microsoft.com/office/drawing/2014/main" id="{BE51003B-E2AD-504E-86CA-F7A59D978D78}"/>
                </a:ext>
              </a:extLst>
            </p:cNvPr>
            <p:cNvSpPr txBox="1">
              <a:spLocks noChangeArrowheads="1"/>
            </p:cNvSpPr>
            <p:nvPr/>
          </p:nvSpPr>
          <p:spPr bwMode="auto">
            <a:xfrm>
              <a:off x="8239487" y="929914"/>
              <a:ext cx="1454150" cy="22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b="1" dirty="0"/>
                <a:t>RER</a:t>
              </a:r>
              <a:endParaRPr lang="en-US" altLang="it-IT" sz="1200" b="1" dirty="0"/>
            </a:p>
          </p:txBody>
        </p:sp>
        <p:sp>
          <p:nvSpPr>
            <p:cNvPr id="8" name="Line 9">
              <a:extLst>
                <a:ext uri="{FF2B5EF4-FFF2-40B4-BE49-F238E27FC236}">
                  <a16:creationId xmlns:a16="http://schemas.microsoft.com/office/drawing/2014/main" id="{4F31E70F-1FD1-7049-B8BF-4CDA1B2EAB6A}"/>
                </a:ext>
              </a:extLst>
            </p:cNvPr>
            <p:cNvSpPr>
              <a:spLocks noChangeShapeType="1"/>
            </p:cNvSpPr>
            <p:nvPr/>
          </p:nvSpPr>
          <p:spPr bwMode="auto">
            <a:xfrm flipH="1" flipV="1">
              <a:off x="8482375" y="1189037"/>
              <a:ext cx="1485900"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0">
              <a:extLst>
                <a:ext uri="{FF2B5EF4-FFF2-40B4-BE49-F238E27FC236}">
                  <a16:creationId xmlns:a16="http://schemas.microsoft.com/office/drawing/2014/main" id="{4AD899CD-D749-BD4D-976E-148B9D69089C}"/>
                </a:ext>
              </a:extLst>
            </p:cNvPr>
            <p:cNvSpPr>
              <a:spLocks noChangeShapeType="1"/>
            </p:cNvSpPr>
            <p:nvPr/>
          </p:nvSpPr>
          <p:spPr bwMode="auto">
            <a:xfrm flipH="1" flipV="1">
              <a:off x="11111275" y="1463675"/>
              <a:ext cx="209550" cy="873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11">
              <a:extLst>
                <a:ext uri="{FF2B5EF4-FFF2-40B4-BE49-F238E27FC236}">
                  <a16:creationId xmlns:a16="http://schemas.microsoft.com/office/drawing/2014/main" id="{BABC9845-AE25-6747-A33E-F9584FA98BC2}"/>
                </a:ext>
              </a:extLst>
            </p:cNvPr>
            <p:cNvSpPr txBox="1">
              <a:spLocks noChangeArrowheads="1"/>
            </p:cNvSpPr>
            <p:nvPr/>
          </p:nvSpPr>
          <p:spPr bwMode="auto">
            <a:xfrm>
              <a:off x="10685825" y="1038225"/>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Involucro </a:t>
              </a:r>
            </a:p>
            <a:p>
              <a:pPr algn="l"/>
              <a:r>
                <a:rPr lang="it-IT" altLang="it-IT" sz="1200"/>
                <a:t>nucleare</a:t>
              </a:r>
            </a:p>
          </p:txBody>
        </p:sp>
        <p:sp>
          <p:nvSpPr>
            <p:cNvPr id="11" name="Line 12">
              <a:extLst>
                <a:ext uri="{FF2B5EF4-FFF2-40B4-BE49-F238E27FC236}">
                  <a16:creationId xmlns:a16="http://schemas.microsoft.com/office/drawing/2014/main" id="{8DBB0CF6-6333-B04D-A70C-8BBE96591447}"/>
                </a:ext>
              </a:extLst>
            </p:cNvPr>
            <p:cNvSpPr>
              <a:spLocks noChangeShapeType="1"/>
            </p:cNvSpPr>
            <p:nvPr/>
          </p:nvSpPr>
          <p:spPr bwMode="auto">
            <a:xfrm>
              <a:off x="10782662" y="2260600"/>
              <a:ext cx="354013" cy="88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3">
              <a:extLst>
                <a:ext uri="{FF2B5EF4-FFF2-40B4-BE49-F238E27FC236}">
                  <a16:creationId xmlns:a16="http://schemas.microsoft.com/office/drawing/2014/main" id="{E526C8FB-1D93-1E4A-AB86-F077011B52B5}"/>
                </a:ext>
              </a:extLst>
            </p:cNvPr>
            <p:cNvSpPr>
              <a:spLocks noChangeShapeType="1"/>
            </p:cNvSpPr>
            <p:nvPr/>
          </p:nvSpPr>
          <p:spPr bwMode="auto">
            <a:xfrm>
              <a:off x="10836637" y="2060575"/>
              <a:ext cx="287338" cy="285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15">
              <a:extLst>
                <a:ext uri="{FF2B5EF4-FFF2-40B4-BE49-F238E27FC236}">
                  <a16:creationId xmlns:a16="http://schemas.microsoft.com/office/drawing/2014/main" id="{6B6738EF-77C7-E54E-9FA0-F2C58ED8C2DA}"/>
                </a:ext>
              </a:extLst>
            </p:cNvPr>
            <p:cNvSpPr txBox="1">
              <a:spLocks noChangeArrowheads="1"/>
            </p:cNvSpPr>
            <p:nvPr/>
          </p:nvSpPr>
          <p:spPr bwMode="auto">
            <a:xfrm>
              <a:off x="11066825" y="2174875"/>
              <a:ext cx="869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a:r>
                <a:rPr lang="it-IT" altLang="it-IT" sz="1200"/>
                <a:t>Ribosomi</a:t>
              </a:r>
            </a:p>
          </p:txBody>
        </p:sp>
      </p:grpSp>
      <p:sp>
        <p:nvSpPr>
          <p:cNvPr id="3" name="Content Placeholder 2">
            <a:extLst>
              <a:ext uri="{FF2B5EF4-FFF2-40B4-BE49-F238E27FC236}">
                <a16:creationId xmlns:a16="http://schemas.microsoft.com/office/drawing/2014/main" id="{A2D659DE-5473-894E-BC87-2F0B80EB48F5}"/>
              </a:ext>
            </a:extLst>
          </p:cNvPr>
          <p:cNvSpPr>
            <a:spLocks noGrp="1"/>
          </p:cNvSpPr>
          <p:nvPr>
            <p:ph idx="1"/>
          </p:nvPr>
        </p:nvSpPr>
        <p:spPr>
          <a:xfrm>
            <a:off x="547232" y="1792328"/>
            <a:ext cx="10004835" cy="4351338"/>
          </a:xfrm>
        </p:spPr>
        <p:txBody>
          <a:bodyPr>
            <a:normAutofit/>
          </a:bodyPr>
          <a:lstStyle/>
          <a:p>
            <a:r>
              <a:rPr lang="it-IT" altLang="it-IT" sz="2400" dirty="0">
                <a:cs typeface="Arial" panose="020B0604020202020204" pitchFamily="34" charset="0"/>
                <a:sym typeface="Arial Italic" charset="0"/>
              </a:rPr>
              <a:t>È rappresentato da una serie di membrane ripiegate su se stesse.</a:t>
            </a:r>
          </a:p>
          <a:p>
            <a:r>
              <a:rPr lang="it-IT" altLang="it-IT" sz="2400" dirty="0">
                <a:cs typeface="Arial" panose="020B0604020202020204" pitchFamily="34" charset="0"/>
                <a:sym typeface="Arial Italic" charset="0"/>
              </a:rPr>
              <a:t>Si trova abbondante nelle cellule, ed è visto come un’area scura nel citoplasma.</a:t>
            </a:r>
          </a:p>
          <a:p>
            <a:r>
              <a:rPr lang="it-IT" altLang="it-IT" sz="2400" dirty="0">
                <a:cs typeface="Arial" panose="020B0604020202020204" pitchFamily="34" charset="0"/>
                <a:sym typeface="Arial Italic" charset="0"/>
              </a:rPr>
              <a:t>Contraddistinto dalla presenza di </a:t>
            </a:r>
            <a:r>
              <a:rPr lang="it-IT" altLang="it-IT" sz="2400" i="1" dirty="0">
                <a:cs typeface="Arial" panose="020B0604020202020204" pitchFamily="34" charset="0"/>
                <a:sym typeface="Arial Italic" charset="0"/>
              </a:rPr>
              <a:t>ribosomi</a:t>
            </a:r>
            <a:r>
              <a:rPr lang="it-IT" altLang="it-IT" sz="2400" dirty="0">
                <a:cs typeface="Arial" panose="020B0604020202020204" pitchFamily="34" charset="0"/>
                <a:sym typeface="Arial Italic" charset="0"/>
              </a:rPr>
              <a:t> sulla membrana grazie a loro sintetizza le </a:t>
            </a:r>
            <a:r>
              <a:rPr lang="it-IT" altLang="it-IT" sz="2400" i="1" dirty="0">
                <a:cs typeface="Arial" panose="020B0604020202020204" pitchFamily="34" charset="0"/>
                <a:sym typeface="Arial Italic" charset="0"/>
              </a:rPr>
              <a:t>proteine</a:t>
            </a:r>
            <a:r>
              <a:rPr lang="it-IT" altLang="it-IT" sz="2400" dirty="0">
                <a:cs typeface="Arial" panose="020B0604020202020204" pitchFamily="34" charset="0"/>
                <a:sym typeface="Arial Italic" charset="0"/>
              </a:rPr>
              <a:t>.</a:t>
            </a:r>
          </a:p>
          <a:p>
            <a:pPr marL="0" indent="0"/>
            <a:r>
              <a:rPr lang="it-IT" altLang="it-IT" sz="2600" dirty="0"/>
              <a:t> </a:t>
            </a:r>
            <a:r>
              <a:rPr lang="it-IT" altLang="it-IT" sz="2400" dirty="0"/>
              <a:t>Ha due funzioni principali:</a:t>
            </a:r>
          </a:p>
          <a:p>
            <a:pPr marL="531813" lvl="1"/>
            <a:r>
              <a:rPr lang="it-IT" altLang="it-IT" sz="2000" dirty="0"/>
              <a:t>ampliare l’estensione del sistema di </a:t>
            </a:r>
            <a:r>
              <a:rPr lang="it-IT" altLang="it-IT" sz="2000" b="1" dirty="0"/>
              <a:t>membrane</a:t>
            </a:r>
            <a:r>
              <a:rPr lang="it-IT" altLang="it-IT" sz="2000" dirty="0"/>
              <a:t>;</a:t>
            </a:r>
          </a:p>
          <a:p>
            <a:pPr marL="531813" lvl="1"/>
            <a:r>
              <a:rPr lang="it-IT" altLang="it-IT" sz="2000" dirty="0"/>
              <a:t>assemblare le </a:t>
            </a:r>
            <a:r>
              <a:rPr lang="it-IT" altLang="it-IT" sz="2000" b="1" dirty="0"/>
              <a:t>proteine</a:t>
            </a:r>
            <a:r>
              <a:rPr lang="it-IT" altLang="it-IT" sz="2000" dirty="0"/>
              <a:t> destinate a essere secrete dalla cellula.</a:t>
            </a:r>
          </a:p>
          <a:p>
            <a:endParaRPr lang="it-IT" altLang="it-IT" sz="2400" dirty="0">
              <a:cs typeface="Arial" panose="020B0604020202020204" pitchFamily="34" charset="0"/>
              <a:sym typeface="Arial Italic" charset="0"/>
            </a:endParaRPr>
          </a:p>
          <a:p>
            <a:endParaRPr lang="en-US" sz="2400" dirty="0"/>
          </a:p>
        </p:txBody>
      </p:sp>
      <p:pic>
        <p:nvPicPr>
          <p:cNvPr id="15" name="Audio 14">
            <a:hlinkClick r:id="" action="ppaction://media"/>
            <a:extLst>
              <a:ext uri="{FF2B5EF4-FFF2-40B4-BE49-F238E27FC236}">
                <a16:creationId xmlns:a16="http://schemas.microsoft.com/office/drawing/2014/main" id="{C722C5AC-7A5B-BD47-85F0-DD9E4258A8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98659503"/>
      </p:ext>
    </p:extLst>
  </p:cSld>
  <p:clrMapOvr>
    <a:masterClrMapping/>
  </p:clrMapOvr>
  <mc:AlternateContent xmlns:mc="http://schemas.openxmlformats.org/markup-compatibility/2006">
    <mc:Choice xmlns:p14="http://schemas.microsoft.com/office/powerpoint/2010/main" Requires="p14">
      <p:transition spd="slow" p14:dur="2000" advTm="87815"/>
    </mc:Choice>
    <mc:Fallback>
      <p:transition spd="slow" advTm="8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6"/>
</p:tagLst>
</file>

<file path=ppt/tags/tag2.xml><?xml version="1.0" encoding="utf-8"?>
<p:tagLst xmlns:a="http://schemas.openxmlformats.org/drawingml/2006/main" xmlns:r="http://schemas.openxmlformats.org/officeDocument/2006/relationships" xmlns:p="http://schemas.openxmlformats.org/presentationml/2006/main">
  <p:tag name="TIMING" val="|14.3|23.8|8.4|1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868</Words>
  <Application>Microsoft Macintosh PowerPoint</Application>
  <PresentationFormat>Widescreen</PresentationFormat>
  <Paragraphs>156</Paragraphs>
  <Slides>12</Slides>
  <Notes>9</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ＭＳ Ｐゴシック</vt:lpstr>
      <vt:lpstr>Arial</vt:lpstr>
      <vt:lpstr>Arial Italic</vt:lpstr>
      <vt:lpstr>Calibri</vt:lpstr>
      <vt:lpstr>Calibri Light</vt:lpstr>
      <vt:lpstr>Symbol</vt:lpstr>
      <vt:lpstr>Times</vt:lpstr>
      <vt:lpstr>Office Theme</vt:lpstr>
      <vt:lpstr>Endocitosi </vt:lpstr>
      <vt:lpstr>Esocitosi </vt:lpstr>
      <vt:lpstr>Mosaico fluido</vt:lpstr>
      <vt:lpstr>PowerPoint Presentation</vt:lpstr>
      <vt:lpstr>Organuli</vt:lpstr>
      <vt:lpstr>Nucleo</vt:lpstr>
      <vt:lpstr>Cellule eucariote: Le eccezioni  </vt:lpstr>
      <vt:lpstr>Reticolo endoplasmatico (RE) </vt:lpstr>
      <vt:lpstr>RER</vt:lpstr>
      <vt:lpstr>REL</vt:lpstr>
      <vt:lpstr>L’apparato di Golgi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Endocitosi </dc:title>
  <dc:creator>suzana.aulic@icgeb.org</dc:creator>
  <cp:lastModifiedBy>suzana.aulic@icgeb.org</cp:lastModifiedBy>
  <cp:revision>3</cp:revision>
  <dcterms:created xsi:type="dcterms:W3CDTF">2020-03-09T14:24:54Z</dcterms:created>
  <dcterms:modified xsi:type="dcterms:W3CDTF">2020-03-09T14:49:56Z</dcterms:modified>
</cp:coreProperties>
</file>