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97" r:id="rId2"/>
    <p:sldId id="305" r:id="rId3"/>
    <p:sldId id="299" r:id="rId4"/>
    <p:sldId id="306" r:id="rId5"/>
    <p:sldId id="294" r:id="rId6"/>
    <p:sldId id="295" r:id="rId7"/>
    <p:sldId id="296" r:id="rId8"/>
    <p:sldId id="300" r:id="rId9"/>
    <p:sldId id="323" r:id="rId10"/>
    <p:sldId id="322" r:id="rId11"/>
    <p:sldId id="324" r:id="rId12"/>
    <p:sldId id="334" r:id="rId13"/>
    <p:sldId id="319" r:id="rId14"/>
    <p:sldId id="301" r:id="rId15"/>
    <p:sldId id="302" r:id="rId16"/>
    <p:sldId id="320" r:id="rId17"/>
    <p:sldId id="303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/>
    <p:restoredTop sz="79675"/>
  </p:normalViewPr>
  <p:slideViewPr>
    <p:cSldViewPr snapToGrid="0" snapToObjects="1">
      <p:cViewPr varScale="1">
        <p:scale>
          <a:sx n="101" d="100"/>
          <a:sy n="101" d="100"/>
        </p:scale>
        <p:origin x="11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0D559-85A5-1A4E-AC1E-906390218DB6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868BE-129D-CC4C-9C63-198BA9354B7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5791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02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60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17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30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7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37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76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0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97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54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ct val="25000"/>
              </a:spcBef>
            </a:pPr>
            <a:endParaRPr lang="it-IT" altLang="it-IT" sz="1200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92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78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53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A868BE-129D-CC4C-9C63-198BA9354B7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7531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63EDC-C93F-F84C-9B7B-2EE96DEED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C528F9-41EC-534E-9F45-7846F1C0F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1DE03-3253-7842-9258-3F0D852A4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8660-51CB-4B49-9715-FDB8F719977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72499-9914-2C4F-A40A-40F72A919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58E4B-8C9D-8E46-B5B5-2271EBF95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D76-6009-3A4F-B5B0-FEE46764C8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57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B8025-5C79-0347-8CBC-4F42CFA9E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D52C55-B7B6-A846-B8A6-A65C41BDB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C5807-BE50-8748-AD64-2C5D11E27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8660-51CB-4B49-9715-FDB8F719977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E72D6-9389-F54F-82AA-1D195CD93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022DA-6336-A749-86E3-569B8905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D76-6009-3A4F-B5B0-FEE46764C8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08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BC2420-560E-0248-A768-D966593E2D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93101E-98F1-6E4E-A867-EC4590E23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ED26F-093E-0C4D-AEAF-7C666D4D5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8660-51CB-4B49-9715-FDB8F719977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E3312-93DC-514B-B77F-60C312F03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965BF-D4F5-B64A-9997-8324B6F0A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D76-6009-3A4F-B5B0-FEE46764C8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069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04495-A743-964E-BA49-3A84D2A9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0CA3B-83B7-1441-909A-CA4CE5F4B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9D63E-44C9-B443-A492-88D25B4D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8660-51CB-4B49-9715-FDB8F719977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93B1D-C27B-7449-8D97-729554CB1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1777E-E4F5-B547-9091-5A7DC95D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D76-6009-3A4F-B5B0-FEE46764C8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417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6BB5-5F9B-844A-AB6E-E1410B141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FB9BB-6B99-CA49-9F1D-2907127DF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2FC27-8BB5-BC4C-A9D8-EEC6B8C7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8660-51CB-4B49-9715-FDB8F719977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8D5A9-AA7C-3844-A7D8-6428387C1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26FCA-7CF6-D54D-A924-DAF9C0D65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D76-6009-3A4F-B5B0-FEE46764C8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72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E17E6-CC4B-A349-B4F2-8D5E4EFA7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D5A42-A924-6848-97BC-EE8F492CA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50E4A-9D67-6344-9071-182925795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D1F6C-37BE-DB42-9BC6-441D4C33E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8660-51CB-4B49-9715-FDB8F719977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27F96-5E12-F842-808D-D6DDC3C53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C598C-6FE9-D044-B399-033DFFF30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D76-6009-3A4F-B5B0-FEE46764C8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828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6AE57-7F91-3F4A-8DDB-51E40716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D5601-67AB-5546-BB85-C37A1367E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7E7F4-3325-F543-B4D6-BA8B84DFB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465D94-7940-F24B-8F61-625F36C3C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00DC67-47C6-1B46-B617-A3EA09C439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91D72A-1E6D-0743-849A-5B8E96BC8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8660-51CB-4B49-9715-FDB8F719977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22B96A-969D-0F42-888F-958E592E4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DC840C-9EFE-3145-9E87-4811A9B5B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D76-6009-3A4F-B5B0-FEE46764C8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08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3DDF3-42A3-284E-8A11-5F342917F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C08E12-546B-1A41-A9A5-89F4EF3A9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8660-51CB-4B49-9715-FDB8F719977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0004DE-D3C0-BF45-9035-9B57A38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54734-C9F4-FC48-A7DD-E4430BCA1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D76-6009-3A4F-B5B0-FEE46764C8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061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337013-D00D-3842-8E8E-8081F80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8660-51CB-4B49-9715-FDB8F719977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30B68F-5363-D349-AB08-CE9699684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9DA30-9F51-CF42-AB4B-E7058C408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D76-6009-3A4F-B5B0-FEE46764C8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69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28870-C708-A545-9C56-127521BC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3B8FF-EBD5-E84C-B996-94FDB0C16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81372C-6836-0C41-B9FE-EDD244BEA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ED2FB-F000-184E-8ED5-D42E841A9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8660-51CB-4B49-9715-FDB8F719977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95661-55E5-3D40-924C-C20E6A1E5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D6AA23-A17B-BC42-9C93-E73C9C258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D76-6009-3A4F-B5B0-FEE46764C8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810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70ABB-3353-6341-83C3-C7362305C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318739-E66C-A048-952A-321AE4C7C0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242A27-A5F5-9842-B03F-B5AD1B439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F7B46-0E19-6C4F-901A-DC4A29FD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8660-51CB-4B49-9715-FDB8F719977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8C013-75D9-F348-8F3F-3946FE7C0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F3FDE-AA1D-C544-B27A-37C1A152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D76-6009-3A4F-B5B0-FEE46764C8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4012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4E9823-DE5C-8645-A975-6BC949103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42632-A431-B441-ACC6-396816B18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56BC9-ED35-F343-ADC0-210A62E74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F8660-51CB-4B49-9715-FDB8F719977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2A297-A7DE-9D4A-A0F1-7C57E2D16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DBEBB-6235-EA45-BAAD-F683E65A6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D4D76-6009-3A4F-B5B0-FEE46764C8F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19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6.m4a"/><Relationship Id="rId7" Type="http://schemas.openxmlformats.org/officeDocument/2006/relationships/image" Target="../media/image21.png"/><Relationship Id="rId2" Type="http://schemas.microsoft.com/office/2007/relationships/media" Target="../media/media16.m4a"/><Relationship Id="rId1" Type="http://schemas.openxmlformats.org/officeDocument/2006/relationships/tags" Target="../tags/tag1.xml"/><Relationship Id="rId6" Type="http://schemas.openxmlformats.org/officeDocument/2006/relationships/image" Target="../media/image20.jpeg"/><Relationship Id="rId5" Type="http://schemas.openxmlformats.org/officeDocument/2006/relationships/image" Target="../media/image19.tiff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tiff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1AD05-31CE-1E4E-8C4D-4E4EE6F3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Lisosomi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C21B8-1F41-904D-8E74-017F519F7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8049"/>
            <a:ext cx="7590082" cy="1737846"/>
          </a:xfrm>
        </p:spPr>
        <p:txBody>
          <a:bodyPr>
            <a:noAutofit/>
          </a:bodyPr>
          <a:lstStyle/>
          <a:p>
            <a:pPr>
              <a:buSzPct val="100000"/>
            </a:pP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I </a:t>
            </a:r>
            <a:r>
              <a:rPr lang="it-IT" altLang="it-IT" sz="2400" b="1" dirty="0">
                <a:cs typeface="Arial" panose="020B0604020202020204" pitchFamily="34" charset="0"/>
                <a:sym typeface="Arial Bold" charset="0"/>
              </a:rPr>
              <a:t>lisosomi</a:t>
            </a: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 vengono generati dall’apparato di Golgi.</a:t>
            </a:r>
          </a:p>
          <a:p>
            <a:pPr>
              <a:buSzPct val="100000"/>
            </a:pP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Il numero varia.</a:t>
            </a:r>
          </a:p>
          <a:p>
            <a:pPr>
              <a:buSzPct val="100000"/>
            </a:pP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Caratterizzati da una singola membrana che racchiude un ambiente acido (</a:t>
            </a:r>
            <a:r>
              <a:rPr lang="it-IT" altLang="it-IT" sz="2400" dirty="0" err="1">
                <a:cs typeface="Arial" panose="020B0604020202020204" pitchFamily="34" charset="0"/>
                <a:sym typeface="Arial Bold" charset="0"/>
              </a:rPr>
              <a:t>pH</a:t>
            </a: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 5).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28E02-BFB1-4048-9173-F65FE0D9B5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2" b="89549" l="5308" r="100000"/>
                    </a14:imgEffect>
                  </a14:imgLayer>
                </a14:imgProps>
              </a:ext>
            </a:extLst>
          </a:blip>
          <a:srcRect l="7075" t="8039" r="9297" b="17843"/>
          <a:stretch/>
        </p:blipFill>
        <p:spPr>
          <a:xfrm>
            <a:off x="9156949" y="0"/>
            <a:ext cx="3123418" cy="2689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C1FCFD-68E8-B54C-9611-5CA5453321C4}"/>
              </a:ext>
            </a:extLst>
          </p:cNvPr>
          <p:cNvSpPr txBox="1"/>
          <p:nvPr/>
        </p:nvSpPr>
        <p:spPr>
          <a:xfrm>
            <a:off x="10646069" y="2869443"/>
            <a:ext cx="1270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Apparato</a:t>
            </a:r>
            <a:r>
              <a:rPr lang="en-US" sz="1200" dirty="0"/>
              <a:t> di Golgi</a:t>
            </a:r>
          </a:p>
        </p:txBody>
      </p:sp>
      <p:sp>
        <p:nvSpPr>
          <p:cNvPr id="6" name="Line 14">
            <a:extLst>
              <a:ext uri="{FF2B5EF4-FFF2-40B4-BE49-F238E27FC236}">
                <a16:creationId xmlns:a16="http://schemas.microsoft.com/office/drawing/2014/main" id="{026550D3-B7A4-0040-B6D3-E733E115C0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863480" y="2540888"/>
            <a:ext cx="109320" cy="35023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14">
            <a:extLst>
              <a:ext uri="{FF2B5EF4-FFF2-40B4-BE49-F238E27FC236}">
                <a16:creationId xmlns:a16="http://schemas.microsoft.com/office/drawing/2014/main" id="{7916A784-551B-BA45-8236-40220DC3543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772446" y="171482"/>
            <a:ext cx="508765" cy="6897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4">
            <a:extLst>
              <a:ext uri="{FF2B5EF4-FFF2-40B4-BE49-F238E27FC236}">
                <a16:creationId xmlns:a16="http://schemas.microsoft.com/office/drawing/2014/main" id="{D6CF6492-258B-2243-98E7-DF3D36D868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212160" y="642386"/>
            <a:ext cx="365899" cy="12078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AE8A3-D47C-EE4A-85A6-310C6FDD4DB4}"/>
              </a:ext>
            </a:extLst>
          </p:cNvPr>
          <p:cNvSpPr txBox="1"/>
          <p:nvPr/>
        </p:nvSpPr>
        <p:spPr>
          <a:xfrm>
            <a:off x="9282615" y="25789"/>
            <a:ext cx="1489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Lisosoma</a:t>
            </a:r>
            <a:r>
              <a:rPr lang="en-US" sz="1200" dirty="0"/>
              <a:t> </a:t>
            </a:r>
            <a:r>
              <a:rPr lang="en-US" sz="1200" dirty="0" err="1"/>
              <a:t>secondario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A45052-41DF-0F42-BF88-7545673600BC}"/>
              </a:ext>
            </a:extLst>
          </p:cNvPr>
          <p:cNvSpPr txBox="1"/>
          <p:nvPr/>
        </p:nvSpPr>
        <p:spPr>
          <a:xfrm>
            <a:off x="8904888" y="486177"/>
            <a:ext cx="133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Lisosoma</a:t>
            </a:r>
            <a:r>
              <a:rPr lang="en-US" sz="1200" dirty="0"/>
              <a:t> </a:t>
            </a:r>
            <a:r>
              <a:rPr lang="en-US" sz="1200" dirty="0" err="1"/>
              <a:t>primario</a:t>
            </a:r>
            <a:endParaRPr lang="en-US" sz="12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E06F11C-69C1-FE47-9C41-99F2DA57517E}"/>
              </a:ext>
            </a:extLst>
          </p:cNvPr>
          <p:cNvSpPr txBox="1">
            <a:spLocks/>
          </p:cNvSpPr>
          <p:nvPr/>
        </p:nvSpPr>
        <p:spPr>
          <a:xfrm>
            <a:off x="838200" y="3333285"/>
            <a:ext cx="10618694" cy="2879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100000"/>
            </a:pP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Contengono enzimi – lisozimi - che digeriscono (idrolisi acide) le macromolecole e i rifiuti cellulari.</a:t>
            </a:r>
          </a:p>
          <a:p>
            <a:pPr algn="just">
              <a:buSzPct val="100000"/>
            </a:pP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Regolazione dell’attività lisosomiale è essenziale per la sopravvivenza della cellula.</a:t>
            </a:r>
          </a:p>
          <a:p>
            <a:pPr algn="just">
              <a:buSzPct val="100000"/>
            </a:pPr>
            <a:r>
              <a:rPr lang="it-IT" altLang="it-IT" sz="2400" b="1" dirty="0">
                <a:cs typeface="Arial" panose="020B0604020202020204" pitchFamily="34" charset="0"/>
                <a:sym typeface="Arial Bold" charset="0"/>
              </a:rPr>
              <a:t>Endocitosi</a:t>
            </a: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 – processo che porta materiale da fuori all’interno della cellula. </a:t>
            </a:r>
          </a:p>
          <a:p>
            <a:pPr algn="just">
              <a:buSzPct val="100000"/>
            </a:pPr>
            <a:r>
              <a:rPr lang="it-IT" altLang="it-IT" sz="2400" b="1" dirty="0" err="1">
                <a:cs typeface="Arial" panose="020B0604020202020204" pitchFamily="34" charset="0"/>
                <a:sym typeface="Arial Bold" charset="0"/>
              </a:rPr>
              <a:t>Endosoma</a:t>
            </a: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 – deriva dalla fusione della vescicola </a:t>
            </a:r>
            <a:r>
              <a:rPr lang="it-IT" altLang="it-IT" sz="2400" dirty="0" err="1">
                <a:cs typeface="Arial" panose="020B0604020202020204" pitchFamily="34" charset="0"/>
                <a:sym typeface="Arial Bold" charset="0"/>
              </a:rPr>
              <a:t>endocitata</a:t>
            </a: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 ed il lisosoma. </a:t>
            </a:r>
          </a:p>
          <a:p>
            <a:pPr algn="just">
              <a:buSzPct val="100000"/>
            </a:pPr>
            <a:r>
              <a:rPr lang="it-IT" altLang="it-IT" sz="2400" b="1" dirty="0">
                <a:cs typeface="Arial" panose="020B0604020202020204" pitchFamily="34" charset="0"/>
                <a:sym typeface="Arial Bold" charset="0"/>
              </a:rPr>
              <a:t>Esocitosi</a:t>
            </a: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 – processo attraverso il quale la cellula ’’espelle’’ prodotti o materiale di rifiuto.</a:t>
            </a:r>
          </a:p>
          <a:p>
            <a:pPr algn="just">
              <a:buSzPct val="100000"/>
            </a:pPr>
            <a:endParaRPr lang="it-IT" altLang="it-IT" sz="2400" dirty="0">
              <a:cs typeface="Arial" panose="020B0604020202020204" pitchFamily="34" charset="0"/>
              <a:sym typeface="Arial Bold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0E75255-A9AF-ED41-9031-CDC09AA1D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2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591"/>
    </mc:Choice>
    <mc:Fallback>
      <p:transition spd="slow" advTm="177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E9155-2CAB-0948-970D-7AFFBEFF8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Ribosomi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B9CC3-6EE0-7347-BA43-4AB5A42C5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944" y="2013814"/>
            <a:ext cx="3682955" cy="32786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171DF-C41D-4948-95A9-6D3382F9D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906491" cy="5377033"/>
          </a:xfrm>
        </p:spPr>
        <p:txBody>
          <a:bodyPr>
            <a:normAutofit/>
          </a:bodyPr>
          <a:lstStyle/>
          <a:p>
            <a:pPr algn="just"/>
            <a:r>
              <a:rPr lang="it-IT" sz="2600" dirty="0"/>
              <a:t>Traduzione: </a:t>
            </a:r>
          </a:p>
          <a:p>
            <a:pPr lvl="1" algn="just"/>
            <a:r>
              <a:rPr lang="it-IT" sz="2200" dirty="0" err="1"/>
              <a:t>Subunità</a:t>
            </a:r>
            <a:r>
              <a:rPr lang="it-IT" sz="2200" dirty="0"/>
              <a:t> maggiore (60S) – contiene il centro </a:t>
            </a:r>
            <a:r>
              <a:rPr lang="it-IT" sz="2200" b="1" dirty="0" err="1"/>
              <a:t>peptidiltransferasico</a:t>
            </a:r>
            <a:r>
              <a:rPr lang="it-IT" sz="2200" dirty="0"/>
              <a:t>, responsabile della formazione di legami peptidici</a:t>
            </a:r>
          </a:p>
          <a:p>
            <a:pPr lvl="1" algn="just"/>
            <a:r>
              <a:rPr lang="it-IT" sz="2200" dirty="0" err="1"/>
              <a:t>Subunità</a:t>
            </a:r>
            <a:r>
              <a:rPr lang="it-IT" sz="2200" dirty="0"/>
              <a:t> minore (40S) – contiene il centro di </a:t>
            </a:r>
            <a:r>
              <a:rPr lang="it-IT" sz="2200" b="1" dirty="0"/>
              <a:t>decifrazione</a:t>
            </a:r>
            <a:r>
              <a:rPr lang="it-IT" sz="2200" dirty="0"/>
              <a:t>, in cui i </a:t>
            </a:r>
            <a:r>
              <a:rPr lang="it-IT" sz="2200" dirty="0" err="1"/>
              <a:t>tRNA</a:t>
            </a:r>
            <a:r>
              <a:rPr lang="it-IT" sz="2200" dirty="0"/>
              <a:t> carichi decifrano i codoni dell'</a:t>
            </a:r>
            <a:r>
              <a:rPr lang="it-IT" sz="2200" dirty="0" err="1"/>
              <a:t>mRNA</a:t>
            </a:r>
            <a:r>
              <a:rPr lang="it-IT" sz="2200" dirty="0"/>
              <a:t>.</a:t>
            </a:r>
          </a:p>
          <a:p>
            <a:pPr algn="just"/>
            <a:r>
              <a:rPr lang="it-IT" sz="2600" dirty="0"/>
              <a:t>Durante la sintesi proteica, le due </a:t>
            </a:r>
            <a:r>
              <a:rPr lang="it-IT" sz="2600" dirty="0" err="1"/>
              <a:t>subunità</a:t>
            </a:r>
            <a:r>
              <a:rPr lang="it-IT" sz="2600" dirty="0"/>
              <a:t> si assemblano, legano l'</a:t>
            </a:r>
            <a:r>
              <a:rPr lang="it-IT" sz="2600" dirty="0" err="1"/>
              <a:t>mRNA</a:t>
            </a:r>
            <a:r>
              <a:rPr lang="it-IT" sz="2600" dirty="0"/>
              <a:t> e lo traducono per poi separarsi fra di loro alla fine della traduzione (ciclo ribosomiale).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5FAE40D-90E5-554D-AFEC-6B5FCBCEB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2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524"/>
    </mc:Choice>
    <mc:Fallback>
      <p:transition spd="slow" advTm="101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9D7D-C206-C246-A15C-A677D293E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Ribosomi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03BCA-5823-A94A-B854-2CA178C37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La traduzione inizia quando il </a:t>
            </a:r>
            <a:r>
              <a:rPr lang="it-IT" sz="2400" dirty="0" err="1"/>
              <a:t>tRNA</a:t>
            </a:r>
            <a:r>
              <a:rPr lang="it-IT" sz="2400" dirty="0"/>
              <a:t> iniziatore e l'</a:t>
            </a:r>
            <a:r>
              <a:rPr lang="it-IT" sz="2400" dirty="0" err="1"/>
              <a:t>mRNA</a:t>
            </a:r>
            <a:r>
              <a:rPr lang="it-IT" sz="2400" dirty="0"/>
              <a:t> si legano a una </a:t>
            </a:r>
            <a:r>
              <a:rPr lang="it-IT" sz="2400" dirty="0" err="1"/>
              <a:t>subunità</a:t>
            </a:r>
            <a:r>
              <a:rPr lang="it-IT" sz="2400" dirty="0"/>
              <a:t> minore libera </a:t>
            </a:r>
            <a:r>
              <a:rPr lang="it-IT" sz="2400" dirty="0">
                <a:sym typeface="Wingdings" pitchFamily="2" charset="2"/>
              </a:rPr>
              <a:t>  </a:t>
            </a:r>
            <a:r>
              <a:rPr lang="it-IT" sz="2400" dirty="0"/>
              <a:t>Questo complesso recluta la </a:t>
            </a:r>
            <a:r>
              <a:rPr lang="it-IT" sz="2400" dirty="0" err="1"/>
              <a:t>subunità</a:t>
            </a:r>
            <a:r>
              <a:rPr lang="it-IT" sz="2400" dirty="0"/>
              <a:t> maggiore (l'</a:t>
            </a:r>
            <a:r>
              <a:rPr lang="it-IT" sz="2400" dirty="0" err="1"/>
              <a:t>mRNA</a:t>
            </a:r>
            <a:r>
              <a:rPr lang="it-IT" sz="2400" dirty="0"/>
              <a:t> sta fra le due </a:t>
            </a:r>
            <a:r>
              <a:rPr lang="it-IT" sz="2400" dirty="0" err="1"/>
              <a:t>subunità</a:t>
            </a:r>
            <a:r>
              <a:rPr lang="it-IT" sz="2400" dirty="0"/>
              <a:t>).  </a:t>
            </a:r>
          </a:p>
          <a:p>
            <a:pPr algn="just"/>
            <a:r>
              <a:rPr lang="it-IT" sz="2400" dirty="0"/>
              <a:t>A partire dal </a:t>
            </a:r>
            <a:r>
              <a:rPr lang="it-IT" sz="2400" b="1" dirty="0"/>
              <a:t>start</a:t>
            </a:r>
            <a:r>
              <a:rPr lang="it-IT" sz="2400" dirty="0"/>
              <a:t> </a:t>
            </a:r>
            <a:r>
              <a:rPr lang="it-IT" sz="2400" dirty="0" err="1"/>
              <a:t>codon</a:t>
            </a:r>
            <a:r>
              <a:rPr lang="it-IT" sz="2400" dirty="0"/>
              <a:t>, il ribosoma si sposta lungo l'</a:t>
            </a:r>
            <a:r>
              <a:rPr lang="it-IT" sz="2400" dirty="0" err="1"/>
              <a:t>mRNA</a:t>
            </a:r>
            <a:r>
              <a:rPr lang="it-IT" sz="2400" dirty="0"/>
              <a:t> e nuovi </a:t>
            </a:r>
            <a:r>
              <a:rPr lang="it-IT" sz="2400" dirty="0" err="1"/>
              <a:t>tRNA</a:t>
            </a:r>
            <a:r>
              <a:rPr lang="it-IT" sz="2400" dirty="0"/>
              <a:t> si aggiungono nei siti di decifrazione e </a:t>
            </a:r>
            <a:r>
              <a:rPr lang="it-IT" sz="2400" dirty="0" err="1"/>
              <a:t>peptidiltransferasico</a:t>
            </a:r>
            <a:r>
              <a:rPr lang="it-IT" sz="2400" dirty="0"/>
              <a:t>. </a:t>
            </a:r>
          </a:p>
          <a:p>
            <a:pPr algn="just"/>
            <a:r>
              <a:rPr lang="it-IT" sz="2400" dirty="0"/>
              <a:t>Quando si raggiunge il codone di </a:t>
            </a:r>
            <a:r>
              <a:rPr lang="it-IT" sz="2400" b="1" dirty="0"/>
              <a:t>stop</a:t>
            </a:r>
            <a:r>
              <a:rPr lang="it-IT" sz="2400" dirty="0"/>
              <a:t>, la catena proteica viene rilasciata e il ribosoma si </a:t>
            </a:r>
            <a:r>
              <a:rPr lang="it-IT" sz="2400" dirty="0" err="1"/>
              <a:t>disassembla</a:t>
            </a:r>
            <a:r>
              <a:rPr lang="it-IT" sz="2400" dirty="0"/>
              <a:t> liberando le </a:t>
            </a:r>
            <a:r>
              <a:rPr lang="it-IT" sz="2400" dirty="0" err="1"/>
              <a:t>subunità</a:t>
            </a:r>
            <a:r>
              <a:rPr lang="it-IT" sz="2400" dirty="0"/>
              <a:t>.</a:t>
            </a:r>
          </a:p>
          <a:p>
            <a:endParaRPr lang="it-IT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268E01-0057-8642-B980-88F9E16E8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25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51"/>
    </mc:Choice>
    <mc:Fallback>
      <p:transition spd="slow" advTm="83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DDCFEF-8471-CB4E-9DA3-D22C664BA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013" y="0"/>
            <a:ext cx="736197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B2362E-A5AC-8143-B812-CA691BF18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59"/>
    </mc:Choice>
    <mc:Fallback>
      <p:transition spd="slow" advTm="28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70CD9-B651-A443-B614-C6386701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Cellula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eucariotica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769988-51FC-7D44-9921-EE9720B82E27}"/>
              </a:ext>
            </a:extLst>
          </p:cNvPr>
          <p:cNvSpPr/>
          <p:nvPr/>
        </p:nvSpPr>
        <p:spPr>
          <a:xfrm>
            <a:off x="6112098" y="1690688"/>
            <a:ext cx="4810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dirty="0"/>
              <a:t>Cellula vegetale </a:t>
            </a:r>
            <a:r>
              <a:rPr lang="it-IT" sz="2800" dirty="0">
                <a:sym typeface="Wingdings" pitchFamily="2" charset="2"/>
              </a:rPr>
              <a:t> autotrofa</a:t>
            </a:r>
            <a:endParaRPr lang="it-IT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EC1DEA-E545-F746-BDAB-BE2172120CAE}"/>
              </a:ext>
            </a:extLst>
          </p:cNvPr>
          <p:cNvSpPr txBox="1"/>
          <p:nvPr/>
        </p:nvSpPr>
        <p:spPr>
          <a:xfrm>
            <a:off x="319033" y="1690688"/>
            <a:ext cx="4685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Cellula</a:t>
            </a:r>
            <a:r>
              <a:rPr lang="en-US" sz="2800" dirty="0"/>
              <a:t> </a:t>
            </a:r>
            <a:r>
              <a:rPr lang="en-US" sz="2800" dirty="0" err="1"/>
              <a:t>animale</a:t>
            </a:r>
            <a:r>
              <a:rPr lang="en-US" sz="2800" dirty="0"/>
              <a:t>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 err="1">
                <a:sym typeface="Wingdings" pitchFamily="2" charset="2"/>
              </a:rPr>
              <a:t>eterotrofa</a:t>
            </a:r>
            <a:endParaRPr lang="en-US" sz="2800" dirty="0"/>
          </a:p>
        </p:txBody>
      </p:sp>
      <p:pic>
        <p:nvPicPr>
          <p:cNvPr id="14" name="Immagine 1">
            <a:extLst>
              <a:ext uri="{FF2B5EF4-FFF2-40B4-BE49-F238E27FC236}">
                <a16:creationId xmlns:a16="http://schemas.microsoft.com/office/drawing/2014/main" id="{F9D47A58-F667-6141-BBB3-5B775CABB6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"/>
          <a:stretch/>
        </p:blipFill>
        <p:spPr bwMode="auto">
          <a:xfrm>
            <a:off x="157163" y="2213907"/>
            <a:ext cx="5515410" cy="410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">
            <a:extLst>
              <a:ext uri="{FF2B5EF4-FFF2-40B4-BE49-F238E27FC236}">
                <a16:creationId xmlns:a16="http://schemas.microsoft.com/office/drawing/2014/main" id="{C74761E3-A9B8-0D46-B709-6140886A0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178" y="2321054"/>
            <a:ext cx="5982583" cy="37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2DAF4F-46AE-7647-B95A-784D7AAE473B}"/>
              </a:ext>
            </a:extLst>
          </p:cNvPr>
          <p:cNvSpPr/>
          <p:nvPr/>
        </p:nvSpPr>
        <p:spPr>
          <a:xfrm>
            <a:off x="156298" y="6195731"/>
            <a:ext cx="5515410" cy="646331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5000"/>
              </a:spcBef>
            </a:pPr>
            <a:r>
              <a:rPr lang="it-IT" altLang="it-IT" dirty="0"/>
              <a:t>Una cellula animale contiene una varietà di </a:t>
            </a:r>
            <a:r>
              <a:rPr lang="it-IT" altLang="it-IT" b="1" dirty="0"/>
              <a:t>organuli</a:t>
            </a:r>
            <a:r>
              <a:rPr lang="it-IT" altLang="it-IT" dirty="0"/>
              <a:t> circondati da membrane.</a:t>
            </a:r>
            <a:endParaRPr lang="it-IT" altLang="it-IT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1B7C49-0514-2A47-86CD-1FA5912FA7FE}"/>
              </a:ext>
            </a:extLst>
          </p:cNvPr>
          <p:cNvSpPr/>
          <p:nvPr/>
        </p:nvSpPr>
        <p:spPr>
          <a:xfrm>
            <a:off x="5887530" y="6195731"/>
            <a:ext cx="6252217" cy="646331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altLang="it-IT" dirty="0"/>
              <a:t>Una cellula vegetale ha alcune strutture che sono assenti in una cellula animale: </a:t>
            </a:r>
            <a:r>
              <a:rPr lang="it-IT" altLang="it-IT" b="1" i="1" dirty="0"/>
              <a:t>vacuolo, cloroplasti </a:t>
            </a:r>
            <a:r>
              <a:rPr lang="it-IT" altLang="it-IT" dirty="0"/>
              <a:t>e una </a:t>
            </a:r>
            <a:r>
              <a:rPr lang="it-IT" altLang="it-IT" b="1" i="1" dirty="0"/>
              <a:t>parete</a:t>
            </a:r>
            <a:r>
              <a:rPr lang="it-IT" altLang="it-IT" dirty="0"/>
              <a:t> cellulare rigida</a:t>
            </a:r>
            <a:r>
              <a:rPr lang="en-US" altLang="it-IT" dirty="0"/>
              <a:t>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05A84F7-6433-554B-9FBB-9AA6B5E3A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9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57"/>
    </mc:Choice>
    <mc:Fallback>
      <p:transition spd="slow" advTm="24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BC71-4588-5441-A681-899B94E3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Citoscheletro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536F7E-1807-AE4F-98EF-509A78312F34}"/>
              </a:ext>
            </a:extLst>
          </p:cNvPr>
          <p:cNvSpPr/>
          <p:nvPr/>
        </p:nvSpPr>
        <p:spPr>
          <a:xfrm>
            <a:off x="838200" y="3451230"/>
            <a:ext cx="1115203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400" dirty="0"/>
              <a:t>Es.: macrofagi, globuli bianchi che si spostano (mediante pseudopodi) grazie all’interazione tra la </a:t>
            </a:r>
            <a:r>
              <a:rPr lang="it-IT" altLang="it-IT" sz="2400" b="1" dirty="0">
                <a:solidFill>
                  <a:srgbClr val="FF0000"/>
                </a:solidFill>
              </a:rPr>
              <a:t>rete di fibre proteiche di sostegno</a:t>
            </a:r>
            <a:r>
              <a:rPr lang="en-US" altLang="it-IT" sz="2400" b="1" dirty="0">
                <a:solidFill>
                  <a:srgbClr val="FF0000"/>
                </a:solidFill>
              </a:rPr>
              <a:t>.</a:t>
            </a:r>
            <a:endParaRPr lang="it-IT" alt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altLang="it-IT" sz="24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400" dirty="0">
                <a:cs typeface="Arial" panose="020B0604020202020204" pitchFamily="34" charset="0"/>
              </a:rPr>
              <a:t>Il citoscheletro degli eucarioti è costituito da tre tipi di elementi: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altLang="it-IT" sz="2000" b="1" dirty="0">
                <a:cs typeface="Arial" panose="020B0604020202020204" pitchFamily="34" charset="0"/>
              </a:rPr>
              <a:t>filamenti di actina,</a:t>
            </a:r>
            <a:endParaRPr lang="it-IT" altLang="it-IT" sz="2000" dirty="0"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altLang="it-IT" sz="2000" b="1" dirty="0">
                <a:cs typeface="Arial" panose="020B0604020202020204" pitchFamily="34" charset="0"/>
              </a:rPr>
              <a:t>filamenti intermedi,</a:t>
            </a:r>
            <a:r>
              <a:rPr lang="it-IT" altLang="it-IT" sz="2000" dirty="0"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altLang="it-IT" sz="2000" b="1" dirty="0">
                <a:cs typeface="Arial" panose="020B0604020202020204" pitchFamily="34" charset="0"/>
              </a:rPr>
              <a:t>microtubuli.</a:t>
            </a:r>
            <a:endParaRPr lang="it-IT" altLang="it-IT" sz="2000" dirty="0"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altLang="it-IT" sz="2000" dirty="0">
              <a:cs typeface="Arial" panose="020B0604020202020204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BB856FF-7451-E141-AD46-1FCB3D8B6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939" y="118169"/>
            <a:ext cx="3172496" cy="339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C1F9E-F367-B042-983D-381704644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63377" cy="2029683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“</a:t>
            </a:r>
            <a:r>
              <a:rPr lang="en-US" sz="2400" dirty="0" err="1"/>
              <a:t>Scheletro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cellula</a:t>
            </a:r>
            <a:r>
              <a:rPr lang="en-US" sz="2400" dirty="0"/>
              <a:t>”.</a:t>
            </a:r>
          </a:p>
          <a:p>
            <a:pPr algn="just"/>
            <a:r>
              <a:rPr lang="en-US" sz="2400" dirty="0"/>
              <a:t>Ne </a:t>
            </a:r>
            <a:r>
              <a:rPr lang="en-US" sz="2400" dirty="0" err="1"/>
              <a:t>mantiene</a:t>
            </a:r>
            <a:r>
              <a:rPr lang="en-US" sz="2400" dirty="0"/>
              <a:t> la forma, </a:t>
            </a:r>
            <a:r>
              <a:rPr lang="it-IT" altLang="it-IT" sz="2400" dirty="0">
                <a:cs typeface="Arial" panose="020B0604020202020204" pitchFamily="34" charset="0"/>
              </a:rPr>
              <a:t>contribuisce alla formazione delle giunzioni tra cellule e permette il movimento sia della cellula stessa sia dei suoi organuli.</a:t>
            </a:r>
          </a:p>
          <a:p>
            <a:pPr algn="just"/>
            <a:endParaRPr lang="en-US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BF964D-BA24-164D-A56C-C266DC46E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95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38"/>
    </mc:Choice>
    <mc:Fallback>
      <p:transition spd="slow" advTm="89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36055-2762-BD44-B72B-341C2EF2A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Citoscheletro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Immagine 1">
            <a:extLst>
              <a:ext uri="{FF2B5EF4-FFF2-40B4-BE49-F238E27FC236}">
                <a16:creationId xmlns:a16="http://schemas.microsoft.com/office/drawing/2014/main" id="{7F8EC790-69F8-B84F-AD87-B192CB1883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/>
          <a:stretch/>
        </p:blipFill>
        <p:spPr bwMode="auto">
          <a:xfrm>
            <a:off x="467498" y="1466023"/>
            <a:ext cx="4029412" cy="179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1">
            <a:extLst>
              <a:ext uri="{FF2B5EF4-FFF2-40B4-BE49-F238E27FC236}">
                <a16:creationId xmlns:a16="http://schemas.microsoft.com/office/drawing/2014/main" id="{8881F610-7CC8-1F47-9DA2-F9FBDC86B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96" y="3271678"/>
            <a:ext cx="4029413" cy="179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">
            <a:extLst>
              <a:ext uri="{FF2B5EF4-FFF2-40B4-BE49-F238E27FC236}">
                <a16:creationId xmlns:a16="http://schemas.microsoft.com/office/drawing/2014/main" id="{BCEABA20-6B8A-F047-8D69-2CCE679E5D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7"/>
          <a:stretch/>
        </p:blipFill>
        <p:spPr bwMode="auto">
          <a:xfrm>
            <a:off x="467497" y="5011340"/>
            <a:ext cx="4029414" cy="182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859748-0E9B-3D48-A374-961EE82CC9D8}"/>
              </a:ext>
            </a:extLst>
          </p:cNvPr>
          <p:cNvSpPr txBox="1"/>
          <p:nvPr/>
        </p:nvSpPr>
        <p:spPr>
          <a:xfrm>
            <a:off x="4867612" y="1622784"/>
            <a:ext cx="68515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B050"/>
              </a:buClr>
              <a:buFont typeface="Wingdings" pitchFamily="2" charset="2"/>
              <a:buChar char="q"/>
            </a:pPr>
            <a:r>
              <a:rPr lang="it-IT" altLang="it-IT" dirty="0">
                <a:cs typeface="Arial" panose="020B0604020202020204" pitchFamily="34" charset="0"/>
              </a:rPr>
              <a:t>Costituiti da </a:t>
            </a:r>
            <a:r>
              <a:rPr lang="it-IT" altLang="it-IT" b="1" dirty="0">
                <a:cs typeface="Arial" panose="020B0604020202020204" pitchFamily="34" charset="0"/>
              </a:rPr>
              <a:t>actina</a:t>
            </a:r>
            <a:r>
              <a:rPr lang="it-IT" altLang="it-IT" dirty="0">
                <a:cs typeface="Arial" panose="020B0604020202020204" pitchFamily="34" charset="0"/>
              </a:rPr>
              <a:t>, una proteina globulare. </a:t>
            </a:r>
          </a:p>
          <a:p>
            <a:pPr marL="285750" indent="-285750" algn="just">
              <a:buClr>
                <a:srgbClr val="00B050"/>
              </a:buClr>
              <a:buFont typeface="Wingdings" pitchFamily="2" charset="2"/>
              <a:buChar char="q"/>
            </a:pPr>
            <a:r>
              <a:rPr lang="it-IT" altLang="it-IT" dirty="0">
                <a:cs typeface="Arial" panose="020B0604020202020204" pitchFamily="34" charset="0"/>
              </a:rPr>
              <a:t>Filamenti disposti in </a:t>
            </a:r>
            <a:r>
              <a:rPr lang="it-IT" altLang="it-IT" b="1" dirty="0">
                <a:cs typeface="Arial" panose="020B0604020202020204" pitchFamily="34" charset="0"/>
              </a:rPr>
              <a:t>fasci</a:t>
            </a:r>
            <a:r>
              <a:rPr lang="it-IT" altLang="it-IT" dirty="0">
                <a:cs typeface="Arial" panose="020B0604020202020204" pitchFamily="34" charset="0"/>
              </a:rPr>
              <a:t> o a </a:t>
            </a:r>
            <a:r>
              <a:rPr lang="it-IT" altLang="it-IT" b="1" dirty="0">
                <a:cs typeface="Arial" panose="020B0604020202020204" pitchFamily="34" charset="0"/>
              </a:rPr>
              <a:t>reticella</a:t>
            </a:r>
            <a:r>
              <a:rPr lang="it-IT" altLang="it-IT" dirty="0">
                <a:cs typeface="Arial" panose="020B0604020202020204" pitchFamily="34" charset="0"/>
              </a:rPr>
              <a:t> e svolgono un ruolo </a:t>
            </a:r>
            <a:r>
              <a:rPr lang="it-IT" altLang="it-IT" i="1" dirty="0">
                <a:cs typeface="Arial" panose="020B0604020202020204" pitchFamily="34" charset="0"/>
              </a:rPr>
              <a:t>strutturale </a:t>
            </a:r>
            <a:r>
              <a:rPr lang="it-IT" altLang="it-IT" dirty="0">
                <a:cs typeface="Arial" panose="020B0604020202020204" pitchFamily="34" charset="0"/>
              </a:rPr>
              <a:t>(microvilli che aumentano la superficie di scambio).</a:t>
            </a:r>
          </a:p>
          <a:p>
            <a:pPr marL="285750" indent="-285750" algn="just">
              <a:buClr>
                <a:srgbClr val="00B050"/>
              </a:buClr>
              <a:buFont typeface="Wingdings" pitchFamily="2" charset="2"/>
              <a:buChar char="q"/>
            </a:pPr>
            <a:r>
              <a:rPr lang="it-IT" altLang="it-IT" dirty="0">
                <a:cs typeface="Arial" panose="020B0604020202020204" pitchFamily="34" charset="0"/>
              </a:rPr>
              <a:t>Filamenti flessibili e relativamente resistenti, tanto da consentire alle cellule di spostarsi con </a:t>
            </a:r>
            <a:r>
              <a:rPr lang="it-IT" altLang="it-IT" i="1" dirty="0">
                <a:cs typeface="Arial" panose="020B0604020202020204" pitchFamily="34" charset="0"/>
              </a:rPr>
              <a:t>movimento ameboide</a:t>
            </a:r>
            <a:r>
              <a:rPr lang="it-IT" altLang="it-IT" dirty="0">
                <a:cs typeface="Arial" panose="020B0604020202020204" pitchFamily="34" charset="0"/>
              </a:rPr>
              <a:t> o strisciando.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A7A155-CC43-3A4E-BCCB-13ED650048B6}"/>
              </a:ext>
            </a:extLst>
          </p:cNvPr>
          <p:cNvSpPr/>
          <p:nvPr/>
        </p:nvSpPr>
        <p:spPr>
          <a:xfrm>
            <a:off x="4893970" y="3410132"/>
            <a:ext cx="68515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itchFamily="2" charset="2"/>
              <a:buChar char="q"/>
            </a:pPr>
            <a:r>
              <a:rPr lang="it-IT" altLang="it-IT" dirty="0">
                <a:cs typeface="Arial" panose="020B0604020202020204" pitchFamily="34" charset="0"/>
              </a:rPr>
              <a:t>Costituiti da diversi </a:t>
            </a:r>
            <a:r>
              <a:rPr lang="it-IT" altLang="it-IT" b="1" dirty="0">
                <a:cs typeface="Arial" panose="020B0604020202020204" pitchFamily="34" charset="0"/>
              </a:rPr>
              <a:t>polipeptidi fibrosi </a:t>
            </a:r>
            <a:r>
              <a:rPr lang="it-IT" altLang="it-IT" dirty="0">
                <a:cs typeface="Arial" panose="020B0604020202020204" pitchFamily="34" charset="0"/>
              </a:rPr>
              <a:t>e svolgono una funzione </a:t>
            </a:r>
            <a:r>
              <a:rPr lang="it-IT" altLang="it-IT" i="1" dirty="0">
                <a:cs typeface="Arial" panose="020B0604020202020204" pitchFamily="34" charset="0"/>
              </a:rPr>
              <a:t>strutturale</a:t>
            </a:r>
            <a:r>
              <a:rPr lang="it-IT" altLang="it-IT" dirty="0">
                <a:cs typeface="Arial" panose="020B0604020202020204" pitchFamily="34" charset="0"/>
              </a:rPr>
              <a:t>, sostenendo l’involucro nucleare e la membrana plasmatica. 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itchFamily="2" charset="2"/>
              <a:buChar char="q"/>
            </a:pPr>
            <a:r>
              <a:rPr lang="it-IT" altLang="it-IT" dirty="0">
                <a:cs typeface="Arial" panose="020B0604020202020204" pitchFamily="34" charset="0"/>
              </a:rPr>
              <a:t>Simili a una corda ritorta (es. cheratina).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itchFamily="2" charset="2"/>
              <a:buChar char="q"/>
            </a:pPr>
            <a:r>
              <a:rPr lang="it-IT" altLang="it-IT" dirty="0">
                <a:cs typeface="Arial" panose="020B0604020202020204" pitchFamily="34" charset="0"/>
              </a:rPr>
              <a:t>Rinforzano la cellula e tengono alcuni organuli bloccati.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55520F-AFD5-2947-8627-E1BD3002E7DF}"/>
              </a:ext>
            </a:extLst>
          </p:cNvPr>
          <p:cNvSpPr txBox="1"/>
          <p:nvPr/>
        </p:nvSpPr>
        <p:spPr>
          <a:xfrm>
            <a:off x="4893970" y="5103674"/>
            <a:ext cx="6890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>
                  <a:lumMod val="75000"/>
                </a:schemeClr>
              </a:buClr>
              <a:buFont typeface="Wingdings" pitchFamily="2" charset="2"/>
              <a:buChar char="q"/>
            </a:pPr>
            <a:r>
              <a:rPr lang="it-IT" altLang="it-IT" dirty="0">
                <a:cs typeface="Arial" panose="020B0604020202020204" pitchFamily="34" charset="0"/>
              </a:rPr>
              <a:t>Costituiti da ripetute </a:t>
            </a:r>
            <a:r>
              <a:rPr lang="it-IT" altLang="it-IT" dirty="0" err="1">
                <a:cs typeface="Arial" panose="020B0604020202020204" pitchFamily="34" charset="0"/>
              </a:rPr>
              <a:t>subunità</a:t>
            </a:r>
            <a:r>
              <a:rPr lang="it-IT" altLang="it-IT" dirty="0">
                <a:cs typeface="Arial" panose="020B0604020202020204" pitchFamily="34" charset="0"/>
              </a:rPr>
              <a:t> di </a:t>
            </a:r>
            <a:r>
              <a:rPr lang="it-IT" altLang="it-IT" b="1" dirty="0" err="1">
                <a:cs typeface="Arial" panose="020B0604020202020204" pitchFamily="34" charset="0"/>
              </a:rPr>
              <a:t>tubulina</a:t>
            </a:r>
            <a:r>
              <a:rPr lang="it-IT" altLang="it-IT" b="1" dirty="0">
                <a:cs typeface="Arial" panose="020B0604020202020204" pitchFamily="34" charset="0"/>
              </a:rPr>
              <a:t>, </a:t>
            </a:r>
            <a:r>
              <a:rPr lang="it-IT" altLang="it-IT" dirty="0">
                <a:cs typeface="Arial" panose="020B0604020202020204" pitchFamily="34" charset="0"/>
              </a:rPr>
              <a:t>una proteina globulare. </a:t>
            </a:r>
          </a:p>
          <a:p>
            <a:pPr marL="285750" indent="-285750" algn="just">
              <a:buClr>
                <a:schemeClr val="accent2">
                  <a:lumMod val="75000"/>
                </a:schemeClr>
              </a:buClr>
              <a:buFont typeface="Wingdings" pitchFamily="2" charset="2"/>
              <a:buChar char="q"/>
            </a:pPr>
            <a:r>
              <a:rPr lang="it-IT" altLang="it-IT" dirty="0">
                <a:cs typeface="Arial" panose="020B0604020202020204" pitchFamily="34" charset="0"/>
              </a:rPr>
              <a:t>Agiscono come </a:t>
            </a:r>
            <a:r>
              <a:rPr lang="it-IT" altLang="it-IT" i="1" dirty="0">
                <a:cs typeface="Arial" panose="020B0604020202020204" pitchFamily="34" charset="0"/>
              </a:rPr>
              <a:t>rotaie</a:t>
            </a:r>
            <a:r>
              <a:rPr lang="it-IT" altLang="it-IT" dirty="0">
                <a:cs typeface="Arial" panose="020B0604020202020204" pitchFamily="34" charset="0"/>
              </a:rPr>
              <a:t> lungo le quali si spostano i vari organuli cellulari.</a:t>
            </a:r>
          </a:p>
          <a:p>
            <a:pPr marL="285750" indent="-285750" algn="just">
              <a:buClr>
                <a:schemeClr val="accent2">
                  <a:lumMod val="75000"/>
                </a:schemeClr>
              </a:buClr>
              <a:buFont typeface="Wingdings" pitchFamily="2" charset="2"/>
              <a:buChar char="q"/>
            </a:pPr>
            <a:r>
              <a:rPr lang="it-IT" altLang="it-IT" dirty="0">
                <a:cs typeface="Arial" panose="020B0604020202020204" pitchFamily="34" charset="0"/>
              </a:rPr>
              <a:t>Lo scorrimento è reso possibile dalla presenza di </a:t>
            </a:r>
            <a:r>
              <a:rPr lang="it-IT" altLang="it-IT" i="1" dirty="0">
                <a:cs typeface="Arial" panose="020B0604020202020204" pitchFamily="34" charset="0"/>
              </a:rPr>
              <a:t>molecole motrici </a:t>
            </a:r>
            <a:r>
              <a:rPr lang="it-IT" altLang="it-IT" dirty="0">
                <a:cs typeface="Arial" panose="020B0604020202020204" pitchFamily="34" charset="0"/>
              </a:rPr>
              <a:t>associate ai microtubuli.</a:t>
            </a:r>
          </a:p>
          <a:p>
            <a:pPr marL="285750" indent="-285750" algn="just">
              <a:buClr>
                <a:schemeClr val="accent2">
                  <a:lumMod val="75000"/>
                </a:schemeClr>
              </a:buClr>
              <a:buFont typeface="Wingdings" pitchFamily="2" charset="2"/>
              <a:buChar char="q"/>
            </a:pP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D13613-00D1-4B43-B12A-C521D10E0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9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484"/>
    </mc:Choice>
    <mc:Fallback>
      <p:transition spd="slow" advTm="99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07276-44FB-CB48-A43B-7326C4AEC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Microvilli e </a:t>
            </a:r>
            <a:r>
              <a:rPr lang="en-US" b="1" dirty="0" err="1">
                <a:solidFill>
                  <a:srgbClr val="FF0000"/>
                </a:solidFill>
              </a:rPr>
              <a:t>stereociglia</a:t>
            </a:r>
            <a:r>
              <a:rPr lang="en-US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D843F-8F0B-8849-9006-F056A36F3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673" y="172828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Intestino</a:t>
            </a:r>
            <a:r>
              <a:rPr lang="en-US" sz="2400" dirty="0"/>
              <a:t> – serve per </a:t>
            </a:r>
            <a:r>
              <a:rPr lang="en-US" sz="2400" dirty="0" err="1"/>
              <a:t>aumentare</a:t>
            </a:r>
            <a:r>
              <a:rPr lang="en-US" sz="2400" dirty="0"/>
              <a:t> la </a:t>
            </a:r>
            <a:r>
              <a:rPr lang="en-US" sz="2400" dirty="0" err="1"/>
              <a:t>superficie</a:t>
            </a:r>
            <a:r>
              <a:rPr lang="en-US" sz="2400" dirty="0"/>
              <a:t> </a:t>
            </a:r>
            <a:r>
              <a:rPr lang="en-US" sz="2400" dirty="0" err="1"/>
              <a:t>d’assorbimento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sostanze</a:t>
            </a:r>
            <a:r>
              <a:rPr lang="en-US" sz="2400" dirty="0"/>
              <a:t> nutritive e per </a:t>
            </a:r>
            <a:r>
              <a:rPr lang="en-US" sz="2400" dirty="0" err="1"/>
              <a:t>l’escrezione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sostanze</a:t>
            </a:r>
            <a:r>
              <a:rPr lang="en-US" sz="2400" dirty="0"/>
              <a:t> di </a:t>
            </a:r>
            <a:r>
              <a:rPr lang="en-US" sz="2400" dirty="0" err="1"/>
              <a:t>scarto</a:t>
            </a:r>
            <a:r>
              <a:rPr lang="en-US" sz="2400" dirty="0"/>
              <a:t>.</a:t>
            </a:r>
          </a:p>
          <a:p>
            <a:r>
              <a:rPr lang="en-US" sz="2400" b="1" dirty="0" err="1"/>
              <a:t>Stereociglia</a:t>
            </a:r>
            <a:r>
              <a:rPr lang="en-US" sz="2400" dirty="0"/>
              <a:t> – microvilli </a:t>
            </a:r>
            <a:r>
              <a:rPr lang="en-US" sz="2400" dirty="0" err="1"/>
              <a:t>speciali</a:t>
            </a:r>
            <a:r>
              <a:rPr lang="en-US" sz="2400" dirty="0"/>
              <a:t>, </a:t>
            </a:r>
            <a:r>
              <a:rPr lang="it-IT" sz="2400" dirty="0"/>
              <a:t>protrusioni cellulari specializzate con una rigida struttura interna composta da actina poste sul lato apicale delle cellule ciliate.</a:t>
            </a:r>
          </a:p>
          <a:p>
            <a:r>
              <a:rPr lang="it-IT" sz="2400" dirty="0"/>
              <a:t>Si trovano nell’orecchio interno e rispondono ai suoni trasmessi attraverso l’aria.</a:t>
            </a:r>
            <a:endParaRPr lang="en-US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B45A6D-15EF-FA45-B847-929E841D8AAB}"/>
              </a:ext>
            </a:extLst>
          </p:cNvPr>
          <p:cNvGrpSpPr/>
          <p:nvPr/>
        </p:nvGrpSpPr>
        <p:grpSpPr>
          <a:xfrm>
            <a:off x="2291926" y="4081195"/>
            <a:ext cx="4059630" cy="2370405"/>
            <a:chOff x="2918865" y="3724294"/>
            <a:chExt cx="4621966" cy="26987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08B84B-48EC-7A42-AB59-DA7887984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023" t="22520" r="14362"/>
            <a:stretch/>
          </p:blipFill>
          <p:spPr>
            <a:xfrm>
              <a:off x="3578172" y="3724294"/>
              <a:ext cx="3582649" cy="269875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BD90EF-A574-7348-A3F0-84D05CCC3CA2}"/>
                </a:ext>
              </a:extLst>
            </p:cNvPr>
            <p:cNvSpPr txBox="1"/>
            <p:nvPr/>
          </p:nvSpPr>
          <p:spPr>
            <a:xfrm>
              <a:off x="6388926" y="3874668"/>
              <a:ext cx="1007421" cy="5256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L’apparato</a:t>
              </a:r>
              <a:r>
                <a:rPr lang="en-US" sz="1200" dirty="0"/>
                <a:t> di Golgi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B416BD-81DF-8C45-B1B3-CF1836D88A75}"/>
                </a:ext>
              </a:extLst>
            </p:cNvPr>
            <p:cNvSpPr txBox="1"/>
            <p:nvPr/>
          </p:nvSpPr>
          <p:spPr>
            <a:xfrm>
              <a:off x="6505700" y="5475858"/>
              <a:ext cx="89064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Nucleo</a:t>
              </a:r>
              <a:r>
                <a:rPr lang="en-US" sz="1200" dirty="0"/>
                <a:t>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9B0460-D767-B641-8487-AB33891A046E}"/>
                </a:ext>
              </a:extLst>
            </p:cNvPr>
            <p:cNvSpPr txBox="1"/>
            <p:nvPr/>
          </p:nvSpPr>
          <p:spPr>
            <a:xfrm>
              <a:off x="6270173" y="6034901"/>
              <a:ext cx="127065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Mitocondrio</a:t>
              </a:r>
              <a:endParaRPr lang="en-US" sz="1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339930-28BD-6D41-B9C8-71DD92609352}"/>
                </a:ext>
              </a:extLst>
            </p:cNvPr>
            <p:cNvSpPr txBox="1"/>
            <p:nvPr/>
          </p:nvSpPr>
          <p:spPr>
            <a:xfrm>
              <a:off x="2918865" y="5398015"/>
              <a:ext cx="1407658" cy="7358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Reticolo</a:t>
              </a:r>
              <a:r>
                <a:rPr lang="en-US" sz="1200" dirty="0"/>
                <a:t> </a:t>
              </a:r>
              <a:r>
                <a:rPr lang="en-US" sz="1200" dirty="0" err="1"/>
                <a:t>endoplasmatico</a:t>
              </a:r>
              <a:r>
                <a:rPr lang="en-US" sz="1200" dirty="0"/>
                <a:t> </a:t>
              </a:r>
              <a:r>
                <a:rPr lang="en-US" sz="1200" dirty="0" err="1"/>
                <a:t>liscio</a:t>
              </a:r>
              <a:r>
                <a:rPr lang="en-US" sz="1200" dirty="0"/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4CA45F-9687-7540-BBC3-72FCB1C1FFE9}"/>
                </a:ext>
              </a:extLst>
            </p:cNvPr>
            <p:cNvSpPr txBox="1"/>
            <p:nvPr/>
          </p:nvSpPr>
          <p:spPr>
            <a:xfrm>
              <a:off x="3459419" y="3724295"/>
              <a:ext cx="867103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Microvilli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CDDDADE-3E79-8440-A92B-BB19306A54BC}"/>
              </a:ext>
            </a:extLst>
          </p:cNvPr>
          <p:cNvSpPr/>
          <p:nvPr/>
        </p:nvSpPr>
        <p:spPr>
          <a:xfrm flipH="1">
            <a:off x="5024114" y="4043598"/>
            <a:ext cx="217630" cy="5078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F049C90-DBFE-6744-8DDF-A74A878A1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68" y="1873939"/>
            <a:ext cx="3556566" cy="3392458"/>
          </a:xfrm>
          <a:prstGeom prst="rect">
            <a:avLst/>
          </a:prstGeom>
          <a:noFill/>
          <a:ln w="38100" cap="flat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3D6EAD-54FB-5141-852D-F1CC9190B60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50B15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9975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432899" flipH="1" flipV="1">
            <a:off x="5166575" y="3086419"/>
            <a:ext cx="1528516" cy="878224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84CE77E-7F63-4343-9BB5-462D179435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791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02"/>
    </mc:Choice>
    <mc:Fallback>
      <p:transition spd="slow" advTm="9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D7CD-B6A9-974B-8C6A-28D967A93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Ciglia</a:t>
            </a:r>
            <a:r>
              <a:rPr lang="en-US" b="1" dirty="0">
                <a:solidFill>
                  <a:srgbClr val="FF0000"/>
                </a:solidFill>
              </a:rPr>
              <a:t> e </a:t>
            </a:r>
            <a:r>
              <a:rPr lang="en-US" b="1" dirty="0" err="1">
                <a:solidFill>
                  <a:srgbClr val="FF0000"/>
                </a:solidFill>
              </a:rPr>
              <a:t>flagelli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03366-6D3F-AA47-BFE3-5492AEBCD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465828" cy="2735065"/>
          </a:xfrm>
        </p:spPr>
        <p:txBody>
          <a:bodyPr>
            <a:normAutofit/>
          </a:bodyPr>
          <a:lstStyle/>
          <a:p>
            <a:r>
              <a:rPr lang="it-IT" altLang="it-IT" sz="2400" dirty="0">
                <a:cs typeface="Arial" panose="020B0604020202020204" pitchFamily="34" charset="0"/>
              </a:rPr>
              <a:t>Ciglia e flagelli sono </a:t>
            </a:r>
            <a:r>
              <a:rPr lang="it-IT" altLang="it-IT" sz="2400" b="1" dirty="0">
                <a:cs typeface="Arial" panose="020B0604020202020204" pitchFamily="34" charset="0"/>
              </a:rPr>
              <a:t>estroflessioni </a:t>
            </a:r>
            <a:r>
              <a:rPr lang="it-IT" altLang="it-IT" sz="2400" dirty="0">
                <a:cs typeface="Arial" panose="020B0604020202020204" pitchFamily="34" charset="0"/>
              </a:rPr>
              <a:t>a forma di frusta che si trovano in alcune cellule procariotiche ed eucariotiche.</a:t>
            </a:r>
          </a:p>
          <a:p>
            <a:r>
              <a:rPr lang="it-IT" altLang="it-IT" sz="2400" dirty="0">
                <a:cs typeface="Arial" panose="020B0604020202020204" pitchFamily="34" charset="0"/>
              </a:rPr>
              <a:t>Negli animali svolgono ruoli cruciali lungo il tratto </a:t>
            </a:r>
            <a:r>
              <a:rPr lang="it-IT" altLang="it-IT" sz="2400" i="1" dirty="0">
                <a:cs typeface="Arial" panose="020B0604020202020204" pitchFamily="34" charset="0"/>
              </a:rPr>
              <a:t>respiratorio</a:t>
            </a:r>
            <a:r>
              <a:rPr lang="it-IT" altLang="it-IT" sz="2400" dirty="0">
                <a:cs typeface="Arial" panose="020B0604020202020204" pitchFamily="34" charset="0"/>
              </a:rPr>
              <a:t> e </a:t>
            </a:r>
            <a:r>
              <a:rPr lang="it-IT" altLang="it-IT" sz="2400" i="1" dirty="0">
                <a:cs typeface="Arial" panose="020B0604020202020204" pitchFamily="34" charset="0"/>
              </a:rPr>
              <a:t>riproduttivo</a:t>
            </a:r>
            <a:r>
              <a:rPr lang="it-IT" altLang="it-IT" sz="2400" dirty="0">
                <a:cs typeface="Arial" panose="020B0604020202020204" pitchFamily="34" charset="0"/>
              </a:rPr>
              <a:t>.</a:t>
            </a:r>
          </a:p>
          <a:p>
            <a:endParaRPr lang="it-IT" altLang="it-IT" sz="7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it-IT" altLang="it-IT" sz="2400" dirty="0">
                <a:cs typeface="Arial" panose="020B0604020202020204" pitchFamily="34" charset="0"/>
              </a:rPr>
              <a:t>Le </a:t>
            </a:r>
            <a:r>
              <a:rPr lang="it-IT" altLang="it-IT" sz="2400" b="1" dirty="0">
                <a:cs typeface="Arial" panose="020B0604020202020204" pitchFamily="34" charset="0"/>
              </a:rPr>
              <a:t>ciglia</a:t>
            </a:r>
            <a:r>
              <a:rPr lang="it-IT" altLang="it-IT" sz="2400" dirty="0">
                <a:cs typeface="Arial" panose="020B0604020202020204" pitchFamily="34" charset="0"/>
              </a:rPr>
              <a:t> sono strutture brevi </a:t>
            </a:r>
            <a:r>
              <a:rPr lang="en-US" altLang="it-IT" sz="2400" dirty="0">
                <a:cs typeface="Arial" panose="020B0604020202020204" pitchFamily="34" charset="0"/>
              </a:rPr>
              <a:t>(</a:t>
            </a:r>
            <a:r>
              <a:rPr lang="it-IT" altLang="it-IT" sz="2400" dirty="0">
                <a:cs typeface="Arial" panose="020B0604020202020204" pitchFamily="34" charset="0"/>
              </a:rPr>
              <a:t>2-10 </a:t>
            </a:r>
            <a:r>
              <a:rPr lang="it-IT" altLang="it-IT" sz="2400" dirty="0" err="1">
                <a:cs typeface="Arial" panose="020B0604020202020204" pitchFamily="34" charset="0"/>
              </a:rPr>
              <a:t>μm</a:t>
            </a:r>
            <a:r>
              <a:rPr lang="it-IT" altLang="it-IT" sz="2400" dirty="0">
                <a:cs typeface="Arial" panose="020B0604020202020204" pitchFamily="34" charset="0"/>
              </a:rPr>
              <a:t>).</a:t>
            </a:r>
          </a:p>
          <a:p>
            <a:r>
              <a:rPr lang="it-IT" altLang="it-IT" sz="2400" dirty="0">
                <a:cs typeface="Arial" panose="020B0604020202020204" pitchFamily="34" charset="0"/>
              </a:rPr>
              <a:t>I </a:t>
            </a:r>
            <a:r>
              <a:rPr lang="it-IT" altLang="it-IT" sz="2400" b="1" dirty="0">
                <a:cs typeface="Arial" panose="020B0604020202020204" pitchFamily="34" charset="0"/>
              </a:rPr>
              <a:t>flagelli</a:t>
            </a:r>
            <a:r>
              <a:rPr lang="it-IT" altLang="it-IT" sz="2400" dirty="0">
                <a:cs typeface="Arial" panose="020B0604020202020204" pitchFamily="34" charset="0"/>
              </a:rPr>
              <a:t> sono appendici più lunghe (200 </a:t>
            </a:r>
            <a:r>
              <a:rPr lang="it-IT" altLang="it-IT" sz="2400" dirty="0" err="1">
                <a:cs typeface="Arial" panose="020B0604020202020204" pitchFamily="34" charset="0"/>
              </a:rPr>
              <a:t>μm</a:t>
            </a:r>
            <a:r>
              <a:rPr lang="it-IT" altLang="it-IT" sz="2400" dirty="0">
                <a:cs typeface="Arial" panose="020B0604020202020204" pitchFamily="34" charset="0"/>
              </a:rPr>
              <a:t>).</a:t>
            </a:r>
          </a:p>
          <a:p>
            <a:endParaRPr lang="en-US" sz="2400" dirty="0"/>
          </a:p>
        </p:txBody>
      </p:sp>
      <p:pic>
        <p:nvPicPr>
          <p:cNvPr id="4" name="Immagine 1">
            <a:extLst>
              <a:ext uri="{FF2B5EF4-FFF2-40B4-BE49-F238E27FC236}">
                <a16:creationId xmlns:a16="http://schemas.microsoft.com/office/drawing/2014/main" id="{47062B01-DBEB-3B4C-A522-F84B1A722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359" y="174395"/>
            <a:ext cx="3887110" cy="463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F573353B-5325-A746-919B-ADF004D8D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20" y="4560690"/>
            <a:ext cx="2964194" cy="207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90EAAE-640B-264A-99FC-6B92DCEA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14" y="4560690"/>
            <a:ext cx="2846216" cy="20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E01A2E-AF97-484B-9BCD-C2B6B43F11E7}"/>
              </a:ext>
            </a:extLst>
          </p:cNvPr>
          <p:cNvSpPr/>
          <p:nvPr/>
        </p:nvSpPr>
        <p:spPr>
          <a:xfrm>
            <a:off x="2068696" y="6527119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>
                <a:cs typeface="Arial" panose="020B0604020202020204" pitchFamily="34" charset="0"/>
              </a:rPr>
              <a:t>ciglia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C55BE7-353B-924B-8DCE-38B3F2E6E248}"/>
              </a:ext>
            </a:extLst>
          </p:cNvPr>
          <p:cNvSpPr/>
          <p:nvPr/>
        </p:nvSpPr>
        <p:spPr>
          <a:xfrm>
            <a:off x="5157217" y="6521757"/>
            <a:ext cx="938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>
                <a:cs typeface="Arial" panose="020B0604020202020204" pitchFamily="34" charset="0"/>
              </a:rPr>
              <a:t>flagello</a:t>
            </a:r>
            <a:r>
              <a:rPr lang="it-IT" altLang="it-IT" dirty="0"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B4FFB5-A6BD-784C-B901-D7B4014E7E61}"/>
              </a:ext>
            </a:extLst>
          </p:cNvPr>
          <p:cNvCxnSpPr>
            <a:cxnSpLocks/>
          </p:cNvCxnSpPr>
          <p:nvPr/>
        </p:nvCxnSpPr>
        <p:spPr>
          <a:xfrm flipH="1" flipV="1">
            <a:off x="1720427" y="6176963"/>
            <a:ext cx="451483" cy="4608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D2CE40-FD3B-D64A-AD8A-BCEF85AB67D8}"/>
              </a:ext>
            </a:extLst>
          </p:cNvPr>
          <p:cNvCxnSpPr>
            <a:cxnSpLocks/>
            <a:stCxn id="5" idx="2"/>
          </p:cNvCxnSpPr>
          <p:nvPr/>
        </p:nvCxnSpPr>
        <p:spPr>
          <a:xfrm flipV="1">
            <a:off x="5463517" y="5906531"/>
            <a:ext cx="0" cy="7312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F84CA53-B50B-974A-AFE6-7B3D2EA6F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4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50"/>
    </mc:Choice>
    <mc:Fallback>
      <p:transition spd="slow" advTm="64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B4D78-5C71-044F-93B8-9E7161EE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Endocitosi</a:t>
            </a:r>
            <a:r>
              <a:rPr lang="en-US" b="1" dirty="0">
                <a:solidFill>
                  <a:srgbClr val="FF0000"/>
                </a:solidFill>
              </a:rPr>
              <a:t> vs. </a:t>
            </a:r>
            <a:r>
              <a:rPr lang="en-US" b="1" dirty="0" err="1">
                <a:solidFill>
                  <a:srgbClr val="FF0000"/>
                </a:solidFill>
              </a:rPr>
              <a:t>esositosi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C6DE60-3759-D74F-8677-C246DA6D4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687315" y="1559477"/>
            <a:ext cx="6110881" cy="49223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33D209-2F2B-E740-86E3-E2E11DD3F0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30"/>
          <a:stretch/>
        </p:blipFill>
        <p:spPr>
          <a:xfrm>
            <a:off x="496471" y="1425381"/>
            <a:ext cx="5190844" cy="51905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5FC5C9-B226-CC4D-9CB6-DA1796D45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5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68"/>
    </mc:Choice>
    <mc:Fallback>
      <p:transition spd="slow" advTm="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AFB9B-95B2-3144-8D80-B86EC1164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Perossisomi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4FEAB-CA9B-B047-8CDC-7E6A10432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SzPct val="100000"/>
            </a:pP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I </a:t>
            </a:r>
            <a:r>
              <a:rPr lang="it-IT" altLang="it-IT" sz="2400" b="1" dirty="0" err="1">
                <a:cs typeface="Arial" panose="020B0604020202020204" pitchFamily="34" charset="0"/>
                <a:sym typeface="Arial Bold" charset="0"/>
              </a:rPr>
              <a:t>perossisomi</a:t>
            </a: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 hanno un aspetto simile a lisosomi svuotati e contengono perossidi che demoliscono molecole.</a:t>
            </a:r>
          </a:p>
          <a:p>
            <a:pPr algn="just">
              <a:buSzPct val="100000"/>
            </a:pPr>
            <a:r>
              <a:rPr lang="it-IT" altLang="it-IT" sz="2400" i="1" dirty="0">
                <a:cs typeface="Arial" panose="020B0604020202020204" pitchFamily="34" charset="0"/>
                <a:sym typeface="Arial Bold" charset="0"/>
              </a:rPr>
              <a:t>Perossidi</a:t>
            </a: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 – molecole reattive che rompono legami chimici. </a:t>
            </a:r>
          </a:p>
          <a:p>
            <a:pPr algn="just">
              <a:buSzPct val="100000"/>
            </a:pP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Combinandosi con vescicole di endocitosi formano </a:t>
            </a:r>
            <a:r>
              <a:rPr lang="it-IT" altLang="it-IT" sz="2400" dirty="0" err="1">
                <a:cs typeface="Arial" panose="020B0604020202020204" pitchFamily="34" charset="0"/>
                <a:sym typeface="Arial Bold" charset="0"/>
              </a:rPr>
              <a:t>endosomi</a:t>
            </a: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 (simile ai lisosomi). </a:t>
            </a:r>
          </a:p>
          <a:p>
            <a:pPr algn="just">
              <a:buSzPct val="100000"/>
            </a:pP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Disfunzioni di </a:t>
            </a:r>
            <a:r>
              <a:rPr lang="it-IT" altLang="it-IT" sz="2400" dirty="0" err="1">
                <a:cs typeface="Arial" panose="020B0604020202020204" pitchFamily="34" charset="0"/>
                <a:sym typeface="Arial Bold" charset="0"/>
              </a:rPr>
              <a:t>perossisomi</a:t>
            </a: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 può comportare l’insorgenza di alcune forme di cancro.</a:t>
            </a:r>
          </a:p>
          <a:p>
            <a:pPr algn="just">
              <a:buSzPct val="100000"/>
            </a:pPr>
            <a:endParaRPr lang="it-IT" altLang="it-IT" sz="2400" dirty="0">
              <a:cs typeface="Arial" panose="020B0604020202020204" pitchFamily="34" charset="0"/>
              <a:sym typeface="Arial Bold" charset="0"/>
            </a:endParaRPr>
          </a:p>
          <a:p>
            <a:pPr algn="just">
              <a:buSzPct val="100000"/>
            </a:pP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Nei </a:t>
            </a:r>
            <a:r>
              <a:rPr lang="it-IT" altLang="it-IT" sz="2400" b="1" dirty="0">
                <a:cs typeface="Arial" panose="020B0604020202020204" pitchFamily="34" charset="0"/>
                <a:sym typeface="Arial Bold" charset="0"/>
              </a:rPr>
              <a:t>vacuoli</a:t>
            </a: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 delle piante vengono accumulate sostanze di riserva (acqua, zuccheri, sali); essi hanno inoltre funzione lisosomiale.</a:t>
            </a:r>
            <a:endParaRPr lang="it-IT" altLang="it-IT" sz="2400" dirty="0">
              <a:cs typeface="Arial" panose="020B0604020202020204" pitchFamily="34" charset="0"/>
            </a:endParaRPr>
          </a:p>
          <a:p>
            <a:pPr algn="just">
              <a:buSzPct val="100000"/>
            </a:pPr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2A9FA9-0C70-D047-964D-4760D18C7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4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09"/>
    </mc:Choice>
    <mc:Fallback>
      <p:transition spd="slow" advTm="8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2134B-6735-B343-AA51-C8426BF6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>
                <a:solidFill>
                  <a:srgbClr val="FF0000"/>
                </a:solidFill>
              </a:rPr>
              <a:t>Gli organuli del sistema delle membrane interne lavorano in sinergia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Immagine 1">
            <a:extLst>
              <a:ext uri="{FF2B5EF4-FFF2-40B4-BE49-F238E27FC236}">
                <a16:creationId xmlns:a16="http://schemas.microsoft.com/office/drawing/2014/main" id="{55CA2104-D275-174D-95BB-3D779FB13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1" y="1690688"/>
            <a:ext cx="7094912" cy="52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090FD1-78E9-F341-87E5-6EBC7B44C860}"/>
              </a:ext>
            </a:extLst>
          </p:cNvPr>
          <p:cNvSpPr txBox="1"/>
          <p:nvPr/>
        </p:nvSpPr>
        <p:spPr>
          <a:xfrm>
            <a:off x="332508" y="2618510"/>
            <a:ext cx="220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Vescicole</a:t>
            </a:r>
            <a:r>
              <a:rPr lang="en-US" dirty="0"/>
              <a:t> di </a:t>
            </a:r>
            <a:r>
              <a:rPr lang="en-US" dirty="0" err="1"/>
              <a:t>trasporto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91F15C-055D-1F40-85EF-0DFED816D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4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694"/>
    </mc:Choice>
    <mc:Fallback>
      <p:transition spd="slow" advTm="219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483F8-BA96-134A-9F04-CF136A456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Mitocondri</a:t>
            </a:r>
            <a:r>
              <a:rPr lang="en-US" b="1" dirty="0">
                <a:solidFill>
                  <a:srgbClr val="FF0000"/>
                </a:solidFill>
              </a:rPr>
              <a:t> e </a:t>
            </a:r>
            <a:r>
              <a:rPr lang="en-US" b="1" dirty="0" err="1">
                <a:solidFill>
                  <a:srgbClr val="FF0000"/>
                </a:solidFill>
              </a:rPr>
              <a:t>cloroplasti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D6920-2D16-9A4F-BDC8-D4D451EE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«centrali energetiche» cellulari;</a:t>
            </a:r>
          </a:p>
          <a:p>
            <a:r>
              <a:rPr lang="it-IT" altLang="it-IT" sz="2400" dirty="0">
                <a:cs typeface="Arial" panose="020B0604020202020204" pitchFamily="34" charset="0"/>
              </a:rPr>
              <a:t>gestiscono la </a:t>
            </a:r>
            <a:r>
              <a:rPr lang="it-IT" altLang="it-IT" sz="2400" b="1" dirty="0">
                <a:cs typeface="Arial" panose="020B0604020202020204" pitchFamily="34" charset="0"/>
              </a:rPr>
              <a:t>produzione di energia </a:t>
            </a:r>
            <a:r>
              <a:rPr lang="it-IT" altLang="it-IT" sz="2400" dirty="0">
                <a:cs typeface="Arial" panose="020B0604020202020204" pitchFamily="34" charset="0"/>
              </a:rPr>
              <a:t>tramite i processi di </a:t>
            </a:r>
            <a:r>
              <a:rPr lang="it-IT" altLang="it-IT" sz="2400" i="1" dirty="0">
                <a:cs typeface="Arial" panose="020B0604020202020204" pitchFamily="34" charset="0"/>
              </a:rPr>
              <a:t>fotosintesi</a:t>
            </a:r>
            <a:r>
              <a:rPr lang="it-IT" altLang="it-IT" sz="2400" dirty="0">
                <a:cs typeface="Arial" panose="020B0604020202020204" pitchFamily="34" charset="0"/>
              </a:rPr>
              <a:t> e </a:t>
            </a:r>
            <a:r>
              <a:rPr lang="it-IT" altLang="it-IT" sz="2400" i="1" dirty="0">
                <a:cs typeface="Arial" panose="020B0604020202020204" pitchFamily="34" charset="0"/>
              </a:rPr>
              <a:t>respirazione;</a:t>
            </a:r>
          </a:p>
          <a:p>
            <a:r>
              <a:rPr lang="it-IT" altLang="it-IT" sz="2400" dirty="0"/>
              <a:t>circondati da una doppia membrana;</a:t>
            </a:r>
          </a:p>
          <a:p>
            <a:r>
              <a:rPr lang="it-IT" altLang="it-IT" sz="2400" dirty="0"/>
              <a:t>abbondanti in tutte le cellule eucariote metabolicamente attive.</a:t>
            </a:r>
          </a:p>
          <a:p>
            <a:endParaRPr lang="it-IT" altLang="it-IT" sz="2400" dirty="0">
              <a:cs typeface="Arial" panose="020B0604020202020204" pitchFamily="34" charset="0"/>
            </a:endParaRPr>
          </a:p>
          <a:p>
            <a:endParaRPr lang="it-IT" altLang="it-IT" sz="2400" dirty="0">
              <a:cs typeface="Arial" panose="020B0604020202020204" pitchFamily="34" charset="0"/>
              <a:sym typeface="Arial Bold" charset="0"/>
            </a:endParaRPr>
          </a:p>
          <a:p>
            <a:endParaRPr lang="en-US" sz="2400" dirty="0"/>
          </a:p>
        </p:txBody>
      </p:sp>
      <p:pic>
        <p:nvPicPr>
          <p:cNvPr id="4" name="Immagine 1">
            <a:extLst>
              <a:ext uri="{FF2B5EF4-FFF2-40B4-BE49-F238E27FC236}">
                <a16:creationId xmlns:a16="http://schemas.microsoft.com/office/drawing/2014/main" id="{C2463B57-EC97-9F4D-ACEB-045C1E436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4001294"/>
            <a:ext cx="7435850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C9B99D-B5A5-CF4C-BEC5-7DB440351CB7}"/>
              </a:ext>
            </a:extLst>
          </p:cNvPr>
          <p:cNvSpPr txBox="1"/>
          <p:nvPr/>
        </p:nvSpPr>
        <p:spPr>
          <a:xfrm>
            <a:off x="2874207" y="6306613"/>
            <a:ext cx="165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Cellula</a:t>
            </a:r>
            <a:r>
              <a:rPr lang="en-US" dirty="0"/>
              <a:t> </a:t>
            </a:r>
            <a:r>
              <a:rPr lang="en-US" dirty="0" err="1"/>
              <a:t>vegetale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50935A-E369-454B-88B6-0DDCF035B24A}"/>
              </a:ext>
            </a:extLst>
          </p:cNvPr>
          <p:cNvSpPr txBox="1"/>
          <p:nvPr/>
        </p:nvSpPr>
        <p:spPr>
          <a:xfrm>
            <a:off x="6982382" y="6306613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Cellula</a:t>
            </a:r>
            <a:r>
              <a:rPr lang="en-US" dirty="0"/>
              <a:t> </a:t>
            </a:r>
            <a:r>
              <a:rPr lang="en-US" dirty="0" err="1"/>
              <a:t>animale</a:t>
            </a: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F2AFF50-D3F4-1F40-8845-9FB60AC22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5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08"/>
    </mc:Choice>
    <mc:Fallback>
      <p:transition spd="slow" advTm="96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">
            <a:extLst>
              <a:ext uri="{FF2B5EF4-FFF2-40B4-BE49-F238E27FC236}">
                <a16:creationId xmlns:a16="http://schemas.microsoft.com/office/drawing/2014/main" id="{41DF32CF-E311-434D-A2B2-F3302A045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88" y="190612"/>
            <a:ext cx="3667768" cy="33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E3C1A-1F99-2640-9C89-4DD7506C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Cloroplasti</a:t>
            </a:r>
            <a:r>
              <a:rPr lang="en-US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09196-457C-F945-A603-4E952C44C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5422"/>
            <a:ext cx="8305800" cy="4860908"/>
          </a:xfrm>
        </p:spPr>
        <p:txBody>
          <a:bodyPr>
            <a:normAutofit/>
          </a:bodyPr>
          <a:lstStyle/>
          <a:p>
            <a:r>
              <a:rPr lang="it-IT" altLang="it-IT" sz="2400" b="1" dirty="0">
                <a:cs typeface="Arial" panose="020B0604020202020204" pitchFamily="34" charset="0"/>
              </a:rPr>
              <a:t>Fotosintesi </a:t>
            </a:r>
            <a:r>
              <a:rPr lang="it-IT" altLang="it-IT" sz="2400" b="1" dirty="0" err="1">
                <a:cs typeface="Arial" panose="020B0604020202020204" pitchFamily="34" charset="0"/>
              </a:rPr>
              <a:t>clorofiliana</a:t>
            </a:r>
            <a:r>
              <a:rPr lang="it-IT" altLang="it-IT" sz="2400" dirty="0">
                <a:cs typeface="Arial" panose="020B0604020202020204" pitchFamily="34" charset="0"/>
              </a:rPr>
              <a:t>:</a:t>
            </a:r>
          </a:p>
          <a:p>
            <a:endParaRPr lang="it-IT" altLang="it-IT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it-IT" altLang="it-IT" sz="2400" dirty="0"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DB28D-77DE-CA43-A052-68BC4B465A50}"/>
              </a:ext>
            </a:extLst>
          </p:cNvPr>
          <p:cNvSpPr>
            <a:spLocks/>
          </p:cNvSpPr>
          <p:nvPr/>
        </p:nvSpPr>
        <p:spPr bwMode="auto">
          <a:xfrm>
            <a:off x="1071770" y="2261774"/>
            <a:ext cx="885666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it-IT" altLang="it-IT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uppo 2">
            <a:extLst>
              <a:ext uri="{FF2B5EF4-FFF2-40B4-BE49-F238E27FC236}">
                <a16:creationId xmlns:a16="http://schemas.microsoft.com/office/drawing/2014/main" id="{BFECAC2B-7F25-8640-AB75-534AC229616A}"/>
              </a:ext>
            </a:extLst>
          </p:cNvPr>
          <p:cNvGrpSpPr>
            <a:grpSpLocks/>
          </p:cNvGrpSpPr>
          <p:nvPr/>
        </p:nvGrpSpPr>
        <p:grpSpPr bwMode="auto">
          <a:xfrm>
            <a:off x="1050926" y="2741096"/>
            <a:ext cx="7256463" cy="906464"/>
            <a:chOff x="657492" y="4457684"/>
            <a:chExt cx="7256463" cy="906330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CAC37F69-B779-CC46-BC1F-89E9932F8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955" y="4492664"/>
              <a:ext cx="1263650" cy="62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it-IT" sz="3600" dirty="0">
                  <a:solidFill>
                    <a:schemeClr val="tx1"/>
                  </a:solidFill>
                  <a:cs typeface="Arial" panose="020B0604020202020204" pitchFamily="34" charset="0"/>
                </a:rPr>
                <a:t>6CO</a:t>
              </a:r>
              <a:r>
                <a:rPr lang="en-US" altLang="it-IT" sz="3600" baseline="-6000" dirty="0">
                  <a:solidFill>
                    <a:schemeClr val="tx1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D711807B-DA9E-8B46-B7F6-E30E127EB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930" y="4483124"/>
              <a:ext cx="1263650" cy="62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it-IT" sz="3600" dirty="0">
                  <a:solidFill>
                    <a:schemeClr val="tx1"/>
                  </a:solidFill>
                  <a:cs typeface="Arial" panose="020B0604020202020204" pitchFamily="34" charset="0"/>
                </a:rPr>
                <a:t>6H</a:t>
              </a:r>
              <a:r>
                <a:rPr lang="en-US" altLang="it-IT" sz="3600" baseline="-6000" dirty="0">
                  <a:solidFill>
                    <a:schemeClr val="tx1"/>
                  </a:solidFill>
                  <a:cs typeface="Arial" panose="020B0604020202020204" pitchFamily="34" charset="0"/>
                </a:rPr>
                <a:t>2</a:t>
              </a:r>
              <a:r>
                <a:rPr lang="en-US" altLang="it-IT" sz="3600" dirty="0">
                  <a:solidFill>
                    <a:schemeClr val="tx1"/>
                  </a:solidFill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8BBCD118-76A9-1841-88CC-ED85FDCDE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9255" y="4483124"/>
              <a:ext cx="422275" cy="62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it-IT" sz="3600" dirty="0">
                  <a:solidFill>
                    <a:schemeClr val="tx1"/>
                  </a:solidFill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63A66402-B9F7-D040-AA7B-F6AD99E48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480" y="4457684"/>
              <a:ext cx="420688" cy="62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it-IT" sz="3600">
                  <a:solidFill>
                    <a:schemeClr val="tx1"/>
                  </a:solidFill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78E22AEB-A276-074F-BB4A-A07E50A16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217" y="4457684"/>
              <a:ext cx="1847850" cy="62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it-IT" sz="3600" dirty="0">
                  <a:solidFill>
                    <a:schemeClr val="tx1"/>
                  </a:solidFill>
                  <a:cs typeface="Arial" panose="020B0604020202020204" pitchFamily="34" charset="0"/>
                </a:rPr>
                <a:t>C</a:t>
              </a:r>
              <a:r>
                <a:rPr lang="en-US" altLang="it-IT" sz="3600" baseline="-6000" dirty="0">
                  <a:solidFill>
                    <a:schemeClr val="tx1"/>
                  </a:solidFill>
                  <a:cs typeface="Arial" panose="020B0604020202020204" pitchFamily="34" charset="0"/>
                </a:rPr>
                <a:t>6</a:t>
              </a:r>
              <a:r>
                <a:rPr lang="en-US" altLang="it-IT" sz="3600" dirty="0">
                  <a:solidFill>
                    <a:schemeClr val="tx1"/>
                  </a:solidFill>
                  <a:cs typeface="Arial" panose="020B0604020202020204" pitchFamily="34" charset="0"/>
                </a:rPr>
                <a:t>H</a:t>
              </a:r>
              <a:r>
                <a:rPr lang="en-US" altLang="it-IT" sz="3600" baseline="-6000" dirty="0">
                  <a:solidFill>
                    <a:schemeClr val="tx1"/>
                  </a:solidFill>
                  <a:cs typeface="Arial" panose="020B0604020202020204" pitchFamily="34" charset="0"/>
                </a:rPr>
                <a:t>12</a:t>
              </a:r>
              <a:r>
                <a:rPr lang="en-US" altLang="it-IT" sz="3600" dirty="0">
                  <a:solidFill>
                    <a:schemeClr val="tx1"/>
                  </a:solidFill>
                  <a:cs typeface="Arial" panose="020B0604020202020204" pitchFamily="34" charset="0"/>
                </a:rPr>
                <a:t>O</a:t>
              </a:r>
              <a:r>
                <a:rPr lang="en-US" altLang="it-IT" sz="3600" baseline="-6000" dirty="0">
                  <a:solidFill>
                    <a:schemeClr val="tx1"/>
                  </a:solidFill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DCF2076A-1688-CD48-B5A4-B6D9EECD1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505" y="4483124"/>
              <a:ext cx="933450" cy="62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it-IT" sz="3600">
                  <a:solidFill>
                    <a:schemeClr val="tx1"/>
                  </a:solidFill>
                  <a:cs typeface="Arial" panose="020B0604020202020204" pitchFamily="34" charset="0"/>
                </a:rPr>
                <a:t>6O</a:t>
              </a:r>
              <a:r>
                <a:rPr lang="en-US" altLang="it-IT" sz="3600" baseline="-6000">
                  <a:solidFill>
                    <a:schemeClr val="tx1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C0931D65-0D59-3E4F-BD4A-26BF10A6D3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67405" y="4828150"/>
              <a:ext cx="7524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2C0C1794-E48C-384D-A6D2-9DBCF1DCF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6180" y="5163638"/>
              <a:ext cx="568744" cy="20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400">
                  <a:solidFill>
                    <a:schemeClr val="tx1"/>
                  </a:solidFill>
                  <a:cs typeface="Arial" panose="020B0604020202020204" pitchFamily="34" charset="0"/>
                </a:rPr>
                <a:t>acqua</a:t>
              </a: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B83900E2-9CCA-D745-885B-C40793D27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492" y="5163637"/>
              <a:ext cx="1564210" cy="20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400">
                  <a:solidFill>
                    <a:schemeClr val="tx1"/>
                  </a:solidFill>
                  <a:cs typeface="Arial" panose="020B0604020202020204" pitchFamily="34" charset="0"/>
                </a:rPr>
                <a:t>anidride carbonica</a:t>
              </a: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EEB6DBD5-31B8-3441-A588-7D6E04111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967" y="5163637"/>
              <a:ext cx="738663" cy="20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400">
                  <a:solidFill>
                    <a:schemeClr val="tx1"/>
                  </a:solidFill>
                  <a:cs typeface="Arial" panose="020B0604020202020204" pitchFamily="34" charset="0"/>
                </a:rPr>
                <a:t>glucosio</a:t>
              </a: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E786D9B3-311C-B448-B857-7E71D6037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536" y="5163637"/>
              <a:ext cx="797974" cy="20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400">
                  <a:solidFill>
                    <a:schemeClr val="tx1"/>
                  </a:solidFill>
                  <a:cs typeface="Arial" panose="020B0604020202020204" pitchFamily="34" charset="0"/>
                </a:rPr>
                <a:t>ossigeno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B289778-FD3E-5744-90DB-5CA47459369A}"/>
              </a:ext>
            </a:extLst>
          </p:cNvPr>
          <p:cNvSpPr/>
          <p:nvPr/>
        </p:nvSpPr>
        <p:spPr>
          <a:xfrm>
            <a:off x="838200" y="4232669"/>
            <a:ext cx="108777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I cloroplasti svolgono </a:t>
            </a:r>
            <a:r>
              <a:rPr lang="it-IT" altLang="it-IT" sz="2400" i="1" dirty="0">
                <a:cs typeface="Arial" panose="020B0604020202020204" pitchFamily="34" charset="0"/>
                <a:sym typeface="Arial Bold" charset="0"/>
              </a:rPr>
              <a:t>funzione fotosintetica</a:t>
            </a: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La doppia membrana dei cloroplasti racchiude un ampio spazio detto </a:t>
            </a:r>
            <a:r>
              <a:rPr lang="it-IT" altLang="it-IT" sz="2400" b="1" dirty="0">
                <a:cs typeface="Arial" panose="020B0604020202020204" pitchFamily="34" charset="0"/>
                <a:sym typeface="Arial Bold" charset="0"/>
              </a:rPr>
              <a:t>stroma</a:t>
            </a: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, dove avviene la </a:t>
            </a:r>
            <a:r>
              <a:rPr lang="it-IT" altLang="it-IT" sz="2400" i="1" dirty="0">
                <a:cs typeface="Arial" panose="020B0604020202020204" pitchFamily="34" charset="0"/>
                <a:sym typeface="Arial Bold" charset="0"/>
              </a:rPr>
              <a:t>sintesi dei carboidrati</a:t>
            </a: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La </a:t>
            </a:r>
            <a:r>
              <a:rPr lang="it-IT" altLang="it-IT" sz="2400" i="1" dirty="0">
                <a:cs typeface="Arial" panose="020B0604020202020204" pitchFamily="34" charset="0"/>
                <a:sym typeface="Arial Bold" charset="0"/>
              </a:rPr>
              <a:t>clorofilla</a:t>
            </a: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 che cattura la luce solare è invece localizzata nella </a:t>
            </a:r>
            <a:r>
              <a:rPr lang="it-IT" altLang="it-IT" sz="2400" b="1" dirty="0">
                <a:cs typeface="Arial" panose="020B0604020202020204" pitchFamily="34" charset="0"/>
                <a:sym typeface="Arial Bold" charset="0"/>
              </a:rPr>
              <a:t>membrana dei tilacoidi</a:t>
            </a:r>
            <a:r>
              <a:rPr lang="it-IT" altLang="it-IT" sz="2400" dirty="0">
                <a:cs typeface="Arial" panose="020B0604020202020204" pitchFamily="34" charset="0"/>
                <a:sym typeface="Arial Bold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altLang="it-IT" sz="2400" dirty="0">
              <a:cs typeface="Arial" panose="020B0604020202020204" pitchFamily="34" charset="0"/>
            </a:endParaRPr>
          </a:p>
        </p:txBody>
      </p:sp>
      <p:sp>
        <p:nvSpPr>
          <p:cNvPr id="19" name="Lightning Bolt 18">
            <a:extLst>
              <a:ext uri="{FF2B5EF4-FFF2-40B4-BE49-F238E27FC236}">
                <a16:creationId xmlns:a16="http://schemas.microsoft.com/office/drawing/2014/main" id="{B02D309D-A9C3-E840-8ECC-6544AD7CF5E4}"/>
              </a:ext>
            </a:extLst>
          </p:cNvPr>
          <p:cNvSpPr/>
          <p:nvPr/>
        </p:nvSpPr>
        <p:spPr>
          <a:xfrm>
            <a:off x="4151620" y="2447553"/>
            <a:ext cx="569607" cy="569607"/>
          </a:xfrm>
          <a:prstGeom prst="lightningBol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6529F861-9146-5F43-9A6B-5042E39FB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55"/>
    </mc:Choice>
    <mc:Fallback>
      <p:transition spd="slow" advTm="7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id="{0856319D-FB6F-1041-906F-D494866F6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973" y="0"/>
            <a:ext cx="3784600" cy="334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xplosion 2 20">
            <a:extLst>
              <a:ext uri="{FF2B5EF4-FFF2-40B4-BE49-F238E27FC236}">
                <a16:creationId xmlns:a16="http://schemas.microsoft.com/office/drawing/2014/main" id="{92283B0C-BF53-BD46-A15D-083A2072223B}"/>
              </a:ext>
            </a:extLst>
          </p:cNvPr>
          <p:cNvSpPr/>
          <p:nvPr/>
        </p:nvSpPr>
        <p:spPr>
          <a:xfrm rot="2592094">
            <a:off x="9143061" y="2864450"/>
            <a:ext cx="1257761" cy="1257761"/>
          </a:xfrm>
          <a:prstGeom prst="irregularSeal2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653E3-CABA-B049-BB3E-D629CD443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Mitocondri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1E3E3-F0BE-E646-95FE-0D5B0B158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31200" cy="4351338"/>
          </a:xfrm>
        </p:spPr>
        <p:txBody>
          <a:bodyPr>
            <a:normAutofit/>
          </a:bodyPr>
          <a:lstStyle/>
          <a:p>
            <a:r>
              <a:rPr lang="it-IT" altLang="it-IT" sz="2400" b="1" dirty="0">
                <a:cs typeface="Arial" panose="020B0604020202020204" pitchFamily="34" charset="0"/>
              </a:rPr>
              <a:t>Respirazione cellulare</a:t>
            </a:r>
            <a:r>
              <a:rPr lang="it-IT" altLang="it-IT" sz="2400" dirty="0">
                <a:cs typeface="Arial" panose="020B0604020202020204" pitchFamily="34" charset="0"/>
              </a:rPr>
              <a:t>:</a:t>
            </a:r>
          </a:p>
          <a:p>
            <a:endParaRPr lang="en-US" sz="2400" dirty="0"/>
          </a:p>
        </p:txBody>
      </p:sp>
      <p:grpSp>
        <p:nvGrpSpPr>
          <p:cNvPr id="5" name="Gruppo 1">
            <a:extLst>
              <a:ext uri="{FF2B5EF4-FFF2-40B4-BE49-F238E27FC236}">
                <a16:creationId xmlns:a16="http://schemas.microsoft.com/office/drawing/2014/main" id="{3CF085D9-4CB7-3348-8D11-1312216C2B06}"/>
              </a:ext>
            </a:extLst>
          </p:cNvPr>
          <p:cNvGrpSpPr>
            <a:grpSpLocks/>
          </p:cNvGrpSpPr>
          <p:nvPr/>
        </p:nvGrpSpPr>
        <p:grpSpPr bwMode="auto">
          <a:xfrm>
            <a:off x="1125538" y="3166978"/>
            <a:ext cx="7561262" cy="863600"/>
            <a:chOff x="955675" y="3131765"/>
            <a:chExt cx="7561263" cy="864096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0E7272B6-9FF8-1941-A27B-57919B27E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166742"/>
              <a:ext cx="1263650" cy="623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it-IT" sz="3600" dirty="0">
                  <a:solidFill>
                    <a:schemeClr val="tx1"/>
                  </a:solidFill>
                  <a:cs typeface="Arial" panose="020B0604020202020204" pitchFamily="34" charset="0"/>
                </a:rPr>
                <a:t>6CO</a:t>
              </a:r>
              <a:r>
                <a:rPr lang="en-US" altLang="it-IT" sz="3600" baseline="-6000" dirty="0">
                  <a:solidFill>
                    <a:schemeClr val="tx1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0D108C64-26B5-C44F-86C1-370D5F311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1700" y="3157203"/>
              <a:ext cx="1265238" cy="623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it-IT" sz="3600" dirty="0">
                  <a:solidFill>
                    <a:schemeClr val="tx1"/>
                  </a:solidFill>
                  <a:cs typeface="Arial" panose="020B0604020202020204" pitchFamily="34" charset="0"/>
                </a:rPr>
                <a:t>6H</a:t>
              </a:r>
              <a:r>
                <a:rPr lang="en-US" altLang="it-IT" sz="3600" baseline="-6000" dirty="0">
                  <a:solidFill>
                    <a:schemeClr val="tx1"/>
                  </a:solidFill>
                  <a:cs typeface="Arial" panose="020B0604020202020204" pitchFamily="34" charset="0"/>
                </a:rPr>
                <a:t>2</a:t>
              </a:r>
              <a:r>
                <a:rPr lang="en-US" altLang="it-IT" sz="3600" dirty="0">
                  <a:solidFill>
                    <a:schemeClr val="tx1"/>
                  </a:solidFill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21C99A2F-B81B-914F-B6DB-EFB216642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613" y="3157203"/>
              <a:ext cx="420688" cy="623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it-IT" sz="3600">
                  <a:solidFill>
                    <a:schemeClr val="tx1"/>
                  </a:solidFill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18255488-5E17-9E46-8C76-8F06DC742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0" y="3131765"/>
              <a:ext cx="422275" cy="623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it-IT" sz="3600">
                  <a:solidFill>
                    <a:schemeClr val="tx1"/>
                  </a:solidFill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4639BE96-5E52-0646-AEEB-D1B9D5A50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675" y="3131765"/>
              <a:ext cx="1847850" cy="623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it-IT" sz="3600" dirty="0">
                  <a:solidFill>
                    <a:schemeClr val="tx1"/>
                  </a:solidFill>
                  <a:cs typeface="Arial" panose="020B0604020202020204" pitchFamily="34" charset="0"/>
                </a:rPr>
                <a:t>C</a:t>
              </a:r>
              <a:r>
                <a:rPr lang="en-US" altLang="it-IT" sz="3600" baseline="-6000" dirty="0">
                  <a:solidFill>
                    <a:schemeClr val="tx1"/>
                  </a:solidFill>
                  <a:cs typeface="Arial" panose="020B0604020202020204" pitchFamily="34" charset="0"/>
                </a:rPr>
                <a:t>6</a:t>
              </a:r>
              <a:r>
                <a:rPr lang="en-US" altLang="it-IT" sz="3600" dirty="0">
                  <a:solidFill>
                    <a:schemeClr val="tx1"/>
                  </a:solidFill>
                  <a:cs typeface="Arial" panose="020B0604020202020204" pitchFamily="34" charset="0"/>
                </a:rPr>
                <a:t>H</a:t>
              </a:r>
              <a:r>
                <a:rPr lang="en-US" altLang="it-IT" sz="3600" baseline="-6000" dirty="0">
                  <a:solidFill>
                    <a:schemeClr val="tx1"/>
                  </a:solidFill>
                  <a:cs typeface="Arial" panose="020B0604020202020204" pitchFamily="34" charset="0"/>
                </a:rPr>
                <a:t>12</a:t>
              </a:r>
              <a:r>
                <a:rPr lang="en-US" altLang="it-IT" sz="3600" dirty="0">
                  <a:solidFill>
                    <a:schemeClr val="tx1"/>
                  </a:solidFill>
                  <a:cs typeface="Arial" panose="020B0604020202020204" pitchFamily="34" charset="0"/>
                </a:rPr>
                <a:t>O</a:t>
              </a:r>
              <a:r>
                <a:rPr lang="en-US" altLang="it-IT" sz="3600" baseline="-6000" dirty="0">
                  <a:solidFill>
                    <a:schemeClr val="tx1"/>
                  </a:solidFill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9C6EFA1B-6CB2-2843-BD74-1E1D53883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4375" y="3157203"/>
              <a:ext cx="935038" cy="623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it-IT" sz="3600">
                  <a:solidFill>
                    <a:schemeClr val="tx1"/>
                  </a:solidFill>
                  <a:cs typeface="Arial" panose="020B0604020202020204" pitchFamily="34" charset="0"/>
                </a:rPr>
                <a:t>6O</a:t>
              </a:r>
              <a:r>
                <a:rPr lang="en-US" altLang="it-IT" sz="3600" baseline="-6000">
                  <a:solidFill>
                    <a:schemeClr val="tx1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62916469-4F66-FE44-9038-75C1DF0B20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2463" y="3451328"/>
              <a:ext cx="7524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1F2C4AE-A1C5-724E-B669-DDA3588BD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8584" y="3789969"/>
              <a:ext cx="568744" cy="20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400">
                  <a:solidFill>
                    <a:schemeClr val="tx1"/>
                  </a:solidFill>
                  <a:cs typeface="Arial" panose="020B0604020202020204" pitchFamily="34" charset="0"/>
                </a:rPr>
                <a:t>acqua</a:t>
              </a: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BFD2E5F0-886A-EC43-A78A-6642CB874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289" y="3789969"/>
              <a:ext cx="1564210" cy="20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400">
                  <a:solidFill>
                    <a:schemeClr val="tx1"/>
                  </a:solidFill>
                  <a:cs typeface="Arial" panose="020B0604020202020204" pitchFamily="34" charset="0"/>
                </a:rPr>
                <a:t>anidride carbonica</a:t>
              </a: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E49EA900-1EAC-B841-BB40-ABFECD505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896" y="3779837"/>
              <a:ext cx="738663" cy="20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400">
                  <a:solidFill>
                    <a:schemeClr val="tx1"/>
                  </a:solidFill>
                  <a:cs typeface="Arial" panose="020B0604020202020204" pitchFamily="34" charset="0"/>
                </a:rPr>
                <a:t>glucosio</a:t>
              </a: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84A81A1A-E81D-0C47-BB8B-9AD97F3F9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625" y="3795485"/>
              <a:ext cx="797974" cy="20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400">
                  <a:solidFill>
                    <a:schemeClr val="tx1"/>
                  </a:solidFill>
                  <a:cs typeface="Arial" panose="020B0604020202020204" pitchFamily="34" charset="0"/>
                </a:rPr>
                <a:t>ossigeno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AA4DD0D-238A-464A-9457-825AA218C30F}"/>
              </a:ext>
            </a:extLst>
          </p:cNvPr>
          <p:cNvSpPr/>
          <p:nvPr/>
        </p:nvSpPr>
        <p:spPr>
          <a:xfrm>
            <a:off x="838200" y="4485776"/>
            <a:ext cx="10731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2400" dirty="0">
                <a:cs typeface="Arial" panose="020B0604020202020204" pitchFamily="34" charset="0"/>
              </a:rPr>
              <a:t>La </a:t>
            </a:r>
            <a:r>
              <a:rPr lang="it-IT" altLang="it-IT" sz="2400" i="1" dirty="0">
                <a:cs typeface="Arial" panose="020B0604020202020204" pitchFamily="34" charset="0"/>
              </a:rPr>
              <a:t>respirazione cellulare </a:t>
            </a:r>
            <a:r>
              <a:rPr lang="it-IT" altLang="it-IT" sz="2400" dirty="0">
                <a:cs typeface="Arial" panose="020B0604020202020204" pitchFamily="34" charset="0"/>
              </a:rPr>
              <a:t>ha sede nei mitocondri.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2400" dirty="0">
                <a:cs typeface="Arial" panose="020B0604020202020204" pitchFamily="34" charset="0"/>
              </a:rPr>
              <a:t>Essi sono suddivisi in comparti: la </a:t>
            </a:r>
            <a:r>
              <a:rPr lang="it-IT" altLang="it-IT" sz="2400" b="1" dirty="0">
                <a:cs typeface="Arial" panose="020B0604020202020204" pitchFamily="34" charset="0"/>
              </a:rPr>
              <a:t>membrana esterna</a:t>
            </a:r>
            <a:r>
              <a:rPr lang="it-IT" altLang="it-IT" sz="2400" dirty="0">
                <a:cs typeface="Arial" panose="020B0604020202020204" pitchFamily="34" charset="0"/>
              </a:rPr>
              <a:t>, lo </a:t>
            </a:r>
            <a:r>
              <a:rPr lang="it-IT" altLang="it-IT" sz="2400" b="1" dirty="0">
                <a:cs typeface="Arial" panose="020B0604020202020204" pitchFamily="34" charset="0"/>
              </a:rPr>
              <a:t>spazio </a:t>
            </a:r>
            <a:r>
              <a:rPr lang="it-IT" altLang="it-IT" sz="2400" b="1" dirty="0" err="1">
                <a:cs typeface="Arial" panose="020B0604020202020204" pitchFamily="34" charset="0"/>
              </a:rPr>
              <a:t>intramembrana</a:t>
            </a:r>
            <a:r>
              <a:rPr lang="it-IT" altLang="it-IT" sz="2400" dirty="0">
                <a:cs typeface="Arial" panose="020B0604020202020204" pitchFamily="34" charset="0"/>
              </a:rPr>
              <a:t>, la </a:t>
            </a:r>
            <a:r>
              <a:rPr lang="it-IT" altLang="it-IT" sz="2400" b="1" dirty="0">
                <a:cs typeface="Arial" panose="020B0604020202020204" pitchFamily="34" charset="0"/>
              </a:rPr>
              <a:t>membrana interna</a:t>
            </a:r>
            <a:r>
              <a:rPr lang="it-IT" altLang="it-IT" sz="2400" dirty="0">
                <a:cs typeface="Arial" panose="020B0604020202020204" pitchFamily="34" charset="0"/>
              </a:rPr>
              <a:t>, le </a:t>
            </a:r>
            <a:r>
              <a:rPr lang="it-IT" altLang="it-IT" sz="2400" b="1" dirty="0">
                <a:cs typeface="Arial" panose="020B0604020202020204" pitchFamily="34" charset="0"/>
              </a:rPr>
              <a:t>creste</a:t>
            </a:r>
            <a:r>
              <a:rPr lang="it-IT" altLang="it-IT" sz="2400" dirty="0">
                <a:cs typeface="Arial" panose="020B0604020202020204" pitchFamily="34" charset="0"/>
              </a:rPr>
              <a:t> e la </a:t>
            </a:r>
            <a:r>
              <a:rPr lang="it-IT" altLang="it-IT" sz="2400" b="1" dirty="0">
                <a:cs typeface="Arial" panose="020B0604020202020204" pitchFamily="34" charset="0"/>
              </a:rPr>
              <a:t>matrice</a:t>
            </a:r>
            <a:r>
              <a:rPr lang="it-IT" altLang="it-IT" sz="2400" dirty="0"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sz="2400" dirty="0">
                <a:cs typeface="Arial" panose="020B0604020202020204" pitchFamily="34" charset="0"/>
              </a:rPr>
              <a:t>Il </a:t>
            </a:r>
            <a:r>
              <a:rPr lang="it-IT" altLang="it-IT" sz="2400" i="1" dirty="0">
                <a:cs typeface="Arial" panose="020B0604020202020204" pitchFamily="34" charset="0"/>
              </a:rPr>
              <a:t>glucosio</a:t>
            </a:r>
            <a:r>
              <a:rPr lang="it-IT" altLang="it-IT" sz="2400" dirty="0">
                <a:cs typeface="Arial" panose="020B0604020202020204" pitchFamily="34" charset="0"/>
              </a:rPr>
              <a:t> viene demolito nella matrice, mentre nelle creste si produce l’</a:t>
            </a:r>
            <a:r>
              <a:rPr lang="it-IT" altLang="it-IT" sz="2400" i="1" dirty="0">
                <a:cs typeface="Arial" panose="020B0604020202020204" pitchFamily="34" charset="0"/>
              </a:rPr>
              <a:t>ATP</a:t>
            </a:r>
            <a:r>
              <a:rPr lang="it-IT" altLang="it-IT" sz="24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E92B63-2CBA-0643-A348-745A01F92155}"/>
              </a:ext>
            </a:extLst>
          </p:cNvPr>
          <p:cNvSpPr txBox="1"/>
          <p:nvPr/>
        </p:nvSpPr>
        <p:spPr>
          <a:xfrm>
            <a:off x="8739748" y="3166978"/>
            <a:ext cx="1421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   ATP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C2D81BD-2297-FE40-93A7-7A3951573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2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43"/>
    </mc:Choice>
    <mc:Fallback>
      <p:transition spd="slow" advTm="112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906FB-C5A0-4B40-816E-B278A2B97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Ribosomi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892D1-F10E-1C40-B205-EAE6357E2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70"/>
            <a:ext cx="7060264" cy="2350354"/>
          </a:xfrm>
        </p:spPr>
        <p:txBody>
          <a:bodyPr>
            <a:normAutofit/>
          </a:bodyPr>
          <a:lstStyle/>
          <a:p>
            <a:r>
              <a:rPr lang="en-US" sz="2400" dirty="0" err="1"/>
              <a:t>Organuli</a:t>
            </a:r>
            <a:r>
              <a:rPr lang="en-US" sz="2400" dirty="0"/>
              <a:t> non </a:t>
            </a:r>
            <a:r>
              <a:rPr lang="en-US" sz="2400" dirty="0" err="1"/>
              <a:t>circondati</a:t>
            </a:r>
            <a:r>
              <a:rPr lang="en-US" sz="2400" dirty="0"/>
              <a:t> </a:t>
            </a:r>
            <a:r>
              <a:rPr lang="en-US" sz="2400" dirty="0" err="1"/>
              <a:t>dalla</a:t>
            </a:r>
            <a:r>
              <a:rPr lang="en-US" sz="2400" dirty="0"/>
              <a:t> </a:t>
            </a:r>
            <a:r>
              <a:rPr lang="en-US" sz="2400" dirty="0" err="1"/>
              <a:t>membrana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complessi</a:t>
            </a:r>
            <a:r>
              <a:rPr lang="en-US" sz="2400" dirty="0"/>
              <a:t> </a:t>
            </a:r>
            <a:r>
              <a:rPr lang="en-US" sz="2400" dirty="0" err="1"/>
              <a:t>macromolecolari</a:t>
            </a:r>
            <a:r>
              <a:rPr lang="en-US" sz="2400" dirty="0"/>
              <a:t> (due </a:t>
            </a:r>
            <a:r>
              <a:rPr lang="en-US" sz="2400" dirty="0" err="1"/>
              <a:t>subunità</a:t>
            </a:r>
            <a:r>
              <a:rPr lang="en-US" sz="2400" dirty="0"/>
              <a:t> </a:t>
            </a:r>
            <a:r>
              <a:rPr lang="en-US" sz="2400" dirty="0" err="1"/>
              <a:t>differenti</a:t>
            </a:r>
            <a:r>
              <a:rPr lang="en-US" sz="2400" dirty="0"/>
              <a:t>)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legano</a:t>
            </a:r>
            <a:r>
              <a:rPr lang="en-US" sz="2400" dirty="0"/>
              <a:t> RNA.</a:t>
            </a:r>
          </a:p>
          <a:p>
            <a:pPr lvl="1"/>
            <a:r>
              <a:rPr lang="en-US" sz="2000" dirty="0" err="1"/>
              <a:t>Subunità</a:t>
            </a:r>
            <a:r>
              <a:rPr lang="en-US" sz="2000" dirty="0"/>
              <a:t> </a:t>
            </a:r>
            <a:r>
              <a:rPr lang="en-US" sz="2000" dirty="0" err="1"/>
              <a:t>grande</a:t>
            </a:r>
            <a:r>
              <a:rPr lang="en-US" sz="2000" dirty="0"/>
              <a:t>; </a:t>
            </a:r>
          </a:p>
          <a:p>
            <a:pPr lvl="1"/>
            <a:r>
              <a:rPr lang="en-US" sz="2000" dirty="0" err="1"/>
              <a:t>Subunità</a:t>
            </a:r>
            <a:r>
              <a:rPr lang="en-US" sz="2000" dirty="0"/>
              <a:t> </a:t>
            </a:r>
            <a:r>
              <a:rPr lang="en-US" sz="2000" dirty="0" err="1"/>
              <a:t>piccola</a:t>
            </a:r>
            <a:r>
              <a:rPr lang="en-US" sz="2000" dirty="0"/>
              <a:t>.</a:t>
            </a:r>
          </a:p>
        </p:txBody>
      </p:sp>
      <p:grpSp>
        <p:nvGrpSpPr>
          <p:cNvPr id="4" name="Group 26">
            <a:extLst>
              <a:ext uri="{FF2B5EF4-FFF2-40B4-BE49-F238E27FC236}">
                <a16:creationId xmlns:a16="http://schemas.microsoft.com/office/drawing/2014/main" id="{3D8CF45B-5F0C-C24B-A1C2-AE035BD9DCD0}"/>
              </a:ext>
            </a:extLst>
          </p:cNvPr>
          <p:cNvGrpSpPr>
            <a:grpSpLocks/>
          </p:cNvGrpSpPr>
          <p:nvPr/>
        </p:nvGrpSpPr>
        <p:grpSpPr bwMode="auto">
          <a:xfrm>
            <a:off x="7898464" y="30128"/>
            <a:ext cx="4702175" cy="3376613"/>
            <a:chOff x="2232" y="1852"/>
            <a:chExt cx="2962" cy="2127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1B7EA1B8-0063-D843-9741-F9B7BA88E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" y="1852"/>
              <a:ext cx="2681" cy="2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F963CE08-8224-5745-944A-281C18E185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2" y="2488"/>
              <a:ext cx="952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200" dirty="0"/>
                <a:t>Vescicola di trasporto con all’interno una proteina </a:t>
              </a:r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2EBDC920-C2BD-234D-B13B-3DA7277EFF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1" y="2099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en-US" altLang="it-IT" sz="1200" b="1">
                  <a:solidFill>
                    <a:schemeClr val="bg1"/>
                  </a:solidFill>
                </a:rPr>
                <a:t>4</a:t>
              </a:r>
              <a:endParaRPr lang="en-US" altLang="it-IT" sz="1200" b="1"/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DC5F60EE-6FEC-004B-80D2-5583D0803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2" y="2005"/>
              <a:ext cx="10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200"/>
                <a:t>Vescicola di trasporto </a:t>
              </a:r>
            </a:p>
            <a:p>
              <a:pPr algn="l"/>
              <a:r>
                <a:rPr lang="it-IT" altLang="it-IT" sz="1200"/>
                <a:t>che si stacca</a:t>
              </a: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75000838-7445-8E46-A786-5F14789D17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33" y="2248"/>
              <a:ext cx="257" cy="3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C6F8A833-D92C-B64A-B2D7-5550937CF5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4" y="2940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en-US" altLang="it-IT" sz="1200" b="1">
                  <a:solidFill>
                    <a:schemeClr val="bg1"/>
                  </a:solidFill>
                </a:rPr>
                <a:t>3</a:t>
              </a:r>
              <a:endParaRPr lang="en-US" altLang="it-IT" sz="1200" b="1"/>
            </a:p>
          </p:txBody>
        </p:sp>
        <p:grpSp>
          <p:nvGrpSpPr>
            <p:cNvPr id="13" name="Group 14">
              <a:extLst>
                <a:ext uri="{FF2B5EF4-FFF2-40B4-BE49-F238E27FC236}">
                  <a16:creationId xmlns:a16="http://schemas.microsoft.com/office/drawing/2014/main" id="{6EC3280C-BF3A-A54F-A37F-86DA7637E0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" y="3379"/>
              <a:ext cx="1915" cy="355"/>
              <a:chOff x="3048" y="3379"/>
              <a:chExt cx="1915" cy="355"/>
            </a:xfrm>
          </p:grpSpPr>
          <p:sp>
            <p:nvSpPr>
              <p:cNvPr id="20" name="Line 15">
                <a:extLst>
                  <a:ext uri="{FF2B5EF4-FFF2-40B4-BE49-F238E27FC236}">
                    <a16:creationId xmlns:a16="http://schemas.microsoft.com/office/drawing/2014/main" id="{B9641488-9F2E-3E42-8651-7D4E1DC88F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9" y="3734"/>
                <a:ext cx="759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Text Box 16">
                <a:extLst>
                  <a:ext uri="{FF2B5EF4-FFF2-40B4-BE49-F238E27FC236}">
                    <a16:creationId xmlns:a16="http://schemas.microsoft.com/office/drawing/2014/main" id="{035D4E30-60AF-A140-A22A-D75170C2A4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5" y="3387"/>
                <a:ext cx="86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/>
                <a:r>
                  <a:rPr lang="it-IT" altLang="it-IT" sz="1200" b="1" dirty="0"/>
                  <a:t>Reticolo </a:t>
                </a:r>
              </a:p>
              <a:p>
                <a:pPr algn="l"/>
                <a:r>
                  <a:rPr lang="it-IT" altLang="it-IT" sz="1200" b="1" dirty="0"/>
                  <a:t>endoplasmatico </a:t>
                </a:r>
                <a:endParaRPr lang="en-US" altLang="it-IT" sz="1200" b="1" dirty="0"/>
              </a:p>
            </p:txBody>
          </p:sp>
          <p:sp>
            <p:nvSpPr>
              <p:cNvPr id="23" name="Text Box 18">
                <a:extLst>
                  <a:ext uri="{FF2B5EF4-FFF2-40B4-BE49-F238E27FC236}">
                    <a16:creationId xmlns:a16="http://schemas.microsoft.com/office/drawing/2014/main" id="{8846E82A-FEEC-2C46-9AF5-EC521354E8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8" y="3379"/>
                <a:ext cx="1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/>
                <a:r>
                  <a:rPr lang="en-US" altLang="it-IT" sz="1200" b="1">
                    <a:solidFill>
                      <a:schemeClr val="bg1"/>
                    </a:solidFill>
                  </a:rPr>
                  <a:t>2</a:t>
                </a:r>
                <a:endParaRPr lang="en-US" altLang="it-IT" sz="1200" b="1"/>
              </a:p>
            </p:txBody>
          </p:sp>
        </p:grpSp>
        <p:grpSp>
          <p:nvGrpSpPr>
            <p:cNvPr id="14" name="Group 19">
              <a:extLst>
                <a:ext uri="{FF2B5EF4-FFF2-40B4-BE49-F238E27FC236}">
                  <a16:creationId xmlns:a16="http://schemas.microsoft.com/office/drawing/2014/main" id="{2E940DC4-335A-C34C-9007-37A0796591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2" y="2286"/>
              <a:ext cx="641" cy="1376"/>
              <a:chOff x="2282" y="2286"/>
              <a:chExt cx="641" cy="1376"/>
            </a:xfrm>
          </p:grpSpPr>
          <p:sp>
            <p:nvSpPr>
              <p:cNvPr id="15" name="Text Box 20">
                <a:extLst>
                  <a:ext uri="{FF2B5EF4-FFF2-40B4-BE49-F238E27FC236}">
                    <a16:creationId xmlns:a16="http://schemas.microsoft.com/office/drawing/2014/main" id="{1B4521E1-90A6-F342-9F01-AC168DC2B0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2" y="3489"/>
                <a:ext cx="61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/>
                <a:r>
                  <a:rPr lang="it-IT" altLang="it-IT" sz="1200"/>
                  <a:t>Polipeptide</a:t>
                </a:r>
              </a:p>
            </p:txBody>
          </p:sp>
          <p:grpSp>
            <p:nvGrpSpPr>
              <p:cNvPr id="16" name="Group 21">
                <a:extLst>
                  <a:ext uri="{FF2B5EF4-FFF2-40B4-BE49-F238E27FC236}">
                    <a16:creationId xmlns:a16="http://schemas.microsoft.com/office/drawing/2014/main" id="{F8A2CB6D-2443-A644-A704-9ED4CEE368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43" y="2286"/>
                <a:ext cx="580" cy="985"/>
                <a:chOff x="2343" y="2286"/>
                <a:chExt cx="580" cy="985"/>
              </a:xfrm>
            </p:grpSpPr>
            <p:sp>
              <p:nvSpPr>
                <p:cNvPr id="17" name="Line 22">
                  <a:extLst>
                    <a:ext uri="{FF2B5EF4-FFF2-40B4-BE49-F238E27FC236}">
                      <a16:creationId xmlns:a16="http://schemas.microsoft.com/office/drawing/2014/main" id="{DCBFCBE8-C4F0-144D-B187-575456CBB7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06" y="2433"/>
                  <a:ext cx="0" cy="42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Text Box 23">
                  <a:extLst>
                    <a:ext uri="{FF2B5EF4-FFF2-40B4-BE49-F238E27FC236}">
                      <a16:creationId xmlns:a16="http://schemas.microsoft.com/office/drawing/2014/main" id="{18455D72-7BAD-FC4E-BA6B-9B8A68D725D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3" y="2286"/>
                  <a:ext cx="58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/>
                  <a:r>
                    <a:rPr lang="it-IT" altLang="it-IT" sz="1200"/>
                    <a:t>Ribosoma</a:t>
                  </a:r>
                </a:p>
              </p:txBody>
            </p:sp>
            <p:sp>
              <p:nvSpPr>
                <p:cNvPr id="19" name="Text Box 24">
                  <a:extLst>
                    <a:ext uri="{FF2B5EF4-FFF2-40B4-BE49-F238E27FC236}">
                      <a16:creationId xmlns:a16="http://schemas.microsoft.com/office/drawing/2014/main" id="{2A0D6536-88A9-B044-B7E4-55911F7FC8F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1" y="3098"/>
                  <a:ext cx="172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/>
                  <a:r>
                    <a:rPr lang="en-US" altLang="it-IT" sz="1200" b="1">
                      <a:solidFill>
                        <a:schemeClr val="bg1"/>
                      </a:solidFill>
                    </a:rPr>
                    <a:t>1</a:t>
                  </a:r>
                  <a:endParaRPr lang="en-US" altLang="it-IT" sz="1200" b="1"/>
                </a:p>
              </p:txBody>
            </p:sp>
          </p:grp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0FC3C1EF-2855-564D-8398-D86AE9F2A561}"/>
              </a:ext>
            </a:extLst>
          </p:cNvPr>
          <p:cNvSpPr/>
          <p:nvPr/>
        </p:nvSpPr>
        <p:spPr>
          <a:xfrm>
            <a:off x="838200" y="3432412"/>
            <a:ext cx="10807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it-IT" sz="2400" dirty="0">
                <a:cs typeface="Arial" panose="020B0604020202020204" pitchFamily="34" charset="0"/>
                <a:sym typeface="Arial Italic" charset="0"/>
              </a:rPr>
              <a:t>Due </a:t>
            </a:r>
            <a:r>
              <a:rPr lang="it-IT" altLang="it-IT" sz="2400" dirty="0" err="1">
                <a:cs typeface="Arial" panose="020B0604020202020204" pitchFamily="34" charset="0"/>
                <a:sym typeface="Arial Italic" charset="0"/>
              </a:rPr>
              <a:t>subunità</a:t>
            </a:r>
            <a:r>
              <a:rPr lang="it-IT" altLang="it-IT" sz="2400" dirty="0">
                <a:cs typeface="Arial" panose="020B0604020202020204" pitchFamily="34" charset="0"/>
                <a:sym typeface="Arial Italic" charset="0"/>
              </a:rPr>
              <a:t> facilitano la formazione della catena </a:t>
            </a:r>
            <a:r>
              <a:rPr lang="it-IT" altLang="it-IT" sz="2400" dirty="0" err="1">
                <a:cs typeface="Arial" panose="020B0604020202020204" pitchFamily="34" charset="0"/>
                <a:sym typeface="Arial Italic" charset="0"/>
              </a:rPr>
              <a:t>aminoacidica</a:t>
            </a:r>
            <a:r>
              <a:rPr lang="it-IT" altLang="it-IT" sz="2400" dirty="0">
                <a:cs typeface="Arial" panose="020B0604020202020204" pitchFamily="34" charset="0"/>
                <a:sym typeface="Arial Italic" charset="0"/>
              </a:rPr>
              <a:t> nei peptidi, successivamente nelle proteine più grandi.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872B00-182B-344A-BA5E-55E1BCFC74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7848"/>
          <a:stretch/>
        </p:blipFill>
        <p:spPr>
          <a:xfrm>
            <a:off x="685364" y="4623158"/>
            <a:ext cx="5728855" cy="19712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21FF0C-0494-6644-8AAB-E2500B8CA7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476"/>
          <a:stretch/>
        </p:blipFill>
        <p:spPr>
          <a:xfrm>
            <a:off x="6283030" y="4550568"/>
            <a:ext cx="5728855" cy="179629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6C6A7A1-AEA7-1349-BC91-7CEBC166E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3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961"/>
    </mc:Choice>
    <mc:Fallback>
      <p:transition spd="slow" advTm="169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EB22-C6E7-C44D-82A4-9D7E41995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Ribosomi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D0303-7798-9D40-91F8-A41E0B78F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39639" cy="4351338"/>
          </a:xfrm>
        </p:spPr>
        <p:txBody>
          <a:bodyPr/>
          <a:lstStyle/>
          <a:p>
            <a:pPr marL="342900" indent="-342900" algn="just"/>
            <a:r>
              <a:rPr lang="it-IT" altLang="it-IT" sz="2400" dirty="0">
                <a:cs typeface="Arial" panose="020B0604020202020204" pitchFamily="34" charset="0"/>
                <a:sym typeface="Arial Italic" charset="0"/>
              </a:rPr>
              <a:t>Possono essere legati al RE oppure, liberi nel citoplasma (cluster).</a:t>
            </a:r>
          </a:p>
          <a:p>
            <a:pPr marL="342900" indent="-342900" algn="just"/>
            <a:r>
              <a:rPr lang="it-IT" altLang="it-IT" sz="2400" dirty="0" err="1">
                <a:cs typeface="Arial" panose="020B0604020202020204" pitchFamily="34" charset="0"/>
                <a:sym typeface="Arial Italic" charset="0"/>
              </a:rPr>
              <a:t>mRNA</a:t>
            </a:r>
            <a:r>
              <a:rPr lang="it-IT" altLang="it-IT" sz="2400" dirty="0">
                <a:cs typeface="Arial" panose="020B0604020202020204" pitchFamily="34" charset="0"/>
                <a:sym typeface="Arial Italic" charset="0"/>
              </a:rPr>
              <a:t> proveniente dal nucleo si lega al ribosoma nel citoplasma, i quali poi portano aa a formare un peptide codificato dall’</a:t>
            </a:r>
            <a:r>
              <a:rPr lang="it-IT" altLang="it-IT" sz="2400" dirty="0" err="1">
                <a:cs typeface="Arial" panose="020B0604020202020204" pitchFamily="34" charset="0"/>
                <a:sym typeface="Arial Italic" charset="0"/>
              </a:rPr>
              <a:t>mRNA</a:t>
            </a:r>
            <a:r>
              <a:rPr lang="it-IT" altLang="it-IT" sz="2400" dirty="0">
                <a:cs typeface="Arial" panose="020B0604020202020204" pitchFamily="34" charset="0"/>
                <a:sym typeface="Arial Italic" charset="0"/>
              </a:rPr>
              <a:t>. </a:t>
            </a:r>
          </a:p>
          <a:p>
            <a:pPr marL="800100" lvl="1" indent="-342900" algn="just"/>
            <a:r>
              <a:rPr lang="it-IT" altLang="it-IT" sz="2000" dirty="0">
                <a:cs typeface="Arial" panose="020B0604020202020204" pitchFamily="34" charset="0"/>
                <a:sym typeface="Arial Italic" charset="0"/>
              </a:rPr>
              <a:t>Peptide formato dal ribosoma libero – usato per processi intracellulari</a:t>
            </a:r>
          </a:p>
          <a:p>
            <a:pPr marL="800100" lvl="1" indent="-342900" algn="just"/>
            <a:r>
              <a:rPr lang="it-IT" altLang="it-IT" sz="2000" dirty="0">
                <a:cs typeface="Arial" panose="020B0604020202020204" pitchFamily="34" charset="0"/>
                <a:sym typeface="Arial Italic" charset="0"/>
              </a:rPr>
              <a:t>Peptide formato dal ribosoma legato al RE – usati per processi extracellulari o sulla membrana</a:t>
            </a:r>
            <a:endParaRPr lang="it-IT" altLang="it-IT" dirty="0">
              <a:cs typeface="Arial" panose="020B0604020202020204" pitchFamily="34" charset="0"/>
              <a:sym typeface="Arial Italic" charset="0"/>
            </a:endParaRPr>
          </a:p>
          <a:p>
            <a:endParaRPr lang="it-IT" dirty="0"/>
          </a:p>
        </p:txBody>
      </p:sp>
      <p:grpSp>
        <p:nvGrpSpPr>
          <p:cNvPr id="4" name="Group 26">
            <a:extLst>
              <a:ext uri="{FF2B5EF4-FFF2-40B4-BE49-F238E27FC236}">
                <a16:creationId xmlns:a16="http://schemas.microsoft.com/office/drawing/2014/main" id="{EA51148A-7B09-6B42-8C74-E797F4E9DF06}"/>
              </a:ext>
            </a:extLst>
          </p:cNvPr>
          <p:cNvGrpSpPr>
            <a:grpSpLocks/>
          </p:cNvGrpSpPr>
          <p:nvPr/>
        </p:nvGrpSpPr>
        <p:grpSpPr bwMode="auto">
          <a:xfrm>
            <a:off x="7898464" y="9740"/>
            <a:ext cx="4702175" cy="3376613"/>
            <a:chOff x="2232" y="1852"/>
            <a:chExt cx="2962" cy="2127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BEE47F7F-7A12-7941-938D-636EE0955E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" y="1852"/>
              <a:ext cx="2681" cy="2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8DD2BEAC-748B-1048-8EBA-BF2EA38FE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2" y="2488"/>
              <a:ext cx="952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200" dirty="0"/>
                <a:t>Vescicola di trasporto con all’interno una proteina </a:t>
              </a:r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7DF765E8-AFE3-E344-A86D-E502C73271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1" y="2099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en-US" altLang="it-IT" sz="1200" b="1">
                  <a:solidFill>
                    <a:schemeClr val="bg1"/>
                  </a:solidFill>
                </a:rPr>
                <a:t>4</a:t>
              </a:r>
              <a:endParaRPr lang="en-US" altLang="it-IT" sz="1200" b="1"/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09415A21-77DD-F741-A289-87783A8D24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2" y="2005"/>
              <a:ext cx="10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it-IT" altLang="it-IT" sz="1200"/>
                <a:t>Vescicola di trasporto </a:t>
              </a:r>
            </a:p>
            <a:p>
              <a:pPr algn="l"/>
              <a:r>
                <a:rPr lang="it-IT" altLang="it-IT" sz="1200"/>
                <a:t>che si stacca</a:t>
              </a: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C5104EE0-C336-3B46-8DBE-F82241FA74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33" y="2248"/>
              <a:ext cx="257" cy="3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13">
              <a:extLst>
                <a:ext uri="{FF2B5EF4-FFF2-40B4-BE49-F238E27FC236}">
                  <a16:creationId xmlns:a16="http://schemas.microsoft.com/office/drawing/2014/main" id="{93CEADC4-85D9-A14C-93B1-E8928629A7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4" y="2940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en-US" altLang="it-IT" sz="1200" b="1">
                  <a:solidFill>
                    <a:schemeClr val="bg1"/>
                  </a:solidFill>
                </a:rPr>
                <a:t>3</a:t>
              </a:r>
              <a:endParaRPr lang="en-US" altLang="it-IT" sz="1200" b="1"/>
            </a:p>
          </p:txBody>
        </p:sp>
        <p:grpSp>
          <p:nvGrpSpPr>
            <p:cNvPr id="11" name="Group 14">
              <a:extLst>
                <a:ext uri="{FF2B5EF4-FFF2-40B4-BE49-F238E27FC236}">
                  <a16:creationId xmlns:a16="http://schemas.microsoft.com/office/drawing/2014/main" id="{DE673805-E88F-314D-A3D9-2ADADB4207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" y="3379"/>
              <a:ext cx="1915" cy="355"/>
              <a:chOff x="3048" y="3379"/>
              <a:chExt cx="1915" cy="355"/>
            </a:xfrm>
          </p:grpSpPr>
          <p:sp>
            <p:nvSpPr>
              <p:cNvPr id="18" name="Line 15">
                <a:extLst>
                  <a:ext uri="{FF2B5EF4-FFF2-40B4-BE49-F238E27FC236}">
                    <a16:creationId xmlns:a16="http://schemas.microsoft.com/office/drawing/2014/main" id="{6869A960-F167-FF4E-BC8C-53C9330E50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9" y="3734"/>
                <a:ext cx="759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Text Box 16">
                <a:extLst>
                  <a:ext uri="{FF2B5EF4-FFF2-40B4-BE49-F238E27FC236}">
                    <a16:creationId xmlns:a16="http://schemas.microsoft.com/office/drawing/2014/main" id="{E11F0C29-F008-FB42-A5F9-A50918D4AE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5" y="3387"/>
                <a:ext cx="86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/>
                <a:r>
                  <a:rPr lang="it-IT" altLang="it-IT" sz="1200" b="1" dirty="0"/>
                  <a:t>Reticolo </a:t>
                </a:r>
              </a:p>
              <a:p>
                <a:pPr algn="l"/>
                <a:r>
                  <a:rPr lang="it-IT" altLang="it-IT" sz="1200" b="1" dirty="0"/>
                  <a:t>endoplasmatico </a:t>
                </a:r>
                <a:endParaRPr lang="en-US" altLang="it-IT" sz="1200" b="1" dirty="0"/>
              </a:p>
            </p:txBody>
          </p:sp>
          <p:sp>
            <p:nvSpPr>
              <p:cNvPr id="20" name="Text Box 18">
                <a:extLst>
                  <a:ext uri="{FF2B5EF4-FFF2-40B4-BE49-F238E27FC236}">
                    <a16:creationId xmlns:a16="http://schemas.microsoft.com/office/drawing/2014/main" id="{9654015C-924C-3E4A-B345-0F17A95D1A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8" y="3379"/>
                <a:ext cx="1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/>
                <a:r>
                  <a:rPr lang="en-US" altLang="it-IT" sz="1200" b="1">
                    <a:solidFill>
                      <a:schemeClr val="bg1"/>
                    </a:solidFill>
                  </a:rPr>
                  <a:t>2</a:t>
                </a:r>
                <a:endParaRPr lang="en-US" altLang="it-IT" sz="1200" b="1"/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96978194-6EC6-0845-A498-E92BB3D9CF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2" y="2286"/>
              <a:ext cx="641" cy="1376"/>
              <a:chOff x="2282" y="2286"/>
              <a:chExt cx="641" cy="1376"/>
            </a:xfrm>
          </p:grpSpPr>
          <p:sp>
            <p:nvSpPr>
              <p:cNvPr id="13" name="Text Box 20">
                <a:extLst>
                  <a:ext uri="{FF2B5EF4-FFF2-40B4-BE49-F238E27FC236}">
                    <a16:creationId xmlns:a16="http://schemas.microsoft.com/office/drawing/2014/main" id="{829185DB-7E50-D54B-8D82-D57B521456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2" y="3489"/>
                <a:ext cx="61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/>
                <a:r>
                  <a:rPr lang="it-IT" altLang="it-IT" sz="1200"/>
                  <a:t>Polipeptide</a:t>
                </a:r>
              </a:p>
            </p:txBody>
          </p:sp>
          <p:grpSp>
            <p:nvGrpSpPr>
              <p:cNvPr id="14" name="Group 21">
                <a:extLst>
                  <a:ext uri="{FF2B5EF4-FFF2-40B4-BE49-F238E27FC236}">
                    <a16:creationId xmlns:a16="http://schemas.microsoft.com/office/drawing/2014/main" id="{9CA98136-226F-4141-AE91-7F6EF9AA79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43" y="2286"/>
                <a:ext cx="580" cy="985"/>
                <a:chOff x="2343" y="2286"/>
                <a:chExt cx="580" cy="985"/>
              </a:xfrm>
            </p:grpSpPr>
            <p:sp>
              <p:nvSpPr>
                <p:cNvPr id="15" name="Line 22">
                  <a:extLst>
                    <a:ext uri="{FF2B5EF4-FFF2-40B4-BE49-F238E27FC236}">
                      <a16:creationId xmlns:a16="http://schemas.microsoft.com/office/drawing/2014/main" id="{D8211A0A-69F1-2C45-92B7-E090F48137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06" y="2433"/>
                  <a:ext cx="0" cy="42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" name="Text Box 23">
                  <a:extLst>
                    <a:ext uri="{FF2B5EF4-FFF2-40B4-BE49-F238E27FC236}">
                      <a16:creationId xmlns:a16="http://schemas.microsoft.com/office/drawing/2014/main" id="{28D9D841-C9D2-764A-B566-F64EFD9669C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3" y="2286"/>
                  <a:ext cx="58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/>
                  <a:r>
                    <a:rPr lang="it-IT" altLang="it-IT" sz="1200"/>
                    <a:t>Ribosoma</a:t>
                  </a:r>
                </a:p>
              </p:txBody>
            </p:sp>
            <p:sp>
              <p:nvSpPr>
                <p:cNvPr id="17" name="Text Box 24">
                  <a:extLst>
                    <a:ext uri="{FF2B5EF4-FFF2-40B4-BE49-F238E27FC236}">
                      <a16:creationId xmlns:a16="http://schemas.microsoft.com/office/drawing/2014/main" id="{24B7B58D-C0B3-8548-8CB7-41E4F75407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1" y="3098"/>
                  <a:ext cx="172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/>
                  <a:r>
                    <a:rPr lang="en-US" altLang="it-IT" sz="1200" b="1">
                      <a:solidFill>
                        <a:schemeClr val="bg1"/>
                      </a:solidFill>
                    </a:rPr>
                    <a:t>1</a:t>
                  </a:r>
                  <a:endParaRPr lang="en-US" altLang="it-IT" sz="1200" b="1"/>
                </a:p>
              </p:txBody>
            </p:sp>
          </p:grp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6F89D8E-7FCA-954D-BBA2-492DE9E15DF0}"/>
              </a:ext>
            </a:extLst>
          </p:cNvPr>
          <p:cNvSpPr/>
          <p:nvPr/>
        </p:nvSpPr>
        <p:spPr>
          <a:xfrm>
            <a:off x="838200" y="5171768"/>
            <a:ext cx="1051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altLang="it-IT" sz="2400" dirty="0">
                <a:cs typeface="Arial" panose="020B0604020202020204" pitchFamily="34" charset="0"/>
                <a:sym typeface="Arial Italic" charset="0"/>
              </a:rPr>
              <a:t>Proteine e lipidi vengono inglobati all’interno di </a:t>
            </a:r>
            <a:r>
              <a:rPr lang="it-IT" altLang="it-IT" sz="2400" b="1" dirty="0">
                <a:cs typeface="Arial" panose="020B0604020202020204" pitchFamily="34" charset="0"/>
                <a:sym typeface="Arial Italic" charset="0"/>
              </a:rPr>
              <a:t>vescicole di trasporto</a:t>
            </a:r>
            <a:r>
              <a:rPr lang="it-IT" altLang="it-IT" sz="2400" dirty="0">
                <a:cs typeface="Arial" panose="020B0604020202020204" pitchFamily="34" charset="0"/>
                <a:sym typeface="Arial Italic" charset="0"/>
              </a:rPr>
              <a:t> e diretti all’apparato di Golgi.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FF025750-6611-9D45-A0C0-AA4FAD819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5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73"/>
    </mc:Choice>
    <mc:Fallback>
      <p:transition spd="slow" advTm="67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1046</Words>
  <Application>Microsoft Macintosh PowerPoint</Application>
  <PresentationFormat>Widescreen</PresentationFormat>
  <Paragraphs>161</Paragraphs>
  <Slides>17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ヒラギノ角ゴ ProN W3</vt:lpstr>
      <vt:lpstr>Arial</vt:lpstr>
      <vt:lpstr>Arial Bold</vt:lpstr>
      <vt:lpstr>Arial Italic</vt:lpstr>
      <vt:lpstr>Calibri</vt:lpstr>
      <vt:lpstr>Calibri Light</vt:lpstr>
      <vt:lpstr>Wingdings</vt:lpstr>
      <vt:lpstr>Office Theme</vt:lpstr>
      <vt:lpstr>Lisosomi </vt:lpstr>
      <vt:lpstr>Endocitosi vs. esositosi</vt:lpstr>
      <vt:lpstr>Perossisomi </vt:lpstr>
      <vt:lpstr>Gli organuli del sistema delle membrane interne lavorano in sinergia</vt:lpstr>
      <vt:lpstr>Mitocondri e cloroplasti </vt:lpstr>
      <vt:lpstr>Cloroplasti  </vt:lpstr>
      <vt:lpstr>Mitocondri</vt:lpstr>
      <vt:lpstr>Ribosomi </vt:lpstr>
      <vt:lpstr>Ribosomi </vt:lpstr>
      <vt:lpstr>Ribosomi </vt:lpstr>
      <vt:lpstr>Ribosomi </vt:lpstr>
      <vt:lpstr>PowerPoint Presentation</vt:lpstr>
      <vt:lpstr>Cellula eucariotica</vt:lpstr>
      <vt:lpstr>Citoscheletro </vt:lpstr>
      <vt:lpstr>Citoscheletro </vt:lpstr>
      <vt:lpstr>Microvilli e stereociglia  </vt:lpstr>
      <vt:lpstr>Ciglia e flagelli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Lisosomi </dc:title>
  <dc:creator>suzana.aulic@icgeb.org</dc:creator>
  <cp:lastModifiedBy>suzana.aulic@icgeb.org</cp:lastModifiedBy>
  <cp:revision>4</cp:revision>
  <dcterms:created xsi:type="dcterms:W3CDTF">2020-03-09T15:29:57Z</dcterms:created>
  <dcterms:modified xsi:type="dcterms:W3CDTF">2020-03-09T16:13:51Z</dcterms:modified>
</cp:coreProperties>
</file>