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03" r:id="rId3"/>
    <p:sldId id="404" r:id="rId4"/>
    <p:sldId id="405" r:id="rId5"/>
    <p:sldId id="299" r:id="rId6"/>
    <p:sldId id="300" r:id="rId7"/>
    <p:sldId id="406" r:id="rId8"/>
    <p:sldId id="301" r:id="rId9"/>
    <p:sldId id="302" r:id="rId10"/>
    <p:sldId id="303" r:id="rId11"/>
    <p:sldId id="304" r:id="rId12"/>
    <p:sldId id="407" r:id="rId13"/>
    <p:sldId id="305" r:id="rId14"/>
    <p:sldId id="306" r:id="rId15"/>
    <p:sldId id="408" r:id="rId16"/>
    <p:sldId id="409" r:id="rId17"/>
    <p:sldId id="410" r:id="rId18"/>
    <p:sldId id="307" r:id="rId19"/>
    <p:sldId id="411" r:id="rId20"/>
    <p:sldId id="308" r:id="rId21"/>
    <p:sldId id="413" r:id="rId22"/>
    <p:sldId id="414" r:id="rId23"/>
    <p:sldId id="415" r:id="rId24"/>
    <p:sldId id="416" r:id="rId25"/>
    <p:sldId id="417" r:id="rId26"/>
    <p:sldId id="418" r:id="rId27"/>
    <p:sldId id="419" r:id="rId28"/>
    <p:sldId id="420" r:id="rId29"/>
    <p:sldId id="421" r:id="rId30"/>
    <p:sldId id="422" r:id="rId31"/>
    <p:sldId id="412" r:id="rId32"/>
    <p:sldId id="423" r:id="rId33"/>
    <p:sldId id="424" r:id="rId34"/>
    <p:sldId id="425" r:id="rId35"/>
    <p:sldId id="426" r:id="rId36"/>
    <p:sldId id="427" r:id="rId37"/>
    <p:sldId id="309" r:id="rId38"/>
    <p:sldId id="428" r:id="rId39"/>
    <p:sldId id="310" r:id="rId40"/>
    <p:sldId id="429" r:id="rId41"/>
    <p:sldId id="430" r:id="rId42"/>
    <p:sldId id="431" r:id="rId43"/>
    <p:sldId id="432" r:id="rId44"/>
    <p:sldId id="433" r:id="rId45"/>
    <p:sldId id="434" r:id="rId46"/>
    <p:sldId id="435" r:id="rId47"/>
    <p:sldId id="311" r:id="rId48"/>
    <p:sldId id="312" r:id="rId49"/>
    <p:sldId id="313" r:id="rId50"/>
    <p:sldId id="436" r:id="rId51"/>
    <p:sldId id="437" r:id="rId52"/>
    <p:sldId id="438" r:id="rId53"/>
    <p:sldId id="317" r:id="rId54"/>
    <p:sldId id="318" r:id="rId55"/>
    <p:sldId id="439" r:id="rId56"/>
    <p:sldId id="473" r:id="rId57"/>
    <p:sldId id="440" r:id="rId58"/>
    <p:sldId id="314" r:id="rId59"/>
    <p:sldId id="441" r:id="rId60"/>
    <p:sldId id="315" r:id="rId61"/>
    <p:sldId id="319" r:id="rId62"/>
    <p:sldId id="320" r:id="rId63"/>
    <p:sldId id="442" r:id="rId64"/>
    <p:sldId id="443" r:id="rId65"/>
    <p:sldId id="444" r:id="rId66"/>
    <p:sldId id="445" r:id="rId67"/>
    <p:sldId id="316" r:id="rId68"/>
    <p:sldId id="447" r:id="rId69"/>
    <p:sldId id="448" r:id="rId70"/>
    <p:sldId id="449" r:id="rId71"/>
    <p:sldId id="450" r:id="rId7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737"/>
  </p:normalViewPr>
  <p:slideViewPr>
    <p:cSldViewPr snapToGrid="0" snapToObjects="1">
      <p:cViewPr varScale="1">
        <p:scale>
          <a:sx n="87" d="100"/>
          <a:sy n="87" d="100"/>
        </p:scale>
        <p:origin x="90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81092F-5FD6-5A4D-AD3A-02C83B99BE9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A0FDFB9-D439-E449-9202-754CB8A65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8059FC3-D634-8D44-8EC1-0223944E1828}"/>
              </a:ext>
            </a:extLst>
          </p:cNvPr>
          <p:cNvSpPr>
            <a:spLocks noGrp="1"/>
          </p:cNvSpPr>
          <p:nvPr>
            <p:ph type="dt" sz="half" idx="10"/>
          </p:nvPr>
        </p:nvSpPr>
        <p:spPr/>
        <p:txBody>
          <a:bodyPr/>
          <a:lstStyle/>
          <a:p>
            <a:fld id="{1749411E-54F8-AB4A-AD47-8F4F06FCB5A5}" type="datetimeFigureOut">
              <a:rPr lang="it-IT" smtClean="0"/>
              <a:t>09/03/20</a:t>
            </a:fld>
            <a:endParaRPr lang="it-IT"/>
          </a:p>
        </p:txBody>
      </p:sp>
      <p:sp>
        <p:nvSpPr>
          <p:cNvPr id="5" name="Segnaposto piè di pagina 4">
            <a:extLst>
              <a:ext uri="{FF2B5EF4-FFF2-40B4-BE49-F238E27FC236}">
                <a16:creationId xmlns:a16="http://schemas.microsoft.com/office/drawing/2014/main" id="{B85FB779-F5D5-6247-9FEB-DF2B60A3668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FBF9DE4-E9FC-C046-A8B6-CCAD89DA73F7}"/>
              </a:ext>
            </a:extLst>
          </p:cNvPr>
          <p:cNvSpPr>
            <a:spLocks noGrp="1"/>
          </p:cNvSpPr>
          <p:nvPr>
            <p:ph type="sldNum" sz="quarter" idx="12"/>
          </p:nvPr>
        </p:nvSpPr>
        <p:spPr/>
        <p:txBody>
          <a:bodyPr/>
          <a:lstStyle/>
          <a:p>
            <a:fld id="{CFE05AF0-85EE-1D42-B667-FDAA7E8CE3F6}" type="slidenum">
              <a:rPr lang="it-IT" smtClean="0"/>
              <a:t>‹N›</a:t>
            </a:fld>
            <a:endParaRPr lang="it-IT"/>
          </a:p>
        </p:txBody>
      </p:sp>
    </p:spTree>
    <p:extLst>
      <p:ext uri="{BB962C8B-B14F-4D97-AF65-F5344CB8AC3E}">
        <p14:creationId xmlns:p14="http://schemas.microsoft.com/office/powerpoint/2010/main" val="2723875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37E17A-25BD-E042-AE51-894D137FAFE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9710BC7-4AF6-B145-91F8-9ACA859F310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34E437A-21A7-974D-8F6D-23B663D9D7CD}"/>
              </a:ext>
            </a:extLst>
          </p:cNvPr>
          <p:cNvSpPr>
            <a:spLocks noGrp="1"/>
          </p:cNvSpPr>
          <p:nvPr>
            <p:ph type="dt" sz="half" idx="10"/>
          </p:nvPr>
        </p:nvSpPr>
        <p:spPr/>
        <p:txBody>
          <a:bodyPr/>
          <a:lstStyle/>
          <a:p>
            <a:fld id="{1749411E-54F8-AB4A-AD47-8F4F06FCB5A5}" type="datetimeFigureOut">
              <a:rPr lang="it-IT" smtClean="0"/>
              <a:t>09/03/20</a:t>
            </a:fld>
            <a:endParaRPr lang="it-IT"/>
          </a:p>
        </p:txBody>
      </p:sp>
      <p:sp>
        <p:nvSpPr>
          <p:cNvPr id="5" name="Segnaposto piè di pagina 4">
            <a:extLst>
              <a:ext uri="{FF2B5EF4-FFF2-40B4-BE49-F238E27FC236}">
                <a16:creationId xmlns:a16="http://schemas.microsoft.com/office/drawing/2014/main" id="{066AFF06-99CC-5E4A-97E6-8A8CC0C1083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6DD8794-4BC9-A245-A0A2-60352EDA7F85}"/>
              </a:ext>
            </a:extLst>
          </p:cNvPr>
          <p:cNvSpPr>
            <a:spLocks noGrp="1"/>
          </p:cNvSpPr>
          <p:nvPr>
            <p:ph type="sldNum" sz="quarter" idx="12"/>
          </p:nvPr>
        </p:nvSpPr>
        <p:spPr/>
        <p:txBody>
          <a:bodyPr/>
          <a:lstStyle/>
          <a:p>
            <a:fld id="{CFE05AF0-85EE-1D42-B667-FDAA7E8CE3F6}" type="slidenum">
              <a:rPr lang="it-IT" smtClean="0"/>
              <a:t>‹N›</a:t>
            </a:fld>
            <a:endParaRPr lang="it-IT"/>
          </a:p>
        </p:txBody>
      </p:sp>
    </p:spTree>
    <p:extLst>
      <p:ext uri="{BB962C8B-B14F-4D97-AF65-F5344CB8AC3E}">
        <p14:creationId xmlns:p14="http://schemas.microsoft.com/office/powerpoint/2010/main" val="3848951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918915D-E94A-2A4E-8AE8-277481FF8AA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BFD636F-3D75-F543-AF6F-BF033E95A9E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8304664-B9B4-BE41-83CD-FAF12C4E17FD}"/>
              </a:ext>
            </a:extLst>
          </p:cNvPr>
          <p:cNvSpPr>
            <a:spLocks noGrp="1"/>
          </p:cNvSpPr>
          <p:nvPr>
            <p:ph type="dt" sz="half" idx="10"/>
          </p:nvPr>
        </p:nvSpPr>
        <p:spPr/>
        <p:txBody>
          <a:bodyPr/>
          <a:lstStyle/>
          <a:p>
            <a:fld id="{1749411E-54F8-AB4A-AD47-8F4F06FCB5A5}" type="datetimeFigureOut">
              <a:rPr lang="it-IT" smtClean="0"/>
              <a:t>09/03/20</a:t>
            </a:fld>
            <a:endParaRPr lang="it-IT"/>
          </a:p>
        </p:txBody>
      </p:sp>
      <p:sp>
        <p:nvSpPr>
          <p:cNvPr id="5" name="Segnaposto piè di pagina 4">
            <a:extLst>
              <a:ext uri="{FF2B5EF4-FFF2-40B4-BE49-F238E27FC236}">
                <a16:creationId xmlns:a16="http://schemas.microsoft.com/office/drawing/2014/main" id="{E2298D8D-5046-DD44-A7D7-71D59570A4C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CA1118C-7E64-464E-A688-74CE25A93C72}"/>
              </a:ext>
            </a:extLst>
          </p:cNvPr>
          <p:cNvSpPr>
            <a:spLocks noGrp="1"/>
          </p:cNvSpPr>
          <p:nvPr>
            <p:ph type="sldNum" sz="quarter" idx="12"/>
          </p:nvPr>
        </p:nvSpPr>
        <p:spPr/>
        <p:txBody>
          <a:bodyPr/>
          <a:lstStyle/>
          <a:p>
            <a:fld id="{CFE05AF0-85EE-1D42-B667-FDAA7E8CE3F6}" type="slidenum">
              <a:rPr lang="it-IT" smtClean="0"/>
              <a:t>‹N›</a:t>
            </a:fld>
            <a:endParaRPr lang="it-IT"/>
          </a:p>
        </p:txBody>
      </p:sp>
    </p:spTree>
    <p:extLst>
      <p:ext uri="{BB962C8B-B14F-4D97-AF65-F5344CB8AC3E}">
        <p14:creationId xmlns:p14="http://schemas.microsoft.com/office/powerpoint/2010/main" val="894959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3DF559-72CF-604D-AA3B-2B0A8F3705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CAE6B26-759D-0348-8C69-A515B128AE1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49F7BCB-F561-D743-9DD8-79F2911EE389}"/>
              </a:ext>
            </a:extLst>
          </p:cNvPr>
          <p:cNvSpPr>
            <a:spLocks noGrp="1"/>
          </p:cNvSpPr>
          <p:nvPr>
            <p:ph type="dt" sz="half" idx="10"/>
          </p:nvPr>
        </p:nvSpPr>
        <p:spPr/>
        <p:txBody>
          <a:bodyPr/>
          <a:lstStyle/>
          <a:p>
            <a:fld id="{1749411E-54F8-AB4A-AD47-8F4F06FCB5A5}" type="datetimeFigureOut">
              <a:rPr lang="it-IT" smtClean="0"/>
              <a:t>09/03/20</a:t>
            </a:fld>
            <a:endParaRPr lang="it-IT"/>
          </a:p>
        </p:txBody>
      </p:sp>
      <p:sp>
        <p:nvSpPr>
          <p:cNvPr id="5" name="Segnaposto piè di pagina 4">
            <a:extLst>
              <a:ext uri="{FF2B5EF4-FFF2-40B4-BE49-F238E27FC236}">
                <a16:creationId xmlns:a16="http://schemas.microsoft.com/office/drawing/2014/main" id="{17049708-E42D-1C4E-843B-F5F98AE28D5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D497E7-4E6A-FD46-ADBE-F77345F5ACA6}"/>
              </a:ext>
            </a:extLst>
          </p:cNvPr>
          <p:cNvSpPr>
            <a:spLocks noGrp="1"/>
          </p:cNvSpPr>
          <p:nvPr>
            <p:ph type="sldNum" sz="quarter" idx="12"/>
          </p:nvPr>
        </p:nvSpPr>
        <p:spPr/>
        <p:txBody>
          <a:bodyPr/>
          <a:lstStyle/>
          <a:p>
            <a:fld id="{CFE05AF0-85EE-1D42-B667-FDAA7E8CE3F6}" type="slidenum">
              <a:rPr lang="it-IT" smtClean="0"/>
              <a:t>‹N›</a:t>
            </a:fld>
            <a:endParaRPr lang="it-IT"/>
          </a:p>
        </p:txBody>
      </p:sp>
    </p:spTree>
    <p:extLst>
      <p:ext uri="{BB962C8B-B14F-4D97-AF65-F5344CB8AC3E}">
        <p14:creationId xmlns:p14="http://schemas.microsoft.com/office/powerpoint/2010/main" val="327954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82C67F-3F6C-5E4A-AFE6-34F51B2DEA3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D2A489A-3AAF-FC42-94C9-27E3701B1E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E4FCA6C-D3D6-A547-A718-07D3072D4E54}"/>
              </a:ext>
            </a:extLst>
          </p:cNvPr>
          <p:cNvSpPr>
            <a:spLocks noGrp="1"/>
          </p:cNvSpPr>
          <p:nvPr>
            <p:ph type="dt" sz="half" idx="10"/>
          </p:nvPr>
        </p:nvSpPr>
        <p:spPr/>
        <p:txBody>
          <a:bodyPr/>
          <a:lstStyle/>
          <a:p>
            <a:fld id="{1749411E-54F8-AB4A-AD47-8F4F06FCB5A5}" type="datetimeFigureOut">
              <a:rPr lang="it-IT" smtClean="0"/>
              <a:t>09/03/20</a:t>
            </a:fld>
            <a:endParaRPr lang="it-IT"/>
          </a:p>
        </p:txBody>
      </p:sp>
      <p:sp>
        <p:nvSpPr>
          <p:cNvPr id="5" name="Segnaposto piè di pagina 4">
            <a:extLst>
              <a:ext uri="{FF2B5EF4-FFF2-40B4-BE49-F238E27FC236}">
                <a16:creationId xmlns:a16="http://schemas.microsoft.com/office/drawing/2014/main" id="{B051D47E-4DE8-FF4D-8B85-06C4976E317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B1C3B98-CA16-5B45-9019-C920E0D11248}"/>
              </a:ext>
            </a:extLst>
          </p:cNvPr>
          <p:cNvSpPr>
            <a:spLocks noGrp="1"/>
          </p:cNvSpPr>
          <p:nvPr>
            <p:ph type="sldNum" sz="quarter" idx="12"/>
          </p:nvPr>
        </p:nvSpPr>
        <p:spPr/>
        <p:txBody>
          <a:bodyPr/>
          <a:lstStyle/>
          <a:p>
            <a:fld id="{CFE05AF0-85EE-1D42-B667-FDAA7E8CE3F6}" type="slidenum">
              <a:rPr lang="it-IT" smtClean="0"/>
              <a:t>‹N›</a:t>
            </a:fld>
            <a:endParaRPr lang="it-IT"/>
          </a:p>
        </p:txBody>
      </p:sp>
    </p:spTree>
    <p:extLst>
      <p:ext uri="{BB962C8B-B14F-4D97-AF65-F5344CB8AC3E}">
        <p14:creationId xmlns:p14="http://schemas.microsoft.com/office/powerpoint/2010/main" val="4956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D61F6-625B-B347-9215-79F878D634D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41030E5-E43E-B147-B2EE-A9B5FCA88CA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681394A-0CBF-3940-8EFF-98C1456BBD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0ED65A4-0FA6-384A-A767-2149FADD5179}"/>
              </a:ext>
            </a:extLst>
          </p:cNvPr>
          <p:cNvSpPr>
            <a:spLocks noGrp="1"/>
          </p:cNvSpPr>
          <p:nvPr>
            <p:ph type="dt" sz="half" idx="10"/>
          </p:nvPr>
        </p:nvSpPr>
        <p:spPr/>
        <p:txBody>
          <a:bodyPr/>
          <a:lstStyle/>
          <a:p>
            <a:fld id="{1749411E-54F8-AB4A-AD47-8F4F06FCB5A5}" type="datetimeFigureOut">
              <a:rPr lang="it-IT" smtClean="0"/>
              <a:t>09/03/20</a:t>
            </a:fld>
            <a:endParaRPr lang="it-IT"/>
          </a:p>
        </p:txBody>
      </p:sp>
      <p:sp>
        <p:nvSpPr>
          <p:cNvPr id="6" name="Segnaposto piè di pagina 5">
            <a:extLst>
              <a:ext uri="{FF2B5EF4-FFF2-40B4-BE49-F238E27FC236}">
                <a16:creationId xmlns:a16="http://schemas.microsoft.com/office/drawing/2014/main" id="{44E00642-FA7D-BE45-9112-4F2B363E4F6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42469EA-EBC0-6F44-BF1E-280E3D8DD92E}"/>
              </a:ext>
            </a:extLst>
          </p:cNvPr>
          <p:cNvSpPr>
            <a:spLocks noGrp="1"/>
          </p:cNvSpPr>
          <p:nvPr>
            <p:ph type="sldNum" sz="quarter" idx="12"/>
          </p:nvPr>
        </p:nvSpPr>
        <p:spPr/>
        <p:txBody>
          <a:bodyPr/>
          <a:lstStyle/>
          <a:p>
            <a:fld id="{CFE05AF0-85EE-1D42-B667-FDAA7E8CE3F6}" type="slidenum">
              <a:rPr lang="it-IT" smtClean="0"/>
              <a:t>‹N›</a:t>
            </a:fld>
            <a:endParaRPr lang="it-IT"/>
          </a:p>
        </p:txBody>
      </p:sp>
    </p:spTree>
    <p:extLst>
      <p:ext uri="{BB962C8B-B14F-4D97-AF65-F5344CB8AC3E}">
        <p14:creationId xmlns:p14="http://schemas.microsoft.com/office/powerpoint/2010/main" val="1994494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EF4EC6-FD49-9C41-B5A9-4C0202062B0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C8D49F0-DB02-7A4F-ADBB-856F488C56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9B8206F-F5D1-CB4B-ACD9-B939E563D09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6881681-648D-134B-A60D-3706D4004C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EAF60A2-CE2F-0143-8EA9-636ADEAC9B1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270FFA1-0190-6E44-BACD-2623E89A016A}"/>
              </a:ext>
            </a:extLst>
          </p:cNvPr>
          <p:cNvSpPr>
            <a:spLocks noGrp="1"/>
          </p:cNvSpPr>
          <p:nvPr>
            <p:ph type="dt" sz="half" idx="10"/>
          </p:nvPr>
        </p:nvSpPr>
        <p:spPr/>
        <p:txBody>
          <a:bodyPr/>
          <a:lstStyle/>
          <a:p>
            <a:fld id="{1749411E-54F8-AB4A-AD47-8F4F06FCB5A5}" type="datetimeFigureOut">
              <a:rPr lang="it-IT" smtClean="0"/>
              <a:t>09/03/20</a:t>
            </a:fld>
            <a:endParaRPr lang="it-IT"/>
          </a:p>
        </p:txBody>
      </p:sp>
      <p:sp>
        <p:nvSpPr>
          <p:cNvPr id="8" name="Segnaposto piè di pagina 7">
            <a:extLst>
              <a:ext uri="{FF2B5EF4-FFF2-40B4-BE49-F238E27FC236}">
                <a16:creationId xmlns:a16="http://schemas.microsoft.com/office/drawing/2014/main" id="{FBC709E5-DA54-9A4A-A803-AC665C00706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4DFB602-B5E9-ED41-AA6D-D202C9457F81}"/>
              </a:ext>
            </a:extLst>
          </p:cNvPr>
          <p:cNvSpPr>
            <a:spLocks noGrp="1"/>
          </p:cNvSpPr>
          <p:nvPr>
            <p:ph type="sldNum" sz="quarter" idx="12"/>
          </p:nvPr>
        </p:nvSpPr>
        <p:spPr/>
        <p:txBody>
          <a:bodyPr/>
          <a:lstStyle/>
          <a:p>
            <a:fld id="{CFE05AF0-85EE-1D42-B667-FDAA7E8CE3F6}" type="slidenum">
              <a:rPr lang="it-IT" smtClean="0"/>
              <a:t>‹N›</a:t>
            </a:fld>
            <a:endParaRPr lang="it-IT"/>
          </a:p>
        </p:txBody>
      </p:sp>
    </p:spTree>
    <p:extLst>
      <p:ext uri="{BB962C8B-B14F-4D97-AF65-F5344CB8AC3E}">
        <p14:creationId xmlns:p14="http://schemas.microsoft.com/office/powerpoint/2010/main" val="2917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FC23CF-FF67-8043-BE45-79613D4999D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AF77B0B-1C4F-AC4B-BB11-4F5A1C3D9E47}"/>
              </a:ext>
            </a:extLst>
          </p:cNvPr>
          <p:cNvSpPr>
            <a:spLocks noGrp="1"/>
          </p:cNvSpPr>
          <p:nvPr>
            <p:ph type="dt" sz="half" idx="10"/>
          </p:nvPr>
        </p:nvSpPr>
        <p:spPr/>
        <p:txBody>
          <a:bodyPr/>
          <a:lstStyle/>
          <a:p>
            <a:fld id="{1749411E-54F8-AB4A-AD47-8F4F06FCB5A5}" type="datetimeFigureOut">
              <a:rPr lang="it-IT" smtClean="0"/>
              <a:t>09/03/20</a:t>
            </a:fld>
            <a:endParaRPr lang="it-IT"/>
          </a:p>
        </p:txBody>
      </p:sp>
      <p:sp>
        <p:nvSpPr>
          <p:cNvPr id="4" name="Segnaposto piè di pagina 3">
            <a:extLst>
              <a:ext uri="{FF2B5EF4-FFF2-40B4-BE49-F238E27FC236}">
                <a16:creationId xmlns:a16="http://schemas.microsoft.com/office/drawing/2014/main" id="{1204E322-6932-204C-B753-CD73C05F676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8871522-1808-B346-AD8F-5AD7DE3ABC93}"/>
              </a:ext>
            </a:extLst>
          </p:cNvPr>
          <p:cNvSpPr>
            <a:spLocks noGrp="1"/>
          </p:cNvSpPr>
          <p:nvPr>
            <p:ph type="sldNum" sz="quarter" idx="12"/>
          </p:nvPr>
        </p:nvSpPr>
        <p:spPr/>
        <p:txBody>
          <a:bodyPr/>
          <a:lstStyle/>
          <a:p>
            <a:fld id="{CFE05AF0-85EE-1D42-B667-FDAA7E8CE3F6}" type="slidenum">
              <a:rPr lang="it-IT" smtClean="0"/>
              <a:t>‹N›</a:t>
            </a:fld>
            <a:endParaRPr lang="it-IT"/>
          </a:p>
        </p:txBody>
      </p:sp>
    </p:spTree>
    <p:extLst>
      <p:ext uri="{BB962C8B-B14F-4D97-AF65-F5344CB8AC3E}">
        <p14:creationId xmlns:p14="http://schemas.microsoft.com/office/powerpoint/2010/main" val="50172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723CA76-F891-BE48-8FC5-37810EBE446A}"/>
              </a:ext>
            </a:extLst>
          </p:cNvPr>
          <p:cNvSpPr>
            <a:spLocks noGrp="1"/>
          </p:cNvSpPr>
          <p:nvPr>
            <p:ph type="dt" sz="half" idx="10"/>
          </p:nvPr>
        </p:nvSpPr>
        <p:spPr/>
        <p:txBody>
          <a:bodyPr/>
          <a:lstStyle/>
          <a:p>
            <a:fld id="{1749411E-54F8-AB4A-AD47-8F4F06FCB5A5}" type="datetimeFigureOut">
              <a:rPr lang="it-IT" smtClean="0"/>
              <a:t>09/03/20</a:t>
            </a:fld>
            <a:endParaRPr lang="it-IT"/>
          </a:p>
        </p:txBody>
      </p:sp>
      <p:sp>
        <p:nvSpPr>
          <p:cNvPr id="3" name="Segnaposto piè di pagina 2">
            <a:extLst>
              <a:ext uri="{FF2B5EF4-FFF2-40B4-BE49-F238E27FC236}">
                <a16:creationId xmlns:a16="http://schemas.microsoft.com/office/drawing/2014/main" id="{AD9CFC81-0A76-E74A-AFAC-C9FEE98356F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8E54995-C927-9544-96E7-2EA421205E60}"/>
              </a:ext>
            </a:extLst>
          </p:cNvPr>
          <p:cNvSpPr>
            <a:spLocks noGrp="1"/>
          </p:cNvSpPr>
          <p:nvPr>
            <p:ph type="sldNum" sz="quarter" idx="12"/>
          </p:nvPr>
        </p:nvSpPr>
        <p:spPr/>
        <p:txBody>
          <a:bodyPr/>
          <a:lstStyle/>
          <a:p>
            <a:fld id="{CFE05AF0-85EE-1D42-B667-FDAA7E8CE3F6}" type="slidenum">
              <a:rPr lang="it-IT" smtClean="0"/>
              <a:t>‹N›</a:t>
            </a:fld>
            <a:endParaRPr lang="it-IT"/>
          </a:p>
        </p:txBody>
      </p:sp>
    </p:spTree>
    <p:extLst>
      <p:ext uri="{BB962C8B-B14F-4D97-AF65-F5344CB8AC3E}">
        <p14:creationId xmlns:p14="http://schemas.microsoft.com/office/powerpoint/2010/main" val="3995965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AD1140-3061-8245-9429-C10AD86790D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9219C9-6869-EA48-B18D-0985FD1355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7B823CC-2B7D-6B44-81BF-A18F168A32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D048ED5-BA5A-B444-AEC8-6242B7E6EBD1}"/>
              </a:ext>
            </a:extLst>
          </p:cNvPr>
          <p:cNvSpPr>
            <a:spLocks noGrp="1"/>
          </p:cNvSpPr>
          <p:nvPr>
            <p:ph type="dt" sz="half" idx="10"/>
          </p:nvPr>
        </p:nvSpPr>
        <p:spPr/>
        <p:txBody>
          <a:bodyPr/>
          <a:lstStyle/>
          <a:p>
            <a:fld id="{1749411E-54F8-AB4A-AD47-8F4F06FCB5A5}" type="datetimeFigureOut">
              <a:rPr lang="it-IT" smtClean="0"/>
              <a:t>09/03/20</a:t>
            </a:fld>
            <a:endParaRPr lang="it-IT"/>
          </a:p>
        </p:txBody>
      </p:sp>
      <p:sp>
        <p:nvSpPr>
          <p:cNvPr id="6" name="Segnaposto piè di pagina 5">
            <a:extLst>
              <a:ext uri="{FF2B5EF4-FFF2-40B4-BE49-F238E27FC236}">
                <a16:creationId xmlns:a16="http://schemas.microsoft.com/office/drawing/2014/main" id="{2A7910AC-D60C-FE4D-8AF3-31B42F2FFF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6F0E2B2-02B5-6844-9F95-E3A580B8705B}"/>
              </a:ext>
            </a:extLst>
          </p:cNvPr>
          <p:cNvSpPr>
            <a:spLocks noGrp="1"/>
          </p:cNvSpPr>
          <p:nvPr>
            <p:ph type="sldNum" sz="quarter" idx="12"/>
          </p:nvPr>
        </p:nvSpPr>
        <p:spPr/>
        <p:txBody>
          <a:bodyPr/>
          <a:lstStyle/>
          <a:p>
            <a:fld id="{CFE05AF0-85EE-1D42-B667-FDAA7E8CE3F6}" type="slidenum">
              <a:rPr lang="it-IT" smtClean="0"/>
              <a:t>‹N›</a:t>
            </a:fld>
            <a:endParaRPr lang="it-IT"/>
          </a:p>
        </p:txBody>
      </p:sp>
    </p:spTree>
    <p:extLst>
      <p:ext uri="{BB962C8B-B14F-4D97-AF65-F5344CB8AC3E}">
        <p14:creationId xmlns:p14="http://schemas.microsoft.com/office/powerpoint/2010/main" val="701267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BDBCF7-C7E4-C04F-BFE9-EB3E4DEA57D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5BB66EA-E31F-A945-9AC7-8A0FD4F37F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803B3B9-7950-184A-AA1D-FD0CB705E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DF3C467-E0E7-A64B-8B4E-AD7F99A1C2FE}"/>
              </a:ext>
            </a:extLst>
          </p:cNvPr>
          <p:cNvSpPr>
            <a:spLocks noGrp="1"/>
          </p:cNvSpPr>
          <p:nvPr>
            <p:ph type="dt" sz="half" idx="10"/>
          </p:nvPr>
        </p:nvSpPr>
        <p:spPr/>
        <p:txBody>
          <a:bodyPr/>
          <a:lstStyle/>
          <a:p>
            <a:fld id="{1749411E-54F8-AB4A-AD47-8F4F06FCB5A5}" type="datetimeFigureOut">
              <a:rPr lang="it-IT" smtClean="0"/>
              <a:t>09/03/20</a:t>
            </a:fld>
            <a:endParaRPr lang="it-IT"/>
          </a:p>
        </p:txBody>
      </p:sp>
      <p:sp>
        <p:nvSpPr>
          <p:cNvPr id="6" name="Segnaposto piè di pagina 5">
            <a:extLst>
              <a:ext uri="{FF2B5EF4-FFF2-40B4-BE49-F238E27FC236}">
                <a16:creationId xmlns:a16="http://schemas.microsoft.com/office/drawing/2014/main" id="{2FC64CF8-417C-CA4C-9FA9-0186B4EDF43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29B726A-3419-6B4A-9D82-3FCCDD70FDFD}"/>
              </a:ext>
            </a:extLst>
          </p:cNvPr>
          <p:cNvSpPr>
            <a:spLocks noGrp="1"/>
          </p:cNvSpPr>
          <p:nvPr>
            <p:ph type="sldNum" sz="quarter" idx="12"/>
          </p:nvPr>
        </p:nvSpPr>
        <p:spPr/>
        <p:txBody>
          <a:bodyPr/>
          <a:lstStyle/>
          <a:p>
            <a:fld id="{CFE05AF0-85EE-1D42-B667-FDAA7E8CE3F6}" type="slidenum">
              <a:rPr lang="it-IT" smtClean="0"/>
              <a:t>‹N›</a:t>
            </a:fld>
            <a:endParaRPr lang="it-IT"/>
          </a:p>
        </p:txBody>
      </p:sp>
    </p:spTree>
    <p:extLst>
      <p:ext uri="{BB962C8B-B14F-4D97-AF65-F5344CB8AC3E}">
        <p14:creationId xmlns:p14="http://schemas.microsoft.com/office/powerpoint/2010/main" val="2420950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6C2D766-9159-CA43-91FF-2F021C8487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DC6D1FD-7ED1-FE4B-96EC-98F7781631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D4E0E1B-FCD6-CF49-95D8-FED54D20F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9411E-54F8-AB4A-AD47-8F4F06FCB5A5}" type="datetimeFigureOut">
              <a:rPr lang="it-IT" smtClean="0"/>
              <a:t>09/03/20</a:t>
            </a:fld>
            <a:endParaRPr lang="it-IT"/>
          </a:p>
        </p:txBody>
      </p:sp>
      <p:sp>
        <p:nvSpPr>
          <p:cNvPr id="5" name="Segnaposto piè di pagina 4">
            <a:extLst>
              <a:ext uri="{FF2B5EF4-FFF2-40B4-BE49-F238E27FC236}">
                <a16:creationId xmlns:a16="http://schemas.microsoft.com/office/drawing/2014/main" id="{005E2357-A290-E14A-AF20-7A37600645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56DDD061-CB28-B140-B067-AAEE9C1AD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05AF0-85EE-1D42-B667-FDAA7E8CE3F6}" type="slidenum">
              <a:rPr lang="it-IT" smtClean="0"/>
              <a:t>‹N›</a:t>
            </a:fld>
            <a:endParaRPr lang="it-IT"/>
          </a:p>
        </p:txBody>
      </p:sp>
    </p:spTree>
    <p:extLst>
      <p:ext uri="{BB962C8B-B14F-4D97-AF65-F5344CB8AC3E}">
        <p14:creationId xmlns:p14="http://schemas.microsoft.com/office/powerpoint/2010/main" val="3474420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479158-7D05-6641-B200-077A5F26CDAF}"/>
              </a:ext>
            </a:extLst>
          </p:cNvPr>
          <p:cNvSpPr>
            <a:spLocks noGrp="1"/>
          </p:cNvSpPr>
          <p:nvPr>
            <p:ph type="ctrTitle"/>
          </p:nvPr>
        </p:nvSpPr>
        <p:spPr/>
        <p:txBody>
          <a:bodyPr/>
          <a:lstStyle/>
          <a:p>
            <a:r>
              <a:rPr lang="it-IT" b="1" dirty="0" err="1"/>
              <a:t>Transplants</a:t>
            </a:r>
            <a:r>
              <a:rPr lang="it-IT" b="1" dirty="0"/>
              <a:t> and </a:t>
            </a:r>
            <a:r>
              <a:rPr lang="it-IT" b="1" dirty="0" err="1"/>
              <a:t>Immunodeficiencies</a:t>
            </a:r>
            <a:endParaRPr lang="it-IT" b="1" dirty="0"/>
          </a:p>
        </p:txBody>
      </p:sp>
      <p:sp>
        <p:nvSpPr>
          <p:cNvPr id="3" name="Sottotitolo 2">
            <a:extLst>
              <a:ext uri="{FF2B5EF4-FFF2-40B4-BE49-F238E27FC236}">
                <a16:creationId xmlns:a16="http://schemas.microsoft.com/office/drawing/2014/main" id="{09C1A3FF-6F27-5142-81FF-5F32D72C09C7}"/>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835998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74618" y="307069"/>
            <a:ext cx="8642765" cy="707886"/>
          </a:xfrm>
          <a:prstGeom prst="rect">
            <a:avLst/>
          </a:prstGeom>
        </p:spPr>
        <p:txBody>
          <a:bodyPr wrap="square">
            <a:spAutoFit/>
          </a:bodyPr>
          <a:lstStyle/>
          <a:p>
            <a:r>
              <a:rPr lang="it-IT" sz="2000" dirty="0"/>
              <a:t>(</a:t>
            </a:r>
            <a:r>
              <a:rPr lang="it-IT" sz="2000" dirty="0" err="1"/>
              <a:t>C</a:t>
            </a:r>
            <a:r>
              <a:rPr lang="it-IT" sz="2000" dirty="0"/>
              <a:t>) </a:t>
            </a:r>
            <a:r>
              <a:rPr lang="it-IT" sz="2000" dirty="0" err="1"/>
              <a:t>Rejection</a:t>
            </a:r>
            <a:r>
              <a:rPr lang="it-IT" sz="2000" dirty="0"/>
              <a:t> </a:t>
            </a:r>
            <a:r>
              <a:rPr lang="it-IT" sz="2000" dirty="0" err="1"/>
              <a:t>vasculitis</a:t>
            </a:r>
            <a:r>
              <a:rPr lang="it-IT" sz="2000" dirty="0"/>
              <a:t> in a </a:t>
            </a:r>
            <a:r>
              <a:rPr lang="it-IT" sz="2000" dirty="0" err="1"/>
              <a:t>kidney</a:t>
            </a:r>
            <a:r>
              <a:rPr lang="it-IT" sz="2000" dirty="0"/>
              <a:t> </a:t>
            </a:r>
            <a:r>
              <a:rPr lang="it-IT" sz="2000" dirty="0" err="1"/>
              <a:t>graft</a:t>
            </a:r>
            <a:r>
              <a:rPr lang="it-IT" sz="2000" dirty="0"/>
              <a:t>. An arteriole </a:t>
            </a:r>
            <a:r>
              <a:rPr lang="it-IT" sz="2000" dirty="0" err="1"/>
              <a:t>is</a:t>
            </a:r>
            <a:r>
              <a:rPr lang="it-IT" sz="2000" dirty="0"/>
              <a:t> </a:t>
            </a:r>
            <a:r>
              <a:rPr lang="it-IT" sz="2000" dirty="0" err="1"/>
              <a:t>shown</a:t>
            </a:r>
            <a:r>
              <a:rPr lang="it-IT" sz="2000" dirty="0"/>
              <a:t> </a:t>
            </a:r>
            <a:r>
              <a:rPr lang="it-IT" sz="2000" dirty="0" err="1"/>
              <a:t>with</a:t>
            </a:r>
            <a:r>
              <a:rPr lang="it-IT" sz="2000" dirty="0"/>
              <a:t> </a:t>
            </a:r>
            <a:r>
              <a:rPr lang="it-IT" sz="2000" dirty="0" err="1"/>
              <a:t>inflammatory</a:t>
            </a:r>
            <a:r>
              <a:rPr lang="it-IT" sz="2000" dirty="0"/>
              <a:t> </a:t>
            </a:r>
            <a:r>
              <a:rPr lang="it-IT" sz="2000" dirty="0" err="1"/>
              <a:t>cells</a:t>
            </a:r>
            <a:r>
              <a:rPr lang="it-IT" sz="2000" dirty="0"/>
              <a:t> </a:t>
            </a:r>
            <a:r>
              <a:rPr lang="it-IT" sz="2000" dirty="0" err="1"/>
              <a:t>attacking</a:t>
            </a:r>
            <a:r>
              <a:rPr lang="it-IT" sz="2000" dirty="0"/>
              <a:t> and </a:t>
            </a:r>
            <a:r>
              <a:rPr lang="it-IT" sz="2000" dirty="0" err="1"/>
              <a:t>undermining</a:t>
            </a:r>
            <a:r>
              <a:rPr lang="it-IT" sz="2000" dirty="0"/>
              <a:t> the </a:t>
            </a:r>
            <a:r>
              <a:rPr lang="it-IT" sz="2000" dirty="0" err="1"/>
              <a:t>endothelium</a:t>
            </a:r>
            <a:r>
              <a:rPr lang="it-IT" sz="2000" dirty="0"/>
              <a:t> (</a:t>
            </a:r>
            <a:r>
              <a:rPr lang="it-IT" sz="2000" dirty="0" err="1"/>
              <a:t>endotheliitis</a:t>
            </a:r>
            <a:r>
              <a:rPr lang="it-IT" sz="2000" dirty="0"/>
              <a:t>) (</a:t>
            </a:r>
            <a:r>
              <a:rPr lang="it-IT" sz="2000" dirty="0" err="1"/>
              <a:t>arrow</a:t>
            </a:r>
            <a:r>
              <a:rPr lang="it-IT" sz="2000" dirty="0"/>
              <a:t>).</a:t>
            </a:r>
            <a:r>
              <a:rPr lang="it-IT" dirty="0"/>
              <a:t> </a:t>
            </a:r>
          </a:p>
        </p:txBody>
      </p:sp>
      <p:pic>
        <p:nvPicPr>
          <p:cNvPr id="5" name="Immagine 4" descr="Schermata 2018-08-24 alle 19.21.38.png"/>
          <p:cNvPicPr>
            <a:picLocks noChangeAspect="1"/>
          </p:cNvPicPr>
          <p:nvPr/>
        </p:nvPicPr>
        <p:blipFill>
          <a:blip r:embed="rId2"/>
          <a:stretch>
            <a:fillRect/>
          </a:stretch>
        </p:blipFill>
        <p:spPr>
          <a:xfrm>
            <a:off x="2145071" y="1806912"/>
            <a:ext cx="8021695" cy="4409147"/>
          </a:xfrm>
          <a:prstGeom prst="rect">
            <a:avLst/>
          </a:prstGeom>
        </p:spPr>
      </p:pic>
    </p:spTree>
    <p:extLst>
      <p:ext uri="{BB962C8B-B14F-4D97-AF65-F5344CB8AC3E}">
        <p14:creationId xmlns:p14="http://schemas.microsoft.com/office/powerpoint/2010/main" val="2359360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045894" y="260926"/>
            <a:ext cx="8019755" cy="1477328"/>
          </a:xfrm>
          <a:prstGeom prst="rect">
            <a:avLst/>
          </a:prstGeom>
        </p:spPr>
        <p:txBody>
          <a:bodyPr wrap="square">
            <a:spAutoFit/>
          </a:bodyPr>
          <a:lstStyle/>
          <a:p>
            <a:r>
              <a:rPr lang="it-IT" b="1" dirty="0"/>
              <a:t>Acute </a:t>
            </a:r>
            <a:r>
              <a:rPr lang="it-IT" b="1" dirty="0" err="1"/>
              <a:t>antibody-mediated</a:t>
            </a:r>
            <a:r>
              <a:rPr lang="it-IT" b="1" dirty="0"/>
              <a:t> (</a:t>
            </a:r>
            <a:r>
              <a:rPr lang="it-IT" b="1" dirty="0" err="1"/>
              <a:t>humoral</a:t>
            </a:r>
            <a:r>
              <a:rPr lang="it-IT" b="1" dirty="0"/>
              <a:t>) </a:t>
            </a:r>
            <a:r>
              <a:rPr lang="it-IT" b="1" dirty="0" err="1"/>
              <a:t>rejection</a:t>
            </a:r>
            <a:r>
              <a:rPr lang="it-IT" dirty="0"/>
              <a:t>. (A) </a:t>
            </a:r>
            <a:r>
              <a:rPr lang="it-IT" dirty="0" err="1"/>
              <a:t>Graft</a:t>
            </a:r>
            <a:r>
              <a:rPr lang="it-IT" dirty="0"/>
              <a:t> </a:t>
            </a:r>
            <a:r>
              <a:rPr lang="it-IT" dirty="0" err="1"/>
              <a:t>damage</a:t>
            </a:r>
            <a:r>
              <a:rPr lang="it-IT" dirty="0"/>
              <a:t> </a:t>
            </a:r>
            <a:r>
              <a:rPr lang="it-IT" dirty="0" err="1"/>
              <a:t>caused</a:t>
            </a:r>
            <a:r>
              <a:rPr lang="it-IT" dirty="0"/>
              <a:t> </a:t>
            </a:r>
            <a:r>
              <a:rPr lang="it-IT" dirty="0" err="1"/>
              <a:t>by</a:t>
            </a:r>
            <a:r>
              <a:rPr lang="it-IT" dirty="0"/>
              <a:t> antibody </a:t>
            </a:r>
            <a:r>
              <a:rPr lang="it-IT" dirty="0" err="1"/>
              <a:t>deposition</a:t>
            </a:r>
            <a:r>
              <a:rPr lang="it-IT" dirty="0"/>
              <a:t> in </a:t>
            </a:r>
            <a:r>
              <a:rPr lang="it-IT" dirty="0" err="1"/>
              <a:t>vessels</a:t>
            </a:r>
            <a:r>
              <a:rPr lang="it-IT" dirty="0"/>
              <a:t>. (</a:t>
            </a:r>
            <a:r>
              <a:rPr lang="it-IT" dirty="0" err="1"/>
              <a:t>B</a:t>
            </a:r>
            <a:r>
              <a:rPr lang="it-IT" dirty="0"/>
              <a:t>) Light </a:t>
            </a:r>
            <a:r>
              <a:rPr lang="it-IT" dirty="0" err="1"/>
              <a:t>micrograph</a:t>
            </a:r>
            <a:r>
              <a:rPr lang="it-IT" dirty="0"/>
              <a:t> </a:t>
            </a:r>
            <a:r>
              <a:rPr lang="it-IT" dirty="0" err="1"/>
              <a:t>showing</a:t>
            </a:r>
            <a:r>
              <a:rPr lang="it-IT" dirty="0"/>
              <a:t> </a:t>
            </a:r>
            <a:r>
              <a:rPr lang="it-IT" dirty="0" err="1"/>
              <a:t>inflammation</a:t>
            </a:r>
            <a:r>
              <a:rPr lang="it-IT" dirty="0"/>
              <a:t> (</a:t>
            </a:r>
            <a:r>
              <a:rPr lang="it-IT" dirty="0" err="1"/>
              <a:t>capillaritis</a:t>
            </a:r>
            <a:r>
              <a:rPr lang="it-IT" dirty="0"/>
              <a:t>) in </a:t>
            </a:r>
            <a:r>
              <a:rPr lang="it-IT" dirty="0" err="1"/>
              <a:t>peritubular</a:t>
            </a:r>
            <a:r>
              <a:rPr lang="it-IT" dirty="0"/>
              <a:t> </a:t>
            </a:r>
            <a:r>
              <a:rPr lang="it-IT" dirty="0" err="1"/>
              <a:t>capillaries</a:t>
            </a:r>
            <a:r>
              <a:rPr lang="it-IT" dirty="0"/>
              <a:t> </a:t>
            </a:r>
            <a:r>
              <a:rPr lang="it-IT" i="1" dirty="0"/>
              <a:t>(</a:t>
            </a:r>
            <a:r>
              <a:rPr lang="it-IT" i="1" dirty="0" err="1"/>
              <a:t>arrows</a:t>
            </a:r>
            <a:r>
              <a:rPr lang="it-IT" i="1" dirty="0"/>
              <a:t>)</a:t>
            </a:r>
            <a:r>
              <a:rPr lang="it-IT" dirty="0"/>
              <a:t> in a </a:t>
            </a:r>
            <a:r>
              <a:rPr lang="it-IT" dirty="0" err="1"/>
              <a:t>kidney</a:t>
            </a:r>
            <a:r>
              <a:rPr lang="it-IT" dirty="0"/>
              <a:t> </a:t>
            </a:r>
            <a:r>
              <a:rPr lang="it-IT" dirty="0" err="1"/>
              <a:t>graft</a:t>
            </a:r>
            <a:r>
              <a:rPr lang="it-IT" dirty="0"/>
              <a:t>. (</a:t>
            </a:r>
            <a:r>
              <a:rPr lang="it-IT" dirty="0" err="1"/>
              <a:t>C</a:t>
            </a:r>
            <a:r>
              <a:rPr lang="it-IT" dirty="0"/>
              <a:t>) </a:t>
            </a:r>
            <a:r>
              <a:rPr lang="it-IT" dirty="0" err="1"/>
              <a:t>Immunoperoxidase</a:t>
            </a:r>
            <a:r>
              <a:rPr lang="it-IT" dirty="0"/>
              <a:t> </a:t>
            </a:r>
            <a:r>
              <a:rPr lang="it-IT" dirty="0" err="1"/>
              <a:t>stain</a:t>
            </a:r>
            <a:r>
              <a:rPr lang="it-IT" dirty="0"/>
              <a:t> </a:t>
            </a:r>
            <a:r>
              <a:rPr lang="it-IT" dirty="0" err="1"/>
              <a:t>shows</a:t>
            </a:r>
            <a:r>
              <a:rPr lang="it-IT" dirty="0"/>
              <a:t> C4d </a:t>
            </a:r>
            <a:r>
              <a:rPr lang="it-IT" dirty="0" err="1"/>
              <a:t>deposition</a:t>
            </a:r>
            <a:r>
              <a:rPr lang="it-IT" dirty="0"/>
              <a:t> in </a:t>
            </a:r>
            <a:r>
              <a:rPr lang="it-IT" dirty="0" err="1"/>
              <a:t>peritubular</a:t>
            </a:r>
            <a:r>
              <a:rPr lang="it-IT" dirty="0"/>
              <a:t> </a:t>
            </a:r>
            <a:r>
              <a:rPr lang="it-IT" dirty="0" err="1"/>
              <a:t>capillaries</a:t>
            </a:r>
            <a:r>
              <a:rPr lang="it-IT" dirty="0"/>
              <a:t> and a </a:t>
            </a:r>
            <a:r>
              <a:rPr lang="it-IT" dirty="0" err="1"/>
              <a:t>glomerulus</a:t>
            </a:r>
            <a:r>
              <a:rPr lang="it-IT" dirty="0"/>
              <a:t>. </a:t>
            </a:r>
          </a:p>
        </p:txBody>
      </p:sp>
      <p:pic>
        <p:nvPicPr>
          <p:cNvPr id="5" name="Immagine 4" descr="Schermata 2018-08-28 alle 17.27.31.png"/>
          <p:cNvPicPr>
            <a:picLocks noChangeAspect="1"/>
          </p:cNvPicPr>
          <p:nvPr/>
        </p:nvPicPr>
        <p:blipFill>
          <a:blip r:embed="rId2"/>
          <a:stretch>
            <a:fillRect/>
          </a:stretch>
        </p:blipFill>
        <p:spPr>
          <a:xfrm>
            <a:off x="2971662" y="1749597"/>
            <a:ext cx="6711265" cy="2004058"/>
          </a:xfrm>
          <a:prstGeom prst="rect">
            <a:avLst/>
          </a:prstGeom>
        </p:spPr>
      </p:pic>
      <p:pic>
        <p:nvPicPr>
          <p:cNvPr id="6" name="Immagine 5" descr="Schermata 2018-08-28 alle 17.29.56.png"/>
          <p:cNvPicPr>
            <a:picLocks noChangeAspect="1"/>
          </p:cNvPicPr>
          <p:nvPr/>
        </p:nvPicPr>
        <p:blipFill>
          <a:blip r:embed="rId3"/>
          <a:stretch>
            <a:fillRect/>
          </a:stretch>
        </p:blipFill>
        <p:spPr>
          <a:xfrm>
            <a:off x="2289720" y="3927626"/>
            <a:ext cx="3806280" cy="2809774"/>
          </a:xfrm>
          <a:prstGeom prst="rect">
            <a:avLst/>
          </a:prstGeom>
        </p:spPr>
      </p:pic>
      <p:pic>
        <p:nvPicPr>
          <p:cNvPr id="7" name="Immagine 6" descr="Schermata 2018-08-28 alle 17.30.13.png"/>
          <p:cNvPicPr>
            <a:picLocks noChangeAspect="1"/>
          </p:cNvPicPr>
          <p:nvPr/>
        </p:nvPicPr>
        <p:blipFill>
          <a:blip r:embed="rId4"/>
          <a:stretch>
            <a:fillRect/>
          </a:stretch>
        </p:blipFill>
        <p:spPr>
          <a:xfrm>
            <a:off x="6341345" y="3927626"/>
            <a:ext cx="3875550" cy="2809774"/>
          </a:xfrm>
          <a:prstGeom prst="rect">
            <a:avLst/>
          </a:prstGeom>
        </p:spPr>
      </p:pic>
    </p:spTree>
    <p:extLst>
      <p:ext uri="{BB962C8B-B14F-4D97-AF65-F5344CB8AC3E}">
        <p14:creationId xmlns:p14="http://schemas.microsoft.com/office/powerpoint/2010/main" val="1597632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06611" y="1166692"/>
            <a:ext cx="7693216" cy="3477875"/>
          </a:xfrm>
          <a:prstGeom prst="rect">
            <a:avLst/>
          </a:prstGeom>
        </p:spPr>
        <p:txBody>
          <a:bodyPr wrap="square">
            <a:spAutoFit/>
          </a:bodyPr>
          <a:lstStyle/>
          <a:p>
            <a:r>
              <a:rPr lang="it-IT" sz="2000" b="1" dirty="0" err="1"/>
              <a:t>Chronic</a:t>
            </a:r>
            <a:r>
              <a:rPr lang="it-IT" sz="2000" b="1" dirty="0"/>
              <a:t> </a:t>
            </a:r>
            <a:r>
              <a:rPr lang="it-IT" sz="2000" b="1" dirty="0" err="1"/>
              <a:t>rejection</a:t>
            </a:r>
            <a:r>
              <a:rPr lang="it-IT" sz="2000" b="1" dirty="0"/>
              <a:t> </a:t>
            </a:r>
            <a:r>
              <a:rPr lang="it-IT" sz="2000" dirty="0" err="1"/>
              <a:t>is</a:t>
            </a:r>
            <a:r>
              <a:rPr lang="it-IT" sz="2000" dirty="0"/>
              <a:t> </a:t>
            </a:r>
            <a:r>
              <a:rPr lang="it-IT" sz="2000" dirty="0" err="1"/>
              <a:t>an</a:t>
            </a:r>
            <a:r>
              <a:rPr lang="it-IT" sz="2000" dirty="0"/>
              <a:t> </a:t>
            </a:r>
            <a:r>
              <a:rPr lang="it-IT" sz="2000" dirty="0" err="1"/>
              <a:t>indolent</a:t>
            </a:r>
            <a:r>
              <a:rPr lang="it-IT" sz="2000" dirty="0"/>
              <a:t> </a:t>
            </a:r>
            <a:r>
              <a:rPr lang="it-IT" sz="2000" dirty="0" err="1"/>
              <a:t>form</a:t>
            </a:r>
            <a:r>
              <a:rPr lang="it-IT" sz="2000" dirty="0"/>
              <a:t> </a:t>
            </a:r>
            <a:r>
              <a:rPr lang="it-IT" sz="2000" dirty="0" err="1"/>
              <a:t>of</a:t>
            </a:r>
            <a:r>
              <a:rPr lang="it-IT" sz="2000" dirty="0"/>
              <a:t> </a:t>
            </a:r>
            <a:r>
              <a:rPr lang="it-IT" sz="2000" dirty="0" err="1"/>
              <a:t>graft</a:t>
            </a:r>
            <a:r>
              <a:rPr lang="it-IT" sz="2000" dirty="0"/>
              <a:t> </a:t>
            </a:r>
            <a:r>
              <a:rPr lang="it-IT" sz="2000" dirty="0" err="1"/>
              <a:t>damage</a:t>
            </a:r>
            <a:r>
              <a:rPr lang="it-IT" sz="2000" dirty="0"/>
              <a:t> </a:t>
            </a:r>
            <a:r>
              <a:rPr lang="it-IT" sz="2000" dirty="0" err="1"/>
              <a:t>that</a:t>
            </a:r>
            <a:r>
              <a:rPr lang="it-IT" sz="2000" dirty="0"/>
              <a:t> </a:t>
            </a:r>
            <a:r>
              <a:rPr lang="it-IT" sz="2000" dirty="0" err="1"/>
              <a:t>occurs</a:t>
            </a:r>
            <a:r>
              <a:rPr lang="it-IT" sz="2000" dirty="0"/>
              <a:t> </a:t>
            </a:r>
            <a:r>
              <a:rPr lang="it-IT" sz="2000" dirty="0" err="1"/>
              <a:t>over</a:t>
            </a:r>
            <a:r>
              <a:rPr lang="it-IT" sz="2000" dirty="0"/>
              <a:t> </a:t>
            </a:r>
            <a:r>
              <a:rPr lang="it-IT" sz="2000" dirty="0" err="1"/>
              <a:t>months</a:t>
            </a:r>
            <a:r>
              <a:rPr lang="it-IT" sz="2000" dirty="0"/>
              <a:t> or </a:t>
            </a:r>
            <a:r>
              <a:rPr lang="it-IT" sz="2000" dirty="0" err="1"/>
              <a:t>years</a:t>
            </a:r>
            <a:r>
              <a:rPr lang="it-IT" sz="2000" dirty="0"/>
              <a:t>, </a:t>
            </a:r>
            <a:r>
              <a:rPr lang="it-IT" sz="2000" dirty="0" err="1"/>
              <a:t>leading</a:t>
            </a:r>
            <a:r>
              <a:rPr lang="it-IT" sz="2000" dirty="0"/>
              <a:t> </a:t>
            </a:r>
            <a:r>
              <a:rPr lang="it-IT" sz="2000" dirty="0" err="1"/>
              <a:t>to</a:t>
            </a:r>
            <a:r>
              <a:rPr lang="it-IT" sz="2000" dirty="0"/>
              <a:t> progressive loss </a:t>
            </a:r>
            <a:r>
              <a:rPr lang="it-IT" sz="2000" dirty="0" err="1"/>
              <a:t>of</a:t>
            </a:r>
            <a:r>
              <a:rPr lang="it-IT" sz="2000" dirty="0"/>
              <a:t> </a:t>
            </a:r>
            <a:r>
              <a:rPr lang="it-IT" sz="2000" dirty="0" err="1"/>
              <a:t>graft</a:t>
            </a:r>
            <a:r>
              <a:rPr lang="it-IT" sz="2000" dirty="0"/>
              <a:t> </a:t>
            </a:r>
            <a:r>
              <a:rPr lang="it-IT" sz="2000" dirty="0" err="1"/>
              <a:t>function</a:t>
            </a:r>
            <a:r>
              <a:rPr lang="it-IT" sz="2000" dirty="0"/>
              <a:t>. </a:t>
            </a:r>
            <a:r>
              <a:rPr lang="it-IT" sz="2000" dirty="0" err="1"/>
              <a:t>Chronic</a:t>
            </a:r>
            <a:r>
              <a:rPr lang="it-IT" sz="2000" dirty="0"/>
              <a:t> </a:t>
            </a:r>
            <a:r>
              <a:rPr lang="it-IT" sz="2000" dirty="0" err="1"/>
              <a:t>rejection</a:t>
            </a:r>
            <a:r>
              <a:rPr lang="it-IT" sz="2000" dirty="0"/>
              <a:t> </a:t>
            </a:r>
            <a:r>
              <a:rPr lang="it-IT" sz="2000" dirty="0" err="1"/>
              <a:t>manifests</a:t>
            </a:r>
            <a:r>
              <a:rPr lang="it-IT" sz="2000" dirty="0"/>
              <a:t> </a:t>
            </a:r>
            <a:r>
              <a:rPr lang="it-IT" sz="2000" dirty="0" err="1"/>
              <a:t>as</a:t>
            </a:r>
            <a:r>
              <a:rPr lang="it-IT" sz="2000" dirty="0"/>
              <a:t> </a:t>
            </a:r>
            <a:r>
              <a:rPr lang="it-IT" sz="2000" dirty="0" err="1"/>
              <a:t>interstitial</a:t>
            </a:r>
            <a:r>
              <a:rPr lang="it-IT" sz="2000" dirty="0"/>
              <a:t> </a:t>
            </a:r>
            <a:r>
              <a:rPr lang="it-IT" sz="2000" dirty="0" err="1"/>
              <a:t>fibrosis</a:t>
            </a:r>
            <a:r>
              <a:rPr lang="it-IT" sz="2000" dirty="0"/>
              <a:t> and </a:t>
            </a:r>
            <a:r>
              <a:rPr lang="it-IT" sz="2000" dirty="0" err="1"/>
              <a:t>gradual</a:t>
            </a:r>
            <a:r>
              <a:rPr lang="it-IT" sz="2000" dirty="0"/>
              <a:t> </a:t>
            </a:r>
            <a:r>
              <a:rPr lang="it-IT" sz="2000" dirty="0" err="1"/>
              <a:t>narrowing</a:t>
            </a:r>
            <a:r>
              <a:rPr lang="it-IT" sz="2000" dirty="0"/>
              <a:t> </a:t>
            </a:r>
            <a:r>
              <a:rPr lang="it-IT" sz="2000" dirty="0" err="1"/>
              <a:t>of</a:t>
            </a:r>
            <a:r>
              <a:rPr lang="it-IT" sz="2000" dirty="0"/>
              <a:t> </a:t>
            </a:r>
            <a:r>
              <a:rPr lang="it-IT" sz="2000" dirty="0" err="1"/>
              <a:t>graft</a:t>
            </a:r>
            <a:r>
              <a:rPr lang="it-IT" sz="2000" dirty="0"/>
              <a:t> </a:t>
            </a:r>
            <a:r>
              <a:rPr lang="it-IT" sz="2000" dirty="0" err="1"/>
              <a:t>blood</a:t>
            </a:r>
            <a:r>
              <a:rPr lang="it-IT" sz="2000" dirty="0"/>
              <a:t> </a:t>
            </a:r>
            <a:r>
              <a:rPr lang="it-IT" sz="2000" dirty="0" err="1"/>
              <a:t>vessels</a:t>
            </a:r>
            <a:r>
              <a:rPr lang="it-IT" sz="2000" dirty="0"/>
              <a:t> (</a:t>
            </a:r>
            <a:r>
              <a:rPr lang="it-IT" sz="2000" dirty="0" err="1"/>
              <a:t>graft</a:t>
            </a:r>
            <a:r>
              <a:rPr lang="it-IT" sz="2000" dirty="0"/>
              <a:t> </a:t>
            </a:r>
            <a:r>
              <a:rPr lang="it-IT" sz="2000" dirty="0" err="1"/>
              <a:t>arteriosclerosis</a:t>
            </a:r>
            <a:r>
              <a:rPr lang="it-IT" sz="2000" dirty="0"/>
              <a:t>). In </a:t>
            </a:r>
            <a:r>
              <a:rPr lang="it-IT" sz="2000" dirty="0" err="1"/>
              <a:t>both</a:t>
            </a:r>
            <a:r>
              <a:rPr lang="it-IT" sz="2000" dirty="0"/>
              <a:t> </a:t>
            </a:r>
            <a:r>
              <a:rPr lang="it-IT" sz="2000" dirty="0" err="1"/>
              <a:t>lesions</a:t>
            </a:r>
            <a:r>
              <a:rPr lang="it-IT" sz="2000" dirty="0"/>
              <a:t>, the </a:t>
            </a:r>
            <a:r>
              <a:rPr lang="it-IT" sz="2000" dirty="0" err="1"/>
              <a:t>culprits</a:t>
            </a:r>
            <a:r>
              <a:rPr lang="it-IT" sz="2000" dirty="0"/>
              <a:t> are </a:t>
            </a:r>
            <a:r>
              <a:rPr lang="it-IT" sz="2000" dirty="0" err="1"/>
              <a:t>believed</a:t>
            </a:r>
            <a:r>
              <a:rPr lang="it-IT" sz="2000" dirty="0"/>
              <a:t> </a:t>
            </a:r>
            <a:r>
              <a:rPr lang="it-IT" sz="2000" dirty="0" err="1"/>
              <a:t>to</a:t>
            </a:r>
            <a:r>
              <a:rPr lang="it-IT" sz="2000" dirty="0"/>
              <a:t> </a:t>
            </a:r>
            <a:r>
              <a:rPr lang="it-IT" sz="2000" dirty="0" err="1"/>
              <a:t>be</a:t>
            </a:r>
            <a:r>
              <a:rPr lang="it-IT" sz="2000" dirty="0"/>
              <a:t> </a:t>
            </a:r>
            <a:r>
              <a:rPr lang="it-IT" sz="2000" dirty="0" err="1"/>
              <a:t>T</a:t>
            </a:r>
            <a:r>
              <a:rPr lang="it-IT" sz="2000" dirty="0"/>
              <a:t> </a:t>
            </a:r>
            <a:r>
              <a:rPr lang="it-IT" sz="2000" dirty="0" err="1"/>
              <a:t>cells</a:t>
            </a:r>
            <a:r>
              <a:rPr lang="it-IT" sz="2000" dirty="0"/>
              <a:t> </a:t>
            </a:r>
            <a:r>
              <a:rPr lang="it-IT" sz="2000" dirty="0" err="1"/>
              <a:t>that</a:t>
            </a:r>
            <a:r>
              <a:rPr lang="it-IT" sz="2000" dirty="0"/>
              <a:t> </a:t>
            </a:r>
            <a:r>
              <a:rPr lang="it-IT" sz="2000" dirty="0" err="1"/>
              <a:t>react</a:t>
            </a:r>
            <a:r>
              <a:rPr lang="it-IT" sz="2000" dirty="0"/>
              <a:t> </a:t>
            </a:r>
            <a:r>
              <a:rPr lang="it-IT" sz="2000" dirty="0" err="1"/>
              <a:t>against</a:t>
            </a:r>
            <a:r>
              <a:rPr lang="it-IT" sz="2000" dirty="0"/>
              <a:t> </a:t>
            </a:r>
            <a:r>
              <a:rPr lang="it-IT" sz="2000" dirty="0" err="1"/>
              <a:t>graft</a:t>
            </a:r>
            <a:r>
              <a:rPr lang="it-IT" sz="2000" dirty="0"/>
              <a:t> </a:t>
            </a:r>
            <a:r>
              <a:rPr lang="it-IT" sz="2000" dirty="0" err="1"/>
              <a:t>alloantigens</a:t>
            </a:r>
            <a:r>
              <a:rPr lang="it-IT" sz="2000" dirty="0"/>
              <a:t> and secrete </a:t>
            </a:r>
            <a:r>
              <a:rPr lang="it-IT" sz="2000" dirty="0" err="1"/>
              <a:t>cytokines</a:t>
            </a:r>
            <a:r>
              <a:rPr lang="it-IT" sz="2000" dirty="0"/>
              <a:t>, </a:t>
            </a:r>
            <a:r>
              <a:rPr lang="it-IT" sz="2000" dirty="0" err="1"/>
              <a:t>which</a:t>
            </a:r>
            <a:r>
              <a:rPr lang="it-IT" sz="2000" dirty="0"/>
              <a:t> </a:t>
            </a:r>
            <a:r>
              <a:rPr lang="it-IT" sz="2000" dirty="0" err="1"/>
              <a:t>stimulate</a:t>
            </a:r>
            <a:r>
              <a:rPr lang="it-IT" sz="2000" dirty="0"/>
              <a:t> the </a:t>
            </a:r>
            <a:r>
              <a:rPr lang="it-IT" sz="2000" dirty="0" err="1"/>
              <a:t>proliferation</a:t>
            </a:r>
            <a:r>
              <a:rPr lang="it-IT" sz="2000" dirty="0"/>
              <a:t> and </a:t>
            </a:r>
            <a:r>
              <a:rPr lang="it-IT" sz="2000" dirty="0" err="1"/>
              <a:t>activities</a:t>
            </a:r>
            <a:r>
              <a:rPr lang="it-IT" sz="2000" dirty="0"/>
              <a:t> </a:t>
            </a:r>
            <a:r>
              <a:rPr lang="it-IT" sz="2000" dirty="0" err="1"/>
              <a:t>of</a:t>
            </a:r>
            <a:r>
              <a:rPr lang="it-IT" sz="2000" dirty="0"/>
              <a:t> </a:t>
            </a:r>
            <a:r>
              <a:rPr lang="it-IT" sz="2000" dirty="0" err="1"/>
              <a:t>fibroblasts</a:t>
            </a:r>
            <a:r>
              <a:rPr lang="it-IT" sz="2000" dirty="0"/>
              <a:t> and </a:t>
            </a:r>
            <a:r>
              <a:rPr lang="it-IT" sz="2000" dirty="0" err="1"/>
              <a:t>vascular</a:t>
            </a:r>
            <a:r>
              <a:rPr lang="it-IT" sz="2000" dirty="0"/>
              <a:t> </a:t>
            </a:r>
            <a:r>
              <a:rPr lang="it-IT" sz="2000" dirty="0" err="1"/>
              <a:t>smooth</a:t>
            </a:r>
            <a:r>
              <a:rPr lang="it-IT" sz="2000" dirty="0"/>
              <a:t> </a:t>
            </a:r>
            <a:r>
              <a:rPr lang="it-IT" sz="2000" dirty="0" err="1"/>
              <a:t>muscle</a:t>
            </a:r>
            <a:r>
              <a:rPr lang="it-IT" sz="2000" dirty="0"/>
              <a:t> </a:t>
            </a:r>
            <a:r>
              <a:rPr lang="it-IT" sz="2000" dirty="0" err="1"/>
              <a:t>cells</a:t>
            </a:r>
            <a:r>
              <a:rPr lang="it-IT" sz="2000" dirty="0"/>
              <a:t> in the </a:t>
            </a:r>
            <a:r>
              <a:rPr lang="it-IT" sz="2000" dirty="0" err="1"/>
              <a:t>graft</a:t>
            </a:r>
            <a:r>
              <a:rPr lang="it-IT" sz="2000" dirty="0"/>
              <a:t>. </a:t>
            </a:r>
            <a:r>
              <a:rPr lang="it-IT" sz="2000" dirty="0" err="1"/>
              <a:t>Alloantibodies</a:t>
            </a:r>
            <a:r>
              <a:rPr lang="it-IT" sz="2000" dirty="0"/>
              <a:t> </a:t>
            </a:r>
            <a:r>
              <a:rPr lang="it-IT" sz="2000" dirty="0" err="1"/>
              <a:t>also</a:t>
            </a:r>
            <a:r>
              <a:rPr lang="it-IT" sz="2000" dirty="0"/>
              <a:t> </a:t>
            </a:r>
            <a:r>
              <a:rPr lang="it-IT" sz="2000" dirty="0" err="1"/>
              <a:t>contribute</a:t>
            </a:r>
            <a:r>
              <a:rPr lang="it-IT" sz="2000" dirty="0"/>
              <a:t> </a:t>
            </a:r>
            <a:r>
              <a:rPr lang="it-IT" sz="2000" dirty="0" err="1"/>
              <a:t>to</a:t>
            </a:r>
            <a:r>
              <a:rPr lang="it-IT" sz="2000" dirty="0"/>
              <a:t> </a:t>
            </a:r>
            <a:r>
              <a:rPr lang="it-IT" sz="2000" dirty="0" err="1"/>
              <a:t>chronic</a:t>
            </a:r>
            <a:r>
              <a:rPr lang="it-IT" sz="2000" dirty="0"/>
              <a:t> </a:t>
            </a:r>
            <a:r>
              <a:rPr lang="it-IT" sz="2000" dirty="0" err="1"/>
              <a:t>rejection</a:t>
            </a:r>
            <a:r>
              <a:rPr lang="it-IT" sz="2000" dirty="0"/>
              <a:t>. </a:t>
            </a:r>
            <a:r>
              <a:rPr lang="it-IT" sz="2000" dirty="0" err="1"/>
              <a:t>Although</a:t>
            </a:r>
            <a:r>
              <a:rPr lang="it-IT" sz="2000" dirty="0"/>
              <a:t> </a:t>
            </a:r>
            <a:r>
              <a:rPr lang="it-IT" sz="2000" dirty="0" err="1"/>
              <a:t>treatments</a:t>
            </a:r>
            <a:r>
              <a:rPr lang="it-IT" sz="2000" dirty="0"/>
              <a:t> </a:t>
            </a:r>
            <a:r>
              <a:rPr lang="it-IT" sz="2000" dirty="0" err="1"/>
              <a:t>to</a:t>
            </a:r>
            <a:r>
              <a:rPr lang="it-IT" sz="2000" dirty="0"/>
              <a:t> </a:t>
            </a:r>
            <a:r>
              <a:rPr lang="it-IT" sz="2000" dirty="0" err="1"/>
              <a:t>prevent</a:t>
            </a:r>
            <a:r>
              <a:rPr lang="it-IT" sz="2000" dirty="0"/>
              <a:t> or </a:t>
            </a:r>
            <a:r>
              <a:rPr lang="it-IT" sz="2000" dirty="0" err="1"/>
              <a:t>curtail</a:t>
            </a:r>
            <a:r>
              <a:rPr lang="it-IT" sz="2000" dirty="0"/>
              <a:t> acute </a:t>
            </a:r>
            <a:r>
              <a:rPr lang="it-IT" sz="2000" dirty="0" err="1"/>
              <a:t>rejection</a:t>
            </a:r>
            <a:r>
              <a:rPr lang="it-IT" sz="2000" dirty="0"/>
              <a:t> </a:t>
            </a:r>
            <a:r>
              <a:rPr lang="it-IT" sz="2000" dirty="0" err="1"/>
              <a:t>have</a:t>
            </a:r>
            <a:r>
              <a:rPr lang="it-IT" sz="2000" dirty="0"/>
              <a:t> </a:t>
            </a:r>
            <a:r>
              <a:rPr lang="it-IT" sz="2000" dirty="0" err="1"/>
              <a:t>steadily</a:t>
            </a:r>
            <a:r>
              <a:rPr lang="it-IT" sz="2000" dirty="0"/>
              <a:t> </a:t>
            </a:r>
            <a:r>
              <a:rPr lang="it-IT" sz="2000" dirty="0" err="1"/>
              <a:t>improved</a:t>
            </a:r>
            <a:r>
              <a:rPr lang="it-IT" sz="2000" dirty="0"/>
              <a:t>, </a:t>
            </a:r>
            <a:r>
              <a:rPr lang="it-IT" sz="2000" dirty="0" err="1"/>
              <a:t>leading</a:t>
            </a:r>
            <a:r>
              <a:rPr lang="it-IT" sz="2000" dirty="0"/>
              <a:t> </a:t>
            </a:r>
            <a:r>
              <a:rPr lang="it-IT" sz="2000" dirty="0" err="1"/>
              <a:t>to</a:t>
            </a:r>
            <a:r>
              <a:rPr lang="it-IT" sz="2000" dirty="0"/>
              <a:t> </a:t>
            </a:r>
            <a:r>
              <a:rPr lang="it-IT" sz="2000" dirty="0" err="1"/>
              <a:t>longer</a:t>
            </a:r>
            <a:r>
              <a:rPr lang="it-IT" sz="2000" dirty="0"/>
              <a:t> </a:t>
            </a:r>
            <a:r>
              <a:rPr lang="it-IT" sz="2000" dirty="0" err="1"/>
              <a:t>than</a:t>
            </a:r>
            <a:r>
              <a:rPr lang="it-IT" sz="2000" dirty="0"/>
              <a:t> 1-year </a:t>
            </a:r>
            <a:r>
              <a:rPr lang="it-IT" sz="2000" dirty="0" err="1"/>
              <a:t>survival</a:t>
            </a:r>
            <a:r>
              <a:rPr lang="it-IT" sz="2000" dirty="0"/>
              <a:t> </a:t>
            </a:r>
            <a:r>
              <a:rPr lang="it-IT" sz="2000" dirty="0" err="1"/>
              <a:t>of</a:t>
            </a:r>
            <a:r>
              <a:rPr lang="it-IT" sz="2000" dirty="0"/>
              <a:t> </a:t>
            </a:r>
            <a:r>
              <a:rPr lang="it-IT" sz="2000" dirty="0" err="1"/>
              <a:t>transplants</a:t>
            </a:r>
            <a:r>
              <a:rPr lang="it-IT" sz="2000" dirty="0"/>
              <a:t>, </a:t>
            </a:r>
            <a:r>
              <a:rPr lang="it-IT" sz="2000" dirty="0" err="1"/>
              <a:t>chronic</a:t>
            </a:r>
            <a:r>
              <a:rPr lang="it-IT" sz="2000" dirty="0"/>
              <a:t> </a:t>
            </a:r>
            <a:r>
              <a:rPr lang="it-IT" sz="2000" dirty="0" err="1"/>
              <a:t>rejection</a:t>
            </a:r>
            <a:r>
              <a:rPr lang="it-IT" sz="2000" dirty="0"/>
              <a:t> </a:t>
            </a:r>
            <a:r>
              <a:rPr lang="it-IT" sz="2000" dirty="0" err="1"/>
              <a:t>is</a:t>
            </a:r>
            <a:r>
              <a:rPr lang="it-IT" sz="2000" dirty="0"/>
              <a:t> </a:t>
            </a:r>
            <a:r>
              <a:rPr lang="it-IT" sz="2000" dirty="0" err="1"/>
              <a:t>refractory</a:t>
            </a:r>
            <a:r>
              <a:rPr lang="it-IT" sz="2000" dirty="0"/>
              <a:t> </a:t>
            </a:r>
            <a:r>
              <a:rPr lang="it-IT" sz="2000" dirty="0" err="1"/>
              <a:t>to</a:t>
            </a:r>
            <a:r>
              <a:rPr lang="it-IT" sz="2000" dirty="0"/>
              <a:t> </a:t>
            </a:r>
            <a:r>
              <a:rPr lang="it-IT" sz="2000" dirty="0" err="1"/>
              <a:t>most</a:t>
            </a:r>
            <a:r>
              <a:rPr lang="it-IT" sz="2000" dirty="0"/>
              <a:t> </a:t>
            </a:r>
            <a:r>
              <a:rPr lang="it-IT" sz="2000" dirty="0" err="1"/>
              <a:t>therapies</a:t>
            </a:r>
            <a:r>
              <a:rPr lang="it-IT" sz="2000" dirty="0"/>
              <a:t> and </a:t>
            </a:r>
            <a:r>
              <a:rPr lang="it-IT" sz="2000" dirty="0" err="1"/>
              <a:t>is</a:t>
            </a:r>
            <a:r>
              <a:rPr lang="it-IT" sz="2000" dirty="0"/>
              <a:t> </a:t>
            </a:r>
            <a:r>
              <a:rPr lang="it-IT" sz="2000" dirty="0" err="1"/>
              <a:t>becoming</a:t>
            </a:r>
            <a:r>
              <a:rPr lang="it-IT" sz="2000" dirty="0"/>
              <a:t> the </a:t>
            </a:r>
            <a:r>
              <a:rPr lang="it-IT" sz="2000" dirty="0" err="1"/>
              <a:t>principal</a:t>
            </a:r>
            <a:r>
              <a:rPr lang="it-IT" sz="2000" dirty="0"/>
              <a:t> cause </a:t>
            </a:r>
            <a:r>
              <a:rPr lang="it-IT" sz="2000" dirty="0" err="1"/>
              <a:t>of</a:t>
            </a:r>
            <a:r>
              <a:rPr lang="it-IT" sz="2000" dirty="0"/>
              <a:t> </a:t>
            </a:r>
            <a:r>
              <a:rPr lang="it-IT" sz="2000" dirty="0" err="1"/>
              <a:t>graft</a:t>
            </a:r>
            <a:r>
              <a:rPr lang="it-IT" sz="2000" dirty="0"/>
              <a:t> </a:t>
            </a:r>
            <a:r>
              <a:rPr lang="it-IT" sz="2000" dirty="0" err="1"/>
              <a:t>failure</a:t>
            </a:r>
            <a:r>
              <a:rPr lang="it-IT" sz="2000" dirty="0"/>
              <a:t>.</a:t>
            </a:r>
          </a:p>
        </p:txBody>
      </p:sp>
    </p:spTree>
    <p:extLst>
      <p:ext uri="{BB962C8B-B14F-4D97-AF65-F5344CB8AC3E}">
        <p14:creationId xmlns:p14="http://schemas.microsoft.com/office/powerpoint/2010/main" val="3794636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64406" y="661013"/>
            <a:ext cx="7863188" cy="830997"/>
          </a:xfrm>
          <a:prstGeom prst="rect">
            <a:avLst/>
          </a:prstGeom>
        </p:spPr>
        <p:txBody>
          <a:bodyPr wrap="square">
            <a:spAutoFit/>
          </a:bodyPr>
          <a:lstStyle/>
          <a:p>
            <a:r>
              <a:rPr lang="it-IT" sz="2400" b="1" dirty="0" err="1"/>
              <a:t>Chronic</a:t>
            </a:r>
            <a:r>
              <a:rPr lang="it-IT" sz="2400" b="1" dirty="0"/>
              <a:t> </a:t>
            </a:r>
            <a:r>
              <a:rPr lang="it-IT" sz="2400" b="1" dirty="0" err="1"/>
              <a:t>rejection</a:t>
            </a:r>
            <a:r>
              <a:rPr lang="it-IT" sz="2400" dirty="0"/>
              <a:t>. (A) </a:t>
            </a:r>
            <a:r>
              <a:rPr lang="it-IT" sz="2400" dirty="0" err="1"/>
              <a:t>Graft</a:t>
            </a:r>
            <a:r>
              <a:rPr lang="it-IT" sz="2400" dirty="0"/>
              <a:t> </a:t>
            </a:r>
            <a:r>
              <a:rPr lang="it-IT" sz="2400" dirty="0" err="1"/>
              <a:t>arteriosclerosis</a:t>
            </a:r>
            <a:r>
              <a:rPr lang="it-IT" sz="2400" dirty="0"/>
              <a:t> </a:t>
            </a:r>
            <a:r>
              <a:rPr lang="it-IT" sz="2400" dirty="0" err="1"/>
              <a:t>caused</a:t>
            </a:r>
            <a:r>
              <a:rPr lang="it-IT" sz="2400" dirty="0"/>
              <a:t> </a:t>
            </a:r>
            <a:r>
              <a:rPr lang="it-IT" sz="2400" dirty="0" err="1"/>
              <a:t>by</a:t>
            </a:r>
            <a:r>
              <a:rPr lang="it-IT" sz="2400" dirty="0"/>
              <a:t> </a:t>
            </a:r>
            <a:r>
              <a:rPr lang="it-IT" sz="2400" dirty="0" err="1"/>
              <a:t>T-cell</a:t>
            </a:r>
            <a:r>
              <a:rPr lang="it-IT" sz="2400" dirty="0"/>
              <a:t> </a:t>
            </a:r>
            <a:r>
              <a:rPr lang="it-IT" sz="2400" dirty="0" err="1"/>
              <a:t>cytokines</a:t>
            </a:r>
            <a:r>
              <a:rPr lang="it-IT" sz="2400" dirty="0"/>
              <a:t> and antibody </a:t>
            </a:r>
            <a:r>
              <a:rPr lang="it-IT" sz="2400" dirty="0" err="1"/>
              <a:t>deposition</a:t>
            </a:r>
            <a:r>
              <a:rPr lang="it-IT" sz="2400" dirty="0"/>
              <a:t>.</a:t>
            </a:r>
          </a:p>
        </p:txBody>
      </p:sp>
      <p:pic>
        <p:nvPicPr>
          <p:cNvPr id="5" name="Immagine 4" descr="Schermata 2018-08-28 alle 17.33.16.png"/>
          <p:cNvPicPr>
            <a:picLocks noChangeAspect="1"/>
          </p:cNvPicPr>
          <p:nvPr/>
        </p:nvPicPr>
        <p:blipFill>
          <a:blip r:embed="rId2"/>
          <a:stretch>
            <a:fillRect/>
          </a:stretch>
        </p:blipFill>
        <p:spPr>
          <a:xfrm>
            <a:off x="1524000" y="2011363"/>
            <a:ext cx="9144000" cy="2835275"/>
          </a:xfrm>
          <a:prstGeom prst="rect">
            <a:avLst/>
          </a:prstGeom>
        </p:spPr>
      </p:pic>
    </p:spTree>
    <p:extLst>
      <p:ext uri="{BB962C8B-B14F-4D97-AF65-F5344CB8AC3E}">
        <p14:creationId xmlns:p14="http://schemas.microsoft.com/office/powerpoint/2010/main" val="2833068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920857" y="289680"/>
            <a:ext cx="8350287" cy="2554545"/>
          </a:xfrm>
          <a:prstGeom prst="rect">
            <a:avLst/>
          </a:prstGeom>
        </p:spPr>
        <p:txBody>
          <a:bodyPr wrap="square">
            <a:spAutoFit/>
          </a:bodyPr>
          <a:lstStyle/>
          <a:p>
            <a:r>
              <a:rPr lang="it-IT" sz="2000" dirty="0"/>
              <a:t>(</a:t>
            </a:r>
            <a:r>
              <a:rPr lang="it-IT" sz="2000" dirty="0" err="1"/>
              <a:t>B</a:t>
            </a:r>
            <a:r>
              <a:rPr lang="it-IT" sz="2000" dirty="0"/>
              <a:t>) </a:t>
            </a:r>
            <a:r>
              <a:rPr lang="it-IT" sz="2000" dirty="0" err="1"/>
              <a:t>Graft</a:t>
            </a:r>
            <a:r>
              <a:rPr lang="it-IT" sz="2000" dirty="0"/>
              <a:t> </a:t>
            </a:r>
            <a:r>
              <a:rPr lang="it-IT" sz="2000" dirty="0" err="1"/>
              <a:t>arteriosclerosis</a:t>
            </a:r>
            <a:r>
              <a:rPr lang="it-IT" sz="2000" dirty="0"/>
              <a:t> in a </a:t>
            </a:r>
            <a:r>
              <a:rPr lang="it-IT" sz="2000" dirty="0" err="1"/>
              <a:t>cardiac</a:t>
            </a:r>
            <a:r>
              <a:rPr lang="it-IT" sz="2000" dirty="0"/>
              <a:t> </a:t>
            </a:r>
            <a:r>
              <a:rPr lang="it-IT" sz="2000" dirty="0" err="1"/>
              <a:t>transplant</a:t>
            </a:r>
            <a:r>
              <a:rPr lang="it-IT" sz="2000" dirty="0"/>
              <a:t>. (</a:t>
            </a:r>
            <a:r>
              <a:rPr lang="it-IT" sz="2000" dirty="0" err="1"/>
              <a:t>C</a:t>
            </a:r>
            <a:r>
              <a:rPr lang="it-IT" sz="2000" dirty="0"/>
              <a:t>) </a:t>
            </a:r>
            <a:r>
              <a:rPr lang="it-IT" sz="2000" dirty="0" err="1"/>
              <a:t>Transplant</a:t>
            </a:r>
            <a:r>
              <a:rPr lang="it-IT" sz="2000" dirty="0"/>
              <a:t> </a:t>
            </a:r>
            <a:r>
              <a:rPr lang="it-IT" sz="2000" dirty="0" err="1"/>
              <a:t>glomerulopathy</a:t>
            </a:r>
            <a:r>
              <a:rPr lang="it-IT" sz="2000" dirty="0"/>
              <a:t>, the </a:t>
            </a:r>
            <a:r>
              <a:rPr lang="it-IT" sz="2000" dirty="0" err="1"/>
              <a:t>characteristic</a:t>
            </a:r>
            <a:r>
              <a:rPr lang="it-IT" sz="2000" dirty="0"/>
              <a:t> </a:t>
            </a:r>
            <a:r>
              <a:rPr lang="it-IT" sz="2000" dirty="0" err="1"/>
              <a:t>manifestation</a:t>
            </a:r>
            <a:r>
              <a:rPr lang="it-IT" sz="2000" dirty="0"/>
              <a:t> </a:t>
            </a:r>
            <a:r>
              <a:rPr lang="it-IT" sz="2000" dirty="0" err="1"/>
              <a:t>of</a:t>
            </a:r>
            <a:r>
              <a:rPr lang="it-IT" sz="2000" dirty="0"/>
              <a:t> </a:t>
            </a:r>
            <a:r>
              <a:rPr lang="it-IT" sz="2000" dirty="0" err="1"/>
              <a:t>chronic</a:t>
            </a:r>
            <a:r>
              <a:rPr lang="it-IT" sz="2000" dirty="0"/>
              <a:t> </a:t>
            </a:r>
            <a:r>
              <a:rPr lang="it-IT" sz="2000" dirty="0" err="1"/>
              <a:t>antibody-mediated</a:t>
            </a:r>
            <a:r>
              <a:rPr lang="it-IT" sz="2000" dirty="0"/>
              <a:t> </a:t>
            </a:r>
            <a:r>
              <a:rPr lang="it-IT" sz="2000" dirty="0" err="1"/>
              <a:t>rejection</a:t>
            </a:r>
            <a:r>
              <a:rPr lang="it-IT" sz="2000" dirty="0"/>
              <a:t> in the </a:t>
            </a:r>
            <a:r>
              <a:rPr lang="it-IT" sz="2000" dirty="0" err="1"/>
              <a:t>kidney</a:t>
            </a:r>
            <a:r>
              <a:rPr lang="it-IT" sz="2000" dirty="0"/>
              <a:t>. The </a:t>
            </a:r>
            <a:r>
              <a:rPr lang="it-IT" sz="2000" dirty="0" err="1"/>
              <a:t>glomerulus</a:t>
            </a:r>
            <a:r>
              <a:rPr lang="it-IT" sz="2000" dirty="0"/>
              <a:t> </a:t>
            </a:r>
            <a:r>
              <a:rPr lang="it-IT" sz="2000" dirty="0" err="1"/>
              <a:t>shows</a:t>
            </a:r>
            <a:r>
              <a:rPr lang="it-IT" sz="2000" dirty="0"/>
              <a:t> </a:t>
            </a:r>
            <a:r>
              <a:rPr lang="it-IT" sz="2000" dirty="0" err="1"/>
              <a:t>inflammatory</a:t>
            </a:r>
            <a:r>
              <a:rPr lang="it-IT" sz="2000" dirty="0"/>
              <a:t> </a:t>
            </a:r>
            <a:r>
              <a:rPr lang="it-IT" sz="2000" dirty="0" err="1"/>
              <a:t>cells</a:t>
            </a:r>
            <a:r>
              <a:rPr lang="it-IT" sz="2000" dirty="0"/>
              <a:t> </a:t>
            </a:r>
            <a:r>
              <a:rPr lang="it-IT" sz="2000" dirty="0" err="1"/>
              <a:t>within</a:t>
            </a:r>
            <a:r>
              <a:rPr lang="it-IT" sz="2000" dirty="0"/>
              <a:t> the </a:t>
            </a:r>
            <a:r>
              <a:rPr lang="it-IT" sz="2000" dirty="0" err="1"/>
              <a:t>capillary</a:t>
            </a:r>
            <a:r>
              <a:rPr lang="it-IT" sz="2000" dirty="0"/>
              <a:t> </a:t>
            </a:r>
            <a:r>
              <a:rPr lang="it-IT" sz="2000" dirty="0" err="1"/>
              <a:t>loops</a:t>
            </a:r>
            <a:r>
              <a:rPr lang="it-IT" sz="2000" dirty="0"/>
              <a:t> (</a:t>
            </a:r>
            <a:r>
              <a:rPr lang="it-IT" sz="2000" dirty="0" err="1"/>
              <a:t>glomerulitis</a:t>
            </a:r>
            <a:r>
              <a:rPr lang="it-IT" sz="2000" dirty="0"/>
              <a:t>), </a:t>
            </a:r>
            <a:r>
              <a:rPr lang="it-IT" sz="2000" dirty="0" err="1"/>
              <a:t>accumulation</a:t>
            </a:r>
            <a:r>
              <a:rPr lang="it-IT" sz="2000" dirty="0"/>
              <a:t> </a:t>
            </a:r>
            <a:r>
              <a:rPr lang="it-IT" sz="2000" dirty="0" err="1"/>
              <a:t>of</a:t>
            </a:r>
            <a:r>
              <a:rPr lang="it-IT" sz="2000" dirty="0"/>
              <a:t> </a:t>
            </a:r>
            <a:r>
              <a:rPr lang="it-IT" sz="2000" dirty="0" err="1"/>
              <a:t>mesangial</a:t>
            </a:r>
            <a:r>
              <a:rPr lang="it-IT" sz="2000" dirty="0"/>
              <a:t> </a:t>
            </a:r>
            <a:r>
              <a:rPr lang="it-IT" sz="2000" dirty="0" err="1"/>
              <a:t>matrix</a:t>
            </a:r>
            <a:r>
              <a:rPr lang="it-IT" sz="2000" dirty="0"/>
              <a:t>, and </a:t>
            </a:r>
            <a:r>
              <a:rPr lang="it-IT" sz="2000" dirty="0" err="1"/>
              <a:t>duplication</a:t>
            </a:r>
            <a:r>
              <a:rPr lang="it-IT" sz="2000" dirty="0"/>
              <a:t> </a:t>
            </a:r>
            <a:r>
              <a:rPr lang="it-IT" sz="2000" dirty="0" err="1"/>
              <a:t>of</a:t>
            </a:r>
            <a:r>
              <a:rPr lang="it-IT" sz="2000" dirty="0"/>
              <a:t> the </a:t>
            </a:r>
            <a:r>
              <a:rPr lang="it-IT" sz="2000" dirty="0" err="1"/>
              <a:t>capillary</a:t>
            </a:r>
            <a:r>
              <a:rPr lang="it-IT" sz="2000" dirty="0"/>
              <a:t> </a:t>
            </a:r>
            <a:r>
              <a:rPr lang="it-IT" sz="2000" dirty="0" err="1"/>
              <a:t>basement</a:t>
            </a:r>
            <a:r>
              <a:rPr lang="it-IT" sz="2000" dirty="0"/>
              <a:t> membrane. (</a:t>
            </a:r>
            <a:r>
              <a:rPr lang="it-IT" sz="2000" dirty="0" err="1"/>
              <a:t>D</a:t>
            </a:r>
            <a:r>
              <a:rPr lang="it-IT" sz="2000" dirty="0"/>
              <a:t>) </a:t>
            </a:r>
            <a:r>
              <a:rPr lang="it-IT" sz="2000" dirty="0" err="1"/>
              <a:t>Interstitial</a:t>
            </a:r>
            <a:r>
              <a:rPr lang="it-IT" sz="2000" dirty="0"/>
              <a:t> </a:t>
            </a:r>
            <a:r>
              <a:rPr lang="it-IT" sz="2000" dirty="0" err="1"/>
              <a:t>fibrosis</a:t>
            </a:r>
            <a:r>
              <a:rPr lang="it-IT" sz="2000" dirty="0"/>
              <a:t> and </a:t>
            </a:r>
            <a:r>
              <a:rPr lang="it-IT" sz="2000" dirty="0" err="1"/>
              <a:t>tubular</a:t>
            </a:r>
            <a:r>
              <a:rPr lang="it-IT" sz="2000" dirty="0"/>
              <a:t> </a:t>
            </a:r>
            <a:r>
              <a:rPr lang="it-IT" sz="2000" dirty="0" err="1"/>
              <a:t>atrophy</a:t>
            </a:r>
            <a:r>
              <a:rPr lang="it-IT" sz="2000" dirty="0"/>
              <a:t>, </a:t>
            </a:r>
            <a:r>
              <a:rPr lang="it-IT" sz="2000" dirty="0" err="1"/>
              <a:t>resulting</a:t>
            </a:r>
            <a:r>
              <a:rPr lang="it-IT" sz="2000" dirty="0"/>
              <a:t> </a:t>
            </a:r>
            <a:r>
              <a:rPr lang="it-IT" sz="2000" dirty="0" err="1"/>
              <a:t>from</a:t>
            </a:r>
            <a:r>
              <a:rPr lang="it-IT" sz="2000" dirty="0"/>
              <a:t> </a:t>
            </a:r>
            <a:r>
              <a:rPr lang="it-IT" sz="2000" dirty="0" err="1"/>
              <a:t>arteriosclerosis</a:t>
            </a:r>
            <a:r>
              <a:rPr lang="it-IT" sz="2000" dirty="0"/>
              <a:t> </a:t>
            </a:r>
            <a:r>
              <a:rPr lang="it-IT" sz="2000" dirty="0" err="1"/>
              <a:t>of</a:t>
            </a:r>
            <a:r>
              <a:rPr lang="it-IT" sz="2000" dirty="0"/>
              <a:t> </a:t>
            </a:r>
            <a:r>
              <a:rPr lang="it-IT" sz="2000" dirty="0" err="1"/>
              <a:t>arteries</a:t>
            </a:r>
            <a:r>
              <a:rPr lang="it-IT" sz="2000" dirty="0"/>
              <a:t> and </a:t>
            </a:r>
            <a:r>
              <a:rPr lang="it-IT" sz="2000" dirty="0" err="1"/>
              <a:t>arterioles</a:t>
            </a:r>
            <a:r>
              <a:rPr lang="it-IT" sz="2000" dirty="0"/>
              <a:t> in a </a:t>
            </a:r>
            <a:r>
              <a:rPr lang="it-IT" sz="2000" dirty="0" err="1"/>
              <a:t>chronically</a:t>
            </a:r>
            <a:r>
              <a:rPr lang="it-IT" sz="2000" dirty="0"/>
              <a:t> </a:t>
            </a:r>
            <a:r>
              <a:rPr lang="it-IT" sz="2000" dirty="0" err="1"/>
              <a:t>rejecting</a:t>
            </a:r>
            <a:r>
              <a:rPr lang="it-IT" sz="2000" dirty="0"/>
              <a:t> </a:t>
            </a:r>
            <a:r>
              <a:rPr lang="it-IT" sz="2000" dirty="0" err="1"/>
              <a:t>kidney</a:t>
            </a:r>
            <a:r>
              <a:rPr lang="it-IT" sz="2000" dirty="0"/>
              <a:t> </a:t>
            </a:r>
            <a:r>
              <a:rPr lang="it-IT" sz="2000" dirty="0" err="1"/>
              <a:t>allograft</a:t>
            </a:r>
            <a:r>
              <a:rPr lang="it-IT" sz="2000" dirty="0"/>
              <a:t>. In </a:t>
            </a:r>
            <a:r>
              <a:rPr lang="it-IT" sz="2000" dirty="0" err="1"/>
              <a:t>this</a:t>
            </a:r>
            <a:r>
              <a:rPr lang="it-IT" sz="2000" dirty="0"/>
              <a:t> </a:t>
            </a:r>
            <a:r>
              <a:rPr lang="it-IT" sz="2000" dirty="0" err="1"/>
              <a:t>trichrome</a:t>
            </a:r>
            <a:r>
              <a:rPr lang="it-IT" sz="2000" dirty="0"/>
              <a:t> </a:t>
            </a:r>
            <a:r>
              <a:rPr lang="it-IT" sz="2000" dirty="0" err="1"/>
              <a:t>stain</a:t>
            </a:r>
            <a:r>
              <a:rPr lang="it-IT" sz="2000" dirty="0"/>
              <a:t>, the </a:t>
            </a:r>
            <a:r>
              <a:rPr lang="it-IT" sz="2000" dirty="0" err="1"/>
              <a:t>blue</a:t>
            </a:r>
            <a:r>
              <a:rPr lang="it-IT" sz="2000" dirty="0"/>
              <a:t> area (</a:t>
            </a:r>
            <a:r>
              <a:rPr lang="it-IT" sz="2000" dirty="0" err="1"/>
              <a:t>asterisk</a:t>
            </a:r>
            <a:r>
              <a:rPr lang="it-IT" sz="2000" dirty="0"/>
              <a:t>) </a:t>
            </a:r>
            <a:r>
              <a:rPr lang="it-IT" sz="2000" dirty="0" err="1"/>
              <a:t>shows</a:t>
            </a:r>
            <a:r>
              <a:rPr lang="it-IT" sz="2000" dirty="0"/>
              <a:t> </a:t>
            </a:r>
            <a:r>
              <a:rPr lang="it-IT" sz="2000" dirty="0" err="1"/>
              <a:t>fibrosis</a:t>
            </a:r>
            <a:r>
              <a:rPr lang="it-IT" sz="2000" dirty="0"/>
              <a:t>, </a:t>
            </a:r>
            <a:r>
              <a:rPr lang="it-IT" sz="2000" dirty="0" err="1"/>
              <a:t>contrasted</a:t>
            </a:r>
            <a:r>
              <a:rPr lang="it-IT" sz="2000" dirty="0"/>
              <a:t> </a:t>
            </a:r>
            <a:r>
              <a:rPr lang="it-IT" sz="2000" dirty="0" err="1"/>
              <a:t>with</a:t>
            </a:r>
            <a:r>
              <a:rPr lang="it-IT" sz="2000" dirty="0"/>
              <a:t> the </a:t>
            </a:r>
            <a:r>
              <a:rPr lang="it-IT" sz="2000" dirty="0" err="1"/>
              <a:t>normal</a:t>
            </a:r>
            <a:r>
              <a:rPr lang="it-IT" sz="2000" dirty="0"/>
              <a:t> </a:t>
            </a:r>
            <a:r>
              <a:rPr lang="it-IT" sz="2000" dirty="0" err="1"/>
              <a:t>kidney</a:t>
            </a:r>
            <a:r>
              <a:rPr lang="it-IT" sz="2000" dirty="0"/>
              <a:t> (top right).</a:t>
            </a:r>
          </a:p>
        </p:txBody>
      </p:sp>
      <p:grpSp>
        <p:nvGrpSpPr>
          <p:cNvPr id="12" name="Gruppo 11"/>
          <p:cNvGrpSpPr/>
          <p:nvPr/>
        </p:nvGrpSpPr>
        <p:grpSpPr>
          <a:xfrm>
            <a:off x="1601889" y="3701144"/>
            <a:ext cx="8988222" cy="2120072"/>
            <a:chOff x="155778" y="3701143"/>
            <a:chExt cx="8988222" cy="2120072"/>
          </a:xfrm>
        </p:grpSpPr>
        <p:pic>
          <p:nvPicPr>
            <p:cNvPr id="9" name="Immagine 8" descr="Schermata 2018-08-28 alle 17.34.48.png"/>
            <p:cNvPicPr>
              <a:picLocks noChangeAspect="1"/>
            </p:cNvPicPr>
            <p:nvPr/>
          </p:nvPicPr>
          <p:blipFill>
            <a:blip r:embed="rId2"/>
            <a:stretch>
              <a:fillRect/>
            </a:stretch>
          </p:blipFill>
          <p:spPr>
            <a:xfrm>
              <a:off x="155778" y="3701143"/>
              <a:ext cx="3019687" cy="2120072"/>
            </a:xfrm>
            <a:prstGeom prst="rect">
              <a:avLst/>
            </a:prstGeom>
            <a:effectLst>
              <a:outerShdw blurRad="50800" dist="38100" dir="2700000" algn="br">
                <a:srgbClr val="000000">
                  <a:alpha val="43000"/>
                </a:srgbClr>
              </a:outerShdw>
            </a:effectLst>
          </p:spPr>
        </p:pic>
        <p:pic>
          <p:nvPicPr>
            <p:cNvPr id="10" name="Immagine 9" descr="Schermata 2018-08-28 alle 17.35.04.png"/>
            <p:cNvPicPr>
              <a:picLocks noChangeAspect="1"/>
            </p:cNvPicPr>
            <p:nvPr/>
          </p:nvPicPr>
          <p:blipFill>
            <a:blip r:embed="rId3"/>
            <a:stretch>
              <a:fillRect/>
            </a:stretch>
          </p:blipFill>
          <p:spPr>
            <a:xfrm>
              <a:off x="3175465" y="3701144"/>
              <a:ext cx="2981349" cy="2120071"/>
            </a:xfrm>
            <a:prstGeom prst="rect">
              <a:avLst/>
            </a:prstGeom>
            <a:effectLst>
              <a:outerShdw blurRad="50800" dist="38100" dir="2700000" algn="br">
                <a:srgbClr val="000000">
                  <a:alpha val="43000"/>
                </a:srgbClr>
              </a:outerShdw>
            </a:effectLst>
          </p:spPr>
        </p:pic>
        <p:pic>
          <p:nvPicPr>
            <p:cNvPr id="11" name="Immagine 10" descr="Schermata 2018-08-28 alle 17.35.20.png"/>
            <p:cNvPicPr>
              <a:picLocks noChangeAspect="1"/>
            </p:cNvPicPr>
            <p:nvPr/>
          </p:nvPicPr>
          <p:blipFill>
            <a:blip r:embed="rId4"/>
            <a:stretch>
              <a:fillRect/>
            </a:stretch>
          </p:blipFill>
          <p:spPr>
            <a:xfrm>
              <a:off x="6156814" y="3701143"/>
              <a:ext cx="2987186" cy="2120072"/>
            </a:xfrm>
            <a:prstGeom prst="rect">
              <a:avLst/>
            </a:prstGeom>
            <a:effectLst>
              <a:outerShdw blurRad="50800" dist="38100" dir="2700000" algn="br">
                <a:srgbClr val="000000">
                  <a:alpha val="43000"/>
                </a:srgbClr>
              </a:outerShdw>
            </a:effectLst>
          </p:spPr>
        </p:pic>
      </p:grpSp>
    </p:spTree>
    <p:extLst>
      <p:ext uri="{BB962C8B-B14F-4D97-AF65-F5344CB8AC3E}">
        <p14:creationId xmlns:p14="http://schemas.microsoft.com/office/powerpoint/2010/main" val="364665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87619" y="569982"/>
            <a:ext cx="8416762" cy="5632312"/>
          </a:xfrm>
          <a:prstGeom prst="rect">
            <a:avLst/>
          </a:prstGeom>
        </p:spPr>
        <p:txBody>
          <a:bodyPr wrap="square">
            <a:spAutoFit/>
          </a:bodyPr>
          <a:lstStyle/>
          <a:p>
            <a:r>
              <a:rPr lang="it-IT" b="1" dirty="0" err="1"/>
              <a:t>Immunosuppression</a:t>
            </a:r>
            <a:r>
              <a:rPr lang="it-IT" b="1" dirty="0"/>
              <a:t> </a:t>
            </a:r>
            <a:r>
              <a:rPr lang="it-IT" b="1" dirty="0" err="1"/>
              <a:t>of</a:t>
            </a:r>
            <a:r>
              <a:rPr lang="it-IT" b="1" dirty="0"/>
              <a:t> the </a:t>
            </a:r>
            <a:r>
              <a:rPr lang="it-IT" b="1" dirty="0" err="1"/>
              <a:t>recipient</a:t>
            </a:r>
            <a:r>
              <a:rPr lang="it-IT" b="1" dirty="0"/>
              <a:t> </a:t>
            </a:r>
            <a:r>
              <a:rPr lang="it-IT" b="1" dirty="0" err="1"/>
              <a:t>is</a:t>
            </a:r>
            <a:r>
              <a:rPr lang="it-IT" b="1" dirty="0"/>
              <a:t> a </a:t>
            </a:r>
            <a:r>
              <a:rPr lang="it-IT" b="1" dirty="0" err="1"/>
              <a:t>necessity</a:t>
            </a:r>
            <a:r>
              <a:rPr lang="it-IT" b="1" dirty="0"/>
              <a:t> in </a:t>
            </a:r>
            <a:r>
              <a:rPr lang="it-IT" b="1" dirty="0" err="1"/>
              <a:t>all</a:t>
            </a:r>
            <a:r>
              <a:rPr lang="it-IT" b="1" dirty="0"/>
              <a:t> </a:t>
            </a:r>
            <a:r>
              <a:rPr lang="it-IT" b="1" dirty="0" err="1"/>
              <a:t>organ</a:t>
            </a:r>
            <a:r>
              <a:rPr lang="it-IT" b="1" dirty="0"/>
              <a:t> </a:t>
            </a:r>
            <a:r>
              <a:rPr lang="it-IT" b="1" dirty="0" err="1"/>
              <a:t>transplantation</a:t>
            </a:r>
            <a:r>
              <a:rPr lang="it-IT" b="1" dirty="0"/>
              <a:t>, </a:t>
            </a:r>
            <a:r>
              <a:rPr lang="it-IT" b="1" dirty="0" err="1"/>
              <a:t>except</a:t>
            </a:r>
            <a:r>
              <a:rPr lang="it-IT" b="1" dirty="0"/>
              <a:t> in the case </a:t>
            </a:r>
            <a:r>
              <a:rPr lang="it-IT" b="1" dirty="0" err="1"/>
              <a:t>of</a:t>
            </a:r>
            <a:r>
              <a:rPr lang="it-IT" b="1" dirty="0"/>
              <a:t> </a:t>
            </a:r>
            <a:r>
              <a:rPr lang="it-IT" b="1" dirty="0" err="1"/>
              <a:t>identical</a:t>
            </a:r>
            <a:r>
              <a:rPr lang="it-IT" b="1" dirty="0"/>
              <a:t> </a:t>
            </a:r>
            <a:r>
              <a:rPr lang="it-IT" b="1" dirty="0" err="1"/>
              <a:t>twins</a:t>
            </a:r>
            <a:r>
              <a:rPr lang="it-IT" b="1" dirty="0"/>
              <a:t>. </a:t>
            </a:r>
          </a:p>
          <a:p>
            <a:r>
              <a:rPr lang="it-IT" b="1" dirty="0"/>
              <a:t>At </a:t>
            </a:r>
            <a:r>
              <a:rPr lang="it-IT" b="1" dirty="0" err="1"/>
              <a:t>present</a:t>
            </a:r>
            <a:r>
              <a:rPr lang="it-IT" b="1" dirty="0"/>
              <a:t>, </a:t>
            </a:r>
            <a:r>
              <a:rPr lang="it-IT" b="1" dirty="0" err="1"/>
              <a:t>drugs</a:t>
            </a:r>
            <a:r>
              <a:rPr lang="it-IT" b="1" dirty="0"/>
              <a:t> </a:t>
            </a:r>
            <a:r>
              <a:rPr lang="it-IT" b="1" dirty="0" err="1"/>
              <a:t>such</a:t>
            </a:r>
            <a:r>
              <a:rPr lang="it-IT" b="1" dirty="0"/>
              <a:t> </a:t>
            </a:r>
            <a:r>
              <a:rPr lang="it-IT" b="1" dirty="0" err="1"/>
              <a:t>as</a:t>
            </a:r>
            <a:r>
              <a:rPr lang="it-IT" b="1" dirty="0"/>
              <a:t> </a:t>
            </a:r>
            <a:r>
              <a:rPr lang="it-IT" b="1" dirty="0" err="1"/>
              <a:t>cyclosporine</a:t>
            </a:r>
            <a:r>
              <a:rPr lang="it-IT" b="1" dirty="0"/>
              <a:t>, the </a:t>
            </a:r>
            <a:r>
              <a:rPr lang="it-IT" b="1" dirty="0" err="1"/>
              <a:t>related</a:t>
            </a:r>
            <a:r>
              <a:rPr lang="it-IT" b="1" dirty="0"/>
              <a:t> FK506, </a:t>
            </a:r>
            <a:r>
              <a:rPr lang="it-IT" b="1" dirty="0" err="1"/>
              <a:t>mofetil</a:t>
            </a:r>
            <a:r>
              <a:rPr lang="it-IT" b="1" dirty="0"/>
              <a:t> </a:t>
            </a:r>
            <a:r>
              <a:rPr lang="it-IT" b="1" dirty="0" err="1"/>
              <a:t>mycophenolate</a:t>
            </a:r>
            <a:r>
              <a:rPr lang="it-IT" b="1" dirty="0"/>
              <a:t> (MMF), </a:t>
            </a:r>
            <a:r>
              <a:rPr lang="it-IT" b="1" dirty="0" err="1"/>
              <a:t>rapamycin</a:t>
            </a:r>
            <a:r>
              <a:rPr lang="it-IT" b="1" dirty="0"/>
              <a:t>, </a:t>
            </a:r>
            <a:r>
              <a:rPr lang="it-IT" b="1" dirty="0" err="1"/>
              <a:t>azathioprine</a:t>
            </a:r>
            <a:r>
              <a:rPr lang="it-IT" b="1" dirty="0"/>
              <a:t>, </a:t>
            </a:r>
            <a:r>
              <a:rPr lang="it-IT" b="1" dirty="0" err="1"/>
              <a:t>corticosteroids</a:t>
            </a:r>
            <a:r>
              <a:rPr lang="it-IT" b="1" dirty="0"/>
              <a:t>, </a:t>
            </a:r>
            <a:r>
              <a:rPr lang="it-IT" b="1" dirty="0" err="1"/>
              <a:t>anti-thymocyte</a:t>
            </a:r>
            <a:r>
              <a:rPr lang="it-IT" b="1" dirty="0"/>
              <a:t> </a:t>
            </a:r>
            <a:r>
              <a:rPr lang="it-IT" b="1" dirty="0" err="1"/>
              <a:t>globulin</a:t>
            </a:r>
            <a:r>
              <a:rPr lang="it-IT" b="1" dirty="0"/>
              <a:t>, and </a:t>
            </a:r>
            <a:r>
              <a:rPr lang="it-IT" b="1" dirty="0" err="1"/>
              <a:t>monoclonal</a:t>
            </a:r>
            <a:r>
              <a:rPr lang="it-IT" b="1" dirty="0"/>
              <a:t> </a:t>
            </a:r>
            <a:r>
              <a:rPr lang="it-IT" b="1" dirty="0" err="1"/>
              <a:t>antibodies</a:t>
            </a:r>
            <a:r>
              <a:rPr lang="it-IT" b="1" dirty="0"/>
              <a:t> (e.g., </a:t>
            </a:r>
            <a:r>
              <a:rPr lang="it-IT" b="1" dirty="0" err="1"/>
              <a:t>monoclonal</a:t>
            </a:r>
            <a:r>
              <a:rPr lang="it-IT" b="1" dirty="0"/>
              <a:t> anti-CD3) are </a:t>
            </a:r>
            <a:r>
              <a:rPr lang="it-IT" b="1" dirty="0" err="1"/>
              <a:t>used</a:t>
            </a:r>
            <a:r>
              <a:rPr lang="it-IT" b="1" dirty="0"/>
              <a:t>.</a:t>
            </a:r>
          </a:p>
          <a:p>
            <a:r>
              <a:rPr lang="it-IT" dirty="0" err="1"/>
              <a:t>Cyclosporine</a:t>
            </a:r>
            <a:r>
              <a:rPr lang="it-IT" dirty="0"/>
              <a:t> and FK506 </a:t>
            </a:r>
            <a:r>
              <a:rPr lang="it-IT" dirty="0" err="1"/>
              <a:t>suppress</a:t>
            </a:r>
            <a:r>
              <a:rPr lang="it-IT" dirty="0"/>
              <a:t> </a:t>
            </a:r>
            <a:r>
              <a:rPr lang="it-IT" dirty="0" err="1"/>
              <a:t>T</a:t>
            </a:r>
            <a:r>
              <a:rPr lang="it-IT" dirty="0"/>
              <a:t> </a:t>
            </a:r>
            <a:r>
              <a:rPr lang="it-IT" dirty="0" err="1"/>
              <a:t>cell–mediated</a:t>
            </a:r>
            <a:r>
              <a:rPr lang="it-IT" dirty="0"/>
              <a:t> </a:t>
            </a:r>
            <a:r>
              <a:rPr lang="it-IT" dirty="0" err="1"/>
              <a:t>immunity</a:t>
            </a:r>
            <a:r>
              <a:rPr lang="it-IT" dirty="0"/>
              <a:t> </a:t>
            </a:r>
            <a:r>
              <a:rPr lang="it-IT" dirty="0" err="1"/>
              <a:t>by</a:t>
            </a:r>
            <a:r>
              <a:rPr lang="it-IT" dirty="0"/>
              <a:t> </a:t>
            </a:r>
            <a:r>
              <a:rPr lang="it-IT" dirty="0" err="1"/>
              <a:t>inhibiting</a:t>
            </a:r>
            <a:r>
              <a:rPr lang="it-IT" dirty="0"/>
              <a:t> </a:t>
            </a:r>
            <a:r>
              <a:rPr lang="it-IT" dirty="0" err="1"/>
              <a:t>transcription</a:t>
            </a:r>
            <a:r>
              <a:rPr lang="it-IT" dirty="0"/>
              <a:t> </a:t>
            </a:r>
            <a:r>
              <a:rPr lang="it-IT" dirty="0" err="1"/>
              <a:t>of</a:t>
            </a:r>
            <a:r>
              <a:rPr lang="it-IT" dirty="0"/>
              <a:t> </a:t>
            </a:r>
            <a:r>
              <a:rPr lang="it-IT" dirty="0" err="1"/>
              <a:t>cytokine</a:t>
            </a:r>
            <a:r>
              <a:rPr lang="it-IT" dirty="0"/>
              <a:t> </a:t>
            </a:r>
            <a:r>
              <a:rPr lang="it-IT" dirty="0" err="1"/>
              <a:t>genes</a:t>
            </a:r>
            <a:r>
              <a:rPr lang="it-IT" dirty="0"/>
              <a:t>, in </a:t>
            </a:r>
            <a:r>
              <a:rPr lang="it-IT" dirty="0" err="1"/>
              <a:t>particular</a:t>
            </a:r>
            <a:r>
              <a:rPr lang="it-IT" dirty="0"/>
              <a:t>, the gene </a:t>
            </a:r>
            <a:r>
              <a:rPr lang="it-IT" dirty="0" err="1"/>
              <a:t>for</a:t>
            </a:r>
            <a:r>
              <a:rPr lang="it-IT" dirty="0"/>
              <a:t> IL-2. </a:t>
            </a:r>
          </a:p>
          <a:p>
            <a:r>
              <a:rPr lang="it-IT" dirty="0" err="1"/>
              <a:t>Suppression</a:t>
            </a:r>
            <a:r>
              <a:rPr lang="it-IT" dirty="0"/>
              <a:t> </a:t>
            </a:r>
            <a:r>
              <a:rPr lang="it-IT" dirty="0" err="1"/>
              <a:t>of</a:t>
            </a:r>
            <a:r>
              <a:rPr lang="it-IT" dirty="0"/>
              <a:t> the immune system </a:t>
            </a:r>
            <a:r>
              <a:rPr lang="it-IT" dirty="0" err="1"/>
              <a:t>results</a:t>
            </a:r>
            <a:r>
              <a:rPr lang="it-IT" dirty="0"/>
              <a:t> in </a:t>
            </a:r>
            <a:r>
              <a:rPr lang="it-IT" dirty="0" err="1"/>
              <a:t>increased</a:t>
            </a:r>
            <a:r>
              <a:rPr lang="it-IT" dirty="0"/>
              <a:t> </a:t>
            </a:r>
            <a:r>
              <a:rPr lang="it-IT" dirty="0" err="1"/>
              <a:t>susceptibility</a:t>
            </a:r>
            <a:r>
              <a:rPr lang="it-IT" dirty="0"/>
              <a:t> </a:t>
            </a:r>
            <a:r>
              <a:rPr lang="it-IT" dirty="0" err="1"/>
              <a:t>to</a:t>
            </a:r>
            <a:r>
              <a:rPr lang="it-IT" dirty="0"/>
              <a:t> </a:t>
            </a:r>
            <a:r>
              <a:rPr lang="it-IT" dirty="0" err="1"/>
              <a:t>opportunistic</a:t>
            </a:r>
            <a:r>
              <a:rPr lang="it-IT" dirty="0"/>
              <a:t> </a:t>
            </a:r>
            <a:r>
              <a:rPr lang="it-IT" dirty="0" err="1"/>
              <a:t>fungal</a:t>
            </a:r>
            <a:r>
              <a:rPr lang="it-IT" dirty="0"/>
              <a:t>, </a:t>
            </a:r>
            <a:r>
              <a:rPr lang="it-IT" dirty="0" err="1"/>
              <a:t>viral</a:t>
            </a:r>
            <a:r>
              <a:rPr lang="it-IT" dirty="0"/>
              <a:t>, and </a:t>
            </a:r>
            <a:r>
              <a:rPr lang="it-IT" dirty="0" err="1"/>
              <a:t>other</a:t>
            </a:r>
            <a:r>
              <a:rPr lang="it-IT" dirty="0"/>
              <a:t> </a:t>
            </a:r>
            <a:r>
              <a:rPr lang="it-IT" dirty="0" err="1"/>
              <a:t>infections</a:t>
            </a:r>
            <a:r>
              <a:rPr lang="it-IT" dirty="0"/>
              <a:t>. </a:t>
            </a:r>
            <a:r>
              <a:rPr lang="it-IT" dirty="0" err="1"/>
              <a:t>Reactivation</a:t>
            </a:r>
            <a:r>
              <a:rPr lang="it-IT" dirty="0"/>
              <a:t> </a:t>
            </a:r>
            <a:r>
              <a:rPr lang="it-IT" dirty="0" err="1"/>
              <a:t>of</a:t>
            </a:r>
            <a:r>
              <a:rPr lang="it-IT" dirty="0"/>
              <a:t> </a:t>
            </a:r>
            <a:r>
              <a:rPr lang="it-IT" dirty="0" err="1"/>
              <a:t>latent</a:t>
            </a:r>
            <a:r>
              <a:rPr lang="it-IT" dirty="0"/>
              <a:t> </a:t>
            </a:r>
            <a:r>
              <a:rPr lang="it-IT" dirty="0" err="1"/>
              <a:t>viruses</a:t>
            </a:r>
            <a:r>
              <a:rPr lang="it-IT" dirty="0"/>
              <a:t>, </a:t>
            </a:r>
            <a:r>
              <a:rPr lang="it-IT" dirty="0" err="1"/>
              <a:t>such</a:t>
            </a:r>
            <a:r>
              <a:rPr lang="it-IT" dirty="0"/>
              <a:t> </a:t>
            </a:r>
            <a:r>
              <a:rPr lang="it-IT" dirty="0" err="1"/>
              <a:t>as</a:t>
            </a:r>
            <a:r>
              <a:rPr lang="it-IT" dirty="0"/>
              <a:t> </a:t>
            </a:r>
            <a:r>
              <a:rPr lang="it-IT" dirty="0" err="1"/>
              <a:t>cytomegalovirus</a:t>
            </a:r>
            <a:r>
              <a:rPr lang="it-IT" dirty="0"/>
              <a:t> (</a:t>
            </a:r>
            <a:r>
              <a:rPr lang="it-IT" dirty="0" err="1"/>
              <a:t>CMV</a:t>
            </a:r>
            <a:r>
              <a:rPr lang="it-IT" dirty="0"/>
              <a:t>) and </a:t>
            </a:r>
            <a:r>
              <a:rPr lang="it-IT" dirty="0" err="1"/>
              <a:t>polyoma</a:t>
            </a:r>
            <a:r>
              <a:rPr lang="it-IT" dirty="0"/>
              <a:t> virus, are </a:t>
            </a:r>
            <a:r>
              <a:rPr lang="it-IT" dirty="0" err="1"/>
              <a:t>frequent</a:t>
            </a:r>
            <a:r>
              <a:rPr lang="it-IT" dirty="0"/>
              <a:t> </a:t>
            </a:r>
            <a:r>
              <a:rPr lang="it-IT" dirty="0" err="1"/>
              <a:t>complications</a:t>
            </a:r>
            <a:r>
              <a:rPr lang="it-IT" dirty="0"/>
              <a:t>. </a:t>
            </a:r>
            <a:r>
              <a:rPr lang="it-IT" dirty="0" err="1"/>
              <a:t>Immunosuppressed</a:t>
            </a:r>
            <a:r>
              <a:rPr lang="it-IT" dirty="0"/>
              <a:t> </a:t>
            </a:r>
            <a:r>
              <a:rPr lang="it-IT" dirty="0" err="1"/>
              <a:t>patients</a:t>
            </a:r>
            <a:r>
              <a:rPr lang="it-IT" dirty="0"/>
              <a:t> </a:t>
            </a:r>
            <a:r>
              <a:rPr lang="it-IT" dirty="0" err="1"/>
              <a:t>also</a:t>
            </a:r>
            <a:r>
              <a:rPr lang="it-IT" dirty="0"/>
              <a:t> are at </a:t>
            </a:r>
            <a:r>
              <a:rPr lang="it-IT" dirty="0" err="1"/>
              <a:t>increased</a:t>
            </a:r>
            <a:r>
              <a:rPr lang="it-IT" dirty="0"/>
              <a:t> </a:t>
            </a:r>
            <a:r>
              <a:rPr lang="it-IT" dirty="0" err="1"/>
              <a:t>risk</a:t>
            </a:r>
            <a:r>
              <a:rPr lang="it-IT" dirty="0"/>
              <a:t> </a:t>
            </a:r>
            <a:r>
              <a:rPr lang="it-IT" dirty="0" err="1"/>
              <a:t>for</a:t>
            </a:r>
            <a:r>
              <a:rPr lang="it-IT" dirty="0"/>
              <a:t> </a:t>
            </a:r>
            <a:r>
              <a:rPr lang="it-IT" dirty="0" err="1"/>
              <a:t>developing</a:t>
            </a:r>
            <a:r>
              <a:rPr lang="it-IT" dirty="0"/>
              <a:t> </a:t>
            </a:r>
            <a:r>
              <a:rPr lang="it-IT" dirty="0" err="1"/>
              <a:t>virus-induced</a:t>
            </a:r>
            <a:r>
              <a:rPr lang="it-IT" dirty="0"/>
              <a:t> </a:t>
            </a:r>
            <a:r>
              <a:rPr lang="it-IT" dirty="0" err="1"/>
              <a:t>tumors</a:t>
            </a:r>
            <a:r>
              <a:rPr lang="it-IT" dirty="0"/>
              <a:t>, </a:t>
            </a:r>
            <a:r>
              <a:rPr lang="it-IT" dirty="0" err="1"/>
              <a:t>such</a:t>
            </a:r>
            <a:r>
              <a:rPr lang="it-IT" dirty="0"/>
              <a:t> </a:t>
            </a:r>
            <a:r>
              <a:rPr lang="it-IT" dirty="0" err="1"/>
              <a:t>as</a:t>
            </a:r>
            <a:r>
              <a:rPr lang="it-IT" dirty="0"/>
              <a:t> </a:t>
            </a:r>
            <a:r>
              <a:rPr lang="it-IT" dirty="0" err="1"/>
              <a:t>Epstein-Barr</a:t>
            </a:r>
            <a:r>
              <a:rPr lang="it-IT" dirty="0"/>
              <a:t> virus (EBV)</a:t>
            </a:r>
            <a:r>
              <a:rPr lang="it-IT" dirty="0" err="1"/>
              <a:t>–induced</a:t>
            </a:r>
            <a:r>
              <a:rPr lang="it-IT" dirty="0"/>
              <a:t> </a:t>
            </a:r>
            <a:r>
              <a:rPr lang="it-IT" dirty="0" err="1"/>
              <a:t>lymphomas</a:t>
            </a:r>
            <a:r>
              <a:rPr lang="it-IT" dirty="0"/>
              <a:t> and </a:t>
            </a:r>
            <a:r>
              <a:rPr lang="it-IT" dirty="0" err="1"/>
              <a:t>human</a:t>
            </a:r>
            <a:r>
              <a:rPr lang="it-IT" dirty="0"/>
              <a:t> </a:t>
            </a:r>
            <a:r>
              <a:rPr lang="it-IT" dirty="0" err="1"/>
              <a:t>papillomavirus</a:t>
            </a:r>
            <a:r>
              <a:rPr lang="it-IT" dirty="0"/>
              <a:t> (HPV)</a:t>
            </a:r>
            <a:r>
              <a:rPr lang="it-IT" dirty="0" err="1"/>
              <a:t>–induced</a:t>
            </a:r>
            <a:r>
              <a:rPr lang="it-IT" dirty="0"/>
              <a:t> </a:t>
            </a:r>
            <a:r>
              <a:rPr lang="it-IT" dirty="0" err="1"/>
              <a:t>squamous</a:t>
            </a:r>
            <a:r>
              <a:rPr lang="it-IT" dirty="0"/>
              <a:t> </a:t>
            </a:r>
            <a:r>
              <a:rPr lang="it-IT" dirty="0" err="1"/>
              <a:t>cell</a:t>
            </a:r>
            <a:r>
              <a:rPr lang="it-IT" dirty="0"/>
              <a:t> </a:t>
            </a:r>
            <a:r>
              <a:rPr lang="it-IT" dirty="0" err="1"/>
              <a:t>carcinomas</a:t>
            </a:r>
            <a:r>
              <a:rPr lang="it-IT" dirty="0"/>
              <a:t>. </a:t>
            </a:r>
          </a:p>
          <a:p>
            <a:r>
              <a:rPr lang="it-IT" b="1" dirty="0" err="1"/>
              <a:t>To</a:t>
            </a:r>
            <a:r>
              <a:rPr lang="it-IT" b="1" dirty="0"/>
              <a:t> </a:t>
            </a:r>
            <a:r>
              <a:rPr lang="it-IT" b="1" dirty="0" err="1"/>
              <a:t>circumvent</a:t>
            </a:r>
            <a:r>
              <a:rPr lang="it-IT" b="1" dirty="0"/>
              <a:t> the </a:t>
            </a:r>
            <a:r>
              <a:rPr lang="it-IT" b="1" dirty="0" err="1"/>
              <a:t>untoward</a:t>
            </a:r>
            <a:r>
              <a:rPr lang="it-IT" b="1" dirty="0"/>
              <a:t> </a:t>
            </a:r>
            <a:r>
              <a:rPr lang="it-IT" b="1" dirty="0" err="1"/>
              <a:t>effects</a:t>
            </a:r>
            <a:r>
              <a:rPr lang="it-IT" b="1" dirty="0"/>
              <a:t> </a:t>
            </a:r>
            <a:r>
              <a:rPr lang="it-IT" b="1" dirty="0" err="1"/>
              <a:t>of</a:t>
            </a:r>
            <a:r>
              <a:rPr lang="it-IT" b="1" dirty="0"/>
              <a:t> </a:t>
            </a:r>
            <a:r>
              <a:rPr lang="it-IT" b="1" dirty="0" err="1"/>
              <a:t>immunosuppression</a:t>
            </a:r>
            <a:r>
              <a:rPr lang="it-IT" b="1" dirty="0"/>
              <a:t>, </a:t>
            </a:r>
            <a:r>
              <a:rPr lang="it-IT" b="1" dirty="0" err="1"/>
              <a:t>much</a:t>
            </a:r>
            <a:r>
              <a:rPr lang="it-IT" b="1" dirty="0"/>
              <a:t> </a:t>
            </a:r>
            <a:r>
              <a:rPr lang="it-IT" b="1" dirty="0" err="1"/>
              <a:t>effort</a:t>
            </a:r>
            <a:r>
              <a:rPr lang="it-IT" b="1" dirty="0"/>
              <a:t> </a:t>
            </a:r>
            <a:r>
              <a:rPr lang="it-IT" b="1" dirty="0" err="1"/>
              <a:t>is</a:t>
            </a:r>
            <a:r>
              <a:rPr lang="it-IT" b="1" dirty="0"/>
              <a:t> </a:t>
            </a:r>
            <a:r>
              <a:rPr lang="it-IT" b="1" dirty="0" err="1"/>
              <a:t>being</a:t>
            </a:r>
            <a:r>
              <a:rPr lang="it-IT" b="1" dirty="0"/>
              <a:t> </a:t>
            </a:r>
            <a:r>
              <a:rPr lang="it-IT" b="1" dirty="0" err="1"/>
              <a:t>devoted</a:t>
            </a:r>
            <a:r>
              <a:rPr lang="it-IT" b="1" dirty="0"/>
              <a:t> </a:t>
            </a:r>
            <a:r>
              <a:rPr lang="it-IT" b="1" dirty="0" err="1"/>
              <a:t>to</a:t>
            </a:r>
            <a:r>
              <a:rPr lang="it-IT" b="1" dirty="0"/>
              <a:t> induce </a:t>
            </a:r>
            <a:r>
              <a:rPr lang="it-IT" b="1" dirty="0" err="1"/>
              <a:t>donor-specific</a:t>
            </a:r>
            <a:r>
              <a:rPr lang="it-IT" b="1" dirty="0"/>
              <a:t> </a:t>
            </a:r>
            <a:r>
              <a:rPr lang="it-IT" b="1" dirty="0" err="1"/>
              <a:t>tolerance</a:t>
            </a:r>
            <a:r>
              <a:rPr lang="it-IT" b="1" dirty="0"/>
              <a:t> in </a:t>
            </a:r>
            <a:r>
              <a:rPr lang="it-IT" b="1" dirty="0" err="1"/>
              <a:t>host</a:t>
            </a:r>
            <a:r>
              <a:rPr lang="it-IT" b="1" dirty="0"/>
              <a:t> </a:t>
            </a:r>
            <a:r>
              <a:rPr lang="it-IT" b="1" dirty="0" err="1"/>
              <a:t>T</a:t>
            </a:r>
            <a:r>
              <a:rPr lang="it-IT" b="1" dirty="0"/>
              <a:t> </a:t>
            </a:r>
            <a:r>
              <a:rPr lang="it-IT" b="1" dirty="0" err="1"/>
              <a:t>cells</a:t>
            </a:r>
            <a:r>
              <a:rPr lang="it-IT" b="1" dirty="0"/>
              <a:t>. </a:t>
            </a:r>
            <a:r>
              <a:rPr lang="it-IT" b="1" dirty="0" err="1"/>
              <a:t>One</a:t>
            </a:r>
            <a:r>
              <a:rPr lang="it-IT" b="1" dirty="0"/>
              <a:t> </a:t>
            </a:r>
            <a:r>
              <a:rPr lang="it-IT" b="1" dirty="0" err="1"/>
              <a:t>strategy</a:t>
            </a:r>
            <a:r>
              <a:rPr lang="it-IT" b="1" dirty="0"/>
              <a:t> </a:t>
            </a:r>
            <a:r>
              <a:rPr lang="it-IT" b="1" dirty="0" err="1"/>
              <a:t>is</a:t>
            </a:r>
            <a:r>
              <a:rPr lang="it-IT" b="1" dirty="0"/>
              <a:t> </a:t>
            </a:r>
            <a:r>
              <a:rPr lang="it-IT" b="1" dirty="0" err="1"/>
              <a:t>to</a:t>
            </a:r>
            <a:r>
              <a:rPr lang="it-IT" b="1" dirty="0"/>
              <a:t> </a:t>
            </a:r>
            <a:r>
              <a:rPr lang="it-IT" b="1" dirty="0" err="1"/>
              <a:t>prevent</a:t>
            </a:r>
            <a:r>
              <a:rPr lang="it-IT" b="1" dirty="0"/>
              <a:t> </a:t>
            </a:r>
            <a:r>
              <a:rPr lang="it-IT" b="1" dirty="0" err="1"/>
              <a:t>host</a:t>
            </a:r>
            <a:r>
              <a:rPr lang="it-IT" b="1" dirty="0"/>
              <a:t> </a:t>
            </a:r>
            <a:r>
              <a:rPr lang="it-IT" b="1" dirty="0" err="1"/>
              <a:t>T</a:t>
            </a:r>
            <a:r>
              <a:rPr lang="it-IT" b="1" dirty="0"/>
              <a:t> </a:t>
            </a:r>
            <a:r>
              <a:rPr lang="it-IT" b="1" dirty="0" err="1"/>
              <a:t>cells</a:t>
            </a:r>
            <a:r>
              <a:rPr lang="it-IT" b="1" dirty="0"/>
              <a:t> </a:t>
            </a:r>
            <a:r>
              <a:rPr lang="it-IT" b="1" dirty="0" err="1"/>
              <a:t>from</a:t>
            </a:r>
            <a:r>
              <a:rPr lang="it-IT" b="1" dirty="0"/>
              <a:t> </a:t>
            </a:r>
            <a:r>
              <a:rPr lang="it-IT" b="1" dirty="0" err="1"/>
              <a:t>receiving</a:t>
            </a:r>
            <a:r>
              <a:rPr lang="it-IT" b="1" dirty="0"/>
              <a:t> </a:t>
            </a:r>
            <a:r>
              <a:rPr lang="it-IT" b="1" dirty="0" err="1"/>
              <a:t>costimulatory</a:t>
            </a:r>
            <a:r>
              <a:rPr lang="it-IT" b="1" dirty="0"/>
              <a:t> </a:t>
            </a:r>
            <a:r>
              <a:rPr lang="it-IT" b="1" dirty="0" err="1"/>
              <a:t>signals</a:t>
            </a:r>
            <a:r>
              <a:rPr lang="it-IT" b="1" dirty="0"/>
              <a:t> </a:t>
            </a:r>
            <a:r>
              <a:rPr lang="it-IT" b="1" dirty="0" err="1"/>
              <a:t>from</a:t>
            </a:r>
            <a:r>
              <a:rPr lang="it-IT" b="1" dirty="0"/>
              <a:t> </a:t>
            </a:r>
            <a:r>
              <a:rPr lang="it-IT" b="1" dirty="0" err="1"/>
              <a:t>donor</a:t>
            </a:r>
            <a:r>
              <a:rPr lang="it-IT" b="1" dirty="0"/>
              <a:t> </a:t>
            </a:r>
            <a:r>
              <a:rPr lang="it-IT" b="1" dirty="0" err="1"/>
              <a:t>DCs</a:t>
            </a:r>
            <a:r>
              <a:rPr lang="it-IT" b="1" dirty="0"/>
              <a:t> </a:t>
            </a:r>
            <a:r>
              <a:rPr lang="it-IT" b="1" dirty="0" err="1"/>
              <a:t>during</a:t>
            </a:r>
            <a:r>
              <a:rPr lang="it-IT" b="1" dirty="0"/>
              <a:t> the </a:t>
            </a:r>
            <a:r>
              <a:rPr lang="it-IT" b="1" dirty="0" err="1"/>
              <a:t>initial</a:t>
            </a:r>
            <a:r>
              <a:rPr lang="it-IT" b="1" dirty="0"/>
              <a:t> </a:t>
            </a:r>
            <a:r>
              <a:rPr lang="it-IT" b="1" dirty="0" err="1"/>
              <a:t>phase</a:t>
            </a:r>
            <a:r>
              <a:rPr lang="it-IT" b="1" dirty="0"/>
              <a:t> </a:t>
            </a:r>
            <a:r>
              <a:rPr lang="it-IT" b="1" dirty="0" err="1"/>
              <a:t>of</a:t>
            </a:r>
            <a:r>
              <a:rPr lang="it-IT" b="1" dirty="0"/>
              <a:t> </a:t>
            </a:r>
            <a:r>
              <a:rPr lang="it-IT" b="1" dirty="0" err="1"/>
              <a:t>sensitization</a:t>
            </a:r>
            <a:r>
              <a:rPr lang="it-IT" b="1" dirty="0"/>
              <a:t>. </a:t>
            </a:r>
            <a:r>
              <a:rPr lang="it-IT" b="1" dirty="0" err="1"/>
              <a:t>This</a:t>
            </a:r>
            <a:r>
              <a:rPr lang="it-IT" b="1" dirty="0"/>
              <a:t> can </a:t>
            </a:r>
            <a:r>
              <a:rPr lang="it-IT" b="1" dirty="0" err="1"/>
              <a:t>be</a:t>
            </a:r>
            <a:r>
              <a:rPr lang="it-IT" b="1" dirty="0"/>
              <a:t> </a:t>
            </a:r>
            <a:r>
              <a:rPr lang="it-IT" b="1" dirty="0" err="1"/>
              <a:t>accomplished</a:t>
            </a:r>
            <a:r>
              <a:rPr lang="it-IT" b="1" dirty="0"/>
              <a:t> </a:t>
            </a:r>
            <a:r>
              <a:rPr lang="it-IT" b="1" dirty="0" err="1"/>
              <a:t>by</a:t>
            </a:r>
            <a:r>
              <a:rPr lang="it-IT" b="1" dirty="0"/>
              <a:t> </a:t>
            </a:r>
            <a:r>
              <a:rPr lang="it-IT" b="1" dirty="0" err="1"/>
              <a:t>administration</a:t>
            </a:r>
            <a:r>
              <a:rPr lang="it-IT" b="1" dirty="0"/>
              <a:t> </a:t>
            </a:r>
            <a:r>
              <a:rPr lang="it-IT" b="1" dirty="0" err="1"/>
              <a:t>of</a:t>
            </a:r>
            <a:r>
              <a:rPr lang="it-IT" b="1" dirty="0"/>
              <a:t> </a:t>
            </a:r>
            <a:r>
              <a:rPr lang="it-IT" b="1" dirty="0" err="1"/>
              <a:t>agents</a:t>
            </a:r>
            <a:r>
              <a:rPr lang="it-IT" b="1" dirty="0"/>
              <a:t> </a:t>
            </a:r>
            <a:r>
              <a:rPr lang="it-IT" b="1" dirty="0" err="1"/>
              <a:t>that</a:t>
            </a:r>
            <a:r>
              <a:rPr lang="it-IT" b="1" dirty="0"/>
              <a:t> block the </a:t>
            </a:r>
            <a:r>
              <a:rPr lang="it-IT" b="1" dirty="0" err="1"/>
              <a:t>interaction</a:t>
            </a:r>
            <a:r>
              <a:rPr lang="it-IT" b="1" dirty="0"/>
              <a:t> </a:t>
            </a:r>
            <a:r>
              <a:rPr lang="it-IT" b="1" dirty="0" err="1"/>
              <a:t>of</a:t>
            </a:r>
            <a:r>
              <a:rPr lang="it-IT" b="1" dirty="0"/>
              <a:t> the B7 </a:t>
            </a:r>
            <a:r>
              <a:rPr lang="it-IT" b="1" dirty="0" err="1"/>
              <a:t>molecules</a:t>
            </a:r>
            <a:r>
              <a:rPr lang="it-IT" b="1" dirty="0"/>
              <a:t> on the </a:t>
            </a:r>
            <a:r>
              <a:rPr lang="it-IT" b="1" dirty="0" err="1"/>
              <a:t>DCs</a:t>
            </a:r>
            <a:r>
              <a:rPr lang="it-IT" b="1" dirty="0"/>
              <a:t> </a:t>
            </a:r>
            <a:r>
              <a:rPr lang="it-IT" b="1" dirty="0" err="1"/>
              <a:t>of</a:t>
            </a:r>
            <a:r>
              <a:rPr lang="it-IT" b="1" dirty="0"/>
              <a:t> the </a:t>
            </a:r>
            <a:r>
              <a:rPr lang="it-IT" b="1" dirty="0" err="1"/>
              <a:t>graft</a:t>
            </a:r>
            <a:r>
              <a:rPr lang="it-IT" b="1" dirty="0"/>
              <a:t> and the CD28 </a:t>
            </a:r>
            <a:r>
              <a:rPr lang="it-IT" b="1" dirty="0" err="1"/>
              <a:t>receptor</a:t>
            </a:r>
            <a:r>
              <a:rPr lang="it-IT" b="1" dirty="0"/>
              <a:t> on </a:t>
            </a:r>
            <a:r>
              <a:rPr lang="it-IT" b="1" dirty="0" err="1"/>
              <a:t>host</a:t>
            </a:r>
            <a:r>
              <a:rPr lang="it-IT" b="1" dirty="0"/>
              <a:t> </a:t>
            </a:r>
            <a:r>
              <a:rPr lang="it-IT" b="1" dirty="0" err="1"/>
              <a:t>T</a:t>
            </a:r>
            <a:r>
              <a:rPr lang="it-IT" b="1" dirty="0"/>
              <a:t> </a:t>
            </a:r>
            <a:r>
              <a:rPr lang="it-IT" b="1" dirty="0" err="1"/>
              <a:t>cells</a:t>
            </a:r>
            <a:r>
              <a:rPr lang="it-IT" b="1" dirty="0"/>
              <a:t>, </a:t>
            </a:r>
            <a:r>
              <a:rPr lang="it-IT" b="1" dirty="0" err="1"/>
              <a:t>which</a:t>
            </a:r>
            <a:r>
              <a:rPr lang="it-IT" b="1" dirty="0"/>
              <a:t>, </a:t>
            </a:r>
            <a:r>
              <a:rPr lang="it-IT" b="1" dirty="0" err="1"/>
              <a:t>by</a:t>
            </a:r>
            <a:r>
              <a:rPr lang="it-IT" b="1" dirty="0"/>
              <a:t> </a:t>
            </a:r>
            <a:r>
              <a:rPr lang="it-IT" b="1" dirty="0" err="1"/>
              <a:t>interrupting</a:t>
            </a:r>
            <a:r>
              <a:rPr lang="it-IT" b="1" dirty="0"/>
              <a:t> the </a:t>
            </a:r>
            <a:r>
              <a:rPr lang="it-IT" b="1" dirty="0" err="1"/>
              <a:t>second</a:t>
            </a:r>
            <a:r>
              <a:rPr lang="it-IT" b="1" dirty="0"/>
              <a:t> </a:t>
            </a:r>
            <a:r>
              <a:rPr lang="it-IT" b="1" dirty="0" err="1"/>
              <a:t>signal</a:t>
            </a:r>
            <a:r>
              <a:rPr lang="it-IT" b="1" dirty="0"/>
              <a:t> </a:t>
            </a:r>
            <a:r>
              <a:rPr lang="it-IT" b="1" dirty="0" err="1"/>
              <a:t>for</a:t>
            </a:r>
            <a:r>
              <a:rPr lang="it-IT" b="1" dirty="0"/>
              <a:t> </a:t>
            </a:r>
            <a:r>
              <a:rPr lang="it-IT" b="1" dirty="0" err="1"/>
              <a:t>T</a:t>
            </a:r>
            <a:r>
              <a:rPr lang="it-IT" b="1" dirty="0"/>
              <a:t> </a:t>
            </a:r>
            <a:r>
              <a:rPr lang="it-IT" b="1" dirty="0" err="1"/>
              <a:t>cell</a:t>
            </a:r>
            <a:r>
              <a:rPr lang="it-IT" b="1" dirty="0"/>
              <a:t> </a:t>
            </a:r>
            <a:r>
              <a:rPr lang="it-IT" b="1" dirty="0" err="1"/>
              <a:t>activation</a:t>
            </a:r>
            <a:r>
              <a:rPr lang="it-IT" b="1" dirty="0"/>
              <a:t>, </a:t>
            </a:r>
            <a:r>
              <a:rPr lang="it-IT" b="1" dirty="0" err="1"/>
              <a:t>induces</a:t>
            </a:r>
            <a:r>
              <a:rPr lang="it-IT" b="1" dirty="0"/>
              <a:t> </a:t>
            </a:r>
            <a:r>
              <a:rPr lang="it-IT" b="1" dirty="0" err="1"/>
              <a:t>either</a:t>
            </a:r>
            <a:r>
              <a:rPr lang="it-IT" b="1" dirty="0"/>
              <a:t> </a:t>
            </a:r>
            <a:r>
              <a:rPr lang="it-IT" b="1" dirty="0" err="1"/>
              <a:t>T</a:t>
            </a:r>
            <a:r>
              <a:rPr lang="it-IT" b="1" dirty="0"/>
              <a:t> </a:t>
            </a:r>
            <a:r>
              <a:rPr lang="it-IT" b="1" dirty="0" err="1"/>
              <a:t>cell</a:t>
            </a:r>
            <a:r>
              <a:rPr lang="it-IT" b="1" dirty="0"/>
              <a:t> </a:t>
            </a:r>
            <a:r>
              <a:rPr lang="it-IT" b="1" dirty="0" err="1"/>
              <a:t>apoptosis</a:t>
            </a:r>
            <a:r>
              <a:rPr lang="it-IT" b="1" dirty="0"/>
              <a:t> or </a:t>
            </a:r>
            <a:r>
              <a:rPr lang="it-IT" b="1" dirty="0" err="1"/>
              <a:t>anergy</a:t>
            </a:r>
            <a:r>
              <a:rPr lang="it-IT" dirty="0"/>
              <a:t>. </a:t>
            </a:r>
          </a:p>
        </p:txBody>
      </p:sp>
    </p:spTree>
    <p:extLst>
      <p:ext uri="{BB962C8B-B14F-4D97-AF65-F5344CB8AC3E}">
        <p14:creationId xmlns:p14="http://schemas.microsoft.com/office/powerpoint/2010/main" val="968568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17152" y="554593"/>
            <a:ext cx="8357697" cy="5663090"/>
          </a:xfrm>
          <a:prstGeom prst="rect">
            <a:avLst/>
          </a:prstGeom>
        </p:spPr>
        <p:txBody>
          <a:bodyPr wrap="square">
            <a:spAutoFit/>
          </a:bodyPr>
          <a:lstStyle/>
          <a:p>
            <a:r>
              <a:rPr lang="it-IT" sz="2000" b="1" dirty="0" err="1"/>
              <a:t>Transplantation</a:t>
            </a:r>
            <a:r>
              <a:rPr lang="it-IT" sz="2000" b="1" dirty="0"/>
              <a:t> </a:t>
            </a:r>
            <a:r>
              <a:rPr lang="it-IT" sz="2000" b="1" dirty="0" err="1"/>
              <a:t>of</a:t>
            </a:r>
            <a:r>
              <a:rPr lang="it-IT" sz="2000" b="1" dirty="0"/>
              <a:t> </a:t>
            </a:r>
            <a:r>
              <a:rPr lang="it-IT" sz="2000" b="1" dirty="0" err="1"/>
              <a:t>Hematopoietic</a:t>
            </a:r>
            <a:r>
              <a:rPr lang="it-IT" sz="2000" b="1" dirty="0"/>
              <a:t> </a:t>
            </a:r>
            <a:r>
              <a:rPr lang="it-IT" sz="2000" b="1" dirty="0" err="1"/>
              <a:t>Stem</a:t>
            </a:r>
            <a:r>
              <a:rPr lang="it-IT" sz="2000" b="1" dirty="0"/>
              <a:t> </a:t>
            </a:r>
            <a:r>
              <a:rPr lang="it-IT" sz="2000" b="1" dirty="0" err="1"/>
              <a:t>Cells</a:t>
            </a:r>
            <a:endParaRPr lang="it-IT" sz="2000" b="1" dirty="0"/>
          </a:p>
          <a:p>
            <a:endParaRPr lang="it-IT" dirty="0"/>
          </a:p>
          <a:p>
            <a:r>
              <a:rPr lang="it-IT" dirty="0" err="1"/>
              <a:t>Use</a:t>
            </a:r>
            <a:r>
              <a:rPr lang="it-IT" dirty="0"/>
              <a:t> </a:t>
            </a:r>
            <a:r>
              <a:rPr lang="it-IT" dirty="0" err="1"/>
              <a:t>of</a:t>
            </a:r>
            <a:r>
              <a:rPr lang="it-IT" dirty="0"/>
              <a:t> </a:t>
            </a:r>
            <a:r>
              <a:rPr lang="it-IT" dirty="0" err="1"/>
              <a:t>hematopoietic</a:t>
            </a:r>
            <a:r>
              <a:rPr lang="it-IT" dirty="0"/>
              <a:t> </a:t>
            </a:r>
            <a:r>
              <a:rPr lang="it-IT" dirty="0" err="1"/>
              <a:t>stem</a:t>
            </a:r>
            <a:r>
              <a:rPr lang="it-IT" dirty="0"/>
              <a:t> </a:t>
            </a:r>
            <a:r>
              <a:rPr lang="it-IT" dirty="0" err="1"/>
              <a:t>cell</a:t>
            </a:r>
            <a:r>
              <a:rPr lang="it-IT" dirty="0"/>
              <a:t> (HSC) </a:t>
            </a:r>
            <a:r>
              <a:rPr lang="it-IT" dirty="0" err="1"/>
              <a:t>transplants</a:t>
            </a:r>
            <a:r>
              <a:rPr lang="it-IT" dirty="0"/>
              <a:t> </a:t>
            </a:r>
            <a:r>
              <a:rPr lang="it-IT" dirty="0" err="1"/>
              <a:t>for</a:t>
            </a:r>
            <a:r>
              <a:rPr lang="it-IT" dirty="0"/>
              <a:t> </a:t>
            </a:r>
            <a:r>
              <a:rPr lang="it-IT" dirty="0" err="1"/>
              <a:t>hematologic</a:t>
            </a:r>
            <a:r>
              <a:rPr lang="it-IT" dirty="0"/>
              <a:t> </a:t>
            </a:r>
            <a:r>
              <a:rPr lang="it-IT" dirty="0" err="1"/>
              <a:t>malignancies</a:t>
            </a:r>
            <a:r>
              <a:rPr lang="it-IT" dirty="0"/>
              <a:t>, </a:t>
            </a:r>
            <a:r>
              <a:rPr lang="it-IT" dirty="0" err="1"/>
              <a:t>bone</a:t>
            </a:r>
            <a:r>
              <a:rPr lang="it-IT" dirty="0"/>
              <a:t> </a:t>
            </a:r>
            <a:r>
              <a:rPr lang="it-IT" dirty="0" err="1"/>
              <a:t>marrow</a:t>
            </a:r>
            <a:r>
              <a:rPr lang="it-IT" dirty="0"/>
              <a:t> </a:t>
            </a:r>
            <a:r>
              <a:rPr lang="it-IT" dirty="0" err="1"/>
              <a:t>failure</a:t>
            </a:r>
            <a:r>
              <a:rPr lang="it-IT" dirty="0"/>
              <a:t> </a:t>
            </a:r>
            <a:r>
              <a:rPr lang="it-IT" dirty="0" err="1"/>
              <a:t>syndromes</a:t>
            </a:r>
            <a:r>
              <a:rPr lang="it-IT" dirty="0"/>
              <a:t> (</a:t>
            </a:r>
            <a:r>
              <a:rPr lang="it-IT" dirty="0" err="1"/>
              <a:t>such</a:t>
            </a:r>
            <a:r>
              <a:rPr lang="it-IT" dirty="0"/>
              <a:t> </a:t>
            </a:r>
            <a:r>
              <a:rPr lang="it-IT" dirty="0" err="1"/>
              <a:t>as</a:t>
            </a:r>
            <a:r>
              <a:rPr lang="it-IT" dirty="0"/>
              <a:t> </a:t>
            </a:r>
            <a:r>
              <a:rPr lang="it-IT" dirty="0" err="1"/>
              <a:t>aplastic</a:t>
            </a:r>
            <a:r>
              <a:rPr lang="it-IT" dirty="0"/>
              <a:t> anemia), and </a:t>
            </a:r>
            <a:r>
              <a:rPr lang="it-IT" dirty="0" err="1"/>
              <a:t>disorders</a:t>
            </a:r>
            <a:r>
              <a:rPr lang="it-IT" dirty="0"/>
              <a:t> </a:t>
            </a:r>
            <a:r>
              <a:rPr lang="it-IT" dirty="0" err="1"/>
              <a:t>caused</a:t>
            </a:r>
            <a:r>
              <a:rPr lang="it-IT" dirty="0"/>
              <a:t> </a:t>
            </a:r>
            <a:r>
              <a:rPr lang="it-IT" dirty="0" err="1"/>
              <a:t>by</a:t>
            </a:r>
            <a:r>
              <a:rPr lang="it-IT" dirty="0"/>
              <a:t> </a:t>
            </a:r>
            <a:r>
              <a:rPr lang="it-IT" dirty="0" err="1"/>
              <a:t>inherited</a:t>
            </a:r>
            <a:r>
              <a:rPr lang="it-IT" dirty="0"/>
              <a:t> HSC </a:t>
            </a:r>
            <a:r>
              <a:rPr lang="it-IT" dirty="0" err="1"/>
              <a:t>defects</a:t>
            </a:r>
            <a:r>
              <a:rPr lang="it-IT" dirty="0"/>
              <a:t> (</a:t>
            </a:r>
            <a:r>
              <a:rPr lang="it-IT" dirty="0" err="1"/>
              <a:t>such</a:t>
            </a:r>
            <a:r>
              <a:rPr lang="it-IT" dirty="0"/>
              <a:t> </a:t>
            </a:r>
            <a:r>
              <a:rPr lang="it-IT" dirty="0" err="1"/>
              <a:t>as</a:t>
            </a:r>
            <a:r>
              <a:rPr lang="it-IT" dirty="0"/>
              <a:t> </a:t>
            </a:r>
            <a:r>
              <a:rPr lang="it-IT" dirty="0" err="1"/>
              <a:t>sickle</a:t>
            </a:r>
            <a:r>
              <a:rPr lang="it-IT" dirty="0"/>
              <a:t> </a:t>
            </a:r>
            <a:r>
              <a:rPr lang="it-IT" dirty="0" err="1"/>
              <a:t>cell</a:t>
            </a:r>
            <a:r>
              <a:rPr lang="it-IT" dirty="0"/>
              <a:t> anemia, </a:t>
            </a:r>
            <a:r>
              <a:rPr lang="it-IT" dirty="0" err="1"/>
              <a:t>thalassemia</a:t>
            </a:r>
            <a:r>
              <a:rPr lang="it-IT" dirty="0"/>
              <a:t>, and </a:t>
            </a:r>
            <a:r>
              <a:rPr lang="it-IT" dirty="0" err="1"/>
              <a:t>immunodeficiency</a:t>
            </a:r>
            <a:r>
              <a:rPr lang="it-IT" dirty="0"/>
              <a:t> </a:t>
            </a:r>
            <a:r>
              <a:rPr lang="it-IT" dirty="0" err="1"/>
              <a:t>states</a:t>
            </a:r>
            <a:r>
              <a:rPr lang="it-IT" dirty="0"/>
              <a:t>) </a:t>
            </a:r>
            <a:r>
              <a:rPr lang="it-IT" dirty="0" err="1"/>
              <a:t>is</a:t>
            </a:r>
            <a:r>
              <a:rPr lang="it-IT" dirty="0"/>
              <a:t> </a:t>
            </a:r>
            <a:r>
              <a:rPr lang="it-IT" dirty="0" err="1"/>
              <a:t>increasing</a:t>
            </a:r>
            <a:r>
              <a:rPr lang="it-IT" dirty="0"/>
              <a:t> in </a:t>
            </a:r>
            <a:r>
              <a:rPr lang="it-IT" dirty="0" err="1"/>
              <a:t>number</a:t>
            </a:r>
            <a:r>
              <a:rPr lang="it-IT" dirty="0"/>
              <a:t> </a:t>
            </a:r>
            <a:r>
              <a:rPr lang="it-IT" dirty="0" err="1"/>
              <a:t>each</a:t>
            </a:r>
            <a:r>
              <a:rPr lang="it-IT" dirty="0"/>
              <a:t> </a:t>
            </a:r>
            <a:r>
              <a:rPr lang="it-IT" dirty="0" err="1"/>
              <a:t>year</a:t>
            </a:r>
            <a:r>
              <a:rPr lang="it-IT" dirty="0"/>
              <a:t>. </a:t>
            </a:r>
          </a:p>
          <a:p>
            <a:endParaRPr lang="it-IT" dirty="0"/>
          </a:p>
          <a:p>
            <a:r>
              <a:rPr lang="it-IT" dirty="0" err="1"/>
              <a:t>Transplantation</a:t>
            </a:r>
            <a:r>
              <a:rPr lang="it-IT" dirty="0"/>
              <a:t> </a:t>
            </a:r>
            <a:r>
              <a:rPr lang="it-IT" dirty="0" err="1"/>
              <a:t>of</a:t>
            </a:r>
            <a:r>
              <a:rPr lang="it-IT" dirty="0"/>
              <a:t> </a:t>
            </a:r>
            <a:r>
              <a:rPr lang="it-IT" dirty="0" err="1"/>
              <a:t>genetically</a:t>
            </a:r>
            <a:r>
              <a:rPr lang="it-IT" dirty="0"/>
              <a:t> “</a:t>
            </a:r>
            <a:r>
              <a:rPr lang="it-IT" dirty="0" err="1"/>
              <a:t>reengineered</a:t>
            </a:r>
            <a:r>
              <a:rPr lang="it-IT" dirty="0"/>
              <a:t>” </a:t>
            </a:r>
            <a:r>
              <a:rPr lang="it-IT" dirty="0" err="1"/>
              <a:t>hematopoietic</a:t>
            </a:r>
            <a:r>
              <a:rPr lang="it-IT" dirty="0"/>
              <a:t> </a:t>
            </a:r>
            <a:r>
              <a:rPr lang="it-IT" dirty="0" err="1"/>
              <a:t>stem</a:t>
            </a:r>
            <a:r>
              <a:rPr lang="it-IT" dirty="0"/>
              <a:t> </a:t>
            </a:r>
            <a:r>
              <a:rPr lang="it-IT" dirty="0" err="1"/>
              <a:t>cells</a:t>
            </a:r>
            <a:r>
              <a:rPr lang="it-IT" dirty="0"/>
              <a:t> </a:t>
            </a:r>
            <a:r>
              <a:rPr lang="it-IT" dirty="0" err="1"/>
              <a:t>obtained</a:t>
            </a:r>
            <a:r>
              <a:rPr lang="it-IT" dirty="0"/>
              <a:t> </a:t>
            </a:r>
            <a:r>
              <a:rPr lang="it-IT" dirty="0" err="1"/>
              <a:t>from</a:t>
            </a:r>
            <a:r>
              <a:rPr lang="it-IT" dirty="0"/>
              <a:t> </a:t>
            </a:r>
            <a:r>
              <a:rPr lang="it-IT" dirty="0" err="1"/>
              <a:t>affected</a:t>
            </a:r>
            <a:r>
              <a:rPr lang="it-IT" dirty="0"/>
              <a:t> </a:t>
            </a:r>
            <a:r>
              <a:rPr lang="it-IT" dirty="0" err="1"/>
              <a:t>patients</a:t>
            </a:r>
            <a:r>
              <a:rPr lang="it-IT" dirty="0"/>
              <a:t> </a:t>
            </a:r>
            <a:r>
              <a:rPr lang="it-IT" dirty="0" err="1"/>
              <a:t>may</a:t>
            </a:r>
            <a:r>
              <a:rPr lang="it-IT" dirty="0"/>
              <a:t> </a:t>
            </a:r>
            <a:r>
              <a:rPr lang="it-IT" dirty="0" err="1"/>
              <a:t>be</a:t>
            </a:r>
            <a:r>
              <a:rPr lang="it-IT" dirty="0"/>
              <a:t> </a:t>
            </a:r>
            <a:r>
              <a:rPr lang="it-IT" dirty="0" err="1"/>
              <a:t>useful</a:t>
            </a:r>
            <a:r>
              <a:rPr lang="it-IT" dirty="0"/>
              <a:t> in </a:t>
            </a:r>
            <a:r>
              <a:rPr lang="it-IT" dirty="0" err="1"/>
              <a:t>treating</a:t>
            </a:r>
            <a:r>
              <a:rPr lang="it-IT" dirty="0"/>
              <a:t> </a:t>
            </a:r>
            <a:r>
              <a:rPr lang="it-IT" dirty="0" err="1"/>
              <a:t>inherited</a:t>
            </a:r>
            <a:r>
              <a:rPr lang="it-IT" dirty="0"/>
              <a:t> </a:t>
            </a:r>
            <a:r>
              <a:rPr lang="it-IT" dirty="0" err="1"/>
              <a:t>forms</a:t>
            </a:r>
            <a:r>
              <a:rPr lang="it-IT" dirty="0"/>
              <a:t> </a:t>
            </a:r>
            <a:r>
              <a:rPr lang="it-IT" dirty="0" err="1"/>
              <a:t>of</a:t>
            </a:r>
            <a:r>
              <a:rPr lang="it-IT" dirty="0"/>
              <a:t> </a:t>
            </a:r>
            <a:r>
              <a:rPr lang="it-IT" dirty="0" err="1"/>
              <a:t>immunodeficiency</a:t>
            </a:r>
            <a:r>
              <a:rPr lang="it-IT" dirty="0"/>
              <a:t>. </a:t>
            </a:r>
            <a:r>
              <a:rPr lang="it-IT" dirty="0" err="1"/>
              <a:t>Historically</a:t>
            </a:r>
            <a:r>
              <a:rPr lang="it-IT" dirty="0"/>
              <a:t>, </a:t>
            </a:r>
            <a:r>
              <a:rPr lang="it-IT" dirty="0" err="1"/>
              <a:t>HSCs</a:t>
            </a:r>
            <a:r>
              <a:rPr lang="it-IT" dirty="0"/>
              <a:t> </a:t>
            </a:r>
            <a:r>
              <a:rPr lang="it-IT" dirty="0" err="1"/>
              <a:t>were</a:t>
            </a:r>
            <a:r>
              <a:rPr lang="it-IT" dirty="0"/>
              <a:t> </a:t>
            </a:r>
            <a:r>
              <a:rPr lang="it-IT" dirty="0" err="1"/>
              <a:t>obtained</a:t>
            </a:r>
            <a:r>
              <a:rPr lang="it-IT" dirty="0"/>
              <a:t> </a:t>
            </a:r>
            <a:r>
              <a:rPr lang="it-IT" dirty="0" err="1"/>
              <a:t>from</a:t>
            </a:r>
            <a:r>
              <a:rPr lang="it-IT" dirty="0"/>
              <a:t> the </a:t>
            </a:r>
            <a:r>
              <a:rPr lang="it-IT" dirty="0" err="1"/>
              <a:t>bone</a:t>
            </a:r>
            <a:r>
              <a:rPr lang="it-IT" dirty="0"/>
              <a:t> </a:t>
            </a:r>
            <a:r>
              <a:rPr lang="it-IT" dirty="0" err="1"/>
              <a:t>marrow</a:t>
            </a:r>
            <a:r>
              <a:rPr lang="it-IT" dirty="0"/>
              <a:t>, </a:t>
            </a:r>
            <a:r>
              <a:rPr lang="it-IT" dirty="0" err="1"/>
              <a:t>but</a:t>
            </a:r>
            <a:r>
              <a:rPr lang="it-IT" dirty="0"/>
              <a:t> </a:t>
            </a:r>
            <a:r>
              <a:rPr lang="it-IT" dirty="0" err="1"/>
              <a:t>now</a:t>
            </a:r>
            <a:r>
              <a:rPr lang="it-IT" dirty="0"/>
              <a:t> </a:t>
            </a:r>
            <a:r>
              <a:rPr lang="it-IT" dirty="0" err="1"/>
              <a:t>they</a:t>
            </a:r>
            <a:r>
              <a:rPr lang="it-IT" dirty="0"/>
              <a:t> </a:t>
            </a:r>
            <a:r>
              <a:rPr lang="it-IT" dirty="0" err="1"/>
              <a:t>usually</a:t>
            </a:r>
            <a:r>
              <a:rPr lang="it-IT" dirty="0"/>
              <a:t> are </a:t>
            </a:r>
            <a:r>
              <a:rPr lang="it-IT" dirty="0" err="1"/>
              <a:t>harvested</a:t>
            </a:r>
            <a:r>
              <a:rPr lang="it-IT" dirty="0"/>
              <a:t> </a:t>
            </a:r>
            <a:r>
              <a:rPr lang="it-IT" dirty="0" err="1"/>
              <a:t>from</a:t>
            </a:r>
            <a:r>
              <a:rPr lang="it-IT" dirty="0"/>
              <a:t> </a:t>
            </a:r>
            <a:r>
              <a:rPr lang="it-IT" dirty="0" err="1"/>
              <a:t>peripheral</a:t>
            </a:r>
            <a:r>
              <a:rPr lang="it-IT" dirty="0"/>
              <a:t> </a:t>
            </a:r>
            <a:r>
              <a:rPr lang="it-IT" dirty="0" err="1"/>
              <a:t>blood</a:t>
            </a:r>
            <a:r>
              <a:rPr lang="it-IT" dirty="0"/>
              <a:t> </a:t>
            </a:r>
            <a:r>
              <a:rPr lang="it-IT" dirty="0" err="1"/>
              <a:t>after</a:t>
            </a:r>
            <a:r>
              <a:rPr lang="it-IT" dirty="0"/>
              <a:t> </a:t>
            </a:r>
            <a:r>
              <a:rPr lang="it-IT" dirty="0" err="1"/>
              <a:t>they</a:t>
            </a:r>
            <a:r>
              <a:rPr lang="it-IT" dirty="0"/>
              <a:t> are </a:t>
            </a:r>
            <a:r>
              <a:rPr lang="it-IT" dirty="0" err="1"/>
              <a:t>mobilized</a:t>
            </a:r>
            <a:r>
              <a:rPr lang="it-IT" dirty="0"/>
              <a:t> </a:t>
            </a:r>
            <a:r>
              <a:rPr lang="it-IT" dirty="0" err="1"/>
              <a:t>from</a:t>
            </a:r>
            <a:r>
              <a:rPr lang="it-IT" dirty="0"/>
              <a:t> the </a:t>
            </a:r>
            <a:r>
              <a:rPr lang="it-IT" dirty="0" err="1"/>
              <a:t>bone</a:t>
            </a:r>
            <a:r>
              <a:rPr lang="it-IT" dirty="0"/>
              <a:t> </a:t>
            </a:r>
            <a:r>
              <a:rPr lang="it-IT" dirty="0" err="1"/>
              <a:t>marrow</a:t>
            </a:r>
            <a:r>
              <a:rPr lang="it-IT" dirty="0"/>
              <a:t> </a:t>
            </a:r>
            <a:r>
              <a:rPr lang="it-IT" dirty="0" err="1"/>
              <a:t>by</a:t>
            </a:r>
            <a:r>
              <a:rPr lang="it-IT" dirty="0"/>
              <a:t> </a:t>
            </a:r>
            <a:r>
              <a:rPr lang="it-IT" dirty="0" err="1"/>
              <a:t>administration</a:t>
            </a:r>
            <a:r>
              <a:rPr lang="it-IT" dirty="0"/>
              <a:t> </a:t>
            </a:r>
            <a:r>
              <a:rPr lang="it-IT" dirty="0" err="1"/>
              <a:t>of</a:t>
            </a:r>
            <a:r>
              <a:rPr lang="it-IT" dirty="0"/>
              <a:t> </a:t>
            </a:r>
            <a:r>
              <a:rPr lang="it-IT" dirty="0" err="1"/>
              <a:t>hematopoietic</a:t>
            </a:r>
            <a:r>
              <a:rPr lang="it-IT" dirty="0"/>
              <a:t> </a:t>
            </a:r>
            <a:r>
              <a:rPr lang="it-IT" dirty="0" err="1"/>
              <a:t>growth</a:t>
            </a:r>
            <a:r>
              <a:rPr lang="it-IT" dirty="0"/>
              <a:t> </a:t>
            </a:r>
            <a:r>
              <a:rPr lang="it-IT" dirty="0" err="1"/>
              <a:t>factors</a:t>
            </a:r>
            <a:r>
              <a:rPr lang="it-IT" dirty="0"/>
              <a:t>, or </a:t>
            </a:r>
            <a:r>
              <a:rPr lang="it-IT" dirty="0" err="1"/>
              <a:t>from</a:t>
            </a:r>
            <a:r>
              <a:rPr lang="it-IT" dirty="0"/>
              <a:t> the </a:t>
            </a:r>
            <a:r>
              <a:rPr lang="it-IT" dirty="0" err="1"/>
              <a:t>umbilical</a:t>
            </a:r>
            <a:r>
              <a:rPr lang="it-IT" dirty="0"/>
              <a:t> </a:t>
            </a:r>
            <a:r>
              <a:rPr lang="it-IT" dirty="0" err="1"/>
              <a:t>cord</a:t>
            </a:r>
            <a:r>
              <a:rPr lang="it-IT" dirty="0"/>
              <a:t> </a:t>
            </a:r>
            <a:r>
              <a:rPr lang="it-IT" dirty="0" err="1"/>
              <a:t>blood</a:t>
            </a:r>
            <a:r>
              <a:rPr lang="it-IT" dirty="0"/>
              <a:t> </a:t>
            </a:r>
            <a:r>
              <a:rPr lang="it-IT" dirty="0" err="1"/>
              <a:t>of</a:t>
            </a:r>
            <a:r>
              <a:rPr lang="it-IT" dirty="0"/>
              <a:t> </a:t>
            </a:r>
            <a:r>
              <a:rPr lang="it-IT" dirty="0" err="1"/>
              <a:t>newborn</a:t>
            </a:r>
            <a:r>
              <a:rPr lang="it-IT" dirty="0"/>
              <a:t> </a:t>
            </a:r>
            <a:r>
              <a:rPr lang="it-IT" dirty="0" err="1"/>
              <a:t>infants</a:t>
            </a:r>
            <a:r>
              <a:rPr lang="it-IT" dirty="0"/>
              <a:t>, a </a:t>
            </a:r>
            <a:r>
              <a:rPr lang="it-IT" dirty="0" err="1"/>
              <a:t>rich</a:t>
            </a:r>
            <a:r>
              <a:rPr lang="it-IT" dirty="0"/>
              <a:t> source </a:t>
            </a:r>
            <a:r>
              <a:rPr lang="it-IT" dirty="0" err="1"/>
              <a:t>of</a:t>
            </a:r>
            <a:r>
              <a:rPr lang="it-IT" dirty="0"/>
              <a:t> </a:t>
            </a:r>
            <a:r>
              <a:rPr lang="it-IT" dirty="0" err="1"/>
              <a:t>HSCs</a:t>
            </a:r>
            <a:r>
              <a:rPr lang="it-IT" dirty="0"/>
              <a:t>. </a:t>
            </a:r>
          </a:p>
          <a:p>
            <a:endParaRPr lang="it-IT" dirty="0"/>
          </a:p>
          <a:p>
            <a:r>
              <a:rPr lang="it-IT" dirty="0"/>
              <a:t>In </a:t>
            </a:r>
            <a:r>
              <a:rPr lang="it-IT" dirty="0" err="1"/>
              <a:t>most</a:t>
            </a:r>
            <a:r>
              <a:rPr lang="it-IT" dirty="0"/>
              <a:t> </a:t>
            </a:r>
            <a:r>
              <a:rPr lang="it-IT" dirty="0" err="1"/>
              <a:t>of</a:t>
            </a:r>
            <a:r>
              <a:rPr lang="it-IT" dirty="0"/>
              <a:t> the </a:t>
            </a:r>
            <a:r>
              <a:rPr lang="it-IT" dirty="0" err="1"/>
              <a:t>conditions</a:t>
            </a:r>
            <a:r>
              <a:rPr lang="it-IT" dirty="0"/>
              <a:t> in </a:t>
            </a:r>
            <a:r>
              <a:rPr lang="it-IT" dirty="0" err="1"/>
              <a:t>which</a:t>
            </a:r>
            <a:r>
              <a:rPr lang="it-IT" dirty="0"/>
              <a:t> HSC </a:t>
            </a:r>
            <a:r>
              <a:rPr lang="it-IT" dirty="0" err="1"/>
              <a:t>transplantation</a:t>
            </a:r>
            <a:r>
              <a:rPr lang="it-IT" dirty="0"/>
              <a:t> </a:t>
            </a:r>
            <a:r>
              <a:rPr lang="it-IT" dirty="0" err="1"/>
              <a:t>is</a:t>
            </a:r>
            <a:r>
              <a:rPr lang="it-IT" dirty="0"/>
              <a:t> </a:t>
            </a:r>
            <a:r>
              <a:rPr lang="it-IT" dirty="0" err="1"/>
              <a:t>indicated</a:t>
            </a:r>
            <a:r>
              <a:rPr lang="it-IT" dirty="0"/>
              <a:t>, the </a:t>
            </a:r>
            <a:r>
              <a:rPr lang="it-IT" dirty="0" err="1"/>
              <a:t>recipient</a:t>
            </a:r>
            <a:r>
              <a:rPr lang="it-IT" dirty="0"/>
              <a:t> </a:t>
            </a:r>
            <a:r>
              <a:rPr lang="it-IT" dirty="0" err="1"/>
              <a:t>is</a:t>
            </a:r>
            <a:r>
              <a:rPr lang="it-IT" dirty="0"/>
              <a:t> </a:t>
            </a:r>
            <a:r>
              <a:rPr lang="it-IT" dirty="0" err="1"/>
              <a:t>irradiated</a:t>
            </a:r>
            <a:r>
              <a:rPr lang="it-IT" dirty="0"/>
              <a:t> or </a:t>
            </a:r>
            <a:r>
              <a:rPr lang="it-IT" dirty="0" err="1"/>
              <a:t>treated</a:t>
            </a:r>
            <a:r>
              <a:rPr lang="it-IT" dirty="0"/>
              <a:t> </a:t>
            </a:r>
            <a:r>
              <a:rPr lang="it-IT" dirty="0" err="1"/>
              <a:t>with</a:t>
            </a:r>
            <a:r>
              <a:rPr lang="it-IT" dirty="0"/>
              <a:t> </a:t>
            </a:r>
            <a:r>
              <a:rPr lang="it-IT" dirty="0" err="1"/>
              <a:t>chemotherapy</a:t>
            </a:r>
            <a:r>
              <a:rPr lang="it-IT" dirty="0"/>
              <a:t> </a:t>
            </a:r>
            <a:r>
              <a:rPr lang="it-IT" dirty="0" err="1"/>
              <a:t>to</a:t>
            </a:r>
            <a:r>
              <a:rPr lang="it-IT" dirty="0"/>
              <a:t> </a:t>
            </a:r>
            <a:r>
              <a:rPr lang="it-IT" dirty="0" err="1"/>
              <a:t>destroy</a:t>
            </a:r>
            <a:r>
              <a:rPr lang="it-IT" dirty="0"/>
              <a:t> the immune system (and </a:t>
            </a:r>
            <a:r>
              <a:rPr lang="it-IT" dirty="0" err="1"/>
              <a:t>sometimes</a:t>
            </a:r>
            <a:r>
              <a:rPr lang="it-IT" dirty="0"/>
              <a:t>, </a:t>
            </a:r>
            <a:r>
              <a:rPr lang="it-IT" dirty="0" err="1"/>
              <a:t>cancer</a:t>
            </a:r>
            <a:r>
              <a:rPr lang="it-IT" dirty="0"/>
              <a:t> </a:t>
            </a:r>
            <a:r>
              <a:rPr lang="it-IT" dirty="0" err="1"/>
              <a:t>cells</a:t>
            </a:r>
            <a:r>
              <a:rPr lang="it-IT" dirty="0"/>
              <a:t>) and </a:t>
            </a:r>
            <a:r>
              <a:rPr lang="it-IT" dirty="0" err="1"/>
              <a:t>to</a:t>
            </a:r>
            <a:r>
              <a:rPr lang="it-IT" dirty="0"/>
              <a:t> “open up” </a:t>
            </a:r>
            <a:r>
              <a:rPr lang="it-IT" dirty="0" err="1"/>
              <a:t>niches</a:t>
            </a:r>
            <a:r>
              <a:rPr lang="it-IT" dirty="0"/>
              <a:t> in the </a:t>
            </a:r>
            <a:r>
              <a:rPr lang="it-IT" dirty="0" err="1"/>
              <a:t>microenvironment</a:t>
            </a:r>
            <a:r>
              <a:rPr lang="it-IT" dirty="0"/>
              <a:t> </a:t>
            </a:r>
            <a:r>
              <a:rPr lang="it-IT" dirty="0" err="1"/>
              <a:t>of</a:t>
            </a:r>
            <a:r>
              <a:rPr lang="it-IT" dirty="0"/>
              <a:t> the </a:t>
            </a:r>
            <a:r>
              <a:rPr lang="it-IT" dirty="0" err="1"/>
              <a:t>marrow</a:t>
            </a:r>
            <a:r>
              <a:rPr lang="it-IT" dirty="0"/>
              <a:t> </a:t>
            </a:r>
            <a:r>
              <a:rPr lang="it-IT" dirty="0" err="1"/>
              <a:t>that</a:t>
            </a:r>
            <a:r>
              <a:rPr lang="it-IT" dirty="0"/>
              <a:t> </a:t>
            </a:r>
            <a:r>
              <a:rPr lang="it-IT" dirty="0" err="1"/>
              <a:t>nurture</a:t>
            </a:r>
            <a:r>
              <a:rPr lang="it-IT" dirty="0"/>
              <a:t> </a:t>
            </a:r>
            <a:r>
              <a:rPr lang="it-IT" dirty="0" err="1"/>
              <a:t>HSCs</a:t>
            </a:r>
            <a:r>
              <a:rPr lang="it-IT" dirty="0"/>
              <a:t>, </a:t>
            </a:r>
            <a:r>
              <a:rPr lang="it-IT" dirty="0" err="1"/>
              <a:t>thus</a:t>
            </a:r>
            <a:r>
              <a:rPr lang="it-IT" dirty="0"/>
              <a:t> </a:t>
            </a:r>
            <a:r>
              <a:rPr lang="it-IT" dirty="0" err="1"/>
              <a:t>allowing</a:t>
            </a:r>
            <a:r>
              <a:rPr lang="it-IT" dirty="0"/>
              <a:t> the </a:t>
            </a:r>
            <a:r>
              <a:rPr lang="it-IT" dirty="0" err="1"/>
              <a:t>transplanted</a:t>
            </a:r>
            <a:r>
              <a:rPr lang="it-IT" dirty="0"/>
              <a:t> </a:t>
            </a:r>
            <a:r>
              <a:rPr lang="it-IT" dirty="0" err="1"/>
              <a:t>HSCs</a:t>
            </a:r>
            <a:r>
              <a:rPr lang="it-IT" dirty="0"/>
              <a:t> </a:t>
            </a:r>
            <a:r>
              <a:rPr lang="it-IT" dirty="0" err="1"/>
              <a:t>to</a:t>
            </a:r>
            <a:r>
              <a:rPr lang="it-IT" dirty="0"/>
              <a:t> </a:t>
            </a:r>
            <a:r>
              <a:rPr lang="it-IT" dirty="0" err="1"/>
              <a:t>engraft</a:t>
            </a:r>
            <a:r>
              <a:rPr lang="it-IT" dirty="0"/>
              <a:t>. </a:t>
            </a:r>
            <a:r>
              <a:rPr lang="it-IT" dirty="0" err="1"/>
              <a:t>Two</a:t>
            </a:r>
            <a:r>
              <a:rPr lang="it-IT" dirty="0"/>
              <a:t> major </a:t>
            </a:r>
            <a:r>
              <a:rPr lang="it-IT" dirty="0" err="1"/>
              <a:t>problems</a:t>
            </a:r>
            <a:r>
              <a:rPr lang="it-IT" dirty="0"/>
              <a:t> complicate </a:t>
            </a:r>
            <a:r>
              <a:rPr lang="it-IT" dirty="0" err="1"/>
              <a:t>this</a:t>
            </a:r>
            <a:r>
              <a:rPr lang="it-IT" dirty="0"/>
              <a:t> </a:t>
            </a:r>
            <a:r>
              <a:rPr lang="it-IT" dirty="0" err="1"/>
              <a:t>form</a:t>
            </a:r>
            <a:r>
              <a:rPr lang="it-IT" dirty="0"/>
              <a:t> </a:t>
            </a:r>
            <a:r>
              <a:rPr lang="it-IT" dirty="0" err="1"/>
              <a:t>of</a:t>
            </a:r>
            <a:r>
              <a:rPr lang="it-IT" dirty="0"/>
              <a:t> </a:t>
            </a:r>
            <a:r>
              <a:rPr lang="it-IT" dirty="0" err="1"/>
              <a:t>transplantation</a:t>
            </a:r>
            <a:r>
              <a:rPr lang="it-IT" dirty="0"/>
              <a:t> and </a:t>
            </a:r>
            <a:r>
              <a:rPr lang="it-IT" dirty="0" err="1"/>
              <a:t>distinguish</a:t>
            </a:r>
            <a:r>
              <a:rPr lang="it-IT" dirty="0"/>
              <a:t> </a:t>
            </a:r>
            <a:r>
              <a:rPr lang="it-IT" dirty="0" err="1"/>
              <a:t>it</a:t>
            </a:r>
            <a:r>
              <a:rPr lang="it-IT" dirty="0"/>
              <a:t> </a:t>
            </a:r>
            <a:r>
              <a:rPr lang="it-IT" dirty="0" err="1"/>
              <a:t>from</a:t>
            </a:r>
            <a:r>
              <a:rPr lang="it-IT" dirty="0"/>
              <a:t> </a:t>
            </a:r>
            <a:r>
              <a:rPr lang="it-IT" dirty="0" err="1"/>
              <a:t>solid</a:t>
            </a:r>
            <a:r>
              <a:rPr lang="it-IT" dirty="0"/>
              <a:t> </a:t>
            </a:r>
            <a:r>
              <a:rPr lang="it-IT" dirty="0" err="1"/>
              <a:t>organ</a:t>
            </a:r>
            <a:r>
              <a:rPr lang="it-IT" dirty="0"/>
              <a:t> </a:t>
            </a:r>
            <a:r>
              <a:rPr lang="it-IT" dirty="0" err="1"/>
              <a:t>transplants</a:t>
            </a:r>
            <a:r>
              <a:rPr lang="it-IT" dirty="0"/>
              <a:t>: </a:t>
            </a:r>
            <a:r>
              <a:rPr lang="it-IT" dirty="0" err="1"/>
              <a:t>graft-versus-host</a:t>
            </a:r>
            <a:r>
              <a:rPr lang="it-IT" dirty="0"/>
              <a:t> </a:t>
            </a:r>
            <a:r>
              <a:rPr lang="it-IT" dirty="0" err="1"/>
              <a:t>disease</a:t>
            </a:r>
            <a:r>
              <a:rPr lang="it-IT" dirty="0"/>
              <a:t> and immune </a:t>
            </a:r>
            <a:r>
              <a:rPr lang="it-IT" dirty="0" err="1"/>
              <a:t>deficiency</a:t>
            </a:r>
            <a:r>
              <a:rPr lang="it-IT" dirty="0"/>
              <a:t>.</a:t>
            </a:r>
          </a:p>
        </p:txBody>
      </p:sp>
    </p:spTree>
    <p:extLst>
      <p:ext uri="{BB962C8B-B14F-4D97-AF65-F5344CB8AC3E}">
        <p14:creationId xmlns:p14="http://schemas.microsoft.com/office/powerpoint/2010/main" val="2062621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17151" y="292983"/>
            <a:ext cx="8357698" cy="6186310"/>
          </a:xfrm>
          <a:prstGeom prst="rect">
            <a:avLst/>
          </a:prstGeom>
        </p:spPr>
        <p:txBody>
          <a:bodyPr wrap="square">
            <a:spAutoFit/>
          </a:bodyPr>
          <a:lstStyle/>
          <a:p>
            <a:r>
              <a:rPr lang="it-IT" b="1" dirty="0"/>
              <a:t>GVHD </a:t>
            </a:r>
            <a:r>
              <a:rPr lang="it-IT" b="1" dirty="0" err="1"/>
              <a:t>occurs</a:t>
            </a:r>
            <a:r>
              <a:rPr lang="it-IT" b="1" dirty="0"/>
              <a:t> </a:t>
            </a:r>
            <a:r>
              <a:rPr lang="it-IT" b="1" dirty="0" err="1"/>
              <a:t>when</a:t>
            </a:r>
            <a:r>
              <a:rPr lang="it-IT" b="1" dirty="0"/>
              <a:t> </a:t>
            </a:r>
            <a:r>
              <a:rPr lang="it-IT" b="1" dirty="0" err="1"/>
              <a:t>immunologically</a:t>
            </a:r>
            <a:r>
              <a:rPr lang="it-IT" b="1" dirty="0"/>
              <a:t> </a:t>
            </a:r>
            <a:r>
              <a:rPr lang="it-IT" b="1" dirty="0" err="1"/>
              <a:t>competent</a:t>
            </a:r>
            <a:r>
              <a:rPr lang="it-IT" b="1" dirty="0"/>
              <a:t> </a:t>
            </a:r>
            <a:r>
              <a:rPr lang="it-IT" b="1" dirty="0" err="1"/>
              <a:t>cells</a:t>
            </a:r>
            <a:r>
              <a:rPr lang="it-IT" b="1" dirty="0"/>
              <a:t> or </a:t>
            </a:r>
            <a:r>
              <a:rPr lang="it-IT" b="1" dirty="0" err="1"/>
              <a:t>their</a:t>
            </a:r>
            <a:r>
              <a:rPr lang="it-IT" b="1" dirty="0"/>
              <a:t> </a:t>
            </a:r>
            <a:r>
              <a:rPr lang="it-IT" b="1" dirty="0" err="1"/>
              <a:t>precursors</a:t>
            </a:r>
            <a:r>
              <a:rPr lang="it-IT" b="1" dirty="0"/>
              <a:t> are </a:t>
            </a:r>
            <a:r>
              <a:rPr lang="it-IT" b="1" dirty="0" err="1"/>
              <a:t>transplanted</a:t>
            </a:r>
            <a:r>
              <a:rPr lang="it-IT" b="1" dirty="0"/>
              <a:t> </a:t>
            </a:r>
            <a:r>
              <a:rPr lang="it-IT" b="1" dirty="0" err="1"/>
              <a:t>into</a:t>
            </a:r>
            <a:r>
              <a:rPr lang="it-IT" b="1" dirty="0"/>
              <a:t> </a:t>
            </a:r>
            <a:r>
              <a:rPr lang="it-IT" b="1" dirty="0" err="1"/>
              <a:t>immunologically</a:t>
            </a:r>
            <a:r>
              <a:rPr lang="it-IT" b="1" dirty="0"/>
              <a:t> </a:t>
            </a:r>
            <a:r>
              <a:rPr lang="it-IT" b="1" dirty="0" err="1"/>
              <a:t>crippled</a:t>
            </a:r>
            <a:r>
              <a:rPr lang="it-IT" b="1" dirty="0"/>
              <a:t> </a:t>
            </a:r>
            <a:r>
              <a:rPr lang="it-IT" b="1" dirty="0" err="1"/>
              <a:t>recipients</a:t>
            </a:r>
            <a:r>
              <a:rPr lang="it-IT" b="1" dirty="0"/>
              <a:t>, and the </a:t>
            </a:r>
            <a:r>
              <a:rPr lang="it-IT" b="1" dirty="0" err="1"/>
              <a:t>transferred</a:t>
            </a:r>
            <a:r>
              <a:rPr lang="it-IT" b="1" dirty="0"/>
              <a:t> </a:t>
            </a:r>
            <a:r>
              <a:rPr lang="it-IT" b="1" dirty="0" err="1"/>
              <a:t>cells</a:t>
            </a:r>
            <a:r>
              <a:rPr lang="it-IT" b="1" dirty="0"/>
              <a:t> </a:t>
            </a:r>
            <a:r>
              <a:rPr lang="it-IT" b="1" dirty="0" err="1"/>
              <a:t>recognize</a:t>
            </a:r>
            <a:r>
              <a:rPr lang="it-IT" b="1" dirty="0"/>
              <a:t> </a:t>
            </a:r>
            <a:r>
              <a:rPr lang="it-IT" b="1" dirty="0" err="1"/>
              <a:t>alloantigens</a:t>
            </a:r>
            <a:r>
              <a:rPr lang="it-IT" b="1" dirty="0"/>
              <a:t> in the </a:t>
            </a:r>
            <a:r>
              <a:rPr lang="it-IT" b="1" dirty="0" err="1"/>
              <a:t>host</a:t>
            </a:r>
            <a:r>
              <a:rPr lang="it-IT" b="1" dirty="0"/>
              <a:t> and </a:t>
            </a:r>
            <a:r>
              <a:rPr lang="it-IT" b="1" dirty="0" err="1"/>
              <a:t>attack</a:t>
            </a:r>
            <a:r>
              <a:rPr lang="it-IT" b="1" dirty="0"/>
              <a:t> </a:t>
            </a:r>
            <a:r>
              <a:rPr lang="it-IT" b="1" dirty="0" err="1"/>
              <a:t>host</a:t>
            </a:r>
            <a:r>
              <a:rPr lang="it-IT" b="1" dirty="0"/>
              <a:t> </a:t>
            </a:r>
            <a:r>
              <a:rPr lang="it-IT" b="1" dirty="0" err="1"/>
              <a:t>tissues</a:t>
            </a:r>
            <a:r>
              <a:rPr lang="it-IT" b="1" dirty="0"/>
              <a:t>. </a:t>
            </a:r>
          </a:p>
          <a:p>
            <a:r>
              <a:rPr lang="it-IT" dirty="0" err="1"/>
              <a:t>It</a:t>
            </a:r>
            <a:r>
              <a:rPr lang="it-IT" dirty="0"/>
              <a:t> </a:t>
            </a:r>
            <a:r>
              <a:rPr lang="it-IT" dirty="0" err="1"/>
              <a:t>is</a:t>
            </a:r>
            <a:r>
              <a:rPr lang="it-IT" dirty="0"/>
              <a:t> </a:t>
            </a:r>
            <a:r>
              <a:rPr lang="it-IT" dirty="0" err="1"/>
              <a:t>seen</a:t>
            </a:r>
            <a:r>
              <a:rPr lang="it-IT" dirty="0"/>
              <a:t> </a:t>
            </a:r>
            <a:r>
              <a:rPr lang="it-IT" dirty="0" err="1"/>
              <a:t>most</a:t>
            </a:r>
            <a:r>
              <a:rPr lang="it-IT" dirty="0"/>
              <a:t> </a:t>
            </a:r>
            <a:r>
              <a:rPr lang="it-IT" dirty="0" err="1"/>
              <a:t>commonly</a:t>
            </a:r>
            <a:r>
              <a:rPr lang="it-IT" dirty="0"/>
              <a:t> in the </a:t>
            </a:r>
            <a:r>
              <a:rPr lang="it-IT" dirty="0" err="1"/>
              <a:t>setting</a:t>
            </a:r>
            <a:r>
              <a:rPr lang="it-IT" dirty="0"/>
              <a:t> </a:t>
            </a:r>
            <a:r>
              <a:rPr lang="it-IT" dirty="0" err="1"/>
              <a:t>of</a:t>
            </a:r>
            <a:r>
              <a:rPr lang="it-IT" dirty="0"/>
              <a:t> HSC </a:t>
            </a:r>
            <a:r>
              <a:rPr lang="it-IT" dirty="0" err="1"/>
              <a:t>transplantation</a:t>
            </a:r>
            <a:r>
              <a:rPr lang="it-IT" dirty="0"/>
              <a:t> </a:t>
            </a:r>
            <a:r>
              <a:rPr lang="it-IT" dirty="0" err="1"/>
              <a:t>but</a:t>
            </a:r>
            <a:r>
              <a:rPr lang="it-IT" dirty="0"/>
              <a:t>, </a:t>
            </a:r>
            <a:r>
              <a:rPr lang="it-IT" dirty="0" err="1"/>
              <a:t>rarely</a:t>
            </a:r>
            <a:r>
              <a:rPr lang="it-IT" dirty="0"/>
              <a:t>, </a:t>
            </a:r>
            <a:r>
              <a:rPr lang="it-IT" dirty="0" err="1"/>
              <a:t>may</a:t>
            </a:r>
            <a:r>
              <a:rPr lang="it-IT" dirty="0"/>
              <a:t> </a:t>
            </a:r>
            <a:r>
              <a:rPr lang="it-IT" dirty="0" err="1"/>
              <a:t>occur</a:t>
            </a:r>
            <a:r>
              <a:rPr lang="it-IT" dirty="0"/>
              <a:t> </a:t>
            </a:r>
            <a:r>
              <a:rPr lang="it-IT" dirty="0" err="1"/>
              <a:t>following</a:t>
            </a:r>
            <a:r>
              <a:rPr lang="it-IT" dirty="0"/>
              <a:t> </a:t>
            </a:r>
            <a:r>
              <a:rPr lang="it-IT" dirty="0" err="1"/>
              <a:t>transplantation</a:t>
            </a:r>
            <a:r>
              <a:rPr lang="it-IT" dirty="0"/>
              <a:t> </a:t>
            </a:r>
            <a:r>
              <a:rPr lang="it-IT" dirty="0" err="1"/>
              <a:t>of</a:t>
            </a:r>
            <a:r>
              <a:rPr lang="it-IT" dirty="0"/>
              <a:t> </a:t>
            </a:r>
            <a:r>
              <a:rPr lang="it-IT" dirty="0" err="1"/>
              <a:t>solid</a:t>
            </a:r>
            <a:r>
              <a:rPr lang="it-IT" dirty="0"/>
              <a:t> </a:t>
            </a:r>
            <a:r>
              <a:rPr lang="it-IT" dirty="0" err="1"/>
              <a:t>organs</a:t>
            </a:r>
            <a:r>
              <a:rPr lang="it-IT" dirty="0"/>
              <a:t> </a:t>
            </a:r>
            <a:r>
              <a:rPr lang="it-IT" dirty="0" err="1"/>
              <a:t>rich</a:t>
            </a:r>
            <a:r>
              <a:rPr lang="it-IT" dirty="0"/>
              <a:t> in </a:t>
            </a:r>
            <a:r>
              <a:rPr lang="it-IT" dirty="0" err="1"/>
              <a:t>lymphoid</a:t>
            </a:r>
            <a:r>
              <a:rPr lang="it-IT" dirty="0"/>
              <a:t> </a:t>
            </a:r>
            <a:r>
              <a:rPr lang="it-IT" dirty="0" err="1"/>
              <a:t>cells</a:t>
            </a:r>
            <a:r>
              <a:rPr lang="it-IT" dirty="0"/>
              <a:t> (e.g., the </a:t>
            </a:r>
            <a:r>
              <a:rPr lang="it-IT" dirty="0" err="1"/>
              <a:t>liver</a:t>
            </a:r>
            <a:r>
              <a:rPr lang="it-IT" dirty="0"/>
              <a:t>). On </a:t>
            </a:r>
            <a:r>
              <a:rPr lang="it-IT" dirty="0" err="1"/>
              <a:t>receiving</a:t>
            </a:r>
            <a:r>
              <a:rPr lang="it-IT" dirty="0"/>
              <a:t> </a:t>
            </a:r>
            <a:r>
              <a:rPr lang="it-IT" dirty="0" err="1"/>
              <a:t>allogeneic</a:t>
            </a:r>
            <a:r>
              <a:rPr lang="it-IT" dirty="0"/>
              <a:t> </a:t>
            </a:r>
            <a:r>
              <a:rPr lang="it-IT" dirty="0" err="1"/>
              <a:t>HSCs</a:t>
            </a:r>
            <a:r>
              <a:rPr lang="it-IT" dirty="0"/>
              <a:t>, </a:t>
            </a:r>
            <a:r>
              <a:rPr lang="it-IT" dirty="0" err="1"/>
              <a:t>an</a:t>
            </a:r>
            <a:r>
              <a:rPr lang="it-IT" dirty="0"/>
              <a:t> </a:t>
            </a:r>
            <a:r>
              <a:rPr lang="it-IT" dirty="0" err="1"/>
              <a:t>immunologically</a:t>
            </a:r>
            <a:r>
              <a:rPr lang="it-IT" dirty="0"/>
              <a:t> </a:t>
            </a:r>
            <a:r>
              <a:rPr lang="it-IT" dirty="0" err="1"/>
              <a:t>compromised</a:t>
            </a:r>
            <a:r>
              <a:rPr lang="it-IT" dirty="0"/>
              <a:t> </a:t>
            </a:r>
            <a:r>
              <a:rPr lang="it-IT" dirty="0" err="1"/>
              <a:t>host</a:t>
            </a:r>
            <a:r>
              <a:rPr lang="it-IT" dirty="0"/>
              <a:t> </a:t>
            </a:r>
            <a:r>
              <a:rPr lang="it-IT" dirty="0" err="1"/>
              <a:t>cannot</a:t>
            </a:r>
            <a:r>
              <a:rPr lang="it-IT" dirty="0"/>
              <a:t> </a:t>
            </a:r>
            <a:r>
              <a:rPr lang="it-IT" dirty="0" err="1"/>
              <a:t>reject</a:t>
            </a:r>
            <a:r>
              <a:rPr lang="it-IT" dirty="0"/>
              <a:t> the </a:t>
            </a:r>
            <a:r>
              <a:rPr lang="it-IT" dirty="0" err="1"/>
              <a:t>graft</a:t>
            </a:r>
            <a:r>
              <a:rPr lang="it-IT" dirty="0"/>
              <a:t>, </a:t>
            </a:r>
            <a:r>
              <a:rPr lang="it-IT" dirty="0" err="1"/>
              <a:t>but</a:t>
            </a:r>
            <a:r>
              <a:rPr lang="it-IT" dirty="0"/>
              <a:t> </a:t>
            </a:r>
            <a:r>
              <a:rPr lang="it-IT" dirty="0" err="1"/>
              <a:t>T</a:t>
            </a:r>
            <a:r>
              <a:rPr lang="it-IT" dirty="0"/>
              <a:t> </a:t>
            </a:r>
            <a:r>
              <a:rPr lang="it-IT" dirty="0" err="1"/>
              <a:t>cells</a:t>
            </a:r>
            <a:r>
              <a:rPr lang="it-IT" dirty="0"/>
              <a:t> </a:t>
            </a:r>
            <a:r>
              <a:rPr lang="it-IT" dirty="0" err="1"/>
              <a:t>present</a:t>
            </a:r>
            <a:r>
              <a:rPr lang="it-IT" dirty="0"/>
              <a:t> in the </a:t>
            </a:r>
            <a:r>
              <a:rPr lang="it-IT" dirty="0" err="1"/>
              <a:t>donor</a:t>
            </a:r>
            <a:r>
              <a:rPr lang="it-IT" dirty="0"/>
              <a:t> </a:t>
            </a:r>
            <a:r>
              <a:rPr lang="it-IT" dirty="0" err="1"/>
              <a:t>graft</a:t>
            </a:r>
            <a:r>
              <a:rPr lang="it-IT" dirty="0"/>
              <a:t> </a:t>
            </a:r>
            <a:r>
              <a:rPr lang="it-IT" dirty="0" err="1"/>
              <a:t>perceive</a:t>
            </a:r>
            <a:r>
              <a:rPr lang="it-IT" dirty="0"/>
              <a:t> the </a:t>
            </a:r>
            <a:r>
              <a:rPr lang="it-IT" dirty="0" err="1"/>
              <a:t>host</a:t>
            </a:r>
            <a:r>
              <a:rPr lang="it-IT" dirty="0"/>
              <a:t>’</a:t>
            </a:r>
            <a:r>
              <a:rPr lang="it-IT" dirty="0" err="1"/>
              <a:t>s</a:t>
            </a:r>
            <a:r>
              <a:rPr lang="it-IT" dirty="0"/>
              <a:t> </a:t>
            </a:r>
            <a:r>
              <a:rPr lang="it-IT" dirty="0" err="1"/>
              <a:t>tissue</a:t>
            </a:r>
            <a:r>
              <a:rPr lang="it-IT" dirty="0"/>
              <a:t> </a:t>
            </a:r>
            <a:r>
              <a:rPr lang="it-IT" dirty="0" err="1"/>
              <a:t>as</a:t>
            </a:r>
            <a:r>
              <a:rPr lang="it-IT" dirty="0"/>
              <a:t> </a:t>
            </a:r>
            <a:r>
              <a:rPr lang="it-IT" dirty="0" err="1"/>
              <a:t>foreign</a:t>
            </a:r>
            <a:r>
              <a:rPr lang="it-IT" dirty="0"/>
              <a:t> and </a:t>
            </a:r>
            <a:r>
              <a:rPr lang="it-IT" dirty="0" err="1"/>
              <a:t>react</a:t>
            </a:r>
            <a:r>
              <a:rPr lang="it-IT" dirty="0"/>
              <a:t> </a:t>
            </a:r>
            <a:r>
              <a:rPr lang="it-IT" dirty="0" err="1"/>
              <a:t>against</a:t>
            </a:r>
            <a:r>
              <a:rPr lang="it-IT" dirty="0"/>
              <a:t> </a:t>
            </a:r>
            <a:r>
              <a:rPr lang="it-IT" dirty="0" err="1"/>
              <a:t>it</a:t>
            </a:r>
            <a:r>
              <a:rPr lang="it-IT" dirty="0"/>
              <a:t>. </a:t>
            </a:r>
            <a:r>
              <a:rPr lang="it-IT" dirty="0" err="1"/>
              <a:t>This</a:t>
            </a:r>
            <a:r>
              <a:rPr lang="it-IT" dirty="0"/>
              <a:t> </a:t>
            </a:r>
            <a:r>
              <a:rPr lang="it-IT" dirty="0" err="1"/>
              <a:t>results</a:t>
            </a:r>
            <a:r>
              <a:rPr lang="it-IT" dirty="0"/>
              <a:t> in the </a:t>
            </a:r>
            <a:r>
              <a:rPr lang="it-IT" dirty="0" err="1"/>
              <a:t>activation</a:t>
            </a:r>
            <a:r>
              <a:rPr lang="it-IT" dirty="0"/>
              <a:t> </a:t>
            </a:r>
            <a:r>
              <a:rPr lang="it-IT" dirty="0" err="1"/>
              <a:t>of</a:t>
            </a:r>
            <a:r>
              <a:rPr lang="it-IT" dirty="0"/>
              <a:t> </a:t>
            </a:r>
            <a:r>
              <a:rPr lang="it-IT" dirty="0" err="1"/>
              <a:t>donor</a:t>
            </a:r>
            <a:r>
              <a:rPr lang="it-IT" dirty="0"/>
              <a:t> CD4+ and CD8+ </a:t>
            </a:r>
            <a:r>
              <a:rPr lang="it-IT" dirty="0" err="1"/>
              <a:t>T</a:t>
            </a:r>
            <a:r>
              <a:rPr lang="it-IT" dirty="0"/>
              <a:t> </a:t>
            </a:r>
            <a:r>
              <a:rPr lang="it-IT" dirty="0" err="1"/>
              <a:t>cells</a:t>
            </a:r>
            <a:r>
              <a:rPr lang="it-IT" dirty="0"/>
              <a:t>, </a:t>
            </a:r>
            <a:r>
              <a:rPr lang="it-IT" dirty="0" err="1"/>
              <a:t>ultimately</a:t>
            </a:r>
            <a:r>
              <a:rPr lang="it-IT" dirty="0"/>
              <a:t> </a:t>
            </a:r>
            <a:r>
              <a:rPr lang="it-IT" dirty="0" err="1"/>
              <a:t>causing</a:t>
            </a:r>
            <a:r>
              <a:rPr lang="it-IT" dirty="0"/>
              <a:t> </a:t>
            </a:r>
            <a:r>
              <a:rPr lang="it-IT" dirty="0" err="1"/>
              <a:t>inflammation</a:t>
            </a:r>
            <a:r>
              <a:rPr lang="it-IT" dirty="0"/>
              <a:t> and </a:t>
            </a:r>
            <a:r>
              <a:rPr lang="it-IT" dirty="0" err="1"/>
              <a:t>killing</a:t>
            </a:r>
            <a:r>
              <a:rPr lang="it-IT" dirty="0"/>
              <a:t> </a:t>
            </a:r>
            <a:r>
              <a:rPr lang="it-IT" dirty="0" err="1"/>
              <a:t>recipient</a:t>
            </a:r>
            <a:r>
              <a:rPr lang="it-IT" dirty="0"/>
              <a:t> </a:t>
            </a:r>
            <a:r>
              <a:rPr lang="it-IT" dirty="0" err="1"/>
              <a:t>cells</a:t>
            </a:r>
            <a:r>
              <a:rPr lang="it-IT" dirty="0"/>
              <a:t>. </a:t>
            </a:r>
            <a:r>
              <a:rPr lang="it-IT" dirty="0" err="1"/>
              <a:t>To</a:t>
            </a:r>
            <a:r>
              <a:rPr lang="it-IT" dirty="0"/>
              <a:t> </a:t>
            </a:r>
            <a:r>
              <a:rPr lang="it-IT" dirty="0" err="1"/>
              <a:t>try</a:t>
            </a:r>
            <a:r>
              <a:rPr lang="it-IT" dirty="0"/>
              <a:t> </a:t>
            </a:r>
            <a:r>
              <a:rPr lang="it-IT" dirty="0" err="1"/>
              <a:t>to</a:t>
            </a:r>
            <a:r>
              <a:rPr lang="it-IT" dirty="0"/>
              <a:t> </a:t>
            </a:r>
            <a:r>
              <a:rPr lang="it-IT" dirty="0" err="1"/>
              <a:t>minimize</a:t>
            </a:r>
            <a:r>
              <a:rPr lang="it-IT" dirty="0"/>
              <a:t> GVHD, HSC </a:t>
            </a:r>
            <a:r>
              <a:rPr lang="it-IT" dirty="0" err="1"/>
              <a:t>transplants</a:t>
            </a:r>
            <a:r>
              <a:rPr lang="it-IT" dirty="0"/>
              <a:t> are </a:t>
            </a:r>
            <a:r>
              <a:rPr lang="it-IT" dirty="0" err="1"/>
              <a:t>done</a:t>
            </a:r>
            <a:r>
              <a:rPr lang="it-IT" dirty="0"/>
              <a:t> </a:t>
            </a:r>
            <a:r>
              <a:rPr lang="it-IT" dirty="0" err="1"/>
              <a:t>between</a:t>
            </a:r>
            <a:r>
              <a:rPr lang="it-IT" dirty="0"/>
              <a:t> </a:t>
            </a:r>
            <a:r>
              <a:rPr lang="it-IT" dirty="0" err="1"/>
              <a:t>donor</a:t>
            </a:r>
            <a:r>
              <a:rPr lang="it-IT" dirty="0"/>
              <a:t> and </a:t>
            </a:r>
            <a:r>
              <a:rPr lang="it-IT" dirty="0" err="1"/>
              <a:t>recipient</a:t>
            </a:r>
            <a:r>
              <a:rPr lang="it-IT" dirty="0"/>
              <a:t> </a:t>
            </a:r>
            <a:r>
              <a:rPr lang="it-IT" dirty="0" err="1"/>
              <a:t>that</a:t>
            </a:r>
            <a:r>
              <a:rPr lang="it-IT" dirty="0"/>
              <a:t> are </a:t>
            </a:r>
            <a:r>
              <a:rPr lang="it-IT" dirty="0" err="1"/>
              <a:t>carefully</a:t>
            </a:r>
            <a:r>
              <a:rPr lang="it-IT" dirty="0"/>
              <a:t> </a:t>
            </a:r>
            <a:r>
              <a:rPr lang="it-IT" dirty="0" err="1"/>
              <a:t>HLA-matched</a:t>
            </a:r>
            <a:r>
              <a:rPr lang="it-IT" dirty="0"/>
              <a:t> </a:t>
            </a:r>
            <a:r>
              <a:rPr lang="it-IT" dirty="0" err="1"/>
              <a:t>using</a:t>
            </a:r>
            <a:r>
              <a:rPr lang="it-IT" dirty="0"/>
              <a:t> precise DNA </a:t>
            </a:r>
            <a:r>
              <a:rPr lang="it-IT" dirty="0" err="1"/>
              <a:t>sequencing–based</a:t>
            </a:r>
            <a:r>
              <a:rPr lang="it-IT" dirty="0"/>
              <a:t> </a:t>
            </a:r>
            <a:r>
              <a:rPr lang="it-IT" dirty="0" err="1"/>
              <a:t>methods</a:t>
            </a:r>
            <a:r>
              <a:rPr lang="it-IT" dirty="0"/>
              <a:t>.</a:t>
            </a:r>
          </a:p>
          <a:p>
            <a:r>
              <a:rPr lang="it-IT" dirty="0"/>
              <a:t>  </a:t>
            </a:r>
          </a:p>
          <a:p>
            <a:r>
              <a:rPr lang="it-IT" dirty="0"/>
              <a:t>    </a:t>
            </a:r>
            <a:r>
              <a:rPr lang="it-IT" b="1" dirty="0"/>
              <a:t>Acute GVHD </a:t>
            </a:r>
            <a:r>
              <a:rPr lang="it-IT" dirty="0"/>
              <a:t>(</a:t>
            </a:r>
            <a:r>
              <a:rPr lang="it-IT" dirty="0" err="1"/>
              <a:t>occurring</a:t>
            </a:r>
            <a:r>
              <a:rPr lang="it-IT" dirty="0"/>
              <a:t> </a:t>
            </a:r>
            <a:r>
              <a:rPr lang="it-IT" dirty="0" err="1"/>
              <a:t>days</a:t>
            </a:r>
            <a:r>
              <a:rPr lang="it-IT" dirty="0"/>
              <a:t> </a:t>
            </a:r>
            <a:r>
              <a:rPr lang="it-IT" dirty="0" err="1"/>
              <a:t>to</a:t>
            </a:r>
            <a:r>
              <a:rPr lang="it-IT" dirty="0"/>
              <a:t> </a:t>
            </a:r>
            <a:r>
              <a:rPr lang="it-IT" dirty="0" err="1"/>
              <a:t>weeks</a:t>
            </a:r>
            <a:r>
              <a:rPr lang="it-IT" dirty="0"/>
              <a:t> </a:t>
            </a:r>
            <a:r>
              <a:rPr lang="it-IT" dirty="0" err="1"/>
              <a:t>after</a:t>
            </a:r>
            <a:r>
              <a:rPr lang="it-IT" dirty="0"/>
              <a:t> </a:t>
            </a:r>
            <a:r>
              <a:rPr lang="it-IT" dirty="0" err="1"/>
              <a:t>transplantation</a:t>
            </a:r>
            <a:r>
              <a:rPr lang="it-IT" dirty="0"/>
              <a:t>) </a:t>
            </a:r>
            <a:r>
              <a:rPr lang="it-IT" dirty="0" err="1"/>
              <a:t>causes</a:t>
            </a:r>
            <a:r>
              <a:rPr lang="it-IT" dirty="0"/>
              <a:t> </a:t>
            </a:r>
            <a:r>
              <a:rPr lang="it-IT" dirty="0" err="1"/>
              <a:t>epithelial</a:t>
            </a:r>
            <a:r>
              <a:rPr lang="it-IT" dirty="0"/>
              <a:t> </a:t>
            </a:r>
            <a:r>
              <a:rPr lang="it-IT" dirty="0" err="1"/>
              <a:t>cell</a:t>
            </a:r>
            <a:r>
              <a:rPr lang="it-IT" dirty="0"/>
              <a:t> </a:t>
            </a:r>
            <a:r>
              <a:rPr lang="it-IT" dirty="0" err="1"/>
              <a:t>necrosis</a:t>
            </a:r>
            <a:r>
              <a:rPr lang="it-IT" dirty="0"/>
              <a:t> in </a:t>
            </a:r>
            <a:r>
              <a:rPr lang="it-IT" dirty="0" err="1"/>
              <a:t>three</a:t>
            </a:r>
            <a:r>
              <a:rPr lang="it-IT" dirty="0"/>
              <a:t> </a:t>
            </a:r>
            <a:r>
              <a:rPr lang="it-IT" dirty="0" err="1"/>
              <a:t>principal</a:t>
            </a:r>
            <a:r>
              <a:rPr lang="it-IT" dirty="0"/>
              <a:t> target </a:t>
            </a:r>
            <a:r>
              <a:rPr lang="it-IT" dirty="0" err="1"/>
              <a:t>organs</a:t>
            </a:r>
            <a:r>
              <a:rPr lang="it-IT" dirty="0"/>
              <a:t>: </a:t>
            </a:r>
            <a:r>
              <a:rPr lang="it-IT" dirty="0" err="1"/>
              <a:t>liver</a:t>
            </a:r>
            <a:r>
              <a:rPr lang="it-IT" dirty="0"/>
              <a:t>, </a:t>
            </a:r>
            <a:r>
              <a:rPr lang="it-IT" dirty="0" err="1"/>
              <a:t>skin</a:t>
            </a:r>
            <a:r>
              <a:rPr lang="it-IT" dirty="0"/>
              <a:t>, and </a:t>
            </a:r>
            <a:r>
              <a:rPr lang="it-IT" dirty="0" err="1"/>
              <a:t>gut</a:t>
            </a:r>
            <a:r>
              <a:rPr lang="it-IT" dirty="0"/>
              <a:t>. </a:t>
            </a:r>
            <a:r>
              <a:rPr lang="it-IT" dirty="0" err="1"/>
              <a:t>Destruction</a:t>
            </a:r>
            <a:r>
              <a:rPr lang="it-IT" dirty="0"/>
              <a:t> </a:t>
            </a:r>
            <a:r>
              <a:rPr lang="it-IT" dirty="0" err="1"/>
              <a:t>of</a:t>
            </a:r>
            <a:r>
              <a:rPr lang="it-IT" dirty="0"/>
              <a:t> </a:t>
            </a:r>
            <a:r>
              <a:rPr lang="it-IT" dirty="0" err="1"/>
              <a:t>small</a:t>
            </a:r>
            <a:r>
              <a:rPr lang="it-IT" dirty="0"/>
              <a:t> bile </a:t>
            </a:r>
            <a:r>
              <a:rPr lang="it-IT" dirty="0" err="1"/>
              <a:t>ducts</a:t>
            </a:r>
            <a:r>
              <a:rPr lang="it-IT" dirty="0"/>
              <a:t> </a:t>
            </a:r>
            <a:r>
              <a:rPr lang="it-IT" dirty="0" err="1"/>
              <a:t>gives</a:t>
            </a:r>
            <a:r>
              <a:rPr lang="it-IT" dirty="0"/>
              <a:t> rise </a:t>
            </a:r>
            <a:r>
              <a:rPr lang="it-IT" dirty="0" err="1"/>
              <a:t>to</a:t>
            </a:r>
            <a:r>
              <a:rPr lang="it-IT" dirty="0"/>
              <a:t> </a:t>
            </a:r>
            <a:r>
              <a:rPr lang="it-IT" dirty="0" err="1"/>
              <a:t>jaundice</a:t>
            </a:r>
            <a:r>
              <a:rPr lang="it-IT" dirty="0"/>
              <a:t>, and </a:t>
            </a:r>
            <a:r>
              <a:rPr lang="it-IT" dirty="0" err="1"/>
              <a:t>mucosal</a:t>
            </a:r>
            <a:r>
              <a:rPr lang="it-IT" dirty="0"/>
              <a:t> </a:t>
            </a:r>
            <a:r>
              <a:rPr lang="it-IT" dirty="0" err="1"/>
              <a:t>ulceration</a:t>
            </a:r>
            <a:r>
              <a:rPr lang="it-IT" dirty="0"/>
              <a:t> </a:t>
            </a:r>
            <a:r>
              <a:rPr lang="it-IT" dirty="0" err="1"/>
              <a:t>of</a:t>
            </a:r>
            <a:r>
              <a:rPr lang="it-IT" dirty="0"/>
              <a:t> the </a:t>
            </a:r>
            <a:r>
              <a:rPr lang="it-IT" dirty="0" err="1"/>
              <a:t>gut</a:t>
            </a:r>
            <a:r>
              <a:rPr lang="it-IT" dirty="0"/>
              <a:t> </a:t>
            </a:r>
            <a:r>
              <a:rPr lang="it-IT" dirty="0" err="1"/>
              <a:t>results</a:t>
            </a:r>
            <a:r>
              <a:rPr lang="it-IT" dirty="0"/>
              <a:t> in </a:t>
            </a:r>
            <a:r>
              <a:rPr lang="it-IT" dirty="0" err="1"/>
              <a:t>bloody</a:t>
            </a:r>
            <a:r>
              <a:rPr lang="it-IT" dirty="0"/>
              <a:t> </a:t>
            </a:r>
            <a:r>
              <a:rPr lang="it-IT" dirty="0" err="1"/>
              <a:t>diarrhea</a:t>
            </a:r>
            <a:r>
              <a:rPr lang="it-IT" dirty="0"/>
              <a:t>. </a:t>
            </a:r>
            <a:r>
              <a:rPr lang="it-IT" dirty="0" err="1"/>
              <a:t>Cutaneous</a:t>
            </a:r>
            <a:r>
              <a:rPr lang="it-IT" dirty="0"/>
              <a:t> </a:t>
            </a:r>
            <a:r>
              <a:rPr lang="it-IT" dirty="0" err="1"/>
              <a:t>involvement</a:t>
            </a:r>
            <a:r>
              <a:rPr lang="it-IT" dirty="0"/>
              <a:t> </a:t>
            </a:r>
            <a:r>
              <a:rPr lang="it-IT" dirty="0" err="1"/>
              <a:t>manifests</a:t>
            </a:r>
            <a:r>
              <a:rPr lang="it-IT" dirty="0"/>
              <a:t> </a:t>
            </a:r>
            <a:r>
              <a:rPr lang="it-IT" dirty="0" err="1"/>
              <a:t>as</a:t>
            </a:r>
            <a:r>
              <a:rPr lang="it-IT" dirty="0"/>
              <a:t> a </a:t>
            </a:r>
            <a:r>
              <a:rPr lang="it-IT" dirty="0" err="1"/>
              <a:t>rash</a:t>
            </a:r>
            <a:r>
              <a:rPr lang="it-IT" dirty="0"/>
              <a:t>, </a:t>
            </a:r>
            <a:r>
              <a:rPr lang="it-IT" dirty="0" err="1"/>
              <a:t>which</a:t>
            </a:r>
            <a:r>
              <a:rPr lang="it-IT" dirty="0"/>
              <a:t> </a:t>
            </a:r>
            <a:r>
              <a:rPr lang="it-IT" dirty="0" err="1"/>
              <a:t>characteristically</a:t>
            </a:r>
            <a:r>
              <a:rPr lang="it-IT" dirty="0"/>
              <a:t> </a:t>
            </a:r>
            <a:r>
              <a:rPr lang="it-IT" dirty="0" err="1"/>
              <a:t>appears</a:t>
            </a:r>
            <a:r>
              <a:rPr lang="it-IT" dirty="0"/>
              <a:t> first on the </a:t>
            </a:r>
            <a:r>
              <a:rPr lang="it-IT" dirty="0" err="1"/>
              <a:t>neck</a:t>
            </a:r>
            <a:r>
              <a:rPr lang="it-IT" dirty="0"/>
              <a:t>, </a:t>
            </a:r>
            <a:r>
              <a:rPr lang="it-IT" dirty="0" err="1"/>
              <a:t>ears</a:t>
            </a:r>
            <a:r>
              <a:rPr lang="it-IT" dirty="0"/>
              <a:t>, and </a:t>
            </a:r>
            <a:r>
              <a:rPr lang="it-IT" dirty="0" err="1"/>
              <a:t>palms</a:t>
            </a:r>
            <a:r>
              <a:rPr lang="it-IT" dirty="0"/>
              <a:t> </a:t>
            </a:r>
            <a:r>
              <a:rPr lang="it-IT" dirty="0" err="1"/>
              <a:t>of</a:t>
            </a:r>
            <a:r>
              <a:rPr lang="it-IT" dirty="0"/>
              <a:t> the </a:t>
            </a:r>
            <a:r>
              <a:rPr lang="it-IT" dirty="0" err="1"/>
              <a:t>hands</a:t>
            </a:r>
            <a:r>
              <a:rPr lang="it-IT" dirty="0"/>
              <a:t> and </a:t>
            </a:r>
            <a:r>
              <a:rPr lang="it-IT" dirty="0" err="1"/>
              <a:t>soles</a:t>
            </a:r>
            <a:r>
              <a:rPr lang="it-IT" dirty="0"/>
              <a:t> </a:t>
            </a:r>
            <a:r>
              <a:rPr lang="it-IT" dirty="0" err="1"/>
              <a:t>of</a:t>
            </a:r>
            <a:r>
              <a:rPr lang="it-IT" dirty="0"/>
              <a:t> the </a:t>
            </a:r>
            <a:r>
              <a:rPr lang="it-IT" dirty="0" err="1"/>
              <a:t>feet</a:t>
            </a:r>
            <a:r>
              <a:rPr lang="it-IT" dirty="0"/>
              <a:t> and </a:t>
            </a:r>
            <a:r>
              <a:rPr lang="it-IT" dirty="0" err="1"/>
              <a:t>then</a:t>
            </a:r>
            <a:r>
              <a:rPr lang="it-IT" dirty="0"/>
              <a:t> </a:t>
            </a:r>
            <a:r>
              <a:rPr lang="it-IT" dirty="0" err="1"/>
              <a:t>becomes</a:t>
            </a:r>
            <a:r>
              <a:rPr lang="it-IT" dirty="0"/>
              <a:t> </a:t>
            </a:r>
            <a:r>
              <a:rPr lang="it-IT" dirty="0" err="1"/>
              <a:t>generalized</a:t>
            </a:r>
            <a:r>
              <a:rPr lang="it-IT" dirty="0"/>
              <a:t>.</a:t>
            </a:r>
          </a:p>
          <a:p>
            <a:r>
              <a:rPr lang="it-IT" dirty="0"/>
              <a:t>    </a:t>
            </a:r>
          </a:p>
          <a:p>
            <a:r>
              <a:rPr lang="it-IT" dirty="0"/>
              <a:t>    </a:t>
            </a:r>
            <a:r>
              <a:rPr lang="it-IT" b="1" dirty="0" err="1"/>
              <a:t>Chronic</a:t>
            </a:r>
            <a:r>
              <a:rPr lang="it-IT" b="1" dirty="0"/>
              <a:t> GVHD </a:t>
            </a:r>
            <a:r>
              <a:rPr lang="it-IT" dirty="0" err="1"/>
              <a:t>may</a:t>
            </a:r>
            <a:r>
              <a:rPr lang="it-IT" dirty="0"/>
              <a:t> </a:t>
            </a:r>
            <a:r>
              <a:rPr lang="it-IT" dirty="0" err="1"/>
              <a:t>follow</a:t>
            </a:r>
            <a:r>
              <a:rPr lang="it-IT" dirty="0"/>
              <a:t> the acute </a:t>
            </a:r>
            <a:r>
              <a:rPr lang="it-IT" dirty="0" err="1"/>
              <a:t>syndrome</a:t>
            </a:r>
            <a:r>
              <a:rPr lang="it-IT" dirty="0"/>
              <a:t> or </a:t>
            </a:r>
            <a:r>
              <a:rPr lang="it-IT" dirty="0" err="1"/>
              <a:t>may</a:t>
            </a:r>
            <a:r>
              <a:rPr lang="it-IT" dirty="0"/>
              <a:t> </a:t>
            </a:r>
            <a:r>
              <a:rPr lang="it-IT" dirty="0" err="1"/>
              <a:t>occur</a:t>
            </a:r>
            <a:r>
              <a:rPr lang="it-IT" dirty="0"/>
              <a:t> </a:t>
            </a:r>
            <a:r>
              <a:rPr lang="it-IT" dirty="0" err="1"/>
              <a:t>insidiously</a:t>
            </a:r>
            <a:r>
              <a:rPr lang="it-IT" dirty="0"/>
              <a:t>. </a:t>
            </a:r>
            <a:r>
              <a:rPr lang="it-IT" dirty="0" err="1"/>
              <a:t>Patients</a:t>
            </a:r>
            <a:r>
              <a:rPr lang="it-IT" dirty="0"/>
              <a:t> </a:t>
            </a:r>
            <a:r>
              <a:rPr lang="it-IT" dirty="0" err="1"/>
              <a:t>develop</a:t>
            </a:r>
            <a:r>
              <a:rPr lang="it-IT" dirty="0"/>
              <a:t> </a:t>
            </a:r>
            <a:r>
              <a:rPr lang="it-IT" dirty="0" err="1"/>
              <a:t>skin</a:t>
            </a:r>
            <a:r>
              <a:rPr lang="it-IT" dirty="0"/>
              <a:t> </a:t>
            </a:r>
            <a:r>
              <a:rPr lang="it-IT" dirty="0" err="1"/>
              <a:t>lesions</a:t>
            </a:r>
            <a:r>
              <a:rPr lang="it-IT" dirty="0"/>
              <a:t> </a:t>
            </a:r>
            <a:r>
              <a:rPr lang="it-IT" dirty="0" err="1"/>
              <a:t>resembling</a:t>
            </a:r>
            <a:r>
              <a:rPr lang="it-IT" dirty="0"/>
              <a:t> </a:t>
            </a:r>
            <a:r>
              <a:rPr lang="it-IT" dirty="0" err="1"/>
              <a:t>those</a:t>
            </a:r>
            <a:r>
              <a:rPr lang="it-IT" dirty="0"/>
              <a:t> of </a:t>
            </a:r>
            <a:r>
              <a:rPr lang="it-IT" dirty="0" err="1"/>
              <a:t>systemic</a:t>
            </a:r>
            <a:r>
              <a:rPr lang="it-IT" dirty="0"/>
              <a:t> </a:t>
            </a:r>
            <a:r>
              <a:rPr lang="it-IT" dirty="0" err="1"/>
              <a:t>sclerosis</a:t>
            </a:r>
            <a:r>
              <a:rPr lang="it-IT" dirty="0"/>
              <a:t> and </a:t>
            </a:r>
            <a:r>
              <a:rPr lang="it-IT" dirty="0" err="1"/>
              <a:t>manifestations</a:t>
            </a:r>
            <a:r>
              <a:rPr lang="it-IT" dirty="0"/>
              <a:t> </a:t>
            </a:r>
            <a:r>
              <a:rPr lang="it-IT" dirty="0" err="1"/>
              <a:t>mimicking</a:t>
            </a:r>
            <a:r>
              <a:rPr lang="it-IT" dirty="0"/>
              <a:t> </a:t>
            </a:r>
            <a:r>
              <a:rPr lang="it-IT" dirty="0" err="1"/>
              <a:t>other</a:t>
            </a:r>
            <a:r>
              <a:rPr lang="it-IT" dirty="0"/>
              <a:t> autoimmune </a:t>
            </a:r>
            <a:r>
              <a:rPr lang="it-IT" dirty="0" err="1"/>
              <a:t>disorders</a:t>
            </a:r>
            <a:r>
              <a:rPr lang="it-IT" dirty="0"/>
              <a:t>.</a:t>
            </a:r>
          </a:p>
        </p:txBody>
      </p:sp>
    </p:spTree>
    <p:extLst>
      <p:ext uri="{BB962C8B-B14F-4D97-AF65-F5344CB8AC3E}">
        <p14:creationId xmlns:p14="http://schemas.microsoft.com/office/powerpoint/2010/main" val="2549922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85064" y="365296"/>
            <a:ext cx="8002360" cy="1569660"/>
          </a:xfrm>
          <a:prstGeom prst="rect">
            <a:avLst/>
          </a:prstGeom>
        </p:spPr>
        <p:txBody>
          <a:bodyPr wrap="square">
            <a:spAutoFit/>
          </a:bodyPr>
          <a:lstStyle/>
          <a:p>
            <a:r>
              <a:rPr lang="it-IT" sz="2400" dirty="0"/>
              <a:t>Acute </a:t>
            </a:r>
            <a:r>
              <a:rPr lang="it-IT" sz="2400" dirty="0" err="1"/>
              <a:t>graft-versus-host</a:t>
            </a:r>
            <a:r>
              <a:rPr lang="it-IT" sz="2400" dirty="0"/>
              <a:t> </a:t>
            </a:r>
            <a:r>
              <a:rPr lang="it-IT" sz="2400" dirty="0" err="1"/>
              <a:t>disease</a:t>
            </a:r>
            <a:r>
              <a:rPr lang="it-IT" sz="2400" dirty="0"/>
              <a:t> (GVHD) </a:t>
            </a:r>
            <a:r>
              <a:rPr lang="it-IT" sz="2400" dirty="0" err="1"/>
              <a:t>involving</a:t>
            </a:r>
            <a:r>
              <a:rPr lang="it-IT" sz="2400" dirty="0"/>
              <a:t> the </a:t>
            </a:r>
            <a:r>
              <a:rPr lang="it-IT" sz="2400" dirty="0" err="1"/>
              <a:t>skin</a:t>
            </a:r>
            <a:r>
              <a:rPr lang="it-IT" sz="2400" dirty="0"/>
              <a:t>. (A) </a:t>
            </a:r>
            <a:r>
              <a:rPr lang="it-IT" sz="2400" dirty="0" err="1"/>
              <a:t>Patchy</a:t>
            </a:r>
            <a:r>
              <a:rPr lang="it-IT" sz="2400" dirty="0"/>
              <a:t> </a:t>
            </a:r>
            <a:r>
              <a:rPr lang="it-IT" sz="2400" dirty="0" err="1"/>
              <a:t>epithelial</a:t>
            </a:r>
            <a:r>
              <a:rPr lang="it-IT" sz="2400" dirty="0"/>
              <a:t> </a:t>
            </a:r>
            <a:r>
              <a:rPr lang="it-IT" sz="2400" dirty="0" err="1"/>
              <a:t>cell</a:t>
            </a:r>
            <a:r>
              <a:rPr lang="it-IT" sz="2400" dirty="0"/>
              <a:t> </a:t>
            </a:r>
            <a:r>
              <a:rPr lang="it-IT" sz="2400" dirty="0" err="1"/>
              <a:t>death</a:t>
            </a:r>
            <a:r>
              <a:rPr lang="it-IT" sz="2400" dirty="0"/>
              <a:t> and </a:t>
            </a:r>
            <a:r>
              <a:rPr lang="it-IT" sz="2400" dirty="0" err="1"/>
              <a:t>dermal</a:t>
            </a:r>
            <a:r>
              <a:rPr lang="it-IT" sz="2400" dirty="0"/>
              <a:t> </a:t>
            </a:r>
            <a:r>
              <a:rPr lang="it-IT" sz="2400" dirty="0" err="1"/>
              <a:t>infiltrates</a:t>
            </a:r>
            <a:r>
              <a:rPr lang="it-IT" sz="2400" dirty="0"/>
              <a:t> </a:t>
            </a:r>
            <a:r>
              <a:rPr lang="it-IT" sz="2400" dirty="0" err="1"/>
              <a:t>of</a:t>
            </a:r>
            <a:r>
              <a:rPr lang="it-IT" sz="2400" dirty="0"/>
              <a:t> </a:t>
            </a:r>
            <a:r>
              <a:rPr lang="it-IT" sz="2400" dirty="0" err="1"/>
              <a:t>mononuclear</a:t>
            </a:r>
            <a:r>
              <a:rPr lang="it-IT" sz="2400" dirty="0"/>
              <a:t> </a:t>
            </a:r>
            <a:r>
              <a:rPr lang="it-IT" sz="2400" dirty="0" err="1"/>
              <a:t>cells</a:t>
            </a:r>
            <a:r>
              <a:rPr lang="it-IT" sz="2400" dirty="0"/>
              <a:t> (</a:t>
            </a:r>
            <a:r>
              <a:rPr lang="it-IT" sz="2400" dirty="0" err="1"/>
              <a:t>lymphocytes</a:t>
            </a:r>
            <a:r>
              <a:rPr lang="it-IT" sz="2400" dirty="0"/>
              <a:t> and </a:t>
            </a:r>
            <a:r>
              <a:rPr lang="it-IT" sz="2400" dirty="0" err="1"/>
              <a:t>macrophages</a:t>
            </a:r>
            <a:r>
              <a:rPr lang="it-IT" sz="2400" dirty="0"/>
              <a:t>). (</a:t>
            </a:r>
            <a:r>
              <a:rPr lang="it-IT" sz="2400" dirty="0" err="1"/>
              <a:t>B</a:t>
            </a:r>
            <a:r>
              <a:rPr lang="it-IT" sz="2400" dirty="0"/>
              <a:t>) </a:t>
            </a:r>
            <a:r>
              <a:rPr lang="it-IT" sz="2400" dirty="0" err="1"/>
              <a:t>Focally</a:t>
            </a:r>
            <a:r>
              <a:rPr lang="it-IT" sz="2400" dirty="0"/>
              <a:t> dead </a:t>
            </a:r>
            <a:r>
              <a:rPr lang="it-IT" sz="2400" dirty="0" err="1"/>
              <a:t>epithelial</a:t>
            </a:r>
            <a:r>
              <a:rPr lang="it-IT" sz="2400" dirty="0"/>
              <a:t> </a:t>
            </a:r>
            <a:r>
              <a:rPr lang="it-IT" sz="2400" dirty="0" err="1"/>
              <a:t>cells</a:t>
            </a:r>
            <a:r>
              <a:rPr lang="it-IT" sz="2400" dirty="0"/>
              <a:t> (</a:t>
            </a:r>
            <a:r>
              <a:rPr lang="it-IT" sz="2400" dirty="0" err="1"/>
              <a:t>arrows</a:t>
            </a:r>
            <a:r>
              <a:rPr lang="it-IT" sz="2400" dirty="0"/>
              <a:t>)</a:t>
            </a:r>
            <a:r>
              <a:rPr lang="it-IT" dirty="0"/>
              <a:t>.</a:t>
            </a:r>
          </a:p>
        </p:txBody>
      </p:sp>
      <p:grpSp>
        <p:nvGrpSpPr>
          <p:cNvPr id="7" name="Gruppo 6"/>
          <p:cNvGrpSpPr/>
          <p:nvPr/>
        </p:nvGrpSpPr>
        <p:grpSpPr>
          <a:xfrm>
            <a:off x="1591137" y="2435308"/>
            <a:ext cx="9009726" cy="3195851"/>
            <a:chOff x="0" y="2435307"/>
            <a:chExt cx="9009726" cy="3195851"/>
          </a:xfrm>
        </p:grpSpPr>
        <p:pic>
          <p:nvPicPr>
            <p:cNvPr id="5" name="Immagine 4" descr="Schermata 2018-08-28 alle 17.44.56.png"/>
            <p:cNvPicPr>
              <a:picLocks noChangeAspect="1"/>
            </p:cNvPicPr>
            <p:nvPr/>
          </p:nvPicPr>
          <p:blipFill>
            <a:blip r:embed="rId2"/>
            <a:stretch>
              <a:fillRect/>
            </a:stretch>
          </p:blipFill>
          <p:spPr>
            <a:xfrm>
              <a:off x="0" y="2435307"/>
              <a:ext cx="4597429" cy="3195851"/>
            </a:xfrm>
            <a:prstGeom prst="rect">
              <a:avLst/>
            </a:prstGeom>
          </p:spPr>
        </p:pic>
        <p:pic>
          <p:nvPicPr>
            <p:cNvPr id="6" name="Immagine 5" descr="Schermata 2018-08-28 alle 17.45.11.png"/>
            <p:cNvPicPr>
              <a:picLocks noChangeAspect="1"/>
            </p:cNvPicPr>
            <p:nvPr/>
          </p:nvPicPr>
          <p:blipFill>
            <a:blip r:embed="rId3"/>
            <a:stretch>
              <a:fillRect/>
            </a:stretch>
          </p:blipFill>
          <p:spPr>
            <a:xfrm>
              <a:off x="4597429" y="2435307"/>
              <a:ext cx="4412297" cy="3195851"/>
            </a:xfrm>
            <a:prstGeom prst="rect">
              <a:avLst/>
            </a:prstGeom>
          </p:spPr>
        </p:pic>
      </p:grpSp>
    </p:spTree>
    <p:extLst>
      <p:ext uri="{BB962C8B-B14F-4D97-AF65-F5344CB8AC3E}">
        <p14:creationId xmlns:p14="http://schemas.microsoft.com/office/powerpoint/2010/main" val="3855024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27898" y="866092"/>
            <a:ext cx="8136204" cy="4524315"/>
          </a:xfrm>
          <a:prstGeom prst="rect">
            <a:avLst/>
          </a:prstGeom>
        </p:spPr>
        <p:txBody>
          <a:bodyPr wrap="square">
            <a:spAutoFit/>
          </a:bodyPr>
          <a:lstStyle/>
          <a:p>
            <a:r>
              <a:rPr lang="it-IT" sz="2400" b="1" dirty="0" err="1"/>
              <a:t>Primary</a:t>
            </a:r>
            <a:r>
              <a:rPr lang="it-IT" sz="2400" b="1" dirty="0"/>
              <a:t> (</a:t>
            </a:r>
            <a:r>
              <a:rPr lang="it-IT" sz="2400" b="1" dirty="0" err="1"/>
              <a:t>Inherited</a:t>
            </a:r>
            <a:r>
              <a:rPr lang="it-IT" sz="2400" b="1" dirty="0"/>
              <a:t>) </a:t>
            </a:r>
            <a:r>
              <a:rPr lang="it-IT" sz="2400" b="1" dirty="0" err="1"/>
              <a:t>Immunodeficiencies</a:t>
            </a:r>
            <a:endParaRPr lang="it-IT" sz="2400" b="1" dirty="0"/>
          </a:p>
          <a:p>
            <a:endParaRPr lang="it-IT" sz="2400" dirty="0"/>
          </a:p>
          <a:p>
            <a:r>
              <a:rPr lang="it-IT" sz="2400" dirty="0" err="1"/>
              <a:t>Primary</a:t>
            </a:r>
            <a:r>
              <a:rPr lang="it-IT" sz="2400" dirty="0"/>
              <a:t> </a:t>
            </a:r>
            <a:r>
              <a:rPr lang="it-IT" sz="2400" dirty="0" err="1"/>
              <a:t>immunodeficiency</a:t>
            </a:r>
            <a:r>
              <a:rPr lang="it-IT" sz="2400" dirty="0"/>
              <a:t> </a:t>
            </a:r>
            <a:r>
              <a:rPr lang="it-IT" sz="2400" dirty="0" err="1"/>
              <a:t>diseases</a:t>
            </a:r>
            <a:r>
              <a:rPr lang="it-IT" sz="2400" dirty="0"/>
              <a:t> are </a:t>
            </a:r>
            <a:r>
              <a:rPr lang="it-IT" sz="2400" dirty="0" err="1"/>
              <a:t>inherited</a:t>
            </a:r>
            <a:r>
              <a:rPr lang="it-IT" sz="2400" dirty="0"/>
              <a:t> </a:t>
            </a:r>
            <a:r>
              <a:rPr lang="it-IT" sz="2400" dirty="0" err="1"/>
              <a:t>genetic</a:t>
            </a:r>
            <a:r>
              <a:rPr lang="it-IT" sz="2400" dirty="0"/>
              <a:t> </a:t>
            </a:r>
            <a:r>
              <a:rPr lang="it-IT" sz="2400" dirty="0" err="1"/>
              <a:t>disorders</a:t>
            </a:r>
            <a:r>
              <a:rPr lang="it-IT" sz="2400" dirty="0"/>
              <a:t> </a:t>
            </a:r>
            <a:r>
              <a:rPr lang="it-IT" sz="2400" dirty="0" err="1"/>
              <a:t>that</a:t>
            </a:r>
            <a:r>
              <a:rPr lang="it-IT" sz="2400" dirty="0"/>
              <a:t> </a:t>
            </a:r>
            <a:r>
              <a:rPr lang="it-IT" sz="2400" dirty="0" err="1"/>
              <a:t>impair</a:t>
            </a:r>
            <a:r>
              <a:rPr lang="it-IT" sz="2400" dirty="0"/>
              <a:t> </a:t>
            </a:r>
            <a:r>
              <a:rPr lang="it-IT" sz="2400" dirty="0" err="1"/>
              <a:t>mechanisms</a:t>
            </a:r>
            <a:r>
              <a:rPr lang="it-IT" sz="2400" dirty="0"/>
              <a:t> </a:t>
            </a:r>
            <a:r>
              <a:rPr lang="it-IT" sz="2400" dirty="0" err="1"/>
              <a:t>of</a:t>
            </a:r>
            <a:r>
              <a:rPr lang="it-IT" sz="2400" dirty="0"/>
              <a:t> innate </a:t>
            </a:r>
            <a:r>
              <a:rPr lang="it-IT" sz="2400" dirty="0" err="1"/>
              <a:t>immunity</a:t>
            </a:r>
            <a:r>
              <a:rPr lang="it-IT" sz="2400" dirty="0"/>
              <a:t> (</a:t>
            </a:r>
            <a:r>
              <a:rPr lang="it-IT" sz="2400" dirty="0" err="1"/>
              <a:t>phagocytes</a:t>
            </a:r>
            <a:r>
              <a:rPr lang="it-IT" sz="2400" dirty="0"/>
              <a:t>, NK </a:t>
            </a:r>
            <a:r>
              <a:rPr lang="it-IT" sz="2400" dirty="0" err="1"/>
              <a:t>cells</a:t>
            </a:r>
            <a:r>
              <a:rPr lang="it-IT" sz="2400" dirty="0"/>
              <a:t>, or </a:t>
            </a:r>
            <a:r>
              <a:rPr lang="it-IT" sz="2400" dirty="0" err="1"/>
              <a:t>complement</a:t>
            </a:r>
            <a:r>
              <a:rPr lang="it-IT" sz="2400" dirty="0"/>
              <a:t>) or the </a:t>
            </a:r>
            <a:r>
              <a:rPr lang="it-IT" sz="2400" dirty="0" err="1"/>
              <a:t>humoral</a:t>
            </a:r>
            <a:r>
              <a:rPr lang="it-IT" sz="2400" dirty="0"/>
              <a:t> and/or </a:t>
            </a:r>
            <a:r>
              <a:rPr lang="it-IT" sz="2400" dirty="0" err="1"/>
              <a:t>cellular</a:t>
            </a:r>
            <a:r>
              <a:rPr lang="it-IT" sz="2400" dirty="0"/>
              <a:t> </a:t>
            </a:r>
            <a:r>
              <a:rPr lang="it-IT" sz="2400" dirty="0" err="1"/>
              <a:t>arms</a:t>
            </a:r>
            <a:r>
              <a:rPr lang="it-IT" sz="2400" dirty="0"/>
              <a:t> </a:t>
            </a:r>
            <a:r>
              <a:rPr lang="it-IT" sz="2400" dirty="0" err="1"/>
              <a:t>of</a:t>
            </a:r>
            <a:r>
              <a:rPr lang="it-IT" sz="2400" dirty="0"/>
              <a:t> </a:t>
            </a:r>
            <a:r>
              <a:rPr lang="it-IT" sz="2400" dirty="0" err="1"/>
              <a:t>adaptive</a:t>
            </a:r>
            <a:r>
              <a:rPr lang="it-IT" sz="2400" dirty="0"/>
              <a:t> </a:t>
            </a:r>
            <a:r>
              <a:rPr lang="it-IT" sz="2400" dirty="0" err="1"/>
              <a:t>immunity</a:t>
            </a:r>
            <a:r>
              <a:rPr lang="it-IT" sz="2400" dirty="0"/>
              <a:t> (</a:t>
            </a:r>
            <a:r>
              <a:rPr lang="it-IT" sz="2400" dirty="0" err="1"/>
              <a:t>mediated</a:t>
            </a:r>
            <a:r>
              <a:rPr lang="it-IT" sz="2400" dirty="0"/>
              <a:t> </a:t>
            </a:r>
            <a:r>
              <a:rPr lang="it-IT" sz="2400" dirty="0" err="1"/>
              <a:t>by</a:t>
            </a:r>
            <a:r>
              <a:rPr lang="it-IT" sz="2400" dirty="0"/>
              <a:t> </a:t>
            </a:r>
            <a:r>
              <a:rPr lang="it-IT" sz="2400" dirty="0" err="1"/>
              <a:t>B</a:t>
            </a:r>
            <a:r>
              <a:rPr lang="it-IT" sz="2400" dirty="0"/>
              <a:t> </a:t>
            </a:r>
            <a:r>
              <a:rPr lang="it-IT" sz="2400" dirty="0" err="1"/>
              <a:t>lymphocytes</a:t>
            </a:r>
            <a:r>
              <a:rPr lang="it-IT" sz="2400" dirty="0"/>
              <a:t> and </a:t>
            </a:r>
            <a:r>
              <a:rPr lang="it-IT" sz="2400" dirty="0" err="1"/>
              <a:t>T</a:t>
            </a:r>
            <a:r>
              <a:rPr lang="it-IT" sz="2400" dirty="0"/>
              <a:t> </a:t>
            </a:r>
            <a:r>
              <a:rPr lang="it-IT" sz="2400" dirty="0" err="1"/>
              <a:t>lymphocytes</a:t>
            </a:r>
            <a:r>
              <a:rPr lang="it-IT" sz="2400" dirty="0"/>
              <a:t>, </a:t>
            </a:r>
            <a:r>
              <a:rPr lang="it-IT" sz="2400" dirty="0" err="1"/>
              <a:t>respectively</a:t>
            </a:r>
            <a:r>
              <a:rPr lang="it-IT" sz="2400" dirty="0"/>
              <a:t>). </a:t>
            </a:r>
          </a:p>
          <a:p>
            <a:r>
              <a:rPr lang="it-IT" sz="2400" dirty="0" err="1"/>
              <a:t>These</a:t>
            </a:r>
            <a:r>
              <a:rPr lang="it-IT" sz="2400" dirty="0"/>
              <a:t> </a:t>
            </a:r>
            <a:r>
              <a:rPr lang="it-IT" sz="2400" dirty="0" err="1"/>
              <a:t>immunodeficiencies</a:t>
            </a:r>
            <a:r>
              <a:rPr lang="it-IT" sz="2400" dirty="0"/>
              <a:t> are </a:t>
            </a:r>
            <a:r>
              <a:rPr lang="it-IT" sz="2400" dirty="0" err="1"/>
              <a:t>usually</a:t>
            </a:r>
            <a:r>
              <a:rPr lang="it-IT" sz="2400" dirty="0"/>
              <a:t> </a:t>
            </a:r>
            <a:r>
              <a:rPr lang="it-IT" sz="2400" dirty="0" err="1"/>
              <a:t>detected</a:t>
            </a:r>
            <a:r>
              <a:rPr lang="it-IT" sz="2400" dirty="0"/>
              <a:t> in </a:t>
            </a:r>
            <a:r>
              <a:rPr lang="it-IT" sz="2400" dirty="0" err="1"/>
              <a:t>infancy</a:t>
            </a:r>
            <a:r>
              <a:rPr lang="it-IT" sz="2400" dirty="0"/>
              <a:t>, </a:t>
            </a:r>
            <a:r>
              <a:rPr lang="it-IT" sz="2400" dirty="0" err="1"/>
              <a:t>between</a:t>
            </a:r>
            <a:r>
              <a:rPr lang="it-IT" sz="2400" dirty="0"/>
              <a:t> </a:t>
            </a:r>
            <a:r>
              <a:rPr lang="it-IT" sz="2400" dirty="0" err="1"/>
              <a:t>6</a:t>
            </a:r>
            <a:r>
              <a:rPr lang="it-IT" sz="2400" dirty="0"/>
              <a:t> </a:t>
            </a:r>
            <a:r>
              <a:rPr lang="it-IT" sz="2400" dirty="0" err="1"/>
              <a:t>months</a:t>
            </a:r>
            <a:r>
              <a:rPr lang="it-IT" sz="2400" dirty="0"/>
              <a:t> and </a:t>
            </a:r>
            <a:r>
              <a:rPr lang="it-IT" sz="2400" dirty="0" err="1"/>
              <a:t>2</a:t>
            </a:r>
            <a:r>
              <a:rPr lang="it-IT" sz="2400" dirty="0"/>
              <a:t> </a:t>
            </a:r>
            <a:r>
              <a:rPr lang="it-IT" sz="2400" dirty="0" err="1"/>
              <a:t>years</a:t>
            </a:r>
            <a:r>
              <a:rPr lang="it-IT" sz="2400" dirty="0"/>
              <a:t> </a:t>
            </a:r>
            <a:r>
              <a:rPr lang="it-IT" sz="2400" dirty="0" err="1"/>
              <a:t>of</a:t>
            </a:r>
            <a:r>
              <a:rPr lang="it-IT" sz="2400" dirty="0"/>
              <a:t> </a:t>
            </a:r>
            <a:r>
              <a:rPr lang="it-IT" sz="2400" dirty="0" err="1"/>
              <a:t>age</a:t>
            </a:r>
            <a:r>
              <a:rPr lang="it-IT" sz="2400" dirty="0"/>
              <a:t>, the </a:t>
            </a:r>
            <a:r>
              <a:rPr lang="it-IT" sz="2400" dirty="0" err="1"/>
              <a:t>telltale</a:t>
            </a:r>
            <a:r>
              <a:rPr lang="it-IT" sz="2400" dirty="0"/>
              <a:t> </a:t>
            </a:r>
            <a:r>
              <a:rPr lang="it-IT" sz="2400" dirty="0" err="1"/>
              <a:t>signs</a:t>
            </a:r>
            <a:r>
              <a:rPr lang="it-IT" sz="2400" dirty="0"/>
              <a:t> </a:t>
            </a:r>
            <a:r>
              <a:rPr lang="it-IT" sz="2400" dirty="0" err="1"/>
              <a:t>being</a:t>
            </a:r>
            <a:r>
              <a:rPr lang="it-IT" sz="2400" dirty="0"/>
              <a:t> </a:t>
            </a:r>
            <a:r>
              <a:rPr lang="it-IT" sz="2400" dirty="0" err="1"/>
              <a:t>susceptibility</a:t>
            </a:r>
            <a:r>
              <a:rPr lang="it-IT" sz="2400" dirty="0"/>
              <a:t> </a:t>
            </a:r>
            <a:r>
              <a:rPr lang="it-IT" sz="2400" dirty="0" err="1"/>
              <a:t>to</a:t>
            </a:r>
            <a:r>
              <a:rPr lang="it-IT" sz="2400" dirty="0"/>
              <a:t> </a:t>
            </a:r>
            <a:r>
              <a:rPr lang="it-IT" sz="2400" dirty="0" err="1"/>
              <a:t>recurrent</a:t>
            </a:r>
            <a:r>
              <a:rPr lang="it-IT" sz="2400" dirty="0"/>
              <a:t> </a:t>
            </a:r>
            <a:r>
              <a:rPr lang="it-IT" sz="2400" dirty="0" err="1"/>
              <a:t>infections</a:t>
            </a:r>
            <a:r>
              <a:rPr lang="it-IT" sz="2400" dirty="0"/>
              <a:t>. </a:t>
            </a:r>
          </a:p>
          <a:p>
            <a:r>
              <a:rPr lang="it-IT" sz="2400" dirty="0" err="1"/>
              <a:t>With</a:t>
            </a:r>
            <a:r>
              <a:rPr lang="it-IT" sz="2400" dirty="0"/>
              <a:t> </a:t>
            </a:r>
            <a:r>
              <a:rPr lang="it-IT" sz="2400" dirty="0" err="1"/>
              <a:t>advances</a:t>
            </a:r>
            <a:r>
              <a:rPr lang="it-IT" sz="2400" dirty="0"/>
              <a:t> in </a:t>
            </a:r>
            <a:r>
              <a:rPr lang="it-IT" sz="2400" dirty="0" err="1"/>
              <a:t>genetic</a:t>
            </a:r>
            <a:r>
              <a:rPr lang="it-IT" sz="2400" dirty="0"/>
              <a:t> </a:t>
            </a:r>
            <a:r>
              <a:rPr lang="it-IT" sz="2400" dirty="0" err="1"/>
              <a:t>analyses</a:t>
            </a:r>
            <a:r>
              <a:rPr lang="it-IT" sz="2400" dirty="0"/>
              <a:t>, the </a:t>
            </a:r>
            <a:r>
              <a:rPr lang="it-IT" sz="2400" dirty="0" err="1"/>
              <a:t>mutations</a:t>
            </a:r>
            <a:r>
              <a:rPr lang="it-IT" sz="2400" dirty="0"/>
              <a:t> </a:t>
            </a:r>
            <a:r>
              <a:rPr lang="it-IT" sz="2400" dirty="0" err="1"/>
              <a:t>responsible</a:t>
            </a:r>
            <a:r>
              <a:rPr lang="it-IT" sz="2400" dirty="0"/>
              <a:t> </a:t>
            </a:r>
            <a:r>
              <a:rPr lang="it-IT" sz="2400" dirty="0" err="1"/>
              <a:t>for</a:t>
            </a:r>
            <a:r>
              <a:rPr lang="it-IT" sz="2400" dirty="0"/>
              <a:t> </a:t>
            </a:r>
            <a:r>
              <a:rPr lang="it-IT" sz="2400" dirty="0" err="1"/>
              <a:t>many</a:t>
            </a:r>
            <a:r>
              <a:rPr lang="it-IT" sz="2400" dirty="0"/>
              <a:t> </a:t>
            </a:r>
            <a:r>
              <a:rPr lang="it-IT" sz="2400" dirty="0" err="1"/>
              <a:t>of</a:t>
            </a:r>
            <a:r>
              <a:rPr lang="it-IT" sz="2400" dirty="0"/>
              <a:t> </a:t>
            </a:r>
            <a:r>
              <a:rPr lang="it-IT" sz="2400" dirty="0" err="1"/>
              <a:t>these</a:t>
            </a:r>
            <a:r>
              <a:rPr lang="it-IT" sz="2400" dirty="0"/>
              <a:t> </a:t>
            </a:r>
            <a:r>
              <a:rPr lang="it-IT" sz="2400" dirty="0" err="1"/>
              <a:t>diseases</a:t>
            </a:r>
            <a:r>
              <a:rPr lang="it-IT" sz="2400" dirty="0"/>
              <a:t> are </a:t>
            </a:r>
            <a:r>
              <a:rPr lang="it-IT" sz="2400" dirty="0" err="1"/>
              <a:t>now</a:t>
            </a:r>
            <a:r>
              <a:rPr lang="it-IT" sz="2400" dirty="0"/>
              <a:t> </a:t>
            </a:r>
            <a:r>
              <a:rPr lang="it-IT" sz="2400" dirty="0" err="1"/>
              <a:t>known</a:t>
            </a:r>
            <a:r>
              <a:rPr lang="it-IT" sz="2400" dirty="0"/>
              <a:t>. </a:t>
            </a:r>
          </a:p>
        </p:txBody>
      </p:sp>
    </p:spTree>
    <p:extLst>
      <p:ext uri="{BB962C8B-B14F-4D97-AF65-F5344CB8AC3E}">
        <p14:creationId xmlns:p14="http://schemas.microsoft.com/office/powerpoint/2010/main" val="2921520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11286" y="751345"/>
            <a:ext cx="8047606" cy="4401205"/>
          </a:xfrm>
          <a:prstGeom prst="rect">
            <a:avLst/>
          </a:prstGeom>
        </p:spPr>
        <p:txBody>
          <a:bodyPr wrap="square">
            <a:spAutoFit/>
          </a:bodyPr>
          <a:lstStyle/>
          <a:p>
            <a:endParaRPr lang="it-IT" dirty="0"/>
          </a:p>
          <a:p>
            <a:r>
              <a:rPr lang="it-IT" sz="2400" b="1" dirty="0" err="1"/>
              <a:t>Rejection</a:t>
            </a:r>
            <a:r>
              <a:rPr lang="it-IT" sz="2400" b="1" dirty="0"/>
              <a:t> </a:t>
            </a:r>
            <a:r>
              <a:rPr lang="it-IT" sz="2400" b="1" dirty="0" err="1"/>
              <a:t>of</a:t>
            </a:r>
            <a:r>
              <a:rPr lang="it-IT" sz="2400" b="1" dirty="0"/>
              <a:t> </a:t>
            </a:r>
            <a:r>
              <a:rPr lang="it-IT" sz="2400" b="1" dirty="0" err="1"/>
              <a:t>Transplants</a:t>
            </a:r>
            <a:endParaRPr lang="it-IT" sz="2400" b="1" dirty="0"/>
          </a:p>
          <a:p>
            <a:endParaRPr lang="it-IT" dirty="0"/>
          </a:p>
          <a:p>
            <a:r>
              <a:rPr lang="it-IT" sz="2000" dirty="0"/>
              <a:t>A major </a:t>
            </a:r>
            <a:r>
              <a:rPr lang="it-IT" sz="2000" dirty="0" err="1"/>
              <a:t>barrier</a:t>
            </a:r>
            <a:r>
              <a:rPr lang="it-IT" sz="2000" dirty="0"/>
              <a:t> </a:t>
            </a:r>
            <a:r>
              <a:rPr lang="it-IT" sz="2000" dirty="0" err="1"/>
              <a:t>to</a:t>
            </a:r>
            <a:r>
              <a:rPr lang="it-IT" sz="2000" dirty="0"/>
              <a:t> </a:t>
            </a:r>
            <a:r>
              <a:rPr lang="it-IT" sz="2000" dirty="0" err="1"/>
              <a:t>transplantation</a:t>
            </a:r>
            <a:r>
              <a:rPr lang="it-IT" sz="2000" dirty="0"/>
              <a:t> </a:t>
            </a:r>
            <a:r>
              <a:rPr lang="it-IT" sz="2000" dirty="0" err="1"/>
              <a:t>is</a:t>
            </a:r>
            <a:r>
              <a:rPr lang="it-IT" sz="2000" dirty="0"/>
              <a:t> the </a:t>
            </a:r>
            <a:r>
              <a:rPr lang="it-IT" sz="2000" dirty="0" err="1"/>
              <a:t>process</a:t>
            </a:r>
            <a:r>
              <a:rPr lang="it-IT" sz="2000" dirty="0"/>
              <a:t> </a:t>
            </a:r>
            <a:r>
              <a:rPr lang="it-IT" sz="2000" dirty="0" err="1"/>
              <a:t>of</a:t>
            </a:r>
            <a:r>
              <a:rPr lang="it-IT" sz="2000" dirty="0"/>
              <a:t> </a:t>
            </a:r>
            <a:r>
              <a:rPr lang="it-IT" sz="2000" dirty="0" err="1"/>
              <a:t>rejection</a:t>
            </a:r>
            <a:r>
              <a:rPr lang="it-IT" sz="2000" dirty="0"/>
              <a:t>, in </a:t>
            </a:r>
            <a:r>
              <a:rPr lang="it-IT" sz="2000" dirty="0" err="1"/>
              <a:t>which</a:t>
            </a:r>
            <a:r>
              <a:rPr lang="it-IT" sz="2000" dirty="0"/>
              <a:t> the </a:t>
            </a:r>
            <a:r>
              <a:rPr lang="it-IT" sz="2000" dirty="0" err="1"/>
              <a:t>recipient</a:t>
            </a:r>
            <a:r>
              <a:rPr lang="it-IT" sz="2000" dirty="0"/>
              <a:t>’</a:t>
            </a:r>
            <a:r>
              <a:rPr lang="it-IT" sz="2000" dirty="0" err="1"/>
              <a:t>s</a:t>
            </a:r>
            <a:r>
              <a:rPr lang="it-IT" sz="2000" dirty="0"/>
              <a:t> immune system </a:t>
            </a:r>
            <a:r>
              <a:rPr lang="it-IT" sz="2000" dirty="0" err="1"/>
              <a:t>recognizes</a:t>
            </a:r>
            <a:r>
              <a:rPr lang="it-IT" sz="2000" dirty="0"/>
              <a:t> the </a:t>
            </a:r>
            <a:r>
              <a:rPr lang="it-IT" sz="2000" dirty="0" err="1"/>
              <a:t>graft</a:t>
            </a:r>
            <a:r>
              <a:rPr lang="it-IT" sz="2000" dirty="0"/>
              <a:t> </a:t>
            </a:r>
            <a:r>
              <a:rPr lang="it-IT" sz="2000" dirty="0" err="1"/>
              <a:t>as</a:t>
            </a:r>
            <a:r>
              <a:rPr lang="it-IT" sz="2000" dirty="0"/>
              <a:t> </a:t>
            </a:r>
            <a:r>
              <a:rPr lang="it-IT" sz="2000" dirty="0" err="1"/>
              <a:t>foreign</a:t>
            </a:r>
            <a:r>
              <a:rPr lang="it-IT" sz="2000" dirty="0"/>
              <a:t> and </a:t>
            </a:r>
            <a:r>
              <a:rPr lang="it-IT" sz="2000" dirty="0" err="1"/>
              <a:t>attacks</a:t>
            </a:r>
            <a:r>
              <a:rPr lang="it-IT" sz="2000" dirty="0"/>
              <a:t> </a:t>
            </a:r>
            <a:r>
              <a:rPr lang="it-IT" sz="2000" dirty="0" err="1"/>
              <a:t>it</a:t>
            </a:r>
            <a:r>
              <a:rPr lang="it-IT" sz="2000" dirty="0"/>
              <a:t>. The key </a:t>
            </a:r>
            <a:r>
              <a:rPr lang="it-IT" sz="2000" dirty="0" err="1"/>
              <a:t>to</a:t>
            </a:r>
            <a:r>
              <a:rPr lang="it-IT" sz="2000" dirty="0"/>
              <a:t> </a:t>
            </a:r>
            <a:r>
              <a:rPr lang="it-IT" sz="2000" dirty="0" err="1"/>
              <a:t>successful</a:t>
            </a:r>
            <a:r>
              <a:rPr lang="it-IT" sz="2000" dirty="0"/>
              <a:t> </a:t>
            </a:r>
            <a:r>
              <a:rPr lang="it-IT" sz="2000" dirty="0" err="1"/>
              <a:t>transplantation</a:t>
            </a:r>
            <a:r>
              <a:rPr lang="it-IT" sz="2000" dirty="0"/>
              <a:t> </a:t>
            </a:r>
            <a:r>
              <a:rPr lang="it-IT" sz="2000" dirty="0" err="1"/>
              <a:t>has</a:t>
            </a:r>
            <a:r>
              <a:rPr lang="it-IT" sz="2000" dirty="0"/>
              <a:t> </a:t>
            </a:r>
            <a:r>
              <a:rPr lang="it-IT" sz="2000" dirty="0" err="1"/>
              <a:t>been</a:t>
            </a:r>
            <a:r>
              <a:rPr lang="it-IT" sz="2000" dirty="0"/>
              <a:t> the </a:t>
            </a:r>
            <a:r>
              <a:rPr lang="it-IT" sz="2000" dirty="0" err="1"/>
              <a:t>development</a:t>
            </a:r>
            <a:r>
              <a:rPr lang="it-IT" sz="2000" dirty="0"/>
              <a:t> </a:t>
            </a:r>
            <a:r>
              <a:rPr lang="it-IT" sz="2000" dirty="0" err="1"/>
              <a:t>of</a:t>
            </a:r>
            <a:r>
              <a:rPr lang="it-IT" sz="2000" dirty="0"/>
              <a:t> </a:t>
            </a:r>
            <a:r>
              <a:rPr lang="it-IT" sz="2000" dirty="0" err="1"/>
              <a:t>therapies</a:t>
            </a:r>
            <a:r>
              <a:rPr lang="it-IT" sz="2000" dirty="0"/>
              <a:t> </a:t>
            </a:r>
            <a:r>
              <a:rPr lang="it-IT" sz="2000" dirty="0" err="1"/>
              <a:t>that</a:t>
            </a:r>
            <a:r>
              <a:rPr lang="it-IT" sz="2000" dirty="0"/>
              <a:t> </a:t>
            </a:r>
            <a:r>
              <a:rPr lang="it-IT" sz="2000" dirty="0" err="1"/>
              <a:t>prevent</a:t>
            </a:r>
            <a:r>
              <a:rPr lang="it-IT" sz="2000" dirty="0"/>
              <a:t> or </a:t>
            </a:r>
            <a:r>
              <a:rPr lang="it-IT" sz="2000" dirty="0" err="1"/>
              <a:t>minimize</a:t>
            </a:r>
            <a:r>
              <a:rPr lang="it-IT" sz="2000" dirty="0"/>
              <a:t> </a:t>
            </a:r>
            <a:r>
              <a:rPr lang="it-IT" sz="2000" dirty="0" err="1"/>
              <a:t>rejection</a:t>
            </a:r>
            <a:r>
              <a:rPr lang="it-IT" sz="2000" dirty="0"/>
              <a:t>. </a:t>
            </a:r>
            <a:r>
              <a:rPr lang="it-IT" sz="2000" dirty="0" err="1"/>
              <a:t>Transplant</a:t>
            </a:r>
            <a:r>
              <a:rPr lang="it-IT" sz="2000" dirty="0"/>
              <a:t> </a:t>
            </a:r>
            <a:r>
              <a:rPr lang="it-IT" sz="2000" dirty="0" err="1"/>
              <a:t>rejection</a:t>
            </a:r>
            <a:r>
              <a:rPr lang="it-IT" sz="2000" dirty="0"/>
              <a:t> </a:t>
            </a:r>
            <a:r>
              <a:rPr lang="it-IT" sz="2000" dirty="0" err="1"/>
              <a:t>is</a:t>
            </a:r>
            <a:r>
              <a:rPr lang="it-IT" sz="2000" dirty="0"/>
              <a:t> </a:t>
            </a:r>
            <a:r>
              <a:rPr lang="it-IT" sz="2000" dirty="0" err="1"/>
              <a:t>discussed</a:t>
            </a:r>
            <a:r>
              <a:rPr lang="it-IT" sz="2000" dirty="0"/>
              <a:t> </a:t>
            </a:r>
            <a:r>
              <a:rPr lang="it-IT" sz="2000" dirty="0" err="1"/>
              <a:t>because</a:t>
            </a:r>
            <a:r>
              <a:rPr lang="it-IT" sz="2000" dirty="0"/>
              <a:t> </a:t>
            </a:r>
            <a:r>
              <a:rPr lang="it-IT" sz="2000" dirty="0" err="1"/>
              <a:t>it</a:t>
            </a:r>
            <a:r>
              <a:rPr lang="it-IT" sz="2000" dirty="0"/>
              <a:t> </a:t>
            </a:r>
            <a:r>
              <a:rPr lang="it-IT" sz="2000" dirty="0" err="1"/>
              <a:t>involves</a:t>
            </a:r>
            <a:r>
              <a:rPr lang="it-IT" sz="2000" dirty="0"/>
              <a:t> </a:t>
            </a:r>
            <a:r>
              <a:rPr lang="it-IT" sz="2000" dirty="0" err="1"/>
              <a:t>several</a:t>
            </a:r>
            <a:r>
              <a:rPr lang="it-IT" sz="2000" dirty="0"/>
              <a:t> </a:t>
            </a:r>
            <a:r>
              <a:rPr lang="it-IT" sz="2000" dirty="0" err="1"/>
              <a:t>of</a:t>
            </a:r>
            <a:r>
              <a:rPr lang="it-IT" sz="2000" dirty="0"/>
              <a:t> the </a:t>
            </a:r>
            <a:r>
              <a:rPr lang="it-IT" sz="2000" dirty="0" err="1"/>
              <a:t>immunologic</a:t>
            </a:r>
            <a:r>
              <a:rPr lang="it-IT" sz="2000" dirty="0"/>
              <a:t> </a:t>
            </a:r>
            <a:r>
              <a:rPr lang="it-IT" sz="2000" dirty="0" err="1"/>
              <a:t>reactions</a:t>
            </a:r>
            <a:r>
              <a:rPr lang="it-IT" sz="2000" dirty="0"/>
              <a:t> </a:t>
            </a:r>
            <a:r>
              <a:rPr lang="it-IT" sz="2000" dirty="0" err="1"/>
              <a:t>that</a:t>
            </a:r>
            <a:r>
              <a:rPr lang="it-IT" sz="2000" dirty="0"/>
              <a:t> </a:t>
            </a:r>
            <a:r>
              <a:rPr lang="it-IT" sz="2000" dirty="0" err="1"/>
              <a:t>underlie</a:t>
            </a:r>
            <a:r>
              <a:rPr lang="it-IT" sz="2000" dirty="0"/>
              <a:t> </a:t>
            </a:r>
            <a:r>
              <a:rPr lang="it-IT" sz="2000" dirty="0" err="1"/>
              <a:t>immune-mediated</a:t>
            </a:r>
            <a:r>
              <a:rPr lang="it-IT" sz="2000" dirty="0"/>
              <a:t> </a:t>
            </a:r>
            <a:r>
              <a:rPr lang="it-IT" sz="2000" dirty="0" err="1"/>
              <a:t>inflammatory</a:t>
            </a:r>
            <a:r>
              <a:rPr lang="it-IT" sz="2000" dirty="0"/>
              <a:t> </a:t>
            </a:r>
            <a:r>
              <a:rPr lang="it-IT" sz="2000" dirty="0" err="1"/>
              <a:t>diseases</a:t>
            </a:r>
            <a:r>
              <a:rPr lang="it-IT" sz="2000" dirty="0"/>
              <a:t>.</a:t>
            </a:r>
          </a:p>
          <a:p>
            <a:endParaRPr lang="it-IT" sz="2000" dirty="0"/>
          </a:p>
          <a:p>
            <a:r>
              <a:rPr lang="it-IT" sz="2000" b="1" dirty="0" err="1"/>
              <a:t>Recognition</a:t>
            </a:r>
            <a:r>
              <a:rPr lang="it-IT" sz="2000" b="1" dirty="0"/>
              <a:t> and </a:t>
            </a:r>
            <a:r>
              <a:rPr lang="it-IT" sz="2000" b="1" dirty="0" err="1"/>
              <a:t>Rejection</a:t>
            </a:r>
            <a:r>
              <a:rPr lang="it-IT" sz="2000" b="1" dirty="0"/>
              <a:t> </a:t>
            </a:r>
            <a:r>
              <a:rPr lang="it-IT" sz="2000" b="1" dirty="0" err="1"/>
              <a:t>of</a:t>
            </a:r>
            <a:r>
              <a:rPr lang="it-IT" sz="2000" b="1" dirty="0"/>
              <a:t> </a:t>
            </a:r>
            <a:r>
              <a:rPr lang="it-IT" sz="2000" b="1" dirty="0" err="1"/>
              <a:t>Allografts</a:t>
            </a:r>
            <a:endParaRPr lang="it-IT" sz="2000" b="1" dirty="0"/>
          </a:p>
          <a:p>
            <a:endParaRPr lang="it-IT" sz="2000" dirty="0"/>
          </a:p>
          <a:p>
            <a:r>
              <a:rPr lang="it-IT" sz="2000" dirty="0" err="1"/>
              <a:t>Rejection</a:t>
            </a:r>
            <a:r>
              <a:rPr lang="it-IT" sz="2000" dirty="0"/>
              <a:t> </a:t>
            </a:r>
            <a:r>
              <a:rPr lang="it-IT" sz="2000" dirty="0" err="1"/>
              <a:t>is</a:t>
            </a:r>
            <a:r>
              <a:rPr lang="it-IT" sz="2000" dirty="0"/>
              <a:t> a </a:t>
            </a:r>
            <a:r>
              <a:rPr lang="it-IT" sz="2000" dirty="0" err="1"/>
              <a:t>process</a:t>
            </a:r>
            <a:r>
              <a:rPr lang="it-IT" sz="2000" dirty="0"/>
              <a:t> in </a:t>
            </a:r>
            <a:r>
              <a:rPr lang="it-IT" sz="2000" dirty="0" err="1"/>
              <a:t>which</a:t>
            </a:r>
            <a:r>
              <a:rPr lang="it-IT" sz="2000" dirty="0"/>
              <a:t> </a:t>
            </a:r>
            <a:r>
              <a:rPr lang="it-IT" sz="2000" dirty="0" err="1"/>
              <a:t>T</a:t>
            </a:r>
            <a:r>
              <a:rPr lang="it-IT" sz="2000" dirty="0"/>
              <a:t> </a:t>
            </a:r>
            <a:r>
              <a:rPr lang="it-IT" sz="2000" dirty="0" err="1"/>
              <a:t>lymphocytes</a:t>
            </a:r>
            <a:r>
              <a:rPr lang="it-IT" sz="2000" dirty="0"/>
              <a:t> and </a:t>
            </a:r>
            <a:r>
              <a:rPr lang="it-IT" sz="2000" dirty="0" err="1"/>
              <a:t>antibodies</a:t>
            </a:r>
            <a:r>
              <a:rPr lang="it-IT" sz="2000" dirty="0"/>
              <a:t> </a:t>
            </a:r>
            <a:r>
              <a:rPr lang="it-IT" sz="2000" dirty="0" err="1"/>
              <a:t>produced</a:t>
            </a:r>
            <a:r>
              <a:rPr lang="it-IT" sz="2000" dirty="0"/>
              <a:t> </a:t>
            </a:r>
            <a:r>
              <a:rPr lang="it-IT" sz="2000" dirty="0" err="1"/>
              <a:t>against</a:t>
            </a:r>
            <a:r>
              <a:rPr lang="it-IT" sz="2000" dirty="0"/>
              <a:t> </a:t>
            </a:r>
            <a:r>
              <a:rPr lang="it-IT" sz="2000" dirty="0" err="1"/>
              <a:t>graft</a:t>
            </a:r>
            <a:r>
              <a:rPr lang="it-IT" sz="2000" dirty="0"/>
              <a:t> antigens </a:t>
            </a:r>
            <a:r>
              <a:rPr lang="it-IT" sz="2000" dirty="0" err="1"/>
              <a:t>react</a:t>
            </a:r>
            <a:r>
              <a:rPr lang="it-IT" sz="2000" dirty="0"/>
              <a:t> </a:t>
            </a:r>
            <a:r>
              <a:rPr lang="it-IT" sz="2000" dirty="0" err="1"/>
              <a:t>against</a:t>
            </a:r>
            <a:r>
              <a:rPr lang="it-IT" sz="2000" dirty="0"/>
              <a:t> and </a:t>
            </a:r>
            <a:r>
              <a:rPr lang="it-IT" sz="2000" dirty="0" err="1"/>
              <a:t>destroy</a:t>
            </a:r>
            <a:r>
              <a:rPr lang="it-IT" sz="2000" dirty="0"/>
              <a:t> the </a:t>
            </a:r>
            <a:r>
              <a:rPr lang="it-IT" sz="2000" dirty="0" err="1"/>
              <a:t>grafts</a:t>
            </a:r>
            <a:r>
              <a:rPr lang="it-IT" sz="2000" dirty="0"/>
              <a:t>. </a:t>
            </a:r>
          </a:p>
        </p:txBody>
      </p:sp>
    </p:spTree>
    <p:extLst>
      <p:ext uri="{BB962C8B-B14F-4D97-AF65-F5344CB8AC3E}">
        <p14:creationId xmlns:p14="http://schemas.microsoft.com/office/powerpoint/2010/main" val="2059502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84946" y="209992"/>
            <a:ext cx="8883054" cy="1477328"/>
          </a:xfrm>
          <a:prstGeom prst="rect">
            <a:avLst/>
          </a:prstGeom>
        </p:spPr>
        <p:txBody>
          <a:bodyPr wrap="square">
            <a:spAutoFit/>
          </a:bodyPr>
          <a:lstStyle/>
          <a:p>
            <a:r>
              <a:rPr lang="it-IT" b="1" dirty="0" err="1"/>
              <a:t>Primary</a:t>
            </a:r>
            <a:r>
              <a:rPr lang="it-IT" b="1" dirty="0"/>
              <a:t> immune </a:t>
            </a:r>
            <a:r>
              <a:rPr lang="it-IT" b="1" dirty="0" err="1"/>
              <a:t>deficiency</a:t>
            </a:r>
            <a:r>
              <a:rPr lang="it-IT" b="1" dirty="0"/>
              <a:t> </a:t>
            </a:r>
            <a:r>
              <a:rPr lang="it-IT" b="1" dirty="0" err="1"/>
              <a:t>diseases</a:t>
            </a:r>
            <a:r>
              <a:rPr lang="it-IT" b="1" dirty="0"/>
              <a:t>. </a:t>
            </a:r>
            <a:r>
              <a:rPr lang="it-IT" dirty="0" err="1"/>
              <a:t>Principal</a:t>
            </a:r>
            <a:r>
              <a:rPr lang="it-IT" dirty="0"/>
              <a:t> </a:t>
            </a:r>
            <a:r>
              <a:rPr lang="it-IT" dirty="0" err="1"/>
              <a:t>pathways</a:t>
            </a:r>
            <a:r>
              <a:rPr lang="it-IT" dirty="0"/>
              <a:t> </a:t>
            </a:r>
            <a:r>
              <a:rPr lang="it-IT" dirty="0" err="1"/>
              <a:t>of</a:t>
            </a:r>
            <a:r>
              <a:rPr lang="it-IT" dirty="0"/>
              <a:t> </a:t>
            </a:r>
            <a:r>
              <a:rPr lang="it-IT" dirty="0" err="1"/>
              <a:t>lymphocyte</a:t>
            </a:r>
            <a:r>
              <a:rPr lang="it-IT" dirty="0"/>
              <a:t> </a:t>
            </a:r>
            <a:r>
              <a:rPr lang="it-IT" dirty="0" err="1"/>
              <a:t>development</a:t>
            </a:r>
            <a:r>
              <a:rPr lang="it-IT" dirty="0"/>
              <a:t> and the </a:t>
            </a:r>
            <a:r>
              <a:rPr lang="it-IT" dirty="0" err="1"/>
              <a:t>blocks</a:t>
            </a:r>
            <a:r>
              <a:rPr lang="it-IT" dirty="0"/>
              <a:t> in </a:t>
            </a:r>
            <a:r>
              <a:rPr lang="it-IT" dirty="0" err="1"/>
              <a:t>these</a:t>
            </a:r>
            <a:r>
              <a:rPr lang="it-IT" dirty="0"/>
              <a:t> </a:t>
            </a:r>
            <a:r>
              <a:rPr lang="it-IT" dirty="0" err="1"/>
              <a:t>pathways</a:t>
            </a:r>
            <a:r>
              <a:rPr lang="it-IT" dirty="0"/>
              <a:t> in </a:t>
            </a:r>
            <a:r>
              <a:rPr lang="it-IT" dirty="0" err="1"/>
              <a:t>selected</a:t>
            </a:r>
            <a:r>
              <a:rPr lang="it-IT" dirty="0"/>
              <a:t> </a:t>
            </a:r>
            <a:r>
              <a:rPr lang="it-IT" dirty="0" err="1"/>
              <a:t>primary</a:t>
            </a:r>
            <a:r>
              <a:rPr lang="it-IT" dirty="0"/>
              <a:t> immune </a:t>
            </a:r>
            <a:r>
              <a:rPr lang="it-IT" dirty="0" err="1"/>
              <a:t>deficiency</a:t>
            </a:r>
            <a:r>
              <a:rPr lang="it-IT" dirty="0"/>
              <a:t> </a:t>
            </a:r>
            <a:r>
              <a:rPr lang="it-IT" dirty="0" err="1"/>
              <a:t>diseases</a:t>
            </a:r>
            <a:r>
              <a:rPr lang="it-IT" dirty="0"/>
              <a:t>. The </a:t>
            </a:r>
            <a:r>
              <a:rPr lang="it-IT" dirty="0" err="1"/>
              <a:t>affected</a:t>
            </a:r>
            <a:r>
              <a:rPr lang="it-IT" dirty="0"/>
              <a:t> </a:t>
            </a:r>
            <a:r>
              <a:rPr lang="it-IT" dirty="0" err="1"/>
              <a:t>genes</a:t>
            </a:r>
            <a:r>
              <a:rPr lang="it-IT" dirty="0"/>
              <a:t> are </a:t>
            </a:r>
            <a:r>
              <a:rPr lang="it-IT" dirty="0" err="1"/>
              <a:t>indicated</a:t>
            </a:r>
            <a:r>
              <a:rPr lang="it-IT" dirty="0"/>
              <a:t> in </a:t>
            </a:r>
            <a:r>
              <a:rPr lang="it-IT" dirty="0" err="1"/>
              <a:t>parentheses</a:t>
            </a:r>
            <a:r>
              <a:rPr lang="it-IT" dirty="0"/>
              <a:t> </a:t>
            </a:r>
            <a:r>
              <a:rPr lang="it-IT" dirty="0" err="1"/>
              <a:t>for</a:t>
            </a:r>
            <a:r>
              <a:rPr lang="it-IT" dirty="0"/>
              <a:t> some </a:t>
            </a:r>
            <a:r>
              <a:rPr lang="it-IT" dirty="0" err="1"/>
              <a:t>of</a:t>
            </a:r>
            <a:r>
              <a:rPr lang="it-IT" dirty="0"/>
              <a:t> the </a:t>
            </a:r>
            <a:r>
              <a:rPr lang="it-IT" dirty="0" err="1"/>
              <a:t>disorders</a:t>
            </a:r>
            <a:r>
              <a:rPr lang="it-IT" dirty="0"/>
              <a:t>. ADA, </a:t>
            </a:r>
            <a:r>
              <a:rPr lang="it-IT" dirty="0" err="1"/>
              <a:t>Adenosine</a:t>
            </a:r>
            <a:r>
              <a:rPr lang="it-IT" dirty="0"/>
              <a:t> </a:t>
            </a:r>
            <a:r>
              <a:rPr lang="it-IT" dirty="0" err="1"/>
              <a:t>deaminase</a:t>
            </a:r>
            <a:r>
              <a:rPr lang="it-IT" dirty="0"/>
              <a:t>; CD40L, CD40 </a:t>
            </a:r>
            <a:r>
              <a:rPr lang="it-IT" dirty="0" err="1"/>
              <a:t>ligand</a:t>
            </a:r>
            <a:r>
              <a:rPr lang="it-IT" dirty="0"/>
              <a:t> (</a:t>
            </a:r>
            <a:r>
              <a:rPr lang="it-IT" dirty="0" err="1"/>
              <a:t>also</a:t>
            </a:r>
            <a:r>
              <a:rPr lang="it-IT" dirty="0"/>
              <a:t> </a:t>
            </a:r>
            <a:r>
              <a:rPr lang="it-IT" dirty="0" err="1"/>
              <a:t>known</a:t>
            </a:r>
            <a:r>
              <a:rPr lang="it-IT" dirty="0"/>
              <a:t> </a:t>
            </a:r>
            <a:r>
              <a:rPr lang="it-IT" dirty="0" err="1"/>
              <a:t>as</a:t>
            </a:r>
            <a:r>
              <a:rPr lang="it-IT" dirty="0"/>
              <a:t> CD154); CVID, common </a:t>
            </a:r>
            <a:r>
              <a:rPr lang="it-IT" dirty="0" err="1"/>
              <a:t>variable</a:t>
            </a:r>
            <a:r>
              <a:rPr lang="it-IT" dirty="0"/>
              <a:t> </a:t>
            </a:r>
            <a:r>
              <a:rPr lang="it-IT" dirty="0" err="1"/>
              <a:t>immunodeficiency</a:t>
            </a:r>
            <a:r>
              <a:rPr lang="it-IT" dirty="0"/>
              <a:t>; SCID, severe </a:t>
            </a:r>
            <a:r>
              <a:rPr lang="it-IT" dirty="0" err="1"/>
              <a:t>combined</a:t>
            </a:r>
            <a:r>
              <a:rPr lang="it-IT" dirty="0"/>
              <a:t> </a:t>
            </a:r>
            <a:r>
              <a:rPr lang="it-IT" dirty="0" err="1"/>
              <a:t>immunodeficiency</a:t>
            </a:r>
            <a:r>
              <a:rPr lang="it-IT" dirty="0"/>
              <a:t>. </a:t>
            </a:r>
          </a:p>
        </p:txBody>
      </p:sp>
      <p:pic>
        <p:nvPicPr>
          <p:cNvPr id="5" name="Immagine 4" descr="Schermata 2018-08-28 alle 17.52.05.png"/>
          <p:cNvPicPr>
            <a:picLocks noChangeAspect="1"/>
          </p:cNvPicPr>
          <p:nvPr/>
        </p:nvPicPr>
        <p:blipFill>
          <a:blip r:embed="rId2"/>
          <a:stretch>
            <a:fillRect/>
          </a:stretch>
        </p:blipFill>
        <p:spPr>
          <a:xfrm>
            <a:off x="3144898" y="1940530"/>
            <a:ext cx="5902204" cy="4545012"/>
          </a:xfrm>
          <a:prstGeom prst="rect">
            <a:avLst/>
          </a:prstGeom>
        </p:spPr>
      </p:pic>
    </p:spTree>
    <p:extLst>
      <p:ext uri="{BB962C8B-B14F-4D97-AF65-F5344CB8AC3E}">
        <p14:creationId xmlns:p14="http://schemas.microsoft.com/office/powerpoint/2010/main" val="2307273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39301" y="477649"/>
            <a:ext cx="8313399" cy="5816978"/>
          </a:xfrm>
          <a:prstGeom prst="rect">
            <a:avLst/>
          </a:prstGeom>
        </p:spPr>
        <p:txBody>
          <a:bodyPr wrap="square">
            <a:spAutoFit/>
          </a:bodyPr>
          <a:lstStyle/>
          <a:p>
            <a:r>
              <a:rPr lang="it-IT" sz="2400" b="1" dirty="0"/>
              <a:t>Severe </a:t>
            </a:r>
            <a:r>
              <a:rPr lang="it-IT" sz="2400" b="1" dirty="0" err="1"/>
              <a:t>combined</a:t>
            </a:r>
            <a:r>
              <a:rPr lang="it-IT" sz="2400" b="1" dirty="0"/>
              <a:t> </a:t>
            </a:r>
            <a:r>
              <a:rPr lang="it-IT" sz="2400" b="1" dirty="0" err="1"/>
              <a:t>immunodeficiency</a:t>
            </a:r>
            <a:r>
              <a:rPr lang="it-IT" sz="2400" b="1" dirty="0"/>
              <a:t> (SCID) </a:t>
            </a:r>
            <a:r>
              <a:rPr lang="it-IT" sz="2400" b="1" dirty="0" err="1"/>
              <a:t>spans</a:t>
            </a:r>
            <a:r>
              <a:rPr lang="it-IT" sz="2400" b="1" dirty="0"/>
              <a:t> a </a:t>
            </a:r>
            <a:r>
              <a:rPr lang="it-IT" sz="2400" b="1" dirty="0" err="1"/>
              <a:t>constellation</a:t>
            </a:r>
            <a:r>
              <a:rPr lang="it-IT" sz="2400" b="1" dirty="0"/>
              <a:t> </a:t>
            </a:r>
            <a:r>
              <a:rPr lang="it-IT" sz="2400" b="1" dirty="0" err="1"/>
              <a:t>of</a:t>
            </a:r>
            <a:r>
              <a:rPr lang="it-IT" sz="2400" b="1" dirty="0"/>
              <a:t> </a:t>
            </a:r>
            <a:r>
              <a:rPr lang="it-IT" sz="2400" b="1" dirty="0" err="1"/>
              <a:t>genetically</a:t>
            </a:r>
            <a:r>
              <a:rPr lang="it-IT" sz="2400" b="1" dirty="0"/>
              <a:t> </a:t>
            </a:r>
            <a:r>
              <a:rPr lang="it-IT" sz="2400" b="1" dirty="0" err="1"/>
              <a:t>distinct</a:t>
            </a:r>
            <a:r>
              <a:rPr lang="it-IT" sz="2400" b="1" dirty="0"/>
              <a:t> </a:t>
            </a:r>
            <a:r>
              <a:rPr lang="it-IT" sz="2400" b="1" dirty="0" err="1"/>
              <a:t>syndromes</a:t>
            </a:r>
            <a:r>
              <a:rPr lang="it-IT" sz="2400" b="1" dirty="0"/>
              <a:t>, </a:t>
            </a:r>
            <a:r>
              <a:rPr lang="it-IT" sz="2400" b="1" dirty="0" err="1"/>
              <a:t>all</a:t>
            </a:r>
            <a:r>
              <a:rPr lang="it-IT" sz="2400" b="1" dirty="0"/>
              <a:t> </a:t>
            </a:r>
            <a:r>
              <a:rPr lang="it-IT" sz="2400" b="1" dirty="0" err="1"/>
              <a:t>having</a:t>
            </a:r>
            <a:r>
              <a:rPr lang="it-IT" sz="2400" b="1" dirty="0"/>
              <a:t> in common </a:t>
            </a:r>
            <a:r>
              <a:rPr lang="it-IT" sz="2400" b="1" dirty="0" err="1"/>
              <a:t>impaired</a:t>
            </a:r>
            <a:r>
              <a:rPr lang="it-IT" sz="2400" b="1" dirty="0"/>
              <a:t> </a:t>
            </a:r>
            <a:r>
              <a:rPr lang="it-IT" sz="2400" b="1" dirty="0" err="1"/>
              <a:t>development</a:t>
            </a:r>
            <a:r>
              <a:rPr lang="it-IT" sz="2400" b="1" dirty="0"/>
              <a:t> </a:t>
            </a:r>
            <a:r>
              <a:rPr lang="it-IT" sz="2400" b="1" dirty="0" err="1"/>
              <a:t>of</a:t>
            </a:r>
            <a:r>
              <a:rPr lang="it-IT" sz="2400" b="1" dirty="0"/>
              <a:t> mature </a:t>
            </a:r>
            <a:r>
              <a:rPr lang="it-IT" sz="2400" b="1" dirty="0" err="1"/>
              <a:t>T</a:t>
            </a:r>
            <a:r>
              <a:rPr lang="it-IT" sz="2400" b="1" dirty="0"/>
              <a:t> </a:t>
            </a:r>
            <a:r>
              <a:rPr lang="it-IT" sz="2400" b="1" dirty="0" err="1"/>
              <a:t>lymphocytes</a:t>
            </a:r>
            <a:r>
              <a:rPr lang="it-IT" sz="2400" b="1" dirty="0"/>
              <a:t> and/or </a:t>
            </a:r>
            <a:r>
              <a:rPr lang="it-IT" sz="2400" b="1" dirty="0" err="1"/>
              <a:t>B</a:t>
            </a:r>
            <a:r>
              <a:rPr lang="it-IT" sz="2400" b="1" dirty="0"/>
              <a:t> </a:t>
            </a:r>
            <a:r>
              <a:rPr lang="it-IT" sz="2400" b="1" dirty="0" err="1"/>
              <a:t>lymphocytes</a:t>
            </a:r>
            <a:r>
              <a:rPr lang="it-IT" sz="2400" b="1" dirty="0"/>
              <a:t> and </a:t>
            </a:r>
            <a:r>
              <a:rPr lang="it-IT" sz="2400" b="1" dirty="0" err="1"/>
              <a:t>defects</a:t>
            </a:r>
            <a:r>
              <a:rPr lang="it-IT" sz="2400" b="1" dirty="0"/>
              <a:t> in </a:t>
            </a:r>
            <a:r>
              <a:rPr lang="it-IT" sz="2400" b="1" dirty="0" err="1"/>
              <a:t>both</a:t>
            </a:r>
            <a:r>
              <a:rPr lang="it-IT" sz="2400" b="1" dirty="0"/>
              <a:t> </a:t>
            </a:r>
            <a:r>
              <a:rPr lang="it-IT" sz="2400" b="1" dirty="0" err="1"/>
              <a:t>humoral</a:t>
            </a:r>
            <a:r>
              <a:rPr lang="it-IT" sz="2400" b="1" dirty="0"/>
              <a:t> and </a:t>
            </a:r>
            <a:r>
              <a:rPr lang="it-IT" sz="2400" b="1" dirty="0" err="1"/>
              <a:t>cell-mediated</a:t>
            </a:r>
            <a:r>
              <a:rPr lang="it-IT" sz="2400" b="1" dirty="0"/>
              <a:t> </a:t>
            </a:r>
            <a:r>
              <a:rPr lang="it-IT" sz="2400" b="1" dirty="0" err="1"/>
              <a:t>immunity</a:t>
            </a:r>
            <a:r>
              <a:rPr lang="it-IT" sz="2400" b="1" dirty="0"/>
              <a:t>.</a:t>
            </a:r>
            <a:r>
              <a:rPr lang="it-IT" sz="2400" dirty="0"/>
              <a:t> </a:t>
            </a:r>
          </a:p>
          <a:p>
            <a:endParaRPr lang="it-IT" dirty="0"/>
          </a:p>
          <a:p>
            <a:r>
              <a:rPr lang="it-IT" dirty="0" err="1"/>
              <a:t>Affected</a:t>
            </a:r>
            <a:r>
              <a:rPr lang="it-IT" dirty="0"/>
              <a:t> </a:t>
            </a:r>
            <a:r>
              <a:rPr lang="it-IT" dirty="0" err="1"/>
              <a:t>infants</a:t>
            </a:r>
            <a:r>
              <a:rPr lang="it-IT" dirty="0"/>
              <a:t> </a:t>
            </a:r>
            <a:r>
              <a:rPr lang="it-IT" dirty="0" err="1"/>
              <a:t>present</a:t>
            </a:r>
            <a:r>
              <a:rPr lang="it-IT" dirty="0"/>
              <a:t> </a:t>
            </a:r>
            <a:r>
              <a:rPr lang="it-IT" dirty="0" err="1"/>
              <a:t>with</a:t>
            </a:r>
            <a:r>
              <a:rPr lang="it-IT" dirty="0"/>
              <a:t> </a:t>
            </a:r>
            <a:r>
              <a:rPr lang="it-IT" dirty="0" err="1"/>
              <a:t>thrush</a:t>
            </a:r>
            <a:r>
              <a:rPr lang="it-IT" dirty="0"/>
              <a:t> (</a:t>
            </a:r>
            <a:r>
              <a:rPr lang="it-IT" dirty="0" err="1"/>
              <a:t>oral</a:t>
            </a:r>
            <a:r>
              <a:rPr lang="it-IT" dirty="0"/>
              <a:t> </a:t>
            </a:r>
            <a:r>
              <a:rPr lang="it-IT" dirty="0" err="1"/>
              <a:t>candidiasis</a:t>
            </a:r>
            <a:r>
              <a:rPr lang="it-IT" dirty="0"/>
              <a:t>), severe </a:t>
            </a:r>
            <a:r>
              <a:rPr lang="it-IT" dirty="0" err="1"/>
              <a:t>diaper</a:t>
            </a:r>
            <a:r>
              <a:rPr lang="it-IT" dirty="0"/>
              <a:t> </a:t>
            </a:r>
            <a:r>
              <a:rPr lang="it-IT" dirty="0" err="1"/>
              <a:t>rash</a:t>
            </a:r>
            <a:r>
              <a:rPr lang="it-IT" dirty="0"/>
              <a:t>, and </a:t>
            </a:r>
            <a:r>
              <a:rPr lang="it-IT" dirty="0" err="1"/>
              <a:t>failure</a:t>
            </a:r>
            <a:r>
              <a:rPr lang="it-IT" dirty="0"/>
              <a:t> </a:t>
            </a:r>
            <a:r>
              <a:rPr lang="it-IT" dirty="0" err="1"/>
              <a:t>to</a:t>
            </a:r>
            <a:r>
              <a:rPr lang="it-IT" dirty="0"/>
              <a:t> </a:t>
            </a:r>
            <a:r>
              <a:rPr lang="it-IT" dirty="0" err="1"/>
              <a:t>thrive</a:t>
            </a:r>
            <a:r>
              <a:rPr lang="it-IT" dirty="0"/>
              <a:t>. Some </a:t>
            </a:r>
            <a:r>
              <a:rPr lang="it-IT" dirty="0" err="1"/>
              <a:t>infants</a:t>
            </a:r>
            <a:r>
              <a:rPr lang="it-IT" dirty="0"/>
              <a:t> </a:t>
            </a:r>
            <a:r>
              <a:rPr lang="it-IT" dirty="0" err="1"/>
              <a:t>develop</a:t>
            </a:r>
            <a:r>
              <a:rPr lang="it-IT" dirty="0"/>
              <a:t> a </a:t>
            </a:r>
            <a:r>
              <a:rPr lang="it-IT" dirty="0" err="1"/>
              <a:t>generalized</a:t>
            </a:r>
            <a:r>
              <a:rPr lang="it-IT" dirty="0"/>
              <a:t> </a:t>
            </a:r>
            <a:r>
              <a:rPr lang="it-IT" dirty="0" err="1"/>
              <a:t>rash</a:t>
            </a:r>
            <a:r>
              <a:rPr lang="it-IT" dirty="0"/>
              <a:t> </a:t>
            </a:r>
            <a:r>
              <a:rPr lang="it-IT" dirty="0" err="1"/>
              <a:t>shortly</a:t>
            </a:r>
            <a:r>
              <a:rPr lang="it-IT" dirty="0"/>
              <a:t> </a:t>
            </a:r>
            <a:r>
              <a:rPr lang="it-IT" dirty="0" err="1"/>
              <a:t>after</a:t>
            </a:r>
            <a:r>
              <a:rPr lang="it-IT" dirty="0"/>
              <a:t> birth </a:t>
            </a:r>
            <a:r>
              <a:rPr lang="it-IT" dirty="0" err="1"/>
              <a:t>because</a:t>
            </a:r>
            <a:r>
              <a:rPr lang="it-IT" dirty="0"/>
              <a:t> </a:t>
            </a:r>
            <a:r>
              <a:rPr lang="it-IT" dirty="0" err="1"/>
              <a:t>maternal</a:t>
            </a:r>
            <a:r>
              <a:rPr lang="it-IT" dirty="0"/>
              <a:t> </a:t>
            </a:r>
            <a:r>
              <a:rPr lang="it-IT" dirty="0" err="1"/>
              <a:t>T</a:t>
            </a:r>
            <a:r>
              <a:rPr lang="it-IT" dirty="0"/>
              <a:t> </a:t>
            </a:r>
            <a:r>
              <a:rPr lang="it-IT" dirty="0" err="1"/>
              <a:t>cells</a:t>
            </a:r>
            <a:r>
              <a:rPr lang="it-IT" dirty="0"/>
              <a:t> are </a:t>
            </a:r>
            <a:r>
              <a:rPr lang="it-IT" dirty="0" err="1"/>
              <a:t>transferred</a:t>
            </a:r>
            <a:r>
              <a:rPr lang="it-IT" dirty="0"/>
              <a:t> </a:t>
            </a:r>
            <a:r>
              <a:rPr lang="it-IT" dirty="0" err="1"/>
              <a:t>across</a:t>
            </a:r>
            <a:r>
              <a:rPr lang="it-IT" dirty="0"/>
              <a:t> the placenta and </a:t>
            </a:r>
            <a:r>
              <a:rPr lang="it-IT" dirty="0" err="1"/>
              <a:t>attack</a:t>
            </a:r>
            <a:r>
              <a:rPr lang="it-IT" dirty="0"/>
              <a:t> the </a:t>
            </a:r>
            <a:r>
              <a:rPr lang="it-IT" dirty="0" err="1"/>
              <a:t>fetus</a:t>
            </a:r>
            <a:r>
              <a:rPr lang="it-IT" dirty="0"/>
              <a:t>, </a:t>
            </a:r>
            <a:r>
              <a:rPr lang="it-IT" dirty="0" err="1"/>
              <a:t>causing</a:t>
            </a:r>
            <a:r>
              <a:rPr lang="it-IT" dirty="0"/>
              <a:t> GVHD.</a:t>
            </a:r>
          </a:p>
          <a:p>
            <a:r>
              <a:rPr lang="it-IT" dirty="0" err="1"/>
              <a:t>Children</a:t>
            </a:r>
            <a:r>
              <a:rPr lang="it-IT" dirty="0"/>
              <a:t> </a:t>
            </a:r>
            <a:r>
              <a:rPr lang="it-IT" dirty="0" err="1"/>
              <a:t>with</a:t>
            </a:r>
            <a:r>
              <a:rPr lang="it-IT" dirty="0"/>
              <a:t> SCID are </a:t>
            </a:r>
            <a:r>
              <a:rPr lang="it-IT" dirty="0" err="1"/>
              <a:t>extremely</a:t>
            </a:r>
            <a:r>
              <a:rPr lang="it-IT" dirty="0"/>
              <a:t> </a:t>
            </a:r>
            <a:r>
              <a:rPr lang="it-IT" dirty="0" err="1"/>
              <a:t>susceptible</a:t>
            </a:r>
            <a:r>
              <a:rPr lang="it-IT" dirty="0"/>
              <a:t> </a:t>
            </a:r>
            <a:r>
              <a:rPr lang="it-IT" dirty="0" err="1"/>
              <a:t>to</a:t>
            </a:r>
            <a:r>
              <a:rPr lang="it-IT" dirty="0"/>
              <a:t> </a:t>
            </a:r>
            <a:r>
              <a:rPr lang="it-IT" dirty="0" err="1"/>
              <a:t>recurrent</a:t>
            </a:r>
            <a:r>
              <a:rPr lang="it-IT" dirty="0"/>
              <a:t>, severe </a:t>
            </a:r>
            <a:r>
              <a:rPr lang="it-IT" dirty="0" err="1"/>
              <a:t>infections</a:t>
            </a:r>
            <a:r>
              <a:rPr lang="it-IT" dirty="0"/>
              <a:t> </a:t>
            </a:r>
            <a:r>
              <a:rPr lang="it-IT" dirty="0" err="1"/>
              <a:t>by</a:t>
            </a:r>
            <a:r>
              <a:rPr lang="it-IT" dirty="0"/>
              <a:t> a wide </a:t>
            </a:r>
            <a:r>
              <a:rPr lang="it-IT" dirty="0" err="1"/>
              <a:t>range</a:t>
            </a:r>
            <a:r>
              <a:rPr lang="it-IT" dirty="0"/>
              <a:t> </a:t>
            </a:r>
            <a:r>
              <a:rPr lang="it-IT" dirty="0" err="1"/>
              <a:t>of</a:t>
            </a:r>
            <a:r>
              <a:rPr lang="it-IT" dirty="0"/>
              <a:t> </a:t>
            </a:r>
            <a:r>
              <a:rPr lang="it-IT" dirty="0" err="1"/>
              <a:t>pathogens</a:t>
            </a:r>
            <a:r>
              <a:rPr lang="it-IT" dirty="0"/>
              <a:t>, </a:t>
            </a:r>
            <a:r>
              <a:rPr lang="it-IT" dirty="0" err="1"/>
              <a:t>including</a:t>
            </a:r>
            <a:r>
              <a:rPr lang="it-IT" dirty="0"/>
              <a:t> Candida </a:t>
            </a:r>
            <a:r>
              <a:rPr lang="it-IT" dirty="0" err="1"/>
              <a:t>albicans</a:t>
            </a:r>
            <a:r>
              <a:rPr lang="it-IT" dirty="0"/>
              <a:t>, </a:t>
            </a:r>
            <a:r>
              <a:rPr lang="it-IT" dirty="0" err="1"/>
              <a:t>Pneumocystis</a:t>
            </a:r>
            <a:r>
              <a:rPr lang="it-IT" dirty="0"/>
              <a:t> </a:t>
            </a:r>
            <a:r>
              <a:rPr lang="it-IT" dirty="0" err="1"/>
              <a:t>jiroveci</a:t>
            </a:r>
            <a:r>
              <a:rPr lang="it-IT" dirty="0"/>
              <a:t>, </a:t>
            </a:r>
            <a:r>
              <a:rPr lang="it-IT" dirty="0" err="1"/>
              <a:t>Pseudomonas</a:t>
            </a:r>
            <a:r>
              <a:rPr lang="it-IT" dirty="0"/>
              <a:t>, </a:t>
            </a:r>
            <a:r>
              <a:rPr lang="it-IT" dirty="0" err="1"/>
              <a:t>cytomegalovirus</a:t>
            </a:r>
            <a:r>
              <a:rPr lang="it-IT" dirty="0"/>
              <a:t>, varicella, and a </a:t>
            </a:r>
            <a:r>
              <a:rPr lang="it-IT" dirty="0" err="1"/>
              <a:t>whole</a:t>
            </a:r>
            <a:r>
              <a:rPr lang="it-IT" dirty="0"/>
              <a:t> </a:t>
            </a:r>
            <a:r>
              <a:rPr lang="it-IT" dirty="0" err="1"/>
              <a:t>host</a:t>
            </a:r>
            <a:r>
              <a:rPr lang="it-IT" dirty="0"/>
              <a:t> </a:t>
            </a:r>
            <a:r>
              <a:rPr lang="it-IT" dirty="0" err="1"/>
              <a:t>of</a:t>
            </a:r>
            <a:r>
              <a:rPr lang="it-IT" dirty="0"/>
              <a:t> </a:t>
            </a:r>
            <a:r>
              <a:rPr lang="it-IT" dirty="0" err="1"/>
              <a:t>bacteria</a:t>
            </a:r>
            <a:r>
              <a:rPr lang="it-IT" dirty="0"/>
              <a:t>. </a:t>
            </a:r>
            <a:r>
              <a:rPr lang="it-IT" dirty="0" err="1"/>
              <a:t>Without</a:t>
            </a:r>
            <a:r>
              <a:rPr lang="it-IT" dirty="0"/>
              <a:t> HSC </a:t>
            </a:r>
            <a:r>
              <a:rPr lang="it-IT" dirty="0" err="1"/>
              <a:t>transplantation</a:t>
            </a:r>
            <a:r>
              <a:rPr lang="it-IT" dirty="0"/>
              <a:t>, </a:t>
            </a:r>
            <a:r>
              <a:rPr lang="it-IT" dirty="0" err="1"/>
              <a:t>death</a:t>
            </a:r>
            <a:r>
              <a:rPr lang="it-IT" dirty="0"/>
              <a:t> </a:t>
            </a:r>
            <a:r>
              <a:rPr lang="it-IT" dirty="0" err="1"/>
              <a:t>occurs</a:t>
            </a:r>
            <a:r>
              <a:rPr lang="it-IT" dirty="0"/>
              <a:t> </a:t>
            </a:r>
            <a:r>
              <a:rPr lang="it-IT" dirty="0" err="1"/>
              <a:t>within</a:t>
            </a:r>
            <a:r>
              <a:rPr lang="it-IT" dirty="0"/>
              <a:t> the first </a:t>
            </a:r>
            <a:r>
              <a:rPr lang="it-IT" dirty="0" err="1"/>
              <a:t>year</a:t>
            </a:r>
            <a:r>
              <a:rPr lang="it-IT" dirty="0"/>
              <a:t> </a:t>
            </a:r>
            <a:r>
              <a:rPr lang="it-IT" dirty="0" err="1"/>
              <a:t>of</a:t>
            </a:r>
            <a:r>
              <a:rPr lang="it-IT" dirty="0"/>
              <a:t> life. The </a:t>
            </a:r>
            <a:r>
              <a:rPr lang="it-IT" dirty="0" err="1"/>
              <a:t>overall</a:t>
            </a:r>
            <a:r>
              <a:rPr lang="it-IT" dirty="0"/>
              <a:t> </a:t>
            </a:r>
            <a:r>
              <a:rPr lang="it-IT" dirty="0" err="1"/>
              <a:t>prevalence</a:t>
            </a:r>
            <a:r>
              <a:rPr lang="it-IT" dirty="0"/>
              <a:t> </a:t>
            </a:r>
            <a:r>
              <a:rPr lang="it-IT" dirty="0" err="1"/>
              <a:t>of</a:t>
            </a:r>
            <a:r>
              <a:rPr lang="it-IT" dirty="0"/>
              <a:t> the </a:t>
            </a:r>
            <a:r>
              <a:rPr lang="it-IT" dirty="0" err="1"/>
              <a:t>disease</a:t>
            </a:r>
            <a:r>
              <a:rPr lang="it-IT" dirty="0"/>
              <a:t> </a:t>
            </a:r>
            <a:r>
              <a:rPr lang="it-IT" dirty="0" err="1"/>
              <a:t>is</a:t>
            </a:r>
            <a:r>
              <a:rPr lang="it-IT" dirty="0"/>
              <a:t> </a:t>
            </a:r>
            <a:r>
              <a:rPr lang="it-IT" dirty="0" err="1"/>
              <a:t>approximately</a:t>
            </a:r>
            <a:r>
              <a:rPr lang="it-IT" dirty="0"/>
              <a:t> </a:t>
            </a:r>
            <a:r>
              <a:rPr lang="it-IT" dirty="0" err="1"/>
              <a:t>1</a:t>
            </a:r>
            <a:r>
              <a:rPr lang="it-IT" dirty="0"/>
              <a:t> in 65,000 </a:t>
            </a:r>
            <a:r>
              <a:rPr lang="it-IT" dirty="0" err="1"/>
              <a:t>to</a:t>
            </a:r>
            <a:r>
              <a:rPr lang="it-IT" dirty="0"/>
              <a:t> </a:t>
            </a:r>
            <a:r>
              <a:rPr lang="it-IT" dirty="0" err="1"/>
              <a:t>1</a:t>
            </a:r>
            <a:r>
              <a:rPr lang="it-IT" dirty="0"/>
              <a:t> in 100,000, </a:t>
            </a:r>
            <a:r>
              <a:rPr lang="it-IT" dirty="0" err="1"/>
              <a:t>but</a:t>
            </a:r>
            <a:r>
              <a:rPr lang="it-IT" dirty="0"/>
              <a:t> </a:t>
            </a:r>
            <a:r>
              <a:rPr lang="it-IT" dirty="0" err="1"/>
              <a:t>it</a:t>
            </a:r>
            <a:r>
              <a:rPr lang="it-IT" dirty="0"/>
              <a:t> </a:t>
            </a:r>
            <a:r>
              <a:rPr lang="it-IT" dirty="0" err="1"/>
              <a:t>is</a:t>
            </a:r>
            <a:r>
              <a:rPr lang="it-IT" dirty="0"/>
              <a:t> 20 </a:t>
            </a:r>
            <a:r>
              <a:rPr lang="it-IT" dirty="0" err="1"/>
              <a:t>to</a:t>
            </a:r>
            <a:r>
              <a:rPr lang="it-IT" dirty="0"/>
              <a:t> 30 </a:t>
            </a:r>
            <a:r>
              <a:rPr lang="it-IT" dirty="0" err="1"/>
              <a:t>times</a:t>
            </a:r>
            <a:r>
              <a:rPr lang="it-IT" dirty="0"/>
              <a:t> more </a:t>
            </a:r>
            <a:r>
              <a:rPr lang="it-IT" dirty="0" err="1"/>
              <a:t>frequent</a:t>
            </a:r>
            <a:r>
              <a:rPr lang="it-IT" dirty="0"/>
              <a:t> in some Native American </a:t>
            </a:r>
            <a:r>
              <a:rPr lang="it-IT" dirty="0" err="1"/>
              <a:t>populations</a:t>
            </a:r>
            <a:r>
              <a:rPr lang="it-IT" dirty="0"/>
              <a:t>.</a:t>
            </a:r>
          </a:p>
          <a:p>
            <a:endParaRPr lang="it-IT" dirty="0"/>
          </a:p>
          <a:p>
            <a:r>
              <a:rPr lang="it-IT" dirty="0" err="1"/>
              <a:t>Despite</a:t>
            </a:r>
            <a:r>
              <a:rPr lang="it-IT" dirty="0"/>
              <a:t> the common </a:t>
            </a:r>
            <a:r>
              <a:rPr lang="it-IT" dirty="0" err="1"/>
              <a:t>clinical</a:t>
            </a:r>
            <a:r>
              <a:rPr lang="it-IT" dirty="0"/>
              <a:t> </a:t>
            </a:r>
            <a:r>
              <a:rPr lang="it-IT" dirty="0" err="1"/>
              <a:t>manifestations</a:t>
            </a:r>
            <a:r>
              <a:rPr lang="it-IT" dirty="0"/>
              <a:t>, </a:t>
            </a:r>
            <a:r>
              <a:rPr lang="it-IT" dirty="0" err="1"/>
              <a:t>of</a:t>
            </a:r>
            <a:r>
              <a:rPr lang="it-IT" dirty="0"/>
              <a:t> </a:t>
            </a:r>
            <a:r>
              <a:rPr lang="it-IT" dirty="0" err="1"/>
              <a:t>different</a:t>
            </a:r>
            <a:r>
              <a:rPr lang="it-IT" dirty="0"/>
              <a:t> </a:t>
            </a:r>
            <a:r>
              <a:rPr lang="it-IT" dirty="0" err="1"/>
              <a:t>forms</a:t>
            </a:r>
            <a:r>
              <a:rPr lang="it-IT" dirty="0"/>
              <a:t> </a:t>
            </a:r>
            <a:r>
              <a:rPr lang="it-IT" dirty="0" err="1"/>
              <a:t>of</a:t>
            </a:r>
            <a:r>
              <a:rPr lang="it-IT" dirty="0"/>
              <a:t> SCID the </a:t>
            </a:r>
            <a:r>
              <a:rPr lang="it-IT" dirty="0" err="1"/>
              <a:t>underlying</a:t>
            </a:r>
            <a:r>
              <a:rPr lang="it-IT" dirty="0"/>
              <a:t> </a:t>
            </a:r>
            <a:r>
              <a:rPr lang="it-IT" dirty="0" err="1"/>
              <a:t>defects</a:t>
            </a:r>
            <a:r>
              <a:rPr lang="it-IT" dirty="0"/>
              <a:t> are </a:t>
            </a:r>
            <a:r>
              <a:rPr lang="it-IT" dirty="0" err="1"/>
              <a:t>quite</a:t>
            </a:r>
            <a:r>
              <a:rPr lang="it-IT" dirty="0"/>
              <a:t> </a:t>
            </a:r>
            <a:r>
              <a:rPr lang="it-IT" dirty="0" err="1"/>
              <a:t>varied</a:t>
            </a:r>
            <a:r>
              <a:rPr lang="it-IT" dirty="0"/>
              <a:t>. </a:t>
            </a:r>
            <a:r>
              <a:rPr lang="it-IT" dirty="0" err="1"/>
              <a:t>Often</a:t>
            </a:r>
            <a:r>
              <a:rPr lang="it-IT" dirty="0"/>
              <a:t>, the </a:t>
            </a:r>
            <a:r>
              <a:rPr lang="it-IT" dirty="0" err="1"/>
              <a:t>defect</a:t>
            </a:r>
            <a:r>
              <a:rPr lang="it-IT" dirty="0"/>
              <a:t> </a:t>
            </a:r>
            <a:r>
              <a:rPr lang="it-IT" dirty="0" err="1"/>
              <a:t>resides</a:t>
            </a:r>
            <a:r>
              <a:rPr lang="it-IT" dirty="0"/>
              <a:t> in the </a:t>
            </a:r>
            <a:r>
              <a:rPr lang="it-IT" dirty="0" err="1"/>
              <a:t>T-cell</a:t>
            </a:r>
            <a:r>
              <a:rPr lang="it-IT" dirty="0"/>
              <a:t> </a:t>
            </a:r>
            <a:r>
              <a:rPr lang="it-IT" dirty="0" err="1"/>
              <a:t>compartment</a:t>
            </a:r>
            <a:r>
              <a:rPr lang="it-IT" dirty="0"/>
              <a:t>, </a:t>
            </a:r>
            <a:r>
              <a:rPr lang="it-IT" dirty="0" err="1"/>
              <a:t>with</a:t>
            </a:r>
            <a:r>
              <a:rPr lang="it-IT" dirty="0"/>
              <a:t> a </a:t>
            </a:r>
            <a:r>
              <a:rPr lang="it-IT" dirty="0" err="1"/>
              <a:t>secondary</a:t>
            </a:r>
            <a:r>
              <a:rPr lang="it-IT" dirty="0"/>
              <a:t> </a:t>
            </a:r>
            <a:r>
              <a:rPr lang="it-IT" dirty="0" err="1"/>
              <a:t>impairment</a:t>
            </a:r>
            <a:r>
              <a:rPr lang="it-IT" dirty="0"/>
              <a:t> </a:t>
            </a:r>
            <a:r>
              <a:rPr lang="it-IT" dirty="0" err="1"/>
              <a:t>of</a:t>
            </a:r>
            <a:r>
              <a:rPr lang="it-IT" dirty="0"/>
              <a:t> </a:t>
            </a:r>
            <a:r>
              <a:rPr lang="it-IT" dirty="0" err="1"/>
              <a:t>humoral</a:t>
            </a:r>
            <a:r>
              <a:rPr lang="it-IT" dirty="0"/>
              <a:t> </a:t>
            </a:r>
            <a:r>
              <a:rPr lang="it-IT" dirty="0" err="1"/>
              <a:t>immunity</a:t>
            </a:r>
            <a:r>
              <a:rPr lang="it-IT" dirty="0"/>
              <a:t>. </a:t>
            </a:r>
            <a:r>
              <a:rPr lang="it-IT" dirty="0" err="1"/>
              <a:t>Two</a:t>
            </a:r>
            <a:r>
              <a:rPr lang="it-IT" dirty="0"/>
              <a:t> major </a:t>
            </a:r>
            <a:r>
              <a:rPr lang="it-IT" dirty="0" err="1"/>
              <a:t>forms</a:t>
            </a:r>
            <a:r>
              <a:rPr lang="it-IT" dirty="0"/>
              <a:t> are </a:t>
            </a:r>
            <a:r>
              <a:rPr lang="it-IT" dirty="0" err="1"/>
              <a:t>described</a:t>
            </a:r>
            <a:r>
              <a:rPr lang="it-IT" dirty="0"/>
              <a:t>. </a:t>
            </a:r>
          </a:p>
        </p:txBody>
      </p:sp>
    </p:spTree>
    <p:extLst>
      <p:ext uri="{BB962C8B-B14F-4D97-AF65-F5344CB8AC3E}">
        <p14:creationId xmlns:p14="http://schemas.microsoft.com/office/powerpoint/2010/main" val="2060601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98366" y="846982"/>
            <a:ext cx="8195269" cy="5324535"/>
          </a:xfrm>
          <a:prstGeom prst="rect">
            <a:avLst/>
          </a:prstGeom>
        </p:spPr>
        <p:txBody>
          <a:bodyPr wrap="square">
            <a:spAutoFit/>
          </a:bodyPr>
          <a:lstStyle/>
          <a:p>
            <a:r>
              <a:rPr lang="it-IT" sz="2000" b="1" dirty="0" err="1"/>
              <a:t>X-linked</a:t>
            </a:r>
            <a:r>
              <a:rPr lang="it-IT" sz="2000" b="1" dirty="0"/>
              <a:t> SCID. </a:t>
            </a:r>
            <a:r>
              <a:rPr lang="it-IT" sz="2000" dirty="0"/>
              <a:t>Approximately half of the cases of SCID are X-linked; these are caused by mutations in the gene encoding the common γ (γc) chain shared by the receptors for the cytokines IL-2, IL-4, IL-7, IL-9, and IL-15. </a:t>
            </a:r>
            <a:r>
              <a:rPr lang="it-IT" sz="2000" dirty="0" err="1"/>
              <a:t>Of</a:t>
            </a:r>
            <a:r>
              <a:rPr lang="it-IT" sz="2000" dirty="0"/>
              <a:t> </a:t>
            </a:r>
            <a:r>
              <a:rPr lang="it-IT" sz="2000" dirty="0" err="1"/>
              <a:t>these</a:t>
            </a:r>
            <a:r>
              <a:rPr lang="it-IT" sz="2000" dirty="0"/>
              <a:t> </a:t>
            </a:r>
            <a:r>
              <a:rPr lang="it-IT" sz="2000" dirty="0" err="1"/>
              <a:t>cytokines</a:t>
            </a:r>
            <a:r>
              <a:rPr lang="it-IT" sz="2000" dirty="0"/>
              <a:t>, </a:t>
            </a:r>
            <a:r>
              <a:rPr lang="it-IT" sz="2000" dirty="0" err="1"/>
              <a:t>defective</a:t>
            </a:r>
            <a:r>
              <a:rPr lang="it-IT" sz="2000" dirty="0"/>
              <a:t> IL-7 </a:t>
            </a:r>
            <a:r>
              <a:rPr lang="it-IT" sz="2000" dirty="0" err="1"/>
              <a:t>signaling</a:t>
            </a:r>
            <a:r>
              <a:rPr lang="it-IT" sz="2000" dirty="0"/>
              <a:t> </a:t>
            </a:r>
            <a:r>
              <a:rPr lang="it-IT" sz="2000" dirty="0" err="1"/>
              <a:t>is</a:t>
            </a:r>
            <a:r>
              <a:rPr lang="it-IT" sz="2000" dirty="0"/>
              <a:t> the </a:t>
            </a:r>
            <a:r>
              <a:rPr lang="it-IT" sz="2000" dirty="0" err="1"/>
              <a:t>most</a:t>
            </a:r>
            <a:r>
              <a:rPr lang="it-IT" sz="2000" dirty="0"/>
              <a:t> </a:t>
            </a:r>
            <a:r>
              <a:rPr lang="it-IT" sz="2000" dirty="0" err="1"/>
              <a:t>important</a:t>
            </a:r>
            <a:r>
              <a:rPr lang="it-IT" sz="2000" dirty="0"/>
              <a:t> </a:t>
            </a:r>
            <a:r>
              <a:rPr lang="it-IT" sz="2000" dirty="0" err="1"/>
              <a:t>underlying</a:t>
            </a:r>
            <a:r>
              <a:rPr lang="it-IT" sz="2000" dirty="0"/>
              <a:t> </a:t>
            </a:r>
            <a:r>
              <a:rPr lang="it-IT" sz="2000" dirty="0" err="1"/>
              <a:t>basis</a:t>
            </a:r>
            <a:r>
              <a:rPr lang="it-IT" sz="2000" dirty="0"/>
              <a:t> </a:t>
            </a:r>
            <a:r>
              <a:rPr lang="it-IT" sz="2000" dirty="0" err="1"/>
              <a:t>of</a:t>
            </a:r>
            <a:r>
              <a:rPr lang="it-IT" sz="2000" dirty="0"/>
              <a:t> SCID </a:t>
            </a:r>
            <a:r>
              <a:rPr lang="it-IT" sz="2000" dirty="0" err="1"/>
              <a:t>because</a:t>
            </a:r>
            <a:r>
              <a:rPr lang="it-IT" sz="2000" dirty="0"/>
              <a:t> </a:t>
            </a:r>
            <a:r>
              <a:rPr lang="it-IT" sz="2000" dirty="0" err="1"/>
              <a:t>this</a:t>
            </a:r>
            <a:r>
              <a:rPr lang="it-IT" sz="2000" dirty="0"/>
              <a:t> </a:t>
            </a:r>
            <a:r>
              <a:rPr lang="it-IT" sz="2000" dirty="0" err="1"/>
              <a:t>cytokine</a:t>
            </a:r>
            <a:r>
              <a:rPr lang="it-IT" sz="2000" dirty="0"/>
              <a:t> </a:t>
            </a:r>
            <a:r>
              <a:rPr lang="it-IT" sz="2000" dirty="0" err="1"/>
              <a:t>is</a:t>
            </a:r>
            <a:r>
              <a:rPr lang="it-IT" sz="2000" dirty="0"/>
              <a:t> </a:t>
            </a:r>
            <a:r>
              <a:rPr lang="it-IT" sz="2000" dirty="0" err="1"/>
              <a:t>responsible</a:t>
            </a:r>
            <a:r>
              <a:rPr lang="it-IT" sz="2000" dirty="0"/>
              <a:t> </a:t>
            </a:r>
            <a:r>
              <a:rPr lang="it-IT" sz="2000" dirty="0" err="1"/>
              <a:t>for</a:t>
            </a:r>
            <a:r>
              <a:rPr lang="it-IT" sz="2000" dirty="0"/>
              <a:t> </a:t>
            </a:r>
            <a:r>
              <a:rPr lang="it-IT" sz="2000" dirty="0" err="1"/>
              <a:t>stimulating</a:t>
            </a:r>
            <a:r>
              <a:rPr lang="it-IT" sz="2000" dirty="0"/>
              <a:t> the </a:t>
            </a:r>
            <a:r>
              <a:rPr lang="it-IT" sz="2000" dirty="0" err="1"/>
              <a:t>survival</a:t>
            </a:r>
            <a:r>
              <a:rPr lang="it-IT" sz="2000" dirty="0"/>
              <a:t> and </a:t>
            </a:r>
            <a:r>
              <a:rPr lang="it-IT" sz="2000" dirty="0" err="1"/>
              <a:t>expansion</a:t>
            </a:r>
            <a:r>
              <a:rPr lang="it-IT" sz="2000" dirty="0"/>
              <a:t> </a:t>
            </a:r>
            <a:r>
              <a:rPr lang="it-IT" sz="2000" dirty="0" err="1"/>
              <a:t>of</a:t>
            </a:r>
            <a:r>
              <a:rPr lang="it-IT" sz="2000" dirty="0"/>
              <a:t> immature </a:t>
            </a:r>
            <a:r>
              <a:rPr lang="it-IT" sz="2000" dirty="0" err="1"/>
              <a:t>B</a:t>
            </a:r>
            <a:r>
              <a:rPr lang="it-IT" sz="2000" dirty="0"/>
              <a:t> and </a:t>
            </a:r>
            <a:r>
              <a:rPr lang="it-IT" sz="2000" dirty="0" err="1"/>
              <a:t>T</a:t>
            </a:r>
            <a:r>
              <a:rPr lang="it-IT" sz="2000" dirty="0"/>
              <a:t> </a:t>
            </a:r>
            <a:r>
              <a:rPr lang="it-IT" sz="2000" dirty="0" err="1"/>
              <a:t>cell</a:t>
            </a:r>
            <a:r>
              <a:rPr lang="it-IT" sz="2000" dirty="0"/>
              <a:t> </a:t>
            </a:r>
            <a:r>
              <a:rPr lang="it-IT" sz="2000" dirty="0" err="1"/>
              <a:t>precursors</a:t>
            </a:r>
            <a:r>
              <a:rPr lang="it-IT" sz="2000" dirty="0"/>
              <a:t> in the generative </a:t>
            </a:r>
            <a:r>
              <a:rPr lang="it-IT" sz="2000" dirty="0" err="1"/>
              <a:t>lymphoid</a:t>
            </a:r>
            <a:r>
              <a:rPr lang="it-IT" sz="2000" dirty="0"/>
              <a:t> </a:t>
            </a:r>
            <a:r>
              <a:rPr lang="it-IT" sz="2000" dirty="0" err="1"/>
              <a:t>organs</a:t>
            </a:r>
            <a:r>
              <a:rPr lang="it-IT" sz="2000" dirty="0"/>
              <a:t>.</a:t>
            </a:r>
          </a:p>
          <a:p>
            <a:endParaRPr lang="it-IT" sz="2000" dirty="0"/>
          </a:p>
          <a:p>
            <a:r>
              <a:rPr lang="it-IT" sz="2000" b="1" dirty="0" err="1"/>
              <a:t>Autosomal</a:t>
            </a:r>
            <a:r>
              <a:rPr lang="it-IT" sz="2000" b="1" dirty="0"/>
              <a:t> recessive SCID. </a:t>
            </a:r>
            <a:r>
              <a:rPr lang="it-IT" sz="2000" dirty="0" err="1"/>
              <a:t>Another</a:t>
            </a:r>
            <a:r>
              <a:rPr lang="it-IT" sz="2000" dirty="0"/>
              <a:t> 40% </a:t>
            </a:r>
            <a:r>
              <a:rPr lang="it-IT" sz="2000" dirty="0" err="1"/>
              <a:t>to</a:t>
            </a:r>
            <a:r>
              <a:rPr lang="it-IT" sz="2000" dirty="0"/>
              <a:t> 50% </a:t>
            </a:r>
            <a:r>
              <a:rPr lang="it-IT" sz="2000" dirty="0" err="1"/>
              <a:t>of</a:t>
            </a:r>
            <a:r>
              <a:rPr lang="it-IT" sz="2000" dirty="0"/>
              <a:t> SCID </a:t>
            </a:r>
            <a:r>
              <a:rPr lang="it-IT" sz="2000" dirty="0" err="1"/>
              <a:t>cases</a:t>
            </a:r>
            <a:r>
              <a:rPr lang="it-IT" sz="2000" dirty="0"/>
              <a:t> </a:t>
            </a:r>
            <a:r>
              <a:rPr lang="it-IT" sz="2000" dirty="0" err="1"/>
              <a:t>follow</a:t>
            </a:r>
            <a:r>
              <a:rPr lang="it-IT" sz="2000" dirty="0"/>
              <a:t> </a:t>
            </a:r>
            <a:r>
              <a:rPr lang="it-IT" sz="2000" dirty="0" err="1"/>
              <a:t>autosomal</a:t>
            </a:r>
            <a:r>
              <a:rPr lang="it-IT" sz="2000" dirty="0"/>
              <a:t> recessive pattern </a:t>
            </a:r>
            <a:r>
              <a:rPr lang="it-IT" sz="2000" dirty="0" err="1"/>
              <a:t>of</a:t>
            </a:r>
            <a:r>
              <a:rPr lang="it-IT" sz="2000" dirty="0"/>
              <a:t> </a:t>
            </a:r>
            <a:r>
              <a:rPr lang="it-IT" sz="2000" dirty="0" err="1"/>
              <a:t>inheritance</a:t>
            </a:r>
            <a:r>
              <a:rPr lang="it-IT" sz="2000" dirty="0"/>
              <a:t>, </a:t>
            </a:r>
            <a:r>
              <a:rPr lang="it-IT" sz="2000" dirty="0" err="1"/>
              <a:t>with</a:t>
            </a:r>
            <a:r>
              <a:rPr lang="it-IT" sz="2000" dirty="0"/>
              <a:t> </a:t>
            </a:r>
            <a:r>
              <a:rPr lang="it-IT" sz="2000" dirty="0" err="1"/>
              <a:t>approximately</a:t>
            </a:r>
            <a:r>
              <a:rPr lang="it-IT" sz="2000" dirty="0"/>
              <a:t> </a:t>
            </a:r>
            <a:r>
              <a:rPr lang="it-IT" sz="2000" dirty="0" err="1"/>
              <a:t>half</a:t>
            </a:r>
            <a:r>
              <a:rPr lang="it-IT" sz="2000" dirty="0"/>
              <a:t> </a:t>
            </a:r>
            <a:r>
              <a:rPr lang="it-IT" sz="2000" dirty="0" err="1"/>
              <a:t>of</a:t>
            </a:r>
            <a:r>
              <a:rPr lang="it-IT" sz="2000" dirty="0"/>
              <a:t> </a:t>
            </a:r>
            <a:r>
              <a:rPr lang="it-IT" sz="2000" dirty="0" err="1"/>
              <a:t>these</a:t>
            </a:r>
            <a:r>
              <a:rPr lang="it-IT" sz="2000" dirty="0"/>
              <a:t> </a:t>
            </a:r>
            <a:r>
              <a:rPr lang="it-IT" sz="2000" dirty="0" err="1"/>
              <a:t>caused</a:t>
            </a:r>
            <a:r>
              <a:rPr lang="it-IT" sz="2000" dirty="0"/>
              <a:t> </a:t>
            </a:r>
            <a:r>
              <a:rPr lang="it-IT" sz="2000" dirty="0" err="1"/>
              <a:t>by</a:t>
            </a:r>
            <a:r>
              <a:rPr lang="it-IT" sz="2000" dirty="0"/>
              <a:t> </a:t>
            </a:r>
            <a:r>
              <a:rPr lang="it-IT" sz="2000" dirty="0" err="1"/>
              <a:t>mutations</a:t>
            </a:r>
            <a:r>
              <a:rPr lang="it-IT" sz="2000" dirty="0"/>
              <a:t> in </a:t>
            </a:r>
            <a:r>
              <a:rPr lang="it-IT" sz="2000" dirty="0" err="1"/>
              <a:t>adenosine</a:t>
            </a:r>
            <a:r>
              <a:rPr lang="it-IT" sz="2000" dirty="0"/>
              <a:t> </a:t>
            </a:r>
            <a:r>
              <a:rPr lang="it-IT" sz="2000" dirty="0" err="1"/>
              <a:t>deaminase</a:t>
            </a:r>
            <a:r>
              <a:rPr lang="it-IT" sz="2000" dirty="0"/>
              <a:t> (ADA), </a:t>
            </a:r>
            <a:r>
              <a:rPr lang="it-IT" sz="2000" dirty="0" err="1"/>
              <a:t>an</a:t>
            </a:r>
            <a:r>
              <a:rPr lang="it-IT" sz="2000" dirty="0"/>
              <a:t> </a:t>
            </a:r>
            <a:r>
              <a:rPr lang="it-IT" sz="2000" dirty="0" err="1"/>
              <a:t>enzyme</a:t>
            </a:r>
            <a:r>
              <a:rPr lang="it-IT" sz="2000" dirty="0"/>
              <a:t> </a:t>
            </a:r>
            <a:r>
              <a:rPr lang="it-IT" sz="2000" dirty="0" err="1"/>
              <a:t>involved</a:t>
            </a:r>
            <a:r>
              <a:rPr lang="it-IT" sz="2000" dirty="0"/>
              <a:t> in </a:t>
            </a:r>
            <a:r>
              <a:rPr lang="it-IT" sz="2000" dirty="0" err="1"/>
              <a:t>purine</a:t>
            </a:r>
            <a:r>
              <a:rPr lang="it-IT" sz="2000" dirty="0"/>
              <a:t> </a:t>
            </a:r>
            <a:r>
              <a:rPr lang="it-IT" sz="2000" dirty="0" err="1"/>
              <a:t>metabolism</a:t>
            </a:r>
            <a:r>
              <a:rPr lang="it-IT" sz="2000" dirty="0"/>
              <a:t>. ADA </a:t>
            </a:r>
            <a:r>
              <a:rPr lang="it-IT" sz="2000" dirty="0" err="1"/>
              <a:t>deficiency</a:t>
            </a:r>
            <a:r>
              <a:rPr lang="it-IT" sz="2000" dirty="0"/>
              <a:t> </a:t>
            </a:r>
            <a:r>
              <a:rPr lang="it-IT" sz="2000" dirty="0" err="1"/>
              <a:t>results</a:t>
            </a:r>
            <a:r>
              <a:rPr lang="it-IT" sz="2000" dirty="0"/>
              <a:t> in </a:t>
            </a:r>
            <a:r>
              <a:rPr lang="it-IT" sz="2000" dirty="0" err="1"/>
              <a:t>accumulation</a:t>
            </a:r>
            <a:r>
              <a:rPr lang="it-IT" sz="2000" dirty="0"/>
              <a:t> </a:t>
            </a:r>
            <a:r>
              <a:rPr lang="it-IT" sz="2000" dirty="0" err="1"/>
              <a:t>of</a:t>
            </a:r>
            <a:r>
              <a:rPr lang="it-IT" sz="2000" dirty="0"/>
              <a:t> </a:t>
            </a:r>
            <a:r>
              <a:rPr lang="it-IT" sz="2000" dirty="0" err="1"/>
              <a:t>adenosine</a:t>
            </a:r>
            <a:r>
              <a:rPr lang="it-IT" sz="2000" dirty="0"/>
              <a:t> and </a:t>
            </a:r>
            <a:r>
              <a:rPr lang="it-IT" sz="2000" dirty="0" err="1"/>
              <a:t>deoxyadenosine</a:t>
            </a:r>
            <a:r>
              <a:rPr lang="it-IT" sz="2000" dirty="0"/>
              <a:t> </a:t>
            </a:r>
            <a:r>
              <a:rPr lang="it-IT" sz="2000" dirty="0" err="1"/>
              <a:t>triphosphate</a:t>
            </a:r>
            <a:r>
              <a:rPr lang="it-IT" sz="2000" dirty="0"/>
              <a:t> </a:t>
            </a:r>
            <a:r>
              <a:rPr lang="it-IT" sz="2000" dirty="0" err="1"/>
              <a:t>metabolites</a:t>
            </a:r>
            <a:r>
              <a:rPr lang="it-IT" sz="2000" dirty="0"/>
              <a:t>, </a:t>
            </a:r>
            <a:r>
              <a:rPr lang="it-IT" sz="2000" dirty="0" err="1"/>
              <a:t>which</a:t>
            </a:r>
            <a:r>
              <a:rPr lang="it-IT" sz="2000" dirty="0"/>
              <a:t> </a:t>
            </a:r>
            <a:r>
              <a:rPr lang="it-IT" sz="2000" dirty="0" err="1"/>
              <a:t>inhibit</a:t>
            </a:r>
            <a:r>
              <a:rPr lang="it-IT" sz="2000" dirty="0"/>
              <a:t> DNA </a:t>
            </a:r>
            <a:r>
              <a:rPr lang="it-IT" sz="2000" dirty="0" err="1"/>
              <a:t>synthesis</a:t>
            </a:r>
            <a:r>
              <a:rPr lang="it-IT" sz="2000" dirty="0"/>
              <a:t> and are </a:t>
            </a:r>
            <a:r>
              <a:rPr lang="it-IT" sz="2000" dirty="0" err="1"/>
              <a:t>toxic</a:t>
            </a:r>
            <a:r>
              <a:rPr lang="it-IT" sz="2000" dirty="0"/>
              <a:t> </a:t>
            </a:r>
            <a:r>
              <a:rPr lang="it-IT" sz="2000" dirty="0" err="1"/>
              <a:t>to</a:t>
            </a:r>
            <a:r>
              <a:rPr lang="it-IT" sz="2000" dirty="0"/>
              <a:t> </a:t>
            </a:r>
            <a:r>
              <a:rPr lang="it-IT" sz="2000" dirty="0" err="1"/>
              <a:t>lymphocytes</a:t>
            </a:r>
            <a:r>
              <a:rPr lang="it-IT" sz="2000" dirty="0"/>
              <a:t>. </a:t>
            </a:r>
            <a:r>
              <a:rPr lang="it-IT" sz="2000" dirty="0" err="1"/>
              <a:t>Other</a:t>
            </a:r>
            <a:r>
              <a:rPr lang="it-IT" sz="2000" dirty="0"/>
              <a:t> </a:t>
            </a:r>
            <a:r>
              <a:rPr lang="it-IT" sz="2000" dirty="0" err="1"/>
              <a:t>autosomal</a:t>
            </a:r>
            <a:r>
              <a:rPr lang="it-IT" sz="2000" dirty="0"/>
              <a:t> recessive </a:t>
            </a:r>
            <a:r>
              <a:rPr lang="it-IT" sz="2000" dirty="0" err="1"/>
              <a:t>forms</a:t>
            </a:r>
            <a:r>
              <a:rPr lang="it-IT" sz="2000" dirty="0"/>
              <a:t> </a:t>
            </a:r>
            <a:r>
              <a:rPr lang="it-IT" sz="2000" dirty="0" err="1"/>
              <a:t>of</a:t>
            </a:r>
            <a:r>
              <a:rPr lang="it-IT" sz="2000" dirty="0"/>
              <a:t> SCID </a:t>
            </a:r>
            <a:r>
              <a:rPr lang="it-IT" sz="2000" dirty="0" err="1"/>
              <a:t>result</a:t>
            </a:r>
            <a:r>
              <a:rPr lang="it-IT" sz="2000" dirty="0"/>
              <a:t> </a:t>
            </a:r>
            <a:r>
              <a:rPr lang="it-IT" sz="2000" dirty="0" err="1"/>
              <a:t>variously</a:t>
            </a:r>
            <a:r>
              <a:rPr lang="it-IT" sz="2000" dirty="0"/>
              <a:t> </a:t>
            </a:r>
            <a:r>
              <a:rPr lang="it-IT" sz="2000" dirty="0" err="1"/>
              <a:t>from</a:t>
            </a:r>
            <a:r>
              <a:rPr lang="it-IT" sz="2000" dirty="0"/>
              <a:t> </a:t>
            </a:r>
            <a:r>
              <a:rPr lang="it-IT" sz="2000" dirty="0" err="1"/>
              <a:t>defects</a:t>
            </a:r>
            <a:r>
              <a:rPr lang="it-IT" sz="2000" dirty="0"/>
              <a:t> in </a:t>
            </a:r>
            <a:r>
              <a:rPr lang="it-IT" sz="2000" dirty="0" err="1"/>
              <a:t>another</a:t>
            </a:r>
            <a:r>
              <a:rPr lang="it-IT" sz="2000" dirty="0"/>
              <a:t> </a:t>
            </a:r>
            <a:r>
              <a:rPr lang="it-IT" sz="2000" dirty="0" err="1"/>
              <a:t>purine</a:t>
            </a:r>
            <a:r>
              <a:rPr lang="it-IT" sz="2000" dirty="0"/>
              <a:t> </a:t>
            </a:r>
            <a:r>
              <a:rPr lang="it-IT" sz="2000" dirty="0" err="1"/>
              <a:t>metabolic</a:t>
            </a:r>
            <a:r>
              <a:rPr lang="it-IT" sz="2000" dirty="0"/>
              <a:t> </a:t>
            </a:r>
            <a:r>
              <a:rPr lang="it-IT" sz="2000" dirty="0" err="1"/>
              <a:t>pathway</a:t>
            </a:r>
            <a:r>
              <a:rPr lang="it-IT" sz="2000" dirty="0"/>
              <a:t>, </a:t>
            </a:r>
            <a:r>
              <a:rPr lang="it-IT" sz="2000" dirty="0" err="1"/>
              <a:t>primary</a:t>
            </a:r>
            <a:r>
              <a:rPr lang="it-IT" sz="2000" dirty="0"/>
              <a:t> </a:t>
            </a:r>
            <a:r>
              <a:rPr lang="it-IT" sz="2000" dirty="0" err="1"/>
              <a:t>failure</a:t>
            </a:r>
            <a:r>
              <a:rPr lang="it-IT" sz="2000" dirty="0"/>
              <a:t> </a:t>
            </a:r>
            <a:r>
              <a:rPr lang="it-IT" sz="2000" dirty="0" err="1"/>
              <a:t>of</a:t>
            </a:r>
            <a:r>
              <a:rPr lang="it-IT" sz="2000" dirty="0"/>
              <a:t> </a:t>
            </a:r>
            <a:r>
              <a:rPr lang="it-IT" sz="2000" dirty="0" err="1"/>
              <a:t>class</a:t>
            </a:r>
            <a:r>
              <a:rPr lang="it-IT" sz="2000" dirty="0"/>
              <a:t> II MHC </a:t>
            </a:r>
            <a:r>
              <a:rPr lang="it-IT" sz="2000" dirty="0" err="1"/>
              <a:t>expression</a:t>
            </a:r>
            <a:r>
              <a:rPr lang="it-IT" sz="2000" dirty="0"/>
              <a:t>, or </a:t>
            </a:r>
            <a:r>
              <a:rPr lang="it-IT" sz="2000" dirty="0" err="1"/>
              <a:t>mutations</a:t>
            </a:r>
            <a:r>
              <a:rPr lang="it-IT" sz="2000" dirty="0"/>
              <a:t> in </a:t>
            </a:r>
            <a:r>
              <a:rPr lang="it-IT" sz="2000" dirty="0" err="1"/>
              <a:t>genes</a:t>
            </a:r>
            <a:r>
              <a:rPr lang="it-IT" sz="2000" dirty="0"/>
              <a:t> </a:t>
            </a:r>
            <a:r>
              <a:rPr lang="it-IT" sz="2000" dirty="0" err="1"/>
              <a:t>encoding</a:t>
            </a:r>
            <a:r>
              <a:rPr lang="it-IT" sz="2000" dirty="0"/>
              <a:t> the </a:t>
            </a:r>
            <a:r>
              <a:rPr lang="it-IT" sz="2000" dirty="0" err="1"/>
              <a:t>recombinase</a:t>
            </a:r>
            <a:r>
              <a:rPr lang="it-IT" sz="2000" dirty="0"/>
              <a:t> </a:t>
            </a:r>
            <a:r>
              <a:rPr lang="it-IT" sz="2000" dirty="0" err="1"/>
              <a:t>responsible</a:t>
            </a:r>
            <a:r>
              <a:rPr lang="it-IT" sz="2000" dirty="0"/>
              <a:t> </a:t>
            </a:r>
            <a:r>
              <a:rPr lang="it-IT" sz="2000" dirty="0" err="1"/>
              <a:t>for</a:t>
            </a:r>
            <a:r>
              <a:rPr lang="it-IT" sz="2000" dirty="0"/>
              <a:t> the </a:t>
            </a:r>
            <a:r>
              <a:rPr lang="it-IT" sz="2000" dirty="0" err="1"/>
              <a:t>rearrangement</a:t>
            </a:r>
            <a:r>
              <a:rPr lang="it-IT" sz="2000" dirty="0"/>
              <a:t> </a:t>
            </a:r>
            <a:r>
              <a:rPr lang="it-IT" sz="2000" dirty="0" err="1"/>
              <a:t>of</a:t>
            </a:r>
            <a:r>
              <a:rPr lang="it-IT" sz="2000" dirty="0"/>
              <a:t> </a:t>
            </a:r>
            <a:r>
              <a:rPr lang="it-IT" sz="2000" dirty="0" err="1"/>
              <a:t>lymphocyte</a:t>
            </a:r>
            <a:r>
              <a:rPr lang="it-IT" sz="2000" dirty="0"/>
              <a:t> </a:t>
            </a:r>
            <a:r>
              <a:rPr lang="it-IT" sz="2000" dirty="0" err="1"/>
              <a:t>antigen-receptor</a:t>
            </a:r>
            <a:r>
              <a:rPr lang="it-IT" sz="2000" dirty="0"/>
              <a:t> </a:t>
            </a:r>
            <a:r>
              <a:rPr lang="it-IT" sz="2000" dirty="0" err="1"/>
              <a:t>genes</a:t>
            </a:r>
            <a:r>
              <a:rPr lang="it-IT" sz="2000" dirty="0"/>
              <a:t>.</a:t>
            </a:r>
          </a:p>
        </p:txBody>
      </p:sp>
    </p:spTree>
    <p:extLst>
      <p:ext uri="{BB962C8B-B14F-4D97-AF65-F5344CB8AC3E}">
        <p14:creationId xmlns:p14="http://schemas.microsoft.com/office/powerpoint/2010/main" val="425177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31324" y="262206"/>
            <a:ext cx="4063487" cy="6247864"/>
          </a:xfrm>
          <a:prstGeom prst="rect">
            <a:avLst/>
          </a:prstGeom>
        </p:spPr>
        <p:txBody>
          <a:bodyPr wrap="square">
            <a:spAutoFit/>
          </a:bodyPr>
          <a:lstStyle/>
          <a:p>
            <a:r>
              <a:rPr lang="it-IT" sz="2000" b="1" dirty="0" err="1"/>
              <a:t>Currently</a:t>
            </a:r>
            <a:r>
              <a:rPr lang="it-IT" sz="2000" b="1" dirty="0"/>
              <a:t>, HSC </a:t>
            </a:r>
            <a:r>
              <a:rPr lang="it-IT" sz="2000" b="1" dirty="0" err="1"/>
              <a:t>transplantation</a:t>
            </a:r>
            <a:r>
              <a:rPr lang="it-IT" sz="2000" b="1" dirty="0"/>
              <a:t> </a:t>
            </a:r>
            <a:r>
              <a:rPr lang="it-IT" sz="2000" b="1" dirty="0" err="1"/>
              <a:t>is</a:t>
            </a:r>
            <a:r>
              <a:rPr lang="it-IT" sz="2000" b="1" dirty="0"/>
              <a:t> the </a:t>
            </a:r>
            <a:r>
              <a:rPr lang="it-IT" sz="2000" b="1" dirty="0" err="1"/>
              <a:t>mainstay</a:t>
            </a:r>
            <a:r>
              <a:rPr lang="it-IT" sz="2000" b="1" dirty="0"/>
              <a:t> </a:t>
            </a:r>
            <a:r>
              <a:rPr lang="it-IT" sz="2000" b="1" dirty="0" err="1"/>
              <a:t>of</a:t>
            </a:r>
            <a:r>
              <a:rPr lang="it-IT" sz="2000" b="1" dirty="0"/>
              <a:t> treatment. </a:t>
            </a:r>
          </a:p>
          <a:p>
            <a:r>
              <a:rPr lang="it-IT" sz="2000" dirty="0" err="1"/>
              <a:t>X-linked</a:t>
            </a:r>
            <a:r>
              <a:rPr lang="it-IT" sz="2000" dirty="0"/>
              <a:t> SCID </a:t>
            </a:r>
            <a:r>
              <a:rPr lang="it-IT" sz="2000" dirty="0" err="1"/>
              <a:t>is</a:t>
            </a:r>
            <a:r>
              <a:rPr lang="it-IT" sz="2000" dirty="0"/>
              <a:t> the first </a:t>
            </a:r>
            <a:r>
              <a:rPr lang="it-IT" sz="2000" dirty="0" err="1"/>
              <a:t>disease</a:t>
            </a:r>
            <a:r>
              <a:rPr lang="it-IT" sz="2000" dirty="0"/>
              <a:t> in </a:t>
            </a:r>
            <a:r>
              <a:rPr lang="it-IT" sz="2000" dirty="0" err="1"/>
              <a:t>which</a:t>
            </a:r>
            <a:r>
              <a:rPr lang="it-IT" sz="2000" dirty="0"/>
              <a:t> gene </a:t>
            </a:r>
            <a:r>
              <a:rPr lang="it-IT" sz="2000" dirty="0" err="1"/>
              <a:t>therapy</a:t>
            </a:r>
            <a:r>
              <a:rPr lang="it-IT" sz="2000" dirty="0"/>
              <a:t> </a:t>
            </a:r>
            <a:r>
              <a:rPr lang="it-IT" sz="2000" dirty="0" err="1"/>
              <a:t>has</a:t>
            </a:r>
            <a:r>
              <a:rPr lang="it-IT" sz="2000" dirty="0"/>
              <a:t> </a:t>
            </a:r>
            <a:r>
              <a:rPr lang="it-IT" sz="2000" dirty="0" err="1"/>
              <a:t>been</a:t>
            </a:r>
            <a:r>
              <a:rPr lang="it-IT" sz="2000" dirty="0"/>
              <a:t> </a:t>
            </a:r>
            <a:r>
              <a:rPr lang="it-IT" sz="2000" dirty="0" err="1"/>
              <a:t>successful</a:t>
            </a:r>
            <a:r>
              <a:rPr lang="it-IT" sz="2000" dirty="0"/>
              <a:t>. For gene therapy, a normal γc gene is expressed using a viral vector in HSCs taken from patients, and the cells are then transplanted back into the patients. The </a:t>
            </a:r>
            <a:r>
              <a:rPr lang="it-IT" sz="2000" dirty="0" err="1"/>
              <a:t>clinical</a:t>
            </a:r>
            <a:r>
              <a:rPr lang="it-IT" sz="2000" dirty="0"/>
              <a:t> </a:t>
            </a:r>
            <a:r>
              <a:rPr lang="it-IT" sz="2000" dirty="0" err="1"/>
              <a:t>experience</a:t>
            </a:r>
            <a:r>
              <a:rPr lang="it-IT" sz="2000" dirty="0"/>
              <a:t> </a:t>
            </a:r>
            <a:r>
              <a:rPr lang="it-IT" sz="2000" dirty="0" err="1"/>
              <a:t>is</a:t>
            </a:r>
            <a:r>
              <a:rPr lang="it-IT" sz="2000" dirty="0"/>
              <a:t> </a:t>
            </a:r>
            <a:r>
              <a:rPr lang="it-IT" sz="2000" dirty="0" err="1"/>
              <a:t>small</a:t>
            </a:r>
            <a:r>
              <a:rPr lang="it-IT" sz="2000" dirty="0"/>
              <a:t>, </a:t>
            </a:r>
            <a:r>
              <a:rPr lang="it-IT" sz="2000" dirty="0" err="1"/>
              <a:t>but</a:t>
            </a:r>
            <a:r>
              <a:rPr lang="it-IT" sz="2000" dirty="0"/>
              <a:t> some </a:t>
            </a:r>
            <a:r>
              <a:rPr lang="it-IT" sz="2000" dirty="0" err="1"/>
              <a:t>patients</a:t>
            </a:r>
            <a:r>
              <a:rPr lang="it-IT" sz="2000" dirty="0"/>
              <a:t> </a:t>
            </a:r>
            <a:r>
              <a:rPr lang="it-IT" sz="2000" dirty="0" err="1"/>
              <a:t>have</a:t>
            </a:r>
            <a:r>
              <a:rPr lang="it-IT" sz="2000" dirty="0"/>
              <a:t> </a:t>
            </a:r>
            <a:r>
              <a:rPr lang="it-IT" sz="2000" dirty="0" err="1"/>
              <a:t>shown</a:t>
            </a:r>
            <a:r>
              <a:rPr lang="it-IT" sz="2000" dirty="0"/>
              <a:t> </a:t>
            </a:r>
            <a:r>
              <a:rPr lang="it-IT" sz="2000" dirty="0" err="1"/>
              <a:t>reconstitution</a:t>
            </a:r>
            <a:r>
              <a:rPr lang="it-IT" sz="2000" dirty="0"/>
              <a:t> </a:t>
            </a:r>
            <a:r>
              <a:rPr lang="it-IT" sz="2000" dirty="0" err="1"/>
              <a:t>of</a:t>
            </a:r>
            <a:r>
              <a:rPr lang="it-IT" sz="2000" dirty="0"/>
              <a:t> </a:t>
            </a:r>
            <a:r>
              <a:rPr lang="it-IT" sz="2000" dirty="0" err="1"/>
              <a:t>their</a:t>
            </a:r>
            <a:r>
              <a:rPr lang="it-IT" sz="2000" dirty="0"/>
              <a:t> immune </a:t>
            </a:r>
            <a:r>
              <a:rPr lang="it-IT" sz="2000" dirty="0" err="1"/>
              <a:t>systems</a:t>
            </a:r>
            <a:r>
              <a:rPr lang="it-IT" sz="2000" dirty="0"/>
              <a:t> </a:t>
            </a:r>
            <a:r>
              <a:rPr lang="it-IT" sz="2000" dirty="0" err="1"/>
              <a:t>for</a:t>
            </a:r>
            <a:r>
              <a:rPr lang="it-IT" sz="2000" dirty="0"/>
              <a:t> </a:t>
            </a:r>
            <a:r>
              <a:rPr lang="it-IT" sz="2000" dirty="0" err="1"/>
              <a:t>several</a:t>
            </a:r>
            <a:r>
              <a:rPr lang="it-IT" sz="2000" dirty="0"/>
              <a:t> </a:t>
            </a:r>
            <a:r>
              <a:rPr lang="it-IT" sz="2000" dirty="0" err="1"/>
              <a:t>years</a:t>
            </a:r>
            <a:r>
              <a:rPr lang="it-IT" sz="2000" dirty="0"/>
              <a:t> </a:t>
            </a:r>
            <a:r>
              <a:rPr lang="it-IT" sz="2000" dirty="0" err="1"/>
              <a:t>after</a:t>
            </a:r>
            <a:r>
              <a:rPr lang="it-IT" sz="2000" dirty="0"/>
              <a:t> </a:t>
            </a:r>
            <a:r>
              <a:rPr lang="it-IT" sz="2000" dirty="0" err="1"/>
              <a:t>therapy</a:t>
            </a:r>
            <a:r>
              <a:rPr lang="it-IT" sz="2000" dirty="0"/>
              <a:t>. </a:t>
            </a:r>
            <a:r>
              <a:rPr lang="it-IT" sz="2000" dirty="0" err="1"/>
              <a:t>Unfortunately</a:t>
            </a:r>
            <a:r>
              <a:rPr lang="it-IT" sz="2000" dirty="0"/>
              <a:t>, </a:t>
            </a:r>
            <a:r>
              <a:rPr lang="it-IT" sz="2000" dirty="0" err="1"/>
              <a:t>however</a:t>
            </a:r>
            <a:r>
              <a:rPr lang="it-IT" sz="2000" dirty="0"/>
              <a:t>, </a:t>
            </a:r>
            <a:r>
              <a:rPr lang="it-IT" sz="2000" dirty="0" err="1"/>
              <a:t>about</a:t>
            </a:r>
            <a:r>
              <a:rPr lang="it-IT" sz="2000" dirty="0"/>
              <a:t> 20% </a:t>
            </a:r>
            <a:r>
              <a:rPr lang="it-IT" sz="2000" dirty="0" err="1"/>
              <a:t>of</a:t>
            </a:r>
            <a:r>
              <a:rPr lang="it-IT" sz="2000" dirty="0"/>
              <a:t> </a:t>
            </a:r>
            <a:r>
              <a:rPr lang="it-IT" sz="2000" dirty="0" err="1"/>
              <a:t>patients</a:t>
            </a:r>
            <a:r>
              <a:rPr lang="it-IT" sz="2000" dirty="0"/>
              <a:t> </a:t>
            </a:r>
            <a:r>
              <a:rPr lang="it-IT" sz="2000" dirty="0" err="1"/>
              <a:t>receiving</a:t>
            </a:r>
            <a:r>
              <a:rPr lang="it-IT" sz="2000" dirty="0"/>
              <a:t> a </a:t>
            </a:r>
            <a:r>
              <a:rPr lang="it-IT" sz="2000" dirty="0" err="1"/>
              <a:t>first-generation</a:t>
            </a:r>
            <a:r>
              <a:rPr lang="it-IT" sz="2000" dirty="0"/>
              <a:t> </a:t>
            </a:r>
            <a:r>
              <a:rPr lang="it-IT" sz="2000" dirty="0" err="1"/>
              <a:t>viral</a:t>
            </a:r>
            <a:r>
              <a:rPr lang="it-IT" sz="2000" dirty="0"/>
              <a:t> </a:t>
            </a:r>
            <a:r>
              <a:rPr lang="it-IT" sz="2000" dirty="0" err="1"/>
              <a:t>vector</a:t>
            </a:r>
            <a:r>
              <a:rPr lang="it-IT" sz="2000" dirty="0"/>
              <a:t> </a:t>
            </a:r>
            <a:r>
              <a:rPr lang="it-IT" sz="2000" dirty="0" err="1"/>
              <a:t>developed</a:t>
            </a:r>
            <a:r>
              <a:rPr lang="it-IT" sz="2000" dirty="0"/>
              <a:t> </a:t>
            </a:r>
            <a:r>
              <a:rPr lang="it-IT" sz="2000" dirty="0" err="1"/>
              <a:t>T</a:t>
            </a:r>
            <a:r>
              <a:rPr lang="it-IT" sz="2000" dirty="0"/>
              <a:t> </a:t>
            </a:r>
            <a:r>
              <a:rPr lang="it-IT" sz="2000" dirty="0" err="1"/>
              <a:t>cell</a:t>
            </a:r>
            <a:r>
              <a:rPr lang="it-IT" sz="2000" dirty="0"/>
              <a:t> acute </a:t>
            </a:r>
            <a:r>
              <a:rPr lang="it-IT" sz="2000" dirty="0" err="1"/>
              <a:t>lymphoblastic</a:t>
            </a:r>
            <a:r>
              <a:rPr lang="it-IT" sz="2000" dirty="0"/>
              <a:t> </a:t>
            </a:r>
            <a:r>
              <a:rPr lang="it-IT" sz="2000" dirty="0" err="1"/>
              <a:t>leukemia</a:t>
            </a:r>
            <a:r>
              <a:rPr lang="it-IT" sz="2000" dirty="0"/>
              <a:t> (T-ALL), </a:t>
            </a:r>
            <a:r>
              <a:rPr lang="it-IT" sz="2000" dirty="0" err="1"/>
              <a:t>highlighting</a:t>
            </a:r>
            <a:r>
              <a:rPr lang="it-IT" sz="2000" dirty="0"/>
              <a:t> the </a:t>
            </a:r>
            <a:r>
              <a:rPr lang="it-IT" sz="2000" dirty="0" err="1"/>
              <a:t>dangers</a:t>
            </a:r>
            <a:r>
              <a:rPr lang="it-IT" sz="2000" dirty="0"/>
              <a:t> </a:t>
            </a:r>
            <a:r>
              <a:rPr lang="it-IT" sz="2000" dirty="0" err="1"/>
              <a:t>of</a:t>
            </a:r>
            <a:r>
              <a:rPr lang="it-IT" sz="2000" dirty="0"/>
              <a:t> </a:t>
            </a:r>
            <a:r>
              <a:rPr lang="it-IT" sz="2000" dirty="0" err="1"/>
              <a:t>this</a:t>
            </a:r>
            <a:r>
              <a:rPr lang="it-IT" sz="2000" dirty="0"/>
              <a:t> </a:t>
            </a:r>
            <a:r>
              <a:rPr lang="it-IT" sz="2000" dirty="0" err="1"/>
              <a:t>particular</a:t>
            </a:r>
            <a:r>
              <a:rPr lang="it-IT" sz="2000" dirty="0"/>
              <a:t> </a:t>
            </a:r>
            <a:r>
              <a:rPr lang="it-IT" sz="2000" dirty="0" err="1"/>
              <a:t>approach</a:t>
            </a:r>
            <a:r>
              <a:rPr lang="it-IT" sz="2000" dirty="0"/>
              <a:t> </a:t>
            </a:r>
            <a:r>
              <a:rPr lang="it-IT" sz="2000" dirty="0" err="1"/>
              <a:t>to</a:t>
            </a:r>
            <a:r>
              <a:rPr lang="it-IT" sz="2000" dirty="0"/>
              <a:t> gene </a:t>
            </a:r>
            <a:r>
              <a:rPr lang="it-IT" sz="2000" dirty="0" err="1"/>
              <a:t>therapy</a:t>
            </a:r>
            <a:r>
              <a:rPr lang="it-IT" sz="2000" dirty="0"/>
              <a:t>.</a:t>
            </a:r>
          </a:p>
        </p:txBody>
      </p:sp>
      <p:pic>
        <p:nvPicPr>
          <p:cNvPr id="3" name="Immagine 2" descr="Schermata 2018-09-22 alle 08.16.37.png"/>
          <p:cNvPicPr>
            <a:picLocks noChangeAspect="1"/>
          </p:cNvPicPr>
          <p:nvPr/>
        </p:nvPicPr>
        <p:blipFill>
          <a:blip r:embed="rId2"/>
          <a:stretch>
            <a:fillRect/>
          </a:stretch>
        </p:blipFill>
        <p:spPr>
          <a:xfrm>
            <a:off x="6096000" y="758186"/>
            <a:ext cx="4313610" cy="5255904"/>
          </a:xfrm>
          <a:prstGeom prst="rect">
            <a:avLst/>
          </a:prstGeom>
        </p:spPr>
      </p:pic>
    </p:spTree>
    <p:extLst>
      <p:ext uri="{BB962C8B-B14F-4D97-AF65-F5344CB8AC3E}">
        <p14:creationId xmlns:p14="http://schemas.microsoft.com/office/powerpoint/2010/main" val="2860274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96520" y="249044"/>
            <a:ext cx="8372463" cy="6217088"/>
          </a:xfrm>
          <a:prstGeom prst="rect">
            <a:avLst/>
          </a:prstGeom>
        </p:spPr>
        <p:txBody>
          <a:bodyPr wrap="square">
            <a:spAutoFit/>
          </a:bodyPr>
          <a:lstStyle/>
          <a:p>
            <a:r>
              <a:rPr lang="it-IT" sz="2000" b="1" dirty="0" err="1"/>
              <a:t>X-Linked</a:t>
            </a:r>
            <a:r>
              <a:rPr lang="it-IT" sz="2000" b="1" dirty="0"/>
              <a:t> </a:t>
            </a:r>
            <a:r>
              <a:rPr lang="it-IT" sz="2000" b="1" dirty="0" err="1"/>
              <a:t>Agammaglobulinemia</a:t>
            </a:r>
            <a:endParaRPr lang="it-IT" sz="2000" b="1" dirty="0"/>
          </a:p>
          <a:p>
            <a:endParaRPr lang="it-IT" dirty="0"/>
          </a:p>
          <a:p>
            <a:r>
              <a:rPr lang="it-IT" b="1" dirty="0" err="1"/>
              <a:t>X-linked</a:t>
            </a:r>
            <a:r>
              <a:rPr lang="it-IT" b="1" dirty="0"/>
              <a:t> </a:t>
            </a:r>
            <a:r>
              <a:rPr lang="it-IT" b="1" dirty="0" err="1"/>
              <a:t>agammaglobulinemia</a:t>
            </a:r>
            <a:r>
              <a:rPr lang="it-IT" b="1" dirty="0"/>
              <a:t> (XLA), or </a:t>
            </a:r>
            <a:r>
              <a:rPr lang="it-IT" b="1" dirty="0" err="1"/>
              <a:t>Bruton</a:t>
            </a:r>
            <a:r>
              <a:rPr lang="it-IT" b="1" dirty="0"/>
              <a:t> </a:t>
            </a:r>
            <a:r>
              <a:rPr lang="it-IT" b="1" dirty="0" err="1"/>
              <a:t>disease</a:t>
            </a:r>
            <a:r>
              <a:rPr lang="it-IT" b="1" dirty="0"/>
              <a:t>, </a:t>
            </a:r>
            <a:r>
              <a:rPr lang="it-IT" b="1" dirty="0" err="1"/>
              <a:t>is</a:t>
            </a:r>
            <a:r>
              <a:rPr lang="it-IT" b="1" dirty="0"/>
              <a:t> </a:t>
            </a:r>
            <a:r>
              <a:rPr lang="it-IT" b="1" dirty="0" err="1"/>
              <a:t>characterized</a:t>
            </a:r>
            <a:r>
              <a:rPr lang="it-IT" b="1" dirty="0"/>
              <a:t> </a:t>
            </a:r>
            <a:r>
              <a:rPr lang="it-IT" b="1" dirty="0" err="1"/>
              <a:t>by</a:t>
            </a:r>
            <a:r>
              <a:rPr lang="it-IT" b="1" dirty="0"/>
              <a:t> the </a:t>
            </a:r>
            <a:r>
              <a:rPr lang="it-IT" b="1" dirty="0" err="1"/>
              <a:t>failure</a:t>
            </a:r>
            <a:r>
              <a:rPr lang="it-IT" b="1" dirty="0"/>
              <a:t> </a:t>
            </a:r>
            <a:r>
              <a:rPr lang="it-IT" b="1" dirty="0" err="1"/>
              <a:t>of</a:t>
            </a:r>
            <a:r>
              <a:rPr lang="it-IT" b="1" dirty="0"/>
              <a:t> </a:t>
            </a:r>
            <a:r>
              <a:rPr lang="it-IT" b="1" dirty="0" err="1"/>
              <a:t>pre–B</a:t>
            </a:r>
            <a:r>
              <a:rPr lang="it-IT" b="1" dirty="0"/>
              <a:t> </a:t>
            </a:r>
            <a:r>
              <a:rPr lang="it-IT" b="1" dirty="0" err="1"/>
              <a:t>cells</a:t>
            </a:r>
            <a:r>
              <a:rPr lang="it-IT" b="1" dirty="0"/>
              <a:t> </a:t>
            </a:r>
            <a:r>
              <a:rPr lang="it-IT" b="1" dirty="0" err="1"/>
              <a:t>to</a:t>
            </a:r>
            <a:r>
              <a:rPr lang="it-IT" b="1" dirty="0"/>
              <a:t> </a:t>
            </a:r>
            <a:r>
              <a:rPr lang="it-IT" b="1" dirty="0" err="1"/>
              <a:t>differentiate</a:t>
            </a:r>
            <a:r>
              <a:rPr lang="it-IT" b="1" dirty="0"/>
              <a:t> </a:t>
            </a:r>
            <a:r>
              <a:rPr lang="it-IT" b="1" dirty="0" err="1"/>
              <a:t>into</a:t>
            </a:r>
            <a:r>
              <a:rPr lang="it-IT" b="1" dirty="0"/>
              <a:t> mature </a:t>
            </a:r>
            <a:r>
              <a:rPr lang="it-IT" b="1" dirty="0" err="1"/>
              <a:t>B</a:t>
            </a:r>
            <a:r>
              <a:rPr lang="it-IT" b="1" dirty="0"/>
              <a:t> </a:t>
            </a:r>
            <a:r>
              <a:rPr lang="it-IT" b="1" dirty="0" err="1"/>
              <a:t>cells</a:t>
            </a:r>
            <a:r>
              <a:rPr lang="it-IT" b="1" dirty="0"/>
              <a:t> and, </a:t>
            </a:r>
            <a:r>
              <a:rPr lang="it-IT" b="1" dirty="0" err="1"/>
              <a:t>as</a:t>
            </a:r>
            <a:r>
              <a:rPr lang="it-IT" b="1" dirty="0"/>
              <a:t> the </a:t>
            </a:r>
            <a:r>
              <a:rPr lang="it-IT" b="1" dirty="0" err="1"/>
              <a:t>name</a:t>
            </a:r>
            <a:r>
              <a:rPr lang="it-IT" b="1" dirty="0"/>
              <a:t> </a:t>
            </a:r>
            <a:r>
              <a:rPr lang="it-IT" b="1" dirty="0" err="1"/>
              <a:t>implies</a:t>
            </a:r>
            <a:r>
              <a:rPr lang="it-IT" b="1" dirty="0"/>
              <a:t>, a </a:t>
            </a:r>
            <a:r>
              <a:rPr lang="it-IT" b="1" dirty="0" err="1"/>
              <a:t>resultant</a:t>
            </a:r>
            <a:r>
              <a:rPr lang="it-IT" b="1" dirty="0"/>
              <a:t> </a:t>
            </a:r>
            <a:r>
              <a:rPr lang="it-IT" b="1" dirty="0" err="1"/>
              <a:t>absence</a:t>
            </a:r>
            <a:r>
              <a:rPr lang="it-IT" b="1" dirty="0"/>
              <a:t> </a:t>
            </a:r>
            <a:r>
              <a:rPr lang="it-IT" b="1" dirty="0" err="1"/>
              <a:t>of</a:t>
            </a:r>
            <a:r>
              <a:rPr lang="it-IT" b="1" dirty="0"/>
              <a:t> </a:t>
            </a:r>
            <a:r>
              <a:rPr lang="it-IT" b="1" dirty="0" err="1"/>
              <a:t>antibodies</a:t>
            </a:r>
            <a:r>
              <a:rPr lang="it-IT" b="1" dirty="0"/>
              <a:t> (gamma </a:t>
            </a:r>
            <a:r>
              <a:rPr lang="it-IT" b="1" dirty="0" err="1"/>
              <a:t>globulin</a:t>
            </a:r>
            <a:r>
              <a:rPr lang="it-IT" b="1" dirty="0"/>
              <a:t>) in the </a:t>
            </a:r>
            <a:r>
              <a:rPr lang="it-IT" b="1" dirty="0" err="1"/>
              <a:t>blood</a:t>
            </a:r>
            <a:r>
              <a:rPr lang="it-IT" b="1" dirty="0"/>
              <a:t>.</a:t>
            </a:r>
          </a:p>
          <a:p>
            <a:r>
              <a:rPr lang="it-IT" dirty="0" err="1"/>
              <a:t>It</a:t>
            </a:r>
            <a:r>
              <a:rPr lang="it-IT" dirty="0"/>
              <a:t> </a:t>
            </a:r>
            <a:r>
              <a:rPr lang="it-IT" dirty="0" err="1"/>
              <a:t>is</a:t>
            </a:r>
            <a:r>
              <a:rPr lang="it-IT" dirty="0"/>
              <a:t> </a:t>
            </a:r>
            <a:r>
              <a:rPr lang="it-IT" dirty="0" err="1"/>
              <a:t>one</a:t>
            </a:r>
            <a:r>
              <a:rPr lang="it-IT" dirty="0"/>
              <a:t> </a:t>
            </a:r>
            <a:r>
              <a:rPr lang="it-IT" dirty="0" err="1"/>
              <a:t>of</a:t>
            </a:r>
            <a:r>
              <a:rPr lang="it-IT" dirty="0"/>
              <a:t> the more common </a:t>
            </a:r>
            <a:r>
              <a:rPr lang="it-IT" dirty="0" err="1"/>
              <a:t>forms</a:t>
            </a:r>
            <a:r>
              <a:rPr lang="it-IT" dirty="0"/>
              <a:t> </a:t>
            </a:r>
            <a:r>
              <a:rPr lang="it-IT" dirty="0" err="1"/>
              <a:t>of</a:t>
            </a:r>
            <a:r>
              <a:rPr lang="it-IT" dirty="0"/>
              <a:t> </a:t>
            </a:r>
            <a:r>
              <a:rPr lang="it-IT" dirty="0" err="1"/>
              <a:t>primary</a:t>
            </a:r>
            <a:r>
              <a:rPr lang="it-IT" dirty="0"/>
              <a:t> </a:t>
            </a:r>
            <a:r>
              <a:rPr lang="it-IT" dirty="0" err="1"/>
              <a:t>immunodeficiency</a:t>
            </a:r>
            <a:r>
              <a:rPr lang="it-IT" dirty="0"/>
              <a:t>, </a:t>
            </a:r>
            <a:r>
              <a:rPr lang="it-IT" dirty="0" err="1"/>
              <a:t>occurring</a:t>
            </a:r>
            <a:r>
              <a:rPr lang="it-IT" dirty="0"/>
              <a:t> at a </a:t>
            </a:r>
            <a:r>
              <a:rPr lang="it-IT" dirty="0" err="1"/>
              <a:t>frequency</a:t>
            </a:r>
            <a:r>
              <a:rPr lang="it-IT" dirty="0"/>
              <a:t> </a:t>
            </a:r>
            <a:r>
              <a:rPr lang="it-IT" dirty="0" err="1"/>
              <a:t>of</a:t>
            </a:r>
            <a:r>
              <a:rPr lang="it-IT" dirty="0"/>
              <a:t> </a:t>
            </a:r>
            <a:r>
              <a:rPr lang="it-IT" dirty="0" err="1"/>
              <a:t>about</a:t>
            </a:r>
            <a:r>
              <a:rPr lang="it-IT" dirty="0"/>
              <a:t> </a:t>
            </a:r>
            <a:r>
              <a:rPr lang="it-IT" dirty="0" err="1"/>
              <a:t>1</a:t>
            </a:r>
            <a:r>
              <a:rPr lang="it-IT" dirty="0"/>
              <a:t> in 100,000 male </a:t>
            </a:r>
            <a:r>
              <a:rPr lang="it-IT" dirty="0" err="1"/>
              <a:t>infants</a:t>
            </a:r>
            <a:r>
              <a:rPr lang="it-IT" dirty="0"/>
              <a:t>. </a:t>
            </a:r>
            <a:r>
              <a:rPr lang="it-IT" dirty="0" err="1"/>
              <a:t>During</a:t>
            </a:r>
            <a:r>
              <a:rPr lang="it-IT" dirty="0"/>
              <a:t> </a:t>
            </a:r>
            <a:r>
              <a:rPr lang="it-IT" dirty="0" err="1"/>
              <a:t>normal</a:t>
            </a:r>
            <a:r>
              <a:rPr lang="it-IT" dirty="0"/>
              <a:t> </a:t>
            </a:r>
            <a:r>
              <a:rPr lang="it-IT" dirty="0" err="1"/>
              <a:t>B-cell</a:t>
            </a:r>
            <a:r>
              <a:rPr lang="it-IT" dirty="0"/>
              <a:t> </a:t>
            </a:r>
            <a:r>
              <a:rPr lang="it-IT" dirty="0" err="1"/>
              <a:t>maturation</a:t>
            </a:r>
            <a:r>
              <a:rPr lang="it-IT" dirty="0"/>
              <a:t>, </a:t>
            </a:r>
            <a:r>
              <a:rPr lang="it-IT" dirty="0" err="1"/>
              <a:t>immunoglobulin</a:t>
            </a:r>
            <a:r>
              <a:rPr lang="it-IT" dirty="0"/>
              <a:t> (Ig) </a:t>
            </a:r>
            <a:r>
              <a:rPr lang="it-IT" dirty="0" err="1"/>
              <a:t>heavy</a:t>
            </a:r>
            <a:r>
              <a:rPr lang="it-IT" dirty="0"/>
              <a:t> </a:t>
            </a:r>
            <a:r>
              <a:rPr lang="it-IT" dirty="0" err="1"/>
              <a:t>chain</a:t>
            </a:r>
            <a:r>
              <a:rPr lang="it-IT" dirty="0"/>
              <a:t> </a:t>
            </a:r>
            <a:r>
              <a:rPr lang="it-IT" dirty="0" err="1"/>
              <a:t>genes</a:t>
            </a:r>
            <a:r>
              <a:rPr lang="it-IT" dirty="0"/>
              <a:t> are </a:t>
            </a:r>
            <a:r>
              <a:rPr lang="it-IT" dirty="0" err="1"/>
              <a:t>rearranged</a:t>
            </a:r>
            <a:r>
              <a:rPr lang="it-IT" dirty="0"/>
              <a:t> first, </a:t>
            </a:r>
            <a:r>
              <a:rPr lang="it-IT" dirty="0" err="1"/>
              <a:t>followed</a:t>
            </a:r>
            <a:r>
              <a:rPr lang="it-IT" dirty="0"/>
              <a:t> </a:t>
            </a:r>
            <a:r>
              <a:rPr lang="it-IT" dirty="0" err="1"/>
              <a:t>by</a:t>
            </a:r>
            <a:r>
              <a:rPr lang="it-IT" dirty="0"/>
              <a:t> light </a:t>
            </a:r>
            <a:r>
              <a:rPr lang="it-IT" dirty="0" err="1"/>
              <a:t>chain</a:t>
            </a:r>
            <a:r>
              <a:rPr lang="it-IT" dirty="0"/>
              <a:t> </a:t>
            </a:r>
            <a:r>
              <a:rPr lang="it-IT" dirty="0" err="1"/>
              <a:t>genes</a:t>
            </a:r>
            <a:r>
              <a:rPr lang="it-IT" dirty="0"/>
              <a:t>. At </a:t>
            </a:r>
            <a:r>
              <a:rPr lang="it-IT" dirty="0" err="1"/>
              <a:t>each</a:t>
            </a:r>
            <a:r>
              <a:rPr lang="it-IT" dirty="0"/>
              <a:t> stage, </a:t>
            </a:r>
            <a:r>
              <a:rPr lang="it-IT" dirty="0" err="1"/>
              <a:t>signals</a:t>
            </a:r>
            <a:r>
              <a:rPr lang="it-IT" dirty="0"/>
              <a:t> are </a:t>
            </a:r>
            <a:r>
              <a:rPr lang="it-IT" dirty="0" err="1"/>
              <a:t>received</a:t>
            </a:r>
            <a:r>
              <a:rPr lang="it-IT" dirty="0"/>
              <a:t> </a:t>
            </a:r>
            <a:r>
              <a:rPr lang="it-IT" dirty="0" err="1"/>
              <a:t>from</a:t>
            </a:r>
            <a:r>
              <a:rPr lang="it-IT" dirty="0"/>
              <a:t> the </a:t>
            </a:r>
            <a:r>
              <a:rPr lang="it-IT" dirty="0" err="1"/>
              <a:t>expressed</a:t>
            </a:r>
            <a:r>
              <a:rPr lang="it-IT" dirty="0"/>
              <a:t> </a:t>
            </a:r>
            <a:r>
              <a:rPr lang="it-IT" dirty="0" err="1"/>
              <a:t>components</a:t>
            </a:r>
            <a:r>
              <a:rPr lang="it-IT" dirty="0"/>
              <a:t> </a:t>
            </a:r>
            <a:r>
              <a:rPr lang="it-IT" dirty="0" err="1"/>
              <a:t>of</a:t>
            </a:r>
            <a:r>
              <a:rPr lang="it-IT" dirty="0"/>
              <a:t> the </a:t>
            </a:r>
            <a:r>
              <a:rPr lang="it-IT" dirty="0" err="1"/>
              <a:t>antigen</a:t>
            </a:r>
            <a:r>
              <a:rPr lang="it-IT" dirty="0"/>
              <a:t> </a:t>
            </a:r>
            <a:r>
              <a:rPr lang="it-IT" dirty="0" err="1"/>
              <a:t>receptor</a:t>
            </a:r>
            <a:r>
              <a:rPr lang="it-IT" dirty="0"/>
              <a:t> </a:t>
            </a:r>
            <a:r>
              <a:rPr lang="it-IT" dirty="0" err="1"/>
              <a:t>that</a:t>
            </a:r>
            <a:r>
              <a:rPr lang="it-IT" dirty="0"/>
              <a:t> drive </a:t>
            </a:r>
            <a:r>
              <a:rPr lang="it-IT" dirty="0" err="1"/>
              <a:t>maturation</a:t>
            </a:r>
            <a:r>
              <a:rPr lang="it-IT" dirty="0"/>
              <a:t> </a:t>
            </a:r>
            <a:r>
              <a:rPr lang="it-IT" dirty="0" err="1"/>
              <a:t>to</a:t>
            </a:r>
            <a:r>
              <a:rPr lang="it-IT" dirty="0"/>
              <a:t> the </a:t>
            </a:r>
            <a:r>
              <a:rPr lang="it-IT" dirty="0" err="1"/>
              <a:t>next</a:t>
            </a:r>
            <a:r>
              <a:rPr lang="it-IT" dirty="0"/>
              <a:t> stage; </a:t>
            </a:r>
            <a:r>
              <a:rPr lang="it-IT" dirty="0" err="1"/>
              <a:t>these</a:t>
            </a:r>
            <a:r>
              <a:rPr lang="it-IT" dirty="0"/>
              <a:t> </a:t>
            </a:r>
            <a:r>
              <a:rPr lang="it-IT" dirty="0" err="1"/>
              <a:t>signals</a:t>
            </a:r>
            <a:r>
              <a:rPr lang="it-IT" dirty="0"/>
              <a:t> </a:t>
            </a:r>
            <a:r>
              <a:rPr lang="it-IT" dirty="0" err="1"/>
              <a:t>act</a:t>
            </a:r>
            <a:r>
              <a:rPr lang="it-IT" dirty="0"/>
              <a:t> </a:t>
            </a:r>
            <a:r>
              <a:rPr lang="it-IT" dirty="0" err="1"/>
              <a:t>as</a:t>
            </a:r>
            <a:r>
              <a:rPr lang="it-IT" dirty="0"/>
              <a:t> </a:t>
            </a:r>
            <a:r>
              <a:rPr lang="it-IT" dirty="0" err="1"/>
              <a:t>quality</a:t>
            </a:r>
            <a:r>
              <a:rPr lang="it-IT" dirty="0"/>
              <a:t> </a:t>
            </a:r>
            <a:r>
              <a:rPr lang="it-IT" dirty="0" err="1"/>
              <a:t>controls</a:t>
            </a:r>
            <a:r>
              <a:rPr lang="it-IT" dirty="0"/>
              <a:t>, </a:t>
            </a:r>
            <a:r>
              <a:rPr lang="it-IT" dirty="0" err="1"/>
              <a:t>to</a:t>
            </a:r>
            <a:r>
              <a:rPr lang="it-IT" dirty="0"/>
              <a:t> </a:t>
            </a:r>
            <a:r>
              <a:rPr lang="it-IT" dirty="0" err="1"/>
              <a:t>ensure</a:t>
            </a:r>
            <a:r>
              <a:rPr lang="it-IT" dirty="0"/>
              <a:t> </a:t>
            </a:r>
            <a:r>
              <a:rPr lang="it-IT" dirty="0" err="1"/>
              <a:t>that</a:t>
            </a:r>
            <a:r>
              <a:rPr lang="it-IT" dirty="0"/>
              <a:t> the </a:t>
            </a:r>
            <a:r>
              <a:rPr lang="it-IT" dirty="0" err="1"/>
              <a:t>correct</a:t>
            </a:r>
            <a:r>
              <a:rPr lang="it-IT" dirty="0"/>
              <a:t> </a:t>
            </a:r>
            <a:r>
              <a:rPr lang="it-IT" dirty="0" err="1"/>
              <a:t>receptor</a:t>
            </a:r>
            <a:r>
              <a:rPr lang="it-IT" dirty="0"/>
              <a:t> </a:t>
            </a:r>
            <a:r>
              <a:rPr lang="it-IT" dirty="0" err="1"/>
              <a:t>proteins</a:t>
            </a:r>
            <a:r>
              <a:rPr lang="it-IT" dirty="0"/>
              <a:t> are </a:t>
            </a:r>
            <a:r>
              <a:rPr lang="it-IT" dirty="0" err="1"/>
              <a:t>being</a:t>
            </a:r>
            <a:r>
              <a:rPr lang="it-IT" dirty="0"/>
              <a:t> </a:t>
            </a:r>
            <a:r>
              <a:rPr lang="it-IT" dirty="0" err="1"/>
              <a:t>produced</a:t>
            </a:r>
            <a:r>
              <a:rPr lang="it-IT" dirty="0"/>
              <a:t>. </a:t>
            </a:r>
          </a:p>
          <a:p>
            <a:endParaRPr lang="it-IT" dirty="0"/>
          </a:p>
          <a:p>
            <a:r>
              <a:rPr lang="it-IT" dirty="0"/>
              <a:t>In XLA, </a:t>
            </a:r>
            <a:r>
              <a:rPr lang="it-IT" dirty="0" err="1"/>
              <a:t>B-cell</a:t>
            </a:r>
            <a:r>
              <a:rPr lang="it-IT" dirty="0"/>
              <a:t> </a:t>
            </a:r>
            <a:r>
              <a:rPr lang="it-IT" dirty="0" err="1"/>
              <a:t>maturation</a:t>
            </a:r>
            <a:r>
              <a:rPr lang="it-IT" dirty="0"/>
              <a:t> </a:t>
            </a:r>
            <a:r>
              <a:rPr lang="it-IT" dirty="0" err="1"/>
              <a:t>stops</a:t>
            </a:r>
            <a:r>
              <a:rPr lang="it-IT" dirty="0"/>
              <a:t> </a:t>
            </a:r>
            <a:r>
              <a:rPr lang="it-IT" dirty="0" err="1"/>
              <a:t>after</a:t>
            </a:r>
            <a:r>
              <a:rPr lang="it-IT" dirty="0"/>
              <a:t> the </a:t>
            </a:r>
            <a:r>
              <a:rPr lang="it-IT" dirty="0" err="1"/>
              <a:t>initial</a:t>
            </a:r>
            <a:r>
              <a:rPr lang="it-IT" dirty="0"/>
              <a:t> </a:t>
            </a:r>
            <a:r>
              <a:rPr lang="it-IT" dirty="0" err="1"/>
              <a:t>heavy</a:t>
            </a:r>
            <a:r>
              <a:rPr lang="it-IT" dirty="0"/>
              <a:t> </a:t>
            </a:r>
            <a:r>
              <a:rPr lang="it-IT" dirty="0" err="1"/>
              <a:t>chain</a:t>
            </a:r>
            <a:r>
              <a:rPr lang="it-IT" dirty="0"/>
              <a:t> gene </a:t>
            </a:r>
            <a:r>
              <a:rPr lang="it-IT" dirty="0" err="1"/>
              <a:t>rearrangement</a:t>
            </a:r>
            <a:r>
              <a:rPr lang="it-IT" dirty="0"/>
              <a:t> </a:t>
            </a:r>
            <a:r>
              <a:rPr lang="it-IT" dirty="0" err="1"/>
              <a:t>because</a:t>
            </a:r>
            <a:r>
              <a:rPr lang="it-IT" dirty="0"/>
              <a:t> </a:t>
            </a:r>
            <a:r>
              <a:rPr lang="it-IT" dirty="0" err="1"/>
              <a:t>of</a:t>
            </a:r>
            <a:r>
              <a:rPr lang="it-IT" dirty="0"/>
              <a:t> </a:t>
            </a:r>
            <a:r>
              <a:rPr lang="it-IT" dirty="0" err="1"/>
              <a:t>mutations</a:t>
            </a:r>
            <a:r>
              <a:rPr lang="it-IT" dirty="0"/>
              <a:t> in a </a:t>
            </a:r>
            <a:r>
              <a:rPr lang="it-IT" dirty="0" err="1"/>
              <a:t>tyrosine</a:t>
            </a:r>
            <a:r>
              <a:rPr lang="it-IT" dirty="0"/>
              <a:t> </a:t>
            </a:r>
            <a:r>
              <a:rPr lang="it-IT" dirty="0" err="1"/>
              <a:t>kinase</a:t>
            </a:r>
            <a:r>
              <a:rPr lang="it-IT" dirty="0"/>
              <a:t> </a:t>
            </a:r>
            <a:r>
              <a:rPr lang="it-IT" dirty="0" err="1"/>
              <a:t>that</a:t>
            </a:r>
            <a:r>
              <a:rPr lang="it-IT" dirty="0"/>
              <a:t> </a:t>
            </a:r>
            <a:r>
              <a:rPr lang="it-IT" dirty="0" err="1"/>
              <a:t>is</a:t>
            </a:r>
            <a:r>
              <a:rPr lang="it-IT" dirty="0"/>
              <a:t> </a:t>
            </a:r>
            <a:r>
              <a:rPr lang="it-IT" dirty="0" err="1"/>
              <a:t>associated</a:t>
            </a:r>
            <a:r>
              <a:rPr lang="it-IT" dirty="0"/>
              <a:t> </a:t>
            </a:r>
            <a:r>
              <a:rPr lang="it-IT" dirty="0" err="1"/>
              <a:t>with</a:t>
            </a:r>
            <a:r>
              <a:rPr lang="it-IT" dirty="0"/>
              <a:t> the </a:t>
            </a:r>
            <a:r>
              <a:rPr lang="it-IT" dirty="0" err="1"/>
              <a:t>pre–B-cell</a:t>
            </a:r>
            <a:r>
              <a:rPr lang="it-IT" dirty="0"/>
              <a:t> </a:t>
            </a:r>
            <a:r>
              <a:rPr lang="it-IT" dirty="0" err="1"/>
              <a:t>receptor</a:t>
            </a:r>
            <a:r>
              <a:rPr lang="it-IT" dirty="0"/>
              <a:t> and </a:t>
            </a:r>
            <a:r>
              <a:rPr lang="it-IT" dirty="0" err="1"/>
              <a:t>is</a:t>
            </a:r>
            <a:r>
              <a:rPr lang="it-IT" dirty="0"/>
              <a:t> </a:t>
            </a:r>
            <a:r>
              <a:rPr lang="it-IT" dirty="0" err="1"/>
              <a:t>involved</a:t>
            </a:r>
            <a:r>
              <a:rPr lang="it-IT" dirty="0"/>
              <a:t> in </a:t>
            </a:r>
            <a:r>
              <a:rPr lang="it-IT" dirty="0" err="1"/>
              <a:t>pre-B-cell</a:t>
            </a:r>
            <a:r>
              <a:rPr lang="it-IT" dirty="0"/>
              <a:t> </a:t>
            </a:r>
            <a:r>
              <a:rPr lang="it-IT" dirty="0" err="1"/>
              <a:t>signal</a:t>
            </a:r>
            <a:r>
              <a:rPr lang="it-IT" dirty="0"/>
              <a:t> </a:t>
            </a:r>
            <a:r>
              <a:rPr lang="it-IT" dirty="0" err="1"/>
              <a:t>transduction</a:t>
            </a:r>
            <a:r>
              <a:rPr lang="it-IT" dirty="0"/>
              <a:t>. </a:t>
            </a:r>
            <a:r>
              <a:rPr lang="it-IT" dirty="0" err="1"/>
              <a:t>This</a:t>
            </a:r>
            <a:r>
              <a:rPr lang="it-IT" dirty="0"/>
              <a:t> </a:t>
            </a:r>
            <a:r>
              <a:rPr lang="it-IT" dirty="0" err="1"/>
              <a:t>kinase</a:t>
            </a:r>
            <a:r>
              <a:rPr lang="it-IT" dirty="0"/>
              <a:t> </a:t>
            </a:r>
            <a:r>
              <a:rPr lang="it-IT" dirty="0" err="1"/>
              <a:t>is</a:t>
            </a:r>
            <a:r>
              <a:rPr lang="it-IT" dirty="0"/>
              <a:t> </a:t>
            </a:r>
            <a:r>
              <a:rPr lang="it-IT" dirty="0" err="1"/>
              <a:t>called</a:t>
            </a:r>
            <a:r>
              <a:rPr lang="it-IT" dirty="0"/>
              <a:t> </a:t>
            </a:r>
            <a:r>
              <a:rPr lang="it-IT" dirty="0" err="1"/>
              <a:t>Bruton</a:t>
            </a:r>
            <a:r>
              <a:rPr lang="it-IT" dirty="0"/>
              <a:t> </a:t>
            </a:r>
            <a:r>
              <a:rPr lang="it-IT" dirty="0" err="1"/>
              <a:t>tyrosine</a:t>
            </a:r>
            <a:r>
              <a:rPr lang="it-IT" dirty="0"/>
              <a:t> </a:t>
            </a:r>
            <a:r>
              <a:rPr lang="it-IT" dirty="0" err="1"/>
              <a:t>kinase</a:t>
            </a:r>
            <a:r>
              <a:rPr lang="it-IT" dirty="0"/>
              <a:t> (BTK). </a:t>
            </a:r>
            <a:r>
              <a:rPr lang="it-IT" b="1" dirty="0" err="1"/>
              <a:t>When</a:t>
            </a:r>
            <a:r>
              <a:rPr lang="it-IT" b="1" dirty="0"/>
              <a:t> BTK </a:t>
            </a:r>
            <a:r>
              <a:rPr lang="it-IT" b="1" dirty="0" err="1"/>
              <a:t>is</a:t>
            </a:r>
            <a:r>
              <a:rPr lang="it-IT" b="1" dirty="0"/>
              <a:t> </a:t>
            </a:r>
            <a:r>
              <a:rPr lang="it-IT" b="1" dirty="0" err="1"/>
              <a:t>nonfunctional</a:t>
            </a:r>
            <a:r>
              <a:rPr lang="it-IT" b="1" dirty="0"/>
              <a:t>, the </a:t>
            </a:r>
            <a:r>
              <a:rPr lang="it-IT" b="1" dirty="0" err="1"/>
              <a:t>pre–B-cell</a:t>
            </a:r>
            <a:r>
              <a:rPr lang="it-IT" b="1" dirty="0"/>
              <a:t> </a:t>
            </a:r>
            <a:r>
              <a:rPr lang="it-IT" b="1" dirty="0" err="1"/>
              <a:t>receptor</a:t>
            </a:r>
            <a:r>
              <a:rPr lang="it-IT" b="1" dirty="0"/>
              <a:t> </a:t>
            </a:r>
            <a:r>
              <a:rPr lang="it-IT" b="1" dirty="0" err="1"/>
              <a:t>cannot</a:t>
            </a:r>
            <a:r>
              <a:rPr lang="it-IT" b="1" dirty="0"/>
              <a:t> </a:t>
            </a:r>
            <a:r>
              <a:rPr lang="it-IT" b="1" dirty="0" err="1"/>
              <a:t>signal</a:t>
            </a:r>
            <a:r>
              <a:rPr lang="it-IT" b="1" dirty="0"/>
              <a:t> the </a:t>
            </a:r>
            <a:r>
              <a:rPr lang="it-IT" b="1" dirty="0" err="1"/>
              <a:t>cells</a:t>
            </a:r>
            <a:r>
              <a:rPr lang="it-IT" b="1" dirty="0"/>
              <a:t> </a:t>
            </a:r>
            <a:r>
              <a:rPr lang="it-IT" b="1" dirty="0" err="1"/>
              <a:t>to</a:t>
            </a:r>
            <a:r>
              <a:rPr lang="it-IT" b="1" dirty="0"/>
              <a:t> </a:t>
            </a:r>
            <a:r>
              <a:rPr lang="it-IT" b="1" dirty="0" err="1"/>
              <a:t>proceed</a:t>
            </a:r>
            <a:r>
              <a:rPr lang="it-IT" b="1" dirty="0"/>
              <a:t> </a:t>
            </a:r>
            <a:r>
              <a:rPr lang="it-IT" b="1" dirty="0" err="1"/>
              <a:t>along</a:t>
            </a:r>
            <a:r>
              <a:rPr lang="it-IT" b="1" dirty="0"/>
              <a:t> the </a:t>
            </a:r>
            <a:r>
              <a:rPr lang="it-IT" b="1" dirty="0" err="1"/>
              <a:t>maturation</a:t>
            </a:r>
            <a:r>
              <a:rPr lang="it-IT" b="1" dirty="0"/>
              <a:t> </a:t>
            </a:r>
            <a:r>
              <a:rPr lang="it-IT" b="1" dirty="0" err="1"/>
              <a:t>pathway</a:t>
            </a:r>
            <a:r>
              <a:rPr lang="it-IT" dirty="0"/>
              <a:t>. As a </a:t>
            </a:r>
            <a:r>
              <a:rPr lang="it-IT" dirty="0" err="1"/>
              <a:t>result</a:t>
            </a:r>
            <a:r>
              <a:rPr lang="it-IT" dirty="0"/>
              <a:t>, Ig light </a:t>
            </a:r>
            <a:r>
              <a:rPr lang="it-IT" dirty="0" err="1"/>
              <a:t>chains</a:t>
            </a:r>
            <a:r>
              <a:rPr lang="it-IT" dirty="0"/>
              <a:t> are </a:t>
            </a:r>
            <a:r>
              <a:rPr lang="it-IT" dirty="0" err="1"/>
              <a:t>not</a:t>
            </a:r>
            <a:r>
              <a:rPr lang="it-IT" dirty="0"/>
              <a:t> </a:t>
            </a:r>
            <a:r>
              <a:rPr lang="it-IT" dirty="0" err="1"/>
              <a:t>produced</a:t>
            </a:r>
            <a:r>
              <a:rPr lang="it-IT" dirty="0"/>
              <a:t>, and the complete Ig </a:t>
            </a:r>
            <a:r>
              <a:rPr lang="it-IT" dirty="0" err="1"/>
              <a:t>molecule</a:t>
            </a:r>
            <a:r>
              <a:rPr lang="it-IT" dirty="0"/>
              <a:t> </a:t>
            </a:r>
            <a:r>
              <a:rPr lang="it-IT" dirty="0" err="1"/>
              <a:t>containing</a:t>
            </a:r>
            <a:r>
              <a:rPr lang="it-IT" dirty="0"/>
              <a:t> </a:t>
            </a:r>
            <a:r>
              <a:rPr lang="it-IT" dirty="0" err="1"/>
              <a:t>heavy</a:t>
            </a:r>
            <a:r>
              <a:rPr lang="it-IT" dirty="0"/>
              <a:t> and light </a:t>
            </a:r>
            <a:r>
              <a:rPr lang="it-IT" dirty="0" err="1"/>
              <a:t>chains</a:t>
            </a:r>
            <a:r>
              <a:rPr lang="it-IT" dirty="0"/>
              <a:t> </a:t>
            </a:r>
            <a:r>
              <a:rPr lang="it-IT" dirty="0" err="1"/>
              <a:t>cannot</a:t>
            </a:r>
            <a:r>
              <a:rPr lang="it-IT" dirty="0"/>
              <a:t> </a:t>
            </a:r>
            <a:r>
              <a:rPr lang="it-IT" dirty="0" err="1"/>
              <a:t>be</a:t>
            </a:r>
            <a:r>
              <a:rPr lang="it-IT" dirty="0"/>
              <a:t> </a:t>
            </a:r>
            <a:r>
              <a:rPr lang="it-IT" dirty="0" err="1"/>
              <a:t>assembled</a:t>
            </a:r>
            <a:r>
              <a:rPr lang="it-IT" dirty="0"/>
              <a:t> and </a:t>
            </a:r>
            <a:r>
              <a:rPr lang="it-IT" dirty="0" err="1"/>
              <a:t>transported</a:t>
            </a:r>
            <a:r>
              <a:rPr lang="it-IT" dirty="0"/>
              <a:t> </a:t>
            </a:r>
            <a:r>
              <a:rPr lang="it-IT" dirty="0" err="1"/>
              <a:t>to</a:t>
            </a:r>
            <a:r>
              <a:rPr lang="it-IT" dirty="0"/>
              <a:t> the </a:t>
            </a:r>
            <a:r>
              <a:rPr lang="it-IT" dirty="0" err="1"/>
              <a:t>cell</a:t>
            </a:r>
            <a:r>
              <a:rPr lang="it-IT" dirty="0"/>
              <a:t> membrane, </a:t>
            </a:r>
            <a:r>
              <a:rPr lang="it-IT" dirty="0" err="1"/>
              <a:t>although</a:t>
            </a:r>
            <a:r>
              <a:rPr lang="it-IT" dirty="0"/>
              <a:t> free </a:t>
            </a:r>
            <a:r>
              <a:rPr lang="it-IT" dirty="0" err="1"/>
              <a:t>heavy</a:t>
            </a:r>
            <a:r>
              <a:rPr lang="it-IT" dirty="0"/>
              <a:t> </a:t>
            </a:r>
            <a:r>
              <a:rPr lang="it-IT" dirty="0" err="1"/>
              <a:t>chains</a:t>
            </a:r>
            <a:r>
              <a:rPr lang="it-IT" dirty="0"/>
              <a:t> can </a:t>
            </a:r>
            <a:r>
              <a:rPr lang="it-IT" dirty="0" err="1"/>
              <a:t>be</a:t>
            </a:r>
            <a:r>
              <a:rPr lang="it-IT" dirty="0"/>
              <a:t> </a:t>
            </a:r>
            <a:r>
              <a:rPr lang="it-IT" dirty="0" err="1"/>
              <a:t>found</a:t>
            </a:r>
            <a:r>
              <a:rPr lang="it-IT" dirty="0"/>
              <a:t> in the </a:t>
            </a:r>
            <a:r>
              <a:rPr lang="it-IT" dirty="0" err="1"/>
              <a:t>cytoplasm</a:t>
            </a:r>
            <a:r>
              <a:rPr lang="it-IT" dirty="0"/>
              <a:t>. </a:t>
            </a:r>
            <a:r>
              <a:rPr lang="it-IT" dirty="0" err="1"/>
              <a:t>Because</a:t>
            </a:r>
            <a:r>
              <a:rPr lang="it-IT" dirty="0"/>
              <a:t> the BTK gene </a:t>
            </a:r>
            <a:r>
              <a:rPr lang="it-IT" dirty="0" err="1"/>
              <a:t>is</a:t>
            </a:r>
            <a:r>
              <a:rPr lang="it-IT" dirty="0"/>
              <a:t> on the </a:t>
            </a:r>
            <a:r>
              <a:rPr lang="it-IT" dirty="0" err="1"/>
              <a:t>X</a:t>
            </a:r>
            <a:r>
              <a:rPr lang="it-IT" dirty="0"/>
              <a:t> </a:t>
            </a:r>
            <a:r>
              <a:rPr lang="it-IT" dirty="0" err="1"/>
              <a:t>chromosome</a:t>
            </a:r>
            <a:r>
              <a:rPr lang="it-IT" dirty="0"/>
              <a:t>, the </a:t>
            </a:r>
            <a:r>
              <a:rPr lang="it-IT" dirty="0" err="1"/>
              <a:t>disorder</a:t>
            </a:r>
            <a:r>
              <a:rPr lang="it-IT" dirty="0"/>
              <a:t> </a:t>
            </a:r>
            <a:r>
              <a:rPr lang="it-IT" dirty="0" err="1"/>
              <a:t>is</a:t>
            </a:r>
            <a:r>
              <a:rPr lang="it-IT" dirty="0"/>
              <a:t> </a:t>
            </a:r>
            <a:r>
              <a:rPr lang="it-IT" dirty="0" err="1"/>
              <a:t>only</a:t>
            </a:r>
            <a:r>
              <a:rPr lang="it-IT" dirty="0"/>
              <a:t> </a:t>
            </a:r>
            <a:r>
              <a:rPr lang="it-IT" dirty="0" err="1"/>
              <a:t>seen</a:t>
            </a:r>
            <a:r>
              <a:rPr lang="it-IT" dirty="0"/>
              <a:t> in </a:t>
            </a:r>
            <a:r>
              <a:rPr lang="it-IT" dirty="0" err="1"/>
              <a:t>males</a:t>
            </a:r>
            <a:r>
              <a:rPr lang="it-IT" dirty="0"/>
              <a:t>. </a:t>
            </a:r>
            <a:r>
              <a:rPr lang="it-IT" dirty="0" err="1"/>
              <a:t>Sporadic</a:t>
            </a:r>
            <a:r>
              <a:rPr lang="it-IT" dirty="0"/>
              <a:t> </a:t>
            </a:r>
            <a:r>
              <a:rPr lang="it-IT" dirty="0" err="1"/>
              <a:t>cases</a:t>
            </a:r>
            <a:r>
              <a:rPr lang="it-IT" dirty="0"/>
              <a:t> </a:t>
            </a:r>
            <a:r>
              <a:rPr lang="it-IT" dirty="0" err="1"/>
              <a:t>with</a:t>
            </a:r>
            <a:r>
              <a:rPr lang="it-IT" dirty="0"/>
              <a:t> the </a:t>
            </a:r>
            <a:r>
              <a:rPr lang="it-IT" dirty="0" err="1"/>
              <a:t>same</a:t>
            </a:r>
            <a:r>
              <a:rPr lang="it-IT" dirty="0"/>
              <a:t> </a:t>
            </a:r>
            <a:r>
              <a:rPr lang="it-IT" dirty="0" err="1"/>
              <a:t>features</a:t>
            </a:r>
            <a:r>
              <a:rPr lang="it-IT" dirty="0"/>
              <a:t> </a:t>
            </a:r>
            <a:r>
              <a:rPr lang="it-IT" dirty="0" err="1"/>
              <a:t>have</a:t>
            </a:r>
            <a:r>
              <a:rPr lang="it-IT" dirty="0"/>
              <a:t> </a:t>
            </a:r>
            <a:r>
              <a:rPr lang="it-IT" dirty="0" err="1"/>
              <a:t>been</a:t>
            </a:r>
            <a:r>
              <a:rPr lang="it-IT" dirty="0"/>
              <a:t> </a:t>
            </a:r>
            <a:r>
              <a:rPr lang="it-IT" dirty="0" err="1"/>
              <a:t>described</a:t>
            </a:r>
            <a:r>
              <a:rPr lang="it-IT" dirty="0"/>
              <a:t> in </a:t>
            </a:r>
            <a:r>
              <a:rPr lang="it-IT" dirty="0" err="1"/>
              <a:t>females</a:t>
            </a:r>
            <a:r>
              <a:rPr lang="it-IT" dirty="0"/>
              <a:t>, </a:t>
            </a:r>
            <a:r>
              <a:rPr lang="it-IT" dirty="0" err="1"/>
              <a:t>possibly</a:t>
            </a:r>
            <a:r>
              <a:rPr lang="it-IT" dirty="0"/>
              <a:t> due </a:t>
            </a:r>
            <a:r>
              <a:rPr lang="it-IT" dirty="0" err="1"/>
              <a:t>to</a:t>
            </a:r>
            <a:r>
              <a:rPr lang="it-IT" dirty="0"/>
              <a:t> </a:t>
            </a:r>
            <a:r>
              <a:rPr lang="it-IT" dirty="0" err="1"/>
              <a:t>mutations</a:t>
            </a:r>
            <a:r>
              <a:rPr lang="it-IT" dirty="0"/>
              <a:t> in </a:t>
            </a:r>
            <a:r>
              <a:rPr lang="it-IT" dirty="0" err="1"/>
              <a:t>other</a:t>
            </a:r>
            <a:r>
              <a:rPr lang="it-IT" dirty="0"/>
              <a:t> </a:t>
            </a:r>
            <a:r>
              <a:rPr lang="it-IT" dirty="0" err="1"/>
              <a:t>genes</a:t>
            </a:r>
            <a:r>
              <a:rPr lang="it-IT" dirty="0"/>
              <a:t> </a:t>
            </a:r>
            <a:r>
              <a:rPr lang="it-IT" dirty="0" err="1"/>
              <a:t>that</a:t>
            </a:r>
            <a:r>
              <a:rPr lang="it-IT" dirty="0"/>
              <a:t> </a:t>
            </a:r>
            <a:r>
              <a:rPr lang="it-IT" dirty="0" err="1"/>
              <a:t>function</a:t>
            </a:r>
            <a:r>
              <a:rPr lang="it-IT" dirty="0"/>
              <a:t> in the </a:t>
            </a:r>
            <a:r>
              <a:rPr lang="it-IT" dirty="0" err="1"/>
              <a:t>same</a:t>
            </a:r>
            <a:r>
              <a:rPr lang="it-IT" dirty="0"/>
              <a:t> </a:t>
            </a:r>
            <a:r>
              <a:rPr lang="it-IT" dirty="0" err="1"/>
              <a:t>pathway</a:t>
            </a:r>
            <a:r>
              <a:rPr lang="it-IT" dirty="0"/>
              <a:t>.</a:t>
            </a:r>
          </a:p>
        </p:txBody>
      </p:sp>
    </p:spTree>
    <p:extLst>
      <p:ext uri="{BB962C8B-B14F-4D97-AF65-F5344CB8AC3E}">
        <p14:creationId xmlns:p14="http://schemas.microsoft.com/office/powerpoint/2010/main" val="2470861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86697" y="2420247"/>
            <a:ext cx="8556119" cy="4247317"/>
          </a:xfrm>
          <a:prstGeom prst="rect">
            <a:avLst/>
          </a:prstGeom>
        </p:spPr>
        <p:txBody>
          <a:bodyPr wrap="square">
            <a:spAutoFit/>
          </a:bodyPr>
          <a:lstStyle/>
          <a:p>
            <a:r>
              <a:rPr lang="it-IT" b="1" dirty="0" err="1"/>
              <a:t>DiGeorge</a:t>
            </a:r>
            <a:r>
              <a:rPr lang="it-IT" b="1" dirty="0"/>
              <a:t> </a:t>
            </a:r>
            <a:r>
              <a:rPr lang="it-IT" b="1" dirty="0" err="1"/>
              <a:t>syndrome</a:t>
            </a:r>
            <a:r>
              <a:rPr lang="it-IT" b="1" dirty="0"/>
              <a:t> </a:t>
            </a:r>
            <a:r>
              <a:rPr lang="it-IT" b="1" dirty="0" err="1"/>
              <a:t>is</a:t>
            </a:r>
            <a:r>
              <a:rPr lang="it-IT" b="1" dirty="0"/>
              <a:t> </a:t>
            </a:r>
            <a:r>
              <a:rPr lang="it-IT" b="1" dirty="0" err="1"/>
              <a:t>caused</a:t>
            </a:r>
            <a:r>
              <a:rPr lang="it-IT" b="1" dirty="0"/>
              <a:t> </a:t>
            </a:r>
            <a:r>
              <a:rPr lang="it-IT" b="1" dirty="0" err="1"/>
              <a:t>by</a:t>
            </a:r>
            <a:r>
              <a:rPr lang="it-IT" b="1" dirty="0"/>
              <a:t> a </a:t>
            </a:r>
            <a:r>
              <a:rPr lang="it-IT" b="1" dirty="0" err="1"/>
              <a:t>congenital</a:t>
            </a:r>
            <a:r>
              <a:rPr lang="it-IT" b="1" dirty="0"/>
              <a:t> </a:t>
            </a:r>
            <a:r>
              <a:rPr lang="it-IT" b="1" dirty="0" err="1"/>
              <a:t>defect</a:t>
            </a:r>
            <a:r>
              <a:rPr lang="it-IT" b="1" dirty="0"/>
              <a:t> in </a:t>
            </a:r>
            <a:r>
              <a:rPr lang="it-IT" b="1" dirty="0" err="1"/>
              <a:t>thymic</a:t>
            </a:r>
            <a:r>
              <a:rPr lang="it-IT" b="1" dirty="0"/>
              <a:t> </a:t>
            </a:r>
            <a:r>
              <a:rPr lang="it-IT" b="1" dirty="0" err="1"/>
              <a:t>development</a:t>
            </a:r>
            <a:r>
              <a:rPr lang="it-IT" b="1" dirty="0"/>
              <a:t> </a:t>
            </a:r>
            <a:r>
              <a:rPr lang="it-IT" b="1" dirty="0" err="1"/>
              <a:t>resulting</a:t>
            </a:r>
            <a:r>
              <a:rPr lang="it-IT" b="1" dirty="0"/>
              <a:t> in </a:t>
            </a:r>
            <a:r>
              <a:rPr lang="it-IT" b="1" dirty="0" err="1"/>
              <a:t>deficient</a:t>
            </a:r>
            <a:r>
              <a:rPr lang="it-IT" b="1" dirty="0"/>
              <a:t> </a:t>
            </a:r>
            <a:r>
              <a:rPr lang="it-IT" b="1" dirty="0" err="1"/>
              <a:t>T-cell</a:t>
            </a:r>
            <a:r>
              <a:rPr lang="it-IT" b="1" dirty="0"/>
              <a:t> </a:t>
            </a:r>
            <a:r>
              <a:rPr lang="it-IT" b="1" dirty="0" err="1"/>
              <a:t>maturation</a:t>
            </a:r>
            <a:r>
              <a:rPr lang="it-IT" dirty="0"/>
              <a:t>. </a:t>
            </a:r>
            <a:r>
              <a:rPr lang="it-IT" dirty="0" err="1"/>
              <a:t>T</a:t>
            </a:r>
            <a:r>
              <a:rPr lang="it-IT" dirty="0"/>
              <a:t> </a:t>
            </a:r>
            <a:r>
              <a:rPr lang="it-IT" dirty="0" err="1"/>
              <a:t>cells</a:t>
            </a:r>
            <a:r>
              <a:rPr lang="it-IT" dirty="0"/>
              <a:t> are </a:t>
            </a:r>
            <a:r>
              <a:rPr lang="it-IT" dirty="0" err="1"/>
              <a:t>absent</a:t>
            </a:r>
            <a:r>
              <a:rPr lang="it-IT" dirty="0"/>
              <a:t> in the </a:t>
            </a:r>
            <a:r>
              <a:rPr lang="it-IT" dirty="0" err="1"/>
              <a:t>lymph</a:t>
            </a:r>
            <a:r>
              <a:rPr lang="it-IT" dirty="0"/>
              <a:t> </a:t>
            </a:r>
            <a:r>
              <a:rPr lang="it-IT" dirty="0" err="1"/>
              <a:t>nodes</a:t>
            </a:r>
            <a:r>
              <a:rPr lang="it-IT" dirty="0"/>
              <a:t>, spleen, and </a:t>
            </a:r>
            <a:r>
              <a:rPr lang="it-IT" dirty="0" err="1"/>
              <a:t>peripheral</a:t>
            </a:r>
            <a:r>
              <a:rPr lang="it-IT" dirty="0"/>
              <a:t> </a:t>
            </a:r>
            <a:r>
              <a:rPr lang="it-IT" dirty="0" err="1"/>
              <a:t>blood</a:t>
            </a:r>
            <a:r>
              <a:rPr lang="it-IT" dirty="0"/>
              <a:t>, and </a:t>
            </a:r>
            <a:r>
              <a:rPr lang="it-IT" dirty="0" err="1"/>
              <a:t>infants</a:t>
            </a:r>
            <a:r>
              <a:rPr lang="it-IT" dirty="0"/>
              <a:t> </a:t>
            </a:r>
            <a:r>
              <a:rPr lang="it-IT" dirty="0" err="1"/>
              <a:t>with</a:t>
            </a:r>
            <a:r>
              <a:rPr lang="it-IT" dirty="0"/>
              <a:t> </a:t>
            </a:r>
            <a:r>
              <a:rPr lang="it-IT" dirty="0" err="1"/>
              <a:t>this</a:t>
            </a:r>
            <a:r>
              <a:rPr lang="it-IT" dirty="0"/>
              <a:t> </a:t>
            </a:r>
            <a:r>
              <a:rPr lang="it-IT" dirty="0" err="1"/>
              <a:t>defect</a:t>
            </a:r>
            <a:r>
              <a:rPr lang="it-IT" dirty="0"/>
              <a:t> are </a:t>
            </a:r>
            <a:r>
              <a:rPr lang="it-IT" dirty="0" err="1"/>
              <a:t>extremely</a:t>
            </a:r>
            <a:r>
              <a:rPr lang="it-IT" dirty="0"/>
              <a:t> </a:t>
            </a:r>
            <a:r>
              <a:rPr lang="it-IT" dirty="0" err="1"/>
              <a:t>vulnerable</a:t>
            </a:r>
            <a:r>
              <a:rPr lang="it-IT" dirty="0"/>
              <a:t> </a:t>
            </a:r>
            <a:r>
              <a:rPr lang="it-IT" dirty="0" err="1"/>
              <a:t>to</a:t>
            </a:r>
            <a:r>
              <a:rPr lang="it-IT" dirty="0"/>
              <a:t> </a:t>
            </a:r>
            <a:r>
              <a:rPr lang="it-IT" dirty="0" err="1"/>
              <a:t>viral</a:t>
            </a:r>
            <a:r>
              <a:rPr lang="it-IT" dirty="0"/>
              <a:t>, </a:t>
            </a:r>
            <a:r>
              <a:rPr lang="it-IT" dirty="0" err="1"/>
              <a:t>fungal</a:t>
            </a:r>
            <a:r>
              <a:rPr lang="it-IT" dirty="0"/>
              <a:t>, and </a:t>
            </a:r>
            <a:r>
              <a:rPr lang="it-IT" dirty="0" err="1"/>
              <a:t>protozoal</a:t>
            </a:r>
            <a:r>
              <a:rPr lang="it-IT" dirty="0"/>
              <a:t> </a:t>
            </a:r>
            <a:r>
              <a:rPr lang="it-IT" dirty="0" err="1"/>
              <a:t>infections</a:t>
            </a:r>
            <a:r>
              <a:rPr lang="it-IT" dirty="0"/>
              <a:t>. </a:t>
            </a:r>
            <a:r>
              <a:rPr lang="it-IT" dirty="0" err="1"/>
              <a:t>Patients</a:t>
            </a:r>
            <a:r>
              <a:rPr lang="it-IT" dirty="0"/>
              <a:t> </a:t>
            </a:r>
            <a:r>
              <a:rPr lang="it-IT" dirty="0" err="1"/>
              <a:t>also</a:t>
            </a:r>
            <a:r>
              <a:rPr lang="it-IT" dirty="0"/>
              <a:t> are </a:t>
            </a:r>
            <a:r>
              <a:rPr lang="it-IT" dirty="0" err="1"/>
              <a:t>susceptible</a:t>
            </a:r>
            <a:r>
              <a:rPr lang="it-IT" dirty="0"/>
              <a:t> </a:t>
            </a:r>
            <a:r>
              <a:rPr lang="it-IT" dirty="0" err="1"/>
              <a:t>to</a:t>
            </a:r>
            <a:r>
              <a:rPr lang="it-IT" dirty="0"/>
              <a:t> </a:t>
            </a:r>
            <a:r>
              <a:rPr lang="it-IT" dirty="0" err="1"/>
              <a:t>infection</a:t>
            </a:r>
            <a:r>
              <a:rPr lang="it-IT" dirty="0"/>
              <a:t> </a:t>
            </a:r>
            <a:r>
              <a:rPr lang="it-IT" dirty="0" err="1"/>
              <a:t>with</a:t>
            </a:r>
            <a:r>
              <a:rPr lang="it-IT" dirty="0"/>
              <a:t> </a:t>
            </a:r>
            <a:r>
              <a:rPr lang="it-IT" dirty="0" err="1"/>
              <a:t>intracellular</a:t>
            </a:r>
            <a:r>
              <a:rPr lang="it-IT" dirty="0"/>
              <a:t> </a:t>
            </a:r>
            <a:r>
              <a:rPr lang="it-IT" dirty="0" err="1"/>
              <a:t>bacteria</a:t>
            </a:r>
            <a:r>
              <a:rPr lang="it-IT" dirty="0"/>
              <a:t>, </a:t>
            </a:r>
            <a:r>
              <a:rPr lang="it-IT" dirty="0" err="1"/>
              <a:t>because</a:t>
            </a:r>
            <a:r>
              <a:rPr lang="it-IT" dirty="0"/>
              <a:t> </a:t>
            </a:r>
            <a:r>
              <a:rPr lang="it-IT" dirty="0" err="1"/>
              <a:t>of</a:t>
            </a:r>
            <a:r>
              <a:rPr lang="it-IT" dirty="0"/>
              <a:t> </a:t>
            </a:r>
            <a:r>
              <a:rPr lang="it-IT" dirty="0" err="1"/>
              <a:t>defective</a:t>
            </a:r>
            <a:r>
              <a:rPr lang="it-IT" dirty="0"/>
              <a:t> </a:t>
            </a:r>
            <a:r>
              <a:rPr lang="it-IT" dirty="0" err="1"/>
              <a:t>T</a:t>
            </a:r>
            <a:r>
              <a:rPr lang="it-IT" dirty="0"/>
              <a:t> </a:t>
            </a:r>
            <a:r>
              <a:rPr lang="it-IT" dirty="0" err="1"/>
              <a:t>cell–mediated</a:t>
            </a:r>
            <a:r>
              <a:rPr lang="it-IT" dirty="0"/>
              <a:t> </a:t>
            </a:r>
            <a:r>
              <a:rPr lang="it-IT" dirty="0" err="1"/>
              <a:t>immunity</a:t>
            </a:r>
            <a:r>
              <a:rPr lang="it-IT" dirty="0"/>
              <a:t>. </a:t>
            </a:r>
            <a:r>
              <a:rPr lang="it-IT" dirty="0" err="1"/>
              <a:t>B</a:t>
            </a:r>
            <a:r>
              <a:rPr lang="it-IT" dirty="0"/>
              <a:t> </a:t>
            </a:r>
            <a:r>
              <a:rPr lang="it-IT" dirty="0" err="1"/>
              <a:t>cells</a:t>
            </a:r>
            <a:r>
              <a:rPr lang="it-IT" dirty="0"/>
              <a:t> and </a:t>
            </a:r>
            <a:r>
              <a:rPr lang="it-IT" dirty="0" err="1"/>
              <a:t>serum</a:t>
            </a:r>
            <a:r>
              <a:rPr lang="it-IT" dirty="0"/>
              <a:t> </a:t>
            </a:r>
            <a:r>
              <a:rPr lang="it-IT" dirty="0" err="1"/>
              <a:t>immunoglobulins</a:t>
            </a:r>
            <a:r>
              <a:rPr lang="it-IT" dirty="0"/>
              <a:t> are </a:t>
            </a:r>
            <a:r>
              <a:rPr lang="it-IT" dirty="0" err="1"/>
              <a:t>generally</a:t>
            </a:r>
            <a:r>
              <a:rPr lang="it-IT" dirty="0"/>
              <a:t> </a:t>
            </a:r>
            <a:r>
              <a:rPr lang="it-IT" dirty="0" err="1"/>
              <a:t>unaffected</a:t>
            </a:r>
            <a:r>
              <a:rPr lang="it-IT" dirty="0"/>
              <a:t>.</a:t>
            </a:r>
          </a:p>
          <a:p>
            <a:endParaRPr lang="it-IT" dirty="0"/>
          </a:p>
          <a:p>
            <a:r>
              <a:rPr lang="it-IT" dirty="0"/>
              <a:t>The </a:t>
            </a:r>
            <a:r>
              <a:rPr lang="it-IT" dirty="0" err="1"/>
              <a:t>disorder</a:t>
            </a:r>
            <a:r>
              <a:rPr lang="it-IT" dirty="0"/>
              <a:t> </a:t>
            </a:r>
            <a:r>
              <a:rPr lang="it-IT" dirty="0" err="1"/>
              <a:t>is</a:t>
            </a:r>
            <a:r>
              <a:rPr lang="it-IT" dirty="0"/>
              <a:t> a </a:t>
            </a:r>
            <a:r>
              <a:rPr lang="it-IT" dirty="0" err="1"/>
              <a:t>consequence</a:t>
            </a:r>
            <a:r>
              <a:rPr lang="it-IT" dirty="0"/>
              <a:t> </a:t>
            </a:r>
            <a:r>
              <a:rPr lang="it-IT" dirty="0" err="1"/>
              <a:t>of</a:t>
            </a:r>
            <a:r>
              <a:rPr lang="it-IT" dirty="0"/>
              <a:t> a </a:t>
            </a:r>
            <a:r>
              <a:rPr lang="it-IT" dirty="0" err="1"/>
              <a:t>developmental</a:t>
            </a:r>
            <a:r>
              <a:rPr lang="it-IT" dirty="0"/>
              <a:t> </a:t>
            </a:r>
            <a:r>
              <a:rPr lang="it-IT" dirty="0" err="1"/>
              <a:t>malformation</a:t>
            </a:r>
            <a:r>
              <a:rPr lang="it-IT" dirty="0"/>
              <a:t> </a:t>
            </a:r>
            <a:r>
              <a:rPr lang="it-IT" dirty="0" err="1"/>
              <a:t>affecting</a:t>
            </a:r>
            <a:r>
              <a:rPr lang="it-IT" dirty="0"/>
              <a:t> the </a:t>
            </a:r>
            <a:r>
              <a:rPr lang="it-IT" dirty="0" err="1"/>
              <a:t>third</a:t>
            </a:r>
            <a:r>
              <a:rPr lang="it-IT" dirty="0"/>
              <a:t> and </a:t>
            </a:r>
            <a:r>
              <a:rPr lang="it-IT" dirty="0" err="1"/>
              <a:t>fourth</a:t>
            </a:r>
            <a:r>
              <a:rPr lang="it-IT" dirty="0"/>
              <a:t> </a:t>
            </a:r>
            <a:r>
              <a:rPr lang="it-IT" dirty="0" err="1"/>
              <a:t>pharyngeal</a:t>
            </a:r>
            <a:r>
              <a:rPr lang="it-IT" dirty="0"/>
              <a:t> </a:t>
            </a:r>
            <a:r>
              <a:rPr lang="it-IT" dirty="0" err="1"/>
              <a:t>pouches</a:t>
            </a:r>
            <a:r>
              <a:rPr lang="it-IT" dirty="0"/>
              <a:t>, </a:t>
            </a:r>
            <a:r>
              <a:rPr lang="it-IT" dirty="0" err="1"/>
              <a:t>structures</a:t>
            </a:r>
            <a:r>
              <a:rPr lang="it-IT" dirty="0"/>
              <a:t> </a:t>
            </a:r>
            <a:r>
              <a:rPr lang="it-IT" dirty="0" err="1"/>
              <a:t>that</a:t>
            </a:r>
            <a:r>
              <a:rPr lang="it-IT" dirty="0"/>
              <a:t> </a:t>
            </a:r>
            <a:r>
              <a:rPr lang="it-IT" dirty="0" err="1"/>
              <a:t>give</a:t>
            </a:r>
            <a:r>
              <a:rPr lang="it-IT" dirty="0"/>
              <a:t> rise </a:t>
            </a:r>
            <a:r>
              <a:rPr lang="it-IT" dirty="0" err="1"/>
              <a:t>to</a:t>
            </a:r>
            <a:r>
              <a:rPr lang="it-IT" dirty="0"/>
              <a:t> the </a:t>
            </a:r>
            <a:r>
              <a:rPr lang="it-IT" dirty="0" err="1"/>
              <a:t>thymus</a:t>
            </a:r>
            <a:r>
              <a:rPr lang="it-IT" dirty="0"/>
              <a:t>, </a:t>
            </a:r>
            <a:r>
              <a:rPr lang="it-IT" dirty="0" err="1"/>
              <a:t>parathyroid</a:t>
            </a:r>
            <a:r>
              <a:rPr lang="it-IT" dirty="0"/>
              <a:t> </a:t>
            </a:r>
            <a:r>
              <a:rPr lang="it-IT" dirty="0" err="1"/>
              <a:t>glands</a:t>
            </a:r>
            <a:r>
              <a:rPr lang="it-IT" dirty="0"/>
              <a:t>, and </a:t>
            </a:r>
            <a:r>
              <a:rPr lang="it-IT" dirty="0" err="1"/>
              <a:t>portions</a:t>
            </a:r>
            <a:r>
              <a:rPr lang="it-IT" dirty="0"/>
              <a:t> </a:t>
            </a:r>
            <a:r>
              <a:rPr lang="it-IT" dirty="0" err="1"/>
              <a:t>of</a:t>
            </a:r>
            <a:r>
              <a:rPr lang="it-IT" dirty="0"/>
              <a:t> the face and </a:t>
            </a:r>
            <a:r>
              <a:rPr lang="it-IT" dirty="0" err="1"/>
              <a:t>aortic</a:t>
            </a:r>
            <a:r>
              <a:rPr lang="it-IT" dirty="0"/>
              <a:t> arch. </a:t>
            </a:r>
            <a:r>
              <a:rPr lang="it-IT" dirty="0" err="1"/>
              <a:t>Thus</a:t>
            </a:r>
            <a:r>
              <a:rPr lang="it-IT" dirty="0"/>
              <a:t>, in </a:t>
            </a:r>
            <a:r>
              <a:rPr lang="it-IT" dirty="0" err="1"/>
              <a:t>addition</a:t>
            </a:r>
            <a:r>
              <a:rPr lang="it-IT" dirty="0"/>
              <a:t> </a:t>
            </a:r>
            <a:r>
              <a:rPr lang="it-IT" dirty="0" err="1"/>
              <a:t>to</a:t>
            </a:r>
            <a:r>
              <a:rPr lang="it-IT" dirty="0"/>
              <a:t> the </a:t>
            </a:r>
            <a:r>
              <a:rPr lang="it-IT" dirty="0" err="1"/>
              <a:t>thymic</a:t>
            </a:r>
            <a:r>
              <a:rPr lang="it-IT" dirty="0"/>
              <a:t> and </a:t>
            </a:r>
            <a:r>
              <a:rPr lang="it-IT" dirty="0" err="1"/>
              <a:t>T-cell</a:t>
            </a:r>
            <a:r>
              <a:rPr lang="it-IT" dirty="0"/>
              <a:t> </a:t>
            </a:r>
            <a:r>
              <a:rPr lang="it-IT" dirty="0" err="1"/>
              <a:t>defects</a:t>
            </a:r>
            <a:r>
              <a:rPr lang="it-IT" dirty="0"/>
              <a:t>, </a:t>
            </a:r>
            <a:r>
              <a:rPr lang="it-IT" dirty="0" err="1"/>
              <a:t>there</a:t>
            </a:r>
            <a:r>
              <a:rPr lang="it-IT" dirty="0"/>
              <a:t> </a:t>
            </a:r>
            <a:r>
              <a:rPr lang="it-IT" dirty="0" err="1"/>
              <a:t>may</a:t>
            </a:r>
            <a:r>
              <a:rPr lang="it-IT" dirty="0"/>
              <a:t> </a:t>
            </a:r>
            <a:r>
              <a:rPr lang="it-IT" dirty="0" err="1"/>
              <a:t>be</a:t>
            </a:r>
            <a:r>
              <a:rPr lang="it-IT" dirty="0"/>
              <a:t> </a:t>
            </a:r>
            <a:r>
              <a:rPr lang="it-IT" dirty="0" err="1"/>
              <a:t>parathyroid</a:t>
            </a:r>
            <a:r>
              <a:rPr lang="it-IT" dirty="0"/>
              <a:t> </a:t>
            </a:r>
            <a:r>
              <a:rPr lang="it-IT" dirty="0" err="1"/>
              <a:t>gland</a:t>
            </a:r>
            <a:r>
              <a:rPr lang="it-IT" dirty="0"/>
              <a:t> </a:t>
            </a:r>
            <a:r>
              <a:rPr lang="it-IT" dirty="0" err="1"/>
              <a:t>hypoplasia</a:t>
            </a:r>
            <a:r>
              <a:rPr lang="it-IT" dirty="0"/>
              <a:t>, </a:t>
            </a:r>
            <a:r>
              <a:rPr lang="it-IT" dirty="0" err="1"/>
              <a:t>resulting</a:t>
            </a:r>
            <a:r>
              <a:rPr lang="it-IT" dirty="0"/>
              <a:t> in </a:t>
            </a:r>
            <a:r>
              <a:rPr lang="it-IT" dirty="0" err="1"/>
              <a:t>hypocalcemic</a:t>
            </a:r>
            <a:r>
              <a:rPr lang="it-IT" dirty="0"/>
              <a:t> </a:t>
            </a:r>
            <a:r>
              <a:rPr lang="it-IT" dirty="0" err="1"/>
              <a:t>tetany</a:t>
            </a:r>
            <a:r>
              <a:rPr lang="it-IT" dirty="0"/>
              <a:t>, </a:t>
            </a:r>
            <a:r>
              <a:rPr lang="it-IT" dirty="0" err="1"/>
              <a:t>as</a:t>
            </a:r>
            <a:r>
              <a:rPr lang="it-IT" dirty="0"/>
              <a:t> </a:t>
            </a:r>
            <a:r>
              <a:rPr lang="it-IT" dirty="0" err="1"/>
              <a:t>well</a:t>
            </a:r>
            <a:r>
              <a:rPr lang="it-IT" dirty="0"/>
              <a:t> </a:t>
            </a:r>
            <a:r>
              <a:rPr lang="it-IT" dirty="0" err="1"/>
              <a:t>as</a:t>
            </a:r>
            <a:r>
              <a:rPr lang="it-IT" dirty="0"/>
              <a:t> </a:t>
            </a:r>
            <a:r>
              <a:rPr lang="it-IT" dirty="0" err="1"/>
              <a:t>additional</a:t>
            </a:r>
            <a:r>
              <a:rPr lang="it-IT" dirty="0"/>
              <a:t> </a:t>
            </a:r>
            <a:r>
              <a:rPr lang="it-IT" dirty="0" err="1"/>
              <a:t>midline</a:t>
            </a:r>
            <a:r>
              <a:rPr lang="it-IT" dirty="0"/>
              <a:t> </a:t>
            </a:r>
            <a:r>
              <a:rPr lang="it-IT" dirty="0" err="1"/>
              <a:t>developmental</a:t>
            </a:r>
            <a:r>
              <a:rPr lang="it-IT" dirty="0"/>
              <a:t> </a:t>
            </a:r>
            <a:r>
              <a:rPr lang="it-IT" dirty="0" err="1"/>
              <a:t>abnormalities</a:t>
            </a:r>
            <a:r>
              <a:rPr lang="it-IT" dirty="0"/>
              <a:t>. In 90% </a:t>
            </a:r>
            <a:r>
              <a:rPr lang="it-IT" dirty="0" err="1"/>
              <a:t>of</a:t>
            </a:r>
            <a:r>
              <a:rPr lang="it-IT" dirty="0"/>
              <a:t> </a:t>
            </a:r>
            <a:r>
              <a:rPr lang="it-IT" dirty="0" err="1"/>
              <a:t>cases</a:t>
            </a:r>
            <a:r>
              <a:rPr lang="it-IT" dirty="0"/>
              <a:t> </a:t>
            </a:r>
            <a:r>
              <a:rPr lang="it-IT" dirty="0" err="1"/>
              <a:t>of</a:t>
            </a:r>
            <a:r>
              <a:rPr lang="it-IT" dirty="0"/>
              <a:t> </a:t>
            </a:r>
            <a:r>
              <a:rPr lang="it-IT" dirty="0" err="1"/>
              <a:t>DiGeorge</a:t>
            </a:r>
            <a:r>
              <a:rPr lang="it-IT" dirty="0"/>
              <a:t> </a:t>
            </a:r>
            <a:r>
              <a:rPr lang="it-IT" dirty="0" err="1"/>
              <a:t>syndrome</a:t>
            </a:r>
            <a:r>
              <a:rPr lang="it-IT" dirty="0"/>
              <a:t>, </a:t>
            </a:r>
            <a:r>
              <a:rPr lang="it-IT" dirty="0" err="1"/>
              <a:t>there</a:t>
            </a:r>
            <a:r>
              <a:rPr lang="it-IT" dirty="0"/>
              <a:t> </a:t>
            </a:r>
            <a:r>
              <a:rPr lang="it-IT" dirty="0" err="1"/>
              <a:t>is</a:t>
            </a:r>
            <a:r>
              <a:rPr lang="it-IT" dirty="0"/>
              <a:t> a </a:t>
            </a:r>
            <a:r>
              <a:rPr lang="it-IT" dirty="0" err="1"/>
              <a:t>deletion</a:t>
            </a:r>
            <a:r>
              <a:rPr lang="it-IT" dirty="0"/>
              <a:t> </a:t>
            </a:r>
            <a:r>
              <a:rPr lang="it-IT" dirty="0" err="1"/>
              <a:t>affecting</a:t>
            </a:r>
            <a:r>
              <a:rPr lang="it-IT" dirty="0"/>
              <a:t> </a:t>
            </a:r>
            <a:r>
              <a:rPr lang="it-IT" dirty="0" err="1"/>
              <a:t>chromosomal</a:t>
            </a:r>
            <a:r>
              <a:rPr lang="it-IT" dirty="0"/>
              <a:t> </a:t>
            </a:r>
            <a:r>
              <a:rPr lang="it-IT" dirty="0" err="1"/>
              <a:t>region</a:t>
            </a:r>
            <a:r>
              <a:rPr lang="it-IT" dirty="0"/>
              <a:t> 22q11. </a:t>
            </a:r>
            <a:r>
              <a:rPr lang="it-IT" b="1" dirty="0" err="1"/>
              <a:t>Transplantation</a:t>
            </a:r>
            <a:r>
              <a:rPr lang="it-IT" b="1" dirty="0"/>
              <a:t> </a:t>
            </a:r>
            <a:r>
              <a:rPr lang="it-IT" b="1" dirty="0" err="1"/>
              <a:t>of</a:t>
            </a:r>
            <a:r>
              <a:rPr lang="it-IT" b="1" dirty="0"/>
              <a:t> </a:t>
            </a:r>
            <a:r>
              <a:rPr lang="it-IT" b="1" dirty="0" err="1"/>
              <a:t>thymic</a:t>
            </a:r>
            <a:r>
              <a:rPr lang="it-IT" b="1" dirty="0"/>
              <a:t> </a:t>
            </a:r>
            <a:r>
              <a:rPr lang="it-IT" b="1" dirty="0" err="1"/>
              <a:t>tissue</a:t>
            </a:r>
            <a:r>
              <a:rPr lang="it-IT" b="1" dirty="0"/>
              <a:t> </a:t>
            </a:r>
            <a:r>
              <a:rPr lang="it-IT" b="1" dirty="0" err="1"/>
              <a:t>has</a:t>
            </a:r>
            <a:r>
              <a:rPr lang="it-IT" b="1" dirty="0"/>
              <a:t> </a:t>
            </a:r>
            <a:r>
              <a:rPr lang="it-IT" b="1" dirty="0" err="1"/>
              <a:t>successfully</a:t>
            </a:r>
            <a:r>
              <a:rPr lang="it-IT" b="1" dirty="0"/>
              <a:t> </a:t>
            </a:r>
            <a:r>
              <a:rPr lang="it-IT" b="1" dirty="0" err="1"/>
              <a:t>treated</a:t>
            </a:r>
            <a:r>
              <a:rPr lang="it-IT" b="1" dirty="0"/>
              <a:t> some </a:t>
            </a:r>
            <a:r>
              <a:rPr lang="it-IT" b="1" dirty="0" err="1"/>
              <a:t>affected</a:t>
            </a:r>
            <a:r>
              <a:rPr lang="it-IT" b="1" dirty="0"/>
              <a:t> </a:t>
            </a:r>
            <a:r>
              <a:rPr lang="it-IT" b="1" dirty="0" err="1"/>
              <a:t>infants</a:t>
            </a:r>
            <a:r>
              <a:rPr lang="it-IT" b="1" dirty="0"/>
              <a:t>. In </a:t>
            </a:r>
            <a:r>
              <a:rPr lang="it-IT" b="1" dirty="0" err="1"/>
              <a:t>patients</a:t>
            </a:r>
            <a:r>
              <a:rPr lang="it-IT" b="1" dirty="0"/>
              <a:t> </a:t>
            </a:r>
            <a:r>
              <a:rPr lang="it-IT" b="1" dirty="0" err="1"/>
              <a:t>with</a:t>
            </a:r>
            <a:r>
              <a:rPr lang="it-IT" b="1" dirty="0"/>
              <a:t> </a:t>
            </a:r>
            <a:r>
              <a:rPr lang="it-IT" b="1" dirty="0" err="1"/>
              <a:t>partial</a:t>
            </a:r>
            <a:r>
              <a:rPr lang="it-IT" b="1" dirty="0"/>
              <a:t> </a:t>
            </a:r>
            <a:r>
              <a:rPr lang="it-IT" b="1" dirty="0" err="1"/>
              <a:t>defects</a:t>
            </a:r>
            <a:r>
              <a:rPr lang="it-IT" b="1" dirty="0"/>
              <a:t>, </a:t>
            </a:r>
            <a:r>
              <a:rPr lang="it-IT" b="1" dirty="0" err="1"/>
              <a:t>immunity</a:t>
            </a:r>
            <a:r>
              <a:rPr lang="it-IT" b="1" dirty="0"/>
              <a:t> </a:t>
            </a:r>
            <a:r>
              <a:rPr lang="it-IT" b="1" dirty="0" err="1"/>
              <a:t>may</a:t>
            </a:r>
            <a:r>
              <a:rPr lang="it-IT" b="1" dirty="0"/>
              <a:t> </a:t>
            </a:r>
            <a:r>
              <a:rPr lang="it-IT" b="1" dirty="0" err="1"/>
              <a:t>improve</a:t>
            </a:r>
            <a:r>
              <a:rPr lang="it-IT" b="1" dirty="0"/>
              <a:t> </a:t>
            </a:r>
            <a:r>
              <a:rPr lang="it-IT" b="1" dirty="0" err="1"/>
              <a:t>spontaneously</a:t>
            </a:r>
            <a:r>
              <a:rPr lang="it-IT" b="1" dirty="0"/>
              <a:t> </a:t>
            </a:r>
            <a:r>
              <a:rPr lang="it-IT" b="1" dirty="0" err="1"/>
              <a:t>with</a:t>
            </a:r>
            <a:r>
              <a:rPr lang="it-IT" b="1" dirty="0"/>
              <a:t> </a:t>
            </a:r>
            <a:r>
              <a:rPr lang="it-IT" b="1" dirty="0" err="1"/>
              <a:t>age</a:t>
            </a:r>
            <a:r>
              <a:rPr lang="it-IT" b="1" dirty="0"/>
              <a:t>.</a:t>
            </a:r>
          </a:p>
        </p:txBody>
      </p:sp>
      <p:pic>
        <p:nvPicPr>
          <p:cNvPr id="3" name="Immagine 2" descr="Schermata 2018-09-22 alle 08.25.28.png"/>
          <p:cNvPicPr>
            <a:picLocks noChangeAspect="1"/>
          </p:cNvPicPr>
          <p:nvPr/>
        </p:nvPicPr>
        <p:blipFill>
          <a:blip r:embed="rId2"/>
          <a:stretch>
            <a:fillRect/>
          </a:stretch>
        </p:blipFill>
        <p:spPr>
          <a:xfrm>
            <a:off x="3375514" y="96498"/>
            <a:ext cx="5440972" cy="2323749"/>
          </a:xfrm>
          <a:prstGeom prst="rect">
            <a:avLst/>
          </a:prstGeom>
        </p:spPr>
      </p:pic>
    </p:spTree>
    <p:extLst>
      <p:ext uri="{BB962C8B-B14F-4D97-AF65-F5344CB8AC3E}">
        <p14:creationId xmlns:p14="http://schemas.microsoft.com/office/powerpoint/2010/main" val="3778153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29477" y="431482"/>
            <a:ext cx="8533047" cy="6186310"/>
          </a:xfrm>
          <a:prstGeom prst="rect">
            <a:avLst/>
          </a:prstGeom>
        </p:spPr>
        <p:txBody>
          <a:bodyPr wrap="square">
            <a:spAutoFit/>
          </a:bodyPr>
          <a:lstStyle/>
          <a:p>
            <a:r>
              <a:rPr lang="it-IT" b="1" dirty="0" err="1"/>
              <a:t>Hyper-IgM</a:t>
            </a:r>
            <a:r>
              <a:rPr lang="it-IT" b="1" dirty="0"/>
              <a:t> </a:t>
            </a:r>
            <a:r>
              <a:rPr lang="it-IT" b="1" dirty="0" err="1"/>
              <a:t>Syndrome</a:t>
            </a:r>
            <a:r>
              <a:rPr lang="it-IT" b="1" dirty="0"/>
              <a:t>. </a:t>
            </a:r>
            <a:r>
              <a:rPr lang="it-IT" dirty="0" err="1"/>
              <a:t>This</a:t>
            </a:r>
            <a:r>
              <a:rPr lang="it-IT" dirty="0"/>
              <a:t> </a:t>
            </a:r>
            <a:r>
              <a:rPr lang="it-IT" dirty="0" err="1"/>
              <a:t>disease</a:t>
            </a:r>
            <a:r>
              <a:rPr lang="it-IT" dirty="0"/>
              <a:t> </a:t>
            </a:r>
            <a:r>
              <a:rPr lang="it-IT" dirty="0" err="1"/>
              <a:t>is</a:t>
            </a:r>
            <a:r>
              <a:rPr lang="it-IT" dirty="0"/>
              <a:t> </a:t>
            </a:r>
            <a:r>
              <a:rPr lang="it-IT" dirty="0" err="1"/>
              <a:t>characterized</a:t>
            </a:r>
            <a:r>
              <a:rPr lang="it-IT" dirty="0"/>
              <a:t> </a:t>
            </a:r>
            <a:r>
              <a:rPr lang="it-IT" dirty="0" err="1"/>
              <a:t>by</a:t>
            </a:r>
            <a:r>
              <a:rPr lang="it-IT" dirty="0"/>
              <a:t> the production </a:t>
            </a:r>
            <a:r>
              <a:rPr lang="it-IT" dirty="0" err="1"/>
              <a:t>of</a:t>
            </a:r>
            <a:r>
              <a:rPr lang="it-IT" dirty="0"/>
              <a:t> </a:t>
            </a:r>
            <a:r>
              <a:rPr lang="it-IT" dirty="0" err="1"/>
              <a:t>normal</a:t>
            </a:r>
            <a:r>
              <a:rPr lang="it-IT" dirty="0"/>
              <a:t> (or </a:t>
            </a:r>
            <a:r>
              <a:rPr lang="it-IT" dirty="0" err="1"/>
              <a:t>even</a:t>
            </a:r>
            <a:r>
              <a:rPr lang="it-IT" dirty="0"/>
              <a:t> </a:t>
            </a:r>
            <a:r>
              <a:rPr lang="it-IT" dirty="0" err="1"/>
              <a:t>supranormal</a:t>
            </a:r>
            <a:r>
              <a:rPr lang="it-IT" dirty="0"/>
              <a:t>) </a:t>
            </a:r>
            <a:r>
              <a:rPr lang="it-IT" dirty="0" err="1"/>
              <a:t>levels</a:t>
            </a:r>
            <a:r>
              <a:rPr lang="it-IT" dirty="0"/>
              <a:t> </a:t>
            </a:r>
            <a:r>
              <a:rPr lang="it-IT" dirty="0" err="1"/>
              <a:t>of</a:t>
            </a:r>
            <a:r>
              <a:rPr lang="it-IT" dirty="0"/>
              <a:t> </a:t>
            </a:r>
            <a:r>
              <a:rPr lang="it-IT" dirty="0" err="1"/>
              <a:t>IgM</a:t>
            </a:r>
            <a:r>
              <a:rPr lang="it-IT" dirty="0"/>
              <a:t> </a:t>
            </a:r>
            <a:r>
              <a:rPr lang="it-IT" dirty="0" err="1"/>
              <a:t>antibodies</a:t>
            </a:r>
            <a:r>
              <a:rPr lang="it-IT" dirty="0"/>
              <a:t> and </a:t>
            </a:r>
            <a:r>
              <a:rPr lang="it-IT" dirty="0" err="1"/>
              <a:t>decreased</a:t>
            </a:r>
            <a:r>
              <a:rPr lang="it-IT" dirty="0"/>
              <a:t> </a:t>
            </a:r>
            <a:r>
              <a:rPr lang="it-IT" dirty="0" err="1"/>
              <a:t>levels</a:t>
            </a:r>
            <a:r>
              <a:rPr lang="it-IT" dirty="0"/>
              <a:t> </a:t>
            </a:r>
            <a:r>
              <a:rPr lang="it-IT" dirty="0" err="1"/>
              <a:t>of</a:t>
            </a:r>
            <a:r>
              <a:rPr lang="it-IT" dirty="0"/>
              <a:t> the </a:t>
            </a:r>
            <a:r>
              <a:rPr lang="it-IT" dirty="0" err="1"/>
              <a:t>IgG</a:t>
            </a:r>
            <a:r>
              <a:rPr lang="it-IT" dirty="0"/>
              <a:t>, </a:t>
            </a:r>
            <a:r>
              <a:rPr lang="it-IT" dirty="0" err="1"/>
              <a:t>IgA</a:t>
            </a:r>
            <a:r>
              <a:rPr lang="it-IT" dirty="0"/>
              <a:t>, and </a:t>
            </a:r>
            <a:r>
              <a:rPr lang="it-IT" dirty="0" err="1"/>
              <a:t>IgE</a:t>
            </a:r>
            <a:r>
              <a:rPr lang="it-IT" dirty="0"/>
              <a:t> </a:t>
            </a:r>
            <a:r>
              <a:rPr lang="it-IT" dirty="0" err="1"/>
              <a:t>isotypes</a:t>
            </a:r>
            <a:r>
              <a:rPr lang="it-IT" dirty="0"/>
              <a:t>; the </a:t>
            </a:r>
            <a:r>
              <a:rPr lang="it-IT" dirty="0" err="1"/>
              <a:t>underlying</a:t>
            </a:r>
            <a:r>
              <a:rPr lang="it-IT" dirty="0"/>
              <a:t> </a:t>
            </a:r>
            <a:r>
              <a:rPr lang="it-IT" dirty="0" err="1"/>
              <a:t>defect</a:t>
            </a:r>
            <a:r>
              <a:rPr lang="it-IT" dirty="0"/>
              <a:t> </a:t>
            </a:r>
            <a:r>
              <a:rPr lang="it-IT" dirty="0" err="1"/>
              <a:t>is</a:t>
            </a:r>
            <a:r>
              <a:rPr lang="it-IT" dirty="0"/>
              <a:t> </a:t>
            </a:r>
            <a:r>
              <a:rPr lang="it-IT" dirty="0" err="1"/>
              <a:t>an</a:t>
            </a:r>
            <a:r>
              <a:rPr lang="it-IT" dirty="0"/>
              <a:t> </a:t>
            </a:r>
            <a:r>
              <a:rPr lang="it-IT" dirty="0" err="1"/>
              <a:t>inability</a:t>
            </a:r>
            <a:r>
              <a:rPr lang="it-IT" dirty="0"/>
              <a:t> </a:t>
            </a:r>
            <a:r>
              <a:rPr lang="it-IT" dirty="0" err="1"/>
              <a:t>of</a:t>
            </a:r>
            <a:r>
              <a:rPr lang="it-IT" dirty="0"/>
              <a:t> </a:t>
            </a:r>
            <a:r>
              <a:rPr lang="it-IT" dirty="0" err="1"/>
              <a:t>T</a:t>
            </a:r>
            <a:r>
              <a:rPr lang="it-IT" dirty="0"/>
              <a:t> </a:t>
            </a:r>
            <a:r>
              <a:rPr lang="it-IT" dirty="0" err="1"/>
              <a:t>cells</a:t>
            </a:r>
            <a:r>
              <a:rPr lang="it-IT" dirty="0"/>
              <a:t> </a:t>
            </a:r>
            <a:r>
              <a:rPr lang="it-IT" dirty="0" err="1"/>
              <a:t>to</a:t>
            </a:r>
            <a:r>
              <a:rPr lang="it-IT" dirty="0"/>
              <a:t> </a:t>
            </a:r>
            <a:r>
              <a:rPr lang="it-IT" dirty="0" err="1"/>
              <a:t>activate</a:t>
            </a:r>
            <a:r>
              <a:rPr lang="it-IT" dirty="0"/>
              <a:t> </a:t>
            </a:r>
            <a:r>
              <a:rPr lang="it-IT" dirty="0" err="1"/>
              <a:t>B</a:t>
            </a:r>
            <a:r>
              <a:rPr lang="it-IT" dirty="0"/>
              <a:t> </a:t>
            </a:r>
            <a:r>
              <a:rPr lang="it-IT" dirty="0" err="1"/>
              <a:t>cells</a:t>
            </a:r>
            <a:endParaRPr lang="it-IT" dirty="0"/>
          </a:p>
          <a:p>
            <a:endParaRPr lang="it-IT" dirty="0"/>
          </a:p>
          <a:p>
            <a:r>
              <a:rPr lang="it-IT" dirty="0" err="1"/>
              <a:t>Many</a:t>
            </a:r>
            <a:r>
              <a:rPr lang="it-IT" dirty="0"/>
              <a:t> </a:t>
            </a:r>
            <a:r>
              <a:rPr lang="it-IT" dirty="0" err="1"/>
              <a:t>of</a:t>
            </a:r>
            <a:r>
              <a:rPr lang="it-IT" dirty="0"/>
              <a:t> the </a:t>
            </a:r>
            <a:r>
              <a:rPr lang="it-IT" dirty="0" err="1"/>
              <a:t>functions</a:t>
            </a:r>
            <a:r>
              <a:rPr lang="it-IT" dirty="0"/>
              <a:t> </a:t>
            </a:r>
            <a:r>
              <a:rPr lang="it-IT" dirty="0" err="1"/>
              <a:t>of</a:t>
            </a:r>
            <a:r>
              <a:rPr lang="it-IT" dirty="0"/>
              <a:t> CD4+ </a:t>
            </a:r>
            <a:r>
              <a:rPr lang="it-IT" dirty="0" err="1"/>
              <a:t>helper</a:t>
            </a:r>
            <a:r>
              <a:rPr lang="it-IT" dirty="0"/>
              <a:t> </a:t>
            </a:r>
            <a:r>
              <a:rPr lang="it-IT" dirty="0" err="1"/>
              <a:t>T</a:t>
            </a:r>
            <a:r>
              <a:rPr lang="it-IT" dirty="0"/>
              <a:t> </a:t>
            </a:r>
            <a:r>
              <a:rPr lang="it-IT" dirty="0" err="1"/>
              <a:t>cells</a:t>
            </a:r>
            <a:r>
              <a:rPr lang="it-IT" dirty="0"/>
              <a:t> </a:t>
            </a:r>
            <a:r>
              <a:rPr lang="it-IT" dirty="0" err="1"/>
              <a:t>require</a:t>
            </a:r>
            <a:r>
              <a:rPr lang="it-IT" dirty="0"/>
              <a:t> the engagement </a:t>
            </a:r>
            <a:r>
              <a:rPr lang="it-IT" dirty="0" err="1"/>
              <a:t>of</a:t>
            </a:r>
            <a:r>
              <a:rPr lang="it-IT" dirty="0"/>
              <a:t> CD40 on </a:t>
            </a:r>
            <a:r>
              <a:rPr lang="it-IT" dirty="0" err="1"/>
              <a:t>B</a:t>
            </a:r>
            <a:r>
              <a:rPr lang="it-IT" dirty="0"/>
              <a:t> </a:t>
            </a:r>
            <a:r>
              <a:rPr lang="it-IT" dirty="0" err="1"/>
              <a:t>cells</a:t>
            </a:r>
            <a:r>
              <a:rPr lang="it-IT" dirty="0"/>
              <a:t>, </a:t>
            </a:r>
            <a:r>
              <a:rPr lang="it-IT" dirty="0" err="1"/>
              <a:t>macrophages</a:t>
            </a:r>
            <a:r>
              <a:rPr lang="it-IT" dirty="0"/>
              <a:t>, and </a:t>
            </a:r>
            <a:r>
              <a:rPr lang="it-IT" dirty="0" err="1"/>
              <a:t>dendritic</a:t>
            </a:r>
            <a:r>
              <a:rPr lang="it-IT" dirty="0"/>
              <a:t> </a:t>
            </a:r>
            <a:r>
              <a:rPr lang="it-IT" dirty="0" err="1"/>
              <a:t>cells</a:t>
            </a:r>
            <a:r>
              <a:rPr lang="it-IT" dirty="0"/>
              <a:t> </a:t>
            </a:r>
            <a:r>
              <a:rPr lang="it-IT" dirty="0" err="1"/>
              <a:t>by</a:t>
            </a:r>
            <a:r>
              <a:rPr lang="it-IT" dirty="0"/>
              <a:t> CD40L (</a:t>
            </a:r>
            <a:r>
              <a:rPr lang="it-IT" dirty="0" err="1"/>
              <a:t>also</a:t>
            </a:r>
            <a:r>
              <a:rPr lang="it-IT" dirty="0"/>
              <a:t> </a:t>
            </a:r>
            <a:r>
              <a:rPr lang="it-IT" dirty="0" err="1"/>
              <a:t>called</a:t>
            </a:r>
            <a:r>
              <a:rPr lang="it-IT" dirty="0"/>
              <a:t> CD154) </a:t>
            </a:r>
            <a:r>
              <a:rPr lang="it-IT" dirty="0" err="1"/>
              <a:t>expressed</a:t>
            </a:r>
            <a:r>
              <a:rPr lang="it-IT" dirty="0"/>
              <a:t> on </a:t>
            </a:r>
            <a:r>
              <a:rPr lang="it-IT" dirty="0" err="1"/>
              <a:t>antigen-activated</a:t>
            </a:r>
            <a:r>
              <a:rPr lang="it-IT" dirty="0"/>
              <a:t> </a:t>
            </a:r>
            <a:r>
              <a:rPr lang="it-IT" dirty="0" err="1"/>
              <a:t>T</a:t>
            </a:r>
            <a:r>
              <a:rPr lang="it-IT" dirty="0"/>
              <a:t> </a:t>
            </a:r>
            <a:r>
              <a:rPr lang="it-IT" dirty="0" err="1"/>
              <a:t>cells</a:t>
            </a:r>
            <a:r>
              <a:rPr lang="it-IT" dirty="0"/>
              <a:t>. </a:t>
            </a:r>
            <a:r>
              <a:rPr lang="it-IT" dirty="0" err="1"/>
              <a:t>This</a:t>
            </a:r>
            <a:r>
              <a:rPr lang="it-IT" dirty="0"/>
              <a:t> </a:t>
            </a:r>
            <a:r>
              <a:rPr lang="it-IT" dirty="0" err="1"/>
              <a:t>interaction</a:t>
            </a:r>
            <a:r>
              <a:rPr lang="it-IT" dirty="0"/>
              <a:t> </a:t>
            </a:r>
            <a:r>
              <a:rPr lang="it-IT" dirty="0" err="1"/>
              <a:t>triggers</a:t>
            </a:r>
            <a:r>
              <a:rPr lang="it-IT" dirty="0"/>
              <a:t> Ig </a:t>
            </a:r>
            <a:r>
              <a:rPr lang="it-IT" dirty="0" err="1"/>
              <a:t>class</a:t>
            </a:r>
            <a:r>
              <a:rPr lang="it-IT" dirty="0"/>
              <a:t> </a:t>
            </a:r>
            <a:r>
              <a:rPr lang="it-IT" dirty="0" err="1"/>
              <a:t>switching</a:t>
            </a:r>
            <a:r>
              <a:rPr lang="it-IT" dirty="0"/>
              <a:t> and </a:t>
            </a:r>
            <a:r>
              <a:rPr lang="it-IT" dirty="0" err="1"/>
              <a:t>affinity</a:t>
            </a:r>
            <a:r>
              <a:rPr lang="it-IT" dirty="0"/>
              <a:t> </a:t>
            </a:r>
            <a:r>
              <a:rPr lang="it-IT" dirty="0" err="1"/>
              <a:t>maturation</a:t>
            </a:r>
            <a:r>
              <a:rPr lang="it-IT" dirty="0"/>
              <a:t> in the </a:t>
            </a:r>
            <a:r>
              <a:rPr lang="it-IT" dirty="0" err="1"/>
              <a:t>B</a:t>
            </a:r>
            <a:r>
              <a:rPr lang="it-IT" dirty="0"/>
              <a:t> </a:t>
            </a:r>
            <a:r>
              <a:rPr lang="it-IT" dirty="0" err="1"/>
              <a:t>cells</a:t>
            </a:r>
            <a:r>
              <a:rPr lang="it-IT" dirty="0"/>
              <a:t>, and </a:t>
            </a:r>
            <a:r>
              <a:rPr lang="it-IT" dirty="0" err="1"/>
              <a:t>stimulates</a:t>
            </a:r>
            <a:r>
              <a:rPr lang="it-IT" dirty="0"/>
              <a:t> the </a:t>
            </a:r>
            <a:r>
              <a:rPr lang="it-IT" dirty="0" err="1"/>
              <a:t>microbicidal</a:t>
            </a:r>
            <a:r>
              <a:rPr lang="it-IT" dirty="0"/>
              <a:t> </a:t>
            </a:r>
            <a:r>
              <a:rPr lang="it-IT" dirty="0" err="1"/>
              <a:t>functions</a:t>
            </a:r>
            <a:r>
              <a:rPr lang="it-IT" dirty="0"/>
              <a:t> </a:t>
            </a:r>
            <a:r>
              <a:rPr lang="it-IT" dirty="0" err="1"/>
              <a:t>of</a:t>
            </a:r>
            <a:r>
              <a:rPr lang="it-IT" dirty="0"/>
              <a:t> </a:t>
            </a:r>
            <a:r>
              <a:rPr lang="it-IT" dirty="0" err="1"/>
              <a:t>macrophages</a:t>
            </a:r>
            <a:r>
              <a:rPr lang="it-IT" b="1" dirty="0"/>
              <a:t>. </a:t>
            </a:r>
            <a:r>
              <a:rPr lang="it-IT" b="1" dirty="0" err="1"/>
              <a:t>Approximately</a:t>
            </a:r>
            <a:r>
              <a:rPr lang="it-IT" b="1" dirty="0"/>
              <a:t> 70% </a:t>
            </a:r>
            <a:r>
              <a:rPr lang="it-IT" b="1" dirty="0" err="1"/>
              <a:t>of</a:t>
            </a:r>
            <a:r>
              <a:rPr lang="it-IT" b="1" dirty="0"/>
              <a:t> </a:t>
            </a:r>
            <a:r>
              <a:rPr lang="it-IT" b="1" dirty="0" err="1"/>
              <a:t>individuals</a:t>
            </a:r>
            <a:r>
              <a:rPr lang="it-IT" b="1" dirty="0"/>
              <a:t> </a:t>
            </a:r>
            <a:r>
              <a:rPr lang="it-IT" b="1" dirty="0" err="1"/>
              <a:t>with</a:t>
            </a:r>
            <a:r>
              <a:rPr lang="it-IT" b="1" dirty="0"/>
              <a:t> </a:t>
            </a:r>
            <a:r>
              <a:rPr lang="it-IT" b="1" dirty="0" err="1"/>
              <a:t>hyper-IgM</a:t>
            </a:r>
            <a:r>
              <a:rPr lang="it-IT" b="1" dirty="0"/>
              <a:t> </a:t>
            </a:r>
            <a:r>
              <a:rPr lang="it-IT" b="1" dirty="0" err="1"/>
              <a:t>syndrome</a:t>
            </a:r>
            <a:r>
              <a:rPr lang="it-IT" b="1" dirty="0"/>
              <a:t> </a:t>
            </a:r>
            <a:r>
              <a:rPr lang="it-IT" b="1" dirty="0" err="1"/>
              <a:t>have</a:t>
            </a:r>
            <a:r>
              <a:rPr lang="it-IT" b="1" dirty="0"/>
              <a:t> the </a:t>
            </a:r>
            <a:r>
              <a:rPr lang="it-IT" b="1" dirty="0" err="1"/>
              <a:t>X-linked</a:t>
            </a:r>
            <a:r>
              <a:rPr lang="it-IT" b="1" dirty="0"/>
              <a:t> </a:t>
            </a:r>
            <a:r>
              <a:rPr lang="it-IT" b="1" dirty="0" err="1"/>
              <a:t>form</a:t>
            </a:r>
            <a:r>
              <a:rPr lang="it-IT" b="1" dirty="0"/>
              <a:t> </a:t>
            </a:r>
            <a:r>
              <a:rPr lang="it-IT" b="1" dirty="0" err="1"/>
              <a:t>of</a:t>
            </a:r>
            <a:r>
              <a:rPr lang="it-IT" b="1" dirty="0"/>
              <a:t> the </a:t>
            </a:r>
            <a:r>
              <a:rPr lang="it-IT" b="1" dirty="0" err="1"/>
              <a:t>disease</a:t>
            </a:r>
            <a:r>
              <a:rPr lang="it-IT" b="1" dirty="0"/>
              <a:t>, </a:t>
            </a:r>
            <a:r>
              <a:rPr lang="it-IT" b="1" dirty="0" err="1"/>
              <a:t>caused</a:t>
            </a:r>
            <a:r>
              <a:rPr lang="it-IT" b="1" dirty="0"/>
              <a:t> </a:t>
            </a:r>
            <a:r>
              <a:rPr lang="it-IT" b="1" dirty="0" err="1"/>
              <a:t>by</a:t>
            </a:r>
            <a:r>
              <a:rPr lang="it-IT" b="1" dirty="0"/>
              <a:t> </a:t>
            </a:r>
            <a:r>
              <a:rPr lang="it-IT" b="1" dirty="0" err="1"/>
              <a:t>mutations</a:t>
            </a:r>
            <a:r>
              <a:rPr lang="it-IT" b="1" dirty="0"/>
              <a:t> in the gene </a:t>
            </a:r>
            <a:r>
              <a:rPr lang="it-IT" b="1" dirty="0" err="1"/>
              <a:t>encoding</a:t>
            </a:r>
            <a:r>
              <a:rPr lang="it-IT" b="1" dirty="0"/>
              <a:t> CD40L </a:t>
            </a:r>
            <a:r>
              <a:rPr lang="it-IT" b="1" dirty="0" err="1"/>
              <a:t>located</a:t>
            </a:r>
            <a:r>
              <a:rPr lang="it-IT" b="1" dirty="0"/>
              <a:t> on Xq26</a:t>
            </a:r>
            <a:r>
              <a:rPr lang="it-IT" dirty="0"/>
              <a:t>. In the </a:t>
            </a:r>
            <a:r>
              <a:rPr lang="it-IT" dirty="0" err="1"/>
              <a:t>remaining</a:t>
            </a:r>
            <a:r>
              <a:rPr lang="it-IT" dirty="0"/>
              <a:t> </a:t>
            </a:r>
            <a:r>
              <a:rPr lang="it-IT" dirty="0" err="1"/>
              <a:t>patients</a:t>
            </a:r>
            <a:r>
              <a:rPr lang="it-IT" dirty="0"/>
              <a:t>, the </a:t>
            </a:r>
            <a:r>
              <a:rPr lang="it-IT" dirty="0" err="1"/>
              <a:t>disease</a:t>
            </a:r>
            <a:r>
              <a:rPr lang="it-IT" dirty="0"/>
              <a:t> </a:t>
            </a:r>
            <a:r>
              <a:rPr lang="it-IT" dirty="0" err="1"/>
              <a:t>is</a:t>
            </a:r>
            <a:r>
              <a:rPr lang="it-IT" dirty="0"/>
              <a:t> </a:t>
            </a:r>
            <a:r>
              <a:rPr lang="it-IT" dirty="0" err="1"/>
              <a:t>inherited</a:t>
            </a:r>
            <a:r>
              <a:rPr lang="it-IT" dirty="0"/>
              <a:t> in </a:t>
            </a:r>
            <a:r>
              <a:rPr lang="it-IT" dirty="0" err="1"/>
              <a:t>an</a:t>
            </a:r>
            <a:r>
              <a:rPr lang="it-IT" dirty="0"/>
              <a:t> </a:t>
            </a:r>
            <a:r>
              <a:rPr lang="it-IT" dirty="0" err="1"/>
              <a:t>autosomal</a:t>
            </a:r>
            <a:r>
              <a:rPr lang="it-IT" dirty="0"/>
              <a:t> recessive pattern </a:t>
            </a:r>
            <a:r>
              <a:rPr lang="it-IT" dirty="0" err="1"/>
              <a:t>caused</a:t>
            </a:r>
            <a:r>
              <a:rPr lang="it-IT" dirty="0"/>
              <a:t> </a:t>
            </a:r>
            <a:r>
              <a:rPr lang="it-IT" dirty="0" err="1"/>
              <a:t>by</a:t>
            </a:r>
            <a:r>
              <a:rPr lang="it-IT" dirty="0"/>
              <a:t> </a:t>
            </a:r>
            <a:r>
              <a:rPr lang="it-IT" dirty="0" err="1"/>
              <a:t>loss-of-function</a:t>
            </a:r>
            <a:r>
              <a:rPr lang="it-IT" dirty="0"/>
              <a:t> </a:t>
            </a:r>
            <a:r>
              <a:rPr lang="it-IT" dirty="0" err="1"/>
              <a:t>mutations</a:t>
            </a:r>
            <a:r>
              <a:rPr lang="it-IT" dirty="0"/>
              <a:t> </a:t>
            </a:r>
            <a:r>
              <a:rPr lang="it-IT" dirty="0" err="1"/>
              <a:t>involving</a:t>
            </a:r>
            <a:r>
              <a:rPr lang="it-IT" dirty="0"/>
              <a:t> </a:t>
            </a:r>
            <a:r>
              <a:rPr lang="it-IT" dirty="0" err="1"/>
              <a:t>either</a:t>
            </a:r>
            <a:r>
              <a:rPr lang="it-IT" dirty="0"/>
              <a:t> CD40 or </a:t>
            </a:r>
            <a:r>
              <a:rPr lang="it-IT" dirty="0" err="1"/>
              <a:t>an</a:t>
            </a:r>
            <a:r>
              <a:rPr lang="it-IT" dirty="0"/>
              <a:t> </a:t>
            </a:r>
            <a:r>
              <a:rPr lang="it-IT" dirty="0" err="1"/>
              <a:t>enzyme</a:t>
            </a:r>
            <a:r>
              <a:rPr lang="it-IT" dirty="0"/>
              <a:t> </a:t>
            </a:r>
            <a:r>
              <a:rPr lang="it-IT" dirty="0" err="1"/>
              <a:t>called</a:t>
            </a:r>
            <a:r>
              <a:rPr lang="it-IT" dirty="0"/>
              <a:t> </a:t>
            </a:r>
            <a:r>
              <a:rPr lang="it-IT" dirty="0" err="1"/>
              <a:t>activation-induced</a:t>
            </a:r>
            <a:r>
              <a:rPr lang="it-IT" dirty="0"/>
              <a:t> </a:t>
            </a:r>
            <a:r>
              <a:rPr lang="it-IT" dirty="0" err="1"/>
              <a:t>cytidine</a:t>
            </a:r>
            <a:r>
              <a:rPr lang="it-IT" dirty="0"/>
              <a:t> </a:t>
            </a:r>
            <a:r>
              <a:rPr lang="it-IT" dirty="0" err="1"/>
              <a:t>deaminase</a:t>
            </a:r>
            <a:r>
              <a:rPr lang="it-IT" dirty="0"/>
              <a:t> (AID), a DNA-editing </a:t>
            </a:r>
            <a:r>
              <a:rPr lang="it-IT" dirty="0" err="1"/>
              <a:t>enzyme</a:t>
            </a:r>
            <a:r>
              <a:rPr lang="it-IT" dirty="0"/>
              <a:t> </a:t>
            </a:r>
            <a:r>
              <a:rPr lang="it-IT" dirty="0" err="1"/>
              <a:t>that</a:t>
            </a:r>
            <a:r>
              <a:rPr lang="it-IT" dirty="0"/>
              <a:t> </a:t>
            </a:r>
            <a:r>
              <a:rPr lang="it-IT" dirty="0" err="1"/>
              <a:t>is</a:t>
            </a:r>
            <a:r>
              <a:rPr lang="it-IT" dirty="0"/>
              <a:t> </a:t>
            </a:r>
            <a:r>
              <a:rPr lang="it-IT" dirty="0" err="1"/>
              <a:t>required</a:t>
            </a:r>
            <a:r>
              <a:rPr lang="it-IT" dirty="0"/>
              <a:t> </a:t>
            </a:r>
            <a:r>
              <a:rPr lang="it-IT" dirty="0" err="1"/>
              <a:t>for</a:t>
            </a:r>
            <a:r>
              <a:rPr lang="it-IT" dirty="0"/>
              <a:t> Ig </a:t>
            </a:r>
            <a:r>
              <a:rPr lang="it-IT" dirty="0" err="1"/>
              <a:t>class</a:t>
            </a:r>
            <a:r>
              <a:rPr lang="it-IT" dirty="0"/>
              <a:t> </a:t>
            </a:r>
            <a:r>
              <a:rPr lang="it-IT" dirty="0" err="1"/>
              <a:t>switching</a:t>
            </a:r>
            <a:r>
              <a:rPr lang="it-IT" dirty="0"/>
              <a:t> and </a:t>
            </a:r>
            <a:r>
              <a:rPr lang="it-IT" dirty="0" err="1"/>
              <a:t>affinity</a:t>
            </a:r>
            <a:r>
              <a:rPr lang="it-IT" dirty="0"/>
              <a:t> </a:t>
            </a:r>
            <a:r>
              <a:rPr lang="it-IT" dirty="0" err="1"/>
              <a:t>maturation</a:t>
            </a:r>
            <a:r>
              <a:rPr lang="it-IT" dirty="0"/>
              <a:t>.</a:t>
            </a:r>
          </a:p>
          <a:p>
            <a:endParaRPr lang="it-IT" dirty="0"/>
          </a:p>
          <a:p>
            <a:r>
              <a:rPr lang="it-IT" dirty="0" err="1"/>
              <a:t>Patients</a:t>
            </a:r>
            <a:r>
              <a:rPr lang="it-IT" dirty="0"/>
              <a:t> </a:t>
            </a:r>
            <a:r>
              <a:rPr lang="it-IT" dirty="0" err="1"/>
              <a:t>present</a:t>
            </a:r>
            <a:r>
              <a:rPr lang="it-IT" dirty="0"/>
              <a:t> </a:t>
            </a:r>
            <a:r>
              <a:rPr lang="it-IT" dirty="0" err="1"/>
              <a:t>with</a:t>
            </a:r>
            <a:r>
              <a:rPr lang="it-IT" dirty="0"/>
              <a:t> </a:t>
            </a:r>
            <a:r>
              <a:rPr lang="it-IT" b="1" dirty="0" err="1"/>
              <a:t>recurrent</a:t>
            </a:r>
            <a:r>
              <a:rPr lang="it-IT" b="1" dirty="0"/>
              <a:t> </a:t>
            </a:r>
            <a:r>
              <a:rPr lang="it-IT" b="1" dirty="0" err="1"/>
              <a:t>pyogenic</a:t>
            </a:r>
            <a:r>
              <a:rPr lang="it-IT" b="1" dirty="0"/>
              <a:t> </a:t>
            </a:r>
            <a:r>
              <a:rPr lang="it-IT" b="1" dirty="0" err="1"/>
              <a:t>infections</a:t>
            </a:r>
            <a:r>
              <a:rPr lang="it-IT" b="1" dirty="0"/>
              <a:t> </a:t>
            </a:r>
            <a:r>
              <a:rPr lang="it-IT" dirty="0" err="1"/>
              <a:t>because</a:t>
            </a:r>
            <a:r>
              <a:rPr lang="it-IT" dirty="0"/>
              <a:t> </a:t>
            </a:r>
            <a:r>
              <a:rPr lang="it-IT" dirty="0" err="1"/>
              <a:t>of</a:t>
            </a:r>
            <a:r>
              <a:rPr lang="it-IT" dirty="0"/>
              <a:t> low </a:t>
            </a:r>
            <a:r>
              <a:rPr lang="it-IT" dirty="0" err="1"/>
              <a:t>levels</a:t>
            </a:r>
            <a:r>
              <a:rPr lang="it-IT" dirty="0"/>
              <a:t> </a:t>
            </a:r>
            <a:r>
              <a:rPr lang="it-IT" dirty="0" err="1"/>
              <a:t>of</a:t>
            </a:r>
            <a:r>
              <a:rPr lang="it-IT" dirty="0"/>
              <a:t> </a:t>
            </a:r>
            <a:r>
              <a:rPr lang="it-IT" dirty="0" err="1"/>
              <a:t>opsonizing</a:t>
            </a:r>
            <a:r>
              <a:rPr lang="it-IT" dirty="0"/>
              <a:t> </a:t>
            </a:r>
            <a:r>
              <a:rPr lang="it-IT" dirty="0" err="1"/>
              <a:t>IgG</a:t>
            </a:r>
            <a:r>
              <a:rPr lang="it-IT" dirty="0"/>
              <a:t> </a:t>
            </a:r>
            <a:r>
              <a:rPr lang="it-IT" dirty="0" err="1"/>
              <a:t>antibodies</a:t>
            </a:r>
            <a:r>
              <a:rPr lang="it-IT" dirty="0"/>
              <a:t>. </a:t>
            </a:r>
            <a:r>
              <a:rPr lang="it-IT" dirty="0" err="1"/>
              <a:t>Those</a:t>
            </a:r>
            <a:r>
              <a:rPr lang="it-IT" dirty="0"/>
              <a:t> </a:t>
            </a:r>
            <a:r>
              <a:rPr lang="it-IT" dirty="0" err="1"/>
              <a:t>with</a:t>
            </a:r>
            <a:r>
              <a:rPr lang="it-IT" dirty="0"/>
              <a:t> CD40L </a:t>
            </a:r>
            <a:r>
              <a:rPr lang="it-IT" dirty="0" err="1"/>
              <a:t>mutations</a:t>
            </a:r>
            <a:r>
              <a:rPr lang="it-IT" dirty="0"/>
              <a:t> </a:t>
            </a:r>
            <a:r>
              <a:rPr lang="it-IT" dirty="0" err="1"/>
              <a:t>also</a:t>
            </a:r>
            <a:r>
              <a:rPr lang="it-IT" dirty="0"/>
              <a:t> are </a:t>
            </a:r>
            <a:r>
              <a:rPr lang="it-IT" dirty="0" err="1"/>
              <a:t>susceptible</a:t>
            </a:r>
            <a:r>
              <a:rPr lang="it-IT" dirty="0"/>
              <a:t> </a:t>
            </a:r>
            <a:r>
              <a:rPr lang="it-IT" dirty="0" err="1"/>
              <a:t>to</a:t>
            </a:r>
            <a:r>
              <a:rPr lang="it-IT" dirty="0"/>
              <a:t> pneumonia </a:t>
            </a:r>
            <a:r>
              <a:rPr lang="it-IT" dirty="0" err="1"/>
              <a:t>caused</a:t>
            </a:r>
            <a:r>
              <a:rPr lang="it-IT" dirty="0"/>
              <a:t> </a:t>
            </a:r>
            <a:r>
              <a:rPr lang="it-IT" dirty="0" err="1"/>
              <a:t>by</a:t>
            </a:r>
            <a:r>
              <a:rPr lang="it-IT" dirty="0"/>
              <a:t> the </a:t>
            </a:r>
            <a:r>
              <a:rPr lang="it-IT" dirty="0" err="1"/>
              <a:t>intracellular</a:t>
            </a:r>
            <a:r>
              <a:rPr lang="it-IT" dirty="0"/>
              <a:t> </a:t>
            </a:r>
            <a:r>
              <a:rPr lang="it-IT" dirty="0" err="1"/>
              <a:t>organism</a:t>
            </a:r>
            <a:r>
              <a:rPr lang="it-IT" dirty="0"/>
              <a:t> </a:t>
            </a:r>
            <a:r>
              <a:rPr lang="it-IT" dirty="0" err="1"/>
              <a:t>Pneumocystis</a:t>
            </a:r>
            <a:r>
              <a:rPr lang="it-IT" dirty="0"/>
              <a:t> </a:t>
            </a:r>
            <a:r>
              <a:rPr lang="it-IT" dirty="0" err="1"/>
              <a:t>jiroveci</a:t>
            </a:r>
            <a:r>
              <a:rPr lang="it-IT" dirty="0"/>
              <a:t>, </a:t>
            </a:r>
            <a:r>
              <a:rPr lang="it-IT" dirty="0" err="1"/>
              <a:t>because</a:t>
            </a:r>
            <a:r>
              <a:rPr lang="it-IT" dirty="0"/>
              <a:t> CD40L-mediated </a:t>
            </a:r>
            <a:r>
              <a:rPr lang="it-IT" dirty="0" err="1"/>
              <a:t>macrophage</a:t>
            </a:r>
            <a:r>
              <a:rPr lang="it-IT" dirty="0"/>
              <a:t> </a:t>
            </a:r>
            <a:r>
              <a:rPr lang="it-IT" dirty="0" err="1"/>
              <a:t>activation</a:t>
            </a:r>
            <a:r>
              <a:rPr lang="it-IT" dirty="0"/>
              <a:t>, a key </a:t>
            </a:r>
            <a:r>
              <a:rPr lang="it-IT" dirty="0" err="1"/>
              <a:t>reaction</a:t>
            </a:r>
            <a:r>
              <a:rPr lang="it-IT" dirty="0"/>
              <a:t> </a:t>
            </a:r>
            <a:r>
              <a:rPr lang="it-IT" dirty="0" err="1"/>
              <a:t>of</a:t>
            </a:r>
            <a:r>
              <a:rPr lang="it-IT" dirty="0"/>
              <a:t> </a:t>
            </a:r>
            <a:r>
              <a:rPr lang="it-IT" dirty="0" err="1"/>
              <a:t>cell-mediated</a:t>
            </a:r>
            <a:r>
              <a:rPr lang="it-IT" dirty="0"/>
              <a:t> </a:t>
            </a:r>
            <a:r>
              <a:rPr lang="it-IT" dirty="0" err="1"/>
              <a:t>immunity</a:t>
            </a:r>
            <a:r>
              <a:rPr lang="it-IT" dirty="0"/>
              <a:t>, </a:t>
            </a:r>
            <a:r>
              <a:rPr lang="it-IT" dirty="0" err="1"/>
              <a:t>is</a:t>
            </a:r>
            <a:r>
              <a:rPr lang="it-IT" dirty="0"/>
              <a:t> </a:t>
            </a:r>
            <a:r>
              <a:rPr lang="it-IT" dirty="0" err="1"/>
              <a:t>compromised</a:t>
            </a:r>
            <a:r>
              <a:rPr lang="it-IT" dirty="0"/>
              <a:t>. </a:t>
            </a:r>
            <a:r>
              <a:rPr lang="it-IT" dirty="0" err="1"/>
              <a:t>Occasionally</a:t>
            </a:r>
            <a:r>
              <a:rPr lang="it-IT" dirty="0"/>
              <a:t>, the </a:t>
            </a:r>
            <a:r>
              <a:rPr lang="it-IT" dirty="0" err="1"/>
              <a:t>IgM</a:t>
            </a:r>
            <a:r>
              <a:rPr lang="it-IT" dirty="0"/>
              <a:t> </a:t>
            </a:r>
            <a:r>
              <a:rPr lang="it-IT" dirty="0" err="1"/>
              <a:t>antibodies</a:t>
            </a:r>
            <a:r>
              <a:rPr lang="it-IT" dirty="0"/>
              <a:t> </a:t>
            </a:r>
            <a:r>
              <a:rPr lang="it-IT" dirty="0" err="1"/>
              <a:t>react</a:t>
            </a:r>
            <a:r>
              <a:rPr lang="it-IT" dirty="0"/>
              <a:t> </a:t>
            </a:r>
            <a:r>
              <a:rPr lang="it-IT" dirty="0" err="1"/>
              <a:t>with</a:t>
            </a:r>
            <a:r>
              <a:rPr lang="it-IT" dirty="0"/>
              <a:t> </a:t>
            </a:r>
            <a:r>
              <a:rPr lang="it-IT" dirty="0" err="1"/>
              <a:t>blood</a:t>
            </a:r>
            <a:r>
              <a:rPr lang="it-IT" dirty="0"/>
              <a:t> </a:t>
            </a:r>
            <a:r>
              <a:rPr lang="it-IT" dirty="0" err="1"/>
              <a:t>cells</a:t>
            </a:r>
            <a:r>
              <a:rPr lang="it-IT" dirty="0"/>
              <a:t>, </a:t>
            </a:r>
            <a:r>
              <a:rPr lang="it-IT" dirty="0" err="1"/>
              <a:t>giving</a:t>
            </a:r>
            <a:r>
              <a:rPr lang="it-IT" dirty="0"/>
              <a:t> rise </a:t>
            </a:r>
            <a:r>
              <a:rPr lang="it-IT" dirty="0" err="1"/>
              <a:t>to</a:t>
            </a:r>
            <a:r>
              <a:rPr lang="it-IT" dirty="0"/>
              <a:t> autoimmune </a:t>
            </a:r>
            <a:r>
              <a:rPr lang="it-IT" dirty="0" err="1"/>
              <a:t>hemolytic</a:t>
            </a:r>
            <a:r>
              <a:rPr lang="it-IT" dirty="0"/>
              <a:t> anemia, </a:t>
            </a:r>
            <a:r>
              <a:rPr lang="it-IT" dirty="0" err="1"/>
              <a:t>thrombocytopenia</a:t>
            </a:r>
            <a:r>
              <a:rPr lang="it-IT" dirty="0"/>
              <a:t>, and neutropenia. In </a:t>
            </a:r>
            <a:r>
              <a:rPr lang="it-IT" dirty="0" err="1"/>
              <a:t>older</a:t>
            </a:r>
            <a:r>
              <a:rPr lang="it-IT" dirty="0"/>
              <a:t> </a:t>
            </a:r>
            <a:r>
              <a:rPr lang="it-IT" dirty="0" err="1"/>
              <a:t>patients</a:t>
            </a:r>
            <a:r>
              <a:rPr lang="it-IT" dirty="0"/>
              <a:t>, </a:t>
            </a:r>
            <a:r>
              <a:rPr lang="it-IT" dirty="0" err="1"/>
              <a:t>there</a:t>
            </a:r>
            <a:r>
              <a:rPr lang="it-IT" dirty="0"/>
              <a:t> </a:t>
            </a:r>
            <a:r>
              <a:rPr lang="it-IT" dirty="0" err="1"/>
              <a:t>may</a:t>
            </a:r>
            <a:r>
              <a:rPr lang="it-IT" dirty="0"/>
              <a:t> </a:t>
            </a:r>
            <a:r>
              <a:rPr lang="it-IT" dirty="0" err="1"/>
              <a:t>be</a:t>
            </a:r>
            <a:r>
              <a:rPr lang="it-IT" dirty="0"/>
              <a:t> a </a:t>
            </a:r>
            <a:r>
              <a:rPr lang="it-IT" dirty="0" err="1"/>
              <a:t>proliferation</a:t>
            </a:r>
            <a:r>
              <a:rPr lang="it-IT" dirty="0"/>
              <a:t> </a:t>
            </a:r>
            <a:r>
              <a:rPr lang="it-IT" dirty="0" err="1"/>
              <a:t>of</a:t>
            </a:r>
            <a:r>
              <a:rPr lang="it-IT" dirty="0"/>
              <a:t> </a:t>
            </a:r>
            <a:r>
              <a:rPr lang="it-IT" dirty="0" err="1"/>
              <a:t>IgM-producing</a:t>
            </a:r>
            <a:r>
              <a:rPr lang="it-IT" dirty="0"/>
              <a:t> plasma </a:t>
            </a:r>
            <a:r>
              <a:rPr lang="it-IT" dirty="0" err="1"/>
              <a:t>cells</a:t>
            </a:r>
            <a:r>
              <a:rPr lang="it-IT" dirty="0"/>
              <a:t> </a:t>
            </a:r>
            <a:r>
              <a:rPr lang="it-IT" dirty="0" err="1"/>
              <a:t>that</a:t>
            </a:r>
            <a:r>
              <a:rPr lang="it-IT" dirty="0"/>
              <a:t> infiltrate the mucosa </a:t>
            </a:r>
            <a:r>
              <a:rPr lang="it-IT" dirty="0" err="1"/>
              <a:t>of</a:t>
            </a:r>
            <a:r>
              <a:rPr lang="it-IT" dirty="0"/>
              <a:t> the </a:t>
            </a:r>
            <a:r>
              <a:rPr lang="it-IT" dirty="0" err="1"/>
              <a:t>gastrointestinal</a:t>
            </a:r>
            <a:r>
              <a:rPr lang="it-IT" dirty="0"/>
              <a:t> </a:t>
            </a:r>
            <a:r>
              <a:rPr lang="it-IT" dirty="0" err="1"/>
              <a:t>tract</a:t>
            </a:r>
            <a:r>
              <a:rPr lang="it-IT" dirty="0"/>
              <a:t>.</a:t>
            </a:r>
          </a:p>
        </p:txBody>
      </p:sp>
    </p:spTree>
    <p:extLst>
      <p:ext uri="{BB962C8B-B14F-4D97-AF65-F5344CB8AC3E}">
        <p14:creationId xmlns:p14="http://schemas.microsoft.com/office/powerpoint/2010/main" val="3038276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87619" y="292983"/>
            <a:ext cx="8416762" cy="6186310"/>
          </a:xfrm>
          <a:prstGeom prst="rect">
            <a:avLst/>
          </a:prstGeom>
        </p:spPr>
        <p:txBody>
          <a:bodyPr wrap="square">
            <a:spAutoFit/>
          </a:bodyPr>
          <a:lstStyle/>
          <a:p>
            <a:r>
              <a:rPr lang="it-IT" sz="2000" b="1" dirty="0"/>
              <a:t>Common </a:t>
            </a:r>
            <a:r>
              <a:rPr lang="it-IT" sz="2000" b="1" dirty="0" err="1"/>
              <a:t>Variable</a:t>
            </a:r>
            <a:r>
              <a:rPr lang="it-IT" sz="2000" b="1" dirty="0"/>
              <a:t> </a:t>
            </a:r>
            <a:r>
              <a:rPr lang="it-IT" sz="2000" b="1" dirty="0" err="1"/>
              <a:t>Immunodeficiency</a:t>
            </a:r>
            <a:endParaRPr lang="it-IT" sz="2000" b="1" dirty="0"/>
          </a:p>
          <a:p>
            <a:r>
              <a:rPr lang="it-IT" dirty="0" err="1"/>
              <a:t>This</a:t>
            </a:r>
            <a:r>
              <a:rPr lang="it-IT" dirty="0"/>
              <a:t> </a:t>
            </a:r>
            <a:r>
              <a:rPr lang="it-IT" dirty="0" err="1"/>
              <a:t>relatively</a:t>
            </a:r>
            <a:r>
              <a:rPr lang="it-IT" dirty="0"/>
              <a:t> </a:t>
            </a:r>
            <a:r>
              <a:rPr lang="it-IT" dirty="0" err="1"/>
              <a:t>frequent</a:t>
            </a:r>
            <a:r>
              <a:rPr lang="it-IT" dirty="0"/>
              <a:t> </a:t>
            </a:r>
            <a:r>
              <a:rPr lang="it-IT" dirty="0" err="1"/>
              <a:t>but</a:t>
            </a:r>
            <a:r>
              <a:rPr lang="it-IT" dirty="0"/>
              <a:t> </a:t>
            </a:r>
            <a:r>
              <a:rPr lang="it-IT" dirty="0" err="1"/>
              <a:t>poorly</a:t>
            </a:r>
            <a:r>
              <a:rPr lang="it-IT" dirty="0"/>
              <a:t> </a:t>
            </a:r>
            <a:r>
              <a:rPr lang="it-IT" dirty="0" err="1"/>
              <a:t>defined</a:t>
            </a:r>
            <a:r>
              <a:rPr lang="it-IT" dirty="0"/>
              <a:t> </a:t>
            </a:r>
            <a:r>
              <a:rPr lang="it-IT" dirty="0" err="1"/>
              <a:t>entity</a:t>
            </a:r>
            <a:r>
              <a:rPr lang="it-IT" dirty="0"/>
              <a:t> </a:t>
            </a:r>
            <a:r>
              <a:rPr lang="it-IT" dirty="0" err="1"/>
              <a:t>encompasses</a:t>
            </a:r>
            <a:r>
              <a:rPr lang="it-IT" dirty="0"/>
              <a:t> a </a:t>
            </a:r>
            <a:r>
              <a:rPr lang="it-IT" dirty="0" err="1"/>
              <a:t>heterogeneous</a:t>
            </a:r>
            <a:r>
              <a:rPr lang="it-IT" dirty="0"/>
              <a:t> </a:t>
            </a:r>
            <a:r>
              <a:rPr lang="it-IT" dirty="0" err="1"/>
              <a:t>group</a:t>
            </a:r>
            <a:r>
              <a:rPr lang="it-IT" dirty="0"/>
              <a:t> </a:t>
            </a:r>
            <a:r>
              <a:rPr lang="it-IT" dirty="0" err="1"/>
              <a:t>of</a:t>
            </a:r>
            <a:r>
              <a:rPr lang="it-IT" dirty="0"/>
              <a:t> </a:t>
            </a:r>
            <a:r>
              <a:rPr lang="it-IT" dirty="0" err="1"/>
              <a:t>disorders</a:t>
            </a:r>
            <a:r>
              <a:rPr lang="it-IT" dirty="0"/>
              <a:t> in </a:t>
            </a:r>
            <a:r>
              <a:rPr lang="it-IT" dirty="0" err="1"/>
              <a:t>which</a:t>
            </a:r>
            <a:r>
              <a:rPr lang="it-IT" dirty="0"/>
              <a:t> </a:t>
            </a:r>
            <a:r>
              <a:rPr lang="it-IT" b="1" dirty="0"/>
              <a:t>the common </a:t>
            </a:r>
            <a:r>
              <a:rPr lang="it-IT" b="1" dirty="0" err="1"/>
              <a:t>feature</a:t>
            </a:r>
            <a:r>
              <a:rPr lang="it-IT" b="1" dirty="0"/>
              <a:t> </a:t>
            </a:r>
            <a:r>
              <a:rPr lang="it-IT" b="1" dirty="0" err="1"/>
              <a:t>is</a:t>
            </a:r>
            <a:r>
              <a:rPr lang="it-IT" b="1" dirty="0"/>
              <a:t> </a:t>
            </a:r>
            <a:r>
              <a:rPr lang="it-IT" b="1" dirty="0" err="1"/>
              <a:t>hypogammaglobulinemia</a:t>
            </a:r>
            <a:r>
              <a:rPr lang="it-IT" b="1" dirty="0"/>
              <a:t>, </a:t>
            </a:r>
            <a:r>
              <a:rPr lang="it-IT" b="1" dirty="0" err="1"/>
              <a:t>generally</a:t>
            </a:r>
            <a:r>
              <a:rPr lang="it-IT" b="1" dirty="0"/>
              <a:t> </a:t>
            </a:r>
            <a:r>
              <a:rPr lang="it-IT" b="1" dirty="0" err="1"/>
              <a:t>affecting</a:t>
            </a:r>
            <a:r>
              <a:rPr lang="it-IT" b="1" dirty="0"/>
              <a:t> </a:t>
            </a:r>
            <a:r>
              <a:rPr lang="it-IT" b="1" dirty="0" err="1"/>
              <a:t>all</a:t>
            </a:r>
            <a:r>
              <a:rPr lang="it-IT" b="1" dirty="0"/>
              <a:t> the antibody </a:t>
            </a:r>
            <a:r>
              <a:rPr lang="it-IT" b="1" dirty="0" err="1"/>
              <a:t>classes</a:t>
            </a:r>
            <a:r>
              <a:rPr lang="it-IT" b="1" dirty="0"/>
              <a:t> </a:t>
            </a:r>
            <a:r>
              <a:rPr lang="it-IT" b="1" dirty="0" err="1"/>
              <a:t>but</a:t>
            </a:r>
            <a:r>
              <a:rPr lang="it-IT" b="1" dirty="0"/>
              <a:t> </a:t>
            </a:r>
            <a:r>
              <a:rPr lang="it-IT" b="1" dirty="0" err="1"/>
              <a:t>sometimes</a:t>
            </a:r>
            <a:r>
              <a:rPr lang="it-IT" b="1" dirty="0"/>
              <a:t> </a:t>
            </a:r>
            <a:r>
              <a:rPr lang="it-IT" b="1" dirty="0" err="1"/>
              <a:t>only</a:t>
            </a:r>
            <a:r>
              <a:rPr lang="it-IT" b="1" dirty="0"/>
              <a:t> </a:t>
            </a:r>
            <a:r>
              <a:rPr lang="it-IT" b="1" dirty="0" err="1"/>
              <a:t>IgG</a:t>
            </a:r>
            <a:r>
              <a:rPr lang="it-IT" b="1" dirty="0"/>
              <a:t>. </a:t>
            </a:r>
            <a:r>
              <a:rPr lang="it-IT" dirty="0"/>
              <a:t>The </a:t>
            </a:r>
            <a:r>
              <a:rPr lang="it-IT" dirty="0" err="1"/>
              <a:t>diagnosis</a:t>
            </a:r>
            <a:r>
              <a:rPr lang="it-IT" dirty="0"/>
              <a:t> </a:t>
            </a:r>
            <a:r>
              <a:rPr lang="it-IT" dirty="0" err="1"/>
              <a:t>of</a:t>
            </a:r>
            <a:r>
              <a:rPr lang="it-IT" dirty="0"/>
              <a:t> common </a:t>
            </a:r>
            <a:r>
              <a:rPr lang="it-IT" dirty="0" err="1"/>
              <a:t>variable</a:t>
            </a:r>
            <a:r>
              <a:rPr lang="it-IT" dirty="0"/>
              <a:t> </a:t>
            </a:r>
            <a:r>
              <a:rPr lang="it-IT" dirty="0" err="1"/>
              <a:t>immunodeficiency</a:t>
            </a:r>
            <a:r>
              <a:rPr lang="it-IT" dirty="0"/>
              <a:t> </a:t>
            </a:r>
            <a:r>
              <a:rPr lang="it-IT" dirty="0" err="1"/>
              <a:t>is</a:t>
            </a:r>
            <a:r>
              <a:rPr lang="it-IT" dirty="0"/>
              <a:t> </a:t>
            </a:r>
            <a:r>
              <a:rPr lang="it-IT" dirty="0" err="1"/>
              <a:t>based</a:t>
            </a:r>
            <a:r>
              <a:rPr lang="it-IT" dirty="0"/>
              <a:t> on </a:t>
            </a:r>
            <a:r>
              <a:rPr lang="it-IT" dirty="0" err="1"/>
              <a:t>exclusion</a:t>
            </a:r>
            <a:r>
              <a:rPr lang="it-IT" dirty="0"/>
              <a:t> </a:t>
            </a:r>
            <a:r>
              <a:rPr lang="it-IT" dirty="0" err="1"/>
              <a:t>of</a:t>
            </a:r>
            <a:r>
              <a:rPr lang="it-IT" dirty="0"/>
              <a:t> </a:t>
            </a:r>
            <a:r>
              <a:rPr lang="it-IT" dirty="0" err="1"/>
              <a:t>other</a:t>
            </a:r>
            <a:r>
              <a:rPr lang="it-IT" dirty="0"/>
              <a:t> </a:t>
            </a:r>
            <a:r>
              <a:rPr lang="it-IT" dirty="0" err="1"/>
              <a:t>well-defined</a:t>
            </a:r>
            <a:r>
              <a:rPr lang="it-IT" dirty="0"/>
              <a:t> </a:t>
            </a:r>
            <a:r>
              <a:rPr lang="it-IT" dirty="0" err="1"/>
              <a:t>causes</a:t>
            </a:r>
            <a:r>
              <a:rPr lang="it-IT" dirty="0"/>
              <a:t> </a:t>
            </a:r>
            <a:r>
              <a:rPr lang="it-IT" dirty="0" err="1"/>
              <a:t>of</a:t>
            </a:r>
            <a:r>
              <a:rPr lang="it-IT" dirty="0"/>
              <a:t> </a:t>
            </a:r>
            <a:r>
              <a:rPr lang="it-IT" dirty="0" err="1"/>
              <a:t>decreased</a:t>
            </a:r>
            <a:r>
              <a:rPr lang="it-IT" dirty="0"/>
              <a:t> antibody production. The </a:t>
            </a:r>
            <a:r>
              <a:rPr lang="it-IT" dirty="0" err="1"/>
              <a:t>estimated</a:t>
            </a:r>
            <a:r>
              <a:rPr lang="it-IT" dirty="0"/>
              <a:t> </a:t>
            </a:r>
            <a:r>
              <a:rPr lang="it-IT" dirty="0" err="1"/>
              <a:t>prevalence</a:t>
            </a:r>
            <a:r>
              <a:rPr lang="it-IT" dirty="0"/>
              <a:t> </a:t>
            </a:r>
            <a:r>
              <a:rPr lang="it-IT" dirty="0" err="1"/>
              <a:t>is</a:t>
            </a:r>
            <a:r>
              <a:rPr lang="it-IT" dirty="0"/>
              <a:t> </a:t>
            </a:r>
            <a:r>
              <a:rPr lang="it-IT" dirty="0" err="1"/>
              <a:t>about</a:t>
            </a:r>
            <a:r>
              <a:rPr lang="it-IT" dirty="0"/>
              <a:t> </a:t>
            </a:r>
            <a:r>
              <a:rPr lang="it-IT" dirty="0" err="1"/>
              <a:t>1</a:t>
            </a:r>
            <a:r>
              <a:rPr lang="it-IT" dirty="0"/>
              <a:t> in 50,000.</a:t>
            </a:r>
          </a:p>
          <a:p>
            <a:endParaRPr lang="it-IT" dirty="0"/>
          </a:p>
          <a:p>
            <a:r>
              <a:rPr lang="it-IT" dirty="0" err="1"/>
              <a:t>Although</a:t>
            </a:r>
            <a:r>
              <a:rPr lang="it-IT" dirty="0"/>
              <a:t> </a:t>
            </a:r>
            <a:r>
              <a:rPr lang="it-IT" dirty="0" err="1"/>
              <a:t>most</a:t>
            </a:r>
            <a:r>
              <a:rPr lang="it-IT" dirty="0"/>
              <a:t> </a:t>
            </a:r>
            <a:r>
              <a:rPr lang="it-IT" dirty="0" err="1"/>
              <a:t>patients</a:t>
            </a:r>
            <a:r>
              <a:rPr lang="it-IT" dirty="0"/>
              <a:t> </a:t>
            </a:r>
            <a:r>
              <a:rPr lang="it-IT" dirty="0" err="1"/>
              <a:t>have</a:t>
            </a:r>
            <a:r>
              <a:rPr lang="it-IT" dirty="0"/>
              <a:t> </a:t>
            </a:r>
            <a:r>
              <a:rPr lang="it-IT" dirty="0" err="1"/>
              <a:t>normal</a:t>
            </a:r>
            <a:r>
              <a:rPr lang="it-IT" dirty="0"/>
              <a:t> </a:t>
            </a:r>
            <a:r>
              <a:rPr lang="it-IT" dirty="0" err="1"/>
              <a:t>numbers</a:t>
            </a:r>
            <a:r>
              <a:rPr lang="it-IT" dirty="0"/>
              <a:t> </a:t>
            </a:r>
            <a:r>
              <a:rPr lang="it-IT" dirty="0" err="1"/>
              <a:t>of</a:t>
            </a:r>
            <a:r>
              <a:rPr lang="it-IT" dirty="0"/>
              <a:t> mature </a:t>
            </a:r>
            <a:r>
              <a:rPr lang="it-IT" dirty="0" err="1"/>
              <a:t>B</a:t>
            </a:r>
            <a:r>
              <a:rPr lang="it-IT" dirty="0"/>
              <a:t> </a:t>
            </a:r>
            <a:r>
              <a:rPr lang="it-IT" dirty="0" err="1"/>
              <a:t>cells</a:t>
            </a:r>
            <a:r>
              <a:rPr lang="it-IT" dirty="0"/>
              <a:t>, plasma </a:t>
            </a:r>
            <a:r>
              <a:rPr lang="it-IT" dirty="0" err="1"/>
              <a:t>cells</a:t>
            </a:r>
            <a:r>
              <a:rPr lang="it-IT" dirty="0"/>
              <a:t> are </a:t>
            </a:r>
            <a:r>
              <a:rPr lang="it-IT" dirty="0" err="1"/>
              <a:t>absent</a:t>
            </a:r>
            <a:r>
              <a:rPr lang="it-IT" dirty="0"/>
              <a:t>, </a:t>
            </a:r>
            <a:r>
              <a:rPr lang="it-IT" dirty="0" err="1"/>
              <a:t>suggesting</a:t>
            </a:r>
            <a:r>
              <a:rPr lang="it-IT" dirty="0"/>
              <a:t> a block in </a:t>
            </a:r>
            <a:r>
              <a:rPr lang="it-IT" dirty="0" err="1"/>
              <a:t>B-cell</a:t>
            </a:r>
            <a:r>
              <a:rPr lang="it-IT" dirty="0"/>
              <a:t> </a:t>
            </a:r>
            <a:r>
              <a:rPr lang="it-IT" dirty="0" err="1"/>
              <a:t>differentiation</a:t>
            </a:r>
            <a:r>
              <a:rPr lang="it-IT" dirty="0"/>
              <a:t>. In </a:t>
            </a:r>
            <a:r>
              <a:rPr lang="it-IT" dirty="0" err="1"/>
              <a:t>keeping</a:t>
            </a:r>
            <a:r>
              <a:rPr lang="it-IT" dirty="0"/>
              <a:t> </a:t>
            </a:r>
            <a:r>
              <a:rPr lang="it-IT" dirty="0" err="1"/>
              <a:t>with</a:t>
            </a:r>
            <a:r>
              <a:rPr lang="it-IT" dirty="0"/>
              <a:t> </a:t>
            </a:r>
            <a:r>
              <a:rPr lang="it-IT" dirty="0" err="1"/>
              <a:t>this</a:t>
            </a:r>
            <a:r>
              <a:rPr lang="it-IT" dirty="0"/>
              <a:t> idea, </a:t>
            </a:r>
            <a:r>
              <a:rPr lang="it-IT" dirty="0" err="1"/>
              <a:t>B</a:t>
            </a:r>
            <a:r>
              <a:rPr lang="it-IT" dirty="0"/>
              <a:t> </a:t>
            </a:r>
            <a:r>
              <a:rPr lang="it-IT" dirty="0" err="1"/>
              <a:t>cell</a:t>
            </a:r>
            <a:r>
              <a:rPr lang="it-IT" dirty="0"/>
              <a:t> </a:t>
            </a:r>
            <a:r>
              <a:rPr lang="it-IT" dirty="0" err="1"/>
              <a:t>areas</a:t>
            </a:r>
            <a:r>
              <a:rPr lang="it-IT" dirty="0"/>
              <a:t> </a:t>
            </a:r>
            <a:r>
              <a:rPr lang="it-IT" dirty="0" err="1"/>
              <a:t>of</a:t>
            </a:r>
            <a:r>
              <a:rPr lang="it-IT" dirty="0"/>
              <a:t> the </a:t>
            </a:r>
            <a:r>
              <a:rPr lang="it-IT" dirty="0" err="1"/>
              <a:t>lymphoid</a:t>
            </a:r>
            <a:r>
              <a:rPr lang="it-IT" dirty="0"/>
              <a:t> </a:t>
            </a:r>
            <a:r>
              <a:rPr lang="it-IT" dirty="0" err="1"/>
              <a:t>tissues</a:t>
            </a:r>
            <a:r>
              <a:rPr lang="it-IT" dirty="0"/>
              <a:t> (i.e., </a:t>
            </a:r>
            <a:r>
              <a:rPr lang="it-IT" dirty="0" err="1"/>
              <a:t>lymphoid</a:t>
            </a:r>
            <a:r>
              <a:rPr lang="it-IT" dirty="0"/>
              <a:t> </a:t>
            </a:r>
            <a:r>
              <a:rPr lang="it-IT" dirty="0" err="1"/>
              <a:t>follicles</a:t>
            </a:r>
            <a:r>
              <a:rPr lang="it-IT" dirty="0"/>
              <a:t> in </a:t>
            </a:r>
            <a:r>
              <a:rPr lang="it-IT" dirty="0" err="1"/>
              <a:t>nodes</a:t>
            </a:r>
            <a:r>
              <a:rPr lang="it-IT" dirty="0"/>
              <a:t>, spleen, and </a:t>
            </a:r>
            <a:r>
              <a:rPr lang="it-IT" dirty="0" err="1"/>
              <a:t>gut</a:t>
            </a:r>
            <a:r>
              <a:rPr lang="it-IT" dirty="0"/>
              <a:t>) </a:t>
            </a:r>
            <a:r>
              <a:rPr lang="it-IT" dirty="0" err="1"/>
              <a:t>tend</a:t>
            </a:r>
            <a:r>
              <a:rPr lang="it-IT" dirty="0"/>
              <a:t> </a:t>
            </a:r>
            <a:r>
              <a:rPr lang="it-IT" dirty="0" err="1"/>
              <a:t>to</a:t>
            </a:r>
            <a:r>
              <a:rPr lang="it-IT" dirty="0"/>
              <a:t> </a:t>
            </a:r>
            <a:r>
              <a:rPr lang="it-IT" dirty="0" err="1"/>
              <a:t>be</a:t>
            </a:r>
            <a:r>
              <a:rPr lang="it-IT" dirty="0"/>
              <a:t> </a:t>
            </a:r>
            <a:r>
              <a:rPr lang="it-IT" dirty="0" err="1"/>
              <a:t>hyperplastic</a:t>
            </a:r>
            <a:r>
              <a:rPr lang="it-IT" dirty="0"/>
              <a:t>. The </a:t>
            </a:r>
            <a:r>
              <a:rPr lang="it-IT" dirty="0" err="1"/>
              <a:t>enlargement</a:t>
            </a:r>
            <a:r>
              <a:rPr lang="it-IT" dirty="0"/>
              <a:t> </a:t>
            </a:r>
            <a:r>
              <a:rPr lang="it-IT" dirty="0" err="1"/>
              <a:t>of</a:t>
            </a:r>
            <a:r>
              <a:rPr lang="it-IT" dirty="0"/>
              <a:t> </a:t>
            </a:r>
            <a:r>
              <a:rPr lang="it-IT" dirty="0" err="1"/>
              <a:t>B</a:t>
            </a:r>
            <a:r>
              <a:rPr lang="it-IT" dirty="0"/>
              <a:t> </a:t>
            </a:r>
            <a:r>
              <a:rPr lang="it-IT" dirty="0" err="1"/>
              <a:t>cell</a:t>
            </a:r>
            <a:r>
              <a:rPr lang="it-IT" dirty="0"/>
              <a:t> </a:t>
            </a:r>
            <a:r>
              <a:rPr lang="it-IT" dirty="0" err="1"/>
              <a:t>areas</a:t>
            </a:r>
            <a:r>
              <a:rPr lang="it-IT" dirty="0"/>
              <a:t> </a:t>
            </a:r>
            <a:r>
              <a:rPr lang="it-IT" dirty="0" err="1"/>
              <a:t>may</a:t>
            </a:r>
            <a:r>
              <a:rPr lang="it-IT" dirty="0"/>
              <a:t> </a:t>
            </a:r>
            <a:r>
              <a:rPr lang="it-IT" dirty="0" err="1"/>
              <a:t>reflect</a:t>
            </a:r>
            <a:r>
              <a:rPr lang="it-IT" dirty="0"/>
              <a:t> incomplete </a:t>
            </a:r>
            <a:r>
              <a:rPr lang="it-IT" dirty="0" err="1"/>
              <a:t>activation</a:t>
            </a:r>
            <a:r>
              <a:rPr lang="it-IT" dirty="0"/>
              <a:t>, </a:t>
            </a:r>
            <a:r>
              <a:rPr lang="it-IT" dirty="0" err="1"/>
              <a:t>such</a:t>
            </a:r>
            <a:r>
              <a:rPr lang="it-IT" dirty="0"/>
              <a:t> </a:t>
            </a:r>
            <a:r>
              <a:rPr lang="it-IT" dirty="0" err="1"/>
              <a:t>that</a:t>
            </a:r>
            <a:r>
              <a:rPr lang="it-IT" dirty="0"/>
              <a:t> </a:t>
            </a:r>
            <a:r>
              <a:rPr lang="it-IT" dirty="0" err="1"/>
              <a:t>B</a:t>
            </a:r>
            <a:r>
              <a:rPr lang="it-IT" dirty="0"/>
              <a:t> </a:t>
            </a:r>
            <a:r>
              <a:rPr lang="it-IT" dirty="0" err="1"/>
              <a:t>cells</a:t>
            </a:r>
            <a:r>
              <a:rPr lang="it-IT" dirty="0"/>
              <a:t> can proliferate in </a:t>
            </a:r>
            <a:r>
              <a:rPr lang="it-IT" dirty="0" err="1"/>
              <a:t>response</a:t>
            </a:r>
            <a:r>
              <a:rPr lang="it-IT" dirty="0"/>
              <a:t> </a:t>
            </a:r>
            <a:r>
              <a:rPr lang="it-IT" dirty="0" err="1"/>
              <a:t>to</a:t>
            </a:r>
            <a:r>
              <a:rPr lang="it-IT" dirty="0"/>
              <a:t> </a:t>
            </a:r>
            <a:r>
              <a:rPr lang="it-IT" dirty="0" err="1"/>
              <a:t>antigen</a:t>
            </a:r>
            <a:r>
              <a:rPr lang="it-IT" dirty="0"/>
              <a:t> </a:t>
            </a:r>
            <a:r>
              <a:rPr lang="it-IT" dirty="0" err="1"/>
              <a:t>but</a:t>
            </a:r>
            <a:r>
              <a:rPr lang="it-IT" dirty="0"/>
              <a:t> do </a:t>
            </a:r>
            <a:r>
              <a:rPr lang="it-IT" dirty="0" err="1"/>
              <a:t>not</a:t>
            </a:r>
            <a:r>
              <a:rPr lang="it-IT" dirty="0"/>
              <a:t> </a:t>
            </a:r>
            <a:r>
              <a:rPr lang="it-IT" dirty="0" err="1"/>
              <a:t>differentiate</a:t>
            </a:r>
            <a:r>
              <a:rPr lang="it-IT" dirty="0"/>
              <a:t> </a:t>
            </a:r>
            <a:r>
              <a:rPr lang="it-IT" dirty="0" err="1"/>
              <a:t>into</a:t>
            </a:r>
            <a:r>
              <a:rPr lang="it-IT" dirty="0"/>
              <a:t> </a:t>
            </a:r>
            <a:r>
              <a:rPr lang="it-IT" dirty="0" err="1"/>
              <a:t>antibody-producing</a:t>
            </a:r>
            <a:r>
              <a:rPr lang="it-IT" dirty="0"/>
              <a:t> plasma </a:t>
            </a:r>
            <a:r>
              <a:rPr lang="it-IT" dirty="0" err="1"/>
              <a:t>cells</a:t>
            </a:r>
            <a:r>
              <a:rPr lang="it-IT" dirty="0"/>
              <a:t>. </a:t>
            </a:r>
          </a:p>
          <a:p>
            <a:endParaRPr lang="it-IT" dirty="0"/>
          </a:p>
          <a:p>
            <a:r>
              <a:rPr lang="it-IT" dirty="0"/>
              <a:t>The </a:t>
            </a:r>
            <a:r>
              <a:rPr lang="it-IT" dirty="0" err="1"/>
              <a:t>defective</a:t>
            </a:r>
            <a:r>
              <a:rPr lang="it-IT" dirty="0"/>
              <a:t> antibody production </a:t>
            </a:r>
            <a:r>
              <a:rPr lang="it-IT" dirty="0" err="1"/>
              <a:t>has</a:t>
            </a:r>
            <a:r>
              <a:rPr lang="it-IT" dirty="0"/>
              <a:t> </a:t>
            </a:r>
            <a:r>
              <a:rPr lang="it-IT" dirty="0" err="1"/>
              <a:t>been</a:t>
            </a:r>
            <a:r>
              <a:rPr lang="it-IT" dirty="0"/>
              <a:t> </a:t>
            </a:r>
            <a:r>
              <a:rPr lang="it-IT" dirty="0" err="1"/>
              <a:t>variably</a:t>
            </a:r>
            <a:r>
              <a:rPr lang="it-IT" dirty="0"/>
              <a:t> </a:t>
            </a:r>
            <a:r>
              <a:rPr lang="it-IT" dirty="0" err="1"/>
              <a:t>attributed</a:t>
            </a:r>
            <a:r>
              <a:rPr lang="it-IT" dirty="0"/>
              <a:t> </a:t>
            </a:r>
            <a:r>
              <a:rPr lang="it-IT" dirty="0" err="1"/>
              <a:t>to</a:t>
            </a:r>
            <a:r>
              <a:rPr lang="it-IT" dirty="0"/>
              <a:t> </a:t>
            </a:r>
            <a:r>
              <a:rPr lang="it-IT" dirty="0" err="1"/>
              <a:t>intrinsic</a:t>
            </a:r>
            <a:r>
              <a:rPr lang="it-IT" dirty="0"/>
              <a:t> </a:t>
            </a:r>
            <a:r>
              <a:rPr lang="it-IT" dirty="0" err="1"/>
              <a:t>B-cell</a:t>
            </a:r>
            <a:r>
              <a:rPr lang="it-IT" dirty="0"/>
              <a:t> </a:t>
            </a:r>
            <a:r>
              <a:rPr lang="it-IT" dirty="0" err="1"/>
              <a:t>defects</a:t>
            </a:r>
            <a:r>
              <a:rPr lang="it-IT" dirty="0"/>
              <a:t>, </a:t>
            </a:r>
            <a:r>
              <a:rPr lang="it-IT" dirty="0" err="1"/>
              <a:t>deficient</a:t>
            </a:r>
            <a:r>
              <a:rPr lang="it-IT" dirty="0"/>
              <a:t> </a:t>
            </a:r>
            <a:r>
              <a:rPr lang="it-IT" dirty="0" err="1"/>
              <a:t>T-cell</a:t>
            </a:r>
            <a:r>
              <a:rPr lang="it-IT" dirty="0"/>
              <a:t> help, or </a:t>
            </a:r>
            <a:r>
              <a:rPr lang="it-IT" dirty="0" err="1"/>
              <a:t>excessive</a:t>
            </a:r>
            <a:r>
              <a:rPr lang="it-IT" dirty="0"/>
              <a:t> </a:t>
            </a:r>
            <a:r>
              <a:rPr lang="it-IT" dirty="0" err="1"/>
              <a:t>T-cell</a:t>
            </a:r>
            <a:r>
              <a:rPr lang="it-IT" dirty="0"/>
              <a:t> </a:t>
            </a:r>
            <a:r>
              <a:rPr lang="it-IT" dirty="0" err="1"/>
              <a:t>suppressive</a:t>
            </a:r>
            <a:r>
              <a:rPr lang="it-IT" dirty="0"/>
              <a:t> </a:t>
            </a:r>
            <a:r>
              <a:rPr lang="it-IT" dirty="0" err="1"/>
              <a:t>activity</a:t>
            </a:r>
            <a:r>
              <a:rPr lang="it-IT" dirty="0"/>
              <a:t>. </a:t>
            </a:r>
            <a:r>
              <a:rPr lang="it-IT" dirty="0" err="1"/>
              <a:t>Paradoxically</a:t>
            </a:r>
            <a:r>
              <a:rPr lang="it-IT" dirty="0"/>
              <a:t>, </a:t>
            </a:r>
            <a:r>
              <a:rPr lang="it-IT" dirty="0" err="1"/>
              <a:t>these</a:t>
            </a:r>
            <a:r>
              <a:rPr lang="it-IT" dirty="0"/>
              <a:t> </a:t>
            </a:r>
            <a:r>
              <a:rPr lang="it-IT" dirty="0" err="1"/>
              <a:t>patients</a:t>
            </a:r>
            <a:r>
              <a:rPr lang="it-IT" dirty="0"/>
              <a:t> are prone </a:t>
            </a:r>
            <a:r>
              <a:rPr lang="it-IT" dirty="0" err="1"/>
              <a:t>to</a:t>
            </a:r>
            <a:r>
              <a:rPr lang="it-IT" dirty="0"/>
              <a:t> </a:t>
            </a:r>
            <a:r>
              <a:rPr lang="it-IT" dirty="0" err="1"/>
              <a:t>develop</a:t>
            </a:r>
            <a:r>
              <a:rPr lang="it-IT" dirty="0"/>
              <a:t> a </a:t>
            </a:r>
            <a:r>
              <a:rPr lang="it-IT" dirty="0" err="1"/>
              <a:t>variety</a:t>
            </a:r>
            <a:r>
              <a:rPr lang="it-IT" dirty="0"/>
              <a:t> </a:t>
            </a:r>
            <a:r>
              <a:rPr lang="it-IT" dirty="0" err="1"/>
              <a:t>of</a:t>
            </a:r>
            <a:r>
              <a:rPr lang="it-IT" dirty="0"/>
              <a:t> autoimmune </a:t>
            </a:r>
            <a:r>
              <a:rPr lang="it-IT" dirty="0" err="1"/>
              <a:t>disorders</a:t>
            </a:r>
            <a:r>
              <a:rPr lang="it-IT" dirty="0"/>
              <a:t> (</a:t>
            </a:r>
            <a:r>
              <a:rPr lang="it-IT" dirty="0" err="1"/>
              <a:t>hemolytic</a:t>
            </a:r>
            <a:r>
              <a:rPr lang="it-IT" dirty="0"/>
              <a:t> anemia, </a:t>
            </a:r>
            <a:r>
              <a:rPr lang="it-IT" dirty="0" err="1"/>
              <a:t>pernicious</a:t>
            </a:r>
            <a:r>
              <a:rPr lang="it-IT" dirty="0"/>
              <a:t> anemia) </a:t>
            </a:r>
            <a:r>
              <a:rPr lang="it-IT" dirty="0" err="1"/>
              <a:t>as</a:t>
            </a:r>
            <a:r>
              <a:rPr lang="it-IT" dirty="0"/>
              <a:t> </a:t>
            </a:r>
            <a:r>
              <a:rPr lang="it-IT" dirty="0" err="1"/>
              <a:t>well</a:t>
            </a:r>
            <a:r>
              <a:rPr lang="it-IT" dirty="0"/>
              <a:t> </a:t>
            </a:r>
            <a:r>
              <a:rPr lang="it-IT" dirty="0" err="1"/>
              <a:t>as</a:t>
            </a:r>
            <a:r>
              <a:rPr lang="it-IT" dirty="0"/>
              <a:t> </a:t>
            </a:r>
            <a:r>
              <a:rPr lang="it-IT" dirty="0" err="1"/>
              <a:t>lymphoid</a:t>
            </a:r>
            <a:r>
              <a:rPr lang="it-IT" dirty="0"/>
              <a:t> </a:t>
            </a:r>
            <a:r>
              <a:rPr lang="it-IT" dirty="0" err="1"/>
              <a:t>tumors</a:t>
            </a:r>
            <a:r>
              <a:rPr lang="it-IT" dirty="0"/>
              <a:t>. Common </a:t>
            </a:r>
            <a:r>
              <a:rPr lang="it-IT" dirty="0" err="1"/>
              <a:t>variable</a:t>
            </a:r>
            <a:r>
              <a:rPr lang="it-IT" dirty="0"/>
              <a:t> </a:t>
            </a:r>
            <a:r>
              <a:rPr lang="it-IT" dirty="0" err="1"/>
              <a:t>immunodeficiency</a:t>
            </a:r>
            <a:r>
              <a:rPr lang="it-IT" dirty="0"/>
              <a:t> </a:t>
            </a:r>
            <a:r>
              <a:rPr lang="it-IT" dirty="0" err="1"/>
              <a:t>may</a:t>
            </a:r>
            <a:r>
              <a:rPr lang="it-IT" dirty="0"/>
              <a:t> </a:t>
            </a:r>
            <a:r>
              <a:rPr lang="it-IT" dirty="0" err="1"/>
              <a:t>be</a:t>
            </a:r>
            <a:r>
              <a:rPr lang="it-IT" dirty="0"/>
              <a:t> </a:t>
            </a:r>
            <a:r>
              <a:rPr lang="it-IT" dirty="0" err="1"/>
              <a:t>genetic</a:t>
            </a:r>
            <a:r>
              <a:rPr lang="it-IT" dirty="0"/>
              <a:t> or </a:t>
            </a:r>
            <a:r>
              <a:rPr lang="it-IT" dirty="0" err="1"/>
              <a:t>acquired</a:t>
            </a:r>
            <a:r>
              <a:rPr lang="it-IT" dirty="0"/>
              <a:t>. </a:t>
            </a:r>
            <a:r>
              <a:rPr lang="it-IT" dirty="0" err="1"/>
              <a:t>Different</a:t>
            </a:r>
            <a:r>
              <a:rPr lang="it-IT" dirty="0"/>
              <a:t> </a:t>
            </a:r>
            <a:r>
              <a:rPr lang="it-IT" dirty="0" err="1"/>
              <a:t>genetic</a:t>
            </a:r>
            <a:r>
              <a:rPr lang="it-IT" dirty="0"/>
              <a:t> </a:t>
            </a:r>
            <a:r>
              <a:rPr lang="it-IT" dirty="0" err="1"/>
              <a:t>causes</a:t>
            </a:r>
            <a:r>
              <a:rPr lang="it-IT" dirty="0"/>
              <a:t> </a:t>
            </a:r>
            <a:r>
              <a:rPr lang="it-IT" dirty="0" err="1"/>
              <a:t>have</a:t>
            </a:r>
            <a:r>
              <a:rPr lang="it-IT" dirty="0"/>
              <a:t> </a:t>
            </a:r>
            <a:r>
              <a:rPr lang="it-IT" dirty="0" err="1"/>
              <a:t>been</a:t>
            </a:r>
            <a:r>
              <a:rPr lang="it-IT" dirty="0"/>
              <a:t> </a:t>
            </a:r>
            <a:r>
              <a:rPr lang="it-IT" dirty="0" err="1"/>
              <a:t>discovered</a:t>
            </a:r>
            <a:r>
              <a:rPr lang="it-IT" dirty="0"/>
              <a:t>, </a:t>
            </a:r>
            <a:r>
              <a:rPr lang="it-IT" dirty="0" err="1"/>
              <a:t>including</a:t>
            </a:r>
            <a:r>
              <a:rPr lang="it-IT" dirty="0"/>
              <a:t> </a:t>
            </a:r>
            <a:r>
              <a:rPr lang="it-IT" dirty="0" err="1"/>
              <a:t>mutations</a:t>
            </a:r>
            <a:r>
              <a:rPr lang="it-IT" dirty="0"/>
              <a:t> in a </a:t>
            </a:r>
            <a:r>
              <a:rPr lang="it-IT" dirty="0" err="1"/>
              <a:t>receptor</a:t>
            </a:r>
            <a:r>
              <a:rPr lang="it-IT" dirty="0"/>
              <a:t> </a:t>
            </a:r>
            <a:r>
              <a:rPr lang="it-IT" dirty="0" err="1"/>
              <a:t>for</a:t>
            </a:r>
            <a:r>
              <a:rPr lang="it-IT" dirty="0"/>
              <a:t> BAFF, a </a:t>
            </a:r>
            <a:r>
              <a:rPr lang="it-IT" dirty="0" err="1"/>
              <a:t>cytokine</a:t>
            </a:r>
            <a:r>
              <a:rPr lang="it-IT" dirty="0"/>
              <a:t> </a:t>
            </a:r>
            <a:r>
              <a:rPr lang="it-IT" dirty="0" err="1"/>
              <a:t>that</a:t>
            </a:r>
            <a:r>
              <a:rPr lang="it-IT" dirty="0"/>
              <a:t> </a:t>
            </a:r>
            <a:r>
              <a:rPr lang="it-IT" dirty="0" err="1"/>
              <a:t>promotes</a:t>
            </a:r>
            <a:r>
              <a:rPr lang="it-IT" dirty="0"/>
              <a:t> the </a:t>
            </a:r>
            <a:r>
              <a:rPr lang="it-IT" dirty="0" err="1"/>
              <a:t>survival</a:t>
            </a:r>
            <a:r>
              <a:rPr lang="it-IT" dirty="0"/>
              <a:t> and </a:t>
            </a:r>
            <a:r>
              <a:rPr lang="it-IT" dirty="0" err="1"/>
              <a:t>differentiation</a:t>
            </a:r>
            <a:r>
              <a:rPr lang="it-IT" dirty="0"/>
              <a:t> </a:t>
            </a:r>
            <a:r>
              <a:rPr lang="it-IT" dirty="0" err="1"/>
              <a:t>of</a:t>
            </a:r>
            <a:r>
              <a:rPr lang="it-IT" dirty="0"/>
              <a:t> </a:t>
            </a:r>
            <a:r>
              <a:rPr lang="it-IT" dirty="0" err="1"/>
              <a:t>B</a:t>
            </a:r>
            <a:r>
              <a:rPr lang="it-IT" dirty="0"/>
              <a:t> </a:t>
            </a:r>
            <a:r>
              <a:rPr lang="it-IT" dirty="0" err="1"/>
              <a:t>cells</a:t>
            </a:r>
            <a:r>
              <a:rPr lang="it-IT" dirty="0"/>
              <a:t>, and in a </a:t>
            </a:r>
            <a:r>
              <a:rPr lang="it-IT" dirty="0" err="1"/>
              <a:t>molecule</a:t>
            </a:r>
            <a:r>
              <a:rPr lang="it-IT" dirty="0"/>
              <a:t> </a:t>
            </a:r>
            <a:r>
              <a:rPr lang="it-IT" dirty="0" err="1"/>
              <a:t>called</a:t>
            </a:r>
            <a:r>
              <a:rPr lang="it-IT" dirty="0"/>
              <a:t> ICOS (</a:t>
            </a:r>
            <a:r>
              <a:rPr lang="it-IT" dirty="0" err="1"/>
              <a:t>inducible</a:t>
            </a:r>
            <a:r>
              <a:rPr lang="it-IT" dirty="0"/>
              <a:t> </a:t>
            </a:r>
            <a:r>
              <a:rPr lang="it-IT" dirty="0" err="1"/>
              <a:t>costimulator</a:t>
            </a:r>
            <a:r>
              <a:rPr lang="it-IT" dirty="0"/>
              <a:t>), a </a:t>
            </a:r>
            <a:r>
              <a:rPr lang="it-IT" dirty="0" err="1"/>
              <a:t>homologue</a:t>
            </a:r>
            <a:r>
              <a:rPr lang="it-IT" dirty="0"/>
              <a:t> </a:t>
            </a:r>
            <a:r>
              <a:rPr lang="it-IT" dirty="0" err="1"/>
              <a:t>of</a:t>
            </a:r>
            <a:r>
              <a:rPr lang="it-IT" dirty="0"/>
              <a:t> CD28 </a:t>
            </a:r>
            <a:r>
              <a:rPr lang="it-IT" dirty="0" err="1"/>
              <a:t>that</a:t>
            </a:r>
            <a:r>
              <a:rPr lang="it-IT" dirty="0"/>
              <a:t> </a:t>
            </a:r>
            <a:r>
              <a:rPr lang="it-IT" dirty="0" err="1"/>
              <a:t>contributes</a:t>
            </a:r>
            <a:r>
              <a:rPr lang="it-IT" dirty="0"/>
              <a:t> </a:t>
            </a:r>
            <a:r>
              <a:rPr lang="it-IT" dirty="0" err="1"/>
              <a:t>to</a:t>
            </a:r>
            <a:r>
              <a:rPr lang="it-IT" dirty="0"/>
              <a:t> the </a:t>
            </a:r>
            <a:r>
              <a:rPr lang="it-IT" dirty="0" err="1"/>
              <a:t>function</a:t>
            </a:r>
            <a:r>
              <a:rPr lang="it-IT" dirty="0"/>
              <a:t> </a:t>
            </a:r>
            <a:r>
              <a:rPr lang="it-IT" dirty="0" err="1"/>
              <a:t>of</a:t>
            </a:r>
            <a:r>
              <a:rPr lang="it-IT" dirty="0"/>
              <a:t> </a:t>
            </a:r>
            <a:r>
              <a:rPr lang="it-IT" dirty="0" err="1"/>
              <a:t>T</a:t>
            </a:r>
            <a:r>
              <a:rPr lang="it-IT" dirty="0"/>
              <a:t> </a:t>
            </a:r>
            <a:r>
              <a:rPr lang="it-IT" dirty="0" err="1"/>
              <a:t>follicular</a:t>
            </a:r>
            <a:r>
              <a:rPr lang="it-IT" dirty="0"/>
              <a:t> </a:t>
            </a:r>
            <a:r>
              <a:rPr lang="it-IT" dirty="0" err="1"/>
              <a:t>helper</a:t>
            </a:r>
            <a:r>
              <a:rPr lang="it-IT" dirty="0"/>
              <a:t> </a:t>
            </a:r>
            <a:r>
              <a:rPr lang="it-IT" dirty="0" err="1"/>
              <a:t>cells</a:t>
            </a:r>
            <a:r>
              <a:rPr lang="it-IT" dirty="0"/>
              <a:t>. </a:t>
            </a:r>
          </a:p>
        </p:txBody>
      </p:sp>
    </p:spTree>
    <p:extLst>
      <p:ext uri="{BB962C8B-B14F-4D97-AF65-F5344CB8AC3E}">
        <p14:creationId xmlns:p14="http://schemas.microsoft.com/office/powerpoint/2010/main" val="953741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78390" y="569983"/>
            <a:ext cx="8328165" cy="5632311"/>
          </a:xfrm>
          <a:prstGeom prst="rect">
            <a:avLst/>
          </a:prstGeom>
        </p:spPr>
        <p:txBody>
          <a:bodyPr wrap="square">
            <a:spAutoFit/>
          </a:bodyPr>
          <a:lstStyle/>
          <a:p>
            <a:r>
              <a:rPr lang="it-IT" sz="2000" b="1" dirty="0" err="1"/>
              <a:t>Isolated</a:t>
            </a:r>
            <a:r>
              <a:rPr lang="it-IT" sz="2000" b="1" dirty="0"/>
              <a:t> </a:t>
            </a:r>
            <a:r>
              <a:rPr lang="it-IT" sz="2000" b="1" dirty="0" err="1"/>
              <a:t>IgA</a:t>
            </a:r>
            <a:r>
              <a:rPr lang="it-IT" sz="2000" b="1" dirty="0"/>
              <a:t> </a:t>
            </a:r>
            <a:r>
              <a:rPr lang="it-IT" sz="2000" b="1" dirty="0" err="1"/>
              <a:t>Deficienc</a:t>
            </a:r>
            <a:r>
              <a:rPr lang="it-IT" sz="2000" dirty="0" err="1"/>
              <a:t>y</a:t>
            </a:r>
            <a:endParaRPr lang="it-IT" sz="2000" dirty="0"/>
          </a:p>
          <a:p>
            <a:r>
              <a:rPr lang="it-IT" sz="2000" dirty="0" err="1"/>
              <a:t>This</a:t>
            </a:r>
            <a:r>
              <a:rPr lang="it-IT" sz="2000" dirty="0"/>
              <a:t> </a:t>
            </a:r>
            <a:r>
              <a:rPr lang="it-IT" sz="2000" dirty="0" err="1"/>
              <a:t>is</a:t>
            </a:r>
            <a:r>
              <a:rPr lang="it-IT" sz="2000" dirty="0"/>
              <a:t> the </a:t>
            </a:r>
            <a:r>
              <a:rPr lang="it-IT" sz="2000" dirty="0" err="1"/>
              <a:t>most</a:t>
            </a:r>
            <a:r>
              <a:rPr lang="it-IT" sz="2000" dirty="0"/>
              <a:t> common </a:t>
            </a:r>
            <a:r>
              <a:rPr lang="it-IT" sz="2000" dirty="0" err="1"/>
              <a:t>primary</a:t>
            </a:r>
            <a:r>
              <a:rPr lang="it-IT" sz="2000" dirty="0"/>
              <a:t> immune </a:t>
            </a:r>
            <a:r>
              <a:rPr lang="it-IT" sz="2000" dirty="0" err="1"/>
              <a:t>deficiency</a:t>
            </a:r>
            <a:r>
              <a:rPr lang="it-IT" sz="2000" dirty="0"/>
              <a:t> </a:t>
            </a:r>
            <a:r>
              <a:rPr lang="it-IT" sz="2000" dirty="0" err="1"/>
              <a:t>disease</a:t>
            </a:r>
            <a:r>
              <a:rPr lang="it-IT" sz="2000" dirty="0"/>
              <a:t>, </a:t>
            </a:r>
            <a:r>
              <a:rPr lang="it-IT" sz="2000" dirty="0" err="1"/>
              <a:t>affecting</a:t>
            </a:r>
            <a:r>
              <a:rPr lang="it-IT" sz="2000" dirty="0"/>
              <a:t> </a:t>
            </a:r>
            <a:r>
              <a:rPr lang="it-IT" sz="2000" dirty="0" err="1"/>
              <a:t>about</a:t>
            </a:r>
            <a:r>
              <a:rPr lang="it-IT" sz="2000" dirty="0"/>
              <a:t> </a:t>
            </a:r>
            <a:r>
              <a:rPr lang="it-IT" sz="2000" dirty="0" err="1"/>
              <a:t>1</a:t>
            </a:r>
            <a:r>
              <a:rPr lang="it-IT" sz="2000" dirty="0"/>
              <a:t> in 700 </a:t>
            </a:r>
            <a:r>
              <a:rPr lang="it-IT" sz="2000" dirty="0" err="1"/>
              <a:t>whites</a:t>
            </a:r>
            <a:r>
              <a:rPr lang="it-IT" sz="2000" dirty="0"/>
              <a:t>. As </a:t>
            </a:r>
            <a:r>
              <a:rPr lang="it-IT" sz="2000" dirty="0" err="1"/>
              <a:t>noted</a:t>
            </a:r>
            <a:r>
              <a:rPr lang="it-IT" sz="2000" dirty="0"/>
              <a:t> </a:t>
            </a:r>
            <a:r>
              <a:rPr lang="it-IT" sz="2000" dirty="0" err="1"/>
              <a:t>previously</a:t>
            </a:r>
            <a:r>
              <a:rPr lang="it-IT" sz="2000" dirty="0"/>
              <a:t>, </a:t>
            </a:r>
            <a:r>
              <a:rPr lang="it-IT" sz="2000" dirty="0" err="1"/>
              <a:t>IgA</a:t>
            </a:r>
            <a:r>
              <a:rPr lang="it-IT" sz="2000" dirty="0"/>
              <a:t> </a:t>
            </a:r>
            <a:r>
              <a:rPr lang="it-IT" sz="2000" dirty="0" err="1"/>
              <a:t>is</a:t>
            </a:r>
            <a:r>
              <a:rPr lang="it-IT" sz="2000" dirty="0"/>
              <a:t> the major </a:t>
            </a:r>
            <a:r>
              <a:rPr lang="it-IT" sz="2000" dirty="0" err="1"/>
              <a:t>immunoglobulin</a:t>
            </a:r>
            <a:r>
              <a:rPr lang="it-IT" sz="2000" dirty="0"/>
              <a:t> in </a:t>
            </a:r>
            <a:r>
              <a:rPr lang="it-IT" sz="2000" dirty="0" err="1"/>
              <a:t>mucosal</a:t>
            </a:r>
            <a:r>
              <a:rPr lang="it-IT" sz="2000" dirty="0"/>
              <a:t> </a:t>
            </a:r>
            <a:r>
              <a:rPr lang="it-IT" sz="2000" dirty="0" err="1"/>
              <a:t>secretions</a:t>
            </a:r>
            <a:r>
              <a:rPr lang="it-IT" sz="2000" dirty="0"/>
              <a:t> and </a:t>
            </a:r>
            <a:r>
              <a:rPr lang="it-IT" sz="2000" dirty="0" err="1"/>
              <a:t>is</a:t>
            </a:r>
            <a:r>
              <a:rPr lang="it-IT" sz="2000" dirty="0"/>
              <a:t> </a:t>
            </a:r>
            <a:r>
              <a:rPr lang="it-IT" sz="2000" dirty="0" err="1"/>
              <a:t>thus</a:t>
            </a:r>
            <a:r>
              <a:rPr lang="it-IT" sz="2000" dirty="0"/>
              <a:t> </a:t>
            </a:r>
            <a:r>
              <a:rPr lang="it-IT" sz="2000" dirty="0" err="1"/>
              <a:t>involved</a:t>
            </a:r>
            <a:r>
              <a:rPr lang="it-IT" sz="2000" dirty="0"/>
              <a:t> in </a:t>
            </a:r>
            <a:r>
              <a:rPr lang="it-IT" sz="2000" dirty="0" err="1"/>
              <a:t>defending</a:t>
            </a:r>
            <a:r>
              <a:rPr lang="it-IT" sz="2000" dirty="0"/>
              <a:t> the </a:t>
            </a:r>
            <a:r>
              <a:rPr lang="it-IT" sz="2000" dirty="0" err="1"/>
              <a:t>airways</a:t>
            </a:r>
            <a:r>
              <a:rPr lang="it-IT" sz="2000" dirty="0"/>
              <a:t> and the </a:t>
            </a:r>
            <a:r>
              <a:rPr lang="it-IT" sz="2000" dirty="0" err="1"/>
              <a:t>gastrointestinal</a:t>
            </a:r>
            <a:r>
              <a:rPr lang="it-IT" sz="2000" dirty="0"/>
              <a:t> </a:t>
            </a:r>
            <a:r>
              <a:rPr lang="it-IT" sz="2000" dirty="0" err="1"/>
              <a:t>tract</a:t>
            </a:r>
            <a:r>
              <a:rPr lang="it-IT" sz="2000" dirty="0"/>
              <a:t>. </a:t>
            </a:r>
            <a:r>
              <a:rPr lang="it-IT" sz="2000" dirty="0" err="1"/>
              <a:t>Weakened</a:t>
            </a:r>
            <a:r>
              <a:rPr lang="it-IT" sz="2000" dirty="0"/>
              <a:t> </a:t>
            </a:r>
            <a:r>
              <a:rPr lang="it-IT" sz="2000" dirty="0" err="1"/>
              <a:t>mucosal</a:t>
            </a:r>
            <a:r>
              <a:rPr lang="it-IT" sz="2000" dirty="0"/>
              <a:t> </a:t>
            </a:r>
            <a:r>
              <a:rPr lang="it-IT" sz="2000" dirty="0" err="1"/>
              <a:t>defenses</a:t>
            </a:r>
            <a:r>
              <a:rPr lang="it-IT" sz="2000" dirty="0"/>
              <a:t> due </a:t>
            </a:r>
            <a:r>
              <a:rPr lang="it-IT" sz="2000" dirty="0" err="1"/>
              <a:t>to</a:t>
            </a:r>
            <a:r>
              <a:rPr lang="it-IT" sz="2000" dirty="0"/>
              <a:t> </a:t>
            </a:r>
            <a:r>
              <a:rPr lang="it-IT" sz="2000" dirty="0" err="1"/>
              <a:t>IgA</a:t>
            </a:r>
            <a:r>
              <a:rPr lang="it-IT" sz="2000" dirty="0"/>
              <a:t> </a:t>
            </a:r>
            <a:r>
              <a:rPr lang="it-IT" sz="2000" dirty="0" err="1"/>
              <a:t>deficiency</a:t>
            </a:r>
            <a:r>
              <a:rPr lang="it-IT" sz="2000" dirty="0"/>
              <a:t> predispose </a:t>
            </a:r>
            <a:r>
              <a:rPr lang="it-IT" sz="2000" dirty="0" err="1"/>
              <a:t>patients</a:t>
            </a:r>
            <a:r>
              <a:rPr lang="it-IT" sz="2000" dirty="0"/>
              <a:t> </a:t>
            </a:r>
            <a:r>
              <a:rPr lang="it-IT" sz="2000" dirty="0" err="1"/>
              <a:t>to</a:t>
            </a:r>
            <a:r>
              <a:rPr lang="it-IT" sz="2000" dirty="0"/>
              <a:t> </a:t>
            </a:r>
            <a:r>
              <a:rPr lang="it-IT" sz="2000" dirty="0" err="1"/>
              <a:t>recurrent</a:t>
            </a:r>
            <a:r>
              <a:rPr lang="it-IT" sz="2000" dirty="0"/>
              <a:t> </a:t>
            </a:r>
            <a:r>
              <a:rPr lang="it-IT" sz="2000" dirty="0" err="1"/>
              <a:t>sinopulmonary</a:t>
            </a:r>
            <a:r>
              <a:rPr lang="it-IT" sz="2000" dirty="0"/>
              <a:t> </a:t>
            </a:r>
            <a:r>
              <a:rPr lang="it-IT" sz="2000" dirty="0" err="1"/>
              <a:t>infections</a:t>
            </a:r>
            <a:r>
              <a:rPr lang="it-IT" sz="2000" dirty="0"/>
              <a:t> and </a:t>
            </a:r>
            <a:r>
              <a:rPr lang="it-IT" sz="2000" dirty="0" err="1"/>
              <a:t>diarrhea</a:t>
            </a:r>
            <a:r>
              <a:rPr lang="it-IT" sz="2000" dirty="0"/>
              <a:t>. </a:t>
            </a:r>
            <a:r>
              <a:rPr lang="it-IT" sz="2000" dirty="0" err="1"/>
              <a:t>There</a:t>
            </a:r>
            <a:r>
              <a:rPr lang="it-IT" sz="2000" dirty="0"/>
              <a:t> </a:t>
            </a:r>
            <a:r>
              <a:rPr lang="it-IT" sz="2000" dirty="0" err="1"/>
              <a:t>also</a:t>
            </a:r>
            <a:r>
              <a:rPr lang="it-IT" sz="2000" dirty="0"/>
              <a:t> </a:t>
            </a:r>
            <a:r>
              <a:rPr lang="it-IT" sz="2000" dirty="0" err="1"/>
              <a:t>is</a:t>
            </a:r>
            <a:r>
              <a:rPr lang="it-IT" sz="2000" dirty="0"/>
              <a:t> a </a:t>
            </a:r>
            <a:r>
              <a:rPr lang="it-IT" sz="2000" dirty="0" err="1"/>
              <a:t>significant</a:t>
            </a:r>
            <a:r>
              <a:rPr lang="it-IT" sz="2000" dirty="0"/>
              <a:t> (</a:t>
            </a:r>
            <a:r>
              <a:rPr lang="it-IT" sz="2000" dirty="0" err="1"/>
              <a:t>but</a:t>
            </a:r>
            <a:r>
              <a:rPr lang="it-IT" sz="2000" dirty="0"/>
              <a:t> </a:t>
            </a:r>
            <a:r>
              <a:rPr lang="it-IT" sz="2000" dirty="0" err="1"/>
              <a:t>unexplained</a:t>
            </a:r>
            <a:r>
              <a:rPr lang="it-IT" sz="2000" dirty="0"/>
              <a:t>) </a:t>
            </a:r>
            <a:r>
              <a:rPr lang="it-IT" sz="2000" dirty="0" err="1"/>
              <a:t>association</a:t>
            </a:r>
            <a:r>
              <a:rPr lang="it-IT" sz="2000" dirty="0"/>
              <a:t> </a:t>
            </a:r>
            <a:r>
              <a:rPr lang="it-IT" sz="2000" dirty="0" err="1"/>
              <a:t>with</a:t>
            </a:r>
            <a:r>
              <a:rPr lang="it-IT" sz="2000" dirty="0"/>
              <a:t> autoimmune </a:t>
            </a:r>
            <a:r>
              <a:rPr lang="it-IT" sz="2000" dirty="0" err="1"/>
              <a:t>diseases</a:t>
            </a:r>
            <a:r>
              <a:rPr lang="it-IT" sz="2000" dirty="0"/>
              <a:t>. The </a:t>
            </a:r>
            <a:r>
              <a:rPr lang="it-IT" sz="2000" dirty="0" err="1"/>
              <a:t>pathogenesis</a:t>
            </a:r>
            <a:r>
              <a:rPr lang="it-IT" sz="2000" dirty="0"/>
              <a:t> </a:t>
            </a:r>
            <a:r>
              <a:rPr lang="it-IT" sz="2000" dirty="0" err="1"/>
              <a:t>of</a:t>
            </a:r>
            <a:r>
              <a:rPr lang="it-IT" sz="2000" dirty="0"/>
              <a:t> </a:t>
            </a:r>
            <a:r>
              <a:rPr lang="it-IT" sz="2000" dirty="0" err="1"/>
              <a:t>IgA</a:t>
            </a:r>
            <a:r>
              <a:rPr lang="it-IT" sz="2000" dirty="0"/>
              <a:t> </a:t>
            </a:r>
            <a:r>
              <a:rPr lang="it-IT" sz="2000" dirty="0" err="1"/>
              <a:t>deficiency</a:t>
            </a:r>
            <a:r>
              <a:rPr lang="it-IT" sz="2000" dirty="0"/>
              <a:t> </a:t>
            </a:r>
            <a:r>
              <a:rPr lang="it-IT" sz="2000" dirty="0" err="1"/>
              <a:t>seems</a:t>
            </a:r>
            <a:r>
              <a:rPr lang="it-IT" sz="2000" dirty="0"/>
              <a:t> </a:t>
            </a:r>
            <a:r>
              <a:rPr lang="it-IT" sz="2000" dirty="0" err="1"/>
              <a:t>to</a:t>
            </a:r>
            <a:r>
              <a:rPr lang="it-IT" sz="2000" dirty="0"/>
              <a:t> involve a block in the terminal </a:t>
            </a:r>
            <a:r>
              <a:rPr lang="it-IT" sz="2000" dirty="0" err="1"/>
              <a:t>differentiation</a:t>
            </a:r>
            <a:r>
              <a:rPr lang="it-IT" sz="2000" dirty="0"/>
              <a:t> </a:t>
            </a:r>
            <a:r>
              <a:rPr lang="it-IT" sz="2000" dirty="0" err="1"/>
              <a:t>of</a:t>
            </a:r>
            <a:r>
              <a:rPr lang="it-IT" sz="2000" dirty="0"/>
              <a:t> </a:t>
            </a:r>
            <a:r>
              <a:rPr lang="it-IT" sz="2000" dirty="0" err="1"/>
              <a:t>IgA-secreting</a:t>
            </a:r>
            <a:r>
              <a:rPr lang="it-IT" sz="2000" dirty="0"/>
              <a:t> </a:t>
            </a:r>
            <a:r>
              <a:rPr lang="it-IT" sz="2000" dirty="0" err="1"/>
              <a:t>B</a:t>
            </a:r>
            <a:r>
              <a:rPr lang="it-IT" sz="2000" dirty="0"/>
              <a:t> </a:t>
            </a:r>
            <a:r>
              <a:rPr lang="it-IT" sz="2000" dirty="0" err="1"/>
              <a:t>cells</a:t>
            </a:r>
            <a:r>
              <a:rPr lang="it-IT" sz="2000" dirty="0"/>
              <a:t> </a:t>
            </a:r>
            <a:r>
              <a:rPr lang="it-IT" sz="2000" dirty="0" err="1"/>
              <a:t>to</a:t>
            </a:r>
            <a:r>
              <a:rPr lang="it-IT" sz="2000" dirty="0"/>
              <a:t> plasma </a:t>
            </a:r>
            <a:r>
              <a:rPr lang="it-IT" sz="2000" dirty="0" err="1"/>
              <a:t>cells</a:t>
            </a:r>
            <a:r>
              <a:rPr lang="it-IT" sz="2000" dirty="0"/>
              <a:t>; </a:t>
            </a:r>
            <a:r>
              <a:rPr lang="it-IT" sz="2000" dirty="0" err="1"/>
              <a:t>IgM</a:t>
            </a:r>
            <a:r>
              <a:rPr lang="it-IT" sz="2000" dirty="0"/>
              <a:t> and </a:t>
            </a:r>
            <a:r>
              <a:rPr lang="it-IT" sz="2000" dirty="0" err="1"/>
              <a:t>IgG</a:t>
            </a:r>
            <a:r>
              <a:rPr lang="it-IT" sz="2000" dirty="0"/>
              <a:t> </a:t>
            </a:r>
            <a:r>
              <a:rPr lang="it-IT" sz="2000" dirty="0" err="1"/>
              <a:t>subclasses</a:t>
            </a:r>
            <a:r>
              <a:rPr lang="it-IT" sz="2000" dirty="0"/>
              <a:t> </a:t>
            </a:r>
            <a:r>
              <a:rPr lang="it-IT" sz="2000" dirty="0" err="1"/>
              <a:t>of</a:t>
            </a:r>
            <a:r>
              <a:rPr lang="it-IT" sz="2000" dirty="0"/>
              <a:t> </a:t>
            </a:r>
            <a:r>
              <a:rPr lang="it-IT" sz="2000" dirty="0" err="1"/>
              <a:t>antibodies</a:t>
            </a:r>
            <a:r>
              <a:rPr lang="it-IT" sz="2000" dirty="0"/>
              <a:t> are </a:t>
            </a:r>
            <a:r>
              <a:rPr lang="it-IT" sz="2000" dirty="0" err="1"/>
              <a:t>present</a:t>
            </a:r>
            <a:r>
              <a:rPr lang="it-IT" sz="2000" dirty="0"/>
              <a:t> in </a:t>
            </a:r>
            <a:r>
              <a:rPr lang="it-IT" sz="2000" dirty="0" err="1"/>
              <a:t>normal</a:t>
            </a:r>
            <a:r>
              <a:rPr lang="it-IT" sz="2000" dirty="0"/>
              <a:t> or </a:t>
            </a:r>
            <a:r>
              <a:rPr lang="it-IT" sz="2000" dirty="0" err="1"/>
              <a:t>even</a:t>
            </a:r>
            <a:r>
              <a:rPr lang="it-IT" sz="2000" dirty="0"/>
              <a:t> </a:t>
            </a:r>
            <a:r>
              <a:rPr lang="it-IT" sz="2000" dirty="0" err="1"/>
              <a:t>supranormal</a:t>
            </a:r>
            <a:r>
              <a:rPr lang="it-IT" sz="2000" dirty="0"/>
              <a:t> </a:t>
            </a:r>
            <a:r>
              <a:rPr lang="it-IT" sz="2000" dirty="0" err="1"/>
              <a:t>levels</a:t>
            </a:r>
            <a:r>
              <a:rPr lang="it-IT" sz="2000" dirty="0"/>
              <a:t>. The </a:t>
            </a:r>
            <a:r>
              <a:rPr lang="it-IT" sz="2000" dirty="0" err="1"/>
              <a:t>molecular</a:t>
            </a:r>
            <a:r>
              <a:rPr lang="it-IT" sz="2000" dirty="0"/>
              <a:t> </a:t>
            </a:r>
            <a:r>
              <a:rPr lang="it-IT" sz="2000" dirty="0" err="1"/>
              <a:t>basis</a:t>
            </a:r>
            <a:r>
              <a:rPr lang="it-IT" sz="2000" dirty="0"/>
              <a:t> </a:t>
            </a:r>
            <a:r>
              <a:rPr lang="it-IT" sz="2000" dirty="0" err="1"/>
              <a:t>for</a:t>
            </a:r>
            <a:r>
              <a:rPr lang="it-IT" sz="2000" dirty="0"/>
              <a:t> </a:t>
            </a:r>
            <a:r>
              <a:rPr lang="it-IT" sz="2000" dirty="0" err="1"/>
              <a:t>this</a:t>
            </a:r>
            <a:r>
              <a:rPr lang="it-IT" sz="2000" dirty="0"/>
              <a:t> </a:t>
            </a:r>
            <a:r>
              <a:rPr lang="it-IT" sz="2000" dirty="0" err="1"/>
              <a:t>defect</a:t>
            </a:r>
            <a:r>
              <a:rPr lang="it-IT" sz="2000" dirty="0"/>
              <a:t> </a:t>
            </a:r>
            <a:r>
              <a:rPr lang="it-IT" sz="2000" dirty="0" err="1"/>
              <a:t>is</a:t>
            </a:r>
            <a:r>
              <a:rPr lang="it-IT" sz="2000" dirty="0"/>
              <a:t> </a:t>
            </a:r>
            <a:r>
              <a:rPr lang="it-IT" sz="2000" dirty="0" err="1"/>
              <a:t>not</a:t>
            </a:r>
            <a:r>
              <a:rPr lang="it-IT" sz="2000" dirty="0"/>
              <a:t> </a:t>
            </a:r>
            <a:r>
              <a:rPr lang="it-IT" sz="2000" dirty="0" err="1"/>
              <a:t>understood</a:t>
            </a:r>
            <a:r>
              <a:rPr lang="it-IT" sz="2000" dirty="0"/>
              <a:t>.</a:t>
            </a:r>
          </a:p>
          <a:p>
            <a:endParaRPr lang="it-IT" sz="2000" dirty="0"/>
          </a:p>
          <a:p>
            <a:r>
              <a:rPr lang="it-IT" sz="2000" b="1" dirty="0" err="1"/>
              <a:t>Other</a:t>
            </a:r>
            <a:r>
              <a:rPr lang="it-IT" sz="2000" b="1" dirty="0"/>
              <a:t> </a:t>
            </a:r>
            <a:r>
              <a:rPr lang="it-IT" sz="2000" b="1" dirty="0" err="1"/>
              <a:t>Defects</a:t>
            </a:r>
            <a:r>
              <a:rPr lang="it-IT" sz="2000" b="1" dirty="0"/>
              <a:t> in </a:t>
            </a:r>
            <a:r>
              <a:rPr lang="it-IT" sz="2000" b="1" dirty="0" err="1"/>
              <a:t>Lymphocyte</a:t>
            </a:r>
            <a:r>
              <a:rPr lang="it-IT" sz="2000" b="1" dirty="0"/>
              <a:t> </a:t>
            </a:r>
            <a:r>
              <a:rPr lang="it-IT" sz="2000" b="1" dirty="0" err="1"/>
              <a:t>Activation</a:t>
            </a:r>
            <a:endParaRPr lang="it-IT" sz="2000" b="1" dirty="0"/>
          </a:p>
          <a:p>
            <a:r>
              <a:rPr lang="it-IT" sz="2000" dirty="0" err="1"/>
              <a:t>Many</a:t>
            </a:r>
            <a:r>
              <a:rPr lang="it-IT" sz="2000" dirty="0"/>
              <a:t> rare </a:t>
            </a:r>
            <a:r>
              <a:rPr lang="it-IT" sz="2000" dirty="0" err="1"/>
              <a:t>cases</a:t>
            </a:r>
            <a:r>
              <a:rPr lang="it-IT" sz="2000" dirty="0"/>
              <a:t> </a:t>
            </a:r>
            <a:r>
              <a:rPr lang="it-IT" sz="2000" dirty="0" err="1"/>
              <a:t>of</a:t>
            </a:r>
            <a:r>
              <a:rPr lang="it-IT" sz="2000" dirty="0"/>
              <a:t> </a:t>
            </a:r>
            <a:r>
              <a:rPr lang="it-IT" sz="2000" dirty="0" err="1"/>
              <a:t>lymphocyte</a:t>
            </a:r>
            <a:r>
              <a:rPr lang="it-IT" sz="2000" dirty="0"/>
              <a:t> </a:t>
            </a:r>
            <a:r>
              <a:rPr lang="it-IT" sz="2000" dirty="0" err="1"/>
              <a:t>activation</a:t>
            </a:r>
            <a:r>
              <a:rPr lang="it-IT" sz="2000" dirty="0"/>
              <a:t> </a:t>
            </a:r>
            <a:r>
              <a:rPr lang="it-IT" sz="2000" dirty="0" err="1"/>
              <a:t>defects</a:t>
            </a:r>
            <a:r>
              <a:rPr lang="it-IT" sz="2000" dirty="0"/>
              <a:t> </a:t>
            </a:r>
            <a:r>
              <a:rPr lang="it-IT" sz="2000" dirty="0" err="1"/>
              <a:t>have</a:t>
            </a:r>
            <a:r>
              <a:rPr lang="it-IT" sz="2000" dirty="0"/>
              <a:t> </a:t>
            </a:r>
            <a:r>
              <a:rPr lang="it-IT" sz="2000" dirty="0" err="1"/>
              <a:t>been</a:t>
            </a:r>
            <a:r>
              <a:rPr lang="it-IT" sz="2000" dirty="0"/>
              <a:t> </a:t>
            </a:r>
            <a:r>
              <a:rPr lang="it-IT" sz="2000" dirty="0" err="1"/>
              <a:t>described</a:t>
            </a:r>
            <a:r>
              <a:rPr lang="it-IT" sz="2000" dirty="0"/>
              <a:t> </a:t>
            </a:r>
            <a:r>
              <a:rPr lang="it-IT" sz="2000" dirty="0" err="1"/>
              <a:t>that</a:t>
            </a:r>
            <a:r>
              <a:rPr lang="it-IT" sz="2000" dirty="0"/>
              <a:t> </a:t>
            </a:r>
            <a:r>
              <a:rPr lang="it-IT" sz="2000" dirty="0" err="1"/>
              <a:t>affect</a:t>
            </a:r>
            <a:r>
              <a:rPr lang="it-IT" sz="2000" dirty="0"/>
              <a:t> </a:t>
            </a:r>
            <a:r>
              <a:rPr lang="it-IT" sz="2000" dirty="0" err="1"/>
              <a:t>antigen</a:t>
            </a:r>
            <a:r>
              <a:rPr lang="it-IT" sz="2000" dirty="0"/>
              <a:t> </a:t>
            </a:r>
            <a:r>
              <a:rPr lang="it-IT" sz="2000" dirty="0" err="1"/>
              <a:t>receptor</a:t>
            </a:r>
            <a:r>
              <a:rPr lang="it-IT" sz="2000" dirty="0"/>
              <a:t> </a:t>
            </a:r>
            <a:r>
              <a:rPr lang="it-IT" sz="2000" dirty="0" err="1"/>
              <a:t>signaling</a:t>
            </a:r>
            <a:r>
              <a:rPr lang="it-IT" sz="2000" dirty="0"/>
              <a:t> and </a:t>
            </a:r>
            <a:r>
              <a:rPr lang="it-IT" sz="2000" dirty="0" err="1"/>
              <a:t>various</a:t>
            </a:r>
            <a:r>
              <a:rPr lang="it-IT" sz="2000" dirty="0"/>
              <a:t> </a:t>
            </a:r>
            <a:r>
              <a:rPr lang="it-IT" sz="2000" dirty="0" err="1"/>
              <a:t>biochemical</a:t>
            </a:r>
            <a:r>
              <a:rPr lang="it-IT" sz="2000" dirty="0"/>
              <a:t> </a:t>
            </a:r>
            <a:r>
              <a:rPr lang="it-IT" sz="2000" dirty="0" err="1"/>
              <a:t>pathways</a:t>
            </a:r>
            <a:r>
              <a:rPr lang="it-IT" sz="2000" dirty="0"/>
              <a:t>. </a:t>
            </a:r>
            <a:r>
              <a:rPr lang="it-IT" sz="2000" dirty="0" err="1"/>
              <a:t>Defects</a:t>
            </a:r>
            <a:r>
              <a:rPr lang="it-IT" sz="2000" dirty="0"/>
              <a:t> in TH1 </a:t>
            </a:r>
            <a:r>
              <a:rPr lang="it-IT" sz="2000" dirty="0" err="1"/>
              <a:t>responses</a:t>
            </a:r>
            <a:r>
              <a:rPr lang="it-IT" sz="2000" dirty="0"/>
              <a:t> are </a:t>
            </a:r>
            <a:r>
              <a:rPr lang="it-IT" sz="2000" dirty="0" err="1"/>
              <a:t>associated</a:t>
            </a:r>
            <a:r>
              <a:rPr lang="it-IT" sz="2000" dirty="0"/>
              <a:t> </a:t>
            </a:r>
            <a:r>
              <a:rPr lang="it-IT" sz="2000" dirty="0" err="1"/>
              <a:t>with</a:t>
            </a:r>
            <a:r>
              <a:rPr lang="it-IT" sz="2000" dirty="0"/>
              <a:t> </a:t>
            </a:r>
            <a:r>
              <a:rPr lang="it-IT" sz="2000" dirty="0" err="1"/>
              <a:t>atypical</a:t>
            </a:r>
            <a:r>
              <a:rPr lang="it-IT" sz="2000" dirty="0"/>
              <a:t> </a:t>
            </a:r>
            <a:r>
              <a:rPr lang="it-IT" sz="2000" dirty="0" err="1"/>
              <a:t>mycobacterial</a:t>
            </a:r>
            <a:r>
              <a:rPr lang="it-IT" sz="2000" dirty="0"/>
              <a:t> </a:t>
            </a:r>
            <a:r>
              <a:rPr lang="it-IT" sz="2000" dirty="0" err="1"/>
              <a:t>infections</a:t>
            </a:r>
            <a:r>
              <a:rPr lang="it-IT" sz="2000" dirty="0"/>
              <a:t>, and </a:t>
            </a:r>
            <a:r>
              <a:rPr lang="it-IT" sz="2000" dirty="0" err="1"/>
              <a:t>defective</a:t>
            </a:r>
            <a:r>
              <a:rPr lang="it-IT" sz="2000" dirty="0"/>
              <a:t> TH17 </a:t>
            </a:r>
            <a:r>
              <a:rPr lang="it-IT" sz="2000" dirty="0" err="1"/>
              <a:t>responses</a:t>
            </a:r>
            <a:r>
              <a:rPr lang="it-IT" sz="2000" dirty="0"/>
              <a:t> are the cause </a:t>
            </a:r>
            <a:r>
              <a:rPr lang="it-IT" sz="2000" dirty="0" err="1"/>
              <a:t>of</a:t>
            </a:r>
            <a:r>
              <a:rPr lang="it-IT" sz="2000" dirty="0"/>
              <a:t> </a:t>
            </a:r>
            <a:r>
              <a:rPr lang="it-IT" sz="2000" dirty="0" err="1"/>
              <a:t>chronic</a:t>
            </a:r>
            <a:r>
              <a:rPr lang="it-IT" sz="2000" dirty="0"/>
              <a:t> </a:t>
            </a:r>
            <a:r>
              <a:rPr lang="it-IT" sz="2000" dirty="0" err="1"/>
              <a:t>mucocutaneous</a:t>
            </a:r>
            <a:r>
              <a:rPr lang="it-IT" sz="2000" dirty="0"/>
              <a:t> </a:t>
            </a:r>
            <a:r>
              <a:rPr lang="it-IT" sz="2000" dirty="0" err="1"/>
              <a:t>candidiasis</a:t>
            </a:r>
            <a:r>
              <a:rPr lang="it-IT" sz="2000" dirty="0"/>
              <a:t> </a:t>
            </a:r>
            <a:r>
              <a:rPr lang="it-IT" sz="2000" dirty="0" err="1"/>
              <a:t>as</a:t>
            </a:r>
            <a:r>
              <a:rPr lang="it-IT" sz="2000" dirty="0"/>
              <a:t> </a:t>
            </a:r>
            <a:r>
              <a:rPr lang="it-IT" sz="2000" dirty="0" err="1"/>
              <a:t>well</a:t>
            </a:r>
            <a:r>
              <a:rPr lang="it-IT" sz="2000" dirty="0"/>
              <a:t> </a:t>
            </a:r>
            <a:r>
              <a:rPr lang="it-IT" sz="2000" dirty="0" err="1"/>
              <a:t>as</a:t>
            </a:r>
            <a:r>
              <a:rPr lang="it-IT" sz="2000" dirty="0"/>
              <a:t> </a:t>
            </a:r>
            <a:r>
              <a:rPr lang="it-IT" sz="2000" dirty="0" err="1"/>
              <a:t>bacterial</a:t>
            </a:r>
            <a:r>
              <a:rPr lang="it-IT" sz="2000" dirty="0"/>
              <a:t> </a:t>
            </a:r>
            <a:r>
              <a:rPr lang="it-IT" sz="2000" dirty="0" err="1"/>
              <a:t>infections</a:t>
            </a:r>
            <a:r>
              <a:rPr lang="it-IT" sz="2000" dirty="0"/>
              <a:t> </a:t>
            </a:r>
            <a:r>
              <a:rPr lang="it-IT" sz="2000" dirty="0" err="1"/>
              <a:t>of</a:t>
            </a:r>
            <a:r>
              <a:rPr lang="it-IT" sz="2000" dirty="0"/>
              <a:t> the </a:t>
            </a:r>
            <a:r>
              <a:rPr lang="it-IT" sz="2000" dirty="0" err="1"/>
              <a:t>skin</a:t>
            </a:r>
            <a:r>
              <a:rPr lang="it-IT" sz="2000" dirty="0"/>
              <a:t> (a </a:t>
            </a:r>
            <a:r>
              <a:rPr lang="it-IT" sz="2000" dirty="0" err="1"/>
              <a:t>disorder</a:t>
            </a:r>
            <a:r>
              <a:rPr lang="it-IT" sz="2000" dirty="0"/>
              <a:t> </a:t>
            </a:r>
            <a:r>
              <a:rPr lang="it-IT" sz="2000" dirty="0" err="1"/>
              <a:t>called</a:t>
            </a:r>
            <a:r>
              <a:rPr lang="it-IT" sz="2000" dirty="0"/>
              <a:t> Job </a:t>
            </a:r>
            <a:r>
              <a:rPr lang="it-IT" sz="2000" dirty="0" err="1"/>
              <a:t>syndrome</a:t>
            </a:r>
            <a:r>
              <a:rPr lang="it-IT" sz="2000" dirty="0"/>
              <a:t>).</a:t>
            </a:r>
          </a:p>
        </p:txBody>
      </p:sp>
    </p:spTree>
    <p:extLst>
      <p:ext uri="{BB962C8B-B14F-4D97-AF65-F5344CB8AC3E}">
        <p14:creationId xmlns:p14="http://schemas.microsoft.com/office/powerpoint/2010/main" val="3412330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68567" y="228224"/>
            <a:ext cx="7799349" cy="400110"/>
          </a:xfrm>
          <a:prstGeom prst="rect">
            <a:avLst/>
          </a:prstGeom>
        </p:spPr>
        <p:txBody>
          <a:bodyPr wrap="square">
            <a:spAutoFit/>
          </a:bodyPr>
          <a:lstStyle/>
          <a:p>
            <a:r>
              <a:rPr lang="it-IT" sz="2000" b="1" dirty="0" err="1"/>
              <a:t>Immunodeficiencies</a:t>
            </a:r>
            <a:r>
              <a:rPr lang="it-IT" sz="2000" b="1" dirty="0"/>
              <a:t> </a:t>
            </a:r>
            <a:r>
              <a:rPr lang="it-IT" sz="2000" b="1" dirty="0" err="1"/>
              <a:t>Associated</a:t>
            </a:r>
            <a:r>
              <a:rPr lang="it-IT" sz="2000" b="1" dirty="0"/>
              <a:t> </a:t>
            </a:r>
            <a:r>
              <a:rPr lang="it-IT" sz="2000" b="1" dirty="0" err="1"/>
              <a:t>with</a:t>
            </a:r>
            <a:r>
              <a:rPr lang="it-IT" sz="2000" b="1" dirty="0"/>
              <a:t> </a:t>
            </a:r>
            <a:r>
              <a:rPr lang="it-IT" sz="2000" b="1" dirty="0" err="1"/>
              <a:t>Systemic</a:t>
            </a:r>
            <a:r>
              <a:rPr lang="it-IT" sz="2000" b="1" dirty="0"/>
              <a:t> </a:t>
            </a:r>
            <a:r>
              <a:rPr lang="it-IT" sz="2000" b="1" dirty="0" err="1"/>
              <a:t>Diseases</a:t>
            </a:r>
            <a:endParaRPr lang="it-IT" sz="2000" b="1" dirty="0"/>
          </a:p>
        </p:txBody>
      </p:sp>
      <p:sp>
        <p:nvSpPr>
          <p:cNvPr id="3" name="Rettangolo 2"/>
          <p:cNvSpPr/>
          <p:nvPr/>
        </p:nvSpPr>
        <p:spPr>
          <a:xfrm>
            <a:off x="1768566" y="628335"/>
            <a:ext cx="5543804" cy="5909311"/>
          </a:xfrm>
          <a:prstGeom prst="rect">
            <a:avLst/>
          </a:prstGeom>
        </p:spPr>
        <p:txBody>
          <a:bodyPr wrap="square">
            <a:spAutoFit/>
          </a:bodyPr>
          <a:lstStyle/>
          <a:p>
            <a:r>
              <a:rPr lang="it-IT" b="1" dirty="0" err="1"/>
              <a:t>Wiskott-Aldrich</a:t>
            </a:r>
            <a:r>
              <a:rPr lang="it-IT" b="1" dirty="0"/>
              <a:t> </a:t>
            </a:r>
            <a:r>
              <a:rPr lang="it-IT" b="1" dirty="0" err="1"/>
              <a:t>syndrome</a:t>
            </a:r>
            <a:r>
              <a:rPr lang="it-IT" b="1" dirty="0"/>
              <a:t> </a:t>
            </a:r>
            <a:r>
              <a:rPr lang="it-IT" b="1" dirty="0" err="1"/>
              <a:t>is</a:t>
            </a:r>
            <a:r>
              <a:rPr lang="it-IT" b="1" dirty="0"/>
              <a:t> </a:t>
            </a:r>
            <a:r>
              <a:rPr lang="it-IT" b="1" dirty="0" err="1"/>
              <a:t>an</a:t>
            </a:r>
            <a:r>
              <a:rPr lang="it-IT" b="1" dirty="0"/>
              <a:t> </a:t>
            </a:r>
            <a:r>
              <a:rPr lang="it-IT" b="1" dirty="0" err="1"/>
              <a:t>X-linked</a:t>
            </a:r>
            <a:r>
              <a:rPr lang="it-IT" b="1" dirty="0"/>
              <a:t> </a:t>
            </a:r>
            <a:r>
              <a:rPr lang="it-IT" b="1" dirty="0" err="1"/>
              <a:t>disease</a:t>
            </a:r>
            <a:r>
              <a:rPr lang="it-IT" b="1" dirty="0"/>
              <a:t> </a:t>
            </a:r>
            <a:r>
              <a:rPr lang="it-IT" b="1" dirty="0" err="1"/>
              <a:t>characterized</a:t>
            </a:r>
            <a:r>
              <a:rPr lang="it-IT" b="1" dirty="0"/>
              <a:t> </a:t>
            </a:r>
            <a:r>
              <a:rPr lang="it-IT" b="1" dirty="0" err="1"/>
              <a:t>by</a:t>
            </a:r>
            <a:r>
              <a:rPr lang="it-IT" b="1" dirty="0"/>
              <a:t> </a:t>
            </a:r>
            <a:r>
              <a:rPr lang="it-IT" b="1" dirty="0" err="1"/>
              <a:t>thrombocytopenia</a:t>
            </a:r>
            <a:r>
              <a:rPr lang="it-IT" b="1" dirty="0"/>
              <a:t>, eczema, and a </a:t>
            </a:r>
            <a:r>
              <a:rPr lang="it-IT" b="1" dirty="0" err="1"/>
              <a:t>marked</a:t>
            </a:r>
            <a:r>
              <a:rPr lang="it-IT" b="1" dirty="0"/>
              <a:t> </a:t>
            </a:r>
            <a:r>
              <a:rPr lang="it-IT" b="1" dirty="0" err="1"/>
              <a:t>vulnerability</a:t>
            </a:r>
            <a:r>
              <a:rPr lang="it-IT" b="1" dirty="0"/>
              <a:t> </a:t>
            </a:r>
            <a:r>
              <a:rPr lang="it-IT" b="1" dirty="0" err="1"/>
              <a:t>to</a:t>
            </a:r>
            <a:r>
              <a:rPr lang="it-IT" b="1" dirty="0"/>
              <a:t> </a:t>
            </a:r>
            <a:r>
              <a:rPr lang="it-IT" b="1" dirty="0" err="1"/>
              <a:t>recurrent</a:t>
            </a:r>
            <a:r>
              <a:rPr lang="it-IT" b="1" dirty="0"/>
              <a:t> </a:t>
            </a:r>
            <a:r>
              <a:rPr lang="it-IT" b="1" dirty="0" err="1"/>
              <a:t>infection</a:t>
            </a:r>
            <a:r>
              <a:rPr lang="it-IT" b="1" dirty="0"/>
              <a:t> </a:t>
            </a:r>
            <a:r>
              <a:rPr lang="it-IT" b="1" dirty="0" err="1"/>
              <a:t>that</a:t>
            </a:r>
            <a:r>
              <a:rPr lang="it-IT" b="1" dirty="0"/>
              <a:t> </a:t>
            </a:r>
            <a:r>
              <a:rPr lang="it-IT" b="1" dirty="0" err="1"/>
              <a:t>results</a:t>
            </a:r>
            <a:r>
              <a:rPr lang="it-IT" b="1" dirty="0"/>
              <a:t> in </a:t>
            </a:r>
            <a:r>
              <a:rPr lang="it-IT" b="1" dirty="0" err="1"/>
              <a:t>early</a:t>
            </a:r>
            <a:r>
              <a:rPr lang="it-IT" b="1" dirty="0"/>
              <a:t> </a:t>
            </a:r>
            <a:r>
              <a:rPr lang="it-IT" b="1" dirty="0" err="1"/>
              <a:t>death</a:t>
            </a:r>
            <a:r>
              <a:rPr lang="it-IT" b="1" dirty="0"/>
              <a:t>. </a:t>
            </a:r>
            <a:r>
              <a:rPr lang="it-IT" dirty="0"/>
              <a:t>The </a:t>
            </a:r>
            <a:r>
              <a:rPr lang="it-IT" dirty="0" err="1"/>
              <a:t>thymus</a:t>
            </a:r>
            <a:r>
              <a:rPr lang="it-IT" dirty="0"/>
              <a:t> </a:t>
            </a:r>
            <a:r>
              <a:rPr lang="it-IT" dirty="0" err="1"/>
              <a:t>is</a:t>
            </a:r>
            <a:r>
              <a:rPr lang="it-IT" dirty="0"/>
              <a:t> </a:t>
            </a:r>
            <a:r>
              <a:rPr lang="it-IT" dirty="0" err="1"/>
              <a:t>normal</a:t>
            </a:r>
            <a:r>
              <a:rPr lang="it-IT" dirty="0"/>
              <a:t>, at </a:t>
            </a:r>
            <a:r>
              <a:rPr lang="it-IT" dirty="0" err="1"/>
              <a:t>least</a:t>
            </a:r>
            <a:r>
              <a:rPr lang="it-IT" dirty="0"/>
              <a:t> </a:t>
            </a:r>
            <a:r>
              <a:rPr lang="it-IT" dirty="0" err="1"/>
              <a:t>early</a:t>
            </a:r>
            <a:r>
              <a:rPr lang="it-IT" dirty="0"/>
              <a:t> in the </a:t>
            </a:r>
            <a:r>
              <a:rPr lang="it-IT" dirty="0" err="1"/>
              <a:t>disease</a:t>
            </a:r>
            <a:r>
              <a:rPr lang="it-IT" dirty="0"/>
              <a:t> </a:t>
            </a:r>
            <a:r>
              <a:rPr lang="it-IT" dirty="0" err="1"/>
              <a:t>course</a:t>
            </a:r>
            <a:r>
              <a:rPr lang="it-IT" dirty="0"/>
              <a:t>, </a:t>
            </a:r>
            <a:r>
              <a:rPr lang="it-IT" dirty="0" err="1"/>
              <a:t>but</a:t>
            </a:r>
            <a:r>
              <a:rPr lang="it-IT" dirty="0"/>
              <a:t> </a:t>
            </a:r>
            <a:r>
              <a:rPr lang="it-IT" dirty="0" err="1"/>
              <a:t>there</a:t>
            </a:r>
            <a:r>
              <a:rPr lang="it-IT" dirty="0"/>
              <a:t> </a:t>
            </a:r>
            <a:r>
              <a:rPr lang="it-IT" dirty="0" err="1"/>
              <a:t>is</a:t>
            </a:r>
            <a:r>
              <a:rPr lang="it-IT" dirty="0"/>
              <a:t> progressive loss </a:t>
            </a:r>
            <a:r>
              <a:rPr lang="it-IT" dirty="0" err="1"/>
              <a:t>of</a:t>
            </a:r>
            <a:r>
              <a:rPr lang="it-IT" dirty="0"/>
              <a:t> </a:t>
            </a:r>
            <a:r>
              <a:rPr lang="it-IT" dirty="0" err="1"/>
              <a:t>T</a:t>
            </a:r>
            <a:r>
              <a:rPr lang="it-IT" dirty="0"/>
              <a:t> </a:t>
            </a:r>
            <a:r>
              <a:rPr lang="it-IT" dirty="0" err="1"/>
              <a:t>lymphocytes</a:t>
            </a:r>
            <a:r>
              <a:rPr lang="it-IT" dirty="0"/>
              <a:t> </a:t>
            </a:r>
            <a:r>
              <a:rPr lang="it-IT" dirty="0" err="1"/>
              <a:t>from</a:t>
            </a:r>
            <a:r>
              <a:rPr lang="it-IT" dirty="0"/>
              <a:t> the </a:t>
            </a:r>
            <a:r>
              <a:rPr lang="it-IT" dirty="0" err="1"/>
              <a:t>blood</a:t>
            </a:r>
            <a:r>
              <a:rPr lang="it-IT" dirty="0"/>
              <a:t> and the </a:t>
            </a:r>
            <a:r>
              <a:rPr lang="it-IT" dirty="0" err="1"/>
              <a:t>T</a:t>
            </a:r>
            <a:r>
              <a:rPr lang="it-IT" dirty="0"/>
              <a:t> </a:t>
            </a:r>
            <a:r>
              <a:rPr lang="it-IT" dirty="0" err="1"/>
              <a:t>cell</a:t>
            </a:r>
            <a:r>
              <a:rPr lang="it-IT" dirty="0"/>
              <a:t> </a:t>
            </a:r>
            <a:r>
              <a:rPr lang="it-IT" dirty="0" err="1"/>
              <a:t>zones</a:t>
            </a:r>
            <a:r>
              <a:rPr lang="it-IT" dirty="0"/>
              <a:t> (</a:t>
            </a:r>
            <a:r>
              <a:rPr lang="it-IT" dirty="0" err="1"/>
              <a:t>paracortical</a:t>
            </a:r>
            <a:r>
              <a:rPr lang="it-IT" dirty="0"/>
              <a:t> </a:t>
            </a:r>
            <a:r>
              <a:rPr lang="it-IT" dirty="0" err="1"/>
              <a:t>areas</a:t>
            </a:r>
            <a:r>
              <a:rPr lang="it-IT" dirty="0"/>
              <a:t>) </a:t>
            </a:r>
            <a:r>
              <a:rPr lang="it-IT" dirty="0" err="1"/>
              <a:t>of</a:t>
            </a:r>
            <a:r>
              <a:rPr lang="it-IT" dirty="0"/>
              <a:t> </a:t>
            </a:r>
            <a:r>
              <a:rPr lang="it-IT" dirty="0" err="1"/>
              <a:t>lymph</a:t>
            </a:r>
            <a:r>
              <a:rPr lang="it-IT" dirty="0"/>
              <a:t> </a:t>
            </a:r>
            <a:r>
              <a:rPr lang="it-IT" dirty="0" err="1"/>
              <a:t>nodes</a:t>
            </a:r>
            <a:r>
              <a:rPr lang="it-IT" dirty="0"/>
              <a:t>, </a:t>
            </a:r>
            <a:r>
              <a:rPr lang="it-IT" dirty="0" err="1"/>
              <a:t>with</a:t>
            </a:r>
            <a:r>
              <a:rPr lang="it-IT" dirty="0"/>
              <a:t> </a:t>
            </a:r>
            <a:r>
              <a:rPr lang="it-IT" dirty="0" err="1"/>
              <a:t>variable</a:t>
            </a:r>
            <a:r>
              <a:rPr lang="it-IT" dirty="0"/>
              <a:t> </a:t>
            </a:r>
            <a:r>
              <a:rPr lang="it-IT" dirty="0" err="1"/>
              <a:t>defects</a:t>
            </a:r>
            <a:r>
              <a:rPr lang="it-IT" dirty="0"/>
              <a:t> in </a:t>
            </a:r>
            <a:r>
              <a:rPr lang="it-IT" dirty="0" err="1"/>
              <a:t>cellular</a:t>
            </a:r>
            <a:r>
              <a:rPr lang="it-IT" dirty="0"/>
              <a:t> </a:t>
            </a:r>
            <a:r>
              <a:rPr lang="it-IT" dirty="0" err="1"/>
              <a:t>immunity</a:t>
            </a:r>
            <a:r>
              <a:rPr lang="it-IT" dirty="0"/>
              <a:t>. </a:t>
            </a:r>
            <a:r>
              <a:rPr lang="it-IT" dirty="0" err="1"/>
              <a:t>Patients</a:t>
            </a:r>
            <a:r>
              <a:rPr lang="it-IT" dirty="0"/>
              <a:t> do </a:t>
            </a:r>
            <a:r>
              <a:rPr lang="it-IT" dirty="0" err="1"/>
              <a:t>not</a:t>
            </a:r>
            <a:r>
              <a:rPr lang="it-IT" dirty="0"/>
              <a:t> </a:t>
            </a:r>
            <a:r>
              <a:rPr lang="it-IT" dirty="0" err="1"/>
              <a:t>make</a:t>
            </a:r>
            <a:r>
              <a:rPr lang="it-IT" dirty="0"/>
              <a:t> </a:t>
            </a:r>
            <a:r>
              <a:rPr lang="it-IT" dirty="0" err="1"/>
              <a:t>antibodies</a:t>
            </a:r>
            <a:r>
              <a:rPr lang="it-IT" dirty="0"/>
              <a:t> </a:t>
            </a:r>
            <a:r>
              <a:rPr lang="it-IT" dirty="0" err="1"/>
              <a:t>to</a:t>
            </a:r>
            <a:r>
              <a:rPr lang="it-IT" dirty="0"/>
              <a:t> </a:t>
            </a:r>
            <a:r>
              <a:rPr lang="it-IT" dirty="0" err="1"/>
              <a:t>polysaccharide</a:t>
            </a:r>
            <a:r>
              <a:rPr lang="it-IT" dirty="0"/>
              <a:t> antigens, and the </a:t>
            </a:r>
            <a:r>
              <a:rPr lang="it-IT" dirty="0" err="1"/>
              <a:t>response</a:t>
            </a:r>
            <a:r>
              <a:rPr lang="it-IT" dirty="0"/>
              <a:t> </a:t>
            </a:r>
            <a:r>
              <a:rPr lang="it-IT" dirty="0" err="1"/>
              <a:t>to</a:t>
            </a:r>
            <a:r>
              <a:rPr lang="it-IT" dirty="0"/>
              <a:t> </a:t>
            </a:r>
            <a:r>
              <a:rPr lang="it-IT" dirty="0" err="1"/>
              <a:t>protein</a:t>
            </a:r>
            <a:r>
              <a:rPr lang="it-IT" dirty="0"/>
              <a:t> antigens </a:t>
            </a:r>
            <a:r>
              <a:rPr lang="it-IT" dirty="0" err="1"/>
              <a:t>is</a:t>
            </a:r>
            <a:r>
              <a:rPr lang="it-IT" dirty="0"/>
              <a:t> </a:t>
            </a:r>
            <a:r>
              <a:rPr lang="it-IT" dirty="0" err="1"/>
              <a:t>poor</a:t>
            </a:r>
            <a:r>
              <a:rPr lang="it-IT" dirty="0"/>
              <a:t>. </a:t>
            </a:r>
            <a:r>
              <a:rPr lang="it-IT" dirty="0" err="1"/>
              <a:t>IgM</a:t>
            </a:r>
            <a:r>
              <a:rPr lang="it-IT" dirty="0"/>
              <a:t> </a:t>
            </a:r>
            <a:r>
              <a:rPr lang="it-IT" dirty="0" err="1"/>
              <a:t>levels</a:t>
            </a:r>
            <a:r>
              <a:rPr lang="it-IT" dirty="0"/>
              <a:t> in the </a:t>
            </a:r>
            <a:r>
              <a:rPr lang="it-IT" dirty="0" err="1"/>
              <a:t>serum</a:t>
            </a:r>
            <a:r>
              <a:rPr lang="it-IT" dirty="0"/>
              <a:t> are low, </a:t>
            </a:r>
            <a:r>
              <a:rPr lang="it-IT" dirty="0" err="1"/>
              <a:t>but</a:t>
            </a:r>
            <a:r>
              <a:rPr lang="it-IT" dirty="0"/>
              <a:t> </a:t>
            </a:r>
            <a:r>
              <a:rPr lang="it-IT" dirty="0" err="1"/>
              <a:t>levels</a:t>
            </a:r>
            <a:r>
              <a:rPr lang="it-IT" dirty="0"/>
              <a:t> </a:t>
            </a:r>
            <a:r>
              <a:rPr lang="it-IT" dirty="0" err="1"/>
              <a:t>of</a:t>
            </a:r>
            <a:r>
              <a:rPr lang="it-IT" dirty="0"/>
              <a:t> </a:t>
            </a:r>
            <a:r>
              <a:rPr lang="it-IT" dirty="0" err="1"/>
              <a:t>IgG</a:t>
            </a:r>
            <a:r>
              <a:rPr lang="it-IT" dirty="0"/>
              <a:t> are </a:t>
            </a:r>
            <a:r>
              <a:rPr lang="it-IT" dirty="0" err="1"/>
              <a:t>usually</a:t>
            </a:r>
            <a:r>
              <a:rPr lang="it-IT" dirty="0"/>
              <a:t> </a:t>
            </a:r>
            <a:r>
              <a:rPr lang="it-IT" dirty="0" err="1"/>
              <a:t>normal</a:t>
            </a:r>
            <a:r>
              <a:rPr lang="it-IT" dirty="0"/>
              <a:t> and, </a:t>
            </a:r>
            <a:r>
              <a:rPr lang="it-IT" dirty="0" err="1"/>
              <a:t>paradoxically</a:t>
            </a:r>
            <a:r>
              <a:rPr lang="it-IT" dirty="0"/>
              <a:t>, </a:t>
            </a:r>
            <a:r>
              <a:rPr lang="it-IT" dirty="0" err="1"/>
              <a:t>IgA</a:t>
            </a:r>
            <a:r>
              <a:rPr lang="it-IT" dirty="0"/>
              <a:t> and </a:t>
            </a:r>
            <a:r>
              <a:rPr lang="it-IT" dirty="0" err="1"/>
              <a:t>IgE</a:t>
            </a:r>
            <a:r>
              <a:rPr lang="it-IT" dirty="0"/>
              <a:t> are </a:t>
            </a:r>
            <a:r>
              <a:rPr lang="it-IT" dirty="0" err="1"/>
              <a:t>often</a:t>
            </a:r>
            <a:r>
              <a:rPr lang="it-IT" dirty="0"/>
              <a:t> </a:t>
            </a:r>
            <a:r>
              <a:rPr lang="it-IT" dirty="0" err="1"/>
              <a:t>elevated</a:t>
            </a:r>
            <a:r>
              <a:rPr lang="it-IT" dirty="0"/>
              <a:t>. The </a:t>
            </a:r>
            <a:r>
              <a:rPr lang="it-IT" dirty="0" err="1"/>
              <a:t>syndrome</a:t>
            </a:r>
            <a:r>
              <a:rPr lang="it-IT" dirty="0"/>
              <a:t> </a:t>
            </a:r>
            <a:r>
              <a:rPr lang="it-IT" dirty="0" err="1"/>
              <a:t>is</a:t>
            </a:r>
            <a:r>
              <a:rPr lang="it-IT" dirty="0"/>
              <a:t> </a:t>
            </a:r>
            <a:r>
              <a:rPr lang="it-IT" dirty="0" err="1"/>
              <a:t>caused</a:t>
            </a:r>
            <a:r>
              <a:rPr lang="it-IT" dirty="0"/>
              <a:t> </a:t>
            </a:r>
            <a:r>
              <a:rPr lang="it-IT" dirty="0" err="1"/>
              <a:t>by</a:t>
            </a:r>
            <a:r>
              <a:rPr lang="it-IT" dirty="0"/>
              <a:t> </a:t>
            </a:r>
            <a:r>
              <a:rPr lang="it-IT" dirty="0" err="1"/>
              <a:t>mutations</a:t>
            </a:r>
            <a:r>
              <a:rPr lang="it-IT" dirty="0"/>
              <a:t> in </a:t>
            </a:r>
            <a:r>
              <a:rPr lang="it-IT" dirty="0" err="1"/>
              <a:t>an</a:t>
            </a:r>
            <a:r>
              <a:rPr lang="it-IT" dirty="0"/>
              <a:t> </a:t>
            </a:r>
            <a:r>
              <a:rPr lang="it-IT" dirty="0" err="1"/>
              <a:t>X-linked</a:t>
            </a:r>
            <a:r>
              <a:rPr lang="it-IT" dirty="0"/>
              <a:t> gene </a:t>
            </a:r>
            <a:r>
              <a:rPr lang="it-IT" dirty="0" err="1"/>
              <a:t>encoding</a:t>
            </a:r>
            <a:r>
              <a:rPr lang="it-IT" dirty="0"/>
              <a:t> </a:t>
            </a:r>
            <a:r>
              <a:rPr lang="it-IT" dirty="0" err="1"/>
              <a:t>Wiskott-Aldrich</a:t>
            </a:r>
            <a:r>
              <a:rPr lang="it-IT" dirty="0"/>
              <a:t> </a:t>
            </a:r>
            <a:r>
              <a:rPr lang="it-IT" dirty="0" err="1"/>
              <a:t>syndrome</a:t>
            </a:r>
            <a:r>
              <a:rPr lang="it-IT" dirty="0"/>
              <a:t> </a:t>
            </a:r>
            <a:r>
              <a:rPr lang="it-IT" dirty="0" err="1"/>
              <a:t>protein</a:t>
            </a:r>
            <a:r>
              <a:rPr lang="it-IT" dirty="0"/>
              <a:t> (WASP). WASP </a:t>
            </a:r>
            <a:r>
              <a:rPr lang="it-IT" dirty="0" err="1"/>
              <a:t>belongs</a:t>
            </a:r>
            <a:r>
              <a:rPr lang="it-IT" dirty="0"/>
              <a:t> </a:t>
            </a:r>
            <a:r>
              <a:rPr lang="it-IT" dirty="0" err="1"/>
              <a:t>to</a:t>
            </a:r>
            <a:r>
              <a:rPr lang="it-IT" dirty="0"/>
              <a:t> a family </a:t>
            </a:r>
            <a:r>
              <a:rPr lang="it-IT" dirty="0" err="1"/>
              <a:t>of</a:t>
            </a:r>
            <a:r>
              <a:rPr lang="it-IT" dirty="0"/>
              <a:t> </a:t>
            </a:r>
            <a:r>
              <a:rPr lang="it-IT" dirty="0" err="1"/>
              <a:t>signaling</a:t>
            </a:r>
            <a:r>
              <a:rPr lang="it-IT" dirty="0"/>
              <a:t> </a:t>
            </a:r>
            <a:r>
              <a:rPr lang="it-IT" dirty="0" err="1"/>
              <a:t>proteins</a:t>
            </a:r>
            <a:r>
              <a:rPr lang="it-IT" dirty="0"/>
              <a:t> </a:t>
            </a:r>
            <a:r>
              <a:rPr lang="it-IT" dirty="0" err="1"/>
              <a:t>that</a:t>
            </a:r>
            <a:r>
              <a:rPr lang="it-IT" dirty="0"/>
              <a:t> link membrane </a:t>
            </a:r>
            <a:r>
              <a:rPr lang="it-IT" dirty="0" err="1"/>
              <a:t>receptors</a:t>
            </a:r>
            <a:r>
              <a:rPr lang="it-IT" dirty="0"/>
              <a:t>, </a:t>
            </a:r>
            <a:r>
              <a:rPr lang="it-IT" dirty="0" err="1"/>
              <a:t>such</a:t>
            </a:r>
            <a:r>
              <a:rPr lang="it-IT" dirty="0"/>
              <a:t> </a:t>
            </a:r>
            <a:r>
              <a:rPr lang="it-IT" dirty="0" err="1"/>
              <a:t>as</a:t>
            </a:r>
            <a:r>
              <a:rPr lang="it-IT" dirty="0"/>
              <a:t> </a:t>
            </a:r>
            <a:r>
              <a:rPr lang="it-IT" dirty="0" err="1"/>
              <a:t>antigen</a:t>
            </a:r>
            <a:r>
              <a:rPr lang="it-IT" dirty="0"/>
              <a:t> </a:t>
            </a:r>
            <a:r>
              <a:rPr lang="it-IT" dirty="0" err="1"/>
              <a:t>receptors</a:t>
            </a:r>
            <a:r>
              <a:rPr lang="it-IT" dirty="0"/>
              <a:t>, </a:t>
            </a:r>
            <a:r>
              <a:rPr lang="it-IT" dirty="0" err="1"/>
              <a:t>to</a:t>
            </a:r>
            <a:r>
              <a:rPr lang="it-IT" dirty="0"/>
              <a:t> </a:t>
            </a:r>
            <a:r>
              <a:rPr lang="it-IT" dirty="0" err="1"/>
              <a:t>cytoskeletal</a:t>
            </a:r>
            <a:r>
              <a:rPr lang="it-IT" dirty="0"/>
              <a:t> </a:t>
            </a:r>
            <a:r>
              <a:rPr lang="it-IT" dirty="0" err="1"/>
              <a:t>elements</a:t>
            </a:r>
            <a:r>
              <a:rPr lang="it-IT" dirty="0"/>
              <a:t>. The WASP </a:t>
            </a:r>
            <a:r>
              <a:rPr lang="it-IT" dirty="0" err="1"/>
              <a:t>protein</a:t>
            </a:r>
            <a:r>
              <a:rPr lang="it-IT" dirty="0"/>
              <a:t> </a:t>
            </a:r>
            <a:r>
              <a:rPr lang="it-IT" dirty="0" err="1"/>
              <a:t>is</a:t>
            </a:r>
            <a:r>
              <a:rPr lang="it-IT" dirty="0"/>
              <a:t> </a:t>
            </a:r>
            <a:r>
              <a:rPr lang="it-IT" dirty="0" err="1"/>
              <a:t>involved</a:t>
            </a:r>
            <a:r>
              <a:rPr lang="it-IT" dirty="0"/>
              <a:t> in </a:t>
            </a:r>
            <a:r>
              <a:rPr lang="it-IT" dirty="0" err="1"/>
              <a:t>cytoskeleton-dependent</a:t>
            </a:r>
            <a:r>
              <a:rPr lang="it-IT" dirty="0"/>
              <a:t> </a:t>
            </a:r>
            <a:r>
              <a:rPr lang="it-IT" dirty="0" err="1"/>
              <a:t>responses</a:t>
            </a:r>
            <a:r>
              <a:rPr lang="it-IT" dirty="0"/>
              <a:t>, </a:t>
            </a:r>
            <a:r>
              <a:rPr lang="it-IT" dirty="0" err="1"/>
              <a:t>including</a:t>
            </a:r>
            <a:r>
              <a:rPr lang="it-IT" dirty="0"/>
              <a:t> </a:t>
            </a:r>
            <a:r>
              <a:rPr lang="it-IT" dirty="0" err="1"/>
              <a:t>cell</a:t>
            </a:r>
            <a:r>
              <a:rPr lang="it-IT" dirty="0"/>
              <a:t> </a:t>
            </a:r>
            <a:r>
              <a:rPr lang="it-IT" dirty="0" err="1"/>
              <a:t>migration</a:t>
            </a:r>
            <a:r>
              <a:rPr lang="it-IT" dirty="0"/>
              <a:t> and </a:t>
            </a:r>
            <a:r>
              <a:rPr lang="it-IT" dirty="0" err="1"/>
              <a:t>signal</a:t>
            </a:r>
            <a:r>
              <a:rPr lang="it-IT" dirty="0"/>
              <a:t> </a:t>
            </a:r>
            <a:r>
              <a:rPr lang="it-IT" dirty="0" err="1"/>
              <a:t>transduction</a:t>
            </a:r>
            <a:r>
              <a:rPr lang="it-IT" dirty="0"/>
              <a:t>, </a:t>
            </a:r>
            <a:r>
              <a:rPr lang="it-IT" dirty="0" err="1"/>
              <a:t>but</a:t>
            </a:r>
            <a:r>
              <a:rPr lang="it-IT" dirty="0"/>
              <a:t> </a:t>
            </a:r>
            <a:r>
              <a:rPr lang="it-IT" dirty="0" err="1"/>
              <a:t>how</a:t>
            </a:r>
            <a:r>
              <a:rPr lang="it-IT" dirty="0"/>
              <a:t> </a:t>
            </a:r>
            <a:r>
              <a:rPr lang="it-IT" dirty="0" err="1"/>
              <a:t>this</a:t>
            </a:r>
            <a:r>
              <a:rPr lang="it-IT" dirty="0"/>
              <a:t> </a:t>
            </a:r>
            <a:r>
              <a:rPr lang="it-IT" dirty="0" err="1"/>
              <a:t>contributes</a:t>
            </a:r>
            <a:r>
              <a:rPr lang="it-IT" dirty="0"/>
              <a:t> </a:t>
            </a:r>
            <a:r>
              <a:rPr lang="it-IT" dirty="0" err="1"/>
              <a:t>to</a:t>
            </a:r>
            <a:r>
              <a:rPr lang="it-IT" dirty="0"/>
              <a:t> the </a:t>
            </a:r>
            <a:r>
              <a:rPr lang="it-IT" dirty="0" err="1"/>
              <a:t>functions</a:t>
            </a:r>
            <a:r>
              <a:rPr lang="it-IT" dirty="0"/>
              <a:t> </a:t>
            </a:r>
            <a:r>
              <a:rPr lang="it-IT" dirty="0" err="1"/>
              <a:t>of</a:t>
            </a:r>
            <a:r>
              <a:rPr lang="it-IT" dirty="0"/>
              <a:t> </a:t>
            </a:r>
            <a:r>
              <a:rPr lang="it-IT" dirty="0" err="1"/>
              <a:t>lymphocytes</a:t>
            </a:r>
            <a:r>
              <a:rPr lang="it-IT" dirty="0"/>
              <a:t> and </a:t>
            </a:r>
            <a:r>
              <a:rPr lang="it-IT" dirty="0" err="1"/>
              <a:t>platelets</a:t>
            </a:r>
            <a:r>
              <a:rPr lang="it-IT" dirty="0"/>
              <a:t> </a:t>
            </a:r>
            <a:r>
              <a:rPr lang="it-IT" dirty="0" err="1"/>
              <a:t>is</a:t>
            </a:r>
            <a:r>
              <a:rPr lang="it-IT" dirty="0"/>
              <a:t> </a:t>
            </a:r>
            <a:r>
              <a:rPr lang="it-IT" dirty="0" err="1"/>
              <a:t>unclear</a:t>
            </a:r>
            <a:r>
              <a:rPr lang="it-IT" dirty="0"/>
              <a:t>. </a:t>
            </a:r>
            <a:r>
              <a:rPr lang="it-IT" b="1" dirty="0"/>
              <a:t>The </a:t>
            </a:r>
            <a:r>
              <a:rPr lang="it-IT" b="1" dirty="0" err="1"/>
              <a:t>only</a:t>
            </a:r>
            <a:r>
              <a:rPr lang="it-IT" b="1" dirty="0"/>
              <a:t> treatment </a:t>
            </a:r>
            <a:r>
              <a:rPr lang="it-IT" b="1" dirty="0" err="1"/>
              <a:t>is</a:t>
            </a:r>
            <a:r>
              <a:rPr lang="it-IT" b="1" dirty="0"/>
              <a:t> HSC </a:t>
            </a:r>
            <a:r>
              <a:rPr lang="it-IT" b="1" dirty="0" err="1"/>
              <a:t>transplantation</a:t>
            </a:r>
            <a:endParaRPr lang="it-IT" b="1" dirty="0"/>
          </a:p>
        </p:txBody>
      </p:sp>
      <p:pic>
        <p:nvPicPr>
          <p:cNvPr id="4" name="Immagine 3" descr="Schermata 2018-09-22 alle 08.36.54.png"/>
          <p:cNvPicPr>
            <a:picLocks noChangeAspect="1"/>
          </p:cNvPicPr>
          <p:nvPr/>
        </p:nvPicPr>
        <p:blipFill>
          <a:blip r:embed="rId2"/>
          <a:stretch>
            <a:fillRect/>
          </a:stretch>
        </p:blipFill>
        <p:spPr>
          <a:xfrm>
            <a:off x="7427426" y="4045155"/>
            <a:ext cx="2785886" cy="2132180"/>
          </a:xfrm>
          <a:prstGeom prst="rect">
            <a:avLst/>
          </a:prstGeom>
        </p:spPr>
      </p:pic>
      <p:pic>
        <p:nvPicPr>
          <p:cNvPr id="5" name="Immagine 4" descr="Schermata 2018-09-22 alle 08.39.23.png"/>
          <p:cNvPicPr>
            <a:picLocks noChangeAspect="1"/>
          </p:cNvPicPr>
          <p:nvPr/>
        </p:nvPicPr>
        <p:blipFill>
          <a:blip r:embed="rId3"/>
          <a:stretch>
            <a:fillRect/>
          </a:stretch>
        </p:blipFill>
        <p:spPr>
          <a:xfrm>
            <a:off x="7312370" y="1042407"/>
            <a:ext cx="3060700" cy="2108200"/>
          </a:xfrm>
          <a:prstGeom prst="rect">
            <a:avLst/>
          </a:prstGeom>
        </p:spPr>
      </p:pic>
    </p:spTree>
    <p:extLst>
      <p:ext uri="{BB962C8B-B14F-4D97-AF65-F5344CB8AC3E}">
        <p14:creationId xmlns:p14="http://schemas.microsoft.com/office/powerpoint/2010/main" val="3187499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19325" y="431483"/>
            <a:ext cx="8416762" cy="5632311"/>
          </a:xfrm>
          <a:prstGeom prst="rect">
            <a:avLst/>
          </a:prstGeom>
        </p:spPr>
        <p:txBody>
          <a:bodyPr wrap="square">
            <a:spAutoFit/>
          </a:bodyPr>
          <a:lstStyle/>
          <a:p>
            <a:r>
              <a:rPr lang="it-IT" b="1" dirty="0"/>
              <a:t>The major </a:t>
            </a:r>
            <a:r>
              <a:rPr lang="it-IT" b="1" dirty="0" err="1"/>
              <a:t>antigenic</a:t>
            </a:r>
            <a:r>
              <a:rPr lang="it-IT" b="1" dirty="0"/>
              <a:t> </a:t>
            </a:r>
            <a:r>
              <a:rPr lang="it-IT" b="1" dirty="0" err="1"/>
              <a:t>differences</a:t>
            </a:r>
            <a:r>
              <a:rPr lang="it-IT" b="1" dirty="0"/>
              <a:t> </a:t>
            </a:r>
            <a:r>
              <a:rPr lang="it-IT" b="1" dirty="0" err="1"/>
              <a:t>between</a:t>
            </a:r>
            <a:r>
              <a:rPr lang="it-IT" b="1" dirty="0"/>
              <a:t> a </a:t>
            </a:r>
            <a:r>
              <a:rPr lang="it-IT" b="1" dirty="0" err="1"/>
              <a:t>donor</a:t>
            </a:r>
            <a:r>
              <a:rPr lang="it-IT" b="1" dirty="0"/>
              <a:t> and </a:t>
            </a:r>
            <a:r>
              <a:rPr lang="it-IT" b="1" dirty="0" err="1"/>
              <a:t>recipient</a:t>
            </a:r>
            <a:r>
              <a:rPr lang="it-IT" b="1" dirty="0"/>
              <a:t> </a:t>
            </a:r>
            <a:r>
              <a:rPr lang="it-IT" b="1" dirty="0" err="1"/>
              <a:t>that</a:t>
            </a:r>
            <a:r>
              <a:rPr lang="it-IT" b="1" dirty="0"/>
              <a:t> </a:t>
            </a:r>
            <a:r>
              <a:rPr lang="it-IT" b="1" dirty="0" err="1"/>
              <a:t>result</a:t>
            </a:r>
            <a:r>
              <a:rPr lang="it-IT" b="1" dirty="0"/>
              <a:t> in </a:t>
            </a:r>
            <a:r>
              <a:rPr lang="it-IT" b="1" dirty="0" err="1"/>
              <a:t>rejection</a:t>
            </a:r>
            <a:r>
              <a:rPr lang="it-IT" b="1" dirty="0"/>
              <a:t> </a:t>
            </a:r>
            <a:r>
              <a:rPr lang="it-IT" b="1" dirty="0" err="1"/>
              <a:t>of</a:t>
            </a:r>
            <a:r>
              <a:rPr lang="it-IT" b="1" dirty="0"/>
              <a:t> </a:t>
            </a:r>
            <a:r>
              <a:rPr lang="it-IT" b="1" dirty="0" err="1"/>
              <a:t>transplants</a:t>
            </a:r>
            <a:r>
              <a:rPr lang="it-IT" b="1" dirty="0"/>
              <a:t> are </a:t>
            </a:r>
            <a:r>
              <a:rPr lang="it-IT" b="1" dirty="0" err="1"/>
              <a:t>differences</a:t>
            </a:r>
            <a:r>
              <a:rPr lang="it-IT" b="1" dirty="0"/>
              <a:t> in HLA </a:t>
            </a:r>
            <a:r>
              <a:rPr lang="it-IT" b="1" dirty="0" err="1"/>
              <a:t>alleles</a:t>
            </a:r>
            <a:r>
              <a:rPr lang="it-IT" b="1" dirty="0"/>
              <a:t>.</a:t>
            </a:r>
          </a:p>
          <a:p>
            <a:endParaRPr lang="it-IT" dirty="0"/>
          </a:p>
          <a:p>
            <a:r>
              <a:rPr lang="it-IT" b="1" dirty="0" err="1"/>
              <a:t>Grafts</a:t>
            </a:r>
            <a:r>
              <a:rPr lang="it-IT" b="1" dirty="0"/>
              <a:t> </a:t>
            </a:r>
            <a:r>
              <a:rPr lang="it-IT" b="1" dirty="0" err="1"/>
              <a:t>exchanged</a:t>
            </a:r>
            <a:r>
              <a:rPr lang="it-IT" b="1" dirty="0"/>
              <a:t> </a:t>
            </a:r>
            <a:r>
              <a:rPr lang="it-IT" b="1" dirty="0" err="1"/>
              <a:t>between</a:t>
            </a:r>
            <a:r>
              <a:rPr lang="it-IT" b="1" dirty="0"/>
              <a:t> </a:t>
            </a:r>
            <a:r>
              <a:rPr lang="it-IT" b="1" dirty="0" err="1"/>
              <a:t>individuals</a:t>
            </a:r>
            <a:r>
              <a:rPr lang="it-IT" b="1" dirty="0"/>
              <a:t> </a:t>
            </a:r>
            <a:r>
              <a:rPr lang="it-IT" b="1" dirty="0" err="1"/>
              <a:t>of</a:t>
            </a:r>
            <a:r>
              <a:rPr lang="it-IT" b="1" dirty="0"/>
              <a:t> the </a:t>
            </a:r>
            <a:r>
              <a:rPr lang="it-IT" b="1" dirty="0" err="1"/>
              <a:t>same</a:t>
            </a:r>
            <a:r>
              <a:rPr lang="it-IT" b="1" dirty="0"/>
              <a:t> </a:t>
            </a:r>
            <a:r>
              <a:rPr lang="it-IT" b="1" dirty="0" err="1"/>
              <a:t>species</a:t>
            </a:r>
            <a:r>
              <a:rPr lang="it-IT" b="1" dirty="0"/>
              <a:t> are </a:t>
            </a:r>
            <a:r>
              <a:rPr lang="it-IT" b="1" dirty="0" err="1"/>
              <a:t>called</a:t>
            </a:r>
            <a:r>
              <a:rPr lang="it-IT" b="1" dirty="0"/>
              <a:t> </a:t>
            </a:r>
            <a:r>
              <a:rPr lang="it-IT" b="1" dirty="0" err="1"/>
              <a:t>allografts</a:t>
            </a:r>
            <a:r>
              <a:rPr lang="it-IT" dirty="0"/>
              <a:t>. </a:t>
            </a:r>
            <a:r>
              <a:rPr lang="it-IT" dirty="0" err="1"/>
              <a:t>Because</a:t>
            </a:r>
            <a:r>
              <a:rPr lang="it-IT" dirty="0"/>
              <a:t> HLA </a:t>
            </a:r>
            <a:r>
              <a:rPr lang="it-IT" dirty="0" err="1"/>
              <a:t>genes</a:t>
            </a:r>
            <a:r>
              <a:rPr lang="it-IT" dirty="0"/>
              <a:t> are </a:t>
            </a:r>
            <a:r>
              <a:rPr lang="it-IT" dirty="0" err="1"/>
              <a:t>highly</a:t>
            </a:r>
            <a:r>
              <a:rPr lang="it-IT" dirty="0"/>
              <a:t> </a:t>
            </a:r>
            <a:r>
              <a:rPr lang="it-IT" dirty="0" err="1"/>
              <a:t>polymorphic</a:t>
            </a:r>
            <a:r>
              <a:rPr lang="it-IT" dirty="0"/>
              <a:t>, </a:t>
            </a:r>
            <a:r>
              <a:rPr lang="it-IT" dirty="0" err="1"/>
              <a:t>there</a:t>
            </a:r>
            <a:r>
              <a:rPr lang="it-IT" dirty="0"/>
              <a:t> are </a:t>
            </a:r>
            <a:r>
              <a:rPr lang="it-IT" dirty="0" err="1"/>
              <a:t>always</a:t>
            </a:r>
            <a:r>
              <a:rPr lang="it-IT" dirty="0"/>
              <a:t> some </a:t>
            </a:r>
            <a:r>
              <a:rPr lang="it-IT" dirty="0" err="1"/>
              <a:t>differences</a:t>
            </a:r>
            <a:r>
              <a:rPr lang="it-IT" dirty="0"/>
              <a:t> </a:t>
            </a:r>
            <a:r>
              <a:rPr lang="it-IT" dirty="0" err="1"/>
              <a:t>between</a:t>
            </a:r>
            <a:r>
              <a:rPr lang="it-IT" dirty="0"/>
              <a:t> </a:t>
            </a:r>
            <a:r>
              <a:rPr lang="it-IT" dirty="0" err="1"/>
              <a:t>individuals</a:t>
            </a:r>
            <a:r>
              <a:rPr lang="it-IT" dirty="0"/>
              <a:t> (</a:t>
            </a:r>
            <a:r>
              <a:rPr lang="it-IT" dirty="0" err="1"/>
              <a:t>except</a:t>
            </a:r>
            <a:r>
              <a:rPr lang="it-IT" dirty="0"/>
              <a:t>, </a:t>
            </a:r>
            <a:r>
              <a:rPr lang="it-IT" dirty="0" err="1"/>
              <a:t>of</a:t>
            </a:r>
            <a:r>
              <a:rPr lang="it-IT" dirty="0"/>
              <a:t> </a:t>
            </a:r>
            <a:r>
              <a:rPr lang="it-IT" dirty="0" err="1"/>
              <a:t>course</a:t>
            </a:r>
            <a:r>
              <a:rPr lang="it-IT" dirty="0"/>
              <a:t>, </a:t>
            </a:r>
            <a:r>
              <a:rPr lang="it-IT" dirty="0" err="1"/>
              <a:t>identical</a:t>
            </a:r>
            <a:r>
              <a:rPr lang="it-IT" dirty="0"/>
              <a:t> </a:t>
            </a:r>
            <a:r>
              <a:rPr lang="it-IT" dirty="0" err="1"/>
              <a:t>twins</a:t>
            </a:r>
            <a:r>
              <a:rPr lang="it-IT" dirty="0"/>
              <a:t>). </a:t>
            </a:r>
            <a:r>
              <a:rPr lang="it-IT" dirty="0" err="1"/>
              <a:t>Following</a:t>
            </a:r>
            <a:r>
              <a:rPr lang="it-IT" dirty="0"/>
              <a:t> </a:t>
            </a:r>
            <a:r>
              <a:rPr lang="it-IT" dirty="0" err="1"/>
              <a:t>transplantation</a:t>
            </a:r>
            <a:r>
              <a:rPr lang="it-IT" dirty="0"/>
              <a:t>, the </a:t>
            </a:r>
            <a:r>
              <a:rPr lang="it-IT" dirty="0" err="1"/>
              <a:t>recipient</a:t>
            </a:r>
            <a:r>
              <a:rPr lang="it-IT" dirty="0"/>
              <a:t>’</a:t>
            </a:r>
            <a:r>
              <a:rPr lang="it-IT" dirty="0" err="1"/>
              <a:t>s</a:t>
            </a:r>
            <a:r>
              <a:rPr lang="it-IT" dirty="0"/>
              <a:t> </a:t>
            </a:r>
            <a:r>
              <a:rPr lang="it-IT" dirty="0" err="1"/>
              <a:t>T</a:t>
            </a:r>
            <a:r>
              <a:rPr lang="it-IT" dirty="0"/>
              <a:t> </a:t>
            </a:r>
            <a:r>
              <a:rPr lang="it-IT" dirty="0" err="1"/>
              <a:t>cells</a:t>
            </a:r>
            <a:r>
              <a:rPr lang="it-IT" dirty="0"/>
              <a:t> </a:t>
            </a:r>
            <a:r>
              <a:rPr lang="it-IT" dirty="0" err="1"/>
              <a:t>recognize</a:t>
            </a:r>
            <a:r>
              <a:rPr lang="it-IT" dirty="0"/>
              <a:t> </a:t>
            </a:r>
            <a:r>
              <a:rPr lang="it-IT" dirty="0" err="1"/>
              <a:t>donor</a:t>
            </a:r>
            <a:r>
              <a:rPr lang="it-IT" dirty="0"/>
              <a:t> antigens </a:t>
            </a:r>
            <a:r>
              <a:rPr lang="it-IT" dirty="0" err="1"/>
              <a:t>from</a:t>
            </a:r>
            <a:r>
              <a:rPr lang="it-IT" dirty="0"/>
              <a:t> the </a:t>
            </a:r>
            <a:r>
              <a:rPr lang="it-IT" dirty="0" err="1"/>
              <a:t>graft</a:t>
            </a:r>
            <a:r>
              <a:rPr lang="it-IT" dirty="0"/>
              <a:t> (the </a:t>
            </a:r>
            <a:r>
              <a:rPr lang="it-IT" dirty="0" err="1"/>
              <a:t>allogeneic</a:t>
            </a:r>
            <a:r>
              <a:rPr lang="it-IT" dirty="0"/>
              <a:t> antigens, or </a:t>
            </a:r>
            <a:r>
              <a:rPr lang="it-IT" dirty="0" err="1"/>
              <a:t>alloantigens</a:t>
            </a:r>
            <a:r>
              <a:rPr lang="it-IT" dirty="0"/>
              <a:t>) </a:t>
            </a:r>
            <a:r>
              <a:rPr lang="it-IT" dirty="0" err="1"/>
              <a:t>by</a:t>
            </a:r>
            <a:r>
              <a:rPr lang="it-IT" dirty="0"/>
              <a:t> </a:t>
            </a:r>
            <a:r>
              <a:rPr lang="it-IT" dirty="0" err="1"/>
              <a:t>two</a:t>
            </a:r>
            <a:r>
              <a:rPr lang="it-IT" dirty="0"/>
              <a:t> </a:t>
            </a:r>
            <a:r>
              <a:rPr lang="it-IT" dirty="0" err="1"/>
              <a:t>pathways</a:t>
            </a:r>
            <a:r>
              <a:rPr lang="it-IT" dirty="0"/>
              <a:t>. </a:t>
            </a:r>
            <a:r>
              <a:rPr lang="it-IT" b="1" dirty="0"/>
              <a:t>The </a:t>
            </a:r>
            <a:r>
              <a:rPr lang="it-IT" b="1" dirty="0" err="1"/>
              <a:t>graft</a:t>
            </a:r>
            <a:r>
              <a:rPr lang="it-IT" b="1" dirty="0"/>
              <a:t> antigens are </a:t>
            </a:r>
            <a:r>
              <a:rPr lang="it-IT" b="1" dirty="0" err="1"/>
              <a:t>either</a:t>
            </a:r>
            <a:r>
              <a:rPr lang="it-IT" b="1" dirty="0"/>
              <a:t> </a:t>
            </a:r>
            <a:r>
              <a:rPr lang="it-IT" b="1" dirty="0" err="1"/>
              <a:t>presented</a:t>
            </a:r>
            <a:r>
              <a:rPr lang="it-IT" b="1" dirty="0"/>
              <a:t> </a:t>
            </a:r>
            <a:r>
              <a:rPr lang="it-IT" b="1" dirty="0" err="1"/>
              <a:t>directly</a:t>
            </a:r>
            <a:r>
              <a:rPr lang="it-IT" b="1" dirty="0"/>
              <a:t> </a:t>
            </a:r>
            <a:r>
              <a:rPr lang="it-IT" b="1" dirty="0" err="1"/>
              <a:t>to</a:t>
            </a:r>
            <a:r>
              <a:rPr lang="it-IT" b="1" dirty="0"/>
              <a:t> </a:t>
            </a:r>
            <a:r>
              <a:rPr lang="it-IT" b="1" dirty="0" err="1"/>
              <a:t>recipient</a:t>
            </a:r>
            <a:r>
              <a:rPr lang="it-IT" b="1" dirty="0"/>
              <a:t> </a:t>
            </a:r>
            <a:r>
              <a:rPr lang="it-IT" b="1" dirty="0" err="1"/>
              <a:t>T</a:t>
            </a:r>
            <a:r>
              <a:rPr lang="it-IT" b="1" dirty="0"/>
              <a:t> </a:t>
            </a:r>
            <a:r>
              <a:rPr lang="it-IT" b="1" dirty="0" err="1"/>
              <a:t>cells</a:t>
            </a:r>
            <a:r>
              <a:rPr lang="it-IT" b="1" dirty="0"/>
              <a:t> </a:t>
            </a:r>
            <a:r>
              <a:rPr lang="it-IT" b="1" dirty="0" err="1"/>
              <a:t>by</a:t>
            </a:r>
            <a:r>
              <a:rPr lang="it-IT" b="1" dirty="0"/>
              <a:t> </a:t>
            </a:r>
            <a:r>
              <a:rPr lang="it-IT" b="1" dirty="0" err="1"/>
              <a:t>graft</a:t>
            </a:r>
            <a:r>
              <a:rPr lang="it-IT" b="1" dirty="0"/>
              <a:t> </a:t>
            </a:r>
            <a:r>
              <a:rPr lang="it-IT" b="1" dirty="0" err="1"/>
              <a:t>APCs</a:t>
            </a:r>
            <a:r>
              <a:rPr lang="it-IT" b="1" dirty="0"/>
              <a:t>, or the </a:t>
            </a:r>
            <a:r>
              <a:rPr lang="it-IT" b="1" dirty="0" err="1"/>
              <a:t>graft</a:t>
            </a:r>
            <a:r>
              <a:rPr lang="it-IT" b="1" dirty="0"/>
              <a:t> antigens are </a:t>
            </a:r>
            <a:r>
              <a:rPr lang="it-IT" b="1" dirty="0" err="1"/>
              <a:t>picked</a:t>
            </a:r>
            <a:r>
              <a:rPr lang="it-IT" b="1" dirty="0"/>
              <a:t> up </a:t>
            </a:r>
            <a:r>
              <a:rPr lang="it-IT" b="1" dirty="0" err="1"/>
              <a:t>by</a:t>
            </a:r>
            <a:r>
              <a:rPr lang="it-IT" b="1" dirty="0"/>
              <a:t> </a:t>
            </a:r>
            <a:r>
              <a:rPr lang="it-IT" b="1" dirty="0" err="1"/>
              <a:t>host</a:t>
            </a:r>
            <a:r>
              <a:rPr lang="it-IT" b="1" dirty="0"/>
              <a:t> </a:t>
            </a:r>
            <a:r>
              <a:rPr lang="it-IT" b="1" dirty="0" err="1"/>
              <a:t>APCs</a:t>
            </a:r>
            <a:r>
              <a:rPr lang="it-IT" b="1" dirty="0"/>
              <a:t>, </a:t>
            </a:r>
            <a:r>
              <a:rPr lang="it-IT" b="1" dirty="0" err="1"/>
              <a:t>processed</a:t>
            </a:r>
            <a:r>
              <a:rPr lang="it-IT" b="1" dirty="0"/>
              <a:t> (</a:t>
            </a:r>
            <a:r>
              <a:rPr lang="it-IT" b="1" dirty="0" err="1"/>
              <a:t>like</a:t>
            </a:r>
            <a:r>
              <a:rPr lang="it-IT" b="1" dirty="0"/>
              <a:t> </a:t>
            </a:r>
            <a:r>
              <a:rPr lang="it-IT" b="1" dirty="0" err="1"/>
              <a:t>any</a:t>
            </a:r>
            <a:r>
              <a:rPr lang="it-IT" b="1" dirty="0"/>
              <a:t> </a:t>
            </a:r>
            <a:r>
              <a:rPr lang="it-IT" b="1" dirty="0" err="1"/>
              <a:t>other</a:t>
            </a:r>
            <a:r>
              <a:rPr lang="it-IT" b="1" dirty="0"/>
              <a:t> </a:t>
            </a:r>
            <a:r>
              <a:rPr lang="it-IT" b="1" dirty="0" err="1"/>
              <a:t>foreign</a:t>
            </a:r>
            <a:r>
              <a:rPr lang="it-IT" b="1" dirty="0"/>
              <a:t> </a:t>
            </a:r>
            <a:r>
              <a:rPr lang="it-IT" b="1" dirty="0" err="1"/>
              <a:t>antigen</a:t>
            </a:r>
            <a:r>
              <a:rPr lang="it-IT" b="1" dirty="0"/>
              <a:t>), and </a:t>
            </a:r>
            <a:r>
              <a:rPr lang="it-IT" b="1" dirty="0" err="1"/>
              <a:t>presented</a:t>
            </a:r>
            <a:r>
              <a:rPr lang="it-IT" b="1" dirty="0"/>
              <a:t> </a:t>
            </a:r>
            <a:r>
              <a:rPr lang="it-IT" b="1" dirty="0" err="1"/>
              <a:t>to</a:t>
            </a:r>
            <a:r>
              <a:rPr lang="it-IT" b="1" dirty="0"/>
              <a:t> </a:t>
            </a:r>
            <a:r>
              <a:rPr lang="it-IT" b="1" dirty="0" err="1"/>
              <a:t>host</a:t>
            </a:r>
            <a:r>
              <a:rPr lang="it-IT" b="1" dirty="0"/>
              <a:t> </a:t>
            </a:r>
            <a:r>
              <a:rPr lang="it-IT" b="1" dirty="0" err="1"/>
              <a:t>T</a:t>
            </a:r>
            <a:r>
              <a:rPr lang="it-IT" b="1" dirty="0"/>
              <a:t> </a:t>
            </a:r>
            <a:r>
              <a:rPr lang="it-IT" b="1" dirty="0" err="1"/>
              <a:t>cells</a:t>
            </a:r>
            <a:r>
              <a:rPr lang="it-IT" b="1" dirty="0"/>
              <a:t>. </a:t>
            </a:r>
          </a:p>
          <a:p>
            <a:r>
              <a:rPr lang="it-IT" dirty="0" err="1"/>
              <a:t>These</a:t>
            </a:r>
            <a:r>
              <a:rPr lang="it-IT" dirty="0"/>
              <a:t> are </a:t>
            </a:r>
            <a:r>
              <a:rPr lang="it-IT" dirty="0" err="1"/>
              <a:t>called</a:t>
            </a:r>
            <a:r>
              <a:rPr lang="it-IT" dirty="0"/>
              <a:t> the </a:t>
            </a:r>
            <a:r>
              <a:rPr lang="it-IT" b="1" dirty="0" err="1"/>
              <a:t>direct</a:t>
            </a:r>
            <a:r>
              <a:rPr lang="it-IT" b="1" dirty="0"/>
              <a:t> and </a:t>
            </a:r>
            <a:r>
              <a:rPr lang="it-IT" b="1" dirty="0" err="1"/>
              <a:t>indirect</a:t>
            </a:r>
            <a:r>
              <a:rPr lang="it-IT" b="1" dirty="0"/>
              <a:t> </a:t>
            </a:r>
            <a:r>
              <a:rPr lang="it-IT" b="1" dirty="0" err="1"/>
              <a:t>pathways</a:t>
            </a:r>
            <a:r>
              <a:rPr lang="it-IT" b="1" dirty="0"/>
              <a:t> </a:t>
            </a:r>
            <a:r>
              <a:rPr lang="it-IT" b="1" dirty="0" err="1"/>
              <a:t>of</a:t>
            </a:r>
            <a:r>
              <a:rPr lang="it-IT" b="1" dirty="0"/>
              <a:t> </a:t>
            </a:r>
            <a:r>
              <a:rPr lang="it-IT" b="1" dirty="0" err="1"/>
              <a:t>recognition</a:t>
            </a:r>
            <a:r>
              <a:rPr lang="it-IT" b="1" dirty="0"/>
              <a:t> </a:t>
            </a:r>
            <a:r>
              <a:rPr lang="it-IT" b="1" dirty="0" err="1"/>
              <a:t>of</a:t>
            </a:r>
            <a:r>
              <a:rPr lang="it-IT" b="1" dirty="0"/>
              <a:t> </a:t>
            </a:r>
            <a:r>
              <a:rPr lang="it-IT" b="1" dirty="0" err="1"/>
              <a:t>alloantigens</a:t>
            </a:r>
            <a:r>
              <a:rPr lang="it-IT" dirty="0"/>
              <a:t>. </a:t>
            </a:r>
            <a:r>
              <a:rPr lang="it-IT" dirty="0" err="1"/>
              <a:t>Both</a:t>
            </a:r>
            <a:r>
              <a:rPr lang="it-IT" dirty="0"/>
              <a:t> </a:t>
            </a:r>
            <a:r>
              <a:rPr lang="it-IT" dirty="0" err="1"/>
              <a:t>lead</a:t>
            </a:r>
            <a:r>
              <a:rPr lang="it-IT" dirty="0"/>
              <a:t> </a:t>
            </a:r>
            <a:r>
              <a:rPr lang="it-IT" dirty="0" err="1"/>
              <a:t>to</a:t>
            </a:r>
            <a:r>
              <a:rPr lang="it-IT" dirty="0"/>
              <a:t> the </a:t>
            </a:r>
            <a:r>
              <a:rPr lang="it-IT" dirty="0" err="1"/>
              <a:t>activation</a:t>
            </a:r>
            <a:r>
              <a:rPr lang="it-IT" dirty="0"/>
              <a:t> </a:t>
            </a:r>
            <a:r>
              <a:rPr lang="it-IT" dirty="0" err="1"/>
              <a:t>of</a:t>
            </a:r>
            <a:r>
              <a:rPr lang="it-IT" dirty="0"/>
              <a:t> CD8+ </a:t>
            </a:r>
            <a:r>
              <a:rPr lang="it-IT" dirty="0" err="1"/>
              <a:t>T</a:t>
            </a:r>
            <a:r>
              <a:rPr lang="it-IT" dirty="0"/>
              <a:t> </a:t>
            </a:r>
            <a:r>
              <a:rPr lang="it-IT" dirty="0" err="1"/>
              <a:t>cells</a:t>
            </a:r>
            <a:r>
              <a:rPr lang="it-IT" dirty="0"/>
              <a:t>, </a:t>
            </a:r>
            <a:r>
              <a:rPr lang="it-IT" dirty="0" err="1"/>
              <a:t>which</a:t>
            </a:r>
            <a:r>
              <a:rPr lang="it-IT" dirty="0"/>
              <a:t> </a:t>
            </a:r>
            <a:r>
              <a:rPr lang="it-IT" dirty="0" err="1"/>
              <a:t>develop</a:t>
            </a:r>
            <a:r>
              <a:rPr lang="it-IT" dirty="0"/>
              <a:t> </a:t>
            </a:r>
            <a:r>
              <a:rPr lang="it-IT" dirty="0" err="1"/>
              <a:t>into</a:t>
            </a:r>
            <a:r>
              <a:rPr lang="it-IT" dirty="0"/>
              <a:t> </a:t>
            </a:r>
            <a:r>
              <a:rPr lang="it-IT" dirty="0" err="1"/>
              <a:t>CTLs</a:t>
            </a:r>
            <a:r>
              <a:rPr lang="it-IT" dirty="0"/>
              <a:t>, and CD4+ </a:t>
            </a:r>
            <a:r>
              <a:rPr lang="it-IT" dirty="0" err="1"/>
              <a:t>T</a:t>
            </a:r>
            <a:r>
              <a:rPr lang="it-IT" dirty="0"/>
              <a:t> </a:t>
            </a:r>
            <a:r>
              <a:rPr lang="it-IT" dirty="0" err="1"/>
              <a:t>cells</a:t>
            </a:r>
            <a:r>
              <a:rPr lang="it-IT" dirty="0"/>
              <a:t>, </a:t>
            </a:r>
            <a:r>
              <a:rPr lang="it-IT" dirty="0" err="1"/>
              <a:t>which</a:t>
            </a:r>
            <a:r>
              <a:rPr lang="it-IT" dirty="0"/>
              <a:t> </a:t>
            </a:r>
            <a:r>
              <a:rPr lang="it-IT" dirty="0" err="1"/>
              <a:t>become</a:t>
            </a:r>
            <a:r>
              <a:rPr lang="it-IT" dirty="0"/>
              <a:t> </a:t>
            </a:r>
            <a:r>
              <a:rPr lang="it-IT" dirty="0" err="1"/>
              <a:t>cytokine-producing</a:t>
            </a:r>
            <a:r>
              <a:rPr lang="it-IT" dirty="0"/>
              <a:t> </a:t>
            </a:r>
            <a:r>
              <a:rPr lang="it-IT" dirty="0" err="1"/>
              <a:t>effector</a:t>
            </a:r>
            <a:r>
              <a:rPr lang="it-IT" dirty="0"/>
              <a:t> </a:t>
            </a:r>
            <a:r>
              <a:rPr lang="it-IT" dirty="0" err="1"/>
              <a:t>cells</a:t>
            </a:r>
            <a:r>
              <a:rPr lang="it-IT" dirty="0"/>
              <a:t>, </a:t>
            </a:r>
            <a:r>
              <a:rPr lang="it-IT" dirty="0" err="1"/>
              <a:t>mainly</a:t>
            </a:r>
            <a:r>
              <a:rPr lang="it-IT" dirty="0"/>
              <a:t> TH1 </a:t>
            </a:r>
            <a:r>
              <a:rPr lang="it-IT" dirty="0" err="1"/>
              <a:t>cells</a:t>
            </a:r>
            <a:r>
              <a:rPr lang="it-IT" dirty="0"/>
              <a:t>.</a:t>
            </a:r>
          </a:p>
          <a:p>
            <a:r>
              <a:rPr lang="it-IT" b="1" dirty="0"/>
              <a:t>The </a:t>
            </a:r>
            <a:r>
              <a:rPr lang="it-IT" b="1" dirty="0" err="1"/>
              <a:t>direct</a:t>
            </a:r>
            <a:r>
              <a:rPr lang="it-IT" b="1" dirty="0"/>
              <a:t> </a:t>
            </a:r>
            <a:r>
              <a:rPr lang="it-IT" b="1" dirty="0" err="1"/>
              <a:t>pathway</a:t>
            </a:r>
            <a:r>
              <a:rPr lang="it-IT" b="1" dirty="0"/>
              <a:t> </a:t>
            </a:r>
            <a:r>
              <a:rPr lang="it-IT" b="1" dirty="0" err="1"/>
              <a:t>may</a:t>
            </a:r>
            <a:r>
              <a:rPr lang="it-IT" b="1" dirty="0"/>
              <a:t> be </a:t>
            </a:r>
            <a:r>
              <a:rPr lang="it-IT" b="1" dirty="0" err="1"/>
              <a:t>most</a:t>
            </a:r>
            <a:r>
              <a:rPr lang="it-IT" b="1" dirty="0"/>
              <a:t> </a:t>
            </a:r>
            <a:r>
              <a:rPr lang="it-IT" b="1" dirty="0" err="1"/>
              <a:t>important</a:t>
            </a:r>
            <a:r>
              <a:rPr lang="it-IT" b="1" dirty="0"/>
              <a:t> for CTL-</a:t>
            </a:r>
            <a:r>
              <a:rPr lang="it-IT" b="1" dirty="0" err="1"/>
              <a:t>mediated</a:t>
            </a:r>
            <a:r>
              <a:rPr lang="it-IT" b="1" dirty="0"/>
              <a:t> acute </a:t>
            </a:r>
            <a:r>
              <a:rPr lang="it-IT" b="1" dirty="0" err="1"/>
              <a:t>rejection</a:t>
            </a:r>
            <a:r>
              <a:rPr lang="it-IT" b="1" dirty="0"/>
              <a:t>, and the </a:t>
            </a:r>
            <a:r>
              <a:rPr lang="it-IT" b="1" dirty="0" err="1"/>
              <a:t>indirect</a:t>
            </a:r>
            <a:r>
              <a:rPr lang="it-IT" b="1" dirty="0"/>
              <a:t> </a:t>
            </a:r>
            <a:r>
              <a:rPr lang="it-IT" b="1" dirty="0" err="1"/>
              <a:t>pathway</a:t>
            </a:r>
            <a:r>
              <a:rPr lang="it-IT" b="1" dirty="0"/>
              <a:t> </a:t>
            </a:r>
            <a:r>
              <a:rPr lang="it-IT" b="1" dirty="0" err="1"/>
              <a:t>may</a:t>
            </a:r>
            <a:r>
              <a:rPr lang="it-IT" b="1" dirty="0"/>
              <a:t> play a </a:t>
            </a:r>
            <a:r>
              <a:rPr lang="it-IT" b="1" dirty="0" err="1"/>
              <a:t>greater</a:t>
            </a:r>
            <a:r>
              <a:rPr lang="it-IT" b="1" dirty="0"/>
              <a:t> </a:t>
            </a:r>
            <a:r>
              <a:rPr lang="it-IT" b="1" dirty="0" err="1"/>
              <a:t>role</a:t>
            </a:r>
            <a:r>
              <a:rPr lang="it-IT" b="1" dirty="0"/>
              <a:t> in </a:t>
            </a:r>
            <a:r>
              <a:rPr lang="it-IT" b="1" dirty="0" err="1"/>
              <a:t>chronic</a:t>
            </a:r>
            <a:r>
              <a:rPr lang="it-IT" b="1" dirty="0"/>
              <a:t> </a:t>
            </a:r>
            <a:r>
              <a:rPr lang="it-IT" b="1" dirty="0" err="1"/>
              <a:t>rejection</a:t>
            </a:r>
            <a:r>
              <a:rPr lang="it-IT" b="1" dirty="0"/>
              <a:t>.</a:t>
            </a:r>
          </a:p>
          <a:p>
            <a:r>
              <a:rPr lang="it-IT" dirty="0"/>
              <a:t>The </a:t>
            </a:r>
            <a:r>
              <a:rPr lang="it-IT" dirty="0" err="1"/>
              <a:t>frequency</a:t>
            </a:r>
            <a:r>
              <a:rPr lang="it-IT" dirty="0"/>
              <a:t> </a:t>
            </a:r>
            <a:r>
              <a:rPr lang="it-IT" dirty="0" err="1"/>
              <a:t>of</a:t>
            </a:r>
            <a:r>
              <a:rPr lang="it-IT" dirty="0"/>
              <a:t> </a:t>
            </a:r>
            <a:r>
              <a:rPr lang="it-IT" dirty="0" err="1"/>
              <a:t>T</a:t>
            </a:r>
            <a:r>
              <a:rPr lang="it-IT" dirty="0"/>
              <a:t> </a:t>
            </a:r>
            <a:r>
              <a:rPr lang="it-IT" dirty="0" err="1"/>
              <a:t>cells</a:t>
            </a:r>
            <a:r>
              <a:rPr lang="it-IT" dirty="0"/>
              <a:t> </a:t>
            </a:r>
            <a:r>
              <a:rPr lang="it-IT" dirty="0" err="1"/>
              <a:t>that</a:t>
            </a:r>
            <a:r>
              <a:rPr lang="it-IT" dirty="0"/>
              <a:t> can </a:t>
            </a:r>
            <a:r>
              <a:rPr lang="it-IT" dirty="0" err="1"/>
              <a:t>recognize</a:t>
            </a:r>
            <a:r>
              <a:rPr lang="it-IT" dirty="0"/>
              <a:t> the </a:t>
            </a:r>
            <a:r>
              <a:rPr lang="it-IT" dirty="0" err="1"/>
              <a:t>foreign</a:t>
            </a:r>
            <a:r>
              <a:rPr lang="it-IT" dirty="0"/>
              <a:t> antigens in a </a:t>
            </a:r>
            <a:r>
              <a:rPr lang="it-IT" dirty="0" err="1"/>
              <a:t>graft</a:t>
            </a:r>
            <a:r>
              <a:rPr lang="it-IT" dirty="0"/>
              <a:t> </a:t>
            </a:r>
            <a:r>
              <a:rPr lang="it-IT" dirty="0" err="1"/>
              <a:t>is</a:t>
            </a:r>
            <a:r>
              <a:rPr lang="it-IT" dirty="0"/>
              <a:t> </a:t>
            </a:r>
            <a:r>
              <a:rPr lang="it-IT" dirty="0" err="1"/>
              <a:t>much</a:t>
            </a:r>
            <a:r>
              <a:rPr lang="it-IT" dirty="0"/>
              <a:t> </a:t>
            </a:r>
            <a:r>
              <a:rPr lang="it-IT" dirty="0" err="1"/>
              <a:t>higher</a:t>
            </a:r>
            <a:r>
              <a:rPr lang="it-IT" dirty="0"/>
              <a:t> </a:t>
            </a:r>
            <a:r>
              <a:rPr lang="it-IT" dirty="0" err="1"/>
              <a:t>than</a:t>
            </a:r>
            <a:r>
              <a:rPr lang="it-IT" dirty="0"/>
              <a:t> the </a:t>
            </a:r>
            <a:r>
              <a:rPr lang="it-IT" dirty="0" err="1"/>
              <a:t>frequency</a:t>
            </a:r>
            <a:r>
              <a:rPr lang="it-IT" dirty="0"/>
              <a:t> </a:t>
            </a:r>
            <a:r>
              <a:rPr lang="it-IT" dirty="0" err="1"/>
              <a:t>of</a:t>
            </a:r>
            <a:r>
              <a:rPr lang="it-IT" dirty="0"/>
              <a:t> </a:t>
            </a:r>
            <a:r>
              <a:rPr lang="it-IT" dirty="0" err="1"/>
              <a:t>T</a:t>
            </a:r>
            <a:r>
              <a:rPr lang="it-IT" dirty="0"/>
              <a:t> </a:t>
            </a:r>
            <a:r>
              <a:rPr lang="it-IT" dirty="0" err="1"/>
              <a:t>cells</a:t>
            </a:r>
            <a:r>
              <a:rPr lang="it-IT" dirty="0"/>
              <a:t> </a:t>
            </a:r>
            <a:r>
              <a:rPr lang="it-IT" dirty="0" err="1"/>
              <a:t>specific</a:t>
            </a:r>
            <a:r>
              <a:rPr lang="it-IT" dirty="0"/>
              <a:t> </a:t>
            </a:r>
            <a:r>
              <a:rPr lang="it-IT" dirty="0" err="1"/>
              <a:t>for</a:t>
            </a:r>
            <a:r>
              <a:rPr lang="it-IT" dirty="0"/>
              <a:t> </a:t>
            </a:r>
            <a:r>
              <a:rPr lang="it-IT" dirty="0" err="1"/>
              <a:t>any</a:t>
            </a:r>
            <a:r>
              <a:rPr lang="it-IT" dirty="0"/>
              <a:t> </a:t>
            </a:r>
            <a:r>
              <a:rPr lang="it-IT" dirty="0" err="1"/>
              <a:t>microbe</a:t>
            </a:r>
            <a:r>
              <a:rPr lang="it-IT" dirty="0"/>
              <a:t>. </a:t>
            </a:r>
            <a:r>
              <a:rPr lang="it-IT" dirty="0" err="1"/>
              <a:t>For</a:t>
            </a:r>
            <a:r>
              <a:rPr lang="it-IT" dirty="0"/>
              <a:t> </a:t>
            </a:r>
            <a:r>
              <a:rPr lang="it-IT" dirty="0" err="1"/>
              <a:t>this</a:t>
            </a:r>
            <a:r>
              <a:rPr lang="it-IT" dirty="0"/>
              <a:t> </a:t>
            </a:r>
            <a:r>
              <a:rPr lang="it-IT" dirty="0" err="1"/>
              <a:t>reason</a:t>
            </a:r>
            <a:r>
              <a:rPr lang="it-IT" dirty="0"/>
              <a:t>, immune </a:t>
            </a:r>
            <a:r>
              <a:rPr lang="it-IT" dirty="0" err="1"/>
              <a:t>responses</a:t>
            </a:r>
            <a:r>
              <a:rPr lang="it-IT" dirty="0"/>
              <a:t> </a:t>
            </a:r>
            <a:r>
              <a:rPr lang="it-IT" dirty="0" err="1"/>
              <a:t>to</a:t>
            </a:r>
            <a:r>
              <a:rPr lang="it-IT" dirty="0"/>
              <a:t> </a:t>
            </a:r>
            <a:r>
              <a:rPr lang="it-IT" dirty="0" err="1"/>
              <a:t>allografts</a:t>
            </a:r>
            <a:r>
              <a:rPr lang="it-IT" dirty="0"/>
              <a:t> are </a:t>
            </a:r>
            <a:r>
              <a:rPr lang="it-IT" dirty="0" err="1"/>
              <a:t>stronger</a:t>
            </a:r>
            <a:r>
              <a:rPr lang="it-IT" dirty="0"/>
              <a:t> </a:t>
            </a:r>
            <a:r>
              <a:rPr lang="it-IT" dirty="0" err="1"/>
              <a:t>than</a:t>
            </a:r>
            <a:r>
              <a:rPr lang="it-IT" dirty="0"/>
              <a:t> </a:t>
            </a:r>
            <a:r>
              <a:rPr lang="it-IT" dirty="0" err="1"/>
              <a:t>responses</a:t>
            </a:r>
            <a:r>
              <a:rPr lang="it-IT" dirty="0"/>
              <a:t> </a:t>
            </a:r>
            <a:r>
              <a:rPr lang="it-IT" dirty="0" err="1"/>
              <a:t>to</a:t>
            </a:r>
            <a:r>
              <a:rPr lang="it-IT" dirty="0"/>
              <a:t> </a:t>
            </a:r>
            <a:r>
              <a:rPr lang="it-IT" dirty="0" err="1"/>
              <a:t>pathogens</a:t>
            </a:r>
            <a:r>
              <a:rPr lang="it-IT" dirty="0"/>
              <a:t>. </a:t>
            </a:r>
            <a:r>
              <a:rPr lang="it-IT" dirty="0" err="1"/>
              <a:t>Predictably</a:t>
            </a:r>
            <a:r>
              <a:rPr lang="it-IT" dirty="0"/>
              <a:t>, </a:t>
            </a:r>
            <a:r>
              <a:rPr lang="it-IT" dirty="0" err="1"/>
              <a:t>these</a:t>
            </a:r>
            <a:r>
              <a:rPr lang="it-IT" dirty="0"/>
              <a:t> strong </a:t>
            </a:r>
            <a:r>
              <a:rPr lang="it-IT" dirty="0" err="1"/>
              <a:t>reactions</a:t>
            </a:r>
            <a:r>
              <a:rPr lang="it-IT" dirty="0"/>
              <a:t> can </a:t>
            </a:r>
            <a:r>
              <a:rPr lang="it-IT" dirty="0" err="1"/>
              <a:t>destroy</a:t>
            </a:r>
            <a:r>
              <a:rPr lang="it-IT" dirty="0"/>
              <a:t> </a:t>
            </a:r>
            <a:r>
              <a:rPr lang="it-IT" dirty="0" err="1"/>
              <a:t>grafts</a:t>
            </a:r>
            <a:r>
              <a:rPr lang="it-IT" dirty="0"/>
              <a:t> </a:t>
            </a:r>
            <a:r>
              <a:rPr lang="it-IT" dirty="0" err="1"/>
              <a:t>rapidly</a:t>
            </a:r>
            <a:r>
              <a:rPr lang="it-IT" dirty="0"/>
              <a:t>, and </a:t>
            </a:r>
            <a:r>
              <a:rPr lang="it-IT" dirty="0" err="1"/>
              <a:t>their</a:t>
            </a:r>
            <a:r>
              <a:rPr lang="it-IT" dirty="0"/>
              <a:t> </a:t>
            </a:r>
            <a:r>
              <a:rPr lang="it-IT" dirty="0" err="1"/>
              <a:t>control</a:t>
            </a:r>
            <a:r>
              <a:rPr lang="it-IT" dirty="0"/>
              <a:t> </a:t>
            </a:r>
            <a:r>
              <a:rPr lang="it-IT" dirty="0" err="1"/>
              <a:t>requires</a:t>
            </a:r>
            <a:r>
              <a:rPr lang="it-IT" dirty="0"/>
              <a:t> </a:t>
            </a:r>
            <a:r>
              <a:rPr lang="it-IT" dirty="0" err="1"/>
              <a:t>powerful</a:t>
            </a:r>
            <a:r>
              <a:rPr lang="it-IT" dirty="0"/>
              <a:t> </a:t>
            </a:r>
            <a:r>
              <a:rPr lang="it-IT" dirty="0" err="1"/>
              <a:t>immunosuppressive</a:t>
            </a:r>
            <a:r>
              <a:rPr lang="it-IT" dirty="0"/>
              <a:t> </a:t>
            </a:r>
            <a:r>
              <a:rPr lang="it-IT" dirty="0" err="1"/>
              <a:t>agents</a:t>
            </a:r>
            <a:r>
              <a:rPr lang="it-IT" dirty="0"/>
              <a:t>.</a:t>
            </a:r>
          </a:p>
        </p:txBody>
      </p:sp>
    </p:spTree>
    <p:extLst>
      <p:ext uri="{BB962C8B-B14F-4D97-AF65-F5344CB8AC3E}">
        <p14:creationId xmlns:p14="http://schemas.microsoft.com/office/powerpoint/2010/main" val="471752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75026" y="292983"/>
            <a:ext cx="5315850" cy="6186310"/>
          </a:xfrm>
          <a:prstGeom prst="rect">
            <a:avLst/>
          </a:prstGeom>
        </p:spPr>
        <p:txBody>
          <a:bodyPr wrap="square">
            <a:spAutoFit/>
          </a:bodyPr>
          <a:lstStyle/>
          <a:p>
            <a:r>
              <a:rPr lang="it-IT" b="1" dirty="0" err="1"/>
              <a:t>Ataxia</a:t>
            </a:r>
            <a:r>
              <a:rPr lang="it-IT" b="1" dirty="0"/>
              <a:t> </a:t>
            </a:r>
            <a:r>
              <a:rPr lang="it-IT" b="1" dirty="0" err="1"/>
              <a:t>telangiectasia</a:t>
            </a:r>
            <a:r>
              <a:rPr lang="it-IT" b="1" dirty="0"/>
              <a:t> </a:t>
            </a:r>
            <a:r>
              <a:rPr lang="it-IT" b="1" dirty="0" err="1"/>
              <a:t>is</a:t>
            </a:r>
            <a:r>
              <a:rPr lang="it-IT" b="1" dirty="0"/>
              <a:t> </a:t>
            </a:r>
            <a:r>
              <a:rPr lang="it-IT" b="1" dirty="0" err="1"/>
              <a:t>an</a:t>
            </a:r>
            <a:r>
              <a:rPr lang="it-IT" b="1" dirty="0"/>
              <a:t> </a:t>
            </a:r>
            <a:r>
              <a:rPr lang="it-IT" b="1" dirty="0" err="1"/>
              <a:t>autosomal-recessive</a:t>
            </a:r>
            <a:r>
              <a:rPr lang="it-IT" b="1" dirty="0"/>
              <a:t> </a:t>
            </a:r>
            <a:r>
              <a:rPr lang="it-IT" b="1" dirty="0" err="1"/>
              <a:t>disorder</a:t>
            </a:r>
            <a:r>
              <a:rPr lang="it-IT" b="1" dirty="0"/>
              <a:t> </a:t>
            </a:r>
            <a:r>
              <a:rPr lang="it-IT" b="1" dirty="0" err="1"/>
              <a:t>characterized</a:t>
            </a:r>
            <a:r>
              <a:rPr lang="it-IT" b="1" dirty="0"/>
              <a:t> </a:t>
            </a:r>
            <a:r>
              <a:rPr lang="it-IT" b="1" dirty="0" err="1"/>
              <a:t>by</a:t>
            </a:r>
            <a:r>
              <a:rPr lang="it-IT" b="1" dirty="0"/>
              <a:t> </a:t>
            </a:r>
            <a:r>
              <a:rPr lang="it-IT" b="1" dirty="0" err="1"/>
              <a:t>abnormal</a:t>
            </a:r>
            <a:r>
              <a:rPr lang="it-IT" b="1" dirty="0"/>
              <a:t> </a:t>
            </a:r>
            <a:r>
              <a:rPr lang="it-IT" b="1" dirty="0" err="1"/>
              <a:t>gait</a:t>
            </a:r>
            <a:r>
              <a:rPr lang="it-IT" b="1" dirty="0"/>
              <a:t> (</a:t>
            </a:r>
            <a:r>
              <a:rPr lang="it-IT" b="1" dirty="0" err="1"/>
              <a:t>ataxia</a:t>
            </a:r>
            <a:r>
              <a:rPr lang="it-IT" b="1" dirty="0"/>
              <a:t>), </a:t>
            </a:r>
            <a:r>
              <a:rPr lang="it-IT" b="1" dirty="0" err="1"/>
              <a:t>vascular</a:t>
            </a:r>
            <a:r>
              <a:rPr lang="it-IT" b="1" dirty="0"/>
              <a:t> </a:t>
            </a:r>
            <a:r>
              <a:rPr lang="it-IT" b="1" dirty="0" err="1"/>
              <a:t>malformations</a:t>
            </a:r>
            <a:r>
              <a:rPr lang="it-IT" b="1" dirty="0"/>
              <a:t> (</a:t>
            </a:r>
            <a:r>
              <a:rPr lang="it-IT" b="1" dirty="0" err="1"/>
              <a:t>telangiectases</a:t>
            </a:r>
            <a:r>
              <a:rPr lang="it-IT" b="1" dirty="0"/>
              <a:t>), </a:t>
            </a:r>
            <a:r>
              <a:rPr lang="it-IT" b="1" dirty="0" err="1"/>
              <a:t>neurologic</a:t>
            </a:r>
            <a:r>
              <a:rPr lang="it-IT" b="1" dirty="0"/>
              <a:t> </a:t>
            </a:r>
            <a:r>
              <a:rPr lang="it-IT" b="1" dirty="0" err="1"/>
              <a:t>deficits</a:t>
            </a:r>
            <a:r>
              <a:rPr lang="it-IT" b="1" dirty="0"/>
              <a:t>, </a:t>
            </a:r>
            <a:r>
              <a:rPr lang="it-IT" b="1" dirty="0" err="1"/>
              <a:t>increased</a:t>
            </a:r>
            <a:r>
              <a:rPr lang="it-IT" b="1" dirty="0"/>
              <a:t> </a:t>
            </a:r>
            <a:r>
              <a:rPr lang="it-IT" b="1" dirty="0" err="1"/>
              <a:t>incidence</a:t>
            </a:r>
            <a:r>
              <a:rPr lang="it-IT" b="1" dirty="0"/>
              <a:t> </a:t>
            </a:r>
            <a:r>
              <a:rPr lang="it-IT" b="1" dirty="0" err="1"/>
              <a:t>of</a:t>
            </a:r>
            <a:r>
              <a:rPr lang="it-IT" b="1" dirty="0"/>
              <a:t> </a:t>
            </a:r>
            <a:r>
              <a:rPr lang="it-IT" b="1" dirty="0" err="1"/>
              <a:t>tumors</a:t>
            </a:r>
            <a:r>
              <a:rPr lang="it-IT" b="1" dirty="0"/>
              <a:t>, and </a:t>
            </a:r>
            <a:r>
              <a:rPr lang="it-IT" b="1" dirty="0" err="1"/>
              <a:t>immunodeficiency</a:t>
            </a:r>
            <a:r>
              <a:rPr lang="it-IT" b="1" dirty="0"/>
              <a:t>. </a:t>
            </a:r>
            <a:r>
              <a:rPr lang="it-IT" dirty="0"/>
              <a:t>The </a:t>
            </a:r>
            <a:r>
              <a:rPr lang="it-IT" dirty="0" err="1"/>
              <a:t>immunologic</a:t>
            </a:r>
            <a:r>
              <a:rPr lang="it-IT" dirty="0"/>
              <a:t> </a:t>
            </a:r>
            <a:r>
              <a:rPr lang="it-IT" dirty="0" err="1"/>
              <a:t>defects</a:t>
            </a:r>
            <a:r>
              <a:rPr lang="it-IT" dirty="0"/>
              <a:t> are </a:t>
            </a:r>
            <a:r>
              <a:rPr lang="it-IT" dirty="0" err="1"/>
              <a:t>of</a:t>
            </a:r>
            <a:r>
              <a:rPr lang="it-IT" dirty="0"/>
              <a:t> </a:t>
            </a:r>
            <a:r>
              <a:rPr lang="it-IT" dirty="0" err="1"/>
              <a:t>variable</a:t>
            </a:r>
            <a:r>
              <a:rPr lang="it-IT" dirty="0"/>
              <a:t> </a:t>
            </a:r>
            <a:r>
              <a:rPr lang="it-IT" dirty="0" err="1"/>
              <a:t>severity</a:t>
            </a:r>
            <a:r>
              <a:rPr lang="it-IT" dirty="0"/>
              <a:t> and </a:t>
            </a:r>
            <a:r>
              <a:rPr lang="it-IT" dirty="0" err="1"/>
              <a:t>may</a:t>
            </a:r>
            <a:r>
              <a:rPr lang="it-IT" dirty="0"/>
              <a:t> </a:t>
            </a:r>
            <a:r>
              <a:rPr lang="it-IT" dirty="0" err="1"/>
              <a:t>affect</a:t>
            </a:r>
            <a:r>
              <a:rPr lang="it-IT" dirty="0"/>
              <a:t> </a:t>
            </a:r>
            <a:r>
              <a:rPr lang="it-IT" dirty="0" err="1"/>
              <a:t>both</a:t>
            </a:r>
            <a:r>
              <a:rPr lang="it-IT" dirty="0"/>
              <a:t> </a:t>
            </a:r>
            <a:r>
              <a:rPr lang="it-IT" dirty="0" err="1"/>
              <a:t>B</a:t>
            </a:r>
            <a:r>
              <a:rPr lang="it-IT" dirty="0"/>
              <a:t> </a:t>
            </a:r>
            <a:r>
              <a:rPr lang="it-IT" dirty="0" err="1"/>
              <a:t>cells</a:t>
            </a:r>
            <a:r>
              <a:rPr lang="it-IT" dirty="0"/>
              <a:t> and </a:t>
            </a:r>
            <a:r>
              <a:rPr lang="it-IT" dirty="0" err="1"/>
              <a:t>T</a:t>
            </a:r>
            <a:r>
              <a:rPr lang="it-IT" dirty="0"/>
              <a:t> </a:t>
            </a:r>
            <a:r>
              <a:rPr lang="it-IT" dirty="0" err="1"/>
              <a:t>cells</a:t>
            </a:r>
            <a:r>
              <a:rPr lang="it-IT" dirty="0"/>
              <a:t>. The </a:t>
            </a:r>
            <a:r>
              <a:rPr lang="it-IT" dirty="0" err="1"/>
              <a:t>most</a:t>
            </a:r>
            <a:r>
              <a:rPr lang="it-IT" dirty="0"/>
              <a:t> </a:t>
            </a:r>
            <a:r>
              <a:rPr lang="it-IT" dirty="0" err="1"/>
              <a:t>prominent</a:t>
            </a:r>
            <a:r>
              <a:rPr lang="it-IT" dirty="0"/>
              <a:t> </a:t>
            </a:r>
            <a:r>
              <a:rPr lang="it-IT" dirty="0" err="1"/>
              <a:t>humoral</a:t>
            </a:r>
            <a:r>
              <a:rPr lang="it-IT" dirty="0"/>
              <a:t> immune </a:t>
            </a:r>
            <a:r>
              <a:rPr lang="it-IT" dirty="0" err="1"/>
              <a:t>abnormalities</a:t>
            </a:r>
            <a:r>
              <a:rPr lang="it-IT" dirty="0"/>
              <a:t> are </a:t>
            </a:r>
            <a:r>
              <a:rPr lang="it-IT" dirty="0" err="1"/>
              <a:t>defective</a:t>
            </a:r>
            <a:r>
              <a:rPr lang="it-IT" dirty="0"/>
              <a:t> production </a:t>
            </a:r>
            <a:r>
              <a:rPr lang="it-IT" dirty="0" err="1"/>
              <a:t>of</a:t>
            </a:r>
            <a:r>
              <a:rPr lang="it-IT" dirty="0"/>
              <a:t> </a:t>
            </a:r>
            <a:r>
              <a:rPr lang="it-IT" dirty="0" err="1"/>
              <a:t>isotype-switched</a:t>
            </a:r>
            <a:r>
              <a:rPr lang="it-IT" dirty="0"/>
              <a:t> </a:t>
            </a:r>
            <a:r>
              <a:rPr lang="it-IT" dirty="0" err="1"/>
              <a:t>antibodies</a:t>
            </a:r>
            <a:r>
              <a:rPr lang="it-IT" dirty="0"/>
              <a:t>, </a:t>
            </a:r>
            <a:r>
              <a:rPr lang="it-IT" dirty="0" err="1"/>
              <a:t>mainly</a:t>
            </a:r>
            <a:r>
              <a:rPr lang="it-IT" dirty="0"/>
              <a:t> </a:t>
            </a:r>
            <a:r>
              <a:rPr lang="it-IT" dirty="0" err="1"/>
              <a:t>IgA</a:t>
            </a:r>
            <a:r>
              <a:rPr lang="it-IT" dirty="0"/>
              <a:t> and IgG2. The </a:t>
            </a:r>
            <a:r>
              <a:rPr lang="it-IT" dirty="0" err="1"/>
              <a:t>T-cell</a:t>
            </a:r>
            <a:r>
              <a:rPr lang="it-IT" dirty="0"/>
              <a:t> </a:t>
            </a:r>
            <a:r>
              <a:rPr lang="it-IT" dirty="0" err="1"/>
              <a:t>defects</a:t>
            </a:r>
            <a:r>
              <a:rPr lang="it-IT" dirty="0"/>
              <a:t> are </a:t>
            </a:r>
            <a:r>
              <a:rPr lang="it-IT" dirty="0" err="1"/>
              <a:t>usually</a:t>
            </a:r>
            <a:r>
              <a:rPr lang="it-IT" dirty="0"/>
              <a:t> </a:t>
            </a:r>
            <a:r>
              <a:rPr lang="it-IT" dirty="0" err="1"/>
              <a:t>less</a:t>
            </a:r>
            <a:r>
              <a:rPr lang="it-IT" dirty="0"/>
              <a:t> </a:t>
            </a:r>
            <a:r>
              <a:rPr lang="it-IT" dirty="0" err="1"/>
              <a:t>pronounced</a:t>
            </a:r>
            <a:r>
              <a:rPr lang="it-IT" dirty="0"/>
              <a:t>, and </a:t>
            </a:r>
            <a:r>
              <a:rPr lang="it-IT" dirty="0" err="1"/>
              <a:t>may</a:t>
            </a:r>
            <a:r>
              <a:rPr lang="it-IT" dirty="0"/>
              <a:t> </a:t>
            </a:r>
            <a:r>
              <a:rPr lang="it-IT" dirty="0" err="1"/>
              <a:t>be</a:t>
            </a:r>
            <a:r>
              <a:rPr lang="it-IT" dirty="0"/>
              <a:t> </a:t>
            </a:r>
            <a:r>
              <a:rPr lang="it-IT" dirty="0" err="1"/>
              <a:t>associated</a:t>
            </a:r>
            <a:r>
              <a:rPr lang="it-IT" dirty="0"/>
              <a:t> </a:t>
            </a:r>
            <a:r>
              <a:rPr lang="it-IT" dirty="0" err="1"/>
              <a:t>with</a:t>
            </a:r>
            <a:r>
              <a:rPr lang="it-IT" dirty="0"/>
              <a:t> </a:t>
            </a:r>
            <a:r>
              <a:rPr lang="it-IT" dirty="0" err="1"/>
              <a:t>thymic</a:t>
            </a:r>
            <a:r>
              <a:rPr lang="it-IT" dirty="0"/>
              <a:t> </a:t>
            </a:r>
            <a:r>
              <a:rPr lang="it-IT" dirty="0" err="1"/>
              <a:t>hypoplasia</a:t>
            </a:r>
            <a:r>
              <a:rPr lang="it-IT" dirty="0"/>
              <a:t>. </a:t>
            </a:r>
            <a:r>
              <a:rPr lang="it-IT" dirty="0" err="1"/>
              <a:t>Patients</a:t>
            </a:r>
            <a:r>
              <a:rPr lang="it-IT" dirty="0"/>
              <a:t> </a:t>
            </a:r>
            <a:r>
              <a:rPr lang="it-IT" dirty="0" err="1"/>
              <a:t>experience</a:t>
            </a:r>
            <a:r>
              <a:rPr lang="it-IT" dirty="0"/>
              <a:t> upper and </a:t>
            </a:r>
            <a:r>
              <a:rPr lang="it-IT" dirty="0" err="1"/>
              <a:t>lower</a:t>
            </a:r>
            <a:r>
              <a:rPr lang="it-IT" dirty="0"/>
              <a:t> </a:t>
            </a:r>
            <a:r>
              <a:rPr lang="it-IT" dirty="0" err="1"/>
              <a:t>respiratory</a:t>
            </a:r>
            <a:r>
              <a:rPr lang="it-IT" dirty="0"/>
              <a:t> </a:t>
            </a:r>
            <a:r>
              <a:rPr lang="it-IT" dirty="0" err="1"/>
              <a:t>tract</a:t>
            </a:r>
            <a:r>
              <a:rPr lang="it-IT" dirty="0"/>
              <a:t> </a:t>
            </a:r>
            <a:r>
              <a:rPr lang="it-IT" dirty="0" err="1"/>
              <a:t>bacterial</a:t>
            </a:r>
            <a:r>
              <a:rPr lang="it-IT" dirty="0"/>
              <a:t> </a:t>
            </a:r>
            <a:r>
              <a:rPr lang="it-IT" dirty="0" err="1"/>
              <a:t>infections</a:t>
            </a:r>
            <a:r>
              <a:rPr lang="it-IT" dirty="0"/>
              <a:t>, multiple autoimmune </a:t>
            </a:r>
            <a:r>
              <a:rPr lang="it-IT" dirty="0" err="1"/>
              <a:t>phenomena</a:t>
            </a:r>
            <a:r>
              <a:rPr lang="it-IT" dirty="0"/>
              <a:t>, and </a:t>
            </a:r>
            <a:r>
              <a:rPr lang="it-IT" dirty="0" err="1"/>
              <a:t>increasingly</a:t>
            </a:r>
            <a:r>
              <a:rPr lang="it-IT" dirty="0"/>
              <a:t> </a:t>
            </a:r>
            <a:r>
              <a:rPr lang="it-IT" dirty="0" err="1"/>
              <a:t>frequent</a:t>
            </a:r>
            <a:r>
              <a:rPr lang="it-IT" dirty="0"/>
              <a:t> </a:t>
            </a:r>
            <a:r>
              <a:rPr lang="it-IT" dirty="0" err="1"/>
              <a:t>cancers</a:t>
            </a:r>
            <a:r>
              <a:rPr lang="it-IT" dirty="0"/>
              <a:t>, </a:t>
            </a:r>
            <a:r>
              <a:rPr lang="it-IT" dirty="0" err="1"/>
              <a:t>particularly</a:t>
            </a:r>
            <a:r>
              <a:rPr lang="it-IT" dirty="0"/>
              <a:t> </a:t>
            </a:r>
            <a:r>
              <a:rPr lang="it-IT" dirty="0" err="1"/>
              <a:t>lymphoid</a:t>
            </a:r>
            <a:r>
              <a:rPr lang="it-IT" dirty="0"/>
              <a:t> </a:t>
            </a:r>
            <a:r>
              <a:rPr lang="it-IT" dirty="0" err="1"/>
              <a:t>tumors</a:t>
            </a:r>
            <a:r>
              <a:rPr lang="it-IT" dirty="0"/>
              <a:t>, </a:t>
            </a:r>
            <a:r>
              <a:rPr lang="it-IT" dirty="0" err="1"/>
              <a:t>with</a:t>
            </a:r>
            <a:r>
              <a:rPr lang="it-IT" dirty="0"/>
              <a:t> </a:t>
            </a:r>
            <a:r>
              <a:rPr lang="it-IT" dirty="0" err="1"/>
              <a:t>advancing</a:t>
            </a:r>
            <a:r>
              <a:rPr lang="it-IT" dirty="0"/>
              <a:t> </a:t>
            </a:r>
            <a:r>
              <a:rPr lang="it-IT" dirty="0" err="1"/>
              <a:t>age</a:t>
            </a:r>
            <a:r>
              <a:rPr lang="it-IT" dirty="0"/>
              <a:t>. The gene </a:t>
            </a:r>
            <a:r>
              <a:rPr lang="it-IT" dirty="0" err="1"/>
              <a:t>responsible</a:t>
            </a:r>
            <a:r>
              <a:rPr lang="it-IT" dirty="0"/>
              <a:t> </a:t>
            </a:r>
            <a:r>
              <a:rPr lang="it-IT" dirty="0" err="1"/>
              <a:t>for</a:t>
            </a:r>
            <a:r>
              <a:rPr lang="it-IT" dirty="0"/>
              <a:t> </a:t>
            </a:r>
            <a:r>
              <a:rPr lang="it-IT" dirty="0" err="1"/>
              <a:t>this</a:t>
            </a:r>
            <a:r>
              <a:rPr lang="it-IT" dirty="0"/>
              <a:t> </a:t>
            </a:r>
            <a:r>
              <a:rPr lang="it-IT" dirty="0" err="1"/>
              <a:t>disorder</a:t>
            </a:r>
            <a:r>
              <a:rPr lang="it-IT" dirty="0"/>
              <a:t> </a:t>
            </a:r>
            <a:r>
              <a:rPr lang="it-IT" dirty="0" err="1"/>
              <a:t>encodes</a:t>
            </a:r>
            <a:r>
              <a:rPr lang="it-IT" dirty="0"/>
              <a:t> a </a:t>
            </a:r>
            <a:r>
              <a:rPr lang="it-IT" dirty="0" err="1"/>
              <a:t>protein</a:t>
            </a:r>
            <a:r>
              <a:rPr lang="it-IT" dirty="0"/>
              <a:t> </a:t>
            </a:r>
            <a:r>
              <a:rPr lang="it-IT" dirty="0" err="1"/>
              <a:t>called</a:t>
            </a:r>
            <a:r>
              <a:rPr lang="it-IT" dirty="0"/>
              <a:t> ATM (</a:t>
            </a:r>
            <a:r>
              <a:rPr lang="it-IT" dirty="0" err="1"/>
              <a:t>ataxia</a:t>
            </a:r>
            <a:r>
              <a:rPr lang="it-IT" dirty="0"/>
              <a:t> </a:t>
            </a:r>
            <a:r>
              <a:rPr lang="it-IT" dirty="0" err="1"/>
              <a:t>telangiectasia</a:t>
            </a:r>
            <a:r>
              <a:rPr lang="it-IT" dirty="0"/>
              <a:t> </a:t>
            </a:r>
            <a:r>
              <a:rPr lang="it-IT" dirty="0" err="1"/>
              <a:t>mutated</a:t>
            </a:r>
            <a:r>
              <a:rPr lang="it-IT" dirty="0"/>
              <a:t>), a </a:t>
            </a:r>
            <a:r>
              <a:rPr lang="it-IT" dirty="0" err="1"/>
              <a:t>sensor</a:t>
            </a:r>
            <a:r>
              <a:rPr lang="it-IT" dirty="0"/>
              <a:t> </a:t>
            </a:r>
            <a:r>
              <a:rPr lang="it-IT" dirty="0" err="1"/>
              <a:t>of</a:t>
            </a:r>
            <a:r>
              <a:rPr lang="it-IT" dirty="0"/>
              <a:t> DNA </a:t>
            </a:r>
            <a:r>
              <a:rPr lang="it-IT" dirty="0" err="1"/>
              <a:t>damage</a:t>
            </a:r>
            <a:r>
              <a:rPr lang="it-IT" dirty="0"/>
              <a:t> </a:t>
            </a:r>
            <a:r>
              <a:rPr lang="it-IT" dirty="0" err="1"/>
              <a:t>that</a:t>
            </a:r>
            <a:r>
              <a:rPr lang="it-IT" dirty="0"/>
              <a:t> </a:t>
            </a:r>
            <a:r>
              <a:rPr lang="it-IT" dirty="0" err="1"/>
              <a:t>activates</a:t>
            </a:r>
            <a:r>
              <a:rPr lang="it-IT" dirty="0"/>
              <a:t> </a:t>
            </a:r>
            <a:r>
              <a:rPr lang="it-IT" dirty="0" err="1"/>
              <a:t>cell</a:t>
            </a:r>
            <a:r>
              <a:rPr lang="it-IT" dirty="0"/>
              <a:t> </a:t>
            </a:r>
            <a:r>
              <a:rPr lang="it-IT" dirty="0" err="1"/>
              <a:t>cycle</a:t>
            </a:r>
            <a:r>
              <a:rPr lang="it-IT" dirty="0"/>
              <a:t> </a:t>
            </a:r>
            <a:r>
              <a:rPr lang="it-IT" dirty="0" err="1"/>
              <a:t>checkpoints</a:t>
            </a:r>
            <a:r>
              <a:rPr lang="it-IT" dirty="0"/>
              <a:t> and </a:t>
            </a:r>
            <a:r>
              <a:rPr lang="it-IT" dirty="0" err="1"/>
              <a:t>apoptosis</a:t>
            </a:r>
            <a:r>
              <a:rPr lang="it-IT" dirty="0"/>
              <a:t> in </a:t>
            </a:r>
            <a:r>
              <a:rPr lang="it-IT" dirty="0" err="1"/>
              <a:t>cells</a:t>
            </a:r>
            <a:r>
              <a:rPr lang="it-IT" dirty="0"/>
              <a:t> </a:t>
            </a:r>
            <a:r>
              <a:rPr lang="it-IT" dirty="0" err="1"/>
              <a:t>with</a:t>
            </a:r>
            <a:r>
              <a:rPr lang="it-IT" dirty="0"/>
              <a:t> </a:t>
            </a:r>
            <a:r>
              <a:rPr lang="it-IT" dirty="0" err="1"/>
              <a:t>damaged</a:t>
            </a:r>
            <a:r>
              <a:rPr lang="it-IT" dirty="0"/>
              <a:t> DNA. </a:t>
            </a:r>
            <a:r>
              <a:rPr lang="it-IT" dirty="0" err="1"/>
              <a:t>Lack</a:t>
            </a:r>
            <a:r>
              <a:rPr lang="it-IT" dirty="0"/>
              <a:t> </a:t>
            </a:r>
            <a:r>
              <a:rPr lang="it-IT" dirty="0" err="1"/>
              <a:t>of</a:t>
            </a:r>
            <a:r>
              <a:rPr lang="it-IT" dirty="0"/>
              <a:t> ATM </a:t>
            </a:r>
            <a:r>
              <a:rPr lang="it-IT" dirty="0" err="1"/>
              <a:t>also</a:t>
            </a:r>
            <a:r>
              <a:rPr lang="it-IT" dirty="0"/>
              <a:t> </a:t>
            </a:r>
            <a:r>
              <a:rPr lang="it-IT" dirty="0" err="1"/>
              <a:t>leads</a:t>
            </a:r>
            <a:r>
              <a:rPr lang="it-IT" dirty="0"/>
              <a:t> </a:t>
            </a:r>
            <a:r>
              <a:rPr lang="it-IT" dirty="0" err="1"/>
              <a:t>to</a:t>
            </a:r>
            <a:r>
              <a:rPr lang="it-IT" dirty="0"/>
              <a:t> </a:t>
            </a:r>
            <a:r>
              <a:rPr lang="it-IT" dirty="0" err="1"/>
              <a:t>abnormalities</a:t>
            </a:r>
            <a:r>
              <a:rPr lang="it-IT" dirty="0"/>
              <a:t> in </a:t>
            </a:r>
            <a:r>
              <a:rPr lang="it-IT" dirty="0" err="1"/>
              <a:t>antigen</a:t>
            </a:r>
            <a:r>
              <a:rPr lang="it-IT" dirty="0"/>
              <a:t> gene </a:t>
            </a:r>
            <a:r>
              <a:rPr lang="it-IT" dirty="0" err="1"/>
              <a:t>recombination</a:t>
            </a:r>
            <a:r>
              <a:rPr lang="it-IT" dirty="0"/>
              <a:t> (and </a:t>
            </a:r>
            <a:r>
              <a:rPr lang="it-IT" dirty="0" err="1"/>
              <a:t>therefore</a:t>
            </a:r>
            <a:r>
              <a:rPr lang="it-IT" dirty="0"/>
              <a:t> </a:t>
            </a:r>
            <a:r>
              <a:rPr lang="it-IT" dirty="0" err="1"/>
              <a:t>defects</a:t>
            </a:r>
            <a:r>
              <a:rPr lang="it-IT" dirty="0"/>
              <a:t> in the generation </a:t>
            </a:r>
            <a:r>
              <a:rPr lang="it-IT" dirty="0" err="1"/>
              <a:t>of</a:t>
            </a:r>
            <a:r>
              <a:rPr lang="it-IT" dirty="0"/>
              <a:t> </a:t>
            </a:r>
            <a:r>
              <a:rPr lang="it-IT" dirty="0" err="1"/>
              <a:t>antigen</a:t>
            </a:r>
            <a:r>
              <a:rPr lang="it-IT" dirty="0"/>
              <a:t> </a:t>
            </a:r>
            <a:r>
              <a:rPr lang="it-IT" dirty="0" err="1"/>
              <a:t>receptors</a:t>
            </a:r>
            <a:r>
              <a:rPr lang="it-IT" dirty="0"/>
              <a:t>) and </a:t>
            </a:r>
            <a:r>
              <a:rPr lang="it-IT" dirty="0" err="1"/>
              <a:t>abnormal</a:t>
            </a:r>
            <a:r>
              <a:rPr lang="it-IT" dirty="0"/>
              <a:t> antibody </a:t>
            </a:r>
            <a:r>
              <a:rPr lang="it-IT" dirty="0" err="1"/>
              <a:t>isotype</a:t>
            </a:r>
            <a:r>
              <a:rPr lang="it-IT" dirty="0"/>
              <a:t> </a:t>
            </a:r>
            <a:r>
              <a:rPr lang="it-IT" dirty="0" err="1"/>
              <a:t>switching</a:t>
            </a:r>
            <a:r>
              <a:rPr lang="it-IT" dirty="0"/>
              <a:t>.</a:t>
            </a:r>
          </a:p>
        </p:txBody>
      </p:sp>
      <p:pic>
        <p:nvPicPr>
          <p:cNvPr id="3" name="Immagine 2" descr="Schermata 2018-09-22 alle 08.58.07.png"/>
          <p:cNvPicPr>
            <a:picLocks noChangeAspect="1"/>
          </p:cNvPicPr>
          <p:nvPr/>
        </p:nvPicPr>
        <p:blipFill>
          <a:blip r:embed="rId2"/>
          <a:stretch>
            <a:fillRect/>
          </a:stretch>
        </p:blipFill>
        <p:spPr>
          <a:xfrm>
            <a:off x="7272466" y="4029651"/>
            <a:ext cx="3070778" cy="2449643"/>
          </a:xfrm>
          <a:prstGeom prst="rect">
            <a:avLst/>
          </a:prstGeom>
        </p:spPr>
      </p:pic>
      <p:pic>
        <p:nvPicPr>
          <p:cNvPr id="4" name="Immagine 3" descr="Schermata 2018-09-22 alle 08.59.13.png"/>
          <p:cNvPicPr>
            <a:picLocks noChangeAspect="1"/>
          </p:cNvPicPr>
          <p:nvPr/>
        </p:nvPicPr>
        <p:blipFill>
          <a:blip r:embed="rId3"/>
          <a:stretch>
            <a:fillRect/>
          </a:stretch>
        </p:blipFill>
        <p:spPr>
          <a:xfrm>
            <a:off x="7285744" y="378512"/>
            <a:ext cx="2739319" cy="3334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7128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09-21 alle 16.09.38.png"/>
          <p:cNvPicPr>
            <a:picLocks noChangeAspect="1"/>
          </p:cNvPicPr>
          <p:nvPr/>
        </p:nvPicPr>
        <p:blipFill>
          <a:blip r:embed="rId2"/>
          <a:stretch>
            <a:fillRect/>
          </a:stretch>
        </p:blipFill>
        <p:spPr>
          <a:xfrm>
            <a:off x="5067900" y="959937"/>
            <a:ext cx="5069987" cy="5691309"/>
          </a:xfrm>
          <a:prstGeom prst="rect">
            <a:avLst/>
          </a:prstGeom>
        </p:spPr>
      </p:pic>
      <p:sp>
        <p:nvSpPr>
          <p:cNvPr id="3" name="Rettangolo 2"/>
          <p:cNvSpPr/>
          <p:nvPr/>
        </p:nvSpPr>
        <p:spPr>
          <a:xfrm>
            <a:off x="1907922" y="252050"/>
            <a:ext cx="8018074" cy="707886"/>
          </a:xfrm>
          <a:prstGeom prst="rect">
            <a:avLst/>
          </a:prstGeom>
        </p:spPr>
        <p:txBody>
          <a:bodyPr wrap="square">
            <a:spAutoFit/>
          </a:bodyPr>
          <a:lstStyle/>
          <a:p>
            <a:r>
              <a:rPr lang="it-IT" sz="2000" b="1" dirty="0"/>
              <a:t>Common </a:t>
            </a:r>
            <a:r>
              <a:rPr lang="it-IT" sz="2000" b="1" dirty="0" err="1"/>
              <a:t>Inherited</a:t>
            </a:r>
            <a:r>
              <a:rPr lang="it-IT" sz="2000" b="1" dirty="0"/>
              <a:t> Immune </a:t>
            </a:r>
            <a:r>
              <a:rPr lang="it-IT" sz="2000" b="1" dirty="0" err="1"/>
              <a:t>Deficiencies</a:t>
            </a:r>
            <a:r>
              <a:rPr lang="it-IT" sz="2000" b="1" dirty="0"/>
              <a:t> </a:t>
            </a:r>
            <a:r>
              <a:rPr lang="it-IT" sz="2000" b="1" dirty="0" err="1"/>
              <a:t>of</a:t>
            </a:r>
            <a:r>
              <a:rPr lang="it-IT" sz="2000" b="1" dirty="0"/>
              <a:t> </a:t>
            </a:r>
            <a:r>
              <a:rPr lang="it-IT" sz="2000" b="1" dirty="0" err="1"/>
              <a:t>Phagocytic</a:t>
            </a:r>
            <a:r>
              <a:rPr lang="it-IT" sz="2000" b="1" dirty="0"/>
              <a:t> </a:t>
            </a:r>
            <a:r>
              <a:rPr lang="it-IT" sz="2000" b="1" dirty="0" err="1"/>
              <a:t>Leukocytes</a:t>
            </a:r>
            <a:r>
              <a:rPr lang="it-IT" sz="2000" b="1" dirty="0"/>
              <a:t> and the </a:t>
            </a:r>
            <a:r>
              <a:rPr lang="it-IT" sz="2000" b="1" dirty="0" err="1"/>
              <a:t>Complement</a:t>
            </a:r>
            <a:r>
              <a:rPr lang="it-IT" sz="2000" b="1" dirty="0"/>
              <a:t> System</a:t>
            </a:r>
          </a:p>
        </p:txBody>
      </p:sp>
      <p:sp>
        <p:nvSpPr>
          <p:cNvPr id="4" name="Rettangolo 3"/>
          <p:cNvSpPr/>
          <p:nvPr/>
        </p:nvSpPr>
        <p:spPr>
          <a:xfrm>
            <a:off x="1907923" y="1417751"/>
            <a:ext cx="2953250" cy="4524316"/>
          </a:xfrm>
          <a:prstGeom prst="rect">
            <a:avLst/>
          </a:prstGeom>
        </p:spPr>
        <p:txBody>
          <a:bodyPr wrap="square">
            <a:spAutoFit/>
          </a:bodyPr>
          <a:lstStyle/>
          <a:p>
            <a:r>
              <a:rPr lang="it-IT" b="1" dirty="0" err="1"/>
              <a:t>Leukocyte</a:t>
            </a:r>
            <a:r>
              <a:rPr lang="it-IT" b="1" dirty="0"/>
              <a:t> </a:t>
            </a:r>
            <a:r>
              <a:rPr lang="it-IT" b="1" dirty="0" err="1"/>
              <a:t>adhesion</a:t>
            </a:r>
            <a:r>
              <a:rPr lang="it-IT" b="1" dirty="0"/>
              <a:t> </a:t>
            </a:r>
            <a:r>
              <a:rPr lang="it-IT" b="1" dirty="0" err="1"/>
              <a:t>deficiencies</a:t>
            </a:r>
            <a:r>
              <a:rPr lang="it-IT" b="1" dirty="0"/>
              <a:t> (</a:t>
            </a:r>
            <a:r>
              <a:rPr lang="it-IT" b="1" dirty="0" err="1"/>
              <a:t>LADs</a:t>
            </a:r>
            <a:r>
              <a:rPr lang="it-IT" b="1" dirty="0"/>
              <a:t>) </a:t>
            </a:r>
            <a:r>
              <a:rPr lang="it-IT" dirty="0" err="1"/>
              <a:t>stem</a:t>
            </a:r>
            <a:r>
              <a:rPr lang="it-IT" dirty="0"/>
              <a:t> </a:t>
            </a:r>
            <a:r>
              <a:rPr lang="it-IT" dirty="0" err="1"/>
              <a:t>from</a:t>
            </a:r>
            <a:r>
              <a:rPr lang="it-IT" dirty="0"/>
              <a:t> </a:t>
            </a:r>
            <a:r>
              <a:rPr lang="it-IT" dirty="0" err="1"/>
              <a:t>inherited</a:t>
            </a:r>
            <a:r>
              <a:rPr lang="it-IT" dirty="0"/>
              <a:t> </a:t>
            </a:r>
            <a:r>
              <a:rPr lang="it-IT" dirty="0" err="1"/>
              <a:t>defects</a:t>
            </a:r>
            <a:r>
              <a:rPr lang="it-IT" dirty="0"/>
              <a:t> in </a:t>
            </a:r>
            <a:r>
              <a:rPr lang="it-IT" dirty="0" err="1"/>
              <a:t>adhesion</a:t>
            </a:r>
            <a:r>
              <a:rPr lang="it-IT" dirty="0"/>
              <a:t> </a:t>
            </a:r>
            <a:r>
              <a:rPr lang="it-IT" dirty="0" err="1"/>
              <a:t>molecules</a:t>
            </a:r>
            <a:r>
              <a:rPr lang="it-IT" dirty="0"/>
              <a:t> </a:t>
            </a:r>
            <a:r>
              <a:rPr lang="it-IT" dirty="0" err="1"/>
              <a:t>that</a:t>
            </a:r>
            <a:r>
              <a:rPr lang="it-IT" dirty="0"/>
              <a:t> </a:t>
            </a:r>
            <a:r>
              <a:rPr lang="it-IT" dirty="0" err="1"/>
              <a:t>impair</a:t>
            </a:r>
            <a:r>
              <a:rPr lang="it-IT" dirty="0"/>
              <a:t> </a:t>
            </a:r>
            <a:r>
              <a:rPr lang="it-IT" dirty="0" err="1"/>
              <a:t>leukocyte</a:t>
            </a:r>
            <a:r>
              <a:rPr lang="it-IT" dirty="0"/>
              <a:t> </a:t>
            </a:r>
            <a:r>
              <a:rPr lang="it-IT" dirty="0" err="1"/>
              <a:t>recruitment</a:t>
            </a:r>
            <a:r>
              <a:rPr lang="it-IT" dirty="0"/>
              <a:t> </a:t>
            </a:r>
            <a:r>
              <a:rPr lang="it-IT" dirty="0" err="1"/>
              <a:t>to</a:t>
            </a:r>
            <a:r>
              <a:rPr lang="it-IT" dirty="0"/>
              <a:t> </a:t>
            </a:r>
            <a:r>
              <a:rPr lang="it-IT" dirty="0" err="1"/>
              <a:t>sites</a:t>
            </a:r>
            <a:r>
              <a:rPr lang="it-IT" dirty="0"/>
              <a:t> </a:t>
            </a:r>
            <a:r>
              <a:rPr lang="it-IT" dirty="0" err="1"/>
              <a:t>of</a:t>
            </a:r>
            <a:r>
              <a:rPr lang="it-IT" dirty="0"/>
              <a:t> </a:t>
            </a:r>
            <a:r>
              <a:rPr lang="it-IT" dirty="0" err="1"/>
              <a:t>infection</a:t>
            </a:r>
            <a:r>
              <a:rPr lang="it-IT" dirty="0"/>
              <a:t>, </a:t>
            </a:r>
            <a:r>
              <a:rPr lang="it-IT" dirty="0" err="1"/>
              <a:t>resulting</a:t>
            </a:r>
            <a:r>
              <a:rPr lang="it-IT" dirty="0"/>
              <a:t> in </a:t>
            </a:r>
            <a:r>
              <a:rPr lang="it-IT" dirty="0" err="1"/>
              <a:t>recurrent</a:t>
            </a:r>
            <a:r>
              <a:rPr lang="it-IT" dirty="0"/>
              <a:t> </a:t>
            </a:r>
            <a:r>
              <a:rPr lang="it-IT" dirty="0" err="1"/>
              <a:t>bacterial</a:t>
            </a:r>
            <a:r>
              <a:rPr lang="it-IT" dirty="0"/>
              <a:t> </a:t>
            </a:r>
            <a:r>
              <a:rPr lang="it-IT" dirty="0" err="1"/>
              <a:t>infections</a:t>
            </a:r>
            <a:r>
              <a:rPr lang="it-IT" dirty="0"/>
              <a:t>. LAD1 is caused by defects in the β2 chain that is shared by the integrins LFA-1 and Mac-1, while LAD2 is caused by a defect in a fucosyl transferase that is required to synthesize functional sialyl-Lewis X, the ligand for E- and P-selectins.</a:t>
            </a:r>
          </a:p>
        </p:txBody>
      </p:sp>
    </p:spTree>
    <p:extLst>
      <p:ext uri="{BB962C8B-B14F-4D97-AF65-F5344CB8AC3E}">
        <p14:creationId xmlns:p14="http://schemas.microsoft.com/office/powerpoint/2010/main" val="3517721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76872" y="292983"/>
            <a:ext cx="8638256" cy="6186310"/>
          </a:xfrm>
          <a:prstGeom prst="rect">
            <a:avLst/>
          </a:prstGeom>
        </p:spPr>
        <p:txBody>
          <a:bodyPr wrap="square">
            <a:spAutoFit/>
          </a:bodyPr>
          <a:lstStyle/>
          <a:p>
            <a:r>
              <a:rPr lang="it-IT" b="1" dirty="0" err="1"/>
              <a:t>Chronic</a:t>
            </a:r>
            <a:r>
              <a:rPr lang="it-IT" b="1" dirty="0"/>
              <a:t> </a:t>
            </a:r>
            <a:r>
              <a:rPr lang="it-IT" b="1" dirty="0" err="1"/>
              <a:t>granulomatous</a:t>
            </a:r>
            <a:r>
              <a:rPr lang="it-IT" b="1" dirty="0"/>
              <a:t> </a:t>
            </a:r>
            <a:r>
              <a:rPr lang="it-IT" b="1" dirty="0" err="1"/>
              <a:t>disease</a:t>
            </a:r>
            <a:r>
              <a:rPr lang="it-IT" b="1" dirty="0"/>
              <a:t> </a:t>
            </a:r>
            <a:r>
              <a:rPr lang="it-IT" dirty="0" err="1"/>
              <a:t>results</a:t>
            </a:r>
            <a:r>
              <a:rPr lang="it-IT" dirty="0"/>
              <a:t> </a:t>
            </a:r>
            <a:r>
              <a:rPr lang="it-IT" dirty="0" err="1"/>
              <a:t>from</a:t>
            </a:r>
            <a:r>
              <a:rPr lang="it-IT" dirty="0"/>
              <a:t> </a:t>
            </a:r>
            <a:r>
              <a:rPr lang="it-IT" dirty="0" err="1"/>
              <a:t>inherited</a:t>
            </a:r>
            <a:r>
              <a:rPr lang="it-IT" dirty="0"/>
              <a:t> </a:t>
            </a:r>
            <a:r>
              <a:rPr lang="it-IT" dirty="0" err="1"/>
              <a:t>defects</a:t>
            </a:r>
            <a:r>
              <a:rPr lang="it-IT" dirty="0"/>
              <a:t> in the </a:t>
            </a:r>
            <a:r>
              <a:rPr lang="it-IT" dirty="0" err="1"/>
              <a:t>genes</a:t>
            </a:r>
            <a:r>
              <a:rPr lang="it-IT" dirty="0"/>
              <a:t> </a:t>
            </a:r>
            <a:r>
              <a:rPr lang="it-IT" dirty="0" err="1"/>
              <a:t>encoding</a:t>
            </a:r>
            <a:r>
              <a:rPr lang="it-IT" dirty="0"/>
              <a:t> </a:t>
            </a:r>
            <a:r>
              <a:rPr lang="it-IT" dirty="0" err="1"/>
              <a:t>components</a:t>
            </a:r>
            <a:r>
              <a:rPr lang="it-IT" dirty="0"/>
              <a:t> </a:t>
            </a:r>
            <a:r>
              <a:rPr lang="it-IT" dirty="0" err="1"/>
              <a:t>of</a:t>
            </a:r>
            <a:r>
              <a:rPr lang="it-IT" dirty="0"/>
              <a:t> </a:t>
            </a:r>
            <a:r>
              <a:rPr lang="it-IT" dirty="0" err="1"/>
              <a:t>phagocyte</a:t>
            </a:r>
            <a:r>
              <a:rPr lang="it-IT" dirty="0"/>
              <a:t> </a:t>
            </a:r>
            <a:r>
              <a:rPr lang="it-IT" dirty="0" err="1"/>
              <a:t>oxidase</a:t>
            </a:r>
            <a:r>
              <a:rPr lang="it-IT" dirty="0"/>
              <a:t>, the </a:t>
            </a:r>
            <a:r>
              <a:rPr lang="it-IT" dirty="0" err="1"/>
              <a:t>phagolysosomal</a:t>
            </a:r>
            <a:r>
              <a:rPr lang="it-IT" dirty="0"/>
              <a:t> </a:t>
            </a:r>
            <a:r>
              <a:rPr lang="it-IT" dirty="0" err="1"/>
              <a:t>enzyme</a:t>
            </a:r>
            <a:r>
              <a:rPr lang="it-IT" dirty="0"/>
              <a:t> </a:t>
            </a:r>
            <a:r>
              <a:rPr lang="it-IT" dirty="0" err="1"/>
              <a:t>that</a:t>
            </a:r>
            <a:r>
              <a:rPr lang="it-IT" dirty="0"/>
              <a:t> </a:t>
            </a:r>
            <a:r>
              <a:rPr lang="it-IT" dirty="0" err="1"/>
              <a:t>generates</a:t>
            </a:r>
            <a:r>
              <a:rPr lang="it-IT" dirty="0"/>
              <a:t> ROS </a:t>
            </a:r>
            <a:r>
              <a:rPr lang="it-IT" dirty="0" err="1"/>
              <a:t>such</a:t>
            </a:r>
            <a:r>
              <a:rPr lang="it-IT" dirty="0"/>
              <a:t> </a:t>
            </a:r>
            <a:r>
              <a:rPr lang="it-IT" dirty="0" err="1"/>
              <a:t>as</a:t>
            </a:r>
            <a:r>
              <a:rPr lang="it-IT" dirty="0"/>
              <a:t> </a:t>
            </a:r>
            <a:r>
              <a:rPr lang="it-IT" dirty="0" err="1"/>
              <a:t>superoxide</a:t>
            </a:r>
            <a:r>
              <a:rPr lang="it-IT" dirty="0"/>
              <a:t>, </a:t>
            </a:r>
            <a:r>
              <a:rPr lang="it-IT" dirty="0" err="1"/>
              <a:t>resulting</a:t>
            </a:r>
            <a:r>
              <a:rPr lang="it-IT" dirty="0"/>
              <a:t> in </a:t>
            </a:r>
            <a:r>
              <a:rPr lang="it-IT" dirty="0" err="1"/>
              <a:t>defective</a:t>
            </a:r>
            <a:r>
              <a:rPr lang="it-IT" dirty="0"/>
              <a:t> </a:t>
            </a:r>
            <a:r>
              <a:rPr lang="it-IT" dirty="0" err="1"/>
              <a:t>bacterial</a:t>
            </a:r>
            <a:r>
              <a:rPr lang="it-IT" dirty="0"/>
              <a:t> </a:t>
            </a:r>
            <a:r>
              <a:rPr lang="it-IT" dirty="0" err="1"/>
              <a:t>killing</a:t>
            </a:r>
            <a:r>
              <a:rPr lang="it-IT" dirty="0"/>
              <a:t> and </a:t>
            </a:r>
            <a:r>
              <a:rPr lang="it-IT" dirty="0" err="1"/>
              <a:t>susceptibility</a:t>
            </a:r>
            <a:r>
              <a:rPr lang="it-IT" dirty="0"/>
              <a:t> </a:t>
            </a:r>
            <a:r>
              <a:rPr lang="it-IT" dirty="0" err="1"/>
              <a:t>to</a:t>
            </a:r>
            <a:r>
              <a:rPr lang="it-IT" dirty="0"/>
              <a:t> </a:t>
            </a:r>
            <a:r>
              <a:rPr lang="it-IT" dirty="0" err="1"/>
              <a:t>recurrent</a:t>
            </a:r>
            <a:r>
              <a:rPr lang="it-IT" dirty="0"/>
              <a:t> </a:t>
            </a:r>
            <a:r>
              <a:rPr lang="it-IT" dirty="0" err="1"/>
              <a:t>bacterial</a:t>
            </a:r>
            <a:r>
              <a:rPr lang="it-IT" dirty="0"/>
              <a:t> </a:t>
            </a:r>
            <a:r>
              <a:rPr lang="it-IT" dirty="0" err="1"/>
              <a:t>infection</a:t>
            </a:r>
            <a:r>
              <a:rPr lang="it-IT" dirty="0"/>
              <a:t>. The </a:t>
            </a:r>
            <a:r>
              <a:rPr lang="it-IT" dirty="0" err="1"/>
              <a:t>name</a:t>
            </a:r>
            <a:r>
              <a:rPr lang="it-IT" dirty="0"/>
              <a:t> </a:t>
            </a:r>
            <a:r>
              <a:rPr lang="it-IT" dirty="0" err="1"/>
              <a:t>of</a:t>
            </a:r>
            <a:r>
              <a:rPr lang="it-IT" dirty="0"/>
              <a:t> </a:t>
            </a:r>
            <a:r>
              <a:rPr lang="it-IT" dirty="0" err="1"/>
              <a:t>this</a:t>
            </a:r>
            <a:r>
              <a:rPr lang="it-IT" dirty="0"/>
              <a:t> </a:t>
            </a:r>
            <a:r>
              <a:rPr lang="it-IT" dirty="0" err="1"/>
              <a:t>disease</a:t>
            </a:r>
            <a:r>
              <a:rPr lang="it-IT" dirty="0"/>
              <a:t> </a:t>
            </a:r>
            <a:r>
              <a:rPr lang="it-IT" dirty="0" err="1"/>
              <a:t>comes</a:t>
            </a:r>
            <a:r>
              <a:rPr lang="it-IT" dirty="0"/>
              <a:t> </a:t>
            </a:r>
            <a:r>
              <a:rPr lang="it-IT" dirty="0" err="1"/>
              <a:t>from</a:t>
            </a:r>
            <a:r>
              <a:rPr lang="it-IT" dirty="0"/>
              <a:t> the </a:t>
            </a:r>
            <a:r>
              <a:rPr lang="it-IT" dirty="0" err="1"/>
              <a:t>macrophage-rich</a:t>
            </a:r>
            <a:r>
              <a:rPr lang="it-IT" dirty="0"/>
              <a:t> </a:t>
            </a:r>
            <a:r>
              <a:rPr lang="it-IT" dirty="0" err="1"/>
              <a:t>chronic</a:t>
            </a:r>
            <a:r>
              <a:rPr lang="it-IT" dirty="0"/>
              <a:t> </a:t>
            </a:r>
            <a:r>
              <a:rPr lang="it-IT" dirty="0" err="1"/>
              <a:t>inflammatory</a:t>
            </a:r>
            <a:r>
              <a:rPr lang="it-IT" dirty="0"/>
              <a:t> </a:t>
            </a:r>
            <a:r>
              <a:rPr lang="it-IT" dirty="0" err="1"/>
              <a:t>reaction</a:t>
            </a:r>
            <a:r>
              <a:rPr lang="it-IT" dirty="0"/>
              <a:t> </a:t>
            </a:r>
            <a:r>
              <a:rPr lang="it-IT" dirty="0" err="1"/>
              <a:t>that</a:t>
            </a:r>
            <a:r>
              <a:rPr lang="it-IT" dirty="0"/>
              <a:t> </a:t>
            </a:r>
            <a:r>
              <a:rPr lang="it-IT" dirty="0" err="1"/>
              <a:t>appears</a:t>
            </a:r>
            <a:r>
              <a:rPr lang="it-IT" dirty="0"/>
              <a:t> at </a:t>
            </a:r>
            <a:r>
              <a:rPr lang="it-IT" dirty="0" err="1"/>
              <a:t>sites</a:t>
            </a:r>
            <a:r>
              <a:rPr lang="it-IT" dirty="0"/>
              <a:t> </a:t>
            </a:r>
            <a:r>
              <a:rPr lang="it-IT" dirty="0" err="1"/>
              <a:t>of</a:t>
            </a:r>
            <a:r>
              <a:rPr lang="it-IT" dirty="0"/>
              <a:t> </a:t>
            </a:r>
            <a:r>
              <a:rPr lang="it-IT" dirty="0" err="1"/>
              <a:t>infection</a:t>
            </a:r>
            <a:r>
              <a:rPr lang="it-IT" dirty="0"/>
              <a:t> </a:t>
            </a:r>
            <a:r>
              <a:rPr lang="it-IT" dirty="0" err="1"/>
              <a:t>if</a:t>
            </a:r>
            <a:r>
              <a:rPr lang="it-IT" dirty="0"/>
              <a:t> the </a:t>
            </a:r>
            <a:r>
              <a:rPr lang="it-IT" dirty="0" err="1"/>
              <a:t>initial</a:t>
            </a:r>
            <a:r>
              <a:rPr lang="it-IT" dirty="0"/>
              <a:t> </a:t>
            </a:r>
            <a:r>
              <a:rPr lang="it-IT" dirty="0" err="1"/>
              <a:t>neutrophil</a:t>
            </a:r>
            <a:r>
              <a:rPr lang="it-IT" dirty="0"/>
              <a:t> </a:t>
            </a:r>
            <a:r>
              <a:rPr lang="it-IT" dirty="0" err="1"/>
              <a:t>defense</a:t>
            </a:r>
            <a:r>
              <a:rPr lang="it-IT" dirty="0"/>
              <a:t> </a:t>
            </a:r>
            <a:r>
              <a:rPr lang="it-IT" dirty="0" err="1"/>
              <a:t>is</a:t>
            </a:r>
            <a:r>
              <a:rPr lang="it-IT" dirty="0"/>
              <a:t> </a:t>
            </a:r>
            <a:r>
              <a:rPr lang="it-IT" dirty="0" err="1"/>
              <a:t>inadequate</a:t>
            </a:r>
            <a:r>
              <a:rPr lang="it-IT" dirty="0"/>
              <a:t>. </a:t>
            </a:r>
            <a:r>
              <a:rPr lang="it-IT" dirty="0" err="1"/>
              <a:t>These</a:t>
            </a:r>
            <a:r>
              <a:rPr lang="it-IT" dirty="0"/>
              <a:t> </a:t>
            </a:r>
            <a:r>
              <a:rPr lang="it-IT" dirty="0" err="1"/>
              <a:t>collections</a:t>
            </a:r>
            <a:r>
              <a:rPr lang="it-IT" dirty="0"/>
              <a:t> </a:t>
            </a:r>
            <a:r>
              <a:rPr lang="it-IT" dirty="0" err="1"/>
              <a:t>of</a:t>
            </a:r>
            <a:r>
              <a:rPr lang="it-IT" dirty="0"/>
              <a:t> </a:t>
            </a:r>
            <a:r>
              <a:rPr lang="it-IT" dirty="0" err="1"/>
              <a:t>activated</a:t>
            </a:r>
            <a:r>
              <a:rPr lang="it-IT" dirty="0"/>
              <a:t> </a:t>
            </a:r>
            <a:r>
              <a:rPr lang="it-IT" dirty="0" err="1"/>
              <a:t>macrophages</a:t>
            </a:r>
            <a:r>
              <a:rPr lang="it-IT" dirty="0"/>
              <a:t> </a:t>
            </a:r>
            <a:r>
              <a:rPr lang="it-IT" dirty="0" err="1"/>
              <a:t>form</a:t>
            </a:r>
            <a:r>
              <a:rPr lang="it-IT" dirty="0"/>
              <a:t> </a:t>
            </a:r>
            <a:r>
              <a:rPr lang="it-IT" dirty="0" err="1"/>
              <a:t>granulomas</a:t>
            </a:r>
            <a:r>
              <a:rPr lang="it-IT" dirty="0"/>
              <a:t> in </a:t>
            </a:r>
            <a:r>
              <a:rPr lang="it-IT" dirty="0" err="1"/>
              <a:t>an</a:t>
            </a:r>
            <a:r>
              <a:rPr lang="it-IT" dirty="0"/>
              <a:t> </a:t>
            </a:r>
            <a:r>
              <a:rPr lang="it-IT" dirty="0" err="1"/>
              <a:t>effort</a:t>
            </a:r>
            <a:r>
              <a:rPr lang="it-IT" dirty="0"/>
              <a:t> </a:t>
            </a:r>
            <a:r>
              <a:rPr lang="it-IT" dirty="0" err="1"/>
              <a:t>to</a:t>
            </a:r>
            <a:r>
              <a:rPr lang="it-IT" dirty="0"/>
              <a:t> </a:t>
            </a:r>
            <a:r>
              <a:rPr lang="it-IT" dirty="0" err="1"/>
              <a:t>wall</a:t>
            </a:r>
            <a:r>
              <a:rPr lang="it-IT" dirty="0"/>
              <a:t> off the </a:t>
            </a:r>
            <a:r>
              <a:rPr lang="it-IT" dirty="0" err="1"/>
              <a:t>microbes</a:t>
            </a:r>
            <a:r>
              <a:rPr lang="it-IT" dirty="0"/>
              <a:t>.</a:t>
            </a:r>
          </a:p>
          <a:p>
            <a:endParaRPr lang="it-IT" dirty="0"/>
          </a:p>
          <a:p>
            <a:r>
              <a:rPr lang="it-IT" b="1" dirty="0" err="1"/>
              <a:t>Chédiak-Higashi</a:t>
            </a:r>
            <a:r>
              <a:rPr lang="it-IT" b="1" dirty="0"/>
              <a:t> </a:t>
            </a:r>
            <a:r>
              <a:rPr lang="it-IT" b="1" dirty="0" err="1"/>
              <a:t>syndrome</a:t>
            </a:r>
            <a:r>
              <a:rPr lang="it-IT" b="1" dirty="0"/>
              <a:t> </a:t>
            </a:r>
            <a:r>
              <a:rPr lang="it-IT" dirty="0" err="1"/>
              <a:t>is</a:t>
            </a:r>
            <a:r>
              <a:rPr lang="it-IT" dirty="0"/>
              <a:t> </a:t>
            </a:r>
            <a:r>
              <a:rPr lang="it-IT" dirty="0" err="1"/>
              <a:t>characterized</a:t>
            </a:r>
            <a:r>
              <a:rPr lang="it-IT" dirty="0"/>
              <a:t> </a:t>
            </a:r>
            <a:r>
              <a:rPr lang="it-IT" dirty="0" err="1"/>
              <a:t>by</a:t>
            </a:r>
            <a:r>
              <a:rPr lang="it-IT" dirty="0"/>
              <a:t> </a:t>
            </a:r>
            <a:r>
              <a:rPr lang="it-IT" dirty="0" err="1"/>
              <a:t>defective</a:t>
            </a:r>
            <a:r>
              <a:rPr lang="it-IT" dirty="0"/>
              <a:t> </a:t>
            </a:r>
            <a:r>
              <a:rPr lang="it-IT" dirty="0" err="1"/>
              <a:t>fusion</a:t>
            </a:r>
            <a:r>
              <a:rPr lang="it-IT" dirty="0"/>
              <a:t> </a:t>
            </a:r>
            <a:r>
              <a:rPr lang="it-IT" dirty="0" err="1"/>
              <a:t>of</a:t>
            </a:r>
            <a:r>
              <a:rPr lang="it-IT" dirty="0"/>
              <a:t> </a:t>
            </a:r>
            <a:r>
              <a:rPr lang="it-IT" dirty="0" err="1"/>
              <a:t>phagosomes</a:t>
            </a:r>
            <a:r>
              <a:rPr lang="it-IT" dirty="0"/>
              <a:t> and </a:t>
            </a:r>
            <a:r>
              <a:rPr lang="it-IT" dirty="0" err="1"/>
              <a:t>lysosomes</a:t>
            </a:r>
            <a:r>
              <a:rPr lang="it-IT" dirty="0"/>
              <a:t>, </a:t>
            </a:r>
            <a:r>
              <a:rPr lang="it-IT" dirty="0" err="1"/>
              <a:t>resulting</a:t>
            </a:r>
            <a:r>
              <a:rPr lang="it-IT" dirty="0"/>
              <a:t> in </a:t>
            </a:r>
            <a:r>
              <a:rPr lang="it-IT" dirty="0" err="1"/>
              <a:t>defective</a:t>
            </a:r>
            <a:r>
              <a:rPr lang="it-IT" dirty="0"/>
              <a:t> </a:t>
            </a:r>
            <a:r>
              <a:rPr lang="it-IT" dirty="0" err="1"/>
              <a:t>phagocyte</a:t>
            </a:r>
            <a:r>
              <a:rPr lang="it-IT" dirty="0"/>
              <a:t> </a:t>
            </a:r>
            <a:r>
              <a:rPr lang="it-IT" dirty="0" err="1"/>
              <a:t>function</a:t>
            </a:r>
            <a:r>
              <a:rPr lang="it-IT" dirty="0"/>
              <a:t> and </a:t>
            </a:r>
            <a:r>
              <a:rPr lang="it-IT" dirty="0" err="1"/>
              <a:t>susceptibility</a:t>
            </a:r>
            <a:r>
              <a:rPr lang="it-IT" dirty="0"/>
              <a:t> </a:t>
            </a:r>
            <a:r>
              <a:rPr lang="it-IT" dirty="0" err="1"/>
              <a:t>to</a:t>
            </a:r>
            <a:r>
              <a:rPr lang="it-IT" dirty="0"/>
              <a:t> </a:t>
            </a:r>
            <a:r>
              <a:rPr lang="it-IT" dirty="0" err="1"/>
              <a:t>infections</a:t>
            </a:r>
            <a:r>
              <a:rPr lang="it-IT" dirty="0"/>
              <a:t>. The </a:t>
            </a:r>
            <a:r>
              <a:rPr lang="it-IT" dirty="0" err="1"/>
              <a:t>main</a:t>
            </a:r>
            <a:r>
              <a:rPr lang="it-IT" dirty="0"/>
              <a:t> </a:t>
            </a:r>
            <a:r>
              <a:rPr lang="it-IT" dirty="0" err="1"/>
              <a:t>leukocyte</a:t>
            </a:r>
            <a:r>
              <a:rPr lang="it-IT" dirty="0"/>
              <a:t> </a:t>
            </a:r>
            <a:r>
              <a:rPr lang="it-IT" dirty="0" err="1"/>
              <a:t>abnormalities</a:t>
            </a:r>
            <a:r>
              <a:rPr lang="it-IT" dirty="0"/>
              <a:t> are neutropenia, </a:t>
            </a:r>
            <a:r>
              <a:rPr lang="it-IT" dirty="0" err="1"/>
              <a:t>defective</a:t>
            </a:r>
            <a:r>
              <a:rPr lang="it-IT" dirty="0"/>
              <a:t> </a:t>
            </a:r>
            <a:r>
              <a:rPr lang="it-IT" dirty="0" err="1"/>
              <a:t>degranulation</a:t>
            </a:r>
            <a:r>
              <a:rPr lang="it-IT" dirty="0"/>
              <a:t>, and </a:t>
            </a:r>
            <a:r>
              <a:rPr lang="it-IT" dirty="0" err="1"/>
              <a:t>delayed</a:t>
            </a:r>
            <a:r>
              <a:rPr lang="it-IT" dirty="0"/>
              <a:t> </a:t>
            </a:r>
            <a:r>
              <a:rPr lang="it-IT" dirty="0" err="1"/>
              <a:t>microbial</a:t>
            </a:r>
            <a:r>
              <a:rPr lang="it-IT" dirty="0"/>
              <a:t> </a:t>
            </a:r>
            <a:r>
              <a:rPr lang="it-IT" dirty="0" err="1"/>
              <a:t>killing</a:t>
            </a:r>
            <a:r>
              <a:rPr lang="it-IT" dirty="0"/>
              <a:t>. The </a:t>
            </a:r>
            <a:r>
              <a:rPr lang="it-IT" dirty="0" err="1"/>
              <a:t>affected</a:t>
            </a:r>
            <a:r>
              <a:rPr lang="it-IT" dirty="0"/>
              <a:t> </a:t>
            </a:r>
            <a:r>
              <a:rPr lang="it-IT" dirty="0" err="1"/>
              <a:t>leukocytes</a:t>
            </a:r>
            <a:r>
              <a:rPr lang="it-IT" dirty="0"/>
              <a:t> </a:t>
            </a:r>
            <a:r>
              <a:rPr lang="it-IT" dirty="0" err="1"/>
              <a:t>contain</a:t>
            </a:r>
            <a:r>
              <a:rPr lang="it-IT" dirty="0"/>
              <a:t> </a:t>
            </a:r>
            <a:r>
              <a:rPr lang="it-IT" dirty="0" err="1"/>
              <a:t>giant</a:t>
            </a:r>
            <a:r>
              <a:rPr lang="it-IT" dirty="0"/>
              <a:t> </a:t>
            </a:r>
            <a:r>
              <a:rPr lang="it-IT" dirty="0" err="1"/>
              <a:t>granules</a:t>
            </a:r>
            <a:r>
              <a:rPr lang="it-IT" dirty="0"/>
              <a:t>, </a:t>
            </a:r>
            <a:r>
              <a:rPr lang="it-IT" dirty="0" err="1"/>
              <a:t>which</a:t>
            </a:r>
            <a:r>
              <a:rPr lang="it-IT" dirty="0"/>
              <a:t> are </a:t>
            </a:r>
            <a:r>
              <a:rPr lang="it-IT" dirty="0" err="1"/>
              <a:t>readily</a:t>
            </a:r>
            <a:r>
              <a:rPr lang="it-IT" dirty="0"/>
              <a:t> </a:t>
            </a:r>
            <a:r>
              <a:rPr lang="it-IT" dirty="0" err="1"/>
              <a:t>seen</a:t>
            </a:r>
            <a:r>
              <a:rPr lang="it-IT" dirty="0"/>
              <a:t> in </a:t>
            </a:r>
            <a:r>
              <a:rPr lang="it-IT" dirty="0" err="1"/>
              <a:t>peripheral</a:t>
            </a:r>
            <a:r>
              <a:rPr lang="it-IT" dirty="0"/>
              <a:t> </a:t>
            </a:r>
            <a:r>
              <a:rPr lang="it-IT" dirty="0" err="1"/>
              <a:t>blood</a:t>
            </a:r>
            <a:r>
              <a:rPr lang="it-IT" dirty="0"/>
              <a:t> </a:t>
            </a:r>
            <a:r>
              <a:rPr lang="it-IT" dirty="0" err="1"/>
              <a:t>smears</a:t>
            </a:r>
            <a:r>
              <a:rPr lang="it-IT" dirty="0"/>
              <a:t> and are </a:t>
            </a:r>
            <a:r>
              <a:rPr lang="it-IT" dirty="0" err="1"/>
              <a:t>thought</a:t>
            </a:r>
            <a:r>
              <a:rPr lang="it-IT" dirty="0"/>
              <a:t> </a:t>
            </a:r>
            <a:r>
              <a:rPr lang="it-IT" dirty="0" err="1"/>
              <a:t>to</a:t>
            </a:r>
            <a:r>
              <a:rPr lang="it-IT" dirty="0"/>
              <a:t> </a:t>
            </a:r>
            <a:r>
              <a:rPr lang="it-IT" dirty="0" err="1"/>
              <a:t>result</a:t>
            </a:r>
            <a:r>
              <a:rPr lang="it-IT" dirty="0"/>
              <a:t> </a:t>
            </a:r>
            <a:r>
              <a:rPr lang="it-IT" dirty="0" err="1"/>
              <a:t>from</a:t>
            </a:r>
            <a:r>
              <a:rPr lang="it-IT" dirty="0"/>
              <a:t> </a:t>
            </a:r>
            <a:r>
              <a:rPr lang="it-IT" dirty="0" err="1"/>
              <a:t>aberrant</a:t>
            </a:r>
            <a:r>
              <a:rPr lang="it-IT" dirty="0"/>
              <a:t> </a:t>
            </a:r>
            <a:r>
              <a:rPr lang="it-IT" dirty="0" err="1"/>
              <a:t>phagolysosome</a:t>
            </a:r>
            <a:r>
              <a:rPr lang="it-IT" dirty="0"/>
              <a:t> </a:t>
            </a:r>
            <a:r>
              <a:rPr lang="it-IT" dirty="0" err="1"/>
              <a:t>fusion</a:t>
            </a:r>
            <a:r>
              <a:rPr lang="it-IT" dirty="0"/>
              <a:t>. In </a:t>
            </a:r>
            <a:r>
              <a:rPr lang="it-IT" dirty="0" err="1"/>
              <a:t>addition</a:t>
            </a:r>
            <a:r>
              <a:rPr lang="it-IT" dirty="0"/>
              <a:t>, </a:t>
            </a:r>
            <a:r>
              <a:rPr lang="it-IT" dirty="0" err="1"/>
              <a:t>there</a:t>
            </a:r>
            <a:r>
              <a:rPr lang="it-IT" dirty="0"/>
              <a:t> are </a:t>
            </a:r>
            <a:r>
              <a:rPr lang="it-IT" dirty="0" err="1"/>
              <a:t>abnormalities</a:t>
            </a:r>
            <a:r>
              <a:rPr lang="it-IT" dirty="0"/>
              <a:t> in </a:t>
            </a:r>
            <a:r>
              <a:rPr lang="it-IT" dirty="0" err="1"/>
              <a:t>melanocytes</a:t>
            </a:r>
            <a:r>
              <a:rPr lang="it-IT" dirty="0"/>
              <a:t> (</a:t>
            </a:r>
            <a:r>
              <a:rPr lang="it-IT" dirty="0" err="1"/>
              <a:t>leading</a:t>
            </a:r>
            <a:r>
              <a:rPr lang="it-IT" dirty="0"/>
              <a:t> </a:t>
            </a:r>
            <a:r>
              <a:rPr lang="it-IT" dirty="0" err="1"/>
              <a:t>to</a:t>
            </a:r>
            <a:r>
              <a:rPr lang="it-IT" dirty="0"/>
              <a:t> </a:t>
            </a:r>
            <a:r>
              <a:rPr lang="it-IT" dirty="0" err="1"/>
              <a:t>albinism</a:t>
            </a:r>
            <a:r>
              <a:rPr lang="it-IT" dirty="0"/>
              <a:t>), </a:t>
            </a:r>
            <a:r>
              <a:rPr lang="it-IT" dirty="0" err="1"/>
              <a:t>cells</a:t>
            </a:r>
            <a:r>
              <a:rPr lang="it-IT" dirty="0"/>
              <a:t> </a:t>
            </a:r>
            <a:r>
              <a:rPr lang="it-IT" dirty="0" err="1"/>
              <a:t>of</a:t>
            </a:r>
            <a:r>
              <a:rPr lang="it-IT" dirty="0"/>
              <a:t> the </a:t>
            </a:r>
            <a:r>
              <a:rPr lang="it-IT" dirty="0" err="1"/>
              <a:t>nervous</a:t>
            </a:r>
            <a:r>
              <a:rPr lang="it-IT" dirty="0"/>
              <a:t> system (</a:t>
            </a:r>
            <a:r>
              <a:rPr lang="it-IT" dirty="0" err="1"/>
              <a:t>associated</a:t>
            </a:r>
            <a:r>
              <a:rPr lang="it-IT" dirty="0"/>
              <a:t> </a:t>
            </a:r>
            <a:r>
              <a:rPr lang="it-IT" dirty="0" err="1"/>
              <a:t>with</a:t>
            </a:r>
            <a:r>
              <a:rPr lang="it-IT" dirty="0"/>
              <a:t> </a:t>
            </a:r>
            <a:r>
              <a:rPr lang="it-IT" dirty="0" err="1"/>
              <a:t>nerve</a:t>
            </a:r>
            <a:r>
              <a:rPr lang="it-IT" dirty="0"/>
              <a:t> </a:t>
            </a:r>
            <a:r>
              <a:rPr lang="it-IT" dirty="0" err="1"/>
              <a:t>defects</a:t>
            </a:r>
            <a:r>
              <a:rPr lang="it-IT" dirty="0"/>
              <a:t>), and </a:t>
            </a:r>
            <a:r>
              <a:rPr lang="it-IT" dirty="0" err="1"/>
              <a:t>platelets</a:t>
            </a:r>
            <a:r>
              <a:rPr lang="it-IT" dirty="0"/>
              <a:t> (</a:t>
            </a:r>
            <a:r>
              <a:rPr lang="it-IT" dirty="0" err="1"/>
              <a:t>causing</a:t>
            </a:r>
            <a:r>
              <a:rPr lang="it-IT" dirty="0"/>
              <a:t> </a:t>
            </a:r>
            <a:r>
              <a:rPr lang="it-IT" dirty="0" err="1"/>
              <a:t>bleeding</a:t>
            </a:r>
            <a:r>
              <a:rPr lang="it-IT" dirty="0"/>
              <a:t> </a:t>
            </a:r>
            <a:r>
              <a:rPr lang="it-IT" dirty="0" err="1"/>
              <a:t>disorders</a:t>
            </a:r>
            <a:r>
              <a:rPr lang="it-IT" dirty="0"/>
              <a:t>). The gene </a:t>
            </a:r>
            <a:r>
              <a:rPr lang="it-IT" dirty="0" err="1"/>
              <a:t>associated</a:t>
            </a:r>
            <a:r>
              <a:rPr lang="it-IT" dirty="0"/>
              <a:t> </a:t>
            </a:r>
            <a:r>
              <a:rPr lang="it-IT" dirty="0" err="1"/>
              <a:t>with</a:t>
            </a:r>
            <a:r>
              <a:rPr lang="it-IT" dirty="0"/>
              <a:t> </a:t>
            </a:r>
            <a:r>
              <a:rPr lang="it-IT" dirty="0" err="1"/>
              <a:t>this</a:t>
            </a:r>
            <a:r>
              <a:rPr lang="it-IT" dirty="0"/>
              <a:t> </a:t>
            </a:r>
            <a:r>
              <a:rPr lang="it-IT" dirty="0" err="1"/>
              <a:t>disorder</a:t>
            </a:r>
            <a:r>
              <a:rPr lang="it-IT" dirty="0"/>
              <a:t> </a:t>
            </a:r>
            <a:r>
              <a:rPr lang="it-IT" dirty="0" err="1"/>
              <a:t>encodes</a:t>
            </a:r>
            <a:r>
              <a:rPr lang="it-IT" dirty="0"/>
              <a:t> a </a:t>
            </a:r>
            <a:r>
              <a:rPr lang="it-IT" dirty="0" err="1"/>
              <a:t>large</a:t>
            </a:r>
            <a:r>
              <a:rPr lang="it-IT" dirty="0"/>
              <a:t> </a:t>
            </a:r>
            <a:r>
              <a:rPr lang="it-IT" dirty="0" err="1"/>
              <a:t>cytosolic</a:t>
            </a:r>
            <a:r>
              <a:rPr lang="it-IT" dirty="0"/>
              <a:t> </a:t>
            </a:r>
            <a:r>
              <a:rPr lang="it-IT" dirty="0" err="1"/>
              <a:t>protein</a:t>
            </a:r>
            <a:r>
              <a:rPr lang="it-IT" dirty="0"/>
              <a:t> </a:t>
            </a:r>
            <a:r>
              <a:rPr lang="it-IT" dirty="0" err="1"/>
              <a:t>called</a:t>
            </a:r>
            <a:r>
              <a:rPr lang="it-IT" dirty="0"/>
              <a:t> LYST, </a:t>
            </a:r>
            <a:r>
              <a:rPr lang="it-IT" dirty="0" err="1"/>
              <a:t>which</a:t>
            </a:r>
            <a:r>
              <a:rPr lang="it-IT" dirty="0"/>
              <a:t> </a:t>
            </a:r>
            <a:r>
              <a:rPr lang="it-IT" dirty="0" err="1"/>
              <a:t>is</a:t>
            </a:r>
            <a:r>
              <a:rPr lang="it-IT" dirty="0"/>
              <a:t> </a:t>
            </a:r>
            <a:r>
              <a:rPr lang="it-IT" dirty="0" err="1"/>
              <a:t>believed</a:t>
            </a:r>
            <a:r>
              <a:rPr lang="it-IT" dirty="0"/>
              <a:t> </a:t>
            </a:r>
            <a:r>
              <a:rPr lang="it-IT" dirty="0" err="1"/>
              <a:t>to</a:t>
            </a:r>
            <a:r>
              <a:rPr lang="it-IT" dirty="0"/>
              <a:t> </a:t>
            </a:r>
            <a:r>
              <a:rPr lang="it-IT" dirty="0" err="1"/>
              <a:t>regulate</a:t>
            </a:r>
            <a:r>
              <a:rPr lang="it-IT" dirty="0"/>
              <a:t> </a:t>
            </a:r>
            <a:r>
              <a:rPr lang="it-IT" dirty="0" err="1"/>
              <a:t>lysosomal</a:t>
            </a:r>
            <a:r>
              <a:rPr lang="it-IT" dirty="0"/>
              <a:t> </a:t>
            </a:r>
            <a:r>
              <a:rPr lang="it-IT" dirty="0" err="1"/>
              <a:t>trafficking</a:t>
            </a:r>
            <a:r>
              <a:rPr lang="it-IT" dirty="0"/>
              <a:t>.</a:t>
            </a:r>
          </a:p>
          <a:p>
            <a:endParaRPr lang="it-IT" dirty="0"/>
          </a:p>
          <a:p>
            <a:r>
              <a:rPr lang="it-IT" b="1" dirty="0"/>
              <a:t>TLR </a:t>
            </a:r>
            <a:r>
              <a:rPr lang="it-IT" b="1" dirty="0" err="1"/>
              <a:t>defects</a:t>
            </a:r>
            <a:r>
              <a:rPr lang="it-IT" b="1" dirty="0"/>
              <a:t> </a:t>
            </a:r>
            <a:r>
              <a:rPr lang="it-IT" dirty="0"/>
              <a:t>are rare </a:t>
            </a:r>
            <a:r>
              <a:rPr lang="it-IT" dirty="0" err="1"/>
              <a:t>but</a:t>
            </a:r>
            <a:r>
              <a:rPr lang="it-IT" dirty="0"/>
              <a:t> informative. </a:t>
            </a:r>
            <a:r>
              <a:rPr lang="it-IT" dirty="0" err="1"/>
              <a:t>Mutations</a:t>
            </a:r>
            <a:r>
              <a:rPr lang="it-IT" dirty="0"/>
              <a:t> in TLR3, a </a:t>
            </a:r>
            <a:r>
              <a:rPr lang="it-IT" dirty="0" err="1"/>
              <a:t>receptor</a:t>
            </a:r>
            <a:r>
              <a:rPr lang="it-IT" dirty="0"/>
              <a:t> </a:t>
            </a:r>
            <a:r>
              <a:rPr lang="it-IT" dirty="0" err="1"/>
              <a:t>for</a:t>
            </a:r>
            <a:r>
              <a:rPr lang="it-IT" dirty="0"/>
              <a:t> </a:t>
            </a:r>
            <a:r>
              <a:rPr lang="it-IT" dirty="0" err="1"/>
              <a:t>viral</a:t>
            </a:r>
            <a:r>
              <a:rPr lang="it-IT" dirty="0"/>
              <a:t> RNA, </a:t>
            </a:r>
            <a:r>
              <a:rPr lang="it-IT" dirty="0" err="1"/>
              <a:t>result</a:t>
            </a:r>
            <a:r>
              <a:rPr lang="it-IT" dirty="0"/>
              <a:t> in </a:t>
            </a:r>
            <a:r>
              <a:rPr lang="it-IT" dirty="0" err="1"/>
              <a:t>recurrent</a:t>
            </a:r>
            <a:r>
              <a:rPr lang="it-IT" dirty="0"/>
              <a:t> herpes simplex </a:t>
            </a:r>
            <a:r>
              <a:rPr lang="it-IT" dirty="0" err="1"/>
              <a:t>encephalitis</a:t>
            </a:r>
            <a:r>
              <a:rPr lang="it-IT" dirty="0"/>
              <a:t>, and </a:t>
            </a:r>
            <a:r>
              <a:rPr lang="it-IT" dirty="0" err="1"/>
              <a:t>mutations</a:t>
            </a:r>
            <a:r>
              <a:rPr lang="it-IT" dirty="0"/>
              <a:t> in MYD88, </a:t>
            </a:r>
            <a:r>
              <a:rPr lang="it-IT" dirty="0" err="1"/>
              <a:t>an</a:t>
            </a:r>
            <a:r>
              <a:rPr lang="it-IT" dirty="0"/>
              <a:t> </a:t>
            </a:r>
            <a:r>
              <a:rPr lang="it-IT" dirty="0" err="1"/>
              <a:t>adaptor</a:t>
            </a:r>
            <a:r>
              <a:rPr lang="it-IT" dirty="0"/>
              <a:t> </a:t>
            </a:r>
            <a:r>
              <a:rPr lang="it-IT" dirty="0" err="1"/>
              <a:t>protein</a:t>
            </a:r>
            <a:r>
              <a:rPr lang="it-IT" dirty="0"/>
              <a:t> </a:t>
            </a:r>
            <a:r>
              <a:rPr lang="it-IT" dirty="0" err="1"/>
              <a:t>needed</a:t>
            </a:r>
            <a:r>
              <a:rPr lang="it-IT" dirty="0"/>
              <a:t> </a:t>
            </a:r>
            <a:r>
              <a:rPr lang="it-IT" dirty="0" err="1"/>
              <a:t>for</a:t>
            </a:r>
            <a:r>
              <a:rPr lang="it-IT" dirty="0"/>
              <a:t> </a:t>
            </a:r>
            <a:r>
              <a:rPr lang="it-IT" dirty="0" err="1"/>
              <a:t>signaling</a:t>
            </a:r>
            <a:r>
              <a:rPr lang="it-IT" dirty="0"/>
              <a:t> downstream </a:t>
            </a:r>
            <a:r>
              <a:rPr lang="it-IT" dirty="0" err="1"/>
              <a:t>of</a:t>
            </a:r>
            <a:r>
              <a:rPr lang="it-IT" dirty="0"/>
              <a:t> multiple </a:t>
            </a:r>
            <a:r>
              <a:rPr lang="it-IT" dirty="0" err="1"/>
              <a:t>TLRs</a:t>
            </a:r>
            <a:r>
              <a:rPr lang="it-IT" dirty="0"/>
              <a:t>, are </a:t>
            </a:r>
            <a:r>
              <a:rPr lang="it-IT" dirty="0" err="1"/>
              <a:t>associated</a:t>
            </a:r>
            <a:r>
              <a:rPr lang="it-IT" dirty="0"/>
              <a:t> </a:t>
            </a:r>
            <a:r>
              <a:rPr lang="it-IT" dirty="0" err="1"/>
              <a:t>with</a:t>
            </a:r>
            <a:r>
              <a:rPr lang="it-IT" dirty="0"/>
              <a:t> </a:t>
            </a:r>
            <a:r>
              <a:rPr lang="it-IT" dirty="0" err="1"/>
              <a:t>destructive</a:t>
            </a:r>
            <a:r>
              <a:rPr lang="it-IT" dirty="0"/>
              <a:t> </a:t>
            </a:r>
            <a:r>
              <a:rPr lang="it-IT" dirty="0" err="1"/>
              <a:t>bacterial</a:t>
            </a:r>
            <a:r>
              <a:rPr lang="it-IT" dirty="0"/>
              <a:t> </a:t>
            </a:r>
            <a:r>
              <a:rPr lang="it-IT" dirty="0" err="1"/>
              <a:t>pneumonias</a:t>
            </a:r>
            <a:r>
              <a:rPr lang="it-IT" dirty="0"/>
              <a:t>.</a:t>
            </a:r>
          </a:p>
        </p:txBody>
      </p:sp>
    </p:spTree>
    <p:extLst>
      <p:ext uri="{BB962C8B-B14F-4D97-AF65-F5344CB8AC3E}">
        <p14:creationId xmlns:p14="http://schemas.microsoft.com/office/powerpoint/2010/main" val="1044640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9022" y="292984"/>
            <a:ext cx="8593957" cy="5632311"/>
          </a:xfrm>
          <a:prstGeom prst="rect">
            <a:avLst/>
          </a:prstGeom>
        </p:spPr>
        <p:txBody>
          <a:bodyPr wrap="square">
            <a:spAutoFit/>
          </a:bodyPr>
          <a:lstStyle/>
          <a:p>
            <a:r>
              <a:rPr lang="it-IT" b="1" dirty="0" err="1"/>
              <a:t>Deficiency</a:t>
            </a:r>
            <a:r>
              <a:rPr lang="it-IT" b="1" dirty="0"/>
              <a:t> </a:t>
            </a:r>
            <a:r>
              <a:rPr lang="it-IT" b="1" dirty="0" err="1"/>
              <a:t>of</a:t>
            </a:r>
            <a:r>
              <a:rPr lang="it-IT" b="1" dirty="0"/>
              <a:t> </a:t>
            </a:r>
            <a:r>
              <a:rPr lang="it-IT" b="1" dirty="0" err="1"/>
              <a:t>several</a:t>
            </a:r>
            <a:r>
              <a:rPr lang="it-IT" b="1" dirty="0"/>
              <a:t> </a:t>
            </a:r>
            <a:r>
              <a:rPr lang="it-IT" b="1" dirty="0" err="1"/>
              <a:t>complement</a:t>
            </a:r>
            <a:r>
              <a:rPr lang="it-IT" b="1" dirty="0"/>
              <a:t> </a:t>
            </a:r>
            <a:r>
              <a:rPr lang="it-IT" b="1" dirty="0" err="1"/>
              <a:t>components</a:t>
            </a:r>
            <a:r>
              <a:rPr lang="it-IT" b="1" dirty="0"/>
              <a:t> </a:t>
            </a:r>
            <a:r>
              <a:rPr lang="it-IT" b="1" dirty="0" err="1"/>
              <a:t>have</a:t>
            </a:r>
            <a:r>
              <a:rPr lang="it-IT" b="1" dirty="0"/>
              <a:t> </a:t>
            </a:r>
            <a:r>
              <a:rPr lang="it-IT" b="1" dirty="0" err="1"/>
              <a:t>been</a:t>
            </a:r>
            <a:r>
              <a:rPr lang="it-IT" b="1" dirty="0"/>
              <a:t> </a:t>
            </a:r>
            <a:r>
              <a:rPr lang="it-IT" b="1" dirty="0" err="1"/>
              <a:t>described</a:t>
            </a:r>
            <a:r>
              <a:rPr lang="it-IT" b="1" dirty="0"/>
              <a:t>, </a:t>
            </a:r>
            <a:r>
              <a:rPr lang="it-IT" b="1" dirty="0" err="1"/>
              <a:t>with</a:t>
            </a:r>
            <a:r>
              <a:rPr lang="it-IT" b="1" dirty="0"/>
              <a:t> C2 </a:t>
            </a:r>
            <a:r>
              <a:rPr lang="it-IT" b="1" dirty="0" err="1"/>
              <a:t>deficiency</a:t>
            </a:r>
            <a:r>
              <a:rPr lang="it-IT" b="1" dirty="0"/>
              <a:t> </a:t>
            </a:r>
            <a:r>
              <a:rPr lang="it-IT" b="1" dirty="0" err="1"/>
              <a:t>being</a:t>
            </a:r>
            <a:r>
              <a:rPr lang="it-IT" b="1" dirty="0"/>
              <a:t> the </a:t>
            </a:r>
            <a:r>
              <a:rPr lang="it-IT" b="1" dirty="0" err="1"/>
              <a:t>most</a:t>
            </a:r>
            <a:r>
              <a:rPr lang="it-IT" b="1" dirty="0"/>
              <a:t> common. </a:t>
            </a:r>
          </a:p>
          <a:p>
            <a:r>
              <a:rPr lang="it-IT" dirty="0" err="1"/>
              <a:t>Deficiencies</a:t>
            </a:r>
            <a:r>
              <a:rPr lang="it-IT" dirty="0"/>
              <a:t> </a:t>
            </a:r>
            <a:r>
              <a:rPr lang="it-IT" dirty="0" err="1"/>
              <a:t>of</a:t>
            </a:r>
            <a:r>
              <a:rPr lang="it-IT" dirty="0"/>
              <a:t> C2 or C4, </a:t>
            </a:r>
            <a:r>
              <a:rPr lang="it-IT" dirty="0" err="1"/>
              <a:t>early</a:t>
            </a:r>
            <a:r>
              <a:rPr lang="it-IT" dirty="0"/>
              <a:t> </a:t>
            </a:r>
            <a:r>
              <a:rPr lang="it-IT" dirty="0" err="1"/>
              <a:t>components</a:t>
            </a:r>
            <a:r>
              <a:rPr lang="it-IT" dirty="0"/>
              <a:t> </a:t>
            </a:r>
            <a:r>
              <a:rPr lang="it-IT" dirty="0" err="1"/>
              <a:t>of</a:t>
            </a:r>
            <a:r>
              <a:rPr lang="it-IT" dirty="0"/>
              <a:t> the </a:t>
            </a:r>
            <a:r>
              <a:rPr lang="it-IT" dirty="0" err="1"/>
              <a:t>classical</a:t>
            </a:r>
            <a:r>
              <a:rPr lang="it-IT" dirty="0"/>
              <a:t> </a:t>
            </a:r>
            <a:r>
              <a:rPr lang="it-IT" dirty="0" err="1"/>
              <a:t>pathway</a:t>
            </a:r>
            <a:r>
              <a:rPr lang="it-IT" dirty="0"/>
              <a:t>, are </a:t>
            </a:r>
            <a:r>
              <a:rPr lang="it-IT" dirty="0" err="1"/>
              <a:t>associated</a:t>
            </a:r>
            <a:r>
              <a:rPr lang="it-IT" dirty="0"/>
              <a:t> </a:t>
            </a:r>
            <a:r>
              <a:rPr lang="it-IT" dirty="0" err="1"/>
              <a:t>with</a:t>
            </a:r>
            <a:r>
              <a:rPr lang="it-IT" dirty="0"/>
              <a:t> </a:t>
            </a:r>
            <a:r>
              <a:rPr lang="it-IT" dirty="0" err="1"/>
              <a:t>increased</a:t>
            </a:r>
            <a:r>
              <a:rPr lang="it-IT" dirty="0"/>
              <a:t> </a:t>
            </a:r>
            <a:r>
              <a:rPr lang="it-IT" dirty="0" err="1"/>
              <a:t>bacterial</a:t>
            </a:r>
            <a:r>
              <a:rPr lang="it-IT" dirty="0"/>
              <a:t> or </a:t>
            </a:r>
            <a:r>
              <a:rPr lang="it-IT" dirty="0" err="1"/>
              <a:t>viral</a:t>
            </a:r>
            <a:r>
              <a:rPr lang="it-IT" dirty="0"/>
              <a:t> </a:t>
            </a:r>
            <a:r>
              <a:rPr lang="it-IT" dirty="0" err="1"/>
              <a:t>infections</a:t>
            </a:r>
            <a:r>
              <a:rPr lang="it-IT" dirty="0"/>
              <a:t>; </a:t>
            </a:r>
            <a:r>
              <a:rPr lang="it-IT" dirty="0" err="1"/>
              <a:t>however</a:t>
            </a:r>
            <a:r>
              <a:rPr lang="it-IT" dirty="0"/>
              <a:t>, </a:t>
            </a:r>
            <a:r>
              <a:rPr lang="it-IT" dirty="0" err="1"/>
              <a:t>many</a:t>
            </a:r>
            <a:r>
              <a:rPr lang="it-IT" dirty="0"/>
              <a:t> </a:t>
            </a:r>
            <a:r>
              <a:rPr lang="it-IT" dirty="0" err="1"/>
              <a:t>patients</a:t>
            </a:r>
            <a:r>
              <a:rPr lang="it-IT" dirty="0"/>
              <a:t> are </a:t>
            </a:r>
            <a:r>
              <a:rPr lang="it-IT" dirty="0" err="1"/>
              <a:t>asymptomatic</a:t>
            </a:r>
            <a:r>
              <a:rPr lang="it-IT" dirty="0"/>
              <a:t>, </a:t>
            </a:r>
            <a:r>
              <a:rPr lang="it-IT" dirty="0" err="1"/>
              <a:t>presumably</a:t>
            </a:r>
            <a:r>
              <a:rPr lang="it-IT" dirty="0"/>
              <a:t> </a:t>
            </a:r>
            <a:r>
              <a:rPr lang="it-IT" dirty="0" err="1"/>
              <a:t>because</a:t>
            </a:r>
            <a:r>
              <a:rPr lang="it-IT" dirty="0"/>
              <a:t> the alternative </a:t>
            </a:r>
            <a:r>
              <a:rPr lang="it-IT" dirty="0" err="1"/>
              <a:t>complement</a:t>
            </a:r>
            <a:r>
              <a:rPr lang="it-IT" dirty="0"/>
              <a:t> </a:t>
            </a:r>
            <a:r>
              <a:rPr lang="it-IT" dirty="0" err="1"/>
              <a:t>pathway</a:t>
            </a:r>
            <a:r>
              <a:rPr lang="it-IT" dirty="0"/>
              <a:t> </a:t>
            </a:r>
            <a:r>
              <a:rPr lang="it-IT" dirty="0" err="1"/>
              <a:t>is</a:t>
            </a:r>
            <a:r>
              <a:rPr lang="it-IT" dirty="0"/>
              <a:t> </a:t>
            </a:r>
            <a:r>
              <a:rPr lang="it-IT" dirty="0" err="1"/>
              <a:t>able</a:t>
            </a:r>
            <a:r>
              <a:rPr lang="it-IT" dirty="0"/>
              <a:t> </a:t>
            </a:r>
            <a:r>
              <a:rPr lang="it-IT" dirty="0" err="1"/>
              <a:t>to</a:t>
            </a:r>
            <a:r>
              <a:rPr lang="it-IT" dirty="0"/>
              <a:t> </a:t>
            </a:r>
            <a:r>
              <a:rPr lang="it-IT" dirty="0" err="1"/>
              <a:t>control</a:t>
            </a:r>
            <a:r>
              <a:rPr lang="it-IT" dirty="0"/>
              <a:t> </a:t>
            </a:r>
            <a:r>
              <a:rPr lang="it-IT" dirty="0" err="1"/>
              <a:t>most</a:t>
            </a:r>
            <a:r>
              <a:rPr lang="it-IT" dirty="0"/>
              <a:t> </a:t>
            </a:r>
            <a:r>
              <a:rPr lang="it-IT" dirty="0" err="1"/>
              <a:t>infections</a:t>
            </a:r>
            <a:r>
              <a:rPr lang="it-IT" dirty="0"/>
              <a:t>. </a:t>
            </a:r>
            <a:r>
              <a:rPr lang="it-IT" dirty="0" err="1"/>
              <a:t>Surprisingly</a:t>
            </a:r>
            <a:r>
              <a:rPr lang="it-IT" dirty="0"/>
              <a:t>, in some </a:t>
            </a:r>
            <a:r>
              <a:rPr lang="it-IT" dirty="0" err="1"/>
              <a:t>patients</a:t>
            </a:r>
            <a:r>
              <a:rPr lang="it-IT" dirty="0"/>
              <a:t> </a:t>
            </a:r>
            <a:r>
              <a:rPr lang="it-IT" dirty="0" err="1"/>
              <a:t>with</a:t>
            </a:r>
            <a:r>
              <a:rPr lang="it-IT" dirty="0"/>
              <a:t> C2, C4, or C1q </a:t>
            </a:r>
            <a:r>
              <a:rPr lang="it-IT" dirty="0" err="1"/>
              <a:t>deficiency</a:t>
            </a:r>
            <a:r>
              <a:rPr lang="it-IT" dirty="0"/>
              <a:t>, the </a:t>
            </a:r>
            <a:r>
              <a:rPr lang="it-IT" dirty="0" err="1"/>
              <a:t>dominant</a:t>
            </a:r>
            <a:r>
              <a:rPr lang="it-IT" dirty="0"/>
              <a:t> </a:t>
            </a:r>
            <a:r>
              <a:rPr lang="it-IT" dirty="0" err="1"/>
              <a:t>manifestation</a:t>
            </a:r>
            <a:r>
              <a:rPr lang="it-IT" dirty="0"/>
              <a:t> </a:t>
            </a:r>
            <a:r>
              <a:rPr lang="it-IT" dirty="0" err="1"/>
              <a:t>is</a:t>
            </a:r>
            <a:r>
              <a:rPr lang="it-IT" dirty="0"/>
              <a:t> </a:t>
            </a:r>
            <a:r>
              <a:rPr lang="it-IT" dirty="0" err="1"/>
              <a:t>an</a:t>
            </a:r>
            <a:r>
              <a:rPr lang="it-IT" dirty="0"/>
              <a:t> </a:t>
            </a:r>
            <a:r>
              <a:rPr lang="it-IT" dirty="0" err="1"/>
              <a:t>SLE-like</a:t>
            </a:r>
            <a:r>
              <a:rPr lang="it-IT" dirty="0"/>
              <a:t> autoimmune </a:t>
            </a:r>
            <a:r>
              <a:rPr lang="it-IT" dirty="0" err="1"/>
              <a:t>disease</a:t>
            </a:r>
            <a:r>
              <a:rPr lang="it-IT" dirty="0"/>
              <a:t>, </a:t>
            </a:r>
            <a:r>
              <a:rPr lang="it-IT" dirty="0" err="1"/>
              <a:t>possibly</a:t>
            </a:r>
            <a:r>
              <a:rPr lang="it-IT" dirty="0"/>
              <a:t> </a:t>
            </a:r>
            <a:r>
              <a:rPr lang="it-IT" dirty="0" err="1"/>
              <a:t>because</a:t>
            </a:r>
            <a:r>
              <a:rPr lang="it-IT" dirty="0"/>
              <a:t> </a:t>
            </a:r>
            <a:r>
              <a:rPr lang="it-IT" dirty="0" err="1"/>
              <a:t>these</a:t>
            </a:r>
            <a:r>
              <a:rPr lang="it-IT" dirty="0"/>
              <a:t> </a:t>
            </a:r>
            <a:r>
              <a:rPr lang="it-IT" dirty="0" err="1"/>
              <a:t>factors</a:t>
            </a:r>
            <a:r>
              <a:rPr lang="it-IT" dirty="0"/>
              <a:t> are </a:t>
            </a:r>
            <a:r>
              <a:rPr lang="it-IT" dirty="0" err="1"/>
              <a:t>involved</a:t>
            </a:r>
            <a:r>
              <a:rPr lang="it-IT" dirty="0"/>
              <a:t> in </a:t>
            </a:r>
            <a:r>
              <a:rPr lang="it-IT" dirty="0" err="1"/>
              <a:t>clearance</a:t>
            </a:r>
            <a:r>
              <a:rPr lang="it-IT" dirty="0"/>
              <a:t> </a:t>
            </a:r>
            <a:r>
              <a:rPr lang="it-IT" dirty="0" err="1"/>
              <a:t>of</a:t>
            </a:r>
            <a:r>
              <a:rPr lang="it-IT" dirty="0"/>
              <a:t> immune </a:t>
            </a:r>
            <a:r>
              <a:rPr lang="it-IT" dirty="0" err="1"/>
              <a:t>complexes</a:t>
            </a:r>
            <a:r>
              <a:rPr lang="it-IT" dirty="0"/>
              <a:t>. </a:t>
            </a:r>
            <a:r>
              <a:rPr lang="it-IT" dirty="0" err="1"/>
              <a:t>Deficiency</a:t>
            </a:r>
            <a:r>
              <a:rPr lang="it-IT" dirty="0"/>
              <a:t> </a:t>
            </a:r>
            <a:r>
              <a:rPr lang="it-IT" dirty="0" err="1"/>
              <a:t>of</a:t>
            </a:r>
            <a:r>
              <a:rPr lang="it-IT" dirty="0"/>
              <a:t> C3 </a:t>
            </a:r>
            <a:r>
              <a:rPr lang="it-IT" dirty="0" err="1"/>
              <a:t>is</a:t>
            </a:r>
            <a:r>
              <a:rPr lang="it-IT" dirty="0"/>
              <a:t> rare. </a:t>
            </a:r>
            <a:r>
              <a:rPr lang="it-IT" dirty="0" err="1"/>
              <a:t>It</a:t>
            </a:r>
            <a:r>
              <a:rPr lang="it-IT" dirty="0"/>
              <a:t> </a:t>
            </a:r>
            <a:r>
              <a:rPr lang="it-IT" dirty="0" err="1"/>
              <a:t>is</a:t>
            </a:r>
            <a:r>
              <a:rPr lang="it-IT" dirty="0"/>
              <a:t> </a:t>
            </a:r>
            <a:r>
              <a:rPr lang="it-IT" dirty="0" err="1"/>
              <a:t>associated</a:t>
            </a:r>
            <a:r>
              <a:rPr lang="it-IT" dirty="0"/>
              <a:t> </a:t>
            </a:r>
            <a:r>
              <a:rPr lang="it-IT" dirty="0" err="1"/>
              <a:t>with</a:t>
            </a:r>
            <a:r>
              <a:rPr lang="it-IT" dirty="0"/>
              <a:t> severe </a:t>
            </a:r>
            <a:r>
              <a:rPr lang="it-IT" dirty="0" err="1"/>
              <a:t>pyogenic</a:t>
            </a:r>
            <a:r>
              <a:rPr lang="it-IT" dirty="0"/>
              <a:t> </a:t>
            </a:r>
            <a:r>
              <a:rPr lang="it-IT" dirty="0" err="1"/>
              <a:t>infections</a:t>
            </a:r>
            <a:r>
              <a:rPr lang="it-IT" dirty="0"/>
              <a:t> </a:t>
            </a:r>
            <a:r>
              <a:rPr lang="it-IT" dirty="0" err="1"/>
              <a:t>as</a:t>
            </a:r>
            <a:r>
              <a:rPr lang="it-IT" dirty="0"/>
              <a:t> </a:t>
            </a:r>
            <a:r>
              <a:rPr lang="it-IT" dirty="0" err="1"/>
              <a:t>well</a:t>
            </a:r>
            <a:r>
              <a:rPr lang="it-IT" dirty="0"/>
              <a:t> </a:t>
            </a:r>
            <a:r>
              <a:rPr lang="it-IT" dirty="0" err="1"/>
              <a:t>as</a:t>
            </a:r>
            <a:r>
              <a:rPr lang="it-IT" dirty="0"/>
              <a:t> immune </a:t>
            </a:r>
            <a:r>
              <a:rPr lang="it-IT" dirty="0" err="1"/>
              <a:t>complex–mediated</a:t>
            </a:r>
            <a:r>
              <a:rPr lang="it-IT" dirty="0"/>
              <a:t> </a:t>
            </a:r>
            <a:r>
              <a:rPr lang="it-IT" dirty="0" err="1"/>
              <a:t>glomerulonephritis</a:t>
            </a:r>
            <a:r>
              <a:rPr lang="it-IT" dirty="0"/>
              <a:t>. </a:t>
            </a:r>
            <a:r>
              <a:rPr lang="it-IT" dirty="0" err="1"/>
              <a:t>Deficiency</a:t>
            </a:r>
            <a:r>
              <a:rPr lang="it-IT" dirty="0"/>
              <a:t> </a:t>
            </a:r>
            <a:r>
              <a:rPr lang="it-IT" dirty="0" err="1"/>
              <a:t>of</a:t>
            </a:r>
            <a:r>
              <a:rPr lang="it-IT" dirty="0"/>
              <a:t> the late </a:t>
            </a:r>
            <a:r>
              <a:rPr lang="it-IT" dirty="0" err="1"/>
              <a:t>components</a:t>
            </a:r>
            <a:r>
              <a:rPr lang="it-IT" dirty="0"/>
              <a:t> C5 </a:t>
            </a:r>
            <a:r>
              <a:rPr lang="it-IT" dirty="0" err="1"/>
              <a:t>to</a:t>
            </a:r>
            <a:r>
              <a:rPr lang="it-IT" dirty="0"/>
              <a:t> C9 </a:t>
            </a:r>
            <a:r>
              <a:rPr lang="it-IT" dirty="0" err="1"/>
              <a:t>results</a:t>
            </a:r>
            <a:r>
              <a:rPr lang="it-IT" dirty="0"/>
              <a:t> in </a:t>
            </a:r>
            <a:r>
              <a:rPr lang="it-IT" dirty="0" err="1"/>
              <a:t>increased</a:t>
            </a:r>
            <a:r>
              <a:rPr lang="it-IT" dirty="0"/>
              <a:t> </a:t>
            </a:r>
            <a:r>
              <a:rPr lang="it-IT" dirty="0" err="1"/>
              <a:t>susceptibility</a:t>
            </a:r>
            <a:r>
              <a:rPr lang="it-IT" dirty="0"/>
              <a:t> </a:t>
            </a:r>
            <a:r>
              <a:rPr lang="it-IT" dirty="0" err="1"/>
              <a:t>to</a:t>
            </a:r>
            <a:r>
              <a:rPr lang="it-IT" dirty="0"/>
              <a:t> </a:t>
            </a:r>
            <a:r>
              <a:rPr lang="it-IT" dirty="0" err="1"/>
              <a:t>recurrent</a:t>
            </a:r>
            <a:r>
              <a:rPr lang="it-IT" dirty="0"/>
              <a:t> </a:t>
            </a:r>
            <a:r>
              <a:rPr lang="it-IT" dirty="0" err="1"/>
              <a:t>neisserial</a:t>
            </a:r>
            <a:r>
              <a:rPr lang="it-IT" dirty="0"/>
              <a:t> (</a:t>
            </a:r>
            <a:r>
              <a:rPr lang="it-IT" dirty="0" err="1"/>
              <a:t>gonococcal</a:t>
            </a:r>
            <a:r>
              <a:rPr lang="it-IT" dirty="0"/>
              <a:t> and </a:t>
            </a:r>
            <a:r>
              <a:rPr lang="it-IT" dirty="0" err="1"/>
              <a:t>meningococcal</a:t>
            </a:r>
            <a:r>
              <a:rPr lang="it-IT" dirty="0"/>
              <a:t>) </a:t>
            </a:r>
            <a:r>
              <a:rPr lang="it-IT" dirty="0" err="1"/>
              <a:t>infections</a:t>
            </a:r>
            <a:r>
              <a:rPr lang="it-IT" dirty="0"/>
              <a:t>, </a:t>
            </a:r>
            <a:r>
              <a:rPr lang="it-IT" dirty="0" err="1"/>
              <a:t>as</a:t>
            </a:r>
            <a:r>
              <a:rPr lang="it-IT" dirty="0"/>
              <a:t> </a:t>
            </a:r>
            <a:r>
              <a:rPr lang="it-IT" dirty="0" err="1"/>
              <a:t>Neisseria</a:t>
            </a:r>
            <a:r>
              <a:rPr lang="it-IT" dirty="0"/>
              <a:t> </a:t>
            </a:r>
            <a:r>
              <a:rPr lang="it-IT" dirty="0" err="1"/>
              <a:t>bacteria</a:t>
            </a:r>
            <a:r>
              <a:rPr lang="it-IT" dirty="0"/>
              <a:t> </a:t>
            </a:r>
            <a:r>
              <a:rPr lang="it-IT" dirty="0" err="1"/>
              <a:t>have</a:t>
            </a:r>
            <a:r>
              <a:rPr lang="it-IT" dirty="0"/>
              <a:t> </a:t>
            </a:r>
            <a:r>
              <a:rPr lang="it-IT" dirty="0" err="1"/>
              <a:t>thin</a:t>
            </a:r>
            <a:r>
              <a:rPr lang="it-IT" dirty="0"/>
              <a:t> </a:t>
            </a:r>
            <a:r>
              <a:rPr lang="it-IT" dirty="0" err="1"/>
              <a:t>cell</a:t>
            </a:r>
            <a:r>
              <a:rPr lang="it-IT" dirty="0"/>
              <a:t> </a:t>
            </a:r>
            <a:r>
              <a:rPr lang="it-IT" dirty="0" err="1"/>
              <a:t>walls</a:t>
            </a:r>
            <a:r>
              <a:rPr lang="it-IT" dirty="0"/>
              <a:t> and are </a:t>
            </a:r>
            <a:r>
              <a:rPr lang="it-IT" dirty="0" err="1"/>
              <a:t>especially</a:t>
            </a:r>
            <a:r>
              <a:rPr lang="it-IT" dirty="0"/>
              <a:t> </a:t>
            </a:r>
            <a:r>
              <a:rPr lang="it-IT" dirty="0" err="1"/>
              <a:t>susceptible</a:t>
            </a:r>
            <a:r>
              <a:rPr lang="it-IT" dirty="0"/>
              <a:t> </a:t>
            </a:r>
            <a:r>
              <a:rPr lang="it-IT" dirty="0" err="1"/>
              <a:t>to</a:t>
            </a:r>
            <a:r>
              <a:rPr lang="it-IT" dirty="0"/>
              <a:t> the </a:t>
            </a:r>
            <a:r>
              <a:rPr lang="it-IT" dirty="0" err="1"/>
              <a:t>lytic</a:t>
            </a:r>
            <a:r>
              <a:rPr lang="it-IT" dirty="0"/>
              <a:t> </a:t>
            </a:r>
            <a:r>
              <a:rPr lang="it-IT" dirty="0" err="1"/>
              <a:t>actions</a:t>
            </a:r>
            <a:r>
              <a:rPr lang="it-IT" dirty="0"/>
              <a:t> </a:t>
            </a:r>
            <a:r>
              <a:rPr lang="it-IT" dirty="0" err="1"/>
              <a:t>of</a:t>
            </a:r>
            <a:r>
              <a:rPr lang="it-IT" dirty="0"/>
              <a:t> </a:t>
            </a:r>
            <a:r>
              <a:rPr lang="it-IT" dirty="0" err="1"/>
              <a:t>complement</a:t>
            </a:r>
            <a:r>
              <a:rPr lang="it-IT" dirty="0"/>
              <a:t>.</a:t>
            </a:r>
          </a:p>
          <a:p>
            <a:endParaRPr lang="it-IT" dirty="0"/>
          </a:p>
          <a:p>
            <a:r>
              <a:rPr lang="it-IT" b="1" dirty="0" err="1"/>
              <a:t>Defects</a:t>
            </a:r>
            <a:r>
              <a:rPr lang="it-IT" b="1" dirty="0"/>
              <a:t> in </a:t>
            </a:r>
            <a:r>
              <a:rPr lang="it-IT" b="1" dirty="0" err="1"/>
              <a:t>complement</a:t>
            </a:r>
            <a:r>
              <a:rPr lang="it-IT" b="1" dirty="0"/>
              <a:t> </a:t>
            </a:r>
            <a:r>
              <a:rPr lang="it-IT" b="1" dirty="0" err="1"/>
              <a:t>regulatory</a:t>
            </a:r>
            <a:r>
              <a:rPr lang="it-IT" b="1" dirty="0"/>
              <a:t> </a:t>
            </a:r>
            <a:r>
              <a:rPr lang="it-IT" b="1" dirty="0" err="1"/>
              <a:t>proteins</a:t>
            </a:r>
            <a:r>
              <a:rPr lang="it-IT" b="1" dirty="0"/>
              <a:t> </a:t>
            </a:r>
            <a:r>
              <a:rPr lang="it-IT" b="1" dirty="0" err="1"/>
              <a:t>result</a:t>
            </a:r>
            <a:r>
              <a:rPr lang="it-IT" b="1" dirty="0"/>
              <a:t> in </a:t>
            </a:r>
            <a:r>
              <a:rPr lang="it-IT" b="1" dirty="0" err="1"/>
              <a:t>excessive</a:t>
            </a:r>
            <a:r>
              <a:rPr lang="it-IT" b="1" dirty="0"/>
              <a:t> </a:t>
            </a:r>
            <a:r>
              <a:rPr lang="it-IT" b="1" dirty="0" err="1"/>
              <a:t>inflammation</a:t>
            </a:r>
            <a:r>
              <a:rPr lang="it-IT" b="1" dirty="0"/>
              <a:t> or </a:t>
            </a:r>
            <a:r>
              <a:rPr lang="it-IT" b="1" dirty="0" err="1"/>
              <a:t>cell</a:t>
            </a:r>
            <a:r>
              <a:rPr lang="it-IT" b="1" dirty="0"/>
              <a:t> </a:t>
            </a:r>
            <a:r>
              <a:rPr lang="it-IT" b="1" dirty="0" err="1"/>
              <a:t>injury</a:t>
            </a:r>
            <a:r>
              <a:rPr lang="it-IT" b="1" dirty="0"/>
              <a:t>. </a:t>
            </a:r>
            <a:r>
              <a:rPr lang="it-IT" dirty="0"/>
              <a:t>A </a:t>
            </a:r>
            <a:r>
              <a:rPr lang="it-IT" dirty="0" err="1"/>
              <a:t>deficiency</a:t>
            </a:r>
            <a:r>
              <a:rPr lang="it-IT" dirty="0"/>
              <a:t> </a:t>
            </a:r>
            <a:r>
              <a:rPr lang="it-IT" dirty="0" err="1"/>
              <a:t>of</a:t>
            </a:r>
            <a:r>
              <a:rPr lang="it-IT" dirty="0"/>
              <a:t> C1 </a:t>
            </a:r>
            <a:r>
              <a:rPr lang="it-IT" dirty="0" err="1"/>
              <a:t>inhibitor</a:t>
            </a:r>
            <a:r>
              <a:rPr lang="it-IT" dirty="0"/>
              <a:t> (C1 INH) </a:t>
            </a:r>
            <a:r>
              <a:rPr lang="it-IT" dirty="0" err="1"/>
              <a:t>gives</a:t>
            </a:r>
            <a:r>
              <a:rPr lang="it-IT" dirty="0"/>
              <a:t> rise </a:t>
            </a:r>
            <a:r>
              <a:rPr lang="it-IT" dirty="0" err="1"/>
              <a:t>to</a:t>
            </a:r>
            <a:r>
              <a:rPr lang="it-IT" dirty="0"/>
              <a:t> </a:t>
            </a:r>
            <a:r>
              <a:rPr lang="it-IT" dirty="0" err="1"/>
              <a:t>an</a:t>
            </a:r>
            <a:r>
              <a:rPr lang="it-IT" dirty="0"/>
              <a:t> </a:t>
            </a:r>
            <a:r>
              <a:rPr lang="it-IT" dirty="0" err="1"/>
              <a:t>autosomal</a:t>
            </a:r>
            <a:r>
              <a:rPr lang="it-IT" dirty="0"/>
              <a:t> </a:t>
            </a:r>
            <a:r>
              <a:rPr lang="it-IT" dirty="0" err="1"/>
              <a:t>dominant</a:t>
            </a:r>
            <a:r>
              <a:rPr lang="it-IT" dirty="0"/>
              <a:t> </a:t>
            </a:r>
            <a:r>
              <a:rPr lang="it-IT" dirty="0" err="1"/>
              <a:t>disorder</a:t>
            </a:r>
            <a:r>
              <a:rPr lang="it-IT" dirty="0"/>
              <a:t> </a:t>
            </a:r>
            <a:r>
              <a:rPr lang="it-IT" dirty="0" err="1"/>
              <a:t>called</a:t>
            </a:r>
            <a:r>
              <a:rPr lang="it-IT" dirty="0"/>
              <a:t> </a:t>
            </a:r>
            <a:r>
              <a:rPr lang="it-IT" dirty="0" err="1"/>
              <a:t>hereditary</a:t>
            </a:r>
            <a:r>
              <a:rPr lang="it-IT" dirty="0"/>
              <a:t> </a:t>
            </a:r>
            <a:r>
              <a:rPr lang="it-IT" dirty="0" err="1"/>
              <a:t>angioedema</a:t>
            </a:r>
            <a:r>
              <a:rPr lang="it-IT" dirty="0"/>
              <a:t>, C1 INH </a:t>
            </a:r>
            <a:r>
              <a:rPr lang="it-IT" dirty="0" err="1"/>
              <a:t>is</a:t>
            </a:r>
            <a:r>
              <a:rPr lang="it-IT" dirty="0"/>
              <a:t> </a:t>
            </a:r>
            <a:r>
              <a:rPr lang="it-IT" dirty="0" err="1"/>
              <a:t>an</a:t>
            </a:r>
            <a:r>
              <a:rPr lang="it-IT" dirty="0"/>
              <a:t> </a:t>
            </a:r>
            <a:r>
              <a:rPr lang="it-IT" dirty="0" err="1"/>
              <a:t>inhibitor</a:t>
            </a:r>
            <a:r>
              <a:rPr lang="it-IT" dirty="0"/>
              <a:t> </a:t>
            </a:r>
            <a:r>
              <a:rPr lang="it-IT" dirty="0" err="1"/>
              <a:t>of</a:t>
            </a:r>
            <a:r>
              <a:rPr lang="it-IT" dirty="0"/>
              <a:t> </a:t>
            </a:r>
            <a:r>
              <a:rPr lang="it-IT" dirty="0" err="1"/>
              <a:t>many</a:t>
            </a:r>
            <a:r>
              <a:rPr lang="it-IT" dirty="0"/>
              <a:t> </a:t>
            </a:r>
            <a:r>
              <a:rPr lang="it-IT" dirty="0" err="1"/>
              <a:t>proteases</a:t>
            </a:r>
            <a:r>
              <a:rPr lang="it-IT" dirty="0"/>
              <a:t>, </a:t>
            </a:r>
            <a:r>
              <a:rPr lang="it-IT" dirty="0" err="1"/>
              <a:t>including</a:t>
            </a:r>
            <a:r>
              <a:rPr lang="it-IT" dirty="0"/>
              <a:t> </a:t>
            </a:r>
            <a:r>
              <a:rPr lang="it-IT" dirty="0" err="1"/>
              <a:t>kallikrein</a:t>
            </a:r>
            <a:r>
              <a:rPr lang="it-IT" dirty="0"/>
              <a:t> and </a:t>
            </a:r>
            <a:r>
              <a:rPr lang="it-IT" dirty="0" err="1"/>
              <a:t>coagulation</a:t>
            </a:r>
            <a:r>
              <a:rPr lang="it-IT" dirty="0"/>
              <a:t> </a:t>
            </a:r>
            <a:r>
              <a:rPr lang="it-IT" dirty="0" err="1"/>
              <a:t>factor</a:t>
            </a:r>
            <a:r>
              <a:rPr lang="it-IT" dirty="0"/>
              <a:t> XII, </a:t>
            </a:r>
            <a:r>
              <a:rPr lang="it-IT" dirty="0" err="1"/>
              <a:t>both</a:t>
            </a:r>
            <a:r>
              <a:rPr lang="it-IT" dirty="0"/>
              <a:t> </a:t>
            </a:r>
            <a:r>
              <a:rPr lang="it-IT" dirty="0" err="1"/>
              <a:t>of</a:t>
            </a:r>
            <a:r>
              <a:rPr lang="it-IT" dirty="0"/>
              <a:t> </a:t>
            </a:r>
            <a:r>
              <a:rPr lang="it-IT" dirty="0" err="1"/>
              <a:t>which</a:t>
            </a:r>
            <a:r>
              <a:rPr lang="it-IT" dirty="0"/>
              <a:t> are </a:t>
            </a:r>
            <a:r>
              <a:rPr lang="it-IT" dirty="0" err="1"/>
              <a:t>involved</a:t>
            </a:r>
            <a:r>
              <a:rPr lang="it-IT" dirty="0"/>
              <a:t> in the production </a:t>
            </a:r>
            <a:r>
              <a:rPr lang="it-IT" dirty="0" err="1"/>
              <a:t>of</a:t>
            </a:r>
            <a:r>
              <a:rPr lang="it-IT" dirty="0"/>
              <a:t> </a:t>
            </a:r>
            <a:r>
              <a:rPr lang="it-IT" dirty="0" err="1"/>
              <a:t>vasoactive</a:t>
            </a:r>
            <a:r>
              <a:rPr lang="it-IT" dirty="0"/>
              <a:t> </a:t>
            </a:r>
            <a:r>
              <a:rPr lang="it-IT" dirty="0" err="1"/>
              <a:t>peptides</a:t>
            </a:r>
            <a:r>
              <a:rPr lang="it-IT" dirty="0"/>
              <a:t> </a:t>
            </a:r>
            <a:r>
              <a:rPr lang="it-IT" dirty="0" err="1"/>
              <a:t>such</a:t>
            </a:r>
            <a:r>
              <a:rPr lang="it-IT" dirty="0"/>
              <a:t> </a:t>
            </a:r>
            <a:r>
              <a:rPr lang="it-IT" dirty="0" err="1"/>
              <a:t>as</a:t>
            </a:r>
            <a:r>
              <a:rPr lang="it-IT" dirty="0"/>
              <a:t> </a:t>
            </a:r>
            <a:r>
              <a:rPr lang="it-IT" dirty="0" err="1"/>
              <a:t>bradykinin</a:t>
            </a:r>
            <a:r>
              <a:rPr lang="it-IT" dirty="0"/>
              <a:t>. </a:t>
            </a:r>
            <a:r>
              <a:rPr lang="it-IT" dirty="0" err="1"/>
              <a:t>Therefore</a:t>
            </a:r>
            <a:r>
              <a:rPr lang="it-IT" dirty="0"/>
              <a:t>, </a:t>
            </a:r>
            <a:r>
              <a:rPr lang="it-IT" dirty="0" err="1"/>
              <a:t>defective</a:t>
            </a:r>
            <a:r>
              <a:rPr lang="it-IT" dirty="0"/>
              <a:t> C1 INH </a:t>
            </a:r>
            <a:r>
              <a:rPr lang="it-IT" dirty="0" err="1"/>
              <a:t>activity</a:t>
            </a:r>
            <a:r>
              <a:rPr lang="it-IT" dirty="0"/>
              <a:t> </a:t>
            </a:r>
            <a:r>
              <a:rPr lang="it-IT" dirty="0" err="1"/>
              <a:t>leads</a:t>
            </a:r>
            <a:r>
              <a:rPr lang="it-IT" dirty="0"/>
              <a:t> </a:t>
            </a:r>
            <a:r>
              <a:rPr lang="it-IT" dirty="0" err="1"/>
              <a:t>to</a:t>
            </a:r>
            <a:r>
              <a:rPr lang="it-IT" dirty="0"/>
              <a:t> </a:t>
            </a:r>
            <a:r>
              <a:rPr lang="it-IT" dirty="0" err="1"/>
              <a:t>over-production</a:t>
            </a:r>
            <a:r>
              <a:rPr lang="it-IT" dirty="0"/>
              <a:t> </a:t>
            </a:r>
            <a:r>
              <a:rPr lang="it-IT" dirty="0" err="1"/>
              <a:t>of</a:t>
            </a:r>
            <a:r>
              <a:rPr lang="it-IT" dirty="0"/>
              <a:t> </a:t>
            </a:r>
            <a:r>
              <a:rPr lang="it-IT" dirty="0" err="1"/>
              <a:t>bradykinin</a:t>
            </a:r>
            <a:r>
              <a:rPr lang="it-IT" dirty="0"/>
              <a:t>, </a:t>
            </a:r>
            <a:r>
              <a:rPr lang="it-IT" dirty="0" err="1"/>
              <a:t>which</a:t>
            </a:r>
            <a:r>
              <a:rPr lang="it-IT" dirty="0"/>
              <a:t> </a:t>
            </a:r>
            <a:r>
              <a:rPr lang="it-IT" dirty="0" err="1"/>
              <a:t>is</a:t>
            </a:r>
            <a:r>
              <a:rPr lang="it-IT" dirty="0"/>
              <a:t> a </a:t>
            </a:r>
            <a:r>
              <a:rPr lang="it-IT" dirty="0" err="1"/>
              <a:t>potent</a:t>
            </a:r>
            <a:r>
              <a:rPr lang="it-IT" dirty="0"/>
              <a:t> </a:t>
            </a:r>
            <a:r>
              <a:rPr lang="it-IT" dirty="0" err="1"/>
              <a:t>vasodilator</a:t>
            </a:r>
            <a:r>
              <a:rPr lang="it-IT" dirty="0"/>
              <a:t>. </a:t>
            </a:r>
            <a:r>
              <a:rPr lang="it-IT" dirty="0" err="1"/>
              <a:t>Affected</a:t>
            </a:r>
            <a:r>
              <a:rPr lang="it-IT" dirty="0"/>
              <a:t> </a:t>
            </a:r>
            <a:r>
              <a:rPr lang="it-IT" dirty="0" err="1"/>
              <a:t>patients</a:t>
            </a:r>
            <a:r>
              <a:rPr lang="it-IT" dirty="0"/>
              <a:t> </a:t>
            </a:r>
            <a:r>
              <a:rPr lang="it-IT" dirty="0" err="1"/>
              <a:t>have</a:t>
            </a:r>
            <a:r>
              <a:rPr lang="it-IT" dirty="0"/>
              <a:t> </a:t>
            </a:r>
            <a:r>
              <a:rPr lang="it-IT" dirty="0" err="1"/>
              <a:t>episodes</a:t>
            </a:r>
            <a:r>
              <a:rPr lang="it-IT" dirty="0"/>
              <a:t> </a:t>
            </a:r>
            <a:r>
              <a:rPr lang="it-IT" dirty="0" err="1"/>
              <a:t>of</a:t>
            </a:r>
            <a:r>
              <a:rPr lang="it-IT" dirty="0"/>
              <a:t> edema </a:t>
            </a:r>
            <a:r>
              <a:rPr lang="it-IT" dirty="0" err="1"/>
              <a:t>affecting</a:t>
            </a:r>
            <a:r>
              <a:rPr lang="it-IT" dirty="0"/>
              <a:t> </a:t>
            </a:r>
            <a:r>
              <a:rPr lang="it-IT" dirty="0" err="1"/>
              <a:t>skin</a:t>
            </a:r>
            <a:r>
              <a:rPr lang="it-IT" dirty="0"/>
              <a:t> and </a:t>
            </a:r>
            <a:r>
              <a:rPr lang="it-IT" dirty="0" err="1"/>
              <a:t>mucosal</a:t>
            </a:r>
            <a:r>
              <a:rPr lang="it-IT" dirty="0"/>
              <a:t> </a:t>
            </a:r>
            <a:r>
              <a:rPr lang="it-IT" dirty="0" err="1"/>
              <a:t>surfaces</a:t>
            </a:r>
            <a:r>
              <a:rPr lang="it-IT" dirty="0"/>
              <a:t> </a:t>
            </a:r>
            <a:r>
              <a:rPr lang="it-IT" dirty="0" err="1"/>
              <a:t>such</a:t>
            </a:r>
            <a:r>
              <a:rPr lang="it-IT" dirty="0"/>
              <a:t> </a:t>
            </a:r>
            <a:r>
              <a:rPr lang="it-IT" dirty="0" err="1"/>
              <a:t>as</a:t>
            </a:r>
            <a:r>
              <a:rPr lang="it-IT" dirty="0"/>
              <a:t> the </a:t>
            </a:r>
            <a:r>
              <a:rPr lang="it-IT" dirty="0" err="1"/>
              <a:t>larynx</a:t>
            </a:r>
            <a:r>
              <a:rPr lang="it-IT" dirty="0"/>
              <a:t> and the </a:t>
            </a:r>
            <a:r>
              <a:rPr lang="it-IT" dirty="0" err="1"/>
              <a:t>gastrointestinal</a:t>
            </a:r>
            <a:r>
              <a:rPr lang="it-IT" dirty="0"/>
              <a:t> </a:t>
            </a:r>
            <a:r>
              <a:rPr lang="it-IT" dirty="0" err="1"/>
              <a:t>tract</a:t>
            </a:r>
            <a:r>
              <a:rPr lang="it-IT" dirty="0"/>
              <a:t>.</a:t>
            </a:r>
          </a:p>
        </p:txBody>
      </p:sp>
    </p:spTree>
    <p:extLst>
      <p:ext uri="{BB962C8B-B14F-4D97-AF65-F5344CB8AC3E}">
        <p14:creationId xmlns:p14="http://schemas.microsoft.com/office/powerpoint/2010/main" val="3848351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09-22 alle 09.06.49.png"/>
          <p:cNvPicPr>
            <a:picLocks noChangeAspect="1"/>
          </p:cNvPicPr>
          <p:nvPr/>
        </p:nvPicPr>
        <p:blipFill>
          <a:blip r:embed="rId2"/>
          <a:stretch>
            <a:fillRect/>
          </a:stretch>
        </p:blipFill>
        <p:spPr>
          <a:xfrm>
            <a:off x="2559064" y="3179383"/>
            <a:ext cx="6965936" cy="3222625"/>
          </a:xfrm>
          <a:prstGeom prst="rect">
            <a:avLst/>
          </a:prstGeom>
        </p:spPr>
      </p:pic>
      <p:sp>
        <p:nvSpPr>
          <p:cNvPr id="3" name="Rettangolo 2"/>
          <p:cNvSpPr/>
          <p:nvPr/>
        </p:nvSpPr>
        <p:spPr>
          <a:xfrm>
            <a:off x="2056047" y="310134"/>
            <a:ext cx="8079907" cy="2616101"/>
          </a:xfrm>
          <a:prstGeom prst="rect">
            <a:avLst/>
          </a:prstGeom>
        </p:spPr>
        <p:txBody>
          <a:bodyPr wrap="square">
            <a:spAutoFit/>
          </a:bodyPr>
          <a:lstStyle/>
          <a:p>
            <a:r>
              <a:rPr lang="it-IT" sz="2000" b="1" dirty="0" err="1"/>
              <a:t>Secondary</a:t>
            </a:r>
            <a:r>
              <a:rPr lang="it-IT" sz="2000" b="1" dirty="0"/>
              <a:t> (</a:t>
            </a:r>
            <a:r>
              <a:rPr lang="it-IT" sz="2000" b="1" dirty="0" err="1"/>
              <a:t>Acquired</a:t>
            </a:r>
            <a:r>
              <a:rPr lang="it-IT" sz="2000" b="1" dirty="0"/>
              <a:t>) </a:t>
            </a:r>
            <a:r>
              <a:rPr lang="it-IT" sz="2000" b="1" dirty="0" err="1"/>
              <a:t>Immunodeficiencies</a:t>
            </a:r>
            <a:endParaRPr lang="it-IT" sz="2000" b="1" dirty="0"/>
          </a:p>
          <a:p>
            <a:endParaRPr lang="it-IT" dirty="0"/>
          </a:p>
          <a:p>
            <a:r>
              <a:rPr lang="it-IT" dirty="0" err="1"/>
              <a:t>Secondary</a:t>
            </a:r>
            <a:r>
              <a:rPr lang="it-IT" dirty="0"/>
              <a:t> (</a:t>
            </a:r>
            <a:r>
              <a:rPr lang="it-IT" dirty="0" err="1"/>
              <a:t>acquired</a:t>
            </a:r>
            <a:r>
              <a:rPr lang="it-IT" dirty="0"/>
              <a:t>) immune </a:t>
            </a:r>
            <a:r>
              <a:rPr lang="it-IT" dirty="0" err="1"/>
              <a:t>deficiencies</a:t>
            </a:r>
            <a:r>
              <a:rPr lang="it-IT" dirty="0"/>
              <a:t> </a:t>
            </a:r>
            <a:r>
              <a:rPr lang="it-IT" dirty="0" err="1"/>
              <a:t>may</a:t>
            </a:r>
            <a:r>
              <a:rPr lang="it-IT" dirty="0"/>
              <a:t> </a:t>
            </a:r>
            <a:r>
              <a:rPr lang="it-IT" dirty="0" err="1"/>
              <a:t>be</a:t>
            </a:r>
            <a:r>
              <a:rPr lang="it-IT" dirty="0"/>
              <a:t> </a:t>
            </a:r>
            <a:r>
              <a:rPr lang="it-IT" dirty="0" err="1"/>
              <a:t>encountered</a:t>
            </a:r>
            <a:r>
              <a:rPr lang="it-IT" dirty="0"/>
              <a:t> in </a:t>
            </a:r>
            <a:r>
              <a:rPr lang="it-IT" dirty="0" err="1"/>
              <a:t>individuals</a:t>
            </a:r>
            <a:r>
              <a:rPr lang="it-IT" dirty="0"/>
              <a:t> </a:t>
            </a:r>
            <a:r>
              <a:rPr lang="it-IT" dirty="0" err="1"/>
              <a:t>with</a:t>
            </a:r>
            <a:r>
              <a:rPr lang="it-IT" dirty="0"/>
              <a:t> </a:t>
            </a:r>
            <a:r>
              <a:rPr lang="it-IT" dirty="0" err="1"/>
              <a:t>cancer</a:t>
            </a:r>
            <a:r>
              <a:rPr lang="it-IT" dirty="0"/>
              <a:t>, </a:t>
            </a:r>
            <a:r>
              <a:rPr lang="it-IT" dirty="0" err="1"/>
              <a:t>diabetes</a:t>
            </a:r>
            <a:r>
              <a:rPr lang="it-IT" dirty="0"/>
              <a:t> and </a:t>
            </a:r>
            <a:r>
              <a:rPr lang="it-IT" dirty="0" err="1"/>
              <a:t>other</a:t>
            </a:r>
            <a:r>
              <a:rPr lang="it-IT" dirty="0"/>
              <a:t> </a:t>
            </a:r>
            <a:r>
              <a:rPr lang="it-IT" dirty="0" err="1"/>
              <a:t>metabolic</a:t>
            </a:r>
            <a:r>
              <a:rPr lang="it-IT" dirty="0"/>
              <a:t> </a:t>
            </a:r>
            <a:r>
              <a:rPr lang="it-IT" dirty="0" err="1"/>
              <a:t>diseases</a:t>
            </a:r>
            <a:r>
              <a:rPr lang="it-IT" dirty="0"/>
              <a:t>, </a:t>
            </a:r>
            <a:r>
              <a:rPr lang="it-IT" dirty="0" err="1"/>
              <a:t>malnutrition</a:t>
            </a:r>
            <a:r>
              <a:rPr lang="it-IT" dirty="0"/>
              <a:t>, </a:t>
            </a:r>
            <a:r>
              <a:rPr lang="it-IT" dirty="0" err="1"/>
              <a:t>chronic</a:t>
            </a:r>
            <a:r>
              <a:rPr lang="it-IT" dirty="0"/>
              <a:t> </a:t>
            </a:r>
            <a:r>
              <a:rPr lang="it-IT" dirty="0" err="1"/>
              <a:t>infection</a:t>
            </a:r>
            <a:r>
              <a:rPr lang="it-IT" dirty="0"/>
              <a:t>, and in </a:t>
            </a:r>
            <a:r>
              <a:rPr lang="it-IT" dirty="0" err="1"/>
              <a:t>patients</a:t>
            </a:r>
            <a:r>
              <a:rPr lang="it-IT" dirty="0"/>
              <a:t> </a:t>
            </a:r>
            <a:r>
              <a:rPr lang="it-IT" dirty="0" err="1"/>
              <a:t>receiving</a:t>
            </a:r>
            <a:r>
              <a:rPr lang="it-IT" dirty="0"/>
              <a:t> </a:t>
            </a:r>
            <a:r>
              <a:rPr lang="it-IT" dirty="0" err="1"/>
              <a:t>chemotherapy</a:t>
            </a:r>
            <a:r>
              <a:rPr lang="it-IT" dirty="0"/>
              <a:t> or </a:t>
            </a:r>
            <a:r>
              <a:rPr lang="it-IT" dirty="0" err="1"/>
              <a:t>radiation</a:t>
            </a:r>
            <a:r>
              <a:rPr lang="it-IT" dirty="0"/>
              <a:t> </a:t>
            </a:r>
            <a:r>
              <a:rPr lang="it-IT" dirty="0" err="1"/>
              <a:t>therapy</a:t>
            </a:r>
            <a:r>
              <a:rPr lang="it-IT" dirty="0"/>
              <a:t> </a:t>
            </a:r>
            <a:r>
              <a:rPr lang="it-IT" dirty="0" err="1"/>
              <a:t>for</a:t>
            </a:r>
            <a:r>
              <a:rPr lang="it-IT" dirty="0"/>
              <a:t> </a:t>
            </a:r>
            <a:r>
              <a:rPr lang="it-IT" dirty="0" err="1"/>
              <a:t>cancer</a:t>
            </a:r>
            <a:r>
              <a:rPr lang="it-IT" dirty="0"/>
              <a:t>, or </a:t>
            </a:r>
            <a:r>
              <a:rPr lang="it-IT" dirty="0" err="1"/>
              <a:t>immunosuppressive</a:t>
            </a:r>
            <a:r>
              <a:rPr lang="it-IT" dirty="0"/>
              <a:t> </a:t>
            </a:r>
            <a:r>
              <a:rPr lang="it-IT" dirty="0" err="1"/>
              <a:t>drugs</a:t>
            </a:r>
            <a:r>
              <a:rPr lang="it-IT" dirty="0"/>
              <a:t> </a:t>
            </a:r>
            <a:r>
              <a:rPr lang="it-IT" dirty="0" err="1"/>
              <a:t>to</a:t>
            </a:r>
            <a:r>
              <a:rPr lang="it-IT" dirty="0"/>
              <a:t> </a:t>
            </a:r>
            <a:r>
              <a:rPr lang="it-IT" dirty="0" err="1"/>
              <a:t>prevent</a:t>
            </a:r>
            <a:r>
              <a:rPr lang="it-IT" dirty="0"/>
              <a:t> </a:t>
            </a:r>
            <a:r>
              <a:rPr lang="it-IT" dirty="0" err="1"/>
              <a:t>graft</a:t>
            </a:r>
            <a:r>
              <a:rPr lang="it-IT" dirty="0"/>
              <a:t> </a:t>
            </a:r>
            <a:r>
              <a:rPr lang="it-IT" dirty="0" err="1"/>
              <a:t>rejection</a:t>
            </a:r>
            <a:r>
              <a:rPr lang="it-IT" dirty="0"/>
              <a:t> or </a:t>
            </a:r>
            <a:r>
              <a:rPr lang="it-IT" dirty="0" err="1"/>
              <a:t>to</a:t>
            </a:r>
            <a:r>
              <a:rPr lang="it-IT" dirty="0"/>
              <a:t> </a:t>
            </a:r>
            <a:r>
              <a:rPr lang="it-IT" dirty="0" err="1"/>
              <a:t>treat</a:t>
            </a:r>
            <a:r>
              <a:rPr lang="it-IT" dirty="0"/>
              <a:t> autoimmune </a:t>
            </a:r>
            <a:r>
              <a:rPr lang="it-IT" dirty="0" err="1"/>
              <a:t>diseases</a:t>
            </a:r>
            <a:r>
              <a:rPr lang="it-IT" dirty="0"/>
              <a:t>. As a </a:t>
            </a:r>
            <a:r>
              <a:rPr lang="it-IT" dirty="0" err="1"/>
              <a:t>group</a:t>
            </a:r>
            <a:r>
              <a:rPr lang="it-IT" dirty="0"/>
              <a:t>, the </a:t>
            </a:r>
            <a:r>
              <a:rPr lang="it-IT" dirty="0" err="1"/>
              <a:t>secondary</a:t>
            </a:r>
            <a:r>
              <a:rPr lang="it-IT" dirty="0"/>
              <a:t> immune </a:t>
            </a:r>
            <a:r>
              <a:rPr lang="it-IT" dirty="0" err="1"/>
              <a:t>deficiencies</a:t>
            </a:r>
            <a:r>
              <a:rPr lang="it-IT" dirty="0"/>
              <a:t> are more common </a:t>
            </a:r>
            <a:r>
              <a:rPr lang="it-IT" dirty="0" err="1"/>
              <a:t>than</a:t>
            </a:r>
            <a:r>
              <a:rPr lang="it-IT" dirty="0"/>
              <a:t> the </a:t>
            </a:r>
            <a:r>
              <a:rPr lang="it-IT" dirty="0" err="1"/>
              <a:t>disorders</a:t>
            </a:r>
            <a:r>
              <a:rPr lang="it-IT" dirty="0"/>
              <a:t> </a:t>
            </a:r>
            <a:r>
              <a:rPr lang="it-IT" dirty="0" err="1"/>
              <a:t>of</a:t>
            </a:r>
            <a:r>
              <a:rPr lang="it-IT" dirty="0"/>
              <a:t> </a:t>
            </a:r>
            <a:r>
              <a:rPr lang="it-IT" dirty="0" err="1"/>
              <a:t>primary</a:t>
            </a:r>
            <a:r>
              <a:rPr lang="it-IT" dirty="0"/>
              <a:t> </a:t>
            </a:r>
            <a:r>
              <a:rPr lang="it-IT" dirty="0" err="1"/>
              <a:t>genetic</a:t>
            </a:r>
            <a:r>
              <a:rPr lang="it-IT" dirty="0"/>
              <a:t> </a:t>
            </a:r>
            <a:r>
              <a:rPr lang="it-IT" dirty="0" err="1"/>
              <a:t>origin</a:t>
            </a:r>
            <a:r>
              <a:rPr lang="it-IT" dirty="0"/>
              <a:t>. The </a:t>
            </a:r>
            <a:r>
              <a:rPr lang="it-IT" dirty="0" err="1"/>
              <a:t>most</a:t>
            </a:r>
            <a:r>
              <a:rPr lang="it-IT" dirty="0"/>
              <a:t> </a:t>
            </a:r>
            <a:r>
              <a:rPr lang="it-IT" dirty="0" err="1"/>
              <a:t>important</a:t>
            </a:r>
            <a:r>
              <a:rPr lang="it-IT" dirty="0"/>
              <a:t> </a:t>
            </a:r>
            <a:r>
              <a:rPr lang="it-IT" dirty="0" err="1"/>
              <a:t>secondary</a:t>
            </a:r>
            <a:r>
              <a:rPr lang="it-IT" dirty="0"/>
              <a:t> immune </a:t>
            </a:r>
            <a:r>
              <a:rPr lang="it-IT" dirty="0" err="1"/>
              <a:t>deficiency</a:t>
            </a:r>
            <a:r>
              <a:rPr lang="it-IT" dirty="0"/>
              <a:t> </a:t>
            </a:r>
            <a:r>
              <a:rPr lang="it-IT" dirty="0" err="1"/>
              <a:t>disease</a:t>
            </a:r>
            <a:r>
              <a:rPr lang="it-IT" dirty="0"/>
              <a:t>, AIDS, </a:t>
            </a:r>
            <a:r>
              <a:rPr lang="it-IT" dirty="0" err="1"/>
              <a:t>which</a:t>
            </a:r>
            <a:r>
              <a:rPr lang="it-IT" dirty="0"/>
              <a:t> </a:t>
            </a:r>
            <a:r>
              <a:rPr lang="it-IT" dirty="0" err="1"/>
              <a:t>has</a:t>
            </a:r>
            <a:r>
              <a:rPr lang="it-IT" dirty="0"/>
              <a:t> </a:t>
            </a:r>
            <a:r>
              <a:rPr lang="it-IT" dirty="0" err="1"/>
              <a:t>become</a:t>
            </a:r>
            <a:r>
              <a:rPr lang="it-IT" dirty="0"/>
              <a:t> </a:t>
            </a:r>
            <a:r>
              <a:rPr lang="it-IT" dirty="0" err="1"/>
              <a:t>one</a:t>
            </a:r>
            <a:r>
              <a:rPr lang="it-IT" dirty="0"/>
              <a:t> </a:t>
            </a:r>
            <a:r>
              <a:rPr lang="it-IT" dirty="0" err="1"/>
              <a:t>of</a:t>
            </a:r>
            <a:r>
              <a:rPr lang="it-IT" dirty="0"/>
              <a:t> the </a:t>
            </a:r>
            <a:r>
              <a:rPr lang="it-IT" dirty="0" err="1"/>
              <a:t>great</a:t>
            </a:r>
            <a:r>
              <a:rPr lang="it-IT" dirty="0"/>
              <a:t> </a:t>
            </a:r>
            <a:r>
              <a:rPr lang="it-IT" dirty="0" err="1"/>
              <a:t>scourges</a:t>
            </a:r>
            <a:r>
              <a:rPr lang="it-IT" dirty="0"/>
              <a:t> </a:t>
            </a:r>
            <a:r>
              <a:rPr lang="it-IT" dirty="0" err="1"/>
              <a:t>of</a:t>
            </a:r>
            <a:r>
              <a:rPr lang="it-IT" dirty="0"/>
              <a:t> </a:t>
            </a:r>
            <a:r>
              <a:rPr lang="it-IT" dirty="0" err="1"/>
              <a:t>humankind</a:t>
            </a:r>
            <a:r>
              <a:rPr lang="it-IT" dirty="0"/>
              <a:t>.</a:t>
            </a:r>
          </a:p>
        </p:txBody>
      </p:sp>
    </p:spTree>
    <p:extLst>
      <p:ext uri="{BB962C8B-B14F-4D97-AF65-F5344CB8AC3E}">
        <p14:creationId xmlns:p14="http://schemas.microsoft.com/office/powerpoint/2010/main" val="164275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26052" y="262206"/>
            <a:ext cx="8210035" cy="5940088"/>
          </a:xfrm>
          <a:prstGeom prst="rect">
            <a:avLst/>
          </a:prstGeom>
        </p:spPr>
        <p:txBody>
          <a:bodyPr wrap="square">
            <a:spAutoFit/>
          </a:bodyPr>
          <a:lstStyle/>
          <a:p>
            <a:r>
              <a:rPr lang="it-IT" sz="2000" b="1" dirty="0"/>
              <a:t>AIDS </a:t>
            </a:r>
            <a:r>
              <a:rPr lang="it-IT" sz="2000" dirty="0" err="1"/>
              <a:t>is</a:t>
            </a:r>
            <a:r>
              <a:rPr lang="it-IT" sz="2000" dirty="0"/>
              <a:t> a </a:t>
            </a:r>
            <a:r>
              <a:rPr lang="it-IT" sz="2000" dirty="0" err="1"/>
              <a:t>disease</a:t>
            </a:r>
            <a:r>
              <a:rPr lang="it-IT" sz="2000" dirty="0"/>
              <a:t> </a:t>
            </a:r>
            <a:r>
              <a:rPr lang="it-IT" sz="2000" dirty="0" err="1"/>
              <a:t>caused</a:t>
            </a:r>
            <a:r>
              <a:rPr lang="it-IT" sz="2000" dirty="0"/>
              <a:t> </a:t>
            </a:r>
            <a:r>
              <a:rPr lang="it-IT" sz="2000" dirty="0" err="1"/>
              <a:t>by</a:t>
            </a:r>
            <a:r>
              <a:rPr lang="it-IT" sz="2000" dirty="0"/>
              <a:t> the retrovirus </a:t>
            </a:r>
            <a:r>
              <a:rPr lang="it-IT" sz="2000" dirty="0" err="1"/>
              <a:t>human</a:t>
            </a:r>
            <a:r>
              <a:rPr lang="it-IT" sz="2000" dirty="0"/>
              <a:t> </a:t>
            </a:r>
            <a:r>
              <a:rPr lang="it-IT" sz="2000" dirty="0" err="1"/>
              <a:t>immunodeficiency</a:t>
            </a:r>
            <a:r>
              <a:rPr lang="it-IT" sz="2000" dirty="0"/>
              <a:t> virus (</a:t>
            </a:r>
            <a:r>
              <a:rPr lang="it-IT" sz="2000" b="1" dirty="0"/>
              <a:t>HIV</a:t>
            </a:r>
            <a:r>
              <a:rPr lang="it-IT" sz="2000" dirty="0"/>
              <a:t>) and </a:t>
            </a:r>
            <a:r>
              <a:rPr lang="it-IT" sz="2000" dirty="0" err="1"/>
              <a:t>is</a:t>
            </a:r>
            <a:r>
              <a:rPr lang="it-IT" sz="2000" dirty="0"/>
              <a:t> </a:t>
            </a:r>
            <a:r>
              <a:rPr lang="it-IT" sz="2000" dirty="0" err="1"/>
              <a:t>characterized</a:t>
            </a:r>
            <a:r>
              <a:rPr lang="it-IT" sz="2000" dirty="0"/>
              <a:t> </a:t>
            </a:r>
            <a:r>
              <a:rPr lang="it-IT" sz="2000" dirty="0" err="1"/>
              <a:t>by</a:t>
            </a:r>
            <a:r>
              <a:rPr lang="it-IT" sz="2000" dirty="0"/>
              <a:t> </a:t>
            </a:r>
            <a:r>
              <a:rPr lang="it-IT" sz="2000" dirty="0" err="1"/>
              <a:t>profound</a:t>
            </a:r>
            <a:r>
              <a:rPr lang="it-IT" sz="2000" dirty="0"/>
              <a:t> </a:t>
            </a:r>
            <a:r>
              <a:rPr lang="it-IT" sz="2000" dirty="0" err="1"/>
              <a:t>immunosuppression</a:t>
            </a:r>
            <a:r>
              <a:rPr lang="it-IT" sz="2000" dirty="0"/>
              <a:t> </a:t>
            </a:r>
            <a:r>
              <a:rPr lang="it-IT" sz="2000" dirty="0" err="1"/>
              <a:t>that</a:t>
            </a:r>
            <a:r>
              <a:rPr lang="it-IT" sz="2000" dirty="0"/>
              <a:t> </a:t>
            </a:r>
            <a:r>
              <a:rPr lang="it-IT" sz="2000" dirty="0" err="1"/>
              <a:t>leads</a:t>
            </a:r>
            <a:r>
              <a:rPr lang="it-IT" sz="2000" dirty="0"/>
              <a:t> </a:t>
            </a:r>
            <a:r>
              <a:rPr lang="it-IT" sz="2000" dirty="0" err="1"/>
              <a:t>to</a:t>
            </a:r>
            <a:r>
              <a:rPr lang="it-IT" sz="2000" dirty="0"/>
              <a:t> </a:t>
            </a:r>
            <a:r>
              <a:rPr lang="it-IT" sz="2000" dirty="0" err="1"/>
              <a:t>opportunistic</a:t>
            </a:r>
            <a:r>
              <a:rPr lang="it-IT" sz="2000" dirty="0"/>
              <a:t> </a:t>
            </a:r>
            <a:r>
              <a:rPr lang="it-IT" sz="2000" dirty="0" err="1"/>
              <a:t>infections</a:t>
            </a:r>
            <a:r>
              <a:rPr lang="it-IT" sz="2000" dirty="0"/>
              <a:t>, </a:t>
            </a:r>
            <a:r>
              <a:rPr lang="it-IT" sz="2000" dirty="0" err="1"/>
              <a:t>secondary</a:t>
            </a:r>
            <a:r>
              <a:rPr lang="it-IT" sz="2000" dirty="0"/>
              <a:t> </a:t>
            </a:r>
            <a:r>
              <a:rPr lang="it-IT" sz="2000" dirty="0" err="1"/>
              <a:t>neoplasms</a:t>
            </a:r>
            <a:r>
              <a:rPr lang="it-IT" sz="2000" dirty="0"/>
              <a:t>, and </a:t>
            </a:r>
            <a:r>
              <a:rPr lang="it-IT" sz="2000" dirty="0" err="1"/>
              <a:t>neurologic</a:t>
            </a:r>
            <a:r>
              <a:rPr lang="it-IT" sz="2000" dirty="0"/>
              <a:t> </a:t>
            </a:r>
            <a:r>
              <a:rPr lang="it-IT" sz="2000" dirty="0" err="1"/>
              <a:t>manifestations</a:t>
            </a:r>
            <a:r>
              <a:rPr lang="it-IT" sz="2000" dirty="0"/>
              <a:t>. </a:t>
            </a:r>
          </a:p>
          <a:p>
            <a:r>
              <a:rPr lang="it-IT" sz="2000" dirty="0" err="1"/>
              <a:t>Although</a:t>
            </a:r>
            <a:r>
              <a:rPr lang="it-IT" sz="2000" dirty="0"/>
              <a:t> AIDS </a:t>
            </a:r>
            <a:r>
              <a:rPr lang="it-IT" sz="2000" dirty="0" err="1"/>
              <a:t>was</a:t>
            </a:r>
            <a:r>
              <a:rPr lang="it-IT" sz="2000" dirty="0"/>
              <a:t> first </a:t>
            </a:r>
            <a:r>
              <a:rPr lang="it-IT" sz="2000" dirty="0" err="1"/>
              <a:t>recognized</a:t>
            </a:r>
            <a:r>
              <a:rPr lang="it-IT" sz="2000" dirty="0"/>
              <a:t> </a:t>
            </a:r>
            <a:r>
              <a:rPr lang="it-IT" sz="2000" dirty="0" err="1"/>
              <a:t>as</a:t>
            </a:r>
            <a:r>
              <a:rPr lang="it-IT" sz="2000" dirty="0"/>
              <a:t> a </a:t>
            </a:r>
            <a:r>
              <a:rPr lang="it-IT" sz="2000" dirty="0" err="1"/>
              <a:t>distinct</a:t>
            </a:r>
            <a:r>
              <a:rPr lang="it-IT" sz="2000" dirty="0"/>
              <a:t> </a:t>
            </a:r>
            <a:r>
              <a:rPr lang="it-IT" sz="2000" dirty="0" err="1"/>
              <a:t>entity</a:t>
            </a:r>
            <a:r>
              <a:rPr lang="it-IT" sz="2000" dirty="0"/>
              <a:t> </a:t>
            </a:r>
            <a:r>
              <a:rPr lang="it-IT" sz="2000" dirty="0" err="1"/>
              <a:t>as</a:t>
            </a:r>
            <a:r>
              <a:rPr lang="it-IT" sz="2000" dirty="0"/>
              <a:t> </a:t>
            </a:r>
            <a:r>
              <a:rPr lang="it-IT" sz="2000" dirty="0" err="1"/>
              <a:t>recently</a:t>
            </a:r>
            <a:r>
              <a:rPr lang="it-IT" sz="2000" dirty="0"/>
              <a:t> </a:t>
            </a:r>
            <a:r>
              <a:rPr lang="it-IT" sz="2000" dirty="0" err="1"/>
              <a:t>as</a:t>
            </a:r>
            <a:r>
              <a:rPr lang="it-IT" sz="2000" dirty="0"/>
              <a:t> the 1980s, </a:t>
            </a:r>
            <a:r>
              <a:rPr lang="it-IT" sz="2000" dirty="0" err="1"/>
              <a:t>it</a:t>
            </a:r>
            <a:r>
              <a:rPr lang="it-IT" sz="2000" dirty="0"/>
              <a:t> </a:t>
            </a:r>
            <a:r>
              <a:rPr lang="it-IT" sz="2000" dirty="0" err="1"/>
              <a:t>has</a:t>
            </a:r>
            <a:r>
              <a:rPr lang="it-IT" sz="2000" dirty="0"/>
              <a:t> </a:t>
            </a:r>
            <a:r>
              <a:rPr lang="it-IT" sz="2000" dirty="0" err="1"/>
              <a:t>become</a:t>
            </a:r>
            <a:r>
              <a:rPr lang="it-IT" sz="2000" dirty="0"/>
              <a:t> </a:t>
            </a:r>
            <a:r>
              <a:rPr lang="it-IT" sz="2000" dirty="0" err="1"/>
              <a:t>one</a:t>
            </a:r>
            <a:r>
              <a:rPr lang="it-IT" sz="2000" dirty="0"/>
              <a:t> </a:t>
            </a:r>
            <a:r>
              <a:rPr lang="it-IT" sz="2000" dirty="0" err="1"/>
              <a:t>of</a:t>
            </a:r>
            <a:r>
              <a:rPr lang="it-IT" sz="2000" dirty="0"/>
              <a:t> the </a:t>
            </a:r>
            <a:r>
              <a:rPr lang="it-IT" sz="2000" dirty="0" err="1"/>
              <a:t>most</a:t>
            </a:r>
            <a:r>
              <a:rPr lang="it-IT" sz="2000" dirty="0"/>
              <a:t> </a:t>
            </a:r>
            <a:r>
              <a:rPr lang="it-IT" sz="2000" dirty="0" err="1"/>
              <a:t>devastating</a:t>
            </a:r>
            <a:r>
              <a:rPr lang="it-IT" sz="2000" dirty="0"/>
              <a:t> </a:t>
            </a:r>
            <a:r>
              <a:rPr lang="it-IT" sz="2000" dirty="0" err="1"/>
              <a:t>afflictions</a:t>
            </a:r>
            <a:r>
              <a:rPr lang="it-IT" sz="2000" dirty="0"/>
              <a:t> in </a:t>
            </a:r>
            <a:r>
              <a:rPr lang="it-IT" sz="2000" dirty="0" err="1"/>
              <a:t>history</a:t>
            </a:r>
            <a:r>
              <a:rPr lang="it-IT" sz="2000" dirty="0"/>
              <a:t>. </a:t>
            </a:r>
            <a:r>
              <a:rPr lang="it-IT" sz="2000" dirty="0" err="1"/>
              <a:t>Of</a:t>
            </a:r>
            <a:r>
              <a:rPr lang="it-IT" sz="2000" dirty="0"/>
              <a:t> the </a:t>
            </a:r>
            <a:r>
              <a:rPr lang="it-IT" sz="2000" dirty="0" err="1"/>
              <a:t>estimated</a:t>
            </a:r>
            <a:r>
              <a:rPr lang="it-IT" sz="2000" dirty="0"/>
              <a:t> 36 </a:t>
            </a:r>
            <a:r>
              <a:rPr lang="it-IT" sz="2000" dirty="0" err="1"/>
              <a:t>million</a:t>
            </a:r>
            <a:r>
              <a:rPr lang="it-IT" sz="2000" dirty="0"/>
              <a:t> </a:t>
            </a:r>
            <a:r>
              <a:rPr lang="it-IT" sz="2000" dirty="0" err="1"/>
              <a:t>HIV-infected</a:t>
            </a:r>
            <a:r>
              <a:rPr lang="it-IT" sz="2000" dirty="0"/>
              <a:t> </a:t>
            </a:r>
            <a:r>
              <a:rPr lang="it-IT" sz="2000" dirty="0" err="1"/>
              <a:t>individuals</a:t>
            </a:r>
            <a:r>
              <a:rPr lang="it-IT" sz="2000" dirty="0"/>
              <a:t> </a:t>
            </a:r>
            <a:r>
              <a:rPr lang="it-IT" sz="2000" dirty="0" err="1"/>
              <a:t>worldwide</a:t>
            </a:r>
            <a:r>
              <a:rPr lang="it-IT" sz="2000" dirty="0"/>
              <a:t>, </a:t>
            </a:r>
            <a:r>
              <a:rPr lang="it-IT" sz="2000" dirty="0" err="1"/>
              <a:t>about</a:t>
            </a:r>
            <a:r>
              <a:rPr lang="it-IT" sz="2000" dirty="0"/>
              <a:t> 70% are in Africa and 20% in Asia. More </a:t>
            </a:r>
            <a:r>
              <a:rPr lang="it-IT" sz="2000" dirty="0" err="1"/>
              <a:t>than</a:t>
            </a:r>
            <a:r>
              <a:rPr lang="it-IT" sz="2000" dirty="0"/>
              <a:t> 25 </a:t>
            </a:r>
            <a:r>
              <a:rPr lang="it-IT" sz="2000" dirty="0" err="1"/>
              <a:t>million</a:t>
            </a:r>
            <a:r>
              <a:rPr lang="it-IT" sz="2000" dirty="0"/>
              <a:t> </a:t>
            </a:r>
            <a:r>
              <a:rPr lang="it-IT" sz="2000" dirty="0" err="1"/>
              <a:t>deaths</a:t>
            </a:r>
            <a:r>
              <a:rPr lang="it-IT" sz="2000" dirty="0"/>
              <a:t> are </a:t>
            </a:r>
            <a:r>
              <a:rPr lang="it-IT" sz="2000" dirty="0" err="1"/>
              <a:t>attributable</a:t>
            </a:r>
            <a:r>
              <a:rPr lang="it-IT" sz="2000" dirty="0"/>
              <a:t> </a:t>
            </a:r>
            <a:r>
              <a:rPr lang="it-IT" sz="2000" dirty="0" err="1"/>
              <a:t>to</a:t>
            </a:r>
            <a:r>
              <a:rPr lang="it-IT" sz="2000" dirty="0"/>
              <a:t> HIV/AIDS, </a:t>
            </a:r>
            <a:r>
              <a:rPr lang="it-IT" sz="2000" dirty="0" err="1"/>
              <a:t>with</a:t>
            </a:r>
            <a:r>
              <a:rPr lang="it-IT" sz="2000" dirty="0"/>
              <a:t> </a:t>
            </a:r>
            <a:r>
              <a:rPr lang="it-IT" sz="2000" dirty="0" err="1"/>
              <a:t>1</a:t>
            </a:r>
            <a:r>
              <a:rPr lang="it-IT" sz="2000" dirty="0"/>
              <a:t> </a:t>
            </a:r>
            <a:r>
              <a:rPr lang="it-IT" sz="2000" dirty="0" err="1"/>
              <a:t>to</a:t>
            </a:r>
            <a:r>
              <a:rPr lang="it-IT" sz="2000" dirty="0"/>
              <a:t> </a:t>
            </a:r>
            <a:r>
              <a:rPr lang="it-IT" sz="2000" dirty="0" err="1"/>
              <a:t>2</a:t>
            </a:r>
            <a:r>
              <a:rPr lang="it-IT" sz="2000" dirty="0"/>
              <a:t> </a:t>
            </a:r>
            <a:r>
              <a:rPr lang="it-IT" sz="2000" dirty="0" err="1"/>
              <a:t>million</a:t>
            </a:r>
            <a:r>
              <a:rPr lang="it-IT" sz="2000" dirty="0"/>
              <a:t> </a:t>
            </a:r>
            <a:r>
              <a:rPr lang="it-IT" sz="2000" dirty="0" err="1"/>
              <a:t>deaths</a:t>
            </a:r>
            <a:r>
              <a:rPr lang="it-IT" sz="2000" dirty="0"/>
              <a:t> </a:t>
            </a:r>
            <a:r>
              <a:rPr lang="it-IT" sz="2000" dirty="0" err="1"/>
              <a:t>annually</a:t>
            </a:r>
            <a:r>
              <a:rPr lang="it-IT" sz="2000" dirty="0"/>
              <a:t>. </a:t>
            </a:r>
          </a:p>
          <a:p>
            <a:endParaRPr lang="it-IT" sz="2000" dirty="0"/>
          </a:p>
          <a:p>
            <a:r>
              <a:rPr lang="it-IT" sz="2000" dirty="0" err="1"/>
              <a:t>Effective</a:t>
            </a:r>
            <a:r>
              <a:rPr lang="it-IT" sz="2000" dirty="0"/>
              <a:t> </a:t>
            </a:r>
            <a:r>
              <a:rPr lang="it-IT" sz="2000" dirty="0" err="1"/>
              <a:t>anti-retroviral</a:t>
            </a:r>
            <a:r>
              <a:rPr lang="it-IT" sz="2000" dirty="0"/>
              <a:t> </a:t>
            </a:r>
            <a:r>
              <a:rPr lang="it-IT" sz="2000" dirty="0" err="1"/>
              <a:t>drugs</a:t>
            </a:r>
            <a:r>
              <a:rPr lang="it-IT" sz="2000" dirty="0"/>
              <a:t> </a:t>
            </a:r>
            <a:r>
              <a:rPr lang="it-IT" sz="2000" dirty="0" err="1"/>
              <a:t>have</a:t>
            </a:r>
            <a:r>
              <a:rPr lang="it-IT" sz="2000" dirty="0"/>
              <a:t> </a:t>
            </a:r>
            <a:r>
              <a:rPr lang="it-IT" sz="2000" dirty="0" err="1"/>
              <a:t>been</a:t>
            </a:r>
            <a:r>
              <a:rPr lang="it-IT" sz="2000" dirty="0"/>
              <a:t> </a:t>
            </a:r>
            <a:r>
              <a:rPr lang="it-IT" sz="2000" dirty="0" err="1"/>
              <a:t>developed</a:t>
            </a:r>
            <a:r>
              <a:rPr lang="it-IT" sz="2000" dirty="0"/>
              <a:t>, </a:t>
            </a:r>
            <a:r>
              <a:rPr lang="it-IT" sz="2000" dirty="0" err="1"/>
              <a:t>but</a:t>
            </a:r>
            <a:r>
              <a:rPr lang="it-IT" sz="2000" dirty="0"/>
              <a:t> the </a:t>
            </a:r>
            <a:r>
              <a:rPr lang="it-IT" sz="2000" dirty="0" err="1"/>
              <a:t>infection</a:t>
            </a:r>
            <a:r>
              <a:rPr lang="it-IT" sz="2000" dirty="0"/>
              <a:t> </a:t>
            </a:r>
            <a:r>
              <a:rPr lang="it-IT" sz="2000" dirty="0" err="1"/>
              <a:t>continues</a:t>
            </a:r>
            <a:r>
              <a:rPr lang="it-IT" sz="2000" dirty="0"/>
              <a:t> </a:t>
            </a:r>
            <a:r>
              <a:rPr lang="it-IT" sz="2000" dirty="0" err="1"/>
              <a:t>to</a:t>
            </a:r>
            <a:r>
              <a:rPr lang="it-IT" sz="2000" dirty="0"/>
              <a:t> spread in </a:t>
            </a:r>
            <a:r>
              <a:rPr lang="it-IT" sz="2000" dirty="0" err="1"/>
              <a:t>parts</a:t>
            </a:r>
            <a:r>
              <a:rPr lang="it-IT" sz="2000" dirty="0"/>
              <a:t> </a:t>
            </a:r>
            <a:r>
              <a:rPr lang="it-IT" sz="2000" dirty="0" err="1"/>
              <a:t>of</a:t>
            </a:r>
            <a:r>
              <a:rPr lang="it-IT" sz="2000" dirty="0"/>
              <a:t> the world </a:t>
            </a:r>
            <a:r>
              <a:rPr lang="it-IT" sz="2000" dirty="0" err="1"/>
              <a:t>where</a:t>
            </a:r>
            <a:r>
              <a:rPr lang="it-IT" sz="2000" dirty="0"/>
              <a:t> </a:t>
            </a:r>
            <a:r>
              <a:rPr lang="it-IT" sz="2000" dirty="0" err="1"/>
              <a:t>these</a:t>
            </a:r>
            <a:r>
              <a:rPr lang="it-IT" sz="2000" dirty="0"/>
              <a:t> </a:t>
            </a:r>
            <a:r>
              <a:rPr lang="it-IT" sz="2000" dirty="0" err="1"/>
              <a:t>therapies</a:t>
            </a:r>
            <a:r>
              <a:rPr lang="it-IT" sz="2000" dirty="0"/>
              <a:t> are </a:t>
            </a:r>
            <a:r>
              <a:rPr lang="it-IT" sz="2000" dirty="0" err="1"/>
              <a:t>not</a:t>
            </a:r>
            <a:r>
              <a:rPr lang="it-IT" sz="2000" dirty="0"/>
              <a:t> </a:t>
            </a:r>
            <a:r>
              <a:rPr lang="it-IT" sz="2000" dirty="0" err="1"/>
              <a:t>widely</a:t>
            </a:r>
            <a:r>
              <a:rPr lang="it-IT" sz="2000" dirty="0"/>
              <a:t> </a:t>
            </a:r>
            <a:r>
              <a:rPr lang="it-IT" sz="2000" dirty="0" err="1"/>
              <a:t>available</a:t>
            </a:r>
            <a:r>
              <a:rPr lang="it-IT" sz="2000" dirty="0"/>
              <a:t>, and in some </a:t>
            </a:r>
            <a:r>
              <a:rPr lang="it-IT" sz="2000" dirty="0" err="1"/>
              <a:t>African</a:t>
            </a:r>
            <a:r>
              <a:rPr lang="it-IT" sz="2000" dirty="0"/>
              <a:t> </a:t>
            </a:r>
            <a:r>
              <a:rPr lang="it-IT" sz="2000" dirty="0" err="1"/>
              <a:t>countries</a:t>
            </a:r>
            <a:r>
              <a:rPr lang="it-IT" sz="2000" dirty="0"/>
              <a:t>, more </a:t>
            </a:r>
            <a:r>
              <a:rPr lang="it-IT" sz="2000" dirty="0" err="1"/>
              <a:t>than</a:t>
            </a:r>
            <a:r>
              <a:rPr lang="it-IT" sz="2000" dirty="0"/>
              <a:t> 30% </a:t>
            </a:r>
            <a:r>
              <a:rPr lang="it-IT" sz="2000" dirty="0" err="1"/>
              <a:t>of</a:t>
            </a:r>
            <a:r>
              <a:rPr lang="it-IT" sz="2000" dirty="0"/>
              <a:t> the </a:t>
            </a:r>
            <a:r>
              <a:rPr lang="it-IT" sz="2000" dirty="0" err="1"/>
              <a:t>population</a:t>
            </a:r>
            <a:r>
              <a:rPr lang="it-IT" sz="2000" dirty="0"/>
              <a:t> </a:t>
            </a:r>
            <a:r>
              <a:rPr lang="it-IT" sz="2000" dirty="0" err="1"/>
              <a:t>is</a:t>
            </a:r>
            <a:r>
              <a:rPr lang="it-IT" sz="2000" dirty="0"/>
              <a:t> HIV </a:t>
            </a:r>
            <a:r>
              <a:rPr lang="it-IT" sz="2000" dirty="0" err="1"/>
              <a:t>infected.Despite</a:t>
            </a:r>
            <a:r>
              <a:rPr lang="it-IT" sz="2000" dirty="0"/>
              <a:t> the </a:t>
            </a:r>
            <a:r>
              <a:rPr lang="it-IT" sz="2000" dirty="0" err="1"/>
              <a:t>remarkable</a:t>
            </a:r>
            <a:r>
              <a:rPr lang="it-IT" sz="2000" dirty="0"/>
              <a:t> progress in </a:t>
            </a:r>
            <a:r>
              <a:rPr lang="it-IT" sz="2000" dirty="0" err="1"/>
              <a:t>drug</a:t>
            </a:r>
            <a:r>
              <a:rPr lang="it-IT" sz="2000" dirty="0"/>
              <a:t> </a:t>
            </a:r>
            <a:r>
              <a:rPr lang="it-IT" sz="2000" dirty="0" err="1"/>
              <a:t>therapy</a:t>
            </a:r>
            <a:r>
              <a:rPr lang="it-IT" sz="2000" dirty="0"/>
              <a:t> </a:t>
            </a:r>
            <a:r>
              <a:rPr lang="it-IT" sz="2000" dirty="0" err="1"/>
              <a:t>of</a:t>
            </a:r>
            <a:r>
              <a:rPr lang="it-IT" sz="2000" dirty="0"/>
              <a:t> AIDS, cure </a:t>
            </a:r>
            <a:r>
              <a:rPr lang="it-IT" sz="2000" dirty="0" err="1"/>
              <a:t>is</a:t>
            </a:r>
            <a:r>
              <a:rPr lang="it-IT" sz="2000" dirty="0"/>
              <a:t> </a:t>
            </a:r>
            <a:r>
              <a:rPr lang="it-IT" sz="2000" dirty="0" err="1"/>
              <a:t>still</a:t>
            </a:r>
            <a:r>
              <a:rPr lang="it-IT" sz="2000" dirty="0"/>
              <a:t> a </a:t>
            </a:r>
            <a:r>
              <a:rPr lang="it-IT" sz="2000" dirty="0" err="1"/>
              <a:t>distant</a:t>
            </a:r>
            <a:r>
              <a:rPr lang="it-IT" sz="2000" dirty="0"/>
              <a:t> goal.</a:t>
            </a:r>
          </a:p>
          <a:p>
            <a:endParaRPr lang="it-IT" sz="2000" dirty="0"/>
          </a:p>
          <a:p>
            <a:r>
              <a:rPr lang="it-IT" sz="2000" dirty="0"/>
              <a:t>The </a:t>
            </a:r>
            <a:r>
              <a:rPr lang="it-IT" sz="2000" dirty="0" err="1"/>
              <a:t>advent</a:t>
            </a:r>
            <a:r>
              <a:rPr lang="it-IT" sz="2000" dirty="0"/>
              <a:t> </a:t>
            </a:r>
            <a:r>
              <a:rPr lang="it-IT" sz="2000" dirty="0" err="1"/>
              <a:t>of</a:t>
            </a:r>
            <a:r>
              <a:rPr lang="it-IT" sz="2000" dirty="0"/>
              <a:t> </a:t>
            </a:r>
            <a:r>
              <a:rPr lang="it-IT" sz="2000" dirty="0" err="1"/>
              <a:t>these</a:t>
            </a:r>
            <a:r>
              <a:rPr lang="it-IT" sz="2000" dirty="0"/>
              <a:t> </a:t>
            </a:r>
            <a:r>
              <a:rPr lang="it-IT" sz="2000" dirty="0" err="1"/>
              <a:t>drugs</a:t>
            </a:r>
            <a:r>
              <a:rPr lang="it-IT" sz="2000" dirty="0"/>
              <a:t> </a:t>
            </a:r>
            <a:r>
              <a:rPr lang="it-IT" sz="2000" dirty="0" err="1"/>
              <a:t>also</a:t>
            </a:r>
            <a:r>
              <a:rPr lang="it-IT" sz="2000" dirty="0"/>
              <a:t> </a:t>
            </a:r>
            <a:r>
              <a:rPr lang="it-IT" sz="2000" dirty="0" err="1"/>
              <a:t>raises</a:t>
            </a:r>
            <a:r>
              <a:rPr lang="it-IT" sz="2000" dirty="0"/>
              <a:t> </a:t>
            </a:r>
            <a:r>
              <a:rPr lang="it-IT" sz="2000" dirty="0" err="1"/>
              <a:t>its</a:t>
            </a:r>
            <a:r>
              <a:rPr lang="it-IT" sz="2000" dirty="0"/>
              <a:t> </a:t>
            </a:r>
            <a:r>
              <a:rPr lang="it-IT" sz="2000" dirty="0" err="1"/>
              <a:t>own</a:t>
            </a:r>
            <a:r>
              <a:rPr lang="it-IT" sz="2000" dirty="0"/>
              <a:t> </a:t>
            </a:r>
            <a:r>
              <a:rPr lang="it-IT" sz="2000" dirty="0" err="1"/>
              <a:t>tragic</a:t>
            </a:r>
            <a:r>
              <a:rPr lang="it-IT" sz="2000" dirty="0"/>
              <a:t> </a:t>
            </a:r>
            <a:r>
              <a:rPr lang="it-IT" sz="2000" dirty="0" err="1"/>
              <a:t>concern</a:t>
            </a:r>
            <a:r>
              <a:rPr lang="it-IT" sz="2000" dirty="0"/>
              <a:t>; </a:t>
            </a:r>
            <a:r>
              <a:rPr lang="it-IT" sz="2000" dirty="0" err="1"/>
              <a:t>because</a:t>
            </a:r>
            <a:r>
              <a:rPr lang="it-IT" sz="2000" dirty="0"/>
              <a:t> more </a:t>
            </a:r>
            <a:r>
              <a:rPr lang="it-IT" sz="2000" dirty="0" err="1"/>
              <a:t>individuals</a:t>
            </a:r>
            <a:r>
              <a:rPr lang="it-IT" sz="2000" dirty="0"/>
              <a:t> are living </a:t>
            </a:r>
            <a:r>
              <a:rPr lang="it-IT" sz="2000" dirty="0" err="1"/>
              <a:t>with</a:t>
            </a:r>
            <a:r>
              <a:rPr lang="it-IT" sz="2000" dirty="0"/>
              <a:t> HIV, the </a:t>
            </a:r>
            <a:r>
              <a:rPr lang="it-IT" sz="2000" dirty="0" err="1"/>
              <a:t>risk</a:t>
            </a:r>
            <a:r>
              <a:rPr lang="it-IT" sz="2000" dirty="0"/>
              <a:t> </a:t>
            </a:r>
            <a:r>
              <a:rPr lang="it-IT" sz="2000" dirty="0" err="1"/>
              <a:t>of</a:t>
            </a:r>
            <a:r>
              <a:rPr lang="it-IT" sz="2000" dirty="0"/>
              <a:t> </a:t>
            </a:r>
            <a:r>
              <a:rPr lang="it-IT" sz="2000" dirty="0" err="1"/>
              <a:t>spreading</a:t>
            </a:r>
            <a:r>
              <a:rPr lang="it-IT" sz="2000" dirty="0"/>
              <a:t> the </a:t>
            </a:r>
            <a:r>
              <a:rPr lang="it-IT" sz="2000" dirty="0" err="1"/>
              <a:t>infection</a:t>
            </a:r>
            <a:r>
              <a:rPr lang="it-IT" sz="2000" dirty="0"/>
              <a:t> </a:t>
            </a:r>
            <a:r>
              <a:rPr lang="it-IT" sz="2000" dirty="0" err="1"/>
              <a:t>will</a:t>
            </a:r>
            <a:r>
              <a:rPr lang="it-IT" sz="2000" dirty="0"/>
              <a:t> </a:t>
            </a:r>
            <a:r>
              <a:rPr lang="it-IT" sz="2000" dirty="0" err="1"/>
              <a:t>increase</a:t>
            </a:r>
            <a:r>
              <a:rPr lang="it-IT" sz="2000" dirty="0"/>
              <a:t> </a:t>
            </a:r>
            <a:r>
              <a:rPr lang="it-IT" sz="2000" dirty="0" err="1"/>
              <a:t>if</a:t>
            </a:r>
            <a:r>
              <a:rPr lang="it-IT" sz="2000" dirty="0"/>
              <a:t> </a:t>
            </a:r>
            <a:r>
              <a:rPr lang="it-IT" sz="2000" dirty="0" err="1"/>
              <a:t>vigilance</a:t>
            </a:r>
            <a:r>
              <a:rPr lang="it-IT" sz="2000" dirty="0"/>
              <a:t> </a:t>
            </a:r>
            <a:r>
              <a:rPr lang="it-IT" sz="2000" dirty="0" err="1"/>
              <a:t>is</a:t>
            </a:r>
            <a:r>
              <a:rPr lang="it-IT" sz="2000" dirty="0"/>
              <a:t> </a:t>
            </a:r>
            <a:r>
              <a:rPr lang="it-IT" sz="2000" dirty="0" err="1"/>
              <a:t>relaxed</a:t>
            </a:r>
            <a:r>
              <a:rPr lang="it-IT" sz="2000" dirty="0"/>
              <a:t>.</a:t>
            </a:r>
          </a:p>
        </p:txBody>
      </p:sp>
    </p:spTree>
    <p:extLst>
      <p:ext uri="{BB962C8B-B14F-4D97-AF65-F5344CB8AC3E}">
        <p14:creationId xmlns:p14="http://schemas.microsoft.com/office/powerpoint/2010/main" val="550795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75026" y="431482"/>
            <a:ext cx="8505361" cy="5416868"/>
          </a:xfrm>
          <a:prstGeom prst="rect">
            <a:avLst/>
          </a:prstGeom>
        </p:spPr>
        <p:txBody>
          <a:bodyPr wrap="square">
            <a:spAutoFit/>
          </a:bodyPr>
          <a:lstStyle/>
          <a:p>
            <a:r>
              <a:rPr lang="it-IT" sz="2000" b="1" dirty="0" err="1"/>
              <a:t>Epidemiologic</a:t>
            </a:r>
            <a:r>
              <a:rPr lang="it-IT" sz="2000" b="1" dirty="0"/>
              <a:t> </a:t>
            </a:r>
            <a:r>
              <a:rPr lang="it-IT" sz="2000" b="1" dirty="0" err="1"/>
              <a:t>studies</a:t>
            </a:r>
            <a:r>
              <a:rPr lang="it-IT" sz="2000" b="1" dirty="0"/>
              <a:t> in the </a:t>
            </a:r>
            <a:r>
              <a:rPr lang="it-IT" sz="2000" b="1" dirty="0" err="1"/>
              <a:t>United</a:t>
            </a:r>
            <a:r>
              <a:rPr lang="it-IT" sz="2000" b="1" dirty="0"/>
              <a:t> </a:t>
            </a:r>
            <a:r>
              <a:rPr lang="it-IT" sz="2000" b="1" dirty="0" err="1"/>
              <a:t>States</a:t>
            </a:r>
            <a:r>
              <a:rPr lang="it-IT" sz="2000" b="1" dirty="0"/>
              <a:t> </a:t>
            </a:r>
            <a:r>
              <a:rPr lang="it-IT" sz="2000" b="1" dirty="0" err="1"/>
              <a:t>have</a:t>
            </a:r>
            <a:r>
              <a:rPr lang="it-IT" sz="2000" b="1" dirty="0"/>
              <a:t> </a:t>
            </a:r>
            <a:r>
              <a:rPr lang="it-IT" sz="2000" b="1" dirty="0" err="1"/>
              <a:t>identified</a:t>
            </a:r>
            <a:r>
              <a:rPr lang="it-IT" sz="2000" b="1" dirty="0"/>
              <a:t> </a:t>
            </a:r>
            <a:r>
              <a:rPr lang="it-IT" sz="2000" b="1" dirty="0" err="1"/>
              <a:t>five</a:t>
            </a:r>
            <a:r>
              <a:rPr lang="it-IT" sz="2000" b="1" dirty="0"/>
              <a:t> </a:t>
            </a:r>
            <a:r>
              <a:rPr lang="it-IT" sz="2000" b="1" dirty="0" err="1"/>
              <a:t>groups</a:t>
            </a:r>
            <a:r>
              <a:rPr lang="it-IT" sz="2000" b="1" dirty="0"/>
              <a:t> </a:t>
            </a:r>
            <a:r>
              <a:rPr lang="it-IT" sz="2000" b="1" dirty="0" err="1"/>
              <a:t>of</a:t>
            </a:r>
            <a:r>
              <a:rPr lang="it-IT" sz="2000" b="1" dirty="0"/>
              <a:t> </a:t>
            </a:r>
            <a:r>
              <a:rPr lang="it-IT" sz="2000" b="1" dirty="0" err="1"/>
              <a:t>adults</a:t>
            </a:r>
            <a:r>
              <a:rPr lang="it-IT" sz="2000" b="1" dirty="0"/>
              <a:t> at high </a:t>
            </a:r>
            <a:r>
              <a:rPr lang="it-IT" sz="2000" b="1" dirty="0" err="1"/>
              <a:t>risk</a:t>
            </a:r>
            <a:r>
              <a:rPr lang="it-IT" sz="2000" b="1" dirty="0"/>
              <a:t> </a:t>
            </a:r>
            <a:r>
              <a:rPr lang="it-IT" sz="2000" b="1" dirty="0" err="1"/>
              <a:t>for</a:t>
            </a:r>
            <a:r>
              <a:rPr lang="it-IT" sz="2000" b="1" dirty="0"/>
              <a:t> </a:t>
            </a:r>
            <a:r>
              <a:rPr lang="it-IT" sz="2000" b="1" dirty="0" err="1"/>
              <a:t>developing</a:t>
            </a:r>
            <a:r>
              <a:rPr lang="it-IT" sz="2000" b="1" dirty="0"/>
              <a:t> AIDS.</a:t>
            </a:r>
          </a:p>
          <a:p>
            <a:endParaRPr lang="it-IT" dirty="0"/>
          </a:p>
          <a:p>
            <a:r>
              <a:rPr lang="it-IT" dirty="0"/>
              <a:t>    </a:t>
            </a:r>
            <a:r>
              <a:rPr lang="it-IT" b="1" dirty="0" err="1"/>
              <a:t>Homosexual</a:t>
            </a:r>
            <a:r>
              <a:rPr lang="it-IT" b="1" dirty="0"/>
              <a:t> or </a:t>
            </a:r>
            <a:r>
              <a:rPr lang="it-IT" b="1" dirty="0" err="1"/>
              <a:t>bisexual</a:t>
            </a:r>
            <a:r>
              <a:rPr lang="it-IT" b="1" dirty="0"/>
              <a:t> </a:t>
            </a:r>
            <a:r>
              <a:rPr lang="it-IT" b="1" dirty="0" err="1"/>
              <a:t>men</a:t>
            </a:r>
            <a:r>
              <a:rPr lang="it-IT" b="1" dirty="0"/>
              <a:t> </a:t>
            </a:r>
            <a:r>
              <a:rPr lang="it-IT" b="1" dirty="0" err="1"/>
              <a:t>constitute</a:t>
            </a:r>
            <a:r>
              <a:rPr lang="it-IT" b="1" dirty="0"/>
              <a:t> the </a:t>
            </a:r>
            <a:r>
              <a:rPr lang="it-IT" b="1" dirty="0" err="1"/>
              <a:t>largest</a:t>
            </a:r>
            <a:r>
              <a:rPr lang="it-IT" b="1" dirty="0"/>
              <a:t> </a:t>
            </a:r>
            <a:r>
              <a:rPr lang="it-IT" b="1" dirty="0" err="1"/>
              <a:t>group</a:t>
            </a:r>
            <a:r>
              <a:rPr lang="it-IT" b="1" dirty="0"/>
              <a:t>, </a:t>
            </a:r>
            <a:r>
              <a:rPr lang="it-IT" dirty="0"/>
              <a:t>accounting </a:t>
            </a:r>
            <a:r>
              <a:rPr lang="it-IT" dirty="0" err="1"/>
              <a:t>for</a:t>
            </a:r>
            <a:r>
              <a:rPr lang="it-IT" dirty="0"/>
              <a:t> </a:t>
            </a:r>
            <a:r>
              <a:rPr lang="it-IT" dirty="0" err="1"/>
              <a:t>about</a:t>
            </a:r>
            <a:r>
              <a:rPr lang="it-IT" dirty="0"/>
              <a:t> 50% </a:t>
            </a:r>
            <a:r>
              <a:rPr lang="it-IT" dirty="0" err="1"/>
              <a:t>of</a:t>
            </a:r>
            <a:r>
              <a:rPr lang="it-IT" dirty="0"/>
              <a:t> the </a:t>
            </a:r>
            <a:r>
              <a:rPr lang="it-IT" dirty="0" err="1"/>
              <a:t>reported</a:t>
            </a:r>
            <a:r>
              <a:rPr lang="it-IT" dirty="0"/>
              <a:t> </a:t>
            </a:r>
            <a:r>
              <a:rPr lang="it-IT" dirty="0" err="1"/>
              <a:t>cases</a:t>
            </a:r>
            <a:r>
              <a:rPr lang="it-IT" dirty="0"/>
              <a:t>. </a:t>
            </a:r>
            <a:r>
              <a:rPr lang="it-IT" dirty="0" err="1"/>
              <a:t>This</a:t>
            </a:r>
            <a:r>
              <a:rPr lang="it-IT" dirty="0"/>
              <a:t> </a:t>
            </a:r>
            <a:r>
              <a:rPr lang="it-IT" dirty="0" err="1"/>
              <a:t>includes</a:t>
            </a:r>
            <a:r>
              <a:rPr lang="it-IT" dirty="0"/>
              <a:t> </a:t>
            </a:r>
            <a:r>
              <a:rPr lang="it-IT" dirty="0" err="1"/>
              <a:t>about</a:t>
            </a:r>
            <a:r>
              <a:rPr lang="it-IT" dirty="0"/>
              <a:t> 5% </a:t>
            </a:r>
            <a:r>
              <a:rPr lang="it-IT" dirty="0" err="1"/>
              <a:t>who</a:t>
            </a:r>
            <a:r>
              <a:rPr lang="it-IT" dirty="0"/>
              <a:t> </a:t>
            </a:r>
            <a:r>
              <a:rPr lang="it-IT" dirty="0" err="1"/>
              <a:t>also</a:t>
            </a:r>
            <a:r>
              <a:rPr lang="it-IT" dirty="0"/>
              <a:t> are </a:t>
            </a:r>
            <a:r>
              <a:rPr lang="it-IT" dirty="0" err="1"/>
              <a:t>intravenous</a:t>
            </a:r>
            <a:r>
              <a:rPr lang="it-IT" dirty="0"/>
              <a:t> </a:t>
            </a:r>
            <a:r>
              <a:rPr lang="it-IT" dirty="0" err="1"/>
              <a:t>drug</a:t>
            </a:r>
            <a:r>
              <a:rPr lang="it-IT" dirty="0"/>
              <a:t> </a:t>
            </a:r>
            <a:r>
              <a:rPr lang="it-IT" dirty="0" err="1"/>
              <a:t>abusers</a:t>
            </a:r>
            <a:r>
              <a:rPr lang="it-IT" dirty="0"/>
              <a:t>.</a:t>
            </a:r>
          </a:p>
          <a:p>
            <a:r>
              <a:rPr lang="it-IT" dirty="0"/>
              <a:t>    </a:t>
            </a:r>
            <a:r>
              <a:rPr lang="it-IT" b="1" dirty="0" err="1"/>
              <a:t>Heterosexual</a:t>
            </a:r>
            <a:r>
              <a:rPr lang="it-IT" b="1" dirty="0"/>
              <a:t> </a:t>
            </a:r>
            <a:r>
              <a:rPr lang="it-IT" b="1" dirty="0" err="1"/>
              <a:t>contacts</a:t>
            </a:r>
            <a:r>
              <a:rPr lang="it-IT" dirty="0"/>
              <a:t> </a:t>
            </a:r>
            <a:r>
              <a:rPr lang="it-IT" dirty="0" err="1"/>
              <a:t>of</a:t>
            </a:r>
            <a:r>
              <a:rPr lang="it-IT" dirty="0"/>
              <a:t> </a:t>
            </a:r>
            <a:r>
              <a:rPr lang="it-IT" dirty="0" err="1"/>
              <a:t>members</a:t>
            </a:r>
            <a:r>
              <a:rPr lang="it-IT" dirty="0"/>
              <a:t> </a:t>
            </a:r>
            <a:r>
              <a:rPr lang="it-IT" dirty="0" err="1"/>
              <a:t>of</a:t>
            </a:r>
            <a:r>
              <a:rPr lang="it-IT" dirty="0"/>
              <a:t> </a:t>
            </a:r>
            <a:r>
              <a:rPr lang="it-IT" dirty="0" err="1"/>
              <a:t>other</a:t>
            </a:r>
            <a:r>
              <a:rPr lang="it-IT" dirty="0"/>
              <a:t> </a:t>
            </a:r>
            <a:r>
              <a:rPr lang="it-IT" dirty="0" err="1"/>
              <a:t>high-risk</a:t>
            </a:r>
            <a:r>
              <a:rPr lang="it-IT" dirty="0"/>
              <a:t> </a:t>
            </a:r>
            <a:r>
              <a:rPr lang="it-IT" dirty="0" err="1"/>
              <a:t>groups</a:t>
            </a:r>
            <a:r>
              <a:rPr lang="it-IT" dirty="0"/>
              <a:t> </a:t>
            </a:r>
            <a:r>
              <a:rPr lang="it-IT" dirty="0" err="1"/>
              <a:t>constituted</a:t>
            </a:r>
            <a:r>
              <a:rPr lang="it-IT" dirty="0"/>
              <a:t> </a:t>
            </a:r>
            <a:r>
              <a:rPr lang="it-IT" dirty="0" err="1"/>
              <a:t>about</a:t>
            </a:r>
            <a:r>
              <a:rPr lang="it-IT" dirty="0"/>
              <a:t> 20% </a:t>
            </a:r>
            <a:r>
              <a:rPr lang="it-IT" dirty="0" err="1"/>
              <a:t>of</a:t>
            </a:r>
            <a:r>
              <a:rPr lang="it-IT" dirty="0"/>
              <a:t> </a:t>
            </a:r>
            <a:r>
              <a:rPr lang="it-IT" dirty="0" err="1"/>
              <a:t>infections</a:t>
            </a:r>
            <a:r>
              <a:rPr lang="it-IT" dirty="0"/>
              <a:t> </a:t>
            </a:r>
            <a:r>
              <a:rPr lang="it-IT" dirty="0" err="1"/>
              <a:t>from</a:t>
            </a:r>
            <a:r>
              <a:rPr lang="it-IT" dirty="0"/>
              <a:t> 2001 </a:t>
            </a:r>
            <a:r>
              <a:rPr lang="it-IT" dirty="0" err="1"/>
              <a:t>to</a:t>
            </a:r>
            <a:r>
              <a:rPr lang="it-IT" dirty="0"/>
              <a:t> 2004. In Africa and Asia, </a:t>
            </a:r>
            <a:r>
              <a:rPr lang="it-IT" dirty="0" err="1"/>
              <a:t>this</a:t>
            </a:r>
            <a:r>
              <a:rPr lang="it-IT" dirty="0"/>
              <a:t> </a:t>
            </a:r>
            <a:r>
              <a:rPr lang="it-IT" dirty="0" err="1"/>
              <a:t>is</a:t>
            </a:r>
            <a:r>
              <a:rPr lang="it-IT" dirty="0"/>
              <a:t> </a:t>
            </a:r>
            <a:r>
              <a:rPr lang="it-IT" dirty="0" err="1"/>
              <a:t>by</a:t>
            </a:r>
            <a:r>
              <a:rPr lang="it-IT" dirty="0"/>
              <a:t> far the </a:t>
            </a:r>
            <a:r>
              <a:rPr lang="it-IT" dirty="0" err="1"/>
              <a:t>largest</a:t>
            </a:r>
            <a:r>
              <a:rPr lang="it-IT" dirty="0"/>
              <a:t> </a:t>
            </a:r>
            <a:r>
              <a:rPr lang="it-IT" dirty="0" err="1"/>
              <a:t>group</a:t>
            </a:r>
            <a:r>
              <a:rPr lang="it-IT" dirty="0"/>
              <a:t> </a:t>
            </a:r>
            <a:r>
              <a:rPr lang="it-IT" dirty="0" err="1"/>
              <a:t>of</a:t>
            </a:r>
            <a:r>
              <a:rPr lang="it-IT" dirty="0"/>
              <a:t> </a:t>
            </a:r>
            <a:r>
              <a:rPr lang="it-IT" dirty="0" err="1"/>
              <a:t>patients</a:t>
            </a:r>
            <a:r>
              <a:rPr lang="it-IT" dirty="0"/>
              <a:t> </a:t>
            </a:r>
            <a:r>
              <a:rPr lang="it-IT" dirty="0" err="1"/>
              <a:t>with</a:t>
            </a:r>
            <a:r>
              <a:rPr lang="it-IT" dirty="0"/>
              <a:t> </a:t>
            </a:r>
            <a:r>
              <a:rPr lang="it-IT" dirty="0" err="1"/>
              <a:t>new</a:t>
            </a:r>
            <a:r>
              <a:rPr lang="it-IT" dirty="0"/>
              <a:t> </a:t>
            </a:r>
            <a:r>
              <a:rPr lang="it-IT" dirty="0" err="1"/>
              <a:t>infections</a:t>
            </a:r>
            <a:r>
              <a:rPr lang="it-IT" dirty="0"/>
              <a:t>, </a:t>
            </a:r>
            <a:r>
              <a:rPr lang="it-IT" dirty="0" err="1"/>
              <a:t>most</a:t>
            </a:r>
            <a:r>
              <a:rPr lang="it-IT" dirty="0"/>
              <a:t> </a:t>
            </a:r>
            <a:r>
              <a:rPr lang="it-IT" dirty="0" err="1"/>
              <a:t>of</a:t>
            </a:r>
            <a:r>
              <a:rPr lang="it-IT" dirty="0"/>
              <a:t> </a:t>
            </a:r>
            <a:r>
              <a:rPr lang="it-IT" dirty="0" err="1"/>
              <a:t>which</a:t>
            </a:r>
            <a:r>
              <a:rPr lang="it-IT" dirty="0"/>
              <a:t> </a:t>
            </a:r>
            <a:r>
              <a:rPr lang="it-IT" dirty="0" err="1"/>
              <a:t>occur</a:t>
            </a:r>
            <a:r>
              <a:rPr lang="it-IT" dirty="0"/>
              <a:t> in women </a:t>
            </a:r>
            <a:r>
              <a:rPr lang="it-IT" dirty="0" err="1"/>
              <a:t>who</a:t>
            </a:r>
            <a:r>
              <a:rPr lang="it-IT" dirty="0"/>
              <a:t> are </a:t>
            </a:r>
            <a:r>
              <a:rPr lang="it-IT" dirty="0" err="1"/>
              <a:t>infected</a:t>
            </a:r>
            <a:r>
              <a:rPr lang="it-IT" dirty="0"/>
              <a:t> </a:t>
            </a:r>
            <a:r>
              <a:rPr lang="it-IT" dirty="0" err="1"/>
              <a:t>by</a:t>
            </a:r>
            <a:r>
              <a:rPr lang="it-IT" dirty="0"/>
              <a:t> male </a:t>
            </a:r>
            <a:r>
              <a:rPr lang="it-IT" dirty="0" err="1"/>
              <a:t>partners</a:t>
            </a:r>
            <a:r>
              <a:rPr lang="it-IT" dirty="0"/>
              <a:t>.</a:t>
            </a:r>
          </a:p>
          <a:p>
            <a:r>
              <a:rPr lang="it-IT" dirty="0"/>
              <a:t>    </a:t>
            </a:r>
            <a:r>
              <a:rPr lang="it-IT" b="1" dirty="0" err="1"/>
              <a:t>Intravenous</a:t>
            </a:r>
            <a:r>
              <a:rPr lang="it-IT" b="1" dirty="0"/>
              <a:t> </a:t>
            </a:r>
            <a:r>
              <a:rPr lang="it-IT" b="1" dirty="0" err="1"/>
              <a:t>drug</a:t>
            </a:r>
            <a:r>
              <a:rPr lang="it-IT" b="1" dirty="0"/>
              <a:t> </a:t>
            </a:r>
            <a:r>
              <a:rPr lang="it-IT" b="1" dirty="0" err="1"/>
              <a:t>abusers</a:t>
            </a:r>
            <a:r>
              <a:rPr lang="it-IT" b="1" dirty="0"/>
              <a:t> </a:t>
            </a:r>
            <a:r>
              <a:rPr lang="it-IT" dirty="0" err="1"/>
              <a:t>with</a:t>
            </a:r>
            <a:r>
              <a:rPr lang="it-IT" dirty="0"/>
              <a:t> no </a:t>
            </a:r>
            <a:r>
              <a:rPr lang="it-IT" dirty="0" err="1"/>
              <a:t>previous</a:t>
            </a:r>
            <a:r>
              <a:rPr lang="it-IT" dirty="0"/>
              <a:t> </a:t>
            </a:r>
            <a:r>
              <a:rPr lang="it-IT" dirty="0" err="1"/>
              <a:t>history</a:t>
            </a:r>
            <a:r>
              <a:rPr lang="it-IT" dirty="0"/>
              <a:t> </a:t>
            </a:r>
            <a:r>
              <a:rPr lang="it-IT" dirty="0" err="1"/>
              <a:t>of</a:t>
            </a:r>
            <a:r>
              <a:rPr lang="it-IT" dirty="0"/>
              <a:t> </a:t>
            </a:r>
            <a:r>
              <a:rPr lang="it-IT" dirty="0" err="1"/>
              <a:t>homosexuality</a:t>
            </a:r>
            <a:r>
              <a:rPr lang="it-IT" dirty="0"/>
              <a:t> </a:t>
            </a:r>
            <a:r>
              <a:rPr lang="it-IT" dirty="0" err="1"/>
              <a:t>represented</a:t>
            </a:r>
            <a:r>
              <a:rPr lang="it-IT" dirty="0"/>
              <a:t> </a:t>
            </a:r>
            <a:r>
              <a:rPr lang="it-IT" dirty="0" err="1"/>
              <a:t>about</a:t>
            </a:r>
            <a:r>
              <a:rPr lang="it-IT" dirty="0"/>
              <a:t> 20% </a:t>
            </a:r>
            <a:r>
              <a:rPr lang="it-IT" dirty="0" err="1"/>
              <a:t>of</a:t>
            </a:r>
            <a:r>
              <a:rPr lang="it-IT" dirty="0"/>
              <a:t> </a:t>
            </a:r>
            <a:r>
              <a:rPr lang="it-IT" dirty="0" err="1"/>
              <a:t>infected</a:t>
            </a:r>
            <a:r>
              <a:rPr lang="it-IT" dirty="0"/>
              <a:t> </a:t>
            </a:r>
            <a:r>
              <a:rPr lang="it-IT" dirty="0" err="1"/>
              <a:t>individuals</a:t>
            </a:r>
            <a:r>
              <a:rPr lang="it-IT" dirty="0"/>
              <a:t> and 9% </a:t>
            </a:r>
            <a:r>
              <a:rPr lang="it-IT" dirty="0" err="1"/>
              <a:t>of</a:t>
            </a:r>
            <a:r>
              <a:rPr lang="it-IT" dirty="0"/>
              <a:t> </a:t>
            </a:r>
            <a:r>
              <a:rPr lang="it-IT" dirty="0" err="1"/>
              <a:t>new</a:t>
            </a:r>
            <a:r>
              <a:rPr lang="it-IT" dirty="0"/>
              <a:t> </a:t>
            </a:r>
            <a:r>
              <a:rPr lang="it-IT" dirty="0" err="1"/>
              <a:t>cases</a:t>
            </a:r>
            <a:r>
              <a:rPr lang="it-IT" dirty="0"/>
              <a:t> in 2009.</a:t>
            </a:r>
            <a:endParaRPr lang="it-IT" b="1" dirty="0"/>
          </a:p>
          <a:p>
            <a:r>
              <a:rPr lang="it-IT" b="1" dirty="0"/>
              <a:t>    </a:t>
            </a:r>
            <a:r>
              <a:rPr lang="it-IT" b="1" dirty="0" err="1"/>
              <a:t>Surviving</a:t>
            </a:r>
            <a:r>
              <a:rPr lang="it-IT" b="1" dirty="0"/>
              <a:t> </a:t>
            </a:r>
            <a:r>
              <a:rPr lang="it-IT" b="1" dirty="0" err="1"/>
              <a:t>hemophiliacs</a:t>
            </a:r>
            <a:r>
              <a:rPr lang="it-IT" dirty="0"/>
              <a:t>, </a:t>
            </a:r>
            <a:r>
              <a:rPr lang="it-IT" dirty="0" err="1"/>
              <a:t>especially</a:t>
            </a:r>
            <a:r>
              <a:rPr lang="it-IT" dirty="0"/>
              <a:t> </a:t>
            </a:r>
            <a:r>
              <a:rPr lang="it-IT" dirty="0" err="1"/>
              <a:t>those</a:t>
            </a:r>
            <a:r>
              <a:rPr lang="it-IT" dirty="0"/>
              <a:t> </a:t>
            </a:r>
            <a:r>
              <a:rPr lang="it-IT" dirty="0" err="1"/>
              <a:t>who</a:t>
            </a:r>
            <a:r>
              <a:rPr lang="it-IT" dirty="0"/>
              <a:t> </a:t>
            </a:r>
            <a:r>
              <a:rPr lang="it-IT" dirty="0" err="1"/>
              <a:t>received</a:t>
            </a:r>
            <a:r>
              <a:rPr lang="it-IT" dirty="0"/>
              <a:t> </a:t>
            </a:r>
            <a:r>
              <a:rPr lang="it-IT" dirty="0" err="1"/>
              <a:t>large</a:t>
            </a:r>
            <a:r>
              <a:rPr lang="it-IT" dirty="0"/>
              <a:t> </a:t>
            </a:r>
            <a:r>
              <a:rPr lang="it-IT" dirty="0" err="1"/>
              <a:t>amounts</a:t>
            </a:r>
            <a:r>
              <a:rPr lang="it-IT" dirty="0"/>
              <a:t> </a:t>
            </a:r>
            <a:r>
              <a:rPr lang="it-IT" dirty="0" err="1"/>
              <a:t>of</a:t>
            </a:r>
            <a:r>
              <a:rPr lang="it-IT" dirty="0"/>
              <a:t> </a:t>
            </a:r>
            <a:r>
              <a:rPr lang="it-IT" dirty="0" err="1"/>
              <a:t>factor</a:t>
            </a:r>
            <a:r>
              <a:rPr lang="it-IT" dirty="0"/>
              <a:t> VIII or </a:t>
            </a:r>
            <a:r>
              <a:rPr lang="it-IT" dirty="0" err="1"/>
              <a:t>factor</a:t>
            </a:r>
            <a:r>
              <a:rPr lang="it-IT" dirty="0"/>
              <a:t> IX </a:t>
            </a:r>
            <a:r>
              <a:rPr lang="it-IT" dirty="0" err="1"/>
              <a:t>concentrates</a:t>
            </a:r>
            <a:r>
              <a:rPr lang="it-IT" dirty="0"/>
              <a:t> </a:t>
            </a:r>
            <a:r>
              <a:rPr lang="it-IT" dirty="0" err="1"/>
              <a:t>before</a:t>
            </a:r>
            <a:r>
              <a:rPr lang="it-IT" dirty="0"/>
              <a:t> 1985, </a:t>
            </a:r>
            <a:r>
              <a:rPr lang="it-IT" dirty="0" err="1"/>
              <a:t>make</a:t>
            </a:r>
            <a:r>
              <a:rPr lang="it-IT" dirty="0"/>
              <a:t> up </a:t>
            </a:r>
            <a:r>
              <a:rPr lang="it-IT" dirty="0" err="1"/>
              <a:t>about</a:t>
            </a:r>
            <a:r>
              <a:rPr lang="it-IT" dirty="0"/>
              <a:t> 0.5% </a:t>
            </a:r>
            <a:r>
              <a:rPr lang="it-IT" dirty="0" err="1"/>
              <a:t>of</a:t>
            </a:r>
            <a:r>
              <a:rPr lang="it-IT" dirty="0"/>
              <a:t> </a:t>
            </a:r>
            <a:r>
              <a:rPr lang="it-IT" dirty="0" err="1"/>
              <a:t>all</a:t>
            </a:r>
            <a:r>
              <a:rPr lang="it-IT" dirty="0"/>
              <a:t> </a:t>
            </a:r>
            <a:r>
              <a:rPr lang="it-IT" dirty="0" err="1"/>
              <a:t>cases</a:t>
            </a:r>
            <a:r>
              <a:rPr lang="it-IT" dirty="0"/>
              <a:t>.</a:t>
            </a:r>
          </a:p>
          <a:p>
            <a:r>
              <a:rPr lang="it-IT" dirty="0"/>
              <a:t>    </a:t>
            </a:r>
            <a:r>
              <a:rPr lang="it-IT" b="1" dirty="0" err="1"/>
              <a:t>Other</a:t>
            </a:r>
            <a:r>
              <a:rPr lang="it-IT" b="1" dirty="0"/>
              <a:t> </a:t>
            </a:r>
            <a:r>
              <a:rPr lang="it-IT" b="1" dirty="0" err="1"/>
              <a:t>recipients</a:t>
            </a:r>
            <a:r>
              <a:rPr lang="it-IT" b="1" dirty="0"/>
              <a:t> </a:t>
            </a:r>
            <a:r>
              <a:rPr lang="it-IT" b="1" dirty="0" err="1"/>
              <a:t>of</a:t>
            </a:r>
            <a:r>
              <a:rPr lang="it-IT" b="1" dirty="0"/>
              <a:t> </a:t>
            </a:r>
            <a:r>
              <a:rPr lang="it-IT" b="1" dirty="0" err="1"/>
              <a:t>HIV-infected</a:t>
            </a:r>
            <a:r>
              <a:rPr lang="it-IT" b="1" dirty="0"/>
              <a:t> </a:t>
            </a:r>
            <a:r>
              <a:rPr lang="it-IT" b="1" dirty="0" err="1"/>
              <a:t>whole</a:t>
            </a:r>
            <a:r>
              <a:rPr lang="it-IT" b="1" dirty="0"/>
              <a:t> </a:t>
            </a:r>
            <a:r>
              <a:rPr lang="it-IT" b="1" dirty="0" err="1"/>
              <a:t>blood</a:t>
            </a:r>
            <a:r>
              <a:rPr lang="it-IT" b="1" dirty="0"/>
              <a:t> or </a:t>
            </a:r>
            <a:r>
              <a:rPr lang="it-IT" b="1" dirty="0" err="1"/>
              <a:t>components</a:t>
            </a:r>
            <a:r>
              <a:rPr lang="it-IT" b="1" dirty="0"/>
              <a:t> </a:t>
            </a:r>
            <a:r>
              <a:rPr lang="it-IT" dirty="0"/>
              <a:t>(e.g., </a:t>
            </a:r>
            <a:r>
              <a:rPr lang="it-IT" dirty="0" err="1"/>
              <a:t>platelets</a:t>
            </a:r>
            <a:r>
              <a:rPr lang="it-IT" dirty="0"/>
              <a:t>, plasma) account </a:t>
            </a:r>
            <a:r>
              <a:rPr lang="it-IT" dirty="0" err="1"/>
              <a:t>for</a:t>
            </a:r>
            <a:r>
              <a:rPr lang="it-IT" dirty="0"/>
              <a:t> </a:t>
            </a:r>
            <a:r>
              <a:rPr lang="it-IT" dirty="0" err="1"/>
              <a:t>about</a:t>
            </a:r>
            <a:r>
              <a:rPr lang="it-IT" dirty="0"/>
              <a:t> 1% </a:t>
            </a:r>
            <a:r>
              <a:rPr lang="it-IT" dirty="0" err="1"/>
              <a:t>of</a:t>
            </a:r>
            <a:r>
              <a:rPr lang="it-IT" dirty="0"/>
              <a:t> </a:t>
            </a:r>
            <a:r>
              <a:rPr lang="it-IT" dirty="0" err="1"/>
              <a:t>patients</a:t>
            </a:r>
            <a:r>
              <a:rPr lang="it-IT" dirty="0"/>
              <a:t>.</a:t>
            </a:r>
          </a:p>
          <a:p>
            <a:r>
              <a:rPr lang="it-IT" dirty="0"/>
              <a:t>    </a:t>
            </a:r>
            <a:r>
              <a:rPr lang="it-IT" b="1" dirty="0"/>
              <a:t>HIV </a:t>
            </a:r>
            <a:r>
              <a:rPr lang="it-IT" b="1" dirty="0" err="1"/>
              <a:t>infection</a:t>
            </a:r>
            <a:r>
              <a:rPr lang="it-IT" b="1" dirty="0"/>
              <a:t> </a:t>
            </a:r>
            <a:r>
              <a:rPr lang="it-IT" b="1" dirty="0" err="1"/>
              <a:t>of</a:t>
            </a:r>
            <a:r>
              <a:rPr lang="it-IT" b="1" dirty="0"/>
              <a:t> the </a:t>
            </a:r>
            <a:r>
              <a:rPr lang="it-IT" b="1" dirty="0" err="1"/>
              <a:t>newborn</a:t>
            </a:r>
            <a:r>
              <a:rPr lang="it-IT" dirty="0"/>
              <a:t>. </a:t>
            </a:r>
            <a:r>
              <a:rPr lang="it-IT" dirty="0" err="1"/>
              <a:t>Close</a:t>
            </a:r>
            <a:r>
              <a:rPr lang="it-IT" dirty="0"/>
              <a:t> </a:t>
            </a:r>
            <a:r>
              <a:rPr lang="it-IT" dirty="0" err="1"/>
              <a:t>to</a:t>
            </a:r>
            <a:r>
              <a:rPr lang="it-IT" dirty="0"/>
              <a:t> 2% </a:t>
            </a:r>
            <a:r>
              <a:rPr lang="it-IT" dirty="0" err="1"/>
              <a:t>of</a:t>
            </a:r>
            <a:r>
              <a:rPr lang="it-IT" dirty="0"/>
              <a:t> </a:t>
            </a:r>
            <a:r>
              <a:rPr lang="it-IT" dirty="0" err="1"/>
              <a:t>all</a:t>
            </a:r>
            <a:r>
              <a:rPr lang="it-IT" dirty="0"/>
              <a:t> AIDS </a:t>
            </a:r>
            <a:r>
              <a:rPr lang="it-IT" dirty="0" err="1"/>
              <a:t>cases</a:t>
            </a:r>
            <a:r>
              <a:rPr lang="it-IT" dirty="0"/>
              <a:t> </a:t>
            </a:r>
            <a:r>
              <a:rPr lang="it-IT" dirty="0" err="1"/>
              <a:t>occur</a:t>
            </a:r>
            <a:r>
              <a:rPr lang="it-IT" dirty="0"/>
              <a:t> in </a:t>
            </a:r>
            <a:r>
              <a:rPr lang="it-IT" dirty="0" err="1"/>
              <a:t>this</a:t>
            </a:r>
            <a:r>
              <a:rPr lang="it-IT" dirty="0"/>
              <a:t> </a:t>
            </a:r>
            <a:r>
              <a:rPr lang="it-IT" dirty="0" err="1"/>
              <a:t>pediatric</a:t>
            </a:r>
            <a:r>
              <a:rPr lang="it-IT" dirty="0"/>
              <a:t> </a:t>
            </a:r>
            <a:r>
              <a:rPr lang="it-IT" dirty="0" err="1"/>
              <a:t>population</a:t>
            </a:r>
            <a:r>
              <a:rPr lang="it-IT" dirty="0"/>
              <a:t>. The </a:t>
            </a:r>
            <a:r>
              <a:rPr lang="it-IT" dirty="0" err="1"/>
              <a:t>vast</a:t>
            </a:r>
            <a:r>
              <a:rPr lang="it-IT" dirty="0"/>
              <a:t> </a:t>
            </a:r>
            <a:r>
              <a:rPr lang="it-IT" dirty="0" err="1"/>
              <a:t>majority</a:t>
            </a:r>
            <a:r>
              <a:rPr lang="it-IT" dirty="0"/>
              <a:t> </a:t>
            </a:r>
            <a:r>
              <a:rPr lang="it-IT" dirty="0" err="1"/>
              <a:t>acquires</a:t>
            </a:r>
            <a:r>
              <a:rPr lang="it-IT" dirty="0"/>
              <a:t> the </a:t>
            </a:r>
            <a:r>
              <a:rPr lang="it-IT" dirty="0" err="1"/>
              <a:t>infection</a:t>
            </a:r>
            <a:r>
              <a:rPr lang="it-IT" dirty="0"/>
              <a:t> </a:t>
            </a:r>
            <a:r>
              <a:rPr lang="it-IT" dirty="0" err="1"/>
              <a:t>by</a:t>
            </a:r>
            <a:r>
              <a:rPr lang="it-IT" dirty="0"/>
              <a:t> </a:t>
            </a:r>
            <a:r>
              <a:rPr lang="it-IT" dirty="0" err="1"/>
              <a:t>transmission</a:t>
            </a:r>
            <a:r>
              <a:rPr lang="it-IT" dirty="0"/>
              <a:t> </a:t>
            </a:r>
            <a:r>
              <a:rPr lang="it-IT" dirty="0" err="1"/>
              <a:t>of</a:t>
            </a:r>
            <a:r>
              <a:rPr lang="it-IT" dirty="0"/>
              <a:t> the virus </a:t>
            </a:r>
            <a:r>
              <a:rPr lang="it-IT" dirty="0" err="1"/>
              <a:t>from</a:t>
            </a:r>
            <a:r>
              <a:rPr lang="it-IT" dirty="0"/>
              <a:t> </a:t>
            </a:r>
            <a:r>
              <a:rPr lang="it-IT" dirty="0" err="1"/>
              <a:t>mother</a:t>
            </a:r>
            <a:r>
              <a:rPr lang="it-IT" dirty="0"/>
              <a:t> </a:t>
            </a:r>
            <a:r>
              <a:rPr lang="it-IT" dirty="0" err="1"/>
              <a:t>to</a:t>
            </a:r>
            <a:r>
              <a:rPr lang="it-IT" dirty="0"/>
              <a:t> </a:t>
            </a:r>
            <a:r>
              <a:rPr lang="it-IT" dirty="0" err="1"/>
              <a:t>child</a:t>
            </a:r>
            <a:r>
              <a:rPr lang="it-IT" dirty="0"/>
              <a:t> (</a:t>
            </a:r>
            <a:r>
              <a:rPr lang="it-IT" dirty="0" err="1"/>
              <a:t>discussed</a:t>
            </a:r>
            <a:r>
              <a:rPr lang="it-IT" dirty="0"/>
              <a:t> </a:t>
            </a:r>
            <a:r>
              <a:rPr lang="it-IT" dirty="0" err="1"/>
              <a:t>later</a:t>
            </a:r>
            <a:r>
              <a:rPr lang="it-IT" dirty="0"/>
              <a:t>).</a:t>
            </a:r>
          </a:p>
          <a:p>
            <a:r>
              <a:rPr lang="it-IT" dirty="0"/>
              <a:t>   </a:t>
            </a:r>
          </a:p>
          <a:p>
            <a:r>
              <a:rPr lang="it-IT" dirty="0"/>
              <a:t>    In </a:t>
            </a:r>
            <a:r>
              <a:rPr lang="it-IT" dirty="0" err="1"/>
              <a:t>approximately</a:t>
            </a:r>
            <a:r>
              <a:rPr lang="it-IT" dirty="0"/>
              <a:t> 5% </a:t>
            </a:r>
            <a:r>
              <a:rPr lang="it-IT" dirty="0" err="1"/>
              <a:t>of</a:t>
            </a:r>
            <a:r>
              <a:rPr lang="it-IT" dirty="0"/>
              <a:t> </a:t>
            </a:r>
            <a:r>
              <a:rPr lang="it-IT" dirty="0" err="1"/>
              <a:t>cases</a:t>
            </a:r>
            <a:r>
              <a:rPr lang="it-IT" dirty="0"/>
              <a:t>, the </a:t>
            </a:r>
            <a:r>
              <a:rPr lang="it-IT" dirty="0" err="1"/>
              <a:t>risk</a:t>
            </a:r>
            <a:r>
              <a:rPr lang="it-IT" dirty="0"/>
              <a:t> </a:t>
            </a:r>
            <a:r>
              <a:rPr lang="it-IT" dirty="0" err="1"/>
              <a:t>factors</a:t>
            </a:r>
            <a:r>
              <a:rPr lang="it-IT" dirty="0"/>
              <a:t> </a:t>
            </a:r>
            <a:r>
              <a:rPr lang="it-IT" dirty="0" err="1"/>
              <a:t>cannot</a:t>
            </a:r>
            <a:r>
              <a:rPr lang="it-IT" dirty="0"/>
              <a:t> </a:t>
            </a:r>
            <a:r>
              <a:rPr lang="it-IT" dirty="0" err="1"/>
              <a:t>be</a:t>
            </a:r>
            <a:r>
              <a:rPr lang="it-IT" dirty="0"/>
              <a:t> </a:t>
            </a:r>
            <a:r>
              <a:rPr lang="it-IT" dirty="0" err="1"/>
              <a:t>determined</a:t>
            </a:r>
            <a:r>
              <a:rPr lang="it-IT" dirty="0"/>
              <a:t>.</a:t>
            </a:r>
          </a:p>
        </p:txBody>
      </p:sp>
    </p:spTree>
    <p:extLst>
      <p:ext uri="{BB962C8B-B14F-4D97-AF65-F5344CB8AC3E}">
        <p14:creationId xmlns:p14="http://schemas.microsoft.com/office/powerpoint/2010/main" val="1921671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50154" y="417482"/>
            <a:ext cx="8691693" cy="1015663"/>
          </a:xfrm>
          <a:prstGeom prst="rect">
            <a:avLst/>
          </a:prstGeom>
        </p:spPr>
        <p:txBody>
          <a:bodyPr wrap="square">
            <a:spAutoFit/>
          </a:bodyPr>
          <a:lstStyle/>
          <a:p>
            <a:r>
              <a:rPr lang="it-IT" sz="2000" b="1" dirty="0"/>
              <a:t>The </a:t>
            </a:r>
            <a:r>
              <a:rPr lang="it-IT" sz="2000" b="1" dirty="0" err="1"/>
              <a:t>structure</a:t>
            </a:r>
            <a:r>
              <a:rPr lang="it-IT" sz="2000" b="1" dirty="0"/>
              <a:t> </a:t>
            </a:r>
            <a:r>
              <a:rPr lang="it-IT" sz="2000" b="1" dirty="0" err="1"/>
              <a:t>of</a:t>
            </a:r>
            <a:r>
              <a:rPr lang="it-IT" sz="2000" b="1" dirty="0"/>
              <a:t> the </a:t>
            </a:r>
            <a:r>
              <a:rPr lang="it-IT" sz="2000" b="1" dirty="0" err="1"/>
              <a:t>human</a:t>
            </a:r>
            <a:r>
              <a:rPr lang="it-IT" sz="2000" b="1" dirty="0"/>
              <a:t> </a:t>
            </a:r>
            <a:r>
              <a:rPr lang="it-IT" sz="2000" b="1" dirty="0" err="1"/>
              <a:t>immunodeficiency</a:t>
            </a:r>
            <a:r>
              <a:rPr lang="it-IT" sz="2000" b="1" dirty="0"/>
              <a:t> virus (HIV)-1 </a:t>
            </a:r>
            <a:r>
              <a:rPr lang="it-IT" sz="2000" b="1" dirty="0" err="1"/>
              <a:t>virion</a:t>
            </a:r>
            <a:r>
              <a:rPr lang="it-IT" sz="2000" b="1" dirty="0"/>
              <a:t>. </a:t>
            </a:r>
            <a:r>
              <a:rPr lang="it-IT" sz="2000" dirty="0"/>
              <a:t>The </a:t>
            </a:r>
            <a:r>
              <a:rPr lang="it-IT" sz="2000" dirty="0" err="1"/>
              <a:t>viral</a:t>
            </a:r>
            <a:r>
              <a:rPr lang="it-IT" sz="2000" dirty="0"/>
              <a:t> </a:t>
            </a:r>
            <a:r>
              <a:rPr lang="it-IT" sz="2000" dirty="0" err="1"/>
              <a:t>particle</a:t>
            </a:r>
            <a:r>
              <a:rPr lang="it-IT" sz="2000" dirty="0"/>
              <a:t> </a:t>
            </a:r>
            <a:r>
              <a:rPr lang="it-IT" sz="2000" dirty="0" err="1"/>
              <a:t>is</a:t>
            </a:r>
            <a:r>
              <a:rPr lang="it-IT" sz="2000" dirty="0"/>
              <a:t> </a:t>
            </a:r>
            <a:r>
              <a:rPr lang="it-IT" sz="2000" dirty="0" err="1"/>
              <a:t>covered</a:t>
            </a:r>
            <a:r>
              <a:rPr lang="it-IT" sz="2000" dirty="0"/>
              <a:t> </a:t>
            </a:r>
            <a:r>
              <a:rPr lang="it-IT" sz="2000" dirty="0" err="1"/>
              <a:t>by</a:t>
            </a:r>
            <a:r>
              <a:rPr lang="it-IT" sz="2000" dirty="0"/>
              <a:t> a </a:t>
            </a:r>
            <a:r>
              <a:rPr lang="it-IT" sz="2000" dirty="0" err="1"/>
              <a:t>lipid</a:t>
            </a:r>
            <a:r>
              <a:rPr lang="it-IT" sz="2000" dirty="0"/>
              <a:t> </a:t>
            </a:r>
            <a:r>
              <a:rPr lang="it-IT" sz="2000" dirty="0" err="1"/>
              <a:t>bilayer</a:t>
            </a:r>
            <a:r>
              <a:rPr lang="it-IT" sz="2000" dirty="0"/>
              <a:t> </a:t>
            </a:r>
            <a:r>
              <a:rPr lang="it-IT" sz="2000" dirty="0" err="1"/>
              <a:t>derived</a:t>
            </a:r>
            <a:r>
              <a:rPr lang="it-IT" sz="2000" dirty="0"/>
              <a:t> </a:t>
            </a:r>
            <a:r>
              <a:rPr lang="it-IT" sz="2000" dirty="0" err="1"/>
              <a:t>from</a:t>
            </a:r>
            <a:r>
              <a:rPr lang="it-IT" sz="2000" dirty="0"/>
              <a:t> the </a:t>
            </a:r>
            <a:r>
              <a:rPr lang="it-IT" sz="2000" dirty="0" err="1"/>
              <a:t>host</a:t>
            </a:r>
            <a:r>
              <a:rPr lang="it-IT" sz="2000" dirty="0"/>
              <a:t> </a:t>
            </a:r>
            <a:r>
              <a:rPr lang="it-IT" sz="2000" dirty="0" err="1"/>
              <a:t>cell</a:t>
            </a:r>
            <a:r>
              <a:rPr lang="it-IT" sz="2000" dirty="0"/>
              <a:t> and </a:t>
            </a:r>
            <a:r>
              <a:rPr lang="it-IT" sz="2000" dirty="0" err="1"/>
              <a:t>studded</a:t>
            </a:r>
            <a:r>
              <a:rPr lang="it-IT" sz="2000" dirty="0"/>
              <a:t> </a:t>
            </a:r>
            <a:r>
              <a:rPr lang="it-IT" sz="2000" dirty="0" err="1"/>
              <a:t>with</a:t>
            </a:r>
            <a:r>
              <a:rPr lang="it-IT" sz="2000" dirty="0"/>
              <a:t> </a:t>
            </a:r>
            <a:r>
              <a:rPr lang="it-IT" sz="2000" dirty="0" err="1"/>
              <a:t>viral</a:t>
            </a:r>
            <a:r>
              <a:rPr lang="it-IT" sz="2000" dirty="0"/>
              <a:t> </a:t>
            </a:r>
            <a:r>
              <a:rPr lang="it-IT" sz="2000" dirty="0" err="1"/>
              <a:t>glycoproteins</a:t>
            </a:r>
            <a:r>
              <a:rPr lang="it-IT" sz="2000" dirty="0"/>
              <a:t> gp41 and gp120. </a:t>
            </a:r>
          </a:p>
        </p:txBody>
      </p:sp>
      <p:pic>
        <p:nvPicPr>
          <p:cNvPr id="5" name="Immagine 4" descr="Schermata 2018-08-28 alle 17.55.13.png"/>
          <p:cNvPicPr>
            <a:picLocks noChangeAspect="1"/>
          </p:cNvPicPr>
          <p:nvPr/>
        </p:nvPicPr>
        <p:blipFill>
          <a:blip r:embed="rId2"/>
          <a:stretch>
            <a:fillRect/>
          </a:stretch>
        </p:blipFill>
        <p:spPr>
          <a:xfrm>
            <a:off x="2071936" y="1915490"/>
            <a:ext cx="4668954" cy="4124720"/>
          </a:xfrm>
          <a:prstGeom prst="rect">
            <a:avLst/>
          </a:prstGeom>
        </p:spPr>
      </p:pic>
      <p:sp>
        <p:nvSpPr>
          <p:cNvPr id="6" name="Rettangolo 5"/>
          <p:cNvSpPr/>
          <p:nvPr/>
        </p:nvSpPr>
        <p:spPr>
          <a:xfrm>
            <a:off x="7209006" y="1515894"/>
            <a:ext cx="3232840" cy="4524316"/>
          </a:xfrm>
          <a:prstGeom prst="rect">
            <a:avLst/>
          </a:prstGeom>
        </p:spPr>
        <p:txBody>
          <a:bodyPr wrap="square">
            <a:spAutoFit/>
          </a:bodyPr>
          <a:lstStyle/>
          <a:p>
            <a:r>
              <a:rPr lang="it-IT" dirty="0"/>
              <a:t>The HIV-1 RNA </a:t>
            </a:r>
            <a:r>
              <a:rPr lang="it-IT" dirty="0" err="1"/>
              <a:t>genome</a:t>
            </a:r>
            <a:r>
              <a:rPr lang="it-IT" dirty="0"/>
              <a:t> </a:t>
            </a:r>
            <a:r>
              <a:rPr lang="it-IT" dirty="0" err="1"/>
              <a:t>contains</a:t>
            </a:r>
            <a:r>
              <a:rPr lang="it-IT" dirty="0"/>
              <a:t> the </a:t>
            </a:r>
            <a:r>
              <a:rPr lang="it-IT" b="1" dirty="0"/>
              <a:t>gag</a:t>
            </a:r>
            <a:r>
              <a:rPr lang="it-IT" dirty="0"/>
              <a:t>, </a:t>
            </a:r>
            <a:r>
              <a:rPr lang="it-IT" b="1" dirty="0" err="1"/>
              <a:t>pol</a:t>
            </a:r>
            <a:r>
              <a:rPr lang="it-IT" dirty="0"/>
              <a:t>, and </a:t>
            </a:r>
            <a:r>
              <a:rPr lang="it-IT" b="1" dirty="0" err="1"/>
              <a:t>env</a:t>
            </a:r>
            <a:r>
              <a:rPr lang="it-IT" b="1" dirty="0"/>
              <a:t> </a:t>
            </a:r>
            <a:r>
              <a:rPr lang="it-IT" dirty="0" err="1"/>
              <a:t>genes</a:t>
            </a:r>
            <a:r>
              <a:rPr lang="it-IT" dirty="0"/>
              <a:t>, </a:t>
            </a:r>
            <a:r>
              <a:rPr lang="it-IT" dirty="0" err="1"/>
              <a:t>which</a:t>
            </a:r>
            <a:r>
              <a:rPr lang="it-IT" dirty="0"/>
              <a:t> are </a:t>
            </a:r>
            <a:r>
              <a:rPr lang="it-IT" dirty="0" err="1"/>
              <a:t>typical</a:t>
            </a:r>
            <a:r>
              <a:rPr lang="it-IT" dirty="0"/>
              <a:t> </a:t>
            </a:r>
            <a:r>
              <a:rPr lang="it-IT" dirty="0" err="1"/>
              <a:t>of</a:t>
            </a:r>
            <a:r>
              <a:rPr lang="it-IT" dirty="0"/>
              <a:t> </a:t>
            </a:r>
            <a:r>
              <a:rPr lang="it-IT" dirty="0" err="1"/>
              <a:t>retroviruses</a:t>
            </a:r>
            <a:r>
              <a:rPr lang="it-IT" dirty="0"/>
              <a:t>. The </a:t>
            </a:r>
            <a:r>
              <a:rPr lang="it-IT" dirty="0" err="1"/>
              <a:t>products</a:t>
            </a:r>
            <a:r>
              <a:rPr lang="it-IT" dirty="0"/>
              <a:t> </a:t>
            </a:r>
            <a:r>
              <a:rPr lang="it-IT" dirty="0" err="1"/>
              <a:t>of</a:t>
            </a:r>
            <a:r>
              <a:rPr lang="it-IT" dirty="0"/>
              <a:t> the gag and </a:t>
            </a:r>
            <a:r>
              <a:rPr lang="it-IT" dirty="0" err="1"/>
              <a:t>pol</a:t>
            </a:r>
            <a:r>
              <a:rPr lang="it-IT" dirty="0"/>
              <a:t> </a:t>
            </a:r>
            <a:r>
              <a:rPr lang="it-IT" dirty="0" err="1"/>
              <a:t>genes</a:t>
            </a:r>
            <a:r>
              <a:rPr lang="it-IT" dirty="0"/>
              <a:t> are </a:t>
            </a:r>
            <a:r>
              <a:rPr lang="it-IT" dirty="0" err="1"/>
              <a:t>large</a:t>
            </a:r>
            <a:r>
              <a:rPr lang="it-IT" dirty="0"/>
              <a:t> </a:t>
            </a:r>
            <a:r>
              <a:rPr lang="it-IT" dirty="0" err="1"/>
              <a:t>precursor</a:t>
            </a:r>
            <a:r>
              <a:rPr lang="it-IT" dirty="0"/>
              <a:t> </a:t>
            </a:r>
            <a:r>
              <a:rPr lang="it-IT" dirty="0" err="1"/>
              <a:t>proteins</a:t>
            </a:r>
            <a:r>
              <a:rPr lang="it-IT" dirty="0"/>
              <a:t> </a:t>
            </a:r>
            <a:r>
              <a:rPr lang="it-IT" dirty="0" err="1"/>
              <a:t>that</a:t>
            </a:r>
            <a:r>
              <a:rPr lang="it-IT" dirty="0"/>
              <a:t> are </a:t>
            </a:r>
            <a:r>
              <a:rPr lang="it-IT" dirty="0" err="1"/>
              <a:t>cleaved</a:t>
            </a:r>
            <a:r>
              <a:rPr lang="it-IT" dirty="0"/>
              <a:t> </a:t>
            </a:r>
            <a:r>
              <a:rPr lang="it-IT" dirty="0" err="1"/>
              <a:t>by</a:t>
            </a:r>
            <a:r>
              <a:rPr lang="it-IT" dirty="0"/>
              <a:t> the </a:t>
            </a:r>
            <a:r>
              <a:rPr lang="it-IT" dirty="0" err="1"/>
              <a:t>viral</a:t>
            </a:r>
            <a:r>
              <a:rPr lang="it-IT" dirty="0"/>
              <a:t> </a:t>
            </a:r>
            <a:r>
              <a:rPr lang="it-IT" dirty="0" err="1"/>
              <a:t>protease</a:t>
            </a:r>
            <a:r>
              <a:rPr lang="it-IT" dirty="0"/>
              <a:t> </a:t>
            </a:r>
            <a:r>
              <a:rPr lang="it-IT" dirty="0" err="1"/>
              <a:t>to</a:t>
            </a:r>
            <a:r>
              <a:rPr lang="it-IT" dirty="0"/>
              <a:t> </a:t>
            </a:r>
            <a:r>
              <a:rPr lang="it-IT" dirty="0" err="1"/>
              <a:t>yield</a:t>
            </a:r>
            <a:r>
              <a:rPr lang="it-IT" dirty="0"/>
              <a:t> the mature </a:t>
            </a:r>
            <a:r>
              <a:rPr lang="it-IT" dirty="0" err="1"/>
              <a:t>proteins</a:t>
            </a:r>
            <a:r>
              <a:rPr lang="it-IT" dirty="0"/>
              <a:t>. In </a:t>
            </a:r>
            <a:r>
              <a:rPr lang="it-IT" dirty="0" err="1"/>
              <a:t>addition</a:t>
            </a:r>
            <a:r>
              <a:rPr lang="it-IT" dirty="0"/>
              <a:t> </a:t>
            </a:r>
            <a:r>
              <a:rPr lang="it-IT" dirty="0" err="1"/>
              <a:t>to</a:t>
            </a:r>
            <a:r>
              <a:rPr lang="it-IT" dirty="0"/>
              <a:t> </a:t>
            </a:r>
            <a:r>
              <a:rPr lang="it-IT" dirty="0" err="1"/>
              <a:t>these</a:t>
            </a:r>
            <a:r>
              <a:rPr lang="it-IT" dirty="0"/>
              <a:t> </a:t>
            </a:r>
            <a:r>
              <a:rPr lang="it-IT" dirty="0" err="1"/>
              <a:t>three</a:t>
            </a:r>
            <a:r>
              <a:rPr lang="it-IT" dirty="0"/>
              <a:t> standard </a:t>
            </a:r>
            <a:r>
              <a:rPr lang="it-IT" dirty="0" err="1"/>
              <a:t>retroviral</a:t>
            </a:r>
            <a:r>
              <a:rPr lang="it-IT" dirty="0"/>
              <a:t> </a:t>
            </a:r>
            <a:r>
              <a:rPr lang="it-IT" dirty="0" err="1"/>
              <a:t>genes</a:t>
            </a:r>
            <a:r>
              <a:rPr lang="it-IT" dirty="0"/>
              <a:t>, HIV </a:t>
            </a:r>
            <a:r>
              <a:rPr lang="it-IT" dirty="0" err="1"/>
              <a:t>contains</a:t>
            </a:r>
            <a:r>
              <a:rPr lang="it-IT" dirty="0"/>
              <a:t> </a:t>
            </a:r>
            <a:r>
              <a:rPr lang="it-IT" b="1" dirty="0" err="1"/>
              <a:t>several</a:t>
            </a:r>
            <a:r>
              <a:rPr lang="it-IT" b="1" dirty="0"/>
              <a:t> </a:t>
            </a:r>
            <a:r>
              <a:rPr lang="it-IT" b="1" dirty="0" err="1"/>
              <a:t>accessory</a:t>
            </a:r>
            <a:r>
              <a:rPr lang="it-IT" b="1" dirty="0"/>
              <a:t> </a:t>
            </a:r>
            <a:r>
              <a:rPr lang="it-IT" b="1" dirty="0" err="1"/>
              <a:t>genes</a:t>
            </a:r>
            <a:r>
              <a:rPr lang="it-IT" b="1" dirty="0"/>
              <a:t>, </a:t>
            </a:r>
            <a:r>
              <a:rPr lang="it-IT" b="1" dirty="0" err="1"/>
              <a:t>including</a:t>
            </a:r>
            <a:r>
              <a:rPr lang="it-IT" b="1" dirty="0"/>
              <a:t> </a:t>
            </a:r>
            <a:r>
              <a:rPr lang="it-IT" b="1" dirty="0" err="1"/>
              <a:t>tat</a:t>
            </a:r>
            <a:r>
              <a:rPr lang="it-IT" b="1" dirty="0"/>
              <a:t>, </a:t>
            </a:r>
            <a:r>
              <a:rPr lang="it-IT" b="1" dirty="0" err="1"/>
              <a:t>rev</a:t>
            </a:r>
            <a:r>
              <a:rPr lang="it-IT" b="1" dirty="0"/>
              <a:t>, </a:t>
            </a:r>
            <a:r>
              <a:rPr lang="it-IT" b="1" dirty="0" err="1"/>
              <a:t>vif</a:t>
            </a:r>
            <a:r>
              <a:rPr lang="it-IT" b="1" dirty="0"/>
              <a:t>, </a:t>
            </a:r>
            <a:r>
              <a:rPr lang="it-IT" b="1" dirty="0" err="1"/>
              <a:t>nef</a:t>
            </a:r>
            <a:r>
              <a:rPr lang="it-IT" b="1" dirty="0"/>
              <a:t>, </a:t>
            </a:r>
            <a:r>
              <a:rPr lang="it-IT" b="1" dirty="0" err="1"/>
              <a:t>vpr</a:t>
            </a:r>
            <a:r>
              <a:rPr lang="it-IT" b="1" dirty="0"/>
              <a:t>, and </a:t>
            </a:r>
            <a:r>
              <a:rPr lang="it-IT" b="1" dirty="0" err="1"/>
              <a:t>vpu</a:t>
            </a:r>
            <a:r>
              <a:rPr lang="it-IT" b="1" dirty="0"/>
              <a:t>, </a:t>
            </a:r>
            <a:r>
              <a:rPr lang="it-IT" b="1" dirty="0" err="1"/>
              <a:t>which</a:t>
            </a:r>
            <a:r>
              <a:rPr lang="it-IT" b="1" dirty="0"/>
              <a:t> </a:t>
            </a:r>
            <a:r>
              <a:rPr lang="it-IT" b="1" dirty="0" err="1"/>
              <a:t>regulate</a:t>
            </a:r>
            <a:r>
              <a:rPr lang="it-IT" b="1" dirty="0"/>
              <a:t> the </a:t>
            </a:r>
            <a:r>
              <a:rPr lang="it-IT" b="1" dirty="0" err="1"/>
              <a:t>synthesis</a:t>
            </a:r>
            <a:r>
              <a:rPr lang="it-IT" b="1" dirty="0"/>
              <a:t> and </a:t>
            </a:r>
            <a:r>
              <a:rPr lang="it-IT" b="1" dirty="0" err="1"/>
              <a:t>assembly</a:t>
            </a:r>
            <a:r>
              <a:rPr lang="it-IT" b="1" dirty="0"/>
              <a:t> </a:t>
            </a:r>
            <a:r>
              <a:rPr lang="it-IT" b="1" dirty="0" err="1"/>
              <a:t>of</a:t>
            </a:r>
            <a:r>
              <a:rPr lang="it-IT" b="1" dirty="0"/>
              <a:t> </a:t>
            </a:r>
            <a:r>
              <a:rPr lang="it-IT" b="1" dirty="0" err="1"/>
              <a:t>infectious</a:t>
            </a:r>
            <a:r>
              <a:rPr lang="it-IT" b="1" dirty="0"/>
              <a:t> </a:t>
            </a:r>
            <a:r>
              <a:rPr lang="it-IT" b="1" dirty="0" err="1"/>
              <a:t>viral</a:t>
            </a:r>
            <a:r>
              <a:rPr lang="it-IT" b="1" dirty="0"/>
              <a:t> </a:t>
            </a:r>
            <a:r>
              <a:rPr lang="it-IT" b="1" dirty="0" err="1"/>
              <a:t>particles</a:t>
            </a:r>
            <a:r>
              <a:rPr lang="it-IT" b="1" dirty="0"/>
              <a:t> and the </a:t>
            </a:r>
            <a:r>
              <a:rPr lang="it-IT" b="1" dirty="0" err="1"/>
              <a:t>pathogenicity</a:t>
            </a:r>
            <a:r>
              <a:rPr lang="it-IT" b="1" dirty="0"/>
              <a:t> </a:t>
            </a:r>
            <a:r>
              <a:rPr lang="it-IT" b="1" dirty="0" err="1"/>
              <a:t>of</a:t>
            </a:r>
            <a:r>
              <a:rPr lang="it-IT" b="1" dirty="0"/>
              <a:t> the virus.</a:t>
            </a:r>
          </a:p>
        </p:txBody>
      </p:sp>
    </p:spTree>
    <p:extLst>
      <p:ext uri="{BB962C8B-B14F-4D97-AF65-F5344CB8AC3E}">
        <p14:creationId xmlns:p14="http://schemas.microsoft.com/office/powerpoint/2010/main" val="3802301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11286" y="154484"/>
            <a:ext cx="4572000" cy="6463309"/>
          </a:xfrm>
          <a:prstGeom prst="rect">
            <a:avLst/>
          </a:prstGeom>
        </p:spPr>
        <p:txBody>
          <a:bodyPr>
            <a:spAutoFit/>
          </a:bodyPr>
          <a:lstStyle/>
          <a:p>
            <a:r>
              <a:rPr lang="it-IT" b="1" dirty="0" err="1"/>
              <a:t>Molecular</a:t>
            </a:r>
            <a:r>
              <a:rPr lang="it-IT" b="1" dirty="0"/>
              <a:t> </a:t>
            </a:r>
            <a:r>
              <a:rPr lang="it-IT" b="1" dirty="0" err="1"/>
              <a:t>analysis</a:t>
            </a:r>
            <a:r>
              <a:rPr lang="it-IT" b="1" dirty="0"/>
              <a:t> </a:t>
            </a:r>
            <a:r>
              <a:rPr lang="it-IT" b="1" dirty="0" err="1"/>
              <a:t>of</a:t>
            </a:r>
            <a:r>
              <a:rPr lang="it-IT" b="1" dirty="0"/>
              <a:t> </a:t>
            </a:r>
            <a:r>
              <a:rPr lang="it-IT" b="1" dirty="0" err="1"/>
              <a:t>different</a:t>
            </a:r>
            <a:r>
              <a:rPr lang="it-IT" b="1" dirty="0"/>
              <a:t> HIV-1 </a:t>
            </a:r>
            <a:r>
              <a:rPr lang="it-IT" b="1" dirty="0" err="1"/>
              <a:t>isolates</a:t>
            </a:r>
            <a:r>
              <a:rPr lang="it-IT" b="1" dirty="0"/>
              <a:t> </a:t>
            </a:r>
            <a:r>
              <a:rPr lang="it-IT" b="1" dirty="0" err="1"/>
              <a:t>has</a:t>
            </a:r>
            <a:r>
              <a:rPr lang="it-IT" b="1" dirty="0"/>
              <a:t> </a:t>
            </a:r>
            <a:r>
              <a:rPr lang="it-IT" b="1" dirty="0" err="1"/>
              <a:t>revealed</a:t>
            </a:r>
            <a:r>
              <a:rPr lang="it-IT" b="1" dirty="0"/>
              <a:t> </a:t>
            </a:r>
            <a:r>
              <a:rPr lang="it-IT" b="1" dirty="0" err="1"/>
              <a:t>considerable</a:t>
            </a:r>
            <a:r>
              <a:rPr lang="it-IT" b="1" dirty="0"/>
              <a:t> </a:t>
            </a:r>
            <a:r>
              <a:rPr lang="it-IT" b="1" dirty="0" err="1"/>
              <a:t>variability</a:t>
            </a:r>
            <a:r>
              <a:rPr lang="it-IT" b="1" dirty="0"/>
              <a:t> in </a:t>
            </a:r>
            <a:r>
              <a:rPr lang="it-IT" b="1" dirty="0" err="1"/>
              <a:t>certain</a:t>
            </a:r>
            <a:r>
              <a:rPr lang="it-IT" b="1" dirty="0"/>
              <a:t> </a:t>
            </a:r>
            <a:r>
              <a:rPr lang="it-IT" b="1" dirty="0" err="1"/>
              <a:t>parts</a:t>
            </a:r>
            <a:r>
              <a:rPr lang="it-IT" b="1" dirty="0"/>
              <a:t> </a:t>
            </a:r>
            <a:r>
              <a:rPr lang="it-IT" b="1" dirty="0" err="1"/>
              <a:t>of</a:t>
            </a:r>
            <a:r>
              <a:rPr lang="it-IT" b="1" dirty="0"/>
              <a:t> the </a:t>
            </a:r>
            <a:r>
              <a:rPr lang="it-IT" b="1" dirty="0" err="1"/>
              <a:t>viral</a:t>
            </a:r>
            <a:r>
              <a:rPr lang="it-IT" b="1" dirty="0"/>
              <a:t> </a:t>
            </a:r>
            <a:r>
              <a:rPr lang="it-IT" b="1" dirty="0" err="1"/>
              <a:t>genome</a:t>
            </a:r>
            <a:r>
              <a:rPr lang="it-IT" b="1" dirty="0"/>
              <a:t>, </a:t>
            </a:r>
            <a:r>
              <a:rPr lang="it-IT" b="1" dirty="0" err="1"/>
              <a:t>mostly</a:t>
            </a:r>
            <a:r>
              <a:rPr lang="it-IT" b="1" dirty="0"/>
              <a:t> </a:t>
            </a:r>
            <a:r>
              <a:rPr lang="it-IT" b="1" dirty="0" err="1"/>
              <a:t>within</a:t>
            </a:r>
            <a:r>
              <a:rPr lang="it-IT" b="1" dirty="0"/>
              <a:t> </a:t>
            </a:r>
            <a:r>
              <a:rPr lang="it-IT" b="1" dirty="0" err="1"/>
              <a:t>sequences</a:t>
            </a:r>
            <a:r>
              <a:rPr lang="it-IT" b="1" dirty="0"/>
              <a:t> </a:t>
            </a:r>
            <a:r>
              <a:rPr lang="it-IT" b="1" dirty="0" err="1"/>
              <a:t>that</a:t>
            </a:r>
            <a:r>
              <a:rPr lang="it-IT" b="1" dirty="0"/>
              <a:t> </a:t>
            </a:r>
            <a:r>
              <a:rPr lang="it-IT" b="1" dirty="0" err="1"/>
              <a:t>encode</a:t>
            </a:r>
            <a:r>
              <a:rPr lang="it-IT" b="1" dirty="0"/>
              <a:t> </a:t>
            </a:r>
            <a:r>
              <a:rPr lang="it-IT" b="1" dirty="0" err="1"/>
              <a:t>particular</a:t>
            </a:r>
            <a:r>
              <a:rPr lang="it-IT" b="1" dirty="0"/>
              <a:t> </a:t>
            </a:r>
            <a:r>
              <a:rPr lang="it-IT" b="1" dirty="0" err="1"/>
              <a:t>regions</a:t>
            </a:r>
            <a:r>
              <a:rPr lang="it-IT" b="1" dirty="0"/>
              <a:t> </a:t>
            </a:r>
            <a:r>
              <a:rPr lang="it-IT" b="1" dirty="0" err="1"/>
              <a:t>of</a:t>
            </a:r>
            <a:r>
              <a:rPr lang="it-IT" b="1" dirty="0"/>
              <a:t> the </a:t>
            </a:r>
            <a:r>
              <a:rPr lang="it-IT" b="1" dirty="0" err="1"/>
              <a:t>envelope</a:t>
            </a:r>
            <a:r>
              <a:rPr lang="it-IT" b="1" dirty="0"/>
              <a:t> </a:t>
            </a:r>
            <a:r>
              <a:rPr lang="it-IT" b="1" dirty="0" err="1"/>
              <a:t>glycoproteins</a:t>
            </a:r>
            <a:r>
              <a:rPr lang="it-IT" b="1" dirty="0"/>
              <a:t>. </a:t>
            </a:r>
            <a:r>
              <a:rPr lang="it-IT" dirty="0" err="1"/>
              <a:t>Because</a:t>
            </a:r>
            <a:r>
              <a:rPr lang="it-IT" dirty="0"/>
              <a:t> the antibody </a:t>
            </a:r>
            <a:r>
              <a:rPr lang="it-IT" dirty="0" err="1"/>
              <a:t>response</a:t>
            </a:r>
            <a:r>
              <a:rPr lang="it-IT" dirty="0"/>
              <a:t> </a:t>
            </a:r>
            <a:r>
              <a:rPr lang="it-IT" dirty="0" err="1"/>
              <a:t>against</a:t>
            </a:r>
            <a:r>
              <a:rPr lang="it-IT" dirty="0"/>
              <a:t> HIV-1 </a:t>
            </a:r>
            <a:r>
              <a:rPr lang="it-IT" dirty="0" err="1"/>
              <a:t>is</a:t>
            </a:r>
            <a:r>
              <a:rPr lang="it-IT" dirty="0"/>
              <a:t> </a:t>
            </a:r>
            <a:r>
              <a:rPr lang="it-IT" dirty="0" err="1"/>
              <a:t>targeted</a:t>
            </a:r>
            <a:r>
              <a:rPr lang="it-IT" dirty="0"/>
              <a:t> </a:t>
            </a:r>
            <a:r>
              <a:rPr lang="it-IT" dirty="0" err="1"/>
              <a:t>against</a:t>
            </a:r>
            <a:r>
              <a:rPr lang="it-IT" dirty="0"/>
              <a:t> </a:t>
            </a:r>
            <a:r>
              <a:rPr lang="it-IT" dirty="0" err="1"/>
              <a:t>its</a:t>
            </a:r>
            <a:r>
              <a:rPr lang="it-IT" dirty="0"/>
              <a:t> </a:t>
            </a:r>
            <a:r>
              <a:rPr lang="it-IT" dirty="0" err="1"/>
              <a:t>envelope</a:t>
            </a:r>
            <a:r>
              <a:rPr lang="it-IT" dirty="0"/>
              <a:t>, </a:t>
            </a:r>
            <a:r>
              <a:rPr lang="it-IT" dirty="0" err="1"/>
              <a:t>such</a:t>
            </a:r>
            <a:r>
              <a:rPr lang="it-IT" dirty="0"/>
              <a:t> </a:t>
            </a:r>
            <a:r>
              <a:rPr lang="it-IT" dirty="0" err="1"/>
              <a:t>variability</a:t>
            </a:r>
            <a:r>
              <a:rPr lang="it-IT" dirty="0"/>
              <a:t> </a:t>
            </a:r>
            <a:r>
              <a:rPr lang="it-IT" dirty="0" err="1"/>
              <a:t>poses</a:t>
            </a:r>
            <a:r>
              <a:rPr lang="it-IT" dirty="0"/>
              <a:t> </a:t>
            </a:r>
            <a:r>
              <a:rPr lang="it-IT" dirty="0" err="1"/>
              <a:t>problems</a:t>
            </a:r>
            <a:r>
              <a:rPr lang="it-IT" dirty="0"/>
              <a:t> </a:t>
            </a:r>
            <a:r>
              <a:rPr lang="it-IT" dirty="0" err="1"/>
              <a:t>for</a:t>
            </a:r>
            <a:r>
              <a:rPr lang="it-IT" dirty="0"/>
              <a:t> the </a:t>
            </a:r>
            <a:r>
              <a:rPr lang="it-IT" dirty="0" err="1"/>
              <a:t>development</a:t>
            </a:r>
            <a:r>
              <a:rPr lang="it-IT" dirty="0"/>
              <a:t> </a:t>
            </a:r>
            <a:r>
              <a:rPr lang="it-IT" dirty="0" err="1"/>
              <a:t>of</a:t>
            </a:r>
            <a:r>
              <a:rPr lang="it-IT" dirty="0"/>
              <a:t> a </a:t>
            </a:r>
            <a:r>
              <a:rPr lang="it-IT" dirty="0" err="1"/>
              <a:t>single-antigen</a:t>
            </a:r>
            <a:r>
              <a:rPr lang="it-IT" dirty="0"/>
              <a:t> vaccine. </a:t>
            </a:r>
          </a:p>
          <a:p>
            <a:r>
              <a:rPr lang="it-IT" b="1" dirty="0" err="1"/>
              <a:t>Based</a:t>
            </a:r>
            <a:r>
              <a:rPr lang="it-IT" b="1" dirty="0"/>
              <a:t> on </a:t>
            </a:r>
            <a:r>
              <a:rPr lang="it-IT" b="1" dirty="0" err="1"/>
              <a:t>genetic</a:t>
            </a:r>
            <a:r>
              <a:rPr lang="it-IT" b="1" dirty="0"/>
              <a:t> </a:t>
            </a:r>
            <a:r>
              <a:rPr lang="it-IT" b="1" dirty="0" err="1"/>
              <a:t>variation</a:t>
            </a:r>
            <a:r>
              <a:rPr lang="it-IT" b="1" dirty="0"/>
              <a:t>, HIV-1 can </a:t>
            </a:r>
            <a:r>
              <a:rPr lang="it-IT" b="1" dirty="0" err="1"/>
              <a:t>be</a:t>
            </a:r>
            <a:r>
              <a:rPr lang="it-IT" b="1" dirty="0"/>
              <a:t> </a:t>
            </a:r>
            <a:r>
              <a:rPr lang="it-IT" b="1" dirty="0" err="1"/>
              <a:t>divided</a:t>
            </a:r>
            <a:r>
              <a:rPr lang="it-IT" b="1" dirty="0"/>
              <a:t> </a:t>
            </a:r>
            <a:r>
              <a:rPr lang="it-IT" b="1" dirty="0" err="1"/>
              <a:t>into</a:t>
            </a:r>
            <a:r>
              <a:rPr lang="it-IT" b="1" dirty="0"/>
              <a:t> </a:t>
            </a:r>
            <a:r>
              <a:rPr lang="it-IT" b="1" dirty="0" err="1"/>
              <a:t>three</a:t>
            </a:r>
            <a:r>
              <a:rPr lang="it-IT" b="1" dirty="0"/>
              <a:t> </a:t>
            </a:r>
            <a:r>
              <a:rPr lang="it-IT" b="1" dirty="0" err="1"/>
              <a:t>subgroups</a:t>
            </a:r>
            <a:r>
              <a:rPr lang="it-IT" b="1" dirty="0"/>
              <a:t>, </a:t>
            </a:r>
            <a:r>
              <a:rPr lang="it-IT" b="1" dirty="0" err="1"/>
              <a:t>designated</a:t>
            </a:r>
            <a:r>
              <a:rPr lang="it-IT" b="1" dirty="0"/>
              <a:t> </a:t>
            </a:r>
            <a:r>
              <a:rPr lang="it-IT" b="1" dirty="0" err="1"/>
              <a:t>M</a:t>
            </a:r>
            <a:r>
              <a:rPr lang="it-IT" b="1" dirty="0"/>
              <a:t> (major), O (</a:t>
            </a:r>
            <a:r>
              <a:rPr lang="it-IT" b="1" dirty="0" err="1"/>
              <a:t>outlier</a:t>
            </a:r>
            <a:r>
              <a:rPr lang="it-IT" b="1" dirty="0"/>
              <a:t>), and </a:t>
            </a:r>
            <a:r>
              <a:rPr lang="it-IT" b="1" dirty="0" err="1"/>
              <a:t>N</a:t>
            </a:r>
            <a:r>
              <a:rPr lang="it-IT" b="1" dirty="0"/>
              <a:t> (</a:t>
            </a:r>
            <a:r>
              <a:rPr lang="it-IT" b="1" dirty="0" err="1"/>
              <a:t>neither</a:t>
            </a:r>
            <a:r>
              <a:rPr lang="it-IT" b="1" dirty="0"/>
              <a:t> </a:t>
            </a:r>
            <a:r>
              <a:rPr lang="it-IT" b="1" dirty="0" err="1"/>
              <a:t>M</a:t>
            </a:r>
            <a:r>
              <a:rPr lang="it-IT" b="1" dirty="0"/>
              <a:t> </a:t>
            </a:r>
            <a:r>
              <a:rPr lang="it-IT" b="1" dirty="0" err="1"/>
              <a:t>nor</a:t>
            </a:r>
            <a:r>
              <a:rPr lang="it-IT" b="1" dirty="0"/>
              <a:t> O)</a:t>
            </a:r>
            <a:r>
              <a:rPr lang="it-IT" dirty="0"/>
              <a:t>. Group </a:t>
            </a:r>
            <a:r>
              <a:rPr lang="it-IT" dirty="0" err="1"/>
              <a:t>M</a:t>
            </a:r>
            <a:r>
              <a:rPr lang="it-IT" dirty="0"/>
              <a:t> </a:t>
            </a:r>
            <a:r>
              <a:rPr lang="it-IT" dirty="0" err="1"/>
              <a:t>viruses</a:t>
            </a:r>
            <a:r>
              <a:rPr lang="it-IT" dirty="0"/>
              <a:t> are the </a:t>
            </a:r>
            <a:r>
              <a:rPr lang="it-IT" dirty="0" err="1"/>
              <a:t>most</a:t>
            </a:r>
            <a:r>
              <a:rPr lang="it-IT" dirty="0"/>
              <a:t> common </a:t>
            </a:r>
            <a:r>
              <a:rPr lang="it-IT" dirty="0" err="1"/>
              <a:t>form</a:t>
            </a:r>
            <a:r>
              <a:rPr lang="it-IT" dirty="0"/>
              <a:t> </a:t>
            </a:r>
            <a:r>
              <a:rPr lang="it-IT" dirty="0" err="1"/>
              <a:t>worldwide</a:t>
            </a:r>
            <a:r>
              <a:rPr lang="it-IT" dirty="0"/>
              <a:t>, and </a:t>
            </a:r>
            <a:r>
              <a:rPr lang="it-IT" dirty="0" err="1"/>
              <a:t>they</a:t>
            </a:r>
            <a:r>
              <a:rPr lang="it-IT" dirty="0"/>
              <a:t> are </a:t>
            </a:r>
            <a:r>
              <a:rPr lang="it-IT" dirty="0" err="1"/>
              <a:t>further</a:t>
            </a:r>
            <a:r>
              <a:rPr lang="it-IT" dirty="0"/>
              <a:t> </a:t>
            </a:r>
            <a:r>
              <a:rPr lang="it-IT" dirty="0" err="1"/>
              <a:t>divided</a:t>
            </a:r>
            <a:r>
              <a:rPr lang="it-IT" dirty="0"/>
              <a:t> </a:t>
            </a:r>
            <a:r>
              <a:rPr lang="it-IT" dirty="0" err="1"/>
              <a:t>into</a:t>
            </a:r>
            <a:r>
              <a:rPr lang="it-IT" dirty="0"/>
              <a:t> </a:t>
            </a:r>
            <a:r>
              <a:rPr lang="it-IT" dirty="0" err="1"/>
              <a:t>several</a:t>
            </a:r>
            <a:r>
              <a:rPr lang="it-IT" dirty="0"/>
              <a:t> </a:t>
            </a:r>
            <a:r>
              <a:rPr lang="it-IT" dirty="0" err="1"/>
              <a:t>subtypes</a:t>
            </a:r>
            <a:r>
              <a:rPr lang="it-IT" dirty="0"/>
              <a:t>, or </a:t>
            </a:r>
            <a:r>
              <a:rPr lang="it-IT" dirty="0" err="1"/>
              <a:t>clades</a:t>
            </a:r>
            <a:r>
              <a:rPr lang="it-IT" dirty="0"/>
              <a:t>, </a:t>
            </a:r>
            <a:r>
              <a:rPr lang="it-IT" dirty="0" err="1"/>
              <a:t>designated</a:t>
            </a:r>
            <a:r>
              <a:rPr lang="it-IT" dirty="0"/>
              <a:t> A </a:t>
            </a:r>
            <a:r>
              <a:rPr lang="it-IT" dirty="0" err="1"/>
              <a:t>through</a:t>
            </a:r>
            <a:r>
              <a:rPr lang="it-IT" dirty="0"/>
              <a:t> </a:t>
            </a:r>
            <a:r>
              <a:rPr lang="it-IT" dirty="0" err="1"/>
              <a:t>K</a:t>
            </a:r>
            <a:r>
              <a:rPr lang="it-IT" dirty="0"/>
              <a:t>. </a:t>
            </a:r>
            <a:r>
              <a:rPr lang="it-IT" dirty="0" err="1"/>
              <a:t>Various</a:t>
            </a:r>
            <a:r>
              <a:rPr lang="it-IT" dirty="0"/>
              <a:t> </a:t>
            </a:r>
            <a:r>
              <a:rPr lang="it-IT" dirty="0" err="1"/>
              <a:t>subtypes</a:t>
            </a:r>
            <a:r>
              <a:rPr lang="it-IT" dirty="0"/>
              <a:t> </a:t>
            </a:r>
            <a:r>
              <a:rPr lang="it-IT" dirty="0" err="1"/>
              <a:t>differ</a:t>
            </a:r>
            <a:r>
              <a:rPr lang="it-IT" dirty="0"/>
              <a:t> in </a:t>
            </a:r>
            <a:r>
              <a:rPr lang="it-IT" dirty="0" err="1"/>
              <a:t>their</a:t>
            </a:r>
            <a:r>
              <a:rPr lang="it-IT" dirty="0"/>
              <a:t> </a:t>
            </a:r>
            <a:r>
              <a:rPr lang="it-IT" dirty="0" err="1"/>
              <a:t>geographic</a:t>
            </a:r>
            <a:r>
              <a:rPr lang="it-IT" dirty="0"/>
              <a:t> </a:t>
            </a:r>
            <a:r>
              <a:rPr lang="it-IT" dirty="0" err="1"/>
              <a:t>distribution</a:t>
            </a:r>
            <a:r>
              <a:rPr lang="it-IT" dirty="0"/>
              <a:t>; </a:t>
            </a:r>
            <a:r>
              <a:rPr lang="it-IT" dirty="0" err="1"/>
              <a:t>for</a:t>
            </a:r>
            <a:r>
              <a:rPr lang="it-IT" dirty="0"/>
              <a:t> </a:t>
            </a:r>
            <a:r>
              <a:rPr lang="it-IT" dirty="0" err="1"/>
              <a:t>example</a:t>
            </a:r>
            <a:r>
              <a:rPr lang="it-IT" dirty="0"/>
              <a:t>, </a:t>
            </a:r>
            <a:r>
              <a:rPr lang="it-IT" b="1" dirty="0" err="1"/>
              <a:t>subtype</a:t>
            </a:r>
            <a:r>
              <a:rPr lang="it-IT" b="1" dirty="0"/>
              <a:t> </a:t>
            </a:r>
            <a:r>
              <a:rPr lang="it-IT" b="1" dirty="0" err="1"/>
              <a:t>B</a:t>
            </a:r>
            <a:r>
              <a:rPr lang="it-IT" b="1" dirty="0"/>
              <a:t> </a:t>
            </a:r>
            <a:r>
              <a:rPr lang="it-IT" b="1" dirty="0" err="1"/>
              <a:t>is</a:t>
            </a:r>
            <a:r>
              <a:rPr lang="it-IT" b="1" dirty="0"/>
              <a:t> the </a:t>
            </a:r>
            <a:r>
              <a:rPr lang="it-IT" b="1" dirty="0" err="1"/>
              <a:t>most</a:t>
            </a:r>
            <a:r>
              <a:rPr lang="it-IT" b="1" dirty="0"/>
              <a:t> common </a:t>
            </a:r>
            <a:r>
              <a:rPr lang="it-IT" b="1" dirty="0" err="1"/>
              <a:t>form</a:t>
            </a:r>
            <a:r>
              <a:rPr lang="it-IT" b="1" dirty="0"/>
              <a:t> in western </a:t>
            </a:r>
            <a:r>
              <a:rPr lang="it-IT" b="1" dirty="0" err="1"/>
              <a:t>Europe</a:t>
            </a:r>
            <a:r>
              <a:rPr lang="it-IT" b="1" dirty="0"/>
              <a:t> and the </a:t>
            </a:r>
            <a:r>
              <a:rPr lang="it-IT" b="1" dirty="0" err="1"/>
              <a:t>United</a:t>
            </a:r>
            <a:r>
              <a:rPr lang="it-IT" b="1" dirty="0"/>
              <a:t> </a:t>
            </a:r>
            <a:r>
              <a:rPr lang="it-IT" b="1" dirty="0" err="1"/>
              <a:t>States</a:t>
            </a:r>
            <a:r>
              <a:rPr lang="it-IT" b="1" dirty="0"/>
              <a:t>, </a:t>
            </a:r>
            <a:r>
              <a:rPr lang="it-IT" b="1" dirty="0" err="1"/>
              <a:t>whereas</a:t>
            </a:r>
            <a:r>
              <a:rPr lang="it-IT" b="1" dirty="0"/>
              <a:t> </a:t>
            </a:r>
            <a:r>
              <a:rPr lang="it-IT" b="1" dirty="0" err="1"/>
              <a:t>subtype</a:t>
            </a:r>
            <a:r>
              <a:rPr lang="it-IT" b="1" dirty="0"/>
              <a:t> E </a:t>
            </a:r>
            <a:r>
              <a:rPr lang="it-IT" b="1" dirty="0" err="1"/>
              <a:t>is</a:t>
            </a:r>
            <a:r>
              <a:rPr lang="it-IT" b="1" dirty="0"/>
              <a:t> the </a:t>
            </a:r>
            <a:r>
              <a:rPr lang="it-IT" b="1" dirty="0" err="1"/>
              <a:t>most</a:t>
            </a:r>
            <a:r>
              <a:rPr lang="it-IT" b="1" dirty="0"/>
              <a:t> common </a:t>
            </a:r>
            <a:r>
              <a:rPr lang="it-IT" b="1" dirty="0" err="1"/>
              <a:t>clade</a:t>
            </a:r>
            <a:r>
              <a:rPr lang="it-IT" b="1" dirty="0"/>
              <a:t> in </a:t>
            </a:r>
            <a:r>
              <a:rPr lang="it-IT" b="1" dirty="0" err="1"/>
              <a:t>Thailand</a:t>
            </a:r>
            <a:r>
              <a:rPr lang="it-IT" b="1" dirty="0"/>
              <a:t>. </a:t>
            </a:r>
            <a:r>
              <a:rPr lang="it-IT" b="1" dirty="0" err="1"/>
              <a:t>Currently</a:t>
            </a:r>
            <a:r>
              <a:rPr lang="it-IT" b="1" dirty="0"/>
              <a:t>, </a:t>
            </a:r>
            <a:r>
              <a:rPr lang="it-IT" b="1" dirty="0" err="1"/>
              <a:t>clade</a:t>
            </a:r>
            <a:r>
              <a:rPr lang="it-IT" b="1" dirty="0"/>
              <a:t> </a:t>
            </a:r>
            <a:r>
              <a:rPr lang="it-IT" b="1" dirty="0" err="1"/>
              <a:t>C</a:t>
            </a:r>
            <a:r>
              <a:rPr lang="it-IT" b="1" dirty="0"/>
              <a:t> </a:t>
            </a:r>
            <a:r>
              <a:rPr lang="it-IT" b="1" dirty="0" err="1"/>
              <a:t>is</a:t>
            </a:r>
            <a:r>
              <a:rPr lang="it-IT" b="1" dirty="0"/>
              <a:t> the </a:t>
            </a:r>
            <a:r>
              <a:rPr lang="it-IT" b="1" dirty="0" err="1"/>
              <a:t>fastest</a:t>
            </a:r>
            <a:r>
              <a:rPr lang="it-IT" b="1" dirty="0"/>
              <a:t> </a:t>
            </a:r>
            <a:r>
              <a:rPr lang="it-IT" b="1" dirty="0" err="1"/>
              <a:t>spreading</a:t>
            </a:r>
            <a:r>
              <a:rPr lang="it-IT" b="1" dirty="0"/>
              <a:t> </a:t>
            </a:r>
            <a:r>
              <a:rPr lang="it-IT" b="1" dirty="0" err="1"/>
              <a:t>clade</a:t>
            </a:r>
            <a:r>
              <a:rPr lang="it-IT" b="1" dirty="0"/>
              <a:t> </a:t>
            </a:r>
            <a:r>
              <a:rPr lang="it-IT" b="1" dirty="0" err="1"/>
              <a:t>worldwide</a:t>
            </a:r>
            <a:r>
              <a:rPr lang="it-IT" b="1" dirty="0"/>
              <a:t>, </a:t>
            </a:r>
            <a:r>
              <a:rPr lang="it-IT" b="1" dirty="0" err="1"/>
              <a:t>being</a:t>
            </a:r>
            <a:r>
              <a:rPr lang="it-IT" b="1" dirty="0"/>
              <a:t> </a:t>
            </a:r>
            <a:r>
              <a:rPr lang="it-IT" b="1" dirty="0" err="1"/>
              <a:t>present</a:t>
            </a:r>
            <a:r>
              <a:rPr lang="it-IT" b="1" dirty="0"/>
              <a:t> in India, </a:t>
            </a:r>
            <a:r>
              <a:rPr lang="it-IT" b="1" dirty="0" err="1"/>
              <a:t>Ethiopia</a:t>
            </a:r>
            <a:r>
              <a:rPr lang="it-IT" b="1" dirty="0"/>
              <a:t>, and </a:t>
            </a:r>
            <a:r>
              <a:rPr lang="it-IT" b="1" dirty="0" err="1"/>
              <a:t>Southern</a:t>
            </a:r>
            <a:r>
              <a:rPr lang="it-IT" b="1" dirty="0"/>
              <a:t> Africa.</a:t>
            </a:r>
          </a:p>
        </p:txBody>
      </p:sp>
      <p:pic>
        <p:nvPicPr>
          <p:cNvPr id="3" name="Immagine 2" descr="Schermata 2018-09-23 alle 11.06.48.png"/>
          <p:cNvPicPr>
            <a:picLocks noChangeAspect="1"/>
          </p:cNvPicPr>
          <p:nvPr/>
        </p:nvPicPr>
        <p:blipFill>
          <a:blip r:embed="rId2"/>
          <a:stretch>
            <a:fillRect/>
          </a:stretch>
        </p:blipFill>
        <p:spPr>
          <a:xfrm>
            <a:off x="6780785" y="1106488"/>
            <a:ext cx="3633820" cy="4063993"/>
          </a:xfrm>
          <a:prstGeom prst="rect">
            <a:avLst/>
          </a:prstGeom>
        </p:spPr>
      </p:pic>
    </p:spTree>
    <p:extLst>
      <p:ext uri="{BB962C8B-B14F-4D97-AF65-F5344CB8AC3E}">
        <p14:creationId xmlns:p14="http://schemas.microsoft.com/office/powerpoint/2010/main" val="222703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08-28 alle 17.56.40.png"/>
          <p:cNvPicPr>
            <a:picLocks noChangeAspect="1"/>
          </p:cNvPicPr>
          <p:nvPr/>
        </p:nvPicPr>
        <p:blipFill>
          <a:blip r:embed="rId2"/>
          <a:stretch>
            <a:fillRect/>
          </a:stretch>
        </p:blipFill>
        <p:spPr>
          <a:xfrm>
            <a:off x="1914525" y="0"/>
            <a:ext cx="8362950" cy="6858000"/>
          </a:xfrm>
          <a:prstGeom prst="rect">
            <a:avLst/>
          </a:prstGeom>
        </p:spPr>
      </p:pic>
    </p:spTree>
    <p:extLst>
      <p:ext uri="{BB962C8B-B14F-4D97-AF65-F5344CB8AC3E}">
        <p14:creationId xmlns:p14="http://schemas.microsoft.com/office/powerpoint/2010/main" val="979818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09768" y="622226"/>
            <a:ext cx="8372464" cy="4862871"/>
          </a:xfrm>
          <a:prstGeom prst="rect">
            <a:avLst/>
          </a:prstGeom>
        </p:spPr>
        <p:txBody>
          <a:bodyPr wrap="square">
            <a:spAutoFit/>
          </a:bodyPr>
          <a:lstStyle/>
          <a:p>
            <a:r>
              <a:rPr lang="it-IT" sz="2000" b="1" dirty="0" err="1"/>
              <a:t>Graft</a:t>
            </a:r>
            <a:r>
              <a:rPr lang="it-IT" sz="2000" b="1" dirty="0"/>
              <a:t> </a:t>
            </a:r>
            <a:r>
              <a:rPr lang="it-IT" sz="2000" b="1" dirty="0" err="1"/>
              <a:t>rejection</a:t>
            </a:r>
            <a:r>
              <a:rPr lang="it-IT" sz="2000" b="1" dirty="0"/>
              <a:t> </a:t>
            </a:r>
            <a:r>
              <a:rPr lang="it-IT" sz="2000" b="1" dirty="0" err="1"/>
              <a:t>is</a:t>
            </a:r>
            <a:r>
              <a:rPr lang="it-IT" sz="2000" b="1" dirty="0"/>
              <a:t> </a:t>
            </a:r>
            <a:r>
              <a:rPr lang="it-IT" sz="2000" b="1" dirty="0" err="1"/>
              <a:t>classified</a:t>
            </a:r>
            <a:r>
              <a:rPr lang="it-IT" sz="2000" b="1" dirty="0"/>
              <a:t> </a:t>
            </a:r>
            <a:r>
              <a:rPr lang="it-IT" sz="2000" b="1" dirty="0" err="1"/>
              <a:t>into</a:t>
            </a:r>
            <a:r>
              <a:rPr lang="it-IT" sz="2000" b="1" dirty="0"/>
              <a:t> </a:t>
            </a:r>
            <a:r>
              <a:rPr lang="it-IT" sz="2000" b="1" dirty="0" err="1"/>
              <a:t>hyperacute</a:t>
            </a:r>
            <a:r>
              <a:rPr lang="it-IT" sz="2000" b="1" dirty="0"/>
              <a:t>, acute, and </a:t>
            </a:r>
            <a:r>
              <a:rPr lang="it-IT" sz="2000" b="1" dirty="0" err="1"/>
              <a:t>chronic</a:t>
            </a:r>
            <a:r>
              <a:rPr lang="it-IT" sz="2000" b="1" dirty="0"/>
              <a:t>, on the </a:t>
            </a:r>
            <a:r>
              <a:rPr lang="it-IT" sz="2000" b="1" dirty="0" err="1"/>
              <a:t>basis</a:t>
            </a:r>
            <a:r>
              <a:rPr lang="it-IT" sz="2000" b="1" dirty="0"/>
              <a:t> </a:t>
            </a:r>
            <a:r>
              <a:rPr lang="it-IT" sz="2000" b="1" dirty="0" err="1"/>
              <a:t>of</a:t>
            </a:r>
            <a:r>
              <a:rPr lang="it-IT" sz="2000" b="1" dirty="0"/>
              <a:t> </a:t>
            </a:r>
            <a:r>
              <a:rPr lang="it-IT" sz="2000" b="1" dirty="0" err="1"/>
              <a:t>clinical</a:t>
            </a:r>
            <a:r>
              <a:rPr lang="it-IT" sz="2000" b="1" dirty="0"/>
              <a:t> and </a:t>
            </a:r>
            <a:r>
              <a:rPr lang="it-IT" sz="2000" b="1" dirty="0" err="1"/>
              <a:t>pathologic</a:t>
            </a:r>
            <a:r>
              <a:rPr lang="it-IT" sz="2000" b="1" dirty="0"/>
              <a:t> </a:t>
            </a:r>
            <a:r>
              <a:rPr lang="it-IT" sz="2000" b="1" dirty="0" err="1"/>
              <a:t>features</a:t>
            </a:r>
            <a:r>
              <a:rPr lang="it-IT" sz="2000" b="1" dirty="0"/>
              <a:t>. </a:t>
            </a:r>
          </a:p>
          <a:p>
            <a:endParaRPr lang="it-IT" b="1" dirty="0"/>
          </a:p>
          <a:p>
            <a:r>
              <a:rPr lang="it-IT" dirty="0" err="1"/>
              <a:t>This</a:t>
            </a:r>
            <a:r>
              <a:rPr lang="it-IT" dirty="0"/>
              <a:t> </a:t>
            </a:r>
            <a:r>
              <a:rPr lang="it-IT" dirty="0" err="1"/>
              <a:t>classification</a:t>
            </a:r>
            <a:r>
              <a:rPr lang="it-IT" dirty="0"/>
              <a:t> </a:t>
            </a:r>
            <a:r>
              <a:rPr lang="it-IT" dirty="0" err="1"/>
              <a:t>was</a:t>
            </a:r>
            <a:r>
              <a:rPr lang="it-IT" dirty="0"/>
              <a:t> </a:t>
            </a:r>
            <a:r>
              <a:rPr lang="it-IT" dirty="0" err="1"/>
              <a:t>devised</a:t>
            </a:r>
            <a:r>
              <a:rPr lang="it-IT" dirty="0"/>
              <a:t> </a:t>
            </a:r>
            <a:r>
              <a:rPr lang="it-IT" dirty="0" err="1"/>
              <a:t>by</a:t>
            </a:r>
            <a:r>
              <a:rPr lang="it-IT" dirty="0"/>
              <a:t> </a:t>
            </a:r>
            <a:r>
              <a:rPr lang="it-IT" dirty="0" err="1"/>
              <a:t>nephrologists</a:t>
            </a:r>
            <a:r>
              <a:rPr lang="it-IT" dirty="0"/>
              <a:t> and </a:t>
            </a:r>
            <a:r>
              <a:rPr lang="it-IT" dirty="0" err="1"/>
              <a:t>pathologists</a:t>
            </a:r>
            <a:r>
              <a:rPr lang="it-IT" dirty="0"/>
              <a:t> </a:t>
            </a:r>
            <a:r>
              <a:rPr lang="it-IT" dirty="0" err="1"/>
              <a:t>based</a:t>
            </a:r>
            <a:r>
              <a:rPr lang="it-IT" dirty="0"/>
              <a:t> on </a:t>
            </a:r>
            <a:r>
              <a:rPr lang="it-IT" dirty="0" err="1"/>
              <a:t>rejection</a:t>
            </a:r>
            <a:r>
              <a:rPr lang="it-IT" dirty="0"/>
              <a:t> </a:t>
            </a:r>
            <a:r>
              <a:rPr lang="it-IT" dirty="0" err="1"/>
              <a:t>of</a:t>
            </a:r>
            <a:r>
              <a:rPr lang="it-IT" dirty="0"/>
              <a:t> </a:t>
            </a:r>
            <a:r>
              <a:rPr lang="it-IT" dirty="0" err="1"/>
              <a:t>kidney</a:t>
            </a:r>
            <a:r>
              <a:rPr lang="it-IT" dirty="0"/>
              <a:t> </a:t>
            </a:r>
            <a:r>
              <a:rPr lang="it-IT" dirty="0" err="1"/>
              <a:t>allografts</a:t>
            </a:r>
            <a:r>
              <a:rPr lang="it-IT" dirty="0"/>
              <a:t>, and </a:t>
            </a:r>
            <a:r>
              <a:rPr lang="it-IT" dirty="0" err="1"/>
              <a:t>has</a:t>
            </a:r>
            <a:r>
              <a:rPr lang="it-IT" dirty="0"/>
              <a:t> </a:t>
            </a:r>
            <a:r>
              <a:rPr lang="it-IT" dirty="0" err="1"/>
              <a:t>stood</a:t>
            </a:r>
            <a:r>
              <a:rPr lang="it-IT" dirty="0"/>
              <a:t> the test </a:t>
            </a:r>
            <a:r>
              <a:rPr lang="it-IT" dirty="0" err="1"/>
              <a:t>of</a:t>
            </a:r>
            <a:r>
              <a:rPr lang="it-IT" dirty="0"/>
              <a:t> </a:t>
            </a:r>
            <a:r>
              <a:rPr lang="it-IT" dirty="0" err="1"/>
              <a:t>time</a:t>
            </a:r>
            <a:r>
              <a:rPr lang="it-IT" dirty="0"/>
              <a:t> </a:t>
            </a:r>
            <a:r>
              <a:rPr lang="it-IT" dirty="0" err="1"/>
              <a:t>remarkably</a:t>
            </a:r>
            <a:r>
              <a:rPr lang="it-IT" dirty="0"/>
              <a:t> </a:t>
            </a:r>
            <a:r>
              <a:rPr lang="it-IT" dirty="0" err="1"/>
              <a:t>well</a:t>
            </a:r>
            <a:r>
              <a:rPr lang="it-IT" dirty="0"/>
              <a:t>. </a:t>
            </a:r>
            <a:r>
              <a:rPr lang="it-IT" dirty="0" err="1"/>
              <a:t>Each</a:t>
            </a:r>
            <a:r>
              <a:rPr lang="it-IT" dirty="0"/>
              <a:t> </a:t>
            </a:r>
            <a:r>
              <a:rPr lang="it-IT" dirty="0" err="1"/>
              <a:t>type</a:t>
            </a:r>
            <a:r>
              <a:rPr lang="it-IT" dirty="0"/>
              <a:t> </a:t>
            </a:r>
            <a:r>
              <a:rPr lang="it-IT" dirty="0" err="1"/>
              <a:t>of</a:t>
            </a:r>
            <a:r>
              <a:rPr lang="it-IT" dirty="0"/>
              <a:t> </a:t>
            </a:r>
            <a:r>
              <a:rPr lang="it-IT" dirty="0" err="1"/>
              <a:t>rejection</a:t>
            </a:r>
            <a:r>
              <a:rPr lang="it-IT" dirty="0"/>
              <a:t> </a:t>
            </a:r>
            <a:r>
              <a:rPr lang="it-IT" dirty="0" err="1"/>
              <a:t>is</a:t>
            </a:r>
            <a:r>
              <a:rPr lang="it-IT" dirty="0"/>
              <a:t> </a:t>
            </a:r>
            <a:r>
              <a:rPr lang="it-IT" dirty="0" err="1"/>
              <a:t>mediated</a:t>
            </a:r>
            <a:r>
              <a:rPr lang="it-IT" dirty="0"/>
              <a:t> </a:t>
            </a:r>
            <a:r>
              <a:rPr lang="it-IT" dirty="0" err="1"/>
              <a:t>by</a:t>
            </a:r>
            <a:r>
              <a:rPr lang="it-IT" dirty="0"/>
              <a:t> a </a:t>
            </a:r>
            <a:r>
              <a:rPr lang="it-IT" dirty="0" err="1"/>
              <a:t>particular</a:t>
            </a:r>
            <a:r>
              <a:rPr lang="it-IT" dirty="0"/>
              <a:t> </a:t>
            </a:r>
            <a:r>
              <a:rPr lang="it-IT" dirty="0" err="1"/>
              <a:t>kind</a:t>
            </a:r>
            <a:r>
              <a:rPr lang="it-IT" dirty="0"/>
              <a:t> </a:t>
            </a:r>
            <a:r>
              <a:rPr lang="it-IT" dirty="0" err="1"/>
              <a:t>of</a:t>
            </a:r>
            <a:r>
              <a:rPr lang="it-IT" dirty="0"/>
              <a:t> immune </a:t>
            </a:r>
            <a:r>
              <a:rPr lang="it-IT" dirty="0" err="1"/>
              <a:t>response</a:t>
            </a:r>
            <a:r>
              <a:rPr lang="it-IT" dirty="0"/>
              <a:t>. </a:t>
            </a:r>
          </a:p>
          <a:p>
            <a:endParaRPr lang="it-IT" dirty="0"/>
          </a:p>
          <a:p>
            <a:r>
              <a:rPr lang="it-IT" b="1" dirty="0" err="1"/>
              <a:t>Hyperacute</a:t>
            </a:r>
            <a:r>
              <a:rPr lang="it-IT" b="1" dirty="0"/>
              <a:t> </a:t>
            </a:r>
            <a:r>
              <a:rPr lang="it-IT" b="1" dirty="0" err="1"/>
              <a:t>rejection</a:t>
            </a:r>
            <a:r>
              <a:rPr lang="it-IT" b="1" dirty="0"/>
              <a:t> </a:t>
            </a:r>
            <a:r>
              <a:rPr lang="it-IT" dirty="0" err="1"/>
              <a:t>is</a:t>
            </a:r>
            <a:r>
              <a:rPr lang="it-IT" dirty="0"/>
              <a:t> </a:t>
            </a:r>
            <a:r>
              <a:rPr lang="it-IT" dirty="0" err="1"/>
              <a:t>mediated</a:t>
            </a:r>
            <a:r>
              <a:rPr lang="it-IT" dirty="0"/>
              <a:t> </a:t>
            </a:r>
            <a:r>
              <a:rPr lang="it-IT" dirty="0" err="1"/>
              <a:t>by</a:t>
            </a:r>
            <a:r>
              <a:rPr lang="it-IT" dirty="0"/>
              <a:t> </a:t>
            </a:r>
            <a:r>
              <a:rPr lang="it-IT" dirty="0" err="1"/>
              <a:t>preformed</a:t>
            </a:r>
            <a:r>
              <a:rPr lang="it-IT" dirty="0"/>
              <a:t> </a:t>
            </a:r>
            <a:r>
              <a:rPr lang="it-IT" dirty="0" err="1"/>
              <a:t>antibodies</a:t>
            </a:r>
            <a:r>
              <a:rPr lang="it-IT" dirty="0"/>
              <a:t> </a:t>
            </a:r>
            <a:r>
              <a:rPr lang="it-IT" dirty="0" err="1"/>
              <a:t>specific</a:t>
            </a:r>
            <a:r>
              <a:rPr lang="it-IT" dirty="0"/>
              <a:t> </a:t>
            </a:r>
            <a:r>
              <a:rPr lang="it-IT" dirty="0" err="1"/>
              <a:t>for</a:t>
            </a:r>
            <a:r>
              <a:rPr lang="it-IT" dirty="0"/>
              <a:t> antigens on </a:t>
            </a:r>
            <a:r>
              <a:rPr lang="it-IT" dirty="0" err="1"/>
              <a:t>graft</a:t>
            </a:r>
            <a:r>
              <a:rPr lang="it-IT" dirty="0"/>
              <a:t> </a:t>
            </a:r>
            <a:r>
              <a:rPr lang="it-IT" dirty="0" err="1"/>
              <a:t>endothelial</a:t>
            </a:r>
            <a:r>
              <a:rPr lang="it-IT" dirty="0"/>
              <a:t> </a:t>
            </a:r>
            <a:r>
              <a:rPr lang="it-IT" dirty="0" err="1"/>
              <a:t>cells</a:t>
            </a:r>
            <a:r>
              <a:rPr lang="it-IT" dirty="0"/>
              <a:t>. The </a:t>
            </a:r>
            <a:r>
              <a:rPr lang="it-IT" dirty="0" err="1"/>
              <a:t>preformed</a:t>
            </a:r>
            <a:r>
              <a:rPr lang="it-IT" dirty="0"/>
              <a:t> </a:t>
            </a:r>
            <a:r>
              <a:rPr lang="it-IT" dirty="0" err="1"/>
              <a:t>antibodies</a:t>
            </a:r>
            <a:r>
              <a:rPr lang="it-IT" dirty="0"/>
              <a:t> </a:t>
            </a:r>
            <a:r>
              <a:rPr lang="it-IT" dirty="0" err="1"/>
              <a:t>may</a:t>
            </a:r>
            <a:r>
              <a:rPr lang="it-IT" dirty="0"/>
              <a:t> </a:t>
            </a:r>
            <a:r>
              <a:rPr lang="it-IT" dirty="0" err="1"/>
              <a:t>be</a:t>
            </a:r>
            <a:r>
              <a:rPr lang="it-IT" dirty="0"/>
              <a:t> </a:t>
            </a:r>
            <a:r>
              <a:rPr lang="it-IT" dirty="0" err="1"/>
              <a:t>natural</a:t>
            </a:r>
            <a:r>
              <a:rPr lang="it-IT" dirty="0"/>
              <a:t> </a:t>
            </a:r>
            <a:r>
              <a:rPr lang="it-IT" dirty="0" err="1"/>
              <a:t>IgM</a:t>
            </a:r>
            <a:r>
              <a:rPr lang="it-IT" dirty="0"/>
              <a:t> </a:t>
            </a:r>
            <a:r>
              <a:rPr lang="it-IT" dirty="0" err="1"/>
              <a:t>antibodies</a:t>
            </a:r>
            <a:r>
              <a:rPr lang="it-IT" dirty="0"/>
              <a:t> </a:t>
            </a:r>
            <a:r>
              <a:rPr lang="it-IT" dirty="0" err="1"/>
              <a:t>specific</a:t>
            </a:r>
            <a:r>
              <a:rPr lang="it-IT" dirty="0"/>
              <a:t> </a:t>
            </a:r>
            <a:r>
              <a:rPr lang="it-IT" dirty="0" err="1"/>
              <a:t>for</a:t>
            </a:r>
            <a:r>
              <a:rPr lang="it-IT" dirty="0"/>
              <a:t> </a:t>
            </a:r>
            <a:r>
              <a:rPr lang="it-IT" dirty="0" err="1"/>
              <a:t>blood</a:t>
            </a:r>
            <a:r>
              <a:rPr lang="it-IT" dirty="0"/>
              <a:t> </a:t>
            </a:r>
            <a:r>
              <a:rPr lang="it-IT" dirty="0" err="1"/>
              <a:t>group</a:t>
            </a:r>
            <a:r>
              <a:rPr lang="it-IT" dirty="0"/>
              <a:t> antigens, or </a:t>
            </a:r>
            <a:r>
              <a:rPr lang="it-IT" dirty="0" err="1"/>
              <a:t>may</a:t>
            </a:r>
            <a:r>
              <a:rPr lang="it-IT" dirty="0"/>
              <a:t> </a:t>
            </a:r>
            <a:r>
              <a:rPr lang="it-IT" dirty="0" err="1"/>
              <a:t>be</a:t>
            </a:r>
            <a:r>
              <a:rPr lang="it-IT" dirty="0"/>
              <a:t> </a:t>
            </a:r>
            <a:r>
              <a:rPr lang="it-IT" dirty="0" err="1"/>
              <a:t>antibodies</a:t>
            </a:r>
            <a:r>
              <a:rPr lang="it-IT" dirty="0"/>
              <a:t> </a:t>
            </a:r>
            <a:r>
              <a:rPr lang="it-IT" dirty="0" err="1"/>
              <a:t>specific</a:t>
            </a:r>
            <a:r>
              <a:rPr lang="it-IT" dirty="0"/>
              <a:t> </a:t>
            </a:r>
            <a:r>
              <a:rPr lang="it-IT" dirty="0" err="1"/>
              <a:t>for</a:t>
            </a:r>
            <a:r>
              <a:rPr lang="it-IT" dirty="0"/>
              <a:t> </a:t>
            </a:r>
            <a:r>
              <a:rPr lang="it-IT" dirty="0" err="1"/>
              <a:t>allogeneic</a:t>
            </a:r>
            <a:r>
              <a:rPr lang="it-IT" dirty="0"/>
              <a:t> MHC </a:t>
            </a:r>
            <a:r>
              <a:rPr lang="it-IT" dirty="0" err="1"/>
              <a:t>molecules</a:t>
            </a:r>
            <a:r>
              <a:rPr lang="it-IT" dirty="0"/>
              <a:t> </a:t>
            </a:r>
            <a:r>
              <a:rPr lang="it-IT" dirty="0" err="1"/>
              <a:t>that</a:t>
            </a:r>
            <a:r>
              <a:rPr lang="it-IT" dirty="0"/>
              <a:t> </a:t>
            </a:r>
            <a:r>
              <a:rPr lang="it-IT" dirty="0" err="1"/>
              <a:t>were</a:t>
            </a:r>
            <a:r>
              <a:rPr lang="it-IT" dirty="0"/>
              <a:t> </a:t>
            </a:r>
            <a:r>
              <a:rPr lang="it-IT" dirty="0" err="1"/>
              <a:t>induced</a:t>
            </a:r>
            <a:r>
              <a:rPr lang="it-IT" dirty="0"/>
              <a:t> </a:t>
            </a:r>
            <a:r>
              <a:rPr lang="it-IT" dirty="0" err="1"/>
              <a:t>by</a:t>
            </a:r>
            <a:r>
              <a:rPr lang="it-IT" dirty="0"/>
              <a:t> </a:t>
            </a:r>
            <a:r>
              <a:rPr lang="it-IT" dirty="0" err="1"/>
              <a:t>prior</a:t>
            </a:r>
            <a:r>
              <a:rPr lang="it-IT" dirty="0"/>
              <a:t> </a:t>
            </a:r>
            <a:r>
              <a:rPr lang="it-IT" dirty="0" err="1"/>
              <a:t>exposure</a:t>
            </a:r>
            <a:r>
              <a:rPr lang="it-IT" dirty="0"/>
              <a:t> </a:t>
            </a:r>
            <a:r>
              <a:rPr lang="it-IT" dirty="0" err="1"/>
              <a:t>through</a:t>
            </a:r>
            <a:r>
              <a:rPr lang="it-IT" dirty="0"/>
              <a:t> </a:t>
            </a:r>
            <a:r>
              <a:rPr lang="it-IT" dirty="0" err="1"/>
              <a:t>blood</a:t>
            </a:r>
            <a:r>
              <a:rPr lang="it-IT" dirty="0"/>
              <a:t> </a:t>
            </a:r>
            <a:r>
              <a:rPr lang="it-IT" dirty="0" err="1"/>
              <a:t>transfusions</a:t>
            </a:r>
            <a:r>
              <a:rPr lang="it-IT" dirty="0"/>
              <a:t>, </a:t>
            </a:r>
            <a:r>
              <a:rPr lang="it-IT" dirty="0" err="1"/>
              <a:t>pregnancy</a:t>
            </a:r>
            <a:r>
              <a:rPr lang="it-IT" dirty="0"/>
              <a:t>, or </a:t>
            </a:r>
            <a:r>
              <a:rPr lang="it-IT" dirty="0" err="1"/>
              <a:t>organ</a:t>
            </a:r>
            <a:r>
              <a:rPr lang="it-IT" dirty="0"/>
              <a:t> </a:t>
            </a:r>
            <a:r>
              <a:rPr lang="it-IT" dirty="0" err="1"/>
              <a:t>transplantation</a:t>
            </a:r>
            <a:r>
              <a:rPr lang="it-IT" dirty="0"/>
              <a:t>. </a:t>
            </a:r>
            <a:r>
              <a:rPr lang="it-IT" dirty="0" err="1"/>
              <a:t>Immediately</a:t>
            </a:r>
            <a:r>
              <a:rPr lang="it-IT" dirty="0"/>
              <a:t> </a:t>
            </a:r>
            <a:r>
              <a:rPr lang="it-IT" dirty="0" err="1"/>
              <a:t>after</a:t>
            </a:r>
            <a:r>
              <a:rPr lang="it-IT" dirty="0"/>
              <a:t> the </a:t>
            </a:r>
            <a:r>
              <a:rPr lang="it-IT" dirty="0" err="1"/>
              <a:t>graft</a:t>
            </a:r>
            <a:r>
              <a:rPr lang="it-IT" dirty="0"/>
              <a:t> </a:t>
            </a:r>
            <a:r>
              <a:rPr lang="it-IT" dirty="0" err="1"/>
              <a:t>is</a:t>
            </a:r>
            <a:r>
              <a:rPr lang="it-IT" dirty="0"/>
              <a:t> </a:t>
            </a:r>
            <a:r>
              <a:rPr lang="it-IT" dirty="0" err="1"/>
              <a:t>implanted</a:t>
            </a:r>
            <a:r>
              <a:rPr lang="it-IT" dirty="0"/>
              <a:t> and </a:t>
            </a:r>
            <a:r>
              <a:rPr lang="it-IT" dirty="0" err="1"/>
              <a:t>blood</a:t>
            </a:r>
            <a:r>
              <a:rPr lang="it-IT" dirty="0"/>
              <a:t> flow </a:t>
            </a:r>
            <a:r>
              <a:rPr lang="it-IT" dirty="0" err="1"/>
              <a:t>is</a:t>
            </a:r>
            <a:r>
              <a:rPr lang="it-IT" dirty="0"/>
              <a:t> </a:t>
            </a:r>
            <a:r>
              <a:rPr lang="it-IT" dirty="0" err="1"/>
              <a:t>restored</a:t>
            </a:r>
            <a:r>
              <a:rPr lang="it-IT" dirty="0"/>
              <a:t>, the </a:t>
            </a:r>
            <a:r>
              <a:rPr lang="it-IT" dirty="0" err="1"/>
              <a:t>antibodies</a:t>
            </a:r>
            <a:r>
              <a:rPr lang="it-IT" dirty="0"/>
              <a:t> </a:t>
            </a:r>
            <a:r>
              <a:rPr lang="it-IT" dirty="0" err="1"/>
              <a:t>bind</a:t>
            </a:r>
            <a:r>
              <a:rPr lang="it-IT" dirty="0"/>
              <a:t> </a:t>
            </a:r>
            <a:r>
              <a:rPr lang="it-IT" dirty="0" err="1"/>
              <a:t>to</a:t>
            </a:r>
            <a:r>
              <a:rPr lang="it-IT" dirty="0"/>
              <a:t> antigens on the </a:t>
            </a:r>
            <a:r>
              <a:rPr lang="it-IT" dirty="0" err="1"/>
              <a:t>graft</a:t>
            </a:r>
            <a:r>
              <a:rPr lang="it-IT" dirty="0"/>
              <a:t> </a:t>
            </a:r>
            <a:r>
              <a:rPr lang="it-IT" dirty="0" err="1"/>
              <a:t>endothelium</a:t>
            </a:r>
            <a:r>
              <a:rPr lang="it-IT" dirty="0"/>
              <a:t> and </a:t>
            </a:r>
            <a:r>
              <a:rPr lang="it-IT" dirty="0" err="1"/>
              <a:t>activate</a:t>
            </a:r>
            <a:r>
              <a:rPr lang="it-IT" dirty="0"/>
              <a:t> the </a:t>
            </a:r>
            <a:r>
              <a:rPr lang="it-IT" dirty="0" err="1"/>
              <a:t>complement</a:t>
            </a:r>
            <a:r>
              <a:rPr lang="it-IT" dirty="0"/>
              <a:t> and </a:t>
            </a:r>
            <a:r>
              <a:rPr lang="it-IT" dirty="0" err="1"/>
              <a:t>clotting</a:t>
            </a:r>
            <a:r>
              <a:rPr lang="it-IT" dirty="0"/>
              <a:t> </a:t>
            </a:r>
            <a:r>
              <a:rPr lang="it-IT" dirty="0" err="1"/>
              <a:t>systems</a:t>
            </a:r>
            <a:r>
              <a:rPr lang="it-IT" dirty="0"/>
              <a:t>, </a:t>
            </a:r>
            <a:r>
              <a:rPr lang="it-IT" dirty="0" err="1"/>
              <a:t>leading</a:t>
            </a:r>
            <a:r>
              <a:rPr lang="it-IT" dirty="0"/>
              <a:t> </a:t>
            </a:r>
            <a:r>
              <a:rPr lang="it-IT" dirty="0" err="1"/>
              <a:t>to</a:t>
            </a:r>
            <a:r>
              <a:rPr lang="it-IT" dirty="0"/>
              <a:t> </a:t>
            </a:r>
            <a:r>
              <a:rPr lang="it-IT" dirty="0" err="1"/>
              <a:t>endothelial</a:t>
            </a:r>
            <a:r>
              <a:rPr lang="it-IT" dirty="0"/>
              <a:t> </a:t>
            </a:r>
            <a:r>
              <a:rPr lang="it-IT" dirty="0" err="1"/>
              <a:t>injury</a:t>
            </a:r>
            <a:r>
              <a:rPr lang="it-IT" dirty="0"/>
              <a:t>, </a:t>
            </a:r>
            <a:r>
              <a:rPr lang="it-IT" dirty="0" err="1"/>
              <a:t>thrombus</a:t>
            </a:r>
            <a:r>
              <a:rPr lang="it-IT" dirty="0"/>
              <a:t> </a:t>
            </a:r>
            <a:r>
              <a:rPr lang="it-IT" dirty="0" err="1"/>
              <a:t>formation</a:t>
            </a:r>
            <a:r>
              <a:rPr lang="it-IT" dirty="0"/>
              <a:t>, and </a:t>
            </a:r>
            <a:r>
              <a:rPr lang="it-IT" dirty="0" err="1"/>
              <a:t>ischemic</a:t>
            </a:r>
            <a:r>
              <a:rPr lang="it-IT" dirty="0"/>
              <a:t> </a:t>
            </a:r>
            <a:r>
              <a:rPr lang="it-IT" dirty="0" err="1"/>
              <a:t>necrosis</a:t>
            </a:r>
            <a:r>
              <a:rPr lang="it-IT" dirty="0"/>
              <a:t> </a:t>
            </a:r>
            <a:r>
              <a:rPr lang="it-IT" dirty="0" err="1"/>
              <a:t>of</a:t>
            </a:r>
            <a:r>
              <a:rPr lang="it-IT" dirty="0"/>
              <a:t> the </a:t>
            </a:r>
            <a:r>
              <a:rPr lang="it-IT" dirty="0" err="1"/>
              <a:t>graft</a:t>
            </a:r>
            <a:r>
              <a:rPr lang="it-IT" dirty="0"/>
              <a:t>. </a:t>
            </a:r>
            <a:r>
              <a:rPr lang="it-IT" dirty="0" err="1"/>
              <a:t>Hyperacute</a:t>
            </a:r>
            <a:r>
              <a:rPr lang="it-IT" dirty="0"/>
              <a:t> </a:t>
            </a:r>
            <a:r>
              <a:rPr lang="it-IT" dirty="0" err="1"/>
              <a:t>rejection</a:t>
            </a:r>
            <a:r>
              <a:rPr lang="it-IT" dirty="0"/>
              <a:t> </a:t>
            </a:r>
            <a:r>
              <a:rPr lang="it-IT" dirty="0" err="1"/>
              <a:t>is</a:t>
            </a:r>
            <a:r>
              <a:rPr lang="it-IT" dirty="0"/>
              <a:t> </a:t>
            </a:r>
            <a:r>
              <a:rPr lang="it-IT" dirty="0" err="1"/>
              <a:t>not</a:t>
            </a:r>
            <a:r>
              <a:rPr lang="it-IT" dirty="0"/>
              <a:t> a common </a:t>
            </a:r>
            <a:r>
              <a:rPr lang="it-IT" dirty="0" err="1"/>
              <a:t>problem</a:t>
            </a:r>
            <a:r>
              <a:rPr lang="it-IT" dirty="0"/>
              <a:t>, </a:t>
            </a:r>
            <a:r>
              <a:rPr lang="it-IT" dirty="0" err="1"/>
              <a:t>because</a:t>
            </a:r>
            <a:r>
              <a:rPr lang="it-IT" dirty="0"/>
              <a:t> </a:t>
            </a:r>
            <a:r>
              <a:rPr lang="it-IT" dirty="0" err="1"/>
              <a:t>every</a:t>
            </a:r>
            <a:r>
              <a:rPr lang="it-IT" dirty="0"/>
              <a:t> </a:t>
            </a:r>
            <a:r>
              <a:rPr lang="it-IT" dirty="0" err="1"/>
              <a:t>donor</a:t>
            </a:r>
            <a:r>
              <a:rPr lang="it-IT" dirty="0"/>
              <a:t> and </a:t>
            </a:r>
            <a:r>
              <a:rPr lang="it-IT" dirty="0" err="1"/>
              <a:t>recipient</a:t>
            </a:r>
            <a:r>
              <a:rPr lang="it-IT" dirty="0"/>
              <a:t> are </a:t>
            </a:r>
            <a:r>
              <a:rPr lang="it-IT" dirty="0" err="1"/>
              <a:t>matched</a:t>
            </a:r>
            <a:r>
              <a:rPr lang="it-IT" dirty="0"/>
              <a:t> </a:t>
            </a:r>
            <a:r>
              <a:rPr lang="it-IT" dirty="0" err="1"/>
              <a:t>for</a:t>
            </a:r>
            <a:r>
              <a:rPr lang="it-IT" dirty="0"/>
              <a:t> </a:t>
            </a:r>
            <a:r>
              <a:rPr lang="it-IT" dirty="0" err="1"/>
              <a:t>blood</a:t>
            </a:r>
            <a:r>
              <a:rPr lang="it-IT" dirty="0"/>
              <a:t> </a:t>
            </a:r>
            <a:r>
              <a:rPr lang="it-IT" dirty="0" err="1"/>
              <a:t>type</a:t>
            </a:r>
            <a:r>
              <a:rPr lang="it-IT" dirty="0"/>
              <a:t> and </a:t>
            </a:r>
            <a:r>
              <a:rPr lang="it-IT" dirty="0" err="1"/>
              <a:t>potential</a:t>
            </a:r>
            <a:r>
              <a:rPr lang="it-IT" dirty="0"/>
              <a:t> </a:t>
            </a:r>
            <a:r>
              <a:rPr lang="it-IT" dirty="0" err="1"/>
              <a:t>recipients</a:t>
            </a:r>
            <a:r>
              <a:rPr lang="it-IT" dirty="0"/>
              <a:t> are </a:t>
            </a:r>
            <a:r>
              <a:rPr lang="it-IT" dirty="0" err="1"/>
              <a:t>tested</a:t>
            </a:r>
            <a:r>
              <a:rPr lang="it-IT" dirty="0"/>
              <a:t> </a:t>
            </a:r>
            <a:r>
              <a:rPr lang="it-IT" dirty="0" err="1"/>
              <a:t>for</a:t>
            </a:r>
            <a:r>
              <a:rPr lang="it-IT" dirty="0"/>
              <a:t> </a:t>
            </a:r>
            <a:r>
              <a:rPr lang="it-IT" dirty="0" err="1"/>
              <a:t>antibodies</a:t>
            </a:r>
            <a:r>
              <a:rPr lang="it-IT" dirty="0"/>
              <a:t> </a:t>
            </a:r>
            <a:r>
              <a:rPr lang="it-IT" dirty="0" err="1"/>
              <a:t>against</a:t>
            </a:r>
            <a:r>
              <a:rPr lang="it-IT" dirty="0"/>
              <a:t> the </a:t>
            </a:r>
            <a:r>
              <a:rPr lang="it-IT" dirty="0" err="1"/>
              <a:t>cells</a:t>
            </a:r>
            <a:r>
              <a:rPr lang="it-IT" dirty="0"/>
              <a:t> </a:t>
            </a:r>
            <a:r>
              <a:rPr lang="it-IT" dirty="0" err="1"/>
              <a:t>of</a:t>
            </a:r>
            <a:r>
              <a:rPr lang="it-IT" dirty="0"/>
              <a:t> the </a:t>
            </a:r>
            <a:r>
              <a:rPr lang="it-IT" dirty="0" err="1"/>
              <a:t>prospective</a:t>
            </a:r>
            <a:r>
              <a:rPr lang="it-IT" dirty="0"/>
              <a:t> </a:t>
            </a:r>
            <a:r>
              <a:rPr lang="it-IT" dirty="0" err="1"/>
              <a:t>donor</a:t>
            </a:r>
            <a:r>
              <a:rPr lang="it-IT" dirty="0"/>
              <a:t>, a test </a:t>
            </a:r>
            <a:r>
              <a:rPr lang="it-IT" dirty="0" err="1"/>
              <a:t>called</a:t>
            </a:r>
            <a:r>
              <a:rPr lang="it-IT" dirty="0"/>
              <a:t> a cross-match.</a:t>
            </a:r>
          </a:p>
        </p:txBody>
      </p:sp>
    </p:spTree>
    <p:extLst>
      <p:ext uri="{BB962C8B-B14F-4D97-AF65-F5344CB8AC3E}">
        <p14:creationId xmlns:p14="http://schemas.microsoft.com/office/powerpoint/2010/main" val="282928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09-23 alle 11.13.50.png"/>
          <p:cNvPicPr>
            <a:picLocks noChangeAspect="1"/>
          </p:cNvPicPr>
          <p:nvPr/>
        </p:nvPicPr>
        <p:blipFill>
          <a:blip r:embed="rId2"/>
          <a:stretch>
            <a:fillRect/>
          </a:stretch>
        </p:blipFill>
        <p:spPr>
          <a:xfrm>
            <a:off x="1965644" y="349250"/>
            <a:ext cx="8093249" cy="5816536"/>
          </a:xfrm>
          <a:prstGeom prst="rect">
            <a:avLst/>
          </a:prstGeom>
        </p:spPr>
      </p:pic>
    </p:spTree>
    <p:extLst>
      <p:ext uri="{BB962C8B-B14F-4D97-AF65-F5344CB8AC3E}">
        <p14:creationId xmlns:p14="http://schemas.microsoft.com/office/powerpoint/2010/main" val="791829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09-23 alle 11.19.00.png"/>
          <p:cNvPicPr>
            <a:picLocks noChangeAspect="1"/>
          </p:cNvPicPr>
          <p:nvPr/>
        </p:nvPicPr>
        <p:blipFill>
          <a:blip r:embed="rId2"/>
          <a:stretch>
            <a:fillRect/>
          </a:stretch>
        </p:blipFill>
        <p:spPr>
          <a:xfrm>
            <a:off x="6096000" y="3564517"/>
            <a:ext cx="4107842" cy="3010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magine 2" descr="Schermata 2018-09-23 alle 11.19.20.png"/>
          <p:cNvPicPr>
            <a:picLocks noChangeAspect="1"/>
          </p:cNvPicPr>
          <p:nvPr/>
        </p:nvPicPr>
        <p:blipFill>
          <a:blip r:embed="rId3"/>
          <a:stretch>
            <a:fillRect/>
          </a:stretch>
        </p:blipFill>
        <p:spPr>
          <a:xfrm>
            <a:off x="5921520" y="354218"/>
            <a:ext cx="4351215" cy="30319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magine 3" descr="Schermata 2018-09-23 alle 11.19.39.png"/>
          <p:cNvPicPr>
            <a:picLocks noChangeAspect="1"/>
          </p:cNvPicPr>
          <p:nvPr/>
        </p:nvPicPr>
        <p:blipFill>
          <a:blip r:embed="rId4"/>
          <a:stretch>
            <a:fillRect/>
          </a:stretch>
        </p:blipFill>
        <p:spPr>
          <a:xfrm>
            <a:off x="1716501" y="363134"/>
            <a:ext cx="3882984" cy="2723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magine 4" descr="Schermata 2018-09-23 alle 11.21.16.png"/>
          <p:cNvPicPr>
            <a:picLocks noChangeAspect="1"/>
          </p:cNvPicPr>
          <p:nvPr/>
        </p:nvPicPr>
        <p:blipFill>
          <a:blip r:embed="rId5"/>
          <a:stretch>
            <a:fillRect/>
          </a:stretch>
        </p:blipFill>
        <p:spPr>
          <a:xfrm>
            <a:off x="1716502" y="3824973"/>
            <a:ext cx="4011949" cy="2348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3443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48857" y="292983"/>
            <a:ext cx="8520126" cy="6186310"/>
          </a:xfrm>
          <a:prstGeom prst="rect">
            <a:avLst/>
          </a:prstGeom>
        </p:spPr>
        <p:txBody>
          <a:bodyPr wrap="square">
            <a:spAutoFit/>
          </a:bodyPr>
          <a:lstStyle/>
          <a:p>
            <a:r>
              <a:rPr lang="it-IT" b="1" dirty="0" err="1"/>
              <a:t>Completion</a:t>
            </a:r>
            <a:r>
              <a:rPr lang="it-IT" b="1" dirty="0"/>
              <a:t> </a:t>
            </a:r>
            <a:r>
              <a:rPr lang="it-IT" b="1" dirty="0" err="1"/>
              <a:t>of</a:t>
            </a:r>
            <a:r>
              <a:rPr lang="it-IT" b="1" dirty="0"/>
              <a:t> the </a:t>
            </a:r>
            <a:r>
              <a:rPr lang="it-IT" b="1" dirty="0" err="1"/>
              <a:t>viral</a:t>
            </a:r>
            <a:r>
              <a:rPr lang="it-IT" b="1" dirty="0"/>
              <a:t> life </a:t>
            </a:r>
            <a:r>
              <a:rPr lang="it-IT" b="1" dirty="0" err="1"/>
              <a:t>cycle</a:t>
            </a:r>
            <a:r>
              <a:rPr lang="it-IT" b="1" dirty="0"/>
              <a:t> in </a:t>
            </a:r>
            <a:r>
              <a:rPr lang="it-IT" b="1" dirty="0" err="1"/>
              <a:t>latently</a:t>
            </a:r>
            <a:r>
              <a:rPr lang="it-IT" b="1" dirty="0"/>
              <a:t> </a:t>
            </a:r>
            <a:r>
              <a:rPr lang="it-IT" b="1" dirty="0" err="1"/>
              <a:t>infected</a:t>
            </a:r>
            <a:r>
              <a:rPr lang="it-IT" b="1" dirty="0"/>
              <a:t> </a:t>
            </a:r>
            <a:r>
              <a:rPr lang="it-IT" b="1" dirty="0" err="1"/>
              <a:t>cells</a:t>
            </a:r>
            <a:r>
              <a:rPr lang="it-IT" b="1" dirty="0"/>
              <a:t> </a:t>
            </a:r>
            <a:r>
              <a:rPr lang="it-IT" b="1" dirty="0" err="1"/>
              <a:t>occurs</a:t>
            </a:r>
            <a:r>
              <a:rPr lang="it-IT" b="1" dirty="0"/>
              <a:t> </a:t>
            </a:r>
            <a:r>
              <a:rPr lang="it-IT" b="1" dirty="0" err="1"/>
              <a:t>only</a:t>
            </a:r>
            <a:r>
              <a:rPr lang="it-IT" b="1" dirty="0"/>
              <a:t> </a:t>
            </a:r>
            <a:r>
              <a:rPr lang="it-IT" b="1" dirty="0" err="1"/>
              <a:t>after</a:t>
            </a:r>
            <a:r>
              <a:rPr lang="it-IT" b="1" dirty="0"/>
              <a:t> </a:t>
            </a:r>
            <a:r>
              <a:rPr lang="it-IT" b="1" dirty="0" err="1"/>
              <a:t>cell</a:t>
            </a:r>
            <a:r>
              <a:rPr lang="it-IT" b="1" dirty="0"/>
              <a:t> </a:t>
            </a:r>
            <a:r>
              <a:rPr lang="it-IT" b="1" dirty="0" err="1"/>
              <a:t>activation</a:t>
            </a:r>
            <a:r>
              <a:rPr lang="it-IT" b="1" dirty="0"/>
              <a:t>, and in the case </a:t>
            </a:r>
            <a:r>
              <a:rPr lang="it-IT" b="1" dirty="0" err="1"/>
              <a:t>of</a:t>
            </a:r>
            <a:r>
              <a:rPr lang="it-IT" b="1" dirty="0"/>
              <a:t> </a:t>
            </a:r>
            <a:r>
              <a:rPr lang="it-IT" b="1" dirty="0" err="1"/>
              <a:t>most</a:t>
            </a:r>
            <a:r>
              <a:rPr lang="it-IT" b="1" dirty="0"/>
              <a:t> CD4+ </a:t>
            </a:r>
            <a:r>
              <a:rPr lang="it-IT" b="1" dirty="0" err="1"/>
              <a:t>T</a:t>
            </a:r>
            <a:r>
              <a:rPr lang="it-IT" b="1" dirty="0"/>
              <a:t> </a:t>
            </a:r>
            <a:r>
              <a:rPr lang="it-IT" b="1" dirty="0" err="1"/>
              <a:t>cells</a:t>
            </a:r>
            <a:r>
              <a:rPr lang="it-IT" b="1" dirty="0"/>
              <a:t>, virus </a:t>
            </a:r>
            <a:r>
              <a:rPr lang="it-IT" b="1" dirty="0" err="1"/>
              <a:t>activation</a:t>
            </a:r>
            <a:r>
              <a:rPr lang="it-IT" b="1" dirty="0"/>
              <a:t> </a:t>
            </a:r>
            <a:r>
              <a:rPr lang="it-IT" b="1" dirty="0" err="1"/>
              <a:t>results</a:t>
            </a:r>
            <a:r>
              <a:rPr lang="it-IT" b="1" dirty="0"/>
              <a:t> in </a:t>
            </a:r>
            <a:r>
              <a:rPr lang="it-IT" b="1" dirty="0" err="1"/>
              <a:t>death</a:t>
            </a:r>
            <a:r>
              <a:rPr lang="it-IT" b="1" dirty="0"/>
              <a:t> </a:t>
            </a:r>
            <a:r>
              <a:rPr lang="it-IT" b="1" dirty="0" err="1"/>
              <a:t>of</a:t>
            </a:r>
            <a:r>
              <a:rPr lang="it-IT" b="1" dirty="0"/>
              <a:t> the </a:t>
            </a:r>
            <a:r>
              <a:rPr lang="it-IT" b="1" dirty="0" err="1"/>
              <a:t>infected</a:t>
            </a:r>
            <a:r>
              <a:rPr lang="it-IT" b="1" dirty="0"/>
              <a:t> </a:t>
            </a:r>
            <a:r>
              <a:rPr lang="it-IT" b="1" dirty="0" err="1"/>
              <a:t>cells</a:t>
            </a:r>
            <a:r>
              <a:rPr lang="it-IT" b="1" dirty="0"/>
              <a:t>. </a:t>
            </a:r>
          </a:p>
          <a:p>
            <a:r>
              <a:rPr lang="it-IT" dirty="0"/>
              <a:t>Activation of T cells by antigens or cytokines upregulates several transcription factors, including NF-κB, which moves from the cytosol into the nucleus. </a:t>
            </a:r>
            <a:r>
              <a:rPr lang="it-IT" b="1" dirty="0"/>
              <a:t>In the nucleus, NF-κB binds to regulatory sequences within several genes, including genes for cytokines and other immune mediators, promoting their transcription</a:t>
            </a:r>
            <a:r>
              <a:rPr lang="it-IT" dirty="0"/>
              <a:t>. The long-terminal-repeat sequences that flank the HIV genome also contain NF-κB–binding sites, so binding of the transcription factor activates viral gene expression. </a:t>
            </a:r>
            <a:r>
              <a:rPr lang="it-IT" dirty="0" err="1"/>
              <a:t>Imagine</a:t>
            </a:r>
            <a:r>
              <a:rPr lang="it-IT" dirty="0"/>
              <a:t> </a:t>
            </a:r>
            <a:r>
              <a:rPr lang="it-IT" dirty="0" err="1"/>
              <a:t>now</a:t>
            </a:r>
            <a:r>
              <a:rPr lang="it-IT" dirty="0"/>
              <a:t> a </a:t>
            </a:r>
            <a:r>
              <a:rPr lang="it-IT" dirty="0" err="1"/>
              <a:t>latently</a:t>
            </a:r>
            <a:r>
              <a:rPr lang="it-IT" dirty="0"/>
              <a:t> </a:t>
            </a:r>
            <a:r>
              <a:rPr lang="it-IT" dirty="0" err="1"/>
              <a:t>infected</a:t>
            </a:r>
            <a:r>
              <a:rPr lang="it-IT" dirty="0"/>
              <a:t> CD4+ </a:t>
            </a:r>
            <a:r>
              <a:rPr lang="it-IT" dirty="0" err="1"/>
              <a:t>cell</a:t>
            </a:r>
            <a:r>
              <a:rPr lang="it-IT" dirty="0"/>
              <a:t> </a:t>
            </a:r>
            <a:r>
              <a:rPr lang="it-IT" dirty="0" err="1"/>
              <a:t>that</a:t>
            </a:r>
            <a:r>
              <a:rPr lang="it-IT" dirty="0"/>
              <a:t> </a:t>
            </a:r>
            <a:r>
              <a:rPr lang="it-IT" dirty="0" err="1"/>
              <a:t>encounters</a:t>
            </a:r>
            <a:r>
              <a:rPr lang="it-IT" dirty="0"/>
              <a:t> </a:t>
            </a:r>
            <a:r>
              <a:rPr lang="it-IT" dirty="0" err="1"/>
              <a:t>an</a:t>
            </a:r>
            <a:r>
              <a:rPr lang="it-IT" dirty="0"/>
              <a:t> </a:t>
            </a:r>
            <a:r>
              <a:rPr lang="it-IT" dirty="0" err="1"/>
              <a:t>environmental</a:t>
            </a:r>
            <a:r>
              <a:rPr lang="it-IT" dirty="0"/>
              <a:t> </a:t>
            </a:r>
            <a:r>
              <a:rPr lang="it-IT" dirty="0" err="1"/>
              <a:t>antigen</a:t>
            </a:r>
            <a:r>
              <a:rPr lang="it-IT" dirty="0"/>
              <a:t>. Induction of NF-κB in such a cell (a physiologic response) activates the transcription of HIV proviral DNA (a pathologic outcome) and leads ultimately to the production of virions and to cell death. Furthermore, TNF and other cytokines produced by activated macrophages also stimulate NF-κB activity and thus lead to production of HIV RNA. </a:t>
            </a:r>
            <a:r>
              <a:rPr lang="it-IT" dirty="0" err="1"/>
              <a:t>Thus</a:t>
            </a:r>
            <a:r>
              <a:rPr lang="it-IT" dirty="0"/>
              <a:t>, </a:t>
            </a:r>
            <a:r>
              <a:rPr lang="it-IT" dirty="0" err="1"/>
              <a:t>it</a:t>
            </a:r>
            <a:r>
              <a:rPr lang="it-IT" dirty="0"/>
              <a:t> </a:t>
            </a:r>
            <a:r>
              <a:rPr lang="it-IT" dirty="0" err="1"/>
              <a:t>seems</a:t>
            </a:r>
            <a:r>
              <a:rPr lang="it-IT" dirty="0"/>
              <a:t> </a:t>
            </a:r>
            <a:r>
              <a:rPr lang="it-IT" dirty="0" err="1"/>
              <a:t>that</a:t>
            </a:r>
            <a:r>
              <a:rPr lang="it-IT" dirty="0"/>
              <a:t> HIV </a:t>
            </a:r>
            <a:r>
              <a:rPr lang="it-IT" dirty="0" err="1"/>
              <a:t>thrives</a:t>
            </a:r>
            <a:r>
              <a:rPr lang="it-IT" dirty="0"/>
              <a:t> </a:t>
            </a:r>
            <a:r>
              <a:rPr lang="it-IT" dirty="0" err="1"/>
              <a:t>when</a:t>
            </a:r>
            <a:r>
              <a:rPr lang="it-IT" dirty="0"/>
              <a:t> the </a:t>
            </a:r>
            <a:r>
              <a:rPr lang="it-IT" dirty="0" err="1"/>
              <a:t>host</a:t>
            </a:r>
            <a:r>
              <a:rPr lang="it-IT" dirty="0"/>
              <a:t> </a:t>
            </a:r>
            <a:r>
              <a:rPr lang="it-IT" dirty="0" err="1"/>
              <a:t>T</a:t>
            </a:r>
            <a:r>
              <a:rPr lang="it-IT" dirty="0"/>
              <a:t> </a:t>
            </a:r>
            <a:r>
              <a:rPr lang="it-IT" dirty="0" err="1"/>
              <a:t>cells</a:t>
            </a:r>
            <a:r>
              <a:rPr lang="it-IT" dirty="0"/>
              <a:t> and </a:t>
            </a:r>
            <a:r>
              <a:rPr lang="it-IT" dirty="0" err="1"/>
              <a:t>macrophages</a:t>
            </a:r>
            <a:r>
              <a:rPr lang="it-IT" dirty="0"/>
              <a:t> are </a:t>
            </a:r>
            <a:r>
              <a:rPr lang="it-IT" dirty="0" err="1"/>
              <a:t>physiologically</a:t>
            </a:r>
            <a:r>
              <a:rPr lang="it-IT" dirty="0"/>
              <a:t> </a:t>
            </a:r>
            <a:r>
              <a:rPr lang="it-IT" dirty="0" err="1"/>
              <a:t>activated</a:t>
            </a:r>
            <a:r>
              <a:rPr lang="it-IT" dirty="0"/>
              <a:t>, a situation </a:t>
            </a:r>
            <a:r>
              <a:rPr lang="it-IT" dirty="0" err="1"/>
              <a:t>that</a:t>
            </a:r>
            <a:r>
              <a:rPr lang="it-IT" dirty="0"/>
              <a:t> can </a:t>
            </a:r>
            <a:r>
              <a:rPr lang="it-IT" dirty="0" err="1"/>
              <a:t>be</a:t>
            </a:r>
            <a:r>
              <a:rPr lang="it-IT" dirty="0"/>
              <a:t> </a:t>
            </a:r>
            <a:r>
              <a:rPr lang="it-IT" dirty="0" err="1"/>
              <a:t>described</a:t>
            </a:r>
            <a:r>
              <a:rPr lang="it-IT" dirty="0"/>
              <a:t> </a:t>
            </a:r>
            <a:r>
              <a:rPr lang="it-IT" dirty="0" err="1"/>
              <a:t>as</a:t>
            </a:r>
            <a:r>
              <a:rPr lang="it-IT" dirty="0"/>
              <a:t> “</a:t>
            </a:r>
            <a:r>
              <a:rPr lang="it-IT" dirty="0" err="1"/>
              <a:t>subversion</a:t>
            </a:r>
            <a:r>
              <a:rPr lang="it-IT" dirty="0"/>
              <a:t> </a:t>
            </a:r>
            <a:r>
              <a:rPr lang="it-IT" dirty="0" err="1"/>
              <a:t>from</a:t>
            </a:r>
            <a:r>
              <a:rPr lang="it-IT" dirty="0"/>
              <a:t> </a:t>
            </a:r>
            <a:r>
              <a:rPr lang="it-IT" dirty="0" err="1"/>
              <a:t>within</a:t>
            </a:r>
            <a:r>
              <a:rPr lang="it-IT" dirty="0"/>
              <a:t>.” </a:t>
            </a:r>
            <a:r>
              <a:rPr lang="it-IT" dirty="0" err="1"/>
              <a:t>Such</a:t>
            </a:r>
            <a:r>
              <a:rPr lang="it-IT" dirty="0"/>
              <a:t> </a:t>
            </a:r>
            <a:r>
              <a:rPr lang="it-IT" dirty="0" err="1"/>
              <a:t>activation</a:t>
            </a:r>
            <a:r>
              <a:rPr lang="it-IT" dirty="0"/>
              <a:t> in vivo </a:t>
            </a:r>
            <a:r>
              <a:rPr lang="it-IT" dirty="0" err="1"/>
              <a:t>may</a:t>
            </a:r>
            <a:r>
              <a:rPr lang="it-IT" dirty="0"/>
              <a:t> </a:t>
            </a:r>
            <a:r>
              <a:rPr lang="it-IT" dirty="0" err="1"/>
              <a:t>result</a:t>
            </a:r>
            <a:r>
              <a:rPr lang="it-IT" dirty="0"/>
              <a:t> </a:t>
            </a:r>
            <a:r>
              <a:rPr lang="it-IT" dirty="0" err="1"/>
              <a:t>from</a:t>
            </a:r>
            <a:r>
              <a:rPr lang="it-IT" dirty="0"/>
              <a:t> </a:t>
            </a:r>
            <a:r>
              <a:rPr lang="it-IT" dirty="0" err="1"/>
              <a:t>antigenic</a:t>
            </a:r>
            <a:r>
              <a:rPr lang="it-IT" dirty="0"/>
              <a:t> </a:t>
            </a:r>
            <a:r>
              <a:rPr lang="it-IT" dirty="0" err="1"/>
              <a:t>stimulation</a:t>
            </a:r>
            <a:r>
              <a:rPr lang="it-IT" dirty="0"/>
              <a:t> </a:t>
            </a:r>
            <a:r>
              <a:rPr lang="it-IT" dirty="0" err="1"/>
              <a:t>by</a:t>
            </a:r>
            <a:r>
              <a:rPr lang="it-IT" dirty="0"/>
              <a:t> HIV </a:t>
            </a:r>
            <a:r>
              <a:rPr lang="it-IT" dirty="0" err="1"/>
              <a:t>itself</a:t>
            </a:r>
            <a:r>
              <a:rPr lang="it-IT" dirty="0"/>
              <a:t> or </a:t>
            </a:r>
            <a:r>
              <a:rPr lang="it-IT" dirty="0" err="1"/>
              <a:t>by</a:t>
            </a:r>
            <a:r>
              <a:rPr lang="it-IT" dirty="0"/>
              <a:t> </a:t>
            </a:r>
            <a:r>
              <a:rPr lang="it-IT" dirty="0" err="1"/>
              <a:t>other</a:t>
            </a:r>
            <a:r>
              <a:rPr lang="it-IT" dirty="0"/>
              <a:t> </a:t>
            </a:r>
            <a:r>
              <a:rPr lang="it-IT" dirty="0" err="1"/>
              <a:t>infecting</a:t>
            </a:r>
            <a:r>
              <a:rPr lang="it-IT" dirty="0"/>
              <a:t> </a:t>
            </a:r>
            <a:r>
              <a:rPr lang="it-IT" dirty="0" err="1"/>
              <a:t>microorganisms</a:t>
            </a:r>
            <a:r>
              <a:rPr lang="it-IT" dirty="0"/>
              <a:t>. </a:t>
            </a:r>
            <a:r>
              <a:rPr lang="it-IT" dirty="0" err="1"/>
              <a:t>HIV-positive</a:t>
            </a:r>
            <a:r>
              <a:rPr lang="it-IT" dirty="0"/>
              <a:t> </a:t>
            </a:r>
            <a:r>
              <a:rPr lang="it-IT" dirty="0" err="1"/>
              <a:t>individuals</a:t>
            </a:r>
            <a:r>
              <a:rPr lang="it-IT" dirty="0"/>
              <a:t> are at </a:t>
            </a:r>
            <a:r>
              <a:rPr lang="it-IT" dirty="0" err="1"/>
              <a:t>increased</a:t>
            </a:r>
            <a:r>
              <a:rPr lang="it-IT" dirty="0"/>
              <a:t> </a:t>
            </a:r>
            <a:r>
              <a:rPr lang="it-IT" dirty="0" err="1"/>
              <a:t>risk</a:t>
            </a:r>
            <a:r>
              <a:rPr lang="it-IT" dirty="0"/>
              <a:t> </a:t>
            </a:r>
            <a:r>
              <a:rPr lang="it-IT" dirty="0" err="1"/>
              <a:t>for</a:t>
            </a:r>
            <a:r>
              <a:rPr lang="it-IT" dirty="0"/>
              <a:t> </a:t>
            </a:r>
            <a:r>
              <a:rPr lang="it-IT" dirty="0" err="1"/>
              <a:t>recurrent</a:t>
            </a:r>
            <a:r>
              <a:rPr lang="it-IT" dirty="0"/>
              <a:t> </a:t>
            </a:r>
            <a:r>
              <a:rPr lang="it-IT" dirty="0" err="1"/>
              <a:t>infections</a:t>
            </a:r>
            <a:r>
              <a:rPr lang="it-IT" dirty="0"/>
              <a:t>, </a:t>
            </a:r>
            <a:r>
              <a:rPr lang="it-IT" dirty="0" err="1"/>
              <a:t>which</a:t>
            </a:r>
            <a:r>
              <a:rPr lang="it-IT" dirty="0"/>
              <a:t> </a:t>
            </a:r>
            <a:r>
              <a:rPr lang="it-IT" dirty="0" err="1"/>
              <a:t>leads</a:t>
            </a:r>
            <a:r>
              <a:rPr lang="it-IT" dirty="0"/>
              <a:t> </a:t>
            </a:r>
            <a:r>
              <a:rPr lang="it-IT" dirty="0" err="1"/>
              <a:t>to</a:t>
            </a:r>
            <a:r>
              <a:rPr lang="it-IT" dirty="0"/>
              <a:t> </a:t>
            </a:r>
            <a:r>
              <a:rPr lang="it-IT" dirty="0" err="1"/>
              <a:t>increased</a:t>
            </a:r>
            <a:r>
              <a:rPr lang="it-IT" dirty="0"/>
              <a:t> </a:t>
            </a:r>
            <a:r>
              <a:rPr lang="it-IT" dirty="0" err="1"/>
              <a:t>lymphocyte</a:t>
            </a:r>
            <a:r>
              <a:rPr lang="it-IT" dirty="0"/>
              <a:t> </a:t>
            </a:r>
            <a:r>
              <a:rPr lang="it-IT" dirty="0" err="1"/>
              <a:t>activation</a:t>
            </a:r>
            <a:r>
              <a:rPr lang="it-IT" dirty="0"/>
              <a:t> and production </a:t>
            </a:r>
            <a:r>
              <a:rPr lang="it-IT" dirty="0" err="1"/>
              <a:t>of</a:t>
            </a:r>
            <a:r>
              <a:rPr lang="it-IT" dirty="0"/>
              <a:t> </a:t>
            </a:r>
            <a:r>
              <a:rPr lang="it-IT" dirty="0" err="1"/>
              <a:t>proinflammatory</a:t>
            </a:r>
            <a:r>
              <a:rPr lang="it-IT" dirty="0"/>
              <a:t> </a:t>
            </a:r>
            <a:r>
              <a:rPr lang="it-IT" dirty="0" err="1"/>
              <a:t>cytokines</a:t>
            </a:r>
            <a:r>
              <a:rPr lang="it-IT" dirty="0"/>
              <a:t>. </a:t>
            </a:r>
            <a:r>
              <a:rPr lang="it-IT" dirty="0" err="1"/>
              <a:t>These</a:t>
            </a:r>
            <a:r>
              <a:rPr lang="it-IT" dirty="0"/>
              <a:t>, in turn, </a:t>
            </a:r>
            <a:r>
              <a:rPr lang="it-IT" dirty="0" err="1"/>
              <a:t>stimulate</a:t>
            </a:r>
            <a:r>
              <a:rPr lang="it-IT" dirty="0"/>
              <a:t> more HIV production, loss </a:t>
            </a:r>
            <a:r>
              <a:rPr lang="it-IT" dirty="0" err="1"/>
              <a:t>of</a:t>
            </a:r>
            <a:r>
              <a:rPr lang="it-IT" dirty="0"/>
              <a:t> </a:t>
            </a:r>
            <a:r>
              <a:rPr lang="it-IT" dirty="0" err="1"/>
              <a:t>additional</a:t>
            </a:r>
            <a:r>
              <a:rPr lang="it-IT" dirty="0"/>
              <a:t> CD4+ </a:t>
            </a:r>
            <a:r>
              <a:rPr lang="it-IT" dirty="0" err="1"/>
              <a:t>T</a:t>
            </a:r>
            <a:r>
              <a:rPr lang="it-IT" dirty="0"/>
              <a:t> </a:t>
            </a:r>
            <a:r>
              <a:rPr lang="it-IT" dirty="0" err="1"/>
              <a:t>cells</a:t>
            </a:r>
            <a:r>
              <a:rPr lang="it-IT" dirty="0"/>
              <a:t>, and more </a:t>
            </a:r>
            <a:r>
              <a:rPr lang="it-IT" dirty="0" err="1"/>
              <a:t>infections</a:t>
            </a:r>
            <a:r>
              <a:rPr lang="it-IT" dirty="0"/>
              <a:t>. </a:t>
            </a:r>
            <a:r>
              <a:rPr lang="it-IT" dirty="0" err="1"/>
              <a:t>Thus</a:t>
            </a:r>
            <a:r>
              <a:rPr lang="it-IT" dirty="0"/>
              <a:t>, </a:t>
            </a:r>
            <a:r>
              <a:rPr lang="it-IT" dirty="0" err="1"/>
              <a:t>it</a:t>
            </a:r>
            <a:r>
              <a:rPr lang="it-IT" dirty="0"/>
              <a:t> </a:t>
            </a:r>
            <a:r>
              <a:rPr lang="it-IT" dirty="0" err="1"/>
              <a:t>is</a:t>
            </a:r>
            <a:r>
              <a:rPr lang="it-IT" dirty="0"/>
              <a:t> easy </a:t>
            </a:r>
            <a:r>
              <a:rPr lang="it-IT" dirty="0" err="1"/>
              <a:t>to</a:t>
            </a:r>
            <a:r>
              <a:rPr lang="it-IT" dirty="0"/>
              <a:t> </a:t>
            </a:r>
            <a:r>
              <a:rPr lang="it-IT" dirty="0" err="1"/>
              <a:t>see</a:t>
            </a:r>
            <a:r>
              <a:rPr lang="it-IT" dirty="0"/>
              <a:t> </a:t>
            </a:r>
            <a:r>
              <a:rPr lang="it-IT" dirty="0" err="1"/>
              <a:t>how</a:t>
            </a:r>
            <a:r>
              <a:rPr lang="it-IT" dirty="0"/>
              <a:t> HIV </a:t>
            </a:r>
            <a:r>
              <a:rPr lang="it-IT" dirty="0" err="1"/>
              <a:t>infection</a:t>
            </a:r>
            <a:r>
              <a:rPr lang="it-IT" dirty="0"/>
              <a:t> </a:t>
            </a:r>
            <a:r>
              <a:rPr lang="it-IT" dirty="0" err="1"/>
              <a:t>sets</a:t>
            </a:r>
            <a:r>
              <a:rPr lang="it-IT" dirty="0"/>
              <a:t> up a </a:t>
            </a:r>
            <a:r>
              <a:rPr lang="it-IT" dirty="0" err="1"/>
              <a:t>vicious</a:t>
            </a:r>
            <a:r>
              <a:rPr lang="it-IT" dirty="0"/>
              <a:t> </a:t>
            </a:r>
            <a:r>
              <a:rPr lang="it-IT" dirty="0" err="1"/>
              <a:t>cycle</a:t>
            </a:r>
            <a:r>
              <a:rPr lang="it-IT" dirty="0"/>
              <a:t> </a:t>
            </a:r>
            <a:r>
              <a:rPr lang="it-IT" dirty="0" err="1"/>
              <a:t>that</a:t>
            </a:r>
            <a:r>
              <a:rPr lang="it-IT" dirty="0"/>
              <a:t> </a:t>
            </a:r>
            <a:r>
              <a:rPr lang="it-IT" dirty="0" err="1"/>
              <a:t>culminates</a:t>
            </a:r>
            <a:r>
              <a:rPr lang="it-IT" dirty="0"/>
              <a:t> in </a:t>
            </a:r>
            <a:r>
              <a:rPr lang="it-IT" dirty="0" err="1"/>
              <a:t>inexorable</a:t>
            </a:r>
            <a:r>
              <a:rPr lang="it-IT" dirty="0"/>
              <a:t> </a:t>
            </a:r>
            <a:r>
              <a:rPr lang="it-IT" dirty="0" err="1"/>
              <a:t>destruction</a:t>
            </a:r>
            <a:r>
              <a:rPr lang="it-IT" dirty="0"/>
              <a:t> </a:t>
            </a:r>
            <a:r>
              <a:rPr lang="it-IT" dirty="0" err="1"/>
              <a:t>of</a:t>
            </a:r>
            <a:r>
              <a:rPr lang="it-IT" dirty="0"/>
              <a:t> the immune system.</a:t>
            </a:r>
          </a:p>
        </p:txBody>
      </p:sp>
    </p:spTree>
    <p:extLst>
      <p:ext uri="{BB962C8B-B14F-4D97-AF65-F5344CB8AC3E}">
        <p14:creationId xmlns:p14="http://schemas.microsoft.com/office/powerpoint/2010/main" val="3593977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50704" y="398743"/>
            <a:ext cx="8490593" cy="594008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it-IT" sz="2000" b="1" dirty="0" err="1"/>
              <a:t>Mechanism</a:t>
            </a:r>
            <a:r>
              <a:rPr lang="it-IT" sz="2000" b="1" dirty="0"/>
              <a:t> </a:t>
            </a:r>
            <a:r>
              <a:rPr lang="it-IT" sz="2000" b="1" dirty="0" err="1"/>
              <a:t>of</a:t>
            </a:r>
            <a:r>
              <a:rPr lang="it-IT" sz="2000" b="1" dirty="0"/>
              <a:t> </a:t>
            </a:r>
            <a:r>
              <a:rPr lang="it-IT" sz="2000" b="1" dirty="0" err="1"/>
              <a:t>T-Cell</a:t>
            </a:r>
            <a:r>
              <a:rPr lang="it-IT" sz="2000" b="1" dirty="0"/>
              <a:t> </a:t>
            </a:r>
            <a:r>
              <a:rPr lang="it-IT" sz="2000" b="1" dirty="0" err="1"/>
              <a:t>Depletion</a:t>
            </a:r>
            <a:r>
              <a:rPr lang="it-IT" sz="2000" b="1" dirty="0"/>
              <a:t> in HIV </a:t>
            </a:r>
            <a:r>
              <a:rPr lang="it-IT" sz="2000" b="1" dirty="0" err="1"/>
              <a:t>Infection</a:t>
            </a:r>
            <a:endParaRPr lang="it-IT" sz="2000" b="1" dirty="0"/>
          </a:p>
          <a:p>
            <a:endParaRPr lang="it-IT" dirty="0"/>
          </a:p>
          <a:p>
            <a:r>
              <a:rPr lang="it-IT" b="1" dirty="0"/>
              <a:t>Loss </a:t>
            </a:r>
            <a:r>
              <a:rPr lang="it-IT" b="1" dirty="0" err="1"/>
              <a:t>of</a:t>
            </a:r>
            <a:r>
              <a:rPr lang="it-IT" b="1" dirty="0"/>
              <a:t> CD4+ </a:t>
            </a:r>
            <a:r>
              <a:rPr lang="it-IT" b="1" dirty="0" err="1"/>
              <a:t>T</a:t>
            </a:r>
            <a:r>
              <a:rPr lang="it-IT" b="1" dirty="0"/>
              <a:t> </a:t>
            </a:r>
            <a:r>
              <a:rPr lang="it-IT" b="1" dirty="0" err="1"/>
              <a:t>cells</a:t>
            </a:r>
            <a:r>
              <a:rPr lang="it-IT" b="1" dirty="0"/>
              <a:t> </a:t>
            </a:r>
            <a:r>
              <a:rPr lang="it-IT" b="1" dirty="0" err="1"/>
              <a:t>is</a:t>
            </a:r>
            <a:r>
              <a:rPr lang="it-IT" b="1" dirty="0"/>
              <a:t> </a:t>
            </a:r>
            <a:r>
              <a:rPr lang="it-IT" b="1" dirty="0" err="1"/>
              <a:t>mainly</a:t>
            </a:r>
            <a:r>
              <a:rPr lang="it-IT" b="1" dirty="0"/>
              <a:t> </a:t>
            </a:r>
            <a:r>
              <a:rPr lang="it-IT" b="1" dirty="0" err="1"/>
              <a:t>caused</a:t>
            </a:r>
            <a:r>
              <a:rPr lang="it-IT" b="1" dirty="0"/>
              <a:t> </a:t>
            </a:r>
            <a:r>
              <a:rPr lang="it-IT" b="1" dirty="0" err="1"/>
              <a:t>by</a:t>
            </a:r>
            <a:r>
              <a:rPr lang="it-IT" b="1" dirty="0"/>
              <a:t> the </a:t>
            </a:r>
            <a:r>
              <a:rPr lang="it-IT" b="1" dirty="0" err="1"/>
              <a:t>direct</a:t>
            </a:r>
            <a:r>
              <a:rPr lang="it-IT" b="1" dirty="0"/>
              <a:t> </a:t>
            </a:r>
            <a:r>
              <a:rPr lang="it-IT" b="1" dirty="0" err="1"/>
              <a:t>cytopathic</a:t>
            </a:r>
            <a:r>
              <a:rPr lang="it-IT" b="1" dirty="0"/>
              <a:t> </a:t>
            </a:r>
            <a:r>
              <a:rPr lang="it-IT" b="1" dirty="0" err="1"/>
              <a:t>effects</a:t>
            </a:r>
            <a:r>
              <a:rPr lang="it-IT" b="1" dirty="0"/>
              <a:t> </a:t>
            </a:r>
            <a:r>
              <a:rPr lang="it-IT" b="1" dirty="0" err="1"/>
              <a:t>of</a:t>
            </a:r>
            <a:r>
              <a:rPr lang="it-IT" b="1" dirty="0"/>
              <a:t> the </a:t>
            </a:r>
            <a:r>
              <a:rPr lang="it-IT" b="1" dirty="0" err="1"/>
              <a:t>replicating</a:t>
            </a:r>
            <a:r>
              <a:rPr lang="it-IT" b="1" dirty="0"/>
              <a:t> virus.</a:t>
            </a:r>
          </a:p>
          <a:p>
            <a:r>
              <a:rPr lang="it-IT" b="1" dirty="0"/>
              <a:t>In </a:t>
            </a:r>
            <a:r>
              <a:rPr lang="it-IT" b="1" dirty="0" err="1"/>
              <a:t>addition</a:t>
            </a:r>
            <a:r>
              <a:rPr lang="it-IT" b="1" dirty="0"/>
              <a:t> </a:t>
            </a:r>
            <a:r>
              <a:rPr lang="it-IT" b="1" dirty="0" err="1"/>
              <a:t>to</a:t>
            </a:r>
            <a:r>
              <a:rPr lang="it-IT" b="1" dirty="0"/>
              <a:t> </a:t>
            </a:r>
            <a:r>
              <a:rPr lang="it-IT" b="1" dirty="0" err="1"/>
              <a:t>direct</a:t>
            </a:r>
            <a:r>
              <a:rPr lang="it-IT" b="1" dirty="0"/>
              <a:t> </a:t>
            </a:r>
            <a:r>
              <a:rPr lang="it-IT" b="1" dirty="0" err="1"/>
              <a:t>killing</a:t>
            </a:r>
            <a:r>
              <a:rPr lang="it-IT" b="1" dirty="0"/>
              <a:t> </a:t>
            </a:r>
            <a:r>
              <a:rPr lang="it-IT" b="1" dirty="0" err="1"/>
              <a:t>of</a:t>
            </a:r>
            <a:r>
              <a:rPr lang="it-IT" b="1" dirty="0"/>
              <a:t> </a:t>
            </a:r>
            <a:r>
              <a:rPr lang="it-IT" b="1" dirty="0" err="1"/>
              <a:t>cells</a:t>
            </a:r>
            <a:r>
              <a:rPr lang="it-IT" b="1" dirty="0"/>
              <a:t> </a:t>
            </a:r>
            <a:r>
              <a:rPr lang="it-IT" b="1" dirty="0" err="1"/>
              <a:t>by</a:t>
            </a:r>
            <a:r>
              <a:rPr lang="it-IT" b="1" dirty="0"/>
              <a:t> the virus, </a:t>
            </a:r>
            <a:r>
              <a:rPr lang="it-IT" b="1" dirty="0" err="1"/>
              <a:t>other</a:t>
            </a:r>
            <a:r>
              <a:rPr lang="it-IT" b="1" dirty="0"/>
              <a:t> </a:t>
            </a:r>
            <a:r>
              <a:rPr lang="it-IT" b="1" dirty="0" err="1"/>
              <a:t>mechanisms</a:t>
            </a:r>
            <a:r>
              <a:rPr lang="it-IT" b="1" dirty="0"/>
              <a:t> </a:t>
            </a:r>
            <a:r>
              <a:rPr lang="it-IT" b="1" dirty="0" err="1"/>
              <a:t>may</a:t>
            </a:r>
            <a:r>
              <a:rPr lang="it-IT" b="1" dirty="0"/>
              <a:t> </a:t>
            </a:r>
            <a:r>
              <a:rPr lang="it-IT" b="1" dirty="0" err="1"/>
              <a:t>contribute</a:t>
            </a:r>
            <a:r>
              <a:rPr lang="it-IT" b="1" dirty="0"/>
              <a:t> </a:t>
            </a:r>
            <a:r>
              <a:rPr lang="it-IT" b="1" dirty="0" err="1"/>
              <a:t>to</a:t>
            </a:r>
            <a:r>
              <a:rPr lang="it-IT" b="1" dirty="0"/>
              <a:t> the loss or </a:t>
            </a:r>
            <a:r>
              <a:rPr lang="it-IT" b="1" dirty="0" err="1"/>
              <a:t>functional</a:t>
            </a:r>
            <a:r>
              <a:rPr lang="it-IT" b="1" dirty="0"/>
              <a:t> </a:t>
            </a:r>
            <a:r>
              <a:rPr lang="it-IT" b="1" dirty="0" err="1"/>
              <a:t>impairment</a:t>
            </a:r>
            <a:r>
              <a:rPr lang="it-IT" b="1" dirty="0"/>
              <a:t> </a:t>
            </a:r>
            <a:r>
              <a:rPr lang="it-IT" b="1" dirty="0" err="1"/>
              <a:t>of</a:t>
            </a:r>
            <a:r>
              <a:rPr lang="it-IT" b="1" dirty="0"/>
              <a:t> </a:t>
            </a:r>
            <a:r>
              <a:rPr lang="it-IT" b="1" dirty="0" err="1"/>
              <a:t>T</a:t>
            </a:r>
            <a:r>
              <a:rPr lang="it-IT" b="1" dirty="0"/>
              <a:t> </a:t>
            </a:r>
            <a:r>
              <a:rPr lang="it-IT" b="1" dirty="0" err="1"/>
              <a:t>cells</a:t>
            </a:r>
            <a:r>
              <a:rPr lang="it-IT" b="1" dirty="0"/>
              <a:t>: </a:t>
            </a:r>
          </a:p>
          <a:p>
            <a:pPr>
              <a:buFont typeface="Arial"/>
              <a:buChar char="•"/>
            </a:pPr>
            <a:r>
              <a:rPr lang="it-IT" dirty="0" err="1"/>
              <a:t>Chronic</a:t>
            </a:r>
            <a:r>
              <a:rPr lang="it-IT" dirty="0"/>
              <a:t> </a:t>
            </a:r>
            <a:r>
              <a:rPr lang="it-IT" dirty="0" err="1"/>
              <a:t>activation</a:t>
            </a:r>
            <a:r>
              <a:rPr lang="it-IT" dirty="0"/>
              <a:t> </a:t>
            </a:r>
            <a:r>
              <a:rPr lang="it-IT" dirty="0" err="1"/>
              <a:t>of</a:t>
            </a:r>
            <a:r>
              <a:rPr lang="it-IT" dirty="0"/>
              <a:t> </a:t>
            </a:r>
            <a:r>
              <a:rPr lang="it-IT" dirty="0" err="1"/>
              <a:t>uninfected</a:t>
            </a:r>
            <a:r>
              <a:rPr lang="it-IT" dirty="0"/>
              <a:t> </a:t>
            </a:r>
            <a:r>
              <a:rPr lang="it-IT" dirty="0" err="1"/>
              <a:t>cells</a:t>
            </a:r>
            <a:r>
              <a:rPr lang="it-IT" dirty="0"/>
              <a:t>, </a:t>
            </a:r>
            <a:r>
              <a:rPr lang="it-IT" dirty="0" err="1"/>
              <a:t>responding</a:t>
            </a:r>
            <a:r>
              <a:rPr lang="it-IT" dirty="0"/>
              <a:t> </a:t>
            </a:r>
            <a:r>
              <a:rPr lang="it-IT" dirty="0" err="1"/>
              <a:t>to</a:t>
            </a:r>
            <a:r>
              <a:rPr lang="it-IT" dirty="0"/>
              <a:t> HIV </a:t>
            </a:r>
            <a:r>
              <a:rPr lang="it-IT" dirty="0" err="1"/>
              <a:t>itself</a:t>
            </a:r>
            <a:r>
              <a:rPr lang="it-IT" dirty="0"/>
              <a:t> or </a:t>
            </a:r>
            <a:r>
              <a:rPr lang="it-IT" dirty="0" err="1"/>
              <a:t>to</a:t>
            </a:r>
            <a:r>
              <a:rPr lang="it-IT" dirty="0"/>
              <a:t> </a:t>
            </a:r>
            <a:r>
              <a:rPr lang="it-IT" dirty="0" err="1"/>
              <a:t>infections</a:t>
            </a:r>
            <a:r>
              <a:rPr lang="it-IT" dirty="0"/>
              <a:t> </a:t>
            </a:r>
            <a:r>
              <a:rPr lang="it-IT" dirty="0" err="1"/>
              <a:t>that</a:t>
            </a:r>
            <a:r>
              <a:rPr lang="it-IT" dirty="0"/>
              <a:t> are common in </a:t>
            </a:r>
            <a:r>
              <a:rPr lang="it-IT" dirty="0" err="1"/>
              <a:t>individuals</a:t>
            </a:r>
            <a:r>
              <a:rPr lang="it-IT" dirty="0"/>
              <a:t> </a:t>
            </a:r>
            <a:r>
              <a:rPr lang="it-IT" dirty="0" err="1"/>
              <a:t>with</a:t>
            </a:r>
            <a:r>
              <a:rPr lang="it-IT" dirty="0"/>
              <a:t> AIDS, </a:t>
            </a:r>
            <a:r>
              <a:rPr lang="it-IT" dirty="0" err="1"/>
              <a:t>leading</a:t>
            </a:r>
            <a:r>
              <a:rPr lang="it-IT" dirty="0"/>
              <a:t> </a:t>
            </a:r>
            <a:r>
              <a:rPr lang="it-IT" dirty="0" err="1"/>
              <a:t>to</a:t>
            </a:r>
            <a:r>
              <a:rPr lang="it-IT" dirty="0"/>
              <a:t> </a:t>
            </a:r>
            <a:r>
              <a:rPr lang="it-IT" dirty="0" err="1"/>
              <a:t>apoptosis</a:t>
            </a:r>
            <a:r>
              <a:rPr lang="it-IT" dirty="0"/>
              <a:t> </a:t>
            </a:r>
            <a:r>
              <a:rPr lang="it-IT" dirty="0" err="1"/>
              <a:t>of</a:t>
            </a:r>
            <a:r>
              <a:rPr lang="it-IT" dirty="0"/>
              <a:t> </a:t>
            </a:r>
            <a:r>
              <a:rPr lang="it-IT" dirty="0" err="1"/>
              <a:t>these</a:t>
            </a:r>
            <a:r>
              <a:rPr lang="it-IT" dirty="0"/>
              <a:t> </a:t>
            </a:r>
            <a:r>
              <a:rPr lang="it-IT" dirty="0" err="1"/>
              <a:t>cells</a:t>
            </a:r>
            <a:r>
              <a:rPr lang="it-IT" dirty="0"/>
              <a:t>.</a:t>
            </a:r>
          </a:p>
          <a:p>
            <a:pPr>
              <a:buFont typeface="Arial"/>
              <a:buChar char="•"/>
            </a:pPr>
            <a:r>
              <a:rPr lang="it-IT" dirty="0"/>
              <a:t>HIV </a:t>
            </a:r>
            <a:r>
              <a:rPr lang="it-IT" dirty="0" err="1"/>
              <a:t>infection</a:t>
            </a:r>
            <a:r>
              <a:rPr lang="it-IT" dirty="0"/>
              <a:t> </a:t>
            </a:r>
            <a:r>
              <a:rPr lang="it-IT" dirty="0" err="1"/>
              <a:t>of</a:t>
            </a:r>
            <a:r>
              <a:rPr lang="it-IT" dirty="0"/>
              <a:t> </a:t>
            </a:r>
            <a:r>
              <a:rPr lang="it-IT" dirty="0" err="1"/>
              <a:t>cells</a:t>
            </a:r>
            <a:r>
              <a:rPr lang="it-IT" dirty="0"/>
              <a:t> in </a:t>
            </a:r>
            <a:r>
              <a:rPr lang="it-IT" dirty="0" err="1"/>
              <a:t>lymphoid</a:t>
            </a:r>
            <a:r>
              <a:rPr lang="it-IT" dirty="0"/>
              <a:t> </a:t>
            </a:r>
            <a:r>
              <a:rPr lang="it-IT" dirty="0" err="1"/>
              <a:t>organs</a:t>
            </a:r>
            <a:r>
              <a:rPr lang="it-IT" dirty="0"/>
              <a:t> (spleen, </a:t>
            </a:r>
            <a:r>
              <a:rPr lang="it-IT" dirty="0" err="1"/>
              <a:t>lymph</a:t>
            </a:r>
            <a:r>
              <a:rPr lang="it-IT" dirty="0"/>
              <a:t> </a:t>
            </a:r>
            <a:r>
              <a:rPr lang="it-IT" dirty="0" err="1"/>
              <a:t>nodes</a:t>
            </a:r>
            <a:r>
              <a:rPr lang="it-IT" dirty="0"/>
              <a:t>, </a:t>
            </a:r>
            <a:r>
              <a:rPr lang="it-IT" dirty="0" err="1"/>
              <a:t>tonsils</a:t>
            </a:r>
            <a:r>
              <a:rPr lang="it-IT" dirty="0"/>
              <a:t>) </a:t>
            </a:r>
            <a:r>
              <a:rPr lang="it-IT" dirty="0" err="1"/>
              <a:t>causing</a:t>
            </a:r>
            <a:r>
              <a:rPr lang="it-IT" dirty="0"/>
              <a:t> progressive </a:t>
            </a:r>
            <a:r>
              <a:rPr lang="it-IT" dirty="0" err="1"/>
              <a:t>destruction</a:t>
            </a:r>
            <a:r>
              <a:rPr lang="it-IT" dirty="0"/>
              <a:t> </a:t>
            </a:r>
            <a:r>
              <a:rPr lang="it-IT" dirty="0" err="1"/>
              <a:t>of</a:t>
            </a:r>
            <a:r>
              <a:rPr lang="it-IT" dirty="0"/>
              <a:t> the </a:t>
            </a:r>
            <a:r>
              <a:rPr lang="it-IT" dirty="0" err="1"/>
              <a:t>architecture</a:t>
            </a:r>
            <a:r>
              <a:rPr lang="it-IT" dirty="0"/>
              <a:t> and </a:t>
            </a:r>
            <a:r>
              <a:rPr lang="it-IT" dirty="0" err="1"/>
              <a:t>cellular</a:t>
            </a:r>
            <a:r>
              <a:rPr lang="it-IT" dirty="0"/>
              <a:t> </a:t>
            </a:r>
            <a:r>
              <a:rPr lang="it-IT" dirty="0" err="1"/>
              <a:t>composition</a:t>
            </a:r>
            <a:r>
              <a:rPr lang="it-IT" dirty="0"/>
              <a:t> </a:t>
            </a:r>
            <a:r>
              <a:rPr lang="it-IT" dirty="0" err="1"/>
              <a:t>of</a:t>
            </a:r>
            <a:r>
              <a:rPr lang="it-IT" dirty="0"/>
              <a:t> </a:t>
            </a:r>
            <a:r>
              <a:rPr lang="it-IT" dirty="0" err="1"/>
              <a:t>lymphoid</a:t>
            </a:r>
            <a:r>
              <a:rPr lang="it-IT" dirty="0"/>
              <a:t> </a:t>
            </a:r>
            <a:r>
              <a:rPr lang="it-IT" dirty="0" err="1"/>
              <a:t>tissues</a:t>
            </a:r>
            <a:r>
              <a:rPr lang="it-IT" dirty="0"/>
              <a:t>.</a:t>
            </a:r>
          </a:p>
          <a:p>
            <a:pPr>
              <a:buFont typeface="Arial"/>
              <a:buChar char="•"/>
            </a:pPr>
            <a:r>
              <a:rPr lang="it-IT" dirty="0" err="1"/>
              <a:t>Fusion</a:t>
            </a:r>
            <a:r>
              <a:rPr lang="it-IT" dirty="0"/>
              <a:t> </a:t>
            </a:r>
            <a:r>
              <a:rPr lang="it-IT" dirty="0" err="1"/>
              <a:t>of</a:t>
            </a:r>
            <a:r>
              <a:rPr lang="it-IT" dirty="0"/>
              <a:t> </a:t>
            </a:r>
            <a:r>
              <a:rPr lang="it-IT" dirty="0" err="1"/>
              <a:t>infected</a:t>
            </a:r>
            <a:r>
              <a:rPr lang="it-IT" dirty="0"/>
              <a:t> and </a:t>
            </a:r>
            <a:r>
              <a:rPr lang="it-IT" dirty="0" err="1"/>
              <a:t>uninfected</a:t>
            </a:r>
            <a:r>
              <a:rPr lang="it-IT" dirty="0"/>
              <a:t> </a:t>
            </a:r>
            <a:r>
              <a:rPr lang="it-IT" dirty="0" err="1"/>
              <a:t>cells</a:t>
            </a:r>
            <a:r>
              <a:rPr lang="it-IT" dirty="0"/>
              <a:t>, </a:t>
            </a:r>
            <a:r>
              <a:rPr lang="it-IT" dirty="0" err="1"/>
              <a:t>leading</a:t>
            </a:r>
            <a:r>
              <a:rPr lang="it-IT" dirty="0"/>
              <a:t> </a:t>
            </a:r>
            <a:r>
              <a:rPr lang="it-IT" dirty="0" err="1"/>
              <a:t>to</a:t>
            </a:r>
            <a:r>
              <a:rPr lang="it-IT" dirty="0"/>
              <a:t> </a:t>
            </a:r>
            <a:r>
              <a:rPr lang="it-IT" dirty="0" err="1"/>
              <a:t>formation</a:t>
            </a:r>
            <a:r>
              <a:rPr lang="it-IT" dirty="0"/>
              <a:t> </a:t>
            </a:r>
            <a:r>
              <a:rPr lang="it-IT" dirty="0" err="1"/>
              <a:t>of</a:t>
            </a:r>
            <a:r>
              <a:rPr lang="it-IT" dirty="0"/>
              <a:t> </a:t>
            </a:r>
            <a:r>
              <a:rPr lang="it-IT" dirty="0" err="1"/>
              <a:t>syncytia</a:t>
            </a:r>
            <a:r>
              <a:rPr lang="it-IT" dirty="0"/>
              <a:t> (</a:t>
            </a:r>
            <a:r>
              <a:rPr lang="it-IT" dirty="0" err="1"/>
              <a:t>giant</a:t>
            </a:r>
            <a:r>
              <a:rPr lang="it-IT" dirty="0"/>
              <a:t> </a:t>
            </a:r>
            <a:r>
              <a:rPr lang="it-IT" dirty="0" err="1"/>
              <a:t>cells</a:t>
            </a:r>
            <a:r>
              <a:rPr lang="it-IT" dirty="0"/>
              <a:t>). In </a:t>
            </a:r>
            <a:r>
              <a:rPr lang="it-IT" dirty="0" err="1"/>
              <a:t>tissue</a:t>
            </a:r>
            <a:r>
              <a:rPr lang="it-IT" dirty="0"/>
              <a:t> culture the gp120 </a:t>
            </a:r>
            <a:r>
              <a:rPr lang="it-IT" dirty="0" err="1"/>
              <a:t>expressed</a:t>
            </a:r>
            <a:r>
              <a:rPr lang="it-IT" dirty="0"/>
              <a:t> on </a:t>
            </a:r>
            <a:r>
              <a:rPr lang="it-IT" dirty="0" err="1"/>
              <a:t>productively</a:t>
            </a:r>
            <a:r>
              <a:rPr lang="it-IT" dirty="0"/>
              <a:t> </a:t>
            </a:r>
            <a:r>
              <a:rPr lang="it-IT" dirty="0" err="1"/>
              <a:t>infected</a:t>
            </a:r>
            <a:r>
              <a:rPr lang="it-IT" dirty="0"/>
              <a:t> </a:t>
            </a:r>
            <a:r>
              <a:rPr lang="it-IT" dirty="0" err="1"/>
              <a:t>cells</a:t>
            </a:r>
            <a:r>
              <a:rPr lang="it-IT" dirty="0"/>
              <a:t> </a:t>
            </a:r>
            <a:r>
              <a:rPr lang="it-IT" dirty="0" err="1"/>
              <a:t>binds</a:t>
            </a:r>
            <a:r>
              <a:rPr lang="it-IT" dirty="0"/>
              <a:t> </a:t>
            </a:r>
            <a:r>
              <a:rPr lang="it-IT" dirty="0" err="1"/>
              <a:t>to</a:t>
            </a:r>
            <a:r>
              <a:rPr lang="it-IT" dirty="0"/>
              <a:t> CD4 </a:t>
            </a:r>
            <a:r>
              <a:rPr lang="it-IT" dirty="0" err="1"/>
              <a:t>molecules</a:t>
            </a:r>
            <a:r>
              <a:rPr lang="it-IT" dirty="0"/>
              <a:t> on </a:t>
            </a:r>
            <a:r>
              <a:rPr lang="it-IT" dirty="0" err="1"/>
              <a:t>uninfected</a:t>
            </a:r>
            <a:r>
              <a:rPr lang="it-IT" dirty="0"/>
              <a:t> </a:t>
            </a:r>
            <a:r>
              <a:rPr lang="it-IT" dirty="0" err="1"/>
              <a:t>T</a:t>
            </a:r>
            <a:r>
              <a:rPr lang="it-IT" dirty="0"/>
              <a:t> </a:t>
            </a:r>
            <a:r>
              <a:rPr lang="it-IT" dirty="0" err="1"/>
              <a:t>cells</a:t>
            </a:r>
            <a:r>
              <a:rPr lang="it-IT" dirty="0"/>
              <a:t>, </a:t>
            </a:r>
            <a:r>
              <a:rPr lang="it-IT" dirty="0" err="1"/>
              <a:t>followed</a:t>
            </a:r>
            <a:r>
              <a:rPr lang="it-IT" dirty="0"/>
              <a:t> </a:t>
            </a:r>
            <a:r>
              <a:rPr lang="it-IT" dirty="0" err="1"/>
              <a:t>by</a:t>
            </a:r>
            <a:r>
              <a:rPr lang="it-IT" dirty="0"/>
              <a:t> </a:t>
            </a:r>
            <a:r>
              <a:rPr lang="it-IT" dirty="0" err="1"/>
              <a:t>cell</a:t>
            </a:r>
            <a:r>
              <a:rPr lang="it-IT" dirty="0"/>
              <a:t> </a:t>
            </a:r>
            <a:r>
              <a:rPr lang="it-IT" dirty="0" err="1"/>
              <a:t>fusion</a:t>
            </a:r>
            <a:r>
              <a:rPr lang="it-IT" dirty="0"/>
              <a:t>. </a:t>
            </a:r>
            <a:r>
              <a:rPr lang="it-IT" dirty="0" err="1"/>
              <a:t>Fused</a:t>
            </a:r>
            <a:r>
              <a:rPr lang="it-IT" dirty="0"/>
              <a:t> </a:t>
            </a:r>
            <a:r>
              <a:rPr lang="it-IT" dirty="0" err="1"/>
              <a:t>cells</a:t>
            </a:r>
            <a:r>
              <a:rPr lang="it-IT" dirty="0"/>
              <a:t> </a:t>
            </a:r>
            <a:r>
              <a:rPr lang="it-IT" dirty="0" err="1"/>
              <a:t>usually</a:t>
            </a:r>
            <a:r>
              <a:rPr lang="it-IT" dirty="0"/>
              <a:t> </a:t>
            </a:r>
            <a:r>
              <a:rPr lang="it-IT" dirty="0" err="1"/>
              <a:t>die</a:t>
            </a:r>
            <a:r>
              <a:rPr lang="it-IT" dirty="0"/>
              <a:t> </a:t>
            </a:r>
            <a:r>
              <a:rPr lang="it-IT" dirty="0" err="1"/>
              <a:t>within</a:t>
            </a:r>
            <a:r>
              <a:rPr lang="it-IT" dirty="0"/>
              <a:t> a </a:t>
            </a:r>
            <a:r>
              <a:rPr lang="it-IT" dirty="0" err="1"/>
              <a:t>few</a:t>
            </a:r>
            <a:r>
              <a:rPr lang="it-IT" dirty="0"/>
              <a:t> </a:t>
            </a:r>
            <a:r>
              <a:rPr lang="it-IT" dirty="0" err="1"/>
              <a:t>hours</a:t>
            </a:r>
            <a:r>
              <a:rPr lang="it-IT" dirty="0"/>
              <a:t>.</a:t>
            </a:r>
          </a:p>
          <a:p>
            <a:pPr>
              <a:buFont typeface="Arial"/>
              <a:buChar char="•"/>
            </a:pPr>
            <a:r>
              <a:rPr lang="it-IT" dirty="0"/>
              <a:t>Qualitative </a:t>
            </a:r>
            <a:r>
              <a:rPr lang="it-IT" dirty="0" err="1"/>
              <a:t>defects</a:t>
            </a:r>
            <a:r>
              <a:rPr lang="it-IT" dirty="0"/>
              <a:t> in </a:t>
            </a:r>
            <a:r>
              <a:rPr lang="it-IT" dirty="0" err="1"/>
              <a:t>T</a:t>
            </a:r>
            <a:r>
              <a:rPr lang="it-IT" dirty="0"/>
              <a:t> </a:t>
            </a:r>
            <a:r>
              <a:rPr lang="it-IT" dirty="0" err="1"/>
              <a:t>cell</a:t>
            </a:r>
            <a:r>
              <a:rPr lang="it-IT" dirty="0"/>
              <a:t> </a:t>
            </a:r>
            <a:r>
              <a:rPr lang="it-IT" dirty="0" err="1"/>
              <a:t>function</a:t>
            </a:r>
            <a:r>
              <a:rPr lang="it-IT" dirty="0"/>
              <a:t>. </a:t>
            </a:r>
            <a:r>
              <a:rPr lang="it-IT" dirty="0" err="1"/>
              <a:t>Even</a:t>
            </a:r>
            <a:r>
              <a:rPr lang="it-IT" dirty="0"/>
              <a:t> in </a:t>
            </a:r>
            <a:r>
              <a:rPr lang="it-IT" dirty="0" err="1"/>
              <a:t>asymptomatic</a:t>
            </a:r>
            <a:r>
              <a:rPr lang="it-IT" dirty="0"/>
              <a:t> </a:t>
            </a:r>
            <a:r>
              <a:rPr lang="it-IT" dirty="0" err="1"/>
              <a:t>HIV-infected</a:t>
            </a:r>
            <a:r>
              <a:rPr lang="it-IT" dirty="0"/>
              <a:t> </a:t>
            </a:r>
            <a:r>
              <a:rPr lang="it-IT" dirty="0" err="1"/>
              <a:t>individuals</a:t>
            </a:r>
            <a:r>
              <a:rPr lang="it-IT" dirty="0"/>
              <a:t>, </a:t>
            </a:r>
            <a:r>
              <a:rPr lang="it-IT" dirty="0" err="1"/>
              <a:t>defects</a:t>
            </a:r>
            <a:r>
              <a:rPr lang="it-IT" dirty="0"/>
              <a:t> </a:t>
            </a:r>
            <a:r>
              <a:rPr lang="it-IT" dirty="0" err="1"/>
              <a:t>have</a:t>
            </a:r>
            <a:r>
              <a:rPr lang="it-IT" dirty="0"/>
              <a:t> </a:t>
            </a:r>
            <a:r>
              <a:rPr lang="it-IT" dirty="0" err="1"/>
              <a:t>been</a:t>
            </a:r>
            <a:r>
              <a:rPr lang="it-IT" dirty="0"/>
              <a:t> </a:t>
            </a:r>
            <a:r>
              <a:rPr lang="it-IT" dirty="0" err="1"/>
              <a:t>reported</a:t>
            </a:r>
            <a:r>
              <a:rPr lang="it-IT" dirty="0"/>
              <a:t>, </a:t>
            </a:r>
            <a:r>
              <a:rPr lang="it-IT" dirty="0" err="1"/>
              <a:t>including</a:t>
            </a:r>
            <a:r>
              <a:rPr lang="it-IT" dirty="0"/>
              <a:t> a </a:t>
            </a:r>
            <a:r>
              <a:rPr lang="it-IT" dirty="0" err="1"/>
              <a:t>reduction</a:t>
            </a:r>
            <a:r>
              <a:rPr lang="it-IT" dirty="0"/>
              <a:t> in </a:t>
            </a:r>
            <a:r>
              <a:rPr lang="it-IT" dirty="0" err="1"/>
              <a:t>antigen-induced</a:t>
            </a:r>
            <a:r>
              <a:rPr lang="it-IT" dirty="0"/>
              <a:t> </a:t>
            </a:r>
            <a:r>
              <a:rPr lang="it-IT" dirty="0" err="1"/>
              <a:t>T</a:t>
            </a:r>
            <a:r>
              <a:rPr lang="it-IT" dirty="0"/>
              <a:t> </a:t>
            </a:r>
            <a:r>
              <a:rPr lang="it-IT" dirty="0" err="1"/>
              <a:t>cell</a:t>
            </a:r>
            <a:r>
              <a:rPr lang="it-IT" dirty="0"/>
              <a:t> </a:t>
            </a:r>
            <a:r>
              <a:rPr lang="it-IT" dirty="0" err="1"/>
              <a:t>proliferation</a:t>
            </a:r>
            <a:r>
              <a:rPr lang="it-IT" dirty="0"/>
              <a:t>, a </a:t>
            </a:r>
            <a:r>
              <a:rPr lang="it-IT" dirty="0" err="1"/>
              <a:t>decrease</a:t>
            </a:r>
            <a:r>
              <a:rPr lang="it-IT" dirty="0"/>
              <a:t> in T</a:t>
            </a:r>
            <a:r>
              <a:rPr lang="it-IT" baseline="-25000" dirty="0"/>
              <a:t>H</a:t>
            </a:r>
            <a:r>
              <a:rPr lang="it-IT" dirty="0"/>
              <a:t>1-type </a:t>
            </a:r>
            <a:r>
              <a:rPr lang="it-IT" dirty="0" err="1"/>
              <a:t>responses</a:t>
            </a:r>
            <a:r>
              <a:rPr lang="it-IT" dirty="0"/>
              <a:t> relative </a:t>
            </a:r>
            <a:r>
              <a:rPr lang="it-IT" dirty="0" err="1"/>
              <a:t>to</a:t>
            </a:r>
            <a:r>
              <a:rPr lang="it-IT" dirty="0"/>
              <a:t> the T</a:t>
            </a:r>
            <a:r>
              <a:rPr lang="it-IT" baseline="-25000" dirty="0"/>
              <a:t>H</a:t>
            </a:r>
            <a:r>
              <a:rPr lang="it-IT" dirty="0"/>
              <a:t>2 </a:t>
            </a:r>
            <a:r>
              <a:rPr lang="it-IT" dirty="0" err="1"/>
              <a:t>type</a:t>
            </a:r>
            <a:r>
              <a:rPr lang="it-IT" dirty="0"/>
              <a:t>, </a:t>
            </a:r>
            <a:r>
              <a:rPr lang="it-IT" dirty="0" err="1"/>
              <a:t>defects</a:t>
            </a:r>
            <a:r>
              <a:rPr lang="it-IT" dirty="0"/>
              <a:t> in </a:t>
            </a:r>
            <a:r>
              <a:rPr lang="it-IT" dirty="0" err="1"/>
              <a:t>intracellular</a:t>
            </a:r>
            <a:r>
              <a:rPr lang="it-IT" dirty="0"/>
              <a:t> </a:t>
            </a:r>
            <a:r>
              <a:rPr lang="it-IT" dirty="0" err="1"/>
              <a:t>signaling</a:t>
            </a:r>
            <a:r>
              <a:rPr lang="it-IT" dirty="0"/>
              <a:t>, and </a:t>
            </a:r>
            <a:r>
              <a:rPr lang="it-IT" dirty="0" err="1"/>
              <a:t>many</a:t>
            </a:r>
            <a:r>
              <a:rPr lang="it-IT" dirty="0"/>
              <a:t> more. The loss </a:t>
            </a:r>
            <a:r>
              <a:rPr lang="it-IT" dirty="0" err="1"/>
              <a:t>of</a:t>
            </a:r>
            <a:r>
              <a:rPr lang="it-IT" dirty="0"/>
              <a:t> T</a:t>
            </a:r>
            <a:r>
              <a:rPr lang="it-IT" baseline="-25000" dirty="0"/>
              <a:t>H</a:t>
            </a:r>
            <a:r>
              <a:rPr lang="it-IT" dirty="0"/>
              <a:t>1 </a:t>
            </a:r>
            <a:r>
              <a:rPr lang="it-IT" dirty="0" err="1"/>
              <a:t>responses</a:t>
            </a:r>
            <a:r>
              <a:rPr lang="it-IT" dirty="0"/>
              <a:t> </a:t>
            </a:r>
            <a:r>
              <a:rPr lang="it-IT" dirty="0" err="1"/>
              <a:t>results</a:t>
            </a:r>
            <a:r>
              <a:rPr lang="it-IT" dirty="0"/>
              <a:t> in a </a:t>
            </a:r>
            <a:r>
              <a:rPr lang="it-IT" dirty="0" err="1"/>
              <a:t>profound</a:t>
            </a:r>
            <a:r>
              <a:rPr lang="it-IT" dirty="0"/>
              <a:t> </a:t>
            </a:r>
            <a:r>
              <a:rPr lang="it-IT" dirty="0" err="1"/>
              <a:t>deficiency</a:t>
            </a:r>
            <a:r>
              <a:rPr lang="it-IT" dirty="0"/>
              <a:t> in </a:t>
            </a:r>
            <a:r>
              <a:rPr lang="it-IT" dirty="0" err="1"/>
              <a:t>cell-mediated</a:t>
            </a:r>
            <a:r>
              <a:rPr lang="it-IT" dirty="0"/>
              <a:t> </a:t>
            </a:r>
            <a:r>
              <a:rPr lang="it-IT" dirty="0" err="1"/>
              <a:t>immunity</a:t>
            </a:r>
            <a:r>
              <a:rPr lang="it-IT" dirty="0"/>
              <a:t>. </a:t>
            </a:r>
            <a:r>
              <a:rPr lang="it-IT" dirty="0" err="1"/>
              <a:t>There</a:t>
            </a:r>
            <a:r>
              <a:rPr lang="it-IT" dirty="0"/>
              <a:t> </a:t>
            </a:r>
            <a:r>
              <a:rPr lang="it-IT" dirty="0" err="1"/>
              <a:t>also</a:t>
            </a:r>
            <a:r>
              <a:rPr lang="it-IT" dirty="0"/>
              <a:t> </a:t>
            </a:r>
            <a:r>
              <a:rPr lang="it-IT" dirty="0" err="1"/>
              <a:t>is</a:t>
            </a:r>
            <a:r>
              <a:rPr lang="it-IT" dirty="0"/>
              <a:t> a </a:t>
            </a:r>
            <a:r>
              <a:rPr lang="it-IT" dirty="0" err="1"/>
              <a:t>selective</a:t>
            </a:r>
            <a:r>
              <a:rPr lang="it-IT" dirty="0"/>
              <a:t> loss </a:t>
            </a:r>
            <a:r>
              <a:rPr lang="it-IT" dirty="0" err="1"/>
              <a:t>of</a:t>
            </a:r>
            <a:r>
              <a:rPr lang="it-IT" dirty="0"/>
              <a:t> the </a:t>
            </a:r>
            <a:r>
              <a:rPr lang="it-IT" dirty="0" err="1"/>
              <a:t>memory</a:t>
            </a:r>
            <a:r>
              <a:rPr lang="it-IT" dirty="0"/>
              <a:t> subset </a:t>
            </a:r>
            <a:r>
              <a:rPr lang="it-IT" dirty="0" err="1"/>
              <a:t>of</a:t>
            </a:r>
            <a:r>
              <a:rPr lang="it-IT" dirty="0"/>
              <a:t> CD4+ </a:t>
            </a:r>
            <a:r>
              <a:rPr lang="it-IT" dirty="0" err="1"/>
              <a:t>helper</a:t>
            </a:r>
            <a:r>
              <a:rPr lang="it-IT" dirty="0"/>
              <a:t> </a:t>
            </a:r>
            <a:r>
              <a:rPr lang="it-IT" dirty="0" err="1"/>
              <a:t>T</a:t>
            </a:r>
            <a:r>
              <a:rPr lang="it-IT" dirty="0"/>
              <a:t> </a:t>
            </a:r>
            <a:r>
              <a:rPr lang="it-IT" dirty="0" err="1"/>
              <a:t>cells</a:t>
            </a:r>
            <a:r>
              <a:rPr lang="it-IT" dirty="0"/>
              <a:t> </a:t>
            </a:r>
            <a:r>
              <a:rPr lang="it-IT" dirty="0" err="1"/>
              <a:t>early</a:t>
            </a:r>
            <a:r>
              <a:rPr lang="it-IT" dirty="0"/>
              <a:t> in the </a:t>
            </a:r>
            <a:r>
              <a:rPr lang="it-IT" dirty="0" err="1"/>
              <a:t>course</a:t>
            </a:r>
            <a:r>
              <a:rPr lang="it-IT" dirty="0"/>
              <a:t> </a:t>
            </a:r>
            <a:r>
              <a:rPr lang="it-IT" dirty="0" err="1"/>
              <a:t>of</a:t>
            </a:r>
            <a:r>
              <a:rPr lang="it-IT" dirty="0"/>
              <a:t> </a:t>
            </a:r>
            <a:r>
              <a:rPr lang="it-IT" dirty="0" err="1"/>
              <a:t>disease</a:t>
            </a:r>
            <a:r>
              <a:rPr lang="it-IT" dirty="0"/>
              <a:t>, </a:t>
            </a:r>
            <a:r>
              <a:rPr lang="it-IT" dirty="0" err="1"/>
              <a:t>which</a:t>
            </a:r>
            <a:r>
              <a:rPr lang="it-IT" dirty="0"/>
              <a:t> </a:t>
            </a:r>
            <a:r>
              <a:rPr lang="it-IT" dirty="0" err="1"/>
              <a:t>explains</a:t>
            </a:r>
            <a:r>
              <a:rPr lang="it-IT" dirty="0"/>
              <a:t> </a:t>
            </a:r>
            <a:r>
              <a:rPr lang="it-IT" dirty="0" err="1"/>
              <a:t>poor</a:t>
            </a:r>
            <a:r>
              <a:rPr lang="it-IT" dirty="0"/>
              <a:t> </a:t>
            </a:r>
            <a:r>
              <a:rPr lang="it-IT" dirty="0" err="1"/>
              <a:t>recall</a:t>
            </a:r>
            <a:r>
              <a:rPr lang="it-IT" dirty="0"/>
              <a:t> </a:t>
            </a:r>
            <a:r>
              <a:rPr lang="it-IT" dirty="0" err="1"/>
              <a:t>responses</a:t>
            </a:r>
            <a:r>
              <a:rPr lang="it-IT" dirty="0"/>
              <a:t> </a:t>
            </a:r>
            <a:r>
              <a:rPr lang="it-IT" dirty="0" err="1"/>
              <a:t>to</a:t>
            </a:r>
            <a:r>
              <a:rPr lang="it-IT" dirty="0"/>
              <a:t> </a:t>
            </a:r>
            <a:r>
              <a:rPr lang="it-IT" dirty="0" err="1"/>
              <a:t>previously</a:t>
            </a:r>
            <a:r>
              <a:rPr lang="it-IT" dirty="0"/>
              <a:t> </a:t>
            </a:r>
            <a:r>
              <a:rPr lang="it-IT" dirty="0" err="1"/>
              <a:t>encountered</a:t>
            </a:r>
            <a:r>
              <a:rPr lang="it-IT" dirty="0"/>
              <a:t> antigens.</a:t>
            </a:r>
          </a:p>
          <a:p>
            <a:endParaRPr lang="it-IT" b="1" dirty="0"/>
          </a:p>
        </p:txBody>
      </p:sp>
    </p:spTree>
    <p:extLst>
      <p:ext uri="{BB962C8B-B14F-4D97-AF65-F5344CB8AC3E}">
        <p14:creationId xmlns:p14="http://schemas.microsoft.com/office/powerpoint/2010/main" val="3661752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39302" y="277595"/>
            <a:ext cx="5476433" cy="6494087"/>
          </a:xfrm>
          <a:prstGeom prst="rect">
            <a:avLst/>
          </a:prstGeom>
        </p:spPr>
        <p:txBody>
          <a:bodyPr wrap="square">
            <a:spAutoFit/>
          </a:bodyPr>
          <a:lstStyle/>
          <a:p>
            <a:r>
              <a:rPr lang="it-IT" sz="2000" b="1" dirty="0"/>
              <a:t>HIV </a:t>
            </a:r>
            <a:r>
              <a:rPr lang="it-IT" sz="2000" b="1" dirty="0" err="1"/>
              <a:t>Infection</a:t>
            </a:r>
            <a:r>
              <a:rPr lang="it-IT" sz="2000" b="1" dirty="0"/>
              <a:t> </a:t>
            </a:r>
            <a:r>
              <a:rPr lang="it-IT" sz="2000" b="1" dirty="0" err="1"/>
              <a:t>of</a:t>
            </a:r>
            <a:r>
              <a:rPr lang="it-IT" sz="2000" b="1" dirty="0"/>
              <a:t> </a:t>
            </a:r>
            <a:r>
              <a:rPr lang="it-IT" sz="2000" b="1" dirty="0" err="1"/>
              <a:t>Non–T</a:t>
            </a:r>
            <a:r>
              <a:rPr lang="it-IT" sz="2000" b="1" dirty="0"/>
              <a:t> Immune </a:t>
            </a:r>
            <a:r>
              <a:rPr lang="it-IT" sz="2000" b="1" dirty="0" err="1"/>
              <a:t>Cells</a:t>
            </a:r>
            <a:endParaRPr lang="it-IT" sz="2000" b="1" dirty="0"/>
          </a:p>
          <a:p>
            <a:endParaRPr lang="it-IT" dirty="0"/>
          </a:p>
          <a:p>
            <a:r>
              <a:rPr lang="it-IT" dirty="0"/>
              <a:t>In </a:t>
            </a:r>
            <a:r>
              <a:rPr lang="it-IT" dirty="0" err="1"/>
              <a:t>addition</a:t>
            </a:r>
            <a:r>
              <a:rPr lang="it-IT" dirty="0"/>
              <a:t> </a:t>
            </a:r>
            <a:r>
              <a:rPr lang="it-IT" dirty="0" err="1"/>
              <a:t>to</a:t>
            </a:r>
            <a:r>
              <a:rPr lang="it-IT" dirty="0"/>
              <a:t> </a:t>
            </a:r>
            <a:r>
              <a:rPr lang="it-IT" dirty="0" err="1"/>
              <a:t>infection</a:t>
            </a:r>
            <a:r>
              <a:rPr lang="it-IT" dirty="0"/>
              <a:t> and loss </a:t>
            </a:r>
            <a:r>
              <a:rPr lang="it-IT" dirty="0" err="1"/>
              <a:t>of</a:t>
            </a:r>
            <a:r>
              <a:rPr lang="it-IT" dirty="0"/>
              <a:t> CD4+ </a:t>
            </a:r>
            <a:r>
              <a:rPr lang="it-IT" dirty="0" err="1"/>
              <a:t>T</a:t>
            </a:r>
            <a:r>
              <a:rPr lang="it-IT" dirty="0"/>
              <a:t> </a:t>
            </a:r>
            <a:r>
              <a:rPr lang="it-IT" dirty="0" err="1"/>
              <a:t>cells</a:t>
            </a:r>
            <a:r>
              <a:rPr lang="it-IT" dirty="0"/>
              <a:t>, </a:t>
            </a:r>
            <a:r>
              <a:rPr lang="it-IT" dirty="0" err="1"/>
              <a:t>infection</a:t>
            </a:r>
            <a:r>
              <a:rPr lang="it-IT" dirty="0"/>
              <a:t> </a:t>
            </a:r>
            <a:r>
              <a:rPr lang="it-IT" dirty="0" err="1"/>
              <a:t>of</a:t>
            </a:r>
            <a:r>
              <a:rPr lang="it-IT" dirty="0"/>
              <a:t> </a:t>
            </a:r>
            <a:r>
              <a:rPr lang="it-IT" dirty="0" err="1"/>
              <a:t>macrophages</a:t>
            </a:r>
            <a:r>
              <a:rPr lang="it-IT" dirty="0"/>
              <a:t> and </a:t>
            </a:r>
            <a:r>
              <a:rPr lang="it-IT" dirty="0" err="1"/>
              <a:t>DCs</a:t>
            </a:r>
            <a:r>
              <a:rPr lang="it-IT" dirty="0"/>
              <a:t> </a:t>
            </a:r>
            <a:r>
              <a:rPr lang="it-IT" dirty="0" err="1"/>
              <a:t>also</a:t>
            </a:r>
            <a:r>
              <a:rPr lang="it-IT" dirty="0"/>
              <a:t> </a:t>
            </a:r>
            <a:r>
              <a:rPr lang="it-IT" dirty="0" err="1"/>
              <a:t>is</a:t>
            </a:r>
            <a:r>
              <a:rPr lang="it-IT" dirty="0"/>
              <a:t> </a:t>
            </a:r>
            <a:r>
              <a:rPr lang="it-IT" dirty="0" err="1"/>
              <a:t>important</a:t>
            </a:r>
            <a:r>
              <a:rPr lang="it-IT" dirty="0"/>
              <a:t> in the </a:t>
            </a:r>
            <a:r>
              <a:rPr lang="it-IT" dirty="0" err="1"/>
              <a:t>pathogenesis</a:t>
            </a:r>
            <a:r>
              <a:rPr lang="it-IT" dirty="0"/>
              <a:t> </a:t>
            </a:r>
            <a:r>
              <a:rPr lang="it-IT" dirty="0" err="1"/>
              <a:t>of</a:t>
            </a:r>
            <a:r>
              <a:rPr lang="it-IT" dirty="0"/>
              <a:t> HIV </a:t>
            </a:r>
            <a:r>
              <a:rPr lang="it-IT" dirty="0" err="1"/>
              <a:t>infection</a:t>
            </a:r>
            <a:r>
              <a:rPr lang="it-IT" dirty="0"/>
              <a:t>.</a:t>
            </a:r>
          </a:p>
          <a:p>
            <a:endParaRPr lang="it-IT" dirty="0"/>
          </a:p>
          <a:p>
            <a:r>
              <a:rPr lang="it-IT" b="1" dirty="0" err="1"/>
              <a:t>Macrophages</a:t>
            </a:r>
            <a:endParaRPr lang="it-IT" b="1" dirty="0"/>
          </a:p>
          <a:p>
            <a:r>
              <a:rPr lang="it-IT" dirty="0" err="1"/>
              <a:t>Similar</a:t>
            </a:r>
            <a:r>
              <a:rPr lang="it-IT" dirty="0"/>
              <a:t> </a:t>
            </a:r>
            <a:r>
              <a:rPr lang="it-IT" dirty="0" err="1"/>
              <a:t>to</a:t>
            </a:r>
            <a:r>
              <a:rPr lang="it-IT" dirty="0"/>
              <a:t> </a:t>
            </a:r>
            <a:r>
              <a:rPr lang="it-IT" dirty="0" err="1"/>
              <a:t>T</a:t>
            </a:r>
            <a:r>
              <a:rPr lang="it-IT" dirty="0"/>
              <a:t> </a:t>
            </a:r>
            <a:r>
              <a:rPr lang="it-IT" dirty="0" err="1"/>
              <a:t>cells</a:t>
            </a:r>
            <a:r>
              <a:rPr lang="it-IT" dirty="0"/>
              <a:t>, </a:t>
            </a:r>
            <a:r>
              <a:rPr lang="it-IT" dirty="0" err="1"/>
              <a:t>most</a:t>
            </a:r>
            <a:r>
              <a:rPr lang="it-IT" dirty="0"/>
              <a:t> </a:t>
            </a:r>
            <a:r>
              <a:rPr lang="it-IT" dirty="0" err="1"/>
              <a:t>macrophages</a:t>
            </a:r>
            <a:r>
              <a:rPr lang="it-IT" dirty="0"/>
              <a:t> </a:t>
            </a:r>
            <a:r>
              <a:rPr lang="it-IT" dirty="0" err="1"/>
              <a:t>infected</a:t>
            </a:r>
            <a:r>
              <a:rPr lang="it-IT" dirty="0"/>
              <a:t> </a:t>
            </a:r>
            <a:r>
              <a:rPr lang="it-IT" dirty="0" err="1"/>
              <a:t>by</a:t>
            </a:r>
            <a:r>
              <a:rPr lang="it-IT" dirty="0"/>
              <a:t> HIV are </a:t>
            </a:r>
            <a:r>
              <a:rPr lang="it-IT" dirty="0" err="1"/>
              <a:t>found</a:t>
            </a:r>
            <a:r>
              <a:rPr lang="it-IT" dirty="0"/>
              <a:t> in </a:t>
            </a:r>
            <a:r>
              <a:rPr lang="it-IT" dirty="0" err="1"/>
              <a:t>tissues</a:t>
            </a:r>
            <a:r>
              <a:rPr lang="it-IT" dirty="0"/>
              <a:t>, and in </a:t>
            </a:r>
            <a:r>
              <a:rPr lang="it-IT" dirty="0" err="1"/>
              <a:t>certain</a:t>
            </a:r>
            <a:r>
              <a:rPr lang="it-IT" dirty="0"/>
              <a:t> </a:t>
            </a:r>
            <a:r>
              <a:rPr lang="it-IT" dirty="0" err="1"/>
              <a:t>tissues</a:t>
            </a:r>
            <a:r>
              <a:rPr lang="it-IT" dirty="0"/>
              <a:t>, </a:t>
            </a:r>
            <a:r>
              <a:rPr lang="it-IT" dirty="0" err="1"/>
              <a:t>such</a:t>
            </a:r>
            <a:r>
              <a:rPr lang="it-IT" dirty="0"/>
              <a:t> </a:t>
            </a:r>
            <a:r>
              <a:rPr lang="it-IT" dirty="0" err="1"/>
              <a:t>as</a:t>
            </a:r>
            <a:r>
              <a:rPr lang="it-IT" dirty="0"/>
              <a:t> the </a:t>
            </a:r>
            <a:r>
              <a:rPr lang="it-IT" dirty="0" err="1"/>
              <a:t>lungs</a:t>
            </a:r>
            <a:r>
              <a:rPr lang="it-IT" dirty="0"/>
              <a:t> and </a:t>
            </a:r>
            <a:r>
              <a:rPr lang="it-IT" dirty="0" err="1"/>
              <a:t>brain</a:t>
            </a:r>
            <a:r>
              <a:rPr lang="it-IT" dirty="0"/>
              <a:t>, </a:t>
            </a:r>
            <a:r>
              <a:rPr lang="it-IT" dirty="0" err="1"/>
              <a:t>as</a:t>
            </a:r>
            <a:r>
              <a:rPr lang="it-IT" dirty="0"/>
              <a:t> </a:t>
            </a:r>
            <a:r>
              <a:rPr lang="it-IT" dirty="0" err="1"/>
              <a:t>many</a:t>
            </a:r>
            <a:r>
              <a:rPr lang="it-IT" dirty="0"/>
              <a:t> </a:t>
            </a:r>
            <a:r>
              <a:rPr lang="it-IT" dirty="0" err="1"/>
              <a:t>as</a:t>
            </a:r>
            <a:r>
              <a:rPr lang="it-IT" dirty="0"/>
              <a:t> 10% </a:t>
            </a:r>
            <a:r>
              <a:rPr lang="it-IT" dirty="0" err="1"/>
              <a:t>to</a:t>
            </a:r>
            <a:r>
              <a:rPr lang="it-IT" dirty="0"/>
              <a:t> 50% </a:t>
            </a:r>
            <a:r>
              <a:rPr lang="it-IT" dirty="0" err="1"/>
              <a:t>of</a:t>
            </a:r>
            <a:r>
              <a:rPr lang="it-IT" dirty="0"/>
              <a:t> </a:t>
            </a:r>
            <a:r>
              <a:rPr lang="it-IT" dirty="0" err="1"/>
              <a:t>macrophages</a:t>
            </a:r>
            <a:r>
              <a:rPr lang="it-IT" dirty="0"/>
              <a:t> are </a:t>
            </a:r>
            <a:r>
              <a:rPr lang="it-IT" dirty="0" err="1"/>
              <a:t>infected</a:t>
            </a:r>
            <a:r>
              <a:rPr lang="it-IT" dirty="0"/>
              <a:t>. </a:t>
            </a:r>
            <a:r>
              <a:rPr lang="it-IT" dirty="0" err="1"/>
              <a:t>Although</a:t>
            </a:r>
            <a:r>
              <a:rPr lang="it-IT" dirty="0"/>
              <a:t> </a:t>
            </a:r>
            <a:r>
              <a:rPr lang="it-IT" dirty="0" err="1"/>
              <a:t>cell</a:t>
            </a:r>
            <a:r>
              <a:rPr lang="it-IT" dirty="0"/>
              <a:t> </a:t>
            </a:r>
            <a:r>
              <a:rPr lang="it-IT" dirty="0" err="1"/>
              <a:t>division</a:t>
            </a:r>
            <a:r>
              <a:rPr lang="it-IT" dirty="0"/>
              <a:t> </a:t>
            </a:r>
            <a:r>
              <a:rPr lang="it-IT" dirty="0" err="1"/>
              <a:t>is</a:t>
            </a:r>
            <a:r>
              <a:rPr lang="it-IT" dirty="0"/>
              <a:t> </a:t>
            </a:r>
            <a:r>
              <a:rPr lang="it-IT" dirty="0" err="1"/>
              <a:t>required</a:t>
            </a:r>
            <a:r>
              <a:rPr lang="it-IT" dirty="0"/>
              <a:t> </a:t>
            </a:r>
            <a:r>
              <a:rPr lang="it-IT" dirty="0" err="1"/>
              <a:t>for</a:t>
            </a:r>
            <a:r>
              <a:rPr lang="it-IT" dirty="0"/>
              <a:t> </a:t>
            </a:r>
            <a:r>
              <a:rPr lang="it-IT" dirty="0" err="1"/>
              <a:t>nuclear</a:t>
            </a:r>
            <a:r>
              <a:rPr lang="it-IT" dirty="0"/>
              <a:t> entry and </a:t>
            </a:r>
            <a:r>
              <a:rPr lang="it-IT" dirty="0" err="1"/>
              <a:t>replication</a:t>
            </a:r>
            <a:r>
              <a:rPr lang="it-IT" dirty="0"/>
              <a:t> </a:t>
            </a:r>
            <a:r>
              <a:rPr lang="it-IT" dirty="0" err="1"/>
              <a:t>of</a:t>
            </a:r>
            <a:r>
              <a:rPr lang="it-IT" dirty="0"/>
              <a:t> </a:t>
            </a:r>
            <a:r>
              <a:rPr lang="it-IT" dirty="0" err="1"/>
              <a:t>most</a:t>
            </a:r>
            <a:r>
              <a:rPr lang="it-IT" dirty="0"/>
              <a:t> </a:t>
            </a:r>
            <a:r>
              <a:rPr lang="it-IT" dirty="0" err="1"/>
              <a:t>retroviruses</a:t>
            </a:r>
            <a:r>
              <a:rPr lang="it-IT" dirty="0"/>
              <a:t>, HIV-1 can </a:t>
            </a:r>
            <a:r>
              <a:rPr lang="it-IT" dirty="0" err="1"/>
              <a:t>infect</a:t>
            </a:r>
            <a:r>
              <a:rPr lang="it-IT" dirty="0"/>
              <a:t> and </a:t>
            </a:r>
            <a:r>
              <a:rPr lang="it-IT" dirty="0" err="1"/>
              <a:t>multiply</a:t>
            </a:r>
            <a:r>
              <a:rPr lang="it-IT" dirty="0"/>
              <a:t> in </a:t>
            </a:r>
            <a:r>
              <a:rPr lang="it-IT" dirty="0" err="1"/>
              <a:t>terminally</a:t>
            </a:r>
            <a:r>
              <a:rPr lang="it-IT" dirty="0"/>
              <a:t> </a:t>
            </a:r>
            <a:r>
              <a:rPr lang="it-IT" dirty="0" err="1"/>
              <a:t>differentiated</a:t>
            </a:r>
            <a:r>
              <a:rPr lang="it-IT" dirty="0"/>
              <a:t> </a:t>
            </a:r>
            <a:r>
              <a:rPr lang="it-IT" dirty="0" err="1"/>
              <a:t>nondividing</a:t>
            </a:r>
            <a:r>
              <a:rPr lang="it-IT" dirty="0"/>
              <a:t> </a:t>
            </a:r>
            <a:r>
              <a:rPr lang="it-IT" dirty="0" err="1"/>
              <a:t>macrophages</a:t>
            </a:r>
            <a:r>
              <a:rPr lang="it-IT" dirty="0"/>
              <a:t>, </a:t>
            </a:r>
            <a:r>
              <a:rPr lang="it-IT" dirty="0" err="1"/>
              <a:t>which</a:t>
            </a:r>
            <a:r>
              <a:rPr lang="it-IT" dirty="0"/>
              <a:t> </a:t>
            </a:r>
            <a:r>
              <a:rPr lang="it-IT" dirty="0" err="1"/>
              <a:t>may</a:t>
            </a:r>
            <a:r>
              <a:rPr lang="it-IT" dirty="0"/>
              <a:t> </a:t>
            </a:r>
            <a:r>
              <a:rPr lang="it-IT" dirty="0" err="1"/>
              <a:t>contain</a:t>
            </a:r>
            <a:r>
              <a:rPr lang="it-IT" dirty="0"/>
              <a:t> </a:t>
            </a:r>
            <a:r>
              <a:rPr lang="it-IT" dirty="0" err="1"/>
              <a:t>large</a:t>
            </a:r>
            <a:r>
              <a:rPr lang="it-IT" dirty="0"/>
              <a:t> </a:t>
            </a:r>
            <a:r>
              <a:rPr lang="it-IT" dirty="0" err="1"/>
              <a:t>numbers</a:t>
            </a:r>
            <a:r>
              <a:rPr lang="it-IT" dirty="0"/>
              <a:t> </a:t>
            </a:r>
            <a:r>
              <a:rPr lang="it-IT" dirty="0" err="1"/>
              <a:t>of</a:t>
            </a:r>
            <a:r>
              <a:rPr lang="it-IT" dirty="0"/>
              <a:t> virus </a:t>
            </a:r>
            <a:r>
              <a:rPr lang="it-IT" dirty="0" err="1"/>
              <a:t>particles</a:t>
            </a:r>
            <a:r>
              <a:rPr lang="it-IT" dirty="0"/>
              <a:t>. </a:t>
            </a:r>
          </a:p>
          <a:p>
            <a:r>
              <a:rPr lang="it-IT" b="1" dirty="0" err="1"/>
              <a:t>Even</a:t>
            </a:r>
            <a:r>
              <a:rPr lang="it-IT" b="1" dirty="0"/>
              <a:t> </a:t>
            </a:r>
            <a:r>
              <a:rPr lang="it-IT" b="1" dirty="0" err="1"/>
              <a:t>though</a:t>
            </a:r>
            <a:r>
              <a:rPr lang="it-IT" b="1" dirty="0"/>
              <a:t> </a:t>
            </a:r>
            <a:r>
              <a:rPr lang="it-IT" b="1" dirty="0" err="1"/>
              <a:t>macrophages</a:t>
            </a:r>
            <a:r>
              <a:rPr lang="it-IT" b="1" dirty="0"/>
              <a:t> </a:t>
            </a:r>
            <a:r>
              <a:rPr lang="it-IT" b="1" dirty="0" err="1"/>
              <a:t>allow</a:t>
            </a:r>
            <a:r>
              <a:rPr lang="it-IT" b="1" dirty="0"/>
              <a:t> </a:t>
            </a:r>
            <a:r>
              <a:rPr lang="it-IT" b="1" dirty="0" err="1"/>
              <a:t>viral</a:t>
            </a:r>
            <a:r>
              <a:rPr lang="it-IT" b="1" dirty="0"/>
              <a:t> </a:t>
            </a:r>
            <a:r>
              <a:rPr lang="it-IT" b="1" dirty="0" err="1"/>
              <a:t>replication</a:t>
            </a:r>
            <a:r>
              <a:rPr lang="it-IT" b="1" dirty="0"/>
              <a:t>, </a:t>
            </a:r>
            <a:r>
              <a:rPr lang="it-IT" b="1" dirty="0" err="1"/>
              <a:t>they</a:t>
            </a:r>
            <a:r>
              <a:rPr lang="it-IT" b="1" dirty="0"/>
              <a:t> are </a:t>
            </a:r>
            <a:r>
              <a:rPr lang="it-IT" b="1" dirty="0" err="1"/>
              <a:t>quite</a:t>
            </a:r>
            <a:r>
              <a:rPr lang="it-IT" b="1" dirty="0"/>
              <a:t> </a:t>
            </a:r>
            <a:r>
              <a:rPr lang="it-IT" b="1" dirty="0" err="1"/>
              <a:t>resistant</a:t>
            </a:r>
            <a:r>
              <a:rPr lang="it-IT" b="1" dirty="0"/>
              <a:t> </a:t>
            </a:r>
            <a:r>
              <a:rPr lang="it-IT" b="1" dirty="0" err="1"/>
              <a:t>to</a:t>
            </a:r>
            <a:r>
              <a:rPr lang="it-IT" b="1" dirty="0"/>
              <a:t> the </a:t>
            </a:r>
            <a:r>
              <a:rPr lang="it-IT" b="1" dirty="0" err="1"/>
              <a:t>cytopathic</a:t>
            </a:r>
            <a:r>
              <a:rPr lang="it-IT" b="1" dirty="0"/>
              <a:t> </a:t>
            </a:r>
            <a:r>
              <a:rPr lang="it-IT" b="1" dirty="0" err="1"/>
              <a:t>effects</a:t>
            </a:r>
            <a:r>
              <a:rPr lang="it-IT" b="1" dirty="0"/>
              <a:t> </a:t>
            </a:r>
            <a:r>
              <a:rPr lang="it-IT" b="1" dirty="0" err="1"/>
              <a:t>of</a:t>
            </a:r>
            <a:r>
              <a:rPr lang="it-IT" b="1" dirty="0"/>
              <a:t> HIV, in </a:t>
            </a:r>
            <a:r>
              <a:rPr lang="it-IT" b="1" dirty="0" err="1"/>
              <a:t>contrast</a:t>
            </a:r>
            <a:r>
              <a:rPr lang="it-IT" b="1" dirty="0"/>
              <a:t> </a:t>
            </a:r>
            <a:r>
              <a:rPr lang="it-IT" b="1" dirty="0" err="1"/>
              <a:t>to</a:t>
            </a:r>
            <a:r>
              <a:rPr lang="it-IT" b="1" dirty="0"/>
              <a:t> CD4+ </a:t>
            </a:r>
            <a:r>
              <a:rPr lang="it-IT" b="1" dirty="0" err="1"/>
              <a:t>T</a:t>
            </a:r>
            <a:r>
              <a:rPr lang="it-IT" b="1" dirty="0"/>
              <a:t> </a:t>
            </a:r>
            <a:r>
              <a:rPr lang="it-IT" b="1" dirty="0" err="1"/>
              <a:t>cells</a:t>
            </a:r>
            <a:r>
              <a:rPr lang="it-IT" b="1" dirty="0"/>
              <a:t>. </a:t>
            </a:r>
            <a:r>
              <a:rPr lang="it-IT" b="1" dirty="0" err="1"/>
              <a:t>Thus</a:t>
            </a:r>
            <a:r>
              <a:rPr lang="it-IT" b="1" dirty="0"/>
              <a:t>, </a:t>
            </a:r>
            <a:r>
              <a:rPr lang="it-IT" b="1" dirty="0" err="1"/>
              <a:t>macrophages</a:t>
            </a:r>
            <a:r>
              <a:rPr lang="it-IT" b="1" dirty="0"/>
              <a:t> </a:t>
            </a:r>
            <a:r>
              <a:rPr lang="it-IT" b="1" dirty="0" err="1"/>
              <a:t>may</a:t>
            </a:r>
            <a:r>
              <a:rPr lang="it-IT" b="1" dirty="0"/>
              <a:t> </a:t>
            </a:r>
            <a:r>
              <a:rPr lang="it-IT" b="1" dirty="0" err="1"/>
              <a:t>be</a:t>
            </a:r>
            <a:r>
              <a:rPr lang="it-IT" b="1" dirty="0"/>
              <a:t> </a:t>
            </a:r>
            <a:r>
              <a:rPr lang="it-IT" b="1" dirty="0" err="1"/>
              <a:t>reservoirs</a:t>
            </a:r>
            <a:r>
              <a:rPr lang="it-IT" b="1" dirty="0"/>
              <a:t> </a:t>
            </a:r>
            <a:r>
              <a:rPr lang="it-IT" b="1" dirty="0" err="1"/>
              <a:t>of</a:t>
            </a:r>
            <a:r>
              <a:rPr lang="it-IT" b="1" dirty="0"/>
              <a:t> </a:t>
            </a:r>
            <a:r>
              <a:rPr lang="it-IT" b="1" dirty="0" err="1"/>
              <a:t>infection</a:t>
            </a:r>
            <a:r>
              <a:rPr lang="it-IT" b="1" dirty="0"/>
              <a:t>, and in late </a:t>
            </a:r>
            <a:r>
              <a:rPr lang="it-IT" b="1" dirty="0" err="1"/>
              <a:t>stages</a:t>
            </a:r>
            <a:r>
              <a:rPr lang="it-IT" b="1" dirty="0"/>
              <a:t> </a:t>
            </a:r>
            <a:r>
              <a:rPr lang="it-IT" b="1" dirty="0" err="1"/>
              <a:t>of</a:t>
            </a:r>
            <a:r>
              <a:rPr lang="it-IT" b="1" dirty="0"/>
              <a:t> HIV </a:t>
            </a:r>
            <a:r>
              <a:rPr lang="it-IT" b="1" dirty="0" err="1"/>
              <a:t>infection</a:t>
            </a:r>
            <a:r>
              <a:rPr lang="it-IT" b="1" dirty="0"/>
              <a:t>, </a:t>
            </a:r>
            <a:r>
              <a:rPr lang="it-IT" b="1" dirty="0" err="1"/>
              <a:t>when</a:t>
            </a:r>
            <a:r>
              <a:rPr lang="it-IT" b="1" dirty="0"/>
              <a:t> CD4+ </a:t>
            </a:r>
            <a:r>
              <a:rPr lang="it-IT" b="1" dirty="0" err="1"/>
              <a:t>T-cell</a:t>
            </a:r>
            <a:r>
              <a:rPr lang="it-IT" b="1" dirty="0"/>
              <a:t> </a:t>
            </a:r>
            <a:r>
              <a:rPr lang="it-IT" b="1" dirty="0" err="1"/>
              <a:t>numbers</a:t>
            </a:r>
            <a:r>
              <a:rPr lang="it-IT" b="1" dirty="0"/>
              <a:t> </a:t>
            </a:r>
            <a:r>
              <a:rPr lang="it-IT" b="1" dirty="0" err="1"/>
              <a:t>decline</a:t>
            </a:r>
            <a:r>
              <a:rPr lang="it-IT" b="1" dirty="0"/>
              <a:t> </a:t>
            </a:r>
            <a:r>
              <a:rPr lang="it-IT" b="1" dirty="0" err="1"/>
              <a:t>greatly</a:t>
            </a:r>
            <a:r>
              <a:rPr lang="it-IT" b="1" dirty="0"/>
              <a:t>, </a:t>
            </a:r>
            <a:r>
              <a:rPr lang="it-IT" b="1" dirty="0" err="1"/>
              <a:t>macrophages</a:t>
            </a:r>
            <a:r>
              <a:rPr lang="it-IT" b="1" dirty="0"/>
              <a:t> </a:t>
            </a:r>
            <a:r>
              <a:rPr lang="it-IT" b="1" dirty="0" err="1"/>
              <a:t>may</a:t>
            </a:r>
            <a:r>
              <a:rPr lang="it-IT" b="1" dirty="0"/>
              <a:t> </a:t>
            </a:r>
            <a:r>
              <a:rPr lang="it-IT" b="1" dirty="0" err="1"/>
              <a:t>be</a:t>
            </a:r>
            <a:r>
              <a:rPr lang="it-IT" b="1" dirty="0"/>
              <a:t> </a:t>
            </a:r>
            <a:r>
              <a:rPr lang="it-IT" b="1" dirty="0" err="1"/>
              <a:t>an</a:t>
            </a:r>
            <a:r>
              <a:rPr lang="it-IT" b="1" dirty="0"/>
              <a:t> </a:t>
            </a:r>
            <a:r>
              <a:rPr lang="it-IT" b="1" dirty="0" err="1"/>
              <a:t>important</a:t>
            </a:r>
            <a:r>
              <a:rPr lang="it-IT" b="1" dirty="0"/>
              <a:t> site </a:t>
            </a:r>
            <a:r>
              <a:rPr lang="it-IT" b="1" dirty="0" err="1"/>
              <a:t>of</a:t>
            </a:r>
            <a:r>
              <a:rPr lang="it-IT" b="1" dirty="0"/>
              <a:t> </a:t>
            </a:r>
            <a:r>
              <a:rPr lang="it-IT" b="1" dirty="0" err="1"/>
              <a:t>continued</a:t>
            </a:r>
            <a:r>
              <a:rPr lang="it-IT" b="1" dirty="0"/>
              <a:t> </a:t>
            </a:r>
            <a:r>
              <a:rPr lang="it-IT" b="1" dirty="0" err="1"/>
              <a:t>viral</a:t>
            </a:r>
            <a:r>
              <a:rPr lang="it-IT" b="1" dirty="0"/>
              <a:t> </a:t>
            </a:r>
            <a:r>
              <a:rPr lang="it-IT" b="1" dirty="0" err="1"/>
              <a:t>replication</a:t>
            </a:r>
            <a:r>
              <a:rPr lang="it-IT" b="1" dirty="0"/>
              <a:t>.</a:t>
            </a:r>
          </a:p>
          <a:p>
            <a:endParaRPr lang="it-IT" dirty="0"/>
          </a:p>
        </p:txBody>
      </p:sp>
      <p:pic>
        <p:nvPicPr>
          <p:cNvPr id="3" name="Immagine 2" descr="Schermata 2018-09-23 alle 11.42.05.png"/>
          <p:cNvPicPr>
            <a:picLocks noChangeAspect="1"/>
          </p:cNvPicPr>
          <p:nvPr/>
        </p:nvPicPr>
        <p:blipFill>
          <a:blip r:embed="rId2"/>
          <a:stretch>
            <a:fillRect/>
          </a:stretch>
        </p:blipFill>
        <p:spPr>
          <a:xfrm>
            <a:off x="7415735" y="1221303"/>
            <a:ext cx="3026889" cy="3666984"/>
          </a:xfrm>
          <a:prstGeom prst="rect">
            <a:avLst/>
          </a:prstGeom>
        </p:spPr>
      </p:pic>
    </p:spTree>
    <p:extLst>
      <p:ext uri="{BB962C8B-B14F-4D97-AF65-F5344CB8AC3E}">
        <p14:creationId xmlns:p14="http://schemas.microsoft.com/office/powerpoint/2010/main" val="1948622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72526" y="292983"/>
            <a:ext cx="4123475" cy="6186310"/>
          </a:xfrm>
          <a:prstGeom prst="rect">
            <a:avLst/>
          </a:prstGeom>
        </p:spPr>
        <p:txBody>
          <a:bodyPr wrap="square">
            <a:spAutoFit/>
          </a:bodyPr>
          <a:lstStyle/>
          <a:p>
            <a:r>
              <a:rPr lang="it-IT" b="1" dirty="0" err="1"/>
              <a:t>Dendritic</a:t>
            </a:r>
            <a:r>
              <a:rPr lang="it-IT" b="1" dirty="0"/>
              <a:t> </a:t>
            </a:r>
            <a:r>
              <a:rPr lang="it-IT" b="1" dirty="0" err="1"/>
              <a:t>Cells</a:t>
            </a:r>
            <a:endParaRPr lang="it-IT" b="1" dirty="0"/>
          </a:p>
          <a:p>
            <a:r>
              <a:rPr lang="it-IT" dirty="0" err="1"/>
              <a:t>Mucosal</a:t>
            </a:r>
            <a:r>
              <a:rPr lang="it-IT" dirty="0"/>
              <a:t> </a:t>
            </a:r>
            <a:r>
              <a:rPr lang="it-IT" dirty="0" err="1"/>
              <a:t>DCs</a:t>
            </a:r>
            <a:r>
              <a:rPr lang="it-IT" dirty="0"/>
              <a:t> </a:t>
            </a:r>
            <a:r>
              <a:rPr lang="it-IT" dirty="0" err="1"/>
              <a:t>may</a:t>
            </a:r>
            <a:r>
              <a:rPr lang="it-IT" dirty="0"/>
              <a:t> </a:t>
            </a:r>
            <a:r>
              <a:rPr lang="it-IT" dirty="0" err="1"/>
              <a:t>be</a:t>
            </a:r>
            <a:r>
              <a:rPr lang="it-IT" dirty="0"/>
              <a:t> </a:t>
            </a:r>
            <a:r>
              <a:rPr lang="it-IT" dirty="0" err="1"/>
              <a:t>infected</a:t>
            </a:r>
            <a:r>
              <a:rPr lang="it-IT" dirty="0"/>
              <a:t> </a:t>
            </a:r>
            <a:r>
              <a:rPr lang="it-IT" dirty="0" err="1"/>
              <a:t>by</a:t>
            </a:r>
            <a:r>
              <a:rPr lang="it-IT" dirty="0"/>
              <a:t> the virus and </a:t>
            </a:r>
            <a:r>
              <a:rPr lang="it-IT" dirty="0" err="1"/>
              <a:t>transport</a:t>
            </a:r>
            <a:r>
              <a:rPr lang="it-IT" dirty="0"/>
              <a:t> </a:t>
            </a:r>
            <a:r>
              <a:rPr lang="it-IT" dirty="0" err="1"/>
              <a:t>it</a:t>
            </a:r>
            <a:r>
              <a:rPr lang="it-IT" dirty="0"/>
              <a:t> </a:t>
            </a:r>
            <a:r>
              <a:rPr lang="it-IT" dirty="0" err="1"/>
              <a:t>to</a:t>
            </a:r>
            <a:r>
              <a:rPr lang="it-IT" dirty="0"/>
              <a:t> </a:t>
            </a:r>
            <a:r>
              <a:rPr lang="it-IT" dirty="0" err="1"/>
              <a:t>regional</a:t>
            </a:r>
            <a:r>
              <a:rPr lang="it-IT" dirty="0"/>
              <a:t> </a:t>
            </a:r>
            <a:r>
              <a:rPr lang="it-IT" dirty="0" err="1"/>
              <a:t>lymph</a:t>
            </a:r>
            <a:r>
              <a:rPr lang="it-IT" dirty="0"/>
              <a:t> </a:t>
            </a:r>
            <a:r>
              <a:rPr lang="it-IT" dirty="0" err="1"/>
              <a:t>nodes</a:t>
            </a:r>
            <a:r>
              <a:rPr lang="it-IT" dirty="0"/>
              <a:t>, </a:t>
            </a:r>
            <a:r>
              <a:rPr lang="it-IT" dirty="0" err="1"/>
              <a:t>where</a:t>
            </a:r>
            <a:r>
              <a:rPr lang="it-IT" dirty="0"/>
              <a:t> the virus </a:t>
            </a:r>
            <a:r>
              <a:rPr lang="it-IT" dirty="0" err="1"/>
              <a:t>is</a:t>
            </a:r>
            <a:r>
              <a:rPr lang="it-IT" dirty="0"/>
              <a:t> </a:t>
            </a:r>
            <a:r>
              <a:rPr lang="it-IT" dirty="0" err="1"/>
              <a:t>transmitted</a:t>
            </a:r>
            <a:r>
              <a:rPr lang="it-IT" dirty="0"/>
              <a:t> </a:t>
            </a:r>
            <a:r>
              <a:rPr lang="it-IT" dirty="0" err="1"/>
              <a:t>to</a:t>
            </a:r>
            <a:r>
              <a:rPr lang="it-IT" dirty="0"/>
              <a:t> CD4+ </a:t>
            </a:r>
            <a:r>
              <a:rPr lang="it-IT" dirty="0" err="1"/>
              <a:t>T</a:t>
            </a:r>
            <a:r>
              <a:rPr lang="it-IT" dirty="0"/>
              <a:t> </a:t>
            </a:r>
            <a:r>
              <a:rPr lang="it-IT" dirty="0" err="1"/>
              <a:t>cells</a:t>
            </a:r>
            <a:r>
              <a:rPr lang="it-IT" dirty="0"/>
              <a:t>. </a:t>
            </a:r>
            <a:r>
              <a:rPr lang="it-IT" dirty="0" err="1"/>
              <a:t>Follicular</a:t>
            </a:r>
            <a:r>
              <a:rPr lang="it-IT" dirty="0"/>
              <a:t> </a:t>
            </a:r>
            <a:r>
              <a:rPr lang="it-IT" dirty="0" err="1"/>
              <a:t>DCs</a:t>
            </a:r>
            <a:r>
              <a:rPr lang="it-IT" dirty="0"/>
              <a:t> in the </a:t>
            </a:r>
            <a:r>
              <a:rPr lang="it-IT" dirty="0" err="1"/>
              <a:t>germinal</a:t>
            </a:r>
            <a:r>
              <a:rPr lang="it-IT" dirty="0"/>
              <a:t> </a:t>
            </a:r>
            <a:r>
              <a:rPr lang="it-IT" dirty="0" err="1"/>
              <a:t>centers</a:t>
            </a:r>
            <a:r>
              <a:rPr lang="it-IT" dirty="0"/>
              <a:t> </a:t>
            </a:r>
            <a:r>
              <a:rPr lang="it-IT" dirty="0" err="1"/>
              <a:t>of</a:t>
            </a:r>
            <a:r>
              <a:rPr lang="it-IT" dirty="0"/>
              <a:t> </a:t>
            </a:r>
            <a:r>
              <a:rPr lang="it-IT" dirty="0" err="1"/>
              <a:t>lymph</a:t>
            </a:r>
            <a:r>
              <a:rPr lang="it-IT" dirty="0"/>
              <a:t> </a:t>
            </a:r>
            <a:r>
              <a:rPr lang="it-IT" dirty="0" err="1"/>
              <a:t>nodes</a:t>
            </a:r>
            <a:r>
              <a:rPr lang="it-IT" dirty="0"/>
              <a:t> </a:t>
            </a:r>
            <a:r>
              <a:rPr lang="it-IT" dirty="0" err="1"/>
              <a:t>also</a:t>
            </a:r>
            <a:r>
              <a:rPr lang="it-IT" dirty="0"/>
              <a:t> are </a:t>
            </a:r>
            <a:r>
              <a:rPr lang="it-IT" dirty="0" err="1"/>
              <a:t>potential</a:t>
            </a:r>
            <a:r>
              <a:rPr lang="it-IT" dirty="0"/>
              <a:t> </a:t>
            </a:r>
            <a:r>
              <a:rPr lang="it-IT" dirty="0" err="1"/>
              <a:t>reservoirs</a:t>
            </a:r>
            <a:r>
              <a:rPr lang="it-IT" dirty="0"/>
              <a:t> </a:t>
            </a:r>
            <a:r>
              <a:rPr lang="it-IT" dirty="0" err="1"/>
              <a:t>of</a:t>
            </a:r>
            <a:r>
              <a:rPr lang="it-IT" dirty="0"/>
              <a:t> HIV. </a:t>
            </a:r>
            <a:r>
              <a:rPr lang="it-IT" dirty="0" err="1"/>
              <a:t>Although</a:t>
            </a:r>
            <a:r>
              <a:rPr lang="it-IT" dirty="0"/>
              <a:t> some </a:t>
            </a:r>
            <a:r>
              <a:rPr lang="it-IT" dirty="0" err="1"/>
              <a:t>follicular</a:t>
            </a:r>
            <a:r>
              <a:rPr lang="it-IT" dirty="0"/>
              <a:t> </a:t>
            </a:r>
            <a:r>
              <a:rPr lang="it-IT" dirty="0" err="1"/>
              <a:t>DCs</a:t>
            </a:r>
            <a:r>
              <a:rPr lang="it-IT" dirty="0"/>
              <a:t> </a:t>
            </a:r>
            <a:r>
              <a:rPr lang="it-IT" dirty="0" err="1"/>
              <a:t>may</a:t>
            </a:r>
            <a:r>
              <a:rPr lang="it-IT" dirty="0"/>
              <a:t> </a:t>
            </a:r>
            <a:r>
              <a:rPr lang="it-IT" dirty="0" err="1"/>
              <a:t>be</a:t>
            </a:r>
            <a:r>
              <a:rPr lang="it-IT" dirty="0"/>
              <a:t> </a:t>
            </a:r>
            <a:r>
              <a:rPr lang="it-IT" dirty="0" err="1"/>
              <a:t>susceptible</a:t>
            </a:r>
            <a:r>
              <a:rPr lang="it-IT" dirty="0"/>
              <a:t> </a:t>
            </a:r>
            <a:r>
              <a:rPr lang="it-IT" dirty="0" err="1"/>
              <a:t>to</a:t>
            </a:r>
            <a:r>
              <a:rPr lang="it-IT" dirty="0"/>
              <a:t> HIV </a:t>
            </a:r>
            <a:r>
              <a:rPr lang="it-IT" dirty="0" err="1"/>
              <a:t>infection</a:t>
            </a:r>
            <a:r>
              <a:rPr lang="it-IT" dirty="0"/>
              <a:t>, </a:t>
            </a:r>
            <a:r>
              <a:rPr lang="it-IT" dirty="0" err="1"/>
              <a:t>most</a:t>
            </a:r>
            <a:r>
              <a:rPr lang="it-IT" dirty="0"/>
              <a:t> virus </a:t>
            </a:r>
            <a:r>
              <a:rPr lang="it-IT" dirty="0" err="1"/>
              <a:t>particles</a:t>
            </a:r>
            <a:r>
              <a:rPr lang="it-IT" dirty="0"/>
              <a:t> are </a:t>
            </a:r>
            <a:r>
              <a:rPr lang="it-IT" dirty="0" err="1"/>
              <a:t>found</a:t>
            </a:r>
            <a:r>
              <a:rPr lang="it-IT" dirty="0"/>
              <a:t> on the </a:t>
            </a:r>
            <a:r>
              <a:rPr lang="it-IT" dirty="0" err="1"/>
              <a:t>surface</a:t>
            </a:r>
            <a:r>
              <a:rPr lang="it-IT" dirty="0"/>
              <a:t> </a:t>
            </a:r>
            <a:r>
              <a:rPr lang="it-IT" dirty="0" err="1"/>
              <a:t>of</a:t>
            </a:r>
            <a:r>
              <a:rPr lang="it-IT" dirty="0"/>
              <a:t> </a:t>
            </a:r>
            <a:r>
              <a:rPr lang="it-IT" dirty="0" err="1"/>
              <a:t>their</a:t>
            </a:r>
            <a:r>
              <a:rPr lang="it-IT" dirty="0"/>
              <a:t> </a:t>
            </a:r>
            <a:r>
              <a:rPr lang="it-IT" dirty="0" err="1"/>
              <a:t>dendritic</a:t>
            </a:r>
            <a:r>
              <a:rPr lang="it-IT" dirty="0"/>
              <a:t> </a:t>
            </a:r>
            <a:r>
              <a:rPr lang="it-IT" dirty="0" err="1"/>
              <a:t>processes</a:t>
            </a:r>
            <a:r>
              <a:rPr lang="it-IT" dirty="0"/>
              <a:t>.</a:t>
            </a:r>
          </a:p>
          <a:p>
            <a:r>
              <a:rPr lang="it-IT" dirty="0" err="1"/>
              <a:t>B</a:t>
            </a:r>
            <a:r>
              <a:rPr lang="it-IT" dirty="0"/>
              <a:t> </a:t>
            </a:r>
            <a:r>
              <a:rPr lang="it-IT" dirty="0" err="1"/>
              <a:t>Cell</a:t>
            </a:r>
            <a:r>
              <a:rPr lang="it-IT" dirty="0"/>
              <a:t> </a:t>
            </a:r>
            <a:r>
              <a:rPr lang="it-IT" dirty="0" err="1"/>
              <a:t>Function</a:t>
            </a:r>
            <a:r>
              <a:rPr lang="it-IT" dirty="0"/>
              <a:t> in HIV </a:t>
            </a:r>
            <a:r>
              <a:rPr lang="it-IT" dirty="0" err="1"/>
              <a:t>Infection</a:t>
            </a:r>
            <a:endParaRPr lang="it-IT" dirty="0"/>
          </a:p>
          <a:p>
            <a:endParaRPr lang="it-IT" dirty="0"/>
          </a:p>
          <a:p>
            <a:r>
              <a:rPr lang="it-IT" b="1" dirty="0" err="1"/>
              <a:t>Although</a:t>
            </a:r>
            <a:r>
              <a:rPr lang="it-IT" b="1" dirty="0"/>
              <a:t> </a:t>
            </a:r>
            <a:r>
              <a:rPr lang="it-IT" b="1" dirty="0" err="1"/>
              <a:t>B</a:t>
            </a:r>
            <a:r>
              <a:rPr lang="it-IT" b="1" dirty="0"/>
              <a:t> </a:t>
            </a:r>
            <a:r>
              <a:rPr lang="it-IT" b="1" dirty="0" err="1"/>
              <a:t>cells</a:t>
            </a:r>
            <a:r>
              <a:rPr lang="it-IT" b="1" dirty="0"/>
              <a:t> </a:t>
            </a:r>
            <a:r>
              <a:rPr lang="it-IT" b="1" dirty="0" err="1"/>
              <a:t>cannot</a:t>
            </a:r>
            <a:r>
              <a:rPr lang="it-IT" b="1" dirty="0"/>
              <a:t> </a:t>
            </a:r>
            <a:r>
              <a:rPr lang="it-IT" b="1" dirty="0" err="1"/>
              <a:t>be</a:t>
            </a:r>
            <a:r>
              <a:rPr lang="it-IT" b="1" dirty="0"/>
              <a:t> </a:t>
            </a:r>
            <a:r>
              <a:rPr lang="it-IT" b="1" dirty="0" err="1"/>
              <a:t>infected</a:t>
            </a:r>
            <a:r>
              <a:rPr lang="it-IT" b="1" dirty="0"/>
              <a:t> </a:t>
            </a:r>
            <a:r>
              <a:rPr lang="it-IT" b="1" dirty="0" err="1"/>
              <a:t>by</a:t>
            </a:r>
            <a:r>
              <a:rPr lang="it-IT" b="1" dirty="0"/>
              <a:t> HIV, </a:t>
            </a:r>
            <a:r>
              <a:rPr lang="it-IT" b="1" dirty="0" err="1"/>
              <a:t>they</a:t>
            </a:r>
            <a:r>
              <a:rPr lang="it-IT" b="1" dirty="0"/>
              <a:t> </a:t>
            </a:r>
            <a:r>
              <a:rPr lang="it-IT" b="1" dirty="0" err="1"/>
              <a:t>may</a:t>
            </a:r>
            <a:r>
              <a:rPr lang="it-IT" b="1" dirty="0"/>
              <a:t> show </a:t>
            </a:r>
            <a:r>
              <a:rPr lang="it-IT" b="1" dirty="0" err="1"/>
              <a:t>profound</a:t>
            </a:r>
            <a:r>
              <a:rPr lang="it-IT" b="1" dirty="0"/>
              <a:t> </a:t>
            </a:r>
            <a:r>
              <a:rPr lang="it-IT" b="1" dirty="0" err="1"/>
              <a:t>abnormalities</a:t>
            </a:r>
            <a:r>
              <a:rPr lang="it-IT" b="1" dirty="0"/>
              <a:t>. </a:t>
            </a:r>
            <a:r>
              <a:rPr lang="it-IT" dirty="0" err="1"/>
              <a:t>Paradoxically</a:t>
            </a:r>
            <a:r>
              <a:rPr lang="it-IT" dirty="0"/>
              <a:t>, </a:t>
            </a:r>
            <a:r>
              <a:rPr lang="it-IT" dirty="0" err="1"/>
              <a:t>there</a:t>
            </a:r>
            <a:r>
              <a:rPr lang="it-IT" dirty="0"/>
              <a:t> </a:t>
            </a:r>
            <a:r>
              <a:rPr lang="it-IT" dirty="0" err="1"/>
              <a:t>is</a:t>
            </a:r>
            <a:r>
              <a:rPr lang="it-IT" dirty="0"/>
              <a:t> </a:t>
            </a:r>
            <a:r>
              <a:rPr lang="it-IT" dirty="0" err="1"/>
              <a:t>spontaneous</a:t>
            </a:r>
            <a:r>
              <a:rPr lang="it-IT" dirty="0"/>
              <a:t> </a:t>
            </a:r>
            <a:r>
              <a:rPr lang="it-IT" dirty="0" err="1"/>
              <a:t>B-cell</a:t>
            </a:r>
            <a:r>
              <a:rPr lang="it-IT" dirty="0"/>
              <a:t> </a:t>
            </a:r>
            <a:r>
              <a:rPr lang="it-IT" dirty="0" err="1"/>
              <a:t>activation</a:t>
            </a:r>
            <a:r>
              <a:rPr lang="it-IT" dirty="0"/>
              <a:t> and </a:t>
            </a:r>
            <a:r>
              <a:rPr lang="it-IT" dirty="0" err="1"/>
              <a:t>hypergammaglobulinemia</a:t>
            </a:r>
            <a:r>
              <a:rPr lang="it-IT" dirty="0"/>
              <a:t> in </a:t>
            </a:r>
            <a:r>
              <a:rPr lang="it-IT" dirty="0" err="1"/>
              <a:t>association</a:t>
            </a:r>
            <a:r>
              <a:rPr lang="it-IT" dirty="0"/>
              <a:t> </a:t>
            </a:r>
            <a:r>
              <a:rPr lang="it-IT" dirty="0" err="1"/>
              <a:t>with</a:t>
            </a:r>
            <a:r>
              <a:rPr lang="it-IT" dirty="0"/>
              <a:t> </a:t>
            </a:r>
            <a:r>
              <a:rPr lang="it-IT" dirty="0" err="1"/>
              <a:t>an</a:t>
            </a:r>
            <a:r>
              <a:rPr lang="it-IT" dirty="0"/>
              <a:t> </a:t>
            </a:r>
            <a:r>
              <a:rPr lang="it-IT" dirty="0" err="1"/>
              <a:t>inability</a:t>
            </a:r>
            <a:r>
              <a:rPr lang="it-IT" dirty="0"/>
              <a:t> </a:t>
            </a:r>
            <a:r>
              <a:rPr lang="it-IT" dirty="0" err="1"/>
              <a:t>to</a:t>
            </a:r>
            <a:r>
              <a:rPr lang="it-IT" dirty="0"/>
              <a:t> </a:t>
            </a:r>
            <a:r>
              <a:rPr lang="it-IT" dirty="0" err="1"/>
              <a:t>mount</a:t>
            </a:r>
            <a:r>
              <a:rPr lang="it-IT" dirty="0"/>
              <a:t> antibody </a:t>
            </a:r>
            <a:r>
              <a:rPr lang="it-IT" dirty="0" err="1"/>
              <a:t>responses</a:t>
            </a:r>
            <a:r>
              <a:rPr lang="it-IT" dirty="0"/>
              <a:t> </a:t>
            </a:r>
            <a:r>
              <a:rPr lang="it-IT" dirty="0" err="1"/>
              <a:t>to</a:t>
            </a:r>
            <a:r>
              <a:rPr lang="it-IT" dirty="0"/>
              <a:t> </a:t>
            </a:r>
            <a:r>
              <a:rPr lang="it-IT" dirty="0" err="1"/>
              <a:t>newly</a:t>
            </a:r>
            <a:r>
              <a:rPr lang="it-IT" dirty="0"/>
              <a:t> </a:t>
            </a:r>
            <a:r>
              <a:rPr lang="it-IT" dirty="0" err="1"/>
              <a:t>encountered</a:t>
            </a:r>
            <a:r>
              <a:rPr lang="it-IT" dirty="0"/>
              <a:t> antigens. The </a:t>
            </a:r>
            <a:r>
              <a:rPr lang="it-IT" dirty="0" err="1"/>
              <a:t>defective</a:t>
            </a:r>
            <a:r>
              <a:rPr lang="it-IT" dirty="0"/>
              <a:t> antibody </a:t>
            </a:r>
            <a:r>
              <a:rPr lang="it-IT" dirty="0" err="1"/>
              <a:t>responses</a:t>
            </a:r>
            <a:r>
              <a:rPr lang="it-IT" dirty="0"/>
              <a:t> </a:t>
            </a:r>
            <a:r>
              <a:rPr lang="it-IT" dirty="0" err="1"/>
              <a:t>may</a:t>
            </a:r>
            <a:r>
              <a:rPr lang="it-IT" dirty="0"/>
              <a:t> </a:t>
            </a:r>
            <a:r>
              <a:rPr lang="it-IT" dirty="0" err="1"/>
              <a:t>be</a:t>
            </a:r>
            <a:r>
              <a:rPr lang="it-IT" dirty="0"/>
              <a:t> due </a:t>
            </a:r>
            <a:r>
              <a:rPr lang="it-IT" dirty="0" err="1"/>
              <a:t>to</a:t>
            </a:r>
            <a:r>
              <a:rPr lang="it-IT" dirty="0"/>
              <a:t> </a:t>
            </a:r>
            <a:r>
              <a:rPr lang="it-IT" dirty="0" err="1"/>
              <a:t>lack</a:t>
            </a:r>
            <a:r>
              <a:rPr lang="it-IT" dirty="0"/>
              <a:t> </a:t>
            </a:r>
            <a:r>
              <a:rPr lang="it-IT" dirty="0" err="1"/>
              <a:t>of</a:t>
            </a:r>
            <a:r>
              <a:rPr lang="it-IT" dirty="0"/>
              <a:t> </a:t>
            </a:r>
            <a:r>
              <a:rPr lang="it-IT" dirty="0" err="1"/>
              <a:t>T-cell</a:t>
            </a:r>
            <a:r>
              <a:rPr lang="it-IT" dirty="0"/>
              <a:t> help </a:t>
            </a:r>
            <a:r>
              <a:rPr lang="it-IT" dirty="0" err="1"/>
              <a:t>as</a:t>
            </a:r>
            <a:r>
              <a:rPr lang="it-IT" dirty="0"/>
              <a:t> </a:t>
            </a:r>
            <a:r>
              <a:rPr lang="it-IT" dirty="0" err="1"/>
              <a:t>well</a:t>
            </a:r>
            <a:r>
              <a:rPr lang="it-IT" dirty="0"/>
              <a:t> </a:t>
            </a:r>
            <a:r>
              <a:rPr lang="it-IT" dirty="0" err="1"/>
              <a:t>as</a:t>
            </a:r>
            <a:r>
              <a:rPr lang="it-IT" dirty="0"/>
              <a:t> </a:t>
            </a:r>
            <a:r>
              <a:rPr lang="it-IT" dirty="0" err="1"/>
              <a:t>acquired</a:t>
            </a:r>
            <a:r>
              <a:rPr lang="it-IT" dirty="0"/>
              <a:t> </a:t>
            </a:r>
            <a:r>
              <a:rPr lang="it-IT" dirty="0" err="1"/>
              <a:t>defects</a:t>
            </a:r>
            <a:r>
              <a:rPr lang="it-IT" dirty="0"/>
              <a:t> in </a:t>
            </a:r>
            <a:r>
              <a:rPr lang="it-IT" dirty="0" err="1"/>
              <a:t>B</a:t>
            </a:r>
            <a:r>
              <a:rPr lang="it-IT" dirty="0"/>
              <a:t> </a:t>
            </a:r>
            <a:r>
              <a:rPr lang="it-IT" dirty="0" err="1"/>
              <a:t>cells</a:t>
            </a:r>
            <a:r>
              <a:rPr lang="it-IT" dirty="0"/>
              <a:t>.</a:t>
            </a:r>
          </a:p>
        </p:txBody>
      </p:sp>
      <p:pic>
        <p:nvPicPr>
          <p:cNvPr id="3" name="Immagine 2" descr="Schermata 2018-09-23 alle 11.45.57.png"/>
          <p:cNvPicPr>
            <a:picLocks noChangeAspect="1"/>
          </p:cNvPicPr>
          <p:nvPr/>
        </p:nvPicPr>
        <p:blipFill>
          <a:blip r:embed="rId2"/>
          <a:stretch>
            <a:fillRect/>
          </a:stretch>
        </p:blipFill>
        <p:spPr>
          <a:xfrm>
            <a:off x="6096000" y="1169988"/>
            <a:ext cx="4330700" cy="4432300"/>
          </a:xfrm>
          <a:prstGeom prst="rect">
            <a:avLst/>
          </a:prstGeom>
        </p:spPr>
      </p:pic>
    </p:spTree>
    <p:extLst>
      <p:ext uri="{BB962C8B-B14F-4D97-AF65-F5344CB8AC3E}">
        <p14:creationId xmlns:p14="http://schemas.microsoft.com/office/powerpoint/2010/main" val="216241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98693" y="443047"/>
            <a:ext cx="4572000" cy="3785652"/>
          </a:xfrm>
          <a:prstGeom prst="rect">
            <a:avLst/>
          </a:prstGeom>
        </p:spPr>
        <p:txBody>
          <a:bodyPr>
            <a:spAutoFit/>
          </a:bodyPr>
          <a:lstStyle/>
          <a:p>
            <a:r>
              <a:rPr lang="it-IT" sz="2000" b="1" dirty="0" err="1"/>
              <a:t>Like</a:t>
            </a:r>
            <a:r>
              <a:rPr lang="it-IT" sz="2000" b="1" dirty="0"/>
              <a:t> the </a:t>
            </a:r>
            <a:r>
              <a:rPr lang="it-IT" sz="2000" b="1" dirty="0" err="1"/>
              <a:t>lymphoid</a:t>
            </a:r>
            <a:r>
              <a:rPr lang="it-IT" sz="2000" b="1" dirty="0"/>
              <a:t> system, the </a:t>
            </a:r>
            <a:r>
              <a:rPr lang="it-IT" sz="2000" b="1" dirty="0" err="1"/>
              <a:t>nervous</a:t>
            </a:r>
            <a:r>
              <a:rPr lang="it-IT" sz="2000" b="1" dirty="0"/>
              <a:t> system </a:t>
            </a:r>
            <a:r>
              <a:rPr lang="it-IT" sz="2000" b="1" dirty="0" err="1"/>
              <a:t>is</a:t>
            </a:r>
            <a:r>
              <a:rPr lang="it-IT" sz="2000" b="1" dirty="0"/>
              <a:t> a target </a:t>
            </a:r>
            <a:r>
              <a:rPr lang="it-IT" sz="2000" b="1" dirty="0" err="1"/>
              <a:t>of</a:t>
            </a:r>
            <a:r>
              <a:rPr lang="it-IT" sz="2000" b="1" dirty="0"/>
              <a:t> HIV </a:t>
            </a:r>
            <a:r>
              <a:rPr lang="it-IT" sz="2000" b="1" dirty="0" err="1"/>
              <a:t>infection</a:t>
            </a:r>
            <a:r>
              <a:rPr lang="it-IT" sz="2000" b="1" dirty="0"/>
              <a:t>. </a:t>
            </a:r>
            <a:r>
              <a:rPr lang="it-IT" sz="2000" dirty="0" err="1"/>
              <a:t>Macrophages</a:t>
            </a:r>
            <a:r>
              <a:rPr lang="it-IT" sz="2000" dirty="0"/>
              <a:t> and microglia, </a:t>
            </a:r>
            <a:r>
              <a:rPr lang="it-IT" sz="2000" dirty="0" err="1"/>
              <a:t>cells</a:t>
            </a:r>
            <a:r>
              <a:rPr lang="it-IT" sz="2000" dirty="0"/>
              <a:t> in the CNS </a:t>
            </a:r>
            <a:r>
              <a:rPr lang="it-IT" sz="2000" dirty="0" err="1"/>
              <a:t>that</a:t>
            </a:r>
            <a:r>
              <a:rPr lang="it-IT" sz="2000" dirty="0"/>
              <a:t> </a:t>
            </a:r>
            <a:r>
              <a:rPr lang="it-IT" sz="2000" dirty="0" err="1"/>
              <a:t>belong</a:t>
            </a:r>
            <a:r>
              <a:rPr lang="it-IT" sz="2000" dirty="0"/>
              <a:t> </a:t>
            </a:r>
            <a:r>
              <a:rPr lang="it-IT" sz="2000" dirty="0" err="1"/>
              <a:t>to</a:t>
            </a:r>
            <a:r>
              <a:rPr lang="it-IT" sz="2000" dirty="0"/>
              <a:t> the </a:t>
            </a:r>
            <a:r>
              <a:rPr lang="it-IT" sz="2000" dirty="0" err="1"/>
              <a:t>macrophage</a:t>
            </a:r>
            <a:r>
              <a:rPr lang="it-IT" sz="2000" dirty="0"/>
              <a:t> </a:t>
            </a:r>
            <a:r>
              <a:rPr lang="it-IT" sz="2000" dirty="0" err="1"/>
              <a:t>lineage</a:t>
            </a:r>
            <a:r>
              <a:rPr lang="it-IT" sz="2000" dirty="0"/>
              <a:t>, are the </a:t>
            </a:r>
            <a:r>
              <a:rPr lang="it-IT" sz="2000" dirty="0" err="1"/>
              <a:t>predominant</a:t>
            </a:r>
            <a:r>
              <a:rPr lang="it-IT" sz="2000" dirty="0"/>
              <a:t> </a:t>
            </a:r>
            <a:r>
              <a:rPr lang="it-IT" sz="2000" dirty="0" err="1"/>
              <a:t>cell</a:t>
            </a:r>
            <a:r>
              <a:rPr lang="it-IT" sz="2000" dirty="0"/>
              <a:t> </a:t>
            </a:r>
            <a:r>
              <a:rPr lang="it-IT" sz="2000" dirty="0" err="1"/>
              <a:t>types</a:t>
            </a:r>
            <a:r>
              <a:rPr lang="it-IT" sz="2000" dirty="0"/>
              <a:t> in the </a:t>
            </a:r>
            <a:r>
              <a:rPr lang="it-IT" sz="2000" dirty="0" err="1"/>
              <a:t>brain</a:t>
            </a:r>
            <a:r>
              <a:rPr lang="it-IT" sz="2000" dirty="0"/>
              <a:t> </a:t>
            </a:r>
            <a:r>
              <a:rPr lang="it-IT" sz="2000" dirty="0" err="1"/>
              <a:t>that</a:t>
            </a:r>
            <a:r>
              <a:rPr lang="it-IT" sz="2000" dirty="0"/>
              <a:t> are </a:t>
            </a:r>
            <a:r>
              <a:rPr lang="it-IT" sz="2000" dirty="0" err="1"/>
              <a:t>infected</a:t>
            </a:r>
            <a:r>
              <a:rPr lang="it-IT" sz="2000" dirty="0"/>
              <a:t> </a:t>
            </a:r>
            <a:r>
              <a:rPr lang="it-IT" sz="2000" dirty="0" err="1"/>
              <a:t>with</a:t>
            </a:r>
            <a:r>
              <a:rPr lang="it-IT" sz="2000" dirty="0"/>
              <a:t> HIV. </a:t>
            </a:r>
            <a:r>
              <a:rPr lang="it-IT" sz="2000" dirty="0" err="1"/>
              <a:t>It</a:t>
            </a:r>
            <a:r>
              <a:rPr lang="it-IT" sz="2000" dirty="0"/>
              <a:t> </a:t>
            </a:r>
            <a:r>
              <a:rPr lang="it-IT" sz="2000" dirty="0" err="1"/>
              <a:t>is</a:t>
            </a:r>
            <a:r>
              <a:rPr lang="it-IT" sz="2000" dirty="0"/>
              <a:t> </a:t>
            </a:r>
            <a:r>
              <a:rPr lang="it-IT" sz="2000" dirty="0" err="1"/>
              <a:t>believed</a:t>
            </a:r>
            <a:r>
              <a:rPr lang="it-IT" sz="2000" dirty="0"/>
              <a:t> </a:t>
            </a:r>
            <a:r>
              <a:rPr lang="it-IT" sz="2000" dirty="0" err="1"/>
              <a:t>that</a:t>
            </a:r>
            <a:r>
              <a:rPr lang="it-IT" sz="2000" dirty="0"/>
              <a:t> HIV </a:t>
            </a:r>
            <a:r>
              <a:rPr lang="it-IT" sz="2000" dirty="0" err="1"/>
              <a:t>is</a:t>
            </a:r>
            <a:r>
              <a:rPr lang="it-IT" sz="2000" dirty="0"/>
              <a:t> </a:t>
            </a:r>
            <a:r>
              <a:rPr lang="it-IT" sz="2000" dirty="0" err="1"/>
              <a:t>carried</a:t>
            </a:r>
            <a:r>
              <a:rPr lang="it-IT" sz="2000" dirty="0"/>
              <a:t> </a:t>
            </a:r>
            <a:r>
              <a:rPr lang="it-IT" sz="2000" dirty="0" err="1"/>
              <a:t>into</a:t>
            </a:r>
            <a:r>
              <a:rPr lang="it-IT" sz="2000" dirty="0"/>
              <a:t> the </a:t>
            </a:r>
            <a:r>
              <a:rPr lang="it-IT" sz="2000" dirty="0" err="1"/>
              <a:t>brain</a:t>
            </a:r>
            <a:r>
              <a:rPr lang="it-IT" sz="2000" dirty="0"/>
              <a:t> </a:t>
            </a:r>
            <a:r>
              <a:rPr lang="it-IT" sz="2000" dirty="0" err="1"/>
              <a:t>by</a:t>
            </a:r>
            <a:r>
              <a:rPr lang="it-IT" sz="2000" dirty="0"/>
              <a:t> </a:t>
            </a:r>
            <a:r>
              <a:rPr lang="it-IT" sz="2000" dirty="0" err="1"/>
              <a:t>infected</a:t>
            </a:r>
            <a:r>
              <a:rPr lang="it-IT" sz="2000" dirty="0"/>
              <a:t> </a:t>
            </a:r>
            <a:r>
              <a:rPr lang="it-IT" sz="2000" dirty="0" err="1"/>
              <a:t>monocytes</a:t>
            </a:r>
            <a:r>
              <a:rPr lang="it-IT" sz="2000" dirty="0"/>
              <a:t>. In </a:t>
            </a:r>
            <a:r>
              <a:rPr lang="it-IT" sz="2000" dirty="0" err="1"/>
              <a:t>keeping</a:t>
            </a:r>
            <a:r>
              <a:rPr lang="it-IT" sz="2000" dirty="0"/>
              <a:t> </a:t>
            </a:r>
            <a:r>
              <a:rPr lang="it-IT" sz="2000" dirty="0" err="1"/>
              <a:t>with</a:t>
            </a:r>
            <a:r>
              <a:rPr lang="it-IT" sz="2000" dirty="0"/>
              <a:t> </a:t>
            </a:r>
            <a:r>
              <a:rPr lang="it-IT" sz="2000" dirty="0" err="1"/>
              <a:t>this</a:t>
            </a:r>
            <a:r>
              <a:rPr lang="it-IT" sz="2000" dirty="0"/>
              <a:t>, the HIV </a:t>
            </a:r>
            <a:r>
              <a:rPr lang="it-IT" sz="2000" dirty="0" err="1"/>
              <a:t>isolates</a:t>
            </a:r>
            <a:r>
              <a:rPr lang="it-IT" sz="2000" dirty="0"/>
              <a:t> </a:t>
            </a:r>
            <a:r>
              <a:rPr lang="it-IT" sz="2000" dirty="0" err="1"/>
              <a:t>from</a:t>
            </a:r>
            <a:r>
              <a:rPr lang="it-IT" sz="2000" dirty="0"/>
              <a:t> the </a:t>
            </a:r>
            <a:r>
              <a:rPr lang="it-IT" sz="2000" dirty="0" err="1"/>
              <a:t>brain</a:t>
            </a:r>
            <a:r>
              <a:rPr lang="it-IT" sz="2000" dirty="0"/>
              <a:t> are </a:t>
            </a:r>
            <a:r>
              <a:rPr lang="it-IT" sz="2000" dirty="0" err="1"/>
              <a:t>almost</a:t>
            </a:r>
            <a:r>
              <a:rPr lang="it-IT" sz="2000" dirty="0"/>
              <a:t> </a:t>
            </a:r>
            <a:r>
              <a:rPr lang="it-IT" sz="2000" dirty="0" err="1"/>
              <a:t>exclusively</a:t>
            </a:r>
            <a:r>
              <a:rPr lang="it-IT" sz="2000" dirty="0"/>
              <a:t> </a:t>
            </a:r>
            <a:r>
              <a:rPr lang="it-IT" sz="2000" dirty="0" err="1"/>
              <a:t>M-tropic</a:t>
            </a:r>
            <a:r>
              <a:rPr lang="it-IT" sz="2000" dirty="0"/>
              <a:t>. The </a:t>
            </a:r>
            <a:r>
              <a:rPr lang="it-IT" sz="2000" dirty="0" err="1"/>
              <a:t>mechanism</a:t>
            </a:r>
            <a:r>
              <a:rPr lang="it-IT" sz="2000" dirty="0"/>
              <a:t> </a:t>
            </a:r>
            <a:r>
              <a:rPr lang="it-IT" sz="2000" dirty="0" err="1"/>
              <a:t>of</a:t>
            </a:r>
            <a:r>
              <a:rPr lang="it-IT" sz="2000" dirty="0"/>
              <a:t> </a:t>
            </a:r>
            <a:r>
              <a:rPr lang="it-IT" sz="2000" dirty="0" err="1"/>
              <a:t>HIV-induced</a:t>
            </a:r>
            <a:r>
              <a:rPr lang="it-IT" sz="2000" dirty="0"/>
              <a:t> </a:t>
            </a:r>
            <a:r>
              <a:rPr lang="it-IT" sz="2000" dirty="0" err="1"/>
              <a:t>damage</a:t>
            </a:r>
            <a:r>
              <a:rPr lang="it-IT" sz="2000" dirty="0"/>
              <a:t> </a:t>
            </a:r>
            <a:r>
              <a:rPr lang="it-IT" sz="2000" dirty="0" err="1"/>
              <a:t>of</a:t>
            </a:r>
            <a:r>
              <a:rPr lang="it-IT" sz="2000" dirty="0"/>
              <a:t> the </a:t>
            </a:r>
            <a:r>
              <a:rPr lang="it-IT" sz="2000" dirty="0" err="1"/>
              <a:t>brain</a:t>
            </a:r>
            <a:r>
              <a:rPr lang="it-IT" sz="2000" dirty="0"/>
              <a:t>, </a:t>
            </a:r>
            <a:r>
              <a:rPr lang="it-IT" sz="2000" dirty="0" err="1"/>
              <a:t>however</a:t>
            </a:r>
            <a:r>
              <a:rPr lang="it-IT" sz="2000" dirty="0"/>
              <a:t>, </a:t>
            </a:r>
            <a:r>
              <a:rPr lang="it-IT" sz="2000" dirty="0" err="1"/>
              <a:t>remains</a:t>
            </a:r>
            <a:r>
              <a:rPr lang="it-IT" sz="2000" dirty="0"/>
              <a:t> </a:t>
            </a:r>
            <a:r>
              <a:rPr lang="it-IT" sz="2000" dirty="0" err="1"/>
              <a:t>obscure</a:t>
            </a:r>
            <a:r>
              <a:rPr lang="it-IT" sz="2000" dirty="0"/>
              <a:t>. </a:t>
            </a:r>
          </a:p>
        </p:txBody>
      </p:sp>
      <p:pic>
        <p:nvPicPr>
          <p:cNvPr id="3" name="Immagine 2" descr="Schermata 2018-09-23 alle 11.47.54.png"/>
          <p:cNvPicPr>
            <a:picLocks noChangeAspect="1"/>
          </p:cNvPicPr>
          <p:nvPr/>
        </p:nvPicPr>
        <p:blipFill>
          <a:blip r:embed="rId2"/>
          <a:stretch>
            <a:fillRect/>
          </a:stretch>
        </p:blipFill>
        <p:spPr>
          <a:xfrm>
            <a:off x="6470694" y="733501"/>
            <a:ext cx="4011469" cy="2785954"/>
          </a:xfrm>
          <a:prstGeom prst="rect">
            <a:avLst/>
          </a:prstGeom>
        </p:spPr>
      </p:pic>
      <p:sp>
        <p:nvSpPr>
          <p:cNvPr id="4" name="Rettangolo 3"/>
          <p:cNvSpPr/>
          <p:nvPr/>
        </p:nvSpPr>
        <p:spPr>
          <a:xfrm>
            <a:off x="1898694" y="4312325"/>
            <a:ext cx="8583469" cy="1631216"/>
          </a:xfrm>
          <a:prstGeom prst="rect">
            <a:avLst/>
          </a:prstGeom>
        </p:spPr>
        <p:txBody>
          <a:bodyPr wrap="square">
            <a:spAutoFit/>
          </a:bodyPr>
          <a:lstStyle/>
          <a:p>
            <a:r>
              <a:rPr lang="it-IT" sz="2000" dirty="0" err="1"/>
              <a:t>Because</a:t>
            </a:r>
            <a:r>
              <a:rPr lang="it-IT" sz="2000" dirty="0"/>
              <a:t> </a:t>
            </a:r>
            <a:r>
              <a:rPr lang="it-IT" sz="2000" dirty="0" err="1"/>
              <a:t>neurons</a:t>
            </a:r>
            <a:r>
              <a:rPr lang="it-IT" sz="2000" dirty="0"/>
              <a:t> are </a:t>
            </a:r>
            <a:r>
              <a:rPr lang="it-IT" sz="2000" dirty="0" err="1"/>
              <a:t>not</a:t>
            </a:r>
            <a:r>
              <a:rPr lang="it-IT" sz="2000" dirty="0"/>
              <a:t> </a:t>
            </a:r>
            <a:r>
              <a:rPr lang="it-IT" sz="2000" dirty="0" err="1"/>
              <a:t>infected</a:t>
            </a:r>
            <a:r>
              <a:rPr lang="it-IT" sz="2000" dirty="0"/>
              <a:t> and the </a:t>
            </a:r>
            <a:r>
              <a:rPr lang="it-IT" sz="2000" dirty="0" err="1"/>
              <a:t>extent</a:t>
            </a:r>
            <a:r>
              <a:rPr lang="it-IT" sz="2000" dirty="0"/>
              <a:t> </a:t>
            </a:r>
            <a:r>
              <a:rPr lang="it-IT" sz="2000" dirty="0" err="1"/>
              <a:t>of</a:t>
            </a:r>
            <a:r>
              <a:rPr lang="it-IT" sz="2000" dirty="0"/>
              <a:t> </a:t>
            </a:r>
            <a:r>
              <a:rPr lang="it-IT" sz="2000" dirty="0" err="1"/>
              <a:t>neuropathologic</a:t>
            </a:r>
            <a:r>
              <a:rPr lang="it-IT" sz="2000" dirty="0"/>
              <a:t> </a:t>
            </a:r>
            <a:r>
              <a:rPr lang="it-IT" sz="2000" dirty="0" err="1"/>
              <a:t>changes</a:t>
            </a:r>
            <a:r>
              <a:rPr lang="it-IT" sz="2000" dirty="0"/>
              <a:t> </a:t>
            </a:r>
            <a:r>
              <a:rPr lang="it-IT" sz="2000" dirty="0" err="1"/>
              <a:t>is</a:t>
            </a:r>
            <a:r>
              <a:rPr lang="it-IT" sz="2000" dirty="0"/>
              <a:t> </a:t>
            </a:r>
            <a:r>
              <a:rPr lang="it-IT" sz="2000" dirty="0" err="1"/>
              <a:t>often</a:t>
            </a:r>
            <a:r>
              <a:rPr lang="it-IT" sz="2000" dirty="0"/>
              <a:t> </a:t>
            </a:r>
            <a:r>
              <a:rPr lang="it-IT" sz="2000" dirty="0" err="1"/>
              <a:t>less</a:t>
            </a:r>
            <a:r>
              <a:rPr lang="it-IT" sz="2000" dirty="0"/>
              <a:t> </a:t>
            </a:r>
            <a:r>
              <a:rPr lang="it-IT" sz="2000" dirty="0" err="1"/>
              <a:t>than</a:t>
            </a:r>
            <a:r>
              <a:rPr lang="it-IT" sz="2000" dirty="0"/>
              <a:t> </a:t>
            </a:r>
            <a:r>
              <a:rPr lang="it-IT" sz="2000" dirty="0" err="1"/>
              <a:t>might</a:t>
            </a:r>
            <a:r>
              <a:rPr lang="it-IT" sz="2000" dirty="0"/>
              <a:t> </a:t>
            </a:r>
            <a:r>
              <a:rPr lang="it-IT" sz="2000" dirty="0" err="1"/>
              <a:t>be</a:t>
            </a:r>
            <a:r>
              <a:rPr lang="it-IT" sz="2000" dirty="0"/>
              <a:t> </a:t>
            </a:r>
            <a:r>
              <a:rPr lang="it-IT" sz="2000" dirty="0" err="1"/>
              <a:t>expected</a:t>
            </a:r>
            <a:r>
              <a:rPr lang="it-IT" sz="2000" dirty="0"/>
              <a:t> </a:t>
            </a:r>
            <a:r>
              <a:rPr lang="it-IT" sz="2000" dirty="0" err="1"/>
              <a:t>from</a:t>
            </a:r>
            <a:r>
              <a:rPr lang="it-IT" sz="2000" dirty="0"/>
              <a:t> the </a:t>
            </a:r>
            <a:r>
              <a:rPr lang="it-IT" sz="2000" dirty="0" err="1"/>
              <a:t>severity</a:t>
            </a:r>
            <a:r>
              <a:rPr lang="it-IT" sz="2000" dirty="0"/>
              <a:t> </a:t>
            </a:r>
            <a:r>
              <a:rPr lang="it-IT" sz="2000" dirty="0" err="1"/>
              <a:t>of</a:t>
            </a:r>
            <a:r>
              <a:rPr lang="it-IT" sz="2000" dirty="0"/>
              <a:t> </a:t>
            </a:r>
            <a:r>
              <a:rPr lang="it-IT" sz="2000" dirty="0" err="1"/>
              <a:t>neurologic</a:t>
            </a:r>
            <a:r>
              <a:rPr lang="it-IT" sz="2000" dirty="0"/>
              <a:t> </a:t>
            </a:r>
            <a:r>
              <a:rPr lang="it-IT" sz="2000" dirty="0" err="1"/>
              <a:t>symptoms</a:t>
            </a:r>
            <a:r>
              <a:rPr lang="it-IT" sz="2000" dirty="0"/>
              <a:t>, </a:t>
            </a:r>
            <a:r>
              <a:rPr lang="it-IT" sz="2000" dirty="0" err="1"/>
              <a:t>most</a:t>
            </a:r>
            <a:r>
              <a:rPr lang="it-IT" sz="2000" dirty="0"/>
              <a:t> </a:t>
            </a:r>
            <a:r>
              <a:rPr lang="it-IT" sz="2000" dirty="0" err="1"/>
              <a:t>clinicians</a:t>
            </a:r>
            <a:r>
              <a:rPr lang="it-IT" sz="2000" dirty="0"/>
              <a:t> </a:t>
            </a:r>
            <a:r>
              <a:rPr lang="it-IT" sz="2000" dirty="0" err="1"/>
              <a:t>believe</a:t>
            </a:r>
            <a:r>
              <a:rPr lang="it-IT" sz="2000" dirty="0"/>
              <a:t> </a:t>
            </a:r>
            <a:r>
              <a:rPr lang="it-IT" sz="2000" dirty="0" err="1"/>
              <a:t>that</a:t>
            </a:r>
            <a:r>
              <a:rPr lang="it-IT" sz="2000" dirty="0"/>
              <a:t> the </a:t>
            </a:r>
            <a:r>
              <a:rPr lang="it-IT" sz="2000" dirty="0" err="1"/>
              <a:t>neurologic</a:t>
            </a:r>
            <a:r>
              <a:rPr lang="it-IT" sz="2000" dirty="0"/>
              <a:t> deficit </a:t>
            </a:r>
            <a:r>
              <a:rPr lang="it-IT" sz="2000" dirty="0" err="1"/>
              <a:t>is</a:t>
            </a:r>
            <a:r>
              <a:rPr lang="it-IT" sz="2000" dirty="0"/>
              <a:t> </a:t>
            </a:r>
            <a:r>
              <a:rPr lang="it-IT" sz="2000" dirty="0" err="1"/>
              <a:t>caused</a:t>
            </a:r>
            <a:r>
              <a:rPr lang="it-IT" sz="2000" dirty="0"/>
              <a:t> </a:t>
            </a:r>
            <a:r>
              <a:rPr lang="it-IT" sz="2000" dirty="0" err="1"/>
              <a:t>indirectly</a:t>
            </a:r>
            <a:r>
              <a:rPr lang="it-IT" sz="2000" dirty="0"/>
              <a:t> </a:t>
            </a:r>
            <a:r>
              <a:rPr lang="it-IT" sz="2000" dirty="0" err="1"/>
              <a:t>by</a:t>
            </a:r>
            <a:r>
              <a:rPr lang="it-IT" sz="2000" dirty="0"/>
              <a:t> </a:t>
            </a:r>
            <a:r>
              <a:rPr lang="it-IT" sz="2000" dirty="0" err="1"/>
              <a:t>viral</a:t>
            </a:r>
            <a:r>
              <a:rPr lang="it-IT" sz="2000" dirty="0"/>
              <a:t> </a:t>
            </a:r>
            <a:r>
              <a:rPr lang="it-IT" sz="2000" dirty="0" err="1"/>
              <a:t>products</a:t>
            </a:r>
            <a:r>
              <a:rPr lang="it-IT" sz="2000" dirty="0"/>
              <a:t> and </a:t>
            </a:r>
            <a:r>
              <a:rPr lang="it-IT" sz="2000" dirty="0" err="1"/>
              <a:t>by</a:t>
            </a:r>
            <a:r>
              <a:rPr lang="it-IT" sz="2000" dirty="0"/>
              <a:t> </a:t>
            </a:r>
            <a:r>
              <a:rPr lang="it-IT" sz="2000" dirty="0" err="1"/>
              <a:t>soluble</a:t>
            </a:r>
            <a:r>
              <a:rPr lang="it-IT" sz="2000" dirty="0"/>
              <a:t> </a:t>
            </a:r>
            <a:r>
              <a:rPr lang="it-IT" sz="2000" dirty="0" err="1"/>
              <a:t>factors</a:t>
            </a:r>
            <a:r>
              <a:rPr lang="it-IT" sz="2000" dirty="0"/>
              <a:t> </a:t>
            </a:r>
            <a:r>
              <a:rPr lang="it-IT" sz="2000" dirty="0" err="1"/>
              <a:t>produced</a:t>
            </a:r>
            <a:r>
              <a:rPr lang="it-IT" sz="2000" dirty="0"/>
              <a:t> </a:t>
            </a:r>
            <a:r>
              <a:rPr lang="it-IT" sz="2000" dirty="0" err="1"/>
              <a:t>by</a:t>
            </a:r>
            <a:r>
              <a:rPr lang="it-IT" sz="2000" dirty="0"/>
              <a:t> </a:t>
            </a:r>
            <a:r>
              <a:rPr lang="it-IT" sz="2000" dirty="0" err="1"/>
              <a:t>infected</a:t>
            </a:r>
            <a:r>
              <a:rPr lang="it-IT" sz="2000" dirty="0"/>
              <a:t> microglia, </a:t>
            </a:r>
            <a:r>
              <a:rPr lang="it-IT" sz="2000" dirty="0" err="1"/>
              <a:t>such</a:t>
            </a:r>
            <a:r>
              <a:rPr lang="it-IT" sz="2000" dirty="0"/>
              <a:t> </a:t>
            </a:r>
            <a:r>
              <a:rPr lang="it-IT" sz="2000" dirty="0" err="1"/>
              <a:t>as</a:t>
            </a:r>
            <a:r>
              <a:rPr lang="it-IT" sz="2000" dirty="0"/>
              <a:t> the </a:t>
            </a:r>
            <a:r>
              <a:rPr lang="it-IT" sz="2000" dirty="0" err="1"/>
              <a:t>cytokines</a:t>
            </a:r>
            <a:r>
              <a:rPr lang="it-IT" sz="2000" dirty="0"/>
              <a:t> IL-1, TNF, and IL-6.</a:t>
            </a:r>
          </a:p>
        </p:txBody>
      </p:sp>
    </p:spTree>
    <p:extLst>
      <p:ext uri="{BB962C8B-B14F-4D97-AF65-F5344CB8AC3E}">
        <p14:creationId xmlns:p14="http://schemas.microsoft.com/office/powerpoint/2010/main" val="3068644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08-28 alle 17.58.44.png"/>
          <p:cNvPicPr>
            <a:picLocks noChangeAspect="1"/>
          </p:cNvPicPr>
          <p:nvPr/>
        </p:nvPicPr>
        <p:blipFill>
          <a:blip r:embed="rId2"/>
          <a:stretch>
            <a:fillRect/>
          </a:stretch>
        </p:blipFill>
        <p:spPr>
          <a:xfrm>
            <a:off x="1679576" y="1"/>
            <a:ext cx="4073525" cy="6858001"/>
          </a:xfrm>
          <a:prstGeom prst="rect">
            <a:avLst/>
          </a:prstGeom>
        </p:spPr>
      </p:pic>
      <p:sp>
        <p:nvSpPr>
          <p:cNvPr id="5" name="Rettangolo 4"/>
          <p:cNvSpPr/>
          <p:nvPr/>
        </p:nvSpPr>
        <p:spPr>
          <a:xfrm>
            <a:off x="6096000" y="458956"/>
            <a:ext cx="4229100" cy="5693866"/>
          </a:xfrm>
          <a:prstGeom prst="rect">
            <a:avLst/>
          </a:prstGeom>
        </p:spPr>
        <p:txBody>
          <a:bodyPr wrap="square">
            <a:spAutoFit/>
          </a:bodyPr>
          <a:lstStyle/>
          <a:p>
            <a:r>
              <a:rPr lang="it-IT" sz="2400" b="1" dirty="0" err="1"/>
              <a:t>Pathogenesis</a:t>
            </a:r>
            <a:r>
              <a:rPr lang="it-IT" sz="2400" b="1" dirty="0"/>
              <a:t> </a:t>
            </a:r>
            <a:r>
              <a:rPr lang="it-IT" sz="2400" b="1" dirty="0" err="1"/>
              <a:t>of</a:t>
            </a:r>
            <a:r>
              <a:rPr lang="it-IT" sz="2400" b="1" dirty="0"/>
              <a:t> HIV-1 </a:t>
            </a:r>
            <a:r>
              <a:rPr lang="it-IT" sz="2400" b="1" dirty="0" err="1"/>
              <a:t>infection</a:t>
            </a:r>
            <a:endParaRPr lang="it-IT" sz="2400" b="1" dirty="0"/>
          </a:p>
          <a:p>
            <a:r>
              <a:rPr lang="it-IT" sz="2000" dirty="0"/>
              <a:t>The </a:t>
            </a:r>
            <a:r>
              <a:rPr lang="it-IT" sz="2000" dirty="0" err="1"/>
              <a:t>initial</a:t>
            </a:r>
            <a:r>
              <a:rPr lang="it-IT" sz="2000" dirty="0"/>
              <a:t> </a:t>
            </a:r>
            <a:r>
              <a:rPr lang="it-IT" sz="2000" dirty="0" err="1"/>
              <a:t>infection</a:t>
            </a:r>
            <a:r>
              <a:rPr lang="it-IT" sz="2000" dirty="0"/>
              <a:t> </a:t>
            </a:r>
            <a:r>
              <a:rPr lang="it-IT" sz="2000" dirty="0" err="1"/>
              <a:t>starts</a:t>
            </a:r>
            <a:r>
              <a:rPr lang="it-IT" sz="2000" dirty="0"/>
              <a:t> in </a:t>
            </a:r>
            <a:r>
              <a:rPr lang="it-IT" sz="2000" dirty="0" err="1"/>
              <a:t>mucosal</a:t>
            </a:r>
            <a:r>
              <a:rPr lang="it-IT" sz="2000" dirty="0"/>
              <a:t> </a:t>
            </a:r>
            <a:r>
              <a:rPr lang="it-IT" sz="2000" dirty="0" err="1"/>
              <a:t>tissues</a:t>
            </a:r>
            <a:r>
              <a:rPr lang="it-IT" sz="2000" dirty="0"/>
              <a:t>, </a:t>
            </a:r>
            <a:r>
              <a:rPr lang="it-IT" sz="2000" dirty="0" err="1"/>
              <a:t>involving</a:t>
            </a:r>
            <a:r>
              <a:rPr lang="it-IT" sz="2000" dirty="0"/>
              <a:t> </a:t>
            </a:r>
            <a:r>
              <a:rPr lang="it-IT" sz="2000" dirty="0" err="1"/>
              <a:t>mainly</a:t>
            </a:r>
            <a:r>
              <a:rPr lang="it-IT" sz="2000" dirty="0"/>
              <a:t> </a:t>
            </a:r>
            <a:r>
              <a:rPr lang="it-IT" sz="2000" dirty="0" err="1"/>
              <a:t>memory</a:t>
            </a:r>
            <a:r>
              <a:rPr lang="it-IT" sz="2000" dirty="0"/>
              <a:t> CD4+ </a:t>
            </a:r>
            <a:r>
              <a:rPr lang="it-IT" sz="2000" dirty="0" err="1"/>
              <a:t>T</a:t>
            </a:r>
            <a:r>
              <a:rPr lang="it-IT" sz="2000" dirty="0"/>
              <a:t> </a:t>
            </a:r>
            <a:r>
              <a:rPr lang="it-IT" sz="2000" dirty="0" err="1"/>
              <a:t>cells</a:t>
            </a:r>
            <a:r>
              <a:rPr lang="it-IT" sz="2000" dirty="0"/>
              <a:t> and </a:t>
            </a:r>
            <a:r>
              <a:rPr lang="it-IT" sz="2000" dirty="0" err="1"/>
              <a:t>dendritic</a:t>
            </a:r>
            <a:r>
              <a:rPr lang="it-IT" sz="2000" dirty="0"/>
              <a:t> </a:t>
            </a:r>
            <a:r>
              <a:rPr lang="it-IT" sz="2000" dirty="0" err="1"/>
              <a:t>cells</a:t>
            </a:r>
            <a:r>
              <a:rPr lang="it-IT" sz="2000" dirty="0"/>
              <a:t>, and </a:t>
            </a:r>
            <a:r>
              <a:rPr lang="it-IT" sz="2000" dirty="0" err="1"/>
              <a:t>spreads</a:t>
            </a:r>
            <a:r>
              <a:rPr lang="it-IT" sz="2000" dirty="0"/>
              <a:t> </a:t>
            </a:r>
            <a:r>
              <a:rPr lang="it-IT" sz="2000" dirty="0" err="1"/>
              <a:t>to</a:t>
            </a:r>
            <a:r>
              <a:rPr lang="it-IT" sz="2000" dirty="0"/>
              <a:t> </a:t>
            </a:r>
            <a:r>
              <a:rPr lang="it-IT" sz="2000" dirty="0" err="1"/>
              <a:t>lymph</a:t>
            </a:r>
            <a:r>
              <a:rPr lang="it-IT" sz="2000" dirty="0"/>
              <a:t> </a:t>
            </a:r>
            <a:r>
              <a:rPr lang="it-IT" sz="2000" dirty="0" err="1"/>
              <a:t>nodes</a:t>
            </a:r>
            <a:r>
              <a:rPr lang="it-IT" sz="2000" dirty="0"/>
              <a:t>. </a:t>
            </a:r>
            <a:r>
              <a:rPr lang="it-IT" sz="2000" dirty="0" err="1"/>
              <a:t>Viral</a:t>
            </a:r>
            <a:r>
              <a:rPr lang="it-IT" sz="2000" dirty="0"/>
              <a:t> </a:t>
            </a:r>
            <a:r>
              <a:rPr lang="it-IT" sz="2000" dirty="0" err="1"/>
              <a:t>replication</a:t>
            </a:r>
            <a:r>
              <a:rPr lang="it-IT" sz="2000" dirty="0"/>
              <a:t> </a:t>
            </a:r>
            <a:r>
              <a:rPr lang="it-IT" sz="2000" dirty="0" err="1"/>
              <a:t>leads</a:t>
            </a:r>
            <a:r>
              <a:rPr lang="it-IT" sz="2000" dirty="0"/>
              <a:t> </a:t>
            </a:r>
            <a:r>
              <a:rPr lang="it-IT" sz="2000" dirty="0" err="1"/>
              <a:t>to</a:t>
            </a:r>
            <a:r>
              <a:rPr lang="it-IT" sz="2000" dirty="0"/>
              <a:t> viremia and </a:t>
            </a:r>
            <a:r>
              <a:rPr lang="it-IT" sz="2000" dirty="0" err="1"/>
              <a:t>widespread</a:t>
            </a:r>
            <a:r>
              <a:rPr lang="it-IT" sz="2000" dirty="0"/>
              <a:t> </a:t>
            </a:r>
            <a:r>
              <a:rPr lang="it-IT" sz="2000" dirty="0" err="1"/>
              <a:t>seeding</a:t>
            </a:r>
            <a:r>
              <a:rPr lang="it-IT" sz="2000" dirty="0"/>
              <a:t> </a:t>
            </a:r>
            <a:r>
              <a:rPr lang="it-IT" sz="2000" dirty="0" err="1"/>
              <a:t>of</a:t>
            </a:r>
            <a:r>
              <a:rPr lang="it-IT" sz="2000" dirty="0"/>
              <a:t> </a:t>
            </a:r>
            <a:r>
              <a:rPr lang="it-IT" sz="2000" dirty="0" err="1"/>
              <a:t>lymphoid</a:t>
            </a:r>
            <a:r>
              <a:rPr lang="it-IT" sz="2000" dirty="0"/>
              <a:t> </a:t>
            </a:r>
            <a:r>
              <a:rPr lang="it-IT" sz="2000" dirty="0" err="1"/>
              <a:t>tissue</a:t>
            </a:r>
            <a:r>
              <a:rPr lang="it-IT" sz="2000" dirty="0"/>
              <a:t>. The viremia </a:t>
            </a:r>
            <a:r>
              <a:rPr lang="it-IT" sz="2000" dirty="0" err="1"/>
              <a:t>is</a:t>
            </a:r>
            <a:r>
              <a:rPr lang="it-IT" sz="2000" dirty="0"/>
              <a:t> </a:t>
            </a:r>
            <a:r>
              <a:rPr lang="it-IT" sz="2000" dirty="0" err="1"/>
              <a:t>controlled</a:t>
            </a:r>
            <a:r>
              <a:rPr lang="it-IT" sz="2000" dirty="0"/>
              <a:t> </a:t>
            </a:r>
            <a:r>
              <a:rPr lang="it-IT" sz="2000" dirty="0" err="1"/>
              <a:t>by</a:t>
            </a:r>
            <a:r>
              <a:rPr lang="it-IT" sz="2000" dirty="0"/>
              <a:t> the </a:t>
            </a:r>
            <a:r>
              <a:rPr lang="it-IT" sz="2000" dirty="0" err="1"/>
              <a:t>host</a:t>
            </a:r>
            <a:r>
              <a:rPr lang="it-IT" sz="2000" dirty="0"/>
              <a:t> immune </a:t>
            </a:r>
            <a:r>
              <a:rPr lang="it-IT" sz="2000" dirty="0" err="1"/>
              <a:t>response</a:t>
            </a:r>
            <a:r>
              <a:rPr lang="it-IT" sz="2000" dirty="0"/>
              <a:t>, and the </a:t>
            </a:r>
            <a:r>
              <a:rPr lang="it-IT" sz="2000" dirty="0" err="1"/>
              <a:t>patient</a:t>
            </a:r>
            <a:r>
              <a:rPr lang="it-IT" sz="2000" dirty="0"/>
              <a:t> </a:t>
            </a:r>
            <a:r>
              <a:rPr lang="it-IT" sz="2000" dirty="0" err="1"/>
              <a:t>then</a:t>
            </a:r>
            <a:r>
              <a:rPr lang="it-IT" sz="2000" dirty="0"/>
              <a:t> </a:t>
            </a:r>
            <a:r>
              <a:rPr lang="it-IT" sz="2000" dirty="0" err="1"/>
              <a:t>enters</a:t>
            </a:r>
            <a:r>
              <a:rPr lang="it-IT" sz="2000" dirty="0"/>
              <a:t> a </a:t>
            </a:r>
            <a:r>
              <a:rPr lang="it-IT" sz="2000" dirty="0" err="1"/>
              <a:t>phase</a:t>
            </a:r>
            <a:r>
              <a:rPr lang="it-IT" sz="2000" dirty="0"/>
              <a:t> </a:t>
            </a:r>
            <a:r>
              <a:rPr lang="it-IT" sz="2000" dirty="0" err="1"/>
              <a:t>of</a:t>
            </a:r>
            <a:r>
              <a:rPr lang="it-IT" sz="2000" dirty="0"/>
              <a:t> </a:t>
            </a:r>
            <a:r>
              <a:rPr lang="it-IT" sz="2000" dirty="0" err="1"/>
              <a:t>clinical</a:t>
            </a:r>
            <a:r>
              <a:rPr lang="it-IT" sz="2000" dirty="0"/>
              <a:t> </a:t>
            </a:r>
            <a:r>
              <a:rPr lang="it-IT" sz="2000" dirty="0" err="1"/>
              <a:t>latency</a:t>
            </a:r>
            <a:r>
              <a:rPr lang="it-IT" sz="2000" dirty="0"/>
              <a:t>. </a:t>
            </a:r>
            <a:r>
              <a:rPr lang="it-IT" sz="2000" dirty="0" err="1"/>
              <a:t>During</a:t>
            </a:r>
            <a:r>
              <a:rPr lang="it-IT" sz="2000" dirty="0"/>
              <a:t> </a:t>
            </a:r>
            <a:r>
              <a:rPr lang="it-IT" sz="2000" dirty="0" err="1"/>
              <a:t>this</a:t>
            </a:r>
            <a:r>
              <a:rPr lang="it-IT" sz="2000" dirty="0"/>
              <a:t> </a:t>
            </a:r>
            <a:r>
              <a:rPr lang="it-IT" sz="2000" dirty="0" err="1"/>
              <a:t>phase</a:t>
            </a:r>
            <a:r>
              <a:rPr lang="it-IT" sz="2000" dirty="0"/>
              <a:t>, </a:t>
            </a:r>
            <a:r>
              <a:rPr lang="it-IT" sz="2000" dirty="0" err="1"/>
              <a:t>viral</a:t>
            </a:r>
            <a:r>
              <a:rPr lang="it-IT" sz="2000" dirty="0"/>
              <a:t> </a:t>
            </a:r>
            <a:r>
              <a:rPr lang="it-IT" sz="2000" dirty="0" err="1"/>
              <a:t>replication</a:t>
            </a:r>
            <a:r>
              <a:rPr lang="it-IT" sz="2000" dirty="0"/>
              <a:t> in </a:t>
            </a:r>
            <a:r>
              <a:rPr lang="it-IT" sz="2000" dirty="0" err="1"/>
              <a:t>both</a:t>
            </a:r>
            <a:r>
              <a:rPr lang="it-IT" sz="2000" dirty="0"/>
              <a:t> </a:t>
            </a:r>
            <a:r>
              <a:rPr lang="it-IT" sz="2000" dirty="0" err="1"/>
              <a:t>T</a:t>
            </a:r>
            <a:r>
              <a:rPr lang="it-IT" sz="2000" dirty="0"/>
              <a:t> </a:t>
            </a:r>
            <a:r>
              <a:rPr lang="it-IT" sz="2000" dirty="0" err="1"/>
              <a:t>cells</a:t>
            </a:r>
            <a:r>
              <a:rPr lang="it-IT" sz="2000" dirty="0"/>
              <a:t> and </a:t>
            </a:r>
            <a:r>
              <a:rPr lang="it-IT" sz="2000" dirty="0" err="1"/>
              <a:t>macrophages</a:t>
            </a:r>
            <a:r>
              <a:rPr lang="it-IT" sz="2000" dirty="0"/>
              <a:t> </a:t>
            </a:r>
            <a:r>
              <a:rPr lang="it-IT" sz="2000" dirty="0" err="1"/>
              <a:t>continues</a:t>
            </a:r>
            <a:r>
              <a:rPr lang="it-IT" sz="2000" dirty="0"/>
              <a:t> </a:t>
            </a:r>
            <a:r>
              <a:rPr lang="it-IT" sz="2000" dirty="0" err="1"/>
              <a:t>unabated</a:t>
            </a:r>
            <a:r>
              <a:rPr lang="it-IT" sz="2000" dirty="0"/>
              <a:t>, </a:t>
            </a:r>
            <a:r>
              <a:rPr lang="it-IT" sz="2000" dirty="0" err="1"/>
              <a:t>but</a:t>
            </a:r>
            <a:r>
              <a:rPr lang="it-IT" sz="2000" dirty="0"/>
              <a:t> </a:t>
            </a:r>
            <a:r>
              <a:rPr lang="it-IT" sz="2000" dirty="0" err="1"/>
              <a:t>there</a:t>
            </a:r>
            <a:r>
              <a:rPr lang="it-IT" sz="2000" dirty="0"/>
              <a:t> </a:t>
            </a:r>
            <a:r>
              <a:rPr lang="it-IT" sz="2000" dirty="0" err="1"/>
              <a:t>is</a:t>
            </a:r>
            <a:r>
              <a:rPr lang="it-IT" sz="2000" dirty="0"/>
              <a:t> some immune </a:t>
            </a:r>
            <a:r>
              <a:rPr lang="it-IT" sz="2000" dirty="0" err="1"/>
              <a:t>containment</a:t>
            </a:r>
            <a:r>
              <a:rPr lang="it-IT" sz="2000" dirty="0"/>
              <a:t> </a:t>
            </a:r>
            <a:r>
              <a:rPr lang="it-IT" sz="2000" dirty="0" err="1"/>
              <a:t>of</a:t>
            </a:r>
            <a:r>
              <a:rPr lang="it-IT" sz="2000" dirty="0"/>
              <a:t> virus. A </a:t>
            </a:r>
            <a:r>
              <a:rPr lang="it-IT" sz="2000" dirty="0" err="1"/>
              <a:t>gradual</a:t>
            </a:r>
            <a:r>
              <a:rPr lang="it-IT" sz="2000" dirty="0"/>
              <a:t> </a:t>
            </a:r>
            <a:r>
              <a:rPr lang="it-IT" sz="2000" dirty="0" err="1"/>
              <a:t>erosion</a:t>
            </a:r>
            <a:r>
              <a:rPr lang="it-IT" sz="2000" dirty="0"/>
              <a:t> </a:t>
            </a:r>
            <a:r>
              <a:rPr lang="it-IT" sz="2000" dirty="0" err="1"/>
              <a:t>of</a:t>
            </a:r>
            <a:r>
              <a:rPr lang="it-IT" sz="2000" dirty="0"/>
              <a:t> CD4+ </a:t>
            </a:r>
            <a:r>
              <a:rPr lang="it-IT" sz="2000" dirty="0" err="1"/>
              <a:t>cells</a:t>
            </a:r>
            <a:r>
              <a:rPr lang="it-IT" sz="2000" dirty="0"/>
              <a:t> </a:t>
            </a:r>
            <a:r>
              <a:rPr lang="it-IT" sz="2000" dirty="0" err="1"/>
              <a:t>continues</a:t>
            </a:r>
            <a:r>
              <a:rPr lang="it-IT" sz="2000" dirty="0"/>
              <a:t>, and, </a:t>
            </a:r>
            <a:r>
              <a:rPr lang="it-IT" sz="2000" dirty="0" err="1"/>
              <a:t>ultimately</a:t>
            </a:r>
            <a:r>
              <a:rPr lang="it-IT" sz="2000" dirty="0"/>
              <a:t>, CD4+ </a:t>
            </a:r>
            <a:r>
              <a:rPr lang="it-IT" sz="2000" dirty="0" err="1"/>
              <a:t>T-cell</a:t>
            </a:r>
            <a:r>
              <a:rPr lang="it-IT" sz="2000" dirty="0"/>
              <a:t> </a:t>
            </a:r>
            <a:r>
              <a:rPr lang="it-IT" sz="2000" dirty="0" err="1"/>
              <a:t>numbers</a:t>
            </a:r>
            <a:r>
              <a:rPr lang="it-IT" sz="2000" dirty="0"/>
              <a:t> </a:t>
            </a:r>
            <a:r>
              <a:rPr lang="it-IT" sz="2000" dirty="0" err="1"/>
              <a:t>decline</a:t>
            </a:r>
            <a:r>
              <a:rPr lang="it-IT" sz="2000" dirty="0"/>
              <a:t> and the </a:t>
            </a:r>
            <a:r>
              <a:rPr lang="it-IT" sz="2000" dirty="0" err="1"/>
              <a:t>patient</a:t>
            </a:r>
            <a:r>
              <a:rPr lang="it-IT" sz="2000" dirty="0"/>
              <a:t> </a:t>
            </a:r>
            <a:r>
              <a:rPr lang="it-IT" sz="2000" dirty="0" err="1"/>
              <a:t>develops</a:t>
            </a:r>
            <a:r>
              <a:rPr lang="it-IT" sz="2000" dirty="0"/>
              <a:t> </a:t>
            </a:r>
            <a:r>
              <a:rPr lang="it-IT" sz="2000" dirty="0" err="1"/>
              <a:t>clinical</a:t>
            </a:r>
            <a:r>
              <a:rPr lang="it-IT" sz="2000" dirty="0"/>
              <a:t> </a:t>
            </a:r>
            <a:r>
              <a:rPr lang="it-IT" sz="2000" dirty="0" err="1"/>
              <a:t>symptoms</a:t>
            </a:r>
            <a:r>
              <a:rPr lang="it-IT" sz="2000" dirty="0"/>
              <a:t> </a:t>
            </a:r>
            <a:r>
              <a:rPr lang="it-IT" sz="2000" dirty="0" err="1"/>
              <a:t>of</a:t>
            </a:r>
            <a:r>
              <a:rPr lang="it-IT" sz="2000" dirty="0"/>
              <a:t> </a:t>
            </a:r>
            <a:r>
              <a:rPr lang="it-IT" sz="2000" dirty="0" err="1"/>
              <a:t>full-blown</a:t>
            </a:r>
            <a:r>
              <a:rPr lang="it-IT" sz="2000" dirty="0"/>
              <a:t> AIDS. </a:t>
            </a:r>
          </a:p>
        </p:txBody>
      </p:sp>
    </p:spTree>
    <p:extLst>
      <p:ext uri="{BB962C8B-B14F-4D97-AF65-F5344CB8AC3E}">
        <p14:creationId xmlns:p14="http://schemas.microsoft.com/office/powerpoint/2010/main" val="1783322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906723" y="313111"/>
            <a:ext cx="8541648" cy="1477328"/>
          </a:xfrm>
          <a:prstGeom prst="rect">
            <a:avLst/>
          </a:prstGeom>
        </p:spPr>
        <p:txBody>
          <a:bodyPr wrap="square">
            <a:spAutoFit/>
          </a:bodyPr>
          <a:lstStyle/>
          <a:p>
            <a:r>
              <a:rPr lang="it-IT" b="1" dirty="0" err="1"/>
              <a:t>Clinical</a:t>
            </a:r>
            <a:r>
              <a:rPr lang="it-IT" b="1" dirty="0"/>
              <a:t> </a:t>
            </a:r>
            <a:r>
              <a:rPr lang="it-IT" b="1" dirty="0" err="1"/>
              <a:t>course</a:t>
            </a:r>
            <a:r>
              <a:rPr lang="it-IT" b="1" dirty="0"/>
              <a:t> </a:t>
            </a:r>
            <a:r>
              <a:rPr lang="it-IT" b="1" dirty="0" err="1"/>
              <a:t>of</a:t>
            </a:r>
            <a:r>
              <a:rPr lang="it-IT" b="1" dirty="0"/>
              <a:t> HIV </a:t>
            </a:r>
            <a:r>
              <a:rPr lang="it-IT" b="1" dirty="0" err="1"/>
              <a:t>infection</a:t>
            </a:r>
            <a:r>
              <a:rPr lang="it-IT" dirty="0"/>
              <a:t>. (A) </a:t>
            </a:r>
            <a:r>
              <a:rPr lang="it-IT" dirty="0" err="1"/>
              <a:t>During</a:t>
            </a:r>
            <a:r>
              <a:rPr lang="it-IT" dirty="0"/>
              <a:t> the </a:t>
            </a:r>
            <a:r>
              <a:rPr lang="it-IT" dirty="0" err="1"/>
              <a:t>early</a:t>
            </a:r>
            <a:r>
              <a:rPr lang="it-IT" dirty="0"/>
              <a:t> </a:t>
            </a:r>
            <a:r>
              <a:rPr lang="it-IT" dirty="0" err="1"/>
              <a:t>period</a:t>
            </a:r>
            <a:r>
              <a:rPr lang="it-IT" dirty="0"/>
              <a:t> </a:t>
            </a:r>
            <a:r>
              <a:rPr lang="it-IT" dirty="0" err="1"/>
              <a:t>after</a:t>
            </a:r>
            <a:r>
              <a:rPr lang="it-IT" dirty="0"/>
              <a:t> </a:t>
            </a:r>
            <a:r>
              <a:rPr lang="it-IT" dirty="0" err="1"/>
              <a:t>primary</a:t>
            </a:r>
            <a:r>
              <a:rPr lang="it-IT" dirty="0"/>
              <a:t> </a:t>
            </a:r>
            <a:r>
              <a:rPr lang="it-IT" dirty="0" err="1"/>
              <a:t>infection</a:t>
            </a:r>
            <a:r>
              <a:rPr lang="it-IT" dirty="0"/>
              <a:t>, </a:t>
            </a:r>
            <a:r>
              <a:rPr lang="it-IT" dirty="0" err="1"/>
              <a:t>there</a:t>
            </a:r>
            <a:r>
              <a:rPr lang="it-IT" dirty="0"/>
              <a:t> </a:t>
            </a:r>
            <a:r>
              <a:rPr lang="it-IT" dirty="0" err="1"/>
              <a:t>is</a:t>
            </a:r>
            <a:r>
              <a:rPr lang="it-IT" dirty="0"/>
              <a:t> </a:t>
            </a:r>
            <a:r>
              <a:rPr lang="it-IT" dirty="0" err="1"/>
              <a:t>dissemination</a:t>
            </a:r>
            <a:r>
              <a:rPr lang="it-IT" dirty="0"/>
              <a:t> </a:t>
            </a:r>
            <a:r>
              <a:rPr lang="it-IT" dirty="0" err="1"/>
              <a:t>of</a:t>
            </a:r>
            <a:r>
              <a:rPr lang="it-IT" dirty="0"/>
              <a:t> virus, </a:t>
            </a:r>
            <a:r>
              <a:rPr lang="it-IT" dirty="0" err="1"/>
              <a:t>development</a:t>
            </a:r>
            <a:r>
              <a:rPr lang="it-IT" dirty="0"/>
              <a:t> </a:t>
            </a:r>
            <a:r>
              <a:rPr lang="it-IT" dirty="0" err="1"/>
              <a:t>of</a:t>
            </a:r>
            <a:r>
              <a:rPr lang="it-IT" dirty="0"/>
              <a:t> </a:t>
            </a:r>
            <a:r>
              <a:rPr lang="it-IT" dirty="0" err="1"/>
              <a:t>an</a:t>
            </a:r>
            <a:r>
              <a:rPr lang="it-IT" dirty="0"/>
              <a:t> immune </a:t>
            </a:r>
            <a:r>
              <a:rPr lang="it-IT" dirty="0" err="1"/>
              <a:t>response</a:t>
            </a:r>
            <a:r>
              <a:rPr lang="it-IT" dirty="0"/>
              <a:t> </a:t>
            </a:r>
            <a:r>
              <a:rPr lang="it-IT" dirty="0" err="1"/>
              <a:t>to</a:t>
            </a:r>
            <a:r>
              <a:rPr lang="it-IT" dirty="0"/>
              <a:t> HIV, and </a:t>
            </a:r>
            <a:r>
              <a:rPr lang="it-IT" dirty="0" err="1"/>
              <a:t>often</a:t>
            </a:r>
            <a:r>
              <a:rPr lang="it-IT" dirty="0"/>
              <a:t> </a:t>
            </a:r>
            <a:r>
              <a:rPr lang="it-IT" dirty="0" err="1"/>
              <a:t>an</a:t>
            </a:r>
            <a:r>
              <a:rPr lang="it-IT" dirty="0"/>
              <a:t> acute </a:t>
            </a:r>
            <a:r>
              <a:rPr lang="it-IT" dirty="0" err="1"/>
              <a:t>viral</a:t>
            </a:r>
            <a:r>
              <a:rPr lang="it-IT" dirty="0"/>
              <a:t> </a:t>
            </a:r>
            <a:r>
              <a:rPr lang="it-IT" dirty="0" err="1"/>
              <a:t>syndrome</a:t>
            </a:r>
            <a:r>
              <a:rPr lang="it-IT" dirty="0"/>
              <a:t>. </a:t>
            </a:r>
            <a:r>
              <a:rPr lang="it-IT" dirty="0" err="1"/>
              <a:t>During</a:t>
            </a:r>
            <a:r>
              <a:rPr lang="it-IT" dirty="0"/>
              <a:t> the </a:t>
            </a:r>
            <a:r>
              <a:rPr lang="it-IT" dirty="0" err="1"/>
              <a:t>period</a:t>
            </a:r>
            <a:r>
              <a:rPr lang="it-IT" dirty="0"/>
              <a:t> </a:t>
            </a:r>
            <a:r>
              <a:rPr lang="it-IT" dirty="0" err="1"/>
              <a:t>of</a:t>
            </a:r>
            <a:r>
              <a:rPr lang="it-IT" dirty="0"/>
              <a:t> </a:t>
            </a:r>
            <a:r>
              <a:rPr lang="it-IT" dirty="0" err="1"/>
              <a:t>clinical</a:t>
            </a:r>
            <a:r>
              <a:rPr lang="it-IT" dirty="0"/>
              <a:t> </a:t>
            </a:r>
            <a:r>
              <a:rPr lang="it-IT" dirty="0" err="1"/>
              <a:t>latency</a:t>
            </a:r>
            <a:r>
              <a:rPr lang="it-IT" dirty="0"/>
              <a:t>, </a:t>
            </a:r>
            <a:r>
              <a:rPr lang="it-IT" dirty="0" err="1"/>
              <a:t>viral</a:t>
            </a:r>
            <a:r>
              <a:rPr lang="it-IT" dirty="0"/>
              <a:t> </a:t>
            </a:r>
            <a:r>
              <a:rPr lang="it-IT" dirty="0" err="1"/>
              <a:t>replication</a:t>
            </a:r>
            <a:r>
              <a:rPr lang="it-IT" dirty="0"/>
              <a:t> </a:t>
            </a:r>
            <a:r>
              <a:rPr lang="it-IT" dirty="0" err="1"/>
              <a:t>continues</a:t>
            </a:r>
            <a:r>
              <a:rPr lang="it-IT" dirty="0"/>
              <a:t> and the CD4+ </a:t>
            </a:r>
            <a:r>
              <a:rPr lang="it-IT" dirty="0" err="1"/>
              <a:t>T-cell</a:t>
            </a:r>
            <a:r>
              <a:rPr lang="it-IT" dirty="0"/>
              <a:t> </a:t>
            </a:r>
            <a:r>
              <a:rPr lang="it-IT" dirty="0" err="1"/>
              <a:t>count</a:t>
            </a:r>
            <a:r>
              <a:rPr lang="it-IT" dirty="0"/>
              <a:t> </a:t>
            </a:r>
            <a:r>
              <a:rPr lang="it-IT" dirty="0" err="1"/>
              <a:t>gradually</a:t>
            </a:r>
            <a:r>
              <a:rPr lang="it-IT" dirty="0"/>
              <a:t> </a:t>
            </a:r>
            <a:r>
              <a:rPr lang="it-IT" dirty="0" err="1"/>
              <a:t>decreases</a:t>
            </a:r>
            <a:r>
              <a:rPr lang="it-IT" dirty="0"/>
              <a:t>, </a:t>
            </a:r>
            <a:r>
              <a:rPr lang="it-IT" dirty="0" err="1"/>
              <a:t>until</a:t>
            </a:r>
            <a:r>
              <a:rPr lang="it-IT" dirty="0"/>
              <a:t> </a:t>
            </a:r>
            <a:r>
              <a:rPr lang="it-IT" dirty="0" err="1"/>
              <a:t>it</a:t>
            </a:r>
            <a:r>
              <a:rPr lang="it-IT" dirty="0"/>
              <a:t> </a:t>
            </a:r>
            <a:r>
              <a:rPr lang="it-IT" dirty="0" err="1"/>
              <a:t>reaches</a:t>
            </a:r>
            <a:r>
              <a:rPr lang="it-IT" dirty="0"/>
              <a:t> a </a:t>
            </a:r>
            <a:r>
              <a:rPr lang="it-IT" dirty="0" err="1"/>
              <a:t>critical</a:t>
            </a:r>
            <a:r>
              <a:rPr lang="it-IT" dirty="0"/>
              <a:t> </a:t>
            </a:r>
            <a:r>
              <a:rPr lang="it-IT" dirty="0" err="1"/>
              <a:t>level</a:t>
            </a:r>
            <a:r>
              <a:rPr lang="it-IT" dirty="0"/>
              <a:t> </a:t>
            </a:r>
            <a:r>
              <a:rPr lang="it-IT" dirty="0" err="1"/>
              <a:t>below</a:t>
            </a:r>
            <a:r>
              <a:rPr lang="it-IT" dirty="0"/>
              <a:t> </a:t>
            </a:r>
            <a:r>
              <a:rPr lang="it-IT" dirty="0" err="1"/>
              <a:t>which</a:t>
            </a:r>
            <a:r>
              <a:rPr lang="it-IT" dirty="0"/>
              <a:t> </a:t>
            </a:r>
            <a:r>
              <a:rPr lang="it-IT" dirty="0" err="1"/>
              <a:t>there</a:t>
            </a:r>
            <a:r>
              <a:rPr lang="it-IT" dirty="0"/>
              <a:t> </a:t>
            </a:r>
            <a:r>
              <a:rPr lang="it-IT" dirty="0" err="1"/>
              <a:t>is</a:t>
            </a:r>
            <a:r>
              <a:rPr lang="it-IT" dirty="0"/>
              <a:t> a </a:t>
            </a:r>
            <a:r>
              <a:rPr lang="it-IT" dirty="0" err="1"/>
              <a:t>substantial</a:t>
            </a:r>
            <a:r>
              <a:rPr lang="it-IT" dirty="0"/>
              <a:t> </a:t>
            </a:r>
            <a:r>
              <a:rPr lang="it-IT" dirty="0" err="1"/>
              <a:t>risk</a:t>
            </a:r>
            <a:r>
              <a:rPr lang="it-IT" dirty="0"/>
              <a:t> </a:t>
            </a:r>
            <a:r>
              <a:rPr lang="it-IT" dirty="0" err="1"/>
              <a:t>for</a:t>
            </a:r>
            <a:r>
              <a:rPr lang="it-IT" dirty="0"/>
              <a:t> </a:t>
            </a:r>
            <a:r>
              <a:rPr lang="it-IT" dirty="0" err="1"/>
              <a:t>AIDS-associated</a:t>
            </a:r>
            <a:r>
              <a:rPr lang="it-IT" dirty="0"/>
              <a:t> </a:t>
            </a:r>
            <a:r>
              <a:rPr lang="it-IT" dirty="0" err="1"/>
              <a:t>diseases</a:t>
            </a:r>
            <a:endParaRPr lang="it-IT" dirty="0"/>
          </a:p>
        </p:txBody>
      </p:sp>
      <p:pic>
        <p:nvPicPr>
          <p:cNvPr id="5" name="Immagine 4" descr="Schermata 2018-08-28 alle 18.00.16.png"/>
          <p:cNvPicPr>
            <a:picLocks noChangeAspect="1"/>
          </p:cNvPicPr>
          <p:nvPr/>
        </p:nvPicPr>
        <p:blipFill>
          <a:blip r:embed="rId2"/>
          <a:stretch>
            <a:fillRect/>
          </a:stretch>
        </p:blipFill>
        <p:spPr>
          <a:xfrm>
            <a:off x="3098224" y="2073412"/>
            <a:ext cx="5995553" cy="4547189"/>
          </a:xfrm>
          <a:prstGeom prst="rect">
            <a:avLst/>
          </a:prstGeom>
        </p:spPr>
      </p:pic>
    </p:spTree>
    <p:extLst>
      <p:ext uri="{BB962C8B-B14F-4D97-AF65-F5344CB8AC3E}">
        <p14:creationId xmlns:p14="http://schemas.microsoft.com/office/powerpoint/2010/main" val="2913396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929554" y="295716"/>
            <a:ext cx="8332892" cy="1477328"/>
          </a:xfrm>
          <a:prstGeom prst="rect">
            <a:avLst/>
          </a:prstGeom>
        </p:spPr>
        <p:txBody>
          <a:bodyPr wrap="square">
            <a:spAutoFit/>
          </a:bodyPr>
          <a:lstStyle/>
          <a:p>
            <a:r>
              <a:rPr lang="it-IT" dirty="0" err="1"/>
              <a:t>B</a:t>
            </a:r>
            <a:r>
              <a:rPr lang="it-IT" dirty="0"/>
              <a:t>) </a:t>
            </a:r>
            <a:r>
              <a:rPr lang="it-IT" b="1" dirty="0"/>
              <a:t>Immune </a:t>
            </a:r>
            <a:r>
              <a:rPr lang="it-IT" b="1" dirty="0" err="1"/>
              <a:t>response</a:t>
            </a:r>
            <a:r>
              <a:rPr lang="it-IT" b="1" dirty="0"/>
              <a:t> </a:t>
            </a:r>
            <a:r>
              <a:rPr lang="it-IT" b="1" dirty="0" err="1"/>
              <a:t>to</a:t>
            </a:r>
            <a:r>
              <a:rPr lang="it-IT" b="1" dirty="0"/>
              <a:t> HIV </a:t>
            </a:r>
            <a:r>
              <a:rPr lang="it-IT" b="1" dirty="0" err="1"/>
              <a:t>infection</a:t>
            </a:r>
            <a:r>
              <a:rPr lang="it-IT" b="1" dirty="0"/>
              <a:t>. </a:t>
            </a:r>
            <a:r>
              <a:rPr lang="it-IT" dirty="0"/>
              <a:t>A </a:t>
            </a:r>
            <a:r>
              <a:rPr lang="it-IT" dirty="0" err="1"/>
              <a:t>cytotoxic</a:t>
            </a:r>
            <a:r>
              <a:rPr lang="it-IT" dirty="0"/>
              <a:t> </a:t>
            </a:r>
            <a:r>
              <a:rPr lang="it-IT" dirty="0" err="1"/>
              <a:t>T-lymphocyte</a:t>
            </a:r>
            <a:r>
              <a:rPr lang="it-IT" dirty="0"/>
              <a:t> (CTL) </a:t>
            </a:r>
            <a:r>
              <a:rPr lang="it-IT" dirty="0" err="1"/>
              <a:t>response</a:t>
            </a:r>
            <a:r>
              <a:rPr lang="it-IT" dirty="0"/>
              <a:t> </a:t>
            </a:r>
            <a:r>
              <a:rPr lang="it-IT" dirty="0" err="1"/>
              <a:t>to</a:t>
            </a:r>
            <a:r>
              <a:rPr lang="it-IT" dirty="0"/>
              <a:t> HIV </a:t>
            </a:r>
            <a:r>
              <a:rPr lang="it-IT" dirty="0" err="1"/>
              <a:t>is</a:t>
            </a:r>
            <a:r>
              <a:rPr lang="it-IT" dirty="0"/>
              <a:t> </a:t>
            </a:r>
            <a:r>
              <a:rPr lang="it-IT" dirty="0" err="1"/>
              <a:t>detectable</a:t>
            </a:r>
            <a:r>
              <a:rPr lang="it-IT" dirty="0"/>
              <a:t> </a:t>
            </a:r>
            <a:r>
              <a:rPr lang="it-IT" dirty="0" err="1"/>
              <a:t>by</a:t>
            </a:r>
            <a:r>
              <a:rPr lang="it-IT" dirty="0"/>
              <a:t> </a:t>
            </a:r>
            <a:r>
              <a:rPr lang="it-IT" dirty="0" err="1"/>
              <a:t>2</a:t>
            </a:r>
            <a:r>
              <a:rPr lang="it-IT" dirty="0"/>
              <a:t> </a:t>
            </a:r>
            <a:r>
              <a:rPr lang="it-IT" dirty="0" err="1"/>
              <a:t>to</a:t>
            </a:r>
            <a:r>
              <a:rPr lang="it-IT" dirty="0"/>
              <a:t> </a:t>
            </a:r>
            <a:r>
              <a:rPr lang="it-IT" dirty="0" err="1"/>
              <a:t>3</a:t>
            </a:r>
            <a:r>
              <a:rPr lang="it-IT" dirty="0"/>
              <a:t> </a:t>
            </a:r>
            <a:r>
              <a:rPr lang="it-IT" dirty="0" err="1"/>
              <a:t>weeks</a:t>
            </a:r>
            <a:r>
              <a:rPr lang="it-IT" dirty="0"/>
              <a:t> </a:t>
            </a:r>
            <a:r>
              <a:rPr lang="it-IT" dirty="0" err="1"/>
              <a:t>after</a:t>
            </a:r>
            <a:r>
              <a:rPr lang="it-IT" dirty="0"/>
              <a:t> the </a:t>
            </a:r>
            <a:r>
              <a:rPr lang="it-IT" dirty="0" err="1"/>
              <a:t>initial</a:t>
            </a:r>
            <a:r>
              <a:rPr lang="it-IT" dirty="0"/>
              <a:t> </a:t>
            </a:r>
            <a:r>
              <a:rPr lang="it-IT" dirty="0" err="1"/>
              <a:t>infection</a:t>
            </a:r>
            <a:r>
              <a:rPr lang="it-IT" dirty="0"/>
              <a:t>, and </a:t>
            </a:r>
            <a:r>
              <a:rPr lang="it-IT" dirty="0" err="1"/>
              <a:t>it</a:t>
            </a:r>
            <a:r>
              <a:rPr lang="it-IT" dirty="0"/>
              <a:t> </a:t>
            </a:r>
            <a:r>
              <a:rPr lang="it-IT" dirty="0" err="1"/>
              <a:t>peaks</a:t>
            </a:r>
            <a:r>
              <a:rPr lang="it-IT" dirty="0"/>
              <a:t> </a:t>
            </a:r>
            <a:r>
              <a:rPr lang="it-IT" dirty="0" err="1"/>
              <a:t>by</a:t>
            </a:r>
            <a:r>
              <a:rPr lang="it-IT" dirty="0"/>
              <a:t> </a:t>
            </a:r>
            <a:r>
              <a:rPr lang="it-IT" dirty="0" err="1"/>
              <a:t>9</a:t>
            </a:r>
            <a:r>
              <a:rPr lang="it-IT" dirty="0"/>
              <a:t> </a:t>
            </a:r>
            <a:r>
              <a:rPr lang="it-IT" dirty="0" err="1"/>
              <a:t>to</a:t>
            </a:r>
            <a:r>
              <a:rPr lang="it-IT" dirty="0"/>
              <a:t> 12 </a:t>
            </a:r>
            <a:r>
              <a:rPr lang="it-IT" dirty="0" err="1"/>
              <a:t>weeks</a:t>
            </a:r>
            <a:r>
              <a:rPr lang="it-IT" dirty="0"/>
              <a:t>. </a:t>
            </a:r>
            <a:r>
              <a:rPr lang="it-IT" dirty="0" err="1"/>
              <a:t>Marked</a:t>
            </a:r>
            <a:r>
              <a:rPr lang="it-IT" dirty="0"/>
              <a:t> </a:t>
            </a:r>
            <a:r>
              <a:rPr lang="it-IT" dirty="0" err="1"/>
              <a:t>expansion</a:t>
            </a:r>
            <a:r>
              <a:rPr lang="it-IT" dirty="0"/>
              <a:t> </a:t>
            </a:r>
            <a:r>
              <a:rPr lang="it-IT" dirty="0" err="1"/>
              <a:t>of</a:t>
            </a:r>
            <a:r>
              <a:rPr lang="it-IT" dirty="0"/>
              <a:t> </a:t>
            </a:r>
            <a:r>
              <a:rPr lang="it-IT" dirty="0" err="1"/>
              <a:t>virus-specific</a:t>
            </a:r>
            <a:r>
              <a:rPr lang="it-IT" dirty="0"/>
              <a:t> CD8+ </a:t>
            </a:r>
            <a:r>
              <a:rPr lang="it-IT" dirty="0" err="1"/>
              <a:t>T-cell</a:t>
            </a:r>
            <a:r>
              <a:rPr lang="it-IT" dirty="0"/>
              <a:t> </a:t>
            </a:r>
            <a:r>
              <a:rPr lang="it-IT" dirty="0" err="1"/>
              <a:t>clones</a:t>
            </a:r>
            <a:r>
              <a:rPr lang="it-IT" dirty="0"/>
              <a:t> </a:t>
            </a:r>
            <a:r>
              <a:rPr lang="it-IT" dirty="0" err="1"/>
              <a:t>occurs</a:t>
            </a:r>
            <a:r>
              <a:rPr lang="it-IT" dirty="0"/>
              <a:t> </a:t>
            </a:r>
            <a:r>
              <a:rPr lang="it-IT" dirty="0" err="1"/>
              <a:t>during</a:t>
            </a:r>
            <a:r>
              <a:rPr lang="it-IT" dirty="0"/>
              <a:t> </a:t>
            </a:r>
            <a:r>
              <a:rPr lang="it-IT" dirty="0" err="1"/>
              <a:t>this</a:t>
            </a:r>
            <a:r>
              <a:rPr lang="it-IT" dirty="0"/>
              <a:t> </a:t>
            </a:r>
            <a:r>
              <a:rPr lang="it-IT" dirty="0" err="1"/>
              <a:t>time</a:t>
            </a:r>
            <a:r>
              <a:rPr lang="it-IT" dirty="0"/>
              <a:t>, and up </a:t>
            </a:r>
            <a:r>
              <a:rPr lang="it-IT" dirty="0" err="1"/>
              <a:t>to</a:t>
            </a:r>
            <a:r>
              <a:rPr lang="it-IT" dirty="0"/>
              <a:t> 10% </a:t>
            </a:r>
            <a:r>
              <a:rPr lang="it-IT" dirty="0" err="1"/>
              <a:t>of</a:t>
            </a:r>
            <a:r>
              <a:rPr lang="it-IT" dirty="0"/>
              <a:t> a </a:t>
            </a:r>
            <a:r>
              <a:rPr lang="it-IT" dirty="0" err="1"/>
              <a:t>patient</a:t>
            </a:r>
            <a:r>
              <a:rPr lang="it-IT" dirty="0"/>
              <a:t>'</a:t>
            </a:r>
            <a:r>
              <a:rPr lang="it-IT" dirty="0" err="1"/>
              <a:t>s</a:t>
            </a:r>
            <a:r>
              <a:rPr lang="it-IT" dirty="0"/>
              <a:t> </a:t>
            </a:r>
            <a:r>
              <a:rPr lang="it-IT" dirty="0" err="1"/>
              <a:t>CTLs</a:t>
            </a:r>
            <a:r>
              <a:rPr lang="it-IT" dirty="0"/>
              <a:t> </a:t>
            </a:r>
            <a:r>
              <a:rPr lang="it-IT" dirty="0" err="1"/>
              <a:t>may</a:t>
            </a:r>
            <a:r>
              <a:rPr lang="it-IT" dirty="0"/>
              <a:t> </a:t>
            </a:r>
            <a:r>
              <a:rPr lang="it-IT" dirty="0" err="1"/>
              <a:t>be</a:t>
            </a:r>
            <a:r>
              <a:rPr lang="it-IT" dirty="0"/>
              <a:t> HIV </a:t>
            </a:r>
            <a:r>
              <a:rPr lang="it-IT" dirty="0" err="1"/>
              <a:t>specific</a:t>
            </a:r>
            <a:r>
              <a:rPr lang="it-IT" dirty="0"/>
              <a:t> at 12 </a:t>
            </a:r>
            <a:r>
              <a:rPr lang="it-IT" dirty="0" err="1"/>
              <a:t>weeks</a:t>
            </a:r>
            <a:r>
              <a:rPr lang="it-IT" dirty="0"/>
              <a:t>. The </a:t>
            </a:r>
            <a:r>
              <a:rPr lang="it-IT" dirty="0" err="1"/>
              <a:t>humoral</a:t>
            </a:r>
            <a:r>
              <a:rPr lang="it-IT" dirty="0"/>
              <a:t> immune </a:t>
            </a:r>
            <a:r>
              <a:rPr lang="it-IT" dirty="0" err="1"/>
              <a:t>response</a:t>
            </a:r>
            <a:r>
              <a:rPr lang="it-IT" dirty="0"/>
              <a:t> </a:t>
            </a:r>
            <a:r>
              <a:rPr lang="it-IT" dirty="0" err="1"/>
              <a:t>to</a:t>
            </a:r>
            <a:r>
              <a:rPr lang="it-IT" dirty="0"/>
              <a:t> HIV </a:t>
            </a:r>
            <a:r>
              <a:rPr lang="it-IT" dirty="0" err="1"/>
              <a:t>peaks</a:t>
            </a:r>
            <a:r>
              <a:rPr lang="it-IT" dirty="0"/>
              <a:t> at </a:t>
            </a:r>
            <a:r>
              <a:rPr lang="it-IT" dirty="0" err="1"/>
              <a:t>about</a:t>
            </a:r>
            <a:r>
              <a:rPr lang="it-IT" dirty="0"/>
              <a:t> 12 </a:t>
            </a:r>
            <a:r>
              <a:rPr lang="it-IT" dirty="0" err="1"/>
              <a:t>weeks</a:t>
            </a:r>
            <a:r>
              <a:rPr lang="it-IT" dirty="0"/>
              <a:t>.</a:t>
            </a:r>
          </a:p>
        </p:txBody>
      </p:sp>
      <p:pic>
        <p:nvPicPr>
          <p:cNvPr id="5" name="Immagine 4" descr="Schermata 2018-08-28 alle 18.01.10.png"/>
          <p:cNvPicPr>
            <a:picLocks noChangeAspect="1"/>
          </p:cNvPicPr>
          <p:nvPr/>
        </p:nvPicPr>
        <p:blipFill>
          <a:blip r:embed="rId2"/>
          <a:stretch>
            <a:fillRect/>
          </a:stretch>
        </p:blipFill>
        <p:spPr>
          <a:xfrm>
            <a:off x="3601176" y="1981100"/>
            <a:ext cx="5229327" cy="4569314"/>
          </a:xfrm>
          <a:prstGeom prst="rect">
            <a:avLst/>
          </a:prstGeom>
        </p:spPr>
      </p:pic>
    </p:spTree>
    <p:extLst>
      <p:ext uri="{BB962C8B-B14F-4D97-AF65-F5344CB8AC3E}">
        <p14:creationId xmlns:p14="http://schemas.microsoft.com/office/powerpoint/2010/main" val="1661458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852902" y="539248"/>
            <a:ext cx="8486197" cy="830997"/>
          </a:xfrm>
          <a:prstGeom prst="rect">
            <a:avLst/>
          </a:prstGeom>
        </p:spPr>
        <p:txBody>
          <a:bodyPr wrap="square">
            <a:spAutoFit/>
          </a:bodyPr>
          <a:lstStyle/>
          <a:p>
            <a:r>
              <a:rPr lang="it-IT" sz="2400" dirty="0" err="1"/>
              <a:t>Hyperacute</a:t>
            </a:r>
            <a:r>
              <a:rPr lang="it-IT" sz="2400" dirty="0"/>
              <a:t> </a:t>
            </a:r>
            <a:r>
              <a:rPr lang="it-IT" sz="2400" dirty="0" err="1"/>
              <a:t>rejection</a:t>
            </a:r>
            <a:r>
              <a:rPr lang="it-IT" sz="2400" dirty="0"/>
              <a:t>. (A) </a:t>
            </a:r>
            <a:r>
              <a:rPr lang="it-IT" sz="2400" dirty="0" err="1"/>
              <a:t>Deposition</a:t>
            </a:r>
            <a:r>
              <a:rPr lang="it-IT" sz="2400" dirty="0"/>
              <a:t> </a:t>
            </a:r>
            <a:r>
              <a:rPr lang="it-IT" sz="2400" dirty="0" err="1"/>
              <a:t>of</a:t>
            </a:r>
            <a:r>
              <a:rPr lang="it-IT" sz="2400" dirty="0"/>
              <a:t> antibody on </a:t>
            </a:r>
            <a:r>
              <a:rPr lang="it-IT" sz="2400" dirty="0" err="1"/>
              <a:t>endothelium</a:t>
            </a:r>
            <a:r>
              <a:rPr lang="it-IT" sz="2400" dirty="0"/>
              <a:t> and </a:t>
            </a:r>
            <a:r>
              <a:rPr lang="it-IT" sz="2400" dirty="0" err="1"/>
              <a:t>activation</a:t>
            </a:r>
            <a:r>
              <a:rPr lang="it-IT" sz="2400" dirty="0"/>
              <a:t> </a:t>
            </a:r>
            <a:r>
              <a:rPr lang="it-IT" sz="2400" dirty="0" err="1"/>
              <a:t>of</a:t>
            </a:r>
            <a:r>
              <a:rPr lang="it-IT" sz="2400" dirty="0"/>
              <a:t> </a:t>
            </a:r>
            <a:r>
              <a:rPr lang="it-IT" sz="2400" dirty="0" err="1"/>
              <a:t>complement</a:t>
            </a:r>
            <a:r>
              <a:rPr lang="it-IT" sz="2400" dirty="0"/>
              <a:t> </a:t>
            </a:r>
            <a:r>
              <a:rPr lang="it-IT" sz="2400" dirty="0" err="1"/>
              <a:t>causes</a:t>
            </a:r>
            <a:r>
              <a:rPr lang="it-IT" sz="2400" dirty="0"/>
              <a:t> </a:t>
            </a:r>
            <a:r>
              <a:rPr lang="it-IT" sz="2400" dirty="0" err="1"/>
              <a:t>thrombosis</a:t>
            </a:r>
            <a:r>
              <a:rPr lang="it-IT" sz="2400" dirty="0"/>
              <a:t>. </a:t>
            </a:r>
          </a:p>
        </p:txBody>
      </p:sp>
      <p:pic>
        <p:nvPicPr>
          <p:cNvPr id="5" name="Immagine 4" descr="Schermata 2018-08-24 alle 19.15.10.png"/>
          <p:cNvPicPr>
            <a:picLocks noChangeAspect="1"/>
          </p:cNvPicPr>
          <p:nvPr/>
        </p:nvPicPr>
        <p:blipFill>
          <a:blip r:embed="rId2"/>
          <a:stretch>
            <a:fillRect/>
          </a:stretch>
        </p:blipFill>
        <p:spPr>
          <a:xfrm>
            <a:off x="1524000" y="1787042"/>
            <a:ext cx="9144001" cy="4737100"/>
          </a:xfrm>
          <a:prstGeom prst="rect">
            <a:avLst/>
          </a:prstGeom>
        </p:spPr>
      </p:pic>
    </p:spTree>
    <p:extLst>
      <p:ext uri="{BB962C8B-B14F-4D97-AF65-F5344CB8AC3E}">
        <p14:creationId xmlns:p14="http://schemas.microsoft.com/office/powerpoint/2010/main" val="175559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09-23 alle 11.57.33.png"/>
          <p:cNvPicPr>
            <a:picLocks noChangeAspect="1"/>
          </p:cNvPicPr>
          <p:nvPr/>
        </p:nvPicPr>
        <p:blipFill>
          <a:blip r:embed="rId2"/>
          <a:stretch>
            <a:fillRect/>
          </a:stretch>
        </p:blipFill>
        <p:spPr>
          <a:xfrm>
            <a:off x="2391450" y="1029481"/>
            <a:ext cx="7749500" cy="4713315"/>
          </a:xfrm>
          <a:prstGeom prst="rect">
            <a:avLst/>
          </a:prstGeom>
        </p:spPr>
      </p:pic>
    </p:spTree>
    <p:extLst>
      <p:ext uri="{BB962C8B-B14F-4D97-AF65-F5344CB8AC3E}">
        <p14:creationId xmlns:p14="http://schemas.microsoft.com/office/powerpoint/2010/main" val="50479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48262" y="677704"/>
            <a:ext cx="8695476" cy="5416869"/>
          </a:xfrm>
          <a:prstGeom prst="rect">
            <a:avLst/>
          </a:prstGeom>
        </p:spPr>
        <p:txBody>
          <a:bodyPr wrap="square">
            <a:spAutoFit/>
          </a:bodyPr>
          <a:lstStyle/>
          <a:p>
            <a:r>
              <a:rPr lang="it-IT" sz="2000" b="1" dirty="0" err="1"/>
              <a:t>Oportunistic</a:t>
            </a:r>
            <a:r>
              <a:rPr lang="it-IT" sz="2000" b="1" dirty="0"/>
              <a:t> </a:t>
            </a:r>
            <a:r>
              <a:rPr lang="it-IT" sz="2000" b="1" dirty="0" err="1"/>
              <a:t>infections</a:t>
            </a:r>
            <a:endParaRPr lang="it-IT" sz="2000" b="1" dirty="0"/>
          </a:p>
          <a:p>
            <a:endParaRPr lang="it-IT" sz="2000" b="1" dirty="0"/>
          </a:p>
          <a:p>
            <a:r>
              <a:rPr lang="it-IT" dirty="0" err="1"/>
              <a:t>Approximately</a:t>
            </a:r>
            <a:r>
              <a:rPr lang="it-IT" dirty="0"/>
              <a:t> 15% </a:t>
            </a:r>
            <a:r>
              <a:rPr lang="it-IT" dirty="0" err="1"/>
              <a:t>to</a:t>
            </a:r>
            <a:r>
              <a:rPr lang="it-IT" dirty="0"/>
              <a:t> 30% </a:t>
            </a:r>
            <a:r>
              <a:rPr lang="it-IT" dirty="0" err="1"/>
              <a:t>of</a:t>
            </a:r>
            <a:r>
              <a:rPr lang="it-IT" dirty="0"/>
              <a:t> </a:t>
            </a:r>
            <a:r>
              <a:rPr lang="it-IT" dirty="0" err="1"/>
              <a:t>untreated</a:t>
            </a:r>
            <a:r>
              <a:rPr lang="it-IT" dirty="0"/>
              <a:t> </a:t>
            </a:r>
            <a:r>
              <a:rPr lang="it-IT" dirty="0" err="1"/>
              <a:t>HIV-infected</a:t>
            </a:r>
            <a:r>
              <a:rPr lang="it-IT" dirty="0"/>
              <a:t> </a:t>
            </a:r>
            <a:r>
              <a:rPr lang="it-IT" dirty="0" err="1"/>
              <a:t>individuals</a:t>
            </a:r>
            <a:r>
              <a:rPr lang="it-IT" dirty="0"/>
              <a:t> </a:t>
            </a:r>
            <a:r>
              <a:rPr lang="it-IT" dirty="0" err="1"/>
              <a:t>develop</a:t>
            </a:r>
            <a:r>
              <a:rPr lang="it-IT" dirty="0"/>
              <a:t> pneumonia </a:t>
            </a:r>
            <a:r>
              <a:rPr lang="it-IT" dirty="0" err="1"/>
              <a:t>caused</a:t>
            </a:r>
            <a:r>
              <a:rPr lang="it-IT" dirty="0"/>
              <a:t> </a:t>
            </a:r>
            <a:r>
              <a:rPr lang="it-IT" dirty="0" err="1"/>
              <a:t>by</a:t>
            </a:r>
            <a:r>
              <a:rPr lang="it-IT" dirty="0"/>
              <a:t> the </a:t>
            </a:r>
            <a:r>
              <a:rPr lang="it-IT" dirty="0" err="1"/>
              <a:t>fungus</a:t>
            </a:r>
            <a:r>
              <a:rPr lang="it-IT" dirty="0"/>
              <a:t> </a:t>
            </a:r>
            <a:r>
              <a:rPr lang="it-IT" b="1" dirty="0" err="1"/>
              <a:t>Pneumocystis</a:t>
            </a:r>
            <a:r>
              <a:rPr lang="it-IT" b="1" dirty="0"/>
              <a:t> </a:t>
            </a:r>
            <a:r>
              <a:rPr lang="it-IT" b="1" dirty="0" err="1"/>
              <a:t>jiroveci</a:t>
            </a:r>
            <a:r>
              <a:rPr lang="it-IT" b="1" dirty="0"/>
              <a:t> </a:t>
            </a:r>
            <a:r>
              <a:rPr lang="it-IT" dirty="0"/>
              <a:t>at some </a:t>
            </a:r>
            <a:r>
              <a:rPr lang="it-IT" dirty="0" err="1"/>
              <a:t>time</a:t>
            </a:r>
            <a:r>
              <a:rPr lang="it-IT" dirty="0"/>
              <a:t> </a:t>
            </a:r>
            <a:r>
              <a:rPr lang="it-IT" dirty="0" err="1"/>
              <a:t>during</a:t>
            </a:r>
            <a:r>
              <a:rPr lang="it-IT" dirty="0"/>
              <a:t> the </a:t>
            </a:r>
            <a:r>
              <a:rPr lang="it-IT" dirty="0" err="1"/>
              <a:t>course</a:t>
            </a:r>
            <a:r>
              <a:rPr lang="it-IT" dirty="0"/>
              <a:t> </a:t>
            </a:r>
            <a:r>
              <a:rPr lang="it-IT" dirty="0" err="1"/>
              <a:t>of</a:t>
            </a:r>
            <a:r>
              <a:rPr lang="it-IT" dirty="0"/>
              <a:t> the </a:t>
            </a:r>
            <a:r>
              <a:rPr lang="it-IT" dirty="0" err="1"/>
              <a:t>disease</a:t>
            </a:r>
            <a:r>
              <a:rPr lang="it-IT" dirty="0"/>
              <a:t>. </a:t>
            </a:r>
            <a:r>
              <a:rPr lang="it-IT" dirty="0" err="1"/>
              <a:t>Before</a:t>
            </a:r>
            <a:r>
              <a:rPr lang="it-IT" dirty="0"/>
              <a:t> the </a:t>
            </a:r>
            <a:r>
              <a:rPr lang="it-IT" dirty="0" err="1"/>
              <a:t>advent</a:t>
            </a:r>
            <a:r>
              <a:rPr lang="it-IT" dirty="0"/>
              <a:t> </a:t>
            </a:r>
            <a:r>
              <a:rPr lang="it-IT" dirty="0" err="1"/>
              <a:t>of</a:t>
            </a:r>
            <a:r>
              <a:rPr lang="it-IT" dirty="0"/>
              <a:t> HAART, </a:t>
            </a:r>
            <a:r>
              <a:rPr lang="it-IT" dirty="0" err="1"/>
              <a:t>this</a:t>
            </a:r>
            <a:r>
              <a:rPr lang="it-IT" dirty="0"/>
              <a:t> </a:t>
            </a:r>
            <a:r>
              <a:rPr lang="it-IT" dirty="0" err="1"/>
              <a:t>infection</a:t>
            </a:r>
            <a:r>
              <a:rPr lang="it-IT" dirty="0"/>
              <a:t> </a:t>
            </a:r>
            <a:r>
              <a:rPr lang="it-IT" dirty="0" err="1"/>
              <a:t>was</a:t>
            </a:r>
            <a:r>
              <a:rPr lang="it-IT" dirty="0"/>
              <a:t> the </a:t>
            </a:r>
            <a:r>
              <a:rPr lang="it-IT" dirty="0" err="1"/>
              <a:t>presenting</a:t>
            </a:r>
            <a:r>
              <a:rPr lang="it-IT" dirty="0"/>
              <a:t> </a:t>
            </a:r>
            <a:r>
              <a:rPr lang="it-IT" dirty="0" err="1"/>
              <a:t>feature</a:t>
            </a:r>
            <a:r>
              <a:rPr lang="it-IT" dirty="0"/>
              <a:t> in </a:t>
            </a:r>
            <a:r>
              <a:rPr lang="it-IT" dirty="0" err="1"/>
              <a:t>about</a:t>
            </a:r>
            <a:r>
              <a:rPr lang="it-IT" dirty="0"/>
              <a:t> 20% </a:t>
            </a:r>
            <a:r>
              <a:rPr lang="it-IT" dirty="0" err="1"/>
              <a:t>of</a:t>
            </a:r>
            <a:r>
              <a:rPr lang="it-IT" dirty="0"/>
              <a:t> </a:t>
            </a:r>
            <a:r>
              <a:rPr lang="it-IT" dirty="0" err="1"/>
              <a:t>cases</a:t>
            </a:r>
            <a:r>
              <a:rPr lang="it-IT" dirty="0"/>
              <a:t>, </a:t>
            </a:r>
            <a:r>
              <a:rPr lang="it-IT" dirty="0" err="1"/>
              <a:t>but</a:t>
            </a:r>
            <a:r>
              <a:rPr lang="it-IT" dirty="0"/>
              <a:t> the </a:t>
            </a:r>
            <a:r>
              <a:rPr lang="it-IT" dirty="0" err="1"/>
              <a:t>incidence</a:t>
            </a:r>
            <a:r>
              <a:rPr lang="it-IT" dirty="0"/>
              <a:t> </a:t>
            </a:r>
            <a:r>
              <a:rPr lang="it-IT" dirty="0" err="1"/>
              <a:t>is</a:t>
            </a:r>
            <a:r>
              <a:rPr lang="it-IT" dirty="0"/>
              <a:t> </a:t>
            </a:r>
            <a:r>
              <a:rPr lang="it-IT" dirty="0" err="1"/>
              <a:t>much</a:t>
            </a:r>
            <a:r>
              <a:rPr lang="it-IT" dirty="0"/>
              <a:t> </a:t>
            </a:r>
            <a:r>
              <a:rPr lang="it-IT" dirty="0" err="1"/>
              <a:t>less</a:t>
            </a:r>
            <a:r>
              <a:rPr lang="it-IT" dirty="0"/>
              <a:t> in </a:t>
            </a:r>
            <a:r>
              <a:rPr lang="it-IT" dirty="0" err="1"/>
              <a:t>patients</a:t>
            </a:r>
            <a:r>
              <a:rPr lang="it-IT" dirty="0"/>
              <a:t> </a:t>
            </a:r>
            <a:r>
              <a:rPr lang="it-IT" dirty="0" err="1"/>
              <a:t>who</a:t>
            </a:r>
            <a:r>
              <a:rPr lang="it-IT" dirty="0"/>
              <a:t> </a:t>
            </a:r>
            <a:r>
              <a:rPr lang="it-IT" dirty="0" err="1"/>
              <a:t>respond</a:t>
            </a:r>
            <a:r>
              <a:rPr lang="it-IT" dirty="0"/>
              <a:t> </a:t>
            </a:r>
            <a:r>
              <a:rPr lang="it-IT" dirty="0" err="1"/>
              <a:t>to</a:t>
            </a:r>
            <a:r>
              <a:rPr lang="it-IT" dirty="0"/>
              <a:t> HAART.</a:t>
            </a:r>
          </a:p>
          <a:p>
            <a:endParaRPr lang="it-IT" dirty="0"/>
          </a:p>
          <a:p>
            <a:r>
              <a:rPr lang="it-IT" b="1" dirty="0" err="1"/>
              <a:t>Candidiasis</a:t>
            </a:r>
            <a:r>
              <a:rPr lang="it-IT" b="1" dirty="0"/>
              <a:t> </a:t>
            </a:r>
            <a:r>
              <a:rPr lang="it-IT" dirty="0" err="1"/>
              <a:t>is</a:t>
            </a:r>
            <a:r>
              <a:rPr lang="it-IT" dirty="0"/>
              <a:t> the </a:t>
            </a:r>
            <a:r>
              <a:rPr lang="it-IT" dirty="0" err="1"/>
              <a:t>most</a:t>
            </a:r>
            <a:r>
              <a:rPr lang="it-IT" dirty="0"/>
              <a:t> common </a:t>
            </a:r>
            <a:r>
              <a:rPr lang="it-IT" dirty="0" err="1"/>
              <a:t>fungal</a:t>
            </a:r>
            <a:r>
              <a:rPr lang="it-IT" dirty="0"/>
              <a:t> </a:t>
            </a:r>
            <a:r>
              <a:rPr lang="it-IT" dirty="0" err="1"/>
              <a:t>infection</a:t>
            </a:r>
            <a:r>
              <a:rPr lang="it-IT" dirty="0"/>
              <a:t> in </a:t>
            </a:r>
            <a:r>
              <a:rPr lang="it-IT" dirty="0" err="1"/>
              <a:t>patients</a:t>
            </a:r>
            <a:r>
              <a:rPr lang="it-IT" dirty="0"/>
              <a:t> </a:t>
            </a:r>
            <a:r>
              <a:rPr lang="it-IT" dirty="0" err="1"/>
              <a:t>with</a:t>
            </a:r>
            <a:r>
              <a:rPr lang="it-IT" dirty="0"/>
              <a:t> AIDS, and </a:t>
            </a:r>
            <a:r>
              <a:rPr lang="it-IT" dirty="0" err="1"/>
              <a:t>infection</a:t>
            </a:r>
            <a:r>
              <a:rPr lang="it-IT" dirty="0"/>
              <a:t> </a:t>
            </a:r>
            <a:r>
              <a:rPr lang="it-IT" dirty="0" err="1"/>
              <a:t>of</a:t>
            </a:r>
            <a:r>
              <a:rPr lang="it-IT" dirty="0"/>
              <a:t> the </a:t>
            </a:r>
            <a:r>
              <a:rPr lang="it-IT" dirty="0" err="1"/>
              <a:t>oral</a:t>
            </a:r>
            <a:r>
              <a:rPr lang="it-IT" dirty="0"/>
              <a:t> </a:t>
            </a:r>
            <a:r>
              <a:rPr lang="it-IT" dirty="0" err="1"/>
              <a:t>cavity</a:t>
            </a:r>
            <a:r>
              <a:rPr lang="it-IT" dirty="0"/>
              <a:t>, vagina, and </a:t>
            </a:r>
            <a:r>
              <a:rPr lang="it-IT" dirty="0" err="1"/>
              <a:t>esophagus</a:t>
            </a:r>
            <a:r>
              <a:rPr lang="it-IT" dirty="0"/>
              <a:t> are </a:t>
            </a:r>
            <a:r>
              <a:rPr lang="it-IT" dirty="0" err="1"/>
              <a:t>its</a:t>
            </a:r>
            <a:r>
              <a:rPr lang="it-IT" dirty="0"/>
              <a:t> </a:t>
            </a:r>
            <a:r>
              <a:rPr lang="it-IT" dirty="0" err="1"/>
              <a:t>most</a:t>
            </a:r>
            <a:r>
              <a:rPr lang="it-IT" dirty="0"/>
              <a:t> common </a:t>
            </a:r>
            <a:r>
              <a:rPr lang="it-IT" dirty="0" err="1"/>
              <a:t>clinical</a:t>
            </a:r>
            <a:r>
              <a:rPr lang="it-IT" dirty="0"/>
              <a:t> </a:t>
            </a:r>
            <a:r>
              <a:rPr lang="it-IT" dirty="0" err="1"/>
              <a:t>manifestations</a:t>
            </a:r>
            <a:r>
              <a:rPr lang="it-IT" dirty="0"/>
              <a:t>. In </a:t>
            </a:r>
            <a:r>
              <a:rPr lang="it-IT" dirty="0" err="1"/>
              <a:t>HIV-infected</a:t>
            </a:r>
            <a:r>
              <a:rPr lang="it-IT" dirty="0"/>
              <a:t> </a:t>
            </a:r>
            <a:r>
              <a:rPr lang="it-IT" dirty="0" err="1"/>
              <a:t>individuals</a:t>
            </a:r>
            <a:r>
              <a:rPr lang="it-IT" dirty="0"/>
              <a:t>, </a:t>
            </a:r>
            <a:r>
              <a:rPr lang="it-IT" dirty="0" err="1"/>
              <a:t>oral</a:t>
            </a:r>
            <a:r>
              <a:rPr lang="it-IT" dirty="0"/>
              <a:t> </a:t>
            </a:r>
            <a:r>
              <a:rPr lang="it-IT" dirty="0" err="1"/>
              <a:t>candidiasis</a:t>
            </a:r>
            <a:r>
              <a:rPr lang="it-IT" dirty="0"/>
              <a:t> </a:t>
            </a:r>
            <a:r>
              <a:rPr lang="it-IT" dirty="0" err="1"/>
              <a:t>is</a:t>
            </a:r>
            <a:r>
              <a:rPr lang="it-IT" dirty="0"/>
              <a:t> a </a:t>
            </a:r>
            <a:r>
              <a:rPr lang="it-IT" dirty="0" err="1"/>
              <a:t>sign</a:t>
            </a:r>
            <a:r>
              <a:rPr lang="it-IT" dirty="0"/>
              <a:t> </a:t>
            </a:r>
            <a:r>
              <a:rPr lang="it-IT" dirty="0" err="1"/>
              <a:t>of</a:t>
            </a:r>
            <a:r>
              <a:rPr lang="it-IT" dirty="0"/>
              <a:t> </a:t>
            </a:r>
            <a:r>
              <a:rPr lang="it-IT" dirty="0" err="1"/>
              <a:t>immunologic</a:t>
            </a:r>
            <a:r>
              <a:rPr lang="it-IT" dirty="0"/>
              <a:t> </a:t>
            </a:r>
            <a:r>
              <a:rPr lang="it-IT" dirty="0" err="1"/>
              <a:t>decompensation</a:t>
            </a:r>
            <a:r>
              <a:rPr lang="it-IT" dirty="0"/>
              <a:t>, and </a:t>
            </a:r>
            <a:r>
              <a:rPr lang="it-IT" dirty="0" err="1"/>
              <a:t>often</a:t>
            </a:r>
            <a:r>
              <a:rPr lang="it-IT" dirty="0"/>
              <a:t> </a:t>
            </a:r>
            <a:r>
              <a:rPr lang="it-IT" dirty="0" err="1"/>
              <a:t>heralds</a:t>
            </a:r>
            <a:r>
              <a:rPr lang="it-IT" dirty="0"/>
              <a:t> the </a:t>
            </a:r>
            <a:r>
              <a:rPr lang="it-IT" dirty="0" err="1"/>
              <a:t>transition</a:t>
            </a:r>
            <a:r>
              <a:rPr lang="it-IT" dirty="0"/>
              <a:t> </a:t>
            </a:r>
            <a:r>
              <a:rPr lang="it-IT" dirty="0" err="1"/>
              <a:t>to</a:t>
            </a:r>
            <a:r>
              <a:rPr lang="it-IT" dirty="0"/>
              <a:t> AIDS. Invasive </a:t>
            </a:r>
            <a:r>
              <a:rPr lang="it-IT" dirty="0" err="1"/>
              <a:t>candidiasis</a:t>
            </a:r>
            <a:r>
              <a:rPr lang="it-IT" dirty="0"/>
              <a:t> </a:t>
            </a:r>
            <a:r>
              <a:rPr lang="it-IT" dirty="0" err="1"/>
              <a:t>is</a:t>
            </a:r>
            <a:r>
              <a:rPr lang="it-IT" dirty="0"/>
              <a:t> </a:t>
            </a:r>
            <a:r>
              <a:rPr lang="it-IT" dirty="0" err="1"/>
              <a:t>infrequent</a:t>
            </a:r>
            <a:r>
              <a:rPr lang="it-IT" dirty="0"/>
              <a:t> in </a:t>
            </a:r>
            <a:r>
              <a:rPr lang="it-IT" dirty="0" err="1"/>
              <a:t>patients</a:t>
            </a:r>
            <a:r>
              <a:rPr lang="it-IT" dirty="0"/>
              <a:t> </a:t>
            </a:r>
            <a:r>
              <a:rPr lang="it-IT" dirty="0" err="1"/>
              <a:t>with</a:t>
            </a:r>
            <a:r>
              <a:rPr lang="it-IT" dirty="0"/>
              <a:t> AIDS, and </a:t>
            </a:r>
            <a:r>
              <a:rPr lang="it-IT" dirty="0" err="1"/>
              <a:t>it</a:t>
            </a:r>
            <a:r>
              <a:rPr lang="it-IT" dirty="0"/>
              <a:t> </a:t>
            </a:r>
            <a:r>
              <a:rPr lang="it-IT" dirty="0" err="1"/>
              <a:t>usually</a:t>
            </a:r>
            <a:r>
              <a:rPr lang="it-IT" dirty="0"/>
              <a:t> </a:t>
            </a:r>
            <a:r>
              <a:rPr lang="it-IT" dirty="0" err="1"/>
              <a:t>occurs</a:t>
            </a:r>
            <a:r>
              <a:rPr lang="it-IT" dirty="0"/>
              <a:t> </a:t>
            </a:r>
            <a:r>
              <a:rPr lang="it-IT" dirty="0" err="1"/>
              <a:t>when</a:t>
            </a:r>
            <a:r>
              <a:rPr lang="it-IT" dirty="0"/>
              <a:t> </a:t>
            </a:r>
            <a:r>
              <a:rPr lang="it-IT" dirty="0" err="1"/>
              <a:t>there</a:t>
            </a:r>
            <a:r>
              <a:rPr lang="it-IT" dirty="0"/>
              <a:t> </a:t>
            </a:r>
            <a:r>
              <a:rPr lang="it-IT" dirty="0" err="1"/>
              <a:t>is</a:t>
            </a:r>
            <a:r>
              <a:rPr lang="it-IT" dirty="0"/>
              <a:t> </a:t>
            </a:r>
            <a:r>
              <a:rPr lang="it-IT" dirty="0" err="1"/>
              <a:t>drug-induced</a:t>
            </a:r>
            <a:r>
              <a:rPr lang="it-IT" dirty="0"/>
              <a:t> neutropenia or </a:t>
            </a:r>
            <a:r>
              <a:rPr lang="it-IT" dirty="0" err="1"/>
              <a:t>use</a:t>
            </a:r>
            <a:r>
              <a:rPr lang="it-IT" dirty="0"/>
              <a:t> </a:t>
            </a:r>
            <a:r>
              <a:rPr lang="it-IT" dirty="0" err="1"/>
              <a:t>of</a:t>
            </a:r>
            <a:r>
              <a:rPr lang="it-IT" dirty="0"/>
              <a:t> </a:t>
            </a:r>
            <a:r>
              <a:rPr lang="it-IT" dirty="0" err="1"/>
              <a:t>indwelling</a:t>
            </a:r>
            <a:r>
              <a:rPr lang="it-IT" dirty="0"/>
              <a:t> </a:t>
            </a:r>
            <a:r>
              <a:rPr lang="it-IT" dirty="0" err="1"/>
              <a:t>catheters</a:t>
            </a:r>
            <a:r>
              <a:rPr lang="it-IT" dirty="0"/>
              <a:t>.</a:t>
            </a:r>
          </a:p>
          <a:p>
            <a:endParaRPr lang="it-IT" dirty="0"/>
          </a:p>
          <a:p>
            <a:r>
              <a:rPr lang="it-IT" b="1" dirty="0" err="1"/>
              <a:t>Cytomegalovirus</a:t>
            </a:r>
            <a:r>
              <a:rPr lang="it-IT" b="1" dirty="0"/>
              <a:t> (</a:t>
            </a:r>
            <a:r>
              <a:rPr lang="it-IT" b="1" dirty="0" err="1"/>
              <a:t>CMV</a:t>
            </a:r>
            <a:r>
              <a:rPr lang="it-IT" b="1" dirty="0"/>
              <a:t>) </a:t>
            </a:r>
            <a:r>
              <a:rPr lang="it-IT" dirty="0" err="1"/>
              <a:t>may</a:t>
            </a:r>
            <a:r>
              <a:rPr lang="it-IT" dirty="0"/>
              <a:t> cause </a:t>
            </a:r>
            <a:r>
              <a:rPr lang="it-IT" dirty="0" err="1"/>
              <a:t>disseminated</a:t>
            </a:r>
            <a:r>
              <a:rPr lang="it-IT" dirty="0"/>
              <a:t> </a:t>
            </a:r>
            <a:r>
              <a:rPr lang="it-IT" dirty="0" err="1"/>
              <a:t>disease</a:t>
            </a:r>
            <a:r>
              <a:rPr lang="it-IT" dirty="0"/>
              <a:t>, </a:t>
            </a:r>
            <a:r>
              <a:rPr lang="it-IT" dirty="0" err="1"/>
              <a:t>but</a:t>
            </a:r>
            <a:r>
              <a:rPr lang="it-IT" dirty="0"/>
              <a:t> more </a:t>
            </a:r>
            <a:r>
              <a:rPr lang="it-IT" dirty="0" err="1"/>
              <a:t>commonly</a:t>
            </a:r>
            <a:r>
              <a:rPr lang="it-IT" dirty="0"/>
              <a:t> </a:t>
            </a:r>
            <a:r>
              <a:rPr lang="it-IT" dirty="0" err="1"/>
              <a:t>affects</a:t>
            </a:r>
            <a:r>
              <a:rPr lang="it-IT" dirty="0"/>
              <a:t> the </a:t>
            </a:r>
            <a:r>
              <a:rPr lang="it-IT" dirty="0" err="1"/>
              <a:t>eye</a:t>
            </a:r>
            <a:r>
              <a:rPr lang="it-IT" dirty="0"/>
              <a:t> and </a:t>
            </a:r>
            <a:r>
              <a:rPr lang="it-IT" dirty="0" err="1"/>
              <a:t>gastrointestinal</a:t>
            </a:r>
            <a:r>
              <a:rPr lang="it-IT" dirty="0"/>
              <a:t> </a:t>
            </a:r>
            <a:r>
              <a:rPr lang="it-IT" dirty="0" err="1"/>
              <a:t>tract</a:t>
            </a:r>
            <a:r>
              <a:rPr lang="it-IT" dirty="0"/>
              <a:t>. </a:t>
            </a:r>
            <a:r>
              <a:rPr lang="it-IT" dirty="0" err="1"/>
              <a:t>Chorioretinitis</a:t>
            </a:r>
            <a:r>
              <a:rPr lang="it-IT" dirty="0"/>
              <a:t> </a:t>
            </a:r>
            <a:r>
              <a:rPr lang="it-IT" dirty="0" err="1"/>
              <a:t>used</a:t>
            </a:r>
            <a:r>
              <a:rPr lang="it-IT" dirty="0"/>
              <a:t> </a:t>
            </a:r>
            <a:r>
              <a:rPr lang="it-IT" dirty="0" err="1"/>
              <a:t>to</a:t>
            </a:r>
            <a:r>
              <a:rPr lang="it-IT" dirty="0"/>
              <a:t> </a:t>
            </a:r>
            <a:r>
              <a:rPr lang="it-IT" dirty="0" err="1"/>
              <a:t>be</a:t>
            </a:r>
            <a:r>
              <a:rPr lang="it-IT" dirty="0"/>
              <a:t> </a:t>
            </a:r>
            <a:r>
              <a:rPr lang="it-IT" dirty="0" err="1"/>
              <a:t>seen</a:t>
            </a:r>
            <a:r>
              <a:rPr lang="it-IT" dirty="0"/>
              <a:t> in </a:t>
            </a:r>
            <a:r>
              <a:rPr lang="it-IT" dirty="0" err="1"/>
              <a:t>approximately</a:t>
            </a:r>
            <a:r>
              <a:rPr lang="it-IT" dirty="0"/>
              <a:t> 25% </a:t>
            </a:r>
            <a:r>
              <a:rPr lang="it-IT" dirty="0" err="1"/>
              <a:t>of</a:t>
            </a:r>
            <a:r>
              <a:rPr lang="it-IT" dirty="0"/>
              <a:t> </a:t>
            </a:r>
            <a:r>
              <a:rPr lang="it-IT" dirty="0" err="1"/>
              <a:t>patients</a:t>
            </a:r>
            <a:r>
              <a:rPr lang="it-IT" dirty="0"/>
              <a:t>, </a:t>
            </a:r>
            <a:r>
              <a:rPr lang="it-IT" dirty="0" err="1"/>
              <a:t>but</a:t>
            </a:r>
            <a:r>
              <a:rPr lang="it-IT" dirty="0"/>
              <a:t> </a:t>
            </a:r>
            <a:r>
              <a:rPr lang="it-IT" dirty="0" err="1"/>
              <a:t>has</a:t>
            </a:r>
            <a:r>
              <a:rPr lang="it-IT" dirty="0"/>
              <a:t> </a:t>
            </a:r>
            <a:r>
              <a:rPr lang="it-IT" dirty="0" err="1"/>
              <a:t>decreased</a:t>
            </a:r>
            <a:r>
              <a:rPr lang="it-IT" dirty="0"/>
              <a:t> </a:t>
            </a:r>
            <a:r>
              <a:rPr lang="it-IT" dirty="0" err="1"/>
              <a:t>dramatically</a:t>
            </a:r>
            <a:r>
              <a:rPr lang="it-IT" dirty="0"/>
              <a:t> </a:t>
            </a:r>
            <a:r>
              <a:rPr lang="it-IT" dirty="0" err="1"/>
              <a:t>after</a:t>
            </a:r>
            <a:r>
              <a:rPr lang="it-IT" dirty="0"/>
              <a:t> the </a:t>
            </a:r>
            <a:r>
              <a:rPr lang="it-IT" dirty="0" err="1"/>
              <a:t>initiation</a:t>
            </a:r>
            <a:r>
              <a:rPr lang="it-IT" dirty="0"/>
              <a:t> </a:t>
            </a:r>
            <a:r>
              <a:rPr lang="it-IT" dirty="0" err="1"/>
              <a:t>of</a:t>
            </a:r>
            <a:r>
              <a:rPr lang="it-IT" dirty="0"/>
              <a:t> HAART. CMV </a:t>
            </a:r>
            <a:r>
              <a:rPr lang="it-IT" dirty="0" err="1"/>
              <a:t>retinitis</a:t>
            </a:r>
            <a:r>
              <a:rPr lang="it-IT" dirty="0"/>
              <a:t> </a:t>
            </a:r>
            <a:r>
              <a:rPr lang="it-IT" dirty="0" err="1"/>
              <a:t>occurs</a:t>
            </a:r>
            <a:r>
              <a:rPr lang="it-IT" dirty="0"/>
              <a:t> </a:t>
            </a:r>
            <a:r>
              <a:rPr lang="it-IT" dirty="0" err="1"/>
              <a:t>almost</a:t>
            </a:r>
            <a:r>
              <a:rPr lang="it-IT" dirty="0"/>
              <a:t> </a:t>
            </a:r>
            <a:r>
              <a:rPr lang="it-IT" dirty="0" err="1"/>
              <a:t>exclusively</a:t>
            </a:r>
            <a:r>
              <a:rPr lang="it-IT" dirty="0"/>
              <a:t> in </a:t>
            </a:r>
            <a:r>
              <a:rPr lang="it-IT" dirty="0" err="1"/>
              <a:t>patients</a:t>
            </a:r>
            <a:r>
              <a:rPr lang="it-IT" dirty="0"/>
              <a:t> </a:t>
            </a:r>
            <a:r>
              <a:rPr lang="it-IT" dirty="0" err="1"/>
              <a:t>with</a:t>
            </a:r>
            <a:r>
              <a:rPr lang="it-IT" dirty="0"/>
              <a:t> CD4+ </a:t>
            </a:r>
            <a:r>
              <a:rPr lang="it-IT" dirty="0" err="1"/>
              <a:t>T</a:t>
            </a:r>
            <a:r>
              <a:rPr lang="it-IT" dirty="0"/>
              <a:t> </a:t>
            </a:r>
            <a:r>
              <a:rPr lang="it-IT" dirty="0" err="1"/>
              <a:t>cell</a:t>
            </a:r>
            <a:r>
              <a:rPr lang="it-IT" dirty="0"/>
              <a:t> </a:t>
            </a:r>
            <a:r>
              <a:rPr lang="it-IT" dirty="0" err="1"/>
              <a:t>counts</a:t>
            </a:r>
            <a:r>
              <a:rPr lang="it-IT" dirty="0"/>
              <a:t> </a:t>
            </a:r>
            <a:r>
              <a:rPr lang="it-IT" dirty="0" err="1"/>
              <a:t>less</a:t>
            </a:r>
            <a:r>
              <a:rPr lang="it-IT" dirty="0"/>
              <a:t> </a:t>
            </a:r>
            <a:r>
              <a:rPr lang="it-IT" dirty="0" err="1"/>
              <a:t>than</a:t>
            </a:r>
            <a:r>
              <a:rPr lang="it-IT" dirty="0"/>
              <a:t> 50 per </a:t>
            </a:r>
            <a:r>
              <a:rPr lang="it-IT" dirty="0" err="1"/>
              <a:t>microliter</a:t>
            </a:r>
            <a:r>
              <a:rPr lang="it-IT" dirty="0"/>
              <a:t>. </a:t>
            </a:r>
            <a:r>
              <a:rPr lang="it-IT" dirty="0" err="1"/>
              <a:t>Gastrointestinal</a:t>
            </a:r>
            <a:r>
              <a:rPr lang="it-IT" dirty="0"/>
              <a:t> CMV </a:t>
            </a:r>
            <a:r>
              <a:rPr lang="it-IT" dirty="0" err="1"/>
              <a:t>infection</a:t>
            </a:r>
            <a:r>
              <a:rPr lang="it-IT" dirty="0"/>
              <a:t>, </a:t>
            </a:r>
            <a:r>
              <a:rPr lang="it-IT" dirty="0" err="1"/>
              <a:t>seen</a:t>
            </a:r>
            <a:r>
              <a:rPr lang="it-IT" dirty="0"/>
              <a:t> in 5% </a:t>
            </a:r>
            <a:r>
              <a:rPr lang="it-IT" dirty="0" err="1"/>
              <a:t>to</a:t>
            </a:r>
            <a:r>
              <a:rPr lang="it-IT" dirty="0"/>
              <a:t> 10% </a:t>
            </a:r>
            <a:r>
              <a:rPr lang="it-IT" dirty="0" err="1"/>
              <a:t>of</a:t>
            </a:r>
            <a:r>
              <a:rPr lang="it-IT" dirty="0"/>
              <a:t> </a:t>
            </a:r>
            <a:r>
              <a:rPr lang="it-IT" dirty="0" err="1"/>
              <a:t>cases</a:t>
            </a:r>
            <a:r>
              <a:rPr lang="it-IT" dirty="0"/>
              <a:t>, </a:t>
            </a:r>
            <a:r>
              <a:rPr lang="it-IT" dirty="0" err="1"/>
              <a:t>manifests</a:t>
            </a:r>
            <a:r>
              <a:rPr lang="it-IT" dirty="0"/>
              <a:t> </a:t>
            </a:r>
            <a:r>
              <a:rPr lang="it-IT" dirty="0" err="1"/>
              <a:t>as</a:t>
            </a:r>
            <a:r>
              <a:rPr lang="it-IT" dirty="0"/>
              <a:t> </a:t>
            </a:r>
            <a:r>
              <a:rPr lang="it-IT" dirty="0" err="1"/>
              <a:t>esophagitis</a:t>
            </a:r>
            <a:r>
              <a:rPr lang="it-IT" dirty="0"/>
              <a:t> and </a:t>
            </a:r>
            <a:r>
              <a:rPr lang="it-IT" dirty="0" err="1"/>
              <a:t>colitis</a:t>
            </a:r>
            <a:r>
              <a:rPr lang="it-IT" dirty="0"/>
              <a:t>, the </a:t>
            </a:r>
            <a:r>
              <a:rPr lang="it-IT" dirty="0" err="1"/>
              <a:t>latter</a:t>
            </a:r>
            <a:r>
              <a:rPr lang="it-IT" dirty="0"/>
              <a:t> </a:t>
            </a:r>
            <a:r>
              <a:rPr lang="it-IT" dirty="0" err="1"/>
              <a:t>associated</a:t>
            </a:r>
            <a:r>
              <a:rPr lang="it-IT" dirty="0"/>
              <a:t> </a:t>
            </a:r>
            <a:r>
              <a:rPr lang="it-IT" dirty="0" err="1"/>
              <a:t>with</a:t>
            </a:r>
            <a:r>
              <a:rPr lang="it-IT" dirty="0"/>
              <a:t> multiple </a:t>
            </a:r>
            <a:r>
              <a:rPr lang="it-IT" dirty="0" err="1"/>
              <a:t>mucosal</a:t>
            </a:r>
            <a:r>
              <a:rPr lang="it-IT" dirty="0"/>
              <a:t> </a:t>
            </a:r>
            <a:r>
              <a:rPr lang="it-IT" dirty="0" err="1"/>
              <a:t>ulcerations</a:t>
            </a:r>
            <a:r>
              <a:rPr lang="it-IT" dirty="0"/>
              <a:t>.</a:t>
            </a:r>
          </a:p>
        </p:txBody>
      </p:sp>
    </p:spTree>
    <p:extLst>
      <p:ext uri="{BB962C8B-B14F-4D97-AF65-F5344CB8AC3E}">
        <p14:creationId xmlns:p14="http://schemas.microsoft.com/office/powerpoint/2010/main" val="1404332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09769" y="292983"/>
            <a:ext cx="8372463" cy="5909310"/>
          </a:xfrm>
          <a:prstGeom prst="rect">
            <a:avLst/>
          </a:prstGeom>
        </p:spPr>
        <p:txBody>
          <a:bodyPr wrap="square">
            <a:spAutoFit/>
          </a:bodyPr>
          <a:lstStyle/>
          <a:p>
            <a:r>
              <a:rPr lang="it-IT" b="1" dirty="0" err="1"/>
              <a:t>Disseminated</a:t>
            </a:r>
            <a:r>
              <a:rPr lang="it-IT" b="1" dirty="0"/>
              <a:t> </a:t>
            </a:r>
            <a:r>
              <a:rPr lang="it-IT" b="1" dirty="0" err="1"/>
              <a:t>bacterial</a:t>
            </a:r>
            <a:r>
              <a:rPr lang="it-IT" b="1" dirty="0"/>
              <a:t> </a:t>
            </a:r>
            <a:r>
              <a:rPr lang="it-IT" b="1" dirty="0" err="1"/>
              <a:t>infection</a:t>
            </a:r>
            <a:r>
              <a:rPr lang="it-IT" b="1" dirty="0"/>
              <a:t> </a:t>
            </a:r>
            <a:r>
              <a:rPr lang="it-IT" b="1" dirty="0" err="1"/>
              <a:t>with</a:t>
            </a:r>
            <a:r>
              <a:rPr lang="it-IT" b="1" dirty="0"/>
              <a:t> </a:t>
            </a:r>
            <a:r>
              <a:rPr lang="it-IT" b="1" dirty="0" err="1"/>
              <a:t>nontuberculous</a:t>
            </a:r>
            <a:r>
              <a:rPr lang="it-IT" b="1" dirty="0"/>
              <a:t>, or </a:t>
            </a:r>
            <a:r>
              <a:rPr lang="it-IT" b="1" dirty="0" err="1"/>
              <a:t>atypical</a:t>
            </a:r>
            <a:r>
              <a:rPr lang="it-IT" b="1" dirty="0"/>
              <a:t>, </a:t>
            </a:r>
            <a:r>
              <a:rPr lang="it-IT" b="1" dirty="0" err="1"/>
              <a:t>mycobacteria</a:t>
            </a:r>
            <a:r>
              <a:rPr lang="it-IT" b="1" dirty="0"/>
              <a:t> (</a:t>
            </a:r>
            <a:r>
              <a:rPr lang="it-IT" b="1" dirty="0" err="1"/>
              <a:t>mainly</a:t>
            </a:r>
            <a:r>
              <a:rPr lang="it-IT" b="1" dirty="0"/>
              <a:t> </a:t>
            </a:r>
            <a:r>
              <a:rPr lang="it-IT" b="1" dirty="0" err="1"/>
              <a:t>Mycobacterium</a:t>
            </a:r>
            <a:r>
              <a:rPr lang="it-IT" b="1" dirty="0"/>
              <a:t> </a:t>
            </a:r>
            <a:r>
              <a:rPr lang="it-IT" b="1" dirty="0" err="1"/>
              <a:t>avium-intracellulare</a:t>
            </a:r>
            <a:r>
              <a:rPr lang="it-IT" b="1" dirty="0"/>
              <a:t>) </a:t>
            </a:r>
            <a:r>
              <a:rPr lang="it-IT" b="1" dirty="0" err="1"/>
              <a:t>also</a:t>
            </a:r>
            <a:r>
              <a:rPr lang="it-IT" b="1" dirty="0"/>
              <a:t> </a:t>
            </a:r>
            <a:r>
              <a:rPr lang="it-IT" b="1" dirty="0" err="1"/>
              <a:t>occurs</a:t>
            </a:r>
            <a:r>
              <a:rPr lang="it-IT" b="1" dirty="0"/>
              <a:t> late, in the </a:t>
            </a:r>
            <a:r>
              <a:rPr lang="it-IT" b="1" dirty="0" err="1"/>
              <a:t>setting</a:t>
            </a:r>
            <a:r>
              <a:rPr lang="it-IT" b="1" dirty="0"/>
              <a:t> </a:t>
            </a:r>
            <a:r>
              <a:rPr lang="it-IT" b="1" dirty="0" err="1"/>
              <a:t>of</a:t>
            </a:r>
            <a:r>
              <a:rPr lang="it-IT" b="1" dirty="0"/>
              <a:t> severe </a:t>
            </a:r>
            <a:r>
              <a:rPr lang="it-IT" b="1" dirty="0" err="1"/>
              <a:t>immunosuppression</a:t>
            </a:r>
            <a:r>
              <a:rPr lang="it-IT" b="1" dirty="0"/>
              <a:t>. </a:t>
            </a:r>
            <a:r>
              <a:rPr lang="it-IT" dirty="0" err="1"/>
              <a:t>Coincident</a:t>
            </a:r>
            <a:r>
              <a:rPr lang="it-IT" dirty="0"/>
              <a:t> </a:t>
            </a:r>
            <a:r>
              <a:rPr lang="it-IT" dirty="0" err="1"/>
              <a:t>with</a:t>
            </a:r>
            <a:r>
              <a:rPr lang="it-IT" dirty="0"/>
              <a:t> the AIDS </a:t>
            </a:r>
            <a:r>
              <a:rPr lang="it-IT" dirty="0" err="1"/>
              <a:t>epidemic</a:t>
            </a:r>
            <a:r>
              <a:rPr lang="it-IT" dirty="0"/>
              <a:t>, the </a:t>
            </a:r>
            <a:r>
              <a:rPr lang="it-IT" dirty="0" err="1"/>
              <a:t>incidence</a:t>
            </a:r>
            <a:r>
              <a:rPr lang="it-IT" dirty="0"/>
              <a:t> </a:t>
            </a:r>
            <a:r>
              <a:rPr lang="it-IT" dirty="0" err="1"/>
              <a:t>of</a:t>
            </a:r>
            <a:r>
              <a:rPr lang="it-IT" dirty="0"/>
              <a:t> </a:t>
            </a:r>
            <a:r>
              <a:rPr lang="it-IT" dirty="0" err="1"/>
              <a:t>tuberculosis</a:t>
            </a:r>
            <a:r>
              <a:rPr lang="it-IT" dirty="0"/>
              <a:t> </a:t>
            </a:r>
            <a:r>
              <a:rPr lang="it-IT" dirty="0" err="1"/>
              <a:t>has</a:t>
            </a:r>
            <a:r>
              <a:rPr lang="it-IT" dirty="0"/>
              <a:t> </a:t>
            </a:r>
            <a:r>
              <a:rPr lang="it-IT" dirty="0" err="1"/>
              <a:t>risen</a:t>
            </a:r>
            <a:r>
              <a:rPr lang="it-IT" dirty="0"/>
              <a:t> </a:t>
            </a:r>
            <a:r>
              <a:rPr lang="it-IT" dirty="0" err="1"/>
              <a:t>dramatically</a:t>
            </a:r>
            <a:r>
              <a:rPr lang="it-IT" dirty="0"/>
              <a:t>. Worldwide, </a:t>
            </a:r>
            <a:r>
              <a:rPr lang="it-IT" dirty="0" err="1"/>
              <a:t>almost</a:t>
            </a:r>
            <a:r>
              <a:rPr lang="it-IT" dirty="0"/>
              <a:t> </a:t>
            </a:r>
            <a:r>
              <a:rPr lang="it-IT" dirty="0" err="1"/>
              <a:t>one</a:t>
            </a:r>
            <a:r>
              <a:rPr lang="it-IT" dirty="0"/>
              <a:t> </a:t>
            </a:r>
            <a:r>
              <a:rPr lang="it-IT" dirty="0" err="1"/>
              <a:t>third</a:t>
            </a:r>
            <a:r>
              <a:rPr lang="it-IT" dirty="0"/>
              <a:t> </a:t>
            </a:r>
            <a:r>
              <a:rPr lang="it-IT" dirty="0" err="1"/>
              <a:t>of</a:t>
            </a:r>
            <a:r>
              <a:rPr lang="it-IT" dirty="0"/>
              <a:t> </a:t>
            </a:r>
            <a:r>
              <a:rPr lang="it-IT" dirty="0" err="1"/>
              <a:t>all</a:t>
            </a:r>
            <a:r>
              <a:rPr lang="it-IT" dirty="0"/>
              <a:t> </a:t>
            </a:r>
            <a:r>
              <a:rPr lang="it-IT" dirty="0" err="1"/>
              <a:t>deaths</a:t>
            </a:r>
            <a:r>
              <a:rPr lang="it-IT" dirty="0"/>
              <a:t> in AIDS </a:t>
            </a:r>
            <a:r>
              <a:rPr lang="it-IT" dirty="0" err="1"/>
              <a:t>patients</a:t>
            </a:r>
            <a:r>
              <a:rPr lang="it-IT" dirty="0"/>
              <a:t> are </a:t>
            </a:r>
            <a:r>
              <a:rPr lang="it-IT" dirty="0" err="1"/>
              <a:t>attributable</a:t>
            </a:r>
            <a:r>
              <a:rPr lang="it-IT" dirty="0"/>
              <a:t> </a:t>
            </a:r>
            <a:r>
              <a:rPr lang="it-IT" dirty="0" err="1"/>
              <a:t>to</a:t>
            </a:r>
            <a:r>
              <a:rPr lang="it-IT" dirty="0"/>
              <a:t> </a:t>
            </a:r>
            <a:r>
              <a:rPr lang="it-IT" dirty="0" err="1"/>
              <a:t>tuberculosis</a:t>
            </a:r>
            <a:r>
              <a:rPr lang="it-IT" dirty="0"/>
              <a:t>, </a:t>
            </a:r>
            <a:r>
              <a:rPr lang="it-IT" dirty="0" err="1"/>
              <a:t>but</a:t>
            </a:r>
            <a:r>
              <a:rPr lang="it-IT" dirty="0"/>
              <a:t> </a:t>
            </a:r>
            <a:r>
              <a:rPr lang="it-IT" dirty="0" err="1"/>
              <a:t>this</a:t>
            </a:r>
            <a:r>
              <a:rPr lang="it-IT" dirty="0"/>
              <a:t> </a:t>
            </a:r>
            <a:r>
              <a:rPr lang="it-IT" dirty="0" err="1"/>
              <a:t>complication</a:t>
            </a:r>
            <a:r>
              <a:rPr lang="it-IT" dirty="0"/>
              <a:t> </a:t>
            </a:r>
            <a:r>
              <a:rPr lang="it-IT" dirty="0" err="1"/>
              <a:t>remains</a:t>
            </a:r>
            <a:r>
              <a:rPr lang="it-IT" dirty="0"/>
              <a:t> </a:t>
            </a:r>
            <a:r>
              <a:rPr lang="it-IT" dirty="0" err="1"/>
              <a:t>uncommon</a:t>
            </a:r>
            <a:r>
              <a:rPr lang="it-IT" dirty="0"/>
              <a:t> in the </a:t>
            </a:r>
            <a:r>
              <a:rPr lang="it-IT" dirty="0" err="1"/>
              <a:t>United</a:t>
            </a:r>
            <a:r>
              <a:rPr lang="it-IT" dirty="0"/>
              <a:t> </a:t>
            </a:r>
            <a:r>
              <a:rPr lang="it-IT" dirty="0" err="1"/>
              <a:t>States</a:t>
            </a:r>
            <a:r>
              <a:rPr lang="it-IT" dirty="0"/>
              <a:t>. </a:t>
            </a:r>
            <a:r>
              <a:rPr lang="it-IT" dirty="0" err="1"/>
              <a:t>Both</a:t>
            </a:r>
            <a:r>
              <a:rPr lang="it-IT" dirty="0"/>
              <a:t> </a:t>
            </a:r>
            <a:r>
              <a:rPr lang="it-IT" dirty="0" err="1"/>
              <a:t>reactivation</a:t>
            </a:r>
            <a:r>
              <a:rPr lang="it-IT" dirty="0"/>
              <a:t> </a:t>
            </a:r>
            <a:r>
              <a:rPr lang="it-IT" dirty="0" err="1"/>
              <a:t>of</a:t>
            </a:r>
            <a:r>
              <a:rPr lang="it-IT" dirty="0"/>
              <a:t> </a:t>
            </a:r>
            <a:r>
              <a:rPr lang="it-IT" dirty="0" err="1"/>
              <a:t>latent</a:t>
            </a:r>
            <a:r>
              <a:rPr lang="it-IT" dirty="0"/>
              <a:t> </a:t>
            </a:r>
            <a:r>
              <a:rPr lang="it-IT" dirty="0" err="1"/>
              <a:t>pulmonary</a:t>
            </a:r>
            <a:r>
              <a:rPr lang="it-IT" dirty="0"/>
              <a:t> </a:t>
            </a:r>
            <a:r>
              <a:rPr lang="it-IT" dirty="0" err="1"/>
              <a:t>disease</a:t>
            </a:r>
            <a:r>
              <a:rPr lang="it-IT" dirty="0"/>
              <a:t> and </a:t>
            </a:r>
            <a:r>
              <a:rPr lang="it-IT" dirty="0" err="1"/>
              <a:t>new</a:t>
            </a:r>
            <a:r>
              <a:rPr lang="it-IT" dirty="0"/>
              <a:t> </a:t>
            </a:r>
            <a:r>
              <a:rPr lang="it-IT" dirty="0" err="1"/>
              <a:t>primary</a:t>
            </a:r>
            <a:r>
              <a:rPr lang="it-IT" dirty="0"/>
              <a:t> </a:t>
            </a:r>
            <a:r>
              <a:rPr lang="it-IT" dirty="0" err="1"/>
              <a:t>infection</a:t>
            </a:r>
            <a:r>
              <a:rPr lang="it-IT" dirty="0"/>
              <a:t> </a:t>
            </a:r>
            <a:r>
              <a:rPr lang="it-IT" dirty="0" err="1"/>
              <a:t>contribute</a:t>
            </a:r>
            <a:r>
              <a:rPr lang="it-IT" dirty="0"/>
              <a:t> </a:t>
            </a:r>
            <a:r>
              <a:rPr lang="it-IT" dirty="0" err="1"/>
              <a:t>to</a:t>
            </a:r>
            <a:r>
              <a:rPr lang="it-IT" dirty="0"/>
              <a:t> </a:t>
            </a:r>
            <a:r>
              <a:rPr lang="it-IT" dirty="0" err="1"/>
              <a:t>this</a:t>
            </a:r>
            <a:r>
              <a:rPr lang="it-IT" dirty="0"/>
              <a:t> </a:t>
            </a:r>
            <a:r>
              <a:rPr lang="it-IT" dirty="0" err="1"/>
              <a:t>toll</a:t>
            </a:r>
            <a:r>
              <a:rPr lang="it-IT" dirty="0"/>
              <a:t>. As </a:t>
            </a:r>
            <a:r>
              <a:rPr lang="it-IT" dirty="0" err="1"/>
              <a:t>with</a:t>
            </a:r>
            <a:r>
              <a:rPr lang="it-IT" dirty="0"/>
              <a:t> </a:t>
            </a:r>
            <a:r>
              <a:rPr lang="it-IT" dirty="0" err="1"/>
              <a:t>tuberculosis</a:t>
            </a:r>
            <a:r>
              <a:rPr lang="it-IT" dirty="0"/>
              <a:t> in </a:t>
            </a:r>
            <a:r>
              <a:rPr lang="it-IT" dirty="0" err="1"/>
              <a:t>other</a:t>
            </a:r>
            <a:r>
              <a:rPr lang="it-IT" dirty="0"/>
              <a:t> </a:t>
            </a:r>
            <a:r>
              <a:rPr lang="it-IT" dirty="0" err="1"/>
              <a:t>settings</a:t>
            </a:r>
            <a:r>
              <a:rPr lang="it-IT" dirty="0"/>
              <a:t>, the </a:t>
            </a:r>
            <a:r>
              <a:rPr lang="it-IT" dirty="0" err="1"/>
              <a:t>infection</a:t>
            </a:r>
            <a:r>
              <a:rPr lang="it-IT" dirty="0"/>
              <a:t> </a:t>
            </a:r>
            <a:r>
              <a:rPr lang="it-IT" dirty="0" err="1"/>
              <a:t>may</a:t>
            </a:r>
            <a:r>
              <a:rPr lang="it-IT" dirty="0"/>
              <a:t> </a:t>
            </a:r>
            <a:r>
              <a:rPr lang="it-IT" dirty="0" err="1"/>
              <a:t>be</a:t>
            </a:r>
            <a:r>
              <a:rPr lang="it-IT" dirty="0"/>
              <a:t> </a:t>
            </a:r>
            <a:r>
              <a:rPr lang="it-IT" dirty="0" err="1"/>
              <a:t>confined</a:t>
            </a:r>
            <a:r>
              <a:rPr lang="it-IT" dirty="0"/>
              <a:t> </a:t>
            </a:r>
            <a:r>
              <a:rPr lang="it-IT" dirty="0" err="1"/>
              <a:t>to</a:t>
            </a:r>
            <a:r>
              <a:rPr lang="it-IT" dirty="0"/>
              <a:t> </a:t>
            </a:r>
            <a:r>
              <a:rPr lang="it-IT" dirty="0" err="1"/>
              <a:t>lungs</a:t>
            </a:r>
            <a:r>
              <a:rPr lang="it-IT" dirty="0"/>
              <a:t> or </a:t>
            </a:r>
            <a:r>
              <a:rPr lang="it-IT" dirty="0" err="1"/>
              <a:t>may</a:t>
            </a:r>
            <a:r>
              <a:rPr lang="it-IT" dirty="0"/>
              <a:t> involve multiple </a:t>
            </a:r>
            <a:r>
              <a:rPr lang="it-IT" dirty="0" err="1"/>
              <a:t>organs</a:t>
            </a:r>
            <a:r>
              <a:rPr lang="it-IT" dirty="0"/>
              <a:t>. </a:t>
            </a:r>
            <a:r>
              <a:rPr lang="it-IT" dirty="0" err="1"/>
              <a:t>Most</a:t>
            </a:r>
            <a:r>
              <a:rPr lang="it-IT" dirty="0"/>
              <a:t> </a:t>
            </a:r>
            <a:r>
              <a:rPr lang="it-IT" dirty="0" err="1"/>
              <a:t>worrisome</a:t>
            </a:r>
            <a:r>
              <a:rPr lang="it-IT" dirty="0"/>
              <a:t> are </a:t>
            </a:r>
            <a:r>
              <a:rPr lang="it-IT" dirty="0" err="1"/>
              <a:t>reports</a:t>
            </a:r>
            <a:r>
              <a:rPr lang="it-IT" dirty="0"/>
              <a:t> </a:t>
            </a:r>
            <a:r>
              <a:rPr lang="it-IT" dirty="0" err="1"/>
              <a:t>indicating</a:t>
            </a:r>
            <a:r>
              <a:rPr lang="it-IT" dirty="0"/>
              <a:t> </a:t>
            </a:r>
            <a:r>
              <a:rPr lang="it-IT" dirty="0" err="1"/>
              <a:t>that</a:t>
            </a:r>
            <a:r>
              <a:rPr lang="it-IT" dirty="0"/>
              <a:t> a </a:t>
            </a:r>
            <a:r>
              <a:rPr lang="it-IT" dirty="0" err="1"/>
              <a:t>growing</a:t>
            </a:r>
            <a:r>
              <a:rPr lang="it-IT" dirty="0"/>
              <a:t> </a:t>
            </a:r>
            <a:r>
              <a:rPr lang="it-IT" dirty="0" err="1"/>
              <a:t>number</a:t>
            </a:r>
            <a:r>
              <a:rPr lang="it-IT" dirty="0"/>
              <a:t> </a:t>
            </a:r>
            <a:r>
              <a:rPr lang="it-IT" dirty="0" err="1"/>
              <a:t>of</a:t>
            </a:r>
            <a:r>
              <a:rPr lang="it-IT" dirty="0"/>
              <a:t> </a:t>
            </a:r>
            <a:r>
              <a:rPr lang="it-IT" dirty="0" err="1"/>
              <a:t>isolates</a:t>
            </a:r>
            <a:r>
              <a:rPr lang="it-IT" dirty="0"/>
              <a:t> are </a:t>
            </a:r>
            <a:r>
              <a:rPr lang="it-IT" dirty="0" err="1"/>
              <a:t>resistant</a:t>
            </a:r>
            <a:r>
              <a:rPr lang="it-IT" dirty="0"/>
              <a:t> </a:t>
            </a:r>
            <a:r>
              <a:rPr lang="it-IT" dirty="0" err="1"/>
              <a:t>to</a:t>
            </a:r>
            <a:r>
              <a:rPr lang="it-IT" dirty="0"/>
              <a:t> multiple </a:t>
            </a:r>
            <a:r>
              <a:rPr lang="it-IT" dirty="0" err="1"/>
              <a:t>anti-mycobacterial</a:t>
            </a:r>
            <a:r>
              <a:rPr lang="it-IT" dirty="0"/>
              <a:t> </a:t>
            </a:r>
            <a:r>
              <a:rPr lang="it-IT" dirty="0" err="1"/>
              <a:t>drugs</a:t>
            </a:r>
            <a:r>
              <a:rPr lang="it-IT" dirty="0"/>
              <a:t>.</a:t>
            </a:r>
          </a:p>
          <a:p>
            <a:endParaRPr lang="it-IT" dirty="0"/>
          </a:p>
          <a:p>
            <a:r>
              <a:rPr lang="it-IT" b="1" dirty="0" err="1"/>
              <a:t>Cryptococcosis</a:t>
            </a:r>
            <a:r>
              <a:rPr lang="it-IT" dirty="0"/>
              <a:t> </a:t>
            </a:r>
            <a:r>
              <a:rPr lang="it-IT" dirty="0" err="1"/>
              <a:t>occurs</a:t>
            </a:r>
            <a:r>
              <a:rPr lang="it-IT" dirty="0"/>
              <a:t> in </a:t>
            </a:r>
            <a:r>
              <a:rPr lang="it-IT" dirty="0" err="1"/>
              <a:t>about</a:t>
            </a:r>
            <a:r>
              <a:rPr lang="it-IT" dirty="0"/>
              <a:t> 10% </a:t>
            </a:r>
            <a:r>
              <a:rPr lang="it-IT" dirty="0" err="1"/>
              <a:t>of</a:t>
            </a:r>
            <a:r>
              <a:rPr lang="it-IT" dirty="0"/>
              <a:t> AIDS </a:t>
            </a:r>
            <a:r>
              <a:rPr lang="it-IT" dirty="0" err="1"/>
              <a:t>patients</a:t>
            </a:r>
            <a:r>
              <a:rPr lang="it-IT" dirty="0"/>
              <a:t>. As in </a:t>
            </a:r>
            <a:r>
              <a:rPr lang="it-IT" dirty="0" err="1"/>
              <a:t>other</a:t>
            </a:r>
            <a:r>
              <a:rPr lang="it-IT" dirty="0"/>
              <a:t> </a:t>
            </a:r>
            <a:r>
              <a:rPr lang="it-IT" dirty="0" err="1"/>
              <a:t>settings</a:t>
            </a:r>
            <a:r>
              <a:rPr lang="it-IT" dirty="0"/>
              <a:t> </a:t>
            </a:r>
            <a:r>
              <a:rPr lang="it-IT" dirty="0" err="1"/>
              <a:t>with</a:t>
            </a:r>
            <a:r>
              <a:rPr lang="it-IT" dirty="0"/>
              <a:t> </a:t>
            </a:r>
            <a:r>
              <a:rPr lang="it-IT" dirty="0" err="1"/>
              <a:t>immunosuppression</a:t>
            </a:r>
            <a:r>
              <a:rPr lang="it-IT" dirty="0"/>
              <a:t>, </a:t>
            </a:r>
            <a:r>
              <a:rPr lang="it-IT" dirty="0" err="1"/>
              <a:t>meningitis</a:t>
            </a:r>
            <a:r>
              <a:rPr lang="it-IT" dirty="0"/>
              <a:t> </a:t>
            </a:r>
            <a:r>
              <a:rPr lang="it-IT" dirty="0" err="1"/>
              <a:t>is</a:t>
            </a:r>
            <a:r>
              <a:rPr lang="it-IT" dirty="0"/>
              <a:t> the major </a:t>
            </a:r>
            <a:r>
              <a:rPr lang="it-IT" dirty="0" err="1"/>
              <a:t>clinical</a:t>
            </a:r>
            <a:r>
              <a:rPr lang="it-IT" dirty="0"/>
              <a:t> </a:t>
            </a:r>
            <a:r>
              <a:rPr lang="it-IT" dirty="0" err="1"/>
              <a:t>manifestation</a:t>
            </a:r>
            <a:r>
              <a:rPr lang="it-IT" dirty="0"/>
              <a:t> </a:t>
            </a:r>
            <a:r>
              <a:rPr lang="it-IT" dirty="0" err="1"/>
              <a:t>of</a:t>
            </a:r>
            <a:r>
              <a:rPr lang="it-IT" dirty="0"/>
              <a:t> </a:t>
            </a:r>
            <a:r>
              <a:rPr lang="it-IT" dirty="0" err="1"/>
              <a:t>cryptococcosis</a:t>
            </a:r>
            <a:r>
              <a:rPr lang="it-IT" dirty="0"/>
              <a:t>. Toxoplasma </a:t>
            </a:r>
            <a:r>
              <a:rPr lang="it-IT" dirty="0" err="1"/>
              <a:t>gondii</a:t>
            </a:r>
            <a:r>
              <a:rPr lang="it-IT" dirty="0"/>
              <a:t>, </a:t>
            </a:r>
            <a:r>
              <a:rPr lang="it-IT" dirty="0" err="1"/>
              <a:t>another</a:t>
            </a:r>
            <a:r>
              <a:rPr lang="it-IT" dirty="0"/>
              <a:t> </a:t>
            </a:r>
            <a:r>
              <a:rPr lang="it-IT" dirty="0" err="1"/>
              <a:t>frequent</a:t>
            </a:r>
            <a:r>
              <a:rPr lang="it-IT" dirty="0"/>
              <a:t> invader </a:t>
            </a:r>
            <a:r>
              <a:rPr lang="it-IT" dirty="0" err="1"/>
              <a:t>of</a:t>
            </a:r>
            <a:r>
              <a:rPr lang="it-IT" dirty="0"/>
              <a:t> the CNS in AIDS, </a:t>
            </a:r>
            <a:r>
              <a:rPr lang="it-IT" dirty="0" err="1"/>
              <a:t>causes</a:t>
            </a:r>
            <a:r>
              <a:rPr lang="it-IT" dirty="0"/>
              <a:t> </a:t>
            </a:r>
            <a:r>
              <a:rPr lang="it-IT" dirty="0" err="1"/>
              <a:t>encephalitis</a:t>
            </a:r>
            <a:r>
              <a:rPr lang="it-IT" dirty="0"/>
              <a:t> and </a:t>
            </a:r>
            <a:r>
              <a:rPr lang="it-IT" dirty="0" err="1"/>
              <a:t>is</a:t>
            </a:r>
            <a:r>
              <a:rPr lang="it-IT" dirty="0"/>
              <a:t> </a:t>
            </a:r>
            <a:r>
              <a:rPr lang="it-IT" dirty="0" err="1"/>
              <a:t>responsible</a:t>
            </a:r>
            <a:r>
              <a:rPr lang="it-IT" dirty="0"/>
              <a:t> </a:t>
            </a:r>
            <a:r>
              <a:rPr lang="it-IT" dirty="0" err="1"/>
              <a:t>for</a:t>
            </a:r>
            <a:r>
              <a:rPr lang="it-IT" dirty="0"/>
              <a:t> 50% </a:t>
            </a:r>
            <a:r>
              <a:rPr lang="it-IT" dirty="0" err="1"/>
              <a:t>of</a:t>
            </a:r>
            <a:r>
              <a:rPr lang="it-IT" dirty="0"/>
              <a:t> </a:t>
            </a:r>
            <a:r>
              <a:rPr lang="it-IT" dirty="0" err="1"/>
              <a:t>all</a:t>
            </a:r>
            <a:r>
              <a:rPr lang="it-IT" dirty="0"/>
              <a:t> mass </a:t>
            </a:r>
            <a:r>
              <a:rPr lang="it-IT" dirty="0" err="1"/>
              <a:t>lesions</a:t>
            </a:r>
            <a:r>
              <a:rPr lang="it-IT" dirty="0"/>
              <a:t> in the CNS.</a:t>
            </a:r>
          </a:p>
          <a:p>
            <a:endParaRPr lang="it-IT" dirty="0"/>
          </a:p>
          <a:p>
            <a:r>
              <a:rPr lang="it-IT" b="1" dirty="0"/>
              <a:t>JC virus</a:t>
            </a:r>
            <a:r>
              <a:rPr lang="it-IT" dirty="0"/>
              <a:t>, a </a:t>
            </a:r>
            <a:r>
              <a:rPr lang="it-IT" dirty="0" err="1"/>
              <a:t>human</a:t>
            </a:r>
            <a:r>
              <a:rPr lang="it-IT" dirty="0"/>
              <a:t> </a:t>
            </a:r>
            <a:r>
              <a:rPr lang="it-IT" dirty="0" err="1"/>
              <a:t>papovavirus</a:t>
            </a:r>
            <a:r>
              <a:rPr lang="it-IT" dirty="0"/>
              <a:t>, </a:t>
            </a:r>
            <a:r>
              <a:rPr lang="it-IT" dirty="0" err="1"/>
              <a:t>is</a:t>
            </a:r>
            <a:r>
              <a:rPr lang="it-IT" dirty="0"/>
              <a:t> </a:t>
            </a:r>
            <a:r>
              <a:rPr lang="it-IT" dirty="0" err="1"/>
              <a:t>another</a:t>
            </a:r>
            <a:r>
              <a:rPr lang="it-IT" dirty="0"/>
              <a:t> </a:t>
            </a:r>
            <a:r>
              <a:rPr lang="it-IT" dirty="0" err="1"/>
              <a:t>important</a:t>
            </a:r>
            <a:r>
              <a:rPr lang="it-IT" dirty="0"/>
              <a:t> cause </a:t>
            </a:r>
            <a:r>
              <a:rPr lang="it-IT" dirty="0" err="1"/>
              <a:t>of</a:t>
            </a:r>
            <a:r>
              <a:rPr lang="it-IT" dirty="0"/>
              <a:t> CNS </a:t>
            </a:r>
            <a:r>
              <a:rPr lang="it-IT" dirty="0" err="1"/>
              <a:t>infections</a:t>
            </a:r>
            <a:r>
              <a:rPr lang="it-IT" dirty="0"/>
              <a:t> in </a:t>
            </a:r>
            <a:r>
              <a:rPr lang="it-IT" dirty="0" err="1"/>
              <a:t>HIV-infected</a:t>
            </a:r>
            <a:r>
              <a:rPr lang="it-IT" dirty="0"/>
              <a:t> </a:t>
            </a:r>
            <a:r>
              <a:rPr lang="it-IT" dirty="0" err="1"/>
              <a:t>patients</a:t>
            </a:r>
            <a:r>
              <a:rPr lang="it-IT" dirty="0"/>
              <a:t>. </a:t>
            </a:r>
            <a:r>
              <a:rPr lang="it-IT" dirty="0" err="1"/>
              <a:t>It</a:t>
            </a:r>
            <a:r>
              <a:rPr lang="it-IT" dirty="0"/>
              <a:t> </a:t>
            </a:r>
            <a:r>
              <a:rPr lang="it-IT" dirty="0" err="1"/>
              <a:t>causes</a:t>
            </a:r>
            <a:r>
              <a:rPr lang="it-IT" dirty="0"/>
              <a:t> progressive </a:t>
            </a:r>
            <a:r>
              <a:rPr lang="it-IT" dirty="0" err="1"/>
              <a:t>multifocal</a:t>
            </a:r>
            <a:r>
              <a:rPr lang="it-IT" dirty="0"/>
              <a:t> </a:t>
            </a:r>
            <a:r>
              <a:rPr lang="it-IT" dirty="0" err="1"/>
              <a:t>leukoencephalopathy</a:t>
            </a:r>
            <a:r>
              <a:rPr lang="it-IT" dirty="0"/>
              <a:t>. Herpes simplex virus </a:t>
            </a:r>
            <a:r>
              <a:rPr lang="it-IT" dirty="0" err="1"/>
              <a:t>infection</a:t>
            </a:r>
            <a:r>
              <a:rPr lang="it-IT" dirty="0"/>
              <a:t> </a:t>
            </a:r>
            <a:r>
              <a:rPr lang="it-IT" dirty="0" err="1"/>
              <a:t>is</a:t>
            </a:r>
            <a:r>
              <a:rPr lang="it-IT" dirty="0"/>
              <a:t> </a:t>
            </a:r>
            <a:r>
              <a:rPr lang="it-IT" dirty="0" err="1"/>
              <a:t>manifested</a:t>
            </a:r>
            <a:r>
              <a:rPr lang="it-IT" dirty="0"/>
              <a:t> by </a:t>
            </a:r>
            <a:r>
              <a:rPr lang="it-IT" dirty="0" err="1"/>
              <a:t>mucocutaneous</a:t>
            </a:r>
            <a:r>
              <a:rPr lang="it-IT" dirty="0"/>
              <a:t> </a:t>
            </a:r>
            <a:r>
              <a:rPr lang="it-IT" dirty="0" err="1"/>
              <a:t>ulcerations</a:t>
            </a:r>
            <a:r>
              <a:rPr lang="it-IT" dirty="0"/>
              <a:t> </a:t>
            </a:r>
            <a:r>
              <a:rPr lang="it-IT" dirty="0" err="1"/>
              <a:t>involving</a:t>
            </a:r>
            <a:r>
              <a:rPr lang="it-IT" dirty="0"/>
              <a:t> the </a:t>
            </a:r>
            <a:r>
              <a:rPr lang="it-IT" dirty="0" err="1"/>
              <a:t>mouth</a:t>
            </a:r>
            <a:r>
              <a:rPr lang="it-IT" dirty="0"/>
              <a:t>, </a:t>
            </a:r>
            <a:r>
              <a:rPr lang="it-IT" dirty="0" err="1"/>
              <a:t>esophagus</a:t>
            </a:r>
            <a:r>
              <a:rPr lang="it-IT" dirty="0"/>
              <a:t>, </a:t>
            </a:r>
            <a:r>
              <a:rPr lang="it-IT" dirty="0" err="1"/>
              <a:t>external</a:t>
            </a:r>
            <a:r>
              <a:rPr lang="it-IT" dirty="0"/>
              <a:t> </a:t>
            </a:r>
            <a:r>
              <a:rPr lang="it-IT" dirty="0" err="1"/>
              <a:t>genitalia</a:t>
            </a:r>
            <a:r>
              <a:rPr lang="it-IT" dirty="0"/>
              <a:t>, and </a:t>
            </a:r>
            <a:r>
              <a:rPr lang="it-IT" dirty="0" err="1"/>
              <a:t>perianal</a:t>
            </a:r>
            <a:r>
              <a:rPr lang="it-IT" dirty="0"/>
              <a:t> </a:t>
            </a:r>
            <a:r>
              <a:rPr lang="it-IT" dirty="0" err="1"/>
              <a:t>region</a:t>
            </a:r>
            <a:r>
              <a:rPr lang="it-IT" dirty="0"/>
              <a:t>. </a:t>
            </a:r>
            <a:r>
              <a:rPr lang="it-IT" dirty="0" err="1"/>
              <a:t>Persistent</a:t>
            </a:r>
            <a:r>
              <a:rPr lang="it-IT" dirty="0"/>
              <a:t> </a:t>
            </a:r>
            <a:r>
              <a:rPr lang="it-IT" dirty="0" err="1"/>
              <a:t>diarrhea</a:t>
            </a:r>
            <a:r>
              <a:rPr lang="it-IT" dirty="0"/>
              <a:t>, </a:t>
            </a:r>
            <a:r>
              <a:rPr lang="it-IT" dirty="0" err="1"/>
              <a:t>which</a:t>
            </a:r>
            <a:r>
              <a:rPr lang="it-IT" dirty="0"/>
              <a:t> </a:t>
            </a:r>
            <a:r>
              <a:rPr lang="it-IT" dirty="0" err="1"/>
              <a:t>is</a:t>
            </a:r>
            <a:r>
              <a:rPr lang="it-IT" dirty="0"/>
              <a:t> common in </a:t>
            </a:r>
            <a:r>
              <a:rPr lang="it-IT" dirty="0" err="1"/>
              <a:t>untreated</a:t>
            </a:r>
            <a:r>
              <a:rPr lang="it-IT" dirty="0"/>
              <a:t> </a:t>
            </a:r>
            <a:r>
              <a:rPr lang="it-IT" dirty="0" err="1"/>
              <a:t>patients</a:t>
            </a:r>
            <a:r>
              <a:rPr lang="it-IT" dirty="0"/>
              <a:t> </a:t>
            </a:r>
            <a:r>
              <a:rPr lang="it-IT" dirty="0" err="1"/>
              <a:t>with</a:t>
            </a:r>
            <a:r>
              <a:rPr lang="it-IT" dirty="0"/>
              <a:t> </a:t>
            </a:r>
            <a:r>
              <a:rPr lang="it-IT" dirty="0" err="1"/>
              <a:t>advanced</a:t>
            </a:r>
            <a:r>
              <a:rPr lang="it-IT" dirty="0"/>
              <a:t> AIDS, </a:t>
            </a:r>
            <a:r>
              <a:rPr lang="it-IT" dirty="0" err="1"/>
              <a:t>is</a:t>
            </a:r>
            <a:r>
              <a:rPr lang="it-IT" dirty="0"/>
              <a:t> </a:t>
            </a:r>
            <a:r>
              <a:rPr lang="it-IT" dirty="0" err="1"/>
              <a:t>often</a:t>
            </a:r>
            <a:r>
              <a:rPr lang="it-IT" dirty="0"/>
              <a:t> </a:t>
            </a:r>
            <a:r>
              <a:rPr lang="it-IT" dirty="0" err="1"/>
              <a:t>caused</a:t>
            </a:r>
            <a:r>
              <a:rPr lang="it-IT" dirty="0"/>
              <a:t> </a:t>
            </a:r>
            <a:r>
              <a:rPr lang="it-IT" dirty="0" err="1"/>
              <a:t>by</a:t>
            </a:r>
            <a:r>
              <a:rPr lang="it-IT" dirty="0"/>
              <a:t> </a:t>
            </a:r>
            <a:r>
              <a:rPr lang="it-IT" dirty="0" err="1"/>
              <a:t>infections</a:t>
            </a:r>
            <a:r>
              <a:rPr lang="it-IT" dirty="0"/>
              <a:t> </a:t>
            </a:r>
            <a:r>
              <a:rPr lang="it-IT" dirty="0" err="1"/>
              <a:t>with</a:t>
            </a:r>
            <a:r>
              <a:rPr lang="it-IT" dirty="0"/>
              <a:t> </a:t>
            </a:r>
            <a:r>
              <a:rPr lang="it-IT" dirty="0" err="1"/>
              <a:t>protozoans</a:t>
            </a:r>
            <a:r>
              <a:rPr lang="it-IT" dirty="0"/>
              <a:t> or </a:t>
            </a:r>
            <a:r>
              <a:rPr lang="it-IT" dirty="0" err="1"/>
              <a:t>enteric</a:t>
            </a:r>
            <a:r>
              <a:rPr lang="it-IT" dirty="0"/>
              <a:t> </a:t>
            </a:r>
            <a:r>
              <a:rPr lang="it-IT" dirty="0" err="1"/>
              <a:t>bacteria</a:t>
            </a:r>
            <a:r>
              <a:rPr lang="it-IT" dirty="0"/>
              <a:t>.</a:t>
            </a:r>
          </a:p>
        </p:txBody>
      </p:sp>
    </p:spTree>
    <p:extLst>
      <p:ext uri="{BB962C8B-B14F-4D97-AF65-F5344CB8AC3E}">
        <p14:creationId xmlns:p14="http://schemas.microsoft.com/office/powerpoint/2010/main" val="354262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61450" y="431483"/>
            <a:ext cx="8269100" cy="5909311"/>
          </a:xfrm>
          <a:prstGeom prst="rect">
            <a:avLst/>
          </a:prstGeom>
        </p:spPr>
        <p:txBody>
          <a:bodyPr wrap="square">
            <a:spAutoFit/>
          </a:bodyPr>
          <a:lstStyle/>
          <a:p>
            <a:r>
              <a:rPr lang="it-IT" sz="2000" b="1" dirty="0" err="1"/>
              <a:t>Kaposi</a:t>
            </a:r>
            <a:r>
              <a:rPr lang="it-IT" sz="2000" b="1" dirty="0"/>
              <a:t> sarcoma (KS) </a:t>
            </a:r>
            <a:r>
              <a:rPr lang="it-IT" sz="2000" b="1" dirty="0" err="1"/>
              <a:t>is</a:t>
            </a:r>
            <a:r>
              <a:rPr lang="it-IT" sz="2000" b="1" dirty="0"/>
              <a:t> </a:t>
            </a:r>
            <a:r>
              <a:rPr lang="it-IT" sz="2000" b="1" dirty="0" err="1"/>
              <a:t>one</a:t>
            </a:r>
            <a:r>
              <a:rPr lang="it-IT" sz="2000" b="1" dirty="0"/>
              <a:t> </a:t>
            </a:r>
            <a:r>
              <a:rPr lang="it-IT" sz="2000" b="1" dirty="0" err="1"/>
              <a:t>of</a:t>
            </a:r>
            <a:r>
              <a:rPr lang="it-IT" sz="2000" b="1" dirty="0"/>
              <a:t> the </a:t>
            </a:r>
            <a:r>
              <a:rPr lang="it-IT" sz="2000" b="1" dirty="0" err="1"/>
              <a:t>most</a:t>
            </a:r>
            <a:r>
              <a:rPr lang="it-IT" sz="2000" b="1" dirty="0"/>
              <a:t> common </a:t>
            </a:r>
            <a:r>
              <a:rPr lang="it-IT" sz="2000" b="1" dirty="0" err="1"/>
              <a:t>tumors</a:t>
            </a:r>
            <a:r>
              <a:rPr lang="it-IT" sz="2000" b="1" dirty="0"/>
              <a:t> </a:t>
            </a:r>
          </a:p>
          <a:p>
            <a:endParaRPr lang="it-IT" dirty="0"/>
          </a:p>
          <a:p>
            <a:r>
              <a:rPr lang="it-IT" dirty="0"/>
              <a:t>The </a:t>
            </a:r>
            <a:r>
              <a:rPr lang="it-IT" dirty="0" err="1"/>
              <a:t>lesions</a:t>
            </a:r>
            <a:r>
              <a:rPr lang="it-IT" dirty="0"/>
              <a:t> </a:t>
            </a:r>
            <a:r>
              <a:rPr lang="it-IT" dirty="0" err="1"/>
              <a:t>of</a:t>
            </a:r>
            <a:r>
              <a:rPr lang="it-IT" dirty="0"/>
              <a:t> KS are </a:t>
            </a:r>
            <a:r>
              <a:rPr lang="it-IT" dirty="0" err="1"/>
              <a:t>characterized</a:t>
            </a:r>
            <a:r>
              <a:rPr lang="it-IT" dirty="0"/>
              <a:t> </a:t>
            </a:r>
            <a:r>
              <a:rPr lang="it-IT" dirty="0" err="1"/>
              <a:t>by</a:t>
            </a:r>
            <a:r>
              <a:rPr lang="it-IT" dirty="0"/>
              <a:t> a </a:t>
            </a:r>
            <a:r>
              <a:rPr lang="it-IT" dirty="0" err="1"/>
              <a:t>proliferation</a:t>
            </a:r>
            <a:r>
              <a:rPr lang="it-IT" dirty="0"/>
              <a:t> </a:t>
            </a:r>
            <a:r>
              <a:rPr lang="it-IT" dirty="0" err="1"/>
              <a:t>of</a:t>
            </a:r>
            <a:r>
              <a:rPr lang="it-IT" dirty="0"/>
              <a:t> </a:t>
            </a:r>
            <a:r>
              <a:rPr lang="it-IT" dirty="0" err="1"/>
              <a:t>spindle-shaped</a:t>
            </a:r>
            <a:r>
              <a:rPr lang="it-IT" dirty="0"/>
              <a:t> </a:t>
            </a:r>
            <a:r>
              <a:rPr lang="it-IT" dirty="0" err="1"/>
              <a:t>cells</a:t>
            </a:r>
            <a:r>
              <a:rPr lang="it-IT" dirty="0"/>
              <a:t> </a:t>
            </a:r>
            <a:r>
              <a:rPr lang="it-IT" dirty="0" err="1"/>
              <a:t>that</a:t>
            </a:r>
            <a:r>
              <a:rPr lang="it-IT" dirty="0"/>
              <a:t> express </a:t>
            </a:r>
            <a:r>
              <a:rPr lang="it-IT" dirty="0" err="1"/>
              <a:t>markers</a:t>
            </a:r>
            <a:r>
              <a:rPr lang="it-IT" dirty="0"/>
              <a:t> </a:t>
            </a:r>
            <a:r>
              <a:rPr lang="it-IT" dirty="0" err="1"/>
              <a:t>of</a:t>
            </a:r>
            <a:r>
              <a:rPr lang="it-IT" dirty="0"/>
              <a:t> </a:t>
            </a:r>
            <a:r>
              <a:rPr lang="it-IT" dirty="0" err="1"/>
              <a:t>both</a:t>
            </a:r>
            <a:r>
              <a:rPr lang="it-IT" dirty="0"/>
              <a:t> </a:t>
            </a:r>
            <a:r>
              <a:rPr lang="it-IT" dirty="0" err="1"/>
              <a:t>endothelial</a:t>
            </a:r>
            <a:r>
              <a:rPr lang="it-IT" dirty="0"/>
              <a:t> </a:t>
            </a:r>
            <a:r>
              <a:rPr lang="it-IT" dirty="0" err="1"/>
              <a:t>cells</a:t>
            </a:r>
            <a:r>
              <a:rPr lang="it-IT" dirty="0"/>
              <a:t> (</a:t>
            </a:r>
            <a:r>
              <a:rPr lang="it-IT" dirty="0" err="1"/>
              <a:t>vascular</a:t>
            </a:r>
            <a:r>
              <a:rPr lang="it-IT" dirty="0"/>
              <a:t> or </a:t>
            </a:r>
            <a:r>
              <a:rPr lang="it-IT" dirty="0" err="1"/>
              <a:t>lymphatic</a:t>
            </a:r>
            <a:r>
              <a:rPr lang="it-IT" dirty="0"/>
              <a:t>) and </a:t>
            </a:r>
            <a:r>
              <a:rPr lang="it-IT" dirty="0" err="1"/>
              <a:t>smooth</a:t>
            </a:r>
            <a:r>
              <a:rPr lang="it-IT" dirty="0"/>
              <a:t> </a:t>
            </a:r>
            <a:r>
              <a:rPr lang="it-IT" dirty="0" err="1"/>
              <a:t>muscle</a:t>
            </a:r>
            <a:r>
              <a:rPr lang="it-IT" dirty="0"/>
              <a:t> </a:t>
            </a:r>
            <a:r>
              <a:rPr lang="it-IT" dirty="0" err="1"/>
              <a:t>cells</a:t>
            </a:r>
            <a:r>
              <a:rPr lang="it-IT" dirty="0"/>
              <a:t>. In </a:t>
            </a:r>
            <a:r>
              <a:rPr lang="it-IT" dirty="0" err="1"/>
              <a:t>addition</a:t>
            </a:r>
            <a:r>
              <a:rPr lang="it-IT" dirty="0"/>
              <a:t>, KS </a:t>
            </a:r>
            <a:r>
              <a:rPr lang="it-IT" dirty="0" err="1"/>
              <a:t>lesions</a:t>
            </a:r>
            <a:r>
              <a:rPr lang="it-IT" dirty="0"/>
              <a:t> </a:t>
            </a:r>
            <a:r>
              <a:rPr lang="it-IT" dirty="0" err="1"/>
              <a:t>contain</a:t>
            </a:r>
            <a:r>
              <a:rPr lang="it-IT" dirty="0"/>
              <a:t> </a:t>
            </a:r>
            <a:r>
              <a:rPr lang="it-IT" dirty="0" err="1"/>
              <a:t>chronic</a:t>
            </a:r>
            <a:r>
              <a:rPr lang="it-IT" dirty="0"/>
              <a:t> </a:t>
            </a:r>
            <a:r>
              <a:rPr lang="it-IT" dirty="0" err="1"/>
              <a:t>inflammatory</a:t>
            </a:r>
            <a:r>
              <a:rPr lang="it-IT" dirty="0"/>
              <a:t> </a:t>
            </a:r>
            <a:r>
              <a:rPr lang="it-IT" dirty="0" err="1"/>
              <a:t>cell</a:t>
            </a:r>
            <a:r>
              <a:rPr lang="it-IT" dirty="0"/>
              <a:t> </a:t>
            </a:r>
            <a:r>
              <a:rPr lang="it-IT" dirty="0" err="1"/>
              <a:t>infiltrates</a:t>
            </a:r>
            <a:r>
              <a:rPr lang="it-IT" dirty="0"/>
              <a:t>. </a:t>
            </a:r>
            <a:r>
              <a:rPr lang="it-IT" dirty="0" err="1"/>
              <a:t>Many</a:t>
            </a:r>
            <a:r>
              <a:rPr lang="it-IT" dirty="0"/>
              <a:t> </a:t>
            </a:r>
            <a:r>
              <a:rPr lang="it-IT" dirty="0" err="1"/>
              <a:t>of</a:t>
            </a:r>
            <a:r>
              <a:rPr lang="it-IT" dirty="0"/>
              <a:t> the </a:t>
            </a:r>
            <a:r>
              <a:rPr lang="it-IT" dirty="0" err="1"/>
              <a:t>features</a:t>
            </a:r>
            <a:r>
              <a:rPr lang="it-IT" dirty="0"/>
              <a:t> </a:t>
            </a:r>
            <a:r>
              <a:rPr lang="it-IT" dirty="0" err="1"/>
              <a:t>of</a:t>
            </a:r>
            <a:r>
              <a:rPr lang="it-IT" dirty="0"/>
              <a:t> KS </a:t>
            </a:r>
            <a:r>
              <a:rPr lang="it-IT" dirty="0" err="1"/>
              <a:t>suggest</a:t>
            </a:r>
            <a:r>
              <a:rPr lang="it-IT" dirty="0"/>
              <a:t> </a:t>
            </a:r>
            <a:r>
              <a:rPr lang="it-IT" dirty="0" err="1"/>
              <a:t>that</a:t>
            </a:r>
            <a:r>
              <a:rPr lang="it-IT" dirty="0"/>
              <a:t> </a:t>
            </a:r>
            <a:r>
              <a:rPr lang="it-IT" dirty="0" err="1"/>
              <a:t>it</a:t>
            </a:r>
            <a:r>
              <a:rPr lang="it-IT" dirty="0"/>
              <a:t> </a:t>
            </a:r>
            <a:r>
              <a:rPr lang="it-IT" dirty="0" err="1"/>
              <a:t>is</a:t>
            </a:r>
            <a:r>
              <a:rPr lang="it-IT" dirty="0"/>
              <a:t> </a:t>
            </a:r>
            <a:r>
              <a:rPr lang="it-IT" dirty="0" err="1"/>
              <a:t>not</a:t>
            </a:r>
            <a:r>
              <a:rPr lang="it-IT" dirty="0"/>
              <a:t> a </a:t>
            </a:r>
            <a:r>
              <a:rPr lang="it-IT" dirty="0" err="1"/>
              <a:t>malignant</a:t>
            </a:r>
            <a:r>
              <a:rPr lang="it-IT" dirty="0"/>
              <a:t> </a:t>
            </a:r>
            <a:r>
              <a:rPr lang="it-IT" dirty="0" err="1"/>
              <a:t>tumor</a:t>
            </a:r>
            <a:r>
              <a:rPr lang="it-IT" dirty="0"/>
              <a:t> (</a:t>
            </a:r>
            <a:r>
              <a:rPr lang="it-IT" dirty="0" err="1"/>
              <a:t>despite</a:t>
            </a:r>
            <a:r>
              <a:rPr lang="it-IT" dirty="0"/>
              <a:t> </a:t>
            </a:r>
            <a:r>
              <a:rPr lang="it-IT" dirty="0" err="1"/>
              <a:t>its</a:t>
            </a:r>
            <a:r>
              <a:rPr lang="it-IT" dirty="0"/>
              <a:t> </a:t>
            </a:r>
            <a:r>
              <a:rPr lang="it-IT" dirty="0" err="1"/>
              <a:t>ominous</a:t>
            </a:r>
            <a:r>
              <a:rPr lang="it-IT" dirty="0"/>
              <a:t> </a:t>
            </a:r>
            <a:r>
              <a:rPr lang="it-IT" dirty="0" err="1"/>
              <a:t>name</a:t>
            </a:r>
            <a:r>
              <a:rPr lang="it-IT" dirty="0"/>
              <a:t>).</a:t>
            </a:r>
          </a:p>
          <a:p>
            <a:endParaRPr lang="it-IT" dirty="0"/>
          </a:p>
          <a:p>
            <a:r>
              <a:rPr lang="it-IT" dirty="0" err="1"/>
              <a:t>There</a:t>
            </a:r>
            <a:r>
              <a:rPr lang="it-IT" dirty="0"/>
              <a:t> </a:t>
            </a:r>
            <a:r>
              <a:rPr lang="it-IT" dirty="0" err="1"/>
              <a:t>is</a:t>
            </a:r>
            <a:r>
              <a:rPr lang="it-IT" dirty="0"/>
              <a:t> </a:t>
            </a:r>
            <a:r>
              <a:rPr lang="it-IT" dirty="0" err="1"/>
              <a:t>compelling</a:t>
            </a:r>
            <a:r>
              <a:rPr lang="it-IT" dirty="0"/>
              <a:t> </a:t>
            </a:r>
            <a:r>
              <a:rPr lang="it-IT" dirty="0" err="1"/>
              <a:t>evidence</a:t>
            </a:r>
            <a:r>
              <a:rPr lang="it-IT" dirty="0"/>
              <a:t> </a:t>
            </a:r>
            <a:r>
              <a:rPr lang="it-IT" dirty="0" err="1"/>
              <a:t>that</a:t>
            </a:r>
            <a:r>
              <a:rPr lang="it-IT" dirty="0"/>
              <a:t> KS </a:t>
            </a:r>
            <a:r>
              <a:rPr lang="it-IT" dirty="0" err="1"/>
              <a:t>is</a:t>
            </a:r>
            <a:r>
              <a:rPr lang="it-IT" dirty="0"/>
              <a:t> </a:t>
            </a:r>
            <a:r>
              <a:rPr lang="it-IT" dirty="0" err="1"/>
              <a:t>caused</a:t>
            </a:r>
            <a:r>
              <a:rPr lang="it-IT" dirty="0"/>
              <a:t> </a:t>
            </a:r>
            <a:r>
              <a:rPr lang="it-IT" dirty="0" err="1"/>
              <a:t>by</a:t>
            </a:r>
            <a:r>
              <a:rPr lang="it-IT" dirty="0"/>
              <a:t> the KS </a:t>
            </a:r>
            <a:r>
              <a:rPr lang="it-IT" dirty="0" err="1"/>
              <a:t>herpesvirus</a:t>
            </a:r>
            <a:r>
              <a:rPr lang="it-IT" dirty="0"/>
              <a:t> (KSHV), </a:t>
            </a:r>
            <a:r>
              <a:rPr lang="it-IT" dirty="0" err="1"/>
              <a:t>also</a:t>
            </a:r>
            <a:r>
              <a:rPr lang="it-IT" dirty="0"/>
              <a:t> </a:t>
            </a:r>
            <a:r>
              <a:rPr lang="it-IT" dirty="0" err="1"/>
              <a:t>called</a:t>
            </a:r>
            <a:r>
              <a:rPr lang="it-IT" dirty="0"/>
              <a:t> </a:t>
            </a:r>
            <a:r>
              <a:rPr lang="it-IT" dirty="0" err="1"/>
              <a:t>human</a:t>
            </a:r>
            <a:r>
              <a:rPr lang="it-IT" dirty="0"/>
              <a:t> </a:t>
            </a:r>
            <a:r>
              <a:rPr lang="it-IT" dirty="0" err="1"/>
              <a:t>herpesvirus</a:t>
            </a:r>
            <a:r>
              <a:rPr lang="it-IT" dirty="0"/>
              <a:t> </a:t>
            </a:r>
            <a:r>
              <a:rPr lang="it-IT" dirty="0" err="1"/>
              <a:t>8</a:t>
            </a:r>
            <a:r>
              <a:rPr lang="it-IT" dirty="0"/>
              <a:t> (HHV8). </a:t>
            </a:r>
            <a:r>
              <a:rPr lang="it-IT" dirty="0" err="1"/>
              <a:t>Exactly</a:t>
            </a:r>
            <a:r>
              <a:rPr lang="it-IT" dirty="0"/>
              <a:t> </a:t>
            </a:r>
            <a:r>
              <a:rPr lang="it-IT" dirty="0" err="1"/>
              <a:t>how</a:t>
            </a:r>
            <a:r>
              <a:rPr lang="it-IT" dirty="0"/>
              <a:t> KSHV </a:t>
            </a:r>
            <a:r>
              <a:rPr lang="it-IT" dirty="0" err="1"/>
              <a:t>infection</a:t>
            </a:r>
            <a:r>
              <a:rPr lang="it-IT" dirty="0"/>
              <a:t> </a:t>
            </a:r>
            <a:r>
              <a:rPr lang="it-IT" dirty="0" err="1"/>
              <a:t>leads</a:t>
            </a:r>
            <a:r>
              <a:rPr lang="it-IT" dirty="0"/>
              <a:t> </a:t>
            </a:r>
            <a:r>
              <a:rPr lang="it-IT" dirty="0" err="1"/>
              <a:t>to</a:t>
            </a:r>
            <a:r>
              <a:rPr lang="it-IT" dirty="0"/>
              <a:t> KS </a:t>
            </a:r>
            <a:r>
              <a:rPr lang="it-IT" dirty="0" err="1"/>
              <a:t>is</a:t>
            </a:r>
            <a:r>
              <a:rPr lang="it-IT" dirty="0"/>
              <a:t> </a:t>
            </a:r>
            <a:r>
              <a:rPr lang="it-IT" dirty="0" err="1"/>
              <a:t>still</a:t>
            </a:r>
            <a:r>
              <a:rPr lang="it-IT" dirty="0"/>
              <a:t> </a:t>
            </a:r>
            <a:r>
              <a:rPr lang="it-IT" dirty="0" err="1"/>
              <a:t>unclear</a:t>
            </a:r>
            <a:r>
              <a:rPr lang="it-IT" dirty="0"/>
              <a:t>. </a:t>
            </a:r>
          </a:p>
          <a:p>
            <a:r>
              <a:rPr lang="it-IT" dirty="0" err="1"/>
              <a:t>Like</a:t>
            </a:r>
            <a:r>
              <a:rPr lang="it-IT" dirty="0"/>
              <a:t> </a:t>
            </a:r>
            <a:r>
              <a:rPr lang="it-IT" dirty="0" err="1"/>
              <a:t>other</a:t>
            </a:r>
            <a:r>
              <a:rPr lang="it-IT" dirty="0"/>
              <a:t> </a:t>
            </a:r>
            <a:r>
              <a:rPr lang="it-IT" dirty="0" err="1"/>
              <a:t>herpesviruses</a:t>
            </a:r>
            <a:r>
              <a:rPr lang="it-IT" dirty="0"/>
              <a:t>, KSHV </a:t>
            </a:r>
            <a:r>
              <a:rPr lang="it-IT" dirty="0" err="1"/>
              <a:t>establishes</a:t>
            </a:r>
            <a:r>
              <a:rPr lang="it-IT" dirty="0"/>
              <a:t> </a:t>
            </a:r>
            <a:r>
              <a:rPr lang="it-IT" dirty="0" err="1"/>
              <a:t>latent</a:t>
            </a:r>
            <a:r>
              <a:rPr lang="it-IT" dirty="0"/>
              <a:t> </a:t>
            </a:r>
            <a:r>
              <a:rPr lang="it-IT" dirty="0" err="1"/>
              <a:t>infection</a:t>
            </a:r>
            <a:r>
              <a:rPr lang="it-IT" dirty="0"/>
              <a:t>, </a:t>
            </a:r>
            <a:r>
              <a:rPr lang="it-IT" dirty="0" err="1"/>
              <a:t>during</a:t>
            </a:r>
            <a:r>
              <a:rPr lang="it-IT" dirty="0"/>
              <a:t> </a:t>
            </a:r>
            <a:r>
              <a:rPr lang="it-IT" dirty="0" err="1"/>
              <a:t>which</a:t>
            </a:r>
            <a:r>
              <a:rPr lang="it-IT" dirty="0"/>
              <a:t> </a:t>
            </a:r>
            <a:r>
              <a:rPr lang="it-IT" dirty="0" err="1"/>
              <a:t>several</a:t>
            </a:r>
            <a:r>
              <a:rPr lang="it-IT" dirty="0"/>
              <a:t> </a:t>
            </a:r>
            <a:r>
              <a:rPr lang="it-IT" dirty="0" err="1"/>
              <a:t>proteins</a:t>
            </a:r>
            <a:r>
              <a:rPr lang="it-IT" dirty="0"/>
              <a:t> are </a:t>
            </a:r>
            <a:r>
              <a:rPr lang="it-IT" dirty="0" err="1"/>
              <a:t>produced</a:t>
            </a:r>
            <a:r>
              <a:rPr lang="it-IT" dirty="0"/>
              <a:t> </a:t>
            </a:r>
            <a:r>
              <a:rPr lang="it-IT" dirty="0" err="1"/>
              <a:t>with</a:t>
            </a:r>
            <a:r>
              <a:rPr lang="it-IT" dirty="0"/>
              <a:t> </a:t>
            </a:r>
            <a:r>
              <a:rPr lang="it-IT" dirty="0" err="1"/>
              <a:t>potential</a:t>
            </a:r>
            <a:r>
              <a:rPr lang="it-IT" dirty="0"/>
              <a:t> </a:t>
            </a:r>
            <a:r>
              <a:rPr lang="it-IT" dirty="0" err="1"/>
              <a:t>roles</a:t>
            </a:r>
            <a:r>
              <a:rPr lang="it-IT" dirty="0"/>
              <a:t> in </a:t>
            </a:r>
            <a:r>
              <a:rPr lang="it-IT" dirty="0" err="1"/>
              <a:t>stimulating</a:t>
            </a:r>
            <a:r>
              <a:rPr lang="it-IT" dirty="0"/>
              <a:t> </a:t>
            </a:r>
            <a:r>
              <a:rPr lang="it-IT" dirty="0" err="1"/>
              <a:t>spindle</a:t>
            </a:r>
            <a:r>
              <a:rPr lang="it-IT" dirty="0"/>
              <a:t> </a:t>
            </a:r>
            <a:r>
              <a:rPr lang="it-IT" dirty="0" err="1"/>
              <a:t>cell</a:t>
            </a:r>
            <a:r>
              <a:rPr lang="it-IT" dirty="0"/>
              <a:t> </a:t>
            </a:r>
            <a:r>
              <a:rPr lang="it-IT" dirty="0" err="1"/>
              <a:t>proliferation</a:t>
            </a:r>
            <a:r>
              <a:rPr lang="it-IT" dirty="0"/>
              <a:t> and </a:t>
            </a:r>
            <a:r>
              <a:rPr lang="it-IT" dirty="0" err="1"/>
              <a:t>preventing</a:t>
            </a:r>
            <a:r>
              <a:rPr lang="it-IT" dirty="0"/>
              <a:t> </a:t>
            </a:r>
            <a:r>
              <a:rPr lang="it-IT" dirty="0" err="1"/>
              <a:t>apoptosis</a:t>
            </a:r>
            <a:r>
              <a:rPr lang="it-IT" dirty="0"/>
              <a:t>. </a:t>
            </a:r>
            <a:r>
              <a:rPr lang="it-IT" dirty="0" err="1"/>
              <a:t>These</a:t>
            </a:r>
            <a:r>
              <a:rPr lang="it-IT" dirty="0"/>
              <a:t> include a </a:t>
            </a:r>
            <a:r>
              <a:rPr lang="it-IT" dirty="0" err="1"/>
              <a:t>viral</a:t>
            </a:r>
            <a:r>
              <a:rPr lang="it-IT" dirty="0"/>
              <a:t> </a:t>
            </a:r>
            <a:r>
              <a:rPr lang="it-IT" dirty="0" err="1"/>
              <a:t>homologue</a:t>
            </a:r>
            <a:r>
              <a:rPr lang="it-IT" dirty="0"/>
              <a:t> </a:t>
            </a:r>
            <a:r>
              <a:rPr lang="it-IT" dirty="0" err="1"/>
              <a:t>of</a:t>
            </a:r>
            <a:r>
              <a:rPr lang="it-IT" dirty="0"/>
              <a:t> the </a:t>
            </a:r>
            <a:r>
              <a:rPr lang="it-IT" dirty="0" err="1"/>
              <a:t>cell</a:t>
            </a:r>
            <a:r>
              <a:rPr lang="it-IT" dirty="0"/>
              <a:t> </a:t>
            </a:r>
            <a:r>
              <a:rPr lang="it-IT" dirty="0" err="1"/>
              <a:t>cycle</a:t>
            </a:r>
            <a:r>
              <a:rPr lang="it-IT" dirty="0"/>
              <a:t> </a:t>
            </a:r>
            <a:r>
              <a:rPr lang="it-IT" dirty="0" err="1"/>
              <a:t>regulator</a:t>
            </a:r>
            <a:r>
              <a:rPr lang="it-IT" dirty="0"/>
              <a:t> </a:t>
            </a:r>
            <a:r>
              <a:rPr lang="it-IT" dirty="0" err="1"/>
              <a:t>cyclin</a:t>
            </a:r>
            <a:r>
              <a:rPr lang="it-IT" dirty="0"/>
              <a:t> </a:t>
            </a:r>
            <a:r>
              <a:rPr lang="it-IT" dirty="0" err="1"/>
              <a:t>D</a:t>
            </a:r>
            <a:r>
              <a:rPr lang="it-IT" dirty="0"/>
              <a:t> (</a:t>
            </a:r>
            <a:r>
              <a:rPr lang="it-IT" dirty="0" err="1"/>
              <a:t>an</a:t>
            </a:r>
            <a:r>
              <a:rPr lang="it-IT" dirty="0"/>
              <a:t> oncogene) and </a:t>
            </a:r>
            <a:r>
              <a:rPr lang="it-IT" dirty="0" err="1"/>
              <a:t>several</a:t>
            </a:r>
            <a:r>
              <a:rPr lang="it-IT" dirty="0"/>
              <a:t> </a:t>
            </a:r>
            <a:r>
              <a:rPr lang="it-IT" dirty="0" err="1"/>
              <a:t>inhibitors</a:t>
            </a:r>
            <a:r>
              <a:rPr lang="it-IT" dirty="0"/>
              <a:t> </a:t>
            </a:r>
            <a:r>
              <a:rPr lang="it-IT" dirty="0" err="1"/>
              <a:t>of</a:t>
            </a:r>
            <a:r>
              <a:rPr lang="it-IT" dirty="0"/>
              <a:t> p53 (a key </a:t>
            </a:r>
            <a:r>
              <a:rPr lang="it-IT" dirty="0" err="1"/>
              <a:t>tumor</a:t>
            </a:r>
            <a:r>
              <a:rPr lang="it-IT" dirty="0"/>
              <a:t> </a:t>
            </a:r>
            <a:r>
              <a:rPr lang="it-IT" dirty="0" err="1"/>
              <a:t>suppressor</a:t>
            </a:r>
            <a:r>
              <a:rPr lang="it-IT" dirty="0"/>
              <a:t> gene), </a:t>
            </a:r>
            <a:r>
              <a:rPr lang="it-IT" dirty="0" err="1"/>
              <a:t>both</a:t>
            </a:r>
            <a:r>
              <a:rPr lang="it-IT" dirty="0"/>
              <a:t> </a:t>
            </a:r>
            <a:r>
              <a:rPr lang="it-IT" dirty="0" err="1"/>
              <a:t>of</a:t>
            </a:r>
            <a:r>
              <a:rPr lang="it-IT" dirty="0"/>
              <a:t> </a:t>
            </a:r>
            <a:r>
              <a:rPr lang="it-IT" dirty="0" err="1"/>
              <a:t>which</a:t>
            </a:r>
            <a:r>
              <a:rPr lang="it-IT" dirty="0"/>
              <a:t> </a:t>
            </a:r>
            <a:r>
              <a:rPr lang="it-IT" dirty="0" err="1"/>
              <a:t>have</a:t>
            </a:r>
            <a:r>
              <a:rPr lang="it-IT" dirty="0"/>
              <a:t> </a:t>
            </a:r>
            <a:r>
              <a:rPr lang="it-IT" dirty="0" err="1"/>
              <a:t>been</a:t>
            </a:r>
            <a:r>
              <a:rPr lang="it-IT" dirty="0"/>
              <a:t> </a:t>
            </a:r>
            <a:r>
              <a:rPr lang="it-IT" dirty="0" err="1"/>
              <a:t>implicated</a:t>
            </a:r>
            <a:r>
              <a:rPr lang="it-IT" dirty="0"/>
              <a:t> in </a:t>
            </a:r>
            <a:r>
              <a:rPr lang="it-IT" dirty="0" err="1"/>
              <a:t>tumor</a:t>
            </a:r>
            <a:r>
              <a:rPr lang="it-IT" dirty="0"/>
              <a:t> </a:t>
            </a:r>
            <a:r>
              <a:rPr lang="it-IT" dirty="0" err="1"/>
              <a:t>development</a:t>
            </a:r>
            <a:r>
              <a:rPr lang="it-IT" dirty="0"/>
              <a:t>. </a:t>
            </a:r>
          </a:p>
          <a:p>
            <a:r>
              <a:rPr lang="it-IT" dirty="0"/>
              <a:t>The </a:t>
            </a:r>
            <a:r>
              <a:rPr lang="it-IT" dirty="0" err="1"/>
              <a:t>spindle</a:t>
            </a:r>
            <a:r>
              <a:rPr lang="it-IT" dirty="0"/>
              <a:t> </a:t>
            </a:r>
            <a:r>
              <a:rPr lang="it-IT" dirty="0" err="1"/>
              <a:t>cells</a:t>
            </a:r>
            <a:r>
              <a:rPr lang="it-IT" dirty="0"/>
              <a:t> produce </a:t>
            </a:r>
            <a:r>
              <a:rPr lang="it-IT" dirty="0" err="1"/>
              <a:t>proinflammatory</a:t>
            </a:r>
            <a:r>
              <a:rPr lang="it-IT" dirty="0"/>
              <a:t> and </a:t>
            </a:r>
            <a:r>
              <a:rPr lang="it-IT" dirty="0" err="1"/>
              <a:t>angiogenic</a:t>
            </a:r>
            <a:r>
              <a:rPr lang="it-IT" dirty="0"/>
              <a:t> </a:t>
            </a:r>
            <a:r>
              <a:rPr lang="it-IT" dirty="0" err="1"/>
              <a:t>factors</a:t>
            </a:r>
            <a:r>
              <a:rPr lang="it-IT" dirty="0"/>
              <a:t>, </a:t>
            </a:r>
            <a:r>
              <a:rPr lang="it-IT" dirty="0" err="1"/>
              <a:t>which</a:t>
            </a:r>
            <a:r>
              <a:rPr lang="it-IT" dirty="0"/>
              <a:t> </a:t>
            </a:r>
            <a:r>
              <a:rPr lang="it-IT" dirty="0" err="1"/>
              <a:t>recruit</a:t>
            </a:r>
            <a:r>
              <a:rPr lang="it-IT" dirty="0"/>
              <a:t> the </a:t>
            </a:r>
            <a:r>
              <a:rPr lang="it-IT" dirty="0" err="1"/>
              <a:t>inflammatory</a:t>
            </a:r>
            <a:r>
              <a:rPr lang="it-IT" dirty="0"/>
              <a:t> and </a:t>
            </a:r>
            <a:r>
              <a:rPr lang="it-IT" dirty="0" err="1"/>
              <a:t>neovascular</a:t>
            </a:r>
            <a:r>
              <a:rPr lang="it-IT" dirty="0"/>
              <a:t> </a:t>
            </a:r>
            <a:r>
              <a:rPr lang="it-IT" dirty="0" err="1"/>
              <a:t>components</a:t>
            </a:r>
            <a:r>
              <a:rPr lang="it-IT" dirty="0"/>
              <a:t> </a:t>
            </a:r>
            <a:r>
              <a:rPr lang="it-IT" dirty="0" err="1"/>
              <a:t>of</a:t>
            </a:r>
            <a:r>
              <a:rPr lang="it-IT" dirty="0"/>
              <a:t> the </a:t>
            </a:r>
            <a:r>
              <a:rPr lang="it-IT" dirty="0" err="1"/>
              <a:t>lesion</a:t>
            </a:r>
            <a:r>
              <a:rPr lang="it-IT" dirty="0"/>
              <a:t>, and the </a:t>
            </a:r>
            <a:r>
              <a:rPr lang="it-IT" dirty="0" err="1"/>
              <a:t>latter</a:t>
            </a:r>
            <a:r>
              <a:rPr lang="it-IT" dirty="0"/>
              <a:t> </a:t>
            </a:r>
            <a:r>
              <a:rPr lang="it-IT" dirty="0" err="1"/>
              <a:t>components</a:t>
            </a:r>
            <a:r>
              <a:rPr lang="it-IT" dirty="0"/>
              <a:t> </a:t>
            </a:r>
            <a:r>
              <a:rPr lang="it-IT" dirty="0" err="1"/>
              <a:t>supply</a:t>
            </a:r>
            <a:r>
              <a:rPr lang="it-IT" dirty="0"/>
              <a:t> </a:t>
            </a:r>
            <a:r>
              <a:rPr lang="it-IT" dirty="0" err="1"/>
              <a:t>signals</a:t>
            </a:r>
            <a:r>
              <a:rPr lang="it-IT" dirty="0"/>
              <a:t> </a:t>
            </a:r>
            <a:r>
              <a:rPr lang="it-IT" dirty="0" err="1"/>
              <a:t>that</a:t>
            </a:r>
            <a:r>
              <a:rPr lang="it-IT" dirty="0"/>
              <a:t> </a:t>
            </a:r>
            <a:r>
              <a:rPr lang="it-IT" dirty="0" err="1"/>
              <a:t>aid</a:t>
            </a:r>
            <a:r>
              <a:rPr lang="it-IT" dirty="0"/>
              <a:t> in </a:t>
            </a:r>
            <a:r>
              <a:rPr lang="it-IT" dirty="0" err="1"/>
              <a:t>spindle</a:t>
            </a:r>
            <a:r>
              <a:rPr lang="it-IT" dirty="0"/>
              <a:t> </a:t>
            </a:r>
            <a:r>
              <a:rPr lang="it-IT" dirty="0" err="1"/>
              <a:t>cell</a:t>
            </a:r>
            <a:r>
              <a:rPr lang="it-IT" dirty="0"/>
              <a:t> </a:t>
            </a:r>
            <a:r>
              <a:rPr lang="it-IT" dirty="0" err="1"/>
              <a:t>survival</a:t>
            </a:r>
            <a:r>
              <a:rPr lang="it-IT" dirty="0"/>
              <a:t> and </a:t>
            </a:r>
            <a:r>
              <a:rPr lang="it-IT" dirty="0" err="1"/>
              <a:t>growth</a:t>
            </a:r>
            <a:r>
              <a:rPr lang="it-IT" dirty="0"/>
              <a:t>. </a:t>
            </a:r>
            <a:r>
              <a:rPr lang="it-IT" dirty="0" err="1"/>
              <a:t>However</a:t>
            </a:r>
            <a:r>
              <a:rPr lang="it-IT" dirty="0"/>
              <a:t>, KSHV </a:t>
            </a:r>
            <a:r>
              <a:rPr lang="it-IT" dirty="0" err="1"/>
              <a:t>infection</a:t>
            </a:r>
            <a:r>
              <a:rPr lang="it-IT" dirty="0"/>
              <a:t>, </a:t>
            </a:r>
            <a:r>
              <a:rPr lang="it-IT" dirty="0" err="1"/>
              <a:t>while</a:t>
            </a:r>
            <a:r>
              <a:rPr lang="it-IT" dirty="0"/>
              <a:t> </a:t>
            </a:r>
            <a:r>
              <a:rPr lang="it-IT" dirty="0" err="1"/>
              <a:t>necessary</a:t>
            </a:r>
            <a:r>
              <a:rPr lang="it-IT" dirty="0"/>
              <a:t> </a:t>
            </a:r>
            <a:r>
              <a:rPr lang="it-IT" dirty="0" err="1"/>
              <a:t>for</a:t>
            </a:r>
            <a:r>
              <a:rPr lang="it-IT" dirty="0"/>
              <a:t> KS </a:t>
            </a:r>
            <a:r>
              <a:rPr lang="it-IT" dirty="0" err="1"/>
              <a:t>development</a:t>
            </a:r>
            <a:r>
              <a:rPr lang="it-IT" dirty="0"/>
              <a:t>, </a:t>
            </a:r>
            <a:r>
              <a:rPr lang="it-IT" dirty="0" err="1"/>
              <a:t>is</a:t>
            </a:r>
            <a:r>
              <a:rPr lang="it-IT" dirty="0"/>
              <a:t> </a:t>
            </a:r>
            <a:r>
              <a:rPr lang="it-IT" dirty="0" err="1"/>
              <a:t>not</a:t>
            </a:r>
            <a:r>
              <a:rPr lang="it-IT" dirty="0"/>
              <a:t> </a:t>
            </a:r>
            <a:r>
              <a:rPr lang="it-IT" dirty="0" err="1"/>
              <a:t>sufficient</a:t>
            </a:r>
            <a:r>
              <a:rPr lang="it-IT" dirty="0"/>
              <a:t>, and </a:t>
            </a:r>
            <a:r>
              <a:rPr lang="it-IT" dirty="0" err="1"/>
              <a:t>additional</a:t>
            </a:r>
            <a:r>
              <a:rPr lang="it-IT" dirty="0"/>
              <a:t> </a:t>
            </a:r>
            <a:r>
              <a:rPr lang="it-IT" dirty="0" err="1"/>
              <a:t>cofactors</a:t>
            </a:r>
            <a:r>
              <a:rPr lang="it-IT" dirty="0"/>
              <a:t> are </a:t>
            </a:r>
            <a:r>
              <a:rPr lang="it-IT" dirty="0" err="1"/>
              <a:t>needed</a:t>
            </a:r>
            <a:r>
              <a:rPr lang="it-IT" dirty="0"/>
              <a:t>. In the </a:t>
            </a:r>
            <a:r>
              <a:rPr lang="it-IT" dirty="0" err="1"/>
              <a:t>AIDS-related</a:t>
            </a:r>
            <a:r>
              <a:rPr lang="it-IT" dirty="0"/>
              <a:t> </a:t>
            </a:r>
            <a:r>
              <a:rPr lang="it-IT" dirty="0" err="1"/>
              <a:t>form</a:t>
            </a:r>
            <a:r>
              <a:rPr lang="it-IT" dirty="0"/>
              <a:t>, </a:t>
            </a:r>
            <a:r>
              <a:rPr lang="it-IT" dirty="0" err="1"/>
              <a:t>that</a:t>
            </a:r>
            <a:r>
              <a:rPr lang="it-IT" dirty="0"/>
              <a:t> </a:t>
            </a:r>
            <a:r>
              <a:rPr lang="it-IT" dirty="0" err="1"/>
              <a:t>cofactor</a:t>
            </a:r>
            <a:r>
              <a:rPr lang="it-IT" dirty="0"/>
              <a:t> </a:t>
            </a:r>
            <a:r>
              <a:rPr lang="it-IT" dirty="0" err="1"/>
              <a:t>is</a:t>
            </a:r>
            <a:r>
              <a:rPr lang="it-IT" dirty="0"/>
              <a:t> </a:t>
            </a:r>
            <a:r>
              <a:rPr lang="it-IT" dirty="0" err="1"/>
              <a:t>clearly</a:t>
            </a:r>
            <a:r>
              <a:rPr lang="it-IT" dirty="0"/>
              <a:t> HIV. </a:t>
            </a:r>
            <a:r>
              <a:rPr lang="it-IT" dirty="0" err="1"/>
              <a:t>HIV-mediated</a:t>
            </a:r>
            <a:r>
              <a:rPr lang="it-IT" dirty="0"/>
              <a:t> immune </a:t>
            </a:r>
            <a:r>
              <a:rPr lang="it-IT" dirty="0" err="1"/>
              <a:t>suppression</a:t>
            </a:r>
            <a:r>
              <a:rPr lang="it-IT" dirty="0"/>
              <a:t> </a:t>
            </a:r>
            <a:r>
              <a:rPr lang="it-IT" dirty="0" err="1"/>
              <a:t>may</a:t>
            </a:r>
            <a:r>
              <a:rPr lang="it-IT" dirty="0"/>
              <a:t> </a:t>
            </a:r>
            <a:r>
              <a:rPr lang="it-IT" dirty="0" err="1"/>
              <a:t>aid</a:t>
            </a:r>
            <a:r>
              <a:rPr lang="it-IT" dirty="0"/>
              <a:t> in </a:t>
            </a:r>
            <a:r>
              <a:rPr lang="it-IT" dirty="0" err="1"/>
              <a:t>widespread</a:t>
            </a:r>
            <a:r>
              <a:rPr lang="it-IT" dirty="0"/>
              <a:t> </a:t>
            </a:r>
            <a:r>
              <a:rPr lang="it-IT" dirty="0" err="1"/>
              <a:t>dissemination</a:t>
            </a:r>
            <a:r>
              <a:rPr lang="it-IT" dirty="0"/>
              <a:t> </a:t>
            </a:r>
            <a:r>
              <a:rPr lang="it-IT" dirty="0" err="1"/>
              <a:t>of</a:t>
            </a:r>
            <a:r>
              <a:rPr lang="it-IT" dirty="0"/>
              <a:t> KSHV in the </a:t>
            </a:r>
            <a:r>
              <a:rPr lang="it-IT" dirty="0" err="1"/>
              <a:t>host</a:t>
            </a:r>
            <a:r>
              <a:rPr lang="it-IT" dirty="0"/>
              <a:t>.</a:t>
            </a:r>
          </a:p>
        </p:txBody>
      </p:sp>
    </p:spTree>
    <p:extLst>
      <p:ext uri="{BB962C8B-B14F-4D97-AF65-F5344CB8AC3E}">
        <p14:creationId xmlns:p14="http://schemas.microsoft.com/office/powerpoint/2010/main" val="357679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84256" y="339670"/>
            <a:ext cx="8623489" cy="5355313"/>
          </a:xfrm>
          <a:prstGeom prst="rect">
            <a:avLst/>
          </a:prstGeom>
        </p:spPr>
        <p:txBody>
          <a:bodyPr wrap="square">
            <a:spAutoFit/>
          </a:bodyPr>
          <a:lstStyle/>
          <a:p>
            <a:endParaRPr lang="it-IT" dirty="0"/>
          </a:p>
          <a:p>
            <a:r>
              <a:rPr lang="it-IT" b="1" dirty="0" err="1"/>
              <a:t>Lymphomas</a:t>
            </a:r>
            <a:endParaRPr lang="it-IT" b="1" dirty="0"/>
          </a:p>
          <a:p>
            <a:r>
              <a:rPr lang="it-IT" dirty="0" err="1"/>
              <a:t>Lymphoma</a:t>
            </a:r>
            <a:r>
              <a:rPr lang="it-IT" dirty="0"/>
              <a:t> </a:t>
            </a:r>
            <a:r>
              <a:rPr lang="it-IT" dirty="0" err="1"/>
              <a:t>occurs</a:t>
            </a:r>
            <a:r>
              <a:rPr lang="it-IT" dirty="0"/>
              <a:t> at a </a:t>
            </a:r>
            <a:r>
              <a:rPr lang="it-IT" dirty="0" err="1"/>
              <a:t>markedly</a:t>
            </a:r>
            <a:r>
              <a:rPr lang="it-IT" dirty="0"/>
              <a:t> </a:t>
            </a:r>
            <a:r>
              <a:rPr lang="it-IT" dirty="0" err="1"/>
              <a:t>increased</a:t>
            </a:r>
            <a:r>
              <a:rPr lang="it-IT" dirty="0"/>
              <a:t> rate in </a:t>
            </a:r>
            <a:r>
              <a:rPr lang="it-IT" dirty="0" err="1"/>
              <a:t>individuals</a:t>
            </a:r>
            <a:r>
              <a:rPr lang="it-IT" dirty="0"/>
              <a:t> </a:t>
            </a:r>
            <a:r>
              <a:rPr lang="it-IT" dirty="0" err="1"/>
              <a:t>with</a:t>
            </a:r>
            <a:r>
              <a:rPr lang="it-IT" dirty="0"/>
              <a:t> AIDS, </a:t>
            </a:r>
            <a:r>
              <a:rPr lang="it-IT" dirty="0" err="1"/>
              <a:t>making</a:t>
            </a:r>
            <a:r>
              <a:rPr lang="it-IT" dirty="0"/>
              <a:t> </a:t>
            </a:r>
            <a:r>
              <a:rPr lang="it-IT" dirty="0" err="1"/>
              <a:t>it</a:t>
            </a:r>
            <a:r>
              <a:rPr lang="it-IT" dirty="0"/>
              <a:t> </a:t>
            </a:r>
            <a:r>
              <a:rPr lang="it-IT" dirty="0" err="1"/>
              <a:t>another</a:t>
            </a:r>
            <a:r>
              <a:rPr lang="it-IT" dirty="0"/>
              <a:t> </a:t>
            </a:r>
            <a:r>
              <a:rPr lang="it-IT" dirty="0" err="1"/>
              <a:t>AIDS-defining</a:t>
            </a:r>
            <a:r>
              <a:rPr lang="it-IT" dirty="0"/>
              <a:t> </a:t>
            </a:r>
            <a:r>
              <a:rPr lang="it-IT" dirty="0" err="1"/>
              <a:t>tumor</a:t>
            </a:r>
            <a:r>
              <a:rPr lang="it-IT" dirty="0"/>
              <a:t>. </a:t>
            </a:r>
            <a:r>
              <a:rPr lang="it-IT" dirty="0" err="1"/>
              <a:t>Roughly</a:t>
            </a:r>
            <a:r>
              <a:rPr lang="it-IT" dirty="0"/>
              <a:t> 5% </a:t>
            </a:r>
            <a:r>
              <a:rPr lang="it-IT" dirty="0" err="1"/>
              <a:t>of</a:t>
            </a:r>
            <a:r>
              <a:rPr lang="it-IT" dirty="0"/>
              <a:t> AIDS </a:t>
            </a:r>
            <a:r>
              <a:rPr lang="it-IT" dirty="0" err="1"/>
              <a:t>patients</a:t>
            </a:r>
            <a:r>
              <a:rPr lang="it-IT" dirty="0"/>
              <a:t> </a:t>
            </a:r>
            <a:r>
              <a:rPr lang="it-IT" dirty="0" err="1"/>
              <a:t>present</a:t>
            </a:r>
            <a:r>
              <a:rPr lang="it-IT" dirty="0"/>
              <a:t> </a:t>
            </a:r>
            <a:r>
              <a:rPr lang="it-IT" dirty="0" err="1"/>
              <a:t>with</a:t>
            </a:r>
            <a:r>
              <a:rPr lang="it-IT" dirty="0"/>
              <a:t> </a:t>
            </a:r>
            <a:r>
              <a:rPr lang="it-IT" dirty="0" err="1"/>
              <a:t>lymphoma</a:t>
            </a:r>
            <a:r>
              <a:rPr lang="it-IT" dirty="0"/>
              <a:t>, and </a:t>
            </a:r>
            <a:r>
              <a:rPr lang="it-IT" dirty="0" err="1"/>
              <a:t>approximately</a:t>
            </a:r>
            <a:r>
              <a:rPr lang="it-IT" dirty="0"/>
              <a:t> </a:t>
            </a:r>
            <a:r>
              <a:rPr lang="it-IT" dirty="0" err="1"/>
              <a:t>another</a:t>
            </a:r>
            <a:r>
              <a:rPr lang="it-IT" dirty="0"/>
              <a:t> 5% </a:t>
            </a:r>
            <a:r>
              <a:rPr lang="it-IT" dirty="0" err="1"/>
              <a:t>develop</a:t>
            </a:r>
            <a:r>
              <a:rPr lang="it-IT" dirty="0"/>
              <a:t> </a:t>
            </a:r>
            <a:r>
              <a:rPr lang="it-IT" dirty="0" err="1"/>
              <a:t>lymphoma</a:t>
            </a:r>
            <a:r>
              <a:rPr lang="it-IT" dirty="0"/>
              <a:t> </a:t>
            </a:r>
            <a:r>
              <a:rPr lang="it-IT" dirty="0" err="1"/>
              <a:t>during</a:t>
            </a:r>
            <a:r>
              <a:rPr lang="it-IT" dirty="0"/>
              <a:t> </a:t>
            </a:r>
            <a:r>
              <a:rPr lang="it-IT" dirty="0" err="1"/>
              <a:t>their</a:t>
            </a:r>
            <a:r>
              <a:rPr lang="it-IT" dirty="0"/>
              <a:t> </a:t>
            </a:r>
            <a:r>
              <a:rPr lang="it-IT" dirty="0" err="1"/>
              <a:t>subsequent</a:t>
            </a:r>
            <a:r>
              <a:rPr lang="it-IT" dirty="0"/>
              <a:t> </a:t>
            </a:r>
            <a:r>
              <a:rPr lang="it-IT" dirty="0" err="1"/>
              <a:t>course</a:t>
            </a:r>
            <a:r>
              <a:rPr lang="it-IT" dirty="0"/>
              <a:t>. </a:t>
            </a:r>
            <a:r>
              <a:rPr lang="it-IT" dirty="0" err="1"/>
              <a:t>Even</a:t>
            </a:r>
            <a:r>
              <a:rPr lang="it-IT" dirty="0"/>
              <a:t> in the era </a:t>
            </a:r>
            <a:r>
              <a:rPr lang="it-IT" dirty="0" err="1"/>
              <a:t>of</a:t>
            </a:r>
            <a:r>
              <a:rPr lang="it-IT" dirty="0"/>
              <a:t> </a:t>
            </a:r>
            <a:r>
              <a:rPr lang="it-IT" dirty="0" err="1"/>
              <a:t>anti-retroviral</a:t>
            </a:r>
            <a:r>
              <a:rPr lang="it-IT" dirty="0"/>
              <a:t> </a:t>
            </a:r>
            <a:r>
              <a:rPr lang="it-IT" dirty="0" err="1"/>
              <a:t>therapy</a:t>
            </a:r>
            <a:r>
              <a:rPr lang="it-IT" dirty="0"/>
              <a:t>, </a:t>
            </a:r>
            <a:r>
              <a:rPr lang="it-IT" dirty="0" err="1"/>
              <a:t>lymphoma</a:t>
            </a:r>
            <a:r>
              <a:rPr lang="it-IT" dirty="0"/>
              <a:t> </a:t>
            </a:r>
            <a:r>
              <a:rPr lang="it-IT" dirty="0" err="1"/>
              <a:t>continues</a:t>
            </a:r>
            <a:r>
              <a:rPr lang="it-IT" dirty="0"/>
              <a:t> </a:t>
            </a:r>
            <a:r>
              <a:rPr lang="it-IT" dirty="0" err="1"/>
              <a:t>to</a:t>
            </a:r>
            <a:r>
              <a:rPr lang="it-IT" dirty="0"/>
              <a:t> </a:t>
            </a:r>
            <a:r>
              <a:rPr lang="it-IT" dirty="0" err="1"/>
              <a:t>occur</a:t>
            </a:r>
            <a:r>
              <a:rPr lang="it-IT" dirty="0"/>
              <a:t> in </a:t>
            </a:r>
            <a:r>
              <a:rPr lang="it-IT" dirty="0" err="1"/>
              <a:t>HIV-infected</a:t>
            </a:r>
            <a:r>
              <a:rPr lang="it-IT" dirty="0"/>
              <a:t> </a:t>
            </a:r>
            <a:r>
              <a:rPr lang="it-IT" dirty="0" err="1"/>
              <a:t>individuals</a:t>
            </a:r>
            <a:r>
              <a:rPr lang="it-IT" dirty="0"/>
              <a:t> at </a:t>
            </a:r>
            <a:r>
              <a:rPr lang="it-IT" dirty="0" err="1"/>
              <a:t>an</a:t>
            </a:r>
            <a:r>
              <a:rPr lang="it-IT" dirty="0"/>
              <a:t> </a:t>
            </a:r>
            <a:r>
              <a:rPr lang="it-IT" dirty="0" err="1"/>
              <a:t>incidence</a:t>
            </a:r>
            <a:r>
              <a:rPr lang="it-IT" dirty="0"/>
              <a:t> </a:t>
            </a:r>
            <a:r>
              <a:rPr lang="it-IT" dirty="0" err="1"/>
              <a:t>that</a:t>
            </a:r>
            <a:r>
              <a:rPr lang="it-IT" dirty="0"/>
              <a:t> </a:t>
            </a:r>
            <a:r>
              <a:rPr lang="it-IT" dirty="0" err="1"/>
              <a:t>is</a:t>
            </a:r>
            <a:r>
              <a:rPr lang="it-IT" dirty="0"/>
              <a:t> at </a:t>
            </a:r>
            <a:r>
              <a:rPr lang="it-IT" dirty="0" err="1"/>
              <a:t>least</a:t>
            </a:r>
            <a:r>
              <a:rPr lang="it-IT" dirty="0"/>
              <a:t> 10-fold </a:t>
            </a:r>
            <a:r>
              <a:rPr lang="it-IT" dirty="0" err="1"/>
              <a:t>greater</a:t>
            </a:r>
            <a:r>
              <a:rPr lang="it-IT" dirty="0"/>
              <a:t> </a:t>
            </a:r>
            <a:r>
              <a:rPr lang="it-IT" dirty="0" err="1"/>
              <a:t>than</a:t>
            </a:r>
            <a:r>
              <a:rPr lang="it-IT" dirty="0"/>
              <a:t> the </a:t>
            </a:r>
            <a:r>
              <a:rPr lang="it-IT" dirty="0" err="1"/>
              <a:t>population</a:t>
            </a:r>
            <a:r>
              <a:rPr lang="it-IT" dirty="0"/>
              <a:t> </a:t>
            </a:r>
            <a:r>
              <a:rPr lang="it-IT" dirty="0" err="1"/>
              <a:t>average</a:t>
            </a:r>
            <a:r>
              <a:rPr lang="it-IT" dirty="0"/>
              <a:t>.</a:t>
            </a:r>
          </a:p>
          <a:p>
            <a:endParaRPr lang="it-IT" dirty="0"/>
          </a:p>
          <a:p>
            <a:r>
              <a:rPr lang="it-IT" b="1" dirty="0" err="1"/>
              <a:t>Tumors</a:t>
            </a:r>
            <a:r>
              <a:rPr lang="it-IT" b="1" dirty="0"/>
              <a:t> </a:t>
            </a:r>
            <a:r>
              <a:rPr lang="it-IT" b="1" dirty="0" err="1"/>
              <a:t>Induced</a:t>
            </a:r>
            <a:r>
              <a:rPr lang="it-IT" b="1" dirty="0"/>
              <a:t> </a:t>
            </a:r>
            <a:r>
              <a:rPr lang="it-IT" b="1" dirty="0" err="1"/>
              <a:t>by</a:t>
            </a:r>
            <a:r>
              <a:rPr lang="it-IT" b="1" dirty="0"/>
              <a:t> </a:t>
            </a:r>
            <a:r>
              <a:rPr lang="it-IT" b="1" dirty="0" err="1"/>
              <a:t>Oncogenic</a:t>
            </a:r>
            <a:r>
              <a:rPr lang="it-IT" b="1" dirty="0"/>
              <a:t> </a:t>
            </a:r>
            <a:r>
              <a:rPr lang="it-IT" b="1" dirty="0" err="1"/>
              <a:t>Viruses</a:t>
            </a:r>
            <a:r>
              <a:rPr lang="it-IT" b="1" dirty="0"/>
              <a:t>. </a:t>
            </a:r>
            <a:r>
              <a:rPr lang="it-IT" dirty="0" err="1"/>
              <a:t>T-cell</a:t>
            </a:r>
            <a:r>
              <a:rPr lang="it-IT" dirty="0"/>
              <a:t> </a:t>
            </a:r>
            <a:r>
              <a:rPr lang="it-IT" dirty="0" err="1"/>
              <a:t>immunity</a:t>
            </a:r>
            <a:r>
              <a:rPr lang="it-IT" dirty="0"/>
              <a:t> </a:t>
            </a:r>
            <a:r>
              <a:rPr lang="it-IT" dirty="0" err="1"/>
              <a:t>is</a:t>
            </a:r>
            <a:r>
              <a:rPr lang="it-IT" dirty="0"/>
              <a:t> </a:t>
            </a:r>
            <a:r>
              <a:rPr lang="it-IT" dirty="0" err="1"/>
              <a:t>required</a:t>
            </a:r>
            <a:r>
              <a:rPr lang="it-IT" dirty="0"/>
              <a:t> </a:t>
            </a:r>
            <a:r>
              <a:rPr lang="it-IT" dirty="0" err="1"/>
              <a:t>to</a:t>
            </a:r>
            <a:r>
              <a:rPr lang="it-IT" dirty="0"/>
              <a:t> </a:t>
            </a:r>
            <a:r>
              <a:rPr lang="it-IT" dirty="0" err="1"/>
              <a:t>restrain</a:t>
            </a:r>
            <a:r>
              <a:rPr lang="it-IT" dirty="0"/>
              <a:t> the </a:t>
            </a:r>
            <a:r>
              <a:rPr lang="it-IT" dirty="0" err="1"/>
              <a:t>proliferation</a:t>
            </a:r>
            <a:r>
              <a:rPr lang="it-IT" dirty="0"/>
              <a:t> </a:t>
            </a:r>
            <a:r>
              <a:rPr lang="it-IT" dirty="0" err="1"/>
              <a:t>of</a:t>
            </a:r>
            <a:r>
              <a:rPr lang="it-IT" dirty="0"/>
              <a:t> </a:t>
            </a:r>
            <a:r>
              <a:rPr lang="it-IT" dirty="0" err="1"/>
              <a:t>B</a:t>
            </a:r>
            <a:r>
              <a:rPr lang="it-IT" dirty="0"/>
              <a:t> </a:t>
            </a:r>
            <a:r>
              <a:rPr lang="it-IT" dirty="0" err="1"/>
              <a:t>cells</a:t>
            </a:r>
            <a:r>
              <a:rPr lang="it-IT" dirty="0"/>
              <a:t> </a:t>
            </a:r>
            <a:r>
              <a:rPr lang="it-IT" dirty="0" err="1"/>
              <a:t>latently</a:t>
            </a:r>
            <a:r>
              <a:rPr lang="it-IT" dirty="0"/>
              <a:t> </a:t>
            </a:r>
            <a:r>
              <a:rPr lang="it-IT" dirty="0" err="1"/>
              <a:t>infected</a:t>
            </a:r>
            <a:r>
              <a:rPr lang="it-IT" dirty="0"/>
              <a:t> </a:t>
            </a:r>
            <a:r>
              <a:rPr lang="it-IT" dirty="0" err="1"/>
              <a:t>with</a:t>
            </a:r>
            <a:r>
              <a:rPr lang="it-IT" dirty="0"/>
              <a:t> </a:t>
            </a:r>
            <a:r>
              <a:rPr lang="it-IT" dirty="0" err="1"/>
              <a:t>oncogenic</a:t>
            </a:r>
            <a:r>
              <a:rPr lang="it-IT" dirty="0"/>
              <a:t> </a:t>
            </a:r>
            <a:r>
              <a:rPr lang="it-IT" dirty="0" err="1"/>
              <a:t>viruses</a:t>
            </a:r>
            <a:r>
              <a:rPr lang="it-IT" dirty="0"/>
              <a:t> </a:t>
            </a:r>
            <a:r>
              <a:rPr lang="it-IT" dirty="0" err="1"/>
              <a:t>such</a:t>
            </a:r>
            <a:r>
              <a:rPr lang="it-IT" dirty="0"/>
              <a:t> </a:t>
            </a:r>
            <a:r>
              <a:rPr lang="it-IT" dirty="0" err="1"/>
              <a:t>as</a:t>
            </a:r>
            <a:r>
              <a:rPr lang="it-IT" dirty="0"/>
              <a:t> EBV and KSHV. </a:t>
            </a:r>
            <a:r>
              <a:rPr lang="it-IT" dirty="0" err="1"/>
              <a:t>With</a:t>
            </a:r>
            <a:r>
              <a:rPr lang="it-IT" dirty="0"/>
              <a:t> the </a:t>
            </a:r>
            <a:r>
              <a:rPr lang="it-IT" dirty="0" err="1"/>
              <a:t>appearance</a:t>
            </a:r>
            <a:r>
              <a:rPr lang="it-IT" dirty="0"/>
              <a:t> </a:t>
            </a:r>
            <a:r>
              <a:rPr lang="it-IT" dirty="0" err="1"/>
              <a:t>of</a:t>
            </a:r>
            <a:r>
              <a:rPr lang="it-IT" dirty="0"/>
              <a:t> severe </a:t>
            </a:r>
            <a:r>
              <a:rPr lang="it-IT" dirty="0" err="1"/>
              <a:t>T-cell</a:t>
            </a:r>
            <a:r>
              <a:rPr lang="it-IT" dirty="0"/>
              <a:t> </a:t>
            </a:r>
            <a:r>
              <a:rPr lang="it-IT" dirty="0" err="1"/>
              <a:t>depletion</a:t>
            </a:r>
            <a:r>
              <a:rPr lang="it-IT" dirty="0"/>
              <a:t> in the </a:t>
            </a:r>
            <a:r>
              <a:rPr lang="it-IT" dirty="0" err="1"/>
              <a:t>course</a:t>
            </a:r>
            <a:r>
              <a:rPr lang="it-IT" dirty="0"/>
              <a:t> </a:t>
            </a:r>
            <a:r>
              <a:rPr lang="it-IT" dirty="0" err="1"/>
              <a:t>of</a:t>
            </a:r>
            <a:r>
              <a:rPr lang="it-IT" dirty="0"/>
              <a:t> HIV </a:t>
            </a:r>
            <a:r>
              <a:rPr lang="it-IT" dirty="0" err="1"/>
              <a:t>infection</a:t>
            </a:r>
            <a:r>
              <a:rPr lang="it-IT" dirty="0"/>
              <a:t>, </a:t>
            </a:r>
            <a:r>
              <a:rPr lang="it-IT" dirty="0" err="1"/>
              <a:t>this</a:t>
            </a:r>
            <a:r>
              <a:rPr lang="it-IT" dirty="0"/>
              <a:t> </a:t>
            </a:r>
            <a:r>
              <a:rPr lang="it-IT" dirty="0" err="1"/>
              <a:t>control</a:t>
            </a:r>
            <a:r>
              <a:rPr lang="it-IT" dirty="0"/>
              <a:t> </a:t>
            </a:r>
            <a:r>
              <a:rPr lang="it-IT" dirty="0" err="1"/>
              <a:t>is</a:t>
            </a:r>
            <a:r>
              <a:rPr lang="it-IT" dirty="0"/>
              <a:t> </a:t>
            </a:r>
            <a:r>
              <a:rPr lang="it-IT" dirty="0" err="1"/>
              <a:t>lost</a:t>
            </a:r>
            <a:r>
              <a:rPr lang="it-IT" dirty="0"/>
              <a:t>, and the </a:t>
            </a:r>
            <a:r>
              <a:rPr lang="it-IT" dirty="0" err="1"/>
              <a:t>infected</a:t>
            </a:r>
            <a:r>
              <a:rPr lang="it-IT" dirty="0"/>
              <a:t> </a:t>
            </a:r>
            <a:r>
              <a:rPr lang="it-IT" dirty="0" err="1"/>
              <a:t>B</a:t>
            </a:r>
            <a:r>
              <a:rPr lang="it-IT" dirty="0"/>
              <a:t> </a:t>
            </a:r>
            <a:r>
              <a:rPr lang="it-IT" dirty="0" err="1"/>
              <a:t>cells</a:t>
            </a:r>
            <a:r>
              <a:rPr lang="it-IT" dirty="0"/>
              <a:t> </a:t>
            </a:r>
            <a:r>
              <a:rPr lang="it-IT" dirty="0" err="1"/>
              <a:t>undergo</a:t>
            </a:r>
            <a:r>
              <a:rPr lang="it-IT" dirty="0"/>
              <a:t> </a:t>
            </a:r>
            <a:r>
              <a:rPr lang="it-IT" dirty="0" err="1"/>
              <a:t>unchecked</a:t>
            </a:r>
            <a:r>
              <a:rPr lang="it-IT" dirty="0"/>
              <a:t> </a:t>
            </a:r>
            <a:r>
              <a:rPr lang="it-IT" dirty="0" err="1"/>
              <a:t>proliferation</a:t>
            </a:r>
            <a:r>
              <a:rPr lang="it-IT" dirty="0"/>
              <a:t> </a:t>
            </a:r>
            <a:r>
              <a:rPr lang="it-IT" dirty="0" err="1"/>
              <a:t>that</a:t>
            </a:r>
            <a:r>
              <a:rPr lang="it-IT" dirty="0"/>
              <a:t> predispose </a:t>
            </a:r>
            <a:r>
              <a:rPr lang="it-IT" dirty="0" err="1"/>
              <a:t>to</a:t>
            </a:r>
            <a:r>
              <a:rPr lang="it-IT" dirty="0"/>
              <a:t> </a:t>
            </a:r>
            <a:r>
              <a:rPr lang="it-IT" dirty="0" err="1"/>
              <a:t>mutations</a:t>
            </a:r>
            <a:r>
              <a:rPr lang="it-IT" dirty="0"/>
              <a:t> and the </a:t>
            </a:r>
            <a:r>
              <a:rPr lang="it-IT" dirty="0" err="1"/>
              <a:t>development</a:t>
            </a:r>
            <a:r>
              <a:rPr lang="it-IT" dirty="0"/>
              <a:t> </a:t>
            </a:r>
            <a:r>
              <a:rPr lang="it-IT" dirty="0" err="1"/>
              <a:t>of</a:t>
            </a:r>
            <a:r>
              <a:rPr lang="it-IT" dirty="0"/>
              <a:t> </a:t>
            </a:r>
            <a:r>
              <a:rPr lang="it-IT" dirty="0" err="1"/>
              <a:t>B-cell</a:t>
            </a:r>
            <a:r>
              <a:rPr lang="it-IT" dirty="0"/>
              <a:t> </a:t>
            </a:r>
            <a:r>
              <a:rPr lang="it-IT" dirty="0" err="1"/>
              <a:t>tumors</a:t>
            </a:r>
            <a:r>
              <a:rPr lang="it-IT" dirty="0"/>
              <a:t>. As a </a:t>
            </a:r>
            <a:r>
              <a:rPr lang="it-IT" dirty="0" err="1"/>
              <a:t>result</a:t>
            </a:r>
            <a:r>
              <a:rPr lang="it-IT" dirty="0"/>
              <a:t>, AIDS </a:t>
            </a:r>
            <a:r>
              <a:rPr lang="it-IT" dirty="0" err="1"/>
              <a:t>patients</a:t>
            </a:r>
            <a:r>
              <a:rPr lang="it-IT" dirty="0"/>
              <a:t> are at high </a:t>
            </a:r>
            <a:r>
              <a:rPr lang="it-IT" dirty="0" err="1"/>
              <a:t>risk</a:t>
            </a:r>
            <a:r>
              <a:rPr lang="it-IT" dirty="0"/>
              <a:t> </a:t>
            </a:r>
            <a:r>
              <a:rPr lang="it-IT" dirty="0" err="1"/>
              <a:t>for</a:t>
            </a:r>
            <a:r>
              <a:rPr lang="it-IT" dirty="0"/>
              <a:t> </a:t>
            </a:r>
            <a:r>
              <a:rPr lang="it-IT" dirty="0" err="1"/>
              <a:t>developing</a:t>
            </a:r>
            <a:r>
              <a:rPr lang="it-IT" dirty="0"/>
              <a:t> aggressive </a:t>
            </a:r>
            <a:r>
              <a:rPr lang="it-IT" dirty="0" err="1"/>
              <a:t>B-cell</a:t>
            </a:r>
            <a:r>
              <a:rPr lang="it-IT" dirty="0"/>
              <a:t> </a:t>
            </a:r>
            <a:r>
              <a:rPr lang="it-IT" dirty="0" err="1"/>
              <a:t>lymphomas</a:t>
            </a:r>
            <a:r>
              <a:rPr lang="it-IT" dirty="0"/>
              <a:t> </a:t>
            </a:r>
            <a:r>
              <a:rPr lang="it-IT" dirty="0" err="1"/>
              <a:t>composed</a:t>
            </a:r>
            <a:r>
              <a:rPr lang="it-IT" dirty="0"/>
              <a:t> </a:t>
            </a:r>
            <a:r>
              <a:rPr lang="it-IT" dirty="0" err="1"/>
              <a:t>of</a:t>
            </a:r>
            <a:r>
              <a:rPr lang="it-IT" dirty="0"/>
              <a:t> </a:t>
            </a:r>
            <a:r>
              <a:rPr lang="it-IT" dirty="0" err="1"/>
              <a:t>tumor</a:t>
            </a:r>
            <a:r>
              <a:rPr lang="it-IT" dirty="0"/>
              <a:t> </a:t>
            </a:r>
            <a:r>
              <a:rPr lang="it-IT" dirty="0" err="1"/>
              <a:t>cells</a:t>
            </a:r>
            <a:r>
              <a:rPr lang="it-IT" dirty="0"/>
              <a:t> </a:t>
            </a:r>
            <a:r>
              <a:rPr lang="it-IT" dirty="0" err="1"/>
              <a:t>infected</a:t>
            </a:r>
            <a:r>
              <a:rPr lang="it-IT" dirty="0"/>
              <a:t> </a:t>
            </a:r>
            <a:r>
              <a:rPr lang="it-IT" dirty="0" err="1"/>
              <a:t>by</a:t>
            </a:r>
            <a:r>
              <a:rPr lang="it-IT" dirty="0"/>
              <a:t> </a:t>
            </a:r>
            <a:r>
              <a:rPr lang="it-IT" dirty="0" err="1"/>
              <a:t>oncogenic</a:t>
            </a:r>
            <a:r>
              <a:rPr lang="it-IT" dirty="0"/>
              <a:t> </a:t>
            </a:r>
            <a:r>
              <a:rPr lang="it-IT" dirty="0" err="1"/>
              <a:t>viruses</a:t>
            </a:r>
            <a:r>
              <a:rPr lang="it-IT" dirty="0"/>
              <a:t>, </a:t>
            </a:r>
            <a:r>
              <a:rPr lang="it-IT" dirty="0" err="1"/>
              <a:t>particularly</a:t>
            </a:r>
            <a:r>
              <a:rPr lang="it-IT" dirty="0"/>
              <a:t> EBV. The </a:t>
            </a:r>
            <a:r>
              <a:rPr lang="it-IT" dirty="0" err="1"/>
              <a:t>tumors</a:t>
            </a:r>
            <a:r>
              <a:rPr lang="it-IT" dirty="0"/>
              <a:t> </a:t>
            </a:r>
            <a:r>
              <a:rPr lang="it-IT" dirty="0" err="1"/>
              <a:t>often</a:t>
            </a:r>
            <a:r>
              <a:rPr lang="it-IT" dirty="0"/>
              <a:t> </a:t>
            </a:r>
            <a:r>
              <a:rPr lang="it-IT" dirty="0" err="1"/>
              <a:t>occur</a:t>
            </a:r>
            <a:r>
              <a:rPr lang="it-IT" dirty="0"/>
              <a:t> in </a:t>
            </a:r>
            <a:r>
              <a:rPr lang="it-IT" dirty="0" err="1"/>
              <a:t>extranodal</a:t>
            </a:r>
            <a:r>
              <a:rPr lang="it-IT" dirty="0"/>
              <a:t> </a:t>
            </a:r>
            <a:r>
              <a:rPr lang="it-IT" dirty="0" err="1"/>
              <a:t>sites</a:t>
            </a:r>
            <a:r>
              <a:rPr lang="it-IT" dirty="0"/>
              <a:t>, </a:t>
            </a:r>
            <a:r>
              <a:rPr lang="it-IT" dirty="0" err="1"/>
              <a:t>such</a:t>
            </a:r>
            <a:r>
              <a:rPr lang="it-IT" dirty="0"/>
              <a:t> </a:t>
            </a:r>
            <a:r>
              <a:rPr lang="it-IT" dirty="0" err="1"/>
              <a:t>as</a:t>
            </a:r>
            <a:r>
              <a:rPr lang="it-IT" dirty="0"/>
              <a:t> the CNS, </a:t>
            </a:r>
            <a:r>
              <a:rPr lang="it-IT" dirty="0" err="1"/>
              <a:t>gut</a:t>
            </a:r>
            <a:r>
              <a:rPr lang="it-IT" dirty="0"/>
              <a:t>, </a:t>
            </a:r>
            <a:r>
              <a:rPr lang="it-IT" dirty="0" err="1"/>
              <a:t>orbit</a:t>
            </a:r>
            <a:r>
              <a:rPr lang="it-IT" dirty="0"/>
              <a:t>, and </a:t>
            </a:r>
            <a:r>
              <a:rPr lang="it-IT" dirty="0" err="1"/>
              <a:t>lungs</a:t>
            </a:r>
            <a:r>
              <a:rPr lang="it-IT" dirty="0"/>
              <a:t>, and </a:t>
            </a:r>
            <a:r>
              <a:rPr lang="it-IT" dirty="0" err="1"/>
              <a:t>elsewhere</a:t>
            </a:r>
            <a:r>
              <a:rPr lang="it-IT" dirty="0"/>
              <a:t>. AIDS </a:t>
            </a:r>
            <a:r>
              <a:rPr lang="it-IT" dirty="0" err="1"/>
              <a:t>patients</a:t>
            </a:r>
            <a:r>
              <a:rPr lang="it-IT" dirty="0"/>
              <a:t> </a:t>
            </a:r>
            <a:r>
              <a:rPr lang="it-IT" dirty="0" err="1"/>
              <a:t>also</a:t>
            </a:r>
            <a:r>
              <a:rPr lang="it-IT" dirty="0"/>
              <a:t> are prone </a:t>
            </a:r>
            <a:r>
              <a:rPr lang="it-IT" dirty="0" err="1"/>
              <a:t>to</a:t>
            </a:r>
            <a:r>
              <a:rPr lang="it-IT" dirty="0"/>
              <a:t> rare </a:t>
            </a:r>
            <a:r>
              <a:rPr lang="it-IT" dirty="0" err="1"/>
              <a:t>lymphomas</a:t>
            </a:r>
            <a:r>
              <a:rPr lang="it-IT" dirty="0"/>
              <a:t> </a:t>
            </a:r>
            <a:r>
              <a:rPr lang="it-IT" dirty="0" err="1"/>
              <a:t>that</a:t>
            </a:r>
            <a:r>
              <a:rPr lang="it-IT" dirty="0"/>
              <a:t> </a:t>
            </a:r>
            <a:r>
              <a:rPr lang="it-IT" dirty="0" err="1"/>
              <a:t>present</a:t>
            </a:r>
            <a:r>
              <a:rPr lang="it-IT" dirty="0"/>
              <a:t> </a:t>
            </a:r>
            <a:r>
              <a:rPr lang="it-IT" dirty="0" err="1"/>
              <a:t>as</a:t>
            </a:r>
            <a:r>
              <a:rPr lang="it-IT" dirty="0"/>
              <a:t> </a:t>
            </a:r>
            <a:r>
              <a:rPr lang="it-IT" dirty="0" err="1"/>
              <a:t>malignant</a:t>
            </a:r>
            <a:r>
              <a:rPr lang="it-IT" dirty="0"/>
              <a:t> </a:t>
            </a:r>
            <a:r>
              <a:rPr lang="it-IT" dirty="0" err="1"/>
              <a:t>effusions</a:t>
            </a:r>
            <a:r>
              <a:rPr lang="it-IT" dirty="0"/>
              <a:t> (</a:t>
            </a:r>
            <a:r>
              <a:rPr lang="it-IT" dirty="0" err="1"/>
              <a:t>so-called</a:t>
            </a:r>
            <a:r>
              <a:rPr lang="it-IT" dirty="0"/>
              <a:t> “</a:t>
            </a:r>
            <a:r>
              <a:rPr lang="it-IT" dirty="0" err="1"/>
              <a:t>primary</a:t>
            </a:r>
            <a:r>
              <a:rPr lang="it-IT" dirty="0"/>
              <a:t> </a:t>
            </a:r>
            <a:r>
              <a:rPr lang="it-IT" dirty="0" err="1"/>
              <a:t>effusion</a:t>
            </a:r>
            <a:r>
              <a:rPr lang="it-IT" dirty="0"/>
              <a:t> </a:t>
            </a:r>
            <a:r>
              <a:rPr lang="it-IT" dirty="0" err="1"/>
              <a:t>lymphoma</a:t>
            </a:r>
            <a:r>
              <a:rPr lang="it-IT" dirty="0"/>
              <a:t>”), </a:t>
            </a:r>
            <a:r>
              <a:rPr lang="it-IT" dirty="0" err="1"/>
              <a:t>which</a:t>
            </a:r>
            <a:r>
              <a:rPr lang="it-IT" dirty="0"/>
              <a:t> are </a:t>
            </a:r>
            <a:r>
              <a:rPr lang="it-IT" dirty="0" err="1"/>
              <a:t>remarkable</a:t>
            </a:r>
            <a:r>
              <a:rPr lang="it-IT" dirty="0"/>
              <a:t> in </a:t>
            </a:r>
            <a:r>
              <a:rPr lang="it-IT" dirty="0" err="1"/>
              <a:t>that</a:t>
            </a:r>
            <a:r>
              <a:rPr lang="it-IT" dirty="0"/>
              <a:t> the </a:t>
            </a:r>
            <a:r>
              <a:rPr lang="it-IT" dirty="0" err="1"/>
              <a:t>tumor</a:t>
            </a:r>
            <a:r>
              <a:rPr lang="it-IT" dirty="0"/>
              <a:t> </a:t>
            </a:r>
            <a:r>
              <a:rPr lang="it-IT" dirty="0" err="1"/>
              <a:t>cells</a:t>
            </a:r>
            <a:r>
              <a:rPr lang="it-IT" dirty="0"/>
              <a:t> are </a:t>
            </a:r>
            <a:r>
              <a:rPr lang="it-IT" dirty="0" err="1"/>
              <a:t>usually</a:t>
            </a:r>
            <a:r>
              <a:rPr lang="it-IT" dirty="0"/>
              <a:t> </a:t>
            </a:r>
            <a:r>
              <a:rPr lang="it-IT" dirty="0" err="1"/>
              <a:t>coinfected</a:t>
            </a:r>
            <a:r>
              <a:rPr lang="it-IT" dirty="0"/>
              <a:t> </a:t>
            </a:r>
            <a:r>
              <a:rPr lang="it-IT" dirty="0" err="1"/>
              <a:t>by</a:t>
            </a:r>
            <a:r>
              <a:rPr lang="it-IT" dirty="0"/>
              <a:t> </a:t>
            </a:r>
            <a:r>
              <a:rPr lang="it-IT" dirty="0" err="1"/>
              <a:t>both</a:t>
            </a:r>
            <a:r>
              <a:rPr lang="it-IT" dirty="0"/>
              <a:t> EBV and KSHV, a </a:t>
            </a:r>
            <a:r>
              <a:rPr lang="it-IT" dirty="0" err="1"/>
              <a:t>highly</a:t>
            </a:r>
            <a:r>
              <a:rPr lang="it-IT" dirty="0"/>
              <a:t> </a:t>
            </a:r>
            <a:r>
              <a:rPr lang="it-IT" dirty="0" err="1"/>
              <a:t>unusual</a:t>
            </a:r>
            <a:r>
              <a:rPr lang="it-IT" dirty="0"/>
              <a:t> </a:t>
            </a:r>
            <a:r>
              <a:rPr lang="it-IT" dirty="0" err="1"/>
              <a:t>example</a:t>
            </a:r>
            <a:r>
              <a:rPr lang="it-IT" dirty="0"/>
              <a:t> </a:t>
            </a:r>
            <a:r>
              <a:rPr lang="it-IT" dirty="0" err="1"/>
              <a:t>of</a:t>
            </a:r>
            <a:r>
              <a:rPr lang="it-IT" dirty="0"/>
              <a:t> </a:t>
            </a:r>
            <a:r>
              <a:rPr lang="it-IT" dirty="0" err="1"/>
              <a:t>cooperativity</a:t>
            </a:r>
            <a:r>
              <a:rPr lang="it-IT" dirty="0"/>
              <a:t> </a:t>
            </a:r>
            <a:r>
              <a:rPr lang="it-IT" dirty="0" err="1"/>
              <a:t>between</a:t>
            </a:r>
            <a:r>
              <a:rPr lang="it-IT" dirty="0"/>
              <a:t> </a:t>
            </a:r>
            <a:r>
              <a:rPr lang="it-IT" dirty="0" err="1"/>
              <a:t>two</a:t>
            </a:r>
            <a:r>
              <a:rPr lang="it-IT" dirty="0"/>
              <a:t> </a:t>
            </a:r>
            <a:r>
              <a:rPr lang="it-IT" dirty="0" err="1"/>
              <a:t>oncogenic</a:t>
            </a:r>
            <a:r>
              <a:rPr lang="it-IT" dirty="0"/>
              <a:t> </a:t>
            </a:r>
            <a:r>
              <a:rPr lang="it-IT" dirty="0" err="1"/>
              <a:t>viruses</a:t>
            </a:r>
            <a:r>
              <a:rPr lang="it-IT" dirty="0"/>
              <a:t>.</a:t>
            </a:r>
          </a:p>
        </p:txBody>
      </p:sp>
    </p:spTree>
    <p:extLst>
      <p:ext uri="{BB962C8B-B14F-4D97-AF65-F5344CB8AC3E}">
        <p14:creationId xmlns:p14="http://schemas.microsoft.com/office/powerpoint/2010/main" val="3448570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04560" y="569982"/>
            <a:ext cx="8623489" cy="5632312"/>
          </a:xfrm>
          <a:prstGeom prst="rect">
            <a:avLst/>
          </a:prstGeom>
        </p:spPr>
        <p:txBody>
          <a:bodyPr wrap="square">
            <a:spAutoFit/>
          </a:bodyPr>
          <a:lstStyle/>
          <a:p>
            <a:r>
              <a:rPr lang="it-IT" b="1" dirty="0" err="1"/>
              <a:t>Germinal</a:t>
            </a:r>
            <a:r>
              <a:rPr lang="it-IT" b="1" dirty="0"/>
              <a:t> Center </a:t>
            </a:r>
            <a:r>
              <a:rPr lang="it-IT" b="1" dirty="0" err="1"/>
              <a:t>B-Cell</a:t>
            </a:r>
            <a:r>
              <a:rPr lang="it-IT" b="1" dirty="0"/>
              <a:t> </a:t>
            </a:r>
            <a:r>
              <a:rPr lang="it-IT" b="1" dirty="0" err="1"/>
              <a:t>Hyperplasia</a:t>
            </a:r>
            <a:r>
              <a:rPr lang="it-IT" b="1" dirty="0"/>
              <a:t>. </a:t>
            </a:r>
            <a:r>
              <a:rPr lang="it-IT" dirty="0"/>
              <a:t>The </a:t>
            </a:r>
            <a:r>
              <a:rPr lang="it-IT" dirty="0" err="1"/>
              <a:t>majority</a:t>
            </a:r>
            <a:r>
              <a:rPr lang="it-IT" dirty="0"/>
              <a:t> </a:t>
            </a:r>
            <a:r>
              <a:rPr lang="it-IT" dirty="0" err="1"/>
              <a:t>of</a:t>
            </a:r>
            <a:r>
              <a:rPr lang="it-IT" dirty="0"/>
              <a:t> the </a:t>
            </a:r>
            <a:r>
              <a:rPr lang="it-IT" dirty="0" err="1"/>
              <a:t>lymphomas</a:t>
            </a:r>
            <a:r>
              <a:rPr lang="it-IT" dirty="0"/>
              <a:t> </a:t>
            </a:r>
            <a:r>
              <a:rPr lang="it-IT" dirty="0" err="1"/>
              <a:t>that</a:t>
            </a:r>
            <a:r>
              <a:rPr lang="it-IT" dirty="0"/>
              <a:t> </a:t>
            </a:r>
            <a:r>
              <a:rPr lang="it-IT" dirty="0" err="1"/>
              <a:t>arise</a:t>
            </a:r>
            <a:r>
              <a:rPr lang="it-IT" dirty="0"/>
              <a:t> in </a:t>
            </a:r>
            <a:r>
              <a:rPr lang="it-IT" dirty="0" err="1"/>
              <a:t>patients</a:t>
            </a:r>
            <a:r>
              <a:rPr lang="it-IT" dirty="0"/>
              <a:t> </a:t>
            </a:r>
            <a:r>
              <a:rPr lang="it-IT" dirty="0" err="1"/>
              <a:t>with</a:t>
            </a:r>
            <a:r>
              <a:rPr lang="it-IT" dirty="0"/>
              <a:t> </a:t>
            </a:r>
            <a:r>
              <a:rPr lang="it-IT" dirty="0" err="1"/>
              <a:t>preserved</a:t>
            </a:r>
            <a:r>
              <a:rPr lang="it-IT" dirty="0"/>
              <a:t> CD4 </a:t>
            </a:r>
            <a:r>
              <a:rPr lang="it-IT" dirty="0" err="1"/>
              <a:t>T-cell</a:t>
            </a:r>
            <a:r>
              <a:rPr lang="it-IT" dirty="0"/>
              <a:t> </a:t>
            </a:r>
            <a:r>
              <a:rPr lang="it-IT" dirty="0" err="1"/>
              <a:t>counts</a:t>
            </a:r>
            <a:r>
              <a:rPr lang="it-IT" dirty="0"/>
              <a:t> are </a:t>
            </a:r>
            <a:r>
              <a:rPr lang="it-IT" dirty="0" err="1"/>
              <a:t>not</a:t>
            </a:r>
            <a:r>
              <a:rPr lang="it-IT" dirty="0"/>
              <a:t> </a:t>
            </a:r>
            <a:r>
              <a:rPr lang="it-IT" dirty="0" err="1"/>
              <a:t>associated</a:t>
            </a:r>
            <a:r>
              <a:rPr lang="it-IT" dirty="0"/>
              <a:t> </a:t>
            </a:r>
            <a:r>
              <a:rPr lang="it-IT" dirty="0" err="1"/>
              <a:t>with</a:t>
            </a:r>
            <a:r>
              <a:rPr lang="it-IT" dirty="0"/>
              <a:t> EBV or KSHV. The </a:t>
            </a:r>
            <a:r>
              <a:rPr lang="it-IT" dirty="0" err="1"/>
              <a:t>increased</a:t>
            </a:r>
            <a:r>
              <a:rPr lang="it-IT" dirty="0"/>
              <a:t> </a:t>
            </a:r>
            <a:r>
              <a:rPr lang="it-IT" dirty="0" err="1"/>
              <a:t>risk</a:t>
            </a:r>
            <a:r>
              <a:rPr lang="it-IT" dirty="0"/>
              <a:t> </a:t>
            </a:r>
            <a:r>
              <a:rPr lang="it-IT" dirty="0" err="1"/>
              <a:t>for</a:t>
            </a:r>
            <a:r>
              <a:rPr lang="it-IT" dirty="0"/>
              <a:t> </a:t>
            </a:r>
            <a:r>
              <a:rPr lang="it-IT" dirty="0" err="1"/>
              <a:t>lymphoma</a:t>
            </a:r>
            <a:r>
              <a:rPr lang="it-IT" dirty="0"/>
              <a:t> in </a:t>
            </a:r>
            <a:r>
              <a:rPr lang="it-IT" dirty="0" err="1"/>
              <a:t>these</a:t>
            </a:r>
            <a:r>
              <a:rPr lang="it-IT" dirty="0"/>
              <a:t> </a:t>
            </a:r>
            <a:r>
              <a:rPr lang="it-IT" dirty="0" err="1"/>
              <a:t>patients</a:t>
            </a:r>
            <a:r>
              <a:rPr lang="it-IT" dirty="0"/>
              <a:t> </a:t>
            </a:r>
            <a:r>
              <a:rPr lang="it-IT" dirty="0" err="1"/>
              <a:t>may</a:t>
            </a:r>
            <a:r>
              <a:rPr lang="it-IT" dirty="0"/>
              <a:t> </a:t>
            </a:r>
            <a:r>
              <a:rPr lang="it-IT" dirty="0" err="1"/>
              <a:t>be</a:t>
            </a:r>
            <a:r>
              <a:rPr lang="it-IT" dirty="0"/>
              <a:t> </a:t>
            </a:r>
            <a:r>
              <a:rPr lang="it-IT" dirty="0" err="1"/>
              <a:t>related</a:t>
            </a:r>
            <a:r>
              <a:rPr lang="it-IT" dirty="0"/>
              <a:t> </a:t>
            </a:r>
            <a:r>
              <a:rPr lang="it-IT" dirty="0" err="1"/>
              <a:t>to</a:t>
            </a:r>
            <a:r>
              <a:rPr lang="it-IT" dirty="0"/>
              <a:t> the </a:t>
            </a:r>
            <a:r>
              <a:rPr lang="it-IT" dirty="0" err="1"/>
              <a:t>profound</a:t>
            </a:r>
            <a:r>
              <a:rPr lang="it-IT" dirty="0"/>
              <a:t> </a:t>
            </a:r>
            <a:r>
              <a:rPr lang="it-IT" dirty="0" err="1"/>
              <a:t>germinal</a:t>
            </a:r>
            <a:r>
              <a:rPr lang="it-IT" dirty="0"/>
              <a:t> center </a:t>
            </a:r>
            <a:r>
              <a:rPr lang="it-IT" dirty="0" err="1"/>
              <a:t>B</a:t>
            </a:r>
            <a:r>
              <a:rPr lang="it-IT" dirty="0"/>
              <a:t> </a:t>
            </a:r>
            <a:r>
              <a:rPr lang="it-IT" dirty="0" err="1"/>
              <a:t>cell</a:t>
            </a:r>
            <a:r>
              <a:rPr lang="it-IT" dirty="0"/>
              <a:t> </a:t>
            </a:r>
            <a:r>
              <a:rPr lang="it-IT" dirty="0" err="1"/>
              <a:t>hyperplasia</a:t>
            </a:r>
            <a:r>
              <a:rPr lang="it-IT" dirty="0"/>
              <a:t> </a:t>
            </a:r>
            <a:r>
              <a:rPr lang="it-IT" dirty="0" err="1"/>
              <a:t>that</a:t>
            </a:r>
            <a:r>
              <a:rPr lang="it-IT" dirty="0"/>
              <a:t> </a:t>
            </a:r>
            <a:r>
              <a:rPr lang="it-IT" dirty="0" err="1"/>
              <a:t>occurs</a:t>
            </a:r>
            <a:r>
              <a:rPr lang="it-IT" dirty="0"/>
              <a:t> in HIV </a:t>
            </a:r>
            <a:r>
              <a:rPr lang="it-IT" dirty="0" err="1"/>
              <a:t>infection</a:t>
            </a:r>
            <a:r>
              <a:rPr lang="it-IT" dirty="0"/>
              <a:t>. </a:t>
            </a:r>
          </a:p>
          <a:p>
            <a:r>
              <a:rPr lang="it-IT" dirty="0"/>
              <a:t>The high </a:t>
            </a:r>
            <a:r>
              <a:rPr lang="it-IT" dirty="0" err="1"/>
              <a:t>level</a:t>
            </a:r>
            <a:r>
              <a:rPr lang="it-IT" dirty="0"/>
              <a:t> </a:t>
            </a:r>
            <a:r>
              <a:rPr lang="it-IT" dirty="0" err="1"/>
              <a:t>of</a:t>
            </a:r>
            <a:r>
              <a:rPr lang="it-IT" dirty="0"/>
              <a:t> </a:t>
            </a:r>
            <a:r>
              <a:rPr lang="it-IT" dirty="0" err="1"/>
              <a:t>proliferation</a:t>
            </a:r>
            <a:r>
              <a:rPr lang="it-IT" dirty="0"/>
              <a:t> and </a:t>
            </a:r>
            <a:r>
              <a:rPr lang="it-IT" dirty="0" err="1"/>
              <a:t>somatic</a:t>
            </a:r>
            <a:r>
              <a:rPr lang="it-IT" dirty="0"/>
              <a:t> </a:t>
            </a:r>
            <a:r>
              <a:rPr lang="it-IT" dirty="0" err="1"/>
              <a:t>mutations</a:t>
            </a:r>
            <a:r>
              <a:rPr lang="it-IT" dirty="0"/>
              <a:t> </a:t>
            </a:r>
            <a:r>
              <a:rPr lang="it-IT" dirty="0" err="1"/>
              <a:t>that</a:t>
            </a:r>
            <a:r>
              <a:rPr lang="it-IT" dirty="0"/>
              <a:t> </a:t>
            </a:r>
            <a:r>
              <a:rPr lang="it-IT" dirty="0" err="1"/>
              <a:t>occur</a:t>
            </a:r>
            <a:r>
              <a:rPr lang="it-IT" dirty="0"/>
              <a:t> in </a:t>
            </a:r>
            <a:r>
              <a:rPr lang="it-IT" dirty="0" err="1"/>
              <a:t>germinal</a:t>
            </a:r>
            <a:r>
              <a:rPr lang="it-IT" dirty="0"/>
              <a:t> center </a:t>
            </a:r>
            <a:r>
              <a:rPr lang="it-IT" dirty="0" err="1"/>
              <a:t>B</a:t>
            </a:r>
            <a:r>
              <a:rPr lang="it-IT" dirty="0"/>
              <a:t> </a:t>
            </a:r>
            <a:r>
              <a:rPr lang="it-IT" dirty="0" err="1"/>
              <a:t>cells</a:t>
            </a:r>
            <a:r>
              <a:rPr lang="it-IT" dirty="0"/>
              <a:t> set the stage </a:t>
            </a:r>
            <a:r>
              <a:rPr lang="it-IT" dirty="0" err="1"/>
              <a:t>for</a:t>
            </a:r>
            <a:r>
              <a:rPr lang="it-IT" dirty="0"/>
              <a:t> </a:t>
            </a:r>
            <a:r>
              <a:rPr lang="it-IT" dirty="0" err="1"/>
              <a:t>chromosomal</a:t>
            </a:r>
            <a:r>
              <a:rPr lang="it-IT" dirty="0"/>
              <a:t> </a:t>
            </a:r>
            <a:r>
              <a:rPr lang="it-IT" dirty="0" err="1"/>
              <a:t>translocations</a:t>
            </a:r>
            <a:r>
              <a:rPr lang="it-IT" dirty="0"/>
              <a:t> and </a:t>
            </a:r>
            <a:r>
              <a:rPr lang="it-IT" dirty="0" err="1"/>
              <a:t>mutations</a:t>
            </a:r>
            <a:r>
              <a:rPr lang="it-IT" dirty="0"/>
              <a:t> </a:t>
            </a:r>
            <a:r>
              <a:rPr lang="it-IT" dirty="0" err="1"/>
              <a:t>involving</a:t>
            </a:r>
            <a:r>
              <a:rPr lang="it-IT" dirty="0"/>
              <a:t> </a:t>
            </a:r>
            <a:r>
              <a:rPr lang="it-IT" dirty="0" err="1"/>
              <a:t>tumor-causing</a:t>
            </a:r>
            <a:r>
              <a:rPr lang="it-IT" dirty="0"/>
              <a:t> </a:t>
            </a:r>
            <a:r>
              <a:rPr lang="it-IT" dirty="0" err="1"/>
              <a:t>genes</a:t>
            </a:r>
            <a:r>
              <a:rPr lang="it-IT" dirty="0"/>
              <a:t>. In </a:t>
            </a:r>
            <a:r>
              <a:rPr lang="it-IT" dirty="0" err="1"/>
              <a:t>fact</a:t>
            </a:r>
            <a:r>
              <a:rPr lang="it-IT" dirty="0"/>
              <a:t>, the aggressive </a:t>
            </a:r>
            <a:r>
              <a:rPr lang="it-IT" dirty="0" err="1"/>
              <a:t>B-cell</a:t>
            </a:r>
            <a:r>
              <a:rPr lang="it-IT" dirty="0"/>
              <a:t> </a:t>
            </a:r>
            <a:r>
              <a:rPr lang="it-IT" dirty="0" err="1"/>
              <a:t>tumors</a:t>
            </a:r>
            <a:r>
              <a:rPr lang="it-IT" dirty="0"/>
              <a:t> </a:t>
            </a:r>
            <a:r>
              <a:rPr lang="it-IT" dirty="0" err="1"/>
              <a:t>that</a:t>
            </a:r>
            <a:r>
              <a:rPr lang="it-IT" dirty="0"/>
              <a:t> </a:t>
            </a:r>
            <a:r>
              <a:rPr lang="it-IT" dirty="0" err="1"/>
              <a:t>arise</a:t>
            </a:r>
            <a:r>
              <a:rPr lang="it-IT" dirty="0"/>
              <a:t> </a:t>
            </a:r>
            <a:r>
              <a:rPr lang="it-IT" dirty="0" err="1"/>
              <a:t>outside</a:t>
            </a:r>
            <a:r>
              <a:rPr lang="it-IT" dirty="0"/>
              <a:t> the </a:t>
            </a:r>
            <a:r>
              <a:rPr lang="it-IT" dirty="0" err="1"/>
              <a:t>setting</a:t>
            </a:r>
            <a:r>
              <a:rPr lang="it-IT" dirty="0"/>
              <a:t> </a:t>
            </a:r>
            <a:r>
              <a:rPr lang="it-IT" dirty="0" err="1"/>
              <a:t>of</a:t>
            </a:r>
            <a:r>
              <a:rPr lang="it-IT" dirty="0"/>
              <a:t> severe </a:t>
            </a:r>
            <a:r>
              <a:rPr lang="it-IT" dirty="0" err="1"/>
              <a:t>T</a:t>
            </a:r>
            <a:r>
              <a:rPr lang="it-IT" dirty="0"/>
              <a:t> </a:t>
            </a:r>
            <a:r>
              <a:rPr lang="it-IT" dirty="0" err="1"/>
              <a:t>cell</a:t>
            </a:r>
            <a:r>
              <a:rPr lang="it-IT" dirty="0"/>
              <a:t> </a:t>
            </a:r>
            <a:r>
              <a:rPr lang="it-IT" dirty="0" err="1"/>
              <a:t>depletion</a:t>
            </a:r>
            <a:r>
              <a:rPr lang="it-IT" dirty="0"/>
              <a:t> in </a:t>
            </a:r>
            <a:r>
              <a:rPr lang="it-IT" dirty="0" err="1"/>
              <a:t>HIV-infected</a:t>
            </a:r>
            <a:r>
              <a:rPr lang="it-IT" dirty="0"/>
              <a:t> </a:t>
            </a:r>
            <a:r>
              <a:rPr lang="it-IT" dirty="0" err="1"/>
              <a:t>individuals</a:t>
            </a:r>
            <a:r>
              <a:rPr lang="it-IT" dirty="0"/>
              <a:t>, </a:t>
            </a:r>
            <a:r>
              <a:rPr lang="it-IT" dirty="0" err="1"/>
              <a:t>such</a:t>
            </a:r>
            <a:r>
              <a:rPr lang="it-IT" dirty="0"/>
              <a:t> </a:t>
            </a:r>
            <a:r>
              <a:rPr lang="it-IT" dirty="0" err="1"/>
              <a:t>as</a:t>
            </a:r>
            <a:r>
              <a:rPr lang="it-IT" dirty="0"/>
              <a:t> </a:t>
            </a:r>
            <a:r>
              <a:rPr lang="it-IT" dirty="0" err="1"/>
              <a:t>Burkitt</a:t>
            </a:r>
            <a:r>
              <a:rPr lang="it-IT" dirty="0"/>
              <a:t> </a:t>
            </a:r>
            <a:r>
              <a:rPr lang="it-IT" dirty="0" err="1"/>
              <a:t>lymphoma</a:t>
            </a:r>
            <a:r>
              <a:rPr lang="it-IT" dirty="0"/>
              <a:t> and diffuse </a:t>
            </a:r>
            <a:r>
              <a:rPr lang="it-IT" dirty="0" err="1"/>
              <a:t>large</a:t>
            </a:r>
            <a:r>
              <a:rPr lang="it-IT" dirty="0"/>
              <a:t> </a:t>
            </a:r>
            <a:r>
              <a:rPr lang="it-IT" dirty="0" err="1"/>
              <a:t>B</a:t>
            </a:r>
            <a:r>
              <a:rPr lang="it-IT" dirty="0"/>
              <a:t> </a:t>
            </a:r>
            <a:r>
              <a:rPr lang="it-IT" dirty="0" err="1"/>
              <a:t>cell</a:t>
            </a:r>
            <a:r>
              <a:rPr lang="it-IT" dirty="0"/>
              <a:t> </a:t>
            </a:r>
            <a:r>
              <a:rPr lang="it-IT" dirty="0" err="1"/>
              <a:t>lymphoma</a:t>
            </a:r>
            <a:r>
              <a:rPr lang="it-IT" dirty="0"/>
              <a:t>, </a:t>
            </a:r>
            <a:r>
              <a:rPr lang="it-IT" dirty="0" err="1"/>
              <a:t>often</a:t>
            </a:r>
            <a:r>
              <a:rPr lang="it-IT" dirty="0"/>
              <a:t> are </a:t>
            </a:r>
            <a:r>
              <a:rPr lang="it-IT" dirty="0" err="1"/>
              <a:t>associated</a:t>
            </a:r>
            <a:r>
              <a:rPr lang="it-IT" dirty="0"/>
              <a:t> </a:t>
            </a:r>
            <a:r>
              <a:rPr lang="it-IT" dirty="0" err="1"/>
              <a:t>with</a:t>
            </a:r>
            <a:r>
              <a:rPr lang="it-IT" dirty="0"/>
              <a:t> </a:t>
            </a:r>
            <a:r>
              <a:rPr lang="it-IT" dirty="0" err="1"/>
              <a:t>mutations</a:t>
            </a:r>
            <a:r>
              <a:rPr lang="it-IT" dirty="0"/>
              <a:t> in </a:t>
            </a:r>
            <a:r>
              <a:rPr lang="it-IT" dirty="0" err="1"/>
              <a:t>oncogenes</a:t>
            </a:r>
            <a:r>
              <a:rPr lang="it-IT" dirty="0"/>
              <a:t> </a:t>
            </a:r>
            <a:r>
              <a:rPr lang="it-IT" dirty="0" err="1"/>
              <a:t>such</a:t>
            </a:r>
            <a:r>
              <a:rPr lang="it-IT" dirty="0"/>
              <a:t> </a:t>
            </a:r>
            <a:r>
              <a:rPr lang="it-IT" dirty="0" err="1"/>
              <a:t>as</a:t>
            </a:r>
            <a:r>
              <a:rPr lang="it-IT" dirty="0"/>
              <a:t> MYC and BCL6 </a:t>
            </a:r>
            <a:r>
              <a:rPr lang="it-IT" dirty="0" err="1"/>
              <a:t>that</a:t>
            </a:r>
            <a:r>
              <a:rPr lang="it-IT" dirty="0"/>
              <a:t> bear the </a:t>
            </a:r>
            <a:r>
              <a:rPr lang="it-IT" dirty="0" err="1"/>
              <a:t>molecular</a:t>
            </a:r>
            <a:r>
              <a:rPr lang="it-IT" dirty="0"/>
              <a:t> </a:t>
            </a:r>
            <a:r>
              <a:rPr lang="it-IT" dirty="0" err="1"/>
              <a:t>hallmarks</a:t>
            </a:r>
            <a:r>
              <a:rPr lang="it-IT" dirty="0"/>
              <a:t> </a:t>
            </a:r>
            <a:r>
              <a:rPr lang="it-IT" dirty="0" err="1"/>
              <a:t>of</a:t>
            </a:r>
            <a:r>
              <a:rPr lang="it-IT" dirty="0"/>
              <a:t> “</a:t>
            </a:r>
            <a:r>
              <a:rPr lang="it-IT" dirty="0" err="1"/>
              <a:t>mistakes</a:t>
            </a:r>
            <a:r>
              <a:rPr lang="it-IT" dirty="0"/>
              <a:t>” </a:t>
            </a:r>
            <a:r>
              <a:rPr lang="it-IT" dirty="0" err="1"/>
              <a:t>during</a:t>
            </a:r>
            <a:r>
              <a:rPr lang="it-IT" dirty="0"/>
              <a:t> the </a:t>
            </a:r>
            <a:r>
              <a:rPr lang="it-IT" dirty="0" err="1"/>
              <a:t>attempted</a:t>
            </a:r>
            <a:r>
              <a:rPr lang="it-IT" dirty="0"/>
              <a:t> </a:t>
            </a:r>
            <a:r>
              <a:rPr lang="it-IT" dirty="0" err="1"/>
              <a:t>diversification</a:t>
            </a:r>
            <a:r>
              <a:rPr lang="it-IT" dirty="0"/>
              <a:t> </a:t>
            </a:r>
            <a:r>
              <a:rPr lang="it-IT" dirty="0" err="1"/>
              <a:t>of</a:t>
            </a:r>
            <a:r>
              <a:rPr lang="it-IT" dirty="0"/>
              <a:t> </a:t>
            </a:r>
            <a:r>
              <a:rPr lang="it-IT" dirty="0" err="1"/>
              <a:t>immunoglobulin</a:t>
            </a:r>
            <a:r>
              <a:rPr lang="it-IT" dirty="0"/>
              <a:t> </a:t>
            </a:r>
            <a:r>
              <a:rPr lang="it-IT" dirty="0" err="1"/>
              <a:t>genes</a:t>
            </a:r>
            <a:r>
              <a:rPr lang="it-IT" dirty="0"/>
              <a:t> in </a:t>
            </a:r>
            <a:r>
              <a:rPr lang="it-IT" dirty="0" err="1"/>
              <a:t>germinal</a:t>
            </a:r>
            <a:r>
              <a:rPr lang="it-IT" dirty="0"/>
              <a:t> center </a:t>
            </a:r>
            <a:r>
              <a:rPr lang="it-IT" dirty="0" err="1"/>
              <a:t>B</a:t>
            </a:r>
            <a:r>
              <a:rPr lang="it-IT" dirty="0"/>
              <a:t> </a:t>
            </a:r>
            <a:r>
              <a:rPr lang="it-IT" dirty="0" err="1"/>
              <a:t>cells</a:t>
            </a:r>
            <a:r>
              <a:rPr lang="it-IT" dirty="0"/>
              <a:t>.</a:t>
            </a:r>
          </a:p>
          <a:p>
            <a:endParaRPr lang="it-IT" dirty="0"/>
          </a:p>
          <a:p>
            <a:r>
              <a:rPr lang="it-IT" dirty="0" err="1"/>
              <a:t>Several</a:t>
            </a:r>
            <a:r>
              <a:rPr lang="it-IT" dirty="0"/>
              <a:t> </a:t>
            </a:r>
            <a:r>
              <a:rPr lang="it-IT" dirty="0" err="1"/>
              <a:t>other</a:t>
            </a:r>
            <a:r>
              <a:rPr lang="it-IT" dirty="0"/>
              <a:t> </a:t>
            </a:r>
            <a:r>
              <a:rPr lang="it-IT" dirty="0" err="1"/>
              <a:t>EBV-related</a:t>
            </a:r>
            <a:r>
              <a:rPr lang="it-IT" dirty="0"/>
              <a:t> </a:t>
            </a:r>
            <a:r>
              <a:rPr lang="it-IT" dirty="0" err="1"/>
              <a:t>proliferations</a:t>
            </a:r>
            <a:r>
              <a:rPr lang="it-IT" dirty="0"/>
              <a:t> </a:t>
            </a:r>
            <a:r>
              <a:rPr lang="it-IT" dirty="0" err="1"/>
              <a:t>also</a:t>
            </a:r>
            <a:r>
              <a:rPr lang="it-IT" dirty="0"/>
              <a:t> </a:t>
            </a:r>
            <a:r>
              <a:rPr lang="it-IT" dirty="0" err="1"/>
              <a:t>merit</a:t>
            </a:r>
            <a:r>
              <a:rPr lang="it-IT" dirty="0"/>
              <a:t> </a:t>
            </a:r>
            <a:r>
              <a:rPr lang="it-IT" dirty="0" err="1"/>
              <a:t>mention</a:t>
            </a:r>
            <a:r>
              <a:rPr lang="it-IT" dirty="0"/>
              <a:t>. </a:t>
            </a:r>
            <a:r>
              <a:rPr lang="it-IT" b="1" dirty="0" err="1"/>
              <a:t>Hodgkin</a:t>
            </a:r>
            <a:r>
              <a:rPr lang="it-IT" b="1" dirty="0"/>
              <a:t> </a:t>
            </a:r>
            <a:r>
              <a:rPr lang="it-IT" b="1" dirty="0" err="1"/>
              <a:t>lymphoma</a:t>
            </a:r>
            <a:r>
              <a:rPr lang="it-IT" dirty="0"/>
              <a:t>, </a:t>
            </a:r>
            <a:r>
              <a:rPr lang="it-IT" dirty="0" err="1"/>
              <a:t>an</a:t>
            </a:r>
            <a:r>
              <a:rPr lang="it-IT" dirty="0"/>
              <a:t> </a:t>
            </a:r>
            <a:r>
              <a:rPr lang="it-IT" dirty="0" err="1"/>
              <a:t>unusual</a:t>
            </a:r>
            <a:r>
              <a:rPr lang="it-IT" dirty="0"/>
              <a:t> </a:t>
            </a:r>
            <a:r>
              <a:rPr lang="it-IT" dirty="0" err="1"/>
              <a:t>B-cell</a:t>
            </a:r>
            <a:r>
              <a:rPr lang="it-IT" dirty="0"/>
              <a:t> </a:t>
            </a:r>
            <a:r>
              <a:rPr lang="it-IT" dirty="0" err="1"/>
              <a:t>tumor</a:t>
            </a:r>
            <a:r>
              <a:rPr lang="it-IT" dirty="0"/>
              <a:t> </a:t>
            </a:r>
            <a:r>
              <a:rPr lang="it-IT" dirty="0" err="1"/>
              <a:t>associated</a:t>
            </a:r>
            <a:r>
              <a:rPr lang="it-IT" dirty="0"/>
              <a:t> </a:t>
            </a:r>
            <a:r>
              <a:rPr lang="it-IT" dirty="0" err="1"/>
              <a:t>with</a:t>
            </a:r>
            <a:r>
              <a:rPr lang="it-IT" dirty="0"/>
              <a:t> a </a:t>
            </a:r>
            <a:r>
              <a:rPr lang="it-IT" dirty="0" err="1"/>
              <a:t>pronounced</a:t>
            </a:r>
            <a:r>
              <a:rPr lang="it-IT" dirty="0"/>
              <a:t> </a:t>
            </a:r>
            <a:r>
              <a:rPr lang="it-IT" dirty="0" err="1"/>
              <a:t>tissue</a:t>
            </a:r>
            <a:r>
              <a:rPr lang="it-IT" dirty="0"/>
              <a:t> </a:t>
            </a:r>
            <a:r>
              <a:rPr lang="it-IT" dirty="0" err="1"/>
              <a:t>inflammatory</a:t>
            </a:r>
            <a:r>
              <a:rPr lang="it-IT" dirty="0"/>
              <a:t> </a:t>
            </a:r>
            <a:r>
              <a:rPr lang="it-IT" dirty="0" err="1"/>
              <a:t>response</a:t>
            </a:r>
            <a:r>
              <a:rPr lang="it-IT" dirty="0"/>
              <a:t>, </a:t>
            </a:r>
            <a:r>
              <a:rPr lang="it-IT" dirty="0" err="1"/>
              <a:t>also</a:t>
            </a:r>
            <a:r>
              <a:rPr lang="it-IT" dirty="0"/>
              <a:t> </a:t>
            </a:r>
            <a:r>
              <a:rPr lang="it-IT" dirty="0" err="1"/>
              <a:t>occurs</a:t>
            </a:r>
            <a:r>
              <a:rPr lang="it-IT" dirty="0"/>
              <a:t> at </a:t>
            </a:r>
            <a:r>
              <a:rPr lang="it-IT" dirty="0" err="1"/>
              <a:t>increased</a:t>
            </a:r>
            <a:r>
              <a:rPr lang="it-IT" dirty="0"/>
              <a:t> </a:t>
            </a:r>
            <a:r>
              <a:rPr lang="it-IT" dirty="0" err="1"/>
              <a:t>frequency</a:t>
            </a:r>
            <a:r>
              <a:rPr lang="it-IT" dirty="0"/>
              <a:t> in </a:t>
            </a:r>
            <a:r>
              <a:rPr lang="it-IT" dirty="0" err="1"/>
              <a:t>HIV-infected</a:t>
            </a:r>
            <a:r>
              <a:rPr lang="it-IT" dirty="0"/>
              <a:t> </a:t>
            </a:r>
            <a:r>
              <a:rPr lang="it-IT" dirty="0" err="1"/>
              <a:t>individuals</a:t>
            </a:r>
            <a:r>
              <a:rPr lang="it-IT" dirty="0"/>
              <a:t>. In </a:t>
            </a:r>
            <a:r>
              <a:rPr lang="it-IT" dirty="0" err="1"/>
              <a:t>virtually</a:t>
            </a:r>
            <a:r>
              <a:rPr lang="it-IT" dirty="0"/>
              <a:t> </a:t>
            </a:r>
            <a:r>
              <a:rPr lang="it-IT" dirty="0" err="1"/>
              <a:t>all</a:t>
            </a:r>
            <a:r>
              <a:rPr lang="it-IT" dirty="0"/>
              <a:t> </a:t>
            </a:r>
            <a:r>
              <a:rPr lang="it-IT" dirty="0" err="1"/>
              <a:t>instances</a:t>
            </a:r>
            <a:r>
              <a:rPr lang="it-IT" dirty="0"/>
              <a:t> </a:t>
            </a:r>
            <a:r>
              <a:rPr lang="it-IT" dirty="0" err="1"/>
              <a:t>of</a:t>
            </a:r>
            <a:r>
              <a:rPr lang="it-IT" dirty="0"/>
              <a:t> </a:t>
            </a:r>
            <a:r>
              <a:rPr lang="it-IT" dirty="0" err="1"/>
              <a:t>HIV-associated</a:t>
            </a:r>
            <a:r>
              <a:rPr lang="it-IT" dirty="0"/>
              <a:t> </a:t>
            </a:r>
            <a:r>
              <a:rPr lang="it-IT" dirty="0" err="1"/>
              <a:t>Hodgkin</a:t>
            </a:r>
            <a:r>
              <a:rPr lang="it-IT" dirty="0"/>
              <a:t> </a:t>
            </a:r>
            <a:r>
              <a:rPr lang="it-IT" dirty="0" err="1"/>
              <a:t>lymphoma</a:t>
            </a:r>
            <a:r>
              <a:rPr lang="it-IT" dirty="0"/>
              <a:t>, the </a:t>
            </a:r>
            <a:r>
              <a:rPr lang="it-IT" dirty="0" err="1"/>
              <a:t>characteristic</a:t>
            </a:r>
            <a:r>
              <a:rPr lang="it-IT" dirty="0"/>
              <a:t> </a:t>
            </a:r>
            <a:r>
              <a:rPr lang="it-IT" dirty="0" err="1"/>
              <a:t>tumor</a:t>
            </a:r>
            <a:r>
              <a:rPr lang="it-IT" dirty="0"/>
              <a:t> </a:t>
            </a:r>
            <a:r>
              <a:rPr lang="it-IT" dirty="0" err="1"/>
              <a:t>cells</a:t>
            </a:r>
            <a:r>
              <a:rPr lang="it-IT" dirty="0"/>
              <a:t> (</a:t>
            </a:r>
            <a:r>
              <a:rPr lang="it-IT" dirty="0" err="1"/>
              <a:t>Reed-Sternberg</a:t>
            </a:r>
            <a:r>
              <a:rPr lang="it-IT" dirty="0"/>
              <a:t> </a:t>
            </a:r>
            <a:r>
              <a:rPr lang="it-IT" dirty="0" err="1"/>
              <a:t>cells</a:t>
            </a:r>
            <a:r>
              <a:rPr lang="it-IT" dirty="0"/>
              <a:t>) are </a:t>
            </a:r>
            <a:r>
              <a:rPr lang="it-IT" dirty="0" err="1"/>
              <a:t>infected</a:t>
            </a:r>
            <a:r>
              <a:rPr lang="it-IT" dirty="0"/>
              <a:t> </a:t>
            </a:r>
            <a:r>
              <a:rPr lang="it-IT" dirty="0" err="1"/>
              <a:t>with</a:t>
            </a:r>
            <a:r>
              <a:rPr lang="it-IT" dirty="0"/>
              <a:t> EBV. </a:t>
            </a:r>
            <a:r>
              <a:rPr lang="it-IT" dirty="0" err="1"/>
              <a:t>Many</a:t>
            </a:r>
            <a:r>
              <a:rPr lang="it-IT" dirty="0"/>
              <a:t> (</a:t>
            </a:r>
            <a:r>
              <a:rPr lang="it-IT" dirty="0" err="1"/>
              <a:t>but</a:t>
            </a:r>
            <a:r>
              <a:rPr lang="it-IT" dirty="0"/>
              <a:t> </a:t>
            </a:r>
            <a:r>
              <a:rPr lang="it-IT" dirty="0" err="1"/>
              <a:t>not</a:t>
            </a:r>
            <a:r>
              <a:rPr lang="it-IT" dirty="0"/>
              <a:t> </a:t>
            </a:r>
            <a:r>
              <a:rPr lang="it-IT" dirty="0" err="1"/>
              <a:t>all</a:t>
            </a:r>
            <a:r>
              <a:rPr lang="it-IT" dirty="0"/>
              <a:t>) HIV </a:t>
            </a:r>
            <a:r>
              <a:rPr lang="it-IT" dirty="0" err="1"/>
              <a:t>patients</a:t>
            </a:r>
            <a:r>
              <a:rPr lang="it-IT" dirty="0"/>
              <a:t> </a:t>
            </a:r>
            <a:r>
              <a:rPr lang="it-IT" dirty="0" err="1"/>
              <a:t>with</a:t>
            </a:r>
            <a:r>
              <a:rPr lang="it-IT" dirty="0"/>
              <a:t> </a:t>
            </a:r>
            <a:r>
              <a:rPr lang="it-IT" dirty="0" err="1"/>
              <a:t>Hodgkin</a:t>
            </a:r>
            <a:r>
              <a:rPr lang="it-IT" dirty="0"/>
              <a:t> </a:t>
            </a:r>
            <a:r>
              <a:rPr lang="it-IT" dirty="0" err="1"/>
              <a:t>lymphoma</a:t>
            </a:r>
            <a:r>
              <a:rPr lang="it-IT" dirty="0"/>
              <a:t> </a:t>
            </a:r>
            <a:r>
              <a:rPr lang="it-IT" dirty="0" err="1"/>
              <a:t>have</a:t>
            </a:r>
            <a:r>
              <a:rPr lang="it-IT" dirty="0"/>
              <a:t> low CD4 </a:t>
            </a:r>
            <a:r>
              <a:rPr lang="it-IT" dirty="0" err="1"/>
              <a:t>counts</a:t>
            </a:r>
            <a:r>
              <a:rPr lang="it-IT" dirty="0"/>
              <a:t> at the </a:t>
            </a:r>
            <a:r>
              <a:rPr lang="it-IT" dirty="0" err="1"/>
              <a:t>time</a:t>
            </a:r>
            <a:r>
              <a:rPr lang="it-IT" dirty="0"/>
              <a:t> </a:t>
            </a:r>
            <a:r>
              <a:rPr lang="it-IT" dirty="0" err="1"/>
              <a:t>of</a:t>
            </a:r>
            <a:r>
              <a:rPr lang="it-IT" dirty="0"/>
              <a:t> </a:t>
            </a:r>
            <a:r>
              <a:rPr lang="it-IT" dirty="0" err="1"/>
              <a:t>disease</a:t>
            </a:r>
            <a:r>
              <a:rPr lang="it-IT" dirty="0"/>
              <a:t> </a:t>
            </a:r>
            <a:r>
              <a:rPr lang="it-IT" dirty="0" err="1"/>
              <a:t>presentation</a:t>
            </a:r>
            <a:r>
              <a:rPr lang="it-IT" dirty="0"/>
              <a:t>. EBV </a:t>
            </a:r>
            <a:r>
              <a:rPr lang="it-IT" dirty="0" err="1"/>
              <a:t>infection</a:t>
            </a:r>
            <a:r>
              <a:rPr lang="it-IT" dirty="0"/>
              <a:t> </a:t>
            </a:r>
            <a:r>
              <a:rPr lang="it-IT" dirty="0" err="1"/>
              <a:t>also</a:t>
            </a:r>
            <a:r>
              <a:rPr lang="it-IT" dirty="0"/>
              <a:t> </a:t>
            </a:r>
            <a:r>
              <a:rPr lang="it-IT" dirty="0" err="1"/>
              <a:t>is</a:t>
            </a:r>
            <a:r>
              <a:rPr lang="it-IT" dirty="0"/>
              <a:t> </a:t>
            </a:r>
            <a:r>
              <a:rPr lang="it-IT" dirty="0" err="1"/>
              <a:t>responsible</a:t>
            </a:r>
            <a:r>
              <a:rPr lang="it-IT" dirty="0"/>
              <a:t> </a:t>
            </a:r>
            <a:r>
              <a:rPr lang="it-IT" dirty="0" err="1"/>
              <a:t>for</a:t>
            </a:r>
            <a:r>
              <a:rPr lang="it-IT" dirty="0"/>
              <a:t> </a:t>
            </a:r>
            <a:r>
              <a:rPr lang="it-IT" dirty="0" err="1"/>
              <a:t>oral</a:t>
            </a:r>
            <a:r>
              <a:rPr lang="it-IT" dirty="0"/>
              <a:t> </a:t>
            </a:r>
            <a:r>
              <a:rPr lang="it-IT" dirty="0" err="1"/>
              <a:t>hairy</a:t>
            </a:r>
            <a:r>
              <a:rPr lang="it-IT" dirty="0"/>
              <a:t> </a:t>
            </a:r>
            <a:r>
              <a:rPr lang="it-IT" dirty="0" err="1"/>
              <a:t>leukoplakia</a:t>
            </a:r>
            <a:r>
              <a:rPr lang="it-IT" dirty="0"/>
              <a:t> (</a:t>
            </a:r>
            <a:r>
              <a:rPr lang="it-IT" dirty="0" err="1"/>
              <a:t>white</a:t>
            </a:r>
            <a:r>
              <a:rPr lang="it-IT" dirty="0"/>
              <a:t> </a:t>
            </a:r>
            <a:r>
              <a:rPr lang="it-IT" dirty="0" err="1"/>
              <a:t>projections</a:t>
            </a:r>
            <a:r>
              <a:rPr lang="it-IT" dirty="0"/>
              <a:t> on the </a:t>
            </a:r>
            <a:r>
              <a:rPr lang="it-IT" dirty="0" err="1"/>
              <a:t>tongue</a:t>
            </a:r>
            <a:r>
              <a:rPr lang="it-IT" dirty="0"/>
              <a:t>), </a:t>
            </a:r>
            <a:r>
              <a:rPr lang="it-IT" dirty="0" err="1"/>
              <a:t>which</a:t>
            </a:r>
            <a:r>
              <a:rPr lang="it-IT" dirty="0"/>
              <a:t> </a:t>
            </a:r>
            <a:r>
              <a:rPr lang="it-IT" dirty="0" err="1"/>
              <a:t>results</a:t>
            </a:r>
            <a:r>
              <a:rPr lang="it-IT" dirty="0"/>
              <a:t> </a:t>
            </a:r>
            <a:r>
              <a:rPr lang="it-IT" dirty="0" err="1"/>
              <a:t>from</a:t>
            </a:r>
            <a:r>
              <a:rPr lang="it-IT" dirty="0"/>
              <a:t> </a:t>
            </a:r>
            <a:r>
              <a:rPr lang="it-IT" dirty="0" err="1"/>
              <a:t>EBV-driven</a:t>
            </a:r>
            <a:r>
              <a:rPr lang="it-IT" dirty="0"/>
              <a:t> </a:t>
            </a:r>
            <a:r>
              <a:rPr lang="it-IT" dirty="0" err="1"/>
              <a:t>squamous</a:t>
            </a:r>
            <a:r>
              <a:rPr lang="it-IT" dirty="0"/>
              <a:t> </a:t>
            </a:r>
            <a:r>
              <a:rPr lang="it-IT" dirty="0" err="1"/>
              <a:t>cell</a:t>
            </a:r>
            <a:r>
              <a:rPr lang="it-IT" dirty="0"/>
              <a:t> </a:t>
            </a:r>
            <a:r>
              <a:rPr lang="it-IT" dirty="0" err="1"/>
              <a:t>proliferation</a:t>
            </a:r>
            <a:r>
              <a:rPr lang="it-IT" dirty="0"/>
              <a:t> </a:t>
            </a:r>
            <a:r>
              <a:rPr lang="it-IT" dirty="0" err="1"/>
              <a:t>of</a:t>
            </a:r>
            <a:r>
              <a:rPr lang="it-IT" dirty="0"/>
              <a:t> the </a:t>
            </a:r>
            <a:r>
              <a:rPr lang="it-IT" dirty="0" err="1"/>
              <a:t>oral</a:t>
            </a:r>
            <a:r>
              <a:rPr lang="it-IT" dirty="0"/>
              <a:t> mucosa.</a:t>
            </a:r>
          </a:p>
        </p:txBody>
      </p:sp>
    </p:spTree>
    <p:extLst>
      <p:ext uri="{BB962C8B-B14F-4D97-AF65-F5344CB8AC3E}">
        <p14:creationId xmlns:p14="http://schemas.microsoft.com/office/powerpoint/2010/main" val="481879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092E3F1-7AE0-D945-804A-0381ED820253}"/>
              </a:ext>
            </a:extLst>
          </p:cNvPr>
          <p:cNvPicPr>
            <a:picLocks noChangeAspect="1"/>
          </p:cNvPicPr>
          <p:nvPr/>
        </p:nvPicPr>
        <p:blipFill>
          <a:blip r:embed="rId2"/>
          <a:stretch>
            <a:fillRect/>
          </a:stretch>
        </p:blipFill>
        <p:spPr>
          <a:xfrm>
            <a:off x="2029689" y="1271466"/>
            <a:ext cx="8256889" cy="4111025"/>
          </a:xfrm>
          <a:prstGeom prst="rect">
            <a:avLst/>
          </a:prstGeom>
        </p:spPr>
      </p:pic>
    </p:spTree>
    <p:extLst>
      <p:ext uri="{BB962C8B-B14F-4D97-AF65-F5344CB8AC3E}">
        <p14:creationId xmlns:p14="http://schemas.microsoft.com/office/powerpoint/2010/main" val="3066383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35282" y="1004241"/>
            <a:ext cx="8121437" cy="4154983"/>
          </a:xfrm>
          <a:prstGeom prst="rect">
            <a:avLst/>
          </a:prstGeom>
        </p:spPr>
        <p:txBody>
          <a:bodyPr wrap="square">
            <a:spAutoFit/>
          </a:bodyPr>
          <a:lstStyle/>
          <a:p>
            <a:endParaRPr lang="it-IT" sz="2000" dirty="0"/>
          </a:p>
          <a:p>
            <a:r>
              <a:rPr lang="it-IT" sz="2400" b="1" dirty="0" err="1"/>
              <a:t>Amyloidosis</a:t>
            </a:r>
            <a:endParaRPr lang="it-IT" sz="2400" b="1" dirty="0"/>
          </a:p>
          <a:p>
            <a:endParaRPr lang="it-IT" sz="2000" dirty="0"/>
          </a:p>
          <a:p>
            <a:r>
              <a:rPr lang="it-IT" sz="2000" dirty="0" err="1"/>
              <a:t>Amyloidosis</a:t>
            </a:r>
            <a:r>
              <a:rPr lang="it-IT" sz="2000" dirty="0"/>
              <a:t> </a:t>
            </a:r>
            <a:r>
              <a:rPr lang="it-IT" sz="2000" dirty="0" err="1"/>
              <a:t>is</a:t>
            </a:r>
            <a:r>
              <a:rPr lang="it-IT" sz="2000" dirty="0"/>
              <a:t> a </a:t>
            </a:r>
            <a:r>
              <a:rPr lang="it-IT" sz="2000" dirty="0" err="1"/>
              <a:t>condition</a:t>
            </a:r>
            <a:r>
              <a:rPr lang="it-IT" sz="2000" dirty="0"/>
              <a:t> </a:t>
            </a:r>
            <a:r>
              <a:rPr lang="it-IT" sz="2000" dirty="0" err="1"/>
              <a:t>associated</a:t>
            </a:r>
            <a:r>
              <a:rPr lang="it-IT" sz="2000" dirty="0"/>
              <a:t> </a:t>
            </a:r>
            <a:r>
              <a:rPr lang="it-IT" sz="2000" dirty="0" err="1"/>
              <a:t>with</a:t>
            </a:r>
            <a:r>
              <a:rPr lang="it-IT" sz="2000" dirty="0"/>
              <a:t> a </a:t>
            </a:r>
            <a:r>
              <a:rPr lang="it-IT" sz="2000" dirty="0" err="1"/>
              <a:t>number</a:t>
            </a:r>
            <a:r>
              <a:rPr lang="it-IT" sz="2000" dirty="0"/>
              <a:t> </a:t>
            </a:r>
            <a:r>
              <a:rPr lang="it-IT" sz="2000" dirty="0" err="1"/>
              <a:t>of</a:t>
            </a:r>
            <a:r>
              <a:rPr lang="it-IT" sz="2000" dirty="0"/>
              <a:t> </a:t>
            </a:r>
            <a:r>
              <a:rPr lang="it-IT" sz="2000" dirty="0" err="1"/>
              <a:t>disorders</a:t>
            </a:r>
            <a:r>
              <a:rPr lang="it-IT" sz="2000" dirty="0"/>
              <a:t> in </a:t>
            </a:r>
            <a:r>
              <a:rPr lang="it-IT" sz="2000" dirty="0" err="1"/>
              <a:t>which</a:t>
            </a:r>
            <a:r>
              <a:rPr lang="it-IT" sz="2000" dirty="0"/>
              <a:t> </a:t>
            </a:r>
            <a:r>
              <a:rPr lang="it-IT" sz="2000" dirty="0" err="1"/>
              <a:t>extracellular</a:t>
            </a:r>
            <a:r>
              <a:rPr lang="it-IT" sz="2000" dirty="0"/>
              <a:t> </a:t>
            </a:r>
            <a:r>
              <a:rPr lang="it-IT" sz="2000" dirty="0" err="1"/>
              <a:t>deposits</a:t>
            </a:r>
            <a:r>
              <a:rPr lang="it-IT" sz="2000" dirty="0"/>
              <a:t> </a:t>
            </a:r>
            <a:r>
              <a:rPr lang="it-IT" sz="2000" dirty="0" err="1"/>
              <a:t>of</a:t>
            </a:r>
            <a:r>
              <a:rPr lang="it-IT" sz="2000" dirty="0"/>
              <a:t> fibrillar </a:t>
            </a:r>
            <a:r>
              <a:rPr lang="it-IT" sz="2000" dirty="0" err="1"/>
              <a:t>proteins</a:t>
            </a:r>
            <a:r>
              <a:rPr lang="it-IT" sz="2000" dirty="0"/>
              <a:t> are </a:t>
            </a:r>
            <a:r>
              <a:rPr lang="it-IT" sz="2000" dirty="0" err="1"/>
              <a:t>responsible</a:t>
            </a:r>
            <a:r>
              <a:rPr lang="it-IT" sz="2000" dirty="0"/>
              <a:t> </a:t>
            </a:r>
            <a:r>
              <a:rPr lang="it-IT" sz="2000" dirty="0" err="1"/>
              <a:t>for</a:t>
            </a:r>
            <a:r>
              <a:rPr lang="it-IT" sz="2000" dirty="0"/>
              <a:t> </a:t>
            </a:r>
            <a:r>
              <a:rPr lang="it-IT" sz="2000" dirty="0" err="1"/>
              <a:t>tissue</a:t>
            </a:r>
            <a:r>
              <a:rPr lang="it-IT" sz="2000" dirty="0"/>
              <a:t> </a:t>
            </a:r>
            <a:r>
              <a:rPr lang="it-IT" sz="2000" dirty="0" err="1"/>
              <a:t>damage</a:t>
            </a:r>
            <a:r>
              <a:rPr lang="it-IT" sz="2000" dirty="0"/>
              <a:t> and </a:t>
            </a:r>
            <a:r>
              <a:rPr lang="it-IT" sz="2000" dirty="0" err="1"/>
              <a:t>functional</a:t>
            </a:r>
            <a:r>
              <a:rPr lang="it-IT" sz="2000" dirty="0"/>
              <a:t> compromise. </a:t>
            </a:r>
            <a:r>
              <a:rPr lang="it-IT" sz="2000" dirty="0" err="1"/>
              <a:t>These</a:t>
            </a:r>
            <a:r>
              <a:rPr lang="it-IT" sz="2000" dirty="0"/>
              <a:t> </a:t>
            </a:r>
            <a:r>
              <a:rPr lang="it-IT" sz="2000" dirty="0" err="1"/>
              <a:t>abnormal</a:t>
            </a:r>
            <a:r>
              <a:rPr lang="it-IT" sz="2000" dirty="0"/>
              <a:t> </a:t>
            </a:r>
            <a:r>
              <a:rPr lang="it-IT" sz="2000" dirty="0" err="1"/>
              <a:t>fibrils</a:t>
            </a:r>
            <a:r>
              <a:rPr lang="it-IT" sz="2000" dirty="0"/>
              <a:t> are </a:t>
            </a:r>
            <a:r>
              <a:rPr lang="it-IT" sz="2000" dirty="0" err="1"/>
              <a:t>produced</a:t>
            </a:r>
            <a:r>
              <a:rPr lang="it-IT" sz="2000" dirty="0"/>
              <a:t> </a:t>
            </a:r>
            <a:r>
              <a:rPr lang="it-IT" sz="2000" dirty="0" err="1"/>
              <a:t>by</a:t>
            </a:r>
            <a:r>
              <a:rPr lang="it-IT" sz="2000" dirty="0"/>
              <a:t> the </a:t>
            </a:r>
            <a:r>
              <a:rPr lang="it-IT" sz="2000" dirty="0" err="1"/>
              <a:t>aggregation</a:t>
            </a:r>
            <a:r>
              <a:rPr lang="it-IT" sz="2000" dirty="0"/>
              <a:t> </a:t>
            </a:r>
            <a:r>
              <a:rPr lang="it-IT" sz="2000" dirty="0" err="1"/>
              <a:t>of</a:t>
            </a:r>
            <a:r>
              <a:rPr lang="it-IT" sz="2000" dirty="0"/>
              <a:t> </a:t>
            </a:r>
            <a:r>
              <a:rPr lang="it-IT" sz="2000" dirty="0" err="1"/>
              <a:t>improperly</a:t>
            </a:r>
            <a:r>
              <a:rPr lang="it-IT" sz="2000" dirty="0"/>
              <a:t> </a:t>
            </a:r>
            <a:r>
              <a:rPr lang="it-IT" sz="2000" dirty="0" err="1"/>
              <a:t>folded</a:t>
            </a:r>
            <a:r>
              <a:rPr lang="it-IT" sz="2000" dirty="0"/>
              <a:t> </a:t>
            </a:r>
            <a:r>
              <a:rPr lang="it-IT" sz="2000" dirty="0" err="1"/>
              <a:t>proteins</a:t>
            </a:r>
            <a:r>
              <a:rPr lang="it-IT" sz="2000" dirty="0"/>
              <a:t> (</a:t>
            </a:r>
            <a:r>
              <a:rPr lang="it-IT" sz="2000" dirty="0" err="1"/>
              <a:t>which</a:t>
            </a:r>
            <a:r>
              <a:rPr lang="it-IT" sz="2000" dirty="0"/>
              <a:t> are </a:t>
            </a:r>
            <a:r>
              <a:rPr lang="it-IT" sz="2000" dirty="0" err="1"/>
              <a:t>soluble</a:t>
            </a:r>
            <a:r>
              <a:rPr lang="it-IT" sz="2000" dirty="0"/>
              <a:t> in </a:t>
            </a:r>
            <a:r>
              <a:rPr lang="it-IT" sz="2000" dirty="0" err="1"/>
              <a:t>their</a:t>
            </a:r>
            <a:r>
              <a:rPr lang="it-IT" sz="2000" dirty="0"/>
              <a:t> </a:t>
            </a:r>
            <a:r>
              <a:rPr lang="it-IT" sz="2000" dirty="0" err="1"/>
              <a:t>normal</a:t>
            </a:r>
            <a:r>
              <a:rPr lang="it-IT" sz="2000" dirty="0"/>
              <a:t> </a:t>
            </a:r>
            <a:r>
              <a:rPr lang="it-IT" sz="2000" dirty="0" err="1"/>
              <a:t>folded</a:t>
            </a:r>
            <a:r>
              <a:rPr lang="it-IT" sz="2000" dirty="0"/>
              <a:t> </a:t>
            </a:r>
            <a:r>
              <a:rPr lang="it-IT" sz="2000" dirty="0" err="1"/>
              <a:t>configuration</a:t>
            </a:r>
            <a:r>
              <a:rPr lang="it-IT" sz="2000" dirty="0"/>
              <a:t>). </a:t>
            </a:r>
          </a:p>
          <a:p>
            <a:r>
              <a:rPr lang="it-IT" sz="2000" dirty="0"/>
              <a:t>The fibrillar </a:t>
            </a:r>
            <a:r>
              <a:rPr lang="it-IT" sz="2000" dirty="0" err="1"/>
              <a:t>deposits</a:t>
            </a:r>
            <a:r>
              <a:rPr lang="it-IT" sz="2000" dirty="0"/>
              <a:t> </a:t>
            </a:r>
            <a:r>
              <a:rPr lang="it-IT" sz="2000" dirty="0" err="1"/>
              <a:t>bind</a:t>
            </a:r>
            <a:r>
              <a:rPr lang="it-IT" sz="2000" dirty="0"/>
              <a:t> a wide </a:t>
            </a:r>
            <a:r>
              <a:rPr lang="it-IT" sz="2000" dirty="0" err="1"/>
              <a:t>variety</a:t>
            </a:r>
            <a:r>
              <a:rPr lang="it-IT" sz="2000" dirty="0"/>
              <a:t> </a:t>
            </a:r>
            <a:r>
              <a:rPr lang="it-IT" sz="2000" dirty="0" err="1"/>
              <a:t>of</a:t>
            </a:r>
            <a:r>
              <a:rPr lang="it-IT" sz="2000" dirty="0"/>
              <a:t> </a:t>
            </a:r>
            <a:r>
              <a:rPr lang="it-IT" sz="2000" dirty="0" err="1"/>
              <a:t>proteoglycans</a:t>
            </a:r>
            <a:r>
              <a:rPr lang="it-IT" sz="2000" dirty="0"/>
              <a:t> and </a:t>
            </a:r>
            <a:r>
              <a:rPr lang="it-IT" sz="2000" dirty="0" err="1"/>
              <a:t>glycosaminoglycans</a:t>
            </a:r>
            <a:r>
              <a:rPr lang="it-IT" sz="2000" dirty="0"/>
              <a:t>, </a:t>
            </a:r>
            <a:r>
              <a:rPr lang="it-IT" sz="2000" dirty="0" err="1"/>
              <a:t>which</a:t>
            </a:r>
            <a:r>
              <a:rPr lang="it-IT" sz="2000" dirty="0"/>
              <a:t> </a:t>
            </a:r>
            <a:r>
              <a:rPr lang="it-IT" sz="2000" dirty="0" err="1"/>
              <a:t>contain</a:t>
            </a:r>
            <a:r>
              <a:rPr lang="it-IT" sz="2000" dirty="0"/>
              <a:t> </a:t>
            </a:r>
            <a:r>
              <a:rPr lang="it-IT" sz="2000" dirty="0" err="1"/>
              <a:t>charged</a:t>
            </a:r>
            <a:r>
              <a:rPr lang="it-IT" sz="2000" dirty="0"/>
              <a:t> </a:t>
            </a:r>
            <a:r>
              <a:rPr lang="it-IT" sz="2000" dirty="0" err="1"/>
              <a:t>sugar</a:t>
            </a:r>
            <a:r>
              <a:rPr lang="it-IT" sz="2000" dirty="0"/>
              <a:t> </a:t>
            </a:r>
            <a:r>
              <a:rPr lang="it-IT" sz="2000" dirty="0" err="1"/>
              <a:t>groups</a:t>
            </a:r>
            <a:r>
              <a:rPr lang="it-IT" sz="2000" dirty="0"/>
              <a:t> </a:t>
            </a:r>
            <a:r>
              <a:rPr lang="it-IT" sz="2000" dirty="0" err="1"/>
              <a:t>that</a:t>
            </a:r>
            <a:r>
              <a:rPr lang="it-IT" sz="2000" dirty="0"/>
              <a:t> </a:t>
            </a:r>
            <a:r>
              <a:rPr lang="it-IT" sz="2000" dirty="0" err="1"/>
              <a:t>give</a:t>
            </a:r>
            <a:r>
              <a:rPr lang="it-IT" sz="2000" dirty="0"/>
              <a:t> the </a:t>
            </a:r>
            <a:r>
              <a:rPr lang="it-IT" sz="2000" dirty="0" err="1"/>
              <a:t>deposits</a:t>
            </a:r>
            <a:r>
              <a:rPr lang="it-IT" sz="2000" dirty="0"/>
              <a:t> </a:t>
            </a:r>
            <a:r>
              <a:rPr lang="it-IT" sz="2000" dirty="0" err="1"/>
              <a:t>staining</a:t>
            </a:r>
            <a:r>
              <a:rPr lang="it-IT" sz="2000" dirty="0"/>
              <a:t> </a:t>
            </a:r>
            <a:r>
              <a:rPr lang="it-IT" sz="2000" dirty="0" err="1"/>
              <a:t>characteristics</a:t>
            </a:r>
            <a:r>
              <a:rPr lang="it-IT" sz="2000" dirty="0"/>
              <a:t> </a:t>
            </a:r>
            <a:r>
              <a:rPr lang="it-IT" sz="2000" dirty="0" err="1"/>
              <a:t>thought</a:t>
            </a:r>
            <a:r>
              <a:rPr lang="it-IT" sz="2000" dirty="0"/>
              <a:t> </a:t>
            </a:r>
            <a:r>
              <a:rPr lang="it-IT" sz="2000" dirty="0" err="1"/>
              <a:t>to</a:t>
            </a:r>
            <a:r>
              <a:rPr lang="it-IT" sz="2000" dirty="0"/>
              <a:t> </a:t>
            </a:r>
            <a:r>
              <a:rPr lang="it-IT" sz="2000" dirty="0" err="1"/>
              <a:t>resemble</a:t>
            </a:r>
            <a:r>
              <a:rPr lang="it-IT" sz="2000" dirty="0"/>
              <a:t> </a:t>
            </a:r>
            <a:r>
              <a:rPr lang="it-IT" sz="2000" dirty="0" err="1"/>
              <a:t>those</a:t>
            </a:r>
            <a:r>
              <a:rPr lang="it-IT" sz="2000" dirty="0"/>
              <a:t> </a:t>
            </a:r>
            <a:r>
              <a:rPr lang="it-IT" sz="2000" dirty="0" err="1"/>
              <a:t>of</a:t>
            </a:r>
            <a:r>
              <a:rPr lang="it-IT" sz="2000" dirty="0"/>
              <a:t> </a:t>
            </a:r>
            <a:r>
              <a:rPr lang="it-IT" sz="2000" dirty="0" err="1"/>
              <a:t>starch</a:t>
            </a:r>
            <a:r>
              <a:rPr lang="it-IT" sz="2000" dirty="0"/>
              <a:t> (</a:t>
            </a:r>
            <a:r>
              <a:rPr lang="it-IT" sz="2000" dirty="0" err="1"/>
              <a:t>amylose</a:t>
            </a:r>
            <a:r>
              <a:rPr lang="it-IT" sz="2000" dirty="0"/>
              <a:t>). </a:t>
            </a:r>
            <a:r>
              <a:rPr lang="it-IT" sz="2000" dirty="0" err="1"/>
              <a:t>Therefore</a:t>
            </a:r>
            <a:r>
              <a:rPr lang="it-IT" sz="2000" dirty="0"/>
              <a:t>, the </a:t>
            </a:r>
            <a:r>
              <a:rPr lang="it-IT" sz="2000" dirty="0" err="1"/>
              <a:t>deposits</a:t>
            </a:r>
            <a:r>
              <a:rPr lang="it-IT" sz="2000" dirty="0"/>
              <a:t> </a:t>
            </a:r>
            <a:r>
              <a:rPr lang="it-IT" sz="2000" dirty="0" err="1"/>
              <a:t>were</a:t>
            </a:r>
            <a:r>
              <a:rPr lang="it-IT" sz="2000" dirty="0"/>
              <a:t> </a:t>
            </a:r>
            <a:r>
              <a:rPr lang="it-IT" sz="2000" dirty="0" err="1"/>
              <a:t>called</a:t>
            </a:r>
            <a:r>
              <a:rPr lang="it-IT" sz="2000" dirty="0"/>
              <a:t> </a:t>
            </a:r>
            <a:r>
              <a:rPr lang="it-IT" sz="2000" dirty="0" err="1"/>
              <a:t>amyloid</a:t>
            </a:r>
            <a:r>
              <a:rPr lang="it-IT" sz="2000" dirty="0"/>
              <a:t>, a </a:t>
            </a:r>
            <a:r>
              <a:rPr lang="it-IT" sz="2000" dirty="0" err="1"/>
              <a:t>name</a:t>
            </a:r>
            <a:r>
              <a:rPr lang="it-IT" sz="2000" dirty="0"/>
              <a:t> </a:t>
            </a:r>
            <a:r>
              <a:rPr lang="it-IT" sz="2000" dirty="0" err="1"/>
              <a:t>that</a:t>
            </a:r>
            <a:r>
              <a:rPr lang="it-IT" sz="2000" dirty="0"/>
              <a:t> </a:t>
            </a:r>
            <a:r>
              <a:rPr lang="it-IT" sz="2000" dirty="0" err="1"/>
              <a:t>is</a:t>
            </a:r>
            <a:r>
              <a:rPr lang="it-IT" sz="2000" dirty="0"/>
              <a:t> </a:t>
            </a:r>
            <a:r>
              <a:rPr lang="it-IT" sz="2000" dirty="0" err="1"/>
              <a:t>firmly</a:t>
            </a:r>
            <a:r>
              <a:rPr lang="it-IT" sz="2000" dirty="0"/>
              <a:t> </a:t>
            </a:r>
            <a:r>
              <a:rPr lang="it-IT" sz="2000" dirty="0" err="1"/>
              <a:t>entrenched</a:t>
            </a:r>
            <a:r>
              <a:rPr lang="it-IT" sz="2000" dirty="0"/>
              <a:t> </a:t>
            </a:r>
            <a:r>
              <a:rPr lang="it-IT" sz="2000" dirty="0" err="1"/>
              <a:t>despite</a:t>
            </a:r>
            <a:r>
              <a:rPr lang="it-IT" sz="2000" dirty="0"/>
              <a:t> the </a:t>
            </a:r>
            <a:r>
              <a:rPr lang="it-IT" sz="2000" dirty="0" err="1"/>
              <a:t>realization</a:t>
            </a:r>
            <a:r>
              <a:rPr lang="it-IT" sz="2000" dirty="0"/>
              <a:t> </a:t>
            </a:r>
            <a:r>
              <a:rPr lang="it-IT" sz="2000" dirty="0" err="1"/>
              <a:t>that</a:t>
            </a:r>
            <a:r>
              <a:rPr lang="it-IT" sz="2000" dirty="0"/>
              <a:t> the </a:t>
            </a:r>
            <a:r>
              <a:rPr lang="it-IT" sz="2000" dirty="0" err="1"/>
              <a:t>deposits</a:t>
            </a:r>
            <a:r>
              <a:rPr lang="it-IT" sz="2000" dirty="0"/>
              <a:t> are </a:t>
            </a:r>
            <a:r>
              <a:rPr lang="it-IT" sz="2000" dirty="0" err="1"/>
              <a:t>unrelated</a:t>
            </a:r>
            <a:r>
              <a:rPr lang="it-IT" sz="2000" dirty="0"/>
              <a:t> </a:t>
            </a:r>
            <a:r>
              <a:rPr lang="it-IT" sz="2000" dirty="0" err="1"/>
              <a:t>to</a:t>
            </a:r>
            <a:r>
              <a:rPr lang="it-IT" sz="2000" dirty="0"/>
              <a:t> </a:t>
            </a:r>
            <a:r>
              <a:rPr lang="it-IT" sz="2000" dirty="0" err="1"/>
              <a:t>starch</a:t>
            </a:r>
            <a:r>
              <a:rPr lang="it-IT" sz="2000" dirty="0"/>
              <a:t>.</a:t>
            </a:r>
          </a:p>
        </p:txBody>
      </p:sp>
    </p:spTree>
    <p:extLst>
      <p:ext uri="{BB962C8B-B14F-4D97-AF65-F5344CB8AC3E}">
        <p14:creationId xmlns:p14="http://schemas.microsoft.com/office/powerpoint/2010/main" val="1568413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799081" y="295716"/>
            <a:ext cx="8593838" cy="1631216"/>
          </a:xfrm>
          <a:prstGeom prst="rect">
            <a:avLst/>
          </a:prstGeom>
        </p:spPr>
        <p:txBody>
          <a:bodyPr wrap="square">
            <a:spAutoFit/>
          </a:bodyPr>
          <a:lstStyle/>
          <a:p>
            <a:r>
              <a:rPr lang="it-IT" sz="2000" b="1" dirty="0" err="1"/>
              <a:t>Structure</a:t>
            </a:r>
            <a:r>
              <a:rPr lang="it-IT" sz="2000" b="1" dirty="0"/>
              <a:t> </a:t>
            </a:r>
            <a:r>
              <a:rPr lang="it-IT" sz="2000" b="1" dirty="0" err="1"/>
              <a:t>of</a:t>
            </a:r>
            <a:r>
              <a:rPr lang="it-IT" sz="2000" b="1" dirty="0"/>
              <a:t> </a:t>
            </a:r>
            <a:r>
              <a:rPr lang="it-IT" sz="2000" b="1" dirty="0" err="1"/>
              <a:t>amyloid</a:t>
            </a:r>
            <a:r>
              <a:rPr lang="it-IT" sz="2000" b="1" dirty="0"/>
              <a:t>. </a:t>
            </a:r>
            <a:r>
              <a:rPr lang="it-IT" sz="2000" dirty="0"/>
              <a:t>(A) A </a:t>
            </a:r>
            <a:r>
              <a:rPr lang="it-IT" sz="2000" dirty="0" err="1"/>
              <a:t>schematic</a:t>
            </a:r>
            <a:r>
              <a:rPr lang="it-IT" sz="2000" dirty="0"/>
              <a:t> </a:t>
            </a:r>
            <a:r>
              <a:rPr lang="it-IT" sz="2000" dirty="0" err="1"/>
              <a:t>diagram</a:t>
            </a:r>
            <a:r>
              <a:rPr lang="it-IT" sz="2000" dirty="0"/>
              <a:t> </a:t>
            </a:r>
            <a:r>
              <a:rPr lang="it-IT" sz="2000" dirty="0" err="1"/>
              <a:t>of</a:t>
            </a:r>
            <a:r>
              <a:rPr lang="it-IT" sz="2000" dirty="0"/>
              <a:t> </a:t>
            </a:r>
            <a:r>
              <a:rPr lang="it-IT" sz="2000" dirty="0" err="1"/>
              <a:t>an</a:t>
            </a:r>
            <a:r>
              <a:rPr lang="it-IT" sz="2000" dirty="0"/>
              <a:t> </a:t>
            </a:r>
            <a:r>
              <a:rPr lang="it-IT" sz="2000" dirty="0" err="1"/>
              <a:t>amyloid</a:t>
            </a:r>
            <a:r>
              <a:rPr lang="it-IT" sz="2000" dirty="0"/>
              <a:t> </a:t>
            </a:r>
            <a:r>
              <a:rPr lang="it-IT" sz="2000" dirty="0" err="1"/>
              <a:t>fiber</a:t>
            </a:r>
            <a:r>
              <a:rPr lang="it-IT" sz="2000" dirty="0"/>
              <a:t> </a:t>
            </a:r>
            <a:r>
              <a:rPr lang="it-IT" sz="2000" dirty="0" err="1"/>
              <a:t>showing</a:t>
            </a:r>
            <a:r>
              <a:rPr lang="it-IT" sz="2000" dirty="0"/>
              <a:t> </a:t>
            </a:r>
            <a:r>
              <a:rPr lang="it-IT" sz="2000" dirty="0" err="1"/>
              <a:t>four</a:t>
            </a:r>
            <a:r>
              <a:rPr lang="it-IT" sz="2000" dirty="0"/>
              <a:t> </a:t>
            </a:r>
            <a:r>
              <a:rPr lang="it-IT" sz="2000" dirty="0" err="1"/>
              <a:t>fibrils</a:t>
            </a:r>
            <a:r>
              <a:rPr lang="it-IT" sz="2000" dirty="0"/>
              <a:t> (</a:t>
            </a:r>
            <a:r>
              <a:rPr lang="it-IT" sz="2000" dirty="0" err="1"/>
              <a:t>there</a:t>
            </a:r>
            <a:r>
              <a:rPr lang="it-IT" sz="2000" dirty="0"/>
              <a:t> can </a:t>
            </a:r>
            <a:r>
              <a:rPr lang="it-IT" sz="2000" dirty="0" err="1"/>
              <a:t>be</a:t>
            </a:r>
            <a:r>
              <a:rPr lang="it-IT" sz="2000" dirty="0"/>
              <a:t> </a:t>
            </a:r>
            <a:r>
              <a:rPr lang="it-IT" sz="2000" dirty="0" err="1"/>
              <a:t>as</a:t>
            </a:r>
            <a:r>
              <a:rPr lang="it-IT" sz="2000" dirty="0"/>
              <a:t> </a:t>
            </a:r>
            <a:r>
              <a:rPr lang="it-IT" sz="2000" dirty="0" err="1"/>
              <a:t>many</a:t>
            </a:r>
            <a:r>
              <a:rPr lang="it-IT" sz="2000" dirty="0"/>
              <a:t> </a:t>
            </a:r>
            <a:r>
              <a:rPr lang="it-IT" sz="2000" dirty="0" err="1"/>
              <a:t>as</a:t>
            </a:r>
            <a:r>
              <a:rPr lang="it-IT" sz="2000" dirty="0"/>
              <a:t> </a:t>
            </a:r>
            <a:r>
              <a:rPr lang="it-IT" sz="2000" dirty="0" err="1"/>
              <a:t>six</a:t>
            </a:r>
            <a:r>
              <a:rPr lang="it-IT" sz="2000" dirty="0"/>
              <a:t> in </a:t>
            </a:r>
            <a:r>
              <a:rPr lang="it-IT" sz="2000" dirty="0" err="1"/>
              <a:t>each</a:t>
            </a:r>
            <a:r>
              <a:rPr lang="it-IT" sz="2000" dirty="0"/>
              <a:t> </a:t>
            </a:r>
            <a:r>
              <a:rPr lang="it-IT" sz="2000" dirty="0" err="1"/>
              <a:t>fiber</a:t>
            </a:r>
            <a:r>
              <a:rPr lang="it-IT" sz="2000" dirty="0"/>
              <a:t>) </a:t>
            </a:r>
            <a:r>
              <a:rPr lang="it-IT" sz="2000" dirty="0" err="1"/>
              <a:t>wound</a:t>
            </a:r>
            <a:r>
              <a:rPr lang="it-IT" sz="2000" dirty="0"/>
              <a:t> </a:t>
            </a:r>
            <a:r>
              <a:rPr lang="it-IT" sz="2000" dirty="0" err="1"/>
              <a:t>around</a:t>
            </a:r>
            <a:r>
              <a:rPr lang="it-IT" sz="2000" dirty="0"/>
              <a:t> </a:t>
            </a:r>
            <a:r>
              <a:rPr lang="it-IT" sz="2000" dirty="0" err="1"/>
              <a:t>one</a:t>
            </a:r>
            <a:r>
              <a:rPr lang="it-IT" sz="2000" dirty="0"/>
              <a:t> </a:t>
            </a:r>
            <a:r>
              <a:rPr lang="it-IT" sz="2000" dirty="0" err="1"/>
              <a:t>another</a:t>
            </a:r>
            <a:r>
              <a:rPr lang="it-IT" sz="2000" dirty="0"/>
              <a:t> </a:t>
            </a:r>
            <a:r>
              <a:rPr lang="it-IT" sz="2000" dirty="0" err="1"/>
              <a:t>with</a:t>
            </a:r>
            <a:r>
              <a:rPr lang="it-IT" sz="2000" dirty="0"/>
              <a:t> </a:t>
            </a:r>
            <a:r>
              <a:rPr lang="it-IT" sz="2000" dirty="0" err="1"/>
              <a:t>regularly</a:t>
            </a:r>
            <a:r>
              <a:rPr lang="it-IT" sz="2000" dirty="0"/>
              <a:t> </a:t>
            </a:r>
            <a:r>
              <a:rPr lang="it-IT" sz="2000" dirty="0" err="1"/>
              <a:t>spaced</a:t>
            </a:r>
            <a:r>
              <a:rPr lang="it-IT" sz="2000" dirty="0"/>
              <a:t> </a:t>
            </a:r>
            <a:r>
              <a:rPr lang="it-IT" sz="2000" dirty="0" err="1"/>
              <a:t>binding</a:t>
            </a:r>
            <a:r>
              <a:rPr lang="it-IT" sz="2000" dirty="0"/>
              <a:t> </a:t>
            </a:r>
            <a:r>
              <a:rPr lang="it-IT" sz="2000" dirty="0" err="1"/>
              <a:t>of</a:t>
            </a:r>
            <a:r>
              <a:rPr lang="it-IT" sz="2000" dirty="0"/>
              <a:t> the Congo </a:t>
            </a:r>
            <a:r>
              <a:rPr lang="it-IT" sz="2000" dirty="0" err="1"/>
              <a:t>red</a:t>
            </a:r>
            <a:r>
              <a:rPr lang="it-IT" sz="2000" dirty="0"/>
              <a:t> </a:t>
            </a:r>
            <a:r>
              <a:rPr lang="it-IT" sz="2000" dirty="0" err="1"/>
              <a:t>dye</a:t>
            </a:r>
            <a:r>
              <a:rPr lang="it-IT" sz="2000" dirty="0"/>
              <a:t>. (</a:t>
            </a:r>
            <a:r>
              <a:rPr lang="it-IT" sz="2000" dirty="0" err="1"/>
              <a:t>B</a:t>
            </a:r>
            <a:r>
              <a:rPr lang="it-IT" sz="2000" dirty="0"/>
              <a:t>) Congo </a:t>
            </a:r>
            <a:r>
              <a:rPr lang="it-IT" sz="2000" dirty="0" err="1"/>
              <a:t>red</a:t>
            </a:r>
            <a:r>
              <a:rPr lang="it-IT" sz="2000" dirty="0"/>
              <a:t> </a:t>
            </a:r>
            <a:r>
              <a:rPr lang="it-IT" sz="2000" dirty="0" err="1"/>
              <a:t>staining</a:t>
            </a:r>
            <a:r>
              <a:rPr lang="it-IT" sz="2000" dirty="0"/>
              <a:t> </a:t>
            </a:r>
            <a:r>
              <a:rPr lang="it-IT" sz="2000" dirty="0" err="1"/>
              <a:t>shows</a:t>
            </a:r>
            <a:r>
              <a:rPr lang="it-IT" sz="2000" dirty="0"/>
              <a:t> </a:t>
            </a:r>
            <a:r>
              <a:rPr lang="it-IT" sz="2000" dirty="0" err="1"/>
              <a:t>apple-green</a:t>
            </a:r>
            <a:r>
              <a:rPr lang="it-IT" sz="2000" dirty="0"/>
              <a:t> </a:t>
            </a:r>
            <a:r>
              <a:rPr lang="it-IT" sz="2000" dirty="0" err="1"/>
              <a:t>birefringence</a:t>
            </a:r>
            <a:r>
              <a:rPr lang="it-IT" sz="2000" dirty="0"/>
              <a:t> under </a:t>
            </a:r>
            <a:r>
              <a:rPr lang="it-IT" sz="2000" dirty="0" err="1"/>
              <a:t>polarized</a:t>
            </a:r>
            <a:r>
              <a:rPr lang="it-IT" sz="2000" dirty="0"/>
              <a:t> light, a </a:t>
            </a:r>
            <a:r>
              <a:rPr lang="it-IT" sz="2000" dirty="0" err="1"/>
              <a:t>diagnostic</a:t>
            </a:r>
            <a:r>
              <a:rPr lang="it-IT" sz="2000" dirty="0"/>
              <a:t> </a:t>
            </a:r>
            <a:r>
              <a:rPr lang="it-IT" sz="2000" dirty="0" err="1"/>
              <a:t>feature</a:t>
            </a:r>
            <a:r>
              <a:rPr lang="it-IT" sz="2000" dirty="0"/>
              <a:t> </a:t>
            </a:r>
            <a:r>
              <a:rPr lang="it-IT" sz="2000" dirty="0" err="1"/>
              <a:t>of</a:t>
            </a:r>
            <a:r>
              <a:rPr lang="it-IT" sz="2000" dirty="0"/>
              <a:t> </a:t>
            </a:r>
            <a:r>
              <a:rPr lang="it-IT" sz="2000" dirty="0" err="1"/>
              <a:t>amyloid</a:t>
            </a:r>
            <a:r>
              <a:rPr lang="it-IT" sz="2000" dirty="0"/>
              <a:t>. (</a:t>
            </a:r>
            <a:r>
              <a:rPr lang="it-IT" sz="2000" dirty="0" err="1"/>
              <a:t>C</a:t>
            </a:r>
            <a:r>
              <a:rPr lang="it-IT" sz="2000" dirty="0"/>
              <a:t>) Electron </a:t>
            </a:r>
            <a:r>
              <a:rPr lang="it-IT" sz="2000" dirty="0" err="1"/>
              <a:t>micrograph</a:t>
            </a:r>
            <a:r>
              <a:rPr lang="it-IT" sz="2000" dirty="0"/>
              <a:t> </a:t>
            </a:r>
            <a:r>
              <a:rPr lang="it-IT" sz="2000" dirty="0" err="1"/>
              <a:t>of</a:t>
            </a:r>
            <a:r>
              <a:rPr lang="it-IT" sz="2000" dirty="0"/>
              <a:t> 7.5- </a:t>
            </a:r>
            <a:r>
              <a:rPr lang="it-IT" sz="2000" dirty="0" err="1"/>
              <a:t>to</a:t>
            </a:r>
            <a:r>
              <a:rPr lang="it-IT" sz="2000" dirty="0"/>
              <a:t> 10-nm </a:t>
            </a:r>
            <a:r>
              <a:rPr lang="it-IT" sz="2000" dirty="0" err="1"/>
              <a:t>amyloid</a:t>
            </a:r>
            <a:r>
              <a:rPr lang="it-IT" sz="2000" dirty="0"/>
              <a:t> </a:t>
            </a:r>
            <a:r>
              <a:rPr lang="it-IT" sz="2000" dirty="0" err="1"/>
              <a:t>fibrils</a:t>
            </a:r>
            <a:r>
              <a:rPr lang="it-IT" sz="2000" dirty="0"/>
              <a:t>.</a:t>
            </a:r>
          </a:p>
        </p:txBody>
      </p:sp>
      <p:pic>
        <p:nvPicPr>
          <p:cNvPr id="6" name="Immagine 5" descr="Schermata 2018-08-28 alle 18.02.50.png"/>
          <p:cNvPicPr>
            <a:picLocks noChangeAspect="1"/>
          </p:cNvPicPr>
          <p:nvPr/>
        </p:nvPicPr>
        <p:blipFill>
          <a:blip r:embed="rId2"/>
          <a:stretch>
            <a:fillRect/>
          </a:stretch>
        </p:blipFill>
        <p:spPr>
          <a:xfrm>
            <a:off x="1809751" y="2296147"/>
            <a:ext cx="2069687" cy="4315178"/>
          </a:xfrm>
          <a:prstGeom prst="rect">
            <a:avLst/>
          </a:prstGeom>
        </p:spPr>
      </p:pic>
      <p:pic>
        <p:nvPicPr>
          <p:cNvPr id="7" name="Immagine 6" descr="Schermata 2018-08-28 alle 18.03.04.png"/>
          <p:cNvPicPr>
            <a:picLocks noChangeAspect="1"/>
          </p:cNvPicPr>
          <p:nvPr/>
        </p:nvPicPr>
        <p:blipFill>
          <a:blip r:embed="rId3"/>
          <a:stretch>
            <a:fillRect/>
          </a:stretch>
        </p:blipFill>
        <p:spPr>
          <a:xfrm>
            <a:off x="4025922" y="3165899"/>
            <a:ext cx="3041218" cy="2918272"/>
          </a:xfrm>
          <a:prstGeom prst="rect">
            <a:avLst/>
          </a:prstGeom>
        </p:spPr>
      </p:pic>
      <p:pic>
        <p:nvPicPr>
          <p:cNvPr id="8" name="Immagine 7" descr="Schermata 2018-08-28 alle 18.03.18.png"/>
          <p:cNvPicPr>
            <a:picLocks noChangeAspect="1"/>
          </p:cNvPicPr>
          <p:nvPr/>
        </p:nvPicPr>
        <p:blipFill>
          <a:blip r:embed="rId4"/>
          <a:stretch>
            <a:fillRect/>
          </a:stretch>
        </p:blipFill>
        <p:spPr>
          <a:xfrm>
            <a:off x="7362509" y="3165899"/>
            <a:ext cx="3030410" cy="2918272"/>
          </a:xfrm>
          <a:prstGeom prst="rect">
            <a:avLst/>
          </a:prstGeom>
        </p:spPr>
      </p:pic>
    </p:spTree>
    <p:extLst>
      <p:ext uri="{BB962C8B-B14F-4D97-AF65-F5344CB8AC3E}">
        <p14:creationId xmlns:p14="http://schemas.microsoft.com/office/powerpoint/2010/main" val="3943576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95002" y="1250318"/>
            <a:ext cx="8401996" cy="3847207"/>
          </a:xfrm>
          <a:prstGeom prst="rect">
            <a:avLst/>
          </a:prstGeom>
        </p:spPr>
        <p:txBody>
          <a:bodyPr wrap="square">
            <a:spAutoFit/>
          </a:bodyPr>
          <a:lstStyle/>
          <a:p>
            <a:r>
              <a:rPr lang="it-IT" sz="2400" b="1" dirty="0"/>
              <a:t>The </a:t>
            </a:r>
            <a:r>
              <a:rPr lang="it-IT" sz="2400" b="1" dirty="0" err="1"/>
              <a:t>three</a:t>
            </a:r>
            <a:r>
              <a:rPr lang="it-IT" sz="2400" b="1" dirty="0"/>
              <a:t> </a:t>
            </a:r>
            <a:r>
              <a:rPr lang="it-IT" sz="2400" b="1" dirty="0" err="1"/>
              <a:t>most</a:t>
            </a:r>
            <a:r>
              <a:rPr lang="it-IT" sz="2400" b="1" dirty="0"/>
              <a:t> common </a:t>
            </a:r>
            <a:r>
              <a:rPr lang="it-IT" sz="2400" b="1" dirty="0" err="1"/>
              <a:t>forms</a:t>
            </a:r>
            <a:r>
              <a:rPr lang="it-IT" sz="2400" b="1" dirty="0"/>
              <a:t> </a:t>
            </a:r>
            <a:r>
              <a:rPr lang="it-IT" sz="2400" b="1" dirty="0" err="1"/>
              <a:t>of</a:t>
            </a:r>
            <a:r>
              <a:rPr lang="it-IT" sz="2400" b="1" dirty="0"/>
              <a:t> </a:t>
            </a:r>
            <a:r>
              <a:rPr lang="it-IT" sz="2400" b="1" dirty="0" err="1"/>
              <a:t>amyloid</a:t>
            </a:r>
            <a:r>
              <a:rPr lang="it-IT" sz="2400" b="1" dirty="0"/>
              <a:t> are the </a:t>
            </a:r>
            <a:r>
              <a:rPr lang="it-IT" sz="2400" b="1" dirty="0" err="1"/>
              <a:t>following</a:t>
            </a:r>
            <a:r>
              <a:rPr lang="it-IT" sz="2400" b="1" dirty="0"/>
              <a:t>:</a:t>
            </a:r>
          </a:p>
          <a:p>
            <a:endParaRPr lang="it-IT" sz="2000" dirty="0"/>
          </a:p>
          <a:p>
            <a:r>
              <a:rPr lang="it-IT" sz="2000" b="1" dirty="0"/>
              <a:t>    AL (</a:t>
            </a:r>
            <a:r>
              <a:rPr lang="it-IT" sz="2000" b="1" dirty="0" err="1"/>
              <a:t>amyloid</a:t>
            </a:r>
            <a:r>
              <a:rPr lang="it-IT" sz="2000" b="1" dirty="0"/>
              <a:t> light </a:t>
            </a:r>
            <a:r>
              <a:rPr lang="it-IT" sz="2000" b="1" dirty="0" err="1"/>
              <a:t>chain</a:t>
            </a:r>
            <a:r>
              <a:rPr lang="it-IT" sz="2000" b="1" dirty="0"/>
              <a:t>) </a:t>
            </a:r>
            <a:r>
              <a:rPr lang="it-IT" sz="2000" dirty="0" err="1"/>
              <a:t>amyloid</a:t>
            </a:r>
            <a:r>
              <a:rPr lang="it-IT" sz="2000" dirty="0"/>
              <a:t> </a:t>
            </a:r>
            <a:r>
              <a:rPr lang="it-IT" sz="2000" dirty="0" err="1"/>
              <a:t>is</a:t>
            </a:r>
            <a:r>
              <a:rPr lang="it-IT" sz="2000" dirty="0"/>
              <a:t> </a:t>
            </a:r>
            <a:r>
              <a:rPr lang="it-IT" sz="2000" dirty="0" err="1"/>
              <a:t>made</a:t>
            </a:r>
            <a:r>
              <a:rPr lang="it-IT" sz="2000" dirty="0"/>
              <a:t> up </a:t>
            </a:r>
            <a:r>
              <a:rPr lang="it-IT" sz="2000" dirty="0" err="1"/>
              <a:t>of</a:t>
            </a:r>
            <a:r>
              <a:rPr lang="it-IT" sz="2000" dirty="0"/>
              <a:t> complete </a:t>
            </a:r>
            <a:r>
              <a:rPr lang="it-IT" sz="2000" dirty="0" err="1"/>
              <a:t>immunoglobulin</a:t>
            </a:r>
            <a:r>
              <a:rPr lang="it-IT" sz="2000" dirty="0"/>
              <a:t> light </a:t>
            </a:r>
            <a:r>
              <a:rPr lang="it-IT" sz="2000" dirty="0" err="1"/>
              <a:t>chains</a:t>
            </a:r>
            <a:r>
              <a:rPr lang="it-IT" sz="2000" dirty="0"/>
              <a:t>, the </a:t>
            </a:r>
            <a:r>
              <a:rPr lang="it-IT" sz="2000" dirty="0" err="1"/>
              <a:t>amino-terminal</a:t>
            </a:r>
            <a:r>
              <a:rPr lang="it-IT" sz="2000" dirty="0"/>
              <a:t> </a:t>
            </a:r>
            <a:r>
              <a:rPr lang="it-IT" sz="2000" dirty="0" err="1"/>
              <a:t>fragments</a:t>
            </a:r>
            <a:r>
              <a:rPr lang="it-IT" sz="2000" dirty="0"/>
              <a:t> </a:t>
            </a:r>
            <a:r>
              <a:rPr lang="it-IT" sz="2000" dirty="0" err="1"/>
              <a:t>of</a:t>
            </a:r>
            <a:r>
              <a:rPr lang="it-IT" sz="2000" dirty="0"/>
              <a:t> light </a:t>
            </a:r>
            <a:r>
              <a:rPr lang="it-IT" sz="2000" dirty="0" err="1"/>
              <a:t>chains</a:t>
            </a:r>
            <a:r>
              <a:rPr lang="it-IT" sz="2000" dirty="0"/>
              <a:t>, or </a:t>
            </a:r>
            <a:r>
              <a:rPr lang="it-IT" sz="2000" dirty="0" err="1"/>
              <a:t>both</a:t>
            </a:r>
            <a:r>
              <a:rPr lang="it-IT" sz="2000" dirty="0"/>
              <a:t>.</a:t>
            </a:r>
          </a:p>
          <a:p>
            <a:r>
              <a:rPr lang="it-IT" sz="2000" dirty="0"/>
              <a:t>    </a:t>
            </a:r>
          </a:p>
          <a:p>
            <a:r>
              <a:rPr lang="it-IT" sz="2000" b="1" dirty="0"/>
              <a:t>AA (</a:t>
            </a:r>
            <a:r>
              <a:rPr lang="it-IT" sz="2000" b="1" dirty="0" err="1"/>
              <a:t>amyloid-associated</a:t>
            </a:r>
            <a:r>
              <a:rPr lang="it-IT" sz="2000" b="1" dirty="0"/>
              <a:t>) </a:t>
            </a:r>
            <a:r>
              <a:rPr lang="it-IT" sz="2000" dirty="0" err="1"/>
              <a:t>amyloid</a:t>
            </a:r>
            <a:r>
              <a:rPr lang="it-IT" sz="2000" dirty="0"/>
              <a:t> </a:t>
            </a:r>
            <a:r>
              <a:rPr lang="it-IT" sz="2000" dirty="0" err="1"/>
              <a:t>is</a:t>
            </a:r>
            <a:r>
              <a:rPr lang="it-IT" sz="2000" dirty="0"/>
              <a:t> </a:t>
            </a:r>
            <a:r>
              <a:rPr lang="it-IT" sz="2000" dirty="0" err="1"/>
              <a:t>composed</a:t>
            </a:r>
            <a:r>
              <a:rPr lang="it-IT" sz="2000" dirty="0"/>
              <a:t> </a:t>
            </a:r>
            <a:r>
              <a:rPr lang="it-IT" sz="2000" dirty="0" err="1"/>
              <a:t>of</a:t>
            </a:r>
            <a:r>
              <a:rPr lang="it-IT" sz="2000" dirty="0"/>
              <a:t> </a:t>
            </a:r>
            <a:r>
              <a:rPr lang="it-IT" sz="2000" dirty="0" err="1"/>
              <a:t>an</a:t>
            </a:r>
            <a:r>
              <a:rPr lang="it-IT" sz="2000" dirty="0"/>
              <a:t> 8500-dalton </a:t>
            </a:r>
            <a:r>
              <a:rPr lang="it-IT" sz="2000" dirty="0" err="1"/>
              <a:t>protein</a:t>
            </a:r>
            <a:r>
              <a:rPr lang="it-IT" sz="2000" dirty="0"/>
              <a:t> </a:t>
            </a:r>
            <a:r>
              <a:rPr lang="it-IT" sz="2000" dirty="0" err="1"/>
              <a:t>derived</a:t>
            </a:r>
            <a:r>
              <a:rPr lang="it-IT" sz="2000" dirty="0"/>
              <a:t> </a:t>
            </a:r>
            <a:r>
              <a:rPr lang="it-IT" sz="2000" dirty="0" err="1"/>
              <a:t>by</a:t>
            </a:r>
            <a:r>
              <a:rPr lang="it-IT" sz="2000" dirty="0"/>
              <a:t> </a:t>
            </a:r>
            <a:r>
              <a:rPr lang="it-IT" sz="2000" dirty="0" err="1"/>
              <a:t>proteolysis</a:t>
            </a:r>
            <a:r>
              <a:rPr lang="it-IT" sz="2000" dirty="0"/>
              <a:t> </a:t>
            </a:r>
            <a:r>
              <a:rPr lang="it-IT" sz="2000" dirty="0" err="1"/>
              <a:t>from</a:t>
            </a:r>
            <a:r>
              <a:rPr lang="it-IT" sz="2000" dirty="0"/>
              <a:t> a </a:t>
            </a:r>
            <a:r>
              <a:rPr lang="it-IT" sz="2000" dirty="0" err="1"/>
              <a:t>larger</a:t>
            </a:r>
            <a:r>
              <a:rPr lang="it-IT" sz="2000" dirty="0"/>
              <a:t> </a:t>
            </a:r>
            <a:r>
              <a:rPr lang="it-IT" sz="2000" dirty="0" err="1"/>
              <a:t>precursor</a:t>
            </a:r>
            <a:r>
              <a:rPr lang="it-IT" sz="2000" dirty="0"/>
              <a:t> in the </a:t>
            </a:r>
            <a:r>
              <a:rPr lang="it-IT" sz="2000" dirty="0" err="1"/>
              <a:t>blood</a:t>
            </a:r>
            <a:r>
              <a:rPr lang="it-IT" sz="2000" dirty="0"/>
              <a:t> </a:t>
            </a:r>
            <a:r>
              <a:rPr lang="it-IT" sz="2000" dirty="0" err="1"/>
              <a:t>called</a:t>
            </a:r>
            <a:r>
              <a:rPr lang="it-IT" sz="2000" dirty="0"/>
              <a:t> SAA (</a:t>
            </a:r>
            <a:r>
              <a:rPr lang="it-IT" sz="2000" dirty="0" err="1"/>
              <a:t>serum</a:t>
            </a:r>
            <a:r>
              <a:rPr lang="it-IT" sz="2000" dirty="0"/>
              <a:t> </a:t>
            </a:r>
            <a:r>
              <a:rPr lang="it-IT" sz="2000" dirty="0" err="1"/>
              <a:t>amyloid-associated</a:t>
            </a:r>
            <a:r>
              <a:rPr lang="it-IT" sz="2000" dirty="0"/>
              <a:t>) </a:t>
            </a:r>
            <a:r>
              <a:rPr lang="it-IT" sz="2000" dirty="0" err="1"/>
              <a:t>protein</a:t>
            </a:r>
            <a:r>
              <a:rPr lang="it-IT" sz="2000" dirty="0"/>
              <a:t>, </a:t>
            </a:r>
            <a:r>
              <a:rPr lang="it-IT" sz="2000" dirty="0" err="1"/>
              <a:t>which</a:t>
            </a:r>
            <a:r>
              <a:rPr lang="it-IT" sz="2000" dirty="0"/>
              <a:t> </a:t>
            </a:r>
            <a:r>
              <a:rPr lang="it-IT" sz="2000" dirty="0" err="1"/>
              <a:t>is</a:t>
            </a:r>
            <a:r>
              <a:rPr lang="it-IT" sz="2000" dirty="0"/>
              <a:t> </a:t>
            </a:r>
            <a:r>
              <a:rPr lang="it-IT" sz="2000" dirty="0" err="1"/>
              <a:t>synthesized</a:t>
            </a:r>
            <a:r>
              <a:rPr lang="it-IT" sz="2000" dirty="0"/>
              <a:t> in the </a:t>
            </a:r>
            <a:r>
              <a:rPr lang="it-IT" sz="2000" dirty="0" err="1"/>
              <a:t>liver</a:t>
            </a:r>
            <a:r>
              <a:rPr lang="it-IT" sz="2000" dirty="0"/>
              <a:t>.</a:t>
            </a:r>
          </a:p>
          <a:p>
            <a:r>
              <a:rPr lang="it-IT" sz="2000" dirty="0"/>
              <a:t>    </a:t>
            </a:r>
          </a:p>
          <a:p>
            <a:r>
              <a:rPr lang="it-IT" sz="2000" dirty="0"/>
              <a:t>    </a:t>
            </a:r>
            <a:r>
              <a:rPr lang="it-IT" sz="2000" b="1" dirty="0"/>
              <a:t>β-amyloid protein (Aβ) </a:t>
            </a:r>
            <a:r>
              <a:rPr lang="it-IT" sz="2000" dirty="0"/>
              <a:t>is a 4000-dalton peptide that is derived by proteolysis from a much larger transmembrane glycoprotein, called amyloid precursor protein.</a:t>
            </a:r>
          </a:p>
        </p:txBody>
      </p:sp>
    </p:spTree>
    <p:extLst>
      <p:ext uri="{BB962C8B-B14F-4D97-AF65-F5344CB8AC3E}">
        <p14:creationId xmlns:p14="http://schemas.microsoft.com/office/powerpoint/2010/main" val="3677109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15480" y="452271"/>
            <a:ext cx="8552521" cy="707886"/>
          </a:xfrm>
          <a:prstGeom prst="rect">
            <a:avLst/>
          </a:prstGeom>
        </p:spPr>
        <p:txBody>
          <a:bodyPr wrap="square">
            <a:spAutoFit/>
          </a:bodyPr>
          <a:lstStyle/>
          <a:p>
            <a:r>
              <a:rPr lang="it-IT" sz="2000" dirty="0"/>
              <a:t>(</a:t>
            </a:r>
            <a:r>
              <a:rPr lang="it-IT" sz="2000" dirty="0" err="1"/>
              <a:t>B</a:t>
            </a:r>
            <a:r>
              <a:rPr lang="it-IT" sz="2000" dirty="0"/>
              <a:t>) </a:t>
            </a:r>
            <a:r>
              <a:rPr lang="it-IT" sz="2000" dirty="0" err="1"/>
              <a:t>Hyperacute</a:t>
            </a:r>
            <a:r>
              <a:rPr lang="it-IT" sz="2000" dirty="0"/>
              <a:t> </a:t>
            </a:r>
            <a:r>
              <a:rPr lang="it-IT" sz="2000" dirty="0" err="1"/>
              <a:t>rejection</a:t>
            </a:r>
            <a:r>
              <a:rPr lang="it-IT" sz="2000" dirty="0"/>
              <a:t> </a:t>
            </a:r>
            <a:r>
              <a:rPr lang="it-IT" sz="2000" dirty="0" err="1"/>
              <a:t>of</a:t>
            </a:r>
            <a:r>
              <a:rPr lang="it-IT" sz="2000" dirty="0"/>
              <a:t> a </a:t>
            </a:r>
            <a:r>
              <a:rPr lang="it-IT" sz="2000" dirty="0" err="1"/>
              <a:t>kidney</a:t>
            </a:r>
            <a:r>
              <a:rPr lang="it-IT" sz="2000" dirty="0"/>
              <a:t> </a:t>
            </a:r>
            <a:r>
              <a:rPr lang="it-IT" sz="2000" dirty="0" err="1"/>
              <a:t>allograft</a:t>
            </a:r>
            <a:r>
              <a:rPr lang="it-IT" sz="2000" dirty="0"/>
              <a:t> </a:t>
            </a:r>
            <a:r>
              <a:rPr lang="it-IT" sz="2000" dirty="0" err="1"/>
              <a:t>showing</a:t>
            </a:r>
            <a:r>
              <a:rPr lang="it-IT" sz="2000" dirty="0"/>
              <a:t> </a:t>
            </a:r>
            <a:r>
              <a:rPr lang="it-IT" sz="2000" dirty="0" err="1"/>
              <a:t>platelet</a:t>
            </a:r>
            <a:r>
              <a:rPr lang="it-IT" sz="2000" dirty="0"/>
              <a:t> </a:t>
            </a:r>
            <a:r>
              <a:rPr lang="it-IT" sz="2000" dirty="0" err="1"/>
              <a:t>fibrin</a:t>
            </a:r>
            <a:r>
              <a:rPr lang="it-IT" sz="2000" dirty="0"/>
              <a:t> </a:t>
            </a:r>
            <a:r>
              <a:rPr lang="it-IT" sz="2000" dirty="0" err="1"/>
              <a:t>thrombi</a:t>
            </a:r>
            <a:r>
              <a:rPr lang="it-IT" sz="2000" dirty="0"/>
              <a:t> and severe </a:t>
            </a:r>
            <a:r>
              <a:rPr lang="it-IT" sz="2000" dirty="0" err="1"/>
              <a:t>ischemic</a:t>
            </a:r>
            <a:r>
              <a:rPr lang="it-IT" sz="2000" dirty="0"/>
              <a:t> </a:t>
            </a:r>
            <a:r>
              <a:rPr lang="it-IT" sz="2000" dirty="0" err="1"/>
              <a:t>injury</a:t>
            </a:r>
            <a:r>
              <a:rPr lang="it-IT" sz="2000" dirty="0"/>
              <a:t> in a </a:t>
            </a:r>
            <a:r>
              <a:rPr lang="it-IT" sz="2000" dirty="0" err="1"/>
              <a:t>glomerulus</a:t>
            </a:r>
            <a:r>
              <a:rPr lang="it-IT" sz="2000" dirty="0"/>
              <a:t>.</a:t>
            </a:r>
          </a:p>
        </p:txBody>
      </p:sp>
      <p:pic>
        <p:nvPicPr>
          <p:cNvPr id="5" name="Immagine 4" descr="Schermata 2018-08-24 alle 19.16.47.png"/>
          <p:cNvPicPr>
            <a:picLocks noChangeAspect="1"/>
          </p:cNvPicPr>
          <p:nvPr/>
        </p:nvPicPr>
        <p:blipFill>
          <a:blip r:embed="rId2"/>
          <a:stretch>
            <a:fillRect/>
          </a:stretch>
        </p:blipFill>
        <p:spPr>
          <a:xfrm>
            <a:off x="2878507" y="1439403"/>
            <a:ext cx="6434987" cy="5123783"/>
          </a:xfrm>
          <a:prstGeom prst="rect">
            <a:avLst/>
          </a:prstGeom>
        </p:spPr>
      </p:pic>
    </p:spTree>
    <p:extLst>
      <p:ext uri="{BB962C8B-B14F-4D97-AF65-F5344CB8AC3E}">
        <p14:creationId xmlns:p14="http://schemas.microsoft.com/office/powerpoint/2010/main" val="4013154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97965" y="226137"/>
            <a:ext cx="8796071" cy="1015663"/>
          </a:xfrm>
          <a:prstGeom prst="rect">
            <a:avLst/>
          </a:prstGeom>
        </p:spPr>
        <p:txBody>
          <a:bodyPr wrap="square">
            <a:spAutoFit/>
          </a:bodyPr>
          <a:lstStyle/>
          <a:p>
            <a:r>
              <a:rPr lang="it-IT" b="1" dirty="0"/>
              <a:t> </a:t>
            </a:r>
            <a:r>
              <a:rPr lang="it-IT" sz="2000" b="1" dirty="0" err="1"/>
              <a:t>Pathogenesis</a:t>
            </a:r>
            <a:r>
              <a:rPr lang="it-IT" sz="2000" b="1" dirty="0"/>
              <a:t> </a:t>
            </a:r>
            <a:r>
              <a:rPr lang="it-IT" sz="2000" b="1" dirty="0" err="1"/>
              <a:t>of</a:t>
            </a:r>
            <a:r>
              <a:rPr lang="it-IT" sz="2000" b="1" dirty="0"/>
              <a:t> </a:t>
            </a:r>
            <a:r>
              <a:rPr lang="it-IT" sz="2000" b="1" dirty="0" err="1"/>
              <a:t>amyloidosis</a:t>
            </a:r>
            <a:r>
              <a:rPr lang="it-IT" sz="2000" b="1" dirty="0"/>
              <a:t>. </a:t>
            </a:r>
            <a:r>
              <a:rPr lang="it-IT" sz="2000" dirty="0"/>
              <a:t>(A) </a:t>
            </a:r>
            <a:r>
              <a:rPr lang="it-IT" sz="2000" dirty="0" err="1"/>
              <a:t>General</a:t>
            </a:r>
            <a:r>
              <a:rPr lang="it-IT" sz="2000" dirty="0"/>
              <a:t> </a:t>
            </a:r>
            <a:r>
              <a:rPr lang="it-IT" sz="2000" dirty="0" err="1"/>
              <a:t>mechanism</a:t>
            </a:r>
            <a:r>
              <a:rPr lang="it-IT" sz="2000" dirty="0"/>
              <a:t> </a:t>
            </a:r>
            <a:r>
              <a:rPr lang="it-IT" sz="2000" dirty="0" err="1"/>
              <a:t>of</a:t>
            </a:r>
            <a:r>
              <a:rPr lang="it-IT" sz="2000" dirty="0"/>
              <a:t> </a:t>
            </a:r>
            <a:r>
              <a:rPr lang="it-IT" sz="2000" dirty="0" err="1"/>
              <a:t>formation</a:t>
            </a:r>
            <a:r>
              <a:rPr lang="it-IT" sz="2000" dirty="0"/>
              <a:t> </a:t>
            </a:r>
            <a:r>
              <a:rPr lang="it-IT" sz="2000" dirty="0" err="1"/>
              <a:t>of</a:t>
            </a:r>
            <a:r>
              <a:rPr lang="it-IT" sz="2000" dirty="0"/>
              <a:t> </a:t>
            </a:r>
            <a:r>
              <a:rPr lang="it-IT" sz="2000" dirty="0" err="1"/>
              <a:t>amyloid</a:t>
            </a:r>
            <a:r>
              <a:rPr lang="it-IT" sz="2000" dirty="0"/>
              <a:t> </a:t>
            </a:r>
            <a:r>
              <a:rPr lang="it-IT" sz="2000" dirty="0" err="1"/>
              <a:t>fibrils</a:t>
            </a:r>
            <a:r>
              <a:rPr lang="it-IT" sz="2000" dirty="0"/>
              <a:t>. (</a:t>
            </a:r>
            <a:r>
              <a:rPr lang="it-IT" sz="2000" dirty="0" err="1"/>
              <a:t>B</a:t>
            </a:r>
            <a:r>
              <a:rPr lang="it-IT" sz="2000" dirty="0"/>
              <a:t>) </a:t>
            </a:r>
            <a:r>
              <a:rPr lang="it-IT" sz="2000" dirty="0" err="1"/>
              <a:t>Formation</a:t>
            </a:r>
            <a:r>
              <a:rPr lang="it-IT" sz="2000" dirty="0"/>
              <a:t> </a:t>
            </a:r>
            <a:r>
              <a:rPr lang="it-IT" sz="2000" dirty="0" err="1"/>
              <a:t>of</a:t>
            </a:r>
            <a:r>
              <a:rPr lang="it-IT" sz="2000" dirty="0"/>
              <a:t> </a:t>
            </a:r>
            <a:r>
              <a:rPr lang="it-IT" sz="2000" dirty="0" err="1"/>
              <a:t>amyloid</a:t>
            </a:r>
            <a:r>
              <a:rPr lang="it-IT" sz="2000" dirty="0"/>
              <a:t> </a:t>
            </a:r>
            <a:r>
              <a:rPr lang="it-IT" sz="2000" dirty="0" err="1"/>
              <a:t>from</a:t>
            </a:r>
            <a:r>
              <a:rPr lang="it-IT" sz="2000" dirty="0"/>
              <a:t> </a:t>
            </a:r>
            <a:r>
              <a:rPr lang="it-IT" sz="2000" dirty="0" err="1"/>
              <a:t>excessive</a:t>
            </a:r>
            <a:r>
              <a:rPr lang="it-IT" sz="2000" dirty="0"/>
              <a:t> production </a:t>
            </a:r>
            <a:r>
              <a:rPr lang="it-IT" sz="2000" dirty="0" err="1"/>
              <a:t>of</a:t>
            </a:r>
            <a:r>
              <a:rPr lang="it-IT" sz="2000" dirty="0"/>
              <a:t> </a:t>
            </a:r>
            <a:r>
              <a:rPr lang="it-IT" sz="2000" dirty="0" err="1"/>
              <a:t>proteins</a:t>
            </a:r>
            <a:r>
              <a:rPr lang="it-IT" sz="2000" dirty="0"/>
              <a:t> prone </a:t>
            </a:r>
            <a:r>
              <a:rPr lang="it-IT" sz="2000" dirty="0" err="1"/>
              <a:t>to</a:t>
            </a:r>
            <a:r>
              <a:rPr lang="it-IT" sz="2000" dirty="0"/>
              <a:t> </a:t>
            </a:r>
            <a:r>
              <a:rPr lang="it-IT" sz="2000" dirty="0" err="1"/>
              <a:t>misfolding</a:t>
            </a:r>
            <a:r>
              <a:rPr lang="it-IT" sz="2000" dirty="0"/>
              <a:t>. (</a:t>
            </a:r>
            <a:r>
              <a:rPr lang="it-IT" sz="2000" dirty="0" err="1"/>
              <a:t>C</a:t>
            </a:r>
            <a:r>
              <a:rPr lang="it-IT" sz="2000" dirty="0"/>
              <a:t>) </a:t>
            </a:r>
            <a:r>
              <a:rPr lang="it-IT" sz="2000" dirty="0" err="1"/>
              <a:t>Formation</a:t>
            </a:r>
            <a:r>
              <a:rPr lang="it-IT" sz="2000" dirty="0"/>
              <a:t> </a:t>
            </a:r>
            <a:r>
              <a:rPr lang="it-IT" sz="2000" dirty="0" err="1"/>
              <a:t>of</a:t>
            </a:r>
            <a:r>
              <a:rPr lang="it-IT" sz="2000" dirty="0"/>
              <a:t> </a:t>
            </a:r>
            <a:r>
              <a:rPr lang="it-IT" sz="2000" dirty="0" err="1"/>
              <a:t>amyloid</a:t>
            </a:r>
            <a:r>
              <a:rPr lang="it-IT" sz="2000" dirty="0"/>
              <a:t> </a:t>
            </a:r>
            <a:r>
              <a:rPr lang="it-IT" sz="2000" dirty="0" err="1"/>
              <a:t>from</a:t>
            </a:r>
            <a:r>
              <a:rPr lang="it-IT" sz="2000" dirty="0"/>
              <a:t> </a:t>
            </a:r>
            <a:r>
              <a:rPr lang="it-IT" sz="2000" dirty="0" err="1"/>
              <a:t>mutant</a:t>
            </a:r>
            <a:r>
              <a:rPr lang="it-IT" sz="2000" dirty="0"/>
              <a:t> </a:t>
            </a:r>
            <a:r>
              <a:rPr lang="it-IT" sz="2000" dirty="0" err="1"/>
              <a:t>protein</a:t>
            </a:r>
            <a:r>
              <a:rPr lang="it-IT" sz="2000" dirty="0"/>
              <a:t>. </a:t>
            </a:r>
          </a:p>
        </p:txBody>
      </p:sp>
      <p:pic>
        <p:nvPicPr>
          <p:cNvPr id="7" name="Immagine 6" descr="Schermata 2018-08-28 alle 18.09.36.png"/>
          <p:cNvPicPr>
            <a:picLocks noChangeAspect="1"/>
          </p:cNvPicPr>
          <p:nvPr/>
        </p:nvPicPr>
        <p:blipFill>
          <a:blip r:embed="rId2"/>
          <a:stretch>
            <a:fillRect/>
          </a:stretch>
        </p:blipFill>
        <p:spPr>
          <a:xfrm>
            <a:off x="1697964" y="2083778"/>
            <a:ext cx="2517088" cy="4370508"/>
          </a:xfrm>
          <a:prstGeom prst="rect">
            <a:avLst/>
          </a:prstGeom>
        </p:spPr>
      </p:pic>
      <p:pic>
        <p:nvPicPr>
          <p:cNvPr id="8" name="Immagine 7" descr="Schermata 2018-08-28 alle 18.06.17.png"/>
          <p:cNvPicPr>
            <a:picLocks noChangeAspect="1"/>
          </p:cNvPicPr>
          <p:nvPr/>
        </p:nvPicPr>
        <p:blipFill>
          <a:blip r:embed="rId3"/>
          <a:stretch>
            <a:fillRect/>
          </a:stretch>
        </p:blipFill>
        <p:spPr>
          <a:xfrm>
            <a:off x="4362789" y="1596716"/>
            <a:ext cx="3953522" cy="4857570"/>
          </a:xfrm>
          <a:prstGeom prst="rect">
            <a:avLst/>
          </a:prstGeom>
        </p:spPr>
      </p:pic>
      <p:pic>
        <p:nvPicPr>
          <p:cNvPr id="9" name="Immagine 8" descr="Schermata 2018-08-28 alle 18.06.34.png"/>
          <p:cNvPicPr>
            <a:picLocks noChangeAspect="1"/>
          </p:cNvPicPr>
          <p:nvPr/>
        </p:nvPicPr>
        <p:blipFill>
          <a:blip r:embed="rId4"/>
          <a:stretch>
            <a:fillRect/>
          </a:stretch>
        </p:blipFill>
        <p:spPr>
          <a:xfrm>
            <a:off x="8578431" y="1563380"/>
            <a:ext cx="1915605" cy="4890907"/>
          </a:xfrm>
          <a:prstGeom prst="rect">
            <a:avLst/>
          </a:prstGeom>
        </p:spPr>
      </p:pic>
    </p:spTree>
    <p:extLst>
      <p:ext uri="{BB962C8B-B14F-4D97-AF65-F5344CB8AC3E}">
        <p14:creationId xmlns:p14="http://schemas.microsoft.com/office/powerpoint/2010/main" val="17373189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09-23 alle 12.13.14.png"/>
          <p:cNvPicPr>
            <a:picLocks noChangeAspect="1"/>
          </p:cNvPicPr>
          <p:nvPr/>
        </p:nvPicPr>
        <p:blipFill>
          <a:blip r:embed="rId2"/>
          <a:stretch>
            <a:fillRect/>
          </a:stretch>
        </p:blipFill>
        <p:spPr>
          <a:xfrm>
            <a:off x="3654425" y="-1"/>
            <a:ext cx="4883150" cy="6858001"/>
          </a:xfrm>
          <a:prstGeom prst="rect">
            <a:avLst/>
          </a:prstGeom>
        </p:spPr>
      </p:pic>
    </p:spTree>
    <p:extLst>
      <p:ext uri="{BB962C8B-B14F-4D97-AF65-F5344CB8AC3E}">
        <p14:creationId xmlns:p14="http://schemas.microsoft.com/office/powerpoint/2010/main" val="3852113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24535" y="292983"/>
            <a:ext cx="8342931" cy="6186310"/>
          </a:xfrm>
          <a:prstGeom prst="rect">
            <a:avLst/>
          </a:prstGeom>
        </p:spPr>
        <p:txBody>
          <a:bodyPr wrap="square">
            <a:spAutoFit/>
          </a:bodyPr>
          <a:lstStyle/>
          <a:p>
            <a:r>
              <a:rPr lang="it-IT" b="1" dirty="0" err="1"/>
              <a:t>Primary</a:t>
            </a:r>
            <a:r>
              <a:rPr lang="it-IT" b="1" dirty="0"/>
              <a:t> </a:t>
            </a:r>
            <a:r>
              <a:rPr lang="it-IT" b="1" dirty="0" err="1"/>
              <a:t>Amyloidosis</a:t>
            </a:r>
            <a:r>
              <a:rPr lang="it-IT" b="1" dirty="0"/>
              <a:t>: Plasma </a:t>
            </a:r>
            <a:r>
              <a:rPr lang="it-IT" b="1" dirty="0" err="1"/>
              <a:t>Cell</a:t>
            </a:r>
            <a:r>
              <a:rPr lang="it-IT" b="1" dirty="0"/>
              <a:t> </a:t>
            </a:r>
            <a:r>
              <a:rPr lang="it-IT" b="1" dirty="0" err="1"/>
              <a:t>Proliferations</a:t>
            </a:r>
            <a:r>
              <a:rPr lang="it-IT" b="1" dirty="0"/>
              <a:t> </a:t>
            </a:r>
            <a:r>
              <a:rPr lang="it-IT" b="1" dirty="0" err="1"/>
              <a:t>Associated</a:t>
            </a:r>
            <a:r>
              <a:rPr lang="it-IT" b="1" dirty="0"/>
              <a:t> </a:t>
            </a:r>
            <a:r>
              <a:rPr lang="it-IT" b="1" dirty="0" err="1"/>
              <a:t>with</a:t>
            </a:r>
            <a:r>
              <a:rPr lang="it-IT" b="1" dirty="0"/>
              <a:t> </a:t>
            </a:r>
            <a:r>
              <a:rPr lang="it-IT" b="1" dirty="0" err="1"/>
              <a:t>Amyloidosis</a:t>
            </a:r>
            <a:endParaRPr lang="it-IT" b="1" dirty="0"/>
          </a:p>
          <a:p>
            <a:endParaRPr lang="it-IT" dirty="0"/>
          </a:p>
          <a:p>
            <a:r>
              <a:rPr lang="it-IT" dirty="0" err="1"/>
              <a:t>Amyloid</a:t>
            </a:r>
            <a:r>
              <a:rPr lang="it-IT" dirty="0"/>
              <a:t> in </a:t>
            </a:r>
            <a:r>
              <a:rPr lang="it-IT" dirty="0" err="1"/>
              <a:t>this</a:t>
            </a:r>
            <a:r>
              <a:rPr lang="it-IT" dirty="0"/>
              <a:t> </a:t>
            </a:r>
            <a:r>
              <a:rPr lang="it-IT" dirty="0" err="1"/>
              <a:t>category</a:t>
            </a:r>
            <a:r>
              <a:rPr lang="it-IT" dirty="0"/>
              <a:t> </a:t>
            </a:r>
            <a:r>
              <a:rPr lang="it-IT" dirty="0" err="1"/>
              <a:t>is</a:t>
            </a:r>
            <a:r>
              <a:rPr lang="it-IT" dirty="0"/>
              <a:t> </a:t>
            </a:r>
            <a:r>
              <a:rPr lang="it-IT" dirty="0" err="1"/>
              <a:t>of</a:t>
            </a:r>
            <a:r>
              <a:rPr lang="it-IT" dirty="0"/>
              <a:t> the AL </a:t>
            </a:r>
            <a:r>
              <a:rPr lang="it-IT" dirty="0" err="1"/>
              <a:t>type</a:t>
            </a:r>
            <a:r>
              <a:rPr lang="it-IT" dirty="0"/>
              <a:t> and </a:t>
            </a:r>
            <a:r>
              <a:rPr lang="it-IT" dirty="0" err="1"/>
              <a:t>is</a:t>
            </a:r>
            <a:r>
              <a:rPr lang="it-IT" dirty="0"/>
              <a:t> </a:t>
            </a:r>
            <a:r>
              <a:rPr lang="it-IT" dirty="0" err="1"/>
              <a:t>usually</a:t>
            </a:r>
            <a:r>
              <a:rPr lang="it-IT" dirty="0"/>
              <a:t> </a:t>
            </a:r>
            <a:r>
              <a:rPr lang="it-IT" dirty="0" err="1"/>
              <a:t>systemic</a:t>
            </a:r>
            <a:r>
              <a:rPr lang="it-IT" dirty="0"/>
              <a:t> in </a:t>
            </a:r>
            <a:r>
              <a:rPr lang="it-IT" dirty="0" err="1"/>
              <a:t>distribution</a:t>
            </a:r>
            <a:r>
              <a:rPr lang="it-IT" dirty="0"/>
              <a:t>. </a:t>
            </a:r>
            <a:r>
              <a:rPr lang="it-IT" dirty="0" err="1"/>
              <a:t>This</a:t>
            </a:r>
            <a:r>
              <a:rPr lang="it-IT" dirty="0"/>
              <a:t> </a:t>
            </a:r>
            <a:r>
              <a:rPr lang="it-IT" dirty="0" err="1"/>
              <a:t>is</a:t>
            </a:r>
            <a:r>
              <a:rPr lang="it-IT" dirty="0"/>
              <a:t> the </a:t>
            </a:r>
            <a:r>
              <a:rPr lang="it-IT" dirty="0" err="1"/>
              <a:t>most</a:t>
            </a:r>
            <a:r>
              <a:rPr lang="it-IT" dirty="0"/>
              <a:t> common </a:t>
            </a:r>
            <a:r>
              <a:rPr lang="it-IT" dirty="0" err="1"/>
              <a:t>form</a:t>
            </a:r>
            <a:r>
              <a:rPr lang="it-IT" dirty="0"/>
              <a:t> </a:t>
            </a:r>
            <a:r>
              <a:rPr lang="it-IT" dirty="0" err="1"/>
              <a:t>of</a:t>
            </a:r>
            <a:r>
              <a:rPr lang="it-IT" dirty="0"/>
              <a:t> </a:t>
            </a:r>
            <a:r>
              <a:rPr lang="it-IT" dirty="0" err="1"/>
              <a:t>amyloidosis</a:t>
            </a:r>
            <a:r>
              <a:rPr lang="it-IT" dirty="0"/>
              <a:t>, </a:t>
            </a:r>
            <a:r>
              <a:rPr lang="it-IT" dirty="0" err="1"/>
              <a:t>with</a:t>
            </a:r>
            <a:r>
              <a:rPr lang="it-IT" dirty="0"/>
              <a:t> </a:t>
            </a:r>
            <a:r>
              <a:rPr lang="it-IT" dirty="0" err="1"/>
              <a:t>approximately</a:t>
            </a:r>
            <a:r>
              <a:rPr lang="it-IT" dirty="0"/>
              <a:t> 2000 </a:t>
            </a:r>
            <a:r>
              <a:rPr lang="it-IT" dirty="0" err="1"/>
              <a:t>to</a:t>
            </a:r>
            <a:r>
              <a:rPr lang="it-IT" dirty="0"/>
              <a:t> 3000 </a:t>
            </a:r>
            <a:r>
              <a:rPr lang="it-IT" dirty="0" err="1"/>
              <a:t>new</a:t>
            </a:r>
            <a:r>
              <a:rPr lang="it-IT" dirty="0"/>
              <a:t> </a:t>
            </a:r>
            <a:r>
              <a:rPr lang="it-IT" dirty="0" err="1"/>
              <a:t>cases</a:t>
            </a:r>
            <a:r>
              <a:rPr lang="it-IT" dirty="0"/>
              <a:t> </a:t>
            </a:r>
            <a:r>
              <a:rPr lang="it-IT" dirty="0" err="1"/>
              <a:t>each</a:t>
            </a:r>
            <a:r>
              <a:rPr lang="it-IT" dirty="0"/>
              <a:t> </a:t>
            </a:r>
            <a:r>
              <a:rPr lang="it-IT" dirty="0" err="1"/>
              <a:t>year</a:t>
            </a:r>
            <a:r>
              <a:rPr lang="it-IT" dirty="0"/>
              <a:t> in the </a:t>
            </a:r>
            <a:r>
              <a:rPr lang="it-IT" dirty="0" err="1"/>
              <a:t>United</a:t>
            </a:r>
            <a:r>
              <a:rPr lang="it-IT" dirty="0"/>
              <a:t> </a:t>
            </a:r>
            <a:r>
              <a:rPr lang="it-IT" dirty="0" err="1"/>
              <a:t>States</a:t>
            </a:r>
            <a:r>
              <a:rPr lang="it-IT" dirty="0"/>
              <a:t>.</a:t>
            </a:r>
          </a:p>
          <a:p>
            <a:r>
              <a:rPr lang="it-IT" b="1" dirty="0" err="1"/>
              <a:t>It</a:t>
            </a:r>
            <a:r>
              <a:rPr lang="it-IT" b="1" dirty="0"/>
              <a:t> </a:t>
            </a:r>
            <a:r>
              <a:rPr lang="it-IT" b="1" dirty="0" err="1"/>
              <a:t>is</a:t>
            </a:r>
            <a:r>
              <a:rPr lang="it-IT" b="1" dirty="0"/>
              <a:t> </a:t>
            </a:r>
            <a:r>
              <a:rPr lang="it-IT" b="1" dirty="0" err="1"/>
              <a:t>caused</a:t>
            </a:r>
            <a:r>
              <a:rPr lang="it-IT" b="1" dirty="0"/>
              <a:t> </a:t>
            </a:r>
            <a:r>
              <a:rPr lang="it-IT" b="1" dirty="0" err="1"/>
              <a:t>by</a:t>
            </a:r>
            <a:r>
              <a:rPr lang="it-IT" b="1" dirty="0"/>
              <a:t> a </a:t>
            </a:r>
            <a:r>
              <a:rPr lang="it-IT" b="1" dirty="0" err="1"/>
              <a:t>clonal</a:t>
            </a:r>
            <a:r>
              <a:rPr lang="it-IT" b="1" dirty="0"/>
              <a:t> </a:t>
            </a:r>
            <a:r>
              <a:rPr lang="it-IT" b="1" dirty="0" err="1"/>
              <a:t>proliferation</a:t>
            </a:r>
            <a:r>
              <a:rPr lang="it-IT" b="1" dirty="0"/>
              <a:t> </a:t>
            </a:r>
            <a:r>
              <a:rPr lang="it-IT" b="1" dirty="0" err="1"/>
              <a:t>of</a:t>
            </a:r>
            <a:r>
              <a:rPr lang="it-IT" b="1" dirty="0"/>
              <a:t> plasma </a:t>
            </a:r>
            <a:r>
              <a:rPr lang="it-IT" b="1" dirty="0" err="1"/>
              <a:t>cells</a:t>
            </a:r>
            <a:r>
              <a:rPr lang="it-IT" b="1" dirty="0"/>
              <a:t> </a:t>
            </a:r>
            <a:r>
              <a:rPr lang="it-IT" b="1" dirty="0" err="1"/>
              <a:t>that</a:t>
            </a:r>
            <a:r>
              <a:rPr lang="it-IT" b="1" dirty="0"/>
              <a:t> </a:t>
            </a:r>
            <a:r>
              <a:rPr lang="it-IT" b="1" dirty="0" err="1"/>
              <a:t>synthesize</a:t>
            </a:r>
            <a:r>
              <a:rPr lang="it-IT" b="1" dirty="0"/>
              <a:t> </a:t>
            </a:r>
            <a:r>
              <a:rPr lang="it-IT" b="1" dirty="0" err="1"/>
              <a:t>abnormal</a:t>
            </a:r>
            <a:r>
              <a:rPr lang="it-IT" b="1" dirty="0"/>
              <a:t> Ig </a:t>
            </a:r>
            <a:r>
              <a:rPr lang="it-IT" b="1" dirty="0" err="1"/>
              <a:t>molecules</a:t>
            </a:r>
            <a:r>
              <a:rPr lang="it-IT" dirty="0"/>
              <a:t>. The AL </a:t>
            </a:r>
            <a:r>
              <a:rPr lang="it-IT" dirty="0" err="1"/>
              <a:t>type</a:t>
            </a:r>
            <a:r>
              <a:rPr lang="it-IT" dirty="0"/>
              <a:t> </a:t>
            </a:r>
            <a:r>
              <a:rPr lang="it-IT" dirty="0" err="1"/>
              <a:t>of</a:t>
            </a:r>
            <a:r>
              <a:rPr lang="it-IT" dirty="0"/>
              <a:t> </a:t>
            </a:r>
            <a:r>
              <a:rPr lang="it-IT" dirty="0" err="1"/>
              <a:t>systemic</a:t>
            </a:r>
            <a:r>
              <a:rPr lang="it-IT" dirty="0"/>
              <a:t> </a:t>
            </a:r>
            <a:r>
              <a:rPr lang="it-IT" dirty="0" err="1"/>
              <a:t>amyloidosis</a:t>
            </a:r>
            <a:r>
              <a:rPr lang="it-IT" dirty="0"/>
              <a:t> </a:t>
            </a:r>
            <a:r>
              <a:rPr lang="it-IT" dirty="0" err="1"/>
              <a:t>occurs</a:t>
            </a:r>
            <a:r>
              <a:rPr lang="it-IT" dirty="0"/>
              <a:t> in 5% </a:t>
            </a:r>
            <a:r>
              <a:rPr lang="it-IT" dirty="0" err="1"/>
              <a:t>to</a:t>
            </a:r>
            <a:r>
              <a:rPr lang="it-IT" dirty="0"/>
              <a:t> 15% </a:t>
            </a:r>
            <a:r>
              <a:rPr lang="it-IT" dirty="0" err="1"/>
              <a:t>of</a:t>
            </a:r>
            <a:r>
              <a:rPr lang="it-IT" dirty="0"/>
              <a:t> </a:t>
            </a:r>
            <a:r>
              <a:rPr lang="it-IT" dirty="0" err="1"/>
              <a:t>individuals</a:t>
            </a:r>
            <a:r>
              <a:rPr lang="it-IT" dirty="0"/>
              <a:t> </a:t>
            </a:r>
            <a:r>
              <a:rPr lang="it-IT" dirty="0" err="1"/>
              <a:t>with</a:t>
            </a:r>
            <a:r>
              <a:rPr lang="it-IT" dirty="0"/>
              <a:t> multiple </a:t>
            </a:r>
            <a:r>
              <a:rPr lang="it-IT" dirty="0" err="1"/>
              <a:t>myeloma</a:t>
            </a:r>
            <a:r>
              <a:rPr lang="it-IT" dirty="0"/>
              <a:t>, a </a:t>
            </a:r>
            <a:r>
              <a:rPr lang="it-IT" dirty="0" err="1"/>
              <a:t>plasma-cell</a:t>
            </a:r>
            <a:r>
              <a:rPr lang="it-IT" dirty="0"/>
              <a:t> </a:t>
            </a:r>
            <a:r>
              <a:rPr lang="it-IT" dirty="0" err="1"/>
              <a:t>tumor</a:t>
            </a:r>
            <a:r>
              <a:rPr lang="it-IT" dirty="0"/>
              <a:t> </a:t>
            </a:r>
            <a:r>
              <a:rPr lang="it-IT" dirty="0" err="1"/>
              <a:t>characterized</a:t>
            </a:r>
            <a:r>
              <a:rPr lang="it-IT" dirty="0"/>
              <a:t> </a:t>
            </a:r>
            <a:r>
              <a:rPr lang="it-IT" dirty="0" err="1"/>
              <a:t>by</a:t>
            </a:r>
            <a:r>
              <a:rPr lang="it-IT" dirty="0"/>
              <a:t> </a:t>
            </a:r>
            <a:r>
              <a:rPr lang="it-IT" dirty="0" err="1"/>
              <a:t>excessive</a:t>
            </a:r>
            <a:r>
              <a:rPr lang="it-IT" dirty="0"/>
              <a:t> production </a:t>
            </a:r>
            <a:r>
              <a:rPr lang="it-IT" dirty="0" err="1"/>
              <a:t>of</a:t>
            </a:r>
            <a:r>
              <a:rPr lang="it-IT" dirty="0"/>
              <a:t> free </a:t>
            </a:r>
            <a:r>
              <a:rPr lang="it-IT" dirty="0" err="1"/>
              <a:t>immunoglobulin</a:t>
            </a:r>
            <a:r>
              <a:rPr lang="it-IT" dirty="0"/>
              <a:t> light </a:t>
            </a:r>
            <a:r>
              <a:rPr lang="it-IT" dirty="0" err="1"/>
              <a:t>chains</a:t>
            </a:r>
            <a:r>
              <a:rPr lang="it-IT" dirty="0"/>
              <a:t> . </a:t>
            </a:r>
          </a:p>
          <a:p>
            <a:r>
              <a:rPr lang="it-IT" dirty="0"/>
              <a:t>The free, unpaired κ or λ light chains (referred to as Bence Jones protein) are prone to aggregating and depositing in tissues as amyloid. </a:t>
            </a:r>
            <a:r>
              <a:rPr lang="it-IT" dirty="0" err="1"/>
              <a:t>Since</a:t>
            </a:r>
            <a:r>
              <a:rPr lang="it-IT" dirty="0"/>
              <a:t> the </a:t>
            </a:r>
            <a:r>
              <a:rPr lang="it-IT" dirty="0" err="1"/>
              <a:t>majority</a:t>
            </a:r>
            <a:r>
              <a:rPr lang="it-IT" dirty="0"/>
              <a:t> </a:t>
            </a:r>
            <a:r>
              <a:rPr lang="it-IT" dirty="0" err="1"/>
              <a:t>of</a:t>
            </a:r>
            <a:r>
              <a:rPr lang="it-IT" dirty="0"/>
              <a:t> </a:t>
            </a:r>
            <a:r>
              <a:rPr lang="it-IT" dirty="0" err="1"/>
              <a:t>myeloma</a:t>
            </a:r>
            <a:r>
              <a:rPr lang="it-IT" dirty="0"/>
              <a:t> </a:t>
            </a:r>
            <a:r>
              <a:rPr lang="it-IT" dirty="0" err="1"/>
              <a:t>patients</a:t>
            </a:r>
            <a:r>
              <a:rPr lang="it-IT" dirty="0"/>
              <a:t> do </a:t>
            </a:r>
            <a:r>
              <a:rPr lang="it-IT" dirty="0" err="1"/>
              <a:t>not</a:t>
            </a:r>
            <a:r>
              <a:rPr lang="it-IT" dirty="0"/>
              <a:t> </a:t>
            </a:r>
            <a:r>
              <a:rPr lang="it-IT" dirty="0" err="1"/>
              <a:t>develop</a:t>
            </a:r>
            <a:r>
              <a:rPr lang="it-IT" dirty="0"/>
              <a:t> </a:t>
            </a:r>
            <a:r>
              <a:rPr lang="it-IT" dirty="0" err="1"/>
              <a:t>amyloidosis</a:t>
            </a:r>
            <a:r>
              <a:rPr lang="it-IT" dirty="0"/>
              <a:t>, </a:t>
            </a:r>
            <a:r>
              <a:rPr lang="it-IT" dirty="0" err="1"/>
              <a:t>however</a:t>
            </a:r>
            <a:r>
              <a:rPr lang="it-IT" dirty="0"/>
              <a:t>, </a:t>
            </a:r>
            <a:r>
              <a:rPr lang="it-IT" dirty="0" err="1"/>
              <a:t>it</a:t>
            </a:r>
            <a:r>
              <a:rPr lang="it-IT" dirty="0"/>
              <a:t> </a:t>
            </a:r>
            <a:r>
              <a:rPr lang="it-IT" dirty="0" err="1"/>
              <a:t>is</a:t>
            </a:r>
            <a:r>
              <a:rPr lang="it-IT" dirty="0"/>
              <a:t> </a:t>
            </a:r>
            <a:r>
              <a:rPr lang="it-IT" dirty="0" err="1"/>
              <a:t>clear</a:t>
            </a:r>
            <a:r>
              <a:rPr lang="it-IT" dirty="0"/>
              <a:t> </a:t>
            </a:r>
            <a:r>
              <a:rPr lang="it-IT" dirty="0" err="1"/>
              <a:t>that</a:t>
            </a:r>
            <a:r>
              <a:rPr lang="it-IT" dirty="0"/>
              <a:t> </a:t>
            </a:r>
            <a:r>
              <a:rPr lang="it-IT" dirty="0" err="1"/>
              <a:t>not</a:t>
            </a:r>
            <a:r>
              <a:rPr lang="it-IT" dirty="0"/>
              <a:t> </a:t>
            </a:r>
            <a:r>
              <a:rPr lang="it-IT" dirty="0" err="1"/>
              <a:t>all</a:t>
            </a:r>
            <a:r>
              <a:rPr lang="it-IT" dirty="0"/>
              <a:t> free light </a:t>
            </a:r>
            <a:r>
              <a:rPr lang="it-IT" dirty="0" err="1"/>
              <a:t>chains</a:t>
            </a:r>
            <a:r>
              <a:rPr lang="it-IT" dirty="0"/>
              <a:t> are </a:t>
            </a:r>
            <a:r>
              <a:rPr lang="it-IT" dirty="0" err="1"/>
              <a:t>equally</a:t>
            </a:r>
            <a:r>
              <a:rPr lang="it-IT" dirty="0"/>
              <a:t> </a:t>
            </a:r>
            <a:r>
              <a:rPr lang="it-IT" dirty="0" err="1"/>
              <a:t>likely</a:t>
            </a:r>
            <a:r>
              <a:rPr lang="it-IT" dirty="0"/>
              <a:t> </a:t>
            </a:r>
            <a:r>
              <a:rPr lang="it-IT" dirty="0" err="1"/>
              <a:t>to</a:t>
            </a:r>
            <a:r>
              <a:rPr lang="it-IT" dirty="0"/>
              <a:t> produce </a:t>
            </a:r>
            <a:r>
              <a:rPr lang="it-IT" dirty="0" err="1"/>
              <a:t>amyloid</a:t>
            </a:r>
            <a:r>
              <a:rPr lang="it-IT" dirty="0"/>
              <a:t>. For unknown reasons, λ light chains are approximately six times more likely to deposit as amyloid than κ light chains.</a:t>
            </a:r>
          </a:p>
          <a:p>
            <a:endParaRPr lang="it-IT" dirty="0"/>
          </a:p>
          <a:p>
            <a:r>
              <a:rPr lang="it-IT" dirty="0" err="1"/>
              <a:t>Most</a:t>
            </a:r>
            <a:r>
              <a:rPr lang="it-IT" dirty="0"/>
              <a:t> </a:t>
            </a:r>
            <a:r>
              <a:rPr lang="it-IT" dirty="0" err="1"/>
              <a:t>persons</a:t>
            </a:r>
            <a:r>
              <a:rPr lang="it-IT" dirty="0"/>
              <a:t> </a:t>
            </a:r>
            <a:r>
              <a:rPr lang="it-IT" dirty="0" err="1"/>
              <a:t>with</a:t>
            </a:r>
            <a:r>
              <a:rPr lang="it-IT" dirty="0"/>
              <a:t> AL </a:t>
            </a:r>
            <a:r>
              <a:rPr lang="it-IT" dirty="0" err="1"/>
              <a:t>amyloid</a:t>
            </a:r>
            <a:r>
              <a:rPr lang="it-IT" dirty="0"/>
              <a:t> do </a:t>
            </a:r>
            <a:r>
              <a:rPr lang="it-IT" dirty="0" err="1"/>
              <a:t>not</a:t>
            </a:r>
            <a:r>
              <a:rPr lang="it-IT" dirty="0"/>
              <a:t> </a:t>
            </a:r>
            <a:r>
              <a:rPr lang="it-IT" dirty="0" err="1"/>
              <a:t>have</a:t>
            </a:r>
            <a:r>
              <a:rPr lang="it-IT" dirty="0"/>
              <a:t> multiple </a:t>
            </a:r>
            <a:r>
              <a:rPr lang="it-IT" dirty="0" err="1"/>
              <a:t>myeloma</a:t>
            </a:r>
            <a:r>
              <a:rPr lang="it-IT" dirty="0"/>
              <a:t> or </a:t>
            </a:r>
            <a:r>
              <a:rPr lang="it-IT" dirty="0" err="1"/>
              <a:t>any</a:t>
            </a:r>
            <a:r>
              <a:rPr lang="it-IT" dirty="0"/>
              <a:t> </a:t>
            </a:r>
            <a:r>
              <a:rPr lang="it-IT" dirty="0" err="1"/>
              <a:t>other</a:t>
            </a:r>
            <a:r>
              <a:rPr lang="it-IT" dirty="0"/>
              <a:t> </a:t>
            </a:r>
            <a:r>
              <a:rPr lang="it-IT" dirty="0" err="1"/>
              <a:t>overt</a:t>
            </a:r>
            <a:r>
              <a:rPr lang="it-IT" dirty="0"/>
              <a:t> </a:t>
            </a:r>
            <a:r>
              <a:rPr lang="it-IT" dirty="0" err="1"/>
              <a:t>B</a:t>
            </a:r>
            <a:r>
              <a:rPr lang="it-IT" dirty="0"/>
              <a:t> </a:t>
            </a:r>
            <a:r>
              <a:rPr lang="it-IT" dirty="0" err="1"/>
              <a:t>cell</a:t>
            </a:r>
            <a:r>
              <a:rPr lang="it-IT" dirty="0"/>
              <a:t> </a:t>
            </a:r>
            <a:r>
              <a:rPr lang="it-IT" dirty="0" err="1"/>
              <a:t>neoplasm</a:t>
            </a:r>
            <a:r>
              <a:rPr lang="it-IT" dirty="0"/>
              <a:t>; </a:t>
            </a:r>
            <a:r>
              <a:rPr lang="it-IT" dirty="0" err="1"/>
              <a:t>such</a:t>
            </a:r>
            <a:r>
              <a:rPr lang="it-IT" dirty="0"/>
              <a:t> </a:t>
            </a:r>
            <a:r>
              <a:rPr lang="it-IT" dirty="0" err="1"/>
              <a:t>cases</a:t>
            </a:r>
            <a:r>
              <a:rPr lang="it-IT" dirty="0"/>
              <a:t> </a:t>
            </a:r>
            <a:r>
              <a:rPr lang="it-IT" dirty="0" err="1"/>
              <a:t>have</a:t>
            </a:r>
            <a:r>
              <a:rPr lang="it-IT" dirty="0"/>
              <a:t> </a:t>
            </a:r>
            <a:r>
              <a:rPr lang="it-IT" dirty="0" err="1"/>
              <a:t>been</a:t>
            </a:r>
            <a:r>
              <a:rPr lang="it-IT" dirty="0"/>
              <a:t> </a:t>
            </a:r>
            <a:r>
              <a:rPr lang="it-IT" dirty="0" err="1"/>
              <a:t>traditionally</a:t>
            </a:r>
            <a:r>
              <a:rPr lang="it-IT" dirty="0"/>
              <a:t> </a:t>
            </a:r>
            <a:r>
              <a:rPr lang="it-IT" dirty="0" err="1"/>
              <a:t>classified</a:t>
            </a:r>
            <a:r>
              <a:rPr lang="it-IT" dirty="0"/>
              <a:t> </a:t>
            </a:r>
            <a:r>
              <a:rPr lang="it-IT" dirty="0" err="1"/>
              <a:t>as</a:t>
            </a:r>
            <a:r>
              <a:rPr lang="it-IT" dirty="0"/>
              <a:t> </a:t>
            </a:r>
            <a:r>
              <a:rPr lang="it-IT" dirty="0" err="1"/>
              <a:t>primary</a:t>
            </a:r>
            <a:r>
              <a:rPr lang="it-IT" dirty="0"/>
              <a:t> </a:t>
            </a:r>
            <a:r>
              <a:rPr lang="it-IT" dirty="0" err="1"/>
              <a:t>amyloidosis</a:t>
            </a:r>
            <a:r>
              <a:rPr lang="it-IT" dirty="0"/>
              <a:t>, </a:t>
            </a:r>
            <a:r>
              <a:rPr lang="it-IT" dirty="0" err="1"/>
              <a:t>because</a:t>
            </a:r>
            <a:r>
              <a:rPr lang="it-IT" dirty="0"/>
              <a:t> </a:t>
            </a:r>
            <a:r>
              <a:rPr lang="it-IT" dirty="0" err="1"/>
              <a:t>their</a:t>
            </a:r>
            <a:r>
              <a:rPr lang="it-IT" dirty="0"/>
              <a:t> </a:t>
            </a:r>
            <a:r>
              <a:rPr lang="it-IT" dirty="0" err="1"/>
              <a:t>clinical</a:t>
            </a:r>
            <a:r>
              <a:rPr lang="it-IT" dirty="0"/>
              <a:t> </a:t>
            </a:r>
            <a:r>
              <a:rPr lang="it-IT" dirty="0" err="1"/>
              <a:t>features</a:t>
            </a:r>
            <a:r>
              <a:rPr lang="it-IT" dirty="0"/>
              <a:t> derive </a:t>
            </a:r>
            <a:r>
              <a:rPr lang="it-IT" dirty="0" err="1"/>
              <a:t>solely</a:t>
            </a:r>
            <a:r>
              <a:rPr lang="it-IT" dirty="0"/>
              <a:t> </a:t>
            </a:r>
            <a:r>
              <a:rPr lang="it-IT" dirty="0" err="1"/>
              <a:t>from</a:t>
            </a:r>
            <a:r>
              <a:rPr lang="it-IT" dirty="0"/>
              <a:t> the </a:t>
            </a:r>
            <a:r>
              <a:rPr lang="it-IT" dirty="0" err="1"/>
              <a:t>effects</a:t>
            </a:r>
            <a:r>
              <a:rPr lang="it-IT" dirty="0"/>
              <a:t> </a:t>
            </a:r>
            <a:r>
              <a:rPr lang="it-IT" dirty="0" err="1"/>
              <a:t>of</a:t>
            </a:r>
            <a:r>
              <a:rPr lang="it-IT" dirty="0"/>
              <a:t> </a:t>
            </a:r>
            <a:r>
              <a:rPr lang="it-IT" dirty="0" err="1"/>
              <a:t>amyloid</a:t>
            </a:r>
            <a:r>
              <a:rPr lang="it-IT" dirty="0"/>
              <a:t> </a:t>
            </a:r>
            <a:r>
              <a:rPr lang="it-IT" dirty="0" err="1"/>
              <a:t>deposition</a:t>
            </a:r>
            <a:r>
              <a:rPr lang="it-IT" dirty="0"/>
              <a:t> </a:t>
            </a:r>
            <a:r>
              <a:rPr lang="it-IT" dirty="0" err="1"/>
              <a:t>rather</a:t>
            </a:r>
            <a:r>
              <a:rPr lang="it-IT" dirty="0"/>
              <a:t> </a:t>
            </a:r>
            <a:r>
              <a:rPr lang="it-IT" dirty="0" err="1"/>
              <a:t>than</a:t>
            </a:r>
            <a:r>
              <a:rPr lang="it-IT" dirty="0"/>
              <a:t> </a:t>
            </a:r>
            <a:r>
              <a:rPr lang="it-IT" dirty="0" err="1"/>
              <a:t>formation</a:t>
            </a:r>
            <a:r>
              <a:rPr lang="it-IT" dirty="0"/>
              <a:t> </a:t>
            </a:r>
            <a:r>
              <a:rPr lang="it-IT" dirty="0" err="1"/>
              <a:t>of</a:t>
            </a:r>
            <a:r>
              <a:rPr lang="it-IT" dirty="0"/>
              <a:t> </a:t>
            </a:r>
            <a:r>
              <a:rPr lang="it-IT" dirty="0" err="1"/>
              <a:t>tumor</a:t>
            </a:r>
            <a:r>
              <a:rPr lang="it-IT" dirty="0"/>
              <a:t> </a:t>
            </a:r>
            <a:r>
              <a:rPr lang="it-IT" dirty="0" err="1"/>
              <a:t>masses</a:t>
            </a:r>
            <a:r>
              <a:rPr lang="it-IT" dirty="0"/>
              <a:t>. In </a:t>
            </a:r>
            <a:r>
              <a:rPr lang="it-IT" dirty="0" err="1"/>
              <a:t>virtually</a:t>
            </a:r>
            <a:r>
              <a:rPr lang="it-IT" dirty="0"/>
              <a:t> </a:t>
            </a:r>
            <a:r>
              <a:rPr lang="it-IT" dirty="0" err="1"/>
              <a:t>all</a:t>
            </a:r>
            <a:r>
              <a:rPr lang="it-IT" dirty="0"/>
              <a:t> </a:t>
            </a:r>
            <a:r>
              <a:rPr lang="it-IT" dirty="0" err="1"/>
              <a:t>such</a:t>
            </a:r>
            <a:r>
              <a:rPr lang="it-IT" dirty="0"/>
              <a:t> </a:t>
            </a:r>
            <a:r>
              <a:rPr lang="it-IT" dirty="0" err="1"/>
              <a:t>cases</a:t>
            </a:r>
            <a:r>
              <a:rPr lang="it-IT" dirty="0"/>
              <a:t>, </a:t>
            </a:r>
            <a:r>
              <a:rPr lang="it-IT" dirty="0" err="1"/>
              <a:t>however</a:t>
            </a:r>
            <a:r>
              <a:rPr lang="it-IT" dirty="0"/>
              <a:t>, </a:t>
            </a:r>
            <a:r>
              <a:rPr lang="it-IT" dirty="0" err="1"/>
              <a:t>monoclonal</a:t>
            </a:r>
            <a:r>
              <a:rPr lang="it-IT" dirty="0"/>
              <a:t> </a:t>
            </a:r>
            <a:r>
              <a:rPr lang="it-IT" dirty="0" err="1"/>
              <a:t>immunoglobulins</a:t>
            </a:r>
            <a:r>
              <a:rPr lang="it-IT" dirty="0"/>
              <a:t> or free light </a:t>
            </a:r>
            <a:r>
              <a:rPr lang="it-IT" dirty="0" err="1"/>
              <a:t>chains</a:t>
            </a:r>
            <a:r>
              <a:rPr lang="it-IT" dirty="0"/>
              <a:t>, or </a:t>
            </a:r>
            <a:r>
              <a:rPr lang="it-IT" dirty="0" err="1"/>
              <a:t>both</a:t>
            </a:r>
            <a:r>
              <a:rPr lang="it-IT" dirty="0"/>
              <a:t>, can </a:t>
            </a:r>
            <a:r>
              <a:rPr lang="it-IT" dirty="0" err="1"/>
              <a:t>be</a:t>
            </a:r>
            <a:r>
              <a:rPr lang="it-IT" dirty="0"/>
              <a:t> </a:t>
            </a:r>
            <a:r>
              <a:rPr lang="it-IT" dirty="0" err="1"/>
              <a:t>found</a:t>
            </a:r>
            <a:r>
              <a:rPr lang="it-IT" dirty="0"/>
              <a:t> in the </a:t>
            </a:r>
            <a:r>
              <a:rPr lang="it-IT" dirty="0" err="1"/>
              <a:t>blood</a:t>
            </a:r>
            <a:r>
              <a:rPr lang="it-IT" dirty="0"/>
              <a:t> or urine. </a:t>
            </a:r>
            <a:r>
              <a:rPr lang="it-IT" dirty="0" err="1"/>
              <a:t>Most</a:t>
            </a:r>
            <a:r>
              <a:rPr lang="it-IT" dirty="0"/>
              <a:t> </a:t>
            </a:r>
            <a:r>
              <a:rPr lang="it-IT" dirty="0" err="1"/>
              <a:t>of</a:t>
            </a:r>
            <a:r>
              <a:rPr lang="it-IT" dirty="0"/>
              <a:t> </a:t>
            </a:r>
            <a:r>
              <a:rPr lang="it-IT" dirty="0" err="1"/>
              <a:t>these</a:t>
            </a:r>
            <a:r>
              <a:rPr lang="it-IT" dirty="0"/>
              <a:t> </a:t>
            </a:r>
            <a:r>
              <a:rPr lang="it-IT" dirty="0" err="1"/>
              <a:t>patients</a:t>
            </a:r>
            <a:r>
              <a:rPr lang="it-IT" dirty="0"/>
              <a:t> </a:t>
            </a:r>
            <a:r>
              <a:rPr lang="it-IT" dirty="0" err="1"/>
              <a:t>also</a:t>
            </a:r>
            <a:r>
              <a:rPr lang="it-IT" dirty="0"/>
              <a:t> </a:t>
            </a:r>
            <a:r>
              <a:rPr lang="it-IT" dirty="0" err="1"/>
              <a:t>have</a:t>
            </a:r>
            <a:r>
              <a:rPr lang="it-IT" dirty="0"/>
              <a:t> a </a:t>
            </a:r>
            <a:r>
              <a:rPr lang="it-IT" dirty="0" err="1"/>
              <a:t>modest</a:t>
            </a:r>
            <a:r>
              <a:rPr lang="it-IT" dirty="0"/>
              <a:t> </a:t>
            </a:r>
            <a:r>
              <a:rPr lang="it-IT" dirty="0" err="1"/>
              <a:t>increase</a:t>
            </a:r>
            <a:r>
              <a:rPr lang="it-IT" dirty="0"/>
              <a:t> in the </a:t>
            </a:r>
            <a:r>
              <a:rPr lang="it-IT" dirty="0" err="1"/>
              <a:t>number</a:t>
            </a:r>
            <a:r>
              <a:rPr lang="it-IT" dirty="0"/>
              <a:t> </a:t>
            </a:r>
            <a:r>
              <a:rPr lang="it-IT" dirty="0" err="1"/>
              <a:t>of</a:t>
            </a:r>
            <a:r>
              <a:rPr lang="it-IT" dirty="0"/>
              <a:t> plasma </a:t>
            </a:r>
            <a:r>
              <a:rPr lang="it-IT" dirty="0" err="1"/>
              <a:t>cells</a:t>
            </a:r>
            <a:r>
              <a:rPr lang="it-IT" dirty="0"/>
              <a:t> in the </a:t>
            </a:r>
            <a:r>
              <a:rPr lang="it-IT" dirty="0" err="1"/>
              <a:t>bone</a:t>
            </a:r>
            <a:r>
              <a:rPr lang="it-IT" dirty="0"/>
              <a:t> </a:t>
            </a:r>
            <a:r>
              <a:rPr lang="it-IT" dirty="0" err="1"/>
              <a:t>marrow</a:t>
            </a:r>
            <a:r>
              <a:rPr lang="it-IT" dirty="0"/>
              <a:t>, </a:t>
            </a:r>
            <a:r>
              <a:rPr lang="it-IT" dirty="0" err="1"/>
              <a:t>which</a:t>
            </a:r>
            <a:r>
              <a:rPr lang="it-IT" dirty="0"/>
              <a:t> </a:t>
            </a:r>
            <a:r>
              <a:rPr lang="it-IT" dirty="0" err="1"/>
              <a:t>presumably</a:t>
            </a:r>
            <a:r>
              <a:rPr lang="it-IT" dirty="0"/>
              <a:t> secrete the </a:t>
            </a:r>
            <a:r>
              <a:rPr lang="it-IT" dirty="0" err="1"/>
              <a:t>precursors</a:t>
            </a:r>
            <a:r>
              <a:rPr lang="it-IT" dirty="0"/>
              <a:t> </a:t>
            </a:r>
            <a:r>
              <a:rPr lang="it-IT" dirty="0" err="1"/>
              <a:t>of</a:t>
            </a:r>
            <a:r>
              <a:rPr lang="it-IT" dirty="0"/>
              <a:t> AL </a:t>
            </a:r>
            <a:r>
              <a:rPr lang="it-IT" dirty="0" err="1"/>
              <a:t>protein</a:t>
            </a:r>
            <a:endParaRPr lang="it-IT" dirty="0"/>
          </a:p>
        </p:txBody>
      </p:sp>
    </p:spTree>
    <p:extLst>
      <p:ext uri="{BB962C8B-B14F-4D97-AF65-F5344CB8AC3E}">
        <p14:creationId xmlns:p14="http://schemas.microsoft.com/office/powerpoint/2010/main" val="306927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46684" y="708481"/>
            <a:ext cx="8298633" cy="5663090"/>
          </a:xfrm>
          <a:prstGeom prst="rect">
            <a:avLst/>
          </a:prstGeom>
        </p:spPr>
        <p:txBody>
          <a:bodyPr wrap="square">
            <a:spAutoFit/>
          </a:bodyPr>
          <a:lstStyle/>
          <a:p>
            <a:r>
              <a:rPr lang="it-IT" sz="2000" b="1" dirty="0" err="1"/>
              <a:t>Reactive</a:t>
            </a:r>
            <a:r>
              <a:rPr lang="it-IT" sz="2000" b="1" dirty="0"/>
              <a:t> </a:t>
            </a:r>
            <a:r>
              <a:rPr lang="it-IT" sz="2000" b="1" dirty="0" err="1"/>
              <a:t>Systemic</a:t>
            </a:r>
            <a:r>
              <a:rPr lang="it-IT" sz="2000" b="1" dirty="0"/>
              <a:t> </a:t>
            </a:r>
            <a:r>
              <a:rPr lang="it-IT" sz="2000" b="1" dirty="0" err="1"/>
              <a:t>Amyloidosis</a:t>
            </a:r>
            <a:endParaRPr lang="it-IT" sz="2000" b="1" dirty="0"/>
          </a:p>
          <a:p>
            <a:endParaRPr lang="it-IT" dirty="0"/>
          </a:p>
          <a:p>
            <a:r>
              <a:rPr lang="it-IT" dirty="0"/>
              <a:t>The </a:t>
            </a:r>
            <a:r>
              <a:rPr lang="it-IT" dirty="0" err="1"/>
              <a:t>amyloid</a:t>
            </a:r>
            <a:r>
              <a:rPr lang="it-IT" dirty="0"/>
              <a:t> </a:t>
            </a:r>
            <a:r>
              <a:rPr lang="it-IT" dirty="0" err="1"/>
              <a:t>deposits</a:t>
            </a:r>
            <a:r>
              <a:rPr lang="it-IT" dirty="0"/>
              <a:t> in </a:t>
            </a:r>
            <a:r>
              <a:rPr lang="it-IT" dirty="0" err="1"/>
              <a:t>this</a:t>
            </a:r>
            <a:r>
              <a:rPr lang="it-IT" dirty="0"/>
              <a:t> pattern are </a:t>
            </a:r>
            <a:r>
              <a:rPr lang="it-IT" dirty="0" err="1"/>
              <a:t>systemic</a:t>
            </a:r>
            <a:r>
              <a:rPr lang="it-IT" dirty="0"/>
              <a:t> in </a:t>
            </a:r>
            <a:r>
              <a:rPr lang="it-IT" dirty="0" err="1"/>
              <a:t>distribution</a:t>
            </a:r>
            <a:r>
              <a:rPr lang="it-IT" dirty="0"/>
              <a:t> and are </a:t>
            </a:r>
            <a:r>
              <a:rPr lang="it-IT" dirty="0" err="1"/>
              <a:t>composed</a:t>
            </a:r>
            <a:r>
              <a:rPr lang="it-IT" dirty="0"/>
              <a:t> </a:t>
            </a:r>
            <a:r>
              <a:rPr lang="it-IT" dirty="0" err="1"/>
              <a:t>of</a:t>
            </a:r>
            <a:r>
              <a:rPr lang="it-IT" dirty="0"/>
              <a:t> AA </a:t>
            </a:r>
            <a:r>
              <a:rPr lang="it-IT" dirty="0" err="1"/>
              <a:t>protein</a:t>
            </a:r>
            <a:r>
              <a:rPr lang="it-IT" dirty="0"/>
              <a:t>. </a:t>
            </a:r>
            <a:r>
              <a:rPr lang="it-IT" dirty="0" err="1"/>
              <a:t>This</a:t>
            </a:r>
            <a:r>
              <a:rPr lang="it-IT" dirty="0"/>
              <a:t> </a:t>
            </a:r>
            <a:r>
              <a:rPr lang="it-IT" dirty="0" err="1"/>
              <a:t>category</a:t>
            </a:r>
            <a:r>
              <a:rPr lang="it-IT" dirty="0"/>
              <a:t> </a:t>
            </a:r>
            <a:r>
              <a:rPr lang="it-IT" dirty="0" err="1"/>
              <a:t>was</a:t>
            </a:r>
            <a:r>
              <a:rPr lang="it-IT" dirty="0"/>
              <a:t> </a:t>
            </a:r>
            <a:r>
              <a:rPr lang="it-IT" dirty="0" err="1"/>
              <a:t>previously</a:t>
            </a:r>
            <a:r>
              <a:rPr lang="it-IT" dirty="0"/>
              <a:t> </a:t>
            </a:r>
            <a:r>
              <a:rPr lang="it-IT" dirty="0" err="1"/>
              <a:t>referred</a:t>
            </a:r>
            <a:r>
              <a:rPr lang="it-IT" dirty="0"/>
              <a:t> </a:t>
            </a:r>
            <a:r>
              <a:rPr lang="it-IT" dirty="0" err="1"/>
              <a:t>to</a:t>
            </a:r>
            <a:r>
              <a:rPr lang="it-IT" dirty="0"/>
              <a:t> </a:t>
            </a:r>
            <a:r>
              <a:rPr lang="it-IT" dirty="0" err="1"/>
              <a:t>as</a:t>
            </a:r>
            <a:r>
              <a:rPr lang="it-IT" dirty="0"/>
              <a:t> </a:t>
            </a:r>
            <a:r>
              <a:rPr lang="it-IT" dirty="0" err="1"/>
              <a:t>secondary</a:t>
            </a:r>
            <a:r>
              <a:rPr lang="it-IT" dirty="0"/>
              <a:t> </a:t>
            </a:r>
            <a:r>
              <a:rPr lang="it-IT" dirty="0" err="1"/>
              <a:t>amyloidosis</a:t>
            </a:r>
            <a:r>
              <a:rPr lang="it-IT" dirty="0"/>
              <a:t> </a:t>
            </a:r>
            <a:r>
              <a:rPr lang="it-IT" dirty="0" err="1"/>
              <a:t>because</a:t>
            </a:r>
            <a:r>
              <a:rPr lang="it-IT" dirty="0"/>
              <a:t> </a:t>
            </a:r>
            <a:r>
              <a:rPr lang="it-IT" dirty="0" err="1"/>
              <a:t>it</a:t>
            </a:r>
            <a:r>
              <a:rPr lang="it-IT" dirty="0"/>
              <a:t> </a:t>
            </a:r>
            <a:r>
              <a:rPr lang="it-IT" dirty="0" err="1"/>
              <a:t>is</a:t>
            </a:r>
            <a:r>
              <a:rPr lang="it-IT" dirty="0"/>
              <a:t> </a:t>
            </a:r>
            <a:r>
              <a:rPr lang="it-IT" dirty="0" err="1"/>
              <a:t>secondary</a:t>
            </a:r>
            <a:r>
              <a:rPr lang="it-IT" dirty="0"/>
              <a:t> </a:t>
            </a:r>
            <a:r>
              <a:rPr lang="it-IT" dirty="0" err="1"/>
              <a:t>to</a:t>
            </a:r>
            <a:r>
              <a:rPr lang="it-IT" dirty="0"/>
              <a:t> </a:t>
            </a:r>
            <a:r>
              <a:rPr lang="it-IT" dirty="0" err="1"/>
              <a:t>an</a:t>
            </a:r>
            <a:r>
              <a:rPr lang="it-IT" dirty="0"/>
              <a:t> </a:t>
            </a:r>
            <a:r>
              <a:rPr lang="it-IT" dirty="0" err="1"/>
              <a:t>associated</a:t>
            </a:r>
            <a:r>
              <a:rPr lang="it-IT" dirty="0"/>
              <a:t> </a:t>
            </a:r>
            <a:r>
              <a:rPr lang="it-IT" dirty="0" err="1"/>
              <a:t>inflammatory</a:t>
            </a:r>
            <a:r>
              <a:rPr lang="it-IT" dirty="0"/>
              <a:t> </a:t>
            </a:r>
            <a:r>
              <a:rPr lang="it-IT" dirty="0" err="1"/>
              <a:t>condition</a:t>
            </a:r>
            <a:r>
              <a:rPr lang="it-IT" dirty="0"/>
              <a:t>.</a:t>
            </a:r>
          </a:p>
          <a:p>
            <a:r>
              <a:rPr lang="it-IT" dirty="0"/>
              <a:t>At </a:t>
            </a:r>
            <a:r>
              <a:rPr lang="it-IT" dirty="0" err="1"/>
              <a:t>one</a:t>
            </a:r>
            <a:r>
              <a:rPr lang="it-IT" dirty="0"/>
              <a:t> </a:t>
            </a:r>
            <a:r>
              <a:rPr lang="it-IT" dirty="0" err="1"/>
              <a:t>time</a:t>
            </a:r>
            <a:r>
              <a:rPr lang="it-IT" dirty="0"/>
              <a:t>, </a:t>
            </a:r>
            <a:r>
              <a:rPr lang="it-IT" dirty="0" err="1"/>
              <a:t>tuberculosis</a:t>
            </a:r>
            <a:r>
              <a:rPr lang="it-IT" dirty="0"/>
              <a:t>, </a:t>
            </a:r>
            <a:r>
              <a:rPr lang="it-IT" dirty="0" err="1"/>
              <a:t>bronchiectasis</a:t>
            </a:r>
            <a:r>
              <a:rPr lang="it-IT" dirty="0"/>
              <a:t>, and </a:t>
            </a:r>
            <a:r>
              <a:rPr lang="it-IT" dirty="0" err="1"/>
              <a:t>chronic</a:t>
            </a:r>
            <a:r>
              <a:rPr lang="it-IT" dirty="0"/>
              <a:t> </a:t>
            </a:r>
            <a:r>
              <a:rPr lang="it-IT" dirty="0" err="1"/>
              <a:t>osteomyelitis</a:t>
            </a:r>
            <a:r>
              <a:rPr lang="it-IT" dirty="0"/>
              <a:t> </a:t>
            </a:r>
            <a:r>
              <a:rPr lang="it-IT" dirty="0" err="1"/>
              <a:t>were</a:t>
            </a:r>
            <a:r>
              <a:rPr lang="it-IT" dirty="0"/>
              <a:t> the </a:t>
            </a:r>
            <a:r>
              <a:rPr lang="it-IT" dirty="0" err="1"/>
              <a:t>most</a:t>
            </a:r>
            <a:r>
              <a:rPr lang="it-IT" dirty="0"/>
              <a:t> </a:t>
            </a:r>
            <a:r>
              <a:rPr lang="it-IT" dirty="0" err="1"/>
              <a:t>important</a:t>
            </a:r>
            <a:r>
              <a:rPr lang="it-IT" dirty="0"/>
              <a:t> </a:t>
            </a:r>
            <a:r>
              <a:rPr lang="it-IT" dirty="0" err="1"/>
              <a:t>underlying</a:t>
            </a:r>
            <a:r>
              <a:rPr lang="it-IT" dirty="0"/>
              <a:t> </a:t>
            </a:r>
            <a:r>
              <a:rPr lang="it-IT" dirty="0" err="1"/>
              <a:t>conditions</a:t>
            </a:r>
            <a:r>
              <a:rPr lang="it-IT" dirty="0"/>
              <a:t>, </a:t>
            </a:r>
            <a:r>
              <a:rPr lang="it-IT" dirty="0" err="1"/>
              <a:t>but</a:t>
            </a:r>
            <a:r>
              <a:rPr lang="it-IT" dirty="0"/>
              <a:t> </a:t>
            </a:r>
            <a:r>
              <a:rPr lang="it-IT" dirty="0" err="1"/>
              <a:t>currently</a:t>
            </a:r>
            <a:r>
              <a:rPr lang="it-IT" dirty="0"/>
              <a:t>, </a:t>
            </a:r>
            <a:r>
              <a:rPr lang="it-IT" dirty="0" err="1"/>
              <a:t>these</a:t>
            </a:r>
            <a:r>
              <a:rPr lang="it-IT" dirty="0"/>
              <a:t> </a:t>
            </a:r>
            <a:r>
              <a:rPr lang="it-IT" dirty="0" err="1"/>
              <a:t>conditions</a:t>
            </a:r>
            <a:r>
              <a:rPr lang="it-IT" dirty="0"/>
              <a:t> </a:t>
            </a:r>
            <a:r>
              <a:rPr lang="it-IT" dirty="0" err="1"/>
              <a:t>frequently</a:t>
            </a:r>
            <a:r>
              <a:rPr lang="it-IT" dirty="0"/>
              <a:t> </a:t>
            </a:r>
            <a:r>
              <a:rPr lang="it-IT" dirty="0" err="1"/>
              <a:t>resolve</a:t>
            </a:r>
            <a:r>
              <a:rPr lang="it-IT" dirty="0"/>
              <a:t> </a:t>
            </a:r>
            <a:r>
              <a:rPr lang="it-IT" dirty="0" err="1"/>
              <a:t>with</a:t>
            </a:r>
            <a:r>
              <a:rPr lang="it-IT" dirty="0"/>
              <a:t> </a:t>
            </a:r>
            <a:r>
              <a:rPr lang="it-IT" dirty="0" err="1"/>
              <a:t>antibiotic</a:t>
            </a:r>
            <a:r>
              <a:rPr lang="it-IT" dirty="0"/>
              <a:t> treatment and </a:t>
            </a:r>
            <a:r>
              <a:rPr lang="it-IT" dirty="0" err="1"/>
              <a:t>less</a:t>
            </a:r>
            <a:r>
              <a:rPr lang="it-IT" dirty="0"/>
              <a:t> </a:t>
            </a:r>
            <a:r>
              <a:rPr lang="it-IT" dirty="0" err="1"/>
              <a:t>often</a:t>
            </a:r>
            <a:r>
              <a:rPr lang="it-IT" dirty="0"/>
              <a:t> </a:t>
            </a:r>
            <a:r>
              <a:rPr lang="it-IT" dirty="0" err="1"/>
              <a:t>lead</a:t>
            </a:r>
            <a:r>
              <a:rPr lang="it-IT" dirty="0"/>
              <a:t> </a:t>
            </a:r>
            <a:r>
              <a:rPr lang="it-IT" dirty="0" err="1"/>
              <a:t>to</a:t>
            </a:r>
            <a:r>
              <a:rPr lang="it-IT" dirty="0"/>
              <a:t> </a:t>
            </a:r>
            <a:r>
              <a:rPr lang="it-IT" dirty="0" err="1"/>
              <a:t>amyloidosis</a:t>
            </a:r>
            <a:r>
              <a:rPr lang="it-IT" dirty="0"/>
              <a:t>. </a:t>
            </a:r>
          </a:p>
          <a:p>
            <a:endParaRPr lang="it-IT" b="1" dirty="0"/>
          </a:p>
          <a:p>
            <a:r>
              <a:rPr lang="it-IT" b="1" dirty="0"/>
              <a:t>More </a:t>
            </a:r>
            <a:r>
              <a:rPr lang="it-IT" b="1" dirty="0" err="1"/>
              <a:t>commonly</a:t>
            </a:r>
            <a:r>
              <a:rPr lang="it-IT" b="1" dirty="0"/>
              <a:t> </a:t>
            </a:r>
            <a:r>
              <a:rPr lang="it-IT" b="1" dirty="0" err="1"/>
              <a:t>now</a:t>
            </a:r>
            <a:r>
              <a:rPr lang="it-IT" b="1" dirty="0"/>
              <a:t>, </a:t>
            </a:r>
            <a:r>
              <a:rPr lang="it-IT" b="1" dirty="0" err="1"/>
              <a:t>reactive</a:t>
            </a:r>
            <a:r>
              <a:rPr lang="it-IT" b="1" dirty="0"/>
              <a:t> </a:t>
            </a:r>
            <a:r>
              <a:rPr lang="it-IT" b="1" dirty="0" err="1"/>
              <a:t>systemic</a:t>
            </a:r>
            <a:r>
              <a:rPr lang="it-IT" b="1" dirty="0"/>
              <a:t> </a:t>
            </a:r>
            <a:r>
              <a:rPr lang="it-IT" b="1" dirty="0" err="1"/>
              <a:t>amyloidosis</a:t>
            </a:r>
            <a:r>
              <a:rPr lang="it-IT" b="1" dirty="0"/>
              <a:t> </a:t>
            </a:r>
            <a:r>
              <a:rPr lang="it-IT" b="1" dirty="0" err="1"/>
              <a:t>complicates</a:t>
            </a:r>
            <a:r>
              <a:rPr lang="it-IT" b="1" dirty="0"/>
              <a:t> </a:t>
            </a:r>
            <a:r>
              <a:rPr lang="it-IT" b="1" dirty="0" err="1"/>
              <a:t>rheumatoid</a:t>
            </a:r>
            <a:r>
              <a:rPr lang="it-IT" b="1" dirty="0"/>
              <a:t> </a:t>
            </a:r>
            <a:r>
              <a:rPr lang="it-IT" b="1" dirty="0" err="1"/>
              <a:t>arthritis</a:t>
            </a:r>
            <a:r>
              <a:rPr lang="it-IT" b="1" dirty="0"/>
              <a:t>, </a:t>
            </a:r>
            <a:r>
              <a:rPr lang="it-IT" b="1" dirty="0" err="1"/>
              <a:t>other</a:t>
            </a:r>
            <a:r>
              <a:rPr lang="it-IT" b="1" dirty="0"/>
              <a:t> </a:t>
            </a:r>
            <a:r>
              <a:rPr lang="it-IT" b="1" dirty="0" err="1"/>
              <a:t>connective</a:t>
            </a:r>
            <a:r>
              <a:rPr lang="it-IT" b="1" dirty="0"/>
              <a:t> </a:t>
            </a:r>
            <a:r>
              <a:rPr lang="it-IT" b="1" dirty="0" err="1"/>
              <a:t>tissue</a:t>
            </a:r>
            <a:r>
              <a:rPr lang="it-IT" b="1" dirty="0"/>
              <a:t> </a:t>
            </a:r>
            <a:r>
              <a:rPr lang="it-IT" b="1" dirty="0" err="1"/>
              <a:t>disorders</a:t>
            </a:r>
            <a:r>
              <a:rPr lang="it-IT" b="1" dirty="0"/>
              <a:t> </a:t>
            </a:r>
            <a:r>
              <a:rPr lang="it-IT" b="1" dirty="0" err="1"/>
              <a:t>such</a:t>
            </a:r>
            <a:r>
              <a:rPr lang="it-IT" b="1" dirty="0"/>
              <a:t> </a:t>
            </a:r>
            <a:r>
              <a:rPr lang="it-IT" b="1" dirty="0" err="1"/>
              <a:t>as</a:t>
            </a:r>
            <a:r>
              <a:rPr lang="it-IT" b="1" dirty="0"/>
              <a:t> </a:t>
            </a:r>
            <a:r>
              <a:rPr lang="it-IT" b="1" dirty="0" err="1"/>
              <a:t>ankylosing</a:t>
            </a:r>
            <a:r>
              <a:rPr lang="it-IT" b="1" dirty="0"/>
              <a:t> </a:t>
            </a:r>
            <a:r>
              <a:rPr lang="it-IT" b="1" dirty="0" err="1"/>
              <a:t>spondylitis</a:t>
            </a:r>
            <a:r>
              <a:rPr lang="it-IT" b="1" dirty="0"/>
              <a:t>, and </a:t>
            </a:r>
            <a:r>
              <a:rPr lang="it-IT" b="1" dirty="0" err="1"/>
              <a:t>inflammatory</a:t>
            </a:r>
            <a:r>
              <a:rPr lang="it-IT" b="1" dirty="0"/>
              <a:t> </a:t>
            </a:r>
            <a:r>
              <a:rPr lang="it-IT" b="1" dirty="0" err="1"/>
              <a:t>bowel</a:t>
            </a:r>
            <a:r>
              <a:rPr lang="it-IT" b="1" dirty="0"/>
              <a:t> </a:t>
            </a:r>
            <a:r>
              <a:rPr lang="it-IT" b="1" dirty="0" err="1"/>
              <a:t>disease</a:t>
            </a:r>
            <a:r>
              <a:rPr lang="it-IT" b="1" dirty="0"/>
              <a:t>, </a:t>
            </a:r>
            <a:r>
              <a:rPr lang="it-IT" b="1" dirty="0" err="1"/>
              <a:t>particularly</a:t>
            </a:r>
            <a:r>
              <a:rPr lang="it-IT" b="1" dirty="0"/>
              <a:t> </a:t>
            </a:r>
            <a:r>
              <a:rPr lang="it-IT" b="1" dirty="0" err="1"/>
              <a:t>Crohn</a:t>
            </a:r>
            <a:r>
              <a:rPr lang="it-IT" b="1" dirty="0"/>
              <a:t> </a:t>
            </a:r>
            <a:r>
              <a:rPr lang="it-IT" b="1" dirty="0" err="1"/>
              <a:t>disease</a:t>
            </a:r>
            <a:r>
              <a:rPr lang="it-IT" b="1" dirty="0"/>
              <a:t> and ulcerative </a:t>
            </a:r>
            <a:r>
              <a:rPr lang="it-IT" b="1" dirty="0" err="1"/>
              <a:t>colitis</a:t>
            </a:r>
            <a:r>
              <a:rPr lang="it-IT" b="1" dirty="0"/>
              <a:t>. </a:t>
            </a:r>
            <a:r>
              <a:rPr lang="it-IT" dirty="0" err="1"/>
              <a:t>Among</a:t>
            </a:r>
            <a:r>
              <a:rPr lang="it-IT" dirty="0"/>
              <a:t> </a:t>
            </a:r>
            <a:r>
              <a:rPr lang="it-IT" dirty="0" err="1"/>
              <a:t>these</a:t>
            </a:r>
            <a:r>
              <a:rPr lang="it-IT" dirty="0"/>
              <a:t>, the </a:t>
            </a:r>
            <a:r>
              <a:rPr lang="it-IT" dirty="0" err="1"/>
              <a:t>most</a:t>
            </a:r>
            <a:r>
              <a:rPr lang="it-IT" dirty="0"/>
              <a:t> </a:t>
            </a:r>
            <a:r>
              <a:rPr lang="it-IT" dirty="0" err="1"/>
              <a:t>frequent</a:t>
            </a:r>
            <a:r>
              <a:rPr lang="it-IT" dirty="0"/>
              <a:t> </a:t>
            </a:r>
            <a:r>
              <a:rPr lang="it-IT" dirty="0" err="1"/>
              <a:t>associated</a:t>
            </a:r>
            <a:r>
              <a:rPr lang="it-IT" dirty="0"/>
              <a:t> </a:t>
            </a:r>
            <a:r>
              <a:rPr lang="it-IT" dirty="0" err="1"/>
              <a:t>condition</a:t>
            </a:r>
            <a:r>
              <a:rPr lang="it-IT" dirty="0"/>
              <a:t> </a:t>
            </a:r>
            <a:r>
              <a:rPr lang="it-IT" dirty="0" err="1"/>
              <a:t>is</a:t>
            </a:r>
            <a:r>
              <a:rPr lang="it-IT" dirty="0"/>
              <a:t> </a:t>
            </a:r>
            <a:r>
              <a:rPr lang="it-IT" dirty="0" err="1"/>
              <a:t>rheumatoid</a:t>
            </a:r>
            <a:r>
              <a:rPr lang="it-IT" dirty="0"/>
              <a:t> </a:t>
            </a:r>
            <a:r>
              <a:rPr lang="it-IT" dirty="0" err="1"/>
              <a:t>arthritis</a:t>
            </a:r>
            <a:r>
              <a:rPr lang="it-IT" dirty="0"/>
              <a:t>. </a:t>
            </a:r>
          </a:p>
          <a:p>
            <a:r>
              <a:rPr lang="it-IT" dirty="0" err="1"/>
              <a:t>Amyloidosis</a:t>
            </a:r>
            <a:r>
              <a:rPr lang="it-IT" dirty="0"/>
              <a:t> </a:t>
            </a:r>
            <a:r>
              <a:rPr lang="it-IT" dirty="0" err="1"/>
              <a:t>is</a:t>
            </a:r>
            <a:r>
              <a:rPr lang="it-IT" dirty="0"/>
              <a:t> </a:t>
            </a:r>
            <a:r>
              <a:rPr lang="it-IT" dirty="0" err="1"/>
              <a:t>reported</a:t>
            </a:r>
            <a:r>
              <a:rPr lang="it-IT" dirty="0"/>
              <a:t> </a:t>
            </a:r>
            <a:r>
              <a:rPr lang="it-IT" dirty="0" err="1"/>
              <a:t>to</a:t>
            </a:r>
            <a:r>
              <a:rPr lang="it-IT" dirty="0"/>
              <a:t> </a:t>
            </a:r>
            <a:r>
              <a:rPr lang="it-IT" dirty="0" err="1"/>
              <a:t>occur</a:t>
            </a:r>
            <a:r>
              <a:rPr lang="it-IT" dirty="0"/>
              <a:t> in </a:t>
            </a:r>
            <a:r>
              <a:rPr lang="it-IT" dirty="0" err="1"/>
              <a:t>approximately</a:t>
            </a:r>
            <a:r>
              <a:rPr lang="it-IT" dirty="0"/>
              <a:t> 3% </a:t>
            </a:r>
            <a:r>
              <a:rPr lang="it-IT" dirty="0" err="1"/>
              <a:t>of</a:t>
            </a:r>
            <a:r>
              <a:rPr lang="it-IT" dirty="0"/>
              <a:t> </a:t>
            </a:r>
            <a:r>
              <a:rPr lang="it-IT" dirty="0" err="1"/>
              <a:t>patients</a:t>
            </a:r>
            <a:r>
              <a:rPr lang="it-IT" dirty="0"/>
              <a:t> </a:t>
            </a:r>
            <a:r>
              <a:rPr lang="it-IT" dirty="0" err="1"/>
              <a:t>with</a:t>
            </a:r>
            <a:r>
              <a:rPr lang="it-IT" dirty="0"/>
              <a:t> </a:t>
            </a:r>
            <a:r>
              <a:rPr lang="it-IT" dirty="0" err="1"/>
              <a:t>rheumatoid</a:t>
            </a:r>
            <a:r>
              <a:rPr lang="it-IT" dirty="0"/>
              <a:t> </a:t>
            </a:r>
            <a:r>
              <a:rPr lang="it-IT" dirty="0" err="1"/>
              <a:t>arthritis</a:t>
            </a:r>
            <a:r>
              <a:rPr lang="it-IT" dirty="0"/>
              <a:t> and </a:t>
            </a:r>
            <a:r>
              <a:rPr lang="it-IT" dirty="0" err="1"/>
              <a:t>is</a:t>
            </a:r>
            <a:r>
              <a:rPr lang="it-IT" dirty="0"/>
              <a:t> </a:t>
            </a:r>
            <a:r>
              <a:rPr lang="it-IT" dirty="0" err="1"/>
              <a:t>clinically</a:t>
            </a:r>
            <a:r>
              <a:rPr lang="it-IT" dirty="0"/>
              <a:t> </a:t>
            </a:r>
            <a:r>
              <a:rPr lang="it-IT" dirty="0" err="1"/>
              <a:t>significant</a:t>
            </a:r>
            <a:r>
              <a:rPr lang="it-IT" dirty="0"/>
              <a:t> in </a:t>
            </a:r>
            <a:r>
              <a:rPr lang="it-IT" dirty="0" err="1"/>
              <a:t>one</a:t>
            </a:r>
            <a:r>
              <a:rPr lang="it-IT" dirty="0"/>
              <a:t> </a:t>
            </a:r>
            <a:r>
              <a:rPr lang="it-IT" dirty="0" err="1"/>
              <a:t>half</a:t>
            </a:r>
            <a:r>
              <a:rPr lang="it-IT" dirty="0"/>
              <a:t> </a:t>
            </a:r>
            <a:r>
              <a:rPr lang="it-IT" dirty="0" err="1"/>
              <a:t>of</a:t>
            </a:r>
            <a:r>
              <a:rPr lang="it-IT" dirty="0"/>
              <a:t> </a:t>
            </a:r>
            <a:r>
              <a:rPr lang="it-IT" dirty="0" err="1"/>
              <a:t>those</a:t>
            </a:r>
            <a:r>
              <a:rPr lang="it-IT" dirty="0"/>
              <a:t> </a:t>
            </a:r>
            <a:r>
              <a:rPr lang="it-IT" dirty="0" err="1"/>
              <a:t>affected</a:t>
            </a:r>
            <a:r>
              <a:rPr lang="it-IT" dirty="0"/>
              <a:t>. </a:t>
            </a:r>
            <a:r>
              <a:rPr lang="it-IT" dirty="0" err="1"/>
              <a:t>Heroin</a:t>
            </a:r>
            <a:r>
              <a:rPr lang="it-IT" dirty="0"/>
              <a:t> </a:t>
            </a:r>
            <a:r>
              <a:rPr lang="it-IT" dirty="0" err="1"/>
              <a:t>abusers</a:t>
            </a:r>
            <a:r>
              <a:rPr lang="it-IT" dirty="0"/>
              <a:t> </a:t>
            </a:r>
            <a:r>
              <a:rPr lang="it-IT" dirty="0" err="1"/>
              <a:t>who</a:t>
            </a:r>
            <a:r>
              <a:rPr lang="it-IT" dirty="0"/>
              <a:t> </a:t>
            </a:r>
            <a:r>
              <a:rPr lang="it-IT" dirty="0" err="1"/>
              <a:t>inject</a:t>
            </a:r>
            <a:r>
              <a:rPr lang="it-IT" dirty="0"/>
              <a:t> the </a:t>
            </a:r>
            <a:r>
              <a:rPr lang="it-IT" dirty="0" err="1"/>
              <a:t>drug</a:t>
            </a:r>
            <a:r>
              <a:rPr lang="it-IT" dirty="0"/>
              <a:t> </a:t>
            </a:r>
            <a:r>
              <a:rPr lang="it-IT" dirty="0" err="1"/>
              <a:t>subcutaneously</a:t>
            </a:r>
            <a:r>
              <a:rPr lang="it-IT" dirty="0"/>
              <a:t> </a:t>
            </a:r>
            <a:r>
              <a:rPr lang="it-IT" dirty="0" err="1"/>
              <a:t>also</a:t>
            </a:r>
            <a:r>
              <a:rPr lang="it-IT" dirty="0"/>
              <a:t> </a:t>
            </a:r>
            <a:r>
              <a:rPr lang="it-IT" dirty="0" err="1"/>
              <a:t>have</a:t>
            </a:r>
            <a:r>
              <a:rPr lang="it-IT" dirty="0"/>
              <a:t> a high </a:t>
            </a:r>
            <a:r>
              <a:rPr lang="it-IT" dirty="0" err="1"/>
              <a:t>occurrence</a:t>
            </a:r>
            <a:r>
              <a:rPr lang="it-IT" dirty="0"/>
              <a:t> rate </a:t>
            </a:r>
            <a:r>
              <a:rPr lang="it-IT" dirty="0" err="1"/>
              <a:t>of</a:t>
            </a:r>
            <a:r>
              <a:rPr lang="it-IT" dirty="0"/>
              <a:t> </a:t>
            </a:r>
            <a:r>
              <a:rPr lang="it-IT" dirty="0" err="1"/>
              <a:t>generalized</a:t>
            </a:r>
            <a:r>
              <a:rPr lang="it-IT" dirty="0"/>
              <a:t> AA </a:t>
            </a:r>
            <a:r>
              <a:rPr lang="it-IT" dirty="0" err="1"/>
              <a:t>amyloidosis</a:t>
            </a:r>
            <a:r>
              <a:rPr lang="it-IT" dirty="0"/>
              <a:t>. The </a:t>
            </a:r>
            <a:r>
              <a:rPr lang="it-IT" dirty="0" err="1"/>
              <a:t>chronic</a:t>
            </a:r>
            <a:r>
              <a:rPr lang="it-IT" dirty="0"/>
              <a:t> </a:t>
            </a:r>
            <a:r>
              <a:rPr lang="it-IT" dirty="0" err="1"/>
              <a:t>skin</a:t>
            </a:r>
            <a:r>
              <a:rPr lang="it-IT" dirty="0"/>
              <a:t> </a:t>
            </a:r>
            <a:r>
              <a:rPr lang="it-IT" dirty="0" err="1"/>
              <a:t>infections</a:t>
            </a:r>
            <a:r>
              <a:rPr lang="it-IT" dirty="0"/>
              <a:t>, </a:t>
            </a:r>
            <a:r>
              <a:rPr lang="it-IT" dirty="0" err="1"/>
              <a:t>which</a:t>
            </a:r>
            <a:r>
              <a:rPr lang="it-IT" dirty="0"/>
              <a:t> cause the “</a:t>
            </a:r>
            <a:r>
              <a:rPr lang="it-IT" dirty="0" err="1"/>
              <a:t>skin-popping</a:t>
            </a:r>
            <a:r>
              <a:rPr lang="it-IT" dirty="0"/>
              <a:t>” </a:t>
            </a:r>
            <a:r>
              <a:rPr lang="it-IT" dirty="0" err="1"/>
              <a:t>associated</a:t>
            </a:r>
            <a:r>
              <a:rPr lang="it-IT" dirty="0"/>
              <a:t> </a:t>
            </a:r>
            <a:r>
              <a:rPr lang="it-IT" dirty="0" err="1"/>
              <a:t>with</a:t>
            </a:r>
            <a:r>
              <a:rPr lang="it-IT" dirty="0"/>
              <a:t> </a:t>
            </a:r>
            <a:r>
              <a:rPr lang="it-IT" dirty="0" err="1"/>
              <a:t>injection</a:t>
            </a:r>
            <a:r>
              <a:rPr lang="it-IT" dirty="0"/>
              <a:t> </a:t>
            </a:r>
            <a:r>
              <a:rPr lang="it-IT" dirty="0" err="1"/>
              <a:t>of</a:t>
            </a:r>
            <a:r>
              <a:rPr lang="it-IT" dirty="0"/>
              <a:t> </a:t>
            </a:r>
            <a:r>
              <a:rPr lang="it-IT" dirty="0" err="1"/>
              <a:t>narcotics</a:t>
            </a:r>
            <a:r>
              <a:rPr lang="it-IT" dirty="0"/>
              <a:t>, </a:t>
            </a:r>
            <a:r>
              <a:rPr lang="it-IT" dirty="0" err="1"/>
              <a:t>seem</a:t>
            </a:r>
            <a:r>
              <a:rPr lang="it-IT" dirty="0"/>
              <a:t> </a:t>
            </a:r>
            <a:r>
              <a:rPr lang="it-IT" dirty="0" err="1"/>
              <a:t>to</a:t>
            </a:r>
            <a:r>
              <a:rPr lang="it-IT" dirty="0"/>
              <a:t> </a:t>
            </a:r>
            <a:r>
              <a:rPr lang="it-IT" dirty="0" err="1"/>
              <a:t>be</a:t>
            </a:r>
            <a:r>
              <a:rPr lang="it-IT" dirty="0"/>
              <a:t> </a:t>
            </a:r>
            <a:r>
              <a:rPr lang="it-IT" dirty="0" err="1"/>
              <a:t>responsible</a:t>
            </a:r>
            <a:r>
              <a:rPr lang="it-IT" dirty="0"/>
              <a:t> </a:t>
            </a:r>
            <a:r>
              <a:rPr lang="it-IT" dirty="0" err="1"/>
              <a:t>for</a:t>
            </a:r>
            <a:r>
              <a:rPr lang="it-IT" dirty="0"/>
              <a:t> the </a:t>
            </a:r>
            <a:r>
              <a:rPr lang="it-IT" dirty="0" err="1"/>
              <a:t>amyloidosis</a:t>
            </a:r>
            <a:r>
              <a:rPr lang="it-IT" dirty="0"/>
              <a:t>. </a:t>
            </a:r>
            <a:r>
              <a:rPr lang="it-IT" dirty="0" err="1"/>
              <a:t>Reactive</a:t>
            </a:r>
            <a:r>
              <a:rPr lang="it-IT" dirty="0"/>
              <a:t> </a:t>
            </a:r>
            <a:r>
              <a:rPr lang="it-IT" dirty="0" err="1"/>
              <a:t>systemic</a:t>
            </a:r>
            <a:r>
              <a:rPr lang="it-IT" dirty="0"/>
              <a:t> </a:t>
            </a:r>
            <a:r>
              <a:rPr lang="it-IT" dirty="0" err="1"/>
              <a:t>amyloidosis</a:t>
            </a:r>
            <a:r>
              <a:rPr lang="it-IT" dirty="0"/>
              <a:t> </a:t>
            </a:r>
            <a:r>
              <a:rPr lang="it-IT" dirty="0" err="1"/>
              <a:t>also</a:t>
            </a:r>
            <a:r>
              <a:rPr lang="it-IT" dirty="0"/>
              <a:t> </a:t>
            </a:r>
            <a:r>
              <a:rPr lang="it-IT" dirty="0" err="1"/>
              <a:t>may</a:t>
            </a:r>
            <a:r>
              <a:rPr lang="it-IT" dirty="0"/>
              <a:t> </a:t>
            </a:r>
            <a:r>
              <a:rPr lang="it-IT" dirty="0" err="1"/>
              <a:t>occur</a:t>
            </a:r>
            <a:r>
              <a:rPr lang="it-IT" dirty="0"/>
              <a:t> in </a:t>
            </a:r>
            <a:r>
              <a:rPr lang="it-IT" dirty="0" err="1"/>
              <a:t>association</a:t>
            </a:r>
            <a:r>
              <a:rPr lang="it-IT" dirty="0"/>
              <a:t> </a:t>
            </a:r>
            <a:r>
              <a:rPr lang="it-IT" dirty="0" err="1"/>
              <a:t>with</a:t>
            </a:r>
            <a:r>
              <a:rPr lang="it-IT" dirty="0"/>
              <a:t> </a:t>
            </a:r>
            <a:r>
              <a:rPr lang="it-IT" dirty="0" err="1"/>
              <a:t>certain</a:t>
            </a:r>
            <a:r>
              <a:rPr lang="it-IT" dirty="0"/>
              <a:t> </a:t>
            </a:r>
            <a:r>
              <a:rPr lang="it-IT" dirty="0" err="1"/>
              <a:t>cancers</a:t>
            </a:r>
            <a:r>
              <a:rPr lang="it-IT" dirty="0"/>
              <a:t>, the </a:t>
            </a:r>
            <a:r>
              <a:rPr lang="it-IT" dirty="0" err="1"/>
              <a:t>most</a:t>
            </a:r>
            <a:r>
              <a:rPr lang="it-IT" dirty="0"/>
              <a:t> common </a:t>
            </a:r>
            <a:r>
              <a:rPr lang="it-IT" dirty="0" err="1"/>
              <a:t>being</a:t>
            </a:r>
            <a:r>
              <a:rPr lang="it-IT" dirty="0"/>
              <a:t> </a:t>
            </a:r>
            <a:r>
              <a:rPr lang="it-IT" dirty="0" err="1"/>
              <a:t>renal</a:t>
            </a:r>
            <a:r>
              <a:rPr lang="it-IT" dirty="0"/>
              <a:t> </a:t>
            </a:r>
            <a:r>
              <a:rPr lang="it-IT" dirty="0" err="1"/>
              <a:t>cell</a:t>
            </a:r>
            <a:r>
              <a:rPr lang="it-IT" dirty="0"/>
              <a:t> carcinoma and </a:t>
            </a:r>
            <a:r>
              <a:rPr lang="it-IT" dirty="0" err="1"/>
              <a:t>Hodgkin</a:t>
            </a:r>
            <a:r>
              <a:rPr lang="it-IT" dirty="0"/>
              <a:t> </a:t>
            </a:r>
            <a:r>
              <a:rPr lang="it-IT" dirty="0" err="1"/>
              <a:t>lymphoma</a:t>
            </a:r>
            <a:r>
              <a:rPr lang="it-IT" dirty="0"/>
              <a:t>.</a:t>
            </a:r>
          </a:p>
        </p:txBody>
      </p:sp>
    </p:spTree>
    <p:extLst>
      <p:ext uri="{BB962C8B-B14F-4D97-AF65-F5344CB8AC3E}">
        <p14:creationId xmlns:p14="http://schemas.microsoft.com/office/powerpoint/2010/main" val="362706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09-23 alle 15.10.40.png"/>
          <p:cNvPicPr>
            <a:picLocks noChangeAspect="1"/>
          </p:cNvPicPr>
          <p:nvPr/>
        </p:nvPicPr>
        <p:blipFill>
          <a:blip r:embed="rId2"/>
          <a:stretch>
            <a:fillRect/>
          </a:stretch>
        </p:blipFill>
        <p:spPr>
          <a:xfrm>
            <a:off x="2390133" y="1265238"/>
            <a:ext cx="7411735" cy="4509143"/>
          </a:xfrm>
          <a:prstGeom prst="rect">
            <a:avLst/>
          </a:prstGeom>
        </p:spPr>
      </p:pic>
    </p:spTree>
    <p:extLst>
      <p:ext uri="{BB962C8B-B14F-4D97-AF65-F5344CB8AC3E}">
        <p14:creationId xmlns:p14="http://schemas.microsoft.com/office/powerpoint/2010/main" val="1835293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09-23 alle 15.11.55.png"/>
          <p:cNvPicPr>
            <a:picLocks noChangeAspect="1"/>
          </p:cNvPicPr>
          <p:nvPr/>
        </p:nvPicPr>
        <p:blipFill>
          <a:blip r:embed="rId2"/>
          <a:stretch>
            <a:fillRect/>
          </a:stretch>
        </p:blipFill>
        <p:spPr>
          <a:xfrm>
            <a:off x="2388714" y="1397000"/>
            <a:ext cx="7414572" cy="4200162"/>
          </a:xfrm>
          <a:prstGeom prst="rect">
            <a:avLst/>
          </a:prstGeom>
        </p:spPr>
      </p:pic>
    </p:spTree>
    <p:extLst>
      <p:ext uri="{BB962C8B-B14F-4D97-AF65-F5344CB8AC3E}">
        <p14:creationId xmlns:p14="http://schemas.microsoft.com/office/powerpoint/2010/main" val="23911529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09-23 alle 15.12.06.png"/>
          <p:cNvPicPr>
            <a:picLocks noChangeAspect="1"/>
          </p:cNvPicPr>
          <p:nvPr/>
        </p:nvPicPr>
        <p:blipFill>
          <a:blip r:embed="rId2"/>
          <a:stretch>
            <a:fillRect/>
          </a:stretch>
        </p:blipFill>
        <p:spPr>
          <a:xfrm>
            <a:off x="2352857" y="941995"/>
            <a:ext cx="7441870" cy="4888287"/>
          </a:xfrm>
          <a:prstGeom prst="rect">
            <a:avLst/>
          </a:prstGeom>
        </p:spPr>
      </p:pic>
    </p:spTree>
    <p:extLst>
      <p:ext uri="{BB962C8B-B14F-4D97-AF65-F5344CB8AC3E}">
        <p14:creationId xmlns:p14="http://schemas.microsoft.com/office/powerpoint/2010/main" val="18515573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33875" y="556642"/>
            <a:ext cx="8524251" cy="1569660"/>
          </a:xfrm>
          <a:prstGeom prst="rect">
            <a:avLst/>
          </a:prstGeom>
        </p:spPr>
        <p:txBody>
          <a:bodyPr wrap="square">
            <a:spAutoFit/>
          </a:bodyPr>
          <a:lstStyle/>
          <a:p>
            <a:r>
              <a:rPr lang="it-IT" sz="2400" b="1" dirty="0" err="1"/>
              <a:t>Amyloidosis</a:t>
            </a:r>
            <a:r>
              <a:rPr lang="it-IT" sz="2400" b="1" dirty="0"/>
              <a:t>. </a:t>
            </a:r>
            <a:r>
              <a:rPr lang="it-IT" sz="2400" dirty="0"/>
              <a:t>(A) A </a:t>
            </a:r>
            <a:r>
              <a:rPr lang="it-IT" sz="2400" dirty="0" err="1"/>
              <a:t>section</a:t>
            </a:r>
            <a:r>
              <a:rPr lang="it-IT" sz="2400" dirty="0"/>
              <a:t> </a:t>
            </a:r>
            <a:r>
              <a:rPr lang="it-IT" sz="2400" dirty="0" err="1"/>
              <a:t>of</a:t>
            </a:r>
            <a:r>
              <a:rPr lang="it-IT" sz="2400" dirty="0"/>
              <a:t> </a:t>
            </a:r>
            <a:r>
              <a:rPr lang="it-IT" sz="2400" dirty="0" err="1"/>
              <a:t>liver</a:t>
            </a:r>
            <a:r>
              <a:rPr lang="it-IT" sz="2400" dirty="0"/>
              <a:t> </a:t>
            </a:r>
            <a:r>
              <a:rPr lang="it-IT" sz="2400" dirty="0" err="1"/>
              <a:t>stained</a:t>
            </a:r>
            <a:r>
              <a:rPr lang="it-IT" sz="2400" dirty="0"/>
              <a:t> </a:t>
            </a:r>
            <a:r>
              <a:rPr lang="it-IT" sz="2400" dirty="0" err="1"/>
              <a:t>with</a:t>
            </a:r>
            <a:r>
              <a:rPr lang="it-IT" sz="2400" dirty="0"/>
              <a:t> Congo </a:t>
            </a:r>
            <a:r>
              <a:rPr lang="it-IT" sz="2400" dirty="0" err="1"/>
              <a:t>red</a:t>
            </a:r>
            <a:r>
              <a:rPr lang="it-IT" sz="2400" dirty="0"/>
              <a:t> </a:t>
            </a:r>
            <a:r>
              <a:rPr lang="it-IT" sz="2400" dirty="0" err="1"/>
              <a:t>reveals</a:t>
            </a:r>
            <a:r>
              <a:rPr lang="it-IT" sz="2400" dirty="0"/>
              <a:t> </a:t>
            </a:r>
            <a:r>
              <a:rPr lang="it-IT" sz="2400" dirty="0" err="1"/>
              <a:t>pink-red</a:t>
            </a:r>
            <a:r>
              <a:rPr lang="it-IT" sz="2400" dirty="0"/>
              <a:t> </a:t>
            </a:r>
            <a:r>
              <a:rPr lang="it-IT" sz="2400" dirty="0" err="1"/>
              <a:t>deposits</a:t>
            </a:r>
            <a:r>
              <a:rPr lang="it-IT" sz="2400" dirty="0"/>
              <a:t> </a:t>
            </a:r>
            <a:r>
              <a:rPr lang="it-IT" sz="2400" dirty="0" err="1"/>
              <a:t>of</a:t>
            </a:r>
            <a:r>
              <a:rPr lang="it-IT" sz="2400" dirty="0"/>
              <a:t> </a:t>
            </a:r>
            <a:r>
              <a:rPr lang="it-IT" sz="2400" dirty="0" err="1"/>
              <a:t>amyloid</a:t>
            </a:r>
            <a:r>
              <a:rPr lang="it-IT" sz="2400" dirty="0"/>
              <a:t> in the </a:t>
            </a:r>
            <a:r>
              <a:rPr lang="it-IT" sz="2400" dirty="0" err="1"/>
              <a:t>walls</a:t>
            </a:r>
            <a:r>
              <a:rPr lang="it-IT" sz="2400" dirty="0"/>
              <a:t> </a:t>
            </a:r>
            <a:r>
              <a:rPr lang="it-IT" sz="2400" dirty="0" err="1"/>
              <a:t>of</a:t>
            </a:r>
            <a:r>
              <a:rPr lang="it-IT" sz="2400" dirty="0"/>
              <a:t> </a:t>
            </a:r>
            <a:r>
              <a:rPr lang="it-IT" sz="2400" dirty="0" err="1"/>
              <a:t>blood</a:t>
            </a:r>
            <a:r>
              <a:rPr lang="it-IT" sz="2400" dirty="0"/>
              <a:t> </a:t>
            </a:r>
            <a:r>
              <a:rPr lang="it-IT" sz="2400" dirty="0" err="1"/>
              <a:t>vessels</a:t>
            </a:r>
            <a:r>
              <a:rPr lang="it-IT" sz="2400" dirty="0"/>
              <a:t> and </a:t>
            </a:r>
            <a:r>
              <a:rPr lang="it-IT" sz="2400" dirty="0" err="1"/>
              <a:t>along</a:t>
            </a:r>
            <a:r>
              <a:rPr lang="it-IT" sz="2400" dirty="0"/>
              <a:t> </a:t>
            </a:r>
            <a:r>
              <a:rPr lang="it-IT" sz="2400" dirty="0" err="1"/>
              <a:t>sinusoids</a:t>
            </a:r>
            <a:r>
              <a:rPr lang="it-IT" sz="2400" dirty="0"/>
              <a:t>. (</a:t>
            </a:r>
            <a:r>
              <a:rPr lang="it-IT" sz="2400" dirty="0" err="1"/>
              <a:t>B</a:t>
            </a:r>
            <a:r>
              <a:rPr lang="it-IT" sz="2400" dirty="0"/>
              <a:t>) Note the yellow-green </a:t>
            </a:r>
            <a:r>
              <a:rPr lang="it-IT" sz="2400" dirty="0" err="1"/>
              <a:t>birefringence</a:t>
            </a:r>
            <a:r>
              <a:rPr lang="it-IT" sz="2400" dirty="0"/>
              <a:t> </a:t>
            </a:r>
            <a:r>
              <a:rPr lang="it-IT" sz="2400" dirty="0" err="1"/>
              <a:t>of</a:t>
            </a:r>
            <a:r>
              <a:rPr lang="it-IT" sz="2400" dirty="0"/>
              <a:t> the </a:t>
            </a:r>
            <a:r>
              <a:rPr lang="it-IT" sz="2400" dirty="0" err="1"/>
              <a:t>deposits</a:t>
            </a:r>
            <a:r>
              <a:rPr lang="it-IT" sz="2400" dirty="0"/>
              <a:t> </a:t>
            </a:r>
            <a:r>
              <a:rPr lang="it-IT" sz="2400" dirty="0" err="1"/>
              <a:t>when</a:t>
            </a:r>
            <a:r>
              <a:rPr lang="it-IT" sz="2400" dirty="0"/>
              <a:t> </a:t>
            </a:r>
            <a:r>
              <a:rPr lang="it-IT" sz="2400" dirty="0" err="1"/>
              <a:t>observed</a:t>
            </a:r>
            <a:r>
              <a:rPr lang="it-IT" sz="2400" dirty="0"/>
              <a:t> </a:t>
            </a:r>
            <a:r>
              <a:rPr lang="it-IT" sz="2400" dirty="0" err="1"/>
              <a:t>by</a:t>
            </a:r>
            <a:r>
              <a:rPr lang="it-IT" sz="2400" dirty="0"/>
              <a:t> a </a:t>
            </a:r>
            <a:r>
              <a:rPr lang="it-IT" sz="2400" dirty="0" err="1"/>
              <a:t>polarizing</a:t>
            </a:r>
            <a:r>
              <a:rPr lang="it-IT" sz="2400" dirty="0"/>
              <a:t> microscope</a:t>
            </a:r>
            <a:r>
              <a:rPr lang="it-IT" dirty="0"/>
              <a:t>. </a:t>
            </a:r>
          </a:p>
        </p:txBody>
      </p:sp>
      <p:grpSp>
        <p:nvGrpSpPr>
          <p:cNvPr id="5" name="Gruppo 4"/>
          <p:cNvGrpSpPr/>
          <p:nvPr/>
        </p:nvGrpSpPr>
        <p:grpSpPr>
          <a:xfrm>
            <a:off x="1782729" y="2521858"/>
            <a:ext cx="8575397" cy="2903141"/>
            <a:chOff x="0" y="2775629"/>
            <a:chExt cx="8575397" cy="2903141"/>
          </a:xfrm>
        </p:grpSpPr>
        <p:pic>
          <p:nvPicPr>
            <p:cNvPr id="3" name="Immagine 2" descr="Schermata 2018-08-28 alle 18.13.50.png"/>
            <p:cNvPicPr>
              <a:picLocks noChangeAspect="1"/>
            </p:cNvPicPr>
            <p:nvPr/>
          </p:nvPicPr>
          <p:blipFill>
            <a:blip r:embed="rId2"/>
            <a:stretch>
              <a:fillRect/>
            </a:stretch>
          </p:blipFill>
          <p:spPr>
            <a:xfrm>
              <a:off x="0" y="2775629"/>
              <a:ext cx="4191000" cy="2903141"/>
            </a:xfrm>
            <a:prstGeom prst="rect">
              <a:avLst/>
            </a:prstGeom>
          </p:spPr>
        </p:pic>
        <p:pic>
          <p:nvPicPr>
            <p:cNvPr id="4" name="Immagine 3" descr="Schermata 2018-08-28 alle 18.14.04.png"/>
            <p:cNvPicPr>
              <a:picLocks noChangeAspect="1"/>
            </p:cNvPicPr>
            <p:nvPr/>
          </p:nvPicPr>
          <p:blipFill>
            <a:blip r:embed="rId3"/>
            <a:stretch>
              <a:fillRect/>
            </a:stretch>
          </p:blipFill>
          <p:spPr>
            <a:xfrm>
              <a:off x="4191000" y="2775629"/>
              <a:ext cx="4384397" cy="2903141"/>
            </a:xfrm>
            <a:prstGeom prst="rect">
              <a:avLst/>
            </a:prstGeom>
          </p:spPr>
        </p:pic>
      </p:grpSp>
    </p:spTree>
    <p:extLst>
      <p:ext uri="{BB962C8B-B14F-4D97-AF65-F5344CB8AC3E}">
        <p14:creationId xmlns:p14="http://schemas.microsoft.com/office/powerpoint/2010/main" val="37831277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52222" y="292983"/>
            <a:ext cx="8313399" cy="6186310"/>
          </a:xfrm>
          <a:prstGeom prst="rect">
            <a:avLst/>
          </a:prstGeom>
        </p:spPr>
        <p:txBody>
          <a:bodyPr wrap="square">
            <a:spAutoFit/>
          </a:bodyPr>
          <a:lstStyle/>
          <a:p>
            <a:r>
              <a:rPr lang="it-IT" b="1" dirty="0" err="1"/>
              <a:t>Amyloidosis</a:t>
            </a:r>
            <a:r>
              <a:rPr lang="it-IT" b="1" dirty="0"/>
              <a:t> </a:t>
            </a:r>
            <a:r>
              <a:rPr lang="it-IT" b="1" dirty="0" err="1"/>
              <a:t>Clinical</a:t>
            </a:r>
            <a:r>
              <a:rPr lang="it-IT" b="1" dirty="0"/>
              <a:t> </a:t>
            </a:r>
            <a:r>
              <a:rPr lang="it-IT" b="1" dirty="0" err="1"/>
              <a:t>Features</a:t>
            </a:r>
            <a:endParaRPr lang="it-IT" b="1" dirty="0"/>
          </a:p>
          <a:p>
            <a:r>
              <a:rPr lang="it-IT" dirty="0"/>
              <a:t>The </a:t>
            </a:r>
            <a:r>
              <a:rPr lang="it-IT" dirty="0" err="1"/>
              <a:t>presentation</a:t>
            </a:r>
            <a:r>
              <a:rPr lang="it-IT" dirty="0"/>
              <a:t> </a:t>
            </a:r>
            <a:r>
              <a:rPr lang="it-IT" dirty="0" err="1"/>
              <a:t>of</a:t>
            </a:r>
            <a:r>
              <a:rPr lang="it-IT" dirty="0"/>
              <a:t> </a:t>
            </a:r>
            <a:r>
              <a:rPr lang="it-IT" dirty="0" err="1"/>
              <a:t>amyloidosis</a:t>
            </a:r>
            <a:r>
              <a:rPr lang="it-IT" dirty="0"/>
              <a:t> </a:t>
            </a:r>
            <a:r>
              <a:rPr lang="it-IT" dirty="0" err="1"/>
              <a:t>is</a:t>
            </a:r>
            <a:r>
              <a:rPr lang="it-IT" dirty="0"/>
              <a:t> </a:t>
            </a:r>
            <a:r>
              <a:rPr lang="it-IT" dirty="0" err="1"/>
              <a:t>broad</a:t>
            </a:r>
            <a:r>
              <a:rPr lang="it-IT" dirty="0"/>
              <a:t> and </a:t>
            </a:r>
            <a:r>
              <a:rPr lang="it-IT" dirty="0" err="1"/>
              <a:t>depends</a:t>
            </a:r>
            <a:r>
              <a:rPr lang="it-IT" dirty="0"/>
              <a:t> on the site </a:t>
            </a:r>
            <a:r>
              <a:rPr lang="it-IT" dirty="0" err="1"/>
              <a:t>of</a:t>
            </a:r>
            <a:r>
              <a:rPr lang="it-IT" dirty="0"/>
              <a:t> </a:t>
            </a:r>
            <a:r>
              <a:rPr lang="it-IT" dirty="0" err="1"/>
              <a:t>amyloid</a:t>
            </a:r>
            <a:r>
              <a:rPr lang="it-IT" dirty="0"/>
              <a:t> </a:t>
            </a:r>
            <a:r>
              <a:rPr lang="it-IT" dirty="0" err="1"/>
              <a:t>accumulation</a:t>
            </a:r>
            <a:r>
              <a:rPr lang="it-IT" dirty="0"/>
              <a:t>. The </a:t>
            </a:r>
            <a:r>
              <a:rPr lang="it-IT" dirty="0" err="1"/>
              <a:t>kidney</a:t>
            </a:r>
            <a:r>
              <a:rPr lang="it-IT" dirty="0"/>
              <a:t> and </a:t>
            </a:r>
            <a:r>
              <a:rPr lang="it-IT" dirty="0" err="1"/>
              <a:t>heart</a:t>
            </a:r>
            <a:r>
              <a:rPr lang="it-IT" dirty="0"/>
              <a:t> are the </a:t>
            </a:r>
            <a:r>
              <a:rPr lang="it-IT" dirty="0" err="1"/>
              <a:t>most</a:t>
            </a:r>
            <a:r>
              <a:rPr lang="it-IT" dirty="0"/>
              <a:t> common </a:t>
            </a:r>
            <a:r>
              <a:rPr lang="it-IT" dirty="0" err="1"/>
              <a:t>organs</a:t>
            </a:r>
            <a:r>
              <a:rPr lang="it-IT" dirty="0"/>
              <a:t> </a:t>
            </a:r>
            <a:r>
              <a:rPr lang="it-IT" dirty="0" err="1"/>
              <a:t>involved</a:t>
            </a:r>
            <a:r>
              <a:rPr lang="it-IT" dirty="0"/>
              <a:t>.</a:t>
            </a:r>
          </a:p>
          <a:p>
            <a:endParaRPr lang="it-IT" dirty="0"/>
          </a:p>
          <a:p>
            <a:r>
              <a:rPr lang="it-IT" dirty="0" err="1"/>
              <a:t>Amyloid</a:t>
            </a:r>
            <a:r>
              <a:rPr lang="it-IT" dirty="0"/>
              <a:t> </a:t>
            </a:r>
            <a:r>
              <a:rPr lang="it-IT" dirty="0" err="1"/>
              <a:t>deposition</a:t>
            </a:r>
            <a:r>
              <a:rPr lang="it-IT" dirty="0"/>
              <a:t> in the </a:t>
            </a:r>
            <a:r>
              <a:rPr lang="it-IT" dirty="0" err="1"/>
              <a:t>kidneys</a:t>
            </a:r>
            <a:r>
              <a:rPr lang="it-IT" dirty="0"/>
              <a:t> can cause </a:t>
            </a:r>
            <a:r>
              <a:rPr lang="it-IT" dirty="0" err="1"/>
              <a:t>nephrotic</a:t>
            </a:r>
            <a:r>
              <a:rPr lang="it-IT" dirty="0"/>
              <a:t> </a:t>
            </a:r>
            <a:r>
              <a:rPr lang="it-IT" dirty="0" err="1"/>
              <a:t>syndrome</a:t>
            </a:r>
            <a:r>
              <a:rPr lang="it-IT" dirty="0"/>
              <a:t>, </a:t>
            </a:r>
            <a:r>
              <a:rPr lang="it-IT" dirty="0" err="1"/>
              <a:t>which</a:t>
            </a:r>
            <a:r>
              <a:rPr lang="it-IT" dirty="0"/>
              <a:t> </a:t>
            </a:r>
            <a:r>
              <a:rPr lang="it-IT" dirty="0" err="1"/>
              <a:t>results</a:t>
            </a:r>
            <a:r>
              <a:rPr lang="it-IT" dirty="0"/>
              <a:t> </a:t>
            </a:r>
            <a:r>
              <a:rPr lang="it-IT" dirty="0" err="1"/>
              <a:t>from</a:t>
            </a:r>
            <a:r>
              <a:rPr lang="it-IT" dirty="0"/>
              <a:t> a </a:t>
            </a:r>
            <a:r>
              <a:rPr lang="it-IT" dirty="0" err="1"/>
              <a:t>reduction</a:t>
            </a:r>
            <a:r>
              <a:rPr lang="it-IT" dirty="0"/>
              <a:t> in the </a:t>
            </a:r>
            <a:r>
              <a:rPr lang="it-IT" dirty="0" err="1"/>
              <a:t>kidney</a:t>
            </a:r>
            <a:r>
              <a:rPr lang="it-IT" dirty="0"/>
              <a:t>'</a:t>
            </a:r>
            <a:r>
              <a:rPr lang="it-IT" dirty="0" err="1"/>
              <a:t>s</a:t>
            </a:r>
            <a:r>
              <a:rPr lang="it-IT" dirty="0"/>
              <a:t> </a:t>
            </a:r>
            <a:r>
              <a:rPr lang="it-IT" dirty="0" err="1"/>
              <a:t>ability</a:t>
            </a:r>
            <a:r>
              <a:rPr lang="it-IT" dirty="0"/>
              <a:t> </a:t>
            </a:r>
            <a:r>
              <a:rPr lang="it-IT" dirty="0" err="1"/>
              <a:t>to</a:t>
            </a:r>
            <a:r>
              <a:rPr lang="it-IT" dirty="0"/>
              <a:t> </a:t>
            </a:r>
            <a:r>
              <a:rPr lang="it-IT" dirty="0" err="1"/>
              <a:t>filter</a:t>
            </a:r>
            <a:r>
              <a:rPr lang="it-IT" dirty="0"/>
              <a:t> and </a:t>
            </a:r>
            <a:r>
              <a:rPr lang="it-IT" dirty="0" err="1"/>
              <a:t>hold</a:t>
            </a:r>
            <a:r>
              <a:rPr lang="it-IT" dirty="0"/>
              <a:t> on </a:t>
            </a:r>
            <a:r>
              <a:rPr lang="it-IT" dirty="0" err="1"/>
              <a:t>to</a:t>
            </a:r>
            <a:r>
              <a:rPr lang="it-IT" dirty="0"/>
              <a:t> </a:t>
            </a:r>
            <a:r>
              <a:rPr lang="it-IT" dirty="0" err="1"/>
              <a:t>proteins</a:t>
            </a:r>
            <a:r>
              <a:rPr lang="it-IT" dirty="0"/>
              <a:t>. The </a:t>
            </a:r>
            <a:r>
              <a:rPr lang="it-IT" dirty="0" err="1"/>
              <a:t>nephrotic</a:t>
            </a:r>
            <a:r>
              <a:rPr lang="it-IT" dirty="0"/>
              <a:t> </a:t>
            </a:r>
            <a:r>
              <a:rPr lang="it-IT" dirty="0" err="1"/>
              <a:t>syndrome</a:t>
            </a:r>
            <a:r>
              <a:rPr lang="it-IT" dirty="0"/>
              <a:t> </a:t>
            </a:r>
            <a:r>
              <a:rPr lang="it-IT" dirty="0" err="1"/>
              <a:t>occurs</a:t>
            </a:r>
            <a:r>
              <a:rPr lang="it-IT" dirty="0"/>
              <a:t> </a:t>
            </a:r>
            <a:r>
              <a:rPr lang="it-IT" dirty="0" err="1"/>
              <a:t>with</a:t>
            </a:r>
            <a:r>
              <a:rPr lang="it-IT" dirty="0"/>
              <a:t> or </a:t>
            </a:r>
            <a:r>
              <a:rPr lang="it-IT" dirty="0" err="1"/>
              <a:t>without</a:t>
            </a:r>
            <a:r>
              <a:rPr lang="it-IT" dirty="0"/>
              <a:t> </a:t>
            </a:r>
            <a:r>
              <a:rPr lang="it-IT" dirty="0" err="1"/>
              <a:t>elevations</a:t>
            </a:r>
            <a:r>
              <a:rPr lang="it-IT" dirty="0"/>
              <a:t> in creatinine and </a:t>
            </a:r>
            <a:r>
              <a:rPr lang="it-IT" dirty="0" err="1"/>
              <a:t>blood</a:t>
            </a:r>
            <a:r>
              <a:rPr lang="it-IT" dirty="0"/>
              <a:t> urea </a:t>
            </a:r>
            <a:r>
              <a:rPr lang="it-IT" dirty="0" err="1"/>
              <a:t>concentration</a:t>
            </a:r>
            <a:r>
              <a:rPr lang="it-IT" dirty="0"/>
              <a:t>, </a:t>
            </a:r>
            <a:r>
              <a:rPr lang="it-IT" dirty="0" err="1"/>
              <a:t>two</a:t>
            </a:r>
            <a:r>
              <a:rPr lang="it-IT" dirty="0"/>
              <a:t> </a:t>
            </a:r>
            <a:r>
              <a:rPr lang="it-IT" dirty="0" err="1"/>
              <a:t>biochemical</a:t>
            </a:r>
            <a:r>
              <a:rPr lang="it-IT" dirty="0"/>
              <a:t> </a:t>
            </a:r>
            <a:r>
              <a:rPr lang="it-IT" dirty="0" err="1"/>
              <a:t>markers</a:t>
            </a:r>
            <a:r>
              <a:rPr lang="it-IT" dirty="0"/>
              <a:t> </a:t>
            </a:r>
            <a:r>
              <a:rPr lang="it-IT" dirty="0" err="1"/>
              <a:t>of</a:t>
            </a:r>
            <a:r>
              <a:rPr lang="it-IT" dirty="0"/>
              <a:t> </a:t>
            </a:r>
            <a:r>
              <a:rPr lang="it-IT" dirty="0" err="1"/>
              <a:t>kidney</a:t>
            </a:r>
            <a:r>
              <a:rPr lang="it-IT" dirty="0"/>
              <a:t> </a:t>
            </a:r>
            <a:r>
              <a:rPr lang="it-IT" dirty="0" err="1"/>
              <a:t>injury</a:t>
            </a:r>
            <a:r>
              <a:rPr lang="it-IT" dirty="0"/>
              <a:t>. In AA </a:t>
            </a:r>
            <a:r>
              <a:rPr lang="it-IT" dirty="0" err="1"/>
              <a:t>amyloidosis</a:t>
            </a:r>
            <a:r>
              <a:rPr lang="it-IT" dirty="0"/>
              <a:t>, the </a:t>
            </a:r>
            <a:r>
              <a:rPr lang="it-IT" dirty="0" err="1"/>
              <a:t>kidneys</a:t>
            </a:r>
            <a:r>
              <a:rPr lang="it-IT" dirty="0"/>
              <a:t> are </a:t>
            </a:r>
            <a:r>
              <a:rPr lang="it-IT" dirty="0" err="1"/>
              <a:t>involved</a:t>
            </a:r>
            <a:r>
              <a:rPr lang="it-IT" dirty="0"/>
              <a:t> in 91–96% </a:t>
            </a:r>
            <a:r>
              <a:rPr lang="it-IT" dirty="0" err="1"/>
              <a:t>of</a:t>
            </a:r>
            <a:r>
              <a:rPr lang="it-IT" dirty="0"/>
              <a:t> people, </a:t>
            </a:r>
            <a:r>
              <a:rPr lang="it-IT" dirty="0" err="1"/>
              <a:t>symptoms</a:t>
            </a:r>
            <a:r>
              <a:rPr lang="it-IT" dirty="0"/>
              <a:t> </a:t>
            </a:r>
            <a:r>
              <a:rPr lang="it-IT" dirty="0" err="1"/>
              <a:t>ranging</a:t>
            </a:r>
            <a:r>
              <a:rPr lang="it-IT" dirty="0"/>
              <a:t> </a:t>
            </a:r>
            <a:r>
              <a:rPr lang="it-IT" dirty="0" err="1"/>
              <a:t>from</a:t>
            </a:r>
            <a:r>
              <a:rPr lang="it-IT" dirty="0"/>
              <a:t> </a:t>
            </a:r>
            <a:r>
              <a:rPr lang="it-IT" dirty="0" err="1"/>
              <a:t>protein</a:t>
            </a:r>
            <a:r>
              <a:rPr lang="it-IT" dirty="0"/>
              <a:t> in the urine </a:t>
            </a:r>
            <a:r>
              <a:rPr lang="it-IT" dirty="0" err="1"/>
              <a:t>to</a:t>
            </a:r>
            <a:r>
              <a:rPr lang="it-IT" dirty="0"/>
              <a:t> </a:t>
            </a:r>
            <a:r>
              <a:rPr lang="it-IT" dirty="0" err="1"/>
              <a:t>nephrotic</a:t>
            </a:r>
            <a:r>
              <a:rPr lang="it-IT" dirty="0"/>
              <a:t> </a:t>
            </a:r>
            <a:r>
              <a:rPr lang="it-IT" dirty="0" err="1"/>
              <a:t>syndrome</a:t>
            </a:r>
            <a:r>
              <a:rPr lang="it-IT" dirty="0"/>
              <a:t> and </a:t>
            </a:r>
            <a:r>
              <a:rPr lang="it-IT" dirty="0" err="1"/>
              <a:t>rarely</a:t>
            </a:r>
            <a:r>
              <a:rPr lang="it-IT" dirty="0"/>
              <a:t> </a:t>
            </a:r>
            <a:r>
              <a:rPr lang="it-IT" dirty="0" err="1"/>
              <a:t>renal</a:t>
            </a:r>
            <a:r>
              <a:rPr lang="it-IT" dirty="0"/>
              <a:t> </a:t>
            </a:r>
            <a:r>
              <a:rPr lang="it-IT" dirty="0" err="1"/>
              <a:t>insufficiency</a:t>
            </a:r>
            <a:r>
              <a:rPr lang="it-IT" dirty="0"/>
              <a:t>.</a:t>
            </a:r>
          </a:p>
          <a:p>
            <a:endParaRPr lang="it-IT" dirty="0"/>
          </a:p>
          <a:p>
            <a:r>
              <a:rPr lang="it-IT" dirty="0" err="1"/>
              <a:t>Amyloid</a:t>
            </a:r>
            <a:r>
              <a:rPr lang="it-IT" dirty="0"/>
              <a:t> </a:t>
            </a:r>
            <a:r>
              <a:rPr lang="it-IT" dirty="0" err="1"/>
              <a:t>deposition</a:t>
            </a:r>
            <a:r>
              <a:rPr lang="it-IT" dirty="0"/>
              <a:t> in the </a:t>
            </a:r>
            <a:r>
              <a:rPr lang="it-IT" dirty="0" err="1"/>
              <a:t>heart</a:t>
            </a:r>
            <a:r>
              <a:rPr lang="it-IT" dirty="0"/>
              <a:t> can cause </a:t>
            </a:r>
            <a:r>
              <a:rPr lang="it-IT" dirty="0" err="1"/>
              <a:t>both</a:t>
            </a:r>
            <a:r>
              <a:rPr lang="it-IT" dirty="0"/>
              <a:t> </a:t>
            </a:r>
            <a:r>
              <a:rPr lang="it-IT" dirty="0" err="1"/>
              <a:t>diastolic</a:t>
            </a:r>
            <a:r>
              <a:rPr lang="it-IT" dirty="0"/>
              <a:t> and </a:t>
            </a:r>
            <a:r>
              <a:rPr lang="it-IT" dirty="0" err="1"/>
              <a:t>systolic</a:t>
            </a:r>
            <a:r>
              <a:rPr lang="it-IT" dirty="0"/>
              <a:t> </a:t>
            </a:r>
            <a:r>
              <a:rPr lang="it-IT" dirty="0" err="1"/>
              <a:t>heart</a:t>
            </a:r>
            <a:r>
              <a:rPr lang="it-IT" dirty="0"/>
              <a:t> </a:t>
            </a:r>
            <a:r>
              <a:rPr lang="it-IT" dirty="0" err="1"/>
              <a:t>failure</a:t>
            </a:r>
            <a:r>
              <a:rPr lang="it-IT" dirty="0"/>
              <a:t>. EKG </a:t>
            </a:r>
            <a:r>
              <a:rPr lang="it-IT" dirty="0" err="1"/>
              <a:t>changes</a:t>
            </a:r>
            <a:r>
              <a:rPr lang="it-IT" dirty="0"/>
              <a:t> </a:t>
            </a:r>
            <a:r>
              <a:rPr lang="it-IT" dirty="0" err="1"/>
              <a:t>may</a:t>
            </a:r>
            <a:r>
              <a:rPr lang="it-IT" dirty="0"/>
              <a:t> </a:t>
            </a:r>
            <a:r>
              <a:rPr lang="it-IT" dirty="0" err="1"/>
              <a:t>be</a:t>
            </a:r>
            <a:r>
              <a:rPr lang="it-IT" dirty="0"/>
              <a:t> </a:t>
            </a:r>
            <a:r>
              <a:rPr lang="it-IT" dirty="0" err="1"/>
              <a:t>present</a:t>
            </a:r>
            <a:r>
              <a:rPr lang="it-IT" dirty="0"/>
              <a:t>, </a:t>
            </a:r>
            <a:r>
              <a:rPr lang="it-IT" dirty="0" err="1"/>
              <a:t>showing</a:t>
            </a:r>
            <a:r>
              <a:rPr lang="it-IT" dirty="0"/>
              <a:t> low </a:t>
            </a:r>
            <a:r>
              <a:rPr lang="it-IT" dirty="0" err="1"/>
              <a:t>voltage</a:t>
            </a:r>
            <a:r>
              <a:rPr lang="it-IT" dirty="0"/>
              <a:t> and </a:t>
            </a:r>
            <a:r>
              <a:rPr lang="it-IT" dirty="0" err="1"/>
              <a:t>conduction</a:t>
            </a:r>
            <a:r>
              <a:rPr lang="it-IT" dirty="0"/>
              <a:t> </a:t>
            </a:r>
            <a:r>
              <a:rPr lang="it-IT" dirty="0" err="1"/>
              <a:t>abnormalities</a:t>
            </a:r>
            <a:r>
              <a:rPr lang="it-IT" dirty="0"/>
              <a:t> </a:t>
            </a:r>
            <a:r>
              <a:rPr lang="it-IT" dirty="0" err="1"/>
              <a:t>like</a:t>
            </a:r>
            <a:r>
              <a:rPr lang="it-IT" dirty="0"/>
              <a:t> </a:t>
            </a:r>
            <a:r>
              <a:rPr lang="it-IT" dirty="0" err="1"/>
              <a:t>atrioventricular</a:t>
            </a:r>
            <a:r>
              <a:rPr lang="it-IT" dirty="0"/>
              <a:t> block or </a:t>
            </a:r>
            <a:r>
              <a:rPr lang="it-IT" dirty="0" err="1"/>
              <a:t>sinus</a:t>
            </a:r>
            <a:r>
              <a:rPr lang="it-IT" dirty="0"/>
              <a:t> </a:t>
            </a:r>
            <a:r>
              <a:rPr lang="it-IT" dirty="0" err="1"/>
              <a:t>node</a:t>
            </a:r>
            <a:r>
              <a:rPr lang="it-IT" dirty="0"/>
              <a:t> </a:t>
            </a:r>
            <a:r>
              <a:rPr lang="it-IT" dirty="0" err="1"/>
              <a:t>dysfunction</a:t>
            </a:r>
            <a:r>
              <a:rPr lang="it-IT" dirty="0"/>
              <a:t>. On </a:t>
            </a:r>
            <a:r>
              <a:rPr lang="it-IT" dirty="0" err="1"/>
              <a:t>echocardiography</a:t>
            </a:r>
            <a:r>
              <a:rPr lang="it-IT" dirty="0"/>
              <a:t>, the </a:t>
            </a:r>
            <a:r>
              <a:rPr lang="it-IT" dirty="0" err="1"/>
              <a:t>heart</a:t>
            </a:r>
            <a:r>
              <a:rPr lang="it-IT" dirty="0"/>
              <a:t> </a:t>
            </a:r>
            <a:r>
              <a:rPr lang="it-IT" dirty="0" err="1"/>
              <a:t>shows</a:t>
            </a:r>
            <a:r>
              <a:rPr lang="it-IT" dirty="0"/>
              <a:t> a </a:t>
            </a:r>
            <a:r>
              <a:rPr lang="it-IT" dirty="0" err="1"/>
              <a:t>restrictive</a:t>
            </a:r>
            <a:r>
              <a:rPr lang="it-IT" dirty="0"/>
              <a:t> </a:t>
            </a:r>
            <a:r>
              <a:rPr lang="it-IT" dirty="0" err="1"/>
              <a:t>filling</a:t>
            </a:r>
            <a:r>
              <a:rPr lang="it-IT" dirty="0"/>
              <a:t> pattern, </a:t>
            </a:r>
            <a:r>
              <a:rPr lang="it-IT" dirty="0" err="1"/>
              <a:t>with</a:t>
            </a:r>
            <a:r>
              <a:rPr lang="it-IT" dirty="0"/>
              <a:t> </a:t>
            </a:r>
            <a:r>
              <a:rPr lang="it-IT" dirty="0" err="1"/>
              <a:t>normal</a:t>
            </a:r>
            <a:r>
              <a:rPr lang="it-IT" dirty="0"/>
              <a:t> </a:t>
            </a:r>
            <a:r>
              <a:rPr lang="it-IT" dirty="0" err="1"/>
              <a:t>to</a:t>
            </a:r>
            <a:r>
              <a:rPr lang="it-IT" dirty="0"/>
              <a:t> </a:t>
            </a:r>
            <a:r>
              <a:rPr lang="it-IT" dirty="0" err="1"/>
              <a:t>mildly</a:t>
            </a:r>
            <a:r>
              <a:rPr lang="it-IT" dirty="0"/>
              <a:t> </a:t>
            </a:r>
            <a:r>
              <a:rPr lang="it-IT" dirty="0" err="1"/>
              <a:t>reduced</a:t>
            </a:r>
            <a:r>
              <a:rPr lang="it-IT" dirty="0"/>
              <a:t> </a:t>
            </a:r>
            <a:r>
              <a:rPr lang="it-IT" dirty="0" err="1"/>
              <a:t>systolic</a:t>
            </a:r>
            <a:r>
              <a:rPr lang="it-IT" dirty="0"/>
              <a:t> </a:t>
            </a:r>
            <a:r>
              <a:rPr lang="it-IT" dirty="0" err="1"/>
              <a:t>function</a:t>
            </a:r>
            <a:r>
              <a:rPr lang="it-IT" dirty="0"/>
              <a:t>. AA </a:t>
            </a:r>
            <a:r>
              <a:rPr lang="it-IT" dirty="0" err="1"/>
              <a:t>amyloidosis</a:t>
            </a:r>
            <a:r>
              <a:rPr lang="it-IT" dirty="0"/>
              <a:t> </a:t>
            </a:r>
            <a:r>
              <a:rPr lang="it-IT" dirty="0" err="1"/>
              <a:t>usually</a:t>
            </a:r>
            <a:r>
              <a:rPr lang="it-IT" dirty="0"/>
              <a:t> </a:t>
            </a:r>
            <a:r>
              <a:rPr lang="it-IT" dirty="0" err="1"/>
              <a:t>spares</a:t>
            </a:r>
            <a:r>
              <a:rPr lang="it-IT" dirty="0"/>
              <a:t> the </a:t>
            </a:r>
            <a:r>
              <a:rPr lang="it-IT" dirty="0" err="1"/>
              <a:t>heart</a:t>
            </a:r>
            <a:r>
              <a:rPr lang="it-IT" dirty="0"/>
              <a:t>.</a:t>
            </a:r>
          </a:p>
          <a:p>
            <a:endParaRPr lang="it-IT" dirty="0"/>
          </a:p>
          <a:p>
            <a:r>
              <a:rPr lang="it-IT" dirty="0"/>
              <a:t>People </a:t>
            </a:r>
            <a:r>
              <a:rPr lang="it-IT" dirty="0" err="1"/>
              <a:t>with</a:t>
            </a:r>
            <a:r>
              <a:rPr lang="it-IT" dirty="0"/>
              <a:t> </a:t>
            </a:r>
            <a:r>
              <a:rPr lang="it-IT" dirty="0" err="1"/>
              <a:t>amyloidosis</a:t>
            </a:r>
            <a:r>
              <a:rPr lang="it-IT" dirty="0"/>
              <a:t> do </a:t>
            </a:r>
            <a:r>
              <a:rPr lang="it-IT" dirty="0" err="1"/>
              <a:t>not</a:t>
            </a:r>
            <a:r>
              <a:rPr lang="it-IT" dirty="0"/>
              <a:t> </a:t>
            </a:r>
            <a:r>
              <a:rPr lang="it-IT" dirty="0" err="1"/>
              <a:t>get</a:t>
            </a:r>
            <a:r>
              <a:rPr lang="it-IT" dirty="0"/>
              <a:t> </a:t>
            </a:r>
            <a:r>
              <a:rPr lang="it-IT" dirty="0" err="1"/>
              <a:t>central</a:t>
            </a:r>
            <a:r>
              <a:rPr lang="it-IT" dirty="0"/>
              <a:t> </a:t>
            </a:r>
            <a:r>
              <a:rPr lang="it-IT" dirty="0" err="1"/>
              <a:t>nervous</a:t>
            </a:r>
            <a:r>
              <a:rPr lang="it-IT" dirty="0"/>
              <a:t> system </a:t>
            </a:r>
            <a:r>
              <a:rPr lang="it-IT" dirty="0" err="1"/>
              <a:t>involvement</a:t>
            </a:r>
            <a:r>
              <a:rPr lang="it-IT" dirty="0"/>
              <a:t> </a:t>
            </a:r>
            <a:r>
              <a:rPr lang="it-IT" dirty="0" err="1"/>
              <a:t>but</a:t>
            </a:r>
            <a:r>
              <a:rPr lang="it-IT" dirty="0"/>
              <a:t> can </a:t>
            </a:r>
            <a:r>
              <a:rPr lang="it-IT" dirty="0" err="1"/>
              <a:t>develop</a:t>
            </a:r>
            <a:r>
              <a:rPr lang="it-IT" dirty="0"/>
              <a:t> </a:t>
            </a:r>
            <a:r>
              <a:rPr lang="it-IT" dirty="0" err="1"/>
              <a:t>sensory</a:t>
            </a:r>
            <a:r>
              <a:rPr lang="it-IT" dirty="0"/>
              <a:t> and </a:t>
            </a:r>
            <a:r>
              <a:rPr lang="it-IT" dirty="0" err="1"/>
              <a:t>autonomic</a:t>
            </a:r>
            <a:r>
              <a:rPr lang="it-IT" dirty="0"/>
              <a:t> </a:t>
            </a:r>
            <a:r>
              <a:rPr lang="it-IT" dirty="0" err="1"/>
              <a:t>neuropathies</a:t>
            </a:r>
            <a:r>
              <a:rPr lang="it-IT" dirty="0"/>
              <a:t>. </a:t>
            </a:r>
            <a:r>
              <a:rPr lang="it-IT" dirty="0" err="1"/>
              <a:t>Sensory</a:t>
            </a:r>
            <a:r>
              <a:rPr lang="it-IT" dirty="0"/>
              <a:t> </a:t>
            </a:r>
            <a:r>
              <a:rPr lang="it-IT" dirty="0" err="1"/>
              <a:t>neuropathy</a:t>
            </a:r>
            <a:r>
              <a:rPr lang="it-IT" dirty="0"/>
              <a:t> </a:t>
            </a:r>
            <a:r>
              <a:rPr lang="it-IT" dirty="0" err="1"/>
              <a:t>develops</a:t>
            </a:r>
            <a:r>
              <a:rPr lang="it-IT" dirty="0"/>
              <a:t> in a </a:t>
            </a:r>
            <a:r>
              <a:rPr lang="it-IT" dirty="0" err="1"/>
              <a:t>symmetrical</a:t>
            </a:r>
            <a:r>
              <a:rPr lang="it-IT" dirty="0"/>
              <a:t> pattern and </a:t>
            </a:r>
            <a:r>
              <a:rPr lang="it-IT" dirty="0" err="1"/>
              <a:t>progresses</a:t>
            </a:r>
            <a:r>
              <a:rPr lang="it-IT" dirty="0"/>
              <a:t> in a </a:t>
            </a:r>
            <a:r>
              <a:rPr lang="it-IT" dirty="0" err="1"/>
              <a:t>distal</a:t>
            </a:r>
            <a:r>
              <a:rPr lang="it-IT" dirty="0"/>
              <a:t> </a:t>
            </a:r>
            <a:r>
              <a:rPr lang="it-IT" dirty="0" err="1"/>
              <a:t>to</a:t>
            </a:r>
            <a:r>
              <a:rPr lang="it-IT" dirty="0"/>
              <a:t> </a:t>
            </a:r>
            <a:r>
              <a:rPr lang="it-IT" dirty="0" err="1"/>
              <a:t>proximal</a:t>
            </a:r>
            <a:r>
              <a:rPr lang="it-IT" dirty="0"/>
              <a:t> </a:t>
            </a:r>
            <a:r>
              <a:rPr lang="it-IT" dirty="0" err="1"/>
              <a:t>manner</a:t>
            </a:r>
            <a:r>
              <a:rPr lang="it-IT" dirty="0"/>
              <a:t>. </a:t>
            </a:r>
            <a:r>
              <a:rPr lang="it-IT" dirty="0" err="1"/>
              <a:t>Autonomic</a:t>
            </a:r>
            <a:r>
              <a:rPr lang="it-IT" dirty="0"/>
              <a:t> </a:t>
            </a:r>
            <a:r>
              <a:rPr lang="it-IT" dirty="0" err="1"/>
              <a:t>neuropathy</a:t>
            </a:r>
            <a:r>
              <a:rPr lang="it-IT" dirty="0"/>
              <a:t> can </a:t>
            </a:r>
            <a:r>
              <a:rPr lang="it-IT" dirty="0" err="1"/>
              <a:t>present</a:t>
            </a:r>
            <a:r>
              <a:rPr lang="it-IT" dirty="0"/>
              <a:t> </a:t>
            </a:r>
            <a:r>
              <a:rPr lang="it-IT" dirty="0" err="1"/>
              <a:t>as</a:t>
            </a:r>
            <a:r>
              <a:rPr lang="it-IT" dirty="0"/>
              <a:t> </a:t>
            </a:r>
            <a:r>
              <a:rPr lang="it-IT" dirty="0" err="1"/>
              <a:t>orthostatic</a:t>
            </a:r>
            <a:r>
              <a:rPr lang="it-IT" dirty="0"/>
              <a:t> </a:t>
            </a:r>
            <a:r>
              <a:rPr lang="it-IT" dirty="0" err="1"/>
              <a:t>hypotension</a:t>
            </a:r>
            <a:r>
              <a:rPr lang="it-IT" dirty="0"/>
              <a:t> </a:t>
            </a:r>
            <a:r>
              <a:rPr lang="it-IT" dirty="0" err="1"/>
              <a:t>but</a:t>
            </a:r>
            <a:r>
              <a:rPr lang="it-IT" dirty="0"/>
              <a:t> </a:t>
            </a:r>
            <a:r>
              <a:rPr lang="it-IT" dirty="0" err="1"/>
              <a:t>may</a:t>
            </a:r>
            <a:r>
              <a:rPr lang="it-IT" dirty="0"/>
              <a:t> </a:t>
            </a:r>
            <a:r>
              <a:rPr lang="it-IT" dirty="0" err="1"/>
              <a:t>manifest</a:t>
            </a:r>
            <a:r>
              <a:rPr lang="it-IT" dirty="0"/>
              <a:t> more </a:t>
            </a:r>
            <a:r>
              <a:rPr lang="it-IT" dirty="0" err="1"/>
              <a:t>gradually</a:t>
            </a:r>
            <a:r>
              <a:rPr lang="it-IT" dirty="0"/>
              <a:t> </a:t>
            </a:r>
            <a:r>
              <a:rPr lang="it-IT" dirty="0" err="1"/>
              <a:t>with</a:t>
            </a:r>
            <a:r>
              <a:rPr lang="it-IT" dirty="0"/>
              <a:t> </a:t>
            </a:r>
            <a:r>
              <a:rPr lang="it-IT" dirty="0" err="1"/>
              <a:t>nonspecific</a:t>
            </a:r>
            <a:r>
              <a:rPr lang="it-IT" dirty="0"/>
              <a:t> </a:t>
            </a:r>
            <a:r>
              <a:rPr lang="it-IT" dirty="0" err="1"/>
              <a:t>gastrointestinal</a:t>
            </a:r>
            <a:r>
              <a:rPr lang="it-IT" dirty="0"/>
              <a:t> </a:t>
            </a:r>
            <a:r>
              <a:rPr lang="it-IT" dirty="0" err="1"/>
              <a:t>symptoms</a:t>
            </a:r>
            <a:r>
              <a:rPr lang="it-IT" dirty="0"/>
              <a:t> </a:t>
            </a:r>
            <a:r>
              <a:rPr lang="it-IT" dirty="0" err="1"/>
              <a:t>like</a:t>
            </a:r>
            <a:r>
              <a:rPr lang="it-IT" dirty="0"/>
              <a:t> </a:t>
            </a:r>
            <a:r>
              <a:rPr lang="it-IT" dirty="0" err="1"/>
              <a:t>constipation</a:t>
            </a:r>
            <a:r>
              <a:rPr lang="it-IT" dirty="0"/>
              <a:t>, nausea, or </a:t>
            </a:r>
            <a:r>
              <a:rPr lang="it-IT" dirty="0" err="1"/>
              <a:t>early</a:t>
            </a:r>
            <a:r>
              <a:rPr lang="it-IT" dirty="0"/>
              <a:t> </a:t>
            </a:r>
            <a:r>
              <a:rPr lang="it-IT" dirty="0" err="1"/>
              <a:t>satiety</a:t>
            </a:r>
            <a:r>
              <a:rPr lang="it-IT" dirty="0"/>
              <a:t>.</a:t>
            </a:r>
          </a:p>
        </p:txBody>
      </p:sp>
    </p:spTree>
    <p:extLst>
      <p:ext uri="{BB962C8B-B14F-4D97-AF65-F5344CB8AC3E}">
        <p14:creationId xmlns:p14="http://schemas.microsoft.com/office/powerpoint/2010/main" val="18123340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23284" y="295365"/>
            <a:ext cx="8138972" cy="923330"/>
          </a:xfrm>
          <a:prstGeom prst="rect">
            <a:avLst/>
          </a:prstGeom>
        </p:spPr>
        <p:txBody>
          <a:bodyPr wrap="square">
            <a:spAutoFit/>
          </a:bodyPr>
          <a:lstStyle/>
          <a:p>
            <a:r>
              <a:rPr lang="it-IT" b="1" dirty="0" err="1"/>
              <a:t>Skin</a:t>
            </a:r>
            <a:r>
              <a:rPr lang="it-IT" b="1" dirty="0"/>
              <a:t> </a:t>
            </a:r>
            <a:r>
              <a:rPr lang="it-IT" b="1" dirty="0" err="1"/>
              <a:t>features</a:t>
            </a:r>
            <a:r>
              <a:rPr lang="it-IT" b="1" dirty="0"/>
              <a:t> </a:t>
            </a:r>
            <a:r>
              <a:rPr lang="it-IT" b="1" dirty="0" err="1"/>
              <a:t>of</a:t>
            </a:r>
            <a:r>
              <a:rPr lang="it-IT" b="1" dirty="0"/>
              <a:t> </a:t>
            </a:r>
            <a:r>
              <a:rPr lang="it-IT" b="1" dirty="0" err="1"/>
              <a:t>amyloidosis</a:t>
            </a:r>
            <a:r>
              <a:rPr lang="it-IT" b="1" dirty="0"/>
              <a:t> </a:t>
            </a:r>
            <a:r>
              <a:rPr lang="it-IT" b="1" dirty="0" err="1"/>
              <a:t>cutis</a:t>
            </a:r>
            <a:r>
              <a:rPr lang="it-IT" b="1" dirty="0"/>
              <a:t> </a:t>
            </a:r>
            <a:r>
              <a:rPr lang="it-IT" b="1" dirty="0" err="1"/>
              <a:t>dyschromica</a:t>
            </a:r>
            <a:r>
              <a:rPr lang="it-IT" dirty="0"/>
              <a:t>. </a:t>
            </a:r>
            <a:r>
              <a:rPr lang="it-IT" dirty="0" err="1"/>
              <a:t>Hyperpigmented</a:t>
            </a:r>
            <a:r>
              <a:rPr lang="it-IT" dirty="0"/>
              <a:t> and </a:t>
            </a:r>
            <a:r>
              <a:rPr lang="it-IT" dirty="0" err="1"/>
              <a:t>hypopigmented</a:t>
            </a:r>
            <a:r>
              <a:rPr lang="it-IT" dirty="0"/>
              <a:t> </a:t>
            </a:r>
            <a:r>
              <a:rPr lang="it-IT" dirty="0" err="1"/>
              <a:t>macules</a:t>
            </a:r>
            <a:r>
              <a:rPr lang="it-IT" dirty="0"/>
              <a:t> on (A) </a:t>
            </a:r>
            <a:r>
              <a:rPr lang="it-IT" dirty="0" err="1"/>
              <a:t>lower</a:t>
            </a:r>
            <a:r>
              <a:rPr lang="it-IT" dirty="0"/>
              <a:t> </a:t>
            </a:r>
            <a:r>
              <a:rPr lang="it-IT" dirty="0" err="1"/>
              <a:t>legs</a:t>
            </a:r>
            <a:r>
              <a:rPr lang="it-IT" dirty="0"/>
              <a:t>, (</a:t>
            </a:r>
            <a:r>
              <a:rPr lang="it-IT" dirty="0" err="1"/>
              <a:t>B</a:t>
            </a:r>
            <a:r>
              <a:rPr lang="it-IT" dirty="0"/>
              <a:t>) back and </a:t>
            </a:r>
            <a:r>
              <a:rPr lang="it-IT" dirty="0" err="1"/>
              <a:t>waist</a:t>
            </a:r>
            <a:r>
              <a:rPr lang="it-IT" dirty="0"/>
              <a:t>, (</a:t>
            </a:r>
            <a:r>
              <a:rPr lang="it-IT" dirty="0" err="1"/>
              <a:t>C</a:t>
            </a:r>
            <a:r>
              <a:rPr lang="it-IT" dirty="0"/>
              <a:t>) </a:t>
            </a:r>
            <a:r>
              <a:rPr lang="it-IT" dirty="0" err="1"/>
              <a:t>waist</a:t>
            </a:r>
            <a:r>
              <a:rPr lang="it-IT" dirty="0"/>
              <a:t>. (</a:t>
            </a:r>
            <a:r>
              <a:rPr lang="it-IT" dirty="0" err="1"/>
              <a:t>D</a:t>
            </a:r>
            <a:r>
              <a:rPr lang="it-IT" dirty="0"/>
              <a:t>) </a:t>
            </a:r>
            <a:r>
              <a:rPr lang="it-IT" dirty="0" err="1"/>
              <a:t>Individual</a:t>
            </a:r>
            <a:r>
              <a:rPr lang="it-IT" dirty="0"/>
              <a:t> </a:t>
            </a:r>
            <a:r>
              <a:rPr lang="it-IT" dirty="0" err="1"/>
              <a:t>blisters</a:t>
            </a:r>
            <a:r>
              <a:rPr lang="it-IT" dirty="0"/>
              <a:t> on upper </a:t>
            </a:r>
            <a:r>
              <a:rPr lang="it-IT" dirty="0" err="1"/>
              <a:t>arm</a:t>
            </a:r>
            <a:endParaRPr lang="it-IT" dirty="0"/>
          </a:p>
        </p:txBody>
      </p:sp>
      <p:pic>
        <p:nvPicPr>
          <p:cNvPr id="3" name="Immagine 2" descr="Schermata 2018-09-23 alle 15.20.58.png"/>
          <p:cNvPicPr>
            <a:picLocks noChangeAspect="1"/>
          </p:cNvPicPr>
          <p:nvPr/>
        </p:nvPicPr>
        <p:blipFill>
          <a:blip r:embed="rId2"/>
          <a:stretch>
            <a:fillRect/>
          </a:stretch>
        </p:blipFill>
        <p:spPr>
          <a:xfrm>
            <a:off x="2718920" y="1374064"/>
            <a:ext cx="7443337" cy="5109541"/>
          </a:xfrm>
          <a:prstGeom prst="rect">
            <a:avLst/>
          </a:prstGeom>
        </p:spPr>
      </p:pic>
    </p:spTree>
    <p:extLst>
      <p:ext uri="{BB962C8B-B14F-4D97-AF65-F5344CB8AC3E}">
        <p14:creationId xmlns:p14="http://schemas.microsoft.com/office/powerpoint/2010/main" val="295050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06612" y="856288"/>
            <a:ext cx="7752281" cy="4401205"/>
          </a:xfrm>
          <a:prstGeom prst="rect">
            <a:avLst/>
          </a:prstGeom>
        </p:spPr>
        <p:txBody>
          <a:bodyPr wrap="square">
            <a:spAutoFit/>
          </a:bodyPr>
          <a:lstStyle/>
          <a:p>
            <a:r>
              <a:rPr lang="it-IT" sz="2000" b="1" dirty="0"/>
              <a:t>Acute </a:t>
            </a:r>
            <a:r>
              <a:rPr lang="it-IT" sz="2000" b="1" dirty="0" err="1"/>
              <a:t>rejection</a:t>
            </a:r>
            <a:r>
              <a:rPr lang="it-IT" sz="2000" b="1" dirty="0"/>
              <a:t> </a:t>
            </a:r>
            <a:r>
              <a:rPr lang="it-IT" sz="2000" dirty="0" err="1"/>
              <a:t>is</a:t>
            </a:r>
            <a:r>
              <a:rPr lang="it-IT" sz="2000" dirty="0"/>
              <a:t> </a:t>
            </a:r>
            <a:r>
              <a:rPr lang="it-IT" sz="2000" dirty="0" err="1"/>
              <a:t>mediated</a:t>
            </a:r>
            <a:r>
              <a:rPr lang="it-IT" sz="2000" dirty="0"/>
              <a:t> </a:t>
            </a:r>
            <a:r>
              <a:rPr lang="it-IT" sz="2000" dirty="0" err="1"/>
              <a:t>by</a:t>
            </a:r>
            <a:r>
              <a:rPr lang="it-IT" sz="2000" dirty="0"/>
              <a:t> </a:t>
            </a:r>
            <a:r>
              <a:rPr lang="it-IT" sz="2000" dirty="0" err="1"/>
              <a:t>T</a:t>
            </a:r>
            <a:r>
              <a:rPr lang="it-IT" sz="2000" dirty="0"/>
              <a:t> </a:t>
            </a:r>
            <a:r>
              <a:rPr lang="it-IT" sz="2000" dirty="0" err="1"/>
              <a:t>cells</a:t>
            </a:r>
            <a:r>
              <a:rPr lang="it-IT" sz="2000" dirty="0"/>
              <a:t> and </a:t>
            </a:r>
            <a:r>
              <a:rPr lang="it-IT" sz="2000" dirty="0" err="1"/>
              <a:t>antibodies</a:t>
            </a:r>
            <a:r>
              <a:rPr lang="it-IT" sz="2000" dirty="0"/>
              <a:t> </a:t>
            </a:r>
            <a:r>
              <a:rPr lang="it-IT" sz="2000" dirty="0" err="1"/>
              <a:t>that</a:t>
            </a:r>
            <a:r>
              <a:rPr lang="it-IT" sz="2000" dirty="0"/>
              <a:t> are </a:t>
            </a:r>
            <a:r>
              <a:rPr lang="it-IT" sz="2000" dirty="0" err="1"/>
              <a:t>activated</a:t>
            </a:r>
            <a:r>
              <a:rPr lang="it-IT" sz="2000" dirty="0"/>
              <a:t> </a:t>
            </a:r>
            <a:r>
              <a:rPr lang="it-IT" sz="2000" dirty="0" err="1"/>
              <a:t>by</a:t>
            </a:r>
            <a:r>
              <a:rPr lang="it-IT" sz="2000" dirty="0"/>
              <a:t> </a:t>
            </a:r>
            <a:r>
              <a:rPr lang="it-IT" sz="2000" dirty="0" err="1"/>
              <a:t>alloantigens</a:t>
            </a:r>
            <a:r>
              <a:rPr lang="it-IT" sz="2000" dirty="0"/>
              <a:t> in the </a:t>
            </a:r>
            <a:r>
              <a:rPr lang="it-IT" sz="2000" dirty="0" err="1"/>
              <a:t>graft</a:t>
            </a:r>
            <a:r>
              <a:rPr lang="it-IT" sz="2000" dirty="0"/>
              <a:t>. </a:t>
            </a:r>
            <a:r>
              <a:rPr lang="it-IT" sz="2000" dirty="0" err="1"/>
              <a:t>It</a:t>
            </a:r>
            <a:r>
              <a:rPr lang="it-IT" sz="2000" dirty="0"/>
              <a:t> </a:t>
            </a:r>
            <a:r>
              <a:rPr lang="it-IT" sz="2000" dirty="0" err="1"/>
              <a:t>occurs</a:t>
            </a:r>
            <a:r>
              <a:rPr lang="it-IT" sz="2000" dirty="0"/>
              <a:t> </a:t>
            </a:r>
            <a:r>
              <a:rPr lang="it-IT" sz="2000" dirty="0" err="1"/>
              <a:t>within</a:t>
            </a:r>
            <a:r>
              <a:rPr lang="it-IT" sz="2000" dirty="0"/>
              <a:t> </a:t>
            </a:r>
            <a:r>
              <a:rPr lang="it-IT" sz="2000" dirty="0" err="1"/>
              <a:t>days</a:t>
            </a:r>
            <a:r>
              <a:rPr lang="it-IT" sz="2000" dirty="0"/>
              <a:t> or </a:t>
            </a:r>
            <a:r>
              <a:rPr lang="it-IT" sz="2000" dirty="0" err="1"/>
              <a:t>weeks</a:t>
            </a:r>
            <a:r>
              <a:rPr lang="it-IT" sz="2000" dirty="0"/>
              <a:t> </a:t>
            </a:r>
            <a:r>
              <a:rPr lang="it-IT" sz="2000" dirty="0" err="1"/>
              <a:t>after</a:t>
            </a:r>
            <a:r>
              <a:rPr lang="it-IT" sz="2000" dirty="0"/>
              <a:t> </a:t>
            </a:r>
            <a:r>
              <a:rPr lang="it-IT" sz="2000" dirty="0" err="1"/>
              <a:t>transplantation</a:t>
            </a:r>
            <a:r>
              <a:rPr lang="it-IT" sz="2000" dirty="0"/>
              <a:t>, and </a:t>
            </a:r>
            <a:r>
              <a:rPr lang="it-IT" sz="2000" dirty="0" err="1"/>
              <a:t>is</a:t>
            </a:r>
            <a:r>
              <a:rPr lang="it-IT" sz="2000" dirty="0"/>
              <a:t> the </a:t>
            </a:r>
            <a:r>
              <a:rPr lang="it-IT" sz="2000" dirty="0" err="1"/>
              <a:t>principal</a:t>
            </a:r>
            <a:r>
              <a:rPr lang="it-IT" sz="2000" dirty="0"/>
              <a:t> cause </a:t>
            </a:r>
            <a:r>
              <a:rPr lang="it-IT" sz="2000" dirty="0" err="1"/>
              <a:t>of</a:t>
            </a:r>
            <a:r>
              <a:rPr lang="it-IT" sz="2000" dirty="0"/>
              <a:t> </a:t>
            </a:r>
            <a:r>
              <a:rPr lang="it-IT" sz="2000" dirty="0" err="1"/>
              <a:t>early</a:t>
            </a:r>
            <a:r>
              <a:rPr lang="it-IT" sz="2000" dirty="0"/>
              <a:t> </a:t>
            </a:r>
            <a:r>
              <a:rPr lang="it-IT" sz="2000" dirty="0" err="1"/>
              <a:t>graft</a:t>
            </a:r>
            <a:r>
              <a:rPr lang="it-IT" sz="2000" dirty="0"/>
              <a:t> </a:t>
            </a:r>
            <a:r>
              <a:rPr lang="it-IT" sz="2000" dirty="0" err="1"/>
              <a:t>failure</a:t>
            </a:r>
            <a:r>
              <a:rPr lang="it-IT" sz="2000" dirty="0"/>
              <a:t>. </a:t>
            </a:r>
            <a:r>
              <a:rPr lang="it-IT" sz="2000" dirty="0" err="1"/>
              <a:t>It</a:t>
            </a:r>
            <a:r>
              <a:rPr lang="it-IT" sz="2000" dirty="0"/>
              <a:t> </a:t>
            </a:r>
            <a:r>
              <a:rPr lang="it-IT" sz="2000" dirty="0" err="1"/>
              <a:t>also</a:t>
            </a:r>
            <a:r>
              <a:rPr lang="it-IT" sz="2000" dirty="0"/>
              <a:t> </a:t>
            </a:r>
            <a:r>
              <a:rPr lang="it-IT" sz="2000" dirty="0" err="1"/>
              <a:t>may</a:t>
            </a:r>
            <a:r>
              <a:rPr lang="it-IT" sz="2000" dirty="0"/>
              <a:t> </a:t>
            </a:r>
            <a:r>
              <a:rPr lang="it-IT" sz="2000" dirty="0" err="1"/>
              <a:t>appear</a:t>
            </a:r>
            <a:r>
              <a:rPr lang="it-IT" sz="2000" dirty="0"/>
              <a:t> </a:t>
            </a:r>
            <a:r>
              <a:rPr lang="it-IT" sz="2000" dirty="0" err="1"/>
              <a:t>suddenly</a:t>
            </a:r>
            <a:r>
              <a:rPr lang="it-IT" sz="2000" dirty="0"/>
              <a:t> </a:t>
            </a:r>
            <a:r>
              <a:rPr lang="it-IT" sz="2000" dirty="0" err="1"/>
              <a:t>months</a:t>
            </a:r>
            <a:r>
              <a:rPr lang="it-IT" sz="2000" dirty="0"/>
              <a:t> or </a:t>
            </a:r>
            <a:r>
              <a:rPr lang="it-IT" sz="2000" dirty="0" err="1"/>
              <a:t>even</a:t>
            </a:r>
            <a:r>
              <a:rPr lang="it-IT" sz="2000" dirty="0"/>
              <a:t> </a:t>
            </a:r>
            <a:r>
              <a:rPr lang="it-IT" sz="2000" dirty="0" err="1"/>
              <a:t>years</a:t>
            </a:r>
            <a:r>
              <a:rPr lang="it-IT" sz="2000" dirty="0"/>
              <a:t> </a:t>
            </a:r>
            <a:r>
              <a:rPr lang="it-IT" sz="2000" dirty="0" err="1"/>
              <a:t>later</a:t>
            </a:r>
            <a:r>
              <a:rPr lang="it-IT" sz="2000" dirty="0"/>
              <a:t>, </a:t>
            </a:r>
            <a:r>
              <a:rPr lang="it-IT" sz="2000" dirty="0" err="1"/>
              <a:t>after</a:t>
            </a:r>
            <a:r>
              <a:rPr lang="it-IT" sz="2000" dirty="0"/>
              <a:t> </a:t>
            </a:r>
            <a:r>
              <a:rPr lang="it-IT" sz="2000" dirty="0" err="1"/>
              <a:t>immunosuppression</a:t>
            </a:r>
            <a:r>
              <a:rPr lang="it-IT" sz="2000" dirty="0"/>
              <a:t> </a:t>
            </a:r>
            <a:r>
              <a:rPr lang="it-IT" sz="2000" dirty="0" err="1"/>
              <a:t>is</a:t>
            </a:r>
            <a:r>
              <a:rPr lang="it-IT" sz="2000" dirty="0"/>
              <a:t> </a:t>
            </a:r>
            <a:r>
              <a:rPr lang="it-IT" sz="2000" dirty="0" err="1"/>
              <a:t>tapered</a:t>
            </a:r>
            <a:r>
              <a:rPr lang="it-IT" sz="2000" dirty="0"/>
              <a:t> or </a:t>
            </a:r>
            <a:r>
              <a:rPr lang="it-IT" sz="2000" dirty="0" err="1"/>
              <a:t>terminated</a:t>
            </a:r>
            <a:r>
              <a:rPr lang="it-IT" sz="2000" dirty="0"/>
              <a:t>. </a:t>
            </a:r>
            <a:r>
              <a:rPr lang="it-IT" sz="2000" dirty="0" err="1"/>
              <a:t>Based</a:t>
            </a:r>
            <a:r>
              <a:rPr lang="it-IT" sz="2000" dirty="0"/>
              <a:t> on the </a:t>
            </a:r>
            <a:r>
              <a:rPr lang="it-IT" sz="2000" dirty="0" err="1"/>
              <a:t>role</a:t>
            </a:r>
            <a:r>
              <a:rPr lang="it-IT" sz="2000" dirty="0"/>
              <a:t> </a:t>
            </a:r>
            <a:r>
              <a:rPr lang="it-IT" sz="2000" dirty="0" err="1"/>
              <a:t>of</a:t>
            </a:r>
            <a:r>
              <a:rPr lang="it-IT" sz="2000" dirty="0"/>
              <a:t> </a:t>
            </a:r>
            <a:r>
              <a:rPr lang="it-IT" sz="2000" dirty="0" err="1"/>
              <a:t>T</a:t>
            </a:r>
            <a:r>
              <a:rPr lang="it-IT" sz="2000" dirty="0"/>
              <a:t> </a:t>
            </a:r>
            <a:r>
              <a:rPr lang="it-IT" sz="2000" dirty="0" err="1"/>
              <a:t>cells</a:t>
            </a:r>
            <a:r>
              <a:rPr lang="it-IT" sz="2000" dirty="0"/>
              <a:t> or </a:t>
            </a:r>
            <a:r>
              <a:rPr lang="it-IT" sz="2000" dirty="0" err="1"/>
              <a:t>antibodies</a:t>
            </a:r>
            <a:r>
              <a:rPr lang="it-IT" sz="2000" dirty="0"/>
              <a:t>, acute </a:t>
            </a:r>
            <a:r>
              <a:rPr lang="it-IT" sz="2000" dirty="0" err="1"/>
              <a:t>rejection</a:t>
            </a:r>
            <a:r>
              <a:rPr lang="it-IT" sz="2000" dirty="0"/>
              <a:t> </a:t>
            </a:r>
            <a:r>
              <a:rPr lang="it-IT" sz="2000" dirty="0" err="1"/>
              <a:t>is</a:t>
            </a:r>
            <a:r>
              <a:rPr lang="it-IT" sz="2000" dirty="0"/>
              <a:t> </a:t>
            </a:r>
            <a:r>
              <a:rPr lang="it-IT" sz="2000" dirty="0" err="1"/>
              <a:t>divided</a:t>
            </a:r>
            <a:r>
              <a:rPr lang="it-IT" sz="2000" dirty="0"/>
              <a:t> </a:t>
            </a:r>
            <a:r>
              <a:rPr lang="it-IT" sz="2000" dirty="0" err="1"/>
              <a:t>into</a:t>
            </a:r>
            <a:r>
              <a:rPr lang="it-IT" sz="2000" dirty="0"/>
              <a:t> </a:t>
            </a:r>
            <a:r>
              <a:rPr lang="it-IT" sz="2000" dirty="0" err="1"/>
              <a:t>two</a:t>
            </a:r>
            <a:r>
              <a:rPr lang="it-IT" sz="2000" dirty="0"/>
              <a:t> </a:t>
            </a:r>
            <a:r>
              <a:rPr lang="it-IT" sz="2000" dirty="0" err="1"/>
              <a:t>types</a:t>
            </a:r>
            <a:r>
              <a:rPr lang="it-IT" sz="2000" dirty="0"/>
              <a:t>, </a:t>
            </a:r>
            <a:r>
              <a:rPr lang="it-IT" sz="2000" dirty="0" err="1"/>
              <a:t>although</a:t>
            </a:r>
            <a:r>
              <a:rPr lang="it-IT" sz="2000" dirty="0"/>
              <a:t> in </a:t>
            </a:r>
            <a:r>
              <a:rPr lang="it-IT" sz="2000" dirty="0" err="1"/>
              <a:t>most</a:t>
            </a:r>
            <a:r>
              <a:rPr lang="it-IT" sz="2000" dirty="0"/>
              <a:t> </a:t>
            </a:r>
            <a:r>
              <a:rPr lang="it-IT" sz="2000" dirty="0" err="1"/>
              <a:t>rejecting</a:t>
            </a:r>
            <a:r>
              <a:rPr lang="it-IT" sz="2000" dirty="0"/>
              <a:t> </a:t>
            </a:r>
            <a:r>
              <a:rPr lang="it-IT" sz="2000" dirty="0" err="1"/>
              <a:t>grafts</a:t>
            </a:r>
            <a:r>
              <a:rPr lang="it-IT" sz="2000" dirty="0"/>
              <a:t>, </a:t>
            </a:r>
            <a:r>
              <a:rPr lang="it-IT" sz="2000" dirty="0" err="1"/>
              <a:t>both</a:t>
            </a:r>
            <a:r>
              <a:rPr lang="it-IT" sz="2000" dirty="0"/>
              <a:t> </a:t>
            </a:r>
            <a:r>
              <a:rPr lang="it-IT" sz="2000" dirty="0" err="1"/>
              <a:t>patterns</a:t>
            </a:r>
            <a:r>
              <a:rPr lang="it-IT" sz="2000" dirty="0"/>
              <a:t> are </a:t>
            </a:r>
            <a:r>
              <a:rPr lang="it-IT" sz="2000" dirty="0" err="1"/>
              <a:t>present</a:t>
            </a:r>
            <a:r>
              <a:rPr lang="it-IT" sz="2000" dirty="0"/>
              <a:t>.</a:t>
            </a:r>
          </a:p>
          <a:p>
            <a:endParaRPr lang="it-IT" sz="2000" dirty="0"/>
          </a:p>
          <a:p>
            <a:r>
              <a:rPr lang="it-IT" sz="2000" dirty="0"/>
              <a:t>In acute </a:t>
            </a:r>
            <a:r>
              <a:rPr lang="it-IT" sz="2000" dirty="0" err="1"/>
              <a:t>cellular</a:t>
            </a:r>
            <a:r>
              <a:rPr lang="it-IT" sz="2000" dirty="0"/>
              <a:t> </a:t>
            </a:r>
            <a:r>
              <a:rPr lang="it-IT" sz="2000" dirty="0" err="1"/>
              <a:t>rejection</a:t>
            </a:r>
            <a:r>
              <a:rPr lang="it-IT" sz="2000" dirty="0"/>
              <a:t>, CD8+ </a:t>
            </a:r>
            <a:r>
              <a:rPr lang="it-IT" sz="2000" dirty="0" err="1"/>
              <a:t>CTLs</a:t>
            </a:r>
            <a:r>
              <a:rPr lang="it-IT" sz="2000" dirty="0"/>
              <a:t> </a:t>
            </a:r>
            <a:r>
              <a:rPr lang="it-IT" sz="2000" dirty="0" err="1"/>
              <a:t>may</a:t>
            </a:r>
            <a:r>
              <a:rPr lang="it-IT" sz="2000" dirty="0"/>
              <a:t> </a:t>
            </a:r>
            <a:r>
              <a:rPr lang="it-IT" sz="2000" dirty="0" err="1"/>
              <a:t>directly</a:t>
            </a:r>
            <a:r>
              <a:rPr lang="it-IT" sz="2000" dirty="0"/>
              <a:t> </a:t>
            </a:r>
            <a:r>
              <a:rPr lang="it-IT" sz="2000" dirty="0" err="1"/>
              <a:t>destroy</a:t>
            </a:r>
            <a:r>
              <a:rPr lang="it-IT" sz="2000" dirty="0"/>
              <a:t> </a:t>
            </a:r>
            <a:r>
              <a:rPr lang="it-IT" sz="2000" dirty="0" err="1"/>
              <a:t>graft</a:t>
            </a:r>
            <a:r>
              <a:rPr lang="it-IT" sz="2000" dirty="0"/>
              <a:t> </a:t>
            </a:r>
            <a:r>
              <a:rPr lang="it-IT" sz="2000" dirty="0" err="1"/>
              <a:t>cells</a:t>
            </a:r>
            <a:r>
              <a:rPr lang="it-IT" sz="2000" dirty="0"/>
              <a:t>, or CD4+ </a:t>
            </a:r>
            <a:r>
              <a:rPr lang="it-IT" sz="2000" dirty="0" err="1"/>
              <a:t>cells</a:t>
            </a:r>
            <a:r>
              <a:rPr lang="it-IT" sz="2000" dirty="0"/>
              <a:t> secrete </a:t>
            </a:r>
            <a:r>
              <a:rPr lang="it-IT" sz="2000" dirty="0" err="1"/>
              <a:t>cytokines</a:t>
            </a:r>
            <a:r>
              <a:rPr lang="it-IT" sz="2000" dirty="0"/>
              <a:t> and induce </a:t>
            </a:r>
            <a:r>
              <a:rPr lang="it-IT" sz="2000" dirty="0" err="1"/>
              <a:t>inflammation</a:t>
            </a:r>
            <a:r>
              <a:rPr lang="it-IT" sz="2000" dirty="0"/>
              <a:t>, </a:t>
            </a:r>
            <a:r>
              <a:rPr lang="it-IT" sz="2000" dirty="0" err="1"/>
              <a:t>which</a:t>
            </a:r>
            <a:r>
              <a:rPr lang="it-IT" sz="2000" dirty="0"/>
              <a:t> </a:t>
            </a:r>
            <a:r>
              <a:rPr lang="it-IT" sz="2000" dirty="0" err="1"/>
              <a:t>damages</a:t>
            </a:r>
            <a:r>
              <a:rPr lang="it-IT" sz="2000" dirty="0"/>
              <a:t> the </a:t>
            </a:r>
            <a:r>
              <a:rPr lang="it-IT" sz="2000" dirty="0" err="1"/>
              <a:t>graft</a:t>
            </a:r>
            <a:r>
              <a:rPr lang="it-IT" sz="2000" dirty="0"/>
              <a:t>. </a:t>
            </a:r>
            <a:r>
              <a:rPr lang="it-IT" sz="2000" dirty="0" err="1"/>
              <a:t>T</a:t>
            </a:r>
            <a:r>
              <a:rPr lang="it-IT" sz="2000" dirty="0"/>
              <a:t> </a:t>
            </a:r>
            <a:r>
              <a:rPr lang="it-IT" sz="2000" dirty="0" err="1"/>
              <a:t>cells</a:t>
            </a:r>
            <a:r>
              <a:rPr lang="it-IT" sz="2000" dirty="0"/>
              <a:t> </a:t>
            </a:r>
            <a:r>
              <a:rPr lang="it-IT" sz="2000" dirty="0" err="1"/>
              <a:t>also</a:t>
            </a:r>
            <a:r>
              <a:rPr lang="it-IT" sz="2000" dirty="0"/>
              <a:t> </a:t>
            </a:r>
            <a:r>
              <a:rPr lang="it-IT" sz="2000" dirty="0" err="1"/>
              <a:t>may</a:t>
            </a:r>
            <a:r>
              <a:rPr lang="it-IT" sz="2000" dirty="0"/>
              <a:t> </a:t>
            </a:r>
            <a:r>
              <a:rPr lang="it-IT" sz="2000" dirty="0" err="1"/>
              <a:t>react</a:t>
            </a:r>
            <a:r>
              <a:rPr lang="it-IT" sz="2000" dirty="0"/>
              <a:t> </a:t>
            </a:r>
            <a:r>
              <a:rPr lang="it-IT" sz="2000" dirty="0" err="1"/>
              <a:t>against</a:t>
            </a:r>
            <a:r>
              <a:rPr lang="it-IT" sz="2000" dirty="0"/>
              <a:t> </a:t>
            </a:r>
            <a:r>
              <a:rPr lang="it-IT" sz="2000" dirty="0" err="1"/>
              <a:t>graft</a:t>
            </a:r>
            <a:r>
              <a:rPr lang="it-IT" sz="2000" dirty="0"/>
              <a:t> </a:t>
            </a:r>
            <a:r>
              <a:rPr lang="it-IT" sz="2000" dirty="0" err="1"/>
              <a:t>vessels</a:t>
            </a:r>
            <a:r>
              <a:rPr lang="it-IT" sz="2000" dirty="0"/>
              <a:t>, </a:t>
            </a:r>
            <a:r>
              <a:rPr lang="it-IT" sz="2000" dirty="0" err="1"/>
              <a:t>leading</a:t>
            </a:r>
            <a:r>
              <a:rPr lang="it-IT" sz="2000" dirty="0"/>
              <a:t> </a:t>
            </a:r>
            <a:r>
              <a:rPr lang="it-IT" sz="2000" dirty="0" err="1"/>
              <a:t>to</a:t>
            </a:r>
            <a:r>
              <a:rPr lang="it-IT" sz="2000" dirty="0"/>
              <a:t> </a:t>
            </a:r>
            <a:r>
              <a:rPr lang="it-IT" sz="2000" dirty="0" err="1"/>
              <a:t>vascular</a:t>
            </a:r>
            <a:r>
              <a:rPr lang="it-IT" sz="2000" dirty="0"/>
              <a:t> </a:t>
            </a:r>
            <a:r>
              <a:rPr lang="it-IT" sz="2000" dirty="0" err="1"/>
              <a:t>damage</a:t>
            </a:r>
            <a:r>
              <a:rPr lang="it-IT" sz="2000" dirty="0"/>
              <a:t>. </a:t>
            </a:r>
            <a:r>
              <a:rPr lang="it-IT" sz="2000" dirty="0" err="1"/>
              <a:t>Current</a:t>
            </a:r>
            <a:r>
              <a:rPr lang="it-IT" sz="2000" dirty="0"/>
              <a:t> </a:t>
            </a:r>
            <a:r>
              <a:rPr lang="it-IT" sz="2000" dirty="0" err="1"/>
              <a:t>immunosuppressive</a:t>
            </a:r>
            <a:r>
              <a:rPr lang="it-IT" sz="2000" dirty="0"/>
              <a:t> </a:t>
            </a:r>
            <a:r>
              <a:rPr lang="it-IT" sz="2000" dirty="0" err="1"/>
              <a:t>therapy</a:t>
            </a:r>
            <a:r>
              <a:rPr lang="it-IT" sz="2000" dirty="0"/>
              <a:t> </a:t>
            </a:r>
            <a:r>
              <a:rPr lang="it-IT" sz="2000" dirty="0" err="1"/>
              <a:t>is</a:t>
            </a:r>
            <a:r>
              <a:rPr lang="it-IT" sz="2000" dirty="0"/>
              <a:t> </a:t>
            </a:r>
            <a:r>
              <a:rPr lang="it-IT" sz="2000" dirty="0" err="1"/>
              <a:t>designed</a:t>
            </a:r>
            <a:r>
              <a:rPr lang="it-IT" sz="2000" dirty="0"/>
              <a:t> </a:t>
            </a:r>
            <a:r>
              <a:rPr lang="it-IT" sz="2000" dirty="0" err="1"/>
              <a:t>mainly</a:t>
            </a:r>
            <a:r>
              <a:rPr lang="it-IT" sz="2000" dirty="0"/>
              <a:t> </a:t>
            </a:r>
            <a:r>
              <a:rPr lang="it-IT" sz="2000" dirty="0" err="1"/>
              <a:t>to</a:t>
            </a:r>
            <a:r>
              <a:rPr lang="it-IT" sz="2000" dirty="0"/>
              <a:t> </a:t>
            </a:r>
            <a:r>
              <a:rPr lang="it-IT" sz="2000" dirty="0" err="1"/>
              <a:t>prevent</a:t>
            </a:r>
            <a:r>
              <a:rPr lang="it-IT" sz="2000" dirty="0"/>
              <a:t> and reduce acute </a:t>
            </a:r>
            <a:r>
              <a:rPr lang="it-IT" sz="2000" dirty="0" err="1"/>
              <a:t>rejection</a:t>
            </a:r>
            <a:r>
              <a:rPr lang="it-IT" sz="2000" dirty="0"/>
              <a:t> </a:t>
            </a:r>
            <a:r>
              <a:rPr lang="it-IT" sz="2000" dirty="0" err="1"/>
              <a:t>by</a:t>
            </a:r>
            <a:r>
              <a:rPr lang="it-IT" sz="2000" dirty="0"/>
              <a:t> </a:t>
            </a:r>
            <a:r>
              <a:rPr lang="it-IT" sz="2000" dirty="0" err="1"/>
              <a:t>blocking</a:t>
            </a:r>
            <a:r>
              <a:rPr lang="it-IT" sz="2000" dirty="0"/>
              <a:t> the </a:t>
            </a:r>
            <a:r>
              <a:rPr lang="it-IT" sz="2000" dirty="0" err="1"/>
              <a:t>activation</a:t>
            </a:r>
            <a:r>
              <a:rPr lang="it-IT" sz="2000" dirty="0"/>
              <a:t> </a:t>
            </a:r>
            <a:r>
              <a:rPr lang="it-IT" sz="2000" dirty="0" err="1"/>
              <a:t>of</a:t>
            </a:r>
            <a:r>
              <a:rPr lang="it-IT" sz="2000" dirty="0"/>
              <a:t> </a:t>
            </a:r>
            <a:r>
              <a:rPr lang="it-IT" sz="2000" dirty="0" err="1"/>
              <a:t>alloreactive</a:t>
            </a:r>
            <a:r>
              <a:rPr lang="it-IT" sz="2000" dirty="0"/>
              <a:t> </a:t>
            </a:r>
            <a:r>
              <a:rPr lang="it-IT" sz="2000" dirty="0" err="1"/>
              <a:t>T</a:t>
            </a:r>
            <a:r>
              <a:rPr lang="it-IT" sz="2000" dirty="0"/>
              <a:t> </a:t>
            </a:r>
            <a:r>
              <a:rPr lang="it-IT" sz="2000" dirty="0" err="1"/>
              <a:t>cells</a:t>
            </a:r>
            <a:r>
              <a:rPr lang="it-IT" sz="2000" dirty="0"/>
              <a:t>.</a:t>
            </a:r>
          </a:p>
        </p:txBody>
      </p:sp>
    </p:spTree>
    <p:extLst>
      <p:ext uri="{BB962C8B-B14F-4D97-AF65-F5344CB8AC3E}">
        <p14:creationId xmlns:p14="http://schemas.microsoft.com/office/powerpoint/2010/main" val="12586061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01196" y="369207"/>
            <a:ext cx="5522577" cy="5909311"/>
          </a:xfrm>
          <a:prstGeom prst="rect">
            <a:avLst/>
          </a:prstGeom>
        </p:spPr>
        <p:txBody>
          <a:bodyPr wrap="square">
            <a:spAutoFit/>
          </a:bodyPr>
          <a:lstStyle/>
          <a:p>
            <a:r>
              <a:rPr lang="it-IT" dirty="0" err="1"/>
              <a:t>Accumulation</a:t>
            </a:r>
            <a:r>
              <a:rPr lang="it-IT" dirty="0"/>
              <a:t> </a:t>
            </a:r>
            <a:r>
              <a:rPr lang="it-IT" dirty="0" err="1"/>
              <a:t>of</a:t>
            </a:r>
            <a:r>
              <a:rPr lang="it-IT" dirty="0"/>
              <a:t> </a:t>
            </a:r>
            <a:r>
              <a:rPr lang="it-IT" dirty="0" err="1"/>
              <a:t>amyloids</a:t>
            </a:r>
            <a:r>
              <a:rPr lang="it-IT" dirty="0"/>
              <a:t> in the </a:t>
            </a:r>
            <a:r>
              <a:rPr lang="it-IT" dirty="0" err="1"/>
              <a:t>liver</a:t>
            </a:r>
            <a:r>
              <a:rPr lang="it-IT" dirty="0"/>
              <a:t> can </a:t>
            </a:r>
            <a:r>
              <a:rPr lang="it-IT" dirty="0" err="1"/>
              <a:t>lead</a:t>
            </a:r>
            <a:r>
              <a:rPr lang="it-IT" dirty="0"/>
              <a:t> </a:t>
            </a:r>
            <a:r>
              <a:rPr lang="it-IT" dirty="0" err="1"/>
              <a:t>to</a:t>
            </a:r>
            <a:r>
              <a:rPr lang="it-IT" dirty="0"/>
              <a:t> </a:t>
            </a:r>
            <a:r>
              <a:rPr lang="it-IT" dirty="0" err="1"/>
              <a:t>elevations</a:t>
            </a:r>
            <a:r>
              <a:rPr lang="it-IT" dirty="0"/>
              <a:t> in </a:t>
            </a:r>
            <a:r>
              <a:rPr lang="it-IT" dirty="0" err="1"/>
              <a:t>serum</a:t>
            </a:r>
            <a:r>
              <a:rPr lang="it-IT" dirty="0"/>
              <a:t> </a:t>
            </a:r>
            <a:r>
              <a:rPr lang="it-IT" dirty="0" err="1"/>
              <a:t>aminotransferases</a:t>
            </a:r>
            <a:r>
              <a:rPr lang="it-IT" dirty="0"/>
              <a:t> and </a:t>
            </a:r>
            <a:r>
              <a:rPr lang="it-IT" dirty="0" err="1"/>
              <a:t>alkaline</a:t>
            </a:r>
            <a:r>
              <a:rPr lang="it-IT" dirty="0"/>
              <a:t> </a:t>
            </a:r>
            <a:r>
              <a:rPr lang="it-IT" dirty="0" err="1"/>
              <a:t>phosphatase</a:t>
            </a:r>
            <a:r>
              <a:rPr lang="it-IT" dirty="0"/>
              <a:t>, </a:t>
            </a:r>
            <a:r>
              <a:rPr lang="it-IT" dirty="0" err="1"/>
              <a:t>two</a:t>
            </a:r>
            <a:r>
              <a:rPr lang="it-IT" dirty="0"/>
              <a:t> </a:t>
            </a:r>
            <a:r>
              <a:rPr lang="it-IT" dirty="0" err="1"/>
              <a:t>biomarkers</a:t>
            </a:r>
            <a:r>
              <a:rPr lang="it-IT" dirty="0"/>
              <a:t> </a:t>
            </a:r>
            <a:r>
              <a:rPr lang="it-IT" dirty="0" err="1"/>
              <a:t>of</a:t>
            </a:r>
            <a:r>
              <a:rPr lang="it-IT" dirty="0"/>
              <a:t> </a:t>
            </a:r>
            <a:r>
              <a:rPr lang="it-IT" dirty="0" err="1"/>
              <a:t>liver</a:t>
            </a:r>
            <a:r>
              <a:rPr lang="it-IT" dirty="0"/>
              <a:t> </a:t>
            </a:r>
            <a:r>
              <a:rPr lang="it-IT" dirty="0" err="1"/>
              <a:t>injury</a:t>
            </a:r>
            <a:r>
              <a:rPr lang="it-IT" dirty="0"/>
              <a:t>, </a:t>
            </a:r>
            <a:r>
              <a:rPr lang="it-IT" dirty="0" err="1"/>
              <a:t>which</a:t>
            </a:r>
            <a:r>
              <a:rPr lang="it-IT" dirty="0"/>
              <a:t> </a:t>
            </a:r>
            <a:r>
              <a:rPr lang="it-IT" dirty="0" err="1"/>
              <a:t>is</a:t>
            </a:r>
            <a:r>
              <a:rPr lang="it-IT" dirty="0"/>
              <a:t> </a:t>
            </a:r>
            <a:r>
              <a:rPr lang="it-IT" dirty="0" err="1"/>
              <a:t>seen</a:t>
            </a:r>
            <a:r>
              <a:rPr lang="it-IT" dirty="0"/>
              <a:t> in </a:t>
            </a:r>
            <a:r>
              <a:rPr lang="it-IT" dirty="0" err="1"/>
              <a:t>about</a:t>
            </a:r>
            <a:r>
              <a:rPr lang="it-IT" dirty="0"/>
              <a:t> </a:t>
            </a:r>
            <a:r>
              <a:rPr lang="it-IT" dirty="0" err="1"/>
              <a:t>one</a:t>
            </a:r>
            <a:r>
              <a:rPr lang="it-IT" dirty="0"/>
              <a:t> </a:t>
            </a:r>
            <a:r>
              <a:rPr lang="it-IT" dirty="0" err="1"/>
              <a:t>third</a:t>
            </a:r>
            <a:r>
              <a:rPr lang="it-IT" dirty="0"/>
              <a:t> </a:t>
            </a:r>
            <a:r>
              <a:rPr lang="it-IT" dirty="0" err="1"/>
              <a:t>of</a:t>
            </a:r>
            <a:r>
              <a:rPr lang="it-IT" dirty="0"/>
              <a:t> people. </a:t>
            </a:r>
            <a:r>
              <a:rPr lang="it-IT" dirty="0" err="1"/>
              <a:t>Liver</a:t>
            </a:r>
            <a:r>
              <a:rPr lang="it-IT" dirty="0"/>
              <a:t> </a:t>
            </a:r>
            <a:r>
              <a:rPr lang="it-IT" dirty="0" err="1"/>
              <a:t>enlargement</a:t>
            </a:r>
            <a:r>
              <a:rPr lang="it-IT" dirty="0"/>
              <a:t> </a:t>
            </a:r>
            <a:r>
              <a:rPr lang="it-IT" dirty="0" err="1"/>
              <a:t>is</a:t>
            </a:r>
            <a:r>
              <a:rPr lang="it-IT" dirty="0"/>
              <a:t> common. In </a:t>
            </a:r>
            <a:r>
              <a:rPr lang="it-IT" dirty="0" err="1"/>
              <a:t>contrast</a:t>
            </a:r>
            <a:r>
              <a:rPr lang="it-IT" dirty="0"/>
              <a:t>, spleen </a:t>
            </a:r>
            <a:r>
              <a:rPr lang="it-IT" dirty="0" err="1"/>
              <a:t>enlargement</a:t>
            </a:r>
            <a:r>
              <a:rPr lang="it-IT" dirty="0"/>
              <a:t> </a:t>
            </a:r>
            <a:r>
              <a:rPr lang="it-IT" dirty="0" err="1"/>
              <a:t>is</a:t>
            </a:r>
            <a:r>
              <a:rPr lang="it-IT" dirty="0"/>
              <a:t> rare, </a:t>
            </a:r>
            <a:r>
              <a:rPr lang="it-IT" dirty="0" err="1"/>
              <a:t>occurring</a:t>
            </a:r>
            <a:r>
              <a:rPr lang="it-IT" dirty="0"/>
              <a:t> in 5% </a:t>
            </a:r>
            <a:r>
              <a:rPr lang="it-IT" dirty="0" err="1"/>
              <a:t>of</a:t>
            </a:r>
            <a:r>
              <a:rPr lang="it-IT" dirty="0"/>
              <a:t> people. </a:t>
            </a:r>
            <a:r>
              <a:rPr lang="it-IT" dirty="0" err="1"/>
              <a:t>Splenic</a:t>
            </a:r>
            <a:r>
              <a:rPr lang="it-IT" dirty="0"/>
              <a:t> </a:t>
            </a:r>
            <a:r>
              <a:rPr lang="it-IT" dirty="0" err="1"/>
              <a:t>dysfunction</a:t>
            </a:r>
            <a:r>
              <a:rPr lang="it-IT" dirty="0"/>
              <a:t>, </a:t>
            </a:r>
            <a:r>
              <a:rPr lang="it-IT" dirty="0" err="1"/>
              <a:t>leading</a:t>
            </a:r>
            <a:r>
              <a:rPr lang="it-IT" dirty="0"/>
              <a:t> </a:t>
            </a:r>
            <a:r>
              <a:rPr lang="it-IT" dirty="0" err="1"/>
              <a:t>to</a:t>
            </a:r>
            <a:r>
              <a:rPr lang="it-IT" dirty="0"/>
              <a:t> the </a:t>
            </a:r>
            <a:r>
              <a:rPr lang="it-IT" dirty="0" err="1"/>
              <a:t>presence</a:t>
            </a:r>
            <a:r>
              <a:rPr lang="it-IT" dirty="0"/>
              <a:t> </a:t>
            </a:r>
            <a:r>
              <a:rPr lang="it-IT" dirty="0" err="1"/>
              <a:t>of</a:t>
            </a:r>
            <a:r>
              <a:rPr lang="it-IT" dirty="0"/>
              <a:t> </a:t>
            </a:r>
            <a:r>
              <a:rPr lang="it-IT" dirty="0" err="1"/>
              <a:t>Howell-Jolly</a:t>
            </a:r>
            <a:r>
              <a:rPr lang="it-IT" dirty="0"/>
              <a:t> </a:t>
            </a:r>
            <a:r>
              <a:rPr lang="it-IT" dirty="0" err="1"/>
              <a:t>bodies</a:t>
            </a:r>
            <a:r>
              <a:rPr lang="it-IT" dirty="0"/>
              <a:t> on </a:t>
            </a:r>
            <a:r>
              <a:rPr lang="it-IT" dirty="0" err="1"/>
              <a:t>blood</a:t>
            </a:r>
            <a:r>
              <a:rPr lang="it-IT" dirty="0"/>
              <a:t> </a:t>
            </a:r>
            <a:r>
              <a:rPr lang="it-IT" dirty="0" err="1"/>
              <a:t>smear</a:t>
            </a:r>
            <a:r>
              <a:rPr lang="it-IT" dirty="0"/>
              <a:t>, </a:t>
            </a:r>
            <a:r>
              <a:rPr lang="it-IT" dirty="0" err="1"/>
              <a:t>occurs</a:t>
            </a:r>
            <a:r>
              <a:rPr lang="it-IT" dirty="0"/>
              <a:t> in 24% </a:t>
            </a:r>
            <a:r>
              <a:rPr lang="it-IT" dirty="0" err="1"/>
              <a:t>of</a:t>
            </a:r>
            <a:r>
              <a:rPr lang="it-IT" dirty="0"/>
              <a:t> people </a:t>
            </a:r>
            <a:r>
              <a:rPr lang="it-IT" dirty="0" err="1"/>
              <a:t>with</a:t>
            </a:r>
            <a:r>
              <a:rPr lang="it-IT" dirty="0"/>
              <a:t> </a:t>
            </a:r>
            <a:r>
              <a:rPr lang="it-IT" dirty="0" err="1"/>
              <a:t>amyloidosis</a:t>
            </a:r>
            <a:r>
              <a:rPr lang="it-IT" dirty="0"/>
              <a:t>. </a:t>
            </a:r>
            <a:r>
              <a:rPr lang="it-IT" dirty="0" err="1"/>
              <a:t>Malabsorption</a:t>
            </a:r>
            <a:r>
              <a:rPr lang="it-IT" dirty="0"/>
              <a:t> </a:t>
            </a:r>
            <a:r>
              <a:rPr lang="it-IT" dirty="0" err="1"/>
              <a:t>is</a:t>
            </a:r>
            <a:r>
              <a:rPr lang="it-IT" dirty="0"/>
              <a:t> </a:t>
            </a:r>
            <a:r>
              <a:rPr lang="it-IT" dirty="0" err="1"/>
              <a:t>seen</a:t>
            </a:r>
            <a:r>
              <a:rPr lang="it-IT" dirty="0"/>
              <a:t> in 8.5% </a:t>
            </a:r>
            <a:r>
              <a:rPr lang="it-IT" dirty="0" err="1"/>
              <a:t>of</a:t>
            </a:r>
            <a:r>
              <a:rPr lang="it-IT" dirty="0"/>
              <a:t> AL </a:t>
            </a:r>
            <a:r>
              <a:rPr lang="it-IT" dirty="0" err="1"/>
              <a:t>amyloidosis</a:t>
            </a:r>
            <a:r>
              <a:rPr lang="it-IT" dirty="0"/>
              <a:t> and 2.4% </a:t>
            </a:r>
            <a:r>
              <a:rPr lang="it-IT" dirty="0" err="1"/>
              <a:t>of</a:t>
            </a:r>
            <a:r>
              <a:rPr lang="it-IT" dirty="0"/>
              <a:t> AA </a:t>
            </a:r>
            <a:r>
              <a:rPr lang="it-IT" dirty="0" err="1"/>
              <a:t>amyloidosis</a:t>
            </a:r>
            <a:r>
              <a:rPr lang="it-IT" dirty="0"/>
              <a:t>. </a:t>
            </a:r>
            <a:r>
              <a:rPr lang="it-IT" dirty="0" err="1"/>
              <a:t>One</a:t>
            </a:r>
            <a:r>
              <a:rPr lang="it-IT" dirty="0"/>
              <a:t> </a:t>
            </a:r>
            <a:r>
              <a:rPr lang="it-IT" dirty="0" err="1"/>
              <a:t>suggested</a:t>
            </a:r>
            <a:r>
              <a:rPr lang="it-IT" dirty="0"/>
              <a:t> </a:t>
            </a:r>
            <a:r>
              <a:rPr lang="it-IT" dirty="0" err="1"/>
              <a:t>mechanism</a:t>
            </a:r>
            <a:r>
              <a:rPr lang="it-IT" dirty="0"/>
              <a:t> </a:t>
            </a:r>
            <a:r>
              <a:rPr lang="it-IT" dirty="0" err="1"/>
              <a:t>for</a:t>
            </a:r>
            <a:r>
              <a:rPr lang="it-IT" dirty="0"/>
              <a:t> the </a:t>
            </a:r>
            <a:r>
              <a:rPr lang="it-IT" dirty="0" err="1"/>
              <a:t>observed</a:t>
            </a:r>
            <a:r>
              <a:rPr lang="it-IT" dirty="0"/>
              <a:t> </a:t>
            </a:r>
            <a:r>
              <a:rPr lang="it-IT" dirty="0" err="1"/>
              <a:t>malabsorption</a:t>
            </a:r>
            <a:r>
              <a:rPr lang="it-IT" dirty="0"/>
              <a:t> </a:t>
            </a:r>
            <a:r>
              <a:rPr lang="it-IT" dirty="0" err="1"/>
              <a:t>is</a:t>
            </a:r>
            <a:r>
              <a:rPr lang="it-IT" dirty="0"/>
              <a:t> </a:t>
            </a:r>
            <a:r>
              <a:rPr lang="it-IT" dirty="0" err="1"/>
              <a:t>that</a:t>
            </a:r>
            <a:r>
              <a:rPr lang="it-IT" dirty="0"/>
              <a:t> </a:t>
            </a:r>
            <a:r>
              <a:rPr lang="it-IT" dirty="0" err="1"/>
              <a:t>amyloid</a:t>
            </a:r>
            <a:r>
              <a:rPr lang="it-IT" dirty="0"/>
              <a:t> </a:t>
            </a:r>
            <a:r>
              <a:rPr lang="it-IT" dirty="0" err="1"/>
              <a:t>deposits</a:t>
            </a:r>
            <a:r>
              <a:rPr lang="it-IT" dirty="0"/>
              <a:t> in the </a:t>
            </a:r>
            <a:r>
              <a:rPr lang="it-IT" dirty="0" err="1"/>
              <a:t>tips</a:t>
            </a:r>
            <a:r>
              <a:rPr lang="it-IT" dirty="0"/>
              <a:t> </a:t>
            </a:r>
            <a:r>
              <a:rPr lang="it-IT" dirty="0" err="1"/>
              <a:t>of</a:t>
            </a:r>
            <a:r>
              <a:rPr lang="it-IT" dirty="0"/>
              <a:t> </a:t>
            </a:r>
            <a:r>
              <a:rPr lang="it-IT" dirty="0" err="1"/>
              <a:t>intestinal</a:t>
            </a:r>
            <a:r>
              <a:rPr lang="it-IT" dirty="0"/>
              <a:t> villi (</a:t>
            </a:r>
            <a:r>
              <a:rPr lang="it-IT" dirty="0" err="1"/>
              <a:t>fingerlike</a:t>
            </a:r>
            <a:r>
              <a:rPr lang="it-IT" dirty="0"/>
              <a:t> </a:t>
            </a:r>
            <a:r>
              <a:rPr lang="it-IT" dirty="0" err="1"/>
              <a:t>projections</a:t>
            </a:r>
            <a:r>
              <a:rPr lang="it-IT" dirty="0"/>
              <a:t> </a:t>
            </a:r>
            <a:r>
              <a:rPr lang="it-IT" dirty="0" err="1"/>
              <a:t>that</a:t>
            </a:r>
            <a:r>
              <a:rPr lang="it-IT" dirty="0"/>
              <a:t> </a:t>
            </a:r>
            <a:r>
              <a:rPr lang="it-IT" dirty="0" err="1"/>
              <a:t>increase</a:t>
            </a:r>
            <a:r>
              <a:rPr lang="it-IT" dirty="0"/>
              <a:t> the </a:t>
            </a:r>
            <a:r>
              <a:rPr lang="it-IT" dirty="0" err="1"/>
              <a:t>intestinal</a:t>
            </a:r>
            <a:r>
              <a:rPr lang="it-IT" dirty="0"/>
              <a:t> area </a:t>
            </a:r>
            <a:r>
              <a:rPr lang="it-IT" dirty="0" err="1"/>
              <a:t>available</a:t>
            </a:r>
            <a:r>
              <a:rPr lang="it-IT" dirty="0"/>
              <a:t> </a:t>
            </a:r>
            <a:r>
              <a:rPr lang="it-IT" dirty="0" err="1"/>
              <a:t>for</a:t>
            </a:r>
            <a:r>
              <a:rPr lang="it-IT" dirty="0"/>
              <a:t> </a:t>
            </a:r>
            <a:r>
              <a:rPr lang="it-IT" dirty="0" err="1"/>
              <a:t>absorption</a:t>
            </a:r>
            <a:r>
              <a:rPr lang="it-IT" dirty="0"/>
              <a:t> </a:t>
            </a:r>
            <a:r>
              <a:rPr lang="it-IT" dirty="0" err="1"/>
              <a:t>of</a:t>
            </a:r>
            <a:r>
              <a:rPr lang="it-IT" dirty="0"/>
              <a:t> </a:t>
            </a:r>
            <a:r>
              <a:rPr lang="it-IT" dirty="0" err="1"/>
              <a:t>food</a:t>
            </a:r>
            <a:r>
              <a:rPr lang="it-IT" dirty="0"/>
              <a:t>), </a:t>
            </a:r>
            <a:r>
              <a:rPr lang="it-IT" dirty="0" err="1"/>
              <a:t>begin</a:t>
            </a:r>
            <a:r>
              <a:rPr lang="it-IT" dirty="0"/>
              <a:t> </a:t>
            </a:r>
            <a:r>
              <a:rPr lang="it-IT" dirty="0" err="1"/>
              <a:t>to</a:t>
            </a:r>
            <a:r>
              <a:rPr lang="it-IT" dirty="0"/>
              <a:t> erode the </a:t>
            </a:r>
            <a:r>
              <a:rPr lang="it-IT" dirty="0" err="1"/>
              <a:t>functionality</a:t>
            </a:r>
            <a:r>
              <a:rPr lang="it-IT" dirty="0"/>
              <a:t> </a:t>
            </a:r>
            <a:r>
              <a:rPr lang="it-IT" dirty="0" err="1"/>
              <a:t>of</a:t>
            </a:r>
            <a:r>
              <a:rPr lang="it-IT" dirty="0"/>
              <a:t> the villi, </a:t>
            </a:r>
            <a:r>
              <a:rPr lang="it-IT" dirty="0" err="1"/>
              <a:t>presenting</a:t>
            </a:r>
            <a:r>
              <a:rPr lang="it-IT" dirty="0"/>
              <a:t> a </a:t>
            </a:r>
            <a:r>
              <a:rPr lang="it-IT" dirty="0" err="1"/>
              <a:t>sprue-like</a:t>
            </a:r>
            <a:r>
              <a:rPr lang="it-IT" dirty="0"/>
              <a:t> </a:t>
            </a:r>
            <a:r>
              <a:rPr lang="it-IT" dirty="0" err="1"/>
              <a:t>picture</a:t>
            </a:r>
            <a:r>
              <a:rPr lang="it-IT" dirty="0"/>
              <a:t>.</a:t>
            </a:r>
          </a:p>
          <a:p>
            <a:endParaRPr lang="it-IT" dirty="0"/>
          </a:p>
          <a:p>
            <a:r>
              <a:rPr lang="it-IT" dirty="0"/>
              <a:t>A rare </a:t>
            </a:r>
            <a:r>
              <a:rPr lang="it-IT" dirty="0" err="1"/>
              <a:t>development</a:t>
            </a:r>
            <a:r>
              <a:rPr lang="it-IT" dirty="0"/>
              <a:t> </a:t>
            </a:r>
            <a:r>
              <a:rPr lang="it-IT" dirty="0" err="1"/>
              <a:t>is</a:t>
            </a:r>
            <a:r>
              <a:rPr lang="it-IT" dirty="0"/>
              <a:t> a </a:t>
            </a:r>
            <a:r>
              <a:rPr lang="it-IT" dirty="0" err="1"/>
              <a:t>susceptibility</a:t>
            </a:r>
            <a:r>
              <a:rPr lang="it-IT" dirty="0"/>
              <a:t> </a:t>
            </a:r>
            <a:r>
              <a:rPr lang="it-IT" dirty="0" err="1"/>
              <a:t>to</a:t>
            </a:r>
            <a:r>
              <a:rPr lang="it-IT" dirty="0"/>
              <a:t> </a:t>
            </a:r>
            <a:r>
              <a:rPr lang="it-IT" dirty="0" err="1"/>
              <a:t>bleeding</a:t>
            </a:r>
            <a:r>
              <a:rPr lang="it-IT" dirty="0"/>
              <a:t> </a:t>
            </a:r>
            <a:r>
              <a:rPr lang="it-IT" dirty="0" err="1"/>
              <a:t>with</a:t>
            </a:r>
            <a:r>
              <a:rPr lang="it-IT" dirty="0"/>
              <a:t> </a:t>
            </a:r>
            <a:r>
              <a:rPr lang="it-IT" dirty="0" err="1"/>
              <a:t>bruising</a:t>
            </a:r>
            <a:r>
              <a:rPr lang="it-IT" dirty="0"/>
              <a:t> </a:t>
            </a:r>
            <a:r>
              <a:rPr lang="it-IT" dirty="0" err="1"/>
              <a:t>around</a:t>
            </a:r>
            <a:r>
              <a:rPr lang="it-IT" dirty="0"/>
              <a:t> the </a:t>
            </a:r>
            <a:r>
              <a:rPr lang="it-IT" dirty="0" err="1"/>
              <a:t>eyes</a:t>
            </a:r>
            <a:r>
              <a:rPr lang="it-IT" dirty="0"/>
              <a:t>, </a:t>
            </a:r>
            <a:r>
              <a:rPr lang="it-IT" dirty="0" err="1"/>
              <a:t>termed</a:t>
            </a:r>
            <a:r>
              <a:rPr lang="it-IT" dirty="0"/>
              <a:t> "</a:t>
            </a:r>
            <a:r>
              <a:rPr lang="it-IT" dirty="0" err="1"/>
              <a:t>raccoon-eyes</a:t>
            </a:r>
            <a:r>
              <a:rPr lang="it-IT" dirty="0"/>
              <a:t>", </a:t>
            </a:r>
            <a:r>
              <a:rPr lang="it-IT" dirty="0" err="1"/>
              <a:t>caused</a:t>
            </a:r>
            <a:r>
              <a:rPr lang="it-IT" dirty="0"/>
              <a:t> </a:t>
            </a:r>
            <a:r>
              <a:rPr lang="it-IT" dirty="0" err="1"/>
              <a:t>by</a:t>
            </a:r>
            <a:r>
              <a:rPr lang="it-IT" dirty="0"/>
              <a:t> </a:t>
            </a:r>
            <a:r>
              <a:rPr lang="it-IT" dirty="0" err="1"/>
              <a:t>amyloid</a:t>
            </a:r>
            <a:r>
              <a:rPr lang="it-IT" dirty="0"/>
              <a:t> </a:t>
            </a:r>
            <a:r>
              <a:rPr lang="it-IT" dirty="0" err="1"/>
              <a:t>deposition</a:t>
            </a:r>
            <a:r>
              <a:rPr lang="it-IT" dirty="0"/>
              <a:t> in the </a:t>
            </a:r>
            <a:r>
              <a:rPr lang="it-IT" dirty="0" err="1"/>
              <a:t>blood</a:t>
            </a:r>
            <a:r>
              <a:rPr lang="it-IT" dirty="0"/>
              <a:t> </a:t>
            </a:r>
            <a:r>
              <a:rPr lang="it-IT" dirty="0" err="1"/>
              <a:t>vessels</a:t>
            </a:r>
            <a:r>
              <a:rPr lang="it-IT" dirty="0"/>
              <a:t> and a </a:t>
            </a:r>
            <a:r>
              <a:rPr lang="it-IT" dirty="0" err="1"/>
              <a:t>reduced</a:t>
            </a:r>
            <a:r>
              <a:rPr lang="it-IT" dirty="0"/>
              <a:t> </a:t>
            </a:r>
            <a:r>
              <a:rPr lang="it-IT" dirty="0" err="1"/>
              <a:t>activity</a:t>
            </a:r>
            <a:r>
              <a:rPr lang="it-IT" dirty="0"/>
              <a:t> </a:t>
            </a:r>
            <a:r>
              <a:rPr lang="it-IT" dirty="0" err="1"/>
              <a:t>of</a:t>
            </a:r>
            <a:r>
              <a:rPr lang="it-IT" dirty="0"/>
              <a:t> </a:t>
            </a:r>
            <a:r>
              <a:rPr lang="it-IT" dirty="0" err="1"/>
              <a:t>thrombin</a:t>
            </a:r>
            <a:r>
              <a:rPr lang="it-IT" dirty="0"/>
              <a:t> and </a:t>
            </a:r>
            <a:r>
              <a:rPr lang="it-IT" dirty="0" err="1"/>
              <a:t>factor</a:t>
            </a:r>
            <a:r>
              <a:rPr lang="it-IT" dirty="0"/>
              <a:t> </a:t>
            </a:r>
            <a:r>
              <a:rPr lang="it-IT" dirty="0" err="1"/>
              <a:t>X</a:t>
            </a:r>
            <a:r>
              <a:rPr lang="it-IT" dirty="0"/>
              <a:t>, </a:t>
            </a:r>
            <a:r>
              <a:rPr lang="it-IT" dirty="0" err="1"/>
              <a:t>two</a:t>
            </a:r>
            <a:r>
              <a:rPr lang="it-IT" dirty="0"/>
              <a:t> </a:t>
            </a:r>
            <a:r>
              <a:rPr lang="it-IT" dirty="0" err="1"/>
              <a:t>clotting</a:t>
            </a:r>
            <a:r>
              <a:rPr lang="it-IT" dirty="0"/>
              <a:t> </a:t>
            </a:r>
            <a:r>
              <a:rPr lang="it-IT" dirty="0" err="1"/>
              <a:t>proteins</a:t>
            </a:r>
            <a:r>
              <a:rPr lang="it-IT" dirty="0"/>
              <a:t> </a:t>
            </a:r>
            <a:r>
              <a:rPr lang="it-IT" dirty="0" err="1"/>
              <a:t>that</a:t>
            </a:r>
            <a:r>
              <a:rPr lang="it-IT" dirty="0"/>
              <a:t> </a:t>
            </a:r>
            <a:r>
              <a:rPr lang="it-IT" dirty="0" err="1"/>
              <a:t>lose</a:t>
            </a:r>
            <a:r>
              <a:rPr lang="it-IT" dirty="0"/>
              <a:t> </a:t>
            </a:r>
            <a:r>
              <a:rPr lang="it-IT" dirty="0" err="1"/>
              <a:t>their</a:t>
            </a:r>
            <a:r>
              <a:rPr lang="it-IT" dirty="0"/>
              <a:t> </a:t>
            </a:r>
            <a:r>
              <a:rPr lang="it-IT" dirty="0" err="1"/>
              <a:t>function</a:t>
            </a:r>
            <a:r>
              <a:rPr lang="it-IT" dirty="0"/>
              <a:t> </a:t>
            </a:r>
            <a:r>
              <a:rPr lang="it-IT" dirty="0" err="1"/>
              <a:t>after</a:t>
            </a:r>
            <a:r>
              <a:rPr lang="it-IT" dirty="0"/>
              <a:t> </a:t>
            </a:r>
            <a:r>
              <a:rPr lang="it-IT" dirty="0" err="1"/>
              <a:t>binding</a:t>
            </a:r>
            <a:r>
              <a:rPr lang="it-IT" dirty="0"/>
              <a:t> </a:t>
            </a:r>
            <a:r>
              <a:rPr lang="it-IT" dirty="0" err="1"/>
              <a:t>with</a:t>
            </a:r>
            <a:r>
              <a:rPr lang="it-IT" dirty="0"/>
              <a:t> </a:t>
            </a:r>
            <a:r>
              <a:rPr lang="it-IT" dirty="0" err="1"/>
              <a:t>amyloid</a:t>
            </a:r>
            <a:r>
              <a:rPr lang="it-IT" dirty="0"/>
              <a:t>.</a:t>
            </a:r>
          </a:p>
        </p:txBody>
      </p:sp>
      <p:pic>
        <p:nvPicPr>
          <p:cNvPr id="3" name="Immagine 2" descr="Schermata 2018-09-23 alle 15.24.24.png"/>
          <p:cNvPicPr>
            <a:picLocks noChangeAspect="1"/>
          </p:cNvPicPr>
          <p:nvPr/>
        </p:nvPicPr>
        <p:blipFill>
          <a:blip r:embed="rId2"/>
          <a:stretch>
            <a:fillRect/>
          </a:stretch>
        </p:blipFill>
        <p:spPr>
          <a:xfrm>
            <a:off x="7612022" y="431194"/>
            <a:ext cx="2738729" cy="2954944"/>
          </a:xfrm>
          <a:prstGeom prst="rect">
            <a:avLst/>
          </a:prstGeom>
        </p:spPr>
      </p:pic>
      <p:pic>
        <p:nvPicPr>
          <p:cNvPr id="4" name="Immagine 3" descr="Schermata 2018-09-23 alle 15.24.54.png"/>
          <p:cNvPicPr>
            <a:picLocks noChangeAspect="1"/>
          </p:cNvPicPr>
          <p:nvPr/>
        </p:nvPicPr>
        <p:blipFill>
          <a:blip r:embed="rId3"/>
          <a:stretch>
            <a:fillRect/>
          </a:stretch>
        </p:blipFill>
        <p:spPr>
          <a:xfrm>
            <a:off x="7831298" y="3692059"/>
            <a:ext cx="2519452" cy="2903914"/>
          </a:xfrm>
          <a:prstGeom prst="rect">
            <a:avLst/>
          </a:prstGeom>
        </p:spPr>
      </p:pic>
    </p:spTree>
    <p:extLst>
      <p:ext uri="{BB962C8B-B14F-4D97-AF65-F5344CB8AC3E}">
        <p14:creationId xmlns:p14="http://schemas.microsoft.com/office/powerpoint/2010/main" val="1657705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93154" y="877760"/>
            <a:ext cx="8224803" cy="4708981"/>
          </a:xfrm>
          <a:prstGeom prst="rect">
            <a:avLst/>
          </a:prstGeom>
        </p:spPr>
        <p:txBody>
          <a:bodyPr wrap="square">
            <a:spAutoFit/>
          </a:bodyPr>
          <a:lstStyle/>
          <a:p>
            <a:r>
              <a:rPr lang="it-IT" sz="2000" dirty="0" err="1"/>
              <a:t>Amyloid</a:t>
            </a:r>
            <a:r>
              <a:rPr lang="it-IT" sz="2000" dirty="0"/>
              <a:t> </a:t>
            </a:r>
            <a:r>
              <a:rPr lang="it-IT" sz="2000" dirty="0" err="1"/>
              <a:t>deposits</a:t>
            </a:r>
            <a:r>
              <a:rPr lang="it-IT" sz="2000" dirty="0"/>
              <a:t> in </a:t>
            </a:r>
            <a:r>
              <a:rPr lang="it-IT" sz="2000" dirty="0" err="1"/>
              <a:t>tissue</a:t>
            </a:r>
            <a:r>
              <a:rPr lang="it-IT" sz="2000" dirty="0"/>
              <a:t> can cause </a:t>
            </a:r>
            <a:r>
              <a:rPr lang="it-IT" sz="2000" dirty="0" err="1"/>
              <a:t>enlargement</a:t>
            </a:r>
            <a:r>
              <a:rPr lang="it-IT" sz="2000" dirty="0"/>
              <a:t> </a:t>
            </a:r>
            <a:r>
              <a:rPr lang="it-IT" sz="2000" dirty="0" err="1"/>
              <a:t>of</a:t>
            </a:r>
            <a:r>
              <a:rPr lang="it-IT" sz="2000" dirty="0"/>
              <a:t> </a:t>
            </a:r>
            <a:r>
              <a:rPr lang="it-IT" sz="2000" dirty="0" err="1"/>
              <a:t>structures</a:t>
            </a:r>
            <a:r>
              <a:rPr lang="it-IT" sz="2000" dirty="0"/>
              <a:t>. </a:t>
            </a:r>
            <a:r>
              <a:rPr lang="it-IT" sz="2000" dirty="0" err="1"/>
              <a:t>Twenty</a:t>
            </a:r>
            <a:r>
              <a:rPr lang="it-IT" sz="2000" dirty="0"/>
              <a:t> </a:t>
            </a:r>
            <a:r>
              <a:rPr lang="it-IT" sz="2000" dirty="0" err="1"/>
              <a:t>percent</a:t>
            </a:r>
            <a:r>
              <a:rPr lang="it-IT" sz="2000" dirty="0"/>
              <a:t> </a:t>
            </a:r>
            <a:r>
              <a:rPr lang="it-IT" sz="2000" dirty="0" err="1"/>
              <a:t>of</a:t>
            </a:r>
            <a:r>
              <a:rPr lang="it-IT" sz="2000" dirty="0"/>
              <a:t> people </a:t>
            </a:r>
            <a:r>
              <a:rPr lang="it-IT" sz="2000" dirty="0" err="1"/>
              <a:t>with</a:t>
            </a:r>
            <a:r>
              <a:rPr lang="it-IT" sz="2000" dirty="0"/>
              <a:t> AL </a:t>
            </a:r>
            <a:r>
              <a:rPr lang="it-IT" sz="2000" dirty="0" err="1"/>
              <a:t>amyloidosis</a:t>
            </a:r>
            <a:r>
              <a:rPr lang="it-IT" sz="2000" dirty="0"/>
              <a:t> </a:t>
            </a:r>
            <a:r>
              <a:rPr lang="it-IT" sz="2000" dirty="0" err="1"/>
              <a:t>have</a:t>
            </a:r>
            <a:r>
              <a:rPr lang="it-IT" sz="2000" dirty="0"/>
              <a:t> a </a:t>
            </a:r>
            <a:r>
              <a:rPr lang="it-IT" sz="2000" dirty="0" err="1"/>
              <a:t>enlarged</a:t>
            </a:r>
            <a:r>
              <a:rPr lang="it-IT" sz="2000" dirty="0"/>
              <a:t> </a:t>
            </a:r>
            <a:r>
              <a:rPr lang="it-IT" sz="2000" dirty="0" err="1"/>
              <a:t>tongue</a:t>
            </a:r>
            <a:r>
              <a:rPr lang="it-IT" sz="2000" dirty="0"/>
              <a:t>, </a:t>
            </a:r>
            <a:r>
              <a:rPr lang="it-IT" sz="2000" dirty="0" err="1"/>
              <a:t>that</a:t>
            </a:r>
            <a:r>
              <a:rPr lang="it-IT" sz="2000" dirty="0"/>
              <a:t> can </a:t>
            </a:r>
            <a:r>
              <a:rPr lang="it-IT" sz="2000" dirty="0" err="1"/>
              <a:t>lead</a:t>
            </a:r>
            <a:r>
              <a:rPr lang="it-IT" sz="2000" dirty="0"/>
              <a:t> </a:t>
            </a:r>
            <a:r>
              <a:rPr lang="it-IT" sz="2000" dirty="0" err="1"/>
              <a:t>to</a:t>
            </a:r>
            <a:r>
              <a:rPr lang="it-IT" sz="2000" dirty="0"/>
              <a:t> </a:t>
            </a:r>
            <a:r>
              <a:rPr lang="it-IT" sz="2000" dirty="0" err="1"/>
              <a:t>obstructive</a:t>
            </a:r>
            <a:r>
              <a:rPr lang="it-IT" sz="2000" dirty="0"/>
              <a:t> </a:t>
            </a:r>
            <a:r>
              <a:rPr lang="it-IT" sz="2000" dirty="0" err="1"/>
              <a:t>sleep</a:t>
            </a:r>
            <a:r>
              <a:rPr lang="it-IT" sz="2000" dirty="0"/>
              <a:t> apnea, </a:t>
            </a:r>
            <a:r>
              <a:rPr lang="it-IT" sz="2000" dirty="0" err="1"/>
              <a:t>difficulty</a:t>
            </a:r>
            <a:r>
              <a:rPr lang="it-IT" sz="2000" dirty="0"/>
              <a:t> </a:t>
            </a:r>
            <a:r>
              <a:rPr lang="it-IT" sz="2000" dirty="0" err="1"/>
              <a:t>swallowing</a:t>
            </a:r>
            <a:r>
              <a:rPr lang="it-IT" sz="2000" dirty="0"/>
              <a:t>, and </a:t>
            </a:r>
            <a:r>
              <a:rPr lang="it-IT" sz="2000" dirty="0" err="1"/>
              <a:t>altered</a:t>
            </a:r>
            <a:r>
              <a:rPr lang="it-IT" sz="2000" dirty="0"/>
              <a:t> taste. </a:t>
            </a:r>
            <a:r>
              <a:rPr lang="it-IT" sz="2000" dirty="0" err="1"/>
              <a:t>Tongue</a:t>
            </a:r>
            <a:r>
              <a:rPr lang="it-IT" sz="2000" dirty="0"/>
              <a:t> </a:t>
            </a:r>
            <a:r>
              <a:rPr lang="it-IT" sz="2000" dirty="0" err="1"/>
              <a:t>enlargement</a:t>
            </a:r>
            <a:r>
              <a:rPr lang="it-IT" sz="2000" dirty="0"/>
              <a:t> </a:t>
            </a:r>
            <a:r>
              <a:rPr lang="it-IT" sz="2000" dirty="0" err="1"/>
              <a:t>does</a:t>
            </a:r>
            <a:r>
              <a:rPr lang="it-IT" sz="2000" dirty="0"/>
              <a:t> </a:t>
            </a:r>
            <a:r>
              <a:rPr lang="it-IT" sz="2000" dirty="0" err="1"/>
              <a:t>not</a:t>
            </a:r>
            <a:r>
              <a:rPr lang="it-IT" sz="2000" dirty="0"/>
              <a:t> </a:t>
            </a:r>
            <a:r>
              <a:rPr lang="it-IT" sz="2000" dirty="0" err="1"/>
              <a:t>occur</a:t>
            </a:r>
            <a:r>
              <a:rPr lang="it-IT" sz="2000" dirty="0"/>
              <a:t> in ATTR or AA </a:t>
            </a:r>
            <a:r>
              <a:rPr lang="it-IT" sz="2000" dirty="0" err="1"/>
              <a:t>amyloidosis</a:t>
            </a:r>
            <a:r>
              <a:rPr lang="it-IT" sz="2000" dirty="0"/>
              <a:t>.</a:t>
            </a:r>
          </a:p>
          <a:p>
            <a:r>
              <a:rPr lang="it-IT" sz="2000" dirty="0" err="1"/>
              <a:t>Enlarged</a:t>
            </a:r>
            <a:r>
              <a:rPr lang="it-IT" sz="2000" dirty="0"/>
              <a:t> </a:t>
            </a:r>
            <a:r>
              <a:rPr lang="it-IT" sz="2000" dirty="0" err="1"/>
              <a:t>shoulders</a:t>
            </a:r>
            <a:r>
              <a:rPr lang="it-IT" sz="2000" dirty="0"/>
              <a:t>, "</a:t>
            </a:r>
            <a:r>
              <a:rPr lang="it-IT" sz="2000" dirty="0" err="1"/>
              <a:t>shoulder</a:t>
            </a:r>
            <a:r>
              <a:rPr lang="it-IT" sz="2000" dirty="0"/>
              <a:t> pad </a:t>
            </a:r>
            <a:r>
              <a:rPr lang="it-IT" sz="2000" dirty="0" err="1"/>
              <a:t>sign</a:t>
            </a:r>
            <a:r>
              <a:rPr lang="it-IT" sz="2000" dirty="0"/>
              <a:t>", </a:t>
            </a:r>
            <a:r>
              <a:rPr lang="it-IT" sz="2000" dirty="0" err="1"/>
              <a:t>results</a:t>
            </a:r>
            <a:r>
              <a:rPr lang="it-IT" sz="2000" dirty="0"/>
              <a:t> </a:t>
            </a:r>
            <a:r>
              <a:rPr lang="it-IT" sz="2000" dirty="0" err="1"/>
              <a:t>from</a:t>
            </a:r>
            <a:r>
              <a:rPr lang="it-IT" sz="2000" dirty="0"/>
              <a:t> </a:t>
            </a:r>
            <a:r>
              <a:rPr lang="it-IT" sz="2000" dirty="0" err="1"/>
              <a:t>amyloid</a:t>
            </a:r>
            <a:r>
              <a:rPr lang="it-IT" sz="2000" dirty="0"/>
              <a:t> </a:t>
            </a:r>
            <a:r>
              <a:rPr lang="it-IT" sz="2000" dirty="0" err="1"/>
              <a:t>deposition</a:t>
            </a:r>
            <a:r>
              <a:rPr lang="it-IT" sz="2000" dirty="0"/>
              <a:t> in </a:t>
            </a:r>
            <a:r>
              <a:rPr lang="it-IT" sz="2000" dirty="0" err="1"/>
              <a:t>synovial</a:t>
            </a:r>
            <a:r>
              <a:rPr lang="it-IT" sz="2000" dirty="0"/>
              <a:t> </a:t>
            </a:r>
            <a:r>
              <a:rPr lang="it-IT" sz="2000" dirty="0" err="1"/>
              <a:t>space</a:t>
            </a:r>
            <a:r>
              <a:rPr lang="it-IT" sz="2000" dirty="0"/>
              <a:t>. Deposition of amyloid in the throat can cause </a:t>
            </a:r>
            <a:r>
              <a:rPr lang="it-IT" sz="2000" dirty="0" err="1"/>
              <a:t>hoarseness</a:t>
            </a:r>
            <a:r>
              <a:rPr lang="it-IT" sz="2000" dirty="0"/>
              <a:t>. Aβ2MG amyloidosis (Hemodialysis associated amyloidosis) likes to deposit in synovial tissue, causing chronic synovitis, which can lead to repeated carpal tunnel syndrome.</a:t>
            </a:r>
          </a:p>
          <a:p>
            <a:endParaRPr lang="it-IT" sz="2000" dirty="0"/>
          </a:p>
          <a:p>
            <a:r>
              <a:rPr lang="it-IT" sz="2000" dirty="0" err="1"/>
              <a:t>Both</a:t>
            </a:r>
            <a:r>
              <a:rPr lang="it-IT" sz="2000" dirty="0"/>
              <a:t> the </a:t>
            </a:r>
            <a:r>
              <a:rPr lang="it-IT" sz="2000" dirty="0" err="1"/>
              <a:t>thyroid</a:t>
            </a:r>
            <a:r>
              <a:rPr lang="it-IT" sz="2000" dirty="0"/>
              <a:t> and </a:t>
            </a:r>
            <a:r>
              <a:rPr lang="it-IT" sz="2000" dirty="0" err="1"/>
              <a:t>adrenal</a:t>
            </a:r>
            <a:r>
              <a:rPr lang="it-IT" sz="2000" dirty="0"/>
              <a:t> </a:t>
            </a:r>
            <a:r>
              <a:rPr lang="it-IT" sz="2000" dirty="0" err="1"/>
              <a:t>gland</a:t>
            </a:r>
            <a:r>
              <a:rPr lang="it-IT" sz="2000" dirty="0"/>
              <a:t> can </a:t>
            </a:r>
            <a:r>
              <a:rPr lang="it-IT" sz="2000" dirty="0" err="1"/>
              <a:t>be</a:t>
            </a:r>
            <a:r>
              <a:rPr lang="it-IT" sz="2000" dirty="0"/>
              <a:t> </a:t>
            </a:r>
            <a:r>
              <a:rPr lang="it-IT" sz="2000" dirty="0" err="1"/>
              <a:t>infiltrated</a:t>
            </a:r>
            <a:r>
              <a:rPr lang="it-IT" sz="2000" dirty="0"/>
              <a:t>. </a:t>
            </a:r>
            <a:r>
              <a:rPr lang="it-IT" sz="2000" dirty="0" err="1"/>
              <a:t>It</a:t>
            </a:r>
            <a:r>
              <a:rPr lang="it-IT" sz="2000" dirty="0"/>
              <a:t> </a:t>
            </a:r>
            <a:r>
              <a:rPr lang="it-IT" sz="2000" dirty="0" err="1"/>
              <a:t>is</a:t>
            </a:r>
            <a:r>
              <a:rPr lang="it-IT" sz="2000" dirty="0"/>
              <a:t> </a:t>
            </a:r>
            <a:r>
              <a:rPr lang="it-IT" sz="2000" dirty="0" err="1"/>
              <a:t>estimated</a:t>
            </a:r>
            <a:r>
              <a:rPr lang="it-IT" sz="2000" dirty="0"/>
              <a:t> </a:t>
            </a:r>
            <a:r>
              <a:rPr lang="it-IT" sz="2000" dirty="0" err="1"/>
              <a:t>that</a:t>
            </a:r>
            <a:r>
              <a:rPr lang="it-IT" sz="2000" dirty="0"/>
              <a:t> 10–20% </a:t>
            </a:r>
            <a:r>
              <a:rPr lang="it-IT" sz="2000" dirty="0" err="1"/>
              <a:t>of</a:t>
            </a:r>
            <a:r>
              <a:rPr lang="it-IT" sz="2000" dirty="0"/>
              <a:t> </a:t>
            </a:r>
            <a:r>
              <a:rPr lang="it-IT" sz="2000" dirty="0" err="1"/>
              <a:t>individuals</a:t>
            </a:r>
            <a:r>
              <a:rPr lang="it-IT" sz="2000" dirty="0"/>
              <a:t> </a:t>
            </a:r>
            <a:r>
              <a:rPr lang="it-IT" sz="2000" dirty="0" err="1"/>
              <a:t>with</a:t>
            </a:r>
            <a:r>
              <a:rPr lang="it-IT" sz="2000" dirty="0"/>
              <a:t> </a:t>
            </a:r>
            <a:r>
              <a:rPr lang="it-IT" sz="2000" dirty="0" err="1"/>
              <a:t>amyloidosis</a:t>
            </a:r>
            <a:r>
              <a:rPr lang="it-IT" sz="2000" dirty="0"/>
              <a:t> </a:t>
            </a:r>
            <a:r>
              <a:rPr lang="it-IT" sz="2000" dirty="0" err="1"/>
              <a:t>have</a:t>
            </a:r>
            <a:r>
              <a:rPr lang="it-IT" sz="2000" dirty="0"/>
              <a:t> </a:t>
            </a:r>
            <a:r>
              <a:rPr lang="it-IT" sz="2000" dirty="0" err="1"/>
              <a:t>hypothyroidism</a:t>
            </a:r>
            <a:r>
              <a:rPr lang="it-IT" sz="2000" dirty="0"/>
              <a:t>. </a:t>
            </a:r>
            <a:r>
              <a:rPr lang="it-IT" sz="2000" dirty="0" err="1"/>
              <a:t>Adrenal</a:t>
            </a:r>
            <a:r>
              <a:rPr lang="it-IT" sz="2000" dirty="0"/>
              <a:t> </a:t>
            </a:r>
            <a:r>
              <a:rPr lang="it-IT" sz="2000" dirty="0" err="1"/>
              <a:t>infiltration</a:t>
            </a:r>
            <a:r>
              <a:rPr lang="it-IT" sz="2000" dirty="0"/>
              <a:t> </a:t>
            </a:r>
            <a:r>
              <a:rPr lang="it-IT" sz="2000" dirty="0" err="1"/>
              <a:t>may</a:t>
            </a:r>
            <a:r>
              <a:rPr lang="it-IT" sz="2000" dirty="0"/>
              <a:t> </a:t>
            </a:r>
            <a:r>
              <a:rPr lang="it-IT" sz="2000" dirty="0" err="1"/>
              <a:t>be</a:t>
            </a:r>
            <a:r>
              <a:rPr lang="it-IT" sz="2000" dirty="0"/>
              <a:t> </a:t>
            </a:r>
            <a:r>
              <a:rPr lang="it-IT" sz="2000" dirty="0" err="1"/>
              <a:t>harder</a:t>
            </a:r>
            <a:r>
              <a:rPr lang="it-IT" sz="2000" dirty="0"/>
              <a:t> </a:t>
            </a:r>
            <a:r>
              <a:rPr lang="it-IT" sz="2000" dirty="0" err="1"/>
              <a:t>to</a:t>
            </a:r>
            <a:r>
              <a:rPr lang="it-IT" sz="2000" dirty="0"/>
              <a:t> </a:t>
            </a:r>
            <a:r>
              <a:rPr lang="it-IT" sz="2000" dirty="0" err="1"/>
              <a:t>appreciate</a:t>
            </a:r>
            <a:r>
              <a:rPr lang="it-IT" sz="2000" dirty="0"/>
              <a:t> </a:t>
            </a:r>
            <a:r>
              <a:rPr lang="it-IT" sz="2000" dirty="0" err="1"/>
              <a:t>given</a:t>
            </a:r>
            <a:r>
              <a:rPr lang="it-IT" sz="2000" dirty="0"/>
              <a:t> </a:t>
            </a:r>
            <a:r>
              <a:rPr lang="it-IT" sz="2000" dirty="0" err="1"/>
              <a:t>that</a:t>
            </a:r>
            <a:r>
              <a:rPr lang="it-IT" sz="2000" dirty="0"/>
              <a:t> </a:t>
            </a:r>
            <a:r>
              <a:rPr lang="it-IT" sz="2000" dirty="0" err="1"/>
              <a:t>its</a:t>
            </a:r>
            <a:r>
              <a:rPr lang="it-IT" sz="2000" dirty="0"/>
              <a:t> </a:t>
            </a:r>
            <a:r>
              <a:rPr lang="it-IT" sz="2000" dirty="0" err="1"/>
              <a:t>symptoms</a:t>
            </a:r>
            <a:r>
              <a:rPr lang="it-IT" sz="2000" dirty="0"/>
              <a:t> </a:t>
            </a:r>
            <a:r>
              <a:rPr lang="it-IT" sz="2000" dirty="0" err="1"/>
              <a:t>of</a:t>
            </a:r>
            <a:r>
              <a:rPr lang="it-IT" sz="2000" dirty="0"/>
              <a:t> </a:t>
            </a:r>
            <a:r>
              <a:rPr lang="it-IT" sz="2000" dirty="0" err="1"/>
              <a:t>orthostatic</a:t>
            </a:r>
            <a:r>
              <a:rPr lang="it-IT" sz="2000" dirty="0"/>
              <a:t> </a:t>
            </a:r>
            <a:r>
              <a:rPr lang="it-IT" sz="2000" dirty="0" err="1"/>
              <a:t>hypotension</a:t>
            </a:r>
            <a:r>
              <a:rPr lang="it-IT" sz="2000" dirty="0"/>
              <a:t> and low </a:t>
            </a:r>
            <a:r>
              <a:rPr lang="it-IT" sz="2000" dirty="0" err="1"/>
              <a:t>blood</a:t>
            </a:r>
            <a:r>
              <a:rPr lang="it-IT" sz="2000" dirty="0"/>
              <a:t> </a:t>
            </a:r>
            <a:r>
              <a:rPr lang="it-IT" sz="2000" dirty="0" err="1"/>
              <a:t>sodium</a:t>
            </a:r>
            <a:r>
              <a:rPr lang="it-IT" sz="2000" dirty="0"/>
              <a:t> </a:t>
            </a:r>
            <a:r>
              <a:rPr lang="it-IT" sz="2000" dirty="0" err="1"/>
              <a:t>concentration</a:t>
            </a:r>
            <a:r>
              <a:rPr lang="it-IT" sz="2000" dirty="0"/>
              <a:t> </a:t>
            </a:r>
            <a:r>
              <a:rPr lang="it-IT" sz="2000" dirty="0" err="1"/>
              <a:t>may</a:t>
            </a:r>
            <a:r>
              <a:rPr lang="it-IT" sz="2000" dirty="0"/>
              <a:t> </a:t>
            </a:r>
            <a:r>
              <a:rPr lang="it-IT" sz="2000" dirty="0" err="1"/>
              <a:t>be</a:t>
            </a:r>
            <a:r>
              <a:rPr lang="it-IT" sz="2000" dirty="0"/>
              <a:t> </a:t>
            </a:r>
            <a:r>
              <a:rPr lang="it-IT" sz="2000" dirty="0" err="1"/>
              <a:t>attributed</a:t>
            </a:r>
            <a:r>
              <a:rPr lang="it-IT" sz="2000" dirty="0"/>
              <a:t> </a:t>
            </a:r>
            <a:r>
              <a:rPr lang="it-IT" sz="2000" dirty="0" err="1"/>
              <a:t>to</a:t>
            </a:r>
            <a:r>
              <a:rPr lang="it-IT" sz="2000" dirty="0"/>
              <a:t> </a:t>
            </a:r>
            <a:r>
              <a:rPr lang="it-IT" sz="2000" dirty="0" err="1"/>
              <a:t>autonomic</a:t>
            </a:r>
            <a:r>
              <a:rPr lang="it-IT" sz="2000" dirty="0"/>
              <a:t> </a:t>
            </a:r>
            <a:r>
              <a:rPr lang="it-IT" sz="2000" dirty="0" err="1"/>
              <a:t>neuropathy</a:t>
            </a:r>
            <a:r>
              <a:rPr lang="it-IT" sz="2000" dirty="0"/>
              <a:t> and </a:t>
            </a:r>
            <a:r>
              <a:rPr lang="it-IT" sz="2000" dirty="0" err="1"/>
              <a:t>heart</a:t>
            </a:r>
            <a:r>
              <a:rPr lang="it-IT" sz="2000" dirty="0"/>
              <a:t> </a:t>
            </a:r>
            <a:r>
              <a:rPr lang="it-IT" sz="2000" dirty="0" err="1"/>
              <a:t>failure</a:t>
            </a:r>
            <a:r>
              <a:rPr lang="it-IT" dirty="0"/>
              <a:t>. </a:t>
            </a:r>
          </a:p>
        </p:txBody>
      </p:sp>
    </p:spTree>
    <p:extLst>
      <p:ext uri="{BB962C8B-B14F-4D97-AF65-F5344CB8AC3E}">
        <p14:creationId xmlns:p14="http://schemas.microsoft.com/office/powerpoint/2010/main" val="2284246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835902" y="1536175"/>
            <a:ext cx="2564085" cy="3477875"/>
          </a:xfrm>
          <a:prstGeom prst="rect">
            <a:avLst/>
          </a:prstGeom>
        </p:spPr>
        <p:txBody>
          <a:bodyPr wrap="square">
            <a:spAutoFit/>
          </a:bodyPr>
          <a:lstStyle/>
          <a:p>
            <a:r>
              <a:rPr lang="it-IT" sz="2000" b="1" dirty="0"/>
              <a:t>Acute </a:t>
            </a:r>
            <a:r>
              <a:rPr lang="it-IT" sz="2000" b="1" dirty="0" err="1"/>
              <a:t>cellular</a:t>
            </a:r>
            <a:r>
              <a:rPr lang="it-IT" sz="2000" b="1" dirty="0"/>
              <a:t> </a:t>
            </a:r>
            <a:r>
              <a:rPr lang="it-IT" sz="2000" b="1" dirty="0" err="1"/>
              <a:t>rejection</a:t>
            </a:r>
            <a:r>
              <a:rPr lang="it-IT" sz="2000" b="1" dirty="0"/>
              <a:t>. </a:t>
            </a:r>
            <a:r>
              <a:rPr lang="it-IT" sz="2000" dirty="0"/>
              <a:t>(A) </a:t>
            </a:r>
            <a:r>
              <a:rPr lang="it-IT" sz="2000" dirty="0" err="1"/>
              <a:t>Destruction</a:t>
            </a:r>
            <a:r>
              <a:rPr lang="it-IT" sz="2000" dirty="0"/>
              <a:t> </a:t>
            </a:r>
            <a:r>
              <a:rPr lang="it-IT" sz="2000" dirty="0" err="1"/>
              <a:t>of</a:t>
            </a:r>
            <a:r>
              <a:rPr lang="it-IT" sz="2000" dirty="0"/>
              <a:t> </a:t>
            </a:r>
            <a:r>
              <a:rPr lang="it-IT" sz="2000" dirty="0" err="1"/>
              <a:t>graft</a:t>
            </a:r>
            <a:r>
              <a:rPr lang="it-IT" sz="2000" dirty="0"/>
              <a:t> </a:t>
            </a:r>
            <a:r>
              <a:rPr lang="it-IT" sz="2000" dirty="0" err="1"/>
              <a:t>cells</a:t>
            </a:r>
            <a:r>
              <a:rPr lang="it-IT" sz="2000" dirty="0"/>
              <a:t> </a:t>
            </a:r>
            <a:r>
              <a:rPr lang="it-IT" sz="2000" dirty="0" err="1"/>
              <a:t>by</a:t>
            </a:r>
            <a:r>
              <a:rPr lang="it-IT" sz="2000" dirty="0"/>
              <a:t> </a:t>
            </a:r>
            <a:r>
              <a:rPr lang="it-IT" sz="2000" dirty="0" err="1"/>
              <a:t>T</a:t>
            </a:r>
            <a:r>
              <a:rPr lang="it-IT" sz="2000" dirty="0"/>
              <a:t> </a:t>
            </a:r>
            <a:r>
              <a:rPr lang="it-IT" sz="2000" dirty="0" err="1"/>
              <a:t>cells</a:t>
            </a:r>
            <a:r>
              <a:rPr lang="it-IT" sz="2000" dirty="0"/>
              <a:t>. Acute </a:t>
            </a:r>
            <a:r>
              <a:rPr lang="it-IT" sz="2000" dirty="0" err="1"/>
              <a:t>T</a:t>
            </a:r>
            <a:r>
              <a:rPr lang="it-IT" sz="2000" dirty="0"/>
              <a:t> </a:t>
            </a:r>
            <a:r>
              <a:rPr lang="it-IT" sz="2000" dirty="0" err="1"/>
              <a:t>cell–mediated</a:t>
            </a:r>
            <a:r>
              <a:rPr lang="it-IT" sz="2000" dirty="0"/>
              <a:t> </a:t>
            </a:r>
            <a:r>
              <a:rPr lang="it-IT" sz="2000" dirty="0" err="1"/>
              <a:t>rejection</a:t>
            </a:r>
            <a:r>
              <a:rPr lang="it-IT" sz="2000" dirty="0"/>
              <a:t> </a:t>
            </a:r>
            <a:r>
              <a:rPr lang="it-IT" sz="2000" dirty="0" err="1"/>
              <a:t>involves</a:t>
            </a:r>
            <a:r>
              <a:rPr lang="it-IT" sz="2000" dirty="0"/>
              <a:t> </a:t>
            </a:r>
            <a:r>
              <a:rPr lang="it-IT" sz="2000" dirty="0" err="1"/>
              <a:t>direct</a:t>
            </a:r>
            <a:r>
              <a:rPr lang="it-IT" sz="2000" dirty="0"/>
              <a:t> </a:t>
            </a:r>
            <a:r>
              <a:rPr lang="it-IT" sz="2000" dirty="0" err="1"/>
              <a:t>killing</a:t>
            </a:r>
            <a:r>
              <a:rPr lang="it-IT" sz="2000" dirty="0"/>
              <a:t> </a:t>
            </a:r>
            <a:r>
              <a:rPr lang="it-IT" sz="2000" dirty="0" err="1"/>
              <a:t>of</a:t>
            </a:r>
            <a:r>
              <a:rPr lang="it-IT" sz="2000" dirty="0"/>
              <a:t> </a:t>
            </a:r>
            <a:r>
              <a:rPr lang="it-IT" sz="2000" dirty="0" err="1"/>
              <a:t>graft</a:t>
            </a:r>
            <a:r>
              <a:rPr lang="it-IT" sz="2000" dirty="0"/>
              <a:t> </a:t>
            </a:r>
            <a:r>
              <a:rPr lang="it-IT" sz="2000" dirty="0" err="1"/>
              <a:t>cells</a:t>
            </a:r>
            <a:r>
              <a:rPr lang="it-IT" sz="2000" dirty="0"/>
              <a:t> </a:t>
            </a:r>
            <a:r>
              <a:rPr lang="it-IT" sz="2000" dirty="0" err="1"/>
              <a:t>by</a:t>
            </a:r>
            <a:r>
              <a:rPr lang="it-IT" sz="2000" dirty="0"/>
              <a:t> CD8+ </a:t>
            </a:r>
            <a:r>
              <a:rPr lang="it-IT" sz="2000" dirty="0" err="1"/>
              <a:t>CTLs</a:t>
            </a:r>
            <a:r>
              <a:rPr lang="it-IT" sz="2000" dirty="0"/>
              <a:t> and </a:t>
            </a:r>
            <a:r>
              <a:rPr lang="it-IT" sz="2000" dirty="0" err="1"/>
              <a:t>inflammation</a:t>
            </a:r>
            <a:r>
              <a:rPr lang="it-IT" sz="2000" dirty="0"/>
              <a:t> </a:t>
            </a:r>
            <a:r>
              <a:rPr lang="it-IT" sz="2000" dirty="0" err="1"/>
              <a:t>caused</a:t>
            </a:r>
            <a:r>
              <a:rPr lang="it-IT" sz="2000" dirty="0"/>
              <a:t> </a:t>
            </a:r>
            <a:r>
              <a:rPr lang="it-IT" sz="2000" dirty="0" err="1"/>
              <a:t>by</a:t>
            </a:r>
            <a:r>
              <a:rPr lang="it-IT" sz="2000" dirty="0"/>
              <a:t> </a:t>
            </a:r>
            <a:r>
              <a:rPr lang="it-IT" sz="2000" dirty="0" err="1"/>
              <a:t>cytokines</a:t>
            </a:r>
            <a:r>
              <a:rPr lang="it-IT" sz="2000" dirty="0"/>
              <a:t> </a:t>
            </a:r>
            <a:r>
              <a:rPr lang="it-IT" sz="2000" dirty="0" err="1"/>
              <a:t>produced</a:t>
            </a:r>
            <a:r>
              <a:rPr lang="it-IT" sz="2000" dirty="0"/>
              <a:t> </a:t>
            </a:r>
            <a:r>
              <a:rPr lang="it-IT" sz="2000" dirty="0" err="1"/>
              <a:t>by</a:t>
            </a:r>
            <a:r>
              <a:rPr lang="it-IT" sz="2000" dirty="0"/>
              <a:t> CD4 </a:t>
            </a:r>
            <a:r>
              <a:rPr lang="it-IT" sz="2000" dirty="0" err="1"/>
              <a:t>T</a:t>
            </a:r>
            <a:r>
              <a:rPr lang="it-IT" sz="2000" dirty="0"/>
              <a:t> </a:t>
            </a:r>
            <a:r>
              <a:rPr lang="it-IT" sz="2000" dirty="0" err="1"/>
              <a:t>cells</a:t>
            </a:r>
            <a:r>
              <a:rPr lang="it-IT" sz="2000" dirty="0"/>
              <a:t>.</a:t>
            </a:r>
          </a:p>
        </p:txBody>
      </p:sp>
      <p:pic>
        <p:nvPicPr>
          <p:cNvPr id="5" name="Immagine 4" descr="Schermata 2018-08-24 alle 19.18.30.png"/>
          <p:cNvPicPr>
            <a:picLocks noChangeAspect="1"/>
          </p:cNvPicPr>
          <p:nvPr/>
        </p:nvPicPr>
        <p:blipFill>
          <a:blip r:embed="rId2"/>
          <a:stretch>
            <a:fillRect/>
          </a:stretch>
        </p:blipFill>
        <p:spPr>
          <a:xfrm>
            <a:off x="1524001" y="196850"/>
            <a:ext cx="6311901" cy="6464300"/>
          </a:xfrm>
          <a:prstGeom prst="rect">
            <a:avLst/>
          </a:prstGeom>
        </p:spPr>
      </p:pic>
    </p:spTree>
    <p:extLst>
      <p:ext uri="{BB962C8B-B14F-4D97-AF65-F5344CB8AC3E}">
        <p14:creationId xmlns:p14="http://schemas.microsoft.com/office/powerpoint/2010/main" val="1886368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90501" y="382691"/>
            <a:ext cx="8049112" cy="923330"/>
          </a:xfrm>
          <a:prstGeom prst="rect">
            <a:avLst/>
          </a:prstGeom>
        </p:spPr>
        <p:txBody>
          <a:bodyPr wrap="square">
            <a:spAutoFit/>
          </a:bodyPr>
          <a:lstStyle/>
          <a:p>
            <a:r>
              <a:rPr lang="it-IT" dirty="0"/>
              <a:t>(</a:t>
            </a:r>
            <a:r>
              <a:rPr lang="it-IT" dirty="0" err="1"/>
              <a:t>B</a:t>
            </a:r>
            <a:r>
              <a:rPr lang="it-IT" dirty="0"/>
              <a:t>) Acute </a:t>
            </a:r>
            <a:r>
              <a:rPr lang="it-IT" dirty="0" err="1"/>
              <a:t>cellular</a:t>
            </a:r>
            <a:r>
              <a:rPr lang="it-IT" dirty="0"/>
              <a:t> </a:t>
            </a:r>
            <a:r>
              <a:rPr lang="it-IT" dirty="0" err="1"/>
              <a:t>rejection</a:t>
            </a:r>
            <a:r>
              <a:rPr lang="it-IT" dirty="0"/>
              <a:t> </a:t>
            </a:r>
            <a:r>
              <a:rPr lang="it-IT" dirty="0" err="1"/>
              <a:t>of</a:t>
            </a:r>
            <a:r>
              <a:rPr lang="it-IT" dirty="0"/>
              <a:t> a </a:t>
            </a:r>
            <a:r>
              <a:rPr lang="it-IT" dirty="0" err="1"/>
              <a:t>kidney</a:t>
            </a:r>
            <a:r>
              <a:rPr lang="it-IT" dirty="0"/>
              <a:t> </a:t>
            </a:r>
            <a:r>
              <a:rPr lang="it-IT" dirty="0" err="1"/>
              <a:t>graft</a:t>
            </a:r>
            <a:r>
              <a:rPr lang="it-IT" dirty="0"/>
              <a:t>, </a:t>
            </a:r>
            <a:r>
              <a:rPr lang="it-IT" dirty="0" err="1"/>
              <a:t>manifested</a:t>
            </a:r>
            <a:r>
              <a:rPr lang="it-IT" dirty="0"/>
              <a:t> </a:t>
            </a:r>
            <a:r>
              <a:rPr lang="it-IT" dirty="0" err="1"/>
              <a:t>by</a:t>
            </a:r>
            <a:r>
              <a:rPr lang="it-IT" dirty="0"/>
              <a:t> </a:t>
            </a:r>
            <a:r>
              <a:rPr lang="it-IT" dirty="0" err="1"/>
              <a:t>inflammatory</a:t>
            </a:r>
            <a:r>
              <a:rPr lang="it-IT" dirty="0"/>
              <a:t> </a:t>
            </a:r>
            <a:r>
              <a:rPr lang="it-IT" dirty="0" err="1"/>
              <a:t>cells</a:t>
            </a:r>
            <a:r>
              <a:rPr lang="it-IT" dirty="0"/>
              <a:t> in the </a:t>
            </a:r>
            <a:r>
              <a:rPr lang="it-IT" dirty="0" err="1"/>
              <a:t>interstitium</a:t>
            </a:r>
            <a:r>
              <a:rPr lang="it-IT" dirty="0"/>
              <a:t> and </a:t>
            </a:r>
            <a:r>
              <a:rPr lang="it-IT" dirty="0" err="1"/>
              <a:t>between</a:t>
            </a:r>
            <a:r>
              <a:rPr lang="it-IT" dirty="0"/>
              <a:t> </a:t>
            </a:r>
            <a:r>
              <a:rPr lang="it-IT" dirty="0" err="1"/>
              <a:t>epithelial</a:t>
            </a:r>
            <a:r>
              <a:rPr lang="it-IT" dirty="0"/>
              <a:t> </a:t>
            </a:r>
            <a:r>
              <a:rPr lang="it-IT" dirty="0" err="1"/>
              <a:t>cells</a:t>
            </a:r>
            <a:r>
              <a:rPr lang="it-IT" dirty="0"/>
              <a:t> </a:t>
            </a:r>
            <a:r>
              <a:rPr lang="it-IT" dirty="0" err="1"/>
              <a:t>of</a:t>
            </a:r>
            <a:r>
              <a:rPr lang="it-IT" dirty="0"/>
              <a:t> the </a:t>
            </a:r>
            <a:r>
              <a:rPr lang="it-IT" dirty="0" err="1"/>
              <a:t>tubules</a:t>
            </a:r>
            <a:r>
              <a:rPr lang="it-IT" dirty="0"/>
              <a:t> (</a:t>
            </a:r>
            <a:r>
              <a:rPr lang="it-IT" dirty="0" err="1"/>
              <a:t>tubulitis</a:t>
            </a:r>
            <a:r>
              <a:rPr lang="it-IT" dirty="0"/>
              <a:t>). </a:t>
            </a:r>
            <a:r>
              <a:rPr lang="it-IT" dirty="0" err="1"/>
              <a:t>Collapsed</a:t>
            </a:r>
            <a:r>
              <a:rPr lang="it-IT" dirty="0"/>
              <a:t> </a:t>
            </a:r>
            <a:r>
              <a:rPr lang="it-IT" dirty="0" err="1"/>
              <a:t>tubules</a:t>
            </a:r>
            <a:r>
              <a:rPr lang="it-IT" dirty="0"/>
              <a:t> are </a:t>
            </a:r>
            <a:r>
              <a:rPr lang="it-IT" dirty="0" err="1"/>
              <a:t>outlined</a:t>
            </a:r>
            <a:r>
              <a:rPr lang="it-IT" dirty="0"/>
              <a:t> </a:t>
            </a:r>
            <a:r>
              <a:rPr lang="it-IT" dirty="0" err="1"/>
              <a:t>by</a:t>
            </a:r>
            <a:r>
              <a:rPr lang="it-IT" dirty="0"/>
              <a:t> </a:t>
            </a:r>
            <a:r>
              <a:rPr lang="it-IT" dirty="0" err="1"/>
              <a:t>wavy</a:t>
            </a:r>
            <a:r>
              <a:rPr lang="it-IT" dirty="0"/>
              <a:t> </a:t>
            </a:r>
            <a:r>
              <a:rPr lang="it-IT" dirty="0" err="1"/>
              <a:t>basement</a:t>
            </a:r>
            <a:r>
              <a:rPr lang="it-IT" dirty="0"/>
              <a:t> </a:t>
            </a:r>
            <a:r>
              <a:rPr lang="it-IT" dirty="0" err="1"/>
              <a:t>membranes</a:t>
            </a:r>
            <a:r>
              <a:rPr lang="it-IT" dirty="0"/>
              <a:t>.</a:t>
            </a:r>
          </a:p>
        </p:txBody>
      </p:sp>
      <p:pic>
        <p:nvPicPr>
          <p:cNvPr id="5" name="Immagine 4" descr="Schermata 2018-08-24 alle 19.20.07.png"/>
          <p:cNvPicPr>
            <a:picLocks noChangeAspect="1"/>
          </p:cNvPicPr>
          <p:nvPr/>
        </p:nvPicPr>
        <p:blipFill>
          <a:blip r:embed="rId2"/>
          <a:stretch>
            <a:fillRect/>
          </a:stretch>
        </p:blipFill>
        <p:spPr>
          <a:xfrm>
            <a:off x="2771866" y="1474460"/>
            <a:ext cx="7116672" cy="5383540"/>
          </a:xfrm>
          <a:prstGeom prst="rect">
            <a:avLst/>
          </a:prstGeom>
        </p:spPr>
      </p:pic>
    </p:spTree>
    <p:extLst>
      <p:ext uri="{BB962C8B-B14F-4D97-AF65-F5344CB8AC3E}">
        <p14:creationId xmlns:p14="http://schemas.microsoft.com/office/powerpoint/2010/main" val="310476730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9437</Words>
  <Application>Microsoft Macintosh PowerPoint</Application>
  <PresentationFormat>Widescreen</PresentationFormat>
  <Paragraphs>231</Paragraphs>
  <Slides>71</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71</vt:i4>
      </vt:variant>
    </vt:vector>
  </HeadingPairs>
  <TitlesOfParts>
    <vt:vector size="75" baseType="lpstr">
      <vt:lpstr>Arial</vt:lpstr>
      <vt:lpstr>Calibri</vt:lpstr>
      <vt:lpstr>Calibri Light</vt:lpstr>
      <vt:lpstr>Tema di Office</vt:lpstr>
      <vt:lpstr>Transplants and Immunodeficiencies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Transplants and Immunodeficiencies</dc:title>
  <dc:creator>THECROVELS THECROVELS</dc:creator>
  <cp:lastModifiedBy>THECROVELS THECROVELS</cp:lastModifiedBy>
  <cp:revision>1</cp:revision>
  <dcterms:created xsi:type="dcterms:W3CDTF">2020-03-09T11:21:03Z</dcterms:created>
  <dcterms:modified xsi:type="dcterms:W3CDTF">2020-03-09T11:21:46Z</dcterms:modified>
</cp:coreProperties>
</file>