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1" r:id="rId3"/>
    <p:sldId id="460" r:id="rId4"/>
    <p:sldId id="302" r:id="rId5"/>
    <p:sldId id="461" r:id="rId6"/>
    <p:sldId id="303" r:id="rId7"/>
    <p:sldId id="462" r:id="rId8"/>
    <p:sldId id="258" r:id="rId9"/>
    <p:sldId id="304" r:id="rId10"/>
    <p:sldId id="305" r:id="rId11"/>
    <p:sldId id="306" r:id="rId12"/>
    <p:sldId id="259" r:id="rId13"/>
    <p:sldId id="463" r:id="rId14"/>
    <p:sldId id="260" r:id="rId15"/>
    <p:sldId id="261" r:id="rId16"/>
    <p:sldId id="307" r:id="rId17"/>
    <p:sldId id="262" r:id="rId18"/>
    <p:sldId id="263" r:id="rId19"/>
    <p:sldId id="264" r:id="rId20"/>
    <p:sldId id="265" r:id="rId21"/>
    <p:sldId id="308" r:id="rId22"/>
    <p:sldId id="266" r:id="rId23"/>
    <p:sldId id="268" r:id="rId24"/>
    <p:sldId id="267" r:id="rId25"/>
    <p:sldId id="309" r:id="rId26"/>
    <p:sldId id="310" r:id="rId27"/>
    <p:sldId id="311" r:id="rId28"/>
    <p:sldId id="269" r:id="rId29"/>
    <p:sldId id="312" r:id="rId30"/>
    <p:sldId id="270" r:id="rId31"/>
    <p:sldId id="271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3" r:id="rId41"/>
    <p:sldId id="272" r:id="rId42"/>
    <p:sldId id="321" r:id="rId43"/>
    <p:sldId id="273" r:id="rId44"/>
    <p:sldId id="322" r:id="rId45"/>
    <p:sldId id="324" r:id="rId46"/>
    <p:sldId id="274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37"/>
  </p:normalViewPr>
  <p:slideViewPr>
    <p:cSldViewPr snapToGrid="0" snapToObjects="1">
      <p:cViewPr varScale="1">
        <p:scale>
          <a:sx n="87" d="100"/>
          <a:sy n="87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1EAF80-56F3-5846-94BE-6BF035D93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B93AAC-040B-484D-A24E-F1CC6A1E3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DC34B9-C5A4-594E-AB01-38178937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96100C-B135-2044-8779-DCDB9EB8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90D5F0-C8E8-0743-89A7-DB313A81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9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981E0-F411-6D4E-A4DC-64EA1C9E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BF1D8F-7BE6-D447-BF3F-EF24E3F90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259596-6804-C049-87A3-06E27D50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95A387-4BD4-4140-9E28-6B78EC2F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FA9317-0162-6942-A2AD-A09820DC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9187F5-F649-7340-8669-995AAA2B2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E2AF73-B6C0-634D-BCCB-4297EC725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DEEB8D-A1CF-1E46-AD40-DC45BE25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4C6D0E-4B5F-5247-A341-B6F0EF76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BC03B7-98D9-E14D-B3FB-4295A4E0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72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F1E16-B247-E546-B8D8-4457ECFE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4BE09A-769F-7F4C-BDE8-9C258B16C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66D2E0-30BF-6A4C-B04E-B2E55D3C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2BA39-871F-1E47-B549-C988A4AB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831D0D-62A6-6340-9209-042E1938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8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53A1E3-09CD-6C43-8AB6-B0BC53869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E53426-551D-9E49-A0F3-1A15522EC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58F82C-70B7-CE44-87B2-5DBAF99A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438899-378B-284B-9C0F-2BD4241E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A33A90-2F3B-A74A-A21D-D23B22FF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32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3CEC0-05A1-D546-A572-AF4DBAA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6AB8D9-CA7C-E942-A242-F62C0C213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89CBDA-CF80-704C-BDEE-ECF5E0FCB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435DD9-BFE6-1241-9612-FD2962C7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16239E-FA90-5141-8A8A-26D6B708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964EEF-2924-5147-B832-9852374F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77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D0AFF-51F5-EB4B-B6D2-964DF498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8A4B05-EEC7-A649-90DD-C2AC99CFA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655E5D-58A1-014D-9BB2-2AE8BF9F9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CFBE4B-CB08-EA47-A66C-9EEEFC8CA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125BDED-B67E-F942-83FF-3899DE9FE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45A642-9C64-0945-BA65-F7F1B643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41F404-D6E5-3C4B-8B67-01696549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CE4839-80B6-4341-BD13-DC01CFE1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23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BB8B4-ABCC-404D-A426-13E393E1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722DC7-4DC9-2546-84A1-B103B1B8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439BD-0ECA-CD4D-A443-F5E30AD4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FEE510-695D-9846-B4FC-CBBB49B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95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9CF58A-9BD3-AC49-A75D-FDD6C1C1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66CCAF-2962-EB46-947C-38BE67BF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EE5A7-D433-7441-B1F3-58A33F40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449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3518A-8F03-5542-B4AD-AC4A57C8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219B07-B0E9-534E-BA91-51784D0C2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5B77A8-57D4-3E41-8D86-311E69DB2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9D0FEB-8886-2544-AACF-B56B2641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5E2367-3084-3845-8574-B6803BA5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89D157-E06F-9E42-AEFF-365B157E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3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D8E3E-579C-8D40-BCEB-73E181F7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5980E1-3672-5848-904C-E30D7B30E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E2A2A5-A03D-8E40-9F4A-C9AC57958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8CA95F-457C-1A4B-AD74-85193904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0BE5F5-6761-9344-AE76-C2570074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2EA352-43BF-354F-8062-BFEB412C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91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A319A2C-6396-DC4B-8484-54AFF578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7AA26C-653E-3448-A0B6-7914156AA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AED6FE-D327-2E43-AB29-887D5C04C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122A-1C78-4648-97E1-D4A1A2B43992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0F152D-16C6-8A4D-B9F7-F3D652254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2DFC51-8629-9F40-9425-14F4D0883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EF42-84CC-F34F-A48D-3ACD96AE75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01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600" b="1" dirty="0"/>
              <a:t>Neoplasia Basic </a:t>
            </a:r>
            <a:r>
              <a:rPr lang="it-IT" sz="6600" b="1" dirty="0" err="1"/>
              <a:t>Notions</a:t>
            </a:r>
            <a:endParaRPr lang="it-IT" sz="6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85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09.36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58" y="258855"/>
            <a:ext cx="4822377" cy="47638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946895" y="941750"/>
            <a:ext cx="35498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Hamartoma</a:t>
            </a:r>
            <a:r>
              <a:rPr lang="it-IT" sz="2000" b="1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mass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disorganized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indigenous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particular</a:t>
            </a:r>
            <a:r>
              <a:rPr lang="it-IT" sz="2000" dirty="0"/>
              <a:t> site,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lung</a:t>
            </a:r>
            <a:r>
              <a:rPr lang="it-IT" sz="2000" dirty="0"/>
              <a:t> or the </a:t>
            </a:r>
            <a:r>
              <a:rPr lang="it-IT" sz="2000" dirty="0" err="1"/>
              <a:t>liver</a:t>
            </a:r>
            <a:r>
              <a:rPr lang="it-IT" sz="2000" dirty="0"/>
              <a:t>. </a:t>
            </a:r>
            <a:r>
              <a:rPr lang="it-IT" sz="2000" dirty="0" err="1"/>
              <a:t>While</a:t>
            </a:r>
            <a:r>
              <a:rPr lang="it-IT" sz="2000" dirty="0"/>
              <a:t> </a:t>
            </a:r>
            <a:r>
              <a:rPr lang="it-IT" sz="2000" dirty="0" err="1"/>
              <a:t>traditionally</a:t>
            </a:r>
            <a:r>
              <a:rPr lang="it-IT" sz="2000" dirty="0"/>
              <a:t> </a:t>
            </a:r>
            <a:r>
              <a:rPr lang="it-IT" sz="2000" dirty="0" err="1"/>
              <a:t>considered</a:t>
            </a:r>
            <a:r>
              <a:rPr lang="it-IT" sz="2000" dirty="0"/>
              <a:t> </a:t>
            </a:r>
            <a:r>
              <a:rPr lang="it-IT" sz="2000" dirty="0" err="1"/>
              <a:t>developmental</a:t>
            </a:r>
            <a:r>
              <a:rPr lang="it-IT" sz="2000" dirty="0"/>
              <a:t> </a:t>
            </a:r>
            <a:r>
              <a:rPr lang="it-IT" sz="2000" dirty="0" err="1"/>
              <a:t>malformations</a:t>
            </a:r>
            <a:r>
              <a:rPr lang="it-IT" sz="2000" dirty="0"/>
              <a:t>,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hamartomas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clonal</a:t>
            </a:r>
            <a:r>
              <a:rPr lang="it-IT" sz="2000" dirty="0"/>
              <a:t> </a:t>
            </a:r>
            <a:r>
              <a:rPr lang="it-IT" sz="2000" dirty="0" err="1"/>
              <a:t>chromosomal</a:t>
            </a:r>
            <a:r>
              <a:rPr lang="it-IT" sz="2000" dirty="0"/>
              <a:t> </a:t>
            </a:r>
            <a:r>
              <a:rPr lang="it-IT" sz="2000" dirty="0" err="1"/>
              <a:t>aberrations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are </a:t>
            </a:r>
            <a:r>
              <a:rPr lang="it-IT" sz="2000" dirty="0" err="1"/>
              <a:t>acquired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somatic</a:t>
            </a:r>
            <a:r>
              <a:rPr lang="it-IT" sz="2000" dirty="0"/>
              <a:t> </a:t>
            </a:r>
            <a:r>
              <a:rPr lang="it-IT" sz="2000" dirty="0" err="1"/>
              <a:t>mutations</a:t>
            </a:r>
            <a:r>
              <a:rPr lang="it-IT" sz="2000" dirty="0"/>
              <a:t> and on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basis</a:t>
            </a:r>
            <a:r>
              <a:rPr lang="it-IT" sz="2000" dirty="0"/>
              <a:t> are </a:t>
            </a:r>
            <a:r>
              <a:rPr lang="it-IT" sz="2000" dirty="0" err="1"/>
              <a:t>now</a:t>
            </a:r>
            <a:r>
              <a:rPr lang="it-IT" sz="2000" dirty="0"/>
              <a:t> </a:t>
            </a:r>
            <a:r>
              <a:rPr lang="it-IT" sz="2000" dirty="0" err="1"/>
              <a:t>considered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neoplastic.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66604" y="5208156"/>
            <a:ext cx="86587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Choristoma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congenital</a:t>
            </a:r>
            <a:r>
              <a:rPr lang="it-IT" dirty="0"/>
              <a:t>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consisting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heterotopic</a:t>
            </a:r>
            <a:r>
              <a:rPr lang="it-IT" dirty="0"/>
              <a:t> </a:t>
            </a:r>
            <a:r>
              <a:rPr lang="it-IT" dirty="0" err="1"/>
              <a:t>nest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a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nodule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well-developed</a:t>
            </a:r>
            <a:r>
              <a:rPr lang="it-IT" dirty="0"/>
              <a:t> and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organized</a:t>
            </a:r>
            <a:r>
              <a:rPr lang="it-IT" dirty="0"/>
              <a:t> </a:t>
            </a:r>
            <a:r>
              <a:rPr lang="it-IT" dirty="0" err="1"/>
              <a:t>pancreatic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the </a:t>
            </a:r>
            <a:r>
              <a:rPr lang="it-IT" dirty="0" err="1"/>
              <a:t>submucosa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stomach</a:t>
            </a:r>
            <a:r>
              <a:rPr lang="it-IT" dirty="0"/>
              <a:t>, </a:t>
            </a:r>
            <a:r>
              <a:rPr lang="it-IT" dirty="0" err="1"/>
              <a:t>duodenum</a:t>
            </a:r>
            <a:r>
              <a:rPr lang="it-IT" dirty="0"/>
              <a:t>, or </a:t>
            </a:r>
            <a:r>
              <a:rPr lang="it-IT" dirty="0" err="1"/>
              <a:t>small</a:t>
            </a:r>
            <a:r>
              <a:rPr lang="it-IT" dirty="0"/>
              <a:t> intestine. The </a:t>
            </a:r>
            <a:r>
              <a:rPr lang="it-IT" dirty="0" err="1"/>
              <a:t>designation</a:t>
            </a:r>
            <a:r>
              <a:rPr lang="it-IT" dirty="0"/>
              <a:t> </a:t>
            </a:r>
            <a:r>
              <a:rPr lang="it-IT" dirty="0" err="1"/>
              <a:t>-oma</a:t>
            </a:r>
            <a:r>
              <a:rPr lang="it-IT" dirty="0"/>
              <a:t>, </a:t>
            </a:r>
            <a:r>
              <a:rPr lang="it-IT" dirty="0" err="1"/>
              <a:t>connoting</a:t>
            </a:r>
            <a:r>
              <a:rPr lang="it-IT" dirty="0"/>
              <a:t> a </a:t>
            </a:r>
            <a:r>
              <a:rPr lang="it-IT" dirty="0" err="1"/>
              <a:t>neoplasm</a:t>
            </a:r>
            <a:r>
              <a:rPr lang="it-IT" dirty="0"/>
              <a:t>, </a:t>
            </a:r>
            <a:r>
              <a:rPr lang="it-IT" dirty="0" err="1"/>
              <a:t>imparts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undeserved</a:t>
            </a:r>
            <a:r>
              <a:rPr lang="it-IT" dirty="0"/>
              <a:t> </a:t>
            </a:r>
            <a:r>
              <a:rPr lang="it-IT" dirty="0" err="1"/>
              <a:t>gravity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trivial</a:t>
            </a:r>
            <a:r>
              <a:rPr lang="it-IT" dirty="0"/>
              <a:t> </a:t>
            </a:r>
            <a:r>
              <a:rPr lang="it-IT" dirty="0" err="1"/>
              <a:t>significance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22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6173" y="302359"/>
            <a:ext cx="8519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fundamental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and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distinguished</a:t>
            </a:r>
            <a:r>
              <a:rPr lang="it-IT" b="1" dirty="0"/>
              <a:t>: </a:t>
            </a:r>
            <a:r>
              <a:rPr lang="it-IT" b="1" dirty="0" err="1"/>
              <a:t>differentiation</a:t>
            </a:r>
            <a:r>
              <a:rPr lang="it-IT" b="1" dirty="0"/>
              <a:t> and </a:t>
            </a:r>
            <a:r>
              <a:rPr lang="it-IT" b="1" dirty="0" err="1"/>
              <a:t>anaplasia</a:t>
            </a:r>
            <a:r>
              <a:rPr lang="it-IT" b="1" dirty="0"/>
              <a:t>, </a:t>
            </a:r>
            <a:r>
              <a:rPr lang="it-IT" b="1" dirty="0" err="1"/>
              <a:t>local</a:t>
            </a:r>
            <a:r>
              <a:rPr lang="it-IT" b="1" dirty="0"/>
              <a:t> </a:t>
            </a:r>
            <a:r>
              <a:rPr lang="it-IT" b="1" dirty="0" err="1"/>
              <a:t>invasion</a:t>
            </a:r>
            <a:r>
              <a:rPr lang="it-IT" b="1" dirty="0"/>
              <a:t>, and </a:t>
            </a:r>
            <a:r>
              <a:rPr lang="it-IT" b="1" dirty="0" err="1"/>
              <a:t>metastasis</a:t>
            </a:r>
            <a:r>
              <a:rPr lang="it-IT" dirty="0"/>
              <a:t>.</a:t>
            </a:r>
          </a:p>
          <a:p>
            <a:r>
              <a:rPr lang="it-IT" dirty="0" err="1"/>
              <a:t>Differentiation</a:t>
            </a:r>
            <a:r>
              <a:rPr lang="it-IT" dirty="0"/>
              <a:t> </a:t>
            </a:r>
            <a:r>
              <a:rPr lang="it-IT" dirty="0" err="1"/>
              <a:t>refers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extent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resemble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parenchymal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,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morphologically</a:t>
            </a:r>
            <a:r>
              <a:rPr lang="it-IT" dirty="0"/>
              <a:t> and </a:t>
            </a:r>
            <a:r>
              <a:rPr lang="it-IT" dirty="0" err="1"/>
              <a:t>functionally</a:t>
            </a:r>
            <a:r>
              <a:rPr lang="it-IT" dirty="0"/>
              <a:t>; </a:t>
            </a:r>
            <a:r>
              <a:rPr lang="it-IT" dirty="0" err="1"/>
              <a:t>lack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differentiation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anaplasia</a:t>
            </a:r>
            <a:r>
              <a:rPr lang="it-IT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896800" y="1720840"/>
            <a:ext cx="4054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contrast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b="1" dirty="0" err="1"/>
              <a:t>malignant</a:t>
            </a:r>
            <a:r>
              <a:rPr lang="it-IT" b="1" dirty="0"/>
              <a:t> </a:t>
            </a:r>
            <a:r>
              <a:rPr lang="it-IT" b="1" dirty="0" err="1"/>
              <a:t>neoplasms</a:t>
            </a:r>
            <a:r>
              <a:rPr lang="it-IT" b="1" dirty="0"/>
              <a:t> </a:t>
            </a:r>
            <a:r>
              <a:rPr lang="it-IT" b="1" dirty="0" err="1"/>
              <a:t>exhibit</a:t>
            </a:r>
            <a:r>
              <a:rPr lang="it-IT" b="1" dirty="0"/>
              <a:t> a wide </a:t>
            </a:r>
            <a:r>
              <a:rPr lang="it-IT" b="1" dirty="0" err="1"/>
              <a:t>range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parenchymal</a:t>
            </a:r>
            <a:r>
              <a:rPr lang="it-IT" b="1" dirty="0"/>
              <a:t> </a:t>
            </a:r>
            <a:r>
              <a:rPr lang="it-IT" b="1" dirty="0" err="1"/>
              <a:t>cell</a:t>
            </a:r>
            <a:r>
              <a:rPr lang="it-IT" b="1" dirty="0"/>
              <a:t> </a:t>
            </a:r>
            <a:r>
              <a:rPr lang="it-IT" b="1" dirty="0" err="1"/>
              <a:t>differentiation</a:t>
            </a:r>
            <a:r>
              <a:rPr lang="it-IT" b="1" dirty="0"/>
              <a:t>,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exhibit</a:t>
            </a:r>
            <a:r>
              <a:rPr lang="it-IT" b="1" dirty="0"/>
              <a:t> </a:t>
            </a:r>
            <a:r>
              <a:rPr lang="it-IT" b="1" dirty="0" err="1"/>
              <a:t>morphologic</a:t>
            </a:r>
            <a:r>
              <a:rPr lang="it-IT" b="1" dirty="0"/>
              <a:t> </a:t>
            </a:r>
            <a:r>
              <a:rPr lang="it-IT" b="1" dirty="0" err="1"/>
              <a:t>alterations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betray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malignant</a:t>
            </a:r>
            <a:r>
              <a:rPr lang="it-IT" b="1" dirty="0"/>
              <a:t> nature. </a:t>
            </a:r>
            <a:r>
              <a:rPr lang="it-IT" dirty="0"/>
              <a:t>In </a:t>
            </a:r>
            <a:r>
              <a:rPr lang="it-IT" dirty="0" err="1"/>
              <a:t>well-differentiated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,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quite</a:t>
            </a:r>
            <a:r>
              <a:rPr lang="it-IT" dirty="0"/>
              <a:t> </a:t>
            </a:r>
            <a:r>
              <a:rPr lang="it-IT" dirty="0" err="1"/>
              <a:t>subtle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</a:t>
            </a:r>
            <a:r>
              <a:rPr lang="it-IT" dirty="0" err="1"/>
              <a:t>well-differentiated</a:t>
            </a:r>
            <a:r>
              <a:rPr lang="it-IT" dirty="0"/>
              <a:t> adenocarcinoma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thyroid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contain</a:t>
            </a:r>
            <a:r>
              <a:rPr lang="it-IT" dirty="0"/>
              <a:t> </a:t>
            </a:r>
            <a:r>
              <a:rPr lang="it-IT" dirty="0" err="1"/>
              <a:t>normal-appearing</a:t>
            </a:r>
            <a:r>
              <a:rPr lang="it-IT" dirty="0"/>
              <a:t> </a:t>
            </a:r>
            <a:r>
              <a:rPr lang="it-IT" dirty="0" err="1"/>
              <a:t>follicles</a:t>
            </a:r>
            <a:r>
              <a:rPr lang="it-IT" dirty="0"/>
              <a:t>,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revealed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invasion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adjacent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or </a:t>
            </a:r>
            <a:r>
              <a:rPr lang="it-IT" dirty="0" err="1"/>
              <a:t>metastasis</a:t>
            </a:r>
            <a:r>
              <a:rPr lang="it-IT" dirty="0"/>
              <a:t>.</a:t>
            </a:r>
          </a:p>
        </p:txBody>
      </p:sp>
      <p:pic>
        <p:nvPicPr>
          <p:cNvPr id="7" name="Immagine 6" descr="Schermata 2018-09-20 alle 11.45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712" y="2922562"/>
            <a:ext cx="4075443" cy="259951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96799" y="5522072"/>
            <a:ext cx="8831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The stroma </a:t>
            </a:r>
            <a:r>
              <a:rPr lang="it-IT" sz="1600" dirty="0" err="1"/>
              <a:t>carrying</a:t>
            </a:r>
            <a:r>
              <a:rPr lang="it-IT" sz="1600" dirty="0"/>
              <a:t> the </a:t>
            </a:r>
            <a:r>
              <a:rPr lang="it-IT" sz="1600" dirty="0" err="1"/>
              <a:t>blood</a:t>
            </a:r>
            <a:r>
              <a:rPr lang="it-IT" sz="1600" dirty="0"/>
              <a:t> </a:t>
            </a:r>
            <a:r>
              <a:rPr lang="it-IT" sz="1600" dirty="0" err="1"/>
              <a:t>supply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crucial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the </a:t>
            </a:r>
            <a:r>
              <a:rPr lang="it-IT" sz="1600" dirty="0" err="1"/>
              <a:t>growth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tumors</a:t>
            </a:r>
            <a:r>
              <a:rPr lang="it-IT" sz="1600" dirty="0"/>
              <a:t>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does</a:t>
            </a:r>
            <a:r>
              <a:rPr lang="it-IT" sz="1600" dirty="0"/>
              <a:t>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aid</a:t>
            </a:r>
            <a:r>
              <a:rPr lang="it-IT" sz="1600" dirty="0"/>
              <a:t> in the </a:t>
            </a:r>
            <a:r>
              <a:rPr lang="it-IT" sz="1600" dirty="0" err="1"/>
              <a:t>separation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benign</a:t>
            </a:r>
            <a:r>
              <a:rPr lang="it-IT" sz="1600" dirty="0"/>
              <a:t> </a:t>
            </a:r>
            <a:r>
              <a:rPr lang="it-IT" sz="1600" dirty="0" err="1"/>
              <a:t>from</a:t>
            </a:r>
            <a:r>
              <a:rPr lang="it-IT" sz="1600" dirty="0"/>
              <a:t> </a:t>
            </a:r>
            <a:r>
              <a:rPr lang="it-IT" sz="1600" dirty="0" err="1"/>
              <a:t>malignant</a:t>
            </a:r>
            <a:r>
              <a:rPr lang="it-IT" sz="1600" dirty="0"/>
              <a:t> </a:t>
            </a:r>
            <a:r>
              <a:rPr lang="it-IT" sz="1600" dirty="0" err="1"/>
              <a:t>ones</a:t>
            </a:r>
            <a:r>
              <a:rPr lang="it-IT" sz="1600" dirty="0"/>
              <a:t>. The </a:t>
            </a:r>
            <a:r>
              <a:rPr lang="it-IT" sz="1600" dirty="0" err="1"/>
              <a:t>amount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stromal</a:t>
            </a:r>
            <a:r>
              <a:rPr lang="it-IT" sz="1600" dirty="0"/>
              <a:t> </a:t>
            </a:r>
            <a:r>
              <a:rPr lang="it-IT" sz="1600" dirty="0" err="1"/>
              <a:t>connective</a:t>
            </a:r>
            <a:r>
              <a:rPr lang="it-IT" sz="1600" dirty="0"/>
              <a:t> </a:t>
            </a:r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does</a:t>
            </a:r>
            <a:r>
              <a:rPr lang="it-IT" sz="1600" dirty="0"/>
              <a:t>, </a:t>
            </a:r>
            <a:r>
              <a:rPr lang="it-IT" sz="1600" dirty="0" err="1"/>
              <a:t>however</a:t>
            </a:r>
            <a:r>
              <a:rPr lang="it-IT" sz="1600" dirty="0"/>
              <a:t>, </a:t>
            </a:r>
            <a:r>
              <a:rPr lang="it-IT" sz="1600" dirty="0" err="1"/>
              <a:t>determine</a:t>
            </a:r>
            <a:r>
              <a:rPr lang="it-IT" sz="1600" dirty="0"/>
              <a:t> the </a:t>
            </a:r>
            <a:r>
              <a:rPr lang="it-IT" sz="1600" dirty="0" err="1"/>
              <a:t>consistency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a </a:t>
            </a:r>
            <a:r>
              <a:rPr lang="it-IT" sz="1600" dirty="0" err="1"/>
              <a:t>neoplasm</a:t>
            </a:r>
            <a:r>
              <a:rPr lang="it-IT" sz="1600" dirty="0"/>
              <a:t>. </a:t>
            </a:r>
            <a:r>
              <a:rPr lang="it-IT" sz="1600" dirty="0" err="1"/>
              <a:t>Certain</a:t>
            </a:r>
            <a:r>
              <a:rPr lang="it-IT" sz="1600" dirty="0"/>
              <a:t> </a:t>
            </a:r>
            <a:r>
              <a:rPr lang="it-IT" sz="1600" dirty="0" err="1"/>
              <a:t>cancers</a:t>
            </a:r>
            <a:r>
              <a:rPr lang="it-IT" sz="1600" dirty="0"/>
              <a:t> induce a dense, </a:t>
            </a:r>
            <a:r>
              <a:rPr lang="it-IT" sz="1600" dirty="0" err="1"/>
              <a:t>abundant</a:t>
            </a:r>
            <a:r>
              <a:rPr lang="it-IT" sz="1600" dirty="0"/>
              <a:t> </a:t>
            </a:r>
            <a:r>
              <a:rPr lang="it-IT" sz="1600" dirty="0" err="1"/>
              <a:t>fibrous</a:t>
            </a:r>
            <a:r>
              <a:rPr lang="it-IT" sz="1600" dirty="0"/>
              <a:t> stroma (</a:t>
            </a:r>
            <a:r>
              <a:rPr lang="it-IT" sz="1600" dirty="0" err="1"/>
              <a:t>desmoplasia</a:t>
            </a:r>
            <a:r>
              <a:rPr lang="it-IT" sz="1600" dirty="0"/>
              <a:t>), </a:t>
            </a:r>
            <a:r>
              <a:rPr lang="it-IT" sz="1600" dirty="0" err="1"/>
              <a:t>making</a:t>
            </a:r>
            <a:r>
              <a:rPr lang="it-IT" sz="1600" dirty="0"/>
              <a:t> </a:t>
            </a:r>
            <a:r>
              <a:rPr lang="it-IT" sz="1600" dirty="0" err="1"/>
              <a:t>them</a:t>
            </a:r>
            <a:r>
              <a:rPr lang="it-IT" sz="1600" dirty="0"/>
              <a:t> hard, </a:t>
            </a:r>
            <a:r>
              <a:rPr lang="it-IT" sz="1600" dirty="0" err="1"/>
              <a:t>so-called</a:t>
            </a:r>
            <a:r>
              <a:rPr lang="it-IT" sz="1600" dirty="0"/>
              <a:t> “</a:t>
            </a:r>
            <a:r>
              <a:rPr lang="it-IT" sz="1600" dirty="0" err="1"/>
              <a:t>scirrhous</a:t>
            </a:r>
            <a:r>
              <a:rPr lang="it-IT" sz="1600" dirty="0"/>
              <a:t> </a:t>
            </a:r>
            <a:r>
              <a:rPr lang="it-IT" sz="1600" dirty="0" err="1"/>
              <a:t>tumors</a:t>
            </a:r>
            <a:r>
              <a:rPr lang="it-IT" sz="1600" dirty="0"/>
              <a:t>”.</a:t>
            </a:r>
          </a:p>
        </p:txBody>
      </p:sp>
      <p:sp>
        <p:nvSpPr>
          <p:cNvPr id="9" name="Rettangolo 8"/>
          <p:cNvSpPr/>
          <p:nvPr/>
        </p:nvSpPr>
        <p:spPr>
          <a:xfrm>
            <a:off x="6312713" y="1502688"/>
            <a:ext cx="404311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b="1" dirty="0" err="1"/>
              <a:t>Well-differentiated</a:t>
            </a:r>
            <a:r>
              <a:rPr lang="it-IT" sz="1600" b="1" dirty="0"/>
              <a:t> </a:t>
            </a:r>
            <a:r>
              <a:rPr lang="it-IT" sz="1600" b="1" dirty="0" err="1"/>
              <a:t>squamous</a:t>
            </a:r>
            <a:r>
              <a:rPr lang="it-IT" sz="1600" b="1" dirty="0"/>
              <a:t> </a:t>
            </a:r>
            <a:r>
              <a:rPr lang="it-IT" sz="1600" b="1" dirty="0" err="1"/>
              <a:t>cell</a:t>
            </a:r>
            <a:r>
              <a:rPr lang="it-IT" sz="1600" b="1" dirty="0"/>
              <a:t> carcinoma </a:t>
            </a:r>
            <a:r>
              <a:rPr lang="it-IT" sz="1600" b="1" dirty="0" err="1"/>
              <a:t>of</a:t>
            </a:r>
            <a:r>
              <a:rPr lang="it-IT" sz="1600" b="1" dirty="0"/>
              <a:t> the </a:t>
            </a:r>
            <a:r>
              <a:rPr lang="it-IT" sz="1600" b="1" dirty="0" err="1"/>
              <a:t>skin</a:t>
            </a:r>
            <a:r>
              <a:rPr lang="it-IT" sz="1600" b="1" dirty="0"/>
              <a:t>. </a:t>
            </a:r>
            <a:r>
              <a:rPr lang="it-IT" sz="1600" dirty="0"/>
              <a:t>The </a:t>
            </a:r>
            <a:r>
              <a:rPr lang="it-IT" sz="1600" dirty="0" err="1"/>
              <a:t>tumor</a:t>
            </a:r>
            <a:r>
              <a:rPr lang="it-IT" sz="1600" dirty="0"/>
              <a:t> </a:t>
            </a:r>
            <a:r>
              <a:rPr lang="it-IT" sz="1600" dirty="0" err="1"/>
              <a:t>cells</a:t>
            </a:r>
            <a:r>
              <a:rPr lang="it-IT" sz="1600" dirty="0"/>
              <a:t> are </a:t>
            </a:r>
            <a:r>
              <a:rPr lang="it-IT" sz="1600" dirty="0" err="1"/>
              <a:t>strikingly</a:t>
            </a:r>
            <a:r>
              <a:rPr lang="it-IT" sz="1600" dirty="0"/>
              <a:t> </a:t>
            </a:r>
            <a:r>
              <a:rPr lang="it-IT" sz="1600" dirty="0" err="1"/>
              <a:t>similar</a:t>
            </a:r>
            <a:r>
              <a:rPr lang="it-IT" sz="1600" dirty="0"/>
              <a:t> </a:t>
            </a:r>
            <a:r>
              <a:rPr lang="it-IT" sz="1600" dirty="0" err="1"/>
              <a:t>to</a:t>
            </a:r>
            <a:r>
              <a:rPr lang="it-IT" sz="1600" dirty="0"/>
              <a:t> </a:t>
            </a:r>
            <a:r>
              <a:rPr lang="it-IT" sz="1600" dirty="0" err="1"/>
              <a:t>normal</a:t>
            </a:r>
            <a:r>
              <a:rPr lang="it-IT" sz="1600" dirty="0"/>
              <a:t> </a:t>
            </a:r>
            <a:r>
              <a:rPr lang="it-IT" sz="1600" dirty="0" err="1"/>
              <a:t>squamous</a:t>
            </a:r>
            <a:r>
              <a:rPr lang="it-IT" sz="1600" dirty="0"/>
              <a:t> </a:t>
            </a:r>
            <a:r>
              <a:rPr lang="it-IT" sz="1600" dirty="0" err="1"/>
              <a:t>epithelial</a:t>
            </a:r>
            <a:r>
              <a:rPr lang="it-IT" sz="1600" dirty="0"/>
              <a:t> </a:t>
            </a:r>
            <a:r>
              <a:rPr lang="it-IT" sz="1600" dirty="0" err="1"/>
              <a:t>cells</a:t>
            </a:r>
            <a:r>
              <a:rPr lang="it-IT" sz="1600" dirty="0"/>
              <a:t>, </a:t>
            </a:r>
            <a:r>
              <a:rPr lang="it-IT" sz="1600" dirty="0" err="1"/>
              <a:t>with</a:t>
            </a:r>
            <a:r>
              <a:rPr lang="it-IT" sz="1600" dirty="0"/>
              <a:t> </a:t>
            </a:r>
            <a:r>
              <a:rPr lang="it-IT" sz="1600" dirty="0" err="1"/>
              <a:t>intercellular</a:t>
            </a:r>
            <a:r>
              <a:rPr lang="it-IT" sz="1600" dirty="0"/>
              <a:t> </a:t>
            </a:r>
            <a:r>
              <a:rPr lang="it-IT" sz="1600" dirty="0" err="1"/>
              <a:t>bridges</a:t>
            </a:r>
            <a:r>
              <a:rPr lang="it-IT" sz="1600" dirty="0"/>
              <a:t> and </a:t>
            </a:r>
            <a:r>
              <a:rPr lang="it-IT" sz="1600" dirty="0" err="1"/>
              <a:t>nests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keratin</a:t>
            </a:r>
            <a:r>
              <a:rPr lang="it-IT" sz="1600" dirty="0"/>
              <a:t> (</a:t>
            </a:r>
            <a:r>
              <a:rPr lang="it-IT" sz="1600" dirty="0" err="1"/>
              <a:t>arrow</a:t>
            </a:r>
            <a:r>
              <a:rPr lang="it-IT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3138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73908" y="1046431"/>
            <a:ext cx="84768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Tumors</a:t>
            </a:r>
            <a:r>
              <a:rPr lang="it-IT" sz="2400" b="1" dirty="0"/>
              <a:t> </a:t>
            </a:r>
            <a:r>
              <a:rPr lang="it-IT" sz="2400" b="1" dirty="0" err="1"/>
              <a:t>composed</a:t>
            </a:r>
            <a:r>
              <a:rPr lang="it-IT" sz="2400" b="1" dirty="0"/>
              <a:t> of </a:t>
            </a:r>
            <a:r>
              <a:rPr lang="it-IT" sz="2400" b="1" dirty="0" err="1"/>
              <a:t>undifferentiated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 are </a:t>
            </a:r>
            <a:r>
              <a:rPr lang="it-IT" sz="2400" b="1" dirty="0" err="1"/>
              <a:t>said</a:t>
            </a:r>
            <a:r>
              <a:rPr lang="it-IT" sz="2400" b="1" dirty="0"/>
              <a:t> to be </a:t>
            </a:r>
            <a:r>
              <a:rPr lang="it-IT" sz="2400" b="1" dirty="0" err="1"/>
              <a:t>anaplastic</a:t>
            </a:r>
            <a:r>
              <a:rPr lang="it-IT" sz="2400" b="1" dirty="0"/>
              <a:t>, a </a:t>
            </a:r>
            <a:r>
              <a:rPr lang="it-IT" sz="2400" b="1" dirty="0" err="1"/>
              <a:t>feature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a </a:t>
            </a:r>
            <a:r>
              <a:rPr lang="it-IT" sz="2400" b="1" dirty="0" err="1"/>
              <a:t>reliable</a:t>
            </a:r>
            <a:r>
              <a:rPr lang="it-IT" sz="2400" b="1" dirty="0"/>
              <a:t> </a:t>
            </a:r>
            <a:r>
              <a:rPr lang="it-IT" sz="2400" b="1" dirty="0" err="1"/>
              <a:t>indicator</a:t>
            </a:r>
            <a:r>
              <a:rPr lang="it-IT" sz="2400" b="1" dirty="0"/>
              <a:t> of </a:t>
            </a:r>
            <a:r>
              <a:rPr lang="it-IT" sz="2400" b="1" dirty="0" err="1"/>
              <a:t>malignancy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dirty="0"/>
              <a:t>The </a:t>
            </a:r>
            <a:r>
              <a:rPr lang="it-IT" sz="2400" dirty="0" err="1"/>
              <a:t>term</a:t>
            </a:r>
            <a:r>
              <a:rPr lang="it-IT" sz="2400" dirty="0"/>
              <a:t> anaplasia </a:t>
            </a:r>
            <a:r>
              <a:rPr lang="it-IT" sz="2400" dirty="0" err="1"/>
              <a:t>literally</a:t>
            </a:r>
            <a:r>
              <a:rPr lang="it-IT" sz="2400" dirty="0"/>
              <a:t> </a:t>
            </a:r>
            <a:r>
              <a:rPr lang="it-IT" sz="2400" dirty="0" err="1"/>
              <a:t>means</a:t>
            </a:r>
            <a:r>
              <a:rPr lang="it-IT" sz="2400" dirty="0"/>
              <a:t> “</a:t>
            </a:r>
            <a:r>
              <a:rPr lang="it-IT" sz="2400" dirty="0" err="1"/>
              <a:t>backward</a:t>
            </a:r>
            <a:r>
              <a:rPr lang="it-IT" sz="2400" dirty="0"/>
              <a:t> </a:t>
            </a:r>
            <a:r>
              <a:rPr lang="it-IT" sz="2400" dirty="0" err="1"/>
              <a:t>formation</a:t>
            </a:r>
            <a:r>
              <a:rPr lang="it-IT" sz="2400" dirty="0"/>
              <a:t>”—</a:t>
            </a:r>
            <a:r>
              <a:rPr lang="it-IT" sz="2400" dirty="0" err="1"/>
              <a:t>implying</a:t>
            </a:r>
            <a:r>
              <a:rPr lang="it-IT" sz="2400" dirty="0"/>
              <a:t> </a:t>
            </a:r>
            <a:r>
              <a:rPr lang="it-IT" sz="2400" b="1" dirty="0" err="1"/>
              <a:t>dedifferentiation</a:t>
            </a:r>
            <a:r>
              <a:rPr lang="it-IT" sz="2400" dirty="0"/>
              <a:t>, or loss of the </a:t>
            </a:r>
            <a:r>
              <a:rPr lang="it-IT" sz="2400" dirty="0" err="1"/>
              <a:t>structural</a:t>
            </a:r>
            <a:r>
              <a:rPr lang="it-IT" sz="2400" dirty="0"/>
              <a:t> and </a:t>
            </a:r>
            <a:r>
              <a:rPr lang="it-IT" sz="2400" dirty="0" err="1"/>
              <a:t>functional</a:t>
            </a:r>
            <a:r>
              <a:rPr lang="it-IT" sz="2400" dirty="0"/>
              <a:t> </a:t>
            </a:r>
            <a:r>
              <a:rPr lang="it-IT" sz="2400" dirty="0" err="1"/>
              <a:t>differentiation</a:t>
            </a:r>
            <a:r>
              <a:rPr lang="it-IT" sz="2400" dirty="0"/>
              <a:t> of </a:t>
            </a:r>
            <a:r>
              <a:rPr lang="it-IT" sz="2400" dirty="0" err="1"/>
              <a:t>normal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, </a:t>
            </a: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that</a:t>
            </a:r>
            <a:r>
              <a:rPr lang="it-IT" sz="2400" dirty="0"/>
              <a:t> at </a:t>
            </a:r>
            <a:r>
              <a:rPr lang="it-IT" sz="2400" dirty="0" err="1"/>
              <a:t>least</a:t>
            </a:r>
            <a:r>
              <a:rPr lang="it-IT" sz="2400" dirty="0"/>
              <a:t> some </a:t>
            </a:r>
            <a:r>
              <a:rPr lang="it-IT" sz="2400" dirty="0" err="1"/>
              <a:t>cancers</a:t>
            </a:r>
            <a:r>
              <a:rPr lang="it-IT" sz="2400" dirty="0"/>
              <a:t> </a:t>
            </a:r>
            <a:r>
              <a:rPr lang="it-IT" sz="2400" dirty="0" err="1"/>
              <a:t>arise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stem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</a:t>
            </a:r>
            <a:r>
              <a:rPr lang="it-IT" sz="2400" dirty="0" err="1"/>
              <a:t>tissues</a:t>
            </a:r>
            <a:r>
              <a:rPr lang="it-IT" sz="2400" dirty="0"/>
              <a:t>; in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tumors</a:t>
            </a:r>
            <a:r>
              <a:rPr lang="it-IT" sz="2400" dirty="0"/>
              <a:t>, </a:t>
            </a:r>
            <a:r>
              <a:rPr lang="it-IT" sz="2400" b="1" dirty="0" err="1"/>
              <a:t>failure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differentiation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transformed</a:t>
            </a:r>
            <a:r>
              <a:rPr lang="it-IT" sz="2400" b="1" dirty="0"/>
              <a:t> </a:t>
            </a:r>
            <a:r>
              <a:rPr lang="it-IT" sz="2400" b="1" dirty="0" err="1"/>
              <a:t>stem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, </a:t>
            </a:r>
            <a:r>
              <a:rPr lang="it-IT" sz="2400" b="1" dirty="0" err="1"/>
              <a:t>rather</a:t>
            </a:r>
            <a:r>
              <a:rPr lang="it-IT" sz="2400" b="1" dirty="0"/>
              <a:t> </a:t>
            </a:r>
            <a:r>
              <a:rPr lang="it-IT" sz="2400" b="1" dirty="0" err="1"/>
              <a:t>than</a:t>
            </a:r>
            <a:r>
              <a:rPr lang="it-IT" sz="2400" b="1" dirty="0"/>
              <a:t> </a:t>
            </a:r>
            <a:r>
              <a:rPr lang="it-IT" sz="2400" b="1" dirty="0" err="1"/>
              <a:t>dedifferentiation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specialized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, </a:t>
            </a:r>
            <a:r>
              <a:rPr lang="it-IT" sz="2400" b="1" dirty="0" err="1"/>
              <a:t>accounts</a:t>
            </a:r>
            <a:r>
              <a:rPr lang="it-IT" sz="2400" b="1" dirty="0"/>
              <a:t> </a:t>
            </a:r>
            <a:r>
              <a:rPr lang="it-IT" sz="2400" b="1" dirty="0" err="1"/>
              <a:t>for</a:t>
            </a:r>
            <a:r>
              <a:rPr lang="it-IT" sz="2400" b="1" dirty="0"/>
              <a:t> </a:t>
            </a:r>
            <a:r>
              <a:rPr lang="it-IT" sz="2400" b="1" dirty="0" err="1"/>
              <a:t>their</a:t>
            </a:r>
            <a:r>
              <a:rPr lang="it-IT" sz="2400" b="1" dirty="0"/>
              <a:t> </a:t>
            </a:r>
            <a:r>
              <a:rPr lang="it-IT" sz="2400" b="1" dirty="0" err="1"/>
              <a:t>anaplastic</a:t>
            </a:r>
            <a:r>
              <a:rPr lang="it-IT" sz="2400" b="1" dirty="0"/>
              <a:t> </a:t>
            </a:r>
            <a:r>
              <a:rPr lang="it-IT" sz="2400" b="1" dirty="0" err="1"/>
              <a:t>appearance</a:t>
            </a:r>
            <a:r>
              <a:rPr lang="it-IT" sz="2400" b="1" dirty="0"/>
              <a:t>.</a:t>
            </a:r>
            <a:r>
              <a:rPr lang="it-IT" sz="2400" dirty="0"/>
              <a:t> </a:t>
            </a:r>
            <a:r>
              <a:rPr lang="it-IT" sz="2400" dirty="0" err="1"/>
              <a:t>Recent</a:t>
            </a:r>
            <a:r>
              <a:rPr lang="it-IT" sz="2400" dirty="0"/>
              <a:t> </a:t>
            </a:r>
            <a:r>
              <a:rPr lang="it-IT" sz="2400" dirty="0" err="1"/>
              <a:t>studies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indicate </a:t>
            </a:r>
            <a:r>
              <a:rPr lang="it-IT" sz="2400" dirty="0" err="1"/>
              <a:t>that</a:t>
            </a:r>
            <a:r>
              <a:rPr lang="it-IT" sz="2400" dirty="0"/>
              <a:t> in some </a:t>
            </a:r>
            <a:r>
              <a:rPr lang="it-IT" sz="2400" dirty="0" err="1"/>
              <a:t>cases</a:t>
            </a:r>
            <a:r>
              <a:rPr lang="it-IT" sz="2400" dirty="0"/>
              <a:t>, </a:t>
            </a:r>
            <a:r>
              <a:rPr lang="it-IT" sz="2400" dirty="0" err="1"/>
              <a:t>dedifferentiation</a:t>
            </a:r>
            <a:r>
              <a:rPr lang="it-IT" sz="2400" dirty="0"/>
              <a:t> of </a:t>
            </a:r>
            <a:r>
              <a:rPr lang="it-IT" sz="2400" dirty="0" err="1"/>
              <a:t>apparently</a:t>
            </a:r>
            <a:r>
              <a:rPr lang="it-IT" sz="2400" dirty="0"/>
              <a:t> mature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carcinogenesis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375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4C13036-AA98-A242-942E-3AC22107FA1D}"/>
              </a:ext>
            </a:extLst>
          </p:cNvPr>
          <p:cNvSpPr/>
          <p:nvPr/>
        </p:nvSpPr>
        <p:spPr>
          <a:xfrm>
            <a:off x="2013857" y="973248"/>
            <a:ext cx="84418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Pleomorphism</a:t>
            </a:r>
            <a:r>
              <a:rPr lang="it-IT" sz="2000" dirty="0"/>
              <a:t> (i.e., </a:t>
            </a:r>
            <a:r>
              <a:rPr lang="it-IT" sz="2000" dirty="0" err="1"/>
              <a:t>variation</a:t>
            </a:r>
            <a:r>
              <a:rPr lang="it-IT" sz="2000" dirty="0"/>
              <a:t> in </a:t>
            </a:r>
            <a:r>
              <a:rPr lang="it-IT" sz="2000" dirty="0" err="1"/>
              <a:t>size</a:t>
            </a:r>
            <a:r>
              <a:rPr lang="it-IT" sz="2000" dirty="0"/>
              <a:t> and </a:t>
            </a:r>
            <a:r>
              <a:rPr lang="it-IT" sz="2000" dirty="0" err="1"/>
              <a:t>shape</a:t>
            </a:r>
            <a:r>
              <a:rPr lang="it-IT" sz="2000" dirty="0"/>
              <a:t>)</a:t>
            </a:r>
          </a:p>
          <a:p>
            <a:r>
              <a:rPr lang="it-IT" sz="2000" dirty="0"/>
              <a:t>    </a:t>
            </a:r>
            <a:r>
              <a:rPr lang="it-IT" sz="2000" b="1" dirty="0" err="1"/>
              <a:t>Nuclear</a:t>
            </a:r>
            <a:r>
              <a:rPr lang="it-IT" sz="2000" b="1" dirty="0"/>
              <a:t> </a:t>
            </a:r>
            <a:r>
              <a:rPr lang="it-IT" sz="2000" b="1" dirty="0" err="1"/>
              <a:t>abnormalities</a:t>
            </a:r>
            <a:r>
              <a:rPr lang="it-IT" sz="2000" dirty="0"/>
              <a:t>, </a:t>
            </a:r>
            <a:r>
              <a:rPr lang="it-IT" sz="2000" dirty="0" err="1"/>
              <a:t>consisting</a:t>
            </a:r>
            <a:r>
              <a:rPr lang="it-IT" sz="2000" dirty="0"/>
              <a:t> of </a:t>
            </a:r>
            <a:r>
              <a:rPr lang="it-IT" sz="2000" dirty="0" err="1"/>
              <a:t>extreme</a:t>
            </a:r>
            <a:r>
              <a:rPr lang="it-IT" sz="2000" dirty="0"/>
              <a:t> </a:t>
            </a:r>
            <a:r>
              <a:rPr lang="it-IT" sz="2000" dirty="0" err="1"/>
              <a:t>hyperchromatism</a:t>
            </a:r>
            <a:r>
              <a:rPr lang="it-IT" sz="2000" dirty="0"/>
              <a:t> (dark-</a:t>
            </a:r>
            <a:r>
              <a:rPr lang="it-IT" sz="2000" dirty="0" err="1"/>
              <a:t>staining</a:t>
            </a:r>
            <a:r>
              <a:rPr lang="it-IT" sz="2000" dirty="0"/>
              <a:t>), </a:t>
            </a:r>
            <a:r>
              <a:rPr lang="it-IT" sz="2000" dirty="0" err="1"/>
              <a:t>variation</a:t>
            </a:r>
            <a:r>
              <a:rPr lang="it-IT" sz="2000" dirty="0"/>
              <a:t> in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size</a:t>
            </a:r>
            <a:r>
              <a:rPr lang="it-IT" sz="2000" dirty="0"/>
              <a:t> and </a:t>
            </a:r>
            <a:r>
              <a:rPr lang="it-IT" sz="2000" dirty="0" err="1"/>
              <a:t>shape</a:t>
            </a:r>
            <a:r>
              <a:rPr lang="it-IT" sz="2000" dirty="0"/>
              <a:t>, or </a:t>
            </a:r>
            <a:r>
              <a:rPr lang="it-IT" sz="2000" dirty="0" err="1"/>
              <a:t>unusually</a:t>
            </a:r>
            <a:r>
              <a:rPr lang="it-IT" sz="2000" dirty="0"/>
              <a:t> </a:t>
            </a:r>
            <a:r>
              <a:rPr lang="it-IT" sz="2000" dirty="0" err="1"/>
              <a:t>prominent</a:t>
            </a:r>
            <a:r>
              <a:rPr lang="it-IT" sz="2000" dirty="0"/>
              <a:t> single or multiple nucleoli. </a:t>
            </a:r>
            <a:r>
              <a:rPr lang="it-IT" sz="2000" dirty="0" err="1"/>
              <a:t>Enlargement</a:t>
            </a:r>
            <a:r>
              <a:rPr lang="it-IT" sz="2000" dirty="0"/>
              <a:t> of nuclei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result</a:t>
            </a:r>
            <a:r>
              <a:rPr lang="it-IT" sz="2000" dirty="0"/>
              <a:t> in an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-to-</a:t>
            </a:r>
            <a:r>
              <a:rPr lang="it-IT" sz="2000" dirty="0" err="1"/>
              <a:t>cytoplasmic</a:t>
            </a:r>
            <a:r>
              <a:rPr lang="it-IT" sz="2000" dirty="0"/>
              <a:t> ratio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approaches</a:t>
            </a:r>
            <a:r>
              <a:rPr lang="it-IT" sz="2000" dirty="0"/>
              <a:t> 1 : 1 </a:t>
            </a:r>
            <a:r>
              <a:rPr lang="it-IT" sz="2000" dirty="0" err="1"/>
              <a:t>instead</a:t>
            </a:r>
            <a:r>
              <a:rPr lang="it-IT" sz="2000" dirty="0"/>
              <a:t> of the </a:t>
            </a:r>
            <a:r>
              <a:rPr lang="it-IT" sz="2000" dirty="0" err="1"/>
              <a:t>normal</a:t>
            </a:r>
            <a:r>
              <a:rPr lang="it-IT" sz="2000" dirty="0"/>
              <a:t> 1 : 4 or 1 : 6. Nucleoli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attain</a:t>
            </a:r>
            <a:r>
              <a:rPr lang="it-IT" sz="2000" dirty="0"/>
              <a:t> </a:t>
            </a:r>
            <a:r>
              <a:rPr lang="it-IT" sz="2000" dirty="0" err="1"/>
              <a:t>astounding</a:t>
            </a:r>
            <a:r>
              <a:rPr lang="it-IT" sz="2000" dirty="0"/>
              <a:t> </a:t>
            </a:r>
            <a:r>
              <a:rPr lang="it-IT" sz="2000" dirty="0" err="1"/>
              <a:t>sizes</a:t>
            </a:r>
            <a:r>
              <a:rPr lang="it-IT" sz="2000" dirty="0"/>
              <a:t>,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approaching</a:t>
            </a:r>
            <a:r>
              <a:rPr lang="it-IT" sz="2000" dirty="0"/>
              <a:t> the </a:t>
            </a:r>
            <a:r>
              <a:rPr lang="it-IT" sz="2000" dirty="0" err="1"/>
              <a:t>diameter</a:t>
            </a:r>
            <a:r>
              <a:rPr lang="it-IT" sz="2000" dirty="0"/>
              <a:t> of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lymphocytes</a:t>
            </a:r>
            <a:r>
              <a:rPr lang="it-IT" sz="2000" dirty="0"/>
              <a:t>.</a:t>
            </a:r>
          </a:p>
          <a:p>
            <a:r>
              <a:rPr lang="it-IT" sz="2000" dirty="0"/>
              <a:t>   </a:t>
            </a:r>
            <a:r>
              <a:rPr lang="it-IT" sz="2000" b="1" dirty="0" err="1"/>
              <a:t>Tumor</a:t>
            </a:r>
            <a:r>
              <a:rPr lang="it-IT" sz="2000" b="1" dirty="0"/>
              <a:t> </a:t>
            </a:r>
            <a:r>
              <a:rPr lang="it-IT" sz="2000" b="1" dirty="0" err="1"/>
              <a:t>giant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be </a:t>
            </a:r>
            <a:r>
              <a:rPr lang="it-IT" sz="2000" dirty="0" err="1"/>
              <a:t>formed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are </a:t>
            </a:r>
            <a:r>
              <a:rPr lang="it-IT" sz="2000" dirty="0" err="1"/>
              <a:t>considerably</a:t>
            </a:r>
            <a:r>
              <a:rPr lang="it-IT" sz="2000" dirty="0"/>
              <a:t> </a:t>
            </a:r>
            <a:r>
              <a:rPr lang="it-IT" sz="2000" dirty="0" err="1"/>
              <a:t>larger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</a:t>
            </a:r>
            <a:r>
              <a:rPr lang="it-IT" sz="2000" dirty="0" err="1"/>
              <a:t>neighboring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and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possess</a:t>
            </a:r>
            <a:r>
              <a:rPr lang="it-IT" sz="2000" dirty="0"/>
              <a:t> </a:t>
            </a:r>
            <a:r>
              <a:rPr lang="it-IT" sz="2000" dirty="0" err="1"/>
              <a:t>either</a:t>
            </a:r>
            <a:r>
              <a:rPr lang="it-IT" sz="2000" dirty="0"/>
              <a:t> </a:t>
            </a:r>
            <a:r>
              <a:rPr lang="it-IT" sz="2000" dirty="0" err="1"/>
              <a:t>one</a:t>
            </a:r>
            <a:r>
              <a:rPr lang="it-IT" sz="2000" dirty="0"/>
              <a:t> </a:t>
            </a:r>
            <a:r>
              <a:rPr lang="it-IT" sz="2000" dirty="0" err="1"/>
              <a:t>enormous</a:t>
            </a:r>
            <a:r>
              <a:rPr lang="it-IT" sz="2000" dirty="0"/>
              <a:t> </a:t>
            </a:r>
            <a:r>
              <a:rPr lang="it-IT" sz="2000" dirty="0" err="1"/>
              <a:t>nucleus</a:t>
            </a:r>
            <a:r>
              <a:rPr lang="it-IT" sz="2000" dirty="0"/>
              <a:t> or </a:t>
            </a:r>
            <a:r>
              <a:rPr lang="it-IT" sz="2000" dirty="0" err="1"/>
              <a:t>several</a:t>
            </a:r>
            <a:r>
              <a:rPr lang="it-IT" sz="2000" dirty="0"/>
              <a:t> nuclei.</a:t>
            </a:r>
          </a:p>
          <a:p>
            <a:r>
              <a:rPr lang="it-IT" sz="2000" dirty="0"/>
              <a:t>    </a:t>
            </a:r>
            <a:r>
              <a:rPr lang="it-IT" sz="2000" b="1" dirty="0" err="1"/>
              <a:t>Atypical</a:t>
            </a:r>
            <a:r>
              <a:rPr lang="it-IT" sz="2000" b="1" dirty="0"/>
              <a:t> </a:t>
            </a:r>
            <a:r>
              <a:rPr lang="it-IT" sz="2000" b="1" dirty="0" err="1"/>
              <a:t>mitoses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be </a:t>
            </a:r>
            <a:r>
              <a:rPr lang="it-IT" sz="2000" dirty="0" err="1"/>
              <a:t>numerous</a:t>
            </a:r>
            <a:r>
              <a:rPr lang="it-IT" sz="2000" dirty="0"/>
              <a:t>. </a:t>
            </a:r>
            <a:r>
              <a:rPr lang="it-IT" sz="2000" dirty="0" err="1"/>
              <a:t>Anarchic</a:t>
            </a:r>
            <a:r>
              <a:rPr lang="it-IT" sz="2000" dirty="0"/>
              <a:t> multiple </a:t>
            </a:r>
            <a:r>
              <a:rPr lang="it-IT" sz="2000" dirty="0" err="1"/>
              <a:t>spindles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produce </a:t>
            </a:r>
            <a:r>
              <a:rPr lang="it-IT" sz="2000" dirty="0" err="1"/>
              <a:t>tripolar</a:t>
            </a:r>
            <a:r>
              <a:rPr lang="it-IT" sz="2000" dirty="0"/>
              <a:t> or </a:t>
            </a:r>
            <a:r>
              <a:rPr lang="it-IT" sz="2000" dirty="0" err="1"/>
              <a:t>quadripolar</a:t>
            </a:r>
            <a:r>
              <a:rPr lang="it-IT" sz="2000" dirty="0"/>
              <a:t> </a:t>
            </a:r>
            <a:r>
              <a:rPr lang="it-IT" sz="2000" dirty="0" err="1"/>
              <a:t>mitotic</a:t>
            </a:r>
            <a:r>
              <a:rPr lang="it-IT" sz="2000" dirty="0"/>
              <a:t> </a:t>
            </a:r>
            <a:r>
              <a:rPr lang="it-IT" sz="2000" dirty="0" err="1"/>
              <a:t>figures</a:t>
            </a:r>
            <a:r>
              <a:rPr lang="it-IT" sz="2000" dirty="0"/>
              <a:t>.</a:t>
            </a:r>
          </a:p>
          <a:p>
            <a:r>
              <a:rPr lang="it-IT" sz="2000" b="1" dirty="0"/>
              <a:t>    </a:t>
            </a:r>
            <a:r>
              <a:rPr lang="it-IT" sz="2000" b="1" dirty="0" err="1"/>
              <a:t>Loss</a:t>
            </a:r>
            <a:r>
              <a:rPr lang="it-IT" sz="2000" b="1" dirty="0"/>
              <a:t> of </a:t>
            </a:r>
            <a:r>
              <a:rPr lang="it-IT" sz="2000" b="1" dirty="0" err="1"/>
              <a:t>polarity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anaplastic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lack</a:t>
            </a:r>
            <a:r>
              <a:rPr lang="it-IT" sz="2000" dirty="0"/>
              <a:t> </a:t>
            </a:r>
            <a:r>
              <a:rPr lang="it-IT" sz="2000" dirty="0" err="1"/>
              <a:t>recognizable</a:t>
            </a:r>
            <a:r>
              <a:rPr lang="it-IT" sz="2000" dirty="0"/>
              <a:t> </a:t>
            </a:r>
            <a:r>
              <a:rPr lang="it-IT" sz="2000" dirty="0" err="1"/>
              <a:t>patterns</a:t>
            </a:r>
            <a:r>
              <a:rPr lang="it-IT" sz="2000" dirty="0"/>
              <a:t> of </a:t>
            </a:r>
            <a:r>
              <a:rPr lang="it-IT" sz="2000" dirty="0" err="1"/>
              <a:t>orientation</a:t>
            </a:r>
            <a:r>
              <a:rPr lang="it-IT" sz="2000" dirty="0"/>
              <a:t> to </a:t>
            </a:r>
            <a:r>
              <a:rPr lang="it-IT" sz="2000" dirty="0" err="1"/>
              <a:t>one</a:t>
            </a:r>
            <a:r>
              <a:rPr lang="it-IT" sz="2000" dirty="0"/>
              <a:t> </a:t>
            </a:r>
            <a:r>
              <a:rPr lang="it-IT" sz="2000" dirty="0" err="1"/>
              <a:t>another</a:t>
            </a:r>
            <a:r>
              <a:rPr lang="it-IT" sz="2000" dirty="0"/>
              <a:t>.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grow</a:t>
            </a:r>
            <a:r>
              <a:rPr lang="it-IT" sz="2000" dirty="0"/>
              <a:t> in </a:t>
            </a:r>
            <a:r>
              <a:rPr lang="it-IT" sz="2000" dirty="0" err="1"/>
              <a:t>sheets</a:t>
            </a:r>
            <a:r>
              <a:rPr lang="it-IT" sz="2000" dirty="0"/>
              <a:t>, with </a:t>
            </a:r>
            <a:r>
              <a:rPr lang="it-IT" sz="2000" dirty="0" err="1"/>
              <a:t>total</a:t>
            </a:r>
            <a:r>
              <a:rPr lang="it-IT" sz="2000" dirty="0"/>
              <a:t> </a:t>
            </a:r>
            <a:r>
              <a:rPr lang="it-IT" sz="2000" dirty="0" err="1"/>
              <a:t>loss</a:t>
            </a:r>
            <a:r>
              <a:rPr lang="it-IT" sz="2000" dirty="0"/>
              <a:t> of </a:t>
            </a:r>
            <a:r>
              <a:rPr lang="it-IT" sz="2000" dirty="0" err="1"/>
              <a:t>communal</a:t>
            </a:r>
            <a:r>
              <a:rPr lang="it-IT" sz="2000" dirty="0"/>
              <a:t> </a:t>
            </a:r>
            <a:r>
              <a:rPr lang="it-IT" sz="2000" dirty="0" err="1"/>
              <a:t>structures</a:t>
            </a:r>
            <a:r>
              <a:rPr lang="it-IT" sz="2000" dirty="0"/>
              <a:t>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glands</a:t>
            </a:r>
            <a:r>
              <a:rPr lang="it-IT" sz="2000" dirty="0"/>
              <a:t> or </a:t>
            </a:r>
            <a:r>
              <a:rPr lang="it-IT" sz="2000" dirty="0" err="1"/>
              <a:t>stratified</a:t>
            </a:r>
            <a:r>
              <a:rPr lang="it-IT" sz="2000" dirty="0"/>
              <a:t> </a:t>
            </a:r>
            <a:r>
              <a:rPr lang="it-IT" sz="2000" dirty="0" err="1"/>
              <a:t>squamous</a:t>
            </a:r>
            <a:r>
              <a:rPr lang="it-IT" sz="2000" dirty="0"/>
              <a:t> </a:t>
            </a:r>
            <a:r>
              <a:rPr lang="it-IT" sz="2000" dirty="0" err="1"/>
              <a:t>architecture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602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7354" y="299901"/>
            <a:ext cx="8502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Pleomorphic</a:t>
            </a:r>
            <a:r>
              <a:rPr lang="it-IT" b="1" dirty="0"/>
              <a:t> </a:t>
            </a:r>
            <a:r>
              <a:rPr lang="it-IT" b="1" dirty="0" err="1"/>
              <a:t>malignant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(</a:t>
            </a:r>
            <a:r>
              <a:rPr lang="it-IT" b="1" dirty="0" err="1"/>
              <a:t>rhabdomyosarcoma</a:t>
            </a:r>
            <a:r>
              <a:rPr lang="it-IT" b="1" dirty="0"/>
              <a:t>)</a:t>
            </a:r>
            <a:r>
              <a:rPr lang="it-IT" dirty="0"/>
              <a:t>. Note the </a:t>
            </a:r>
            <a:r>
              <a:rPr lang="it-IT" dirty="0" err="1"/>
              <a:t>marked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in </a:t>
            </a:r>
            <a:r>
              <a:rPr lang="it-IT" dirty="0" err="1"/>
              <a:t>cell</a:t>
            </a:r>
            <a:r>
              <a:rPr lang="it-IT" dirty="0"/>
              <a:t> and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sizes</a:t>
            </a:r>
            <a:r>
              <a:rPr lang="it-IT" dirty="0"/>
              <a:t>, the </a:t>
            </a:r>
            <a:r>
              <a:rPr lang="it-IT" dirty="0" err="1"/>
              <a:t>hyperchromatic</a:t>
            </a:r>
            <a:r>
              <a:rPr lang="it-IT" dirty="0"/>
              <a:t> nuclei, and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giant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0 alle 11.46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55" y="1287021"/>
            <a:ext cx="8347037" cy="51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3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0102" y="423388"/>
            <a:ext cx="8431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 </a:t>
            </a:r>
            <a:r>
              <a:rPr lang="it-IT" b="1" dirty="0" err="1"/>
              <a:t>High-power</a:t>
            </a:r>
            <a:r>
              <a:rPr lang="it-IT" b="1" dirty="0"/>
              <a:t> </a:t>
            </a:r>
            <a:r>
              <a:rPr lang="it-IT" b="1" dirty="0" err="1"/>
              <a:t>detailed</a:t>
            </a:r>
            <a:r>
              <a:rPr lang="it-IT" b="1" dirty="0"/>
              <a:t> </a:t>
            </a:r>
            <a:r>
              <a:rPr lang="it-IT" b="1" dirty="0" err="1"/>
              <a:t>view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anaplastic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shows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and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variation</a:t>
            </a:r>
            <a:r>
              <a:rPr lang="it-IT" dirty="0"/>
              <a:t> in </a:t>
            </a:r>
            <a:r>
              <a:rPr lang="it-IT" dirty="0" err="1"/>
              <a:t>size</a:t>
            </a:r>
            <a:r>
              <a:rPr lang="it-IT" dirty="0"/>
              <a:t> and </a:t>
            </a:r>
            <a:r>
              <a:rPr lang="it-IT" dirty="0" err="1"/>
              <a:t>shape</a:t>
            </a:r>
            <a:r>
              <a:rPr lang="it-IT" dirty="0"/>
              <a:t>. The </a:t>
            </a:r>
            <a:r>
              <a:rPr lang="it-IT" dirty="0" err="1"/>
              <a:t>prominent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in the center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tripolar</a:t>
            </a:r>
            <a:r>
              <a:rPr lang="it-IT" dirty="0"/>
              <a:t> </a:t>
            </a:r>
            <a:r>
              <a:rPr lang="it-IT" dirty="0" err="1"/>
              <a:t>spindle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0 alle 11.4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878" y="1511214"/>
            <a:ext cx="7082244" cy="46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6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3257" y="1071921"/>
            <a:ext cx="8405486" cy="40934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Well-differentiated</a:t>
            </a:r>
            <a:r>
              <a:rPr lang="it-IT" sz="2000" b="1" dirty="0"/>
              <a:t> </a:t>
            </a:r>
            <a:r>
              <a:rPr lang="it-IT" sz="2000" b="1" dirty="0" err="1"/>
              <a:t>tumor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are </a:t>
            </a:r>
            <a:r>
              <a:rPr lang="it-IT" sz="2000" b="1" dirty="0" err="1"/>
              <a:t>likely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retain</a:t>
            </a:r>
            <a:r>
              <a:rPr lang="it-IT" sz="2000" b="1" dirty="0"/>
              <a:t> the </a:t>
            </a:r>
            <a:r>
              <a:rPr lang="it-IT" sz="2000" b="1" dirty="0" err="1"/>
              <a:t>functional</a:t>
            </a:r>
            <a:r>
              <a:rPr lang="it-IT" sz="2000" b="1" dirty="0"/>
              <a:t> </a:t>
            </a:r>
            <a:r>
              <a:rPr lang="it-IT" sz="2000" b="1" dirty="0" err="1"/>
              <a:t>capabilities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normal</a:t>
            </a:r>
            <a:r>
              <a:rPr lang="it-IT" sz="2000" b="1" dirty="0"/>
              <a:t> </a:t>
            </a:r>
            <a:r>
              <a:rPr lang="it-IT" sz="2000" b="1" dirty="0" err="1"/>
              <a:t>counterparts</a:t>
            </a:r>
            <a:r>
              <a:rPr lang="it-IT" sz="2000" b="1" dirty="0"/>
              <a:t>, </a:t>
            </a:r>
            <a:r>
              <a:rPr lang="it-IT" sz="2000" b="1" dirty="0" err="1"/>
              <a:t>whereas</a:t>
            </a:r>
            <a:r>
              <a:rPr lang="it-IT" sz="2000" b="1" dirty="0"/>
              <a:t> </a:t>
            </a:r>
            <a:r>
              <a:rPr lang="it-IT" sz="2000" b="1" dirty="0" err="1"/>
              <a:t>anaplastic</a:t>
            </a:r>
            <a:r>
              <a:rPr lang="it-IT" sz="2000" b="1" dirty="0"/>
              <a:t> </a:t>
            </a:r>
            <a:r>
              <a:rPr lang="it-IT" sz="2000" b="1" dirty="0" err="1"/>
              <a:t>tumor</a:t>
            </a:r>
            <a:r>
              <a:rPr lang="it-IT" sz="2000" b="1" dirty="0"/>
              <a:t> </a:t>
            </a:r>
            <a:r>
              <a:rPr lang="it-IT" sz="2000" b="1" dirty="0" err="1"/>
              <a:t>cells</a:t>
            </a:r>
            <a:r>
              <a:rPr lang="it-IT" sz="2000" b="1" dirty="0"/>
              <a:t> are </a:t>
            </a:r>
            <a:r>
              <a:rPr lang="it-IT" sz="2000" b="1" dirty="0" err="1"/>
              <a:t>much</a:t>
            </a:r>
            <a:r>
              <a:rPr lang="it-IT" sz="2000" b="1" dirty="0"/>
              <a:t> </a:t>
            </a:r>
            <a:r>
              <a:rPr lang="it-IT" sz="2000" b="1" dirty="0" err="1"/>
              <a:t>less</a:t>
            </a:r>
            <a:r>
              <a:rPr lang="it-IT" sz="2000" b="1" dirty="0"/>
              <a:t> </a:t>
            </a:r>
            <a:r>
              <a:rPr lang="it-IT" sz="2000" b="1" dirty="0" err="1"/>
              <a:t>likely</a:t>
            </a:r>
            <a:r>
              <a:rPr lang="it-IT" sz="2000" b="1" dirty="0"/>
              <a:t> </a:t>
            </a:r>
            <a:r>
              <a:rPr lang="it-IT" sz="2000" b="1" dirty="0" err="1"/>
              <a:t>to</a:t>
            </a:r>
            <a:r>
              <a:rPr lang="it-IT" sz="2000" b="1" dirty="0"/>
              <a:t> </a:t>
            </a:r>
            <a:r>
              <a:rPr lang="it-IT" sz="2000" b="1" dirty="0" err="1"/>
              <a:t>have</a:t>
            </a:r>
            <a:r>
              <a:rPr lang="it-IT" sz="2000" b="1" dirty="0"/>
              <a:t> </a:t>
            </a:r>
            <a:r>
              <a:rPr lang="it-IT" sz="2000" b="1" dirty="0" err="1"/>
              <a:t>specialized</a:t>
            </a:r>
            <a:r>
              <a:rPr lang="it-IT" sz="2000" b="1" dirty="0"/>
              <a:t> </a:t>
            </a:r>
            <a:r>
              <a:rPr lang="it-IT" sz="2000" b="1" dirty="0" err="1"/>
              <a:t>functional</a:t>
            </a:r>
            <a:r>
              <a:rPr lang="it-IT" sz="2000" b="1" dirty="0"/>
              <a:t> </a:t>
            </a:r>
            <a:r>
              <a:rPr lang="it-IT" sz="2000" b="1" dirty="0" err="1"/>
              <a:t>activities</a:t>
            </a:r>
            <a:r>
              <a:rPr lang="it-IT" sz="2000" b="1" dirty="0"/>
              <a:t>. </a:t>
            </a:r>
          </a:p>
          <a:p>
            <a:endParaRPr lang="it-IT" sz="2000" b="1" dirty="0"/>
          </a:p>
          <a:p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example</a:t>
            </a:r>
            <a:r>
              <a:rPr lang="it-IT" sz="2000" dirty="0"/>
              <a:t>, </a:t>
            </a:r>
            <a:r>
              <a:rPr lang="it-IT" sz="2000" dirty="0" err="1"/>
              <a:t>benign</a:t>
            </a:r>
            <a:r>
              <a:rPr lang="it-IT" sz="2000" dirty="0"/>
              <a:t> </a:t>
            </a:r>
            <a:r>
              <a:rPr lang="it-IT" sz="2000" dirty="0" err="1"/>
              <a:t>neoplasms</a:t>
            </a:r>
            <a:r>
              <a:rPr lang="it-IT" sz="2000" dirty="0"/>
              <a:t> and </a:t>
            </a:r>
            <a:r>
              <a:rPr lang="it-IT" sz="2000" dirty="0" err="1"/>
              <a:t>even</a:t>
            </a:r>
            <a:r>
              <a:rPr lang="it-IT" sz="2000" dirty="0"/>
              <a:t> </a:t>
            </a:r>
            <a:r>
              <a:rPr lang="it-IT" sz="2000" dirty="0" err="1"/>
              <a:t>well-differentiated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endocrine </a:t>
            </a:r>
            <a:r>
              <a:rPr lang="it-IT" sz="2000" dirty="0" err="1"/>
              <a:t>glands</a:t>
            </a:r>
            <a:r>
              <a:rPr lang="it-IT" sz="2000" dirty="0"/>
              <a:t> </a:t>
            </a:r>
            <a:r>
              <a:rPr lang="it-IT" sz="2000" dirty="0" err="1"/>
              <a:t>frequently</a:t>
            </a:r>
            <a:r>
              <a:rPr lang="it-IT" sz="2000" dirty="0"/>
              <a:t> elaborate the </a:t>
            </a:r>
            <a:r>
              <a:rPr lang="it-IT" sz="2000" dirty="0" err="1"/>
              <a:t>hormones</a:t>
            </a:r>
            <a:r>
              <a:rPr lang="it-IT" sz="2000" dirty="0"/>
              <a:t>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r>
              <a:rPr lang="it-IT" sz="2000" dirty="0"/>
              <a:t>. </a:t>
            </a:r>
            <a:r>
              <a:rPr lang="it-IT" sz="2000" dirty="0" err="1"/>
              <a:t>Similarly</a:t>
            </a:r>
            <a:r>
              <a:rPr lang="it-IT" sz="2000" dirty="0"/>
              <a:t>, </a:t>
            </a:r>
            <a:r>
              <a:rPr lang="it-IT" sz="2000" dirty="0" err="1"/>
              <a:t>well-differentiated</a:t>
            </a:r>
            <a:r>
              <a:rPr lang="it-IT" sz="2000" dirty="0"/>
              <a:t> </a:t>
            </a:r>
            <a:r>
              <a:rPr lang="it-IT" sz="2000" dirty="0" err="1"/>
              <a:t>squamous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carcinomas</a:t>
            </a:r>
            <a:r>
              <a:rPr lang="it-IT" sz="2000" dirty="0"/>
              <a:t> produce </a:t>
            </a:r>
            <a:r>
              <a:rPr lang="it-IT" sz="2000" dirty="0" err="1"/>
              <a:t>keratin</a:t>
            </a:r>
            <a:r>
              <a:rPr lang="it-IT" sz="2000" dirty="0"/>
              <a:t>, just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well-differentiated</a:t>
            </a:r>
            <a:r>
              <a:rPr lang="it-IT" sz="2000" dirty="0"/>
              <a:t> </a:t>
            </a:r>
            <a:r>
              <a:rPr lang="it-IT" sz="2000" dirty="0" err="1"/>
              <a:t>hepatocellular</a:t>
            </a:r>
            <a:r>
              <a:rPr lang="it-IT" sz="2000" dirty="0"/>
              <a:t> </a:t>
            </a:r>
            <a:r>
              <a:rPr lang="it-IT" sz="2000" dirty="0" err="1"/>
              <a:t>carcinomas</a:t>
            </a:r>
            <a:r>
              <a:rPr lang="it-IT" sz="2000" dirty="0"/>
              <a:t> secrete bile. In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instances</a:t>
            </a:r>
            <a:r>
              <a:rPr lang="it-IT" sz="2000" dirty="0"/>
              <a:t>, </a:t>
            </a:r>
            <a:r>
              <a:rPr lang="it-IT" sz="2000" dirty="0" err="1"/>
              <a:t>unanticipated</a:t>
            </a:r>
            <a:r>
              <a:rPr lang="it-IT" sz="2000" dirty="0"/>
              <a:t> </a:t>
            </a:r>
            <a:r>
              <a:rPr lang="it-IT" sz="2000" dirty="0" err="1"/>
              <a:t>functions</a:t>
            </a:r>
            <a:r>
              <a:rPr lang="it-IT" sz="2000" dirty="0"/>
              <a:t> emerge. Some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express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proteins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comparable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in the </a:t>
            </a:r>
            <a:r>
              <a:rPr lang="it-IT" sz="2000" dirty="0" err="1"/>
              <a:t>adult</a:t>
            </a:r>
            <a:r>
              <a:rPr lang="it-IT" sz="2000" dirty="0"/>
              <a:t>. </a:t>
            </a:r>
            <a:r>
              <a:rPr lang="it-IT" sz="2000" dirty="0" err="1"/>
              <a:t>Cancers</a:t>
            </a:r>
            <a:r>
              <a:rPr lang="it-IT" sz="2000" dirty="0"/>
              <a:t> of </a:t>
            </a:r>
            <a:r>
              <a:rPr lang="it-IT" sz="2000" dirty="0" err="1"/>
              <a:t>nonendocrine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produce so-</a:t>
            </a:r>
            <a:r>
              <a:rPr lang="it-IT" sz="2000" dirty="0" err="1"/>
              <a:t>called</a:t>
            </a:r>
            <a:r>
              <a:rPr lang="it-IT" sz="2000" dirty="0"/>
              <a:t> “</a:t>
            </a:r>
            <a:r>
              <a:rPr lang="it-IT" sz="2000" dirty="0" err="1"/>
              <a:t>ectopic</a:t>
            </a:r>
            <a:r>
              <a:rPr lang="it-IT" sz="2000" dirty="0"/>
              <a:t> </a:t>
            </a:r>
            <a:r>
              <a:rPr lang="it-IT" sz="2000" dirty="0" err="1"/>
              <a:t>hormones</a:t>
            </a:r>
            <a:r>
              <a:rPr lang="it-IT" sz="2000" dirty="0"/>
              <a:t>.” For </a:t>
            </a:r>
            <a:r>
              <a:rPr lang="it-IT" sz="2000" dirty="0" err="1"/>
              <a:t>example</a:t>
            </a:r>
            <a:r>
              <a:rPr lang="it-IT" sz="2000" dirty="0"/>
              <a:t>, </a:t>
            </a:r>
            <a:r>
              <a:rPr lang="it-IT" sz="2000" dirty="0" err="1"/>
              <a:t>certain</a:t>
            </a:r>
            <a:r>
              <a:rPr lang="it-IT" sz="2000" dirty="0"/>
              <a:t>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carcinomas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produce </a:t>
            </a:r>
            <a:r>
              <a:rPr lang="it-IT" sz="2000" dirty="0" err="1"/>
              <a:t>adrenocorticotropic</a:t>
            </a:r>
            <a:r>
              <a:rPr lang="it-IT" sz="2000" dirty="0"/>
              <a:t> </a:t>
            </a:r>
            <a:r>
              <a:rPr lang="it-IT" sz="2000" dirty="0" err="1"/>
              <a:t>hormone</a:t>
            </a:r>
            <a:r>
              <a:rPr lang="it-IT" sz="2000" dirty="0"/>
              <a:t> (ACTH), </a:t>
            </a:r>
            <a:r>
              <a:rPr lang="it-IT" sz="2000" dirty="0" err="1"/>
              <a:t>parathyroid</a:t>
            </a:r>
            <a:r>
              <a:rPr lang="it-IT" sz="2000" dirty="0"/>
              <a:t> </a:t>
            </a:r>
            <a:r>
              <a:rPr lang="it-IT" sz="2000" dirty="0" err="1"/>
              <a:t>hormone</a:t>
            </a:r>
            <a:r>
              <a:rPr lang="it-IT" sz="2000" dirty="0"/>
              <a:t>–</a:t>
            </a:r>
            <a:r>
              <a:rPr lang="it-IT" sz="2000" dirty="0" err="1"/>
              <a:t>like</a:t>
            </a:r>
            <a:r>
              <a:rPr lang="it-IT" sz="2000" dirty="0"/>
              <a:t> </a:t>
            </a:r>
            <a:r>
              <a:rPr lang="it-IT" sz="2000" dirty="0" err="1"/>
              <a:t>hormone</a:t>
            </a:r>
            <a:r>
              <a:rPr lang="it-IT" sz="2000" dirty="0"/>
              <a:t>, </a:t>
            </a:r>
            <a:r>
              <a:rPr lang="it-IT" sz="2000" dirty="0" err="1"/>
              <a:t>insulin</a:t>
            </a:r>
            <a:r>
              <a:rPr lang="it-IT" sz="2000" dirty="0"/>
              <a:t>, </a:t>
            </a:r>
            <a:r>
              <a:rPr lang="it-IT" sz="2000" dirty="0" err="1"/>
              <a:t>glucagon</a:t>
            </a:r>
            <a:r>
              <a:rPr lang="it-IT" sz="2000" dirty="0"/>
              <a:t>, and </a:t>
            </a:r>
            <a:r>
              <a:rPr lang="it-IT" sz="2000" dirty="0" err="1"/>
              <a:t>others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429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4322" y="627424"/>
            <a:ext cx="3947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Carcinoma in situ. </a:t>
            </a:r>
            <a:r>
              <a:rPr lang="it-IT" sz="2000" dirty="0"/>
              <a:t>(A) </a:t>
            </a:r>
            <a:r>
              <a:rPr lang="it-IT" sz="2000" dirty="0" err="1"/>
              <a:t>Low-power</a:t>
            </a:r>
            <a:r>
              <a:rPr lang="it-IT" sz="2000" dirty="0"/>
              <a:t> </a:t>
            </a:r>
            <a:r>
              <a:rPr lang="it-IT" sz="2000" dirty="0" err="1"/>
              <a:t>view</a:t>
            </a:r>
            <a:r>
              <a:rPr lang="it-IT" sz="2000" dirty="0"/>
              <a:t> </a:t>
            </a:r>
            <a:r>
              <a:rPr lang="it-IT" sz="2000" dirty="0" err="1"/>
              <a:t>shows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the </a:t>
            </a:r>
            <a:r>
              <a:rPr lang="it-IT" sz="2000" dirty="0" err="1"/>
              <a:t>entire</a:t>
            </a:r>
            <a:r>
              <a:rPr lang="it-IT" sz="2000" dirty="0"/>
              <a:t> </a:t>
            </a:r>
            <a:r>
              <a:rPr lang="it-IT" sz="2000" dirty="0" err="1"/>
              <a:t>thickness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epithelium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replaced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atypical</a:t>
            </a:r>
            <a:r>
              <a:rPr lang="it-IT" sz="2000" dirty="0"/>
              <a:t> </a:t>
            </a:r>
            <a:r>
              <a:rPr lang="it-IT" sz="2000" dirty="0" err="1"/>
              <a:t>dysplastic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</a:t>
            </a:r>
            <a:r>
              <a:rPr lang="it-IT" sz="2000" dirty="0" err="1"/>
              <a:t>orderly</a:t>
            </a:r>
            <a:r>
              <a:rPr lang="it-IT" sz="2000" dirty="0"/>
              <a:t> </a:t>
            </a:r>
            <a:r>
              <a:rPr lang="it-IT" sz="2000" dirty="0" err="1"/>
              <a:t>differentiation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squamous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The </a:t>
            </a:r>
            <a:r>
              <a:rPr lang="it-IT" sz="2000" dirty="0" err="1"/>
              <a:t>basement</a:t>
            </a:r>
            <a:r>
              <a:rPr lang="it-IT" sz="2000" dirty="0"/>
              <a:t> membrane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intact</a:t>
            </a:r>
            <a:r>
              <a:rPr lang="it-IT" sz="2000" dirty="0"/>
              <a:t>, and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</a:t>
            </a:r>
            <a:r>
              <a:rPr lang="it-IT" sz="2000" dirty="0" err="1"/>
              <a:t>tumor</a:t>
            </a:r>
            <a:r>
              <a:rPr lang="it-IT" sz="2000" dirty="0"/>
              <a:t> in the </a:t>
            </a:r>
            <a:r>
              <a:rPr lang="it-IT" sz="2000" dirty="0" err="1"/>
              <a:t>subepithelial</a:t>
            </a:r>
            <a:r>
              <a:rPr lang="it-IT" sz="2000" dirty="0"/>
              <a:t> stroma</a:t>
            </a:r>
          </a:p>
        </p:txBody>
      </p:sp>
      <p:pic>
        <p:nvPicPr>
          <p:cNvPr id="3" name="Immagine 2" descr="Schermata 2018-09-20 alle 11.48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0464"/>
            <a:ext cx="4441653" cy="281150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89069" y="3429001"/>
            <a:ext cx="88138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Dysplastic</a:t>
            </a:r>
            <a:r>
              <a:rPr lang="it-IT" b="1" dirty="0"/>
              <a:t> </a:t>
            </a:r>
            <a:r>
              <a:rPr lang="it-IT" b="1" dirty="0" err="1"/>
              <a:t>epithelium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recognized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a loss in the </a:t>
            </a:r>
            <a:r>
              <a:rPr lang="it-IT" b="1" dirty="0" err="1"/>
              <a:t>uniformity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individual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 and in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architectural</a:t>
            </a:r>
            <a:r>
              <a:rPr lang="it-IT" b="1" dirty="0"/>
              <a:t> </a:t>
            </a:r>
            <a:r>
              <a:rPr lang="it-IT" b="1" dirty="0" err="1"/>
              <a:t>orientation</a:t>
            </a:r>
            <a:r>
              <a:rPr lang="it-IT" b="1" dirty="0"/>
              <a:t>. </a:t>
            </a:r>
            <a:r>
              <a:rPr lang="it-IT" dirty="0" err="1"/>
              <a:t>Dysplastic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exhibit</a:t>
            </a:r>
            <a:r>
              <a:rPr lang="it-IT" dirty="0"/>
              <a:t> </a:t>
            </a:r>
            <a:r>
              <a:rPr lang="it-IT" dirty="0" err="1"/>
              <a:t>considerable</a:t>
            </a:r>
            <a:r>
              <a:rPr lang="it-IT" dirty="0"/>
              <a:t> </a:t>
            </a:r>
            <a:r>
              <a:rPr lang="it-IT" dirty="0" err="1"/>
              <a:t>pleomorphism</a:t>
            </a:r>
            <a:r>
              <a:rPr lang="it-IT" dirty="0"/>
              <a:t> and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possess</a:t>
            </a:r>
            <a:r>
              <a:rPr lang="it-IT" dirty="0"/>
              <a:t> </a:t>
            </a:r>
            <a:r>
              <a:rPr lang="it-IT" dirty="0" err="1"/>
              <a:t>abnormally</a:t>
            </a:r>
            <a:r>
              <a:rPr lang="it-IT" dirty="0"/>
              <a:t> </a:t>
            </a:r>
            <a:r>
              <a:rPr lang="it-IT" dirty="0" err="1"/>
              <a:t>large</a:t>
            </a:r>
            <a:r>
              <a:rPr lang="it-IT" dirty="0"/>
              <a:t>, </a:t>
            </a:r>
            <a:r>
              <a:rPr lang="it-IT" dirty="0" err="1"/>
              <a:t>hyperchromatic</a:t>
            </a:r>
            <a:r>
              <a:rPr lang="it-IT" dirty="0"/>
              <a:t> nuclei. </a:t>
            </a:r>
            <a:r>
              <a:rPr lang="it-IT" dirty="0" err="1"/>
              <a:t>Mitotic</a:t>
            </a:r>
            <a:r>
              <a:rPr lang="it-IT" dirty="0"/>
              <a:t> </a:t>
            </a:r>
            <a:r>
              <a:rPr lang="it-IT" dirty="0" err="1"/>
              <a:t>figures</a:t>
            </a:r>
            <a:r>
              <a:rPr lang="it-IT" dirty="0"/>
              <a:t> are more </a:t>
            </a:r>
            <a:r>
              <a:rPr lang="it-IT" dirty="0" err="1"/>
              <a:t>abundant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usual</a:t>
            </a:r>
            <a:r>
              <a:rPr lang="it-IT" dirty="0"/>
              <a:t> and </a:t>
            </a:r>
            <a:r>
              <a:rPr lang="it-IT" dirty="0" err="1"/>
              <a:t>frequently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in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locations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epithelium</a:t>
            </a:r>
            <a:r>
              <a:rPr lang="it-IT" dirty="0"/>
              <a:t>. In </a:t>
            </a:r>
            <a:r>
              <a:rPr lang="it-IT" dirty="0" err="1"/>
              <a:t>dysplastic</a:t>
            </a:r>
            <a:r>
              <a:rPr lang="it-IT" dirty="0"/>
              <a:t> </a:t>
            </a:r>
            <a:r>
              <a:rPr lang="it-IT" dirty="0" err="1"/>
              <a:t>stratified</a:t>
            </a:r>
            <a:r>
              <a:rPr lang="it-IT" dirty="0"/>
              <a:t> </a:t>
            </a:r>
            <a:r>
              <a:rPr lang="it-IT" dirty="0" err="1"/>
              <a:t>squamous</a:t>
            </a:r>
            <a:r>
              <a:rPr lang="it-IT" dirty="0"/>
              <a:t> </a:t>
            </a:r>
            <a:r>
              <a:rPr lang="it-IT" dirty="0" err="1"/>
              <a:t>epithelium</a:t>
            </a:r>
            <a:r>
              <a:rPr lang="it-IT" dirty="0"/>
              <a:t>, </a:t>
            </a:r>
            <a:r>
              <a:rPr lang="it-IT" dirty="0" err="1"/>
              <a:t>mitoses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confined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basal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the </a:t>
            </a:r>
            <a:r>
              <a:rPr lang="it-IT" dirty="0" err="1"/>
              <a:t>epithelium</a:t>
            </a:r>
            <a:r>
              <a:rPr lang="it-IT" dirty="0"/>
              <a:t>. In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considerable</a:t>
            </a:r>
            <a:r>
              <a:rPr lang="it-IT" dirty="0"/>
              <a:t> </a:t>
            </a:r>
            <a:r>
              <a:rPr lang="it-IT" dirty="0" err="1"/>
              <a:t>architectural</a:t>
            </a:r>
            <a:r>
              <a:rPr lang="it-IT" dirty="0"/>
              <a:t> </a:t>
            </a:r>
            <a:r>
              <a:rPr lang="it-IT" dirty="0" err="1"/>
              <a:t>anarchy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the </a:t>
            </a:r>
            <a:r>
              <a:rPr lang="it-IT" dirty="0" err="1"/>
              <a:t>usual</a:t>
            </a:r>
            <a:r>
              <a:rPr lang="it-IT" dirty="0"/>
              <a:t> progressive </a:t>
            </a:r>
            <a:r>
              <a:rPr lang="it-IT" dirty="0" err="1"/>
              <a:t>maturation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tall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the </a:t>
            </a:r>
            <a:r>
              <a:rPr lang="it-IT" dirty="0" err="1"/>
              <a:t>basal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flattened</a:t>
            </a:r>
            <a:r>
              <a:rPr lang="it-IT" dirty="0"/>
              <a:t> </a:t>
            </a:r>
            <a:r>
              <a:rPr lang="it-IT" dirty="0" err="1"/>
              <a:t>squames</a:t>
            </a:r>
            <a:r>
              <a:rPr lang="it-IT" dirty="0"/>
              <a:t> on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lost</a:t>
            </a:r>
            <a:r>
              <a:rPr lang="it-IT" dirty="0"/>
              <a:t> and </a:t>
            </a:r>
            <a:r>
              <a:rPr lang="it-IT" dirty="0" err="1"/>
              <a:t>replaced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disordered</a:t>
            </a:r>
            <a:r>
              <a:rPr lang="it-IT" dirty="0"/>
              <a:t> </a:t>
            </a:r>
            <a:r>
              <a:rPr lang="it-IT" dirty="0" err="1"/>
              <a:t>hodgepodge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dark </a:t>
            </a:r>
            <a:r>
              <a:rPr lang="it-IT" dirty="0" err="1"/>
              <a:t>basal-appearing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dysplastic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are severe and involve the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thickness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epithelium</a:t>
            </a:r>
            <a:r>
              <a:rPr lang="it-IT" dirty="0"/>
              <a:t>, the </a:t>
            </a:r>
            <a:r>
              <a:rPr lang="it-IT" dirty="0" err="1"/>
              <a:t>lesion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referred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carcinoma in situ, a </a:t>
            </a:r>
            <a:r>
              <a:rPr lang="it-IT" dirty="0" err="1"/>
              <a:t>preinvasive</a:t>
            </a:r>
            <a:r>
              <a:rPr lang="it-IT" dirty="0"/>
              <a:t> stage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7944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0102" y="673880"/>
            <a:ext cx="34684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High-power</a:t>
            </a:r>
            <a:r>
              <a:rPr lang="it-IT" sz="2000" dirty="0"/>
              <a:t> </a:t>
            </a:r>
            <a:r>
              <a:rPr lang="it-IT" sz="2000" dirty="0" err="1"/>
              <a:t>view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another</a:t>
            </a:r>
            <a:r>
              <a:rPr lang="it-IT" sz="2000" dirty="0"/>
              <a:t> </a:t>
            </a:r>
            <a:r>
              <a:rPr lang="it-IT" sz="2000" dirty="0" err="1"/>
              <a:t>region</a:t>
            </a:r>
            <a:r>
              <a:rPr lang="it-IT" sz="2000" dirty="0"/>
              <a:t> </a:t>
            </a:r>
            <a:r>
              <a:rPr lang="it-IT" sz="2000" dirty="0" err="1"/>
              <a:t>shows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differentiation</a:t>
            </a:r>
            <a:r>
              <a:rPr lang="it-IT" sz="2000" dirty="0"/>
              <a:t>, </a:t>
            </a:r>
            <a:r>
              <a:rPr lang="it-IT" sz="2000" dirty="0" err="1"/>
              <a:t>marked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 and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pleomorphism</a:t>
            </a:r>
            <a:r>
              <a:rPr lang="it-IT" sz="2000" dirty="0"/>
              <a:t>, and </a:t>
            </a:r>
            <a:r>
              <a:rPr lang="it-IT" sz="2000" dirty="0" err="1"/>
              <a:t>numerous</a:t>
            </a:r>
            <a:r>
              <a:rPr lang="it-IT" sz="2000" dirty="0"/>
              <a:t> </a:t>
            </a:r>
            <a:r>
              <a:rPr lang="it-IT" sz="2000" dirty="0" err="1"/>
              <a:t>mitotic</a:t>
            </a:r>
            <a:r>
              <a:rPr lang="it-IT" sz="2000" dirty="0"/>
              <a:t> </a:t>
            </a:r>
            <a:r>
              <a:rPr lang="it-IT" sz="2000" dirty="0" err="1"/>
              <a:t>figures</a:t>
            </a:r>
            <a:r>
              <a:rPr lang="it-IT" sz="2000" dirty="0"/>
              <a:t> </a:t>
            </a:r>
            <a:r>
              <a:rPr lang="it-IT" sz="2000" dirty="0" err="1"/>
              <a:t>extending</a:t>
            </a:r>
            <a:r>
              <a:rPr lang="it-IT" sz="2000" dirty="0"/>
              <a:t> </a:t>
            </a:r>
            <a:r>
              <a:rPr lang="it-IT" sz="2000" dirty="0" err="1"/>
              <a:t>toward</a:t>
            </a:r>
            <a:r>
              <a:rPr lang="it-IT" sz="2000" dirty="0"/>
              <a:t> the </a:t>
            </a:r>
            <a:r>
              <a:rPr lang="it-IT" sz="2000" dirty="0" err="1"/>
              <a:t>surface</a:t>
            </a:r>
            <a:r>
              <a:rPr lang="it-IT" sz="2000" dirty="0"/>
              <a:t>. The </a:t>
            </a:r>
            <a:r>
              <a:rPr lang="it-IT" sz="2000" dirty="0" err="1"/>
              <a:t>intact</a:t>
            </a:r>
            <a:r>
              <a:rPr lang="it-IT" sz="2000" dirty="0"/>
              <a:t> </a:t>
            </a:r>
            <a:r>
              <a:rPr lang="it-IT" sz="2000" dirty="0" err="1"/>
              <a:t>basement</a:t>
            </a:r>
            <a:r>
              <a:rPr lang="it-IT" sz="2000" dirty="0"/>
              <a:t> membrane (</a:t>
            </a:r>
            <a:r>
              <a:rPr lang="it-IT" sz="2000" dirty="0" err="1"/>
              <a:t>below</a:t>
            </a:r>
            <a:r>
              <a:rPr lang="it-IT" sz="2000" dirty="0"/>
              <a:t>)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in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section</a:t>
            </a:r>
            <a:endParaRPr lang="it-IT" sz="2000" dirty="0"/>
          </a:p>
        </p:txBody>
      </p:sp>
      <p:pic>
        <p:nvPicPr>
          <p:cNvPr id="3" name="Immagine 2" descr="Schermata 2018-09-20 alle 11.4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22" y="360632"/>
            <a:ext cx="4720566" cy="306836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80103" y="3988750"/>
            <a:ext cx="82514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appreciate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dysplasia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synonymous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. </a:t>
            </a:r>
            <a:r>
              <a:rPr lang="it-IT" sz="2000" dirty="0" err="1"/>
              <a:t>Mild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moderate </a:t>
            </a:r>
            <a:r>
              <a:rPr lang="it-IT" sz="2000" dirty="0" err="1"/>
              <a:t>dysplasias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do </a:t>
            </a:r>
            <a:r>
              <a:rPr lang="it-IT" sz="2000" dirty="0" err="1"/>
              <a:t>not</a:t>
            </a:r>
            <a:r>
              <a:rPr lang="it-IT" sz="2000" dirty="0"/>
              <a:t> involve the </a:t>
            </a:r>
            <a:r>
              <a:rPr lang="it-IT" sz="2000" dirty="0" err="1"/>
              <a:t>entire</a:t>
            </a:r>
            <a:r>
              <a:rPr lang="it-IT" sz="2000" dirty="0"/>
              <a:t> </a:t>
            </a:r>
            <a:r>
              <a:rPr lang="it-IT" sz="2000" dirty="0" err="1"/>
              <a:t>thickness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epithelium</a:t>
            </a:r>
            <a:r>
              <a:rPr lang="it-IT" sz="2000" dirty="0"/>
              <a:t>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regress</a:t>
            </a:r>
            <a:r>
              <a:rPr lang="it-IT" sz="2000" dirty="0"/>
              <a:t> </a:t>
            </a:r>
            <a:r>
              <a:rPr lang="it-IT" sz="2000" dirty="0" err="1"/>
              <a:t>completely</a:t>
            </a:r>
            <a:r>
              <a:rPr lang="it-IT" sz="2000" dirty="0"/>
              <a:t>, </a:t>
            </a:r>
            <a:r>
              <a:rPr lang="it-IT" sz="2000" dirty="0" err="1"/>
              <a:t>particularly</a:t>
            </a:r>
            <a:r>
              <a:rPr lang="it-IT" sz="2000" dirty="0"/>
              <a:t> </a:t>
            </a:r>
            <a:r>
              <a:rPr lang="it-IT" sz="2000" dirty="0" err="1"/>
              <a:t>if</a:t>
            </a:r>
            <a:r>
              <a:rPr lang="it-IT" sz="2000" dirty="0"/>
              <a:t> </a:t>
            </a:r>
            <a:r>
              <a:rPr lang="it-IT" sz="2000" dirty="0" err="1"/>
              <a:t>inciting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are </a:t>
            </a:r>
            <a:r>
              <a:rPr lang="it-IT" sz="2000" dirty="0" err="1"/>
              <a:t>removed</a:t>
            </a:r>
            <a:r>
              <a:rPr lang="it-IT" sz="2000" dirty="0"/>
              <a:t>. </a:t>
            </a:r>
            <a:r>
              <a:rPr lang="it-IT" sz="2000" dirty="0" err="1"/>
              <a:t>However</a:t>
            </a:r>
            <a:r>
              <a:rPr lang="it-IT" sz="2000" dirty="0"/>
              <a:t>, </a:t>
            </a:r>
            <a:r>
              <a:rPr lang="it-IT" sz="2000" dirty="0" err="1"/>
              <a:t>dysplasia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noted</a:t>
            </a:r>
            <a:r>
              <a:rPr lang="it-IT" sz="2000" dirty="0"/>
              <a:t> </a:t>
            </a:r>
            <a:r>
              <a:rPr lang="it-IT" sz="2000" dirty="0" err="1"/>
              <a:t>adjacent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frankly</a:t>
            </a:r>
            <a:r>
              <a:rPr lang="it-IT" sz="2000" dirty="0"/>
              <a:t> </a:t>
            </a:r>
            <a:r>
              <a:rPr lang="it-IT" sz="2000" dirty="0" err="1"/>
              <a:t>malignant</a:t>
            </a:r>
            <a:r>
              <a:rPr lang="it-IT" sz="2000" dirty="0"/>
              <a:t> </a:t>
            </a:r>
            <a:r>
              <a:rPr lang="it-IT" sz="2000" dirty="0" err="1"/>
              <a:t>neoplasms</a:t>
            </a:r>
            <a:r>
              <a:rPr lang="it-IT" sz="2000" dirty="0"/>
              <a:t> (e.g., in </a:t>
            </a:r>
            <a:r>
              <a:rPr lang="it-IT" sz="2000" dirty="0" err="1"/>
              <a:t>cigarette</a:t>
            </a:r>
            <a:r>
              <a:rPr lang="it-IT" sz="2000" dirty="0"/>
              <a:t> </a:t>
            </a:r>
            <a:r>
              <a:rPr lang="it-IT" sz="2000" dirty="0" err="1"/>
              <a:t>smokers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), and in </a:t>
            </a:r>
            <a:r>
              <a:rPr lang="it-IT" sz="2000" dirty="0" err="1"/>
              <a:t>general</a:t>
            </a:r>
            <a:r>
              <a:rPr lang="it-IT" sz="2000" dirty="0"/>
              <a:t> the </a:t>
            </a:r>
            <a:r>
              <a:rPr lang="it-IT" sz="2000" dirty="0" err="1"/>
              <a:t>presence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dysplasia</a:t>
            </a:r>
            <a:r>
              <a:rPr lang="it-IT" sz="2000" dirty="0"/>
              <a:t> </a:t>
            </a:r>
            <a:r>
              <a:rPr lang="it-IT" sz="2000" dirty="0" err="1"/>
              <a:t>marks</a:t>
            </a:r>
            <a:r>
              <a:rPr lang="it-IT" sz="2000" dirty="0"/>
              <a:t> a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being</a:t>
            </a:r>
            <a:r>
              <a:rPr lang="it-IT" sz="2000" dirty="0"/>
              <a:t> at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developing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invasive </a:t>
            </a:r>
            <a:r>
              <a:rPr lang="it-IT" sz="2000" dirty="0" err="1"/>
              <a:t>cancer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76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9482" y="5835989"/>
            <a:ext cx="8273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Fibroadenoma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breast</a:t>
            </a:r>
            <a:r>
              <a:rPr lang="it-IT" sz="2000" b="1" dirty="0"/>
              <a:t>. </a:t>
            </a:r>
            <a:r>
              <a:rPr lang="it-IT" sz="2000" dirty="0"/>
              <a:t>The </a:t>
            </a:r>
            <a:r>
              <a:rPr lang="it-IT" sz="2000" dirty="0" err="1"/>
              <a:t>tan-colored</a:t>
            </a:r>
            <a:r>
              <a:rPr lang="it-IT" sz="2000" dirty="0"/>
              <a:t>, </a:t>
            </a:r>
            <a:r>
              <a:rPr lang="it-IT" sz="2000" dirty="0" err="1"/>
              <a:t>encapsulated</a:t>
            </a:r>
            <a:r>
              <a:rPr lang="it-IT" sz="2000" dirty="0"/>
              <a:t> </a:t>
            </a:r>
            <a:r>
              <a:rPr lang="it-IT" sz="2000" dirty="0" err="1"/>
              <a:t>small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sharply</a:t>
            </a:r>
            <a:r>
              <a:rPr lang="it-IT" sz="2000" dirty="0"/>
              <a:t> </a:t>
            </a:r>
            <a:r>
              <a:rPr lang="it-IT" sz="2000" dirty="0" err="1"/>
              <a:t>demarcated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whiter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9-20 alle 11.50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284" y="2653956"/>
            <a:ext cx="5681432" cy="300642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59482" y="396631"/>
            <a:ext cx="827303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Local</a:t>
            </a:r>
            <a:r>
              <a:rPr lang="it-IT" sz="2400" b="1" dirty="0"/>
              <a:t> </a:t>
            </a:r>
            <a:r>
              <a:rPr lang="it-IT" sz="2400" b="1" dirty="0" err="1"/>
              <a:t>Invasion</a:t>
            </a:r>
            <a:endParaRPr lang="it-IT" sz="2400" b="1" dirty="0"/>
          </a:p>
          <a:p>
            <a:r>
              <a:rPr lang="it-IT" sz="2000" dirty="0"/>
              <a:t>The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accompanied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progressive </a:t>
            </a:r>
            <a:r>
              <a:rPr lang="it-IT" sz="2000" dirty="0" err="1"/>
              <a:t>infiltration</a:t>
            </a:r>
            <a:r>
              <a:rPr lang="it-IT" sz="2000" dirty="0"/>
              <a:t>, </a:t>
            </a:r>
            <a:r>
              <a:rPr lang="it-IT" sz="2000" dirty="0" err="1"/>
              <a:t>invasion</a:t>
            </a:r>
            <a:r>
              <a:rPr lang="it-IT" sz="2000" dirty="0"/>
              <a:t>, and </a:t>
            </a:r>
            <a:r>
              <a:rPr lang="it-IT" sz="2000" dirty="0" err="1"/>
              <a:t>destruction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whereas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benign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</a:t>
            </a:r>
            <a:r>
              <a:rPr lang="it-IT" sz="2000" dirty="0" err="1"/>
              <a:t>grow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cohesive</a:t>
            </a:r>
            <a:r>
              <a:rPr lang="it-IT" sz="2000" dirty="0"/>
              <a:t> </a:t>
            </a:r>
            <a:r>
              <a:rPr lang="it-IT" sz="2000" dirty="0" err="1"/>
              <a:t>expansile</a:t>
            </a:r>
            <a:r>
              <a:rPr lang="it-IT" sz="2000" dirty="0"/>
              <a:t> </a:t>
            </a:r>
            <a:r>
              <a:rPr lang="it-IT" sz="2000" dirty="0" err="1"/>
              <a:t>masses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remain</a:t>
            </a:r>
            <a:r>
              <a:rPr lang="it-IT" sz="2000" dirty="0"/>
              <a:t> </a:t>
            </a:r>
            <a:r>
              <a:rPr lang="it-IT" sz="2000" dirty="0" err="1"/>
              <a:t>localized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r>
              <a:rPr lang="it-IT" sz="2000" dirty="0"/>
              <a:t>.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benign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</a:t>
            </a:r>
            <a:r>
              <a:rPr lang="it-IT" sz="2000" dirty="0" err="1"/>
              <a:t>grow</a:t>
            </a:r>
            <a:r>
              <a:rPr lang="it-IT" sz="2000" dirty="0"/>
              <a:t> and </a:t>
            </a:r>
            <a:r>
              <a:rPr lang="it-IT" sz="2000" dirty="0" err="1"/>
              <a:t>expand</a:t>
            </a:r>
            <a:r>
              <a:rPr lang="it-IT" sz="2000" dirty="0"/>
              <a:t> </a:t>
            </a:r>
            <a:r>
              <a:rPr lang="it-IT" sz="2000" dirty="0" err="1"/>
              <a:t>slowly</a:t>
            </a:r>
            <a:r>
              <a:rPr lang="it-IT" sz="2000" dirty="0"/>
              <a:t>,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develop</a:t>
            </a:r>
            <a:r>
              <a:rPr lang="it-IT" sz="2000" dirty="0"/>
              <a:t> a </a:t>
            </a:r>
            <a:r>
              <a:rPr lang="it-IT" sz="2000" dirty="0" err="1"/>
              <a:t>rim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compressed</a:t>
            </a:r>
            <a:r>
              <a:rPr lang="it-IT" sz="2000" dirty="0"/>
              <a:t> </a:t>
            </a:r>
            <a:r>
              <a:rPr lang="it-IT" sz="2000" dirty="0" err="1"/>
              <a:t>fibrous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168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64715" y="978064"/>
            <a:ext cx="84625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Neoplasia </a:t>
            </a:r>
            <a:r>
              <a:rPr lang="it-IT" sz="2400" b="1" dirty="0" err="1"/>
              <a:t>literally</a:t>
            </a:r>
            <a:r>
              <a:rPr lang="it-IT" sz="2400" b="1" dirty="0"/>
              <a:t> </a:t>
            </a:r>
            <a:r>
              <a:rPr lang="it-IT" sz="2400" b="1" dirty="0" err="1"/>
              <a:t>means</a:t>
            </a:r>
            <a:r>
              <a:rPr lang="it-IT" sz="2400" b="1" dirty="0"/>
              <a:t> “new </a:t>
            </a:r>
            <a:r>
              <a:rPr lang="it-IT" sz="2400" b="1" dirty="0" err="1"/>
              <a:t>growth</a:t>
            </a:r>
            <a:r>
              <a:rPr lang="it-IT" sz="2400" b="1" dirty="0"/>
              <a:t>.” Neoplastic </a:t>
            </a:r>
            <a:r>
              <a:rPr lang="it-IT" sz="2400" b="1" dirty="0" err="1"/>
              <a:t>cells</a:t>
            </a:r>
            <a:r>
              <a:rPr lang="it-IT" sz="2400" b="1" dirty="0"/>
              <a:t> are </a:t>
            </a:r>
            <a:r>
              <a:rPr lang="it-IT" sz="2400" b="1" dirty="0" err="1"/>
              <a:t>said</a:t>
            </a:r>
            <a:r>
              <a:rPr lang="it-IT" sz="2400" b="1" dirty="0"/>
              <a:t> to be </a:t>
            </a:r>
            <a:r>
              <a:rPr lang="it-IT" sz="2400" b="1" dirty="0" err="1"/>
              <a:t>transformed</a:t>
            </a:r>
            <a:r>
              <a:rPr lang="it-IT" sz="2400" b="1" dirty="0"/>
              <a:t> </a:t>
            </a:r>
            <a:r>
              <a:rPr lang="it-IT" sz="2400" b="1" dirty="0" err="1"/>
              <a:t>because</a:t>
            </a:r>
            <a:r>
              <a:rPr lang="it-IT" sz="2400" b="1" dirty="0"/>
              <a:t> </a:t>
            </a:r>
            <a:r>
              <a:rPr lang="it-IT" sz="2400" b="1" dirty="0" err="1"/>
              <a:t>they</a:t>
            </a:r>
            <a:r>
              <a:rPr lang="it-IT" sz="2400" b="1" dirty="0"/>
              <a:t> continue to replicate, </a:t>
            </a:r>
            <a:r>
              <a:rPr lang="it-IT" sz="2400" b="1" dirty="0" err="1"/>
              <a:t>apparently</a:t>
            </a:r>
            <a:r>
              <a:rPr lang="it-IT" sz="2400" b="1" dirty="0"/>
              <a:t> </a:t>
            </a:r>
            <a:r>
              <a:rPr lang="it-IT" sz="2400" b="1" dirty="0" err="1"/>
              <a:t>oblivious</a:t>
            </a:r>
            <a:r>
              <a:rPr lang="it-IT" sz="2400" b="1" dirty="0"/>
              <a:t> to the </a:t>
            </a:r>
            <a:r>
              <a:rPr lang="it-IT" sz="2400" b="1" dirty="0" err="1"/>
              <a:t>regulatory</a:t>
            </a:r>
            <a:r>
              <a:rPr lang="it-IT" sz="2400" b="1" dirty="0"/>
              <a:t> </a:t>
            </a:r>
            <a:r>
              <a:rPr lang="it-IT" sz="2400" b="1" dirty="0" err="1"/>
              <a:t>influences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control </a:t>
            </a:r>
            <a:r>
              <a:rPr lang="it-IT" sz="2400" b="1" dirty="0" err="1"/>
              <a:t>normal</a:t>
            </a:r>
            <a:r>
              <a:rPr lang="it-IT" sz="2400" b="1" dirty="0"/>
              <a:t> </a:t>
            </a:r>
            <a:r>
              <a:rPr lang="it-IT" sz="2400" b="1" dirty="0" err="1"/>
              <a:t>cells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dirty="0" err="1"/>
              <a:t>Neoplasms</a:t>
            </a:r>
            <a:r>
              <a:rPr lang="it-IT" sz="2400" dirty="0"/>
              <a:t> </a:t>
            </a:r>
            <a:r>
              <a:rPr lang="it-IT" sz="2400" dirty="0" err="1"/>
              <a:t>therefore</a:t>
            </a:r>
            <a:r>
              <a:rPr lang="it-IT" sz="2400" dirty="0"/>
              <a:t> </a:t>
            </a:r>
            <a:r>
              <a:rPr lang="it-IT" sz="2400" dirty="0" err="1"/>
              <a:t>enjoy</a:t>
            </a:r>
            <a:r>
              <a:rPr lang="it-IT" sz="2400" dirty="0"/>
              <a:t> a </a:t>
            </a:r>
            <a:r>
              <a:rPr lang="it-IT" sz="2400" dirty="0" err="1"/>
              <a:t>degree</a:t>
            </a:r>
            <a:r>
              <a:rPr lang="it-IT" sz="2400" dirty="0"/>
              <a:t> of </a:t>
            </a:r>
            <a:r>
              <a:rPr lang="it-IT" sz="2400" dirty="0" err="1"/>
              <a:t>autonomy</a:t>
            </a:r>
            <a:r>
              <a:rPr lang="it-IT" sz="2400" dirty="0"/>
              <a:t> and </a:t>
            </a:r>
            <a:r>
              <a:rPr lang="it-IT" sz="2400" dirty="0" err="1"/>
              <a:t>tend</a:t>
            </a:r>
            <a:r>
              <a:rPr lang="it-IT" sz="2400" dirty="0"/>
              <a:t> to </a:t>
            </a:r>
            <a:r>
              <a:rPr lang="it-IT" sz="2400" dirty="0" err="1"/>
              <a:t>increase</a:t>
            </a:r>
            <a:r>
              <a:rPr lang="it-IT" sz="2400" dirty="0"/>
              <a:t> in </a:t>
            </a:r>
            <a:r>
              <a:rPr lang="it-IT" sz="2400" dirty="0" err="1"/>
              <a:t>size</a:t>
            </a:r>
            <a:r>
              <a:rPr lang="it-IT" sz="2400" dirty="0"/>
              <a:t> </a:t>
            </a:r>
            <a:r>
              <a:rPr lang="it-IT" sz="2400" dirty="0" err="1"/>
              <a:t>regardless</a:t>
            </a:r>
            <a:r>
              <a:rPr lang="it-IT" sz="2400" dirty="0"/>
              <a:t> of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local</a:t>
            </a:r>
            <a:r>
              <a:rPr lang="it-IT" sz="2400" dirty="0"/>
              <a:t> </a:t>
            </a:r>
            <a:r>
              <a:rPr lang="it-IT" sz="2400" dirty="0" err="1"/>
              <a:t>environment</a:t>
            </a:r>
            <a:r>
              <a:rPr lang="it-IT" sz="2400" dirty="0"/>
              <a:t>.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autonomy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no </a:t>
            </a:r>
            <a:r>
              <a:rPr lang="it-IT" sz="2400" dirty="0" err="1"/>
              <a:t>means</a:t>
            </a:r>
            <a:r>
              <a:rPr lang="it-IT" sz="2400" dirty="0"/>
              <a:t> complete, </a:t>
            </a:r>
            <a:r>
              <a:rPr lang="it-IT" sz="2400" dirty="0" err="1"/>
              <a:t>however</a:t>
            </a:r>
            <a:r>
              <a:rPr lang="it-IT" sz="2400" dirty="0"/>
              <a:t>.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neoplasms</a:t>
            </a:r>
            <a:r>
              <a:rPr lang="it-IT" sz="2400" dirty="0"/>
              <a:t> </a:t>
            </a:r>
            <a:r>
              <a:rPr lang="it-IT" sz="2400" dirty="0" err="1"/>
              <a:t>depend</a:t>
            </a:r>
            <a:r>
              <a:rPr lang="it-IT" sz="2400" dirty="0"/>
              <a:t> on the </a:t>
            </a:r>
            <a:r>
              <a:rPr lang="it-IT" sz="2400" dirty="0" err="1"/>
              <a:t>host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nutrition</a:t>
            </a:r>
            <a:r>
              <a:rPr lang="it-IT" sz="2400" dirty="0"/>
              <a:t> and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. </a:t>
            </a:r>
            <a:r>
              <a:rPr lang="it-IT" sz="2400" dirty="0" err="1"/>
              <a:t>Neoplasms</a:t>
            </a:r>
            <a:r>
              <a:rPr lang="it-IT" sz="2400" dirty="0"/>
              <a:t> </a:t>
            </a:r>
            <a:r>
              <a:rPr lang="it-IT" sz="2400" dirty="0" err="1"/>
              <a:t>derived</a:t>
            </a:r>
            <a:r>
              <a:rPr lang="it-IT" sz="2400" dirty="0"/>
              <a:t> from </a:t>
            </a:r>
            <a:r>
              <a:rPr lang="it-IT" sz="2400" dirty="0" err="1"/>
              <a:t>hormone</a:t>
            </a:r>
            <a:r>
              <a:rPr lang="it-IT" sz="2400" dirty="0"/>
              <a:t> responsive </a:t>
            </a:r>
            <a:r>
              <a:rPr lang="it-IT" sz="2400" dirty="0" err="1"/>
              <a:t>tissues</a:t>
            </a:r>
            <a:r>
              <a:rPr lang="it-IT" sz="2400" dirty="0"/>
              <a:t>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require</a:t>
            </a:r>
            <a:r>
              <a:rPr lang="it-IT" sz="2400" dirty="0"/>
              <a:t> endocrine </a:t>
            </a:r>
            <a:r>
              <a:rPr lang="it-IT" sz="2400" dirty="0" err="1"/>
              <a:t>support</a:t>
            </a:r>
            <a:r>
              <a:rPr lang="it-IT" sz="2400" dirty="0"/>
              <a:t>, and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dependencies</a:t>
            </a:r>
            <a:r>
              <a:rPr lang="it-IT" sz="2400" dirty="0"/>
              <a:t> </a:t>
            </a:r>
            <a:r>
              <a:rPr lang="it-IT" sz="2400" dirty="0" err="1"/>
              <a:t>sometimes</a:t>
            </a:r>
            <a:r>
              <a:rPr lang="it-IT" sz="2400" dirty="0"/>
              <a:t> can be </a:t>
            </a:r>
            <a:r>
              <a:rPr lang="it-IT" sz="2400" dirty="0" err="1"/>
              <a:t>exploited</a:t>
            </a:r>
            <a:r>
              <a:rPr lang="it-IT" sz="2400" dirty="0"/>
              <a:t> </a:t>
            </a:r>
            <a:r>
              <a:rPr lang="it-IT" sz="2400" dirty="0" err="1"/>
              <a:t>therapeutically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20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4694" y="837307"/>
            <a:ext cx="37416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Microscopic</a:t>
            </a:r>
            <a:r>
              <a:rPr lang="it-IT" sz="2000" b="1" dirty="0"/>
              <a:t> </a:t>
            </a:r>
            <a:r>
              <a:rPr lang="it-IT" sz="2000" b="1" dirty="0" err="1"/>
              <a:t>view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fibroadenoma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breast</a:t>
            </a:r>
            <a:r>
              <a:rPr lang="it-IT" sz="2000" b="1" dirty="0"/>
              <a:t>. </a:t>
            </a:r>
            <a:r>
              <a:rPr lang="it-IT" sz="2000" dirty="0"/>
              <a:t>The </a:t>
            </a:r>
            <a:r>
              <a:rPr lang="it-IT" sz="2000" dirty="0" err="1"/>
              <a:t>fibrous</a:t>
            </a:r>
            <a:r>
              <a:rPr lang="it-IT" sz="2000" dirty="0"/>
              <a:t> capsule (right) </a:t>
            </a:r>
            <a:r>
              <a:rPr lang="it-IT" sz="2000" dirty="0" err="1"/>
              <a:t>sharply</a:t>
            </a:r>
            <a:r>
              <a:rPr lang="it-IT" sz="2000" dirty="0"/>
              <a:t> </a:t>
            </a:r>
            <a:r>
              <a:rPr lang="it-IT" sz="2000" dirty="0" err="1"/>
              <a:t>delimits</a:t>
            </a:r>
            <a:r>
              <a:rPr lang="it-IT" sz="2000" dirty="0"/>
              <a:t> the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endParaRPr lang="it-IT" sz="2000" dirty="0"/>
          </a:p>
        </p:txBody>
      </p:sp>
      <p:pic>
        <p:nvPicPr>
          <p:cNvPr id="3" name="Immagine 2" descr="Schermata 2018-09-20 alle 11.53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387" y="215859"/>
            <a:ext cx="4403911" cy="295123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92933" y="3429001"/>
            <a:ext cx="86061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capsule </a:t>
            </a:r>
            <a:r>
              <a:rPr lang="it-IT" dirty="0" err="1"/>
              <a:t>consists</a:t>
            </a:r>
            <a:r>
              <a:rPr lang="it-IT" dirty="0"/>
              <a:t> </a:t>
            </a:r>
            <a:r>
              <a:rPr lang="it-IT" dirty="0" err="1"/>
              <a:t>largely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deposited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stromal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fibroblasts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hypoxic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parenchymal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resulting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compression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expanding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. </a:t>
            </a:r>
            <a:r>
              <a:rPr lang="it-IT" dirty="0" err="1"/>
              <a:t>Encapsulation</a:t>
            </a:r>
            <a:r>
              <a:rPr lang="it-IT" dirty="0"/>
              <a:t> </a:t>
            </a:r>
            <a:r>
              <a:rPr lang="it-IT" dirty="0" err="1"/>
              <a:t>creates</a:t>
            </a:r>
            <a:r>
              <a:rPr lang="it-IT" dirty="0"/>
              <a:t> a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makes</a:t>
            </a:r>
            <a:r>
              <a:rPr lang="it-IT" dirty="0"/>
              <a:t> the </a:t>
            </a:r>
            <a:r>
              <a:rPr lang="it-IT" dirty="0" err="1"/>
              <a:t>tumor</a:t>
            </a:r>
            <a:r>
              <a:rPr lang="it-IT" dirty="0"/>
              <a:t> discrete, </a:t>
            </a:r>
            <a:r>
              <a:rPr lang="it-IT" dirty="0" err="1"/>
              <a:t>moveable</a:t>
            </a:r>
            <a:r>
              <a:rPr lang="it-IT" dirty="0"/>
              <a:t> (</a:t>
            </a:r>
            <a:r>
              <a:rPr lang="it-IT" dirty="0" err="1"/>
              <a:t>non-fixed</a:t>
            </a:r>
            <a:r>
              <a:rPr lang="it-IT" dirty="0"/>
              <a:t>), and </a:t>
            </a:r>
            <a:r>
              <a:rPr lang="it-IT" dirty="0" err="1"/>
              <a:t>readily</a:t>
            </a:r>
            <a:r>
              <a:rPr lang="it-IT" dirty="0"/>
              <a:t> </a:t>
            </a:r>
            <a:r>
              <a:rPr lang="it-IT" dirty="0" err="1"/>
              <a:t>excisable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enucleation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recognize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are </a:t>
            </a:r>
            <a:r>
              <a:rPr lang="it-IT" dirty="0" err="1"/>
              <a:t>encapsulated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the </a:t>
            </a:r>
            <a:r>
              <a:rPr lang="it-IT" dirty="0" err="1"/>
              <a:t>leiomyoma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uterus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discretely</a:t>
            </a:r>
            <a:r>
              <a:rPr lang="it-IT" dirty="0"/>
              <a:t> </a:t>
            </a:r>
            <a:r>
              <a:rPr lang="it-IT" dirty="0" err="1"/>
              <a:t>demarcated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surrounding</a:t>
            </a:r>
            <a:r>
              <a:rPr lang="it-IT" dirty="0"/>
              <a:t> </a:t>
            </a:r>
            <a:r>
              <a:rPr lang="it-IT" dirty="0" err="1"/>
              <a:t>smooth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zone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compressed</a:t>
            </a:r>
            <a:r>
              <a:rPr lang="it-IT" dirty="0"/>
              <a:t> and </a:t>
            </a:r>
            <a:r>
              <a:rPr lang="it-IT" dirty="0" err="1"/>
              <a:t>attenuated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myometrium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lacks</a:t>
            </a:r>
            <a:r>
              <a:rPr lang="it-IT" dirty="0"/>
              <a:t> a capsule. A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are </a:t>
            </a:r>
            <a:r>
              <a:rPr lang="it-IT" dirty="0" err="1"/>
              <a:t>neither</a:t>
            </a:r>
            <a:r>
              <a:rPr lang="it-IT" dirty="0"/>
              <a:t> </a:t>
            </a:r>
            <a:r>
              <a:rPr lang="it-IT" dirty="0" err="1"/>
              <a:t>encapsulated</a:t>
            </a:r>
            <a:r>
              <a:rPr lang="it-IT" dirty="0"/>
              <a:t> </a:t>
            </a:r>
            <a:r>
              <a:rPr lang="it-IT" dirty="0" err="1"/>
              <a:t>nor</a:t>
            </a:r>
            <a:r>
              <a:rPr lang="it-IT" dirty="0"/>
              <a:t> </a:t>
            </a:r>
            <a:r>
              <a:rPr lang="it-IT" dirty="0" err="1"/>
              <a:t>discretely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; </a:t>
            </a:r>
            <a:r>
              <a:rPr lang="it-IT" dirty="0" err="1"/>
              <a:t>lack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demarcation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likely</a:t>
            </a:r>
            <a:r>
              <a:rPr lang="it-IT" dirty="0"/>
              <a:t> in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hemangiomas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understandably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excise</a:t>
            </a:r>
            <a:r>
              <a:rPr lang="it-IT" dirty="0"/>
              <a:t>.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encapsulation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rule</a:t>
            </a:r>
            <a:r>
              <a:rPr lang="it-IT" dirty="0"/>
              <a:t> in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, the </a:t>
            </a:r>
            <a:r>
              <a:rPr lang="it-IT" dirty="0" err="1"/>
              <a:t>lack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capsule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90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995" y="1359289"/>
            <a:ext cx="7906010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err="1"/>
              <a:t>Next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development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metastases</a:t>
            </a:r>
            <a:r>
              <a:rPr lang="it-IT" sz="2000" dirty="0"/>
              <a:t>, </a:t>
            </a:r>
            <a:r>
              <a:rPr lang="it-IT" sz="2000" dirty="0" err="1"/>
              <a:t>invasiveness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feature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reliably</a:t>
            </a:r>
            <a:r>
              <a:rPr lang="it-IT" sz="2000" dirty="0"/>
              <a:t> </a:t>
            </a:r>
            <a:r>
              <a:rPr lang="it-IT" sz="2000" dirty="0" err="1"/>
              <a:t>distinguishes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benign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lack</a:t>
            </a:r>
            <a:r>
              <a:rPr lang="it-IT" sz="2000" dirty="0"/>
              <a:t> </a:t>
            </a:r>
            <a:r>
              <a:rPr lang="it-IT" sz="2000" dirty="0" err="1"/>
              <a:t>well-defined</a:t>
            </a:r>
            <a:r>
              <a:rPr lang="it-IT" sz="2000" dirty="0"/>
              <a:t> </a:t>
            </a:r>
            <a:r>
              <a:rPr lang="it-IT" sz="2000" dirty="0" err="1"/>
              <a:t>capsules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There</a:t>
            </a:r>
            <a:r>
              <a:rPr lang="it-IT" sz="2000" dirty="0"/>
              <a:t> are </a:t>
            </a:r>
            <a:r>
              <a:rPr lang="it-IT" sz="2000" dirty="0" err="1"/>
              <a:t>instances</a:t>
            </a:r>
            <a:r>
              <a:rPr lang="it-IT" sz="2000" dirty="0"/>
              <a:t> in </a:t>
            </a:r>
            <a:r>
              <a:rPr lang="it-IT" sz="2000" dirty="0" err="1"/>
              <a:t>which</a:t>
            </a:r>
            <a:r>
              <a:rPr lang="it-IT" sz="2000" dirty="0"/>
              <a:t> a </a:t>
            </a:r>
            <a:r>
              <a:rPr lang="it-IT" sz="2000" dirty="0" err="1"/>
              <a:t>slowly</a:t>
            </a:r>
            <a:r>
              <a:rPr lang="it-IT" sz="2000" dirty="0"/>
              <a:t> </a:t>
            </a:r>
            <a:r>
              <a:rPr lang="it-IT" sz="2000" dirty="0" err="1"/>
              <a:t>growing</a:t>
            </a:r>
            <a:r>
              <a:rPr lang="it-IT" sz="2000" dirty="0"/>
              <a:t> </a:t>
            </a:r>
            <a:r>
              <a:rPr lang="it-IT" sz="2000" dirty="0" err="1"/>
              <a:t>malignant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deceptively</a:t>
            </a:r>
            <a:r>
              <a:rPr lang="it-IT" sz="2000" dirty="0"/>
              <a:t> </a:t>
            </a:r>
            <a:r>
              <a:rPr lang="it-IT" sz="2000" dirty="0" err="1"/>
              <a:t>appears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encased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stroma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host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examination</a:t>
            </a:r>
            <a:r>
              <a:rPr lang="it-IT" sz="2000" dirty="0"/>
              <a:t> </a:t>
            </a:r>
            <a:r>
              <a:rPr lang="it-IT" sz="2000" dirty="0" err="1"/>
              <a:t>reveals</a:t>
            </a:r>
            <a:r>
              <a:rPr lang="it-IT" sz="2000" dirty="0"/>
              <a:t> </a:t>
            </a:r>
            <a:r>
              <a:rPr lang="it-IT" sz="2000" dirty="0" err="1"/>
              <a:t>tiny</a:t>
            </a:r>
            <a:r>
              <a:rPr lang="it-IT" sz="2000" dirty="0"/>
              <a:t> </a:t>
            </a:r>
            <a:r>
              <a:rPr lang="it-IT" sz="2000" dirty="0" err="1"/>
              <a:t>crablike</a:t>
            </a:r>
            <a:r>
              <a:rPr lang="it-IT" sz="2000" dirty="0"/>
              <a:t> </a:t>
            </a:r>
            <a:r>
              <a:rPr lang="it-IT" sz="2000" dirty="0" err="1"/>
              <a:t>feet</a:t>
            </a:r>
            <a:r>
              <a:rPr lang="it-IT" sz="2000" dirty="0"/>
              <a:t> </a:t>
            </a:r>
            <a:r>
              <a:rPr lang="it-IT" sz="2000" dirty="0" err="1"/>
              <a:t>penetrating</a:t>
            </a:r>
            <a:r>
              <a:rPr lang="it-IT" sz="2000" dirty="0"/>
              <a:t> the </a:t>
            </a:r>
            <a:r>
              <a:rPr lang="it-IT" sz="2000" dirty="0" err="1"/>
              <a:t>margin</a:t>
            </a:r>
            <a:r>
              <a:rPr lang="it-IT" sz="2000" dirty="0"/>
              <a:t> and </a:t>
            </a:r>
            <a:r>
              <a:rPr lang="it-IT" sz="2000" dirty="0" err="1"/>
              <a:t>infiltrating</a:t>
            </a:r>
            <a:r>
              <a:rPr lang="it-IT" sz="2000" dirty="0"/>
              <a:t> </a:t>
            </a:r>
            <a:r>
              <a:rPr lang="it-IT" sz="2000" dirty="0" err="1"/>
              <a:t>adjacent</a:t>
            </a:r>
            <a:r>
              <a:rPr lang="it-IT" sz="2000" dirty="0"/>
              <a:t> </a:t>
            </a:r>
            <a:r>
              <a:rPr lang="it-IT" sz="2000" dirty="0" err="1"/>
              <a:t>structures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infiltrative</a:t>
            </a:r>
            <a:r>
              <a:rPr lang="it-IT" sz="2000" dirty="0"/>
              <a:t> mode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makes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necessary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remove</a:t>
            </a:r>
            <a:r>
              <a:rPr lang="it-IT" sz="2000" dirty="0"/>
              <a:t> a wide </a:t>
            </a:r>
            <a:r>
              <a:rPr lang="it-IT" sz="2000" dirty="0" err="1"/>
              <a:t>margin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normal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surgical</a:t>
            </a:r>
            <a:r>
              <a:rPr lang="it-IT" sz="2000" dirty="0"/>
              <a:t> </a:t>
            </a:r>
            <a:r>
              <a:rPr lang="it-IT" sz="2000" dirty="0" err="1"/>
              <a:t>excision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malignant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attempted</a:t>
            </a:r>
            <a:r>
              <a:rPr lang="it-IT" sz="2000" dirty="0"/>
              <a:t>. </a:t>
            </a:r>
            <a:r>
              <a:rPr lang="it-IT" sz="2000" dirty="0" err="1"/>
              <a:t>Surgical</a:t>
            </a:r>
            <a:r>
              <a:rPr lang="it-IT" sz="2000" dirty="0"/>
              <a:t> </a:t>
            </a:r>
            <a:r>
              <a:rPr lang="it-IT" sz="2000" dirty="0" err="1"/>
              <a:t>pathologists</a:t>
            </a:r>
            <a:r>
              <a:rPr lang="it-IT" sz="2000" dirty="0"/>
              <a:t> </a:t>
            </a:r>
            <a:r>
              <a:rPr lang="it-IT" sz="2000" dirty="0" err="1"/>
              <a:t>carefully</a:t>
            </a:r>
            <a:r>
              <a:rPr lang="it-IT" sz="2000" dirty="0"/>
              <a:t> </a:t>
            </a:r>
            <a:r>
              <a:rPr lang="it-IT" sz="2000" dirty="0" err="1"/>
              <a:t>examine</a:t>
            </a:r>
            <a:r>
              <a:rPr lang="it-IT" sz="2000" dirty="0"/>
              <a:t> the </a:t>
            </a:r>
            <a:r>
              <a:rPr lang="it-IT" sz="2000" dirty="0" err="1"/>
              <a:t>margins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resected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ensure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devoid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clean</a:t>
            </a:r>
            <a:r>
              <a:rPr lang="it-IT" sz="2000" dirty="0"/>
              <a:t> </a:t>
            </a:r>
            <a:r>
              <a:rPr lang="it-IT" sz="2000" dirty="0" err="1"/>
              <a:t>margins</a:t>
            </a:r>
            <a:r>
              <a:rPr 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1675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6710" y="922921"/>
            <a:ext cx="3931441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/>
              <a:t>Cut </a:t>
            </a:r>
            <a:r>
              <a:rPr lang="it-IT" sz="2000" b="1" dirty="0" err="1"/>
              <a:t>section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invasive </a:t>
            </a:r>
            <a:r>
              <a:rPr lang="it-IT" sz="2000" b="1" dirty="0" err="1"/>
              <a:t>ductal</a:t>
            </a:r>
            <a:r>
              <a:rPr lang="it-IT" sz="2000" b="1" dirty="0"/>
              <a:t> carcinoma </a:t>
            </a:r>
            <a:r>
              <a:rPr lang="it-IT" sz="2000" b="1" dirty="0" err="1"/>
              <a:t>of</a:t>
            </a:r>
            <a:r>
              <a:rPr lang="it-IT" sz="2000" b="1" dirty="0"/>
              <a:t> the </a:t>
            </a:r>
            <a:r>
              <a:rPr lang="it-IT" sz="2000" b="1" dirty="0" err="1"/>
              <a:t>breast</a:t>
            </a:r>
            <a:r>
              <a:rPr lang="it-IT" sz="2000" b="1" dirty="0"/>
              <a:t>. </a:t>
            </a:r>
            <a:r>
              <a:rPr lang="it-IT" sz="2000" dirty="0"/>
              <a:t>The </a:t>
            </a:r>
            <a:r>
              <a:rPr lang="it-IT" sz="2000" dirty="0" err="1"/>
              <a:t>lesion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retracted</a:t>
            </a:r>
            <a:r>
              <a:rPr lang="it-IT" sz="2000" dirty="0"/>
              <a:t>, </a:t>
            </a:r>
            <a:r>
              <a:rPr lang="it-IT" sz="2000" dirty="0" err="1"/>
              <a:t>infiltrating</a:t>
            </a:r>
            <a:r>
              <a:rPr lang="it-IT" sz="2000" dirty="0"/>
              <a:t> the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 </a:t>
            </a:r>
            <a:r>
              <a:rPr lang="it-IT" sz="2000" dirty="0" err="1"/>
              <a:t>substance</a:t>
            </a:r>
            <a:r>
              <a:rPr lang="it-IT" sz="2000" dirty="0"/>
              <a:t>, and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stony-hard</a:t>
            </a:r>
            <a:r>
              <a:rPr lang="it-IT" sz="2000" dirty="0"/>
              <a:t> on </a:t>
            </a:r>
            <a:r>
              <a:rPr lang="it-IT" sz="2000" dirty="0" err="1"/>
              <a:t>palpation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9-20 alle 11.55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54" y="218734"/>
            <a:ext cx="3939074" cy="283481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052020" y="4029165"/>
            <a:ext cx="3696131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dirty="0" err="1"/>
              <a:t>view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 carcinoma  </a:t>
            </a:r>
            <a:r>
              <a:rPr lang="it-IT" sz="2000" dirty="0" err="1"/>
              <a:t>illustrates</a:t>
            </a:r>
            <a:r>
              <a:rPr lang="it-IT" sz="2000" dirty="0"/>
              <a:t> the </a:t>
            </a:r>
            <a:r>
              <a:rPr lang="it-IT" sz="2000" dirty="0" err="1"/>
              <a:t>invasion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 stroma and </a:t>
            </a:r>
            <a:r>
              <a:rPr lang="it-IT" sz="2000" dirty="0" err="1"/>
              <a:t>fat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nests</a:t>
            </a:r>
            <a:r>
              <a:rPr lang="it-IT" sz="2000" dirty="0"/>
              <a:t> and </a:t>
            </a:r>
            <a:r>
              <a:rPr lang="it-IT" sz="2000" dirty="0" err="1"/>
              <a:t>cords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Note the </a:t>
            </a:r>
            <a:r>
              <a:rPr lang="it-IT" sz="2000" dirty="0" err="1"/>
              <a:t>absence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well-defined</a:t>
            </a:r>
            <a:r>
              <a:rPr lang="it-IT" sz="2000" dirty="0"/>
              <a:t> capsule.</a:t>
            </a:r>
          </a:p>
        </p:txBody>
      </p:sp>
      <p:pic>
        <p:nvPicPr>
          <p:cNvPr id="5" name="Immagine 4" descr="Schermata 2018-09-20 alle 11.58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584" y="3229235"/>
            <a:ext cx="3424986" cy="33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1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43907" y="3795533"/>
            <a:ext cx="424915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2000" dirty="0"/>
              <a:t>A </a:t>
            </a:r>
            <a:r>
              <a:rPr lang="it-IT" sz="2000" dirty="0" err="1"/>
              <a:t>liver</a:t>
            </a:r>
            <a:r>
              <a:rPr lang="it-IT" sz="2000" dirty="0"/>
              <a:t> </a:t>
            </a:r>
            <a:r>
              <a:rPr lang="it-IT" sz="2000" dirty="0" err="1"/>
              <a:t>studded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metastatic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9-20 alle 11.59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577019"/>
            <a:ext cx="4397061" cy="285198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12196" y="180173"/>
            <a:ext cx="438380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Metastasis</a:t>
            </a:r>
            <a:endParaRPr lang="it-IT" b="1" dirty="0"/>
          </a:p>
          <a:p>
            <a:r>
              <a:rPr lang="it-IT" dirty="0" err="1"/>
              <a:t>Metastasis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spread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physically</a:t>
            </a:r>
            <a:r>
              <a:rPr lang="it-IT" dirty="0"/>
              <a:t> </a:t>
            </a:r>
            <a:r>
              <a:rPr lang="it-IT" dirty="0" err="1"/>
              <a:t>discontinuous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and </a:t>
            </a:r>
            <a:r>
              <a:rPr lang="it-IT" dirty="0" err="1"/>
              <a:t>unequivocally</a:t>
            </a:r>
            <a:r>
              <a:rPr lang="it-IT" dirty="0"/>
              <a:t> </a:t>
            </a:r>
            <a:r>
              <a:rPr lang="it-IT" dirty="0" err="1"/>
              <a:t>marks</a:t>
            </a:r>
            <a:r>
              <a:rPr lang="it-IT" dirty="0"/>
              <a:t> a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metastasize</a:t>
            </a:r>
            <a:r>
              <a:rPr lang="it-IT" dirty="0"/>
              <a:t>. </a:t>
            </a:r>
            <a:r>
              <a:rPr lang="it-IT" b="1" dirty="0"/>
              <a:t>The </a:t>
            </a:r>
            <a:r>
              <a:rPr lang="it-IT" b="1" dirty="0" err="1"/>
              <a:t>invasiveness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cancers</a:t>
            </a:r>
            <a:r>
              <a:rPr lang="it-IT" b="1" dirty="0"/>
              <a:t> </a:t>
            </a:r>
            <a:r>
              <a:rPr lang="it-IT" b="1" dirty="0" err="1"/>
              <a:t>permits</a:t>
            </a:r>
            <a:r>
              <a:rPr lang="it-IT" b="1" dirty="0"/>
              <a:t> </a:t>
            </a:r>
            <a:r>
              <a:rPr lang="it-IT" b="1" dirty="0" err="1"/>
              <a:t>them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penetrate </a:t>
            </a:r>
            <a:r>
              <a:rPr lang="it-IT" b="1" dirty="0" err="1"/>
              <a:t>into</a:t>
            </a:r>
            <a:r>
              <a:rPr lang="it-IT" b="1" dirty="0"/>
              <a:t> </a:t>
            </a:r>
            <a:r>
              <a:rPr lang="it-IT" b="1" dirty="0" err="1"/>
              <a:t>blood</a:t>
            </a:r>
            <a:r>
              <a:rPr lang="it-IT" b="1" dirty="0"/>
              <a:t> </a:t>
            </a:r>
            <a:r>
              <a:rPr lang="it-IT" b="1" dirty="0" err="1"/>
              <a:t>vessels</a:t>
            </a:r>
            <a:r>
              <a:rPr lang="it-IT" b="1" dirty="0"/>
              <a:t>, </a:t>
            </a:r>
            <a:r>
              <a:rPr lang="it-IT" b="1" dirty="0" err="1"/>
              <a:t>lymphatics</a:t>
            </a:r>
            <a:r>
              <a:rPr lang="it-IT" b="1" dirty="0"/>
              <a:t>, and body </a:t>
            </a:r>
            <a:r>
              <a:rPr lang="it-IT" b="1" dirty="0" err="1"/>
              <a:t>cavities</a:t>
            </a:r>
            <a:r>
              <a:rPr lang="it-IT" b="1" dirty="0"/>
              <a:t>, </a:t>
            </a:r>
            <a:r>
              <a:rPr lang="it-IT" b="1" dirty="0" err="1"/>
              <a:t>providing</a:t>
            </a:r>
            <a:r>
              <a:rPr lang="it-IT" b="1" dirty="0"/>
              <a:t> </a:t>
            </a:r>
            <a:r>
              <a:rPr lang="it-IT" b="1" dirty="0" err="1"/>
              <a:t>opportunities</a:t>
            </a:r>
            <a:r>
              <a:rPr lang="it-IT" b="1" dirty="0"/>
              <a:t> </a:t>
            </a:r>
            <a:r>
              <a:rPr lang="it-IT" b="1" dirty="0" err="1"/>
              <a:t>for</a:t>
            </a:r>
            <a:r>
              <a:rPr lang="it-IT" b="1" dirty="0"/>
              <a:t> spread</a:t>
            </a:r>
            <a:r>
              <a:rPr lang="it-IT" dirty="0"/>
              <a:t>.</a:t>
            </a:r>
            <a:r>
              <a:rPr lang="it-IT" dirty="0" err="1"/>
              <a:t>Overall</a:t>
            </a:r>
            <a:r>
              <a:rPr lang="it-IT" dirty="0"/>
              <a:t>, </a:t>
            </a:r>
            <a:r>
              <a:rPr lang="it-IT" dirty="0" err="1"/>
              <a:t>approximately</a:t>
            </a:r>
            <a:r>
              <a:rPr lang="it-IT" dirty="0"/>
              <a:t> 30%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newly</a:t>
            </a:r>
            <a:r>
              <a:rPr lang="it-IT" dirty="0"/>
              <a:t> </a:t>
            </a:r>
            <a:r>
              <a:rPr lang="it-IT" dirty="0" err="1"/>
              <a:t>diagnosed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(</a:t>
            </a:r>
            <a:r>
              <a:rPr lang="it-IT" dirty="0" err="1"/>
              <a:t>excluding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melanomas</a:t>
            </a:r>
            <a:r>
              <a:rPr lang="it-IT" dirty="0"/>
              <a:t>)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clinically</a:t>
            </a:r>
            <a:r>
              <a:rPr lang="it-IT" dirty="0"/>
              <a:t> </a:t>
            </a:r>
            <a:r>
              <a:rPr lang="it-IT" dirty="0" err="1"/>
              <a:t>evident</a:t>
            </a:r>
            <a:r>
              <a:rPr lang="it-IT" dirty="0"/>
              <a:t> </a:t>
            </a:r>
            <a:r>
              <a:rPr lang="it-IT" dirty="0" err="1"/>
              <a:t>metastases</a:t>
            </a:r>
            <a:r>
              <a:rPr lang="it-IT" dirty="0"/>
              <a:t>. An </a:t>
            </a:r>
            <a:r>
              <a:rPr lang="it-IT" dirty="0" err="1"/>
              <a:t>additional</a:t>
            </a:r>
            <a:r>
              <a:rPr lang="it-IT" dirty="0"/>
              <a:t> 20%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occult</a:t>
            </a:r>
            <a:r>
              <a:rPr lang="it-IT" dirty="0"/>
              <a:t> (</a:t>
            </a:r>
            <a:r>
              <a:rPr lang="it-IT" dirty="0" err="1"/>
              <a:t>hidden</a:t>
            </a:r>
            <a:r>
              <a:rPr lang="it-IT" dirty="0"/>
              <a:t>) </a:t>
            </a:r>
            <a:r>
              <a:rPr lang="it-IT" dirty="0" err="1"/>
              <a:t>metastases</a:t>
            </a:r>
            <a:r>
              <a:rPr lang="it-IT" dirty="0"/>
              <a:t> at the </a:t>
            </a:r>
            <a:r>
              <a:rPr lang="it-IT" dirty="0" err="1"/>
              <a:t>time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12196" y="4879971"/>
            <a:ext cx="8794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In </a:t>
            </a:r>
            <a:r>
              <a:rPr lang="it-IT" sz="1600" dirty="0" err="1"/>
              <a:t>general</a:t>
            </a:r>
            <a:r>
              <a:rPr lang="it-IT" sz="1600" dirty="0"/>
              <a:t>, the more </a:t>
            </a:r>
            <a:r>
              <a:rPr lang="it-IT" sz="1600" dirty="0" err="1"/>
              <a:t>anaplastic</a:t>
            </a:r>
            <a:r>
              <a:rPr lang="it-IT" sz="1600" dirty="0"/>
              <a:t> and the </a:t>
            </a:r>
            <a:r>
              <a:rPr lang="it-IT" sz="1600" dirty="0" err="1"/>
              <a:t>larger</a:t>
            </a:r>
            <a:r>
              <a:rPr lang="it-IT" sz="1600" dirty="0"/>
              <a:t> the </a:t>
            </a:r>
            <a:r>
              <a:rPr lang="it-IT" sz="1600" dirty="0" err="1"/>
              <a:t>primary</a:t>
            </a:r>
            <a:r>
              <a:rPr lang="it-IT" sz="1600" dirty="0"/>
              <a:t> </a:t>
            </a:r>
            <a:r>
              <a:rPr lang="it-IT" sz="1600" dirty="0" err="1"/>
              <a:t>neoplasm</a:t>
            </a:r>
            <a:r>
              <a:rPr lang="it-IT" sz="1600" dirty="0"/>
              <a:t>, the more </a:t>
            </a:r>
            <a:r>
              <a:rPr lang="it-IT" sz="1600" dirty="0" err="1"/>
              <a:t>likely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metastatic</a:t>
            </a:r>
            <a:r>
              <a:rPr lang="it-IT" sz="1600" dirty="0"/>
              <a:t> spread,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with</a:t>
            </a:r>
            <a:r>
              <a:rPr lang="it-IT" sz="1600" dirty="0"/>
              <a:t> </a:t>
            </a:r>
            <a:r>
              <a:rPr lang="it-IT" sz="1600" dirty="0" err="1"/>
              <a:t>most</a:t>
            </a:r>
            <a:r>
              <a:rPr lang="it-IT" sz="1600" dirty="0"/>
              <a:t> </a:t>
            </a:r>
            <a:r>
              <a:rPr lang="it-IT" sz="1600" dirty="0" err="1"/>
              <a:t>rules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are </a:t>
            </a:r>
            <a:r>
              <a:rPr lang="it-IT" sz="1600" dirty="0" err="1"/>
              <a:t>exceptions</a:t>
            </a:r>
            <a:r>
              <a:rPr lang="it-IT" sz="1600" dirty="0"/>
              <a:t>. </a:t>
            </a:r>
            <a:r>
              <a:rPr lang="it-IT" sz="1600" b="1" dirty="0" err="1"/>
              <a:t>Extremely</a:t>
            </a:r>
            <a:r>
              <a:rPr lang="it-IT" sz="1600" b="1" dirty="0"/>
              <a:t> </a:t>
            </a:r>
            <a:r>
              <a:rPr lang="it-IT" sz="1600" b="1" dirty="0" err="1"/>
              <a:t>small</a:t>
            </a:r>
            <a:r>
              <a:rPr lang="it-IT" sz="1600" b="1" dirty="0"/>
              <a:t> </a:t>
            </a:r>
            <a:r>
              <a:rPr lang="it-IT" sz="1600" b="1" dirty="0" err="1"/>
              <a:t>cancers</a:t>
            </a:r>
            <a:r>
              <a:rPr lang="it-IT" sz="1600" b="1" dirty="0"/>
              <a:t> </a:t>
            </a:r>
            <a:r>
              <a:rPr lang="it-IT" sz="1600" b="1" dirty="0" err="1"/>
              <a:t>have</a:t>
            </a:r>
            <a:r>
              <a:rPr lang="it-IT" sz="1600" b="1" dirty="0"/>
              <a:t> </a:t>
            </a:r>
            <a:r>
              <a:rPr lang="it-IT" sz="1600" b="1" dirty="0" err="1"/>
              <a:t>been</a:t>
            </a:r>
            <a:r>
              <a:rPr lang="it-IT" sz="1600" b="1" dirty="0"/>
              <a:t> </a:t>
            </a:r>
            <a:r>
              <a:rPr lang="it-IT" sz="1600" b="1" dirty="0" err="1"/>
              <a:t>known</a:t>
            </a:r>
            <a:r>
              <a:rPr lang="it-IT" sz="1600" b="1" dirty="0"/>
              <a:t> </a:t>
            </a:r>
            <a:r>
              <a:rPr lang="it-IT" sz="1600" b="1" dirty="0" err="1"/>
              <a:t>to</a:t>
            </a:r>
            <a:r>
              <a:rPr lang="it-IT" sz="1600" b="1" dirty="0"/>
              <a:t> </a:t>
            </a:r>
            <a:r>
              <a:rPr lang="it-IT" sz="1600" b="1" dirty="0" err="1"/>
              <a:t>metastasize</a:t>
            </a:r>
            <a:r>
              <a:rPr lang="it-IT" sz="1600" b="1" dirty="0"/>
              <a:t>; </a:t>
            </a:r>
            <a:r>
              <a:rPr lang="it-IT" sz="1600" b="1" dirty="0" err="1"/>
              <a:t>conversely</a:t>
            </a:r>
            <a:r>
              <a:rPr lang="it-IT" sz="1600" b="1" dirty="0"/>
              <a:t>, some </a:t>
            </a:r>
            <a:r>
              <a:rPr lang="it-IT" sz="1600" b="1" dirty="0" err="1"/>
              <a:t>large</a:t>
            </a:r>
            <a:r>
              <a:rPr lang="it-IT" sz="1600" b="1" dirty="0"/>
              <a:t> and </a:t>
            </a:r>
            <a:r>
              <a:rPr lang="it-IT" sz="1600" b="1" dirty="0" err="1"/>
              <a:t>ominous-looking</a:t>
            </a:r>
            <a:r>
              <a:rPr lang="it-IT" sz="1600" b="1" dirty="0"/>
              <a:t> </a:t>
            </a:r>
            <a:r>
              <a:rPr lang="it-IT" sz="1600" b="1" dirty="0" err="1"/>
              <a:t>lesions</a:t>
            </a:r>
            <a:r>
              <a:rPr lang="it-IT" sz="1600" b="1" dirty="0"/>
              <a:t> </a:t>
            </a:r>
            <a:r>
              <a:rPr lang="it-IT" sz="1600" b="1" dirty="0" err="1"/>
              <a:t>may</a:t>
            </a:r>
            <a:r>
              <a:rPr lang="it-IT" sz="1600" b="1" dirty="0"/>
              <a:t> </a:t>
            </a:r>
            <a:r>
              <a:rPr lang="it-IT" sz="1600" b="1" dirty="0" err="1"/>
              <a:t>not</a:t>
            </a:r>
            <a:r>
              <a:rPr lang="it-IT" sz="1600" b="1" dirty="0"/>
              <a:t>. </a:t>
            </a:r>
            <a:r>
              <a:rPr lang="it-IT" sz="1600" dirty="0" err="1"/>
              <a:t>While</a:t>
            </a:r>
            <a:r>
              <a:rPr lang="it-IT" sz="1600" dirty="0"/>
              <a:t> </a:t>
            </a: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malignant</a:t>
            </a:r>
            <a:r>
              <a:rPr lang="it-IT" sz="1600" dirty="0"/>
              <a:t> </a:t>
            </a:r>
            <a:r>
              <a:rPr lang="it-IT" sz="1600" dirty="0" err="1"/>
              <a:t>tumors</a:t>
            </a:r>
            <a:r>
              <a:rPr lang="it-IT" sz="1600" dirty="0"/>
              <a:t> can </a:t>
            </a:r>
            <a:r>
              <a:rPr lang="it-IT" sz="1600" dirty="0" err="1"/>
              <a:t>metastasize</a:t>
            </a:r>
            <a:r>
              <a:rPr lang="it-IT" sz="1600" dirty="0"/>
              <a:t>, some do so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infrequently</a:t>
            </a:r>
            <a:r>
              <a:rPr lang="it-IT" sz="1600" dirty="0"/>
              <a:t>. </a:t>
            </a:r>
            <a:r>
              <a:rPr lang="it-IT" sz="1600" dirty="0" err="1"/>
              <a:t>For</a:t>
            </a:r>
            <a:r>
              <a:rPr lang="it-IT" sz="1600" dirty="0"/>
              <a:t> </a:t>
            </a:r>
            <a:r>
              <a:rPr lang="it-IT" sz="1600" dirty="0" err="1"/>
              <a:t>example</a:t>
            </a:r>
            <a:r>
              <a:rPr lang="it-IT" sz="1600" dirty="0"/>
              <a:t>, </a:t>
            </a:r>
            <a:r>
              <a:rPr lang="it-IT" sz="1600" dirty="0" err="1"/>
              <a:t>basal</a:t>
            </a:r>
            <a:r>
              <a:rPr lang="it-IT" sz="1600" dirty="0"/>
              <a:t> </a:t>
            </a:r>
            <a:r>
              <a:rPr lang="it-IT" sz="1600" dirty="0" err="1"/>
              <a:t>cell</a:t>
            </a:r>
            <a:r>
              <a:rPr lang="it-IT" sz="1600" dirty="0"/>
              <a:t> </a:t>
            </a:r>
            <a:r>
              <a:rPr lang="it-IT" sz="1600" dirty="0" err="1"/>
              <a:t>carcinomas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the </a:t>
            </a:r>
            <a:r>
              <a:rPr lang="it-IT" sz="1600" dirty="0" err="1"/>
              <a:t>skin</a:t>
            </a:r>
            <a:r>
              <a:rPr lang="it-IT" sz="1600" dirty="0"/>
              <a:t> and </a:t>
            </a:r>
            <a:r>
              <a:rPr lang="it-IT" sz="1600" dirty="0" err="1"/>
              <a:t>most</a:t>
            </a:r>
            <a:r>
              <a:rPr lang="it-IT" sz="1600" dirty="0"/>
              <a:t> </a:t>
            </a:r>
            <a:r>
              <a:rPr lang="it-IT" sz="1600" dirty="0" err="1"/>
              <a:t>primary</a:t>
            </a:r>
            <a:r>
              <a:rPr lang="it-IT" sz="1600" dirty="0"/>
              <a:t> </a:t>
            </a:r>
            <a:r>
              <a:rPr lang="it-IT" sz="1600" dirty="0" err="1"/>
              <a:t>tumors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the </a:t>
            </a:r>
            <a:r>
              <a:rPr lang="it-IT" sz="1600" dirty="0" err="1"/>
              <a:t>central</a:t>
            </a:r>
            <a:r>
              <a:rPr lang="it-IT" sz="1600" dirty="0"/>
              <a:t> </a:t>
            </a:r>
            <a:r>
              <a:rPr lang="it-IT" sz="1600" dirty="0" err="1"/>
              <a:t>nervous</a:t>
            </a:r>
            <a:r>
              <a:rPr lang="it-IT" sz="1600" dirty="0"/>
              <a:t> system are </a:t>
            </a:r>
            <a:r>
              <a:rPr lang="it-IT" sz="1600" dirty="0" err="1"/>
              <a:t>highly</a:t>
            </a:r>
            <a:r>
              <a:rPr lang="it-IT" sz="1600" dirty="0"/>
              <a:t> </a:t>
            </a:r>
            <a:r>
              <a:rPr lang="it-IT" sz="1600" dirty="0" err="1"/>
              <a:t>locally</a:t>
            </a:r>
            <a:r>
              <a:rPr lang="it-IT" sz="1600" dirty="0"/>
              <a:t> invasive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rarely</a:t>
            </a:r>
            <a:r>
              <a:rPr lang="it-IT" sz="1600" dirty="0"/>
              <a:t> </a:t>
            </a:r>
            <a:r>
              <a:rPr lang="it-IT" sz="1600" dirty="0" err="1"/>
              <a:t>metastasize</a:t>
            </a:r>
            <a:r>
              <a:rPr lang="it-IT" sz="1600" dirty="0"/>
              <a:t>. </a:t>
            </a:r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evident</a:t>
            </a:r>
            <a:r>
              <a:rPr lang="it-IT" sz="1600" dirty="0"/>
              <a:t> </a:t>
            </a:r>
            <a:r>
              <a:rPr lang="it-IT" sz="1600" dirty="0" err="1"/>
              <a:t>then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the </a:t>
            </a:r>
            <a:r>
              <a:rPr lang="it-IT" sz="1600" dirty="0" err="1"/>
              <a:t>properties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local</a:t>
            </a:r>
            <a:r>
              <a:rPr lang="it-IT" sz="1600" dirty="0"/>
              <a:t> </a:t>
            </a:r>
            <a:r>
              <a:rPr lang="it-IT" sz="1600" dirty="0" err="1"/>
              <a:t>invasion</a:t>
            </a:r>
            <a:r>
              <a:rPr lang="it-IT" sz="1600" dirty="0"/>
              <a:t> and </a:t>
            </a:r>
            <a:r>
              <a:rPr lang="it-IT" sz="1600" dirty="0" err="1"/>
              <a:t>metastasis</a:t>
            </a:r>
            <a:r>
              <a:rPr lang="it-IT" sz="1600" dirty="0"/>
              <a:t> are </a:t>
            </a:r>
            <a:r>
              <a:rPr lang="it-IT" sz="1600" dirty="0" err="1"/>
              <a:t>sometimes</a:t>
            </a:r>
            <a:r>
              <a:rPr lang="it-IT" sz="1600" dirty="0"/>
              <a:t> </a:t>
            </a:r>
            <a:r>
              <a:rPr lang="it-IT" sz="1600" dirty="0" err="1"/>
              <a:t>separable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16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80770" y="984556"/>
            <a:ext cx="8348405" cy="40934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Malignant</a:t>
            </a:r>
            <a:r>
              <a:rPr lang="it-IT" sz="2000" b="1" dirty="0"/>
              <a:t> </a:t>
            </a:r>
            <a:r>
              <a:rPr lang="it-IT" sz="2000" b="1" dirty="0" err="1"/>
              <a:t>neoplasms</a:t>
            </a:r>
            <a:r>
              <a:rPr lang="it-IT" sz="2000" b="1" dirty="0"/>
              <a:t> disseminate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one</a:t>
            </a:r>
            <a:r>
              <a:rPr lang="it-IT" sz="2000" b="1" dirty="0"/>
              <a:t>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three</a:t>
            </a:r>
            <a:r>
              <a:rPr lang="it-IT" sz="2000" b="1" dirty="0"/>
              <a:t> </a:t>
            </a:r>
            <a:r>
              <a:rPr lang="it-IT" sz="2000" b="1" dirty="0" err="1"/>
              <a:t>pathways</a:t>
            </a:r>
            <a:r>
              <a:rPr lang="it-IT" sz="2000" b="1" dirty="0"/>
              <a:t>: (</a:t>
            </a:r>
            <a:r>
              <a:rPr lang="it-IT" sz="2000" b="1" dirty="0" err="1"/>
              <a:t>1</a:t>
            </a:r>
            <a:r>
              <a:rPr lang="it-IT" sz="2000" b="1" dirty="0"/>
              <a:t>) </a:t>
            </a:r>
            <a:r>
              <a:rPr lang="it-IT" sz="2000" b="1" dirty="0" err="1"/>
              <a:t>seeding</a:t>
            </a:r>
            <a:r>
              <a:rPr lang="it-IT" sz="2000" b="1" dirty="0"/>
              <a:t> </a:t>
            </a:r>
            <a:r>
              <a:rPr lang="it-IT" sz="2000" b="1" dirty="0" err="1"/>
              <a:t>within</a:t>
            </a:r>
            <a:r>
              <a:rPr lang="it-IT" sz="2000" b="1" dirty="0"/>
              <a:t> body </a:t>
            </a:r>
            <a:r>
              <a:rPr lang="it-IT" sz="2000" b="1" dirty="0" err="1"/>
              <a:t>cavities</a:t>
            </a:r>
            <a:r>
              <a:rPr lang="it-IT" sz="2000" b="1" dirty="0"/>
              <a:t>, (</a:t>
            </a:r>
            <a:r>
              <a:rPr lang="it-IT" sz="2000" b="1" dirty="0" err="1"/>
              <a:t>2</a:t>
            </a:r>
            <a:r>
              <a:rPr lang="it-IT" sz="2000" b="1" dirty="0"/>
              <a:t>) </a:t>
            </a:r>
            <a:r>
              <a:rPr lang="it-IT" sz="2000" b="1" dirty="0" err="1"/>
              <a:t>lymphatic</a:t>
            </a:r>
            <a:r>
              <a:rPr lang="it-IT" sz="2000" b="1" dirty="0"/>
              <a:t> spread, or (</a:t>
            </a:r>
            <a:r>
              <a:rPr lang="it-IT" sz="2000" b="1" dirty="0" err="1"/>
              <a:t>3</a:t>
            </a:r>
            <a:r>
              <a:rPr lang="it-IT" sz="2000" b="1" dirty="0"/>
              <a:t>) </a:t>
            </a:r>
            <a:r>
              <a:rPr lang="it-IT" sz="2000" b="1" dirty="0" err="1"/>
              <a:t>hematogenous</a:t>
            </a:r>
            <a:r>
              <a:rPr lang="it-IT" sz="2000" b="1" dirty="0"/>
              <a:t> spread. </a:t>
            </a:r>
          </a:p>
          <a:p>
            <a:endParaRPr lang="it-IT" sz="2000" b="1" dirty="0"/>
          </a:p>
          <a:p>
            <a:r>
              <a:rPr lang="it-IT" sz="2000" b="1" dirty="0"/>
              <a:t>Spread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seeding</a:t>
            </a:r>
            <a:r>
              <a:rPr lang="it-IT" sz="2000" b="1" dirty="0"/>
              <a:t> </a:t>
            </a:r>
            <a:r>
              <a:rPr lang="it-IT" sz="2000" b="1" dirty="0" err="1"/>
              <a:t>occurs</a:t>
            </a:r>
            <a:r>
              <a:rPr lang="it-IT" sz="2000" b="1" dirty="0"/>
              <a:t> </a:t>
            </a:r>
            <a:r>
              <a:rPr lang="it-IT" sz="2000" b="1" dirty="0" err="1"/>
              <a:t>when</a:t>
            </a:r>
            <a:r>
              <a:rPr lang="it-IT" sz="2000" b="1" dirty="0"/>
              <a:t> </a:t>
            </a:r>
            <a:r>
              <a:rPr lang="it-IT" sz="2000" b="1" dirty="0" err="1"/>
              <a:t>neoplasms</a:t>
            </a:r>
            <a:r>
              <a:rPr lang="it-IT" sz="2000" b="1" dirty="0"/>
              <a:t> invade a </a:t>
            </a:r>
            <a:r>
              <a:rPr lang="it-IT" sz="2000" b="1" dirty="0" err="1"/>
              <a:t>natural</a:t>
            </a:r>
            <a:r>
              <a:rPr lang="it-IT" sz="2000" b="1" dirty="0"/>
              <a:t> body </a:t>
            </a:r>
            <a:r>
              <a:rPr lang="it-IT" sz="2000" b="1" dirty="0" err="1"/>
              <a:t>cavity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mode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dissemination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particularly</a:t>
            </a:r>
            <a:r>
              <a:rPr lang="it-IT" sz="2000" dirty="0"/>
              <a:t>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ovary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cover the </a:t>
            </a:r>
            <a:r>
              <a:rPr lang="it-IT" sz="2000" dirty="0" err="1"/>
              <a:t>peritoneal</a:t>
            </a:r>
            <a:r>
              <a:rPr lang="it-IT" sz="2000" dirty="0"/>
              <a:t> </a:t>
            </a:r>
            <a:r>
              <a:rPr lang="it-IT" sz="2000" dirty="0" err="1"/>
              <a:t>surfaces</a:t>
            </a:r>
            <a:r>
              <a:rPr lang="it-IT" sz="2000" dirty="0"/>
              <a:t> </a:t>
            </a:r>
            <a:r>
              <a:rPr lang="it-IT" sz="2000" dirty="0" err="1"/>
              <a:t>widely</a:t>
            </a:r>
            <a:r>
              <a:rPr lang="it-IT" sz="2000" dirty="0"/>
              <a:t>. </a:t>
            </a:r>
          </a:p>
          <a:p>
            <a:r>
              <a:rPr lang="it-IT" sz="2000" dirty="0"/>
              <a:t>The </a:t>
            </a:r>
            <a:r>
              <a:rPr lang="it-IT" sz="2000" dirty="0" err="1"/>
              <a:t>implants</a:t>
            </a:r>
            <a:r>
              <a:rPr lang="it-IT" sz="2000" dirty="0"/>
              <a:t> </a:t>
            </a:r>
            <a:r>
              <a:rPr lang="it-IT" sz="2000" dirty="0" err="1"/>
              <a:t>literally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glaze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peritoneal</a:t>
            </a:r>
            <a:r>
              <a:rPr lang="it-IT" sz="2000" dirty="0"/>
              <a:t> </a:t>
            </a:r>
            <a:r>
              <a:rPr lang="it-IT" sz="2000" dirty="0" err="1"/>
              <a:t>surfaces</a:t>
            </a:r>
            <a:r>
              <a:rPr lang="it-IT" sz="2000" dirty="0"/>
              <a:t> and </a:t>
            </a:r>
            <a:r>
              <a:rPr lang="it-IT" sz="2000" dirty="0" err="1"/>
              <a:t>yet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invade the 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. </a:t>
            </a:r>
            <a:r>
              <a:rPr lang="it-IT" sz="2000" dirty="0" err="1"/>
              <a:t>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instance</a:t>
            </a:r>
            <a:r>
              <a:rPr lang="it-IT" sz="2000" dirty="0"/>
              <a:t> </a:t>
            </a:r>
            <a:r>
              <a:rPr lang="it-IT" sz="2000" dirty="0" err="1"/>
              <a:t>where</a:t>
            </a:r>
            <a:r>
              <a:rPr lang="it-IT" sz="2000" dirty="0"/>
              <a:t> the </a:t>
            </a:r>
            <a:r>
              <a:rPr lang="it-IT" sz="2000" dirty="0" err="1"/>
              <a:t>ability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reimplant</a:t>
            </a:r>
            <a:r>
              <a:rPr lang="it-IT" sz="2000" dirty="0"/>
              <a:t> and </a:t>
            </a:r>
            <a:r>
              <a:rPr lang="it-IT" sz="2000" dirty="0" err="1"/>
              <a:t>grow</a:t>
            </a:r>
            <a:r>
              <a:rPr lang="it-IT" sz="2000" dirty="0"/>
              <a:t> at </a:t>
            </a:r>
            <a:r>
              <a:rPr lang="it-IT" sz="2000" dirty="0" err="1"/>
              <a:t>sites</a:t>
            </a:r>
            <a:r>
              <a:rPr lang="it-IT" sz="2000" dirty="0"/>
              <a:t> </a:t>
            </a:r>
            <a:r>
              <a:rPr lang="it-IT" sz="2000" dirty="0" err="1"/>
              <a:t>distant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seems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separable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the </a:t>
            </a:r>
            <a:r>
              <a:rPr lang="it-IT" sz="2000" dirty="0" err="1"/>
              <a:t>capacity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invade. </a:t>
            </a:r>
            <a:r>
              <a:rPr lang="it-IT" sz="2000" dirty="0" err="1"/>
              <a:t>Neoplasms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central</a:t>
            </a:r>
            <a:r>
              <a:rPr lang="it-IT" sz="2000" dirty="0"/>
              <a:t> </a:t>
            </a:r>
            <a:r>
              <a:rPr lang="it-IT" sz="2000" dirty="0" err="1"/>
              <a:t>nervous</a:t>
            </a:r>
            <a:r>
              <a:rPr lang="it-IT" sz="2000" dirty="0"/>
              <a:t> system,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medulloblastoma</a:t>
            </a:r>
            <a:r>
              <a:rPr lang="it-IT" sz="2000" dirty="0"/>
              <a:t> or </a:t>
            </a:r>
            <a:r>
              <a:rPr lang="it-IT" sz="2000" dirty="0" err="1"/>
              <a:t>ependymoma</a:t>
            </a:r>
            <a:r>
              <a:rPr lang="it-IT" sz="2000" dirty="0"/>
              <a:t>, </a:t>
            </a:r>
            <a:r>
              <a:rPr lang="it-IT" sz="2000" dirty="0" err="1"/>
              <a:t>may</a:t>
            </a:r>
            <a:r>
              <a:rPr lang="it-IT" sz="2000" dirty="0"/>
              <a:t> penetrate the </a:t>
            </a:r>
            <a:r>
              <a:rPr lang="it-IT" sz="2000" dirty="0" err="1"/>
              <a:t>cerebral</a:t>
            </a:r>
            <a:r>
              <a:rPr lang="it-IT" sz="2000" dirty="0"/>
              <a:t> </a:t>
            </a:r>
            <a:r>
              <a:rPr lang="it-IT" sz="2000" dirty="0" err="1"/>
              <a:t>ventricles</a:t>
            </a:r>
            <a:r>
              <a:rPr lang="it-IT" sz="2000" dirty="0"/>
              <a:t> and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carried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cerebrospinal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reimplant</a:t>
            </a:r>
            <a:r>
              <a:rPr lang="it-IT" sz="2000" dirty="0"/>
              <a:t> on the </a:t>
            </a:r>
            <a:r>
              <a:rPr lang="it-IT" sz="2000" dirty="0" err="1"/>
              <a:t>meningeal</a:t>
            </a:r>
            <a:r>
              <a:rPr lang="it-IT" sz="2000" dirty="0"/>
              <a:t> </a:t>
            </a:r>
            <a:r>
              <a:rPr lang="it-IT" sz="2000" dirty="0" err="1"/>
              <a:t>surfaces</a:t>
            </a:r>
            <a:r>
              <a:rPr lang="it-IT" sz="2000" dirty="0"/>
              <a:t>, </a:t>
            </a:r>
            <a:r>
              <a:rPr lang="it-IT" sz="2000" dirty="0" err="1"/>
              <a:t>either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brain</a:t>
            </a:r>
            <a:r>
              <a:rPr lang="it-IT" sz="2000" dirty="0"/>
              <a:t> or in the </a:t>
            </a:r>
            <a:r>
              <a:rPr lang="it-IT" sz="2000" dirty="0" err="1"/>
              <a:t>spinal</a:t>
            </a:r>
            <a:r>
              <a:rPr lang="it-IT" sz="2000" dirty="0"/>
              <a:t> </a:t>
            </a:r>
            <a:r>
              <a:rPr lang="it-IT" sz="2000" dirty="0" err="1"/>
              <a:t>cord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41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6121" y="642102"/>
            <a:ext cx="8419758" cy="5355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Lymphatic</a:t>
            </a:r>
            <a:r>
              <a:rPr lang="it-IT" b="1" dirty="0"/>
              <a:t> spread </a:t>
            </a:r>
            <a:r>
              <a:rPr lang="it-IT" b="1" dirty="0" err="1"/>
              <a:t>is</a:t>
            </a:r>
            <a:r>
              <a:rPr lang="it-IT" b="1" dirty="0"/>
              <a:t> more </a:t>
            </a:r>
            <a:r>
              <a:rPr lang="it-IT" b="1" dirty="0" err="1"/>
              <a:t>typical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carcinomas</a:t>
            </a:r>
            <a:r>
              <a:rPr lang="it-IT" b="1" dirty="0"/>
              <a:t>, </a:t>
            </a:r>
            <a:r>
              <a:rPr lang="it-IT" b="1" dirty="0" err="1"/>
              <a:t>whereas</a:t>
            </a:r>
            <a:r>
              <a:rPr lang="it-IT" b="1" dirty="0"/>
              <a:t> </a:t>
            </a:r>
            <a:r>
              <a:rPr lang="it-IT" b="1" dirty="0" err="1"/>
              <a:t>hematogenous</a:t>
            </a:r>
            <a:r>
              <a:rPr lang="it-IT" b="1" dirty="0"/>
              <a:t> spread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favored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sarcomas</a:t>
            </a:r>
            <a:r>
              <a:rPr lang="it-IT" b="1" dirty="0"/>
              <a:t>. </a:t>
            </a:r>
          </a:p>
          <a:p>
            <a:endParaRPr lang="it-IT" b="1" dirty="0"/>
          </a:p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interconnections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lymphatic</a:t>
            </a:r>
            <a:r>
              <a:rPr lang="it-IT" dirty="0"/>
              <a:t> and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systems</a:t>
            </a:r>
            <a:r>
              <a:rPr lang="it-IT" dirty="0"/>
              <a:t>, so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forms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disseminate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or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systems</a:t>
            </a:r>
            <a:r>
              <a:rPr lang="it-IT" dirty="0"/>
              <a:t>.</a:t>
            </a:r>
          </a:p>
          <a:p>
            <a:endParaRPr lang="it-IT" b="1" dirty="0"/>
          </a:p>
          <a:p>
            <a:r>
              <a:rPr lang="it-IT" b="1" dirty="0"/>
              <a:t>The pattern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lymph</a:t>
            </a:r>
            <a:r>
              <a:rPr lang="it-IT" b="1" dirty="0"/>
              <a:t> </a:t>
            </a:r>
            <a:r>
              <a:rPr lang="it-IT" b="1" dirty="0" err="1"/>
              <a:t>node</a:t>
            </a:r>
            <a:r>
              <a:rPr lang="it-IT" b="1" dirty="0"/>
              <a:t> </a:t>
            </a:r>
            <a:r>
              <a:rPr lang="it-IT" b="1" dirty="0" err="1"/>
              <a:t>involvement</a:t>
            </a:r>
            <a:r>
              <a:rPr lang="it-IT" b="1" dirty="0"/>
              <a:t> </a:t>
            </a:r>
            <a:r>
              <a:rPr lang="it-IT" b="1" dirty="0" err="1"/>
              <a:t>depends</a:t>
            </a:r>
            <a:r>
              <a:rPr lang="it-IT" b="1" dirty="0"/>
              <a:t> </a:t>
            </a:r>
            <a:r>
              <a:rPr lang="it-IT" b="1" dirty="0" err="1"/>
              <a:t>principally</a:t>
            </a:r>
            <a:r>
              <a:rPr lang="it-IT" b="1" dirty="0"/>
              <a:t> on the site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primary</a:t>
            </a:r>
            <a:r>
              <a:rPr lang="it-IT" b="1" dirty="0"/>
              <a:t> </a:t>
            </a:r>
            <a:r>
              <a:rPr lang="it-IT" b="1" dirty="0" err="1"/>
              <a:t>neoplasm</a:t>
            </a:r>
            <a:r>
              <a:rPr lang="it-IT" b="1" dirty="0"/>
              <a:t> and the </a:t>
            </a:r>
            <a:r>
              <a:rPr lang="it-IT" b="1" dirty="0" err="1"/>
              <a:t>natural</a:t>
            </a:r>
            <a:r>
              <a:rPr lang="it-IT" b="1" dirty="0"/>
              <a:t> </a:t>
            </a:r>
            <a:r>
              <a:rPr lang="it-IT" b="1" dirty="0" err="1"/>
              <a:t>pathways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local</a:t>
            </a:r>
            <a:r>
              <a:rPr lang="it-IT" b="1" dirty="0"/>
              <a:t> </a:t>
            </a:r>
            <a:r>
              <a:rPr lang="it-IT" b="1" dirty="0" err="1"/>
              <a:t>lymphatic</a:t>
            </a:r>
            <a:r>
              <a:rPr lang="it-IT" b="1" dirty="0"/>
              <a:t> </a:t>
            </a:r>
            <a:r>
              <a:rPr lang="it-IT" b="1" dirty="0" err="1"/>
              <a:t>drainage</a:t>
            </a:r>
            <a:r>
              <a:rPr lang="it-IT" b="1" dirty="0"/>
              <a:t>. </a:t>
            </a:r>
          </a:p>
          <a:p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carcinomas</a:t>
            </a:r>
            <a:r>
              <a:rPr lang="it-IT" dirty="0"/>
              <a:t> </a:t>
            </a:r>
            <a:r>
              <a:rPr lang="it-IT" dirty="0" err="1"/>
              <a:t>arising</a:t>
            </a:r>
            <a:r>
              <a:rPr lang="it-IT" dirty="0"/>
              <a:t> in the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passages</a:t>
            </a:r>
            <a:r>
              <a:rPr lang="it-IT" dirty="0"/>
              <a:t> </a:t>
            </a:r>
            <a:r>
              <a:rPr lang="it-IT" dirty="0" err="1"/>
              <a:t>metastasize</a:t>
            </a:r>
            <a:r>
              <a:rPr lang="it-IT" dirty="0"/>
              <a:t> first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bronchial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tracheobronchial</a:t>
            </a:r>
            <a:r>
              <a:rPr lang="it-IT" dirty="0"/>
              <a:t> and </a:t>
            </a:r>
            <a:r>
              <a:rPr lang="it-IT" dirty="0" err="1"/>
              <a:t>hilar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. Carcinoma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breast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arises</a:t>
            </a:r>
            <a:r>
              <a:rPr lang="it-IT" dirty="0"/>
              <a:t> in the upper </a:t>
            </a:r>
            <a:r>
              <a:rPr lang="it-IT" dirty="0" err="1"/>
              <a:t>outer</a:t>
            </a:r>
            <a:r>
              <a:rPr lang="it-IT" dirty="0"/>
              <a:t> </a:t>
            </a:r>
            <a:r>
              <a:rPr lang="it-IT" dirty="0" err="1"/>
              <a:t>quadrant</a:t>
            </a:r>
            <a:r>
              <a:rPr lang="it-IT" dirty="0"/>
              <a:t> and first </a:t>
            </a:r>
            <a:r>
              <a:rPr lang="it-IT" dirty="0" err="1"/>
              <a:t>spreads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axillary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medial</a:t>
            </a:r>
            <a:r>
              <a:rPr lang="it-IT" dirty="0"/>
              <a:t> </a:t>
            </a:r>
            <a:r>
              <a:rPr lang="it-IT" dirty="0" err="1"/>
              <a:t>breast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drain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chest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mammary</a:t>
            </a:r>
            <a:r>
              <a:rPr lang="it-IT" dirty="0"/>
              <a:t> </a:t>
            </a:r>
            <a:r>
              <a:rPr lang="it-IT" dirty="0" err="1"/>
              <a:t>artery</a:t>
            </a:r>
            <a:r>
              <a:rPr lang="it-IT" dirty="0"/>
              <a:t>. </a:t>
            </a:r>
            <a:r>
              <a:rPr lang="it-IT" dirty="0" err="1"/>
              <a:t>Thereafter</a:t>
            </a:r>
            <a:r>
              <a:rPr lang="it-IT" dirty="0"/>
              <a:t>,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instances</a:t>
            </a:r>
            <a:r>
              <a:rPr lang="it-IT" dirty="0"/>
              <a:t>, the </a:t>
            </a:r>
            <a:r>
              <a:rPr lang="it-IT" dirty="0" err="1"/>
              <a:t>supraclavicular</a:t>
            </a:r>
            <a:r>
              <a:rPr lang="it-IT" dirty="0"/>
              <a:t> and </a:t>
            </a:r>
            <a:r>
              <a:rPr lang="it-IT" dirty="0" err="1"/>
              <a:t>infraclavicular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seeded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In some </a:t>
            </a:r>
            <a:r>
              <a:rPr lang="it-IT" dirty="0" err="1"/>
              <a:t>cases</a:t>
            </a:r>
            <a:r>
              <a:rPr lang="it-IT" dirty="0"/>
              <a:t>, the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seem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travel</a:t>
            </a:r>
            <a:r>
              <a:rPr lang="it-IT" dirty="0"/>
              <a:t> in </a:t>
            </a:r>
            <a:r>
              <a:rPr lang="it-IT" dirty="0" err="1"/>
              <a:t>lymphatic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immediately</a:t>
            </a:r>
            <a:r>
              <a:rPr lang="it-IT" dirty="0"/>
              <a:t> </a:t>
            </a:r>
            <a:r>
              <a:rPr lang="it-IT" dirty="0" err="1"/>
              <a:t>proximate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trapped</a:t>
            </a:r>
            <a:r>
              <a:rPr lang="it-IT" dirty="0"/>
              <a:t> in </a:t>
            </a:r>
            <a:r>
              <a:rPr lang="it-IT" dirty="0" err="1"/>
              <a:t>subsequent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, </a:t>
            </a:r>
            <a:r>
              <a:rPr lang="it-IT" dirty="0" err="1"/>
              <a:t>producing</a:t>
            </a:r>
            <a:r>
              <a:rPr lang="it-IT" dirty="0"/>
              <a:t> </a:t>
            </a:r>
            <a:r>
              <a:rPr lang="it-IT" dirty="0" err="1"/>
              <a:t>so-called</a:t>
            </a:r>
            <a:r>
              <a:rPr lang="it-IT" dirty="0"/>
              <a:t> “</a:t>
            </a:r>
            <a:r>
              <a:rPr lang="it-IT" dirty="0" err="1"/>
              <a:t>skip</a:t>
            </a:r>
            <a:r>
              <a:rPr lang="it-IT" dirty="0"/>
              <a:t> </a:t>
            </a:r>
            <a:r>
              <a:rPr lang="it-IT" dirty="0" err="1"/>
              <a:t>metastases</a:t>
            </a:r>
            <a:r>
              <a:rPr lang="it-IT" dirty="0"/>
              <a:t>.” The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traverse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ultimately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the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compartment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way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thoracic</a:t>
            </a:r>
            <a:r>
              <a:rPr lang="it-IT" dirty="0"/>
              <a:t> </a:t>
            </a:r>
            <a:r>
              <a:rPr lang="it-IT" dirty="0" err="1"/>
              <a:t>duct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393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7716" y="61284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A “</a:t>
            </a:r>
            <a:r>
              <a:rPr lang="it-IT" b="1" dirty="0" err="1"/>
              <a:t>sentinel</a:t>
            </a:r>
            <a:r>
              <a:rPr lang="it-IT" b="1" dirty="0"/>
              <a:t> </a:t>
            </a:r>
            <a:r>
              <a:rPr lang="it-IT" b="1" dirty="0" err="1"/>
              <a:t>lymph</a:t>
            </a:r>
            <a:r>
              <a:rPr lang="it-IT" b="1" dirty="0"/>
              <a:t> </a:t>
            </a:r>
            <a:r>
              <a:rPr lang="it-IT" b="1" dirty="0" err="1"/>
              <a:t>node</a:t>
            </a:r>
            <a:r>
              <a:rPr lang="it-IT" dirty="0"/>
              <a:t>” </a:t>
            </a:r>
            <a:r>
              <a:rPr lang="it-IT" dirty="0" err="1"/>
              <a:t>is</a:t>
            </a:r>
            <a:r>
              <a:rPr lang="it-IT" dirty="0"/>
              <a:t> the first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receives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flow </a:t>
            </a:r>
            <a:r>
              <a:rPr lang="it-IT" dirty="0" err="1"/>
              <a:t>from</a:t>
            </a:r>
            <a:r>
              <a:rPr lang="it-IT" dirty="0"/>
              <a:t> a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. </a:t>
            </a:r>
            <a:r>
              <a:rPr lang="it-IT" b="1" dirty="0" err="1"/>
              <a:t>It</a:t>
            </a:r>
            <a:r>
              <a:rPr lang="it-IT" b="1" dirty="0"/>
              <a:t> can </a:t>
            </a:r>
            <a:r>
              <a:rPr lang="it-IT" b="1" dirty="0" err="1"/>
              <a:t>be</a:t>
            </a:r>
            <a:r>
              <a:rPr lang="it-IT" b="1" dirty="0"/>
              <a:t> </a:t>
            </a:r>
            <a:r>
              <a:rPr lang="it-IT" b="1" dirty="0" err="1"/>
              <a:t>identified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injection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blue</a:t>
            </a:r>
            <a:r>
              <a:rPr lang="it-IT" b="1" dirty="0"/>
              <a:t> </a:t>
            </a:r>
            <a:r>
              <a:rPr lang="it-IT" b="1" dirty="0" err="1"/>
              <a:t>dyes</a:t>
            </a:r>
            <a:r>
              <a:rPr lang="it-IT" b="1" dirty="0"/>
              <a:t> or </a:t>
            </a:r>
            <a:r>
              <a:rPr lang="it-IT" b="1" dirty="0" err="1"/>
              <a:t>radiolabeled</a:t>
            </a:r>
            <a:r>
              <a:rPr lang="it-IT" b="1" dirty="0"/>
              <a:t> </a:t>
            </a:r>
            <a:r>
              <a:rPr lang="it-IT" b="1" dirty="0" err="1"/>
              <a:t>tracers</a:t>
            </a:r>
            <a:r>
              <a:rPr lang="it-IT" b="1" dirty="0"/>
              <a:t> </a:t>
            </a:r>
            <a:r>
              <a:rPr lang="it-IT" b="1" dirty="0" err="1"/>
              <a:t>near</a:t>
            </a:r>
            <a:r>
              <a:rPr lang="it-IT" b="1" dirty="0"/>
              <a:t> the </a:t>
            </a:r>
            <a:r>
              <a:rPr lang="it-IT" b="1" dirty="0" err="1"/>
              <a:t>primary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dirty="0"/>
              <a:t>. </a:t>
            </a:r>
            <a:r>
              <a:rPr lang="it-IT" dirty="0" err="1"/>
              <a:t>Biopsy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sentinel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determination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extent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spread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and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plan</a:t>
            </a:r>
            <a:r>
              <a:rPr lang="it-IT" dirty="0"/>
              <a:t> treatment.</a:t>
            </a:r>
          </a:p>
          <a:p>
            <a:endParaRPr lang="it-IT" dirty="0"/>
          </a:p>
          <a:p>
            <a:r>
              <a:rPr lang="it-IT" dirty="0" err="1"/>
              <a:t>Of</a:t>
            </a:r>
            <a:r>
              <a:rPr lang="it-IT" dirty="0"/>
              <a:t> note,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enlargement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a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neoplasm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arouse</a:t>
            </a:r>
            <a:r>
              <a:rPr lang="it-IT" dirty="0"/>
              <a:t> </a:t>
            </a:r>
            <a:r>
              <a:rPr lang="it-IT" dirty="0" err="1"/>
              <a:t>concern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metastatic</a:t>
            </a:r>
            <a:r>
              <a:rPr lang="it-IT" dirty="0"/>
              <a:t> spread,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imply</a:t>
            </a:r>
            <a:r>
              <a:rPr lang="it-IT" dirty="0"/>
              <a:t> </a:t>
            </a:r>
            <a:r>
              <a:rPr lang="it-IT" dirty="0" err="1"/>
              <a:t>cancerous</a:t>
            </a:r>
            <a:r>
              <a:rPr lang="it-IT" dirty="0"/>
              <a:t> </a:t>
            </a:r>
            <a:r>
              <a:rPr lang="it-IT" dirty="0" err="1"/>
              <a:t>involvement</a:t>
            </a:r>
            <a:r>
              <a:rPr lang="it-IT" dirty="0"/>
              <a:t>. The </a:t>
            </a:r>
            <a:r>
              <a:rPr lang="it-IT" dirty="0" err="1"/>
              <a:t>necrotic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neoplasm</a:t>
            </a:r>
            <a:r>
              <a:rPr lang="it-IT" dirty="0"/>
              <a:t> and </a:t>
            </a:r>
            <a:r>
              <a:rPr lang="it-IT" dirty="0" err="1"/>
              <a:t>tumor</a:t>
            </a:r>
            <a:r>
              <a:rPr lang="it-IT" dirty="0"/>
              <a:t> antigens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evoke</a:t>
            </a:r>
            <a:r>
              <a:rPr lang="it-IT" dirty="0"/>
              <a:t> </a:t>
            </a:r>
            <a:r>
              <a:rPr lang="it-IT" dirty="0" err="1"/>
              <a:t>immunologic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 in the </a:t>
            </a:r>
            <a:r>
              <a:rPr lang="it-IT" dirty="0" err="1"/>
              <a:t>nodes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hyperplasia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follicles</a:t>
            </a:r>
            <a:r>
              <a:rPr lang="it-IT" dirty="0"/>
              <a:t> (</a:t>
            </a:r>
            <a:r>
              <a:rPr lang="it-IT" dirty="0" err="1"/>
              <a:t>lymphadenitis</a:t>
            </a:r>
            <a:r>
              <a:rPr lang="it-IT" dirty="0"/>
              <a:t>) and </a:t>
            </a:r>
            <a:r>
              <a:rPr lang="it-IT" dirty="0" err="1"/>
              <a:t>proliferation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macrophages</a:t>
            </a:r>
            <a:r>
              <a:rPr lang="it-IT" dirty="0"/>
              <a:t> in the </a:t>
            </a:r>
            <a:r>
              <a:rPr lang="it-IT" dirty="0" err="1"/>
              <a:t>subcapsular</a:t>
            </a:r>
            <a:r>
              <a:rPr lang="it-IT" dirty="0"/>
              <a:t> </a:t>
            </a:r>
            <a:r>
              <a:rPr lang="it-IT" dirty="0" err="1"/>
              <a:t>sinuses</a:t>
            </a:r>
            <a:r>
              <a:rPr lang="it-IT" dirty="0"/>
              <a:t> (</a:t>
            </a:r>
            <a:r>
              <a:rPr lang="it-IT" dirty="0" err="1"/>
              <a:t>sinus</a:t>
            </a:r>
            <a:r>
              <a:rPr lang="it-IT" dirty="0"/>
              <a:t> </a:t>
            </a:r>
            <a:r>
              <a:rPr lang="it-IT" dirty="0" err="1"/>
              <a:t>histiocytosis</a:t>
            </a:r>
            <a:r>
              <a:rPr lang="it-IT" dirty="0"/>
              <a:t>). </a:t>
            </a:r>
            <a:r>
              <a:rPr lang="it-IT" dirty="0" err="1"/>
              <a:t>Thus</a:t>
            </a:r>
            <a:r>
              <a:rPr lang="it-IT" dirty="0"/>
              <a:t>, </a:t>
            </a:r>
            <a:r>
              <a:rPr lang="it-IT" dirty="0" err="1"/>
              <a:t>histopathologic</a:t>
            </a:r>
            <a:r>
              <a:rPr lang="it-IT" dirty="0"/>
              <a:t> </a:t>
            </a:r>
            <a:r>
              <a:rPr lang="it-IT" dirty="0" err="1"/>
              <a:t>verification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enlarged</a:t>
            </a:r>
            <a:r>
              <a:rPr lang="it-IT" dirty="0"/>
              <a:t>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9-24 alle 10.46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09" y="612844"/>
            <a:ext cx="2950003" cy="3104814"/>
          </a:xfrm>
          <a:prstGeom prst="rect">
            <a:avLst/>
          </a:prstGeom>
        </p:spPr>
      </p:pic>
      <p:pic>
        <p:nvPicPr>
          <p:cNvPr id="4" name="Immagine 3" descr="Schermata 2018-09-24 alle 10.47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508" y="4109449"/>
            <a:ext cx="3118078" cy="23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7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0.4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89" y="954160"/>
            <a:ext cx="8027633" cy="4949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3171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9069" y="352824"/>
            <a:ext cx="8615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a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myometrium</a:t>
            </a:r>
            <a:r>
              <a:rPr lang="it-IT" dirty="0"/>
              <a:t> (</a:t>
            </a:r>
            <a:r>
              <a:rPr lang="it-IT" dirty="0" err="1"/>
              <a:t>leiomyoma</a:t>
            </a:r>
            <a:r>
              <a:rPr lang="it-IT" dirty="0"/>
              <a:t>) and a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 (</a:t>
            </a:r>
            <a:r>
              <a:rPr lang="it-IT" dirty="0" err="1"/>
              <a:t>leiomyosarcoma</a:t>
            </a:r>
            <a:r>
              <a:rPr lang="it-IT" dirty="0"/>
              <a:t>)</a:t>
            </a:r>
          </a:p>
        </p:txBody>
      </p:sp>
      <p:pic>
        <p:nvPicPr>
          <p:cNvPr id="3" name="Immagine 2" descr="Schermata 2018-09-20 alle 12.0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069" y="1061031"/>
            <a:ext cx="7869863" cy="52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0.50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61" y="812914"/>
            <a:ext cx="7913479" cy="52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189F6F8-8466-D34E-81FA-9274E207C1D9}"/>
              </a:ext>
            </a:extLst>
          </p:cNvPr>
          <p:cNvSpPr/>
          <p:nvPr/>
        </p:nvSpPr>
        <p:spPr>
          <a:xfrm>
            <a:off x="1948544" y="805855"/>
            <a:ext cx="8311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A </a:t>
            </a:r>
            <a:r>
              <a:rPr lang="it-IT" sz="2400" b="1" dirty="0" err="1"/>
              <a:t>tumor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said</a:t>
            </a:r>
            <a:r>
              <a:rPr lang="it-IT" sz="2400" b="1" dirty="0"/>
              <a:t> to be </a:t>
            </a:r>
            <a:r>
              <a:rPr lang="it-IT" sz="2400" b="1" i="1" dirty="0" err="1"/>
              <a:t>benign</a:t>
            </a:r>
            <a:r>
              <a:rPr lang="it-IT" sz="2400" b="1" dirty="0"/>
              <a:t> </a:t>
            </a:r>
            <a:r>
              <a:rPr lang="it-IT" sz="2400" b="1" dirty="0" err="1"/>
              <a:t>when</a:t>
            </a:r>
            <a:r>
              <a:rPr lang="it-IT" sz="2400" b="1" dirty="0"/>
              <a:t> </a:t>
            </a:r>
            <a:r>
              <a:rPr lang="it-IT" sz="2400" b="1" dirty="0" err="1"/>
              <a:t>its</a:t>
            </a:r>
            <a:r>
              <a:rPr lang="it-IT" sz="2400" b="1" dirty="0"/>
              <a:t> </a:t>
            </a:r>
            <a:r>
              <a:rPr lang="it-IT" sz="2400" b="1" dirty="0" err="1"/>
              <a:t>microscopic</a:t>
            </a:r>
            <a:r>
              <a:rPr lang="it-IT" sz="2400" b="1" dirty="0"/>
              <a:t> and </a:t>
            </a:r>
            <a:r>
              <a:rPr lang="it-IT" sz="2400" b="1" dirty="0" err="1"/>
              <a:t>gross</a:t>
            </a:r>
            <a:r>
              <a:rPr lang="it-IT" sz="2400" b="1" dirty="0"/>
              <a:t> </a:t>
            </a:r>
            <a:r>
              <a:rPr lang="it-IT" sz="2400" b="1" dirty="0" err="1"/>
              <a:t>characteristics</a:t>
            </a:r>
            <a:r>
              <a:rPr lang="it-IT" sz="2400" b="1" dirty="0"/>
              <a:t> are </a:t>
            </a:r>
            <a:r>
              <a:rPr lang="it-IT" sz="2400" b="1" dirty="0" err="1"/>
              <a:t>considered</a:t>
            </a:r>
            <a:r>
              <a:rPr lang="it-IT" sz="2400" b="1" dirty="0"/>
              <a:t> to be </a:t>
            </a:r>
            <a:r>
              <a:rPr lang="it-IT" sz="2400" b="1" dirty="0" err="1"/>
              <a:t>relatively</a:t>
            </a:r>
            <a:r>
              <a:rPr lang="it-IT" sz="2400" b="1" dirty="0"/>
              <a:t> </a:t>
            </a:r>
            <a:r>
              <a:rPr lang="it-IT" sz="2400" b="1" dirty="0" err="1"/>
              <a:t>innocent</a:t>
            </a:r>
            <a:r>
              <a:rPr lang="it-IT" sz="2400" b="1" dirty="0"/>
              <a:t>, </a:t>
            </a:r>
            <a:r>
              <a:rPr lang="it-IT" sz="2400" b="1" dirty="0" err="1"/>
              <a:t>implying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it</a:t>
            </a:r>
            <a:r>
              <a:rPr lang="it-IT" sz="2400" b="1" dirty="0"/>
              <a:t> </a:t>
            </a:r>
            <a:r>
              <a:rPr lang="it-IT" sz="2400" b="1" dirty="0" err="1"/>
              <a:t>will</a:t>
            </a:r>
            <a:r>
              <a:rPr lang="it-IT" sz="2400" b="1" dirty="0"/>
              <a:t> </a:t>
            </a:r>
            <a:r>
              <a:rPr lang="it-IT" sz="2400" b="1" dirty="0" err="1"/>
              <a:t>remain</a:t>
            </a:r>
            <a:r>
              <a:rPr lang="it-IT" sz="2400" b="1" dirty="0"/>
              <a:t> </a:t>
            </a:r>
            <a:r>
              <a:rPr lang="it-IT" sz="2400" b="1" dirty="0" err="1"/>
              <a:t>localized</a:t>
            </a:r>
            <a:r>
              <a:rPr lang="it-IT" sz="2400" b="1" dirty="0"/>
              <a:t> and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amenable</a:t>
            </a:r>
            <a:r>
              <a:rPr lang="it-IT" sz="2400" b="1" dirty="0"/>
              <a:t> to </a:t>
            </a:r>
            <a:r>
              <a:rPr lang="it-IT" sz="2400" b="1" dirty="0" err="1"/>
              <a:t>local</a:t>
            </a:r>
            <a:r>
              <a:rPr lang="it-IT" sz="2400" b="1" dirty="0"/>
              <a:t> </a:t>
            </a:r>
            <a:r>
              <a:rPr lang="it-IT" sz="2400" b="1" dirty="0" err="1"/>
              <a:t>surgical</a:t>
            </a:r>
            <a:r>
              <a:rPr lang="it-IT" sz="2400" b="1" dirty="0"/>
              <a:t> </a:t>
            </a:r>
            <a:r>
              <a:rPr lang="it-IT" sz="2400" b="1" dirty="0" err="1"/>
              <a:t>removal</a:t>
            </a:r>
            <a:r>
              <a:rPr lang="it-IT" sz="2400" b="1" dirty="0"/>
              <a:t>.</a:t>
            </a:r>
            <a:r>
              <a:rPr lang="it-IT" sz="2400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F6FB8A-7F9C-0146-8C9C-E9D0506C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026" y="2625274"/>
            <a:ext cx="4930760" cy="30244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28D3AE5-EFCB-8A48-8F37-8A3DCE2B9D35}"/>
              </a:ext>
            </a:extLst>
          </p:cNvPr>
          <p:cNvSpPr/>
          <p:nvPr/>
        </p:nvSpPr>
        <p:spPr>
          <a:xfrm>
            <a:off x="1909538" y="2749282"/>
            <a:ext cx="32657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 err="1"/>
              <a:t>Malignant</a:t>
            </a:r>
            <a:r>
              <a:rPr lang="it-IT" sz="2400" b="1" i="1" dirty="0"/>
              <a:t>,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</a:t>
            </a:r>
            <a:r>
              <a:rPr lang="it-IT" sz="2400" b="1" dirty="0" err="1"/>
              <a:t>applied</a:t>
            </a:r>
            <a:r>
              <a:rPr lang="it-IT" sz="2400" b="1" dirty="0"/>
              <a:t> to a </a:t>
            </a:r>
            <a:r>
              <a:rPr lang="it-IT" sz="2400" b="1" dirty="0" err="1"/>
              <a:t>neoplasm</a:t>
            </a:r>
            <a:r>
              <a:rPr lang="it-IT" sz="2400" b="1" dirty="0"/>
              <a:t>, </a:t>
            </a:r>
            <a:r>
              <a:rPr lang="it-IT" sz="2400" b="1" dirty="0" err="1"/>
              <a:t>implies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the </a:t>
            </a:r>
            <a:r>
              <a:rPr lang="it-IT" sz="2400" b="1" dirty="0" err="1"/>
              <a:t>lesion</a:t>
            </a:r>
            <a:r>
              <a:rPr lang="it-IT" sz="2400" b="1" dirty="0"/>
              <a:t> can invade and </a:t>
            </a:r>
            <a:r>
              <a:rPr lang="it-IT" sz="2400" b="1" dirty="0" err="1"/>
              <a:t>destroy</a:t>
            </a:r>
            <a:r>
              <a:rPr lang="it-IT" sz="2400" b="1" dirty="0"/>
              <a:t> </a:t>
            </a:r>
            <a:r>
              <a:rPr lang="it-IT" sz="2400" b="1" dirty="0" err="1"/>
              <a:t>adjacent</a:t>
            </a:r>
            <a:r>
              <a:rPr lang="it-IT" sz="2400" b="1" dirty="0"/>
              <a:t> </a:t>
            </a:r>
            <a:r>
              <a:rPr lang="it-IT" sz="2400" b="1" dirty="0" err="1"/>
              <a:t>structures</a:t>
            </a:r>
            <a:r>
              <a:rPr lang="it-IT" sz="2400" b="1" dirty="0"/>
              <a:t> and spread to </a:t>
            </a:r>
            <a:r>
              <a:rPr lang="it-IT" sz="2400" b="1" dirty="0" err="1"/>
              <a:t>distant</a:t>
            </a:r>
            <a:r>
              <a:rPr lang="it-IT" sz="2400" b="1" dirty="0"/>
              <a:t> </a:t>
            </a:r>
            <a:r>
              <a:rPr lang="it-IT" sz="2400" b="1" dirty="0" err="1"/>
              <a:t>sites</a:t>
            </a:r>
            <a:r>
              <a:rPr lang="it-IT" sz="2400" b="1" dirty="0"/>
              <a:t> (</a:t>
            </a:r>
            <a:r>
              <a:rPr lang="it-IT" sz="2400" b="1" dirty="0" err="1"/>
              <a:t>metastasize</a:t>
            </a:r>
            <a:r>
              <a:rPr lang="it-IT" sz="2400" b="1" dirty="0"/>
              <a:t>) to cause </a:t>
            </a:r>
            <a:r>
              <a:rPr lang="it-IT" sz="2400" b="1" dirty="0" err="1"/>
              <a:t>death</a:t>
            </a:r>
            <a:r>
              <a:rPr lang="it-IT" sz="2400" b="1" dirty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9910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9-20 alle 12.0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09" y="313917"/>
            <a:ext cx="2932047" cy="282161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09520" y="596373"/>
            <a:ext cx="495196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Cancer</a:t>
            </a:r>
            <a:r>
              <a:rPr lang="it-IT" sz="2000" b="1" dirty="0"/>
              <a:t> </a:t>
            </a:r>
            <a:r>
              <a:rPr lang="it-IT" sz="2000" b="1" dirty="0" err="1"/>
              <a:t>Incidence</a:t>
            </a:r>
            <a:endParaRPr lang="it-IT" sz="2000" b="1" dirty="0"/>
          </a:p>
          <a:p>
            <a:endParaRPr lang="it-IT" dirty="0"/>
          </a:p>
          <a:p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year</a:t>
            </a:r>
            <a:r>
              <a:rPr lang="it-IT" dirty="0"/>
              <a:t> 2012, the World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it-IT" dirty="0" err="1"/>
              <a:t>Organization</a:t>
            </a:r>
            <a:r>
              <a:rPr lang="it-IT" dirty="0"/>
              <a:t> (WHO) </a:t>
            </a:r>
            <a:r>
              <a:rPr lang="it-IT" dirty="0" err="1"/>
              <a:t>estimated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14.1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worldwide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8.2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(</a:t>
            </a:r>
            <a:r>
              <a:rPr lang="it-IT" dirty="0" err="1"/>
              <a:t>approximately</a:t>
            </a:r>
            <a:r>
              <a:rPr lang="it-IT" dirty="0"/>
              <a:t> 22,500 </a:t>
            </a:r>
            <a:r>
              <a:rPr lang="it-IT" dirty="0" err="1"/>
              <a:t>deaths</a:t>
            </a:r>
            <a:r>
              <a:rPr lang="it-IT" dirty="0"/>
              <a:t> per </a:t>
            </a:r>
            <a:r>
              <a:rPr lang="it-IT" dirty="0" err="1"/>
              <a:t>day</a:t>
            </a:r>
            <a:r>
              <a:rPr lang="it-IT" dirty="0"/>
              <a:t>). </a:t>
            </a:r>
            <a:r>
              <a:rPr lang="it-IT" dirty="0" err="1"/>
              <a:t>Moreover</a:t>
            </a:r>
            <a:r>
              <a:rPr lang="it-IT" dirty="0"/>
              <a:t>, due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,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year</a:t>
            </a:r>
            <a:r>
              <a:rPr lang="it-IT" dirty="0"/>
              <a:t> 2035 the WHO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numbers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and </a:t>
            </a:r>
            <a:r>
              <a:rPr lang="it-IT" dirty="0" err="1"/>
              <a:t>deaths</a:t>
            </a:r>
            <a:r>
              <a:rPr lang="it-IT" dirty="0"/>
              <a:t> </a:t>
            </a:r>
            <a:r>
              <a:rPr lang="it-IT" dirty="0" err="1"/>
              <a:t>worldwide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24 </a:t>
            </a:r>
            <a:r>
              <a:rPr lang="it-IT" dirty="0" err="1"/>
              <a:t>million</a:t>
            </a:r>
            <a:r>
              <a:rPr lang="it-IT" dirty="0"/>
              <a:t> and 14.6 </a:t>
            </a:r>
            <a:r>
              <a:rPr lang="it-IT" dirty="0" err="1"/>
              <a:t>million</a:t>
            </a:r>
            <a:r>
              <a:rPr lang="it-IT" dirty="0"/>
              <a:t>, </a:t>
            </a:r>
            <a:r>
              <a:rPr lang="it-IT" dirty="0" err="1"/>
              <a:t>respectively</a:t>
            </a:r>
            <a:r>
              <a:rPr lang="it-IT" dirty="0"/>
              <a:t> (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mortality</a:t>
            </a:r>
            <a:r>
              <a:rPr lang="it-IT" dirty="0"/>
              <a:t> </a:t>
            </a:r>
            <a:r>
              <a:rPr lang="it-IT" dirty="0" err="1"/>
              <a:t>rates</a:t>
            </a:r>
            <a:r>
              <a:rPr lang="it-IT" dirty="0"/>
              <a:t>). </a:t>
            </a:r>
          </a:p>
          <a:p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perspective</a:t>
            </a:r>
            <a:r>
              <a:rPr lang="it-IT" dirty="0"/>
              <a:t> on the </a:t>
            </a:r>
            <a:r>
              <a:rPr lang="it-IT" dirty="0" err="1"/>
              <a:t>likelihood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a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gained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national</a:t>
            </a:r>
            <a:r>
              <a:rPr lang="it-IT" dirty="0"/>
              <a:t> </a:t>
            </a:r>
            <a:r>
              <a:rPr lang="it-IT" dirty="0" err="1"/>
              <a:t>incidence</a:t>
            </a:r>
            <a:r>
              <a:rPr lang="it-IT" dirty="0"/>
              <a:t> and </a:t>
            </a:r>
            <a:r>
              <a:rPr lang="it-IT" dirty="0" err="1"/>
              <a:t>mortality</a:t>
            </a:r>
            <a:r>
              <a:rPr lang="it-IT" dirty="0"/>
              <a:t> data. In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estimated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year</a:t>
            </a:r>
            <a:r>
              <a:rPr lang="it-IT" dirty="0"/>
              <a:t> 2016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marked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/>
              <a:t> 1.69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and 595,000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.</a:t>
            </a:r>
          </a:p>
        </p:txBody>
      </p:sp>
      <p:pic>
        <p:nvPicPr>
          <p:cNvPr id="5" name="Immagine 4" descr="Schermata 2018-09-20 alle 12.02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08" y="3429001"/>
            <a:ext cx="3221726" cy="3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9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54799" y="335845"/>
            <a:ext cx="8260104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Environmental</a:t>
            </a:r>
            <a:r>
              <a:rPr lang="it-IT" sz="2000" b="1" dirty="0"/>
              <a:t> </a:t>
            </a:r>
            <a:r>
              <a:rPr lang="it-IT" sz="2000" b="1" dirty="0" err="1"/>
              <a:t>Factors</a:t>
            </a:r>
            <a:endParaRPr lang="it-IT" sz="2000" b="1" dirty="0"/>
          </a:p>
          <a:p>
            <a:endParaRPr lang="it-IT" dirty="0"/>
          </a:p>
          <a:p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exposures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the </a:t>
            </a:r>
            <a:r>
              <a:rPr lang="it-IT" dirty="0" err="1"/>
              <a:t>dominant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common </a:t>
            </a:r>
            <a:r>
              <a:rPr lang="it-IT" dirty="0" err="1"/>
              <a:t>cancers</a:t>
            </a:r>
            <a:r>
              <a:rPr lang="it-IT" dirty="0"/>
              <a:t>, </a:t>
            </a:r>
            <a:r>
              <a:rPr lang="it-IT" dirty="0" err="1"/>
              <a:t>suggesting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 high </a:t>
            </a:r>
            <a:r>
              <a:rPr lang="it-IT" dirty="0" err="1"/>
              <a:t>fraction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are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preventable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i="1" dirty="0" err="1"/>
              <a:t>Diet</a:t>
            </a:r>
            <a:r>
              <a:rPr lang="it-IT" i="1" dirty="0"/>
              <a:t>.</a:t>
            </a:r>
            <a:r>
              <a:rPr lang="it-IT" dirty="0"/>
              <a:t>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diet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implicated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predisposing</a:t>
            </a:r>
            <a:r>
              <a:rPr lang="it-IT" dirty="0"/>
              <a:t> </a:t>
            </a:r>
            <a:r>
              <a:rPr lang="it-IT" dirty="0" err="1"/>
              <a:t>influences</a:t>
            </a:r>
            <a:r>
              <a:rPr lang="it-IT" dirty="0"/>
              <a:t>. More </a:t>
            </a:r>
            <a:r>
              <a:rPr lang="it-IT" dirty="0" err="1"/>
              <a:t>broadly</a:t>
            </a:r>
            <a:r>
              <a:rPr lang="it-IT" dirty="0"/>
              <a:t>, </a:t>
            </a:r>
            <a:r>
              <a:rPr lang="it-IT" dirty="0" err="1"/>
              <a:t>obesity</a:t>
            </a:r>
            <a:r>
              <a:rPr lang="it-IT" dirty="0"/>
              <a:t>,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epidemic</a:t>
            </a:r>
            <a:r>
              <a:rPr lang="it-IT" dirty="0"/>
              <a:t> in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a </a:t>
            </a:r>
            <a:r>
              <a:rPr lang="it-IT" dirty="0" err="1"/>
              <a:t>modestly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. </a:t>
            </a:r>
          </a:p>
          <a:p>
            <a:r>
              <a:rPr lang="it-IT" b="1" i="1" dirty="0"/>
              <a:t>Smoking</a:t>
            </a:r>
            <a:r>
              <a:rPr lang="it-IT" i="1" dirty="0"/>
              <a:t>.</a:t>
            </a:r>
            <a:r>
              <a:rPr lang="it-IT" dirty="0"/>
              <a:t> Smoking,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cigarettes</a:t>
            </a:r>
            <a:r>
              <a:rPr lang="it-IT" dirty="0"/>
              <a:t>,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implicated</a:t>
            </a:r>
            <a:r>
              <a:rPr lang="it-IT" dirty="0"/>
              <a:t> in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mouth</a:t>
            </a:r>
            <a:r>
              <a:rPr lang="it-IT" dirty="0"/>
              <a:t>, </a:t>
            </a:r>
            <a:r>
              <a:rPr lang="it-IT" dirty="0" err="1"/>
              <a:t>pharynx</a:t>
            </a:r>
            <a:r>
              <a:rPr lang="it-IT" dirty="0"/>
              <a:t>, </a:t>
            </a:r>
            <a:r>
              <a:rPr lang="it-IT" dirty="0" err="1"/>
              <a:t>larynx</a:t>
            </a:r>
            <a:r>
              <a:rPr lang="it-IT" dirty="0"/>
              <a:t>, </a:t>
            </a:r>
            <a:r>
              <a:rPr lang="it-IT" dirty="0" err="1"/>
              <a:t>esophagus</a:t>
            </a:r>
            <a:r>
              <a:rPr lang="it-IT" dirty="0"/>
              <a:t>, pancreas, </a:t>
            </a:r>
            <a:r>
              <a:rPr lang="it-IT" dirty="0" err="1"/>
              <a:t>bladder</a:t>
            </a:r>
            <a:r>
              <a:rPr lang="it-IT" dirty="0"/>
              <a:t>, and,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, the </a:t>
            </a:r>
            <a:r>
              <a:rPr lang="it-IT" dirty="0" err="1"/>
              <a:t>lung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90%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are 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smoking.</a:t>
            </a:r>
          </a:p>
          <a:p>
            <a:r>
              <a:rPr lang="it-IT" b="1" i="1" dirty="0" err="1"/>
              <a:t>Alcohol</a:t>
            </a:r>
            <a:r>
              <a:rPr lang="it-IT" b="1" i="1" dirty="0"/>
              <a:t> </a:t>
            </a:r>
            <a:r>
              <a:rPr lang="it-IT" b="1" i="1" dirty="0" err="1"/>
              <a:t>consumption</a:t>
            </a:r>
            <a:r>
              <a:rPr lang="it-IT" i="1" dirty="0"/>
              <a:t>.</a:t>
            </a:r>
            <a:r>
              <a:rPr lang="it-IT" dirty="0"/>
              <a:t> </a:t>
            </a:r>
            <a:r>
              <a:rPr lang="it-IT" dirty="0" err="1"/>
              <a:t>Alcohol</a:t>
            </a:r>
            <a:r>
              <a:rPr lang="it-IT" dirty="0"/>
              <a:t> </a:t>
            </a:r>
            <a:r>
              <a:rPr lang="it-IT" dirty="0" err="1"/>
              <a:t>abuse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oropharynx</a:t>
            </a:r>
            <a:r>
              <a:rPr lang="it-IT" dirty="0"/>
              <a:t>, </a:t>
            </a:r>
            <a:r>
              <a:rPr lang="it-IT" dirty="0" err="1"/>
              <a:t>larynx</a:t>
            </a:r>
            <a:r>
              <a:rPr lang="it-IT" dirty="0"/>
              <a:t>, </a:t>
            </a:r>
            <a:r>
              <a:rPr lang="it-IT" dirty="0" err="1"/>
              <a:t>esophagus</a:t>
            </a:r>
            <a:r>
              <a:rPr lang="it-IT" dirty="0"/>
              <a:t>, and (due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alcoholic</a:t>
            </a:r>
            <a:r>
              <a:rPr lang="it-IT" dirty="0"/>
              <a:t> </a:t>
            </a:r>
            <a:r>
              <a:rPr lang="it-IT" dirty="0" err="1"/>
              <a:t>cirrhosis</a:t>
            </a:r>
            <a:r>
              <a:rPr lang="it-IT" dirty="0"/>
              <a:t>) </a:t>
            </a:r>
            <a:r>
              <a:rPr lang="it-IT" dirty="0" err="1"/>
              <a:t>liver</a:t>
            </a:r>
            <a:r>
              <a:rPr lang="it-IT" dirty="0"/>
              <a:t>. </a:t>
            </a:r>
            <a:r>
              <a:rPr lang="it-IT" dirty="0" err="1"/>
              <a:t>Moreover</a:t>
            </a:r>
            <a:r>
              <a:rPr lang="it-IT" dirty="0"/>
              <a:t>, </a:t>
            </a:r>
            <a:r>
              <a:rPr lang="it-IT" dirty="0" err="1"/>
              <a:t>alcohol</a:t>
            </a:r>
            <a:r>
              <a:rPr lang="it-IT" dirty="0"/>
              <a:t> and </a:t>
            </a:r>
            <a:r>
              <a:rPr lang="it-IT" dirty="0" err="1"/>
              <a:t>tobacco</a:t>
            </a:r>
            <a:r>
              <a:rPr lang="it-IT" dirty="0"/>
              <a:t> smoking </a:t>
            </a:r>
            <a:r>
              <a:rPr lang="it-IT" dirty="0" err="1"/>
              <a:t>synergistically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the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upper </a:t>
            </a:r>
            <a:r>
              <a:rPr lang="it-IT" dirty="0" err="1"/>
              <a:t>airways</a:t>
            </a:r>
            <a:r>
              <a:rPr lang="it-IT" dirty="0"/>
              <a:t> and upper digestive </a:t>
            </a:r>
            <a:r>
              <a:rPr lang="it-IT" dirty="0" err="1"/>
              <a:t>tract</a:t>
            </a:r>
            <a:r>
              <a:rPr lang="it-IT" dirty="0"/>
              <a:t>.</a:t>
            </a:r>
          </a:p>
          <a:p>
            <a:r>
              <a:rPr lang="it-IT" b="1" i="1" dirty="0" err="1"/>
              <a:t>Reproductive</a:t>
            </a:r>
            <a:r>
              <a:rPr lang="it-IT" b="1" i="1" dirty="0"/>
              <a:t> </a:t>
            </a:r>
            <a:r>
              <a:rPr lang="it-IT" b="1" i="1" dirty="0" err="1"/>
              <a:t>history</a:t>
            </a:r>
            <a:r>
              <a:rPr lang="it-IT" i="1" dirty="0"/>
              <a:t>.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strong 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lifelong</a:t>
            </a:r>
            <a:r>
              <a:rPr lang="it-IT" dirty="0"/>
              <a:t> cumulative </a:t>
            </a:r>
            <a:r>
              <a:rPr lang="it-IT" dirty="0" err="1"/>
              <a:t>exposure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estrogen</a:t>
            </a:r>
            <a:r>
              <a:rPr lang="it-IT" dirty="0"/>
              <a:t> </a:t>
            </a:r>
            <a:r>
              <a:rPr lang="it-IT" dirty="0" err="1"/>
              <a:t>stimulation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unopposed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progesterone, </a:t>
            </a:r>
            <a:r>
              <a:rPr lang="it-IT" dirty="0" err="1"/>
              <a:t>increases</a:t>
            </a:r>
            <a:r>
              <a:rPr lang="it-IT" dirty="0"/>
              <a:t> the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endometrium</a:t>
            </a:r>
            <a:r>
              <a:rPr lang="it-IT" dirty="0"/>
              <a:t> and </a:t>
            </a:r>
            <a:r>
              <a:rPr lang="it-IT" dirty="0" err="1"/>
              <a:t>breast</a:t>
            </a:r>
            <a:r>
              <a:rPr lang="it-IT" dirty="0"/>
              <a:t>,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estrogen-responsive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.</a:t>
            </a:r>
          </a:p>
          <a:p>
            <a:r>
              <a:rPr lang="it-IT" b="1" i="1" dirty="0" err="1"/>
              <a:t>Infectious</a:t>
            </a:r>
            <a:r>
              <a:rPr lang="it-IT" b="1" i="1" dirty="0"/>
              <a:t> </a:t>
            </a:r>
            <a:r>
              <a:rPr lang="it-IT" b="1" i="1" dirty="0" err="1"/>
              <a:t>agents</a:t>
            </a:r>
            <a:r>
              <a:rPr lang="it-IT" i="1" dirty="0"/>
              <a:t>.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estimated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infectious</a:t>
            </a:r>
            <a:r>
              <a:rPr lang="it-IT" dirty="0"/>
              <a:t> </a:t>
            </a:r>
            <a:r>
              <a:rPr lang="it-IT" dirty="0" err="1"/>
              <a:t>agents</a:t>
            </a:r>
            <a:r>
              <a:rPr lang="it-IT" dirty="0"/>
              <a:t> cause </a:t>
            </a:r>
            <a:r>
              <a:rPr lang="it-IT" dirty="0" err="1"/>
              <a:t>approximately</a:t>
            </a:r>
            <a:r>
              <a:rPr lang="it-IT" dirty="0"/>
              <a:t> 15%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 </a:t>
            </a:r>
            <a:r>
              <a:rPr lang="it-IT" dirty="0" err="1"/>
              <a:t>worldwide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2900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09-24 alle 10.57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6669741" cy="6858000"/>
          </a:xfrm>
          <a:prstGeom prst="rect">
            <a:avLst/>
          </a:prstGeom>
        </p:spPr>
      </p:pic>
      <p:pic>
        <p:nvPicPr>
          <p:cNvPr id="6" name="Immagine 5" descr="Schermata 2018-09-25 alle 09.38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598" y="455081"/>
            <a:ext cx="1755812" cy="1243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 descr="Schermata 2018-09-25 alle 09.38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599" y="2078621"/>
            <a:ext cx="1653759" cy="177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Schermata 2018-09-25 alle 09.40.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98" y="4097270"/>
            <a:ext cx="1781978" cy="256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0401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0.58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18" y="375023"/>
            <a:ext cx="5564074" cy="3848579"/>
          </a:xfrm>
          <a:prstGeom prst="rect">
            <a:avLst/>
          </a:prstGeom>
        </p:spPr>
      </p:pic>
      <p:pic>
        <p:nvPicPr>
          <p:cNvPr id="3" name="Immagine 2" descr="Schermata 2018-09-25 alle 09.42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209" y="4723013"/>
            <a:ext cx="2276799" cy="1682250"/>
          </a:xfrm>
          <a:prstGeom prst="rect">
            <a:avLst/>
          </a:prstGeom>
        </p:spPr>
      </p:pic>
      <p:pic>
        <p:nvPicPr>
          <p:cNvPr id="4" name="Immagine 3" descr="Schermata 2018-09-25 alle 09.43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651" y="4723014"/>
            <a:ext cx="1755496" cy="1794756"/>
          </a:xfrm>
          <a:prstGeom prst="rect">
            <a:avLst/>
          </a:prstGeom>
        </p:spPr>
      </p:pic>
      <p:pic>
        <p:nvPicPr>
          <p:cNvPr id="5" name="Immagine 4" descr="Schermata 2018-09-25 alle 09.44.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955" y="4807777"/>
            <a:ext cx="2268958" cy="15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76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10.55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94" y="1"/>
            <a:ext cx="5819775" cy="6858001"/>
          </a:xfrm>
          <a:prstGeom prst="rect">
            <a:avLst/>
          </a:prstGeom>
        </p:spPr>
      </p:pic>
      <p:pic>
        <p:nvPicPr>
          <p:cNvPr id="3" name="Immagine 2" descr="Schermata 2018-09-25 alle 09.46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804" y="3200697"/>
            <a:ext cx="2718778" cy="2885574"/>
          </a:xfrm>
          <a:prstGeom prst="rect">
            <a:avLst/>
          </a:prstGeom>
        </p:spPr>
      </p:pic>
      <p:pic>
        <p:nvPicPr>
          <p:cNvPr id="4" name="Immagine 3" descr="Schermata 2018-09-25 alle 09.48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804" y="847057"/>
            <a:ext cx="2854046" cy="191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5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6069" y="474345"/>
            <a:ext cx="8319862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Precursor</a:t>
            </a:r>
            <a:r>
              <a:rPr lang="it-IT" b="1" dirty="0"/>
              <a:t> </a:t>
            </a:r>
            <a:r>
              <a:rPr lang="it-IT" b="1" dirty="0" err="1"/>
              <a:t>lesions</a:t>
            </a:r>
            <a:r>
              <a:rPr lang="it-IT" b="1" dirty="0"/>
              <a:t> are </a:t>
            </a:r>
            <a:r>
              <a:rPr lang="it-IT" b="1" dirty="0" err="1"/>
              <a:t>localized</a:t>
            </a:r>
            <a:r>
              <a:rPr lang="it-IT" b="1" dirty="0"/>
              <a:t> </a:t>
            </a:r>
            <a:r>
              <a:rPr lang="it-IT" b="1" dirty="0" err="1"/>
              <a:t>disturbances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epithelial</a:t>
            </a:r>
            <a:r>
              <a:rPr lang="it-IT" b="1" dirty="0"/>
              <a:t> </a:t>
            </a:r>
            <a:r>
              <a:rPr lang="it-IT" b="1" dirty="0" err="1"/>
              <a:t>differentiation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are </a:t>
            </a:r>
            <a:r>
              <a:rPr lang="it-IT" b="1" dirty="0" err="1"/>
              <a:t>associated</a:t>
            </a:r>
            <a:r>
              <a:rPr lang="it-IT" b="1" dirty="0"/>
              <a:t>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an</a:t>
            </a:r>
            <a:r>
              <a:rPr lang="it-IT" b="1" dirty="0"/>
              <a:t> </a:t>
            </a:r>
            <a:r>
              <a:rPr lang="it-IT" b="1" dirty="0" err="1"/>
              <a:t>elevated</a:t>
            </a:r>
            <a:r>
              <a:rPr lang="it-IT" b="1" dirty="0"/>
              <a:t> </a:t>
            </a:r>
            <a:r>
              <a:rPr lang="it-IT" b="1" dirty="0" err="1"/>
              <a:t>risk</a:t>
            </a:r>
            <a:r>
              <a:rPr lang="it-IT" b="1" dirty="0"/>
              <a:t> </a:t>
            </a:r>
            <a:r>
              <a:rPr lang="it-IT" b="1" dirty="0" err="1"/>
              <a:t>for</a:t>
            </a:r>
            <a:r>
              <a:rPr lang="it-IT" b="1" dirty="0"/>
              <a:t> </a:t>
            </a:r>
            <a:r>
              <a:rPr lang="it-IT" b="1" dirty="0" err="1"/>
              <a:t>developing</a:t>
            </a:r>
            <a:r>
              <a:rPr lang="it-IT" b="1" dirty="0"/>
              <a:t> carcinoma.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arise</a:t>
            </a:r>
            <a:r>
              <a:rPr lang="it-IT" dirty="0"/>
              <a:t>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or </a:t>
            </a:r>
            <a:r>
              <a:rPr lang="it-IT" dirty="0" err="1"/>
              <a:t>hormonal</a:t>
            </a:r>
            <a:r>
              <a:rPr lang="it-IT" dirty="0"/>
              <a:t> </a:t>
            </a:r>
            <a:r>
              <a:rPr lang="it-IT" dirty="0" err="1"/>
              <a:t>disturbances</a:t>
            </a:r>
            <a:r>
              <a:rPr lang="it-IT" dirty="0"/>
              <a:t> (in </a:t>
            </a:r>
            <a:r>
              <a:rPr lang="it-IT" dirty="0" err="1"/>
              <a:t>endocrine-sensitive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), or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spontaneously</a:t>
            </a:r>
            <a:r>
              <a:rPr lang="it-IT" dirty="0"/>
              <a:t>.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analyses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precursor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possess</a:t>
            </a:r>
            <a:r>
              <a:rPr lang="it-IT" dirty="0"/>
              <a:t> some of the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progression</a:t>
            </a:r>
            <a:r>
              <a:rPr lang="it-IT" dirty="0"/>
              <a:t> to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inevitable</a:t>
            </a:r>
            <a:r>
              <a:rPr lang="it-IT" dirty="0"/>
              <a:t>,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to </a:t>
            </a:r>
            <a:r>
              <a:rPr lang="it-IT" dirty="0" err="1"/>
              <a:t>recognize</a:t>
            </a:r>
            <a:r>
              <a:rPr lang="it-IT" dirty="0"/>
              <a:t> precursor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removal</a:t>
            </a:r>
            <a:r>
              <a:rPr lang="it-IT" dirty="0"/>
              <a:t> or </a:t>
            </a:r>
            <a:r>
              <a:rPr lang="it-IT" dirty="0" err="1"/>
              <a:t>reversal</a:t>
            </a:r>
            <a:r>
              <a:rPr lang="it-IT" dirty="0"/>
              <a:t> </a:t>
            </a:r>
            <a:r>
              <a:rPr lang="it-IT" dirty="0" err="1"/>
              <a:t>lowers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.</a:t>
            </a:r>
          </a:p>
          <a:p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precursor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;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common are the </a:t>
            </a:r>
            <a:r>
              <a:rPr lang="it-IT" dirty="0" err="1"/>
              <a:t>following</a:t>
            </a:r>
            <a:r>
              <a:rPr lang="it-IT" dirty="0"/>
              <a:t>:</a:t>
            </a:r>
          </a:p>
          <a:p>
            <a:r>
              <a:rPr lang="it-IT" dirty="0"/>
              <a:t>  </a:t>
            </a:r>
          </a:p>
          <a:p>
            <a:r>
              <a:rPr lang="it-IT" dirty="0"/>
              <a:t>    </a:t>
            </a:r>
            <a:r>
              <a:rPr lang="it-IT" b="1" dirty="0" err="1"/>
              <a:t>Squamous</a:t>
            </a:r>
            <a:r>
              <a:rPr lang="it-IT" b="1" dirty="0"/>
              <a:t> metaplasia and </a:t>
            </a:r>
            <a:r>
              <a:rPr lang="it-IT" b="1" dirty="0" err="1"/>
              <a:t>dysplasia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bronchial</a:t>
            </a:r>
            <a:r>
              <a:rPr lang="it-IT" b="1" dirty="0"/>
              <a:t> mucosa</a:t>
            </a:r>
            <a:r>
              <a:rPr lang="it-IT" dirty="0"/>
              <a:t>, </a:t>
            </a:r>
            <a:r>
              <a:rPr lang="it-IT" dirty="0" err="1"/>
              <a:t>seen</a:t>
            </a:r>
            <a:r>
              <a:rPr lang="it-IT" dirty="0"/>
              <a:t> in in </a:t>
            </a:r>
            <a:r>
              <a:rPr lang="it-IT" dirty="0" err="1"/>
              <a:t>habitual</a:t>
            </a:r>
            <a:r>
              <a:rPr lang="it-IT" dirty="0"/>
              <a:t> </a:t>
            </a:r>
            <a:r>
              <a:rPr lang="it-IT" dirty="0" err="1"/>
              <a:t>smokers—a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carcinoma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b="1" dirty="0" err="1"/>
              <a:t>Endometrial</a:t>
            </a:r>
            <a:r>
              <a:rPr lang="it-IT" b="1" dirty="0"/>
              <a:t> </a:t>
            </a:r>
            <a:r>
              <a:rPr lang="it-IT" b="1" dirty="0" err="1"/>
              <a:t>hyperplasia</a:t>
            </a:r>
            <a:r>
              <a:rPr lang="it-IT" b="1" dirty="0"/>
              <a:t> and </a:t>
            </a:r>
            <a:r>
              <a:rPr lang="it-IT" b="1" dirty="0" err="1"/>
              <a:t>dysplasia</a:t>
            </a:r>
            <a:r>
              <a:rPr lang="it-IT" dirty="0"/>
              <a:t>, </a:t>
            </a:r>
            <a:r>
              <a:rPr lang="it-IT" dirty="0" err="1"/>
              <a:t>seen</a:t>
            </a:r>
            <a:r>
              <a:rPr lang="it-IT" dirty="0"/>
              <a:t> in women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unopposed</a:t>
            </a:r>
            <a:r>
              <a:rPr lang="it-IT" dirty="0"/>
              <a:t> </a:t>
            </a:r>
            <a:r>
              <a:rPr lang="it-IT" dirty="0" err="1"/>
              <a:t>estrogenic</a:t>
            </a:r>
            <a:r>
              <a:rPr lang="it-IT" dirty="0"/>
              <a:t> </a:t>
            </a:r>
            <a:r>
              <a:rPr lang="it-IT" dirty="0" err="1"/>
              <a:t>stimulation—a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endometrial</a:t>
            </a:r>
            <a:r>
              <a:rPr lang="it-IT" dirty="0"/>
              <a:t> carcinoma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b="1" dirty="0" err="1"/>
              <a:t>Leukoplakia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oral</a:t>
            </a:r>
            <a:r>
              <a:rPr lang="it-IT" b="1" dirty="0"/>
              <a:t> </a:t>
            </a:r>
            <a:r>
              <a:rPr lang="it-IT" b="1" dirty="0" err="1"/>
              <a:t>cavity</a:t>
            </a:r>
            <a:r>
              <a:rPr lang="it-IT" b="1" dirty="0"/>
              <a:t>, vulva, and </a:t>
            </a:r>
            <a:r>
              <a:rPr lang="it-IT" b="1" dirty="0" err="1"/>
              <a:t>penis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progress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squamous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carcinoma</a:t>
            </a:r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b="1" dirty="0" err="1"/>
              <a:t>Villous</a:t>
            </a:r>
            <a:r>
              <a:rPr lang="it-IT" b="1" dirty="0"/>
              <a:t> adenoma </a:t>
            </a:r>
            <a:r>
              <a:rPr lang="it-IT" b="1" dirty="0" err="1"/>
              <a:t>of</a:t>
            </a:r>
            <a:r>
              <a:rPr lang="it-IT" b="1" dirty="0"/>
              <a:t> the colon</a:t>
            </a:r>
            <a:r>
              <a:rPr lang="it-IT" dirty="0"/>
              <a:t>,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a high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progression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colorectal</a:t>
            </a:r>
            <a:r>
              <a:rPr lang="it-IT" dirty="0"/>
              <a:t> carcinoma</a:t>
            </a:r>
          </a:p>
        </p:txBody>
      </p:sp>
    </p:spTree>
    <p:extLst>
      <p:ext uri="{BB962C8B-B14F-4D97-AF65-F5344CB8AC3E}">
        <p14:creationId xmlns:p14="http://schemas.microsoft.com/office/powerpoint/2010/main" val="1652506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3205" y="474345"/>
            <a:ext cx="390484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000" b="1" dirty="0" err="1"/>
              <a:t>Cancer</a:t>
            </a:r>
            <a:r>
              <a:rPr lang="it-IT" sz="2000" b="1" dirty="0"/>
              <a:t> </a:t>
            </a:r>
            <a:r>
              <a:rPr lang="it-IT" sz="2000" b="1" dirty="0" err="1"/>
              <a:t>Genetics</a:t>
            </a:r>
            <a:endParaRPr lang="it-IT" sz="2000" b="1" dirty="0"/>
          </a:p>
          <a:p>
            <a:endParaRPr lang="it-IT" dirty="0"/>
          </a:p>
          <a:p>
            <a:r>
              <a:rPr lang="it-IT" dirty="0"/>
              <a:t>    </a:t>
            </a:r>
            <a:r>
              <a:rPr lang="it-IT" b="1" dirty="0" err="1"/>
              <a:t>Oncogenes</a:t>
            </a:r>
            <a:r>
              <a:rPr lang="it-IT" b="1" dirty="0"/>
              <a:t> </a:t>
            </a:r>
            <a:r>
              <a:rPr lang="it-IT" dirty="0"/>
              <a:t>are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induce a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phenotype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expressed</a:t>
            </a:r>
            <a:r>
              <a:rPr lang="it-IT" dirty="0"/>
              <a:t> in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promoting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. A major </a:t>
            </a:r>
            <a:r>
              <a:rPr lang="it-IT" dirty="0" err="1"/>
              <a:t>discovery</a:t>
            </a:r>
            <a:r>
              <a:rPr lang="it-IT" dirty="0"/>
              <a:t> in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the </a:t>
            </a:r>
            <a:r>
              <a:rPr lang="it-IT" dirty="0" err="1"/>
              <a:t>realization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oncogenes</a:t>
            </a:r>
            <a:r>
              <a:rPr lang="it-IT" dirty="0"/>
              <a:t> are </a:t>
            </a:r>
            <a:r>
              <a:rPr lang="it-IT" dirty="0" err="1"/>
              <a:t>mutated</a:t>
            </a:r>
            <a:r>
              <a:rPr lang="it-IT" dirty="0"/>
              <a:t> or </a:t>
            </a:r>
            <a:r>
              <a:rPr lang="it-IT" dirty="0" err="1"/>
              <a:t>overexpressed</a:t>
            </a:r>
            <a:r>
              <a:rPr lang="it-IT" dirty="0"/>
              <a:t> </a:t>
            </a:r>
            <a:r>
              <a:rPr lang="it-IT" dirty="0" err="1"/>
              <a:t>versions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proto-oncogenes</a:t>
            </a:r>
            <a:r>
              <a:rPr lang="it-IT" dirty="0"/>
              <a:t>.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oncogenes</a:t>
            </a:r>
            <a:r>
              <a:rPr lang="it-IT" dirty="0"/>
              <a:t> </a:t>
            </a:r>
            <a:r>
              <a:rPr lang="it-IT" dirty="0" err="1"/>
              <a:t>encode</a:t>
            </a:r>
            <a:r>
              <a:rPr lang="it-IT" dirty="0"/>
              <a:t>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,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participate</a:t>
            </a:r>
            <a:r>
              <a:rPr lang="it-IT" dirty="0"/>
              <a:t> in </a:t>
            </a:r>
            <a:r>
              <a:rPr lang="it-IT" dirty="0" err="1"/>
              <a:t>pro-growth</a:t>
            </a:r>
            <a:r>
              <a:rPr lang="it-IT" dirty="0"/>
              <a:t> </a:t>
            </a:r>
            <a:r>
              <a:rPr lang="it-IT" dirty="0" err="1"/>
              <a:t>signaling</a:t>
            </a:r>
            <a:r>
              <a:rPr lang="it-IT" dirty="0"/>
              <a:t> </a:t>
            </a:r>
            <a:r>
              <a:rPr lang="it-IT" dirty="0" err="1"/>
              <a:t>pathways</a:t>
            </a:r>
            <a:r>
              <a:rPr lang="it-IT" dirty="0"/>
              <a:t>, or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enhance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considered</a:t>
            </a:r>
            <a:r>
              <a:rPr lang="it-IT" dirty="0"/>
              <a:t> </a:t>
            </a:r>
            <a:r>
              <a:rPr lang="it-IT" dirty="0" err="1"/>
              <a:t>dominant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a </a:t>
            </a:r>
            <a:r>
              <a:rPr lang="it-IT" dirty="0" err="1"/>
              <a:t>mutation</a:t>
            </a:r>
            <a:r>
              <a:rPr lang="it-IT" dirty="0"/>
              <a:t> </a:t>
            </a:r>
            <a:r>
              <a:rPr lang="it-IT" dirty="0" err="1"/>
              <a:t>involving</a:t>
            </a:r>
            <a:r>
              <a:rPr lang="it-IT" dirty="0"/>
              <a:t> a single allele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produce a </a:t>
            </a:r>
            <a:r>
              <a:rPr lang="it-IT" dirty="0" err="1"/>
              <a:t>pro-oncogenic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</a:p>
        </p:txBody>
      </p:sp>
      <p:pic>
        <p:nvPicPr>
          <p:cNvPr id="3" name="Immagine 2" descr="Schermata 2018-09-25 alle 09.57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45" y="727716"/>
            <a:ext cx="4383304" cy="1765845"/>
          </a:xfrm>
          <a:prstGeom prst="rect">
            <a:avLst/>
          </a:prstGeom>
        </p:spPr>
      </p:pic>
      <p:pic>
        <p:nvPicPr>
          <p:cNvPr id="4" name="Immagine 3" descr="Schermata 2018-09-25 alle 09.59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45" y="2899331"/>
            <a:ext cx="4499280" cy="30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47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7853" y="612844"/>
            <a:ext cx="8134342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suppressor</a:t>
            </a:r>
            <a:r>
              <a:rPr lang="it-IT" b="1" dirty="0"/>
              <a:t> </a:t>
            </a:r>
            <a:r>
              <a:rPr lang="it-IT" b="1" dirty="0" err="1"/>
              <a:t>genes</a:t>
            </a:r>
            <a:r>
              <a:rPr lang="it-IT" b="1" dirty="0"/>
              <a:t> </a:t>
            </a:r>
            <a:r>
              <a:rPr lang="it-IT" dirty="0"/>
              <a:t>are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uncontrolled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and,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mutated</a:t>
            </a:r>
            <a:r>
              <a:rPr lang="it-IT" dirty="0"/>
              <a:t> or </a:t>
            </a:r>
            <a:r>
              <a:rPr lang="it-IT" dirty="0" err="1"/>
              <a:t>lost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a </a:t>
            </a:r>
            <a:r>
              <a:rPr lang="it-IT" dirty="0" err="1"/>
              <a:t>cell</a:t>
            </a:r>
            <a:r>
              <a:rPr lang="it-IT" dirty="0"/>
              <a:t>, </a:t>
            </a:r>
            <a:r>
              <a:rPr lang="it-IT" dirty="0" err="1"/>
              <a:t>allow</a:t>
            </a:r>
            <a:r>
              <a:rPr lang="it-IT" dirty="0"/>
              <a:t> the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phenotype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.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alleles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suppressor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must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damaged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transformation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.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suppressor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placed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general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, “</a:t>
            </a:r>
            <a:r>
              <a:rPr lang="it-IT" dirty="0" err="1"/>
              <a:t>governors</a:t>
            </a:r>
            <a:r>
              <a:rPr lang="it-IT" dirty="0"/>
              <a:t>”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brakes</a:t>
            </a:r>
            <a:r>
              <a:rPr lang="it-IT" dirty="0"/>
              <a:t> on </a:t>
            </a:r>
            <a:r>
              <a:rPr lang="it-IT" dirty="0" err="1"/>
              <a:t>cellular</a:t>
            </a:r>
            <a:r>
              <a:rPr lang="it-IT" dirty="0"/>
              <a:t> </a:t>
            </a:r>
            <a:r>
              <a:rPr lang="it-IT" dirty="0" err="1"/>
              <a:t>proliferation</a:t>
            </a:r>
            <a:r>
              <a:rPr lang="it-IT" dirty="0"/>
              <a:t>, and “</a:t>
            </a:r>
            <a:r>
              <a:rPr lang="it-IT" dirty="0" err="1"/>
              <a:t>guardians</a:t>
            </a:r>
            <a:r>
              <a:rPr lang="it-IT" dirty="0"/>
              <a:t>”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sensing</a:t>
            </a:r>
            <a:r>
              <a:rPr lang="it-IT" dirty="0"/>
              <a:t> </a:t>
            </a:r>
            <a:r>
              <a:rPr lang="it-IT" dirty="0" err="1"/>
              <a:t>genomic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. Some </a:t>
            </a:r>
            <a:r>
              <a:rPr lang="it-IT" dirty="0" err="1"/>
              <a:t>guardian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initiate</a:t>
            </a:r>
            <a:r>
              <a:rPr lang="it-IT" dirty="0"/>
              <a:t> and </a:t>
            </a:r>
            <a:r>
              <a:rPr lang="it-IT" dirty="0" err="1"/>
              <a:t>choreograph</a:t>
            </a:r>
            <a:r>
              <a:rPr lang="it-IT" dirty="0"/>
              <a:t> a </a:t>
            </a:r>
            <a:r>
              <a:rPr lang="it-IT" dirty="0" err="1"/>
              <a:t>complex</a:t>
            </a:r>
            <a:r>
              <a:rPr lang="it-IT" dirty="0"/>
              <a:t> “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control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”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cessation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proliferation</a:t>
            </a:r>
            <a:r>
              <a:rPr lang="it-IT" dirty="0"/>
              <a:t> or,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too</a:t>
            </a:r>
            <a:r>
              <a:rPr lang="it-IT" dirty="0"/>
              <a:t>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repaired</a:t>
            </a:r>
            <a:r>
              <a:rPr lang="it-IT" dirty="0"/>
              <a:t>, or induce </a:t>
            </a:r>
            <a:r>
              <a:rPr lang="it-IT" dirty="0" err="1"/>
              <a:t>apoptosis</a:t>
            </a:r>
            <a:r>
              <a:rPr lang="it-IT" dirty="0"/>
              <a:t>.</a:t>
            </a:r>
          </a:p>
          <a:p>
            <a:r>
              <a:rPr lang="it-IT" dirty="0"/>
              <a:t>   </a:t>
            </a:r>
          </a:p>
          <a:p>
            <a:r>
              <a:rPr lang="it-IT" dirty="0"/>
              <a:t>    </a:t>
            </a:r>
            <a:r>
              <a:rPr lang="it-IT" b="1" dirty="0" err="1"/>
              <a:t>Genes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regulate</a:t>
            </a:r>
            <a:r>
              <a:rPr lang="it-IT" b="1" dirty="0"/>
              <a:t> </a:t>
            </a:r>
            <a:r>
              <a:rPr lang="it-IT" b="1" dirty="0" err="1"/>
              <a:t>apoptosis</a:t>
            </a:r>
            <a:r>
              <a:rPr lang="it-IT" b="1" dirty="0"/>
              <a:t>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enhancing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, </a:t>
            </a:r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stimulating</a:t>
            </a:r>
            <a:r>
              <a:rPr lang="it-IT" dirty="0"/>
              <a:t> </a:t>
            </a:r>
            <a:r>
              <a:rPr lang="it-IT" dirty="0" err="1"/>
              <a:t>proliferation</a:t>
            </a:r>
            <a:r>
              <a:rPr lang="it-IT" dirty="0"/>
              <a:t> per se. </a:t>
            </a:r>
            <a:r>
              <a:rPr lang="it-IT" dirty="0" err="1"/>
              <a:t>Understandably</a:t>
            </a:r>
            <a:r>
              <a:rPr lang="it-IT" dirty="0"/>
              <a:t>,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apoptosis</a:t>
            </a:r>
            <a:r>
              <a:rPr lang="it-IT" dirty="0"/>
              <a:t> are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overexpressed</a:t>
            </a:r>
            <a:r>
              <a:rPr lang="it-IT" dirty="0"/>
              <a:t> in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whereas</a:t>
            </a:r>
            <a:r>
              <a:rPr lang="it-IT" dirty="0"/>
              <a:t>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apoptosis</a:t>
            </a:r>
            <a:r>
              <a:rPr lang="it-IT" dirty="0"/>
              <a:t> </a:t>
            </a:r>
            <a:r>
              <a:rPr lang="it-IT" dirty="0" err="1"/>
              <a:t>tend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underexpressed</a:t>
            </a:r>
            <a:r>
              <a:rPr lang="it-IT" dirty="0"/>
              <a:t> or </a:t>
            </a:r>
            <a:r>
              <a:rPr lang="it-IT" dirty="0" err="1"/>
              <a:t>functionally</a:t>
            </a:r>
            <a:r>
              <a:rPr lang="it-IT" dirty="0"/>
              <a:t> </a:t>
            </a:r>
            <a:r>
              <a:rPr lang="it-IT" dirty="0" err="1"/>
              <a:t>inactivated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.</a:t>
            </a:r>
          </a:p>
          <a:p>
            <a:r>
              <a:rPr lang="it-IT" dirty="0"/>
              <a:t>    </a:t>
            </a:r>
          </a:p>
          <a:p>
            <a:r>
              <a:rPr lang="it-IT" dirty="0"/>
              <a:t>   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list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added</a:t>
            </a:r>
            <a:r>
              <a:rPr lang="it-IT" dirty="0"/>
              <a:t> </a:t>
            </a:r>
            <a:r>
              <a:rPr lang="it-IT" b="1" dirty="0" err="1"/>
              <a:t>genes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regulate</a:t>
            </a:r>
            <a:r>
              <a:rPr lang="it-IT" b="1" dirty="0"/>
              <a:t> </a:t>
            </a:r>
            <a:r>
              <a:rPr lang="it-IT" b="1" dirty="0" err="1"/>
              <a:t>interactions</a:t>
            </a:r>
            <a:r>
              <a:rPr lang="it-IT" b="1" dirty="0"/>
              <a:t> </a:t>
            </a:r>
            <a:r>
              <a:rPr lang="it-IT" b="1" dirty="0" err="1"/>
              <a:t>between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 and </a:t>
            </a:r>
            <a:r>
              <a:rPr lang="it-IT" b="1" dirty="0" err="1"/>
              <a:t>host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recurrently</a:t>
            </a:r>
            <a:r>
              <a:rPr lang="it-IT" dirty="0"/>
              <a:t> </a:t>
            </a:r>
            <a:r>
              <a:rPr lang="it-IT" dirty="0" err="1"/>
              <a:t>mutated</a:t>
            </a:r>
            <a:r>
              <a:rPr lang="it-IT" dirty="0"/>
              <a:t> or </a:t>
            </a:r>
            <a:r>
              <a:rPr lang="it-IT" dirty="0" err="1"/>
              <a:t>functionally</a:t>
            </a:r>
            <a:r>
              <a:rPr lang="it-IT" dirty="0"/>
              <a:t> </a:t>
            </a:r>
            <a:r>
              <a:rPr lang="it-IT" dirty="0" err="1"/>
              <a:t>altered</a:t>
            </a:r>
            <a:r>
              <a:rPr lang="it-IT" dirty="0"/>
              <a:t> in </a:t>
            </a:r>
            <a:r>
              <a:rPr lang="it-IT" dirty="0" err="1"/>
              <a:t>certain</a:t>
            </a:r>
            <a:r>
              <a:rPr lang="it-IT" dirty="0"/>
              <a:t> </a:t>
            </a:r>
            <a:r>
              <a:rPr lang="it-IT" dirty="0" err="1"/>
              <a:t>cancers</a:t>
            </a:r>
            <a:r>
              <a:rPr lang="it-IT" dirty="0"/>
              <a:t>.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are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enhance</a:t>
            </a:r>
            <a:r>
              <a:rPr lang="it-IT" dirty="0"/>
              <a:t> or </a:t>
            </a:r>
            <a:r>
              <a:rPr lang="it-IT" dirty="0" err="1"/>
              <a:t>inhibit</a:t>
            </a:r>
            <a:r>
              <a:rPr lang="it-IT" dirty="0"/>
              <a:t> </a:t>
            </a:r>
            <a:r>
              <a:rPr lang="it-IT" dirty="0" err="1"/>
              <a:t>recognition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host</a:t>
            </a:r>
            <a:r>
              <a:rPr lang="it-IT" dirty="0"/>
              <a:t> immune system.</a:t>
            </a:r>
          </a:p>
        </p:txBody>
      </p:sp>
    </p:spTree>
    <p:extLst>
      <p:ext uri="{BB962C8B-B14F-4D97-AF65-F5344CB8AC3E}">
        <p14:creationId xmlns:p14="http://schemas.microsoft.com/office/powerpoint/2010/main" val="414806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5 alle 10.00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8" y="88900"/>
            <a:ext cx="6464300" cy="6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5 alle 10.0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3" y="158750"/>
            <a:ext cx="66929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62175" y="579720"/>
            <a:ext cx="8246597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tumors</a:t>
            </a:r>
            <a:r>
              <a:rPr lang="it-IT" sz="2400" dirty="0"/>
              <a:t>, </a:t>
            </a:r>
            <a:r>
              <a:rPr lang="it-IT" sz="2400" dirty="0" err="1"/>
              <a:t>benign</a:t>
            </a:r>
            <a:r>
              <a:rPr lang="it-IT" sz="2400" dirty="0"/>
              <a:t> and </a:t>
            </a:r>
            <a:r>
              <a:rPr lang="it-IT" sz="2400" dirty="0" err="1"/>
              <a:t>malignant</a:t>
            </a:r>
            <a:r>
              <a:rPr lang="it-IT" sz="2400" dirty="0"/>
              <a:t>,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basic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:</a:t>
            </a:r>
          </a:p>
          <a:p>
            <a:r>
              <a:rPr lang="it-IT" sz="2400" dirty="0"/>
              <a:t> </a:t>
            </a:r>
          </a:p>
          <a:p>
            <a:r>
              <a:rPr lang="it-IT" sz="2400" dirty="0"/>
              <a:t>(1) </a:t>
            </a:r>
            <a:r>
              <a:rPr lang="it-IT" sz="2400" b="1" dirty="0"/>
              <a:t>the </a:t>
            </a:r>
            <a:r>
              <a:rPr lang="it-IT" sz="2400" b="1" dirty="0" err="1"/>
              <a:t>parenchyma</a:t>
            </a:r>
            <a:r>
              <a:rPr lang="it-IT" sz="2400" dirty="0"/>
              <a:t>, made up of </a:t>
            </a:r>
            <a:r>
              <a:rPr lang="it-IT" sz="2400" dirty="0" err="1"/>
              <a:t>transformed</a:t>
            </a:r>
            <a:r>
              <a:rPr lang="it-IT" sz="2400" dirty="0"/>
              <a:t> or </a:t>
            </a:r>
            <a:r>
              <a:rPr lang="it-IT" sz="2400" dirty="0" err="1"/>
              <a:t>neoplastic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endParaRPr lang="it-IT" sz="2400" dirty="0"/>
          </a:p>
          <a:p>
            <a:r>
              <a:rPr lang="it-IT" sz="2400" dirty="0"/>
              <a:t>(2) the </a:t>
            </a:r>
            <a:r>
              <a:rPr lang="it-IT" sz="2400" dirty="0" err="1"/>
              <a:t>supporting</a:t>
            </a:r>
            <a:r>
              <a:rPr lang="it-IT" sz="2400" b="1" dirty="0"/>
              <a:t>, </a:t>
            </a:r>
            <a:r>
              <a:rPr lang="it-IT" sz="2400" b="1" dirty="0" err="1"/>
              <a:t>host-derived</a:t>
            </a:r>
            <a:r>
              <a:rPr lang="it-IT" sz="2400" b="1" dirty="0"/>
              <a:t>, non-neoplastic stroma</a:t>
            </a:r>
            <a:r>
              <a:rPr lang="it-IT" sz="2400" dirty="0"/>
              <a:t>, made up of </a:t>
            </a:r>
            <a:r>
              <a:rPr lang="it-IT" sz="2400" dirty="0" err="1"/>
              <a:t>connective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,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vessels</a:t>
            </a:r>
            <a:r>
              <a:rPr lang="it-IT" sz="2400" dirty="0"/>
              <a:t>, and </a:t>
            </a:r>
            <a:r>
              <a:rPr lang="it-IT" sz="2400" dirty="0" err="1"/>
              <a:t>host-derived</a:t>
            </a:r>
            <a:r>
              <a:rPr lang="it-IT" sz="2400" dirty="0"/>
              <a:t>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  <a:r>
              <a:rPr lang="it-IT" sz="2400" b="1" dirty="0"/>
              <a:t>The </a:t>
            </a:r>
            <a:r>
              <a:rPr lang="it-IT" sz="2400" b="1" dirty="0" err="1"/>
              <a:t>parenchyma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</a:t>
            </a:r>
            <a:r>
              <a:rPr lang="it-IT" sz="2400" b="1" dirty="0" err="1"/>
              <a:t>neoplasm</a:t>
            </a:r>
            <a:r>
              <a:rPr lang="it-IT" sz="2400" b="1" dirty="0"/>
              <a:t> </a:t>
            </a:r>
            <a:r>
              <a:rPr lang="it-IT" sz="2400" b="1" dirty="0" err="1"/>
              <a:t>largely</a:t>
            </a:r>
            <a:r>
              <a:rPr lang="it-IT" sz="2400" b="1" dirty="0"/>
              <a:t> </a:t>
            </a:r>
            <a:r>
              <a:rPr lang="it-IT" sz="2400" b="1" dirty="0" err="1"/>
              <a:t>determines</a:t>
            </a:r>
            <a:r>
              <a:rPr lang="it-IT" sz="2400" b="1" dirty="0"/>
              <a:t> </a:t>
            </a:r>
            <a:r>
              <a:rPr lang="it-IT" sz="2400" b="1" dirty="0" err="1"/>
              <a:t>its</a:t>
            </a:r>
            <a:r>
              <a:rPr lang="it-IT" sz="2400" b="1" dirty="0"/>
              <a:t> </a:t>
            </a:r>
            <a:r>
              <a:rPr lang="it-IT" sz="2400" b="1" dirty="0" err="1"/>
              <a:t>biologic</a:t>
            </a:r>
            <a:r>
              <a:rPr lang="it-IT" sz="2400" b="1" dirty="0"/>
              <a:t> </a:t>
            </a:r>
            <a:r>
              <a:rPr lang="it-IT" sz="2400" b="1" dirty="0" err="1"/>
              <a:t>behavior</a:t>
            </a:r>
            <a:r>
              <a:rPr lang="it-IT" sz="2400" dirty="0"/>
              <a:t>, and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component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the </a:t>
            </a:r>
            <a:r>
              <a:rPr lang="it-IT" sz="2400" dirty="0" err="1"/>
              <a:t>tumor</a:t>
            </a:r>
            <a:r>
              <a:rPr lang="it-IT" sz="2400" dirty="0"/>
              <a:t> </a:t>
            </a:r>
            <a:r>
              <a:rPr lang="it-IT" sz="2400" dirty="0" err="1"/>
              <a:t>derives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name</a:t>
            </a:r>
            <a:r>
              <a:rPr lang="it-IT" sz="2400" dirty="0"/>
              <a:t>. The stroma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crucial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the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neoplasm</a:t>
            </a:r>
            <a:r>
              <a:rPr lang="it-IT" sz="2400" dirty="0"/>
              <a:t>, </a:t>
            </a:r>
            <a:r>
              <a:rPr lang="it-IT" sz="2400" dirty="0" err="1"/>
              <a:t>since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carries</a:t>
            </a:r>
            <a:r>
              <a:rPr lang="it-IT" sz="2400" dirty="0"/>
              <a:t> the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 and </a:t>
            </a:r>
            <a:r>
              <a:rPr lang="it-IT" sz="2400" dirty="0" err="1"/>
              <a:t>provides</a:t>
            </a:r>
            <a:r>
              <a:rPr lang="it-IT" sz="2400" dirty="0"/>
              <a:t> </a:t>
            </a:r>
            <a:r>
              <a:rPr lang="it-IT" sz="2400" dirty="0" err="1"/>
              <a:t>support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the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parenchymal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 </a:t>
            </a:r>
            <a:r>
              <a:rPr lang="it-IT" sz="2400" dirty="0" err="1"/>
              <a:t>Although</a:t>
            </a:r>
            <a:r>
              <a:rPr lang="it-IT" sz="2400" dirty="0"/>
              <a:t> the </a:t>
            </a:r>
            <a:r>
              <a:rPr lang="it-IT" sz="2400" dirty="0" err="1"/>
              <a:t>biologic</a:t>
            </a:r>
            <a:r>
              <a:rPr lang="it-IT" sz="2400" dirty="0"/>
              <a:t> </a:t>
            </a:r>
            <a:r>
              <a:rPr lang="it-IT" sz="2400" dirty="0" err="1"/>
              <a:t>behavior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tumors</a:t>
            </a:r>
            <a:r>
              <a:rPr lang="it-IT" sz="2400" dirty="0"/>
              <a:t> </a:t>
            </a:r>
            <a:r>
              <a:rPr lang="it-IT" sz="2400" dirty="0" err="1"/>
              <a:t>largely</a:t>
            </a:r>
            <a:r>
              <a:rPr lang="it-IT" sz="2400" dirty="0"/>
              <a:t> </a:t>
            </a:r>
            <a:r>
              <a:rPr lang="it-IT" sz="2400" dirty="0" err="1"/>
              <a:t>reflects</a:t>
            </a:r>
            <a:r>
              <a:rPr lang="it-IT" sz="2400" dirty="0"/>
              <a:t> the </a:t>
            </a:r>
            <a:r>
              <a:rPr lang="it-IT" sz="2400" dirty="0" err="1"/>
              <a:t>behavior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parenchymal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there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a </a:t>
            </a:r>
            <a:r>
              <a:rPr lang="it-IT" sz="2400" dirty="0" err="1"/>
              <a:t>growing</a:t>
            </a:r>
            <a:r>
              <a:rPr lang="it-IT" sz="2400" dirty="0"/>
              <a:t> </a:t>
            </a:r>
            <a:r>
              <a:rPr lang="it-IT" sz="2400" dirty="0" err="1"/>
              <a:t>realization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stromal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and neoplastic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carry</a:t>
            </a:r>
            <a:r>
              <a:rPr lang="it-IT" sz="2400" dirty="0"/>
              <a:t> on a </a:t>
            </a:r>
            <a:r>
              <a:rPr lang="it-IT" sz="2400" b="1" dirty="0" err="1"/>
              <a:t>two-way</a:t>
            </a:r>
            <a:r>
              <a:rPr lang="it-IT" sz="2400" b="1" dirty="0"/>
              <a:t> </a:t>
            </a:r>
            <a:r>
              <a:rPr lang="it-IT" sz="2400" b="1" dirty="0" err="1"/>
              <a:t>conversation</a:t>
            </a:r>
            <a:r>
              <a:rPr lang="it-IT" sz="2400" b="1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influences</a:t>
            </a:r>
            <a:r>
              <a:rPr lang="it-IT" sz="2400" dirty="0"/>
              <a:t> the </a:t>
            </a:r>
            <a:r>
              <a:rPr lang="it-IT" sz="2400" dirty="0" err="1"/>
              <a:t>growth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tumor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626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64610" y="335845"/>
            <a:ext cx="8492896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Some gene </a:t>
            </a:r>
            <a:r>
              <a:rPr lang="it-IT" b="1" dirty="0" err="1"/>
              <a:t>rearrangements</a:t>
            </a:r>
            <a:r>
              <a:rPr lang="it-IT" b="1" dirty="0"/>
              <a:t> </a:t>
            </a:r>
            <a:r>
              <a:rPr lang="it-IT" b="1" dirty="0" err="1"/>
              <a:t>result</a:t>
            </a:r>
            <a:r>
              <a:rPr lang="it-IT" b="1" dirty="0"/>
              <a:t> in </a:t>
            </a:r>
            <a:r>
              <a:rPr lang="it-IT" b="1" dirty="0" err="1"/>
              <a:t>overexpression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proto-oncogenes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removing</a:t>
            </a:r>
            <a:r>
              <a:rPr lang="it-IT" b="1" dirty="0"/>
              <a:t> </a:t>
            </a:r>
            <a:r>
              <a:rPr lang="it-IT" b="1" dirty="0" err="1"/>
              <a:t>them</a:t>
            </a:r>
            <a:r>
              <a:rPr lang="it-IT" b="1" dirty="0"/>
              <a:t> </a:t>
            </a:r>
            <a:r>
              <a:rPr lang="it-IT" b="1" dirty="0" err="1"/>
              <a:t>from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normal</a:t>
            </a:r>
            <a:r>
              <a:rPr lang="it-IT" b="1" dirty="0"/>
              <a:t> </a:t>
            </a:r>
            <a:r>
              <a:rPr lang="it-IT" b="1" dirty="0" err="1"/>
              <a:t>regulatory</a:t>
            </a:r>
            <a:r>
              <a:rPr lang="it-IT" b="1" dirty="0"/>
              <a:t> </a:t>
            </a:r>
            <a:r>
              <a:rPr lang="it-IT" b="1" dirty="0" err="1"/>
              <a:t>elements</a:t>
            </a:r>
            <a:r>
              <a:rPr lang="it-IT" b="1" dirty="0"/>
              <a:t> and </a:t>
            </a:r>
            <a:r>
              <a:rPr lang="it-IT" b="1" dirty="0" err="1"/>
              <a:t>placing</a:t>
            </a:r>
            <a:r>
              <a:rPr lang="it-IT" b="1" dirty="0"/>
              <a:t> </a:t>
            </a:r>
            <a:r>
              <a:rPr lang="it-IT" b="1" dirty="0" err="1"/>
              <a:t>them</a:t>
            </a:r>
            <a:r>
              <a:rPr lang="it-IT" b="1" dirty="0"/>
              <a:t> under </a:t>
            </a:r>
            <a:r>
              <a:rPr lang="it-IT" b="1" dirty="0" err="1"/>
              <a:t>control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an</a:t>
            </a:r>
            <a:r>
              <a:rPr lang="it-IT" b="1" dirty="0"/>
              <a:t> inappropriate, </a:t>
            </a:r>
            <a:r>
              <a:rPr lang="it-IT" b="1" dirty="0" err="1"/>
              <a:t>highly</a:t>
            </a:r>
            <a:r>
              <a:rPr lang="it-IT" b="1" dirty="0"/>
              <a:t> </a:t>
            </a:r>
            <a:r>
              <a:rPr lang="it-IT" b="1" dirty="0" err="1"/>
              <a:t>active</a:t>
            </a:r>
            <a:r>
              <a:rPr lang="it-IT" b="1" dirty="0"/>
              <a:t> promoter or </a:t>
            </a:r>
            <a:r>
              <a:rPr lang="it-IT" b="1" dirty="0" err="1"/>
              <a:t>enhancer</a:t>
            </a:r>
            <a:r>
              <a:rPr lang="it-IT" b="1" dirty="0"/>
              <a:t>.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kinds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lymphoma</a:t>
            </a:r>
            <a:r>
              <a:rPr lang="it-IT" dirty="0"/>
              <a:t> </a:t>
            </a:r>
            <a:r>
              <a:rPr lang="it-IT" dirty="0" err="1"/>
              <a:t>provide</a:t>
            </a:r>
            <a:r>
              <a:rPr lang="it-IT" dirty="0"/>
              <a:t> illustrative </a:t>
            </a:r>
            <a:r>
              <a:rPr lang="it-IT" dirty="0" err="1"/>
              <a:t>examples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mechanism</a:t>
            </a:r>
            <a:r>
              <a:rPr lang="it-IT" dirty="0"/>
              <a:t>. </a:t>
            </a:r>
          </a:p>
          <a:p>
            <a:r>
              <a:rPr lang="it-IT" dirty="0"/>
              <a:t>In more </a:t>
            </a:r>
            <a:r>
              <a:rPr lang="it-IT" dirty="0" err="1"/>
              <a:t>than</a:t>
            </a:r>
            <a:r>
              <a:rPr lang="it-IT" dirty="0"/>
              <a:t> 90%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b="1" dirty="0" err="1"/>
              <a:t>Burkitt</a:t>
            </a:r>
            <a:r>
              <a:rPr lang="it-IT" b="1" dirty="0"/>
              <a:t> </a:t>
            </a:r>
            <a:r>
              <a:rPr lang="it-IT" b="1" dirty="0" err="1"/>
              <a:t>lymphoma</a:t>
            </a:r>
            <a:r>
              <a:rPr lang="it-IT" dirty="0"/>
              <a:t>, the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translocation</a:t>
            </a:r>
            <a:r>
              <a:rPr lang="it-IT" dirty="0"/>
              <a:t>,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/>
              <a:t>8</a:t>
            </a:r>
            <a:r>
              <a:rPr lang="it-IT" dirty="0"/>
              <a:t> and 14,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overexpression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MYC gene on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8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juxtaposition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immunoglobulin</a:t>
            </a:r>
            <a:r>
              <a:rPr lang="it-IT" dirty="0"/>
              <a:t> </a:t>
            </a:r>
            <a:r>
              <a:rPr lang="it-IT" dirty="0" err="1"/>
              <a:t>heavy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 gene </a:t>
            </a:r>
            <a:r>
              <a:rPr lang="it-IT" dirty="0" err="1"/>
              <a:t>regulatory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on </a:t>
            </a:r>
            <a:r>
              <a:rPr lang="it-IT" dirty="0" err="1"/>
              <a:t>chromosome</a:t>
            </a:r>
            <a:r>
              <a:rPr lang="it-IT" dirty="0"/>
              <a:t> 14.</a:t>
            </a:r>
          </a:p>
          <a:p>
            <a:r>
              <a:rPr lang="it-IT" dirty="0"/>
              <a:t>In </a:t>
            </a:r>
            <a:r>
              <a:rPr lang="it-IT" b="1" dirty="0" err="1"/>
              <a:t>follicular</a:t>
            </a:r>
            <a:r>
              <a:rPr lang="it-IT" b="1" dirty="0"/>
              <a:t> </a:t>
            </a:r>
            <a:r>
              <a:rPr lang="it-IT" b="1" dirty="0" err="1"/>
              <a:t>lymphoma</a:t>
            </a:r>
            <a:r>
              <a:rPr lang="it-IT" dirty="0"/>
              <a:t>, a </a:t>
            </a:r>
            <a:r>
              <a:rPr lang="it-IT" dirty="0" err="1"/>
              <a:t>reciprocal</a:t>
            </a:r>
            <a:r>
              <a:rPr lang="it-IT" dirty="0"/>
              <a:t> </a:t>
            </a:r>
            <a:r>
              <a:rPr lang="it-IT" dirty="0" err="1"/>
              <a:t>translocation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14 and 18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overexpression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anti-apoptotic</a:t>
            </a:r>
            <a:r>
              <a:rPr lang="it-IT" dirty="0"/>
              <a:t> gene, BCL2, on </a:t>
            </a:r>
            <a:r>
              <a:rPr lang="it-IT" dirty="0" err="1"/>
              <a:t>chromosome</a:t>
            </a:r>
            <a:r>
              <a:rPr lang="it-IT" dirty="0"/>
              <a:t> 18,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immunoglobulin</a:t>
            </a:r>
            <a:r>
              <a:rPr lang="it-IT" dirty="0"/>
              <a:t> gene </a:t>
            </a:r>
            <a:r>
              <a:rPr lang="it-IT" dirty="0" err="1"/>
              <a:t>regulatory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oncogenic</a:t>
            </a:r>
            <a:r>
              <a:rPr lang="it-IT" dirty="0"/>
              <a:t> gene </a:t>
            </a:r>
            <a:r>
              <a:rPr lang="it-IT" dirty="0" err="1"/>
              <a:t>rearrangements</a:t>
            </a:r>
            <a:r>
              <a:rPr lang="it-IT" dirty="0"/>
              <a:t> create </a:t>
            </a:r>
            <a:r>
              <a:rPr lang="it-IT" dirty="0" err="1"/>
              <a:t>fusion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encoding</a:t>
            </a:r>
            <a:r>
              <a:rPr lang="it-IT" dirty="0"/>
              <a:t>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chimeric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.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notable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Philadelphia (</a:t>
            </a:r>
            <a:r>
              <a:rPr lang="it-IT" dirty="0" err="1"/>
              <a:t>Ph</a:t>
            </a:r>
            <a:r>
              <a:rPr lang="it-IT" dirty="0"/>
              <a:t>) </a:t>
            </a:r>
            <a:r>
              <a:rPr lang="it-IT" dirty="0" err="1"/>
              <a:t>chromosome</a:t>
            </a:r>
            <a:r>
              <a:rPr lang="it-IT" dirty="0"/>
              <a:t> in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leukemia</a:t>
            </a:r>
            <a:r>
              <a:rPr lang="it-IT" dirty="0"/>
              <a:t>, </a:t>
            </a:r>
            <a:r>
              <a:rPr lang="it-IT" dirty="0" err="1"/>
              <a:t>consisting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balanced</a:t>
            </a:r>
            <a:r>
              <a:rPr lang="it-IT" dirty="0"/>
              <a:t> </a:t>
            </a:r>
            <a:r>
              <a:rPr lang="it-IT" dirty="0" err="1"/>
              <a:t>reciprocal</a:t>
            </a:r>
            <a:r>
              <a:rPr lang="it-IT" dirty="0"/>
              <a:t> </a:t>
            </a:r>
            <a:r>
              <a:rPr lang="it-IT" dirty="0" err="1"/>
              <a:t>translocation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/>
              <a:t>9</a:t>
            </a:r>
            <a:r>
              <a:rPr lang="it-IT" dirty="0"/>
              <a:t> and 22. As a </a:t>
            </a:r>
            <a:r>
              <a:rPr lang="it-IT" dirty="0" err="1"/>
              <a:t>consequence</a:t>
            </a:r>
            <a:r>
              <a:rPr lang="it-IT" dirty="0"/>
              <a:t>, the derivative </a:t>
            </a:r>
            <a:r>
              <a:rPr lang="it-IT" dirty="0" err="1"/>
              <a:t>chromosome</a:t>
            </a:r>
            <a:r>
              <a:rPr lang="it-IT" dirty="0"/>
              <a:t> 22 (the Philadelphia </a:t>
            </a:r>
            <a:r>
              <a:rPr lang="it-IT" dirty="0" err="1"/>
              <a:t>chromosome</a:t>
            </a:r>
            <a:r>
              <a:rPr lang="it-IT" dirty="0"/>
              <a:t>) </a:t>
            </a:r>
            <a:r>
              <a:rPr lang="it-IT" dirty="0" err="1"/>
              <a:t>appears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cytogenetic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in more </a:t>
            </a:r>
            <a:r>
              <a:rPr lang="it-IT" dirty="0" err="1"/>
              <a:t>than</a:t>
            </a:r>
            <a:r>
              <a:rPr lang="it-IT" dirty="0"/>
              <a:t> 90%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b="1" dirty="0" err="1"/>
              <a:t>chronic</a:t>
            </a:r>
            <a:r>
              <a:rPr lang="it-IT" b="1" dirty="0"/>
              <a:t> </a:t>
            </a:r>
            <a:r>
              <a:rPr lang="it-IT" b="1" dirty="0" err="1"/>
              <a:t>myeloid</a:t>
            </a:r>
            <a:r>
              <a:rPr lang="it-IT" b="1" dirty="0"/>
              <a:t> </a:t>
            </a:r>
            <a:r>
              <a:rPr lang="it-IT" b="1" dirty="0" err="1"/>
              <a:t>leukemia</a:t>
            </a:r>
            <a:r>
              <a:rPr lang="it-IT" b="1" dirty="0"/>
              <a:t> </a:t>
            </a:r>
            <a:r>
              <a:rPr lang="it-IT" dirty="0"/>
              <a:t>and </a:t>
            </a:r>
            <a:r>
              <a:rPr lang="it-IT" dirty="0" err="1"/>
              <a:t>results</a:t>
            </a:r>
            <a:r>
              <a:rPr lang="it-IT" dirty="0"/>
              <a:t> in the </a:t>
            </a:r>
            <a:r>
              <a:rPr lang="it-IT" dirty="0" err="1"/>
              <a:t>fusion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portions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BCR gene on </a:t>
            </a:r>
            <a:r>
              <a:rPr lang="it-IT" dirty="0" err="1"/>
              <a:t>chromosome</a:t>
            </a:r>
            <a:r>
              <a:rPr lang="it-IT" dirty="0"/>
              <a:t> 22 and the ABL gene on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9</a:t>
            </a:r>
            <a:r>
              <a:rPr lang="it-IT" dirty="0"/>
              <a:t>. The </a:t>
            </a:r>
            <a:r>
              <a:rPr lang="it-IT" dirty="0" err="1"/>
              <a:t>few</a:t>
            </a:r>
            <a:r>
              <a:rPr lang="it-IT" dirty="0"/>
              <a:t> Philadelphia </a:t>
            </a:r>
            <a:r>
              <a:rPr lang="it-IT" dirty="0" err="1"/>
              <a:t>chromosome–negative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harbor</a:t>
            </a:r>
            <a:r>
              <a:rPr lang="it-IT" dirty="0"/>
              <a:t> a </a:t>
            </a:r>
            <a:r>
              <a:rPr lang="it-IT" dirty="0" err="1"/>
              <a:t>cryptic</a:t>
            </a:r>
            <a:r>
              <a:rPr lang="it-IT" dirty="0"/>
              <a:t> (</a:t>
            </a:r>
            <a:r>
              <a:rPr lang="it-IT" dirty="0" err="1"/>
              <a:t>cytogenetically</a:t>
            </a:r>
            <a:r>
              <a:rPr lang="it-IT" dirty="0"/>
              <a:t> </a:t>
            </a:r>
            <a:r>
              <a:rPr lang="it-IT" dirty="0" err="1"/>
              <a:t>silent</a:t>
            </a:r>
            <a:r>
              <a:rPr lang="it-IT" dirty="0"/>
              <a:t>) BCR-ABL </a:t>
            </a:r>
            <a:r>
              <a:rPr lang="it-IT" dirty="0" err="1"/>
              <a:t>fusion</a:t>
            </a:r>
            <a:r>
              <a:rPr lang="it-IT" dirty="0"/>
              <a:t> gene, the </a:t>
            </a:r>
            <a:r>
              <a:rPr lang="it-IT" dirty="0" err="1"/>
              <a:t>presence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sine</a:t>
            </a:r>
            <a:r>
              <a:rPr lang="it-IT" dirty="0"/>
              <a:t> qua non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leukemia</a:t>
            </a:r>
            <a:r>
              <a:rPr lang="it-IT" dirty="0"/>
              <a:t>. </a:t>
            </a:r>
            <a:r>
              <a:rPr lang="it-IT" b="1" dirty="0"/>
              <a:t>BCR-ABL </a:t>
            </a:r>
            <a:r>
              <a:rPr lang="it-IT" b="1" dirty="0" err="1"/>
              <a:t>fusion</a:t>
            </a:r>
            <a:r>
              <a:rPr lang="it-IT" b="1" dirty="0"/>
              <a:t> gene </a:t>
            </a:r>
            <a:r>
              <a:rPr lang="it-IT" b="1" dirty="0" err="1"/>
              <a:t>encodes</a:t>
            </a:r>
            <a:r>
              <a:rPr lang="it-IT" b="1" dirty="0"/>
              <a:t> a </a:t>
            </a:r>
            <a:r>
              <a:rPr lang="it-IT" b="1" dirty="0" err="1"/>
              <a:t>novel</a:t>
            </a:r>
            <a:r>
              <a:rPr lang="it-IT" b="1" dirty="0"/>
              <a:t> </a:t>
            </a:r>
            <a:r>
              <a:rPr lang="it-IT" b="1" dirty="0" err="1"/>
              <a:t>tyrosine</a:t>
            </a:r>
            <a:r>
              <a:rPr lang="it-IT" b="1" dirty="0"/>
              <a:t> </a:t>
            </a:r>
            <a:r>
              <a:rPr lang="it-IT" b="1" dirty="0" err="1"/>
              <a:t>kinase</a:t>
            </a:r>
            <a:r>
              <a:rPr lang="it-IT" b="1" dirty="0"/>
              <a:t>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potent</a:t>
            </a:r>
            <a:r>
              <a:rPr lang="it-IT" b="1" dirty="0"/>
              <a:t> </a:t>
            </a:r>
            <a:r>
              <a:rPr lang="it-IT" b="1" dirty="0" err="1"/>
              <a:t>transforming</a:t>
            </a:r>
            <a:r>
              <a:rPr lang="it-IT" b="1" dirty="0"/>
              <a:t> </a:t>
            </a:r>
            <a:r>
              <a:rPr lang="it-IT" b="1" dirty="0" err="1"/>
              <a:t>activity</a:t>
            </a:r>
            <a:r>
              <a:rPr lang="it-I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7732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9-20 alle 12.06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83" y="101600"/>
            <a:ext cx="5397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83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3582" y="458956"/>
            <a:ext cx="8491112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Gene </a:t>
            </a:r>
            <a:r>
              <a:rPr lang="it-IT" sz="2000" b="1" dirty="0" err="1"/>
              <a:t>Amplifications</a:t>
            </a:r>
            <a:endParaRPr lang="it-IT" sz="2000" b="1" dirty="0"/>
          </a:p>
          <a:p>
            <a:endParaRPr lang="it-IT" dirty="0"/>
          </a:p>
          <a:p>
            <a:r>
              <a:rPr lang="it-IT" b="1" dirty="0" err="1"/>
              <a:t>Proto-oncogenes</a:t>
            </a:r>
            <a:r>
              <a:rPr lang="it-IT" b="1" dirty="0"/>
              <a:t> </a:t>
            </a:r>
            <a:r>
              <a:rPr lang="it-IT" b="1" dirty="0" err="1"/>
              <a:t>may</a:t>
            </a:r>
            <a:r>
              <a:rPr lang="it-IT" b="1" dirty="0"/>
              <a:t> </a:t>
            </a:r>
            <a:r>
              <a:rPr lang="it-IT" b="1" dirty="0" err="1"/>
              <a:t>be</a:t>
            </a:r>
            <a:r>
              <a:rPr lang="it-IT" b="1" dirty="0"/>
              <a:t> </a:t>
            </a:r>
            <a:r>
              <a:rPr lang="it-IT" b="1" dirty="0" err="1"/>
              <a:t>converted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oncogenes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gene </a:t>
            </a:r>
            <a:r>
              <a:rPr lang="it-IT" b="1" dirty="0" err="1"/>
              <a:t>amplification</a:t>
            </a:r>
            <a:r>
              <a:rPr lang="it-IT" b="1" dirty="0"/>
              <a:t>,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consequent</a:t>
            </a:r>
            <a:r>
              <a:rPr lang="it-IT" b="1" dirty="0"/>
              <a:t> </a:t>
            </a:r>
            <a:r>
              <a:rPr lang="it-IT" b="1" dirty="0" err="1"/>
              <a:t>overexpression</a:t>
            </a:r>
            <a:r>
              <a:rPr lang="it-IT" b="1" dirty="0"/>
              <a:t> and </a:t>
            </a:r>
            <a:r>
              <a:rPr lang="it-IT" b="1" dirty="0" err="1"/>
              <a:t>hyperactivity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otherwise</a:t>
            </a:r>
            <a:r>
              <a:rPr lang="it-IT" b="1" dirty="0"/>
              <a:t> </a:t>
            </a:r>
            <a:r>
              <a:rPr lang="it-IT" b="1" dirty="0" err="1"/>
              <a:t>normal</a:t>
            </a:r>
            <a:r>
              <a:rPr lang="it-IT" b="1" dirty="0"/>
              <a:t> </a:t>
            </a:r>
            <a:r>
              <a:rPr lang="it-IT" b="1" dirty="0" err="1"/>
              <a:t>proteins</a:t>
            </a:r>
            <a:r>
              <a:rPr lang="it-IT" b="1" dirty="0"/>
              <a:t>. </a:t>
            </a:r>
            <a:r>
              <a:rPr lang="it-IT" b="1" dirty="0" err="1"/>
              <a:t>Such</a:t>
            </a:r>
            <a:r>
              <a:rPr lang="it-IT" b="1" dirty="0"/>
              <a:t> </a:t>
            </a:r>
            <a:r>
              <a:rPr lang="it-IT" b="1" dirty="0" err="1"/>
              <a:t>amplification</a:t>
            </a:r>
            <a:r>
              <a:rPr lang="it-IT" b="1" dirty="0"/>
              <a:t> </a:t>
            </a:r>
            <a:r>
              <a:rPr lang="it-IT" b="1" dirty="0" err="1"/>
              <a:t>may</a:t>
            </a:r>
            <a:r>
              <a:rPr lang="it-IT" b="1" dirty="0"/>
              <a:t> produce </a:t>
            </a:r>
            <a:r>
              <a:rPr lang="it-IT" b="1" dirty="0" err="1"/>
              <a:t>several</a:t>
            </a:r>
            <a:r>
              <a:rPr lang="it-IT" b="1" dirty="0"/>
              <a:t> </a:t>
            </a:r>
            <a:r>
              <a:rPr lang="it-IT" b="1" dirty="0" err="1"/>
              <a:t>hundred</a:t>
            </a:r>
            <a:r>
              <a:rPr lang="it-IT" b="1" dirty="0"/>
              <a:t> </a:t>
            </a:r>
            <a:r>
              <a:rPr lang="it-IT" b="1" dirty="0" err="1"/>
              <a:t>copies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gene, a </a:t>
            </a:r>
            <a:r>
              <a:rPr lang="it-IT" b="1" dirty="0" err="1"/>
              <a:t>change</a:t>
            </a:r>
            <a:r>
              <a:rPr lang="it-IT" b="1" dirty="0"/>
              <a:t> in copy </a:t>
            </a:r>
            <a:r>
              <a:rPr lang="it-IT" b="1" dirty="0" err="1"/>
              <a:t>number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can </a:t>
            </a:r>
            <a:r>
              <a:rPr lang="it-IT" b="1" dirty="0" err="1"/>
              <a:t>be</a:t>
            </a:r>
            <a:r>
              <a:rPr lang="it-IT" b="1" dirty="0"/>
              <a:t> </a:t>
            </a:r>
            <a:r>
              <a:rPr lang="it-IT" b="1" dirty="0" err="1"/>
              <a:t>readily</a:t>
            </a:r>
            <a:r>
              <a:rPr lang="it-IT" b="1" dirty="0"/>
              <a:t> </a:t>
            </a:r>
            <a:r>
              <a:rPr lang="it-IT" b="1" dirty="0" err="1"/>
              <a:t>detected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molecular</a:t>
            </a:r>
            <a:r>
              <a:rPr lang="it-IT" b="1" dirty="0"/>
              <a:t> </a:t>
            </a:r>
            <a:r>
              <a:rPr lang="it-IT" b="1" dirty="0" err="1"/>
              <a:t>hybridization</a:t>
            </a:r>
            <a:r>
              <a:rPr lang="it-IT" b="1" dirty="0"/>
              <a:t> </a:t>
            </a:r>
            <a:r>
              <a:rPr lang="it-IT" b="1" dirty="0" err="1"/>
              <a:t>with</a:t>
            </a:r>
            <a:r>
              <a:rPr lang="it-IT" b="1" dirty="0"/>
              <a:t> appropriate DNA </a:t>
            </a:r>
            <a:r>
              <a:rPr lang="it-IT" b="1" dirty="0" err="1"/>
              <a:t>probes</a:t>
            </a:r>
            <a:r>
              <a:rPr lang="it-IT" b="1" dirty="0"/>
              <a:t>. </a:t>
            </a:r>
          </a:p>
          <a:p>
            <a:endParaRPr lang="it-IT" b="1" dirty="0"/>
          </a:p>
          <a:p>
            <a:r>
              <a:rPr lang="it-IT" dirty="0"/>
              <a:t>In some </a:t>
            </a:r>
            <a:r>
              <a:rPr lang="it-IT" dirty="0" err="1"/>
              <a:t>cases</a:t>
            </a:r>
            <a:r>
              <a:rPr lang="it-IT" dirty="0"/>
              <a:t>, the </a:t>
            </a:r>
            <a:r>
              <a:rPr lang="it-IT" dirty="0" err="1"/>
              <a:t>amplified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produce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 </a:t>
            </a:r>
            <a:r>
              <a:rPr lang="it-IT" dirty="0" err="1"/>
              <a:t>microscopically</a:t>
            </a:r>
            <a:r>
              <a:rPr lang="it-IT" dirty="0"/>
              <a:t>.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mutually</a:t>
            </a:r>
            <a:r>
              <a:rPr lang="it-IT" dirty="0"/>
              <a:t> </a:t>
            </a:r>
            <a:r>
              <a:rPr lang="it-IT" dirty="0" err="1"/>
              <a:t>exclusive</a:t>
            </a:r>
            <a:r>
              <a:rPr lang="it-IT" dirty="0"/>
              <a:t> </a:t>
            </a:r>
            <a:r>
              <a:rPr lang="it-IT" dirty="0" err="1"/>
              <a:t>patterns</a:t>
            </a:r>
            <a:r>
              <a:rPr lang="it-IT" dirty="0"/>
              <a:t> are </a:t>
            </a:r>
            <a:r>
              <a:rPr lang="it-IT" dirty="0" err="1"/>
              <a:t>seen</a:t>
            </a:r>
            <a:r>
              <a:rPr lang="it-IT" dirty="0"/>
              <a:t>: multiple </a:t>
            </a:r>
            <a:r>
              <a:rPr lang="it-IT" dirty="0" err="1"/>
              <a:t>small</a:t>
            </a:r>
            <a:r>
              <a:rPr lang="it-IT" dirty="0"/>
              <a:t>, </a:t>
            </a:r>
            <a:r>
              <a:rPr lang="it-IT" dirty="0" err="1"/>
              <a:t>extrachromosomal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double</a:t>
            </a:r>
            <a:r>
              <a:rPr lang="it-IT" dirty="0"/>
              <a:t> </a:t>
            </a:r>
            <a:r>
              <a:rPr lang="it-IT" dirty="0" err="1"/>
              <a:t>minutes</a:t>
            </a:r>
            <a:r>
              <a:rPr lang="it-IT" dirty="0"/>
              <a:t>; and </a:t>
            </a:r>
            <a:r>
              <a:rPr lang="it-IT" dirty="0" err="1"/>
              <a:t>homogeneously</a:t>
            </a:r>
            <a:r>
              <a:rPr lang="it-IT" dirty="0"/>
              <a:t> </a:t>
            </a:r>
            <a:r>
              <a:rPr lang="it-IT" dirty="0" err="1"/>
              <a:t>staining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. The </a:t>
            </a:r>
            <a:r>
              <a:rPr lang="it-IT" dirty="0" err="1"/>
              <a:t>latter</a:t>
            </a:r>
            <a:r>
              <a:rPr lang="it-IT" dirty="0"/>
              <a:t> derive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insertion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amplified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locations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distant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normal</a:t>
            </a:r>
            <a:r>
              <a:rPr lang="it-IT" dirty="0"/>
              <a:t> location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involved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;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amplified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lack</a:t>
            </a:r>
            <a:r>
              <a:rPr lang="it-IT" dirty="0"/>
              <a:t> a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banding</a:t>
            </a:r>
            <a:r>
              <a:rPr lang="it-IT" dirty="0"/>
              <a:t> pattern,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</a:t>
            </a:r>
            <a:r>
              <a:rPr lang="it-IT" dirty="0" err="1"/>
              <a:t>homogeneous</a:t>
            </a:r>
            <a:r>
              <a:rPr lang="it-IT" dirty="0"/>
              <a:t> in a </a:t>
            </a:r>
            <a:r>
              <a:rPr lang="it-IT" dirty="0" err="1"/>
              <a:t>G-banded</a:t>
            </a:r>
            <a:r>
              <a:rPr lang="it-IT" dirty="0"/>
              <a:t> </a:t>
            </a:r>
            <a:r>
              <a:rPr lang="it-IT" dirty="0" err="1"/>
              <a:t>karyotype</a:t>
            </a:r>
            <a:r>
              <a:rPr lang="it-IT" dirty="0"/>
              <a:t>. </a:t>
            </a:r>
          </a:p>
          <a:p>
            <a:r>
              <a:rPr lang="it-IT" b="1" dirty="0" err="1"/>
              <a:t>Two</a:t>
            </a:r>
            <a:r>
              <a:rPr lang="it-IT" b="1" dirty="0"/>
              <a:t> </a:t>
            </a:r>
            <a:r>
              <a:rPr lang="it-IT" b="1" dirty="0" err="1"/>
              <a:t>clinically</a:t>
            </a:r>
            <a:r>
              <a:rPr lang="it-IT" b="1" dirty="0"/>
              <a:t> </a:t>
            </a:r>
            <a:r>
              <a:rPr lang="it-IT" b="1" dirty="0" err="1"/>
              <a:t>important</a:t>
            </a:r>
            <a:r>
              <a:rPr lang="it-IT" b="1" dirty="0"/>
              <a:t> </a:t>
            </a:r>
            <a:r>
              <a:rPr lang="it-IT" b="1" dirty="0" err="1"/>
              <a:t>examples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amplification</a:t>
            </a:r>
            <a:r>
              <a:rPr lang="it-IT" b="1" dirty="0"/>
              <a:t> involve the NMYC gene in neuroblastoma and the HER2 gene in </a:t>
            </a:r>
            <a:r>
              <a:rPr lang="it-IT" b="1" dirty="0" err="1"/>
              <a:t>breast</a:t>
            </a:r>
            <a:r>
              <a:rPr lang="it-IT" b="1" dirty="0"/>
              <a:t> </a:t>
            </a:r>
            <a:r>
              <a:rPr lang="it-IT" b="1" dirty="0" err="1"/>
              <a:t>cancers</a:t>
            </a:r>
            <a:r>
              <a:rPr lang="it-IT" b="1" dirty="0"/>
              <a:t>. NMYC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amplified</a:t>
            </a:r>
            <a:r>
              <a:rPr lang="it-IT" b="1" dirty="0"/>
              <a:t> in 25% </a:t>
            </a:r>
            <a:r>
              <a:rPr lang="it-IT" b="1" dirty="0" err="1"/>
              <a:t>to</a:t>
            </a:r>
            <a:r>
              <a:rPr lang="it-IT" b="1" dirty="0"/>
              <a:t> 30%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neuroblastomas</a:t>
            </a:r>
            <a:r>
              <a:rPr lang="it-IT" b="1" dirty="0"/>
              <a:t>, and the </a:t>
            </a:r>
            <a:r>
              <a:rPr lang="it-IT" b="1" dirty="0" err="1"/>
              <a:t>amplification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associated</a:t>
            </a:r>
            <a:r>
              <a:rPr lang="it-IT" b="1" dirty="0"/>
              <a:t>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poor</a:t>
            </a:r>
            <a:r>
              <a:rPr lang="it-IT" b="1" dirty="0"/>
              <a:t> </a:t>
            </a:r>
            <a:r>
              <a:rPr lang="it-IT" b="1" dirty="0" err="1"/>
              <a:t>prognosis</a:t>
            </a:r>
            <a:r>
              <a:rPr lang="it-IT" b="1" dirty="0"/>
              <a:t>. HER2 (</a:t>
            </a:r>
            <a:r>
              <a:rPr lang="it-IT" b="1" dirty="0" err="1"/>
              <a:t>also</a:t>
            </a:r>
            <a:r>
              <a:rPr lang="it-IT" b="1" dirty="0"/>
              <a:t> </a:t>
            </a:r>
            <a:r>
              <a:rPr lang="it-IT" b="1" dirty="0" err="1"/>
              <a:t>known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ERBB2) </a:t>
            </a:r>
            <a:r>
              <a:rPr lang="it-IT" b="1" dirty="0" err="1"/>
              <a:t>amplification</a:t>
            </a:r>
            <a:r>
              <a:rPr lang="it-IT" b="1" dirty="0"/>
              <a:t> </a:t>
            </a:r>
            <a:r>
              <a:rPr lang="it-IT" b="1" dirty="0" err="1"/>
              <a:t>occurs</a:t>
            </a:r>
            <a:r>
              <a:rPr lang="it-IT" b="1" dirty="0"/>
              <a:t> in </a:t>
            </a:r>
            <a:r>
              <a:rPr lang="it-IT" b="1" dirty="0" err="1"/>
              <a:t>about</a:t>
            </a:r>
            <a:r>
              <a:rPr lang="it-IT" b="1" dirty="0"/>
              <a:t> 20%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breast</a:t>
            </a:r>
            <a:r>
              <a:rPr lang="it-IT" b="1" dirty="0"/>
              <a:t> </a:t>
            </a:r>
            <a:r>
              <a:rPr lang="it-IT" b="1" dirty="0" err="1"/>
              <a:t>cancers</a:t>
            </a:r>
            <a:r>
              <a:rPr lang="it-IT" b="1" dirty="0"/>
              <a:t>, and antibody </a:t>
            </a:r>
            <a:r>
              <a:rPr lang="it-IT" b="1" dirty="0" err="1"/>
              <a:t>therapy</a:t>
            </a:r>
            <a:r>
              <a:rPr lang="it-IT" b="1" dirty="0"/>
              <a:t> </a:t>
            </a:r>
            <a:r>
              <a:rPr lang="it-IT" b="1" dirty="0" err="1"/>
              <a:t>directed</a:t>
            </a:r>
            <a:r>
              <a:rPr lang="it-IT" b="1" dirty="0"/>
              <a:t> </a:t>
            </a:r>
            <a:r>
              <a:rPr lang="it-IT" b="1" dirty="0" err="1"/>
              <a:t>against</a:t>
            </a:r>
            <a:r>
              <a:rPr lang="it-IT" b="1" dirty="0"/>
              <a:t> the </a:t>
            </a:r>
            <a:r>
              <a:rPr lang="it-IT" b="1" dirty="0" err="1"/>
              <a:t>receptor</a:t>
            </a:r>
            <a:r>
              <a:rPr lang="it-IT" b="1" dirty="0"/>
              <a:t> </a:t>
            </a:r>
            <a:r>
              <a:rPr lang="it-IT" b="1" dirty="0" err="1"/>
              <a:t>encoded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the HER2 gene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proved</a:t>
            </a:r>
            <a:r>
              <a:rPr lang="it-IT" b="1" dirty="0"/>
              <a:t> </a:t>
            </a:r>
            <a:r>
              <a:rPr lang="it-IT" b="1" dirty="0" err="1"/>
              <a:t>effective</a:t>
            </a:r>
            <a:r>
              <a:rPr lang="it-IT" b="1" dirty="0"/>
              <a:t> in </a:t>
            </a:r>
            <a:r>
              <a:rPr lang="it-IT" b="1" dirty="0" err="1"/>
              <a:t>this</a:t>
            </a:r>
            <a:r>
              <a:rPr lang="it-IT" b="1" dirty="0"/>
              <a:t> subset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tumors</a:t>
            </a:r>
            <a:r>
              <a:rPr lang="it-I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479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5677" y="170485"/>
            <a:ext cx="8623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Amplification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NMYC gene in </a:t>
            </a:r>
            <a:r>
              <a:rPr lang="it-IT" b="1" dirty="0" err="1"/>
              <a:t>human</a:t>
            </a:r>
            <a:r>
              <a:rPr lang="it-IT" b="1" dirty="0"/>
              <a:t> neuroblastoma. </a:t>
            </a:r>
            <a:r>
              <a:rPr lang="it-IT" dirty="0"/>
              <a:t>The NMYC gene,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on </a:t>
            </a:r>
            <a:r>
              <a:rPr lang="it-IT" dirty="0" err="1"/>
              <a:t>chromosome</a:t>
            </a:r>
            <a:r>
              <a:rPr lang="it-IT" dirty="0"/>
              <a:t> 2p,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amplified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extrachromosomal</a:t>
            </a:r>
            <a:r>
              <a:rPr lang="it-IT" dirty="0"/>
              <a:t> </a:t>
            </a:r>
            <a:r>
              <a:rPr lang="it-IT" dirty="0" err="1"/>
              <a:t>double</a:t>
            </a:r>
            <a:r>
              <a:rPr lang="it-IT" dirty="0"/>
              <a:t> </a:t>
            </a:r>
            <a:r>
              <a:rPr lang="it-IT" dirty="0" err="1"/>
              <a:t>minutes</a:t>
            </a:r>
            <a:r>
              <a:rPr lang="it-IT" dirty="0"/>
              <a:t> or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chromosomally</a:t>
            </a:r>
            <a:r>
              <a:rPr lang="it-IT" dirty="0"/>
              <a:t>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homogeneous-staining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(HSR). The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autosomes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4</a:t>
            </a:r>
            <a:r>
              <a:rPr lang="it-IT" dirty="0"/>
              <a:t>, </a:t>
            </a:r>
            <a:r>
              <a:rPr lang="it-IT" dirty="0" err="1"/>
              <a:t>9</a:t>
            </a:r>
            <a:r>
              <a:rPr lang="it-IT" dirty="0"/>
              <a:t>, or 13.</a:t>
            </a:r>
          </a:p>
        </p:txBody>
      </p:sp>
      <p:pic>
        <p:nvPicPr>
          <p:cNvPr id="3" name="Immagine 2" descr="Schermata 2018-09-20 alle 12.07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12" y="1640628"/>
            <a:ext cx="5317502" cy="48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6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1903" y="3067818"/>
            <a:ext cx="85481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Repair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DNA </a:t>
            </a:r>
            <a:r>
              <a:rPr lang="it-IT" dirty="0" err="1"/>
              <a:t>breaks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error-prone</a:t>
            </a:r>
            <a:r>
              <a:rPr lang="it-IT" dirty="0"/>
              <a:t>, and the </a:t>
            </a:r>
            <a:r>
              <a:rPr lang="it-IT" dirty="0" err="1"/>
              <a:t>resulting</a:t>
            </a:r>
            <a:r>
              <a:rPr lang="it-IT" dirty="0"/>
              <a:t> </a:t>
            </a:r>
            <a:r>
              <a:rPr lang="it-IT" dirty="0" err="1"/>
              <a:t>mistakes</a:t>
            </a:r>
            <a:r>
              <a:rPr lang="it-IT" dirty="0"/>
              <a:t>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b="1" dirty="0"/>
              <a:t>gene </a:t>
            </a:r>
            <a:r>
              <a:rPr lang="it-IT" b="1" dirty="0" err="1"/>
              <a:t>rearrangements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activate</a:t>
            </a:r>
            <a:r>
              <a:rPr lang="it-IT" b="1" dirty="0"/>
              <a:t> </a:t>
            </a:r>
            <a:r>
              <a:rPr lang="it-IT" b="1" dirty="0" err="1"/>
              <a:t>proto-oncogenes</a:t>
            </a:r>
            <a:r>
              <a:rPr lang="it-IT" dirty="0"/>
              <a:t>. </a:t>
            </a:r>
          </a:p>
          <a:p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mesenchymal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,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(acute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leukemias</a:t>
            </a:r>
            <a:r>
              <a:rPr lang="it-IT" dirty="0"/>
              <a:t> and </a:t>
            </a:r>
            <a:r>
              <a:rPr lang="it-IT" dirty="0" err="1"/>
              <a:t>myeloproliferative</a:t>
            </a:r>
            <a:r>
              <a:rPr lang="it-IT" dirty="0"/>
              <a:t> </a:t>
            </a:r>
            <a:r>
              <a:rPr lang="it-IT" dirty="0" err="1"/>
              <a:t>disorders</a:t>
            </a:r>
            <a:r>
              <a:rPr lang="it-IT" dirty="0"/>
              <a:t>) and </a:t>
            </a:r>
            <a:r>
              <a:rPr lang="it-IT" dirty="0" err="1"/>
              <a:t>sarcomas</a:t>
            </a:r>
            <a:r>
              <a:rPr lang="it-IT" dirty="0"/>
              <a:t>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frequently</a:t>
            </a:r>
            <a:r>
              <a:rPr lang="it-IT" dirty="0"/>
              <a:t> </a:t>
            </a:r>
            <a:r>
              <a:rPr lang="it-IT" dirty="0" err="1"/>
              <a:t>possess</a:t>
            </a:r>
            <a:r>
              <a:rPr lang="it-IT" dirty="0"/>
              <a:t> gene </a:t>
            </a:r>
            <a:r>
              <a:rPr lang="it-IT" dirty="0" err="1"/>
              <a:t>rearrangements</a:t>
            </a:r>
            <a:r>
              <a:rPr lang="it-IT" dirty="0"/>
              <a:t>. </a:t>
            </a:r>
            <a:r>
              <a:rPr lang="it-IT" dirty="0" err="1"/>
              <a:t>Unlike</a:t>
            </a:r>
            <a:r>
              <a:rPr lang="it-IT" dirty="0"/>
              <a:t> </a:t>
            </a:r>
            <a:r>
              <a:rPr lang="it-IT" dirty="0" err="1"/>
              <a:t>lymphoid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, the cause </a:t>
            </a:r>
            <a:r>
              <a:rPr lang="it-IT" dirty="0" err="1"/>
              <a:t>of</a:t>
            </a:r>
            <a:r>
              <a:rPr lang="it-IT" dirty="0"/>
              <a:t> the DNA </a:t>
            </a:r>
            <a:r>
              <a:rPr lang="it-IT" dirty="0" err="1"/>
              <a:t>breaks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gene </a:t>
            </a:r>
            <a:r>
              <a:rPr lang="it-IT" dirty="0" err="1"/>
              <a:t>rearrangements</a:t>
            </a:r>
            <a:r>
              <a:rPr lang="it-IT" dirty="0"/>
              <a:t> in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and </a:t>
            </a:r>
            <a:r>
              <a:rPr lang="it-IT" dirty="0" err="1"/>
              <a:t>sarcomas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unknown</a:t>
            </a:r>
            <a:r>
              <a:rPr lang="it-IT" dirty="0"/>
              <a:t>. In </a:t>
            </a:r>
            <a:r>
              <a:rPr lang="it-IT" dirty="0" err="1"/>
              <a:t>general</a:t>
            </a:r>
            <a:r>
              <a:rPr lang="it-IT" dirty="0"/>
              <a:t>, the </a:t>
            </a:r>
            <a:r>
              <a:rPr lang="it-IT" dirty="0" err="1"/>
              <a:t>rearrangements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seen</a:t>
            </a:r>
            <a:r>
              <a:rPr lang="it-IT" dirty="0"/>
              <a:t> in </a:t>
            </a:r>
            <a:r>
              <a:rPr lang="it-IT" dirty="0" err="1"/>
              <a:t>myeloid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and </a:t>
            </a:r>
            <a:r>
              <a:rPr lang="it-IT" dirty="0" err="1"/>
              <a:t>sarcomas</a:t>
            </a:r>
            <a:r>
              <a:rPr lang="it-IT" dirty="0"/>
              <a:t> create </a:t>
            </a:r>
            <a:r>
              <a:rPr lang="it-IT" dirty="0" err="1"/>
              <a:t>fusion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encode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hyperactive</a:t>
            </a:r>
            <a:r>
              <a:rPr lang="it-IT" dirty="0"/>
              <a:t> </a:t>
            </a:r>
            <a:r>
              <a:rPr lang="it-IT" dirty="0" err="1"/>
              <a:t>tyrosine</a:t>
            </a:r>
            <a:r>
              <a:rPr lang="it-IT" dirty="0"/>
              <a:t> </a:t>
            </a:r>
            <a:r>
              <a:rPr lang="it-IT" dirty="0" err="1"/>
              <a:t>kinases</a:t>
            </a:r>
            <a:r>
              <a:rPr lang="it-IT" dirty="0"/>
              <a:t> (</a:t>
            </a:r>
            <a:r>
              <a:rPr lang="it-IT" dirty="0" err="1"/>
              <a:t>akin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BCR-ABL) or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oncogenic</a:t>
            </a:r>
            <a:r>
              <a:rPr lang="it-IT" dirty="0"/>
              <a:t>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. A </a:t>
            </a:r>
            <a:r>
              <a:rPr lang="it-IT" dirty="0" err="1"/>
              <a:t>well-characterized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latter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b="1" dirty="0"/>
              <a:t>(11;22)(q24;q12) </a:t>
            </a:r>
            <a:r>
              <a:rPr lang="it-IT" b="1" dirty="0" err="1"/>
              <a:t>translocation</a:t>
            </a:r>
            <a:r>
              <a:rPr lang="it-IT" b="1" dirty="0"/>
              <a:t> in </a:t>
            </a:r>
            <a:r>
              <a:rPr lang="it-IT" b="1" dirty="0" err="1"/>
              <a:t>Ewing</a:t>
            </a:r>
            <a:r>
              <a:rPr lang="it-IT" b="1" dirty="0"/>
              <a:t> sarcoma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rearrangement</a:t>
            </a:r>
            <a:r>
              <a:rPr lang="it-IT" dirty="0"/>
              <a:t> </a:t>
            </a:r>
            <a:r>
              <a:rPr lang="it-IT" dirty="0" err="1"/>
              <a:t>creates</a:t>
            </a:r>
            <a:r>
              <a:rPr lang="it-IT" dirty="0"/>
              <a:t> a </a:t>
            </a:r>
            <a:r>
              <a:rPr lang="it-IT" dirty="0" err="1"/>
              <a:t>fusion</a:t>
            </a:r>
            <a:r>
              <a:rPr lang="it-IT" dirty="0"/>
              <a:t> gene </a:t>
            </a:r>
            <a:r>
              <a:rPr lang="it-IT" dirty="0" err="1"/>
              <a:t>encoding</a:t>
            </a:r>
            <a:r>
              <a:rPr lang="it-IT" dirty="0"/>
              <a:t> a </a:t>
            </a:r>
            <a:r>
              <a:rPr lang="it-IT" dirty="0" err="1"/>
              <a:t>chimeric</a:t>
            </a:r>
            <a:r>
              <a:rPr lang="it-IT" dirty="0"/>
              <a:t> </a:t>
            </a:r>
            <a:r>
              <a:rPr lang="it-IT" dirty="0" err="1"/>
              <a:t>oncoprotein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portions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EWS and FLI1.</a:t>
            </a:r>
          </a:p>
        </p:txBody>
      </p:sp>
      <p:pic>
        <p:nvPicPr>
          <p:cNvPr id="3" name="Immagine 2" descr="Schermata 2018-09-25 alle 10.41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02" y="621575"/>
            <a:ext cx="3857654" cy="211805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798097" y="62157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/>
              <a:t>Lymphoid</a:t>
            </a:r>
            <a:r>
              <a:rPr lang="it-IT" b="1" dirty="0"/>
              <a:t> </a:t>
            </a:r>
            <a:r>
              <a:rPr lang="it-IT" b="1" dirty="0" err="1"/>
              <a:t>tumors</a:t>
            </a:r>
            <a:r>
              <a:rPr lang="it-IT" b="1" dirty="0"/>
              <a:t> are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commonly</a:t>
            </a:r>
            <a:r>
              <a:rPr lang="it-IT" b="1" dirty="0"/>
              <a:t> </a:t>
            </a:r>
            <a:r>
              <a:rPr lang="it-IT" b="1" dirty="0" err="1"/>
              <a:t>associated</a:t>
            </a:r>
            <a:r>
              <a:rPr lang="it-IT" b="1" dirty="0"/>
              <a:t> </a:t>
            </a:r>
            <a:r>
              <a:rPr lang="it-IT" b="1" dirty="0" err="1"/>
              <a:t>with</a:t>
            </a:r>
            <a:r>
              <a:rPr lang="it-IT" b="1" dirty="0"/>
              <a:t> </a:t>
            </a:r>
            <a:r>
              <a:rPr lang="it-IT" b="1" dirty="0" err="1"/>
              <a:t>recurrent</a:t>
            </a:r>
            <a:r>
              <a:rPr lang="it-IT" b="1" dirty="0"/>
              <a:t> gene </a:t>
            </a:r>
            <a:r>
              <a:rPr lang="it-IT" b="1" dirty="0" err="1"/>
              <a:t>rearrangements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r>
              <a:rPr lang="it-IT" dirty="0"/>
              <a:t> </a:t>
            </a:r>
            <a:r>
              <a:rPr lang="it-IT" dirty="0" err="1"/>
              <a:t>exists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lymphocytes</a:t>
            </a:r>
            <a:r>
              <a:rPr lang="it-IT" dirty="0"/>
              <a:t> express </a:t>
            </a:r>
            <a:r>
              <a:rPr lang="it-IT" dirty="0" err="1"/>
              <a:t>special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purposefully</a:t>
            </a:r>
            <a:r>
              <a:rPr lang="it-IT" dirty="0"/>
              <a:t> introduce DNA </a:t>
            </a:r>
            <a:r>
              <a:rPr lang="it-IT" dirty="0" err="1"/>
              <a:t>breaks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processes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immunoglobulin</a:t>
            </a:r>
            <a:r>
              <a:rPr lang="it-IT" dirty="0"/>
              <a:t> or </a:t>
            </a:r>
            <a:r>
              <a:rPr lang="it-IT" dirty="0" err="1"/>
              <a:t>T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receptor</a:t>
            </a:r>
            <a:r>
              <a:rPr lang="it-IT" dirty="0"/>
              <a:t> gene </a:t>
            </a:r>
            <a:r>
              <a:rPr lang="it-IT" dirty="0" err="1"/>
              <a:t>recombination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634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3614" y="527951"/>
            <a:ext cx="8064773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Carcinogenesis</a:t>
            </a:r>
            <a:r>
              <a:rPr lang="it-IT" sz="2000" b="1" dirty="0"/>
              <a:t> a </a:t>
            </a:r>
            <a:r>
              <a:rPr lang="it-IT" sz="2000" b="1" dirty="0" err="1"/>
              <a:t>multistep</a:t>
            </a:r>
            <a:r>
              <a:rPr lang="it-IT" sz="2000" b="1" dirty="0"/>
              <a:t> </a:t>
            </a:r>
            <a:r>
              <a:rPr lang="it-IT" sz="2000" b="1" dirty="0" err="1"/>
              <a:t>process</a:t>
            </a:r>
            <a:endParaRPr lang="it-IT" sz="2000" b="1" dirty="0"/>
          </a:p>
          <a:p>
            <a:endParaRPr lang="it-IT" b="1" dirty="0"/>
          </a:p>
          <a:p>
            <a:r>
              <a:rPr lang="it-IT" b="1" dirty="0" err="1"/>
              <a:t>Beyond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initiation</a:t>
            </a:r>
            <a:r>
              <a:rPr lang="it-IT" b="1" dirty="0"/>
              <a:t> </a:t>
            </a:r>
            <a:r>
              <a:rPr lang="it-IT" b="1" dirty="0" err="1"/>
              <a:t>from</a:t>
            </a:r>
            <a:r>
              <a:rPr lang="it-IT" b="1" dirty="0"/>
              <a:t> a single </a:t>
            </a:r>
            <a:r>
              <a:rPr lang="it-IT" b="1" dirty="0" err="1"/>
              <a:t>founding</a:t>
            </a:r>
            <a:r>
              <a:rPr lang="it-IT" b="1" dirty="0"/>
              <a:t> </a:t>
            </a:r>
            <a:r>
              <a:rPr lang="it-IT" b="1" dirty="0" err="1"/>
              <a:t>cell</a:t>
            </a:r>
            <a:r>
              <a:rPr lang="it-IT" b="1" dirty="0"/>
              <a:t>, </a:t>
            </a: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important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recognize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cancers</a:t>
            </a:r>
            <a:r>
              <a:rPr lang="it-IT" b="1" dirty="0"/>
              <a:t> continue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undergo</a:t>
            </a:r>
            <a:r>
              <a:rPr lang="it-IT" b="1" dirty="0"/>
              <a:t> </a:t>
            </a:r>
            <a:r>
              <a:rPr lang="it-IT" b="1" dirty="0" err="1"/>
              <a:t>Darwinian</a:t>
            </a:r>
            <a:r>
              <a:rPr lang="it-IT" b="1" dirty="0"/>
              <a:t> </a:t>
            </a:r>
            <a:r>
              <a:rPr lang="it-IT" b="1" dirty="0" err="1"/>
              <a:t>selection</a:t>
            </a:r>
            <a:r>
              <a:rPr lang="it-IT" b="1" dirty="0"/>
              <a:t> and </a:t>
            </a:r>
            <a:r>
              <a:rPr lang="it-IT" b="1" dirty="0" err="1"/>
              <a:t>therefore</a:t>
            </a:r>
            <a:r>
              <a:rPr lang="it-IT" b="1" dirty="0"/>
              <a:t> continue </a:t>
            </a:r>
            <a:r>
              <a:rPr lang="it-IT" b="1" dirty="0" err="1"/>
              <a:t>to</a:t>
            </a:r>
            <a:r>
              <a:rPr lang="it-IT" b="1" dirty="0"/>
              <a:t> evolve. </a:t>
            </a: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well</a:t>
            </a:r>
            <a:r>
              <a:rPr lang="it-IT" b="1" dirty="0"/>
              <a:t> </a:t>
            </a:r>
            <a:r>
              <a:rPr lang="it-IT" b="1" dirty="0" err="1"/>
              <a:t>established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during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course</a:t>
            </a:r>
            <a:r>
              <a:rPr lang="it-IT" b="1" dirty="0"/>
              <a:t> </a:t>
            </a:r>
            <a:r>
              <a:rPr lang="it-IT" b="1" dirty="0" err="1"/>
              <a:t>cancers</a:t>
            </a:r>
            <a:r>
              <a:rPr lang="it-IT" b="1" dirty="0"/>
              <a:t> </a:t>
            </a:r>
            <a:r>
              <a:rPr lang="it-IT" b="1" dirty="0" err="1"/>
              <a:t>generally</a:t>
            </a:r>
            <a:r>
              <a:rPr lang="it-IT" b="1" dirty="0"/>
              <a:t> </a:t>
            </a:r>
            <a:r>
              <a:rPr lang="it-IT" b="1" dirty="0" err="1"/>
              <a:t>become</a:t>
            </a:r>
            <a:r>
              <a:rPr lang="it-IT" b="1" dirty="0"/>
              <a:t> more aggressive and </a:t>
            </a:r>
            <a:r>
              <a:rPr lang="it-IT" b="1" dirty="0" err="1"/>
              <a:t>acquire</a:t>
            </a:r>
            <a:r>
              <a:rPr lang="it-IT" b="1" dirty="0"/>
              <a:t> </a:t>
            </a:r>
            <a:r>
              <a:rPr lang="it-IT" b="1" dirty="0" err="1"/>
              <a:t>greater</a:t>
            </a:r>
            <a:r>
              <a:rPr lang="it-IT" b="1" dirty="0"/>
              <a:t> </a:t>
            </a:r>
            <a:r>
              <a:rPr lang="it-IT" b="1" dirty="0" err="1"/>
              <a:t>malignant</a:t>
            </a:r>
            <a:r>
              <a:rPr lang="it-IT" b="1" dirty="0"/>
              <a:t> </a:t>
            </a:r>
            <a:r>
              <a:rPr lang="it-IT" b="1" dirty="0" err="1"/>
              <a:t>potential</a:t>
            </a:r>
            <a:r>
              <a:rPr lang="it-IT" b="1" dirty="0"/>
              <a:t>, a </a:t>
            </a:r>
            <a:r>
              <a:rPr lang="it-IT" b="1" dirty="0" err="1"/>
              <a:t>phenomenon</a:t>
            </a:r>
            <a:r>
              <a:rPr lang="it-IT" b="1" dirty="0"/>
              <a:t> </a:t>
            </a:r>
            <a:r>
              <a:rPr lang="it-IT" b="1" dirty="0" err="1"/>
              <a:t>referred</a:t>
            </a:r>
            <a:r>
              <a:rPr lang="it-IT" b="1" dirty="0"/>
              <a:t> </a:t>
            </a:r>
            <a:r>
              <a:rPr lang="it-IT" b="1" dirty="0" err="1"/>
              <a:t>to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progression</a:t>
            </a:r>
            <a:r>
              <a:rPr lang="it-IT" b="1" dirty="0"/>
              <a:t>. </a:t>
            </a:r>
          </a:p>
          <a:p>
            <a:endParaRPr lang="it-IT" b="1" dirty="0"/>
          </a:p>
          <a:p>
            <a:r>
              <a:rPr lang="it-IT" dirty="0"/>
              <a:t>At the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,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progression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accumulate </a:t>
            </a:r>
            <a:r>
              <a:rPr lang="it-IT" dirty="0" err="1"/>
              <a:t>independently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Some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lethal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the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genes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making</a:t>
            </a:r>
            <a:r>
              <a:rPr lang="it-IT" dirty="0"/>
              <a:t> the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more </a:t>
            </a:r>
            <a:r>
              <a:rPr lang="it-IT" dirty="0" err="1"/>
              <a:t>adept</a:t>
            </a:r>
            <a:r>
              <a:rPr lang="it-IT" dirty="0"/>
              <a:t> at </a:t>
            </a:r>
            <a:r>
              <a:rPr lang="it-IT" dirty="0" err="1"/>
              <a:t>growth</a:t>
            </a:r>
            <a:r>
              <a:rPr lang="it-IT" dirty="0"/>
              <a:t>, </a:t>
            </a:r>
            <a:r>
              <a:rPr lang="it-IT" dirty="0" err="1"/>
              <a:t>survival</a:t>
            </a:r>
            <a:r>
              <a:rPr lang="it-IT" dirty="0"/>
              <a:t>, </a:t>
            </a:r>
            <a:r>
              <a:rPr lang="it-IT" dirty="0" err="1"/>
              <a:t>invasion</a:t>
            </a:r>
            <a:r>
              <a:rPr lang="it-IT" dirty="0"/>
              <a:t>, </a:t>
            </a:r>
            <a:r>
              <a:rPr lang="it-IT" dirty="0" err="1"/>
              <a:t>metastasis</a:t>
            </a:r>
            <a:r>
              <a:rPr lang="it-IT" dirty="0"/>
              <a:t>, or immune </a:t>
            </a:r>
            <a:r>
              <a:rPr lang="it-IT" dirty="0" err="1"/>
              <a:t>evasion</a:t>
            </a:r>
            <a:r>
              <a:rPr lang="it-IT" dirty="0"/>
              <a:t>. Due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selective</a:t>
            </a:r>
            <a:r>
              <a:rPr lang="it-IT" dirty="0"/>
              <a:t> </a:t>
            </a:r>
            <a:r>
              <a:rPr lang="it-IT" dirty="0" err="1"/>
              <a:t>advantage</a:t>
            </a:r>
            <a:r>
              <a:rPr lang="it-IT" dirty="0"/>
              <a:t>, </a:t>
            </a:r>
            <a:r>
              <a:rPr lang="it-IT" dirty="0" err="1"/>
              <a:t>subclones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acquire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come </a:t>
            </a:r>
            <a:r>
              <a:rPr lang="it-IT" dirty="0" err="1"/>
              <a:t>to</a:t>
            </a:r>
            <a:r>
              <a:rPr lang="it-IT" dirty="0"/>
              <a:t> dominate </a:t>
            </a:r>
            <a:r>
              <a:rPr lang="it-IT" dirty="0" err="1"/>
              <a:t>one</a:t>
            </a:r>
            <a:r>
              <a:rPr lang="it-IT" dirty="0"/>
              <a:t> area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tumor</a:t>
            </a:r>
            <a:r>
              <a:rPr lang="it-IT" dirty="0"/>
              <a:t>, </a:t>
            </a:r>
            <a:r>
              <a:rPr lang="it-IT" dirty="0" err="1"/>
              <a:t>either</a:t>
            </a:r>
            <a:r>
              <a:rPr lang="it-IT" dirty="0"/>
              <a:t> at the </a:t>
            </a:r>
            <a:r>
              <a:rPr lang="it-IT" dirty="0" err="1"/>
              <a:t>primary</a:t>
            </a:r>
            <a:r>
              <a:rPr lang="it-IT" dirty="0"/>
              <a:t> site or at </a:t>
            </a:r>
            <a:r>
              <a:rPr lang="it-IT" dirty="0" err="1"/>
              <a:t>sites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metastasis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 As a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continuing</a:t>
            </a:r>
            <a:r>
              <a:rPr lang="it-IT" dirty="0"/>
              <a:t> </a:t>
            </a:r>
            <a:r>
              <a:rPr lang="it-IT" dirty="0" err="1"/>
              <a:t>mutation</a:t>
            </a:r>
            <a:r>
              <a:rPr lang="it-IT" dirty="0"/>
              <a:t> and </a:t>
            </a:r>
            <a:r>
              <a:rPr lang="it-IT" dirty="0" err="1"/>
              <a:t>Darwinian</a:t>
            </a:r>
            <a:r>
              <a:rPr lang="it-IT" dirty="0"/>
              <a:t> </a:t>
            </a:r>
            <a:r>
              <a:rPr lang="it-IT" dirty="0" err="1"/>
              <a:t>selection</a:t>
            </a:r>
            <a:r>
              <a:rPr lang="it-IT" dirty="0"/>
              <a:t>,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though</a:t>
            </a:r>
            <a:r>
              <a:rPr lang="it-IT" dirty="0"/>
              <a:t> </a:t>
            </a:r>
            <a:r>
              <a:rPr lang="it-IT" dirty="0" err="1"/>
              <a:t>malignant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are </a:t>
            </a:r>
            <a:r>
              <a:rPr lang="it-IT" dirty="0" err="1"/>
              <a:t>monoclonal</a:t>
            </a:r>
            <a:r>
              <a:rPr lang="it-IT" dirty="0"/>
              <a:t> in </a:t>
            </a:r>
            <a:r>
              <a:rPr lang="it-IT" dirty="0" err="1"/>
              <a:t>origin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dirty="0" err="1"/>
              <a:t>genetically</a:t>
            </a:r>
            <a:r>
              <a:rPr lang="it-IT" dirty="0"/>
              <a:t> </a:t>
            </a:r>
            <a:r>
              <a:rPr lang="it-IT" dirty="0" err="1"/>
              <a:t>heterogeneous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time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presentation</a:t>
            </a:r>
            <a:r>
              <a:rPr lang="it-IT" dirty="0"/>
              <a:t>. In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exhibiting</a:t>
            </a:r>
            <a:r>
              <a:rPr lang="it-IT" dirty="0"/>
              <a:t>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instability</a:t>
            </a:r>
            <a:r>
              <a:rPr lang="it-IT" dirty="0"/>
              <a:t>, the </a:t>
            </a:r>
            <a:r>
              <a:rPr lang="it-IT" dirty="0" err="1"/>
              <a:t>extent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heterogeneity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enormous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200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0661" y="582158"/>
            <a:ext cx="8290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Development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cancer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stepwise</a:t>
            </a:r>
            <a:r>
              <a:rPr lang="it-IT" sz="2400" dirty="0"/>
              <a:t> </a:t>
            </a:r>
            <a:r>
              <a:rPr lang="it-IT" sz="2400" dirty="0" err="1"/>
              <a:t>accumulation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complementary</a:t>
            </a:r>
            <a:r>
              <a:rPr lang="it-IT" sz="2400" dirty="0"/>
              <a:t> driver </a:t>
            </a:r>
            <a:r>
              <a:rPr lang="it-IT" sz="2400" dirty="0" err="1"/>
              <a:t>mutations</a:t>
            </a:r>
            <a:r>
              <a:rPr lang="it-IT" sz="2400" dirty="0"/>
              <a:t>. The </a:t>
            </a:r>
            <a:r>
              <a:rPr lang="it-IT" sz="2400" dirty="0" err="1"/>
              <a:t>order</a:t>
            </a:r>
            <a:r>
              <a:rPr lang="it-IT" sz="2400" dirty="0"/>
              <a:t> in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various</a:t>
            </a:r>
            <a:r>
              <a:rPr lang="it-IT" sz="2400" dirty="0"/>
              <a:t> driver </a:t>
            </a:r>
            <a:r>
              <a:rPr lang="it-IT" sz="2400" dirty="0" err="1"/>
              <a:t>mutations</a:t>
            </a:r>
            <a:r>
              <a:rPr lang="it-IT" sz="2400" dirty="0"/>
              <a:t> </a:t>
            </a:r>
            <a:r>
              <a:rPr lang="it-IT" sz="2400" dirty="0" err="1"/>
              <a:t>occur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usually</a:t>
            </a:r>
            <a:r>
              <a:rPr lang="it-IT" sz="2400" dirty="0"/>
              <a:t> </a:t>
            </a:r>
            <a:r>
              <a:rPr lang="it-IT" sz="2400" dirty="0" err="1"/>
              <a:t>unknown</a:t>
            </a:r>
            <a:r>
              <a:rPr lang="it-IT" sz="2400" dirty="0"/>
              <a:t> and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vary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tumor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tumor</a:t>
            </a:r>
            <a:r>
              <a:rPr lang="it-IT" sz="2400" dirty="0"/>
              <a:t>. </a:t>
            </a:r>
          </a:p>
        </p:txBody>
      </p:sp>
      <p:pic>
        <p:nvPicPr>
          <p:cNvPr id="3" name="Immagine 2" descr="Schermata 2018-09-20 alle 12.08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686051"/>
            <a:ext cx="9144001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1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275123" y="5103673"/>
            <a:ext cx="32012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Colonic</a:t>
            </a:r>
            <a:r>
              <a:rPr lang="it-IT" b="1" dirty="0"/>
              <a:t> </a:t>
            </a:r>
            <a:r>
              <a:rPr lang="it-IT" b="1" dirty="0" err="1"/>
              <a:t>polyp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glandular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 </a:t>
            </a:r>
            <a:r>
              <a:rPr lang="it-IT" dirty="0" err="1"/>
              <a:t>projecting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colonic</a:t>
            </a:r>
            <a:r>
              <a:rPr lang="it-IT" dirty="0"/>
              <a:t> lumen. </a:t>
            </a:r>
          </a:p>
          <a:p>
            <a:r>
              <a:rPr lang="it-IT" dirty="0"/>
              <a:t>The </a:t>
            </a:r>
            <a:r>
              <a:rPr lang="it-IT" dirty="0" err="1"/>
              <a:t>polyp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attached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mucosa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distinct</a:t>
            </a:r>
            <a:r>
              <a:rPr lang="it-IT" dirty="0"/>
              <a:t> </a:t>
            </a:r>
            <a:r>
              <a:rPr lang="it-IT" dirty="0" err="1"/>
              <a:t>stalk</a:t>
            </a:r>
            <a:r>
              <a:rPr lang="it-IT" dirty="0"/>
              <a:t>. </a:t>
            </a:r>
          </a:p>
        </p:txBody>
      </p:sp>
      <p:pic>
        <p:nvPicPr>
          <p:cNvPr id="5" name="Immagine 4" descr="Schermata 2018-09-20 alle 11.43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615" y="320187"/>
            <a:ext cx="3508797" cy="455881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837957" y="320187"/>
            <a:ext cx="4909148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general</a:t>
            </a:r>
            <a:r>
              <a:rPr lang="it-IT" dirty="0"/>
              <a:t>,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are </a:t>
            </a:r>
            <a:r>
              <a:rPr lang="it-IT" dirty="0" err="1"/>
              <a:t>designated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attaching</a:t>
            </a:r>
            <a:r>
              <a:rPr lang="it-IT" dirty="0"/>
              <a:t> the </a:t>
            </a:r>
            <a:r>
              <a:rPr lang="it-IT" dirty="0" err="1"/>
              <a:t>suffix</a:t>
            </a:r>
            <a:r>
              <a:rPr lang="it-IT" dirty="0"/>
              <a:t> </a:t>
            </a:r>
            <a:r>
              <a:rPr lang="it-IT" b="1" dirty="0" err="1"/>
              <a:t>-oma</a:t>
            </a:r>
            <a:r>
              <a:rPr lang="it-IT" b="1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the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arises</a:t>
            </a:r>
            <a:r>
              <a:rPr lang="it-IT" dirty="0"/>
              <a:t>.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, a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arising</a:t>
            </a:r>
            <a:r>
              <a:rPr lang="it-IT" dirty="0"/>
              <a:t> in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fibroma; a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cartilaginous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chondroma</a:t>
            </a:r>
            <a:r>
              <a:rPr lang="it-IT" dirty="0"/>
              <a:t>. More </a:t>
            </a:r>
            <a:r>
              <a:rPr lang="it-IT" dirty="0" err="1"/>
              <a:t>varied</a:t>
            </a:r>
            <a:r>
              <a:rPr lang="it-IT" dirty="0"/>
              <a:t> and </a:t>
            </a:r>
            <a:r>
              <a:rPr lang="it-IT" dirty="0" err="1"/>
              <a:t>complex</a:t>
            </a:r>
            <a:r>
              <a:rPr lang="it-IT" dirty="0"/>
              <a:t> nomenclature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. The 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b="1" dirty="0"/>
              <a:t>adenoma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produce </a:t>
            </a:r>
            <a:r>
              <a:rPr lang="it-IT" dirty="0" err="1"/>
              <a:t>glandlike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lack</a:t>
            </a:r>
            <a:r>
              <a:rPr lang="it-IT" dirty="0"/>
              <a:t> a </a:t>
            </a:r>
            <a:r>
              <a:rPr lang="it-IT" dirty="0" err="1"/>
              <a:t>glandular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pattern. </a:t>
            </a:r>
            <a:r>
              <a:rPr lang="it-IT" dirty="0" err="1"/>
              <a:t>Thus</a:t>
            </a:r>
            <a:r>
              <a:rPr lang="it-IT" dirty="0"/>
              <a:t>, a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neoplasm</a:t>
            </a:r>
            <a:r>
              <a:rPr lang="it-IT" dirty="0"/>
              <a:t> </a:t>
            </a:r>
            <a:r>
              <a:rPr lang="it-IT" dirty="0" err="1"/>
              <a:t>arising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tubule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growing</a:t>
            </a:r>
            <a:r>
              <a:rPr lang="it-IT" dirty="0"/>
              <a:t> in a </a:t>
            </a:r>
            <a:r>
              <a:rPr lang="it-IT" dirty="0" err="1"/>
              <a:t>glandlike</a:t>
            </a:r>
            <a:r>
              <a:rPr lang="it-IT" dirty="0"/>
              <a:t> pattern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termed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adenoma,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mass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produces</a:t>
            </a:r>
            <a:r>
              <a:rPr lang="it-IT" dirty="0"/>
              <a:t> no </a:t>
            </a:r>
            <a:r>
              <a:rPr lang="it-IT" dirty="0" err="1"/>
              <a:t>glandular</a:t>
            </a:r>
            <a:r>
              <a:rPr lang="it-IT" dirty="0"/>
              <a:t> </a:t>
            </a:r>
            <a:r>
              <a:rPr lang="it-IT" dirty="0" err="1"/>
              <a:t>patterns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 in the </a:t>
            </a:r>
            <a:r>
              <a:rPr lang="it-IT" dirty="0" err="1"/>
              <a:t>adrenal</a:t>
            </a:r>
            <a:r>
              <a:rPr lang="it-IT" dirty="0"/>
              <a:t> </a:t>
            </a:r>
            <a:r>
              <a:rPr lang="it-IT" dirty="0" err="1"/>
              <a:t>cortex</a:t>
            </a:r>
            <a:r>
              <a:rPr lang="it-IT" dirty="0"/>
              <a:t>. </a:t>
            </a:r>
            <a:r>
              <a:rPr lang="it-IT" b="1" dirty="0" err="1"/>
              <a:t>Papillomas</a:t>
            </a:r>
            <a:r>
              <a:rPr lang="it-IT" b="1" dirty="0"/>
              <a:t> </a:t>
            </a:r>
            <a:r>
              <a:rPr lang="it-IT" dirty="0"/>
              <a:t>are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, </a:t>
            </a:r>
            <a:r>
              <a:rPr lang="it-IT" dirty="0" err="1"/>
              <a:t>growing</a:t>
            </a:r>
            <a:r>
              <a:rPr lang="it-IT" dirty="0"/>
              <a:t> on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produce </a:t>
            </a:r>
            <a:r>
              <a:rPr lang="it-IT" dirty="0" err="1"/>
              <a:t>microscopic</a:t>
            </a:r>
            <a:r>
              <a:rPr lang="it-IT" dirty="0"/>
              <a:t> or </a:t>
            </a:r>
            <a:r>
              <a:rPr lang="it-IT" dirty="0" err="1"/>
              <a:t>macroscopic</a:t>
            </a:r>
            <a:r>
              <a:rPr lang="it-IT" dirty="0"/>
              <a:t> </a:t>
            </a:r>
            <a:r>
              <a:rPr lang="it-IT" dirty="0" err="1"/>
              <a:t>fingerlike</a:t>
            </a:r>
            <a:r>
              <a:rPr lang="it-IT" dirty="0"/>
              <a:t> </a:t>
            </a:r>
            <a:r>
              <a:rPr lang="it-IT" dirty="0" err="1"/>
              <a:t>fronds</a:t>
            </a:r>
            <a:r>
              <a:rPr lang="it-IT" dirty="0"/>
              <a:t>. A </a:t>
            </a:r>
            <a:r>
              <a:rPr lang="it-IT" dirty="0" err="1"/>
              <a:t>polyp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mass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a </a:t>
            </a:r>
            <a:r>
              <a:rPr lang="it-IT" dirty="0" err="1"/>
              <a:t>mucosal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in the </a:t>
            </a:r>
            <a:r>
              <a:rPr lang="it-IT" dirty="0" err="1"/>
              <a:t>gut</a:t>
            </a:r>
            <a:r>
              <a:rPr lang="it-IT" dirty="0"/>
              <a:t>,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a </a:t>
            </a:r>
            <a:r>
              <a:rPr lang="it-IT" dirty="0" err="1"/>
              <a:t>macroscopically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412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1488" y="638218"/>
            <a:ext cx="85196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Malignant</a:t>
            </a:r>
            <a:r>
              <a:rPr lang="it-IT" sz="2400" b="1" dirty="0"/>
              <a:t> </a:t>
            </a:r>
            <a:r>
              <a:rPr lang="it-IT" sz="2400" b="1" dirty="0" err="1"/>
              <a:t>Tumors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dirty="0"/>
              <a:t>The nomenclature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malignant</a:t>
            </a:r>
            <a:r>
              <a:rPr lang="it-IT" sz="2400" dirty="0"/>
              <a:t> </a:t>
            </a:r>
            <a:r>
              <a:rPr lang="it-IT" sz="2400" dirty="0" err="1"/>
              <a:t>tumors</a:t>
            </a:r>
            <a:r>
              <a:rPr lang="it-IT" sz="2400" dirty="0"/>
              <a:t> </a:t>
            </a:r>
            <a:r>
              <a:rPr lang="it-IT" sz="2400" dirty="0" err="1"/>
              <a:t>essentially</a:t>
            </a:r>
            <a:r>
              <a:rPr lang="it-IT" sz="2400" dirty="0"/>
              <a:t> </a:t>
            </a:r>
            <a:r>
              <a:rPr lang="it-IT" sz="2400" dirty="0" err="1"/>
              <a:t>follows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benign</a:t>
            </a:r>
            <a:r>
              <a:rPr lang="it-IT" sz="2400" dirty="0"/>
              <a:t> </a:t>
            </a:r>
            <a:r>
              <a:rPr lang="it-IT" sz="2400" dirty="0" err="1"/>
              <a:t>tumors</a:t>
            </a:r>
            <a:r>
              <a:rPr lang="it-IT" sz="2400" dirty="0"/>
              <a:t>,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certain</a:t>
            </a:r>
            <a:r>
              <a:rPr lang="it-IT" sz="2400" dirty="0"/>
              <a:t> </a:t>
            </a:r>
            <a:r>
              <a:rPr lang="it-IT" sz="2400" dirty="0" err="1"/>
              <a:t>additions</a:t>
            </a:r>
            <a:r>
              <a:rPr lang="it-IT" sz="2400" dirty="0"/>
              <a:t> and </a:t>
            </a:r>
            <a:r>
              <a:rPr lang="it-IT" sz="2400" dirty="0" err="1"/>
              <a:t>exceptions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Malignant</a:t>
            </a:r>
            <a:r>
              <a:rPr lang="it-IT" sz="2400" dirty="0"/>
              <a:t> </a:t>
            </a:r>
            <a:r>
              <a:rPr lang="it-IT" sz="2400" dirty="0" err="1"/>
              <a:t>neoplasms</a:t>
            </a:r>
            <a:r>
              <a:rPr lang="it-IT" sz="2400" dirty="0"/>
              <a:t> </a:t>
            </a:r>
            <a:r>
              <a:rPr lang="it-IT" sz="2400" dirty="0" err="1"/>
              <a:t>arising</a:t>
            </a:r>
            <a:r>
              <a:rPr lang="it-IT" sz="2400" dirty="0"/>
              <a:t> in “</a:t>
            </a:r>
            <a:r>
              <a:rPr lang="it-IT" sz="2400" dirty="0" err="1"/>
              <a:t>solid</a:t>
            </a:r>
            <a:r>
              <a:rPr lang="it-IT" sz="2400" dirty="0"/>
              <a:t>” </a:t>
            </a:r>
            <a:r>
              <a:rPr lang="it-IT" sz="2400" dirty="0" err="1"/>
              <a:t>mesenchymal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or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derivatives</a:t>
            </a:r>
            <a:r>
              <a:rPr lang="it-IT" sz="2400" dirty="0"/>
              <a:t> are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/>
              <a:t>sarcomas</a:t>
            </a:r>
            <a:r>
              <a:rPr lang="it-IT" sz="2400" dirty="0"/>
              <a:t>, </a:t>
            </a:r>
            <a:r>
              <a:rPr lang="it-IT" sz="2400" dirty="0" err="1"/>
              <a:t>whereas</a:t>
            </a:r>
            <a:r>
              <a:rPr lang="it-IT" sz="2400" dirty="0"/>
              <a:t> </a:t>
            </a:r>
            <a:r>
              <a:rPr lang="it-IT" sz="2400" dirty="0" err="1"/>
              <a:t>those</a:t>
            </a:r>
            <a:r>
              <a:rPr lang="it-IT" sz="2400" dirty="0"/>
              <a:t> </a:t>
            </a:r>
            <a:r>
              <a:rPr lang="it-IT" sz="2400" dirty="0" err="1"/>
              <a:t>arising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the </a:t>
            </a:r>
            <a:r>
              <a:rPr lang="it-IT" sz="2400" dirty="0" err="1"/>
              <a:t>mesenchymal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</a:t>
            </a:r>
            <a:r>
              <a:rPr lang="it-IT" sz="2400" dirty="0" err="1"/>
              <a:t>blood</a:t>
            </a:r>
            <a:r>
              <a:rPr lang="it-IT" sz="2400" dirty="0"/>
              <a:t> are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b="1" dirty="0" err="1"/>
              <a:t>leukemias</a:t>
            </a:r>
            <a:r>
              <a:rPr lang="it-IT" sz="2400" b="1" dirty="0"/>
              <a:t> </a:t>
            </a:r>
            <a:r>
              <a:rPr lang="it-IT" sz="2400" dirty="0"/>
              <a:t>or </a:t>
            </a:r>
            <a:r>
              <a:rPr lang="it-IT" sz="2400" b="1" dirty="0" err="1"/>
              <a:t>lymphomas</a:t>
            </a:r>
            <a:r>
              <a:rPr lang="it-IT" sz="2400" dirty="0"/>
              <a:t>. </a:t>
            </a:r>
            <a:r>
              <a:rPr lang="it-IT" sz="2400" dirty="0" err="1"/>
              <a:t>Sarcomas</a:t>
            </a:r>
            <a:r>
              <a:rPr lang="it-IT" sz="2400" dirty="0"/>
              <a:t> are </a:t>
            </a:r>
            <a:r>
              <a:rPr lang="it-IT" sz="2400" dirty="0" err="1"/>
              <a:t>designated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cell-type</a:t>
            </a:r>
            <a:r>
              <a:rPr lang="it-IT" sz="2400" dirty="0"/>
              <a:t> </a:t>
            </a:r>
            <a:r>
              <a:rPr lang="it-IT" sz="2400" dirty="0" err="1"/>
              <a:t>composition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presumably</a:t>
            </a:r>
            <a:r>
              <a:rPr lang="it-IT" sz="2400" dirty="0"/>
              <a:t> </a:t>
            </a:r>
            <a:r>
              <a:rPr lang="it-IT" sz="2400" dirty="0" err="1"/>
              <a:t>reflects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origin</a:t>
            </a:r>
            <a:r>
              <a:rPr lang="it-IT" sz="2400" dirty="0"/>
              <a:t>. </a:t>
            </a:r>
            <a:r>
              <a:rPr lang="it-IT" sz="2400" dirty="0" err="1"/>
              <a:t>Thus</a:t>
            </a:r>
            <a:r>
              <a:rPr lang="it-IT" sz="2400" dirty="0"/>
              <a:t>, a </a:t>
            </a:r>
            <a:r>
              <a:rPr lang="it-IT" sz="2400" dirty="0" err="1"/>
              <a:t>malignant</a:t>
            </a:r>
            <a:r>
              <a:rPr lang="it-IT" sz="2400" dirty="0"/>
              <a:t> </a:t>
            </a:r>
            <a:r>
              <a:rPr lang="it-IT" sz="2400" dirty="0" err="1"/>
              <a:t>neoplasm</a:t>
            </a:r>
            <a:r>
              <a:rPr lang="it-IT" sz="2400" dirty="0"/>
              <a:t> </a:t>
            </a:r>
            <a:r>
              <a:rPr lang="it-IT" sz="2400" dirty="0" err="1"/>
              <a:t>comprised</a:t>
            </a:r>
            <a:r>
              <a:rPr lang="it-IT" sz="2400" dirty="0"/>
              <a:t> of </a:t>
            </a:r>
            <a:r>
              <a:rPr lang="it-IT" sz="2400" dirty="0" err="1"/>
              <a:t>fat-like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liposarcoma, and a </a:t>
            </a:r>
            <a:r>
              <a:rPr lang="it-IT" sz="2400" dirty="0" err="1"/>
              <a:t>malignant</a:t>
            </a:r>
            <a:r>
              <a:rPr lang="it-IT" sz="2400" dirty="0"/>
              <a:t> </a:t>
            </a:r>
            <a:r>
              <a:rPr lang="it-IT" sz="2400" dirty="0" err="1"/>
              <a:t>neoplasm</a:t>
            </a:r>
            <a:r>
              <a:rPr lang="it-IT" sz="2400" dirty="0"/>
              <a:t> </a:t>
            </a:r>
            <a:r>
              <a:rPr lang="it-IT" sz="2400" dirty="0" err="1"/>
              <a:t>composed</a:t>
            </a:r>
            <a:r>
              <a:rPr lang="it-IT" sz="2400" dirty="0"/>
              <a:t> of </a:t>
            </a:r>
            <a:r>
              <a:rPr lang="it-IT" sz="2400" dirty="0" err="1"/>
              <a:t>chondrocyte-like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chondrosarcoma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74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36D8F78-E067-6445-A419-41CA8567B722}"/>
              </a:ext>
            </a:extLst>
          </p:cNvPr>
          <p:cNvSpPr/>
          <p:nvPr/>
        </p:nvSpPr>
        <p:spPr>
          <a:xfrm>
            <a:off x="1981201" y="1038561"/>
            <a:ext cx="847452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While</a:t>
            </a:r>
            <a:r>
              <a:rPr lang="it-IT" sz="2000" dirty="0"/>
              <a:t> the </a:t>
            </a:r>
            <a:r>
              <a:rPr lang="it-IT" sz="2000" dirty="0" err="1"/>
              <a:t>epithelia</a:t>
            </a:r>
            <a:r>
              <a:rPr lang="it-IT" sz="2000" dirty="0"/>
              <a:t> of the body are </a:t>
            </a:r>
            <a:r>
              <a:rPr lang="it-IT" sz="2000" dirty="0" err="1"/>
              <a:t>derived</a:t>
            </a:r>
            <a:r>
              <a:rPr lang="it-IT" sz="2000" dirty="0"/>
              <a:t> from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three</a:t>
            </a:r>
            <a:r>
              <a:rPr lang="it-IT" sz="2000" dirty="0"/>
              <a:t> </a:t>
            </a:r>
            <a:r>
              <a:rPr lang="it-IT" sz="2000" dirty="0" err="1"/>
              <a:t>germ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layers</a:t>
            </a:r>
            <a:r>
              <a:rPr lang="it-IT" sz="2000" dirty="0"/>
              <a:t>, </a:t>
            </a:r>
            <a:r>
              <a:rPr lang="it-IT" sz="2000" dirty="0" err="1"/>
              <a:t>malignant</a:t>
            </a:r>
            <a:r>
              <a:rPr lang="it-IT" sz="2000" dirty="0"/>
              <a:t> </a:t>
            </a:r>
            <a:r>
              <a:rPr lang="it-IT" sz="2000" dirty="0" err="1"/>
              <a:t>neoplasms</a:t>
            </a:r>
            <a:r>
              <a:rPr lang="it-IT" sz="2000" dirty="0"/>
              <a:t> of </a:t>
            </a:r>
            <a:r>
              <a:rPr lang="it-IT" sz="2000" dirty="0" err="1"/>
              <a:t>epithelial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carcinomas</a:t>
            </a:r>
            <a:r>
              <a:rPr lang="it-IT" sz="2000" b="1" dirty="0"/>
              <a:t> </a:t>
            </a:r>
            <a:r>
              <a:rPr lang="it-IT" sz="2000" dirty="0" err="1"/>
              <a:t>regardless</a:t>
            </a:r>
            <a:r>
              <a:rPr lang="it-IT" sz="2000" dirty="0"/>
              <a:t> of the </a:t>
            </a:r>
            <a:r>
              <a:rPr lang="it-IT" sz="2000" dirty="0" err="1"/>
              <a:t>tissue</a:t>
            </a:r>
            <a:r>
              <a:rPr lang="it-IT" sz="2000" dirty="0"/>
              <a:t> of </a:t>
            </a:r>
            <a:r>
              <a:rPr lang="it-IT" sz="2000" dirty="0" err="1"/>
              <a:t>origin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Thus</a:t>
            </a:r>
            <a:r>
              <a:rPr lang="it-IT" sz="2000" dirty="0"/>
              <a:t>, </a:t>
            </a:r>
            <a:r>
              <a:rPr lang="it-IT" sz="2000" dirty="0" err="1"/>
              <a:t>malignant</a:t>
            </a:r>
            <a:r>
              <a:rPr lang="it-IT" sz="2000" dirty="0"/>
              <a:t> </a:t>
            </a:r>
            <a:r>
              <a:rPr lang="it-IT" sz="2000" dirty="0" err="1"/>
              <a:t>neoplasms</a:t>
            </a:r>
            <a:r>
              <a:rPr lang="it-IT" sz="2000" dirty="0"/>
              <a:t> </a:t>
            </a:r>
            <a:r>
              <a:rPr lang="it-IT" sz="2000" dirty="0" err="1"/>
              <a:t>arising</a:t>
            </a:r>
            <a:r>
              <a:rPr lang="it-IT" sz="2000" dirty="0"/>
              <a:t> in the </a:t>
            </a:r>
            <a:r>
              <a:rPr lang="it-IT" sz="2000" dirty="0" err="1"/>
              <a:t>renal</a:t>
            </a:r>
            <a:r>
              <a:rPr lang="it-IT" sz="2000" dirty="0"/>
              <a:t> </a:t>
            </a:r>
            <a:r>
              <a:rPr lang="it-IT" sz="2000" dirty="0" err="1"/>
              <a:t>tubular</a:t>
            </a:r>
            <a:r>
              <a:rPr lang="it-IT" sz="2000" dirty="0"/>
              <a:t> </a:t>
            </a:r>
            <a:r>
              <a:rPr lang="it-IT" sz="2000" dirty="0" err="1"/>
              <a:t>epithelium</a:t>
            </a:r>
            <a:r>
              <a:rPr lang="it-IT" sz="2000" dirty="0"/>
              <a:t> (</a:t>
            </a:r>
            <a:r>
              <a:rPr lang="it-IT" sz="2000" dirty="0" err="1"/>
              <a:t>mesoderm</a:t>
            </a:r>
            <a:r>
              <a:rPr lang="it-IT" sz="2000" dirty="0"/>
              <a:t>), the </a:t>
            </a:r>
            <a:r>
              <a:rPr lang="it-IT" sz="2000" dirty="0" err="1"/>
              <a:t>skin</a:t>
            </a:r>
            <a:r>
              <a:rPr lang="it-IT" sz="2000" dirty="0"/>
              <a:t> (</a:t>
            </a:r>
            <a:r>
              <a:rPr lang="it-IT" sz="2000" dirty="0" err="1"/>
              <a:t>ectoderm</a:t>
            </a:r>
            <a:r>
              <a:rPr lang="it-IT" sz="2000" dirty="0"/>
              <a:t>), and </a:t>
            </a:r>
            <a:r>
              <a:rPr lang="it-IT" sz="2000" dirty="0" err="1"/>
              <a:t>lining</a:t>
            </a:r>
            <a:r>
              <a:rPr lang="it-IT" sz="2000" dirty="0"/>
              <a:t> </a:t>
            </a:r>
            <a:r>
              <a:rPr lang="it-IT" sz="2000" dirty="0" err="1"/>
              <a:t>epithelium</a:t>
            </a:r>
            <a:r>
              <a:rPr lang="it-IT" sz="2000" dirty="0"/>
              <a:t> of the </a:t>
            </a:r>
            <a:r>
              <a:rPr lang="it-IT" sz="2000" dirty="0" err="1"/>
              <a:t>gut</a:t>
            </a:r>
            <a:r>
              <a:rPr lang="it-IT" sz="2000" dirty="0"/>
              <a:t> (</a:t>
            </a:r>
            <a:r>
              <a:rPr lang="it-IT" sz="2000" dirty="0" err="1"/>
              <a:t>endoderm</a:t>
            </a:r>
            <a:r>
              <a:rPr lang="it-IT" sz="2000" dirty="0"/>
              <a:t>) are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considered</a:t>
            </a:r>
            <a:r>
              <a:rPr lang="it-IT" sz="2000" dirty="0"/>
              <a:t> </a:t>
            </a:r>
            <a:r>
              <a:rPr lang="it-IT" sz="2000" dirty="0" err="1"/>
              <a:t>carcinomas</a:t>
            </a:r>
            <a:r>
              <a:rPr lang="it-IT" sz="2000" dirty="0"/>
              <a:t>. </a:t>
            </a:r>
            <a:r>
              <a:rPr lang="it-IT" sz="2000" dirty="0" err="1"/>
              <a:t>Furthermore</a:t>
            </a:r>
            <a:r>
              <a:rPr lang="it-IT" sz="2000" dirty="0"/>
              <a:t>, </a:t>
            </a:r>
            <a:r>
              <a:rPr lang="it-IT" sz="2000" dirty="0" err="1"/>
              <a:t>mesoderm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give</a:t>
            </a:r>
            <a:r>
              <a:rPr lang="it-IT" sz="2000" dirty="0"/>
              <a:t> rise to </a:t>
            </a:r>
            <a:r>
              <a:rPr lang="it-IT" sz="2000" dirty="0" err="1"/>
              <a:t>carcinomas</a:t>
            </a:r>
            <a:r>
              <a:rPr lang="it-IT" sz="2000" dirty="0"/>
              <a:t> (</a:t>
            </a:r>
            <a:r>
              <a:rPr lang="it-IT" sz="2000" dirty="0" err="1"/>
              <a:t>epithelial</a:t>
            </a:r>
            <a:r>
              <a:rPr lang="it-IT" sz="2000" dirty="0"/>
              <a:t>), </a:t>
            </a:r>
            <a:r>
              <a:rPr lang="it-IT" sz="2000" dirty="0" err="1"/>
              <a:t>sarcomas</a:t>
            </a:r>
            <a:r>
              <a:rPr lang="it-IT" sz="2000" dirty="0"/>
              <a:t> (</a:t>
            </a:r>
            <a:r>
              <a:rPr lang="it-IT" sz="2000" dirty="0" err="1"/>
              <a:t>mesenchymal</a:t>
            </a:r>
            <a:r>
              <a:rPr lang="it-IT" sz="2000" dirty="0"/>
              <a:t>), and </a:t>
            </a:r>
            <a:r>
              <a:rPr lang="it-IT" sz="2000" dirty="0" err="1"/>
              <a:t>hematolymphoid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(</a:t>
            </a:r>
            <a:r>
              <a:rPr lang="it-IT" sz="2000" dirty="0" err="1"/>
              <a:t>leukemias</a:t>
            </a:r>
            <a:r>
              <a:rPr lang="it-IT" sz="2000" dirty="0"/>
              <a:t> and </a:t>
            </a:r>
            <a:r>
              <a:rPr lang="it-IT" sz="2000" dirty="0" err="1"/>
              <a:t>lymphomas</a:t>
            </a:r>
            <a:r>
              <a:rPr lang="it-IT" sz="2000" dirty="0"/>
              <a:t>).</a:t>
            </a:r>
          </a:p>
          <a:p>
            <a:r>
              <a:rPr lang="it-IT" sz="2000" dirty="0"/>
              <a:t>    </a:t>
            </a:r>
          </a:p>
          <a:p>
            <a:r>
              <a:rPr lang="it-IT" sz="2000" dirty="0"/>
              <a:t>    </a:t>
            </a:r>
            <a:r>
              <a:rPr lang="it-IT" sz="2000" dirty="0" err="1"/>
              <a:t>Carcinomas</a:t>
            </a:r>
            <a:r>
              <a:rPr lang="it-IT" sz="2000" dirty="0"/>
              <a:t> are </a:t>
            </a:r>
            <a:r>
              <a:rPr lang="it-IT" sz="2000" dirty="0" err="1"/>
              <a:t>subdivided</a:t>
            </a:r>
            <a:r>
              <a:rPr lang="it-IT" sz="2000" dirty="0"/>
              <a:t> </a:t>
            </a:r>
            <a:r>
              <a:rPr lang="it-IT" sz="2000" dirty="0" err="1"/>
              <a:t>further</a:t>
            </a:r>
            <a:r>
              <a:rPr lang="it-IT" sz="2000" dirty="0"/>
              <a:t>. </a:t>
            </a:r>
            <a:r>
              <a:rPr lang="it-IT" sz="2000" dirty="0" err="1"/>
              <a:t>Carcinomas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grow</a:t>
            </a:r>
            <a:r>
              <a:rPr lang="it-IT" sz="2000" dirty="0"/>
              <a:t> in a </a:t>
            </a:r>
            <a:r>
              <a:rPr lang="it-IT" sz="2000" dirty="0" err="1"/>
              <a:t>glandular</a:t>
            </a:r>
            <a:r>
              <a:rPr lang="it-IT" sz="2000" dirty="0"/>
              <a:t> pattern are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adenocarcinomas</a:t>
            </a:r>
            <a:r>
              <a:rPr lang="it-IT" sz="2000" dirty="0"/>
              <a:t>, and </a:t>
            </a:r>
            <a:r>
              <a:rPr lang="it-IT" sz="2000" dirty="0" err="1"/>
              <a:t>those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produce </a:t>
            </a:r>
            <a:r>
              <a:rPr lang="it-IT" sz="2000" dirty="0" err="1"/>
              <a:t>squamous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are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b="1" dirty="0" err="1"/>
              <a:t>squamous</a:t>
            </a:r>
            <a:r>
              <a:rPr lang="it-IT" sz="2000" b="1" dirty="0"/>
              <a:t> </a:t>
            </a:r>
            <a:r>
              <a:rPr lang="it-IT" sz="2000" b="1" dirty="0" err="1"/>
              <a:t>cell</a:t>
            </a:r>
            <a:r>
              <a:rPr lang="it-IT" sz="2000" b="1" dirty="0"/>
              <a:t> </a:t>
            </a:r>
            <a:r>
              <a:rPr lang="it-IT" sz="2000" b="1" dirty="0" err="1"/>
              <a:t>carcinomas</a:t>
            </a:r>
            <a:r>
              <a:rPr lang="it-IT" sz="2000" dirty="0"/>
              <a:t>. </a:t>
            </a:r>
            <a:r>
              <a:rPr lang="it-IT" sz="2000" dirty="0" err="1"/>
              <a:t>Sometimes</a:t>
            </a:r>
            <a:r>
              <a:rPr lang="it-IT" sz="2000" dirty="0"/>
              <a:t> the </a:t>
            </a:r>
            <a:r>
              <a:rPr lang="it-IT" sz="2000" dirty="0" err="1"/>
              <a:t>tissue</a:t>
            </a:r>
            <a:r>
              <a:rPr lang="it-IT" sz="2000" dirty="0"/>
              <a:t> or </a:t>
            </a:r>
            <a:r>
              <a:rPr lang="it-IT" sz="2000" dirty="0" err="1"/>
              <a:t>organ</a:t>
            </a:r>
            <a:r>
              <a:rPr lang="it-IT" sz="2000" dirty="0"/>
              <a:t> of </a:t>
            </a:r>
            <a:r>
              <a:rPr lang="it-IT" sz="2000" dirty="0" err="1"/>
              <a:t>origin</a:t>
            </a:r>
            <a:r>
              <a:rPr lang="it-IT" sz="2000" dirty="0"/>
              <a:t> can be </a:t>
            </a:r>
            <a:r>
              <a:rPr lang="it-IT" sz="2000" dirty="0" err="1"/>
              <a:t>identified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in the </a:t>
            </a:r>
            <a:r>
              <a:rPr lang="it-IT" sz="2000" dirty="0" err="1"/>
              <a:t>designation</a:t>
            </a:r>
            <a:r>
              <a:rPr lang="it-IT" sz="2000" dirty="0"/>
              <a:t> of </a:t>
            </a:r>
            <a:r>
              <a:rPr lang="it-IT" sz="2000" dirty="0" err="1"/>
              <a:t>renal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adenocarcinoma,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uncommon</a:t>
            </a:r>
            <a:r>
              <a:rPr lang="it-IT" sz="2000" dirty="0"/>
              <a:t> for </a:t>
            </a:r>
            <a:r>
              <a:rPr lang="it-IT" sz="2000" dirty="0" err="1"/>
              <a:t>tumors</a:t>
            </a:r>
            <a:r>
              <a:rPr lang="it-IT" sz="2000" dirty="0"/>
              <a:t> to show </a:t>
            </a:r>
            <a:r>
              <a:rPr lang="it-IT" sz="2000" dirty="0" err="1"/>
              <a:t>little</a:t>
            </a:r>
            <a:r>
              <a:rPr lang="it-IT" sz="2000" dirty="0"/>
              <a:t> or no </a:t>
            </a:r>
            <a:r>
              <a:rPr lang="it-IT" sz="2000" dirty="0" err="1"/>
              <a:t>differentiation</a:t>
            </a:r>
            <a:r>
              <a:rPr lang="it-IT" sz="2000" dirty="0"/>
              <a:t>.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are </a:t>
            </a:r>
            <a:r>
              <a:rPr lang="it-IT" sz="2000" dirty="0" err="1"/>
              <a:t>referred</a:t>
            </a:r>
            <a:r>
              <a:rPr lang="it-IT" sz="2000" dirty="0"/>
              <a:t> to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poorly</a:t>
            </a:r>
            <a:r>
              <a:rPr lang="it-IT" sz="2000" dirty="0"/>
              <a:t> </a:t>
            </a:r>
            <a:r>
              <a:rPr lang="it-IT" sz="2000" dirty="0" err="1"/>
              <a:t>differentiated</a:t>
            </a:r>
            <a:r>
              <a:rPr lang="it-IT" sz="2000" dirty="0"/>
              <a:t> or </a:t>
            </a:r>
            <a:r>
              <a:rPr lang="it-IT" sz="2000" dirty="0" err="1"/>
              <a:t>undifferentiated</a:t>
            </a:r>
            <a:r>
              <a:rPr lang="it-IT" sz="2000" dirty="0"/>
              <a:t> carcinoma.</a:t>
            </a:r>
          </a:p>
        </p:txBody>
      </p:sp>
    </p:spTree>
    <p:extLst>
      <p:ext uri="{BB962C8B-B14F-4D97-AF65-F5344CB8AC3E}">
        <p14:creationId xmlns:p14="http://schemas.microsoft.com/office/powerpoint/2010/main" val="313471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90377" y="269371"/>
            <a:ext cx="398795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Mixed</a:t>
            </a:r>
            <a:r>
              <a:rPr lang="it-IT" b="1" dirty="0"/>
              <a:t>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the </a:t>
            </a:r>
            <a:r>
              <a:rPr lang="it-IT" b="1" dirty="0" err="1"/>
              <a:t>parotid</a:t>
            </a:r>
            <a:r>
              <a:rPr lang="it-IT" b="1" dirty="0"/>
              <a:t> </a:t>
            </a:r>
            <a:r>
              <a:rPr lang="it-IT" b="1" dirty="0" err="1"/>
              <a:t>gland</a:t>
            </a:r>
            <a:r>
              <a:rPr lang="it-IT" dirty="0"/>
              <a:t>.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nests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myxoid</a:t>
            </a:r>
            <a:r>
              <a:rPr lang="it-IT" dirty="0"/>
              <a:t> stroma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cartilage</a:t>
            </a:r>
            <a:r>
              <a:rPr lang="it-IT" dirty="0"/>
              <a:t> and </a:t>
            </a:r>
            <a:r>
              <a:rPr lang="it-IT" dirty="0" err="1"/>
              <a:t>bone</a:t>
            </a:r>
            <a:r>
              <a:rPr lang="it-IT" dirty="0"/>
              <a:t> (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unusual</a:t>
            </a:r>
            <a:r>
              <a:rPr lang="it-IT" dirty="0"/>
              <a:t> </a:t>
            </a:r>
            <a:r>
              <a:rPr lang="it-IT" dirty="0" err="1"/>
              <a:t>feature</a:t>
            </a:r>
            <a:r>
              <a:rPr lang="it-IT" dirty="0"/>
              <a:t>) are </a:t>
            </a:r>
            <a:r>
              <a:rPr lang="it-IT" dirty="0" err="1"/>
              <a:t>present</a:t>
            </a:r>
            <a:endParaRPr lang="it-IT" dirty="0"/>
          </a:p>
        </p:txBody>
      </p:sp>
      <p:pic>
        <p:nvPicPr>
          <p:cNvPr id="3" name="Immagine 2" descr="Schermata 2018-09-20 alle 11.44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78" y="1668562"/>
            <a:ext cx="3969529" cy="291176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13671" y="333008"/>
            <a:ext cx="45951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a </a:t>
            </a:r>
            <a:r>
              <a:rPr lang="it-IT" dirty="0" err="1"/>
              <a:t>neoplasm</a:t>
            </a:r>
            <a:r>
              <a:rPr lang="it-IT" dirty="0"/>
              <a:t>, </a:t>
            </a:r>
            <a:r>
              <a:rPr lang="it-IT" dirty="0" err="1"/>
              <a:t>whether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or </a:t>
            </a:r>
            <a:r>
              <a:rPr lang="it-IT" dirty="0" err="1"/>
              <a:t>malignant</a:t>
            </a:r>
            <a:r>
              <a:rPr lang="it-IT" dirty="0"/>
              <a:t>,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resemble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, </a:t>
            </a:r>
            <a:r>
              <a:rPr lang="it-IT" dirty="0" err="1"/>
              <a:t>consistent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a single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progenitor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. </a:t>
            </a:r>
            <a:r>
              <a:rPr lang="it-IT" b="1" dirty="0"/>
              <a:t>In some </a:t>
            </a:r>
            <a:r>
              <a:rPr lang="it-IT" b="1" dirty="0" err="1"/>
              <a:t>unusual</a:t>
            </a:r>
            <a:r>
              <a:rPr lang="it-IT" b="1" dirty="0"/>
              <a:t> </a:t>
            </a:r>
            <a:r>
              <a:rPr lang="it-IT" b="1" dirty="0" err="1"/>
              <a:t>instances</a:t>
            </a:r>
            <a:r>
              <a:rPr lang="it-IT" b="1" dirty="0"/>
              <a:t>, </a:t>
            </a:r>
            <a:r>
              <a:rPr lang="it-IT" b="1" dirty="0" err="1"/>
              <a:t>however</a:t>
            </a:r>
            <a:r>
              <a:rPr lang="it-IT" b="1" dirty="0"/>
              <a:t>, the </a:t>
            </a:r>
            <a:r>
              <a:rPr lang="it-IT" b="1" dirty="0" err="1"/>
              <a:t>tumor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r>
              <a:rPr lang="it-IT" b="1" dirty="0"/>
              <a:t> </a:t>
            </a:r>
            <a:r>
              <a:rPr lang="it-IT" b="1" dirty="0" err="1"/>
              <a:t>undergo</a:t>
            </a:r>
            <a:r>
              <a:rPr lang="it-IT" b="1" dirty="0"/>
              <a:t> </a:t>
            </a:r>
            <a:r>
              <a:rPr lang="it-IT" b="1" dirty="0" err="1"/>
              <a:t>divergent</a:t>
            </a:r>
            <a:r>
              <a:rPr lang="it-IT" b="1" dirty="0"/>
              <a:t> </a:t>
            </a:r>
            <a:r>
              <a:rPr lang="it-IT" b="1" dirty="0" err="1"/>
              <a:t>differentiation</a:t>
            </a:r>
            <a:r>
              <a:rPr lang="it-IT" b="1" dirty="0"/>
              <a:t>, </a:t>
            </a:r>
            <a:r>
              <a:rPr lang="it-IT" b="1" dirty="0" err="1"/>
              <a:t>creating</a:t>
            </a:r>
            <a:r>
              <a:rPr lang="it-IT" b="1" dirty="0"/>
              <a:t> </a:t>
            </a:r>
            <a:r>
              <a:rPr lang="it-IT" b="1" dirty="0" err="1"/>
              <a:t>so-called</a:t>
            </a:r>
            <a:r>
              <a:rPr lang="it-IT" b="1" dirty="0"/>
              <a:t> “</a:t>
            </a:r>
            <a:r>
              <a:rPr lang="it-IT" b="1" dirty="0" err="1"/>
              <a:t>mixed</a:t>
            </a:r>
            <a:r>
              <a:rPr lang="it-IT" b="1" dirty="0"/>
              <a:t> </a:t>
            </a:r>
            <a:r>
              <a:rPr lang="it-IT" b="1" dirty="0" err="1"/>
              <a:t>tumors</a:t>
            </a:r>
            <a:r>
              <a:rPr lang="it-IT" b="1" dirty="0"/>
              <a:t>”</a:t>
            </a:r>
            <a:r>
              <a:rPr lang="it-IT" dirty="0"/>
              <a:t>.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are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monoclonal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progenitor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in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capacity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differentiate</a:t>
            </a:r>
            <a:r>
              <a:rPr lang="it-IT" dirty="0"/>
              <a:t> down more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lineage</a:t>
            </a:r>
            <a:r>
              <a:rPr lang="it-IT" dirty="0"/>
              <a:t>. The best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obvious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dispersed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a </a:t>
            </a:r>
            <a:r>
              <a:rPr lang="it-IT" dirty="0" err="1"/>
              <a:t>fibromyxoid</a:t>
            </a:r>
            <a:r>
              <a:rPr lang="it-IT" dirty="0"/>
              <a:t> stroma,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harboring</a:t>
            </a:r>
            <a:r>
              <a:rPr lang="it-IT" dirty="0"/>
              <a:t> </a:t>
            </a:r>
            <a:r>
              <a:rPr lang="it-IT" dirty="0" err="1"/>
              <a:t>islands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cartilage</a:t>
            </a:r>
            <a:r>
              <a:rPr lang="it-IT" dirty="0"/>
              <a:t> or </a:t>
            </a:r>
            <a:r>
              <a:rPr lang="it-IT" dirty="0" err="1"/>
              <a:t>bone</a:t>
            </a:r>
            <a:r>
              <a:rPr lang="it-IT" dirty="0"/>
              <a:t>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13672" y="4780089"/>
            <a:ext cx="876465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diverse </a:t>
            </a:r>
            <a:r>
              <a:rPr lang="it-IT" dirty="0" err="1"/>
              <a:t>elements</a:t>
            </a:r>
            <a:r>
              <a:rPr lang="it-IT" dirty="0"/>
              <a:t> are </a:t>
            </a:r>
            <a:r>
              <a:rPr lang="it-IT" dirty="0" err="1"/>
              <a:t>thought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derive </a:t>
            </a:r>
            <a:r>
              <a:rPr lang="it-IT" dirty="0" err="1"/>
              <a:t>from</a:t>
            </a:r>
            <a:r>
              <a:rPr lang="it-IT" dirty="0"/>
              <a:t> a single </a:t>
            </a:r>
            <a:r>
              <a:rPr lang="it-IT" dirty="0" err="1"/>
              <a:t>transformed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progenitor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, and the </a:t>
            </a:r>
            <a:r>
              <a:rPr lang="it-IT" dirty="0" err="1"/>
              <a:t>preferred</a:t>
            </a:r>
            <a:r>
              <a:rPr lang="it-IT" dirty="0"/>
              <a:t> </a:t>
            </a:r>
            <a:r>
              <a:rPr lang="it-IT" dirty="0" err="1"/>
              <a:t>designation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neoplasms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pleomorphic</a:t>
            </a:r>
            <a:r>
              <a:rPr lang="it-IT" dirty="0"/>
              <a:t> adenoma. Fibroadenoma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female</a:t>
            </a:r>
            <a:r>
              <a:rPr lang="it-IT" dirty="0"/>
              <a:t> </a:t>
            </a:r>
            <a:r>
              <a:rPr lang="it-IT" dirty="0" err="1"/>
              <a:t>breast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common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benign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a </a:t>
            </a:r>
            <a:r>
              <a:rPr lang="it-IT" dirty="0" err="1"/>
              <a:t>mixture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proliferating</a:t>
            </a:r>
            <a:r>
              <a:rPr lang="it-IT" dirty="0"/>
              <a:t> </a:t>
            </a:r>
            <a:r>
              <a:rPr lang="it-IT" dirty="0" err="1"/>
              <a:t>ductal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(adenoma) </a:t>
            </a:r>
            <a:r>
              <a:rPr lang="it-IT" dirty="0" err="1"/>
              <a:t>embedded</a:t>
            </a:r>
            <a:r>
              <a:rPr lang="it-IT" dirty="0"/>
              <a:t> in </a:t>
            </a:r>
            <a:r>
              <a:rPr lang="it-IT" dirty="0" err="1"/>
              <a:t>loose</a:t>
            </a:r>
            <a:r>
              <a:rPr lang="it-IT" dirty="0"/>
              <a:t>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(fibroma). </a:t>
            </a:r>
            <a:r>
              <a:rPr lang="it-IT" dirty="0" err="1"/>
              <a:t>Unlike</a:t>
            </a:r>
            <a:r>
              <a:rPr lang="it-IT" dirty="0"/>
              <a:t> </a:t>
            </a:r>
            <a:r>
              <a:rPr lang="it-IT" dirty="0" err="1"/>
              <a:t>pleomorphic</a:t>
            </a:r>
            <a:r>
              <a:rPr lang="it-IT" dirty="0"/>
              <a:t> adenoma,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component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neoplastic,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term</a:t>
            </a:r>
            <a:r>
              <a:rPr lang="it-IT" dirty="0"/>
              <a:t> fibroadenoma </a:t>
            </a:r>
            <a:r>
              <a:rPr lang="it-IT" dirty="0" err="1"/>
              <a:t>remains</a:t>
            </a:r>
            <a:r>
              <a:rPr lang="it-IT" dirty="0"/>
              <a:t> in common </a:t>
            </a:r>
            <a:r>
              <a:rPr lang="it-IT" dirty="0" err="1"/>
              <a:t>usage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99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9-24 alle 09.35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25" y="0"/>
            <a:ext cx="556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76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4892</Words>
  <Application>Microsoft Macintosh PowerPoint</Application>
  <PresentationFormat>Widescreen</PresentationFormat>
  <Paragraphs>136</Paragraphs>
  <Slides>46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di Office</vt:lpstr>
      <vt:lpstr>Neoplasia Basic Notions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 Basic Notions</dc:title>
  <dc:creator>THECROVELS THECROVELS</dc:creator>
  <cp:lastModifiedBy>THECROVELS THECROVELS</cp:lastModifiedBy>
  <cp:revision>1</cp:revision>
  <dcterms:created xsi:type="dcterms:W3CDTF">2020-03-09T16:28:50Z</dcterms:created>
  <dcterms:modified xsi:type="dcterms:W3CDTF">2020-03-09T16:29:48Z</dcterms:modified>
</cp:coreProperties>
</file>