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276" r:id="rId11"/>
    <p:sldId id="332" r:id="rId12"/>
    <p:sldId id="333" r:id="rId13"/>
    <p:sldId id="334" r:id="rId14"/>
    <p:sldId id="463" r:id="rId15"/>
    <p:sldId id="464" r:id="rId16"/>
    <p:sldId id="335" r:id="rId17"/>
    <p:sldId id="336" r:id="rId18"/>
    <p:sldId id="337" r:id="rId19"/>
    <p:sldId id="338" r:id="rId20"/>
    <p:sldId id="277" r:id="rId21"/>
    <p:sldId id="339" r:id="rId22"/>
    <p:sldId id="278" r:id="rId23"/>
    <p:sldId id="340" r:id="rId24"/>
    <p:sldId id="341" r:id="rId25"/>
    <p:sldId id="342" r:id="rId26"/>
    <p:sldId id="465" r:id="rId27"/>
    <p:sldId id="343" r:id="rId28"/>
    <p:sldId id="279" r:id="rId29"/>
    <p:sldId id="344" r:id="rId30"/>
    <p:sldId id="466" r:id="rId31"/>
    <p:sldId id="345" r:id="rId32"/>
    <p:sldId id="348" r:id="rId33"/>
    <p:sldId id="467" r:id="rId34"/>
    <p:sldId id="346" r:id="rId35"/>
    <p:sldId id="468" r:id="rId36"/>
    <p:sldId id="280" r:id="rId37"/>
    <p:sldId id="281" r:id="rId38"/>
    <p:sldId id="282" r:id="rId39"/>
    <p:sldId id="347" r:id="rId40"/>
    <p:sldId id="349" r:id="rId41"/>
    <p:sldId id="469" r:id="rId42"/>
    <p:sldId id="350" r:id="rId43"/>
    <p:sldId id="470" r:id="rId44"/>
    <p:sldId id="283" r:id="rId45"/>
    <p:sldId id="351" r:id="rId46"/>
    <p:sldId id="352" r:id="rId47"/>
    <p:sldId id="284" r:id="rId48"/>
    <p:sldId id="353" r:id="rId49"/>
    <p:sldId id="355" r:id="rId50"/>
    <p:sldId id="471" r:id="rId51"/>
    <p:sldId id="354" r:id="rId52"/>
    <p:sldId id="472" r:id="rId53"/>
    <p:sldId id="285" r:id="rId54"/>
    <p:sldId id="356" r:id="rId55"/>
    <p:sldId id="357" r:id="rId56"/>
    <p:sldId id="286" r:id="rId57"/>
    <p:sldId id="358" r:id="rId58"/>
    <p:sldId id="359" r:id="rId59"/>
    <p:sldId id="473" r:id="rId60"/>
    <p:sldId id="360" r:id="rId61"/>
    <p:sldId id="361" r:id="rId6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46"/>
  </p:normalViewPr>
  <p:slideViewPr>
    <p:cSldViewPr snapToGrid="0" snapToObjects="1">
      <p:cViewPr varScale="1">
        <p:scale>
          <a:sx n="88" d="100"/>
          <a:sy n="88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E51771-9926-EF4E-9B1D-52B874615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1F3502-1BE5-084E-A57A-8AEEDD15A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FC23E0-B615-5745-8906-7425AFDE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C77610-B002-FD40-81E7-F06D5232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84D107-5D31-0844-AA38-A0158D96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58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97C837-DC0B-9A4A-A98E-EE0C4557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93CDA-85EC-CB49-936E-BF7FE0062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4653AE-6C48-0245-9DB0-6B1FC47A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6476B3-D862-8B42-A46E-CE3A0743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368340-0615-7E40-B8B6-5947A258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4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2DA9CFB-6E7E-0C45-B9D4-2F6795BE4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6B0451-0683-AC49-9F3E-43FA48C01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946A13-5CEF-7643-813F-471FF1F0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3898D6-5F63-F544-814C-9F11B704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0D3BB8-8B52-2040-9A61-4A496633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59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9B42F-1934-FC41-9B97-5A47C55F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1E33D-DBC2-294A-BAB1-8CDB9C91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41C181-A0C7-B64D-8DFE-46CC7CB3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1FD893-43E9-BA42-AA7D-2E1431B5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0991D2-7856-3B49-8B6A-97620FC8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57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53A88A-DEBE-5B41-8695-B2C1D63A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BB91A6-710B-4749-B631-B2ED318B1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67EE99-5934-744C-803A-EBFEC3B3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814B13-9D0A-BD4E-A977-31E9A9B0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CC4DDD-B456-094B-9DF1-3242CF26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0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F3F7C1-356A-E445-80C3-892A8DD6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B99D37-154F-DB47-BECC-4A79C1D67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DBABF3-A172-824D-825D-E93605C4D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CD58B0-2438-BC4E-8FBB-CF944A04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A956D0-E5EB-474E-9C10-485222D9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2B32FF-5E14-A14B-9637-D897BBF4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84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FD78B-46DC-D84B-A58E-7F907DC3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092604-AB5E-A744-A317-7A919C06B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0C92C6-D25B-7D49-A46A-F042719A9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EDA3CD-8DE5-B34C-917D-85E869D01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27C32B-403C-E948-AAAC-7643C234D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C219A21-6D1E-BA41-BEA6-38AD3A58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B484520-2F47-4147-8129-C830783F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AAAFCE-764C-394C-AFBD-886E1EEE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5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89225-AE33-5A4E-B198-568E21D8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09EA20-44D1-D24B-A2F4-71CF7DE2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6D5627-6B5F-F84D-A397-1BB41818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6AF262-BD34-7745-8317-80DC2E5C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04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C74D6A-8480-434F-84A5-ACFDF2C5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E8A78B-8E2F-C642-907C-B5338980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95B883-6A44-A04A-BC1B-E9DFE4EA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09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2AC002-849C-3847-A5B7-B4BFC840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53BD29-22A4-1B4B-907B-B55F4639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9DF98B-CA1F-EF4E-ABA5-3AF937379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E19EA6-147B-9949-AA2E-C88F20DC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324F7E-96B2-D245-B242-2133AA3D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2397B1-7808-2046-A847-0A1F58AD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FFABD-7958-8340-AC02-B07C3456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E18B0BC-F101-0542-AC22-82E455B02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71FE99-C35B-5A4F-BB8A-80C745EB0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6AE2E6-C2B3-6C4D-AD9C-AEB5792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F373ED-C324-BF46-B659-61A6FD00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7EB69A-352C-BB40-9625-81A7841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83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110A621-9F72-3641-B5C6-5F927C4E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505F5F-0331-2447-B4C2-ED39F987F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7905C4-69FE-AB4A-BBD4-315E86ED0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ED13-114C-C848-A52A-B7BB6775F1AA}" type="datetimeFigureOut">
              <a:rPr lang="it-IT" smtClean="0"/>
              <a:t>10/03/20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036DD5-EB7F-DE4E-B18F-25C74838D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EA349F-E22E-C943-9375-35D05937C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3A8B-4A60-F945-9FD6-B7B9BD653A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32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3150B-4D1C-394D-9122-9E3FCE65D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err="1"/>
              <a:t>Hallmarks</a:t>
            </a:r>
            <a:r>
              <a:rPr lang="it-IT" b="1" dirty="0"/>
              <a:t> of </a:t>
            </a:r>
            <a:r>
              <a:rPr lang="it-IT" b="1"/>
              <a:t>cancer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43ED35-A9DD-9546-ACC6-78E247079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43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0 alle 12.11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114300"/>
            <a:ext cx="4851400" cy="66294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93107" y="920621"/>
            <a:ext cx="33410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/>
              <a:t>Model</a:t>
            </a:r>
            <a:r>
              <a:rPr lang="it-IT" sz="2000" b="1" dirty="0"/>
              <a:t> </a:t>
            </a:r>
            <a:r>
              <a:rPr lang="it-IT" sz="2000" b="1" dirty="0" err="1"/>
              <a:t>for</a:t>
            </a:r>
            <a:r>
              <a:rPr lang="it-IT" sz="2000" b="1" dirty="0"/>
              <a:t> </a:t>
            </a:r>
            <a:r>
              <a:rPr lang="it-IT" sz="2000" b="1" dirty="0" err="1"/>
              <a:t>action</a:t>
            </a:r>
            <a:r>
              <a:rPr lang="it-IT" sz="2000" b="1" dirty="0"/>
              <a:t> </a:t>
            </a:r>
            <a:r>
              <a:rPr lang="it-IT" sz="2000" b="1" dirty="0" err="1"/>
              <a:t>of</a:t>
            </a:r>
            <a:r>
              <a:rPr lang="it-IT" sz="2000" b="1" dirty="0"/>
              <a:t> RAS. </a:t>
            </a:r>
            <a:r>
              <a:rPr lang="it-IT" sz="2000" dirty="0" err="1"/>
              <a:t>When</a:t>
            </a:r>
            <a:r>
              <a:rPr lang="it-IT" sz="2000" dirty="0"/>
              <a:t> a </a:t>
            </a:r>
            <a:r>
              <a:rPr lang="it-IT" sz="2000" dirty="0" err="1"/>
              <a:t>normal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stimulated</a:t>
            </a:r>
            <a:r>
              <a:rPr lang="it-IT" sz="2000" dirty="0"/>
              <a:t> </a:t>
            </a:r>
            <a:r>
              <a:rPr lang="it-IT" sz="2000" dirty="0" err="1"/>
              <a:t>through</a:t>
            </a:r>
            <a:r>
              <a:rPr lang="it-IT" sz="2000" dirty="0"/>
              <a:t> a </a:t>
            </a:r>
            <a:r>
              <a:rPr lang="it-IT" sz="2000" dirty="0" err="1"/>
              <a:t>growth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</a:t>
            </a:r>
            <a:r>
              <a:rPr lang="it-IT" sz="2000" dirty="0" err="1"/>
              <a:t>receptor</a:t>
            </a:r>
            <a:r>
              <a:rPr lang="it-IT" sz="2000" dirty="0"/>
              <a:t>, </a:t>
            </a:r>
            <a:r>
              <a:rPr lang="it-IT" sz="2000" dirty="0" err="1"/>
              <a:t>inactive</a:t>
            </a:r>
            <a:r>
              <a:rPr lang="it-IT" sz="2000" dirty="0"/>
              <a:t> (</a:t>
            </a:r>
            <a:r>
              <a:rPr lang="it-IT" sz="2000" dirty="0" err="1"/>
              <a:t>GDP-bound</a:t>
            </a:r>
            <a:r>
              <a:rPr lang="it-IT" sz="2000" dirty="0"/>
              <a:t>) RAS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activated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a </a:t>
            </a:r>
            <a:r>
              <a:rPr lang="it-IT" sz="2000" dirty="0" err="1"/>
              <a:t>GTP-bound</a:t>
            </a:r>
            <a:r>
              <a:rPr lang="it-IT" sz="2000" dirty="0"/>
              <a:t> state. </a:t>
            </a:r>
            <a:r>
              <a:rPr lang="it-IT" sz="2000" dirty="0" err="1"/>
              <a:t>Activated</a:t>
            </a:r>
            <a:r>
              <a:rPr lang="it-IT" sz="2000" dirty="0"/>
              <a:t> RAS </a:t>
            </a:r>
            <a:r>
              <a:rPr lang="it-IT" sz="2000" dirty="0" err="1"/>
              <a:t>transduces</a:t>
            </a:r>
            <a:r>
              <a:rPr lang="it-IT" sz="2000" dirty="0"/>
              <a:t> proliferative </a:t>
            </a:r>
            <a:r>
              <a:rPr lang="it-IT" sz="2000" dirty="0" err="1"/>
              <a:t>signals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the </a:t>
            </a:r>
            <a:r>
              <a:rPr lang="it-IT" sz="2000" dirty="0" err="1"/>
              <a:t>nucleus</a:t>
            </a:r>
            <a:r>
              <a:rPr lang="it-IT" sz="2000" dirty="0"/>
              <a:t> </a:t>
            </a:r>
            <a:r>
              <a:rPr lang="it-IT" sz="2000" dirty="0" err="1"/>
              <a:t>along</a:t>
            </a:r>
            <a:r>
              <a:rPr lang="it-IT" sz="2000" dirty="0"/>
              <a:t>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pathways</a:t>
            </a:r>
            <a:r>
              <a:rPr lang="it-IT" sz="2000" dirty="0"/>
              <a:t>: the </a:t>
            </a:r>
            <a:r>
              <a:rPr lang="it-IT" sz="2000" dirty="0" err="1"/>
              <a:t>so-called</a:t>
            </a:r>
            <a:r>
              <a:rPr lang="it-IT" sz="2000" dirty="0"/>
              <a:t> “RAF/ERK/MAP </a:t>
            </a:r>
            <a:r>
              <a:rPr lang="it-IT" sz="2000" dirty="0" err="1"/>
              <a:t>kinase</a:t>
            </a:r>
            <a:r>
              <a:rPr lang="it-IT" sz="2000" dirty="0"/>
              <a:t> </a:t>
            </a:r>
            <a:r>
              <a:rPr lang="it-IT" sz="2000" dirty="0" err="1"/>
              <a:t>pathway</a:t>
            </a:r>
            <a:r>
              <a:rPr lang="it-IT" sz="2000" dirty="0"/>
              <a:t>” and the PI3 </a:t>
            </a:r>
            <a:r>
              <a:rPr lang="it-IT" sz="2000" dirty="0" err="1"/>
              <a:t>kinase</a:t>
            </a:r>
            <a:r>
              <a:rPr lang="it-IT" sz="2000" dirty="0"/>
              <a:t>/AKT </a:t>
            </a:r>
            <a:r>
              <a:rPr lang="it-IT" sz="2000" dirty="0" err="1"/>
              <a:t>pathway</a:t>
            </a:r>
            <a:r>
              <a:rPr lang="it-IT" sz="2000" dirty="0"/>
              <a:t>. GDP, </a:t>
            </a:r>
            <a:r>
              <a:rPr lang="it-IT" sz="2000" dirty="0" err="1"/>
              <a:t>Guanosine</a:t>
            </a:r>
            <a:r>
              <a:rPr lang="it-IT" sz="2000" dirty="0"/>
              <a:t> </a:t>
            </a:r>
            <a:r>
              <a:rPr lang="it-IT" sz="2000" dirty="0" err="1"/>
              <a:t>diphosphate</a:t>
            </a:r>
            <a:r>
              <a:rPr lang="it-IT" sz="2000" dirty="0"/>
              <a:t>; GTP, </a:t>
            </a:r>
            <a:r>
              <a:rPr lang="it-IT" sz="2000" dirty="0" err="1"/>
              <a:t>guanosine</a:t>
            </a:r>
            <a:r>
              <a:rPr lang="it-IT" sz="2000" dirty="0"/>
              <a:t> </a:t>
            </a:r>
            <a:r>
              <a:rPr lang="it-IT" sz="2000" dirty="0" err="1"/>
              <a:t>triphosphate</a:t>
            </a:r>
            <a:r>
              <a:rPr lang="it-IT" sz="2000" dirty="0"/>
              <a:t>; MAP, </a:t>
            </a:r>
            <a:r>
              <a:rPr lang="it-IT" sz="2000" dirty="0" err="1"/>
              <a:t>mitogen-activated</a:t>
            </a:r>
            <a:r>
              <a:rPr lang="it-IT" sz="2000" dirty="0"/>
              <a:t> </a:t>
            </a:r>
            <a:r>
              <a:rPr lang="it-IT" sz="2000" dirty="0" err="1"/>
              <a:t>protein</a:t>
            </a:r>
            <a:r>
              <a:rPr lang="it-IT" sz="2000" dirty="0"/>
              <a:t>; PI3, phosphatidylinositol-3. </a:t>
            </a:r>
          </a:p>
        </p:txBody>
      </p:sp>
    </p:spTree>
    <p:extLst>
      <p:ext uri="{BB962C8B-B14F-4D97-AF65-F5344CB8AC3E}">
        <p14:creationId xmlns:p14="http://schemas.microsoft.com/office/powerpoint/2010/main" val="91190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64506" y="458956"/>
            <a:ext cx="806298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The </a:t>
            </a:r>
            <a:r>
              <a:rPr lang="it-IT" sz="2000" b="1" dirty="0" err="1"/>
              <a:t>crucial</a:t>
            </a:r>
            <a:r>
              <a:rPr lang="it-IT" sz="2000" b="1" dirty="0"/>
              <a:t> </a:t>
            </a:r>
            <a:r>
              <a:rPr lang="it-IT" sz="2000" b="1" dirty="0" err="1"/>
              <a:t>role</a:t>
            </a:r>
            <a:r>
              <a:rPr lang="it-IT" sz="2000" b="1" dirty="0"/>
              <a:t> </a:t>
            </a:r>
            <a:r>
              <a:rPr lang="it-IT" sz="2000" b="1" dirty="0" err="1"/>
              <a:t>of</a:t>
            </a:r>
            <a:r>
              <a:rPr lang="it-IT" sz="2000" b="1" dirty="0"/>
              <a:t> BCR-ABL in </a:t>
            </a:r>
            <a:r>
              <a:rPr lang="it-IT" sz="2000" b="1" dirty="0" err="1"/>
              <a:t>cancer</a:t>
            </a:r>
            <a:r>
              <a:rPr lang="it-IT" sz="2000" b="1" dirty="0"/>
              <a:t> </a:t>
            </a:r>
            <a:r>
              <a:rPr lang="it-IT" sz="2000" b="1" dirty="0" err="1"/>
              <a:t>has</a:t>
            </a:r>
            <a:r>
              <a:rPr lang="it-IT" sz="2000" b="1" dirty="0"/>
              <a:t> </a:t>
            </a:r>
            <a:r>
              <a:rPr lang="it-IT" sz="2000" b="1" dirty="0" err="1"/>
              <a:t>been</a:t>
            </a:r>
            <a:r>
              <a:rPr lang="it-IT" sz="2000" b="1" dirty="0"/>
              <a:t> </a:t>
            </a:r>
            <a:r>
              <a:rPr lang="it-IT" sz="2000" b="1" dirty="0" err="1"/>
              <a:t>confirmed</a:t>
            </a:r>
            <a:r>
              <a:rPr lang="it-IT" sz="2000" b="1" dirty="0"/>
              <a:t> </a:t>
            </a:r>
            <a:r>
              <a:rPr lang="it-IT" sz="2000" b="1" dirty="0" err="1"/>
              <a:t>by</a:t>
            </a:r>
            <a:r>
              <a:rPr lang="it-IT" sz="2000" b="1" dirty="0"/>
              <a:t> the </a:t>
            </a:r>
            <a:r>
              <a:rPr lang="it-IT" sz="2000" b="1" dirty="0" err="1"/>
              <a:t>dramatic</a:t>
            </a:r>
            <a:r>
              <a:rPr lang="it-IT" sz="2000" b="1" dirty="0"/>
              <a:t> </a:t>
            </a:r>
            <a:r>
              <a:rPr lang="it-IT" sz="2000" b="1" dirty="0" err="1"/>
              <a:t>clinical</a:t>
            </a:r>
            <a:r>
              <a:rPr lang="it-IT" sz="2000" b="1" dirty="0"/>
              <a:t> </a:t>
            </a:r>
            <a:r>
              <a:rPr lang="it-IT" sz="2000" b="1" dirty="0" err="1"/>
              <a:t>response</a:t>
            </a:r>
            <a:r>
              <a:rPr lang="it-IT" sz="2000" b="1" dirty="0"/>
              <a:t> </a:t>
            </a:r>
            <a:r>
              <a:rPr lang="it-IT" sz="2000" b="1" dirty="0" err="1"/>
              <a:t>of</a:t>
            </a:r>
            <a:r>
              <a:rPr lang="it-IT" sz="2000" b="1" dirty="0"/>
              <a:t> </a:t>
            </a:r>
            <a:r>
              <a:rPr lang="it-IT" sz="2000" b="1" dirty="0" err="1"/>
              <a:t>patients</a:t>
            </a:r>
            <a:r>
              <a:rPr lang="it-IT" sz="2000" b="1" dirty="0"/>
              <a:t> </a:t>
            </a:r>
            <a:r>
              <a:rPr lang="it-IT" sz="2000" b="1" dirty="0" err="1"/>
              <a:t>with</a:t>
            </a:r>
            <a:r>
              <a:rPr lang="it-IT" sz="2000" b="1" dirty="0"/>
              <a:t> </a:t>
            </a:r>
            <a:r>
              <a:rPr lang="it-IT" sz="2000" b="1" dirty="0" err="1"/>
              <a:t>chronic</a:t>
            </a:r>
            <a:r>
              <a:rPr lang="it-IT" sz="2000" b="1" dirty="0"/>
              <a:t> </a:t>
            </a:r>
            <a:r>
              <a:rPr lang="it-IT" sz="2000" b="1" dirty="0" err="1"/>
              <a:t>myeloid</a:t>
            </a:r>
            <a:r>
              <a:rPr lang="it-IT" sz="2000" b="1" dirty="0"/>
              <a:t> </a:t>
            </a:r>
            <a:r>
              <a:rPr lang="it-IT" sz="2000" b="1" dirty="0" err="1"/>
              <a:t>leukemia</a:t>
            </a:r>
            <a:r>
              <a:rPr lang="it-IT" sz="2000" b="1" dirty="0"/>
              <a:t> </a:t>
            </a:r>
            <a:r>
              <a:rPr lang="it-IT" sz="2000" b="1" dirty="0" err="1"/>
              <a:t>to</a:t>
            </a:r>
            <a:r>
              <a:rPr lang="it-IT" sz="2000" b="1" dirty="0"/>
              <a:t> BCR-ABL </a:t>
            </a:r>
            <a:r>
              <a:rPr lang="it-IT" sz="2000" b="1" dirty="0" err="1"/>
              <a:t>kinase</a:t>
            </a:r>
            <a:r>
              <a:rPr lang="it-IT" sz="2000" b="1" dirty="0"/>
              <a:t> </a:t>
            </a:r>
            <a:r>
              <a:rPr lang="it-IT" sz="2000" b="1" dirty="0" err="1"/>
              <a:t>inhibitors</a:t>
            </a:r>
            <a:r>
              <a:rPr lang="it-IT" sz="2000" b="1" dirty="0"/>
              <a:t>. </a:t>
            </a:r>
          </a:p>
          <a:p>
            <a:endParaRPr lang="it-IT" sz="2000" b="1" dirty="0"/>
          </a:p>
          <a:p>
            <a:r>
              <a:rPr lang="it-IT" sz="2000" dirty="0"/>
              <a:t>The </a:t>
            </a:r>
            <a:r>
              <a:rPr lang="it-IT" sz="2000" dirty="0" err="1"/>
              <a:t>prototype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kind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drug</a:t>
            </a:r>
            <a:r>
              <a:rPr lang="it-IT" sz="2000" dirty="0"/>
              <a:t>, </a:t>
            </a:r>
            <a:r>
              <a:rPr lang="it-IT" sz="2000" dirty="0" err="1"/>
              <a:t>imatinib</a:t>
            </a:r>
            <a:r>
              <a:rPr lang="it-IT" sz="2000" dirty="0"/>
              <a:t> </a:t>
            </a:r>
            <a:r>
              <a:rPr lang="it-IT" sz="2000" dirty="0" err="1"/>
              <a:t>mesylate</a:t>
            </a:r>
            <a:r>
              <a:rPr lang="it-IT" sz="2000" dirty="0"/>
              <a:t> (</a:t>
            </a:r>
            <a:r>
              <a:rPr lang="it-IT" sz="2000" dirty="0" err="1"/>
              <a:t>Gleevec</a:t>
            </a:r>
            <a:r>
              <a:rPr lang="it-IT" sz="2000" dirty="0"/>
              <a:t>), </a:t>
            </a:r>
            <a:r>
              <a:rPr lang="it-IT" sz="2000" dirty="0" err="1"/>
              <a:t>galvanized</a:t>
            </a:r>
            <a:r>
              <a:rPr lang="it-IT" sz="2000" dirty="0"/>
              <a:t> interest in design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drugs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target </a:t>
            </a:r>
            <a:r>
              <a:rPr lang="it-IT" sz="2000" dirty="0" err="1"/>
              <a:t>specific</a:t>
            </a:r>
            <a:r>
              <a:rPr lang="it-IT" sz="2000" dirty="0"/>
              <a:t> </a:t>
            </a:r>
            <a:r>
              <a:rPr lang="it-IT" sz="2000" dirty="0" err="1"/>
              <a:t>molecular</a:t>
            </a:r>
            <a:r>
              <a:rPr lang="it-IT" sz="2000" dirty="0"/>
              <a:t> </a:t>
            </a:r>
            <a:r>
              <a:rPr lang="it-IT" sz="2000" dirty="0" err="1"/>
              <a:t>lesions</a:t>
            </a:r>
            <a:r>
              <a:rPr lang="it-IT" sz="2000" dirty="0"/>
              <a:t> </a:t>
            </a:r>
            <a:r>
              <a:rPr lang="it-IT" sz="2000" dirty="0" err="1"/>
              <a:t>found</a:t>
            </a:r>
            <a:r>
              <a:rPr lang="it-IT" sz="2000" dirty="0"/>
              <a:t> in </a:t>
            </a:r>
            <a:r>
              <a:rPr lang="it-IT" sz="2000" dirty="0" err="1"/>
              <a:t>various</a:t>
            </a:r>
            <a:r>
              <a:rPr lang="it-IT" sz="2000" dirty="0"/>
              <a:t> </a:t>
            </a:r>
            <a:r>
              <a:rPr lang="it-IT" sz="2000" dirty="0" err="1"/>
              <a:t>cancers</a:t>
            </a:r>
            <a:r>
              <a:rPr lang="it-IT" sz="2000" dirty="0"/>
              <a:t> (</a:t>
            </a:r>
            <a:r>
              <a:rPr lang="it-IT" sz="2000" dirty="0" err="1"/>
              <a:t>so-called</a:t>
            </a:r>
            <a:r>
              <a:rPr lang="it-IT" sz="2000" dirty="0"/>
              <a:t> “</a:t>
            </a:r>
            <a:r>
              <a:rPr lang="it-IT" sz="2000" dirty="0" err="1"/>
              <a:t>targeted</a:t>
            </a:r>
            <a:r>
              <a:rPr lang="it-IT" sz="2000" dirty="0"/>
              <a:t> </a:t>
            </a:r>
            <a:r>
              <a:rPr lang="it-IT" sz="2000" dirty="0" err="1"/>
              <a:t>therapy</a:t>
            </a:r>
            <a:r>
              <a:rPr lang="it-IT" sz="2000" dirty="0"/>
              <a:t>”). BCR-ABL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an</a:t>
            </a:r>
            <a:r>
              <a:rPr lang="it-IT" sz="2000" dirty="0"/>
              <a:t> </a:t>
            </a:r>
            <a:r>
              <a:rPr lang="it-IT" sz="2000" dirty="0" err="1"/>
              <a:t>example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</a:t>
            </a:r>
            <a:r>
              <a:rPr lang="it-IT" sz="2000" dirty="0" err="1"/>
              <a:t>concept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oncogene </a:t>
            </a:r>
            <a:r>
              <a:rPr lang="it-IT" sz="2000" dirty="0" err="1"/>
              <a:t>addiction</a:t>
            </a:r>
            <a:r>
              <a:rPr lang="it-IT" sz="2000" dirty="0"/>
              <a:t>, </a:t>
            </a:r>
            <a:r>
              <a:rPr lang="it-IT" sz="2000" dirty="0" err="1"/>
              <a:t>wherein</a:t>
            </a:r>
            <a:r>
              <a:rPr lang="it-IT" sz="2000" dirty="0"/>
              <a:t> a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profoundly</a:t>
            </a:r>
            <a:r>
              <a:rPr lang="it-IT" sz="2000" dirty="0"/>
              <a:t> </a:t>
            </a:r>
            <a:r>
              <a:rPr lang="it-IT" sz="2000" dirty="0" err="1"/>
              <a:t>dependent</a:t>
            </a:r>
            <a:r>
              <a:rPr lang="it-IT" sz="2000" dirty="0"/>
              <a:t> on a single </a:t>
            </a:r>
            <a:r>
              <a:rPr lang="it-IT" sz="2000" dirty="0" err="1"/>
              <a:t>signaling</a:t>
            </a:r>
            <a:r>
              <a:rPr lang="it-IT" sz="2000" dirty="0"/>
              <a:t> </a:t>
            </a:r>
            <a:r>
              <a:rPr lang="it-IT" sz="2000" dirty="0" err="1"/>
              <a:t>molecule</a:t>
            </a:r>
            <a:r>
              <a:rPr lang="it-IT" sz="2000" dirty="0"/>
              <a:t>. BCR-ABL </a:t>
            </a:r>
            <a:r>
              <a:rPr lang="it-IT" sz="2000" dirty="0" err="1"/>
              <a:t>fusion</a:t>
            </a:r>
            <a:r>
              <a:rPr lang="it-IT" sz="2000" dirty="0"/>
              <a:t> gene </a:t>
            </a:r>
            <a:r>
              <a:rPr lang="it-IT" sz="2000" dirty="0" err="1"/>
              <a:t>formation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an</a:t>
            </a:r>
            <a:r>
              <a:rPr lang="it-IT" sz="2000" dirty="0"/>
              <a:t> </a:t>
            </a:r>
            <a:r>
              <a:rPr lang="it-IT" sz="2000" dirty="0" err="1"/>
              <a:t>early</a:t>
            </a:r>
            <a:r>
              <a:rPr lang="it-IT" sz="2000" dirty="0"/>
              <a:t>, </a:t>
            </a:r>
            <a:r>
              <a:rPr lang="it-IT" sz="2000" dirty="0" err="1"/>
              <a:t>perhaps</a:t>
            </a:r>
            <a:r>
              <a:rPr lang="it-IT" sz="2000" dirty="0"/>
              <a:t> </a:t>
            </a:r>
            <a:r>
              <a:rPr lang="it-IT" sz="2000" dirty="0" err="1"/>
              <a:t>initiating</a:t>
            </a:r>
            <a:r>
              <a:rPr lang="it-IT" sz="2000" dirty="0"/>
              <a:t>, </a:t>
            </a:r>
            <a:r>
              <a:rPr lang="it-IT" sz="2000" dirty="0" err="1"/>
              <a:t>event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drives</a:t>
            </a:r>
            <a:r>
              <a:rPr lang="it-IT" sz="2000" dirty="0"/>
              <a:t> </a:t>
            </a:r>
            <a:r>
              <a:rPr lang="it-IT" sz="2000" dirty="0" err="1"/>
              <a:t>leukemogenesis</a:t>
            </a:r>
            <a:r>
              <a:rPr lang="it-IT" sz="2000" dirty="0"/>
              <a:t>. </a:t>
            </a:r>
            <a:r>
              <a:rPr lang="it-IT" sz="2000" dirty="0" err="1"/>
              <a:t>Development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leukemia</a:t>
            </a:r>
            <a:r>
              <a:rPr lang="it-IT" sz="2000" dirty="0"/>
              <a:t> </a:t>
            </a:r>
            <a:r>
              <a:rPr lang="it-IT" sz="2000" dirty="0" err="1"/>
              <a:t>probably</a:t>
            </a:r>
            <a:r>
              <a:rPr lang="it-IT" sz="2000" dirty="0"/>
              <a:t> </a:t>
            </a:r>
            <a:r>
              <a:rPr lang="it-IT" sz="2000" dirty="0" err="1"/>
              <a:t>requires</a:t>
            </a:r>
            <a:r>
              <a:rPr lang="it-IT" sz="2000" dirty="0"/>
              <a:t>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collaborating</a:t>
            </a:r>
            <a:r>
              <a:rPr lang="it-IT" sz="2000" dirty="0"/>
              <a:t> </a:t>
            </a:r>
            <a:r>
              <a:rPr lang="it-IT" sz="2000" dirty="0" err="1"/>
              <a:t>mutations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the </a:t>
            </a:r>
            <a:r>
              <a:rPr lang="it-IT" sz="2000" dirty="0" err="1"/>
              <a:t>transformed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continues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depend</a:t>
            </a:r>
            <a:r>
              <a:rPr lang="it-IT" sz="2000" dirty="0"/>
              <a:t> on BCR-ABL </a:t>
            </a:r>
            <a:r>
              <a:rPr lang="it-IT" sz="2000" dirty="0" err="1"/>
              <a:t>for</a:t>
            </a:r>
            <a:r>
              <a:rPr lang="it-IT" sz="2000" dirty="0"/>
              <a:t> </a:t>
            </a:r>
            <a:r>
              <a:rPr lang="it-IT" sz="2000" dirty="0" err="1"/>
              <a:t>signals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mediate </a:t>
            </a:r>
            <a:r>
              <a:rPr lang="it-IT" sz="2000" dirty="0" err="1"/>
              <a:t>growth</a:t>
            </a:r>
            <a:r>
              <a:rPr lang="it-IT" sz="2000" dirty="0"/>
              <a:t> and </a:t>
            </a:r>
            <a:r>
              <a:rPr lang="it-IT" sz="2000" dirty="0" err="1"/>
              <a:t>survival</a:t>
            </a:r>
            <a:r>
              <a:rPr lang="it-IT" sz="2000" dirty="0"/>
              <a:t>. BCR-ABL </a:t>
            </a:r>
            <a:r>
              <a:rPr lang="it-IT" sz="2000" dirty="0" err="1"/>
              <a:t>signaling</a:t>
            </a:r>
            <a:r>
              <a:rPr lang="it-IT" sz="2000" dirty="0"/>
              <a:t> can </a:t>
            </a:r>
            <a:r>
              <a:rPr lang="it-IT" sz="2000" dirty="0" err="1"/>
              <a:t>be</a:t>
            </a:r>
            <a:r>
              <a:rPr lang="it-IT" sz="2000" dirty="0"/>
              <a:t> </a:t>
            </a:r>
            <a:r>
              <a:rPr lang="it-IT" sz="2000" dirty="0" err="1"/>
              <a:t>seen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the </a:t>
            </a:r>
            <a:r>
              <a:rPr lang="it-IT" sz="2000" dirty="0" err="1"/>
              <a:t>central</a:t>
            </a:r>
            <a:r>
              <a:rPr lang="it-IT" sz="2000" dirty="0"/>
              <a:t> </a:t>
            </a:r>
            <a:r>
              <a:rPr lang="it-IT" sz="2000" dirty="0" err="1"/>
              <a:t>lodgepole</a:t>
            </a:r>
            <a:r>
              <a:rPr lang="it-IT" sz="2000" dirty="0"/>
              <a:t> </a:t>
            </a:r>
            <a:r>
              <a:rPr lang="it-IT" sz="2000" dirty="0" err="1"/>
              <a:t>around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the </a:t>
            </a:r>
            <a:r>
              <a:rPr lang="it-IT" sz="2000" dirty="0" err="1"/>
              <a:t>transformed</a:t>
            </a:r>
            <a:r>
              <a:rPr lang="it-IT" sz="2000" dirty="0"/>
              <a:t> state </a:t>
            </a:r>
            <a:r>
              <a:rPr lang="it-IT" sz="2000" dirty="0" err="1"/>
              <a:t>is</a:t>
            </a:r>
            <a:r>
              <a:rPr lang="it-IT" sz="2000" dirty="0"/>
              <a:t> “</a:t>
            </a:r>
            <a:r>
              <a:rPr lang="it-IT" sz="2000" dirty="0" err="1"/>
              <a:t>built</a:t>
            </a:r>
            <a:r>
              <a:rPr lang="it-IT" sz="2000" dirty="0"/>
              <a:t>”. </a:t>
            </a:r>
            <a:r>
              <a:rPr lang="it-IT" sz="2000" dirty="0" err="1"/>
              <a:t>If</a:t>
            </a:r>
            <a:r>
              <a:rPr lang="it-IT" sz="2000" dirty="0"/>
              <a:t> the </a:t>
            </a:r>
            <a:r>
              <a:rPr lang="it-IT" sz="2000" dirty="0" err="1"/>
              <a:t>lodgepole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removed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inhibition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BCR-ABL </a:t>
            </a:r>
            <a:r>
              <a:rPr lang="it-IT" sz="2000" dirty="0" err="1"/>
              <a:t>kinase</a:t>
            </a:r>
            <a:r>
              <a:rPr lang="it-IT" sz="2000" dirty="0"/>
              <a:t>, the </a:t>
            </a:r>
            <a:r>
              <a:rPr lang="it-IT" sz="2000" dirty="0" err="1"/>
              <a:t>structure</a:t>
            </a:r>
            <a:r>
              <a:rPr lang="it-IT" sz="2000" dirty="0"/>
              <a:t> </a:t>
            </a:r>
            <a:r>
              <a:rPr lang="it-IT" sz="2000" dirty="0" err="1"/>
              <a:t>collapses</a:t>
            </a:r>
            <a:r>
              <a:rPr lang="it-IT" sz="2000" dirty="0"/>
              <a:t>. In </a:t>
            </a:r>
            <a:r>
              <a:rPr lang="it-IT" sz="2000" dirty="0" err="1"/>
              <a:t>view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level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dependency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surprising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acquired</a:t>
            </a:r>
            <a:r>
              <a:rPr lang="it-IT" sz="2000" dirty="0"/>
              <a:t> </a:t>
            </a:r>
            <a:r>
              <a:rPr lang="it-IT" sz="2000" dirty="0" err="1"/>
              <a:t>resistance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tumors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BCR-ABL </a:t>
            </a:r>
            <a:r>
              <a:rPr lang="it-IT" sz="2000" dirty="0" err="1"/>
              <a:t>inhibitors</a:t>
            </a:r>
            <a:r>
              <a:rPr lang="it-IT" sz="2000" dirty="0"/>
              <a:t> </a:t>
            </a:r>
            <a:r>
              <a:rPr lang="it-IT" sz="2000" dirty="0" err="1"/>
              <a:t>often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due </a:t>
            </a:r>
            <a:r>
              <a:rPr lang="it-IT" sz="2000" dirty="0" err="1"/>
              <a:t>to</a:t>
            </a:r>
            <a:r>
              <a:rPr lang="it-IT" sz="2000" dirty="0"/>
              <a:t> the </a:t>
            </a:r>
            <a:r>
              <a:rPr lang="it-IT" sz="2000" dirty="0" err="1"/>
              <a:t>outgrowth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a </a:t>
            </a:r>
            <a:r>
              <a:rPr lang="it-IT" sz="2000" dirty="0" err="1"/>
              <a:t>subclone</a:t>
            </a:r>
            <a:r>
              <a:rPr lang="it-IT" sz="2000" dirty="0"/>
              <a:t> </a:t>
            </a:r>
            <a:r>
              <a:rPr lang="it-IT" sz="2000" dirty="0" err="1"/>
              <a:t>with</a:t>
            </a:r>
            <a:r>
              <a:rPr lang="it-IT" sz="2000" dirty="0"/>
              <a:t> a </a:t>
            </a:r>
            <a:r>
              <a:rPr lang="it-IT" sz="2000" dirty="0" err="1"/>
              <a:t>mutation</a:t>
            </a:r>
            <a:r>
              <a:rPr lang="it-IT" sz="2000" dirty="0"/>
              <a:t> in BCR-ABL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prevents</a:t>
            </a:r>
            <a:r>
              <a:rPr lang="it-IT" sz="2000" dirty="0"/>
              <a:t> </a:t>
            </a:r>
            <a:r>
              <a:rPr lang="it-IT" sz="2000" dirty="0" err="1"/>
              <a:t>binding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</a:t>
            </a:r>
            <a:r>
              <a:rPr lang="it-IT" sz="2000" dirty="0" err="1"/>
              <a:t>drug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the BCR-ABL </a:t>
            </a:r>
            <a:r>
              <a:rPr lang="it-IT" sz="2000" dirty="0" err="1"/>
              <a:t>protein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49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93256" y="474345"/>
            <a:ext cx="8405488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/>
              <a:t>Nuclear</a:t>
            </a:r>
            <a:r>
              <a:rPr lang="it-IT" sz="2000" b="1" dirty="0"/>
              <a:t> </a:t>
            </a:r>
            <a:r>
              <a:rPr lang="it-IT" sz="2000" b="1" dirty="0" err="1"/>
              <a:t>Transcription</a:t>
            </a:r>
            <a:r>
              <a:rPr lang="it-IT" sz="2000" b="1" dirty="0"/>
              <a:t> </a:t>
            </a:r>
            <a:r>
              <a:rPr lang="it-IT" sz="2000" b="1" dirty="0" err="1"/>
              <a:t>Factors</a:t>
            </a:r>
            <a:endParaRPr lang="it-IT" sz="2000" b="1" dirty="0"/>
          </a:p>
          <a:p>
            <a:endParaRPr lang="it-IT" dirty="0"/>
          </a:p>
          <a:p>
            <a:r>
              <a:rPr lang="it-IT" dirty="0"/>
              <a:t>The ultimate </a:t>
            </a:r>
            <a:r>
              <a:rPr lang="it-IT" dirty="0" err="1"/>
              <a:t>consequence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signaling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oncoproteins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RAS or ABL </a:t>
            </a:r>
            <a:r>
              <a:rPr lang="it-IT" dirty="0" err="1"/>
              <a:t>is</a:t>
            </a:r>
            <a:r>
              <a:rPr lang="it-IT" dirty="0"/>
              <a:t> inappropriate and </a:t>
            </a:r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stimulation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drive the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growth-promoting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.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autonomy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a </a:t>
            </a:r>
            <a:r>
              <a:rPr lang="it-IT" dirty="0" err="1"/>
              <a:t>consequence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mutations</a:t>
            </a:r>
            <a:r>
              <a:rPr lang="it-IT" dirty="0"/>
              <a:t> </a:t>
            </a:r>
            <a:r>
              <a:rPr lang="it-IT" dirty="0" err="1"/>
              <a:t>affecting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regulate</a:t>
            </a:r>
            <a:r>
              <a:rPr lang="it-IT" dirty="0"/>
              <a:t> DNA </a:t>
            </a:r>
            <a:r>
              <a:rPr lang="it-IT" dirty="0" err="1"/>
              <a:t>transcription</a:t>
            </a:r>
            <a:r>
              <a:rPr lang="it-IT" dirty="0"/>
              <a:t>. A </a:t>
            </a:r>
            <a:r>
              <a:rPr lang="it-IT" dirty="0" err="1"/>
              <a:t>host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oncoproteins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products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MYC, MYB, JUN, FOS, and REL </a:t>
            </a:r>
            <a:r>
              <a:rPr lang="it-IT" dirty="0" err="1"/>
              <a:t>oncogenes</a:t>
            </a:r>
            <a:r>
              <a:rPr lang="it-IT" dirty="0"/>
              <a:t>,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regulate</a:t>
            </a:r>
            <a:r>
              <a:rPr lang="it-IT" dirty="0"/>
              <a:t> the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growth-promoting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cyclins</a:t>
            </a:r>
            <a:r>
              <a:rPr lang="it-IT" dirty="0"/>
              <a:t>.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, MYC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commonly</a:t>
            </a:r>
            <a:r>
              <a:rPr lang="it-IT" dirty="0"/>
              <a:t> in </a:t>
            </a:r>
            <a:r>
              <a:rPr lang="it-IT" dirty="0" err="1"/>
              <a:t>human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b="1" dirty="0" err="1"/>
              <a:t>Dysregulation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MYC </a:t>
            </a:r>
            <a:r>
              <a:rPr lang="it-IT" b="1" dirty="0" err="1"/>
              <a:t>promotes</a:t>
            </a:r>
            <a:r>
              <a:rPr lang="it-IT" b="1" dirty="0"/>
              <a:t> </a:t>
            </a:r>
            <a:r>
              <a:rPr lang="it-IT" b="1" dirty="0" err="1"/>
              <a:t>tumorigenesis</a:t>
            </a:r>
            <a:r>
              <a:rPr lang="it-IT" b="1" dirty="0"/>
              <a:t> </a:t>
            </a:r>
            <a:r>
              <a:rPr lang="it-IT" b="1" dirty="0" err="1"/>
              <a:t>by</a:t>
            </a:r>
            <a:r>
              <a:rPr lang="it-IT" b="1" dirty="0"/>
              <a:t> </a:t>
            </a:r>
            <a:r>
              <a:rPr lang="it-IT" b="1" dirty="0" err="1"/>
              <a:t>simultaneously</a:t>
            </a:r>
            <a:r>
              <a:rPr lang="it-IT" b="1" dirty="0"/>
              <a:t> </a:t>
            </a:r>
            <a:r>
              <a:rPr lang="it-IT" b="1" dirty="0" err="1"/>
              <a:t>promoting</a:t>
            </a:r>
            <a:r>
              <a:rPr lang="it-IT" b="1" dirty="0"/>
              <a:t> the </a:t>
            </a:r>
            <a:r>
              <a:rPr lang="it-IT" b="1" dirty="0" err="1"/>
              <a:t>progression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cells</a:t>
            </a:r>
            <a:r>
              <a:rPr lang="it-IT" b="1" dirty="0"/>
              <a:t> </a:t>
            </a:r>
            <a:r>
              <a:rPr lang="it-IT" b="1" dirty="0" err="1"/>
              <a:t>through</a:t>
            </a:r>
            <a:r>
              <a:rPr lang="it-IT" b="1" dirty="0"/>
              <a:t> the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cycle</a:t>
            </a:r>
            <a:r>
              <a:rPr lang="it-IT" b="1" dirty="0"/>
              <a:t> and </a:t>
            </a:r>
            <a:r>
              <a:rPr lang="it-IT" b="1" dirty="0" err="1"/>
              <a:t>enhancing</a:t>
            </a:r>
            <a:r>
              <a:rPr lang="it-IT" b="1" dirty="0"/>
              <a:t> </a:t>
            </a:r>
            <a:r>
              <a:rPr lang="it-IT" b="1" dirty="0" err="1"/>
              <a:t>alterations</a:t>
            </a:r>
            <a:r>
              <a:rPr lang="it-IT" b="1" dirty="0"/>
              <a:t> in </a:t>
            </a:r>
            <a:r>
              <a:rPr lang="it-IT" b="1" dirty="0" err="1"/>
              <a:t>metabolism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support</a:t>
            </a:r>
            <a:r>
              <a:rPr lang="it-IT" b="1" dirty="0"/>
              <a:t>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growth</a:t>
            </a:r>
            <a:r>
              <a:rPr lang="it-IT" b="1" dirty="0"/>
              <a:t>. </a:t>
            </a:r>
            <a:r>
              <a:rPr lang="it-IT" dirty="0"/>
              <a:t>MYC </a:t>
            </a:r>
            <a:r>
              <a:rPr lang="it-IT" dirty="0" err="1"/>
              <a:t>primarily</a:t>
            </a:r>
            <a:r>
              <a:rPr lang="it-IT" dirty="0"/>
              <a:t> </a:t>
            </a:r>
            <a:r>
              <a:rPr lang="it-IT" dirty="0" err="1"/>
              <a:t>functions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activating</a:t>
            </a:r>
            <a:r>
              <a:rPr lang="it-IT" dirty="0"/>
              <a:t> the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.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activated</a:t>
            </a:r>
            <a:r>
              <a:rPr lang="it-IT" dirty="0"/>
              <a:t> by MYC include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growth-promoting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cyclin-dependent</a:t>
            </a:r>
            <a:r>
              <a:rPr lang="it-IT" dirty="0"/>
              <a:t> </a:t>
            </a:r>
            <a:r>
              <a:rPr lang="it-IT" dirty="0" err="1"/>
              <a:t>kinases</a:t>
            </a:r>
            <a:r>
              <a:rPr lang="it-IT" dirty="0"/>
              <a:t> (</a:t>
            </a:r>
            <a:r>
              <a:rPr lang="it-IT" dirty="0" err="1"/>
              <a:t>CDKs</a:t>
            </a:r>
            <a:r>
              <a:rPr lang="it-IT" dirty="0"/>
              <a:t>), </a:t>
            </a:r>
            <a:r>
              <a:rPr lang="it-IT" dirty="0" err="1"/>
              <a:t>whose</a:t>
            </a:r>
            <a:r>
              <a:rPr lang="it-IT" dirty="0"/>
              <a:t> </a:t>
            </a:r>
            <a:r>
              <a:rPr lang="it-IT" dirty="0" err="1"/>
              <a:t>products</a:t>
            </a:r>
            <a:r>
              <a:rPr lang="it-IT" dirty="0"/>
              <a:t> drive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and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control </a:t>
            </a:r>
            <a:r>
              <a:rPr lang="it-IT" dirty="0" err="1"/>
              <a:t>pathways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produce the building </a:t>
            </a:r>
            <a:r>
              <a:rPr lang="it-IT" dirty="0" err="1"/>
              <a:t>blocks</a:t>
            </a:r>
            <a:r>
              <a:rPr lang="it-IT" dirty="0"/>
              <a:t> (e.g., amino </a:t>
            </a:r>
            <a:r>
              <a:rPr lang="it-IT" dirty="0" err="1"/>
              <a:t>acids</a:t>
            </a:r>
            <a:r>
              <a:rPr lang="it-IT" dirty="0"/>
              <a:t>, </a:t>
            </a:r>
            <a:r>
              <a:rPr lang="it-IT" dirty="0" err="1"/>
              <a:t>lipids</a:t>
            </a:r>
            <a:r>
              <a:rPr lang="it-IT" dirty="0"/>
              <a:t>, </a:t>
            </a:r>
            <a:r>
              <a:rPr lang="it-IT" dirty="0" err="1"/>
              <a:t>nucleotides</a:t>
            </a:r>
            <a:r>
              <a:rPr lang="it-IT" dirty="0"/>
              <a:t>)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needed</a:t>
            </a:r>
            <a:r>
              <a:rPr lang="it-IT" dirty="0"/>
              <a:t> for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and </a:t>
            </a:r>
            <a:r>
              <a:rPr lang="it-IT" dirty="0" err="1"/>
              <a:t>division</a:t>
            </a:r>
            <a:r>
              <a:rPr lang="it-IT" dirty="0"/>
              <a:t>. </a:t>
            </a:r>
            <a:r>
              <a:rPr lang="it-IT" dirty="0" err="1"/>
              <a:t>Dysregulation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MYC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a (</a:t>
            </a:r>
            <a:r>
              <a:rPr lang="it-IT" dirty="0" err="1"/>
              <a:t>8</a:t>
            </a:r>
            <a:r>
              <a:rPr lang="it-IT" dirty="0"/>
              <a:t>;14) </a:t>
            </a:r>
            <a:r>
              <a:rPr lang="it-IT" dirty="0" err="1"/>
              <a:t>translocation</a:t>
            </a:r>
            <a:r>
              <a:rPr lang="it-IT" dirty="0"/>
              <a:t> in </a:t>
            </a:r>
            <a:r>
              <a:rPr lang="it-IT" dirty="0" err="1"/>
              <a:t>Burkitt</a:t>
            </a:r>
            <a:r>
              <a:rPr lang="it-IT" dirty="0"/>
              <a:t> </a:t>
            </a:r>
            <a:r>
              <a:rPr lang="it-IT" dirty="0" err="1"/>
              <a:t>lymphoma</a:t>
            </a:r>
            <a:r>
              <a:rPr lang="it-IT" dirty="0"/>
              <a:t>, a </a:t>
            </a:r>
            <a:r>
              <a:rPr lang="it-IT" dirty="0" err="1"/>
              <a:t>highly</a:t>
            </a:r>
            <a:r>
              <a:rPr lang="it-IT" dirty="0"/>
              <a:t> aggressive </a:t>
            </a:r>
            <a:r>
              <a:rPr lang="it-IT" dirty="0" err="1"/>
              <a:t>B-cell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. MYC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amplified</a:t>
            </a:r>
            <a:r>
              <a:rPr lang="it-IT" dirty="0"/>
              <a:t> in </a:t>
            </a:r>
            <a:r>
              <a:rPr lang="it-IT" dirty="0" err="1"/>
              <a:t>breast</a:t>
            </a:r>
            <a:r>
              <a:rPr lang="it-IT" dirty="0"/>
              <a:t>, colon, </a:t>
            </a:r>
            <a:r>
              <a:rPr lang="it-IT" dirty="0" err="1"/>
              <a:t>lung</a:t>
            </a:r>
            <a:r>
              <a:rPr lang="it-IT" dirty="0"/>
              <a:t>, and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cancers</a:t>
            </a:r>
            <a:r>
              <a:rPr lang="it-IT" dirty="0"/>
              <a:t>, </a:t>
            </a:r>
            <a:r>
              <a:rPr lang="it-IT" dirty="0" err="1"/>
              <a:t>while</a:t>
            </a:r>
            <a:r>
              <a:rPr lang="it-IT" dirty="0"/>
              <a:t> the </a:t>
            </a:r>
            <a:r>
              <a:rPr lang="it-IT" dirty="0" err="1"/>
              <a:t>related</a:t>
            </a:r>
            <a:r>
              <a:rPr lang="it-IT" dirty="0"/>
              <a:t> NMYC and LMYC </a:t>
            </a:r>
            <a:r>
              <a:rPr lang="it-IT" dirty="0" err="1"/>
              <a:t>genes</a:t>
            </a:r>
            <a:r>
              <a:rPr lang="it-IT" dirty="0"/>
              <a:t> are </a:t>
            </a:r>
            <a:r>
              <a:rPr lang="it-IT" dirty="0" err="1"/>
              <a:t>amplified</a:t>
            </a:r>
            <a:r>
              <a:rPr lang="it-IT" dirty="0"/>
              <a:t> in </a:t>
            </a:r>
            <a:r>
              <a:rPr lang="it-IT" dirty="0" err="1"/>
              <a:t>neuroblastomas</a:t>
            </a:r>
            <a:r>
              <a:rPr lang="it-IT" dirty="0"/>
              <a:t> and </a:t>
            </a:r>
            <a:r>
              <a:rPr lang="it-IT" dirty="0" err="1"/>
              <a:t>small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cancers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lung</a:t>
            </a:r>
            <a:r>
              <a:rPr lang="it-IT" dirty="0"/>
              <a:t>, </a:t>
            </a:r>
            <a:r>
              <a:rPr lang="it-IT" dirty="0" err="1"/>
              <a:t>respectively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15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458" y="589232"/>
            <a:ext cx="84750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/>
              <a:t>Cyclins</a:t>
            </a:r>
            <a:r>
              <a:rPr lang="it-IT" sz="2400" b="1" dirty="0"/>
              <a:t> and </a:t>
            </a:r>
            <a:r>
              <a:rPr lang="it-IT" sz="2400" b="1" dirty="0" err="1"/>
              <a:t>Cyclin-Dependent</a:t>
            </a:r>
            <a:r>
              <a:rPr lang="it-IT" sz="2400" b="1" dirty="0"/>
              <a:t> </a:t>
            </a:r>
            <a:r>
              <a:rPr lang="it-IT" sz="2400" b="1" dirty="0" err="1"/>
              <a:t>Kinases</a:t>
            </a:r>
            <a:endParaRPr lang="it-IT" sz="2400" b="1" dirty="0"/>
          </a:p>
          <a:p>
            <a:endParaRPr lang="it-IT" sz="2400" b="1" dirty="0"/>
          </a:p>
          <a:p>
            <a:r>
              <a:rPr lang="it-IT" sz="2400" dirty="0" err="1"/>
              <a:t>Growth</a:t>
            </a:r>
            <a:r>
              <a:rPr lang="it-IT" sz="2400" dirty="0"/>
              <a:t> </a:t>
            </a:r>
            <a:r>
              <a:rPr lang="it-IT" sz="2400" dirty="0" err="1"/>
              <a:t>factors</a:t>
            </a:r>
            <a:r>
              <a:rPr lang="it-IT" sz="2400" dirty="0"/>
              <a:t> </a:t>
            </a:r>
            <a:r>
              <a:rPr lang="it-IT" sz="2400" dirty="0" err="1"/>
              <a:t>transduce</a:t>
            </a:r>
            <a:r>
              <a:rPr lang="it-IT" sz="2400" dirty="0"/>
              <a:t> </a:t>
            </a:r>
            <a:r>
              <a:rPr lang="it-IT" sz="2400" dirty="0" err="1"/>
              <a:t>signals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stimulate</a:t>
            </a:r>
            <a:r>
              <a:rPr lang="it-IT" sz="2400" dirty="0"/>
              <a:t> the </a:t>
            </a:r>
            <a:r>
              <a:rPr lang="it-IT" sz="2400" dirty="0" err="1"/>
              <a:t>orderly</a:t>
            </a:r>
            <a:r>
              <a:rPr lang="it-IT" sz="2400" dirty="0"/>
              <a:t> </a:t>
            </a:r>
            <a:r>
              <a:rPr lang="it-IT" sz="2400" dirty="0" err="1"/>
              <a:t>progression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the </a:t>
            </a:r>
            <a:r>
              <a:rPr lang="it-IT" sz="2400" dirty="0" err="1"/>
              <a:t>various</a:t>
            </a:r>
            <a:r>
              <a:rPr lang="it-IT" sz="2400" dirty="0"/>
              <a:t> </a:t>
            </a:r>
            <a:r>
              <a:rPr lang="it-IT" sz="2400" dirty="0" err="1"/>
              <a:t>phases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the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cycle</a:t>
            </a:r>
            <a:r>
              <a:rPr lang="it-IT" sz="2400" dirty="0"/>
              <a:t>, the </a:t>
            </a:r>
            <a:r>
              <a:rPr lang="it-IT" sz="2400" dirty="0" err="1"/>
              <a:t>process</a:t>
            </a:r>
            <a:r>
              <a:rPr lang="it-IT" sz="2400" dirty="0"/>
              <a:t> </a:t>
            </a:r>
            <a:r>
              <a:rPr lang="it-IT" sz="2400" dirty="0" err="1"/>
              <a:t>by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replicate </a:t>
            </a:r>
            <a:r>
              <a:rPr lang="it-IT" sz="2400" dirty="0" err="1"/>
              <a:t>their</a:t>
            </a:r>
            <a:r>
              <a:rPr lang="it-IT" sz="2400" dirty="0"/>
              <a:t> DNA in </a:t>
            </a:r>
            <a:r>
              <a:rPr lang="it-IT" sz="2400" dirty="0" err="1"/>
              <a:t>preparation</a:t>
            </a:r>
            <a:r>
              <a:rPr lang="it-IT" sz="2400" dirty="0"/>
              <a:t> </a:t>
            </a:r>
            <a:r>
              <a:rPr lang="it-IT" sz="2400" dirty="0" err="1"/>
              <a:t>for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division</a:t>
            </a:r>
            <a:r>
              <a:rPr lang="it-IT" sz="2400" dirty="0"/>
              <a:t>. </a:t>
            </a:r>
            <a:r>
              <a:rPr lang="it-IT" sz="2400" dirty="0" err="1"/>
              <a:t>Progression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the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cycle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orchestrated</a:t>
            </a:r>
            <a:r>
              <a:rPr lang="it-IT" sz="2400" dirty="0"/>
              <a:t> </a:t>
            </a:r>
            <a:r>
              <a:rPr lang="it-IT" sz="2400" dirty="0" err="1"/>
              <a:t>by</a:t>
            </a:r>
            <a:r>
              <a:rPr lang="it-IT" sz="2400" dirty="0"/>
              <a:t> </a:t>
            </a:r>
            <a:r>
              <a:rPr lang="it-IT" sz="2400" dirty="0" err="1"/>
              <a:t>cyclin-dependent</a:t>
            </a:r>
            <a:r>
              <a:rPr lang="it-IT" sz="2400" dirty="0"/>
              <a:t> </a:t>
            </a:r>
            <a:r>
              <a:rPr lang="it-IT" sz="2400" dirty="0" err="1"/>
              <a:t>kinases</a:t>
            </a:r>
            <a:r>
              <a:rPr lang="it-IT" sz="2400" dirty="0"/>
              <a:t> (</a:t>
            </a:r>
            <a:r>
              <a:rPr lang="it-IT" sz="2400" dirty="0" err="1"/>
              <a:t>CDKs</a:t>
            </a:r>
            <a:r>
              <a:rPr lang="it-IT" sz="2400" dirty="0"/>
              <a:t>), </a:t>
            </a:r>
            <a:r>
              <a:rPr lang="it-IT" sz="2400" dirty="0" err="1"/>
              <a:t>which</a:t>
            </a:r>
            <a:r>
              <a:rPr lang="it-IT" sz="2400" dirty="0"/>
              <a:t> are </a:t>
            </a:r>
            <a:r>
              <a:rPr lang="it-IT" sz="2400" dirty="0" err="1"/>
              <a:t>activated</a:t>
            </a:r>
            <a:r>
              <a:rPr lang="it-IT" sz="2400" dirty="0"/>
              <a:t> </a:t>
            </a:r>
            <a:r>
              <a:rPr lang="it-IT" sz="2400" dirty="0" err="1"/>
              <a:t>by</a:t>
            </a:r>
            <a:r>
              <a:rPr lang="it-IT" sz="2400" dirty="0"/>
              <a:t> </a:t>
            </a:r>
            <a:r>
              <a:rPr lang="it-IT" sz="2400" dirty="0" err="1"/>
              <a:t>binding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 </a:t>
            </a:r>
            <a:r>
              <a:rPr lang="it-IT" sz="2400" dirty="0" err="1"/>
              <a:t>cyclins</a:t>
            </a:r>
            <a:r>
              <a:rPr lang="it-IT" sz="2400" dirty="0"/>
              <a:t>, so </a:t>
            </a:r>
            <a:r>
              <a:rPr lang="it-IT" sz="2400" dirty="0" err="1"/>
              <a:t>called</a:t>
            </a:r>
            <a:r>
              <a:rPr lang="it-IT" sz="2400" dirty="0"/>
              <a:t> </a:t>
            </a:r>
            <a:r>
              <a:rPr lang="it-IT" sz="2400" dirty="0" err="1"/>
              <a:t>because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the </a:t>
            </a:r>
            <a:r>
              <a:rPr lang="it-IT" sz="2400" dirty="0" err="1"/>
              <a:t>cyclic</a:t>
            </a:r>
            <a:r>
              <a:rPr lang="it-IT" sz="2400" dirty="0"/>
              <a:t> nature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/>
              <a:t>their</a:t>
            </a:r>
            <a:r>
              <a:rPr lang="it-IT" sz="2400" dirty="0"/>
              <a:t> production and </a:t>
            </a:r>
            <a:r>
              <a:rPr lang="it-IT" sz="2400" dirty="0" err="1"/>
              <a:t>degradation</a:t>
            </a:r>
            <a:r>
              <a:rPr lang="it-IT" sz="2400" dirty="0"/>
              <a:t>. The </a:t>
            </a:r>
            <a:r>
              <a:rPr lang="it-IT" sz="2400" dirty="0" err="1"/>
              <a:t>CDK-cyclin</a:t>
            </a:r>
            <a:r>
              <a:rPr lang="it-IT" sz="2400" dirty="0"/>
              <a:t> </a:t>
            </a:r>
            <a:r>
              <a:rPr lang="it-IT" sz="2400" dirty="0" err="1"/>
              <a:t>complexes</a:t>
            </a:r>
            <a:r>
              <a:rPr lang="it-IT" sz="2400" dirty="0"/>
              <a:t> </a:t>
            </a:r>
            <a:r>
              <a:rPr lang="it-IT" sz="2400" dirty="0" err="1"/>
              <a:t>phosphorylate</a:t>
            </a:r>
            <a:r>
              <a:rPr lang="it-IT" sz="2400" dirty="0"/>
              <a:t> </a:t>
            </a:r>
            <a:r>
              <a:rPr lang="it-IT" sz="2400" dirty="0" err="1"/>
              <a:t>crucial</a:t>
            </a:r>
            <a:r>
              <a:rPr lang="it-IT" sz="2400" dirty="0"/>
              <a:t> target </a:t>
            </a:r>
            <a:r>
              <a:rPr lang="it-IT" sz="2400" dirty="0" err="1"/>
              <a:t>proteins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drive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forward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the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cycle</a:t>
            </a:r>
            <a:r>
              <a:rPr lang="it-IT" sz="2400" dirty="0"/>
              <a:t>. </a:t>
            </a:r>
            <a:r>
              <a:rPr lang="it-IT" sz="2400" dirty="0" err="1"/>
              <a:t>While</a:t>
            </a:r>
            <a:r>
              <a:rPr lang="it-IT" sz="2400" dirty="0"/>
              <a:t> </a:t>
            </a:r>
            <a:r>
              <a:rPr lang="it-IT" sz="2400" dirty="0" err="1"/>
              <a:t>cyclins</a:t>
            </a:r>
            <a:r>
              <a:rPr lang="it-IT" sz="2400" dirty="0"/>
              <a:t> </a:t>
            </a:r>
            <a:r>
              <a:rPr lang="it-IT" sz="2400" dirty="0" err="1"/>
              <a:t>arouse</a:t>
            </a:r>
            <a:r>
              <a:rPr lang="it-IT" sz="2400" dirty="0"/>
              <a:t> the </a:t>
            </a:r>
            <a:r>
              <a:rPr lang="it-IT" sz="2400" dirty="0" err="1"/>
              <a:t>CDKs</a:t>
            </a:r>
            <a:r>
              <a:rPr lang="it-IT" sz="2400" dirty="0"/>
              <a:t>, CDK </a:t>
            </a:r>
            <a:r>
              <a:rPr lang="it-IT" sz="2400" dirty="0" err="1"/>
              <a:t>inhibitors</a:t>
            </a:r>
            <a:r>
              <a:rPr lang="it-IT" sz="2400" dirty="0"/>
              <a:t> (</a:t>
            </a:r>
            <a:r>
              <a:rPr lang="it-IT" sz="2400" dirty="0" err="1"/>
              <a:t>CDKIs</a:t>
            </a:r>
            <a:r>
              <a:rPr lang="it-IT" sz="2400" dirty="0"/>
              <a:t>),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there</a:t>
            </a:r>
            <a:r>
              <a:rPr lang="it-IT" sz="2400" dirty="0"/>
              <a:t> are </a:t>
            </a:r>
            <a:r>
              <a:rPr lang="it-IT" sz="2400" dirty="0" err="1"/>
              <a:t>many</a:t>
            </a:r>
            <a:r>
              <a:rPr lang="it-IT" sz="2400" dirty="0"/>
              <a:t>, </a:t>
            </a:r>
            <a:r>
              <a:rPr lang="it-IT" sz="2400" dirty="0" err="1"/>
              <a:t>silence</a:t>
            </a:r>
            <a:r>
              <a:rPr lang="it-IT" sz="2400" dirty="0"/>
              <a:t> the </a:t>
            </a:r>
            <a:r>
              <a:rPr lang="it-IT" sz="2400" dirty="0" err="1"/>
              <a:t>CDKs</a:t>
            </a:r>
            <a:r>
              <a:rPr lang="it-IT" sz="2400" dirty="0"/>
              <a:t> and </a:t>
            </a:r>
            <a:r>
              <a:rPr lang="it-IT" sz="2400" dirty="0" err="1"/>
              <a:t>exert</a:t>
            </a:r>
            <a:r>
              <a:rPr lang="it-IT" sz="2400" dirty="0"/>
              <a:t> negative </a:t>
            </a:r>
            <a:r>
              <a:rPr lang="it-IT" sz="2400" dirty="0" err="1"/>
              <a:t>control</a:t>
            </a:r>
            <a:r>
              <a:rPr lang="it-IT" sz="2400" dirty="0"/>
              <a:t> </a:t>
            </a:r>
            <a:r>
              <a:rPr lang="it-IT" sz="2400" dirty="0" err="1"/>
              <a:t>over</a:t>
            </a:r>
            <a:r>
              <a:rPr lang="it-IT" sz="2400" dirty="0"/>
              <a:t> the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cycle</a:t>
            </a:r>
            <a:r>
              <a:rPr lang="it-IT" sz="2400" dirty="0"/>
              <a:t>. </a:t>
            </a:r>
            <a:r>
              <a:rPr lang="it-IT" sz="2400" dirty="0" err="1"/>
              <a:t>Expression</a:t>
            </a:r>
            <a:r>
              <a:rPr lang="it-IT" sz="2400" dirty="0"/>
              <a:t> of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inhibitors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downregulated</a:t>
            </a:r>
            <a:r>
              <a:rPr lang="it-IT" sz="2400" dirty="0"/>
              <a:t> by </a:t>
            </a:r>
            <a:r>
              <a:rPr lang="it-IT" sz="2400" dirty="0" err="1"/>
              <a:t>mitogenic</a:t>
            </a:r>
            <a:r>
              <a:rPr lang="it-IT" sz="2400" dirty="0"/>
              <a:t> </a:t>
            </a:r>
            <a:r>
              <a:rPr lang="it-IT" sz="2400" dirty="0" err="1"/>
              <a:t>signaling</a:t>
            </a:r>
            <a:r>
              <a:rPr lang="it-IT" sz="2400" dirty="0"/>
              <a:t> </a:t>
            </a:r>
            <a:r>
              <a:rPr lang="it-IT" sz="2400" dirty="0" err="1"/>
              <a:t>pathways</a:t>
            </a:r>
            <a:r>
              <a:rPr lang="it-IT" sz="2400" dirty="0"/>
              <a:t>, </a:t>
            </a:r>
            <a:r>
              <a:rPr lang="it-IT" sz="2400" dirty="0" err="1"/>
              <a:t>thus</a:t>
            </a:r>
            <a:r>
              <a:rPr lang="it-IT" sz="2400" dirty="0"/>
              <a:t> </a:t>
            </a:r>
            <a:r>
              <a:rPr lang="it-IT" sz="2400" dirty="0" err="1"/>
              <a:t>promoting</a:t>
            </a:r>
            <a:r>
              <a:rPr lang="it-IT" sz="2400" dirty="0"/>
              <a:t> the </a:t>
            </a:r>
            <a:r>
              <a:rPr lang="it-IT" sz="2400" dirty="0" err="1"/>
              <a:t>progression</a:t>
            </a:r>
            <a:r>
              <a:rPr lang="it-IT" sz="2400" dirty="0"/>
              <a:t> of the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cycle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28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8BBACA6-66F8-B44F-B38F-1500F54EC7ED}"/>
              </a:ext>
            </a:extLst>
          </p:cNvPr>
          <p:cNvSpPr/>
          <p:nvPr/>
        </p:nvSpPr>
        <p:spPr>
          <a:xfrm>
            <a:off x="1997529" y="351589"/>
            <a:ext cx="814795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/>
              <a:t>There</a:t>
            </a:r>
            <a:r>
              <a:rPr lang="it-IT" sz="2400" b="1" dirty="0"/>
              <a:t> are </a:t>
            </a:r>
            <a:r>
              <a:rPr lang="it-IT" sz="2400" b="1" dirty="0" err="1"/>
              <a:t>two</a:t>
            </a:r>
            <a:r>
              <a:rPr lang="it-IT" sz="2400" b="1" dirty="0"/>
              <a:t> </a:t>
            </a:r>
            <a:r>
              <a:rPr lang="it-IT" sz="2400" b="1" dirty="0" err="1"/>
              <a:t>main</a:t>
            </a:r>
            <a:r>
              <a:rPr lang="it-IT" sz="2400" b="1" dirty="0"/>
              <a:t> </a:t>
            </a:r>
            <a:r>
              <a:rPr lang="it-IT" sz="2400" b="1" dirty="0" err="1"/>
              <a:t>cell</a:t>
            </a:r>
            <a:r>
              <a:rPr lang="it-IT" sz="2400" b="1" dirty="0"/>
              <a:t> </a:t>
            </a:r>
            <a:r>
              <a:rPr lang="it-IT" sz="2400" b="1" dirty="0" err="1"/>
              <a:t>cycle</a:t>
            </a:r>
            <a:r>
              <a:rPr lang="it-IT" sz="2400" b="1" dirty="0"/>
              <a:t> </a:t>
            </a:r>
            <a:r>
              <a:rPr lang="it-IT" sz="2400" b="1" dirty="0" err="1"/>
              <a:t>checkpoints</a:t>
            </a:r>
            <a:r>
              <a:rPr lang="it-IT" sz="2400" b="1" dirty="0"/>
              <a:t>, </a:t>
            </a:r>
            <a:r>
              <a:rPr lang="it-IT" sz="2400" b="1" dirty="0" err="1"/>
              <a:t>one</a:t>
            </a:r>
            <a:r>
              <a:rPr lang="it-IT" sz="2400" b="1" dirty="0"/>
              <a:t> </a:t>
            </a:r>
            <a:r>
              <a:rPr lang="it-IT" sz="2400" b="1" dirty="0" err="1"/>
              <a:t>at</a:t>
            </a:r>
            <a:r>
              <a:rPr lang="it-IT" sz="2400" b="1" dirty="0"/>
              <a:t> the G1/</a:t>
            </a:r>
            <a:r>
              <a:rPr lang="it-IT" sz="2400" b="1" dirty="0" err="1"/>
              <a:t>S</a:t>
            </a:r>
            <a:r>
              <a:rPr lang="it-IT" sz="2400" b="1" dirty="0"/>
              <a:t> </a:t>
            </a:r>
            <a:r>
              <a:rPr lang="it-IT" sz="2400" b="1" dirty="0" err="1"/>
              <a:t>transition</a:t>
            </a:r>
            <a:r>
              <a:rPr lang="it-IT" sz="2400" b="1" dirty="0"/>
              <a:t> and the </a:t>
            </a:r>
            <a:r>
              <a:rPr lang="it-IT" sz="2400" b="1" dirty="0" err="1"/>
              <a:t>other</a:t>
            </a:r>
            <a:r>
              <a:rPr lang="it-IT" sz="2400" b="1" dirty="0"/>
              <a:t> </a:t>
            </a:r>
            <a:r>
              <a:rPr lang="it-IT" sz="2400" b="1" dirty="0" err="1"/>
              <a:t>at</a:t>
            </a:r>
            <a:r>
              <a:rPr lang="it-IT" sz="2400" b="1" dirty="0"/>
              <a:t> the G2/M </a:t>
            </a:r>
            <a:r>
              <a:rPr lang="it-IT" sz="2400" b="1" dirty="0" err="1"/>
              <a:t>transition</a:t>
            </a:r>
            <a:r>
              <a:rPr lang="it-IT" sz="2400" b="1" dirty="0"/>
              <a:t>, </a:t>
            </a:r>
            <a:r>
              <a:rPr lang="it-IT" sz="2400" b="1" dirty="0" err="1"/>
              <a:t>each</a:t>
            </a:r>
            <a:r>
              <a:rPr lang="it-IT" sz="2400" b="1" dirty="0"/>
              <a:t> of </a:t>
            </a:r>
            <a:r>
              <a:rPr lang="it-IT" sz="2400" b="1" dirty="0" err="1"/>
              <a:t>which</a:t>
            </a:r>
            <a:r>
              <a:rPr lang="it-IT" sz="2400" b="1" dirty="0"/>
              <a:t> </a:t>
            </a:r>
            <a:r>
              <a:rPr lang="it-IT" sz="2400" b="1" dirty="0" err="1"/>
              <a:t>is</a:t>
            </a:r>
            <a:r>
              <a:rPr lang="it-IT" sz="2400" b="1" dirty="0"/>
              <a:t> </a:t>
            </a:r>
            <a:r>
              <a:rPr lang="it-IT" sz="2400" b="1" dirty="0" err="1"/>
              <a:t>tightly</a:t>
            </a:r>
            <a:r>
              <a:rPr lang="it-IT" sz="2400" b="1" dirty="0"/>
              <a:t> </a:t>
            </a:r>
            <a:r>
              <a:rPr lang="it-IT" sz="2400" b="1" dirty="0" err="1"/>
              <a:t>regulated</a:t>
            </a:r>
            <a:r>
              <a:rPr lang="it-IT" sz="2400" b="1" dirty="0"/>
              <a:t> by a balance of </a:t>
            </a:r>
            <a:r>
              <a:rPr lang="it-IT" sz="2400" b="1" dirty="0" err="1"/>
              <a:t>growth-promoting</a:t>
            </a:r>
            <a:r>
              <a:rPr lang="it-IT" sz="2400" b="1" dirty="0"/>
              <a:t> and </a:t>
            </a:r>
            <a:r>
              <a:rPr lang="it-IT" sz="2400" b="1" dirty="0" err="1"/>
              <a:t>growth-suppressing</a:t>
            </a:r>
            <a:r>
              <a:rPr lang="it-IT" sz="2400" b="1" dirty="0"/>
              <a:t> </a:t>
            </a:r>
            <a:r>
              <a:rPr lang="it-IT" sz="2400" b="1" dirty="0" err="1"/>
              <a:t>factors</a:t>
            </a:r>
            <a:r>
              <a:rPr lang="it-IT" sz="2400" b="1" dirty="0"/>
              <a:t>, </a:t>
            </a:r>
            <a:r>
              <a:rPr lang="it-IT" sz="2400" b="1" dirty="0" err="1"/>
              <a:t>as</a:t>
            </a:r>
            <a:r>
              <a:rPr lang="it-IT" sz="2400" b="1" dirty="0"/>
              <a:t> </a:t>
            </a:r>
            <a:r>
              <a:rPr lang="it-IT" sz="2400" b="1" dirty="0" err="1"/>
              <a:t>well</a:t>
            </a:r>
            <a:r>
              <a:rPr lang="it-IT" sz="2400" b="1" dirty="0"/>
              <a:t> </a:t>
            </a:r>
            <a:r>
              <a:rPr lang="it-IT" sz="2400" b="1" dirty="0" err="1"/>
              <a:t>as</a:t>
            </a:r>
            <a:r>
              <a:rPr lang="it-IT" sz="2400" b="1" dirty="0"/>
              <a:t> by </a:t>
            </a:r>
            <a:r>
              <a:rPr lang="it-IT" sz="2400" b="1" dirty="0" err="1"/>
              <a:t>sensors</a:t>
            </a:r>
            <a:r>
              <a:rPr lang="it-IT" sz="2400" b="1" dirty="0"/>
              <a:t> of DNA </a:t>
            </a:r>
            <a:r>
              <a:rPr lang="it-IT" sz="2400" b="1" dirty="0" err="1"/>
              <a:t>damage</a:t>
            </a:r>
            <a:r>
              <a:rPr lang="it-IT" sz="2400" b="1" dirty="0"/>
              <a:t>. </a:t>
            </a:r>
          </a:p>
          <a:p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activated</a:t>
            </a:r>
            <a:r>
              <a:rPr lang="it-IT" sz="2400" dirty="0"/>
              <a:t>, </a:t>
            </a:r>
            <a:r>
              <a:rPr lang="it-IT" sz="2400" dirty="0" err="1"/>
              <a:t>these</a:t>
            </a:r>
            <a:r>
              <a:rPr lang="it-IT" sz="2400" dirty="0"/>
              <a:t> DNA-</a:t>
            </a:r>
            <a:r>
              <a:rPr lang="it-IT" sz="2400" dirty="0" err="1"/>
              <a:t>damage</a:t>
            </a:r>
            <a:r>
              <a:rPr lang="it-IT" sz="2400" dirty="0"/>
              <a:t> </a:t>
            </a:r>
            <a:r>
              <a:rPr lang="it-IT" sz="2400" dirty="0" err="1"/>
              <a:t>sensors</a:t>
            </a:r>
            <a:r>
              <a:rPr lang="it-IT" sz="2400" dirty="0"/>
              <a:t> </a:t>
            </a:r>
            <a:r>
              <a:rPr lang="it-IT" sz="2400" dirty="0" err="1"/>
              <a:t>transmit</a:t>
            </a:r>
            <a:r>
              <a:rPr lang="it-IT" sz="2400" dirty="0"/>
              <a:t> </a:t>
            </a:r>
            <a:r>
              <a:rPr lang="it-IT" sz="2400" dirty="0" err="1"/>
              <a:t>signals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arrest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cycle</a:t>
            </a:r>
            <a:r>
              <a:rPr lang="it-IT" sz="2400" dirty="0"/>
              <a:t> </a:t>
            </a:r>
            <a:r>
              <a:rPr lang="it-IT" sz="2400" dirty="0" err="1"/>
              <a:t>progression</a:t>
            </a:r>
            <a:r>
              <a:rPr lang="it-IT" sz="2400" dirty="0"/>
              <a:t> and, </a:t>
            </a: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damage</a:t>
            </a:r>
            <a:r>
              <a:rPr lang="it-IT" sz="2400" dirty="0"/>
              <a:t> </a:t>
            </a:r>
            <a:r>
              <a:rPr lang="it-IT" sz="2400" dirty="0" err="1"/>
              <a:t>cannot</a:t>
            </a:r>
            <a:r>
              <a:rPr lang="it-IT" sz="2400" dirty="0"/>
              <a:t> be </a:t>
            </a:r>
            <a:r>
              <a:rPr lang="it-IT" sz="2400" dirty="0" err="1"/>
              <a:t>repaired</a:t>
            </a:r>
            <a:r>
              <a:rPr lang="it-IT" sz="2400" dirty="0"/>
              <a:t>, </a:t>
            </a:r>
            <a:r>
              <a:rPr lang="it-IT" sz="2400" dirty="0" err="1"/>
              <a:t>initiate</a:t>
            </a:r>
            <a:r>
              <a:rPr lang="it-IT" sz="2400" dirty="0"/>
              <a:t> </a:t>
            </a:r>
            <a:r>
              <a:rPr lang="it-IT" sz="2400" dirty="0" err="1"/>
              <a:t>apoptosis</a:t>
            </a:r>
            <a:r>
              <a:rPr lang="it-IT" sz="2400" dirty="0"/>
              <a:t>. Once </a:t>
            </a:r>
            <a:r>
              <a:rPr lang="it-IT" sz="2400" dirty="0" err="1"/>
              <a:t>cells</a:t>
            </a:r>
            <a:r>
              <a:rPr lang="it-IT" sz="2400" dirty="0"/>
              <a:t> pass </a:t>
            </a:r>
            <a:r>
              <a:rPr lang="it-IT" sz="2400" dirty="0" err="1"/>
              <a:t>through</a:t>
            </a:r>
            <a:r>
              <a:rPr lang="it-IT" sz="2400" dirty="0"/>
              <a:t> the G1/</a:t>
            </a:r>
            <a:r>
              <a:rPr lang="it-IT" sz="2400" dirty="0" err="1"/>
              <a:t>S</a:t>
            </a:r>
            <a:r>
              <a:rPr lang="it-IT" sz="2400" dirty="0"/>
              <a:t> checkpoint, </a:t>
            </a:r>
            <a:r>
              <a:rPr lang="it-IT" sz="2400" dirty="0" err="1"/>
              <a:t>they</a:t>
            </a:r>
            <a:r>
              <a:rPr lang="it-IT" sz="2400" dirty="0"/>
              <a:t> are </a:t>
            </a:r>
            <a:r>
              <a:rPr lang="it-IT" sz="2400" dirty="0" err="1"/>
              <a:t>committed</a:t>
            </a:r>
            <a:r>
              <a:rPr lang="it-IT" sz="2400" dirty="0"/>
              <a:t> to </a:t>
            </a:r>
            <a:r>
              <a:rPr lang="it-IT" sz="2400" dirty="0" err="1"/>
              <a:t>undergo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division</a:t>
            </a:r>
            <a:r>
              <a:rPr lang="it-IT" sz="2400" dirty="0"/>
              <a:t>. </a:t>
            </a:r>
            <a:r>
              <a:rPr lang="it-IT" sz="2400" dirty="0" err="1"/>
              <a:t>Understandably</a:t>
            </a:r>
            <a:r>
              <a:rPr lang="it-IT" sz="2400" dirty="0"/>
              <a:t>, </a:t>
            </a:r>
            <a:r>
              <a:rPr lang="it-IT" sz="2400" dirty="0" err="1"/>
              <a:t>then</a:t>
            </a:r>
            <a:r>
              <a:rPr lang="it-IT" sz="2400" dirty="0"/>
              <a:t>, </a:t>
            </a:r>
            <a:r>
              <a:rPr lang="it-IT" sz="2400" dirty="0" err="1"/>
              <a:t>defects</a:t>
            </a:r>
            <a:r>
              <a:rPr lang="it-IT" sz="2400" dirty="0"/>
              <a:t> in the G1/</a:t>
            </a:r>
            <a:r>
              <a:rPr lang="it-IT" sz="2400" dirty="0" err="1"/>
              <a:t>S</a:t>
            </a:r>
            <a:r>
              <a:rPr lang="it-IT" sz="2400" dirty="0"/>
              <a:t> checkpoint are </a:t>
            </a:r>
            <a:r>
              <a:rPr lang="it-IT" sz="2400" dirty="0" err="1"/>
              <a:t>particularly</a:t>
            </a:r>
            <a:r>
              <a:rPr lang="it-IT" sz="2400" dirty="0"/>
              <a:t> </a:t>
            </a:r>
            <a:r>
              <a:rPr lang="it-IT" sz="2400" dirty="0" err="1"/>
              <a:t>important</a:t>
            </a:r>
            <a:r>
              <a:rPr lang="it-IT" sz="2400" dirty="0"/>
              <a:t> in </a:t>
            </a:r>
            <a:r>
              <a:rPr lang="it-IT" sz="2400" dirty="0" err="1"/>
              <a:t>cancer</a:t>
            </a:r>
            <a:r>
              <a:rPr lang="it-IT" sz="2400" dirty="0"/>
              <a:t>, </a:t>
            </a:r>
            <a:r>
              <a:rPr lang="it-IT" sz="2400" dirty="0" err="1"/>
              <a:t>since</a:t>
            </a:r>
            <a:r>
              <a:rPr lang="it-IT" sz="2400" dirty="0"/>
              <a:t>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lead</a:t>
            </a:r>
            <a:r>
              <a:rPr lang="it-IT" sz="2400" dirty="0"/>
              <a:t> </a:t>
            </a:r>
            <a:r>
              <a:rPr lang="it-IT" sz="2400" dirty="0" err="1"/>
              <a:t>directly</a:t>
            </a:r>
            <a:r>
              <a:rPr lang="it-IT" sz="2400" dirty="0"/>
              <a:t> to </a:t>
            </a:r>
            <a:r>
              <a:rPr lang="it-IT" sz="2400" dirty="0" err="1"/>
              <a:t>increased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division</a:t>
            </a:r>
            <a:r>
              <a:rPr lang="it-IT" sz="2400" dirty="0"/>
              <a:t>. </a:t>
            </a:r>
            <a:r>
              <a:rPr lang="it-IT" sz="2400" dirty="0" err="1"/>
              <a:t>Indeed</a:t>
            </a:r>
            <a:r>
              <a:rPr lang="it-IT" sz="2400" dirty="0"/>
              <a:t>, </a:t>
            </a:r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cancers</a:t>
            </a:r>
            <a:r>
              <a:rPr lang="it-IT" sz="2400" dirty="0"/>
              <a:t> </a:t>
            </a:r>
            <a:r>
              <a:rPr lang="it-IT" sz="2400" dirty="0" err="1"/>
              <a:t>appear</a:t>
            </a:r>
            <a:r>
              <a:rPr lang="it-IT" sz="2400" dirty="0"/>
              <a:t> to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genetic</a:t>
            </a:r>
            <a:r>
              <a:rPr lang="it-IT" sz="2400" dirty="0"/>
              <a:t> </a:t>
            </a:r>
            <a:r>
              <a:rPr lang="it-IT" sz="2400" dirty="0" err="1"/>
              <a:t>lesions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disable</a:t>
            </a:r>
            <a:r>
              <a:rPr lang="it-IT" sz="2400" dirty="0"/>
              <a:t> the G1/</a:t>
            </a:r>
            <a:r>
              <a:rPr lang="it-IT" sz="2400" dirty="0" err="1"/>
              <a:t>S</a:t>
            </a:r>
            <a:r>
              <a:rPr lang="it-IT" sz="2400" dirty="0"/>
              <a:t> checkpoint, </a:t>
            </a:r>
            <a:r>
              <a:rPr lang="it-IT" sz="2400" dirty="0" err="1"/>
              <a:t>causing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to </a:t>
            </a:r>
            <a:r>
              <a:rPr lang="it-IT" sz="2400" dirty="0" err="1"/>
              <a:t>continually</a:t>
            </a:r>
            <a:r>
              <a:rPr lang="it-IT" sz="2400" dirty="0"/>
              <a:t> </a:t>
            </a:r>
            <a:r>
              <a:rPr lang="it-IT" sz="2400" dirty="0" err="1"/>
              <a:t>reenter</a:t>
            </a:r>
            <a:r>
              <a:rPr lang="it-IT" sz="2400" dirty="0"/>
              <a:t> the </a:t>
            </a:r>
            <a:r>
              <a:rPr lang="it-IT" sz="2400" dirty="0" err="1"/>
              <a:t>S</a:t>
            </a:r>
            <a:r>
              <a:rPr lang="it-IT" sz="2400" dirty="0"/>
              <a:t> </a:t>
            </a:r>
            <a:r>
              <a:rPr lang="it-IT" sz="2400" dirty="0" err="1"/>
              <a:t>phase</a:t>
            </a:r>
            <a:r>
              <a:rPr lang="it-IT" sz="2400" dirty="0"/>
              <a:t>. For </a:t>
            </a:r>
            <a:r>
              <a:rPr lang="it-IT" sz="2400" dirty="0" err="1"/>
              <a:t>unclear</a:t>
            </a:r>
            <a:r>
              <a:rPr lang="it-IT" sz="2400" dirty="0"/>
              <a:t> </a:t>
            </a:r>
            <a:r>
              <a:rPr lang="it-IT" sz="2400" dirty="0" err="1"/>
              <a:t>reasons</a:t>
            </a:r>
            <a:r>
              <a:rPr lang="it-IT" sz="2400" dirty="0"/>
              <a:t>, </a:t>
            </a:r>
            <a:r>
              <a:rPr lang="it-IT" sz="2400" dirty="0" err="1"/>
              <a:t>particular</a:t>
            </a:r>
            <a:r>
              <a:rPr lang="it-IT" sz="2400" dirty="0"/>
              <a:t> </a:t>
            </a:r>
            <a:r>
              <a:rPr lang="it-IT" sz="2400" dirty="0" err="1"/>
              <a:t>lesions</a:t>
            </a:r>
            <a:r>
              <a:rPr lang="it-IT" sz="2400" dirty="0"/>
              <a:t> </a:t>
            </a:r>
            <a:r>
              <a:rPr lang="it-IT" sz="2400" dirty="0" err="1"/>
              <a:t>vary</a:t>
            </a:r>
            <a:r>
              <a:rPr lang="it-IT" sz="2400" dirty="0"/>
              <a:t> </a:t>
            </a:r>
            <a:r>
              <a:rPr lang="it-IT" sz="2400" dirty="0" err="1"/>
              <a:t>widely</a:t>
            </a:r>
            <a:r>
              <a:rPr lang="it-IT" sz="2400" dirty="0"/>
              <a:t> in </a:t>
            </a:r>
            <a:r>
              <a:rPr lang="it-IT" sz="2400" dirty="0" err="1"/>
              <a:t>frequency</a:t>
            </a:r>
            <a:r>
              <a:rPr lang="it-IT" sz="2400" dirty="0"/>
              <a:t> </a:t>
            </a:r>
            <a:r>
              <a:rPr lang="it-IT" sz="2400" dirty="0" err="1"/>
              <a:t>across</a:t>
            </a:r>
            <a:r>
              <a:rPr lang="it-IT" sz="2400" dirty="0"/>
              <a:t> </a:t>
            </a:r>
            <a:r>
              <a:rPr lang="it-IT" sz="2400" dirty="0" err="1"/>
              <a:t>tumor</a:t>
            </a:r>
            <a:r>
              <a:rPr lang="it-IT" sz="2400" dirty="0"/>
              <a:t> </a:t>
            </a:r>
            <a:r>
              <a:rPr lang="it-IT" sz="2400" dirty="0" err="1"/>
              <a:t>types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fall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major </a:t>
            </a:r>
            <a:r>
              <a:rPr lang="it-IT" sz="2400" dirty="0" err="1"/>
              <a:t>categories</a:t>
            </a:r>
            <a:r>
              <a:rPr lang="it-IT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7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66C6FB-893B-C347-8C05-4D5EE79D8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435" y="0"/>
            <a:ext cx="6427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0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8881" y="889843"/>
            <a:ext cx="82342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/>
              <a:t>Gain-of-function</a:t>
            </a:r>
            <a:r>
              <a:rPr lang="it-IT" sz="2000" b="1" dirty="0"/>
              <a:t> </a:t>
            </a:r>
            <a:r>
              <a:rPr lang="it-IT" sz="2000" b="1" dirty="0" err="1"/>
              <a:t>mutations</a:t>
            </a:r>
            <a:r>
              <a:rPr lang="it-IT" sz="2000" b="1" dirty="0"/>
              <a:t> </a:t>
            </a:r>
            <a:r>
              <a:rPr lang="it-IT" sz="2000" b="1" dirty="0" err="1"/>
              <a:t>involving</a:t>
            </a:r>
            <a:r>
              <a:rPr lang="it-IT" sz="2000" b="1" dirty="0"/>
              <a:t> CDK4 or </a:t>
            </a:r>
            <a:r>
              <a:rPr lang="it-IT" sz="2000" b="1" dirty="0" err="1"/>
              <a:t>D</a:t>
            </a:r>
            <a:r>
              <a:rPr lang="it-IT" sz="2000" b="1" dirty="0"/>
              <a:t> </a:t>
            </a:r>
            <a:r>
              <a:rPr lang="it-IT" sz="2000" b="1" dirty="0" err="1"/>
              <a:t>cyclins</a:t>
            </a:r>
            <a:r>
              <a:rPr lang="it-IT" sz="2000" b="1" dirty="0"/>
              <a:t>. </a:t>
            </a:r>
            <a:r>
              <a:rPr lang="it-IT" sz="2000" b="1" dirty="0" err="1"/>
              <a:t>Mishaps</a:t>
            </a:r>
            <a:r>
              <a:rPr lang="it-IT" sz="2000" b="1" dirty="0"/>
              <a:t> </a:t>
            </a:r>
            <a:r>
              <a:rPr lang="it-IT" sz="2000" b="1" dirty="0" err="1"/>
              <a:t>increasing</a:t>
            </a:r>
            <a:r>
              <a:rPr lang="it-IT" sz="2000" b="1" dirty="0"/>
              <a:t> the </a:t>
            </a:r>
            <a:r>
              <a:rPr lang="it-IT" sz="2000" b="1" dirty="0" err="1"/>
              <a:t>expression</a:t>
            </a:r>
            <a:r>
              <a:rPr lang="it-IT" sz="2000" b="1" dirty="0"/>
              <a:t> </a:t>
            </a:r>
            <a:r>
              <a:rPr lang="it-IT" sz="2000" b="1" dirty="0" err="1"/>
              <a:t>of</a:t>
            </a:r>
            <a:r>
              <a:rPr lang="it-IT" sz="2000" b="1" dirty="0"/>
              <a:t> </a:t>
            </a:r>
            <a:r>
              <a:rPr lang="it-IT" sz="2000" b="1" dirty="0" err="1"/>
              <a:t>cyclin</a:t>
            </a:r>
            <a:r>
              <a:rPr lang="it-IT" sz="2000" b="1" dirty="0"/>
              <a:t> </a:t>
            </a:r>
            <a:r>
              <a:rPr lang="it-IT" sz="2000" b="1" dirty="0" err="1"/>
              <a:t>D</a:t>
            </a:r>
            <a:r>
              <a:rPr lang="it-IT" sz="2000" b="1" dirty="0"/>
              <a:t> or CDK4 are common </a:t>
            </a:r>
            <a:r>
              <a:rPr lang="it-IT" sz="2000" b="1" dirty="0" err="1"/>
              <a:t>events</a:t>
            </a:r>
            <a:r>
              <a:rPr lang="it-IT" sz="2000" b="1" dirty="0"/>
              <a:t> in neoplastic </a:t>
            </a:r>
            <a:r>
              <a:rPr lang="it-IT" sz="2000" b="1" dirty="0" err="1"/>
              <a:t>transformation</a:t>
            </a:r>
            <a:r>
              <a:rPr lang="it-IT" sz="2000" b="1" dirty="0"/>
              <a:t>. </a:t>
            </a:r>
            <a:r>
              <a:rPr lang="it-IT" sz="2000" dirty="0"/>
              <a:t>The </a:t>
            </a:r>
            <a:r>
              <a:rPr lang="it-IT" sz="2000" dirty="0" err="1"/>
              <a:t>cyclin</a:t>
            </a:r>
            <a:r>
              <a:rPr lang="it-IT" sz="2000" dirty="0"/>
              <a:t> </a:t>
            </a:r>
            <a:r>
              <a:rPr lang="it-IT" sz="2000" dirty="0" err="1"/>
              <a:t>D</a:t>
            </a:r>
            <a:r>
              <a:rPr lang="it-IT" sz="2000" dirty="0"/>
              <a:t> </a:t>
            </a:r>
            <a:r>
              <a:rPr lang="it-IT" sz="2000" dirty="0" err="1"/>
              <a:t>genes</a:t>
            </a:r>
            <a:r>
              <a:rPr lang="it-IT" sz="2000" dirty="0"/>
              <a:t> are </a:t>
            </a:r>
            <a:r>
              <a:rPr lang="it-IT" sz="2000" dirty="0" err="1"/>
              <a:t>overexpressed</a:t>
            </a:r>
            <a:r>
              <a:rPr lang="it-IT" sz="2000" dirty="0"/>
              <a:t> in </a:t>
            </a:r>
            <a:r>
              <a:rPr lang="it-IT" sz="2000" dirty="0" err="1"/>
              <a:t>many</a:t>
            </a:r>
            <a:r>
              <a:rPr lang="it-IT" sz="2000" dirty="0"/>
              <a:t> </a:t>
            </a:r>
            <a:r>
              <a:rPr lang="it-IT" sz="2000" dirty="0" err="1"/>
              <a:t>cancers</a:t>
            </a:r>
            <a:r>
              <a:rPr lang="it-IT" sz="2000" dirty="0"/>
              <a:t>, </a:t>
            </a:r>
            <a:r>
              <a:rPr lang="it-IT" sz="2000" dirty="0" err="1"/>
              <a:t>including</a:t>
            </a:r>
            <a:r>
              <a:rPr lang="it-IT" sz="2000" dirty="0"/>
              <a:t> </a:t>
            </a:r>
            <a:r>
              <a:rPr lang="it-IT" sz="2000" dirty="0" err="1"/>
              <a:t>those</a:t>
            </a:r>
            <a:r>
              <a:rPr lang="it-IT" sz="2000" dirty="0"/>
              <a:t> </a:t>
            </a:r>
            <a:r>
              <a:rPr lang="it-IT" sz="2000" dirty="0" err="1"/>
              <a:t>affecting</a:t>
            </a:r>
            <a:r>
              <a:rPr lang="it-IT" sz="2000" dirty="0"/>
              <a:t> the </a:t>
            </a:r>
            <a:r>
              <a:rPr lang="it-IT" sz="2000" dirty="0" err="1"/>
              <a:t>breast</a:t>
            </a:r>
            <a:r>
              <a:rPr lang="it-IT" sz="2000" dirty="0"/>
              <a:t>, </a:t>
            </a:r>
            <a:r>
              <a:rPr lang="it-IT" sz="2000" dirty="0" err="1"/>
              <a:t>esophagus</a:t>
            </a:r>
            <a:r>
              <a:rPr lang="it-IT" sz="2000" dirty="0"/>
              <a:t>, </a:t>
            </a:r>
            <a:r>
              <a:rPr lang="it-IT" sz="2000" dirty="0" err="1"/>
              <a:t>liver</a:t>
            </a:r>
            <a:r>
              <a:rPr lang="it-IT" sz="2000" dirty="0"/>
              <a:t>, and a subset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lymphomas</a:t>
            </a:r>
            <a:r>
              <a:rPr lang="it-IT" sz="2000" dirty="0"/>
              <a:t> and plasma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tumors</a:t>
            </a:r>
            <a:r>
              <a:rPr lang="it-IT" sz="2000" dirty="0"/>
              <a:t>. </a:t>
            </a:r>
            <a:r>
              <a:rPr lang="it-IT" sz="2000" dirty="0" err="1"/>
              <a:t>Amplification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CDK4 gene </a:t>
            </a:r>
            <a:r>
              <a:rPr lang="it-IT" sz="2000" dirty="0" err="1"/>
              <a:t>occurs</a:t>
            </a:r>
            <a:r>
              <a:rPr lang="it-IT" sz="2000" dirty="0"/>
              <a:t> in </a:t>
            </a:r>
            <a:r>
              <a:rPr lang="it-IT" sz="2000" dirty="0" err="1"/>
              <a:t>melanomas</a:t>
            </a:r>
            <a:r>
              <a:rPr lang="it-IT" sz="2000" dirty="0"/>
              <a:t>, </a:t>
            </a:r>
            <a:r>
              <a:rPr lang="it-IT" sz="2000" dirty="0" err="1"/>
              <a:t>sarcomas</a:t>
            </a:r>
            <a:r>
              <a:rPr lang="it-IT" sz="2000" dirty="0"/>
              <a:t>, and </a:t>
            </a:r>
            <a:r>
              <a:rPr lang="it-IT" sz="2000" dirty="0" err="1"/>
              <a:t>glioblastomas</a:t>
            </a:r>
            <a:r>
              <a:rPr lang="it-IT" sz="2000" dirty="0"/>
              <a:t>. </a:t>
            </a:r>
            <a:r>
              <a:rPr lang="it-IT" sz="2000" dirty="0" err="1"/>
              <a:t>Mutations</a:t>
            </a:r>
            <a:r>
              <a:rPr lang="it-IT" sz="2000" dirty="0"/>
              <a:t> </a:t>
            </a:r>
            <a:r>
              <a:rPr lang="it-IT" sz="2000" dirty="0" err="1"/>
              <a:t>affecting</a:t>
            </a:r>
            <a:r>
              <a:rPr lang="it-IT" sz="2000" dirty="0"/>
              <a:t> </a:t>
            </a:r>
            <a:r>
              <a:rPr lang="it-IT" sz="2000" dirty="0" err="1"/>
              <a:t>cyclins</a:t>
            </a:r>
            <a:r>
              <a:rPr lang="it-IT" sz="2000" dirty="0"/>
              <a:t> </a:t>
            </a:r>
            <a:r>
              <a:rPr lang="it-IT" sz="2000" dirty="0" err="1"/>
              <a:t>B</a:t>
            </a:r>
            <a:r>
              <a:rPr lang="it-IT" sz="2000" dirty="0"/>
              <a:t> and E and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CDKs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occur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they</a:t>
            </a:r>
            <a:r>
              <a:rPr lang="it-IT" sz="2000" dirty="0"/>
              <a:t> are </a:t>
            </a:r>
            <a:r>
              <a:rPr lang="it-IT" sz="2000" dirty="0" err="1"/>
              <a:t>much</a:t>
            </a:r>
            <a:r>
              <a:rPr lang="it-IT" sz="2000" dirty="0"/>
              <a:t> </a:t>
            </a:r>
            <a:r>
              <a:rPr lang="it-IT" sz="2000" dirty="0" err="1"/>
              <a:t>less</a:t>
            </a:r>
            <a:r>
              <a:rPr lang="it-IT" sz="2000" dirty="0"/>
              <a:t> </a:t>
            </a:r>
            <a:r>
              <a:rPr lang="it-IT" sz="2000" dirty="0" err="1"/>
              <a:t>frequent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</a:t>
            </a:r>
            <a:r>
              <a:rPr lang="it-IT" sz="2000" dirty="0" err="1"/>
              <a:t>those</a:t>
            </a:r>
            <a:r>
              <a:rPr lang="it-IT" sz="2000" dirty="0"/>
              <a:t> </a:t>
            </a:r>
            <a:r>
              <a:rPr lang="it-IT" sz="2000" dirty="0" err="1"/>
              <a:t>affecting</a:t>
            </a:r>
            <a:r>
              <a:rPr lang="it-IT" sz="2000" dirty="0"/>
              <a:t> </a:t>
            </a:r>
            <a:r>
              <a:rPr lang="it-IT" sz="2000" dirty="0" err="1"/>
              <a:t>cyclin</a:t>
            </a:r>
            <a:r>
              <a:rPr lang="it-IT" sz="2000" dirty="0"/>
              <a:t> </a:t>
            </a:r>
            <a:r>
              <a:rPr lang="it-IT" sz="2000" dirty="0" err="1"/>
              <a:t>D</a:t>
            </a:r>
            <a:r>
              <a:rPr lang="it-IT" sz="2000" dirty="0"/>
              <a:t> and CDK4.</a:t>
            </a:r>
          </a:p>
          <a:p>
            <a:endParaRPr lang="it-IT" sz="2000" dirty="0"/>
          </a:p>
          <a:p>
            <a:r>
              <a:rPr lang="it-IT" sz="2000" b="1" dirty="0" err="1"/>
              <a:t>Loss-of-function</a:t>
            </a:r>
            <a:r>
              <a:rPr lang="it-IT" sz="2000" b="1" dirty="0"/>
              <a:t> </a:t>
            </a:r>
            <a:r>
              <a:rPr lang="it-IT" sz="2000" b="1" dirty="0" err="1"/>
              <a:t>mutations</a:t>
            </a:r>
            <a:r>
              <a:rPr lang="it-IT" sz="2000" b="1" dirty="0"/>
              <a:t> </a:t>
            </a:r>
            <a:r>
              <a:rPr lang="it-IT" sz="2000" b="1" dirty="0" err="1"/>
              <a:t>involving</a:t>
            </a:r>
            <a:r>
              <a:rPr lang="it-IT" sz="2000" b="1" dirty="0"/>
              <a:t> </a:t>
            </a:r>
            <a:r>
              <a:rPr lang="it-IT" sz="2000" b="1" dirty="0" err="1"/>
              <a:t>CDKIs</a:t>
            </a:r>
            <a:r>
              <a:rPr lang="it-IT" sz="2000" b="1" dirty="0"/>
              <a:t>. </a:t>
            </a:r>
            <a:r>
              <a:rPr lang="it-IT" sz="2000" dirty="0" err="1"/>
              <a:t>CDKIs</a:t>
            </a:r>
            <a:r>
              <a:rPr lang="it-IT" sz="2000" dirty="0"/>
              <a:t> </a:t>
            </a:r>
            <a:r>
              <a:rPr lang="it-IT" sz="2000" dirty="0" err="1"/>
              <a:t>frequently</a:t>
            </a:r>
            <a:r>
              <a:rPr lang="it-IT" sz="2000" dirty="0"/>
              <a:t> are </a:t>
            </a:r>
            <a:r>
              <a:rPr lang="it-IT" sz="2000" dirty="0" err="1"/>
              <a:t>disabled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mutation</a:t>
            </a:r>
            <a:r>
              <a:rPr lang="it-IT" sz="2000" dirty="0"/>
              <a:t> or gene </a:t>
            </a:r>
            <a:r>
              <a:rPr lang="it-IT" sz="2000" dirty="0" err="1"/>
              <a:t>silencing</a:t>
            </a:r>
            <a:r>
              <a:rPr lang="it-IT" sz="2000" dirty="0"/>
              <a:t> in </a:t>
            </a:r>
            <a:r>
              <a:rPr lang="it-IT" sz="2000" dirty="0" err="1"/>
              <a:t>many</a:t>
            </a:r>
            <a:r>
              <a:rPr lang="it-IT" sz="2000" dirty="0"/>
              <a:t> </a:t>
            </a:r>
            <a:r>
              <a:rPr lang="it-IT" sz="2000" dirty="0" err="1"/>
              <a:t>human</a:t>
            </a:r>
            <a:r>
              <a:rPr lang="it-IT" sz="2000" dirty="0"/>
              <a:t> </a:t>
            </a:r>
            <a:r>
              <a:rPr lang="it-IT" sz="2000" dirty="0" err="1"/>
              <a:t>malignancies</a:t>
            </a:r>
            <a:r>
              <a:rPr lang="it-IT" sz="2000" dirty="0"/>
              <a:t>. </a:t>
            </a:r>
            <a:r>
              <a:rPr lang="it-IT" sz="2000" dirty="0" err="1"/>
              <a:t>For</a:t>
            </a:r>
            <a:r>
              <a:rPr lang="it-IT" sz="2000" dirty="0"/>
              <a:t> </a:t>
            </a:r>
            <a:r>
              <a:rPr lang="it-IT" sz="2000" dirty="0" err="1"/>
              <a:t>example</a:t>
            </a:r>
            <a:r>
              <a:rPr lang="it-IT" sz="2000" dirty="0"/>
              <a:t>, </a:t>
            </a:r>
            <a:r>
              <a:rPr lang="it-IT" sz="2000" dirty="0" err="1"/>
              <a:t>germline</a:t>
            </a:r>
            <a:r>
              <a:rPr lang="it-IT" sz="2000" dirty="0"/>
              <a:t> </a:t>
            </a:r>
            <a:r>
              <a:rPr lang="it-IT" sz="2000" dirty="0" err="1"/>
              <a:t>mutations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CDKN2A, a gene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encodes</a:t>
            </a:r>
            <a:r>
              <a:rPr lang="it-IT" sz="2000" dirty="0"/>
              <a:t> the CDK </a:t>
            </a:r>
            <a:r>
              <a:rPr lang="it-IT" sz="2000" dirty="0" err="1"/>
              <a:t>inhibitor</a:t>
            </a:r>
            <a:r>
              <a:rPr lang="it-IT" sz="2000" dirty="0"/>
              <a:t> p16, are </a:t>
            </a:r>
            <a:r>
              <a:rPr lang="it-IT" sz="2000" dirty="0" err="1"/>
              <a:t>present</a:t>
            </a:r>
            <a:r>
              <a:rPr lang="it-IT" sz="2000" dirty="0"/>
              <a:t> in 25% </a:t>
            </a:r>
            <a:r>
              <a:rPr lang="it-IT" sz="2000" dirty="0" err="1"/>
              <a:t>of</a:t>
            </a:r>
            <a:r>
              <a:rPr lang="it-IT" sz="2000" dirty="0"/>
              <a:t> melanoma-prone </a:t>
            </a:r>
            <a:r>
              <a:rPr lang="it-IT" sz="2000" dirty="0" err="1"/>
              <a:t>kindreds</a:t>
            </a:r>
            <a:r>
              <a:rPr lang="it-IT" sz="2000" dirty="0"/>
              <a:t>, and </a:t>
            </a:r>
            <a:r>
              <a:rPr lang="it-IT" sz="2000" dirty="0" err="1"/>
              <a:t>acquired</a:t>
            </a:r>
            <a:r>
              <a:rPr lang="it-IT" sz="2000" dirty="0"/>
              <a:t> </a:t>
            </a:r>
            <a:r>
              <a:rPr lang="it-IT" sz="2000" dirty="0" err="1"/>
              <a:t>deletion</a:t>
            </a:r>
            <a:r>
              <a:rPr lang="it-IT" sz="2000" dirty="0"/>
              <a:t> or </a:t>
            </a:r>
            <a:r>
              <a:rPr lang="it-IT" sz="2000" dirty="0" err="1"/>
              <a:t>inactivation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CDKN2A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seen</a:t>
            </a:r>
            <a:r>
              <a:rPr lang="it-IT" sz="2000" dirty="0"/>
              <a:t> in 75%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pancreatic</a:t>
            </a:r>
            <a:r>
              <a:rPr lang="it-IT" sz="2000" dirty="0"/>
              <a:t> </a:t>
            </a:r>
            <a:r>
              <a:rPr lang="it-IT" sz="2000" dirty="0" err="1"/>
              <a:t>carcinomas</a:t>
            </a:r>
            <a:r>
              <a:rPr lang="it-IT" sz="2000" dirty="0"/>
              <a:t>, 40% </a:t>
            </a:r>
            <a:r>
              <a:rPr lang="it-IT" sz="2000" dirty="0" err="1"/>
              <a:t>to</a:t>
            </a:r>
            <a:r>
              <a:rPr lang="it-IT" sz="2000" dirty="0"/>
              <a:t> 70%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glioblastomas</a:t>
            </a:r>
            <a:r>
              <a:rPr lang="it-IT" sz="2000" dirty="0"/>
              <a:t>, 50%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esophageal</a:t>
            </a:r>
            <a:r>
              <a:rPr lang="it-IT" sz="2000" dirty="0"/>
              <a:t> </a:t>
            </a:r>
            <a:r>
              <a:rPr lang="it-IT" sz="2000" dirty="0" err="1"/>
              <a:t>cancers</a:t>
            </a:r>
            <a:r>
              <a:rPr lang="it-IT" sz="2000" dirty="0"/>
              <a:t> and </a:t>
            </a:r>
            <a:r>
              <a:rPr lang="it-IT" sz="2000" dirty="0" err="1"/>
              <a:t>certain</a:t>
            </a:r>
            <a:r>
              <a:rPr lang="it-IT" sz="2000" dirty="0"/>
              <a:t> </a:t>
            </a:r>
            <a:r>
              <a:rPr lang="it-IT" sz="2000" dirty="0" err="1"/>
              <a:t>leukemias</a:t>
            </a:r>
            <a:r>
              <a:rPr lang="it-IT" sz="2000" dirty="0"/>
              <a:t>, and 20%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non–small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lung</a:t>
            </a:r>
            <a:r>
              <a:rPr lang="it-IT" sz="2000" dirty="0"/>
              <a:t> </a:t>
            </a:r>
            <a:r>
              <a:rPr lang="it-IT" sz="2000" dirty="0" err="1"/>
              <a:t>carcinomas</a:t>
            </a:r>
            <a:r>
              <a:rPr lang="it-IT" sz="2000" dirty="0"/>
              <a:t>, </a:t>
            </a:r>
            <a:r>
              <a:rPr lang="it-IT" sz="2000" dirty="0" err="1"/>
              <a:t>soft-tissue</a:t>
            </a:r>
            <a:r>
              <a:rPr lang="it-IT" sz="2000" dirty="0"/>
              <a:t> </a:t>
            </a:r>
            <a:r>
              <a:rPr lang="it-IT" sz="2000" dirty="0" err="1"/>
              <a:t>sarcomas</a:t>
            </a:r>
            <a:r>
              <a:rPr lang="it-IT" sz="2000" dirty="0"/>
              <a:t>, and </a:t>
            </a:r>
            <a:r>
              <a:rPr lang="it-IT" sz="2000" dirty="0" err="1"/>
              <a:t>bladder</a:t>
            </a:r>
            <a:r>
              <a:rPr lang="it-IT" sz="2000" dirty="0"/>
              <a:t> </a:t>
            </a:r>
            <a:r>
              <a:rPr lang="it-IT" sz="2000" dirty="0" err="1"/>
              <a:t>cancers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49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7 alle 10.50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0"/>
            <a:ext cx="619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6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0424" y="285379"/>
            <a:ext cx="8046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/>
              <a:t>Insensitivity</a:t>
            </a:r>
            <a:r>
              <a:rPr lang="it-IT" sz="2400" b="1" dirty="0"/>
              <a:t> </a:t>
            </a:r>
            <a:r>
              <a:rPr lang="it-IT" sz="2400" b="1" dirty="0" err="1"/>
              <a:t>to</a:t>
            </a:r>
            <a:r>
              <a:rPr lang="it-IT" sz="2400" b="1" dirty="0"/>
              <a:t> </a:t>
            </a:r>
            <a:r>
              <a:rPr lang="it-IT" sz="2400" b="1" dirty="0" err="1"/>
              <a:t>Growth</a:t>
            </a:r>
            <a:r>
              <a:rPr lang="it-IT" sz="2400" b="1" dirty="0"/>
              <a:t> </a:t>
            </a:r>
            <a:r>
              <a:rPr lang="it-IT" sz="2400" b="1" dirty="0" err="1"/>
              <a:t>Inhibitory</a:t>
            </a:r>
            <a:r>
              <a:rPr lang="it-IT" sz="2400" b="1" dirty="0"/>
              <a:t> </a:t>
            </a:r>
            <a:r>
              <a:rPr lang="it-IT" sz="2400" b="1" dirty="0" err="1"/>
              <a:t>Signals</a:t>
            </a:r>
            <a:r>
              <a:rPr lang="it-IT" sz="2400" b="1" dirty="0"/>
              <a:t>: </a:t>
            </a:r>
            <a:r>
              <a:rPr lang="it-IT" sz="2400" b="1" dirty="0" err="1"/>
              <a:t>Tumor</a:t>
            </a:r>
            <a:r>
              <a:rPr lang="it-IT" sz="2400" b="1" dirty="0"/>
              <a:t> </a:t>
            </a:r>
            <a:r>
              <a:rPr lang="it-IT" sz="2400" b="1" dirty="0" err="1"/>
              <a:t>Suppressor</a:t>
            </a:r>
            <a:r>
              <a:rPr lang="it-IT" sz="2400" b="1" dirty="0"/>
              <a:t> </a:t>
            </a:r>
            <a:r>
              <a:rPr lang="it-IT" sz="2400" b="1" dirty="0" err="1"/>
              <a:t>genes</a:t>
            </a:r>
            <a:endParaRPr lang="it-IT"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2328515" y="1859341"/>
            <a:ext cx="753497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/>
              <a:t>In </a:t>
            </a:r>
            <a:r>
              <a:rPr lang="it-IT" sz="2000" dirty="0" err="1"/>
              <a:t>principle</a:t>
            </a:r>
            <a:r>
              <a:rPr lang="it-IT" sz="2000" dirty="0"/>
              <a:t>, </a:t>
            </a:r>
            <a:r>
              <a:rPr lang="it-IT" sz="2000" dirty="0" err="1"/>
              <a:t>anti-growth</a:t>
            </a:r>
            <a:r>
              <a:rPr lang="it-IT" sz="2000" dirty="0"/>
              <a:t> </a:t>
            </a:r>
            <a:r>
              <a:rPr lang="it-IT" sz="2000" dirty="0" err="1"/>
              <a:t>signals</a:t>
            </a:r>
            <a:r>
              <a:rPr lang="it-IT" sz="2000" dirty="0"/>
              <a:t> can </a:t>
            </a:r>
            <a:r>
              <a:rPr lang="it-IT" sz="2000" dirty="0" err="1"/>
              <a:t>prevent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proliferation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several</a:t>
            </a:r>
            <a:r>
              <a:rPr lang="it-IT" sz="2000" dirty="0"/>
              <a:t> </a:t>
            </a:r>
            <a:r>
              <a:rPr lang="it-IT" sz="2000" dirty="0" err="1"/>
              <a:t>complementary</a:t>
            </a:r>
            <a:r>
              <a:rPr lang="it-IT" sz="2000" dirty="0"/>
              <a:t> </a:t>
            </a:r>
            <a:r>
              <a:rPr lang="it-IT" sz="2000" dirty="0" err="1"/>
              <a:t>mechanisms</a:t>
            </a:r>
            <a:r>
              <a:rPr lang="it-IT" sz="2000" dirty="0"/>
              <a:t>. The </a:t>
            </a:r>
            <a:r>
              <a:rPr lang="it-IT" sz="2000" dirty="0" err="1"/>
              <a:t>signal</a:t>
            </a:r>
            <a:r>
              <a:rPr lang="it-IT" sz="2000" dirty="0"/>
              <a:t> </a:t>
            </a:r>
            <a:r>
              <a:rPr lang="it-IT" sz="2000" dirty="0" err="1"/>
              <a:t>may</a:t>
            </a:r>
            <a:r>
              <a:rPr lang="it-IT" sz="2000" dirty="0"/>
              <a:t> cause </a:t>
            </a:r>
            <a:r>
              <a:rPr lang="it-IT" sz="2000" dirty="0" err="1"/>
              <a:t>dividing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enter</a:t>
            </a:r>
            <a:r>
              <a:rPr lang="it-IT" sz="2000" dirty="0"/>
              <a:t> G0 (</a:t>
            </a:r>
            <a:r>
              <a:rPr lang="it-IT" sz="2000" dirty="0" err="1"/>
              <a:t>quiescence</a:t>
            </a:r>
            <a:r>
              <a:rPr lang="it-IT" sz="2000" dirty="0"/>
              <a:t>), </a:t>
            </a:r>
            <a:r>
              <a:rPr lang="it-IT" sz="2000" dirty="0" err="1"/>
              <a:t>where</a:t>
            </a:r>
            <a:r>
              <a:rPr lang="it-IT" sz="2000" dirty="0"/>
              <a:t>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remain</a:t>
            </a:r>
            <a:r>
              <a:rPr lang="it-IT" sz="2000" dirty="0"/>
              <a:t> </a:t>
            </a:r>
            <a:r>
              <a:rPr lang="it-IT" sz="2000" dirty="0" err="1"/>
              <a:t>until</a:t>
            </a:r>
            <a:r>
              <a:rPr lang="it-IT" sz="2000" dirty="0"/>
              <a:t> </a:t>
            </a:r>
            <a:r>
              <a:rPr lang="it-IT" sz="2000" dirty="0" err="1"/>
              <a:t>external</a:t>
            </a:r>
            <a:r>
              <a:rPr lang="it-IT" sz="2000" dirty="0"/>
              <a:t> </a:t>
            </a:r>
            <a:r>
              <a:rPr lang="it-IT" sz="2000" dirty="0" err="1"/>
              <a:t>cues</a:t>
            </a:r>
            <a:r>
              <a:rPr lang="it-IT" sz="2000" dirty="0"/>
              <a:t> </a:t>
            </a:r>
            <a:r>
              <a:rPr lang="it-IT" sz="2000" dirty="0" err="1"/>
              <a:t>prod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reentry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the proliferative pool. </a:t>
            </a:r>
          </a:p>
          <a:p>
            <a:r>
              <a:rPr lang="it-IT" sz="2000" dirty="0" err="1"/>
              <a:t>Alternatively</a:t>
            </a:r>
            <a:r>
              <a:rPr lang="it-IT" sz="2000" dirty="0"/>
              <a:t>, the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may</a:t>
            </a:r>
            <a:r>
              <a:rPr lang="it-IT" sz="2000" dirty="0"/>
              <a:t> </a:t>
            </a:r>
            <a:r>
              <a:rPr lang="it-IT" sz="2000" dirty="0" err="1"/>
              <a:t>enter</a:t>
            </a:r>
            <a:r>
              <a:rPr lang="it-IT" sz="2000" dirty="0"/>
              <a:t> a </a:t>
            </a:r>
            <a:r>
              <a:rPr lang="it-IT" sz="2000" dirty="0" err="1"/>
              <a:t>postmitotic</a:t>
            </a:r>
            <a:r>
              <a:rPr lang="it-IT" sz="2000" dirty="0"/>
              <a:t>, </a:t>
            </a:r>
            <a:r>
              <a:rPr lang="it-IT" sz="2000" dirty="0" err="1"/>
              <a:t>differentiated</a:t>
            </a:r>
            <a:r>
              <a:rPr lang="it-IT" sz="2000" dirty="0"/>
              <a:t> pool and </a:t>
            </a:r>
            <a:r>
              <a:rPr lang="it-IT" sz="2000" dirty="0" err="1"/>
              <a:t>lose</a:t>
            </a:r>
            <a:r>
              <a:rPr lang="it-IT" sz="2000" dirty="0"/>
              <a:t> </a:t>
            </a:r>
            <a:r>
              <a:rPr lang="it-IT" sz="2000" dirty="0" err="1"/>
              <a:t>replicative</a:t>
            </a:r>
            <a:r>
              <a:rPr lang="it-IT" sz="2000" dirty="0"/>
              <a:t> </a:t>
            </a:r>
            <a:r>
              <a:rPr lang="it-IT" sz="2000" dirty="0" err="1"/>
              <a:t>potential</a:t>
            </a:r>
            <a:r>
              <a:rPr lang="it-IT" sz="2000" dirty="0"/>
              <a:t>. </a:t>
            </a:r>
            <a:r>
              <a:rPr lang="it-IT" sz="2000" dirty="0" err="1"/>
              <a:t>Nonreplicative</a:t>
            </a:r>
            <a:r>
              <a:rPr lang="it-IT" sz="2000" dirty="0"/>
              <a:t> </a:t>
            </a:r>
            <a:r>
              <a:rPr lang="it-IT" sz="2000" dirty="0" err="1"/>
              <a:t>senescence</a:t>
            </a:r>
            <a:r>
              <a:rPr lang="it-IT" sz="2000" dirty="0"/>
              <a:t>, </a:t>
            </a:r>
            <a:r>
              <a:rPr lang="it-IT" sz="2000" dirty="0" err="1"/>
              <a:t>alluded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earlier</a:t>
            </a:r>
            <a:r>
              <a:rPr lang="it-IT" sz="2000" dirty="0"/>
              <a:t>,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another</a:t>
            </a:r>
            <a:r>
              <a:rPr lang="it-IT" sz="2000" dirty="0"/>
              <a:t> </a:t>
            </a:r>
            <a:r>
              <a:rPr lang="it-IT" sz="2000" dirty="0" err="1"/>
              <a:t>mechanism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escape</a:t>
            </a:r>
            <a:r>
              <a:rPr lang="it-IT" sz="2000" dirty="0"/>
              <a:t> </a:t>
            </a:r>
            <a:r>
              <a:rPr lang="it-IT" sz="2000" dirty="0" err="1"/>
              <a:t>from</a:t>
            </a:r>
            <a:r>
              <a:rPr lang="it-IT" sz="2000" dirty="0"/>
              <a:t> </a:t>
            </a:r>
            <a:r>
              <a:rPr lang="it-IT" sz="2000" dirty="0" err="1"/>
              <a:t>sustained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51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93257" y="335845"/>
            <a:ext cx="8405487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retinoblastoma</a:t>
            </a:r>
            <a:r>
              <a:rPr lang="it-IT" dirty="0"/>
              <a:t> gene (RB) </a:t>
            </a:r>
            <a:r>
              <a:rPr lang="it-IT" dirty="0" err="1"/>
              <a:t>was</a:t>
            </a:r>
            <a:r>
              <a:rPr lang="it-IT" dirty="0"/>
              <a:t> the first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suppressor</a:t>
            </a:r>
            <a:r>
              <a:rPr lang="it-IT" dirty="0"/>
              <a:t> gene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discovered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the </a:t>
            </a:r>
            <a:r>
              <a:rPr lang="it-IT" dirty="0" err="1"/>
              <a:t>prototype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family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. As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advances</a:t>
            </a:r>
            <a:r>
              <a:rPr lang="it-IT" dirty="0"/>
              <a:t> in medicine, the </a:t>
            </a:r>
            <a:r>
              <a:rPr lang="it-IT" dirty="0" err="1"/>
              <a:t>discovery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suppressor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accomplished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the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a rare </a:t>
            </a:r>
            <a:r>
              <a:rPr lang="it-IT" dirty="0" err="1"/>
              <a:t>disease—in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case, </a:t>
            </a:r>
            <a:r>
              <a:rPr lang="it-IT" dirty="0" err="1"/>
              <a:t>retinoblastoma</a:t>
            </a:r>
            <a:r>
              <a:rPr lang="it-IT" dirty="0"/>
              <a:t>,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uncommon</a:t>
            </a:r>
            <a:r>
              <a:rPr lang="it-IT" dirty="0"/>
              <a:t> </a:t>
            </a:r>
            <a:r>
              <a:rPr lang="it-IT" dirty="0" err="1"/>
              <a:t>childhood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. </a:t>
            </a:r>
            <a:r>
              <a:rPr lang="it-IT" dirty="0" err="1"/>
              <a:t>Approximately</a:t>
            </a:r>
            <a:r>
              <a:rPr lang="it-IT" dirty="0"/>
              <a:t> 60%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retinoblastomas</a:t>
            </a:r>
            <a:r>
              <a:rPr lang="it-IT" dirty="0"/>
              <a:t> are </a:t>
            </a:r>
            <a:r>
              <a:rPr lang="it-IT" dirty="0" err="1"/>
              <a:t>sporadic</a:t>
            </a:r>
            <a:r>
              <a:rPr lang="it-IT" dirty="0"/>
              <a:t>, </a:t>
            </a:r>
            <a:r>
              <a:rPr lang="it-IT" dirty="0" err="1"/>
              <a:t>while</a:t>
            </a:r>
            <a:r>
              <a:rPr lang="it-IT" dirty="0"/>
              <a:t> the </a:t>
            </a:r>
            <a:r>
              <a:rPr lang="it-IT" dirty="0" err="1"/>
              <a:t>remaining</a:t>
            </a:r>
            <a:r>
              <a:rPr lang="it-IT" dirty="0"/>
              <a:t> </a:t>
            </a:r>
            <a:r>
              <a:rPr lang="it-IT" dirty="0" err="1"/>
              <a:t>ones</a:t>
            </a:r>
            <a:r>
              <a:rPr lang="it-IT" dirty="0"/>
              <a:t> are </a:t>
            </a:r>
            <a:r>
              <a:rPr lang="it-IT" dirty="0" err="1"/>
              <a:t>familial</a:t>
            </a:r>
            <a:r>
              <a:rPr lang="it-IT" dirty="0"/>
              <a:t>, the </a:t>
            </a:r>
            <a:r>
              <a:rPr lang="it-IT" dirty="0" err="1"/>
              <a:t>predisposition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develop</a:t>
            </a:r>
            <a:r>
              <a:rPr lang="it-IT" dirty="0"/>
              <a:t> the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transmitted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autosomal</a:t>
            </a:r>
            <a:r>
              <a:rPr lang="it-IT" dirty="0"/>
              <a:t> </a:t>
            </a:r>
            <a:r>
              <a:rPr lang="it-IT" dirty="0" err="1"/>
              <a:t>dominant</a:t>
            </a:r>
            <a:r>
              <a:rPr lang="it-IT" dirty="0"/>
              <a:t> trait. </a:t>
            </a:r>
            <a:r>
              <a:rPr lang="it-IT" dirty="0" err="1"/>
              <a:t>To</a:t>
            </a:r>
            <a:r>
              <a:rPr lang="it-IT" dirty="0"/>
              <a:t> account </a:t>
            </a:r>
            <a:r>
              <a:rPr lang="it-IT" dirty="0" err="1"/>
              <a:t>for</a:t>
            </a:r>
            <a:r>
              <a:rPr lang="it-IT" dirty="0"/>
              <a:t> the </a:t>
            </a:r>
            <a:r>
              <a:rPr lang="it-IT" dirty="0" err="1"/>
              <a:t>sporadic</a:t>
            </a:r>
            <a:r>
              <a:rPr lang="it-IT" dirty="0"/>
              <a:t> and </a:t>
            </a:r>
            <a:r>
              <a:rPr lang="it-IT" dirty="0" err="1"/>
              <a:t>familial</a:t>
            </a:r>
            <a:r>
              <a:rPr lang="it-IT" dirty="0"/>
              <a:t> </a:t>
            </a:r>
            <a:r>
              <a:rPr lang="it-IT" dirty="0" err="1"/>
              <a:t>occurrence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identical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, </a:t>
            </a:r>
            <a:r>
              <a:rPr lang="it-IT" dirty="0" err="1"/>
              <a:t>Knudson</a:t>
            </a:r>
            <a:r>
              <a:rPr lang="it-IT" dirty="0"/>
              <a:t>, in 1974,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famous</a:t>
            </a:r>
            <a:r>
              <a:rPr lang="it-IT" dirty="0"/>
              <a:t> </a:t>
            </a:r>
            <a:r>
              <a:rPr lang="it-IT" dirty="0" err="1"/>
              <a:t>two-hit</a:t>
            </a:r>
            <a:r>
              <a:rPr lang="it-IT" dirty="0"/>
              <a:t> </a:t>
            </a:r>
            <a:r>
              <a:rPr lang="it-IT" dirty="0" err="1"/>
              <a:t>hypothesis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in </a:t>
            </a:r>
            <a:r>
              <a:rPr lang="it-IT" dirty="0" err="1"/>
              <a:t>molecular</a:t>
            </a:r>
            <a:r>
              <a:rPr lang="it-IT" dirty="0"/>
              <a:t> </a:t>
            </a:r>
            <a:r>
              <a:rPr lang="it-IT" dirty="0" err="1"/>
              <a:t>terms</a:t>
            </a:r>
            <a:r>
              <a:rPr lang="it-IT" dirty="0"/>
              <a:t> can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stated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follows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b="1" dirty="0" err="1"/>
              <a:t>Two</a:t>
            </a:r>
            <a:r>
              <a:rPr lang="it-IT" b="1" dirty="0"/>
              <a:t> </a:t>
            </a:r>
            <a:r>
              <a:rPr lang="it-IT" b="1" dirty="0" err="1"/>
              <a:t>mutations</a:t>
            </a:r>
            <a:r>
              <a:rPr lang="it-IT" b="1" dirty="0"/>
              <a:t> (</a:t>
            </a:r>
            <a:r>
              <a:rPr lang="it-IT" b="1" dirty="0" err="1"/>
              <a:t>hits</a:t>
            </a:r>
            <a:r>
              <a:rPr lang="it-IT" b="1" dirty="0"/>
              <a:t>) are </a:t>
            </a:r>
            <a:r>
              <a:rPr lang="it-IT" b="1" dirty="0" err="1"/>
              <a:t>required</a:t>
            </a:r>
            <a:r>
              <a:rPr lang="it-IT" b="1" dirty="0"/>
              <a:t> </a:t>
            </a:r>
            <a:r>
              <a:rPr lang="it-IT" b="1" dirty="0" err="1"/>
              <a:t>to</a:t>
            </a:r>
            <a:r>
              <a:rPr lang="it-IT" b="1" dirty="0"/>
              <a:t> produce </a:t>
            </a:r>
            <a:r>
              <a:rPr lang="it-IT" b="1" dirty="0" err="1"/>
              <a:t>retinoblastoma</a:t>
            </a:r>
            <a:r>
              <a:rPr lang="it-IT" dirty="0"/>
              <a:t>. </a:t>
            </a:r>
            <a:r>
              <a:rPr lang="it-IT" dirty="0" err="1"/>
              <a:t>These</a:t>
            </a:r>
            <a:r>
              <a:rPr lang="it-IT" dirty="0"/>
              <a:t> involve the RB gene,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mapped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chromosomal</a:t>
            </a:r>
            <a:r>
              <a:rPr lang="it-IT" dirty="0"/>
              <a:t> locus 13q14.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alleles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RB locus </a:t>
            </a:r>
            <a:r>
              <a:rPr lang="it-IT" dirty="0" err="1"/>
              <a:t>must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inactivated</a:t>
            </a:r>
            <a:r>
              <a:rPr lang="it-IT" dirty="0"/>
              <a:t> (</a:t>
            </a:r>
            <a:r>
              <a:rPr lang="it-IT" dirty="0" err="1"/>
              <a:t>hence</a:t>
            </a:r>
            <a:r>
              <a:rPr lang="it-IT" dirty="0"/>
              <a:t>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hits</a:t>
            </a:r>
            <a:r>
              <a:rPr lang="it-IT" dirty="0"/>
              <a:t>) </a:t>
            </a:r>
            <a:r>
              <a:rPr lang="it-IT" dirty="0" err="1"/>
              <a:t>for</a:t>
            </a:r>
            <a:r>
              <a:rPr lang="it-IT" dirty="0"/>
              <a:t> the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retinoblastoma</a:t>
            </a:r>
            <a:r>
              <a:rPr lang="it-IT" dirty="0"/>
              <a:t>.</a:t>
            </a:r>
          </a:p>
          <a:p>
            <a:r>
              <a:rPr lang="it-IT" dirty="0"/>
              <a:t>    In </a:t>
            </a:r>
            <a:r>
              <a:rPr lang="it-IT" dirty="0" err="1"/>
              <a:t>familial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, </a:t>
            </a:r>
            <a:r>
              <a:rPr lang="it-IT" dirty="0" err="1"/>
              <a:t>children</a:t>
            </a:r>
            <a:r>
              <a:rPr lang="it-IT" dirty="0"/>
              <a:t> </a:t>
            </a:r>
            <a:r>
              <a:rPr lang="it-IT" dirty="0" err="1"/>
              <a:t>inherit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defective</a:t>
            </a:r>
            <a:r>
              <a:rPr lang="it-IT" dirty="0"/>
              <a:t> copy </a:t>
            </a:r>
            <a:r>
              <a:rPr lang="it-IT" dirty="0" err="1"/>
              <a:t>of</a:t>
            </a:r>
            <a:r>
              <a:rPr lang="it-IT" dirty="0"/>
              <a:t> the RB gene in the </a:t>
            </a:r>
            <a:r>
              <a:rPr lang="it-IT" dirty="0" err="1"/>
              <a:t>germ</a:t>
            </a:r>
            <a:r>
              <a:rPr lang="it-IT" dirty="0"/>
              <a:t> </a:t>
            </a:r>
            <a:r>
              <a:rPr lang="it-IT" dirty="0" err="1"/>
              <a:t>line</a:t>
            </a:r>
            <a:r>
              <a:rPr lang="it-IT" dirty="0"/>
              <a:t>; the </a:t>
            </a:r>
            <a:r>
              <a:rPr lang="it-IT" dirty="0" err="1"/>
              <a:t>other</a:t>
            </a:r>
            <a:r>
              <a:rPr lang="it-IT" dirty="0"/>
              <a:t> copy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. </a:t>
            </a:r>
            <a:r>
              <a:rPr lang="it-IT" dirty="0" err="1"/>
              <a:t>Retinoblastoma</a:t>
            </a:r>
            <a:r>
              <a:rPr lang="it-IT" dirty="0"/>
              <a:t> </a:t>
            </a:r>
            <a:r>
              <a:rPr lang="it-IT" dirty="0" err="1"/>
              <a:t>develops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the </a:t>
            </a:r>
            <a:r>
              <a:rPr lang="it-IT" dirty="0" err="1"/>
              <a:t>normal</a:t>
            </a:r>
            <a:r>
              <a:rPr lang="it-IT" dirty="0"/>
              <a:t> RB gene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lost</a:t>
            </a:r>
            <a:r>
              <a:rPr lang="it-IT" dirty="0"/>
              <a:t> in </a:t>
            </a:r>
            <a:r>
              <a:rPr lang="it-IT" dirty="0" err="1"/>
              <a:t>retinoblasts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somatic</a:t>
            </a:r>
            <a:r>
              <a:rPr lang="it-IT" dirty="0"/>
              <a:t> </a:t>
            </a:r>
            <a:r>
              <a:rPr lang="it-IT" dirty="0" err="1"/>
              <a:t>mutation</a:t>
            </a:r>
            <a:r>
              <a:rPr lang="it-IT" dirty="0"/>
              <a:t>. </a:t>
            </a:r>
            <a:r>
              <a:rPr lang="it-IT" dirty="0" err="1"/>
              <a:t>Because</a:t>
            </a:r>
            <a:r>
              <a:rPr lang="it-IT" dirty="0"/>
              <a:t> in </a:t>
            </a:r>
            <a:r>
              <a:rPr lang="it-IT" dirty="0" err="1"/>
              <a:t>retinoblastoma</a:t>
            </a:r>
            <a:r>
              <a:rPr lang="it-IT" dirty="0"/>
              <a:t> </a:t>
            </a:r>
            <a:r>
              <a:rPr lang="it-IT" dirty="0" err="1"/>
              <a:t>families</a:t>
            </a:r>
            <a:r>
              <a:rPr lang="it-IT" dirty="0"/>
              <a:t> a single </a:t>
            </a:r>
            <a:r>
              <a:rPr lang="it-IT" dirty="0" err="1"/>
              <a:t>germ</a:t>
            </a:r>
            <a:r>
              <a:rPr lang="it-IT" dirty="0"/>
              <a:t> </a:t>
            </a:r>
            <a:r>
              <a:rPr lang="it-IT" dirty="0" err="1"/>
              <a:t>line</a:t>
            </a:r>
            <a:r>
              <a:rPr lang="it-IT" dirty="0"/>
              <a:t> </a:t>
            </a:r>
            <a:r>
              <a:rPr lang="it-IT" dirty="0" err="1"/>
              <a:t>mutation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sufficient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transmit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, the trait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autosomal</a:t>
            </a:r>
            <a:r>
              <a:rPr lang="it-IT" dirty="0"/>
              <a:t> </a:t>
            </a:r>
            <a:r>
              <a:rPr lang="it-IT" dirty="0" err="1"/>
              <a:t>dominant</a:t>
            </a:r>
            <a:r>
              <a:rPr lang="it-IT" dirty="0"/>
              <a:t> </a:t>
            </a:r>
            <a:r>
              <a:rPr lang="it-IT" dirty="0" err="1"/>
              <a:t>inheritance</a:t>
            </a:r>
            <a:r>
              <a:rPr lang="it-IT" dirty="0"/>
              <a:t> pattern.</a:t>
            </a:r>
          </a:p>
          <a:p>
            <a:r>
              <a:rPr lang="it-IT" dirty="0"/>
              <a:t>    In </a:t>
            </a:r>
            <a:r>
              <a:rPr lang="it-IT" dirty="0" err="1"/>
              <a:t>sporadic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,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RB </a:t>
            </a:r>
            <a:r>
              <a:rPr lang="it-IT" dirty="0" err="1"/>
              <a:t>alleles</a:t>
            </a:r>
            <a:r>
              <a:rPr lang="it-IT" dirty="0"/>
              <a:t> are </a:t>
            </a:r>
            <a:r>
              <a:rPr lang="it-IT" dirty="0" err="1"/>
              <a:t>lost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somatic</a:t>
            </a:r>
            <a:r>
              <a:rPr lang="it-IT" dirty="0"/>
              <a:t> </a:t>
            </a:r>
            <a:r>
              <a:rPr lang="it-IT" dirty="0" err="1"/>
              <a:t>mutation</a:t>
            </a:r>
            <a:r>
              <a:rPr lang="it-IT" dirty="0"/>
              <a:t> in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retinoblasts</a:t>
            </a:r>
            <a:r>
              <a:rPr lang="it-IT" dirty="0"/>
              <a:t>. The end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: a </a:t>
            </a:r>
            <a:r>
              <a:rPr lang="it-IT" dirty="0" err="1"/>
              <a:t>retinal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lost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copies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RB gene </a:t>
            </a:r>
            <a:r>
              <a:rPr lang="it-IT" dirty="0" err="1"/>
              <a:t>becomes</a:t>
            </a:r>
            <a:r>
              <a:rPr lang="it-IT" dirty="0"/>
              <a:t> </a:t>
            </a:r>
            <a:r>
              <a:rPr lang="it-IT" dirty="0" err="1"/>
              <a:t>cancerous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2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0956" y="179027"/>
            <a:ext cx="862583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/>
              <a:t>Hallmarks</a:t>
            </a:r>
            <a:r>
              <a:rPr lang="it-IT" sz="2000" b="1" dirty="0"/>
              <a:t> </a:t>
            </a:r>
            <a:r>
              <a:rPr lang="it-IT" sz="2000" b="1" dirty="0" err="1"/>
              <a:t>of</a:t>
            </a:r>
            <a:r>
              <a:rPr lang="it-IT" sz="2000" b="1" dirty="0"/>
              <a:t> </a:t>
            </a:r>
            <a:r>
              <a:rPr lang="it-IT" sz="2000" b="1" dirty="0" err="1"/>
              <a:t>cancer</a:t>
            </a:r>
            <a:r>
              <a:rPr lang="it-IT" sz="2000" b="1" dirty="0"/>
              <a:t>:</a:t>
            </a:r>
          </a:p>
          <a:p>
            <a:r>
              <a:rPr lang="it-IT" b="1" dirty="0" err="1"/>
              <a:t>Eight</a:t>
            </a:r>
            <a:r>
              <a:rPr lang="it-IT" b="1" dirty="0"/>
              <a:t> </a:t>
            </a:r>
            <a:r>
              <a:rPr lang="it-IT" b="1" dirty="0" err="1"/>
              <a:t>cancer</a:t>
            </a:r>
            <a:r>
              <a:rPr lang="it-IT" b="1" dirty="0"/>
              <a:t> </a:t>
            </a:r>
            <a:r>
              <a:rPr lang="it-IT" b="1" dirty="0" err="1"/>
              <a:t>hallmarks</a:t>
            </a:r>
            <a:r>
              <a:rPr lang="it-IT" b="1" dirty="0"/>
              <a:t> and </a:t>
            </a:r>
            <a:r>
              <a:rPr lang="it-IT" b="1" dirty="0" err="1"/>
              <a:t>two</a:t>
            </a:r>
            <a:r>
              <a:rPr lang="it-IT" b="1" dirty="0"/>
              <a:t> </a:t>
            </a:r>
            <a:r>
              <a:rPr lang="it-IT" b="1" dirty="0" err="1"/>
              <a:t>enabling</a:t>
            </a:r>
            <a:r>
              <a:rPr lang="it-IT" b="1" dirty="0"/>
              <a:t> </a:t>
            </a:r>
            <a:r>
              <a:rPr lang="it-IT" b="1" dirty="0" err="1"/>
              <a:t>factors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genomic</a:t>
            </a:r>
            <a:r>
              <a:rPr lang="it-IT" dirty="0"/>
              <a:t> </a:t>
            </a:r>
            <a:r>
              <a:rPr lang="it-IT" dirty="0" err="1"/>
              <a:t>instability</a:t>
            </a:r>
            <a:r>
              <a:rPr lang="it-IT" dirty="0"/>
              <a:t> and </a:t>
            </a:r>
            <a:r>
              <a:rPr lang="it-IT" dirty="0" err="1"/>
              <a:t>tumor-promoting</a:t>
            </a:r>
            <a:r>
              <a:rPr lang="it-IT" dirty="0"/>
              <a:t> </a:t>
            </a:r>
            <a:r>
              <a:rPr lang="it-IT" dirty="0" err="1"/>
              <a:t>inflammation</a:t>
            </a:r>
            <a:r>
              <a:rPr lang="it-IT" dirty="0"/>
              <a:t>).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acquire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, </a:t>
            </a:r>
            <a:r>
              <a:rPr lang="it-IT" dirty="0" err="1"/>
              <a:t>typically</a:t>
            </a:r>
            <a:r>
              <a:rPr lang="it-IT" dirty="0"/>
              <a:t> due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mutations</a:t>
            </a:r>
            <a:r>
              <a:rPr lang="it-IT" dirty="0"/>
              <a:t> in </a:t>
            </a:r>
            <a:r>
              <a:rPr lang="it-IT" dirty="0" err="1"/>
              <a:t>critical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.</a:t>
            </a:r>
          </a:p>
        </p:txBody>
      </p:sp>
      <p:pic>
        <p:nvPicPr>
          <p:cNvPr id="3" name="Immagine 2" descr="Schermata 2018-09-20 alle 12.09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569" y="1669465"/>
            <a:ext cx="6522862" cy="49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8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6003" y="246976"/>
            <a:ext cx="8519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Pathogenesis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retinoblastoma</a:t>
            </a:r>
            <a:r>
              <a:rPr lang="it-IT" b="1" dirty="0"/>
              <a:t>.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mutations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RB </a:t>
            </a:r>
            <a:r>
              <a:rPr lang="it-IT" dirty="0" err="1"/>
              <a:t>chromosomal</a:t>
            </a:r>
            <a:r>
              <a:rPr lang="it-IT" dirty="0"/>
              <a:t> locus, on 13q14, </a:t>
            </a:r>
            <a:r>
              <a:rPr lang="it-IT" dirty="0" err="1"/>
              <a:t>lead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neoplastic </a:t>
            </a:r>
            <a:r>
              <a:rPr lang="it-IT" dirty="0" err="1"/>
              <a:t>proliferation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retinal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. In the </a:t>
            </a:r>
            <a:r>
              <a:rPr lang="it-IT" dirty="0" err="1"/>
              <a:t>sporadic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, </a:t>
            </a:r>
            <a:r>
              <a:rPr lang="it-IT" dirty="0" err="1"/>
              <a:t>both</a:t>
            </a:r>
            <a:r>
              <a:rPr lang="it-IT" dirty="0"/>
              <a:t> RB </a:t>
            </a:r>
            <a:r>
              <a:rPr lang="it-IT" dirty="0" err="1"/>
              <a:t>mutations</a:t>
            </a:r>
            <a:r>
              <a:rPr lang="it-IT" dirty="0"/>
              <a:t> in the </a:t>
            </a:r>
            <a:r>
              <a:rPr lang="it-IT" dirty="0" err="1"/>
              <a:t>tumor-founding</a:t>
            </a:r>
            <a:r>
              <a:rPr lang="it-IT" dirty="0"/>
              <a:t> </a:t>
            </a:r>
            <a:r>
              <a:rPr lang="it-IT" dirty="0" err="1"/>
              <a:t>retinal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are </a:t>
            </a:r>
            <a:r>
              <a:rPr lang="it-IT" dirty="0" err="1"/>
              <a:t>acquired</a:t>
            </a:r>
            <a:r>
              <a:rPr lang="it-IT" dirty="0"/>
              <a:t>. In the </a:t>
            </a:r>
            <a:r>
              <a:rPr lang="it-IT" dirty="0" err="1"/>
              <a:t>familial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,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somatic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inherit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mutant</a:t>
            </a:r>
            <a:r>
              <a:rPr lang="it-IT" dirty="0"/>
              <a:t> RB gene </a:t>
            </a:r>
            <a:r>
              <a:rPr lang="it-IT" dirty="0" err="1"/>
              <a:t>from</a:t>
            </a:r>
            <a:r>
              <a:rPr lang="it-IT" dirty="0"/>
              <a:t> a </a:t>
            </a:r>
            <a:r>
              <a:rPr lang="it-IT" dirty="0" err="1"/>
              <a:t>carrier</a:t>
            </a:r>
            <a:r>
              <a:rPr lang="it-IT" dirty="0"/>
              <a:t> </a:t>
            </a:r>
            <a:r>
              <a:rPr lang="it-IT" dirty="0" err="1"/>
              <a:t>parent</a:t>
            </a:r>
            <a:r>
              <a:rPr lang="it-IT" dirty="0"/>
              <a:t>, and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additional</a:t>
            </a:r>
            <a:r>
              <a:rPr lang="it-IT" dirty="0"/>
              <a:t> RB </a:t>
            </a:r>
            <a:r>
              <a:rPr lang="it-IT" dirty="0" err="1"/>
              <a:t>mutation</a:t>
            </a:r>
            <a:r>
              <a:rPr lang="it-IT" dirty="0"/>
              <a:t> in a </a:t>
            </a:r>
            <a:r>
              <a:rPr lang="it-IT" dirty="0" err="1"/>
              <a:t>retinal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required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complete loss </a:t>
            </a:r>
            <a:r>
              <a:rPr lang="it-IT" dirty="0" err="1"/>
              <a:t>of</a:t>
            </a:r>
            <a:r>
              <a:rPr lang="it-IT" dirty="0"/>
              <a:t> RB </a:t>
            </a:r>
            <a:r>
              <a:rPr lang="it-IT" dirty="0" err="1"/>
              <a:t>function</a:t>
            </a:r>
            <a:r>
              <a:rPr lang="it-IT" dirty="0"/>
              <a:t>. </a:t>
            </a:r>
          </a:p>
        </p:txBody>
      </p:sp>
      <p:pic>
        <p:nvPicPr>
          <p:cNvPr id="3" name="Immagine 2" descr="Schermata 2018-09-20 alle 12.20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82" y="1947024"/>
            <a:ext cx="5808436" cy="45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27937" y="1228397"/>
            <a:ext cx="8136127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/>
              <a:t>The </a:t>
            </a:r>
            <a:r>
              <a:rPr lang="it-IT" sz="2000" b="1" dirty="0" err="1"/>
              <a:t>function</a:t>
            </a:r>
            <a:r>
              <a:rPr lang="it-IT" sz="2000" b="1" dirty="0"/>
              <a:t> </a:t>
            </a:r>
            <a:r>
              <a:rPr lang="it-IT" sz="2000" b="1" dirty="0" err="1"/>
              <a:t>of</a:t>
            </a:r>
            <a:r>
              <a:rPr lang="it-IT" sz="2000" b="1" dirty="0"/>
              <a:t> the RB </a:t>
            </a:r>
            <a:r>
              <a:rPr lang="it-IT" sz="2000" b="1" dirty="0" err="1"/>
              <a:t>protein</a:t>
            </a:r>
            <a:r>
              <a:rPr lang="it-IT" sz="2000" b="1" dirty="0"/>
              <a:t> </a:t>
            </a:r>
            <a:r>
              <a:rPr lang="it-IT" sz="2000" b="1" dirty="0" err="1"/>
              <a:t>is</a:t>
            </a:r>
            <a:r>
              <a:rPr lang="it-IT" sz="2000" b="1" dirty="0"/>
              <a:t> </a:t>
            </a:r>
            <a:r>
              <a:rPr lang="it-IT" sz="2000" b="1" dirty="0" err="1"/>
              <a:t>to</a:t>
            </a:r>
            <a:r>
              <a:rPr lang="it-IT" sz="2000" b="1" dirty="0"/>
              <a:t> </a:t>
            </a:r>
            <a:r>
              <a:rPr lang="it-IT" sz="2000" b="1" dirty="0" err="1"/>
              <a:t>regulate</a:t>
            </a:r>
            <a:r>
              <a:rPr lang="it-IT" sz="2000" b="1" dirty="0"/>
              <a:t> the G1/</a:t>
            </a:r>
            <a:r>
              <a:rPr lang="it-IT" sz="2000" b="1" dirty="0" err="1"/>
              <a:t>S</a:t>
            </a:r>
            <a:r>
              <a:rPr lang="it-IT" sz="2000" b="1" dirty="0"/>
              <a:t> checkpoint, the </a:t>
            </a:r>
            <a:r>
              <a:rPr lang="it-IT" sz="2000" b="1" dirty="0" err="1"/>
              <a:t>portal</a:t>
            </a:r>
            <a:r>
              <a:rPr lang="it-IT" sz="2000" b="1" dirty="0"/>
              <a:t> </a:t>
            </a:r>
            <a:r>
              <a:rPr lang="it-IT" sz="2000" b="1" dirty="0" err="1"/>
              <a:t>through</a:t>
            </a:r>
            <a:r>
              <a:rPr lang="it-IT" sz="2000" b="1" dirty="0"/>
              <a:t> </a:t>
            </a:r>
            <a:r>
              <a:rPr lang="it-IT" sz="2000" b="1" dirty="0" err="1"/>
              <a:t>which</a:t>
            </a:r>
            <a:r>
              <a:rPr lang="it-IT" sz="2000" b="1" dirty="0"/>
              <a:t> </a:t>
            </a:r>
            <a:r>
              <a:rPr lang="it-IT" sz="2000" b="1" dirty="0" err="1"/>
              <a:t>cells</a:t>
            </a:r>
            <a:r>
              <a:rPr lang="it-IT" sz="2000" b="1" dirty="0"/>
              <a:t> </a:t>
            </a:r>
            <a:r>
              <a:rPr lang="it-IT" sz="2000" b="1" dirty="0" err="1"/>
              <a:t>must</a:t>
            </a:r>
            <a:r>
              <a:rPr lang="it-IT" sz="2000" b="1" dirty="0"/>
              <a:t> pass </a:t>
            </a:r>
            <a:r>
              <a:rPr lang="it-IT" sz="2000" b="1" dirty="0" err="1"/>
              <a:t>before</a:t>
            </a:r>
            <a:r>
              <a:rPr lang="it-IT" sz="2000" b="1" dirty="0"/>
              <a:t> DNA </a:t>
            </a:r>
            <a:r>
              <a:rPr lang="it-IT" sz="2000" b="1" dirty="0" err="1"/>
              <a:t>replication</a:t>
            </a:r>
            <a:r>
              <a:rPr lang="it-IT" sz="2000" b="1" dirty="0"/>
              <a:t> </a:t>
            </a:r>
            <a:r>
              <a:rPr lang="it-IT" sz="2000" b="1" dirty="0" err="1"/>
              <a:t>commences</a:t>
            </a:r>
            <a:r>
              <a:rPr lang="it-IT" sz="2000" b="1" dirty="0"/>
              <a:t>. </a:t>
            </a:r>
          </a:p>
          <a:p>
            <a:endParaRPr lang="it-IT" sz="2000" dirty="0"/>
          </a:p>
          <a:p>
            <a:r>
              <a:rPr lang="it-IT" sz="2000" dirty="0" err="1"/>
              <a:t>Although</a:t>
            </a:r>
            <a:r>
              <a:rPr lang="it-IT" sz="2000" dirty="0"/>
              <a:t>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cycle</a:t>
            </a:r>
            <a:r>
              <a:rPr lang="it-IT" sz="2000" dirty="0"/>
              <a:t> </a:t>
            </a:r>
            <a:r>
              <a:rPr lang="it-IT" sz="2000" dirty="0" err="1"/>
              <a:t>circuitry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monitored</a:t>
            </a:r>
            <a:r>
              <a:rPr lang="it-IT" sz="2000" dirty="0"/>
              <a:t> </a:t>
            </a:r>
            <a:r>
              <a:rPr lang="it-IT" sz="2000" dirty="0" err="1"/>
              <a:t>carefully</a:t>
            </a:r>
            <a:r>
              <a:rPr lang="it-IT" sz="2000" dirty="0"/>
              <a:t>, the </a:t>
            </a:r>
            <a:r>
              <a:rPr lang="it-IT" sz="2000" dirty="0" err="1"/>
              <a:t>transition</a:t>
            </a:r>
            <a:r>
              <a:rPr lang="it-IT" sz="2000" dirty="0"/>
              <a:t> </a:t>
            </a:r>
            <a:r>
              <a:rPr lang="it-IT" sz="2000" dirty="0" err="1"/>
              <a:t>from</a:t>
            </a:r>
            <a:r>
              <a:rPr lang="it-IT" sz="2000" dirty="0"/>
              <a:t> G1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an</a:t>
            </a:r>
            <a:r>
              <a:rPr lang="it-IT" sz="2000" dirty="0"/>
              <a:t> </a:t>
            </a:r>
            <a:r>
              <a:rPr lang="it-IT" sz="2000" dirty="0" err="1"/>
              <a:t>extremely</a:t>
            </a:r>
            <a:r>
              <a:rPr lang="it-IT" sz="2000" dirty="0"/>
              <a:t> </a:t>
            </a:r>
            <a:r>
              <a:rPr lang="it-IT" sz="2000" dirty="0" err="1"/>
              <a:t>important</a:t>
            </a:r>
            <a:r>
              <a:rPr lang="it-IT" sz="2000" dirty="0"/>
              <a:t> checkpoint in the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cycle</a:t>
            </a:r>
            <a:r>
              <a:rPr lang="it-IT" sz="2000" dirty="0"/>
              <a:t> “clock.” In the G1 </a:t>
            </a:r>
            <a:r>
              <a:rPr lang="it-IT" sz="2000" dirty="0" err="1"/>
              <a:t>phase</a:t>
            </a:r>
            <a:r>
              <a:rPr lang="it-IT" sz="2000" dirty="0"/>
              <a:t>, diverse </a:t>
            </a:r>
            <a:r>
              <a:rPr lang="it-IT" sz="2000" dirty="0" err="1"/>
              <a:t>signals</a:t>
            </a:r>
            <a:r>
              <a:rPr lang="it-IT" sz="2000" dirty="0"/>
              <a:t> are </a:t>
            </a:r>
            <a:r>
              <a:rPr lang="it-IT" sz="2000" dirty="0" err="1"/>
              <a:t>integrated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determine</a:t>
            </a:r>
            <a:r>
              <a:rPr lang="it-IT" sz="2000" dirty="0"/>
              <a:t> </a:t>
            </a:r>
            <a:r>
              <a:rPr lang="it-IT" sz="2000" dirty="0" err="1"/>
              <a:t>whether</a:t>
            </a:r>
            <a:r>
              <a:rPr lang="it-IT" sz="2000" dirty="0"/>
              <a:t> the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should</a:t>
            </a:r>
            <a:r>
              <a:rPr lang="it-IT" sz="2000" dirty="0"/>
              <a:t> progress </a:t>
            </a:r>
            <a:r>
              <a:rPr lang="it-IT" sz="2000" dirty="0" err="1"/>
              <a:t>through</a:t>
            </a:r>
            <a:r>
              <a:rPr lang="it-IT" sz="2000" dirty="0"/>
              <a:t> the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cycle</a:t>
            </a:r>
            <a:r>
              <a:rPr lang="it-IT" sz="2000" dirty="0"/>
              <a:t>, or </a:t>
            </a:r>
            <a:r>
              <a:rPr lang="it-IT" sz="2000" dirty="0" err="1"/>
              <a:t>exit</a:t>
            </a:r>
            <a:r>
              <a:rPr lang="it-IT" sz="2000" dirty="0"/>
              <a:t> the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cycle</a:t>
            </a:r>
            <a:r>
              <a:rPr lang="it-IT" sz="2000" dirty="0"/>
              <a:t> and </a:t>
            </a:r>
            <a:r>
              <a:rPr lang="it-IT" sz="2000" dirty="0" err="1"/>
              <a:t>differentiate</a:t>
            </a:r>
            <a:r>
              <a:rPr lang="it-IT" sz="2000" dirty="0"/>
              <a:t>. The RB gene </a:t>
            </a:r>
            <a:r>
              <a:rPr lang="it-IT" sz="2000" dirty="0" err="1"/>
              <a:t>product</a:t>
            </a:r>
            <a:r>
              <a:rPr lang="it-IT" sz="2000" dirty="0"/>
              <a:t>, RB,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DNA-binding</a:t>
            </a:r>
            <a:r>
              <a:rPr lang="it-IT" sz="2000" dirty="0"/>
              <a:t> </a:t>
            </a:r>
            <a:r>
              <a:rPr lang="it-IT" sz="2000" dirty="0" err="1"/>
              <a:t>protein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serves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point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integration</a:t>
            </a:r>
            <a:r>
              <a:rPr lang="it-IT" sz="2000" dirty="0"/>
              <a:t> </a:t>
            </a:r>
            <a:r>
              <a:rPr lang="it-IT" sz="2000" dirty="0" err="1"/>
              <a:t>for</a:t>
            </a:r>
            <a:r>
              <a:rPr lang="it-IT" sz="2000" dirty="0"/>
              <a:t> </a:t>
            </a:r>
            <a:r>
              <a:rPr lang="it-IT" sz="2000" dirty="0" err="1"/>
              <a:t>these</a:t>
            </a:r>
            <a:r>
              <a:rPr lang="it-IT" sz="2000" dirty="0"/>
              <a:t> diverse </a:t>
            </a:r>
            <a:r>
              <a:rPr lang="it-IT" sz="2000" dirty="0" err="1"/>
              <a:t>signals</a:t>
            </a:r>
            <a:r>
              <a:rPr lang="it-IT" sz="2000" dirty="0"/>
              <a:t>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ultimately</a:t>
            </a:r>
            <a:r>
              <a:rPr lang="it-IT" sz="2000" dirty="0"/>
              <a:t> </a:t>
            </a:r>
            <a:r>
              <a:rPr lang="it-IT" sz="2000" dirty="0" err="1"/>
              <a:t>act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altering</a:t>
            </a:r>
            <a:r>
              <a:rPr lang="it-IT" sz="2000" dirty="0"/>
              <a:t> the </a:t>
            </a:r>
            <a:r>
              <a:rPr lang="it-IT" sz="2000" dirty="0" err="1"/>
              <a:t>phosphorylation</a:t>
            </a:r>
            <a:r>
              <a:rPr lang="it-IT" sz="2000" dirty="0"/>
              <a:t> state </a:t>
            </a:r>
            <a:r>
              <a:rPr lang="it-IT" sz="2000" dirty="0" err="1"/>
              <a:t>of</a:t>
            </a:r>
            <a:r>
              <a:rPr lang="it-IT" sz="2000" dirty="0"/>
              <a:t> RB. </a:t>
            </a:r>
            <a:r>
              <a:rPr lang="it-IT" sz="2000" dirty="0" err="1"/>
              <a:t>Specifically</a:t>
            </a:r>
            <a:r>
              <a:rPr lang="it-IT" sz="2000" dirty="0"/>
              <a:t>, </a:t>
            </a:r>
            <a:r>
              <a:rPr lang="it-IT" sz="2000" dirty="0" err="1"/>
              <a:t>signals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promote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cycle</a:t>
            </a:r>
            <a:r>
              <a:rPr lang="it-IT" sz="2000" dirty="0"/>
              <a:t> </a:t>
            </a:r>
            <a:r>
              <a:rPr lang="it-IT" sz="2000" dirty="0" err="1"/>
              <a:t>progression</a:t>
            </a:r>
            <a:r>
              <a:rPr lang="it-IT" sz="2000" dirty="0"/>
              <a:t> </a:t>
            </a:r>
            <a:r>
              <a:rPr lang="it-IT" sz="2000" dirty="0" err="1"/>
              <a:t>lead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the </a:t>
            </a:r>
            <a:r>
              <a:rPr lang="it-IT" sz="2000" dirty="0" err="1"/>
              <a:t>phosphorylation</a:t>
            </a:r>
            <a:r>
              <a:rPr lang="it-IT" sz="2000" dirty="0"/>
              <a:t> and </a:t>
            </a:r>
            <a:r>
              <a:rPr lang="it-IT" sz="2000" dirty="0" err="1"/>
              <a:t>inactivation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RB, </a:t>
            </a:r>
            <a:r>
              <a:rPr lang="it-IT" sz="2000" dirty="0" err="1"/>
              <a:t>while</a:t>
            </a:r>
            <a:r>
              <a:rPr lang="it-IT" sz="2000" dirty="0"/>
              <a:t> </a:t>
            </a:r>
            <a:r>
              <a:rPr lang="it-IT" sz="2000" dirty="0" err="1"/>
              <a:t>those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block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cycle</a:t>
            </a:r>
            <a:r>
              <a:rPr lang="it-IT" sz="2000" dirty="0"/>
              <a:t> </a:t>
            </a:r>
            <a:r>
              <a:rPr lang="it-IT" sz="2000" dirty="0" err="1"/>
              <a:t>progression</a:t>
            </a:r>
            <a:r>
              <a:rPr lang="it-IT" sz="2000" dirty="0"/>
              <a:t> </a:t>
            </a:r>
            <a:r>
              <a:rPr lang="it-IT" sz="2000" dirty="0" err="1"/>
              <a:t>act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maintaining</a:t>
            </a:r>
            <a:r>
              <a:rPr lang="it-IT" sz="2000" dirty="0"/>
              <a:t> RB in </a:t>
            </a:r>
            <a:r>
              <a:rPr lang="it-IT" sz="2000" dirty="0" err="1"/>
              <a:t>an</a:t>
            </a:r>
            <a:r>
              <a:rPr lang="it-IT" sz="2000" dirty="0"/>
              <a:t> </a:t>
            </a:r>
            <a:r>
              <a:rPr lang="it-IT" sz="2000" dirty="0" err="1"/>
              <a:t>active</a:t>
            </a:r>
            <a:r>
              <a:rPr lang="it-IT" sz="2000" dirty="0"/>
              <a:t> </a:t>
            </a:r>
            <a:r>
              <a:rPr lang="it-IT" sz="2000" dirty="0" err="1"/>
              <a:t>hypophosphorylated</a:t>
            </a:r>
            <a:r>
              <a:rPr lang="it-IT" sz="2000" dirty="0"/>
              <a:t> state.</a:t>
            </a:r>
          </a:p>
        </p:txBody>
      </p:sp>
    </p:spTree>
    <p:extLst>
      <p:ext uri="{BB962C8B-B14F-4D97-AF65-F5344CB8AC3E}">
        <p14:creationId xmlns:p14="http://schemas.microsoft.com/office/powerpoint/2010/main" val="1188608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0 alle 12.22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1"/>
            <a:ext cx="4686300" cy="664210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53317" y="335845"/>
            <a:ext cx="4342683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The </a:t>
            </a:r>
            <a:r>
              <a:rPr lang="it-IT" b="1" dirty="0" err="1"/>
              <a:t>role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RB in </a:t>
            </a:r>
            <a:r>
              <a:rPr lang="it-IT" b="1" dirty="0" err="1"/>
              <a:t>regulating</a:t>
            </a:r>
            <a:r>
              <a:rPr lang="it-IT" b="1" dirty="0"/>
              <a:t> the G1–S checkpoint </a:t>
            </a:r>
            <a:r>
              <a:rPr lang="it-IT" b="1" dirty="0" err="1"/>
              <a:t>of</a:t>
            </a:r>
            <a:r>
              <a:rPr lang="it-IT" b="1" dirty="0"/>
              <a:t> the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cycle</a:t>
            </a:r>
            <a:r>
              <a:rPr lang="it-IT" b="1" dirty="0"/>
              <a:t>.</a:t>
            </a:r>
            <a:r>
              <a:rPr lang="it-IT" dirty="0"/>
              <a:t> </a:t>
            </a:r>
            <a:r>
              <a:rPr lang="it-IT" dirty="0" err="1"/>
              <a:t>Hypophosphorylated</a:t>
            </a:r>
            <a:r>
              <a:rPr lang="it-IT" dirty="0"/>
              <a:t> RB in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the E2F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binds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DNA, </a:t>
            </a:r>
            <a:r>
              <a:rPr lang="it-IT" dirty="0" err="1"/>
              <a:t>recruits</a:t>
            </a:r>
            <a:r>
              <a:rPr lang="it-IT" dirty="0"/>
              <a:t>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remodeling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(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deacetylases</a:t>
            </a:r>
            <a:r>
              <a:rPr lang="it-IT" dirty="0"/>
              <a:t> and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err="1"/>
              <a:t>methyltransferases</a:t>
            </a:r>
            <a:r>
              <a:rPr lang="it-IT" dirty="0"/>
              <a:t>), and </a:t>
            </a:r>
            <a:r>
              <a:rPr lang="it-IT" dirty="0" err="1"/>
              <a:t>inhibits</a:t>
            </a:r>
            <a:r>
              <a:rPr lang="it-IT" dirty="0"/>
              <a:t>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whose</a:t>
            </a:r>
            <a:r>
              <a:rPr lang="it-IT" dirty="0"/>
              <a:t> </a:t>
            </a:r>
            <a:r>
              <a:rPr lang="it-IT" dirty="0" err="1"/>
              <a:t>products</a:t>
            </a:r>
            <a:r>
              <a:rPr lang="it-IT" dirty="0"/>
              <a:t> are </a:t>
            </a:r>
            <a:r>
              <a:rPr lang="it-IT" dirty="0" err="1"/>
              <a:t>required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the 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. </a:t>
            </a:r>
            <a:r>
              <a:rPr lang="it-IT" dirty="0" err="1"/>
              <a:t>When</a:t>
            </a:r>
            <a:r>
              <a:rPr lang="it-IT" dirty="0"/>
              <a:t> RB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phosphorylated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the </a:t>
            </a:r>
            <a:r>
              <a:rPr lang="it-IT" dirty="0" err="1"/>
              <a:t>cyclin</a:t>
            </a:r>
            <a:r>
              <a:rPr lang="it-IT" dirty="0"/>
              <a:t> D–CDK4, </a:t>
            </a:r>
            <a:r>
              <a:rPr lang="it-IT" dirty="0" err="1"/>
              <a:t>cyclin</a:t>
            </a:r>
            <a:r>
              <a:rPr lang="it-IT" dirty="0"/>
              <a:t> D–CDK6, and </a:t>
            </a:r>
            <a:r>
              <a:rPr lang="it-IT" dirty="0" err="1"/>
              <a:t>cyclin</a:t>
            </a:r>
            <a:r>
              <a:rPr lang="it-IT" dirty="0"/>
              <a:t> E–CDK2 </a:t>
            </a:r>
            <a:r>
              <a:rPr lang="it-IT" dirty="0" err="1"/>
              <a:t>complexes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releases</a:t>
            </a:r>
            <a:r>
              <a:rPr lang="it-IT" dirty="0"/>
              <a:t> E2F. The </a:t>
            </a:r>
            <a:r>
              <a:rPr lang="it-IT" dirty="0" err="1"/>
              <a:t>latter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activates</a:t>
            </a:r>
            <a:r>
              <a:rPr lang="it-IT" dirty="0"/>
              <a:t>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S-phase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. The </a:t>
            </a:r>
            <a:r>
              <a:rPr lang="it-IT" dirty="0" err="1"/>
              <a:t>phosphorylation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RB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inhibited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CDKIs</a:t>
            </a:r>
            <a:r>
              <a:rPr lang="it-IT" dirty="0"/>
              <a:t>,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inactivate</a:t>
            </a:r>
            <a:r>
              <a:rPr lang="it-IT" dirty="0"/>
              <a:t> </a:t>
            </a:r>
            <a:r>
              <a:rPr lang="it-IT" dirty="0" err="1"/>
              <a:t>cyclin-CDK</a:t>
            </a:r>
            <a:r>
              <a:rPr lang="it-IT" dirty="0"/>
              <a:t> </a:t>
            </a:r>
            <a:r>
              <a:rPr lang="it-IT" dirty="0" err="1"/>
              <a:t>complexes</a:t>
            </a:r>
            <a:r>
              <a:rPr lang="it-IT" dirty="0"/>
              <a:t>. </a:t>
            </a:r>
            <a:r>
              <a:rPr lang="it-IT" dirty="0" err="1"/>
              <a:t>Virtually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show </a:t>
            </a:r>
            <a:r>
              <a:rPr lang="it-IT" dirty="0" err="1"/>
              <a:t>dysregulation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G1–S checkpoint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mutation</a:t>
            </a:r>
            <a:r>
              <a:rPr lang="it-IT" dirty="0"/>
              <a:t> in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regulate</a:t>
            </a:r>
            <a:r>
              <a:rPr lang="it-IT" dirty="0"/>
              <a:t> the </a:t>
            </a:r>
            <a:r>
              <a:rPr lang="it-IT" dirty="0" err="1"/>
              <a:t>phosphorylation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RB;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are RB, CDK4, </a:t>
            </a:r>
            <a:r>
              <a:rPr lang="it-IT" dirty="0" err="1"/>
              <a:t>cyclin</a:t>
            </a:r>
            <a:r>
              <a:rPr lang="it-IT" dirty="0"/>
              <a:t> </a:t>
            </a:r>
            <a:r>
              <a:rPr lang="it-IT" dirty="0" err="1"/>
              <a:t>D</a:t>
            </a:r>
            <a:r>
              <a:rPr lang="it-IT" dirty="0"/>
              <a:t>, and CDKN2A [p16]. EGF, </a:t>
            </a:r>
            <a:r>
              <a:rPr lang="it-IT" dirty="0" err="1"/>
              <a:t>Epidermal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; PDGF, </a:t>
            </a:r>
            <a:r>
              <a:rPr lang="it-IT" dirty="0" err="1"/>
              <a:t>platelet-derived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748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2019" y="643523"/>
            <a:ext cx="8319862" cy="5078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/>
              <a:t>In </a:t>
            </a:r>
            <a:r>
              <a:rPr lang="it-IT" b="1" dirty="0" err="1"/>
              <a:t>view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the </a:t>
            </a:r>
            <a:r>
              <a:rPr lang="it-IT" b="1" dirty="0" err="1"/>
              <a:t>centrality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RB </a:t>
            </a:r>
            <a:r>
              <a:rPr lang="it-IT" b="1" dirty="0" err="1"/>
              <a:t>to</a:t>
            </a:r>
            <a:r>
              <a:rPr lang="it-IT" b="1" dirty="0"/>
              <a:t> the </a:t>
            </a:r>
            <a:r>
              <a:rPr lang="it-IT" b="1" dirty="0" err="1"/>
              <a:t>control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the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cycle</a:t>
            </a:r>
            <a:r>
              <a:rPr lang="it-IT" b="1" dirty="0"/>
              <a:t>, </a:t>
            </a:r>
            <a:r>
              <a:rPr lang="it-IT" b="1" dirty="0" err="1"/>
              <a:t>an</a:t>
            </a:r>
            <a:r>
              <a:rPr lang="it-IT" b="1" dirty="0"/>
              <a:t> </a:t>
            </a:r>
            <a:r>
              <a:rPr lang="it-IT" b="1" dirty="0" err="1"/>
              <a:t>interesting</a:t>
            </a:r>
            <a:r>
              <a:rPr lang="it-IT" b="1" dirty="0"/>
              <a:t> </a:t>
            </a:r>
            <a:r>
              <a:rPr lang="it-IT" b="1" dirty="0" err="1"/>
              <a:t>question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why</a:t>
            </a:r>
            <a:r>
              <a:rPr lang="it-IT" b="1" dirty="0"/>
              <a:t> RB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not</a:t>
            </a:r>
            <a:r>
              <a:rPr lang="it-IT" b="1" dirty="0"/>
              <a:t> </a:t>
            </a:r>
            <a:r>
              <a:rPr lang="it-IT" b="1" dirty="0" err="1"/>
              <a:t>mutated</a:t>
            </a:r>
            <a:r>
              <a:rPr lang="it-IT" b="1" dirty="0"/>
              <a:t> in </a:t>
            </a:r>
            <a:r>
              <a:rPr lang="it-IT" b="1" dirty="0" err="1"/>
              <a:t>every</a:t>
            </a:r>
            <a:r>
              <a:rPr lang="it-IT" b="1" dirty="0"/>
              <a:t> </a:t>
            </a:r>
            <a:r>
              <a:rPr lang="it-IT" b="1" dirty="0" err="1"/>
              <a:t>cancer</a:t>
            </a:r>
            <a:r>
              <a:rPr lang="it-IT" b="1" dirty="0"/>
              <a:t>. </a:t>
            </a:r>
            <a:r>
              <a:rPr lang="it-IT" dirty="0"/>
              <a:t>In </a:t>
            </a:r>
            <a:r>
              <a:rPr lang="it-IT" dirty="0" err="1"/>
              <a:t>fact</a:t>
            </a:r>
            <a:r>
              <a:rPr lang="it-IT" dirty="0"/>
              <a:t>, </a:t>
            </a:r>
            <a:r>
              <a:rPr lang="it-IT" dirty="0" err="1"/>
              <a:t>mutations</a:t>
            </a:r>
            <a:r>
              <a:rPr lang="it-IT" dirty="0"/>
              <a:t> in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control</a:t>
            </a:r>
            <a:r>
              <a:rPr lang="it-IT" dirty="0"/>
              <a:t> RB </a:t>
            </a:r>
            <a:r>
              <a:rPr lang="it-IT" dirty="0" err="1"/>
              <a:t>phosphorylation</a:t>
            </a:r>
            <a:r>
              <a:rPr lang="it-IT" dirty="0"/>
              <a:t> can </a:t>
            </a:r>
            <a:r>
              <a:rPr lang="it-IT" dirty="0" err="1"/>
              <a:t>mimic</a:t>
            </a:r>
            <a:r>
              <a:rPr lang="it-IT" dirty="0"/>
              <a:t> the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RB loss and are </a:t>
            </a:r>
            <a:r>
              <a:rPr lang="it-IT" dirty="0" err="1"/>
              <a:t>commonly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in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cancers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RB </a:t>
            </a:r>
            <a:r>
              <a:rPr lang="it-IT" dirty="0" err="1"/>
              <a:t>genes</a:t>
            </a:r>
            <a:r>
              <a:rPr lang="it-IT" dirty="0"/>
              <a:t>.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, </a:t>
            </a:r>
            <a:r>
              <a:rPr lang="it-IT" dirty="0" err="1"/>
              <a:t>mutational</a:t>
            </a:r>
            <a:r>
              <a:rPr lang="it-IT" dirty="0"/>
              <a:t> </a:t>
            </a: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CDK4 and </a:t>
            </a:r>
            <a:r>
              <a:rPr lang="it-IT" dirty="0" err="1"/>
              <a:t>overexpression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cyclin</a:t>
            </a:r>
            <a:r>
              <a:rPr lang="it-IT" dirty="0"/>
              <a:t> </a:t>
            </a:r>
            <a:r>
              <a:rPr lang="it-IT" dirty="0" err="1"/>
              <a:t>D</a:t>
            </a:r>
            <a:r>
              <a:rPr lang="it-IT" dirty="0"/>
              <a:t> favor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proliferation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facilitating</a:t>
            </a:r>
            <a:r>
              <a:rPr lang="it-IT" dirty="0"/>
              <a:t> RB </a:t>
            </a:r>
            <a:r>
              <a:rPr lang="it-IT" dirty="0" err="1"/>
              <a:t>phosphorylation</a:t>
            </a:r>
            <a:r>
              <a:rPr lang="it-IT" dirty="0"/>
              <a:t> and </a:t>
            </a:r>
            <a:r>
              <a:rPr lang="it-IT" dirty="0" err="1"/>
              <a:t>inactivation</a:t>
            </a:r>
            <a:r>
              <a:rPr lang="it-IT" dirty="0"/>
              <a:t>. </a:t>
            </a:r>
            <a:r>
              <a:rPr lang="it-IT" dirty="0" err="1"/>
              <a:t>Indeed</a:t>
            </a:r>
            <a:r>
              <a:rPr lang="it-IT" dirty="0"/>
              <a:t>, </a:t>
            </a:r>
            <a:r>
              <a:rPr lang="it-IT" dirty="0" err="1"/>
              <a:t>cyclin</a:t>
            </a:r>
            <a:r>
              <a:rPr lang="it-IT" dirty="0"/>
              <a:t> </a:t>
            </a:r>
            <a:r>
              <a:rPr lang="it-IT" dirty="0" err="1"/>
              <a:t>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overexpressed</a:t>
            </a:r>
            <a:r>
              <a:rPr lang="it-IT" dirty="0"/>
              <a:t> in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amplification</a:t>
            </a:r>
            <a:r>
              <a:rPr lang="it-IT" dirty="0"/>
              <a:t> or </a:t>
            </a:r>
            <a:r>
              <a:rPr lang="it-IT" dirty="0" err="1"/>
              <a:t>translocation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cyclin</a:t>
            </a:r>
            <a:r>
              <a:rPr lang="it-IT" dirty="0"/>
              <a:t> D1 gene. </a:t>
            </a:r>
            <a:r>
              <a:rPr lang="it-IT" dirty="0" err="1"/>
              <a:t>Mutational</a:t>
            </a:r>
            <a:r>
              <a:rPr lang="it-IT" dirty="0"/>
              <a:t> </a:t>
            </a:r>
            <a:r>
              <a:rPr lang="it-IT" dirty="0" err="1"/>
              <a:t>inactivation</a:t>
            </a:r>
            <a:r>
              <a:rPr lang="it-IT" dirty="0"/>
              <a:t> of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encoding</a:t>
            </a:r>
            <a:r>
              <a:rPr lang="it-IT" dirty="0"/>
              <a:t> </a:t>
            </a:r>
            <a:r>
              <a:rPr lang="it-IT" dirty="0" err="1"/>
              <a:t>CDKIs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can drive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by </a:t>
            </a:r>
            <a:r>
              <a:rPr lang="it-IT" dirty="0" err="1"/>
              <a:t>removing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brakes</a:t>
            </a:r>
            <a:r>
              <a:rPr lang="it-IT" dirty="0"/>
              <a:t> on </a:t>
            </a:r>
            <a:r>
              <a:rPr lang="it-IT" dirty="0" err="1"/>
              <a:t>cyclin</a:t>
            </a:r>
            <a:r>
              <a:rPr lang="it-IT" dirty="0"/>
              <a:t>/CDK </a:t>
            </a:r>
            <a:r>
              <a:rPr lang="it-IT" dirty="0" err="1"/>
              <a:t>activity</a:t>
            </a:r>
            <a:r>
              <a:rPr lang="it-IT" dirty="0"/>
              <a:t>. </a:t>
            </a:r>
          </a:p>
          <a:p>
            <a:r>
              <a:rPr lang="it-IT" dirty="0"/>
              <a:t>The CDKN2A gene,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encodes</a:t>
            </a:r>
            <a:r>
              <a:rPr lang="it-IT" dirty="0"/>
              <a:t> the CDK </a:t>
            </a:r>
            <a:r>
              <a:rPr lang="it-IT" dirty="0" err="1"/>
              <a:t>inhibitor</a:t>
            </a:r>
            <a:r>
              <a:rPr lang="it-IT" dirty="0"/>
              <a:t> p16,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extremely</a:t>
            </a:r>
            <a:r>
              <a:rPr lang="it-IT" dirty="0"/>
              <a:t> common target of </a:t>
            </a:r>
            <a:r>
              <a:rPr lang="it-IT" dirty="0" err="1"/>
              <a:t>deletion</a:t>
            </a:r>
            <a:r>
              <a:rPr lang="it-IT" dirty="0"/>
              <a:t> or </a:t>
            </a:r>
            <a:r>
              <a:rPr lang="it-IT" dirty="0" err="1"/>
              <a:t>mutational</a:t>
            </a:r>
            <a:r>
              <a:rPr lang="it-IT" dirty="0"/>
              <a:t> </a:t>
            </a:r>
            <a:r>
              <a:rPr lang="it-IT" dirty="0" err="1"/>
              <a:t>inactivation</a:t>
            </a:r>
            <a:r>
              <a:rPr lang="it-IT" dirty="0"/>
              <a:t> in human </a:t>
            </a:r>
            <a:r>
              <a:rPr lang="it-IT" dirty="0" err="1"/>
              <a:t>tumors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accepted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loss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control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malignant</a:t>
            </a:r>
            <a:r>
              <a:rPr lang="it-IT" dirty="0"/>
              <a:t> </a:t>
            </a:r>
            <a:r>
              <a:rPr lang="it-IT" dirty="0" err="1"/>
              <a:t>transformation</a:t>
            </a:r>
            <a:r>
              <a:rPr lang="it-IT" dirty="0"/>
              <a:t> and </a:t>
            </a:r>
            <a:r>
              <a:rPr lang="it-IT" dirty="0" err="1"/>
              <a:t>that</a:t>
            </a:r>
            <a:r>
              <a:rPr lang="it-IT" dirty="0"/>
              <a:t> at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four</a:t>
            </a:r>
            <a:r>
              <a:rPr lang="it-IT" dirty="0"/>
              <a:t> key </a:t>
            </a:r>
            <a:r>
              <a:rPr lang="it-IT" dirty="0" err="1"/>
              <a:t>regulators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(p16, </a:t>
            </a:r>
            <a:r>
              <a:rPr lang="it-IT" dirty="0" err="1"/>
              <a:t>cyclin</a:t>
            </a:r>
            <a:r>
              <a:rPr lang="it-IT" dirty="0"/>
              <a:t> </a:t>
            </a:r>
            <a:r>
              <a:rPr lang="it-IT" dirty="0" err="1"/>
              <a:t>D</a:t>
            </a:r>
            <a:r>
              <a:rPr lang="it-IT" dirty="0"/>
              <a:t>, CDK4, RB)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mutated</a:t>
            </a:r>
            <a:r>
              <a:rPr lang="it-IT" dirty="0"/>
              <a:t> in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human</a:t>
            </a:r>
            <a:r>
              <a:rPr lang="it-IT" dirty="0"/>
              <a:t> </a:t>
            </a:r>
            <a:r>
              <a:rPr lang="it-IT" dirty="0" err="1"/>
              <a:t>cancers</a:t>
            </a:r>
            <a:r>
              <a:rPr lang="it-IT" dirty="0"/>
              <a:t>. </a:t>
            </a:r>
            <a:r>
              <a:rPr lang="it-IT" dirty="0" err="1"/>
              <a:t>Notably</a:t>
            </a:r>
            <a:r>
              <a:rPr lang="it-IT" dirty="0"/>
              <a:t>, in </a:t>
            </a:r>
            <a:r>
              <a:rPr lang="it-IT" dirty="0" err="1"/>
              <a:t>cancers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by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oncogenic</a:t>
            </a:r>
            <a:r>
              <a:rPr lang="it-IT" dirty="0"/>
              <a:t> </a:t>
            </a:r>
            <a:r>
              <a:rPr lang="it-IT" dirty="0" err="1"/>
              <a:t>viruses</a:t>
            </a:r>
            <a:r>
              <a:rPr lang="it-IT" dirty="0"/>
              <a:t>,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achieved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direct</a:t>
            </a:r>
            <a:r>
              <a:rPr lang="it-IT" dirty="0"/>
              <a:t> </a:t>
            </a:r>
            <a:r>
              <a:rPr lang="it-IT" dirty="0" err="1"/>
              <a:t>targeting</a:t>
            </a:r>
            <a:r>
              <a:rPr lang="it-IT" dirty="0"/>
              <a:t> of RB by </a:t>
            </a:r>
            <a:r>
              <a:rPr lang="it-IT" dirty="0" err="1"/>
              <a:t>viral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.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, the </a:t>
            </a:r>
            <a:r>
              <a:rPr lang="it-IT" dirty="0" err="1"/>
              <a:t>human</a:t>
            </a:r>
            <a:r>
              <a:rPr lang="it-IT" dirty="0"/>
              <a:t> </a:t>
            </a:r>
            <a:r>
              <a:rPr lang="it-IT" dirty="0" err="1"/>
              <a:t>papillomavirus</a:t>
            </a:r>
            <a:r>
              <a:rPr lang="it-IT" dirty="0"/>
              <a:t> (HPV) E7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binds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the </a:t>
            </a:r>
            <a:r>
              <a:rPr lang="it-IT" dirty="0" err="1"/>
              <a:t>hypophosphorylated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RB, </a:t>
            </a:r>
            <a:r>
              <a:rPr lang="it-IT" dirty="0" err="1"/>
              <a:t>preventing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</a:t>
            </a:r>
            <a:r>
              <a:rPr lang="it-IT" dirty="0" err="1"/>
              <a:t>inhibiting</a:t>
            </a:r>
            <a:r>
              <a:rPr lang="it-IT" dirty="0"/>
              <a:t> the E2F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. </a:t>
            </a:r>
            <a:r>
              <a:rPr lang="it-IT" dirty="0" err="1"/>
              <a:t>Thus</a:t>
            </a:r>
            <a:r>
              <a:rPr lang="it-IT" dirty="0"/>
              <a:t>, RB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functionally</a:t>
            </a:r>
            <a:r>
              <a:rPr lang="it-IT" dirty="0"/>
              <a:t> </a:t>
            </a:r>
            <a:r>
              <a:rPr lang="it-IT" dirty="0" err="1"/>
              <a:t>deleted</a:t>
            </a:r>
            <a:r>
              <a:rPr lang="it-IT" dirty="0"/>
              <a:t>, </a:t>
            </a:r>
            <a:r>
              <a:rPr lang="it-IT" dirty="0" err="1"/>
              <a:t>leading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uncontrolled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87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7 alle 11.27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774700"/>
            <a:ext cx="7442200" cy="53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72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68755" y="621889"/>
            <a:ext cx="8348404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/>
              <a:t>TP53: </a:t>
            </a:r>
            <a:r>
              <a:rPr lang="it-IT" sz="2400" b="1" dirty="0" err="1"/>
              <a:t>Guardian</a:t>
            </a:r>
            <a:r>
              <a:rPr lang="it-IT" sz="2400" b="1" dirty="0"/>
              <a:t> </a:t>
            </a:r>
            <a:r>
              <a:rPr lang="it-IT" sz="2400" b="1" dirty="0" err="1"/>
              <a:t>of</a:t>
            </a:r>
            <a:r>
              <a:rPr lang="it-IT" sz="2400" b="1" dirty="0"/>
              <a:t> the </a:t>
            </a:r>
            <a:r>
              <a:rPr lang="it-IT" sz="2400" b="1" dirty="0" err="1"/>
              <a:t>Genome</a:t>
            </a:r>
            <a:endParaRPr lang="it-IT" sz="2400" b="1" dirty="0"/>
          </a:p>
          <a:p>
            <a:endParaRPr lang="it-IT" sz="2400" dirty="0"/>
          </a:p>
          <a:p>
            <a:r>
              <a:rPr lang="it-IT" sz="2400" b="1" dirty="0"/>
              <a:t>The p53-encoding </a:t>
            </a:r>
            <a:r>
              <a:rPr lang="it-IT" sz="2400" b="1" dirty="0" err="1"/>
              <a:t>tumor</a:t>
            </a:r>
            <a:r>
              <a:rPr lang="it-IT" sz="2400" b="1" dirty="0"/>
              <a:t> </a:t>
            </a:r>
            <a:r>
              <a:rPr lang="it-IT" sz="2400" b="1" dirty="0" err="1"/>
              <a:t>suppressor</a:t>
            </a:r>
            <a:r>
              <a:rPr lang="it-IT" sz="2400" b="1" dirty="0"/>
              <a:t> gene, TP53, </a:t>
            </a:r>
            <a:r>
              <a:rPr lang="it-IT" sz="2400" b="1" dirty="0" err="1"/>
              <a:t>is</a:t>
            </a:r>
            <a:r>
              <a:rPr lang="it-IT" sz="2400" b="1" dirty="0"/>
              <a:t> the </a:t>
            </a:r>
            <a:r>
              <a:rPr lang="it-IT" sz="2400" b="1" dirty="0" err="1"/>
              <a:t>most</a:t>
            </a:r>
            <a:r>
              <a:rPr lang="it-IT" sz="2400" b="1" dirty="0"/>
              <a:t> </a:t>
            </a:r>
            <a:r>
              <a:rPr lang="it-IT" sz="2400" b="1" dirty="0" err="1"/>
              <a:t>commonly</a:t>
            </a:r>
            <a:r>
              <a:rPr lang="it-IT" sz="2400" b="1" dirty="0"/>
              <a:t> </a:t>
            </a:r>
            <a:r>
              <a:rPr lang="it-IT" sz="2400" b="1" dirty="0" err="1"/>
              <a:t>mutated</a:t>
            </a:r>
            <a:r>
              <a:rPr lang="it-IT" sz="2400" b="1" dirty="0"/>
              <a:t> gene in </a:t>
            </a:r>
            <a:r>
              <a:rPr lang="it-IT" sz="2400" b="1" dirty="0" err="1"/>
              <a:t>human</a:t>
            </a:r>
            <a:r>
              <a:rPr lang="it-IT" sz="2400" b="1" dirty="0"/>
              <a:t> </a:t>
            </a:r>
            <a:r>
              <a:rPr lang="it-IT" sz="2400" b="1" dirty="0" err="1"/>
              <a:t>cancer</a:t>
            </a:r>
            <a:r>
              <a:rPr lang="it-IT" sz="2400" b="1" dirty="0"/>
              <a:t>. </a:t>
            </a:r>
            <a:r>
              <a:rPr lang="it-IT" sz="2400" dirty="0"/>
              <a:t>The p53 </a:t>
            </a:r>
            <a:r>
              <a:rPr lang="it-IT" sz="2400" dirty="0" err="1"/>
              <a:t>protein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transcription</a:t>
            </a:r>
            <a:r>
              <a:rPr lang="it-IT" sz="2400" dirty="0"/>
              <a:t> </a:t>
            </a:r>
            <a:r>
              <a:rPr lang="it-IT" sz="2400" dirty="0" err="1"/>
              <a:t>factor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thwarts</a:t>
            </a:r>
            <a:r>
              <a:rPr lang="it-IT" sz="2400" dirty="0"/>
              <a:t> neoplastic </a:t>
            </a:r>
            <a:r>
              <a:rPr lang="it-IT" sz="2400" dirty="0" err="1"/>
              <a:t>transformation</a:t>
            </a:r>
            <a:r>
              <a:rPr lang="it-IT" sz="2400" dirty="0"/>
              <a:t> by </a:t>
            </a:r>
            <a:r>
              <a:rPr lang="it-IT" sz="2400" dirty="0" err="1"/>
              <a:t>three</a:t>
            </a:r>
            <a:r>
              <a:rPr lang="it-IT" sz="2400" dirty="0"/>
              <a:t> </a:t>
            </a:r>
            <a:r>
              <a:rPr lang="it-IT" sz="2400" dirty="0" err="1"/>
              <a:t>interlocking</a:t>
            </a:r>
            <a:r>
              <a:rPr lang="it-IT" sz="2400" dirty="0"/>
              <a:t> </a:t>
            </a:r>
            <a:r>
              <a:rPr lang="it-IT" sz="2400" dirty="0" err="1"/>
              <a:t>mechanisms</a:t>
            </a:r>
            <a:r>
              <a:rPr lang="it-IT" sz="2400" dirty="0"/>
              <a:t>: 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activation</a:t>
            </a:r>
            <a:r>
              <a:rPr lang="it-IT" sz="2400" dirty="0"/>
              <a:t> of </a:t>
            </a:r>
            <a:r>
              <a:rPr lang="it-IT" sz="2400" dirty="0" err="1"/>
              <a:t>temporary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cycle</a:t>
            </a:r>
            <a:r>
              <a:rPr lang="it-IT" sz="2400" dirty="0"/>
              <a:t> </a:t>
            </a:r>
            <a:r>
              <a:rPr lang="it-IT" sz="2400" dirty="0" err="1"/>
              <a:t>arrest</a:t>
            </a:r>
            <a:r>
              <a:rPr lang="it-IT" sz="2400" dirty="0"/>
              <a:t> (</a:t>
            </a:r>
            <a:r>
              <a:rPr lang="it-IT" sz="2400" dirty="0" err="1"/>
              <a:t>termed</a:t>
            </a:r>
            <a:r>
              <a:rPr lang="it-IT" sz="2400" dirty="0"/>
              <a:t> </a:t>
            </a:r>
            <a:r>
              <a:rPr lang="it-IT" sz="2400" dirty="0" err="1"/>
              <a:t>quiescence</a:t>
            </a:r>
            <a:r>
              <a:rPr lang="it-IT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induction</a:t>
            </a:r>
            <a:r>
              <a:rPr lang="it-IT" sz="2400" dirty="0"/>
              <a:t> of </a:t>
            </a:r>
            <a:r>
              <a:rPr lang="it-IT" sz="2400" dirty="0" err="1"/>
              <a:t>permanent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cycle</a:t>
            </a:r>
            <a:r>
              <a:rPr lang="it-IT" sz="2400" dirty="0"/>
              <a:t> </a:t>
            </a:r>
            <a:r>
              <a:rPr lang="it-IT" sz="2400" dirty="0" err="1"/>
              <a:t>arrest</a:t>
            </a:r>
            <a:r>
              <a:rPr lang="it-IT" sz="2400" dirty="0"/>
              <a:t> (</a:t>
            </a:r>
            <a:r>
              <a:rPr lang="it-IT" sz="2400" dirty="0" err="1"/>
              <a:t>termed</a:t>
            </a:r>
            <a:r>
              <a:rPr lang="it-IT" sz="2400" dirty="0"/>
              <a:t> </a:t>
            </a:r>
            <a:r>
              <a:rPr lang="it-IT" sz="2400" dirty="0" err="1"/>
              <a:t>senescence</a:t>
            </a:r>
            <a:r>
              <a:rPr lang="it-IT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triggering</a:t>
            </a:r>
            <a:r>
              <a:rPr lang="it-IT" sz="2400" dirty="0"/>
              <a:t> of </a:t>
            </a:r>
            <a:r>
              <a:rPr lang="it-IT" sz="2400" dirty="0" err="1"/>
              <a:t>programmed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death</a:t>
            </a:r>
            <a:r>
              <a:rPr lang="it-IT" sz="2400" dirty="0"/>
              <a:t> (</a:t>
            </a:r>
            <a:r>
              <a:rPr lang="it-IT" sz="2400" dirty="0" err="1"/>
              <a:t>termed</a:t>
            </a:r>
            <a:r>
              <a:rPr lang="it-IT" sz="2400" dirty="0"/>
              <a:t> </a:t>
            </a:r>
            <a:r>
              <a:rPr lang="it-IT" sz="2400" dirty="0" err="1"/>
              <a:t>apoptosis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r>
              <a:rPr lang="it-IT" sz="2400" dirty="0" err="1"/>
              <a:t>If</a:t>
            </a:r>
            <a:r>
              <a:rPr lang="it-IT" sz="2400" dirty="0"/>
              <a:t> RB </a:t>
            </a:r>
            <a:r>
              <a:rPr lang="it-IT" sz="2400" dirty="0" err="1"/>
              <a:t>is</a:t>
            </a:r>
            <a:r>
              <a:rPr lang="it-IT" sz="2400" dirty="0"/>
              <a:t> a “</a:t>
            </a:r>
            <a:r>
              <a:rPr lang="it-IT" sz="2400" dirty="0" err="1"/>
              <a:t>sensor</a:t>
            </a:r>
            <a:r>
              <a:rPr lang="it-IT" sz="2400" dirty="0"/>
              <a:t>” of </a:t>
            </a:r>
            <a:r>
              <a:rPr lang="it-IT" sz="2400" dirty="0" err="1"/>
              <a:t>external</a:t>
            </a:r>
            <a:r>
              <a:rPr lang="it-IT" sz="2400" dirty="0"/>
              <a:t> </a:t>
            </a:r>
            <a:r>
              <a:rPr lang="it-IT" sz="2400" dirty="0" err="1"/>
              <a:t>signals</a:t>
            </a:r>
            <a:r>
              <a:rPr lang="it-IT" sz="2400" dirty="0"/>
              <a:t>, p53 can be </a:t>
            </a:r>
            <a:r>
              <a:rPr lang="it-IT" sz="2400" dirty="0" err="1"/>
              <a:t>viewed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central</a:t>
            </a:r>
            <a:r>
              <a:rPr lang="it-IT" sz="2400" dirty="0"/>
              <a:t> monitor of </a:t>
            </a:r>
            <a:r>
              <a:rPr lang="it-IT" sz="2400" dirty="0" err="1"/>
              <a:t>internal</a:t>
            </a:r>
            <a:r>
              <a:rPr lang="it-IT" sz="2400" dirty="0"/>
              <a:t> stress, </a:t>
            </a:r>
            <a:r>
              <a:rPr lang="it-IT" sz="2400" dirty="0" err="1"/>
              <a:t>directing</a:t>
            </a:r>
            <a:r>
              <a:rPr lang="it-IT" sz="2400" dirty="0"/>
              <a:t> the </a:t>
            </a:r>
            <a:r>
              <a:rPr lang="it-IT" sz="2400" dirty="0" err="1"/>
              <a:t>stressed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toward</a:t>
            </a:r>
            <a:r>
              <a:rPr lang="it-IT" sz="2400" dirty="0"/>
              <a:t> </a:t>
            </a:r>
            <a:r>
              <a:rPr lang="it-IT" sz="2400" dirty="0" err="1"/>
              <a:t>one</a:t>
            </a:r>
            <a:r>
              <a:rPr lang="it-IT" sz="2400" dirty="0"/>
              <a:t> of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pathways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62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4A3E5B1-FC0E-1143-9961-17D1904A947D}"/>
              </a:ext>
            </a:extLst>
          </p:cNvPr>
          <p:cNvSpPr/>
          <p:nvPr/>
        </p:nvSpPr>
        <p:spPr>
          <a:xfrm>
            <a:off x="2013856" y="311647"/>
            <a:ext cx="84908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 </a:t>
            </a:r>
            <a:r>
              <a:rPr lang="it-IT" sz="2400" b="1" dirty="0" err="1"/>
              <a:t>variety</a:t>
            </a:r>
            <a:r>
              <a:rPr lang="it-IT" sz="2400" b="1" dirty="0"/>
              <a:t> of </a:t>
            </a:r>
            <a:r>
              <a:rPr lang="it-IT" sz="2400" b="1" dirty="0" err="1"/>
              <a:t>stresses</a:t>
            </a:r>
            <a:r>
              <a:rPr lang="it-IT" sz="2400" b="1" dirty="0"/>
              <a:t> trigger the p53 </a:t>
            </a:r>
            <a:r>
              <a:rPr lang="it-IT" sz="2400" b="1" dirty="0" err="1"/>
              <a:t>response</a:t>
            </a:r>
            <a:r>
              <a:rPr lang="it-IT" sz="2400" b="1" dirty="0"/>
              <a:t> </a:t>
            </a:r>
            <a:r>
              <a:rPr lang="it-IT" sz="2400" b="1" dirty="0" err="1"/>
              <a:t>pathways</a:t>
            </a:r>
            <a:r>
              <a:rPr lang="it-IT" sz="2400" b="1" dirty="0"/>
              <a:t>, </a:t>
            </a:r>
            <a:r>
              <a:rPr lang="it-IT" sz="2400" b="1" dirty="0" err="1"/>
              <a:t>including</a:t>
            </a:r>
            <a:r>
              <a:rPr lang="it-IT" sz="2400" b="1" dirty="0"/>
              <a:t> </a:t>
            </a:r>
            <a:r>
              <a:rPr lang="it-IT" sz="2400" b="1" dirty="0" err="1"/>
              <a:t>anoxia</a:t>
            </a:r>
            <a:r>
              <a:rPr lang="it-IT" sz="2400" b="1" dirty="0"/>
              <a:t>, inappropriate pro-</a:t>
            </a:r>
            <a:r>
              <a:rPr lang="it-IT" sz="2400" b="1" dirty="0" err="1"/>
              <a:t>growth</a:t>
            </a:r>
            <a:r>
              <a:rPr lang="it-IT" sz="2400" b="1" dirty="0"/>
              <a:t> </a:t>
            </a:r>
            <a:r>
              <a:rPr lang="it-IT" sz="2400" b="1" dirty="0" err="1"/>
              <a:t>stimuli</a:t>
            </a:r>
            <a:r>
              <a:rPr lang="it-IT" sz="2400" b="1" dirty="0"/>
              <a:t> (e.g., </a:t>
            </a:r>
            <a:r>
              <a:rPr lang="it-IT" sz="2400" b="1" dirty="0" err="1"/>
              <a:t>unbridled</a:t>
            </a:r>
            <a:r>
              <a:rPr lang="it-IT" sz="2400" b="1" dirty="0"/>
              <a:t> MYC or RAS </a:t>
            </a:r>
            <a:r>
              <a:rPr lang="it-IT" sz="2400" b="1" dirty="0" err="1"/>
              <a:t>activity</a:t>
            </a:r>
            <a:r>
              <a:rPr lang="it-IT" sz="2400" b="1" dirty="0"/>
              <a:t>), and DNA </a:t>
            </a:r>
            <a:r>
              <a:rPr lang="it-IT" sz="2400" b="1" dirty="0" err="1"/>
              <a:t>damage</a:t>
            </a:r>
            <a:r>
              <a:rPr lang="it-IT" sz="2400" b="1" dirty="0"/>
              <a:t>. By </a:t>
            </a:r>
            <a:r>
              <a:rPr lang="it-IT" sz="2400" b="1" dirty="0" err="1"/>
              <a:t>managing</a:t>
            </a:r>
            <a:r>
              <a:rPr lang="it-IT" sz="2400" b="1" dirty="0"/>
              <a:t> the DNA </a:t>
            </a:r>
            <a:r>
              <a:rPr lang="it-IT" sz="2400" b="1" dirty="0" err="1"/>
              <a:t>damage</a:t>
            </a:r>
            <a:r>
              <a:rPr lang="it-IT" sz="2400" b="1" dirty="0"/>
              <a:t> </a:t>
            </a:r>
            <a:r>
              <a:rPr lang="it-IT" sz="2400" b="1" dirty="0" err="1"/>
              <a:t>response</a:t>
            </a:r>
            <a:r>
              <a:rPr lang="it-IT" sz="2400" b="1" dirty="0"/>
              <a:t>, p53 </a:t>
            </a:r>
            <a:r>
              <a:rPr lang="it-IT" sz="2400" b="1" dirty="0" err="1"/>
              <a:t>plays</a:t>
            </a:r>
            <a:r>
              <a:rPr lang="it-IT" sz="2400" b="1" dirty="0"/>
              <a:t> a </a:t>
            </a:r>
            <a:r>
              <a:rPr lang="it-IT" sz="2400" b="1" dirty="0" err="1"/>
              <a:t>central</a:t>
            </a:r>
            <a:r>
              <a:rPr lang="it-IT" sz="2400" b="1" dirty="0"/>
              <a:t> </a:t>
            </a:r>
            <a:r>
              <a:rPr lang="it-IT" sz="2400" b="1" dirty="0" err="1"/>
              <a:t>role</a:t>
            </a:r>
            <a:r>
              <a:rPr lang="it-IT" sz="2400" b="1" dirty="0"/>
              <a:t> in </a:t>
            </a:r>
            <a:r>
              <a:rPr lang="it-IT" sz="2400" b="1" dirty="0" err="1"/>
              <a:t>maintaining</a:t>
            </a:r>
            <a:r>
              <a:rPr lang="it-IT" sz="2400" b="1" dirty="0"/>
              <a:t> the </a:t>
            </a:r>
            <a:r>
              <a:rPr lang="it-IT" sz="2400" b="1" dirty="0" err="1"/>
              <a:t>integrity</a:t>
            </a:r>
            <a:r>
              <a:rPr lang="it-IT" sz="2400" b="1" dirty="0"/>
              <a:t> of the </a:t>
            </a:r>
            <a:r>
              <a:rPr lang="it-IT" sz="2400" b="1" dirty="0" err="1"/>
              <a:t>genome</a:t>
            </a:r>
            <a:r>
              <a:rPr lang="it-IT" sz="2400" b="1" dirty="0"/>
              <a:t>.</a:t>
            </a:r>
          </a:p>
          <a:p>
            <a:endParaRPr lang="it-IT" sz="2400" b="1" dirty="0"/>
          </a:p>
          <a:p>
            <a:r>
              <a:rPr lang="it-IT" sz="2400" dirty="0"/>
              <a:t>In </a:t>
            </a:r>
            <a:r>
              <a:rPr lang="it-IT" sz="2400" dirty="0" err="1"/>
              <a:t>nonstressed</a:t>
            </a:r>
            <a:r>
              <a:rPr lang="it-IT" sz="2400" dirty="0"/>
              <a:t>, </a:t>
            </a:r>
            <a:r>
              <a:rPr lang="it-IT" sz="2400" dirty="0" err="1"/>
              <a:t>healthy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, p53 </a:t>
            </a:r>
            <a:r>
              <a:rPr lang="it-IT" sz="2400" dirty="0" err="1"/>
              <a:t>has</a:t>
            </a:r>
            <a:r>
              <a:rPr lang="it-IT" sz="2400" dirty="0"/>
              <a:t> a short </a:t>
            </a:r>
            <a:r>
              <a:rPr lang="it-IT" sz="2400" dirty="0" err="1"/>
              <a:t>half</a:t>
            </a:r>
            <a:r>
              <a:rPr lang="it-IT" sz="2400" dirty="0"/>
              <a:t>-life (20 minutes) </a:t>
            </a:r>
            <a:r>
              <a:rPr lang="it-IT" sz="2400" dirty="0" err="1"/>
              <a:t>because</a:t>
            </a:r>
            <a:r>
              <a:rPr lang="it-IT" sz="2400" dirty="0"/>
              <a:t> of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association</a:t>
            </a:r>
            <a:r>
              <a:rPr lang="it-IT" sz="2400" dirty="0"/>
              <a:t> with </a:t>
            </a:r>
            <a:r>
              <a:rPr lang="it-IT" sz="2400" b="1" dirty="0"/>
              <a:t>MDM2</a:t>
            </a:r>
            <a:r>
              <a:rPr lang="it-IT" sz="2400" dirty="0"/>
              <a:t>, a </a:t>
            </a:r>
            <a:r>
              <a:rPr lang="it-IT" sz="2400" dirty="0" err="1"/>
              <a:t>protein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targets p53 for </a:t>
            </a:r>
            <a:r>
              <a:rPr lang="it-IT" sz="2400" dirty="0" err="1"/>
              <a:t>destruction</a:t>
            </a:r>
            <a:r>
              <a:rPr lang="it-IT" sz="2400" dirty="0"/>
              <a:t>. </a:t>
            </a:r>
            <a:r>
              <a:rPr lang="it-IT" sz="2400" dirty="0" err="1"/>
              <a:t>When</a:t>
            </a:r>
            <a:r>
              <a:rPr lang="it-IT" sz="2400" dirty="0"/>
              <a:t> the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stressed</a:t>
            </a:r>
            <a:r>
              <a:rPr lang="it-IT" sz="2400" dirty="0"/>
              <a:t>, for </a:t>
            </a:r>
            <a:r>
              <a:rPr lang="it-IT" sz="2400" dirty="0" err="1"/>
              <a:t>example</a:t>
            </a:r>
            <a:r>
              <a:rPr lang="it-IT" sz="2400" dirty="0"/>
              <a:t>, by an </a:t>
            </a:r>
            <a:r>
              <a:rPr lang="it-IT" sz="2400" dirty="0" err="1"/>
              <a:t>assault</a:t>
            </a:r>
            <a:r>
              <a:rPr lang="it-IT" sz="2400" dirty="0"/>
              <a:t> on </a:t>
            </a:r>
            <a:r>
              <a:rPr lang="it-IT" sz="2400" dirty="0" err="1"/>
              <a:t>its</a:t>
            </a:r>
            <a:r>
              <a:rPr lang="it-IT" sz="2400" dirty="0"/>
              <a:t> DNA, “</a:t>
            </a:r>
            <a:r>
              <a:rPr lang="it-IT" sz="2400" dirty="0" err="1"/>
              <a:t>sensors</a:t>
            </a:r>
            <a:r>
              <a:rPr lang="it-IT" sz="2400" dirty="0"/>
              <a:t>” </a:t>
            </a:r>
            <a:r>
              <a:rPr lang="it-IT" sz="2400" dirty="0" err="1"/>
              <a:t>that</a:t>
            </a:r>
            <a:r>
              <a:rPr lang="it-IT" sz="2400" dirty="0"/>
              <a:t> include </a:t>
            </a:r>
            <a:r>
              <a:rPr lang="it-IT" sz="2400" dirty="0" err="1"/>
              <a:t>protein</a:t>
            </a:r>
            <a:r>
              <a:rPr lang="it-IT" sz="2400" dirty="0"/>
              <a:t> </a:t>
            </a:r>
            <a:r>
              <a:rPr lang="it-IT" sz="2400" dirty="0" err="1"/>
              <a:t>kinases</a:t>
            </a:r>
            <a:r>
              <a:rPr lang="it-IT" sz="2400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ATM (</a:t>
            </a:r>
            <a:r>
              <a:rPr lang="it-IT" sz="2400" dirty="0" err="1"/>
              <a:t>ataxia</a:t>
            </a:r>
            <a:r>
              <a:rPr lang="it-IT" sz="2400" dirty="0"/>
              <a:t> </a:t>
            </a:r>
            <a:r>
              <a:rPr lang="it-IT" sz="2400" dirty="0" err="1"/>
              <a:t>telangiectasia</a:t>
            </a:r>
            <a:r>
              <a:rPr lang="it-IT" sz="2400" dirty="0"/>
              <a:t> </a:t>
            </a:r>
            <a:r>
              <a:rPr lang="it-IT" sz="2400" dirty="0" err="1"/>
              <a:t>mutated</a:t>
            </a:r>
            <a:r>
              <a:rPr lang="it-IT" sz="2400" dirty="0"/>
              <a:t>) are </a:t>
            </a:r>
            <a:r>
              <a:rPr lang="it-IT" sz="2400" dirty="0" err="1"/>
              <a:t>activated</a:t>
            </a:r>
            <a:r>
              <a:rPr lang="it-IT" sz="2400" dirty="0"/>
              <a:t>.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activated</a:t>
            </a:r>
            <a:r>
              <a:rPr lang="it-IT" sz="2400" dirty="0"/>
              <a:t> </a:t>
            </a:r>
            <a:r>
              <a:rPr lang="it-IT" sz="2400" dirty="0" err="1"/>
              <a:t>sensors</a:t>
            </a:r>
            <a:r>
              <a:rPr lang="it-IT" sz="2400" dirty="0"/>
              <a:t> </a:t>
            </a:r>
            <a:r>
              <a:rPr lang="it-IT" sz="2400" dirty="0" err="1"/>
              <a:t>catalyze</a:t>
            </a:r>
            <a:r>
              <a:rPr lang="it-IT" sz="2400" dirty="0"/>
              <a:t> </a:t>
            </a:r>
            <a:r>
              <a:rPr lang="it-IT" sz="2400" dirty="0" err="1"/>
              <a:t>posttranslational</a:t>
            </a:r>
            <a:r>
              <a:rPr lang="it-IT" sz="2400" dirty="0"/>
              <a:t> </a:t>
            </a:r>
            <a:r>
              <a:rPr lang="it-IT" sz="2400" dirty="0" err="1"/>
              <a:t>modifications</a:t>
            </a:r>
            <a:r>
              <a:rPr lang="it-IT" sz="2400" dirty="0"/>
              <a:t> in p53 </a:t>
            </a:r>
            <a:r>
              <a:rPr lang="it-IT" sz="2400" dirty="0" err="1"/>
              <a:t>that</a:t>
            </a:r>
            <a:r>
              <a:rPr lang="it-IT" sz="2400" dirty="0"/>
              <a:t> release </a:t>
            </a:r>
            <a:r>
              <a:rPr lang="it-IT" sz="2400" dirty="0" err="1"/>
              <a:t>it</a:t>
            </a:r>
            <a:r>
              <a:rPr lang="it-IT" sz="2400" dirty="0"/>
              <a:t> from MDM2, </a:t>
            </a:r>
            <a:r>
              <a:rPr lang="it-IT" sz="2400" dirty="0" err="1"/>
              <a:t>increasing</a:t>
            </a:r>
            <a:r>
              <a:rPr lang="it-IT" sz="2400" dirty="0"/>
              <a:t>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half</a:t>
            </a:r>
            <a:r>
              <a:rPr lang="it-IT" sz="2400" dirty="0"/>
              <a:t>-life and </a:t>
            </a:r>
            <a:r>
              <a:rPr lang="it-IT" sz="2400" dirty="0" err="1"/>
              <a:t>enhancing</a:t>
            </a:r>
            <a:r>
              <a:rPr lang="it-IT" sz="2400" dirty="0"/>
              <a:t>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ability</a:t>
            </a:r>
            <a:r>
              <a:rPr lang="it-IT" sz="2400" dirty="0"/>
              <a:t> to drive the </a:t>
            </a:r>
            <a:r>
              <a:rPr lang="it-IT" sz="2400" dirty="0" err="1"/>
              <a:t>transcription</a:t>
            </a:r>
            <a:r>
              <a:rPr lang="it-IT" sz="2400" dirty="0"/>
              <a:t> of target </a:t>
            </a:r>
            <a:r>
              <a:rPr lang="it-IT" sz="2400" dirty="0" err="1"/>
              <a:t>genes</a:t>
            </a:r>
            <a:r>
              <a:rPr lang="it-IT" sz="2400" dirty="0"/>
              <a:t>. </a:t>
            </a:r>
            <a:r>
              <a:rPr lang="it-IT" sz="2400" dirty="0" err="1"/>
              <a:t>Hundreds</a:t>
            </a:r>
            <a:r>
              <a:rPr lang="it-IT" sz="2400" dirty="0"/>
              <a:t> of </a:t>
            </a:r>
            <a:r>
              <a:rPr lang="it-IT" sz="2400" dirty="0" err="1"/>
              <a:t>genes</a:t>
            </a:r>
            <a:r>
              <a:rPr lang="it-IT" sz="2400" dirty="0"/>
              <a:t> </a:t>
            </a:r>
            <a:r>
              <a:rPr lang="it-IT" sz="2400" dirty="0" err="1"/>
              <a:t>whose</a:t>
            </a:r>
            <a:r>
              <a:rPr lang="it-IT" sz="2400" dirty="0"/>
              <a:t> </a:t>
            </a:r>
            <a:r>
              <a:rPr lang="it-IT" sz="2400" dirty="0" err="1"/>
              <a:t>transcription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triggered</a:t>
            </a:r>
            <a:r>
              <a:rPr lang="it-IT" sz="2400" dirty="0"/>
              <a:t> by p53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found</a:t>
            </a:r>
            <a:r>
              <a:rPr lang="it-IT" sz="2400" dirty="0"/>
              <a:t>.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genes</a:t>
            </a:r>
            <a:r>
              <a:rPr lang="it-IT" sz="2400" dirty="0"/>
              <a:t> </a:t>
            </a:r>
            <a:r>
              <a:rPr lang="it-IT" sz="2400" dirty="0" err="1"/>
              <a:t>suppress</a:t>
            </a:r>
            <a:r>
              <a:rPr lang="it-IT" sz="2400" dirty="0"/>
              <a:t> </a:t>
            </a:r>
            <a:r>
              <a:rPr lang="it-IT" sz="2400" dirty="0" err="1"/>
              <a:t>neoplastic</a:t>
            </a:r>
            <a:r>
              <a:rPr lang="it-IT" sz="2400" dirty="0"/>
              <a:t> </a:t>
            </a:r>
            <a:r>
              <a:rPr lang="it-IT" sz="2400" dirty="0" err="1"/>
              <a:t>transformation</a:t>
            </a:r>
            <a:r>
              <a:rPr lang="it-IT" sz="2400" dirty="0"/>
              <a:t> by </a:t>
            </a:r>
            <a:r>
              <a:rPr lang="it-IT" sz="2400" dirty="0" err="1"/>
              <a:t>three</a:t>
            </a:r>
            <a:r>
              <a:rPr lang="it-IT" sz="2400" dirty="0"/>
              <a:t> </a:t>
            </a:r>
            <a:r>
              <a:rPr lang="it-IT" sz="2400" dirty="0" err="1"/>
              <a:t>mechanisms</a:t>
            </a:r>
            <a:r>
              <a:rPr lang="it-IT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52389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64715" y="335845"/>
            <a:ext cx="8462570" cy="5632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/>
              <a:t>p53-mediated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cycle</a:t>
            </a:r>
            <a:r>
              <a:rPr lang="it-IT" b="1" dirty="0"/>
              <a:t> </a:t>
            </a:r>
            <a:r>
              <a:rPr lang="it-IT" b="1" dirty="0" err="1"/>
              <a:t>arrest</a:t>
            </a:r>
            <a:r>
              <a:rPr lang="it-IT" b="1" dirty="0"/>
              <a:t> </a:t>
            </a:r>
            <a:r>
              <a:rPr lang="it-IT" b="1" dirty="0" err="1"/>
              <a:t>may</a:t>
            </a:r>
            <a:r>
              <a:rPr lang="it-IT" b="1" dirty="0"/>
              <a:t> </a:t>
            </a:r>
            <a:r>
              <a:rPr lang="it-IT" b="1" dirty="0" err="1"/>
              <a:t>be</a:t>
            </a:r>
            <a:r>
              <a:rPr lang="it-IT" b="1" dirty="0"/>
              <a:t> </a:t>
            </a:r>
            <a:r>
              <a:rPr lang="it-IT" b="1" dirty="0" err="1"/>
              <a:t>considered</a:t>
            </a:r>
            <a:r>
              <a:rPr lang="it-IT" b="1" dirty="0"/>
              <a:t> the </a:t>
            </a:r>
            <a:r>
              <a:rPr lang="it-IT" b="1" dirty="0" err="1"/>
              <a:t>primordial</a:t>
            </a:r>
            <a:r>
              <a:rPr lang="it-IT" b="1" dirty="0"/>
              <a:t> </a:t>
            </a:r>
            <a:r>
              <a:rPr lang="it-IT" b="1" dirty="0" err="1"/>
              <a:t>response</a:t>
            </a:r>
            <a:r>
              <a:rPr lang="it-IT" b="1" dirty="0"/>
              <a:t> </a:t>
            </a:r>
            <a:r>
              <a:rPr lang="it-IT" b="1" dirty="0" err="1"/>
              <a:t>to</a:t>
            </a:r>
            <a:r>
              <a:rPr lang="it-IT" b="1" dirty="0"/>
              <a:t> DNA </a:t>
            </a:r>
            <a:r>
              <a:rPr lang="it-IT" b="1" dirty="0" err="1"/>
              <a:t>damage</a:t>
            </a:r>
            <a:r>
              <a:rPr lang="it-IT" dirty="0"/>
              <a:t> 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occurs</a:t>
            </a:r>
            <a:r>
              <a:rPr lang="it-IT" dirty="0"/>
              <a:t> late in the G1 </a:t>
            </a:r>
            <a:r>
              <a:rPr lang="it-IT" dirty="0" err="1"/>
              <a:t>phase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</a:t>
            </a:r>
            <a:r>
              <a:rPr lang="it-IT" dirty="0" err="1"/>
              <a:t>mainly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p53-dependent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CDKI gene CDKN1A (p21). The p21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inhibits</a:t>
            </a:r>
            <a:r>
              <a:rPr lang="it-IT" dirty="0"/>
              <a:t> </a:t>
            </a:r>
            <a:r>
              <a:rPr lang="it-IT" dirty="0" err="1"/>
              <a:t>cyclin–CDK</a:t>
            </a:r>
            <a:r>
              <a:rPr lang="it-IT" dirty="0"/>
              <a:t> </a:t>
            </a:r>
            <a:r>
              <a:rPr lang="it-IT" dirty="0" err="1"/>
              <a:t>complexes</a:t>
            </a:r>
            <a:r>
              <a:rPr lang="it-IT" dirty="0"/>
              <a:t> and </a:t>
            </a:r>
            <a:r>
              <a:rPr lang="it-IT" dirty="0" err="1"/>
              <a:t>prevents</a:t>
            </a:r>
            <a:r>
              <a:rPr lang="it-IT" dirty="0"/>
              <a:t> </a:t>
            </a:r>
            <a:r>
              <a:rPr lang="it-IT" dirty="0" err="1"/>
              <a:t>phosphorylation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RB, </a:t>
            </a:r>
            <a:r>
              <a:rPr lang="it-IT" dirty="0" err="1"/>
              <a:t>thereby</a:t>
            </a:r>
            <a:r>
              <a:rPr lang="it-IT" dirty="0"/>
              <a:t> </a:t>
            </a:r>
            <a:r>
              <a:rPr lang="it-IT" dirty="0" err="1"/>
              <a:t>arresting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in the G1 </a:t>
            </a:r>
            <a:r>
              <a:rPr lang="it-IT" dirty="0" err="1"/>
              <a:t>phase</a:t>
            </a:r>
            <a:r>
              <a:rPr lang="it-IT" dirty="0"/>
              <a:t>. </a:t>
            </a:r>
            <a:r>
              <a:rPr lang="it-IT" dirty="0" err="1"/>
              <a:t>Such</a:t>
            </a:r>
            <a:r>
              <a:rPr lang="it-IT" dirty="0"/>
              <a:t> a pause in </a:t>
            </a:r>
            <a:r>
              <a:rPr lang="it-IT" dirty="0" err="1"/>
              <a:t>cell</a:t>
            </a:r>
            <a:r>
              <a:rPr lang="it-IT" dirty="0"/>
              <a:t> cycling </a:t>
            </a:r>
            <a:r>
              <a:rPr lang="it-IT" dirty="0" err="1"/>
              <a:t>is</a:t>
            </a:r>
            <a:r>
              <a:rPr lang="it-IT" dirty="0"/>
              <a:t> welcome,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gives</a:t>
            </a:r>
            <a:r>
              <a:rPr lang="it-IT" dirty="0"/>
              <a:t> the </a:t>
            </a:r>
            <a:r>
              <a:rPr lang="it-IT" dirty="0" err="1"/>
              <a:t>cells</a:t>
            </a:r>
            <a:r>
              <a:rPr lang="it-IT" dirty="0"/>
              <a:t> “</a:t>
            </a:r>
            <a:r>
              <a:rPr lang="it-IT" dirty="0" err="1"/>
              <a:t>breathing</a:t>
            </a:r>
            <a:r>
              <a:rPr lang="it-IT" dirty="0"/>
              <a:t> </a:t>
            </a:r>
            <a:r>
              <a:rPr lang="it-IT" dirty="0" err="1"/>
              <a:t>time</a:t>
            </a:r>
            <a:r>
              <a:rPr lang="it-IT" dirty="0"/>
              <a:t>”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repair</a:t>
            </a:r>
            <a:r>
              <a:rPr lang="it-IT" dirty="0"/>
              <a:t> DNA </a:t>
            </a:r>
            <a:r>
              <a:rPr lang="it-IT" dirty="0" err="1"/>
              <a:t>damage</a:t>
            </a:r>
            <a:r>
              <a:rPr lang="it-IT" dirty="0"/>
              <a:t>. The p53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induces</a:t>
            </a:r>
            <a:r>
              <a:rPr lang="it-IT" dirty="0"/>
              <a:t>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DNA </a:t>
            </a:r>
            <a:r>
              <a:rPr lang="it-IT" dirty="0" err="1"/>
              <a:t>damage</a:t>
            </a:r>
            <a:r>
              <a:rPr lang="it-IT" dirty="0"/>
              <a:t> </a:t>
            </a:r>
            <a:r>
              <a:rPr lang="it-IT" dirty="0" err="1"/>
              <a:t>repair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. </a:t>
            </a:r>
            <a:r>
              <a:rPr lang="it-IT" dirty="0" err="1"/>
              <a:t>If</a:t>
            </a:r>
            <a:r>
              <a:rPr lang="it-IT" dirty="0"/>
              <a:t> DNA </a:t>
            </a:r>
            <a:r>
              <a:rPr lang="it-IT" dirty="0" err="1"/>
              <a:t>damage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repaired</a:t>
            </a:r>
            <a:r>
              <a:rPr lang="it-IT" dirty="0"/>
              <a:t> </a:t>
            </a:r>
            <a:r>
              <a:rPr lang="it-IT" dirty="0" err="1"/>
              <a:t>successfully</a:t>
            </a:r>
            <a:r>
              <a:rPr lang="it-IT" dirty="0"/>
              <a:t>, p53 </a:t>
            </a:r>
            <a:r>
              <a:rPr lang="it-IT" dirty="0" err="1"/>
              <a:t>upregulates</a:t>
            </a:r>
            <a:r>
              <a:rPr lang="it-IT" dirty="0"/>
              <a:t>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MDM2, </a:t>
            </a:r>
            <a:r>
              <a:rPr lang="it-IT" dirty="0" err="1"/>
              <a:t>leading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destruction</a:t>
            </a:r>
            <a:r>
              <a:rPr lang="it-IT" dirty="0"/>
              <a:t> and </a:t>
            </a:r>
            <a:r>
              <a:rPr lang="it-IT" dirty="0" err="1"/>
              <a:t>relief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block. </a:t>
            </a: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damage</a:t>
            </a:r>
            <a:r>
              <a:rPr lang="it-IT" dirty="0"/>
              <a:t> </a:t>
            </a:r>
            <a:r>
              <a:rPr lang="it-IT" dirty="0" err="1"/>
              <a:t>cannot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repaired</a:t>
            </a:r>
            <a:r>
              <a:rPr lang="it-IT" dirty="0"/>
              <a:t>,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enter</a:t>
            </a:r>
            <a:r>
              <a:rPr lang="it-IT" dirty="0"/>
              <a:t> p53-induced </a:t>
            </a:r>
            <a:r>
              <a:rPr lang="it-IT" dirty="0" err="1"/>
              <a:t>senescence</a:t>
            </a:r>
            <a:r>
              <a:rPr lang="it-IT" dirty="0"/>
              <a:t> or </a:t>
            </a:r>
            <a:r>
              <a:rPr lang="it-IT" dirty="0" err="1"/>
              <a:t>undergo</a:t>
            </a:r>
            <a:r>
              <a:rPr lang="it-IT" dirty="0"/>
              <a:t> p53-directed </a:t>
            </a:r>
            <a:r>
              <a:rPr lang="it-IT" dirty="0" err="1"/>
              <a:t>apoptosis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b="1" dirty="0"/>
              <a:t>p53-induced </a:t>
            </a:r>
            <a:r>
              <a:rPr lang="it-IT" b="1" dirty="0" err="1"/>
              <a:t>senescence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form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permanent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arrest</a:t>
            </a:r>
            <a:r>
              <a:rPr lang="it-IT" dirty="0"/>
              <a:t> </a:t>
            </a:r>
            <a:r>
              <a:rPr lang="it-IT" dirty="0" err="1"/>
              <a:t>characterized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in </a:t>
            </a:r>
            <a:r>
              <a:rPr lang="it-IT" dirty="0" err="1"/>
              <a:t>morphology</a:t>
            </a:r>
            <a:r>
              <a:rPr lang="it-IT" dirty="0"/>
              <a:t> and gene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differentiate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</a:t>
            </a:r>
            <a:r>
              <a:rPr lang="it-IT" dirty="0" err="1"/>
              <a:t>quiescence</a:t>
            </a:r>
            <a:r>
              <a:rPr lang="it-IT" dirty="0"/>
              <a:t> or </a:t>
            </a:r>
            <a:r>
              <a:rPr lang="it-IT" dirty="0" err="1"/>
              <a:t>reversible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arrest</a:t>
            </a:r>
            <a:r>
              <a:rPr lang="it-IT" dirty="0"/>
              <a:t>. </a:t>
            </a:r>
            <a:r>
              <a:rPr lang="it-IT" dirty="0" err="1"/>
              <a:t>Senescence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</a:t>
            </a: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p53 and/or </a:t>
            </a:r>
            <a:r>
              <a:rPr lang="it-IT" dirty="0" err="1"/>
              <a:t>Rb</a:t>
            </a:r>
            <a:r>
              <a:rPr lang="it-IT" dirty="0"/>
              <a:t> and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mediators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CDKIs</a:t>
            </a:r>
            <a:r>
              <a:rPr lang="it-IT" dirty="0"/>
              <a:t>. The </a:t>
            </a:r>
            <a:r>
              <a:rPr lang="it-IT" dirty="0" err="1"/>
              <a:t>mechanisms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senescence</a:t>
            </a:r>
            <a:r>
              <a:rPr lang="it-IT" dirty="0"/>
              <a:t> are </a:t>
            </a:r>
            <a:r>
              <a:rPr lang="it-IT" dirty="0" err="1"/>
              <a:t>unclear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seem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involve global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drastically</a:t>
            </a:r>
            <a:r>
              <a:rPr lang="it-IT" dirty="0"/>
              <a:t> and </a:t>
            </a:r>
            <a:r>
              <a:rPr lang="it-IT" dirty="0" err="1"/>
              <a:t>permanently</a:t>
            </a:r>
            <a:r>
              <a:rPr lang="it-IT" dirty="0"/>
              <a:t> alter gene </a:t>
            </a:r>
            <a:r>
              <a:rPr lang="it-IT" dirty="0" err="1"/>
              <a:t>expression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b="1" dirty="0"/>
              <a:t>p53-induced </a:t>
            </a:r>
            <a:r>
              <a:rPr lang="it-IT" b="1" dirty="0" err="1"/>
              <a:t>apoptosis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irreversible</a:t>
            </a:r>
            <a:r>
              <a:rPr lang="it-IT" dirty="0"/>
              <a:t> DNA </a:t>
            </a:r>
            <a:r>
              <a:rPr lang="it-IT" dirty="0" err="1"/>
              <a:t>damage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ultimate </a:t>
            </a:r>
            <a:r>
              <a:rPr lang="it-IT" dirty="0" err="1"/>
              <a:t>protective</a:t>
            </a:r>
            <a:r>
              <a:rPr lang="it-IT" dirty="0"/>
              <a:t>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neoplastic </a:t>
            </a:r>
            <a:r>
              <a:rPr lang="it-IT" dirty="0" err="1"/>
              <a:t>transformation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mediated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upregulation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pro-apoptotic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BAX and PUMA</a:t>
            </a:r>
          </a:p>
        </p:txBody>
      </p:sp>
    </p:spTree>
    <p:extLst>
      <p:ext uri="{BB962C8B-B14F-4D97-AF65-F5344CB8AC3E}">
        <p14:creationId xmlns:p14="http://schemas.microsoft.com/office/powerpoint/2010/main" val="2854931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4823" y="211695"/>
            <a:ext cx="8502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The </a:t>
            </a:r>
            <a:r>
              <a:rPr lang="it-IT" b="1" dirty="0" err="1"/>
              <a:t>role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p53 in </a:t>
            </a:r>
            <a:r>
              <a:rPr lang="it-IT" b="1" dirty="0" err="1"/>
              <a:t>maintaining</a:t>
            </a:r>
            <a:r>
              <a:rPr lang="it-IT" b="1" dirty="0"/>
              <a:t> the </a:t>
            </a:r>
            <a:r>
              <a:rPr lang="it-IT" b="1" dirty="0" err="1"/>
              <a:t>integrity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the </a:t>
            </a:r>
            <a:r>
              <a:rPr lang="it-IT" b="1" dirty="0" err="1"/>
              <a:t>genome</a:t>
            </a:r>
            <a:r>
              <a:rPr lang="it-IT" b="1" dirty="0"/>
              <a:t>. </a:t>
            </a: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p53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DNA-damaging</a:t>
            </a:r>
            <a:r>
              <a:rPr lang="it-IT" dirty="0"/>
              <a:t> </a:t>
            </a:r>
            <a:r>
              <a:rPr lang="it-IT" dirty="0" err="1"/>
              <a:t>agents</a:t>
            </a:r>
            <a:r>
              <a:rPr lang="it-IT" dirty="0"/>
              <a:t> or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hypoxia</a:t>
            </a:r>
            <a:r>
              <a:rPr lang="it-IT" dirty="0"/>
              <a:t> </a:t>
            </a:r>
            <a:r>
              <a:rPr lang="it-IT" dirty="0" err="1"/>
              <a:t>leads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arrest</a:t>
            </a:r>
            <a:r>
              <a:rPr lang="it-IT" dirty="0"/>
              <a:t> in G1 and </a:t>
            </a:r>
            <a:r>
              <a:rPr lang="it-IT" dirty="0" err="1"/>
              <a:t>induction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DNA </a:t>
            </a:r>
            <a:r>
              <a:rPr lang="it-IT" dirty="0" err="1"/>
              <a:t>repair</a:t>
            </a:r>
            <a:r>
              <a:rPr lang="it-IT" dirty="0"/>
              <a:t>,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transcriptional</a:t>
            </a:r>
            <a:r>
              <a:rPr lang="it-IT" dirty="0"/>
              <a:t> </a:t>
            </a:r>
            <a:r>
              <a:rPr lang="it-IT" dirty="0" err="1"/>
              <a:t>upregulation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cyclin-dependent</a:t>
            </a:r>
            <a:r>
              <a:rPr lang="it-IT" dirty="0"/>
              <a:t> </a:t>
            </a:r>
            <a:r>
              <a:rPr lang="it-IT" dirty="0" err="1"/>
              <a:t>kinase</a:t>
            </a:r>
            <a:r>
              <a:rPr lang="it-IT" dirty="0"/>
              <a:t> </a:t>
            </a:r>
            <a:r>
              <a:rPr lang="it-IT" dirty="0" err="1"/>
              <a:t>inhibitor</a:t>
            </a:r>
            <a:r>
              <a:rPr lang="it-IT" dirty="0"/>
              <a:t> CDKN1A (p21) and the GADD45 </a:t>
            </a:r>
            <a:r>
              <a:rPr lang="it-IT" dirty="0" err="1"/>
              <a:t>genes</a:t>
            </a:r>
            <a:r>
              <a:rPr lang="it-IT" dirty="0"/>
              <a:t>. </a:t>
            </a:r>
          </a:p>
        </p:txBody>
      </p:sp>
      <p:pic>
        <p:nvPicPr>
          <p:cNvPr id="3" name="Immagine 2" descr="Schermata 2018-09-20 alle 12.23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23" y="1412023"/>
            <a:ext cx="5116549" cy="503887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292195" y="1728834"/>
            <a:ext cx="28185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Successful</a:t>
            </a:r>
            <a:r>
              <a:rPr lang="it-IT" sz="2000" dirty="0"/>
              <a:t> </a:t>
            </a:r>
            <a:r>
              <a:rPr lang="it-IT" sz="2000" dirty="0" err="1"/>
              <a:t>repair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DNA </a:t>
            </a:r>
            <a:r>
              <a:rPr lang="it-IT" sz="2000" dirty="0" err="1"/>
              <a:t>allows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proceed</a:t>
            </a:r>
            <a:r>
              <a:rPr lang="it-IT" sz="2000" dirty="0"/>
              <a:t> </a:t>
            </a:r>
            <a:r>
              <a:rPr lang="it-IT" sz="2000" dirty="0" err="1"/>
              <a:t>with</a:t>
            </a:r>
            <a:r>
              <a:rPr lang="it-IT" sz="2000" dirty="0"/>
              <a:t> the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cycle</a:t>
            </a:r>
            <a:r>
              <a:rPr lang="it-IT" sz="2000" dirty="0"/>
              <a:t>; </a:t>
            </a:r>
            <a:r>
              <a:rPr lang="it-IT" sz="2000" dirty="0" err="1"/>
              <a:t>if</a:t>
            </a:r>
            <a:r>
              <a:rPr lang="it-IT" sz="2000" dirty="0"/>
              <a:t> DNA </a:t>
            </a:r>
            <a:r>
              <a:rPr lang="it-IT" sz="2000" dirty="0" err="1"/>
              <a:t>repair</a:t>
            </a:r>
            <a:r>
              <a:rPr lang="it-IT" sz="2000" dirty="0"/>
              <a:t> </a:t>
            </a:r>
            <a:r>
              <a:rPr lang="it-IT" sz="2000" dirty="0" err="1"/>
              <a:t>fails</a:t>
            </a:r>
            <a:r>
              <a:rPr lang="it-IT" sz="2000" dirty="0"/>
              <a:t>, p53 </a:t>
            </a:r>
            <a:r>
              <a:rPr lang="it-IT" sz="2000" dirty="0" err="1"/>
              <a:t>triggers</a:t>
            </a:r>
            <a:r>
              <a:rPr lang="it-IT" sz="2000" dirty="0"/>
              <a:t> </a:t>
            </a:r>
            <a:r>
              <a:rPr lang="it-IT" sz="2000" dirty="0" err="1"/>
              <a:t>either</a:t>
            </a:r>
            <a:r>
              <a:rPr lang="it-IT" sz="2000" dirty="0"/>
              <a:t> </a:t>
            </a:r>
            <a:r>
              <a:rPr lang="it-IT" sz="2000" dirty="0" err="1"/>
              <a:t>apoptosis</a:t>
            </a:r>
            <a:r>
              <a:rPr lang="it-IT" sz="2000" dirty="0"/>
              <a:t> or </a:t>
            </a:r>
            <a:r>
              <a:rPr lang="it-IT" sz="2000" dirty="0" err="1"/>
              <a:t>senescence</a:t>
            </a:r>
            <a:r>
              <a:rPr lang="it-IT" sz="2000" dirty="0"/>
              <a:t>. In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with</a:t>
            </a:r>
            <a:r>
              <a:rPr lang="it-IT" sz="2000" dirty="0"/>
              <a:t> loss or </a:t>
            </a:r>
            <a:r>
              <a:rPr lang="it-IT" sz="2000" dirty="0" err="1"/>
              <a:t>mutations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TP53, DNA </a:t>
            </a:r>
            <a:r>
              <a:rPr lang="it-IT" sz="2000" dirty="0" err="1"/>
              <a:t>damage</a:t>
            </a:r>
            <a:r>
              <a:rPr lang="it-IT" sz="2000" dirty="0"/>
              <a:t> </a:t>
            </a:r>
            <a:r>
              <a:rPr lang="it-IT" sz="2000" dirty="0" err="1"/>
              <a:t>does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induce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cycle</a:t>
            </a:r>
            <a:r>
              <a:rPr lang="it-IT" sz="2000" dirty="0"/>
              <a:t> </a:t>
            </a:r>
            <a:r>
              <a:rPr lang="it-IT" sz="2000" dirty="0" err="1"/>
              <a:t>arrest</a:t>
            </a:r>
            <a:r>
              <a:rPr lang="it-IT" sz="2000" dirty="0"/>
              <a:t> or DNA </a:t>
            </a:r>
            <a:r>
              <a:rPr lang="it-IT" sz="2000" dirty="0" err="1"/>
              <a:t>repair</a:t>
            </a:r>
            <a:r>
              <a:rPr lang="it-IT" sz="2000" dirty="0"/>
              <a:t>, and </a:t>
            </a:r>
            <a:r>
              <a:rPr lang="it-IT" sz="2000" dirty="0" err="1"/>
              <a:t>genetically</a:t>
            </a:r>
            <a:r>
              <a:rPr lang="it-IT" sz="2000" dirty="0"/>
              <a:t> </a:t>
            </a:r>
            <a:r>
              <a:rPr lang="it-IT" sz="2000" dirty="0" err="1"/>
              <a:t>damaged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proliferate, </a:t>
            </a:r>
            <a:r>
              <a:rPr lang="it-IT" sz="2000" dirty="0" err="1"/>
              <a:t>giving</a:t>
            </a:r>
            <a:r>
              <a:rPr lang="it-IT" sz="2000" dirty="0"/>
              <a:t> rise </a:t>
            </a:r>
            <a:r>
              <a:rPr lang="it-IT" sz="2000" dirty="0" err="1"/>
              <a:t>eventually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malignant</a:t>
            </a:r>
            <a:r>
              <a:rPr lang="it-IT" sz="2000" dirty="0"/>
              <a:t> </a:t>
            </a:r>
            <a:r>
              <a:rPr lang="it-IT" sz="2000" dirty="0" err="1"/>
              <a:t>neoplasms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62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0392" y="474345"/>
            <a:ext cx="8391216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Confirming</a:t>
            </a:r>
            <a:r>
              <a:rPr lang="it-IT" b="1" dirty="0"/>
              <a:t> the </a:t>
            </a:r>
            <a:r>
              <a:rPr lang="it-IT" b="1" dirty="0" err="1"/>
              <a:t>importance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TP53 in </a:t>
            </a:r>
            <a:r>
              <a:rPr lang="it-IT" b="1" dirty="0" err="1"/>
              <a:t>controlling</a:t>
            </a:r>
            <a:r>
              <a:rPr lang="it-IT" b="1" dirty="0"/>
              <a:t> </a:t>
            </a:r>
            <a:r>
              <a:rPr lang="it-IT" b="1" dirty="0" err="1"/>
              <a:t>carcinogenesis</a:t>
            </a:r>
            <a:r>
              <a:rPr lang="it-IT" b="1" dirty="0"/>
              <a:t>, more </a:t>
            </a:r>
            <a:r>
              <a:rPr lang="it-IT" b="1" dirty="0" err="1"/>
              <a:t>than</a:t>
            </a:r>
            <a:r>
              <a:rPr lang="it-IT" b="1" dirty="0"/>
              <a:t> 70%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human</a:t>
            </a:r>
            <a:r>
              <a:rPr lang="it-IT" b="1" dirty="0"/>
              <a:t> </a:t>
            </a:r>
            <a:r>
              <a:rPr lang="it-IT" b="1" dirty="0" err="1"/>
              <a:t>cancers</a:t>
            </a:r>
            <a:r>
              <a:rPr lang="it-IT" b="1" dirty="0"/>
              <a:t> </a:t>
            </a:r>
            <a:r>
              <a:rPr lang="it-IT" b="1" dirty="0" err="1"/>
              <a:t>have</a:t>
            </a:r>
            <a:r>
              <a:rPr lang="it-IT" b="1" dirty="0"/>
              <a:t> a </a:t>
            </a:r>
            <a:r>
              <a:rPr lang="it-IT" b="1" dirty="0" err="1"/>
              <a:t>defect</a:t>
            </a:r>
            <a:r>
              <a:rPr lang="it-IT" b="1" dirty="0"/>
              <a:t> in </a:t>
            </a:r>
            <a:r>
              <a:rPr lang="it-IT" b="1" dirty="0" err="1"/>
              <a:t>this</a:t>
            </a:r>
            <a:r>
              <a:rPr lang="it-IT" b="1" dirty="0"/>
              <a:t> gene, and the </a:t>
            </a:r>
            <a:r>
              <a:rPr lang="it-IT" b="1" dirty="0" err="1"/>
              <a:t>remaining</a:t>
            </a:r>
            <a:r>
              <a:rPr lang="it-IT" b="1" dirty="0"/>
              <a:t> </a:t>
            </a:r>
            <a:r>
              <a:rPr lang="it-IT" b="1" dirty="0" err="1"/>
              <a:t>malignant</a:t>
            </a:r>
            <a:r>
              <a:rPr lang="it-IT" b="1" dirty="0"/>
              <a:t> </a:t>
            </a:r>
            <a:r>
              <a:rPr lang="it-IT" b="1" dirty="0" err="1"/>
              <a:t>neoplasms</a:t>
            </a:r>
            <a:r>
              <a:rPr lang="it-IT" b="1" dirty="0"/>
              <a:t> </a:t>
            </a:r>
            <a:r>
              <a:rPr lang="it-IT" b="1" dirty="0" err="1"/>
              <a:t>often</a:t>
            </a:r>
            <a:r>
              <a:rPr lang="it-IT" b="1" dirty="0"/>
              <a:t> </a:t>
            </a:r>
            <a:r>
              <a:rPr lang="it-IT" b="1" dirty="0" err="1"/>
              <a:t>have</a:t>
            </a:r>
            <a:r>
              <a:rPr lang="it-IT" b="1" dirty="0"/>
              <a:t> </a:t>
            </a:r>
            <a:r>
              <a:rPr lang="it-IT" b="1" dirty="0" err="1"/>
              <a:t>defects</a:t>
            </a:r>
            <a:r>
              <a:rPr lang="it-IT" b="1" dirty="0"/>
              <a:t> in </a:t>
            </a:r>
            <a:r>
              <a:rPr lang="it-IT" b="1" dirty="0" err="1"/>
              <a:t>genes</a:t>
            </a:r>
            <a:r>
              <a:rPr lang="it-IT" b="1" dirty="0"/>
              <a:t> </a:t>
            </a:r>
            <a:r>
              <a:rPr lang="it-IT" b="1" dirty="0" err="1"/>
              <a:t>upstream</a:t>
            </a:r>
            <a:r>
              <a:rPr lang="it-IT" b="1" dirty="0"/>
              <a:t> or downstream </a:t>
            </a:r>
            <a:r>
              <a:rPr lang="it-IT" b="1" dirty="0" err="1"/>
              <a:t>of</a:t>
            </a:r>
            <a:r>
              <a:rPr lang="it-IT" b="1" dirty="0"/>
              <a:t> TP53.</a:t>
            </a:r>
          </a:p>
          <a:p>
            <a:endParaRPr lang="it-IT" dirty="0"/>
          </a:p>
          <a:p>
            <a:r>
              <a:rPr lang="it-IT" dirty="0" err="1"/>
              <a:t>Biallelic</a:t>
            </a:r>
            <a:r>
              <a:rPr lang="it-IT" dirty="0"/>
              <a:t> </a:t>
            </a:r>
            <a:r>
              <a:rPr lang="it-IT" dirty="0" err="1"/>
              <a:t>abnormalities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TP53 gene are </a:t>
            </a:r>
            <a:r>
              <a:rPr lang="it-IT" dirty="0" err="1"/>
              <a:t>found</a:t>
            </a:r>
            <a:r>
              <a:rPr lang="it-IT" dirty="0"/>
              <a:t> in </a:t>
            </a:r>
            <a:r>
              <a:rPr lang="it-IT" dirty="0" err="1"/>
              <a:t>virtually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type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carcinomas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lung</a:t>
            </a:r>
            <a:r>
              <a:rPr lang="it-IT" dirty="0"/>
              <a:t>, colon, and </a:t>
            </a:r>
            <a:r>
              <a:rPr lang="it-IT" dirty="0" err="1"/>
              <a:t>breast—the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leading</a:t>
            </a:r>
            <a:r>
              <a:rPr lang="it-IT" dirty="0"/>
              <a:t> </a:t>
            </a:r>
            <a:r>
              <a:rPr lang="it-IT" dirty="0" err="1"/>
              <a:t>causes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deaths</a:t>
            </a:r>
            <a:r>
              <a:rPr lang="it-IT" dirty="0"/>
              <a:t>. In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, </a:t>
            </a:r>
            <a:r>
              <a:rPr lang="it-IT" dirty="0" err="1"/>
              <a:t>mutations</a:t>
            </a:r>
            <a:r>
              <a:rPr lang="it-IT" dirty="0"/>
              <a:t> </a:t>
            </a:r>
            <a:r>
              <a:rPr lang="it-IT" dirty="0" err="1"/>
              <a:t>affecting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TP53 </a:t>
            </a:r>
            <a:r>
              <a:rPr lang="it-IT" dirty="0" err="1"/>
              <a:t>alleles</a:t>
            </a:r>
            <a:r>
              <a:rPr lang="it-IT" dirty="0"/>
              <a:t> are </a:t>
            </a:r>
            <a:r>
              <a:rPr lang="it-IT" dirty="0" err="1"/>
              <a:t>acquired</a:t>
            </a:r>
            <a:r>
              <a:rPr lang="it-IT" dirty="0"/>
              <a:t> in </a:t>
            </a:r>
            <a:r>
              <a:rPr lang="it-IT" dirty="0" err="1"/>
              <a:t>somatic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. In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sarcomas</a:t>
            </a:r>
            <a:r>
              <a:rPr lang="it-IT" dirty="0"/>
              <a:t>, the TP53 gene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intact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p53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lost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amplification</a:t>
            </a:r>
            <a:r>
              <a:rPr lang="it-IT" dirty="0"/>
              <a:t> and </a:t>
            </a:r>
            <a:r>
              <a:rPr lang="it-IT" dirty="0" err="1"/>
              <a:t>overexpression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b="1" dirty="0"/>
              <a:t>the MDM2 gene, </a:t>
            </a:r>
            <a:r>
              <a:rPr lang="it-IT" b="1" dirty="0" err="1"/>
              <a:t>which</a:t>
            </a:r>
            <a:r>
              <a:rPr lang="it-IT" b="1" dirty="0"/>
              <a:t> </a:t>
            </a:r>
            <a:r>
              <a:rPr lang="it-IT" b="1" dirty="0" err="1"/>
              <a:t>encodes</a:t>
            </a:r>
            <a:r>
              <a:rPr lang="it-IT" b="1" dirty="0"/>
              <a:t> a </a:t>
            </a:r>
            <a:r>
              <a:rPr lang="it-IT" b="1" dirty="0" err="1"/>
              <a:t>potent</a:t>
            </a:r>
            <a:r>
              <a:rPr lang="it-IT" b="1" dirty="0"/>
              <a:t> </a:t>
            </a:r>
            <a:r>
              <a:rPr lang="it-IT" b="1" dirty="0" err="1"/>
              <a:t>inhibitor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p53</a:t>
            </a:r>
            <a:r>
              <a:rPr lang="it-IT" dirty="0"/>
              <a:t>.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commonly</a:t>
            </a:r>
            <a:r>
              <a:rPr lang="it-IT" dirty="0"/>
              <a:t>,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inherit</a:t>
            </a:r>
            <a:r>
              <a:rPr lang="it-IT" dirty="0"/>
              <a:t> a </a:t>
            </a:r>
            <a:r>
              <a:rPr lang="it-IT" dirty="0" err="1"/>
              <a:t>mutant</a:t>
            </a:r>
            <a:r>
              <a:rPr lang="it-IT" dirty="0"/>
              <a:t> TP53 allele; the </a:t>
            </a:r>
            <a:r>
              <a:rPr lang="it-IT" dirty="0" err="1"/>
              <a:t>resulting</a:t>
            </a:r>
            <a:r>
              <a:rPr lang="it-IT" dirty="0"/>
              <a:t> </a:t>
            </a:r>
            <a:r>
              <a:rPr lang="it-IT" dirty="0" err="1"/>
              <a:t>disorder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called</a:t>
            </a:r>
            <a:r>
              <a:rPr lang="it-IT" dirty="0"/>
              <a:t> the </a:t>
            </a:r>
            <a:r>
              <a:rPr lang="it-IT" b="1" dirty="0" err="1"/>
              <a:t>Li-Fraumeni</a:t>
            </a:r>
            <a:r>
              <a:rPr lang="it-IT" b="1" dirty="0"/>
              <a:t> </a:t>
            </a:r>
            <a:r>
              <a:rPr lang="it-IT" b="1" dirty="0" err="1"/>
              <a:t>syndrome</a:t>
            </a:r>
            <a:r>
              <a:rPr lang="it-IT" dirty="0"/>
              <a:t>. As in the case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familial</a:t>
            </a:r>
            <a:r>
              <a:rPr lang="it-IT" dirty="0"/>
              <a:t> </a:t>
            </a:r>
            <a:r>
              <a:rPr lang="it-IT" dirty="0" err="1"/>
              <a:t>retinoblastoma</a:t>
            </a:r>
            <a:r>
              <a:rPr lang="it-IT" dirty="0"/>
              <a:t>, </a:t>
            </a:r>
            <a:r>
              <a:rPr lang="it-IT" dirty="0" err="1"/>
              <a:t>inheritance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mutant</a:t>
            </a:r>
            <a:r>
              <a:rPr lang="it-IT" dirty="0"/>
              <a:t> TP53 allele </a:t>
            </a:r>
            <a:r>
              <a:rPr lang="it-IT" dirty="0" err="1"/>
              <a:t>predisposes</a:t>
            </a:r>
            <a:r>
              <a:rPr lang="it-IT" dirty="0"/>
              <a:t> </a:t>
            </a:r>
            <a:r>
              <a:rPr lang="it-IT" dirty="0" err="1"/>
              <a:t>affected</a:t>
            </a:r>
            <a:r>
              <a:rPr lang="it-IT" dirty="0"/>
              <a:t> </a:t>
            </a:r>
            <a:r>
              <a:rPr lang="it-IT" dirty="0" err="1"/>
              <a:t>individuals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develop</a:t>
            </a:r>
            <a:r>
              <a:rPr lang="it-IT" dirty="0"/>
              <a:t> </a:t>
            </a:r>
            <a:r>
              <a:rPr lang="it-IT" dirty="0" err="1"/>
              <a:t>malignant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additional</a:t>
            </a:r>
            <a:r>
              <a:rPr lang="it-IT" dirty="0"/>
              <a:t> hit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inactivate</a:t>
            </a:r>
            <a:r>
              <a:rPr lang="it-IT" dirty="0"/>
              <a:t> the </a:t>
            </a:r>
            <a:r>
              <a:rPr lang="it-IT" dirty="0" err="1"/>
              <a:t>second</a:t>
            </a:r>
            <a:r>
              <a:rPr lang="it-IT" dirty="0"/>
              <a:t>, </a:t>
            </a:r>
            <a:r>
              <a:rPr lang="it-IT" dirty="0" err="1"/>
              <a:t>normal</a:t>
            </a:r>
            <a:r>
              <a:rPr lang="it-IT" dirty="0"/>
              <a:t> allele.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the </a:t>
            </a:r>
            <a:r>
              <a:rPr lang="it-IT" dirty="0" err="1"/>
              <a:t>Li-Fraumeni</a:t>
            </a:r>
            <a:r>
              <a:rPr lang="it-IT" dirty="0"/>
              <a:t> </a:t>
            </a:r>
            <a:r>
              <a:rPr lang="it-IT" dirty="0" err="1"/>
              <a:t>syndrome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25-fold </a:t>
            </a:r>
            <a:r>
              <a:rPr lang="it-IT" dirty="0" err="1"/>
              <a:t>greater</a:t>
            </a:r>
            <a:r>
              <a:rPr lang="it-IT" dirty="0"/>
              <a:t> chance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developing</a:t>
            </a:r>
            <a:r>
              <a:rPr lang="it-IT" dirty="0"/>
              <a:t> a </a:t>
            </a:r>
            <a:r>
              <a:rPr lang="it-IT" dirty="0" err="1"/>
              <a:t>malignant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50 </a:t>
            </a:r>
            <a:r>
              <a:rPr lang="it-IT" dirty="0" err="1"/>
              <a:t>years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age</a:t>
            </a:r>
            <a:r>
              <a:rPr lang="it-IT" dirty="0"/>
              <a:t> </a:t>
            </a:r>
            <a:r>
              <a:rPr lang="it-IT" dirty="0" err="1"/>
              <a:t>compared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the </a:t>
            </a:r>
            <a:r>
              <a:rPr lang="it-IT" dirty="0" err="1"/>
              <a:t>general</a:t>
            </a:r>
            <a:r>
              <a:rPr lang="it-IT" dirty="0"/>
              <a:t> </a:t>
            </a:r>
            <a:r>
              <a:rPr lang="it-IT" dirty="0" err="1"/>
              <a:t>population</a:t>
            </a:r>
            <a:r>
              <a:rPr lang="it-IT" dirty="0"/>
              <a:t>. In </a:t>
            </a:r>
            <a:r>
              <a:rPr lang="it-IT" dirty="0" err="1"/>
              <a:t>contrast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 </a:t>
            </a:r>
            <a:r>
              <a:rPr lang="it-IT" dirty="0" err="1"/>
              <a:t>developing</a:t>
            </a:r>
            <a:r>
              <a:rPr lang="it-IT" dirty="0"/>
              <a:t> in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inherit</a:t>
            </a:r>
            <a:r>
              <a:rPr lang="it-IT" dirty="0"/>
              <a:t> a </a:t>
            </a:r>
            <a:r>
              <a:rPr lang="it-IT" dirty="0" err="1"/>
              <a:t>mutant</a:t>
            </a:r>
            <a:r>
              <a:rPr lang="it-IT" dirty="0"/>
              <a:t> RB allele, the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develop</a:t>
            </a:r>
            <a:r>
              <a:rPr lang="it-IT" dirty="0"/>
              <a:t> in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the </a:t>
            </a:r>
            <a:r>
              <a:rPr lang="it-IT" dirty="0" err="1"/>
              <a:t>Li-Fraumeni</a:t>
            </a:r>
            <a:r>
              <a:rPr lang="it-IT" dirty="0"/>
              <a:t> </a:t>
            </a:r>
            <a:r>
              <a:rPr lang="it-IT" dirty="0" err="1"/>
              <a:t>syndrome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more </a:t>
            </a:r>
            <a:r>
              <a:rPr lang="it-IT" dirty="0" err="1"/>
              <a:t>varied</a:t>
            </a:r>
            <a:r>
              <a:rPr lang="it-IT" dirty="0"/>
              <a:t>; the </a:t>
            </a:r>
            <a:r>
              <a:rPr lang="it-IT" dirty="0" err="1"/>
              <a:t>most</a:t>
            </a:r>
            <a:r>
              <a:rPr lang="it-IT" dirty="0"/>
              <a:t> common </a:t>
            </a:r>
            <a:r>
              <a:rPr lang="it-IT" dirty="0" err="1"/>
              <a:t>types</a:t>
            </a:r>
            <a:r>
              <a:rPr lang="it-IT" dirty="0"/>
              <a:t> are </a:t>
            </a:r>
            <a:r>
              <a:rPr lang="it-IT" dirty="0" err="1"/>
              <a:t>sarcomas</a:t>
            </a:r>
            <a:r>
              <a:rPr lang="it-IT" dirty="0"/>
              <a:t>, </a:t>
            </a:r>
            <a:r>
              <a:rPr lang="it-IT" dirty="0" err="1"/>
              <a:t>breast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, </a:t>
            </a:r>
            <a:r>
              <a:rPr lang="it-IT" dirty="0" err="1"/>
              <a:t>leukemia</a:t>
            </a:r>
            <a:r>
              <a:rPr lang="it-IT" dirty="0"/>
              <a:t>, </a:t>
            </a:r>
            <a:r>
              <a:rPr lang="it-IT" dirty="0" err="1"/>
              <a:t>brain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, and </a:t>
            </a:r>
            <a:r>
              <a:rPr lang="it-IT" dirty="0" err="1"/>
              <a:t>carcinomas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adrenal</a:t>
            </a:r>
            <a:r>
              <a:rPr lang="it-IT" dirty="0"/>
              <a:t> </a:t>
            </a:r>
            <a:r>
              <a:rPr lang="it-IT" dirty="0" err="1"/>
              <a:t>cortex</a:t>
            </a:r>
            <a:r>
              <a:rPr lang="it-IT" dirty="0"/>
              <a:t>. </a:t>
            </a:r>
            <a:r>
              <a:rPr lang="it-IT" dirty="0" err="1"/>
              <a:t>Compared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individuals</a:t>
            </a:r>
            <a:r>
              <a:rPr lang="it-IT" dirty="0"/>
              <a:t> </a:t>
            </a:r>
            <a:r>
              <a:rPr lang="it-IT" dirty="0" err="1"/>
              <a:t>diagnosed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sporadic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,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Li-Fraumeni</a:t>
            </a:r>
            <a:r>
              <a:rPr lang="it-IT" dirty="0"/>
              <a:t> </a:t>
            </a:r>
            <a:r>
              <a:rPr lang="it-IT" dirty="0" err="1"/>
              <a:t>syndrome</a:t>
            </a:r>
            <a:r>
              <a:rPr lang="it-IT" dirty="0"/>
              <a:t> </a:t>
            </a:r>
            <a:r>
              <a:rPr lang="it-IT" dirty="0" err="1"/>
              <a:t>develop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 at a </a:t>
            </a:r>
            <a:r>
              <a:rPr lang="it-IT" dirty="0" err="1"/>
              <a:t>younger</a:t>
            </a:r>
            <a:r>
              <a:rPr lang="it-IT" dirty="0"/>
              <a:t> </a:t>
            </a:r>
            <a:r>
              <a:rPr lang="it-IT" dirty="0" err="1"/>
              <a:t>age</a:t>
            </a:r>
            <a:r>
              <a:rPr lang="it-IT" dirty="0"/>
              <a:t> and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develop</a:t>
            </a:r>
            <a:r>
              <a:rPr lang="it-IT" dirty="0"/>
              <a:t> multiple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94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08893" y="1690063"/>
            <a:ext cx="7506428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/>
              <a:t>The </a:t>
            </a:r>
            <a:r>
              <a:rPr lang="it-IT" sz="2000" b="1" dirty="0" err="1"/>
              <a:t>acquisition</a:t>
            </a:r>
            <a:r>
              <a:rPr lang="it-IT" sz="2000" b="1" dirty="0"/>
              <a:t> </a:t>
            </a:r>
            <a:r>
              <a:rPr lang="it-IT" sz="2000" b="1" dirty="0" err="1"/>
              <a:t>of</a:t>
            </a:r>
            <a:r>
              <a:rPr lang="it-IT" sz="2000" b="1" dirty="0"/>
              <a:t> the </a:t>
            </a:r>
            <a:r>
              <a:rPr lang="it-IT" sz="2000" b="1" dirty="0" err="1"/>
              <a:t>genetic</a:t>
            </a:r>
            <a:r>
              <a:rPr lang="it-IT" sz="2000" b="1" dirty="0"/>
              <a:t> and </a:t>
            </a:r>
            <a:r>
              <a:rPr lang="it-IT" sz="2000" b="1" dirty="0" err="1"/>
              <a:t>epigenetic</a:t>
            </a:r>
            <a:r>
              <a:rPr lang="it-IT" sz="2000" b="1" dirty="0"/>
              <a:t> </a:t>
            </a:r>
            <a:r>
              <a:rPr lang="it-IT" sz="2000" b="1" dirty="0" err="1"/>
              <a:t>alterations</a:t>
            </a:r>
            <a:r>
              <a:rPr lang="it-IT" sz="2000" b="1" dirty="0"/>
              <a:t> </a:t>
            </a:r>
            <a:r>
              <a:rPr lang="it-IT" sz="2000" b="1" dirty="0" err="1"/>
              <a:t>that</a:t>
            </a:r>
            <a:r>
              <a:rPr lang="it-IT" sz="2000" b="1" dirty="0"/>
              <a:t> </a:t>
            </a:r>
            <a:r>
              <a:rPr lang="it-IT" sz="2000" b="1" dirty="0" err="1"/>
              <a:t>confer</a:t>
            </a:r>
            <a:r>
              <a:rPr lang="it-IT" sz="2000" b="1" dirty="0"/>
              <a:t> </a:t>
            </a:r>
            <a:r>
              <a:rPr lang="it-IT" sz="2000" b="1" dirty="0" err="1"/>
              <a:t>these</a:t>
            </a:r>
            <a:r>
              <a:rPr lang="it-IT" sz="2000" b="1" dirty="0"/>
              <a:t> </a:t>
            </a:r>
            <a:r>
              <a:rPr lang="it-IT" sz="2000" b="1" dirty="0" err="1"/>
              <a:t>hallmarks</a:t>
            </a:r>
            <a:r>
              <a:rPr lang="it-IT" sz="2000" b="1" dirty="0"/>
              <a:t> </a:t>
            </a:r>
            <a:r>
              <a:rPr lang="it-IT" sz="2000" b="1" dirty="0" err="1"/>
              <a:t>may</a:t>
            </a:r>
            <a:r>
              <a:rPr lang="it-IT" sz="2000" b="1" dirty="0"/>
              <a:t> </a:t>
            </a:r>
            <a:r>
              <a:rPr lang="it-IT" sz="2000" b="1" dirty="0" err="1"/>
              <a:t>be</a:t>
            </a:r>
            <a:r>
              <a:rPr lang="it-IT" sz="2000" b="1" dirty="0"/>
              <a:t> </a:t>
            </a:r>
            <a:r>
              <a:rPr lang="it-IT" sz="2000" b="1" dirty="0" err="1"/>
              <a:t>accelerated</a:t>
            </a:r>
            <a:r>
              <a:rPr lang="it-IT" sz="2000" b="1" dirty="0"/>
              <a:t> </a:t>
            </a:r>
            <a:r>
              <a:rPr lang="it-IT" sz="2000" b="1" dirty="0" err="1"/>
              <a:t>by</a:t>
            </a:r>
            <a:r>
              <a:rPr lang="it-IT" sz="2000" b="1" dirty="0"/>
              <a:t> </a:t>
            </a:r>
            <a:r>
              <a:rPr lang="it-IT" sz="2000" b="1" dirty="0" err="1"/>
              <a:t>cancer-promoting</a:t>
            </a:r>
            <a:r>
              <a:rPr lang="it-IT" sz="2000" b="1" dirty="0"/>
              <a:t> </a:t>
            </a:r>
            <a:r>
              <a:rPr lang="it-IT" sz="2000" b="1" dirty="0" err="1"/>
              <a:t>inflammation</a:t>
            </a:r>
            <a:r>
              <a:rPr lang="it-IT" sz="2000" b="1" dirty="0"/>
              <a:t> and </a:t>
            </a:r>
            <a:r>
              <a:rPr lang="it-IT" sz="2000" b="1" dirty="0" err="1"/>
              <a:t>by</a:t>
            </a:r>
            <a:r>
              <a:rPr lang="it-IT" sz="2000" b="1" dirty="0"/>
              <a:t> </a:t>
            </a:r>
            <a:r>
              <a:rPr lang="it-IT" sz="2000" b="1" dirty="0" err="1"/>
              <a:t>genomic</a:t>
            </a:r>
            <a:r>
              <a:rPr lang="it-IT" sz="2000" b="1" dirty="0"/>
              <a:t> </a:t>
            </a:r>
            <a:r>
              <a:rPr lang="it-IT" sz="2000" b="1" dirty="0" err="1"/>
              <a:t>instability</a:t>
            </a:r>
            <a:r>
              <a:rPr lang="it-IT" sz="2000" b="1" dirty="0"/>
              <a:t>. </a:t>
            </a:r>
            <a:r>
              <a:rPr lang="it-IT" sz="2000" dirty="0" err="1"/>
              <a:t>These</a:t>
            </a:r>
            <a:r>
              <a:rPr lang="it-IT" sz="2000" dirty="0"/>
              <a:t> are </a:t>
            </a:r>
            <a:r>
              <a:rPr lang="it-IT" sz="2000" dirty="0" err="1"/>
              <a:t>considered</a:t>
            </a:r>
            <a:r>
              <a:rPr lang="it-IT" sz="2000" dirty="0"/>
              <a:t> </a:t>
            </a:r>
            <a:r>
              <a:rPr lang="it-IT" sz="2000" dirty="0" err="1"/>
              <a:t>enabling</a:t>
            </a:r>
            <a:r>
              <a:rPr lang="it-IT" sz="2000" dirty="0"/>
              <a:t> </a:t>
            </a:r>
            <a:r>
              <a:rPr lang="it-IT" sz="2000" dirty="0" err="1"/>
              <a:t>characteristics</a:t>
            </a:r>
            <a:r>
              <a:rPr lang="it-IT" sz="2000" dirty="0"/>
              <a:t> </a:t>
            </a:r>
            <a:r>
              <a:rPr lang="it-IT" sz="2000" dirty="0" err="1"/>
              <a:t>because</a:t>
            </a:r>
            <a:r>
              <a:rPr lang="it-IT" sz="2000" dirty="0"/>
              <a:t>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promote</a:t>
            </a:r>
            <a:r>
              <a:rPr lang="it-IT" sz="2000" dirty="0"/>
              <a:t> </a:t>
            </a:r>
            <a:r>
              <a:rPr lang="it-IT" sz="2000" dirty="0" err="1"/>
              <a:t>cellular</a:t>
            </a:r>
            <a:r>
              <a:rPr lang="it-IT" sz="2000" dirty="0"/>
              <a:t> </a:t>
            </a:r>
            <a:r>
              <a:rPr lang="it-IT" sz="2000" dirty="0" err="1"/>
              <a:t>transformation</a:t>
            </a:r>
            <a:r>
              <a:rPr lang="it-IT" sz="2000" dirty="0"/>
              <a:t> and </a:t>
            </a:r>
            <a:r>
              <a:rPr lang="it-IT" sz="2000" dirty="0" err="1"/>
              <a:t>subsequent</a:t>
            </a:r>
            <a:r>
              <a:rPr lang="it-IT" sz="2000" dirty="0"/>
              <a:t>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progression</a:t>
            </a:r>
            <a:r>
              <a:rPr lang="it-IT" sz="2000" dirty="0"/>
              <a:t>.</a:t>
            </a:r>
          </a:p>
          <a:p>
            <a:endParaRPr lang="it-IT" sz="2000" dirty="0"/>
          </a:p>
          <a:p>
            <a:r>
              <a:rPr lang="it-IT" sz="2000" dirty="0" err="1"/>
              <a:t>Mutations</a:t>
            </a:r>
            <a:r>
              <a:rPr lang="it-IT" sz="2000" dirty="0"/>
              <a:t> in </a:t>
            </a:r>
            <a:r>
              <a:rPr lang="it-IT" sz="2000" dirty="0" err="1"/>
              <a:t>genes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regulate</a:t>
            </a:r>
            <a:r>
              <a:rPr lang="it-IT" sz="2000" dirty="0"/>
              <a:t> some or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cellular</a:t>
            </a:r>
            <a:r>
              <a:rPr lang="it-IT" sz="2000" dirty="0"/>
              <a:t> </a:t>
            </a:r>
            <a:r>
              <a:rPr lang="it-IT" sz="2000" dirty="0" err="1"/>
              <a:t>traits</a:t>
            </a:r>
            <a:r>
              <a:rPr lang="it-IT" sz="2000" dirty="0"/>
              <a:t> are </a:t>
            </a:r>
            <a:r>
              <a:rPr lang="it-IT" sz="2000" dirty="0" err="1"/>
              <a:t>seen</a:t>
            </a:r>
            <a:r>
              <a:rPr lang="it-IT" sz="2000" dirty="0"/>
              <a:t> in </a:t>
            </a:r>
            <a:r>
              <a:rPr lang="it-IT" sz="2000" dirty="0" err="1"/>
              <a:t>every</a:t>
            </a:r>
            <a:r>
              <a:rPr lang="it-IT" sz="2000" dirty="0"/>
              <a:t> </a:t>
            </a:r>
            <a:r>
              <a:rPr lang="it-IT" sz="2000" dirty="0" err="1"/>
              <a:t>cancer</a:t>
            </a:r>
            <a:r>
              <a:rPr lang="it-IT" sz="2000" dirty="0"/>
              <a:t>; </a:t>
            </a:r>
            <a:r>
              <a:rPr lang="it-IT" sz="2000" dirty="0" err="1"/>
              <a:t>accordingly</a:t>
            </a:r>
            <a:r>
              <a:rPr lang="it-IT" sz="2000" dirty="0"/>
              <a:t>,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traits</a:t>
            </a:r>
            <a:r>
              <a:rPr lang="it-IT" sz="2000" dirty="0"/>
              <a:t> </a:t>
            </a:r>
            <a:r>
              <a:rPr lang="it-IT" sz="2000" dirty="0" err="1"/>
              <a:t>form</a:t>
            </a:r>
            <a:r>
              <a:rPr lang="it-IT" sz="2000" dirty="0"/>
              <a:t> the </a:t>
            </a:r>
            <a:r>
              <a:rPr lang="it-IT" sz="2000" dirty="0" err="1"/>
              <a:t>basis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</a:t>
            </a:r>
            <a:r>
              <a:rPr lang="it-IT" sz="2000" dirty="0" err="1"/>
              <a:t>following</a:t>
            </a:r>
            <a:r>
              <a:rPr lang="it-IT" sz="2000" dirty="0"/>
              <a:t> </a:t>
            </a:r>
            <a:r>
              <a:rPr lang="it-IT" sz="2000" dirty="0" err="1"/>
              <a:t>discussion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</a:t>
            </a:r>
            <a:r>
              <a:rPr lang="it-IT" sz="2000" dirty="0" err="1"/>
              <a:t>molecular</a:t>
            </a:r>
            <a:r>
              <a:rPr lang="it-IT" sz="2000" dirty="0"/>
              <a:t> </a:t>
            </a:r>
            <a:r>
              <a:rPr lang="it-IT" sz="2000" dirty="0" err="1"/>
              <a:t>origins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cancer</a:t>
            </a:r>
            <a:r>
              <a:rPr lang="it-IT" sz="2000" dirty="0"/>
              <a:t>. </a:t>
            </a:r>
            <a:r>
              <a:rPr lang="it-IT" sz="2000" dirty="0" err="1"/>
              <a:t>Of</a:t>
            </a:r>
            <a:r>
              <a:rPr lang="it-IT" sz="2000" dirty="0"/>
              <a:t> note, </a:t>
            </a:r>
            <a:r>
              <a:rPr lang="it-IT" sz="2000" dirty="0" err="1"/>
              <a:t>by</a:t>
            </a:r>
            <a:r>
              <a:rPr lang="it-IT" sz="2000" dirty="0"/>
              <a:t> convention, gene </a:t>
            </a:r>
            <a:r>
              <a:rPr lang="it-IT" sz="2000" dirty="0" err="1"/>
              <a:t>symbols</a:t>
            </a:r>
            <a:r>
              <a:rPr lang="it-IT" sz="2000" dirty="0"/>
              <a:t> are </a:t>
            </a:r>
            <a:r>
              <a:rPr lang="it-IT" sz="2000" dirty="0" err="1"/>
              <a:t>italicized</a:t>
            </a:r>
            <a:r>
              <a:rPr lang="it-IT" sz="2000" dirty="0"/>
              <a:t>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protein</a:t>
            </a:r>
            <a:r>
              <a:rPr lang="it-IT" sz="2000" dirty="0"/>
              <a:t> </a:t>
            </a:r>
            <a:r>
              <a:rPr lang="it-IT" sz="2000" dirty="0" err="1"/>
              <a:t>products</a:t>
            </a:r>
            <a:r>
              <a:rPr lang="it-IT" sz="2000" dirty="0"/>
              <a:t> are </a:t>
            </a:r>
            <a:r>
              <a:rPr lang="it-IT" sz="2000" dirty="0" err="1"/>
              <a:t>not</a:t>
            </a:r>
            <a:r>
              <a:rPr lang="it-IT" sz="2000" dirty="0"/>
              <a:t> (e.g., RB gene and RB </a:t>
            </a:r>
            <a:r>
              <a:rPr lang="it-IT" sz="2000" dirty="0" err="1"/>
              <a:t>protein</a:t>
            </a:r>
            <a:r>
              <a:rPr lang="it-IT" sz="2000" dirty="0"/>
              <a:t>, TP53 and p53, MYC and MYC).</a:t>
            </a:r>
          </a:p>
        </p:txBody>
      </p:sp>
    </p:spTree>
    <p:extLst>
      <p:ext uri="{BB962C8B-B14F-4D97-AF65-F5344CB8AC3E}">
        <p14:creationId xmlns:p14="http://schemas.microsoft.com/office/powerpoint/2010/main" val="3953428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BC52BB5-3449-3549-9746-A3304C56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000" y="0"/>
            <a:ext cx="577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72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7 alle 15.02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54" y="933450"/>
            <a:ext cx="72263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38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3582" y="777834"/>
            <a:ext cx="8205696" cy="510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/>
              <a:t>Transforming Growth Factor-β Pathway</a:t>
            </a:r>
          </a:p>
          <a:p>
            <a:endParaRPr lang="it-IT" dirty="0"/>
          </a:p>
          <a:p>
            <a:r>
              <a:rPr lang="it-IT" dirty="0"/>
              <a:t>In many forms of cancer, the growth-inhibiting effects of the TGF-β pathways are impaired by </a:t>
            </a:r>
            <a:r>
              <a:rPr lang="it-IT" b="1" dirty="0"/>
              <a:t>mutations affecting TGF-β signaling. </a:t>
            </a:r>
            <a:r>
              <a:rPr lang="it-IT" dirty="0"/>
              <a:t>These mutations may alter the type II </a:t>
            </a:r>
            <a:r>
              <a:rPr lang="it-IT" b="1" dirty="0"/>
              <a:t>TGF-β receptor or SMAD molecules </a:t>
            </a:r>
            <a:r>
              <a:rPr lang="it-IT" dirty="0"/>
              <a:t>that serve to transduce anti-proliferative signals from the receptor to the nucleus. </a:t>
            </a:r>
          </a:p>
          <a:p>
            <a:endParaRPr lang="it-IT" dirty="0"/>
          </a:p>
          <a:p>
            <a:r>
              <a:rPr lang="it-IT" dirty="0" err="1"/>
              <a:t>Mutations</a:t>
            </a:r>
            <a:r>
              <a:rPr lang="it-IT" dirty="0"/>
              <a:t> </a:t>
            </a:r>
            <a:r>
              <a:rPr lang="it-IT" dirty="0" err="1"/>
              <a:t>affecting</a:t>
            </a:r>
            <a:r>
              <a:rPr lang="it-IT" dirty="0"/>
              <a:t> the </a:t>
            </a:r>
            <a:r>
              <a:rPr lang="it-IT" dirty="0" err="1"/>
              <a:t>type</a:t>
            </a:r>
            <a:r>
              <a:rPr lang="it-IT" dirty="0"/>
              <a:t> II </a:t>
            </a:r>
            <a:r>
              <a:rPr lang="it-IT" dirty="0" err="1"/>
              <a:t>receptor</a:t>
            </a:r>
            <a:r>
              <a:rPr lang="it-IT" dirty="0"/>
              <a:t> are </a:t>
            </a:r>
            <a:r>
              <a:rPr lang="it-IT" dirty="0" err="1"/>
              <a:t>seen</a:t>
            </a:r>
            <a:r>
              <a:rPr lang="it-IT" dirty="0"/>
              <a:t> in </a:t>
            </a:r>
            <a:r>
              <a:rPr lang="it-IT" dirty="0" err="1"/>
              <a:t>cancers</a:t>
            </a:r>
            <a:r>
              <a:rPr lang="it-IT" dirty="0"/>
              <a:t> of the colon, </a:t>
            </a:r>
            <a:r>
              <a:rPr lang="it-IT" dirty="0" err="1"/>
              <a:t>stomach</a:t>
            </a:r>
            <a:r>
              <a:rPr lang="it-IT" dirty="0"/>
              <a:t>, and </a:t>
            </a:r>
            <a:r>
              <a:rPr lang="it-IT" dirty="0" err="1"/>
              <a:t>endometrium</a:t>
            </a:r>
            <a:r>
              <a:rPr lang="it-IT" dirty="0"/>
              <a:t>. Mutational inactivation of SMAD4, 1 of the 10 proteins known to be involved in TGF-β signaling, is common in pancreatic cancers. In other cancers, by contrast, loss of TGF-β–mediated growth control occurs at a level downstream of the core TGF-β signaling pathway; for example, there may be loss of p21 expression and/or overexpression of MYC. These tumor cells can then use other elements of the TGF-β–induced program, including immune system suppression or promotion of angiogenesis, to facilitate tumor progression. Thus, TGF-β can function to prevent or promote tumor growth, depending on the state of other genes in the cell. Indeed, in many late-stage tumors, TGF-β signaling activates epithelial-to-mesenchymal transition (EMT), a process that promotes migration, invasion, and </a:t>
            </a:r>
            <a:r>
              <a:rPr lang="it-IT" dirty="0" err="1"/>
              <a:t>metastasis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473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EEE9B22-57AE-CF47-991D-23389CD7F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367" y="188686"/>
            <a:ext cx="6894927" cy="61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46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87582" y="822688"/>
            <a:ext cx="8591007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 err="1"/>
              <a:t>Contact</a:t>
            </a:r>
            <a:r>
              <a:rPr lang="it-IT" sz="2400" b="1" dirty="0"/>
              <a:t> </a:t>
            </a:r>
            <a:r>
              <a:rPr lang="it-IT" sz="2400" b="1" dirty="0" err="1"/>
              <a:t>Inhibition</a:t>
            </a:r>
            <a:r>
              <a:rPr lang="it-IT" sz="2400" b="1" dirty="0"/>
              <a:t>, NF2, and APC</a:t>
            </a:r>
          </a:p>
          <a:p>
            <a:endParaRPr lang="it-IT" sz="2400" dirty="0"/>
          </a:p>
          <a:p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cancer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are </a:t>
            </a:r>
            <a:r>
              <a:rPr lang="it-IT" sz="2400" dirty="0" err="1"/>
              <a:t>grown</a:t>
            </a:r>
            <a:r>
              <a:rPr lang="it-IT" sz="2400" dirty="0"/>
              <a:t> in the </a:t>
            </a:r>
            <a:r>
              <a:rPr lang="it-IT" sz="2400" dirty="0" err="1"/>
              <a:t>laboratory</a:t>
            </a:r>
            <a:r>
              <a:rPr lang="it-IT" sz="2400" dirty="0"/>
              <a:t>,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proliferation</a:t>
            </a:r>
            <a:r>
              <a:rPr lang="it-IT" sz="2400" dirty="0"/>
              <a:t> </a:t>
            </a:r>
            <a:r>
              <a:rPr lang="it-IT" sz="2400" dirty="0" err="1"/>
              <a:t>fails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 </a:t>
            </a:r>
            <a:r>
              <a:rPr lang="it-IT" sz="2400" dirty="0" err="1"/>
              <a:t>be</a:t>
            </a:r>
            <a:r>
              <a:rPr lang="it-IT" sz="2400" dirty="0"/>
              <a:t> </a:t>
            </a:r>
            <a:r>
              <a:rPr lang="it-IT" sz="2400" dirty="0" err="1"/>
              <a:t>inhibited</a:t>
            </a:r>
            <a:r>
              <a:rPr lang="it-IT" sz="2400" dirty="0"/>
              <a:t> </a:t>
            </a: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come in </a:t>
            </a:r>
            <a:r>
              <a:rPr lang="it-IT" sz="2400" dirty="0" err="1"/>
              <a:t>contact</a:t>
            </a:r>
            <a:r>
              <a:rPr lang="it-IT" sz="2400" dirty="0"/>
              <a:t> </a:t>
            </a:r>
            <a:r>
              <a:rPr lang="it-IT" sz="2400" dirty="0" err="1"/>
              <a:t>with</a:t>
            </a:r>
            <a:r>
              <a:rPr lang="it-IT" sz="2400" dirty="0"/>
              <a:t> </a:t>
            </a:r>
            <a:r>
              <a:rPr lang="it-IT" sz="2400" dirty="0" err="1"/>
              <a:t>each</a:t>
            </a:r>
            <a:r>
              <a:rPr lang="it-IT" sz="2400" dirty="0"/>
              <a:t> </a:t>
            </a:r>
            <a:r>
              <a:rPr lang="it-IT" sz="2400" dirty="0" err="1"/>
              <a:t>other</a:t>
            </a:r>
            <a:r>
              <a:rPr lang="it-IT" sz="2400" dirty="0"/>
              <a:t>.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in </a:t>
            </a:r>
            <a:r>
              <a:rPr lang="it-IT" sz="2400" dirty="0" err="1"/>
              <a:t>sharp</a:t>
            </a:r>
            <a:r>
              <a:rPr lang="it-IT" sz="2400" dirty="0"/>
              <a:t> </a:t>
            </a:r>
            <a:r>
              <a:rPr lang="it-IT" sz="2400" dirty="0" err="1"/>
              <a:t>contrast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 </a:t>
            </a:r>
            <a:r>
              <a:rPr lang="it-IT" sz="2400" dirty="0" err="1"/>
              <a:t>nontransformed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, </a:t>
            </a:r>
            <a:r>
              <a:rPr lang="it-IT" sz="2400" dirty="0" err="1"/>
              <a:t>which</a:t>
            </a:r>
            <a:r>
              <a:rPr lang="it-IT" sz="2400" dirty="0"/>
              <a:t> stop </a:t>
            </a:r>
            <a:r>
              <a:rPr lang="it-IT" sz="2400" dirty="0" err="1"/>
              <a:t>proliferating</a:t>
            </a:r>
            <a:r>
              <a:rPr lang="it-IT" sz="2400" dirty="0"/>
              <a:t> once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form</a:t>
            </a:r>
            <a:r>
              <a:rPr lang="it-IT" sz="2400" dirty="0"/>
              <a:t> </a:t>
            </a:r>
            <a:r>
              <a:rPr lang="it-IT" sz="2400" dirty="0" err="1"/>
              <a:t>confluent</a:t>
            </a:r>
            <a:r>
              <a:rPr lang="it-IT" sz="2400" dirty="0"/>
              <a:t> </a:t>
            </a:r>
            <a:r>
              <a:rPr lang="it-IT" sz="2400" dirty="0" err="1"/>
              <a:t>monolayers</a:t>
            </a:r>
            <a:r>
              <a:rPr lang="it-IT" sz="2400" dirty="0"/>
              <a:t>. The </a:t>
            </a:r>
            <a:r>
              <a:rPr lang="it-IT" sz="2400" dirty="0" err="1"/>
              <a:t>mechanisms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govern</a:t>
            </a:r>
            <a:r>
              <a:rPr lang="it-IT" sz="2400" dirty="0"/>
              <a:t> </a:t>
            </a:r>
            <a:r>
              <a:rPr lang="it-IT" sz="2400" dirty="0" err="1"/>
              <a:t>contact</a:t>
            </a:r>
            <a:r>
              <a:rPr lang="it-IT" sz="2400" dirty="0"/>
              <a:t> </a:t>
            </a:r>
            <a:r>
              <a:rPr lang="it-IT" sz="2400" dirty="0" err="1"/>
              <a:t>inhibition</a:t>
            </a:r>
            <a:r>
              <a:rPr lang="it-IT" sz="2400" dirty="0"/>
              <a:t> are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now</a:t>
            </a:r>
            <a:r>
              <a:rPr lang="it-IT" sz="2400" dirty="0"/>
              <a:t> </a:t>
            </a:r>
            <a:r>
              <a:rPr lang="it-IT" sz="2400" dirty="0" err="1"/>
              <a:t>being</a:t>
            </a:r>
            <a:r>
              <a:rPr lang="it-IT" sz="2400" dirty="0"/>
              <a:t> </a:t>
            </a:r>
            <a:r>
              <a:rPr lang="it-IT" sz="2400" dirty="0" err="1"/>
              <a:t>discovered</a:t>
            </a:r>
            <a:r>
              <a:rPr lang="it-IT" sz="2400" dirty="0"/>
              <a:t>. </a:t>
            </a:r>
            <a:r>
              <a:rPr lang="it-IT" sz="2400" dirty="0" err="1"/>
              <a:t>Cell–cell</a:t>
            </a:r>
            <a:r>
              <a:rPr lang="it-IT" sz="2400" dirty="0"/>
              <a:t> </a:t>
            </a:r>
            <a:r>
              <a:rPr lang="it-IT" sz="2400" dirty="0" err="1"/>
              <a:t>contacts</a:t>
            </a:r>
            <a:r>
              <a:rPr lang="it-IT" sz="2400" dirty="0"/>
              <a:t> in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tissues</a:t>
            </a:r>
            <a:r>
              <a:rPr lang="it-IT" sz="2400" dirty="0"/>
              <a:t> are </a:t>
            </a:r>
            <a:r>
              <a:rPr lang="it-IT" sz="2400" dirty="0" err="1"/>
              <a:t>mediated</a:t>
            </a:r>
            <a:r>
              <a:rPr lang="it-IT" sz="2400" dirty="0"/>
              <a:t> </a:t>
            </a:r>
            <a:r>
              <a:rPr lang="it-IT" sz="2400" dirty="0" err="1"/>
              <a:t>by</a:t>
            </a:r>
            <a:r>
              <a:rPr lang="it-IT" sz="2400" dirty="0"/>
              <a:t> </a:t>
            </a:r>
            <a:r>
              <a:rPr lang="it-IT" sz="2400" dirty="0" err="1"/>
              <a:t>homodimeric</a:t>
            </a:r>
            <a:r>
              <a:rPr lang="it-IT" sz="2400" dirty="0"/>
              <a:t> </a:t>
            </a:r>
            <a:r>
              <a:rPr lang="it-IT" sz="2400" dirty="0" err="1"/>
              <a:t>interactions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transmembrane</a:t>
            </a:r>
            <a:r>
              <a:rPr lang="it-IT" sz="2400" dirty="0"/>
              <a:t> </a:t>
            </a:r>
            <a:r>
              <a:rPr lang="it-IT" sz="2400" dirty="0" err="1"/>
              <a:t>proteins</a:t>
            </a:r>
            <a:r>
              <a:rPr lang="it-IT" sz="2400" dirty="0"/>
              <a:t> </a:t>
            </a:r>
            <a:r>
              <a:rPr lang="it-IT" sz="2400" dirty="0" err="1"/>
              <a:t>called</a:t>
            </a:r>
            <a:r>
              <a:rPr lang="it-IT" sz="2400" dirty="0"/>
              <a:t> </a:t>
            </a:r>
            <a:r>
              <a:rPr lang="it-IT" sz="2400" dirty="0" err="1"/>
              <a:t>cadherins</a:t>
            </a:r>
            <a:r>
              <a:rPr lang="it-IT" sz="2400" dirty="0"/>
              <a:t>. </a:t>
            </a:r>
            <a:r>
              <a:rPr lang="it-IT" sz="2400" b="1" dirty="0" err="1"/>
              <a:t>E-cadherin</a:t>
            </a:r>
            <a:r>
              <a:rPr lang="it-IT" sz="2400" dirty="0"/>
              <a:t> (E </a:t>
            </a:r>
            <a:r>
              <a:rPr lang="it-IT" sz="2400" dirty="0" err="1"/>
              <a:t>for</a:t>
            </a:r>
            <a:r>
              <a:rPr lang="it-IT" sz="2400" dirty="0"/>
              <a:t> </a:t>
            </a:r>
            <a:r>
              <a:rPr lang="it-IT" sz="2400" dirty="0" err="1"/>
              <a:t>epithelial</a:t>
            </a:r>
            <a:r>
              <a:rPr lang="it-IT" sz="2400" dirty="0"/>
              <a:t>) </a:t>
            </a:r>
            <a:r>
              <a:rPr lang="it-IT" sz="2400" dirty="0" err="1"/>
              <a:t>mediates</a:t>
            </a:r>
            <a:r>
              <a:rPr lang="it-IT" sz="2400" dirty="0"/>
              <a:t> </a:t>
            </a:r>
            <a:r>
              <a:rPr lang="it-IT" sz="2400" dirty="0" err="1"/>
              <a:t>cell–cell</a:t>
            </a:r>
            <a:r>
              <a:rPr lang="it-IT" sz="2400" dirty="0"/>
              <a:t> </a:t>
            </a:r>
            <a:r>
              <a:rPr lang="it-IT" sz="2400" dirty="0" err="1"/>
              <a:t>contact</a:t>
            </a:r>
            <a:r>
              <a:rPr lang="it-IT" sz="2400" dirty="0"/>
              <a:t> in </a:t>
            </a:r>
            <a:r>
              <a:rPr lang="it-IT" sz="2400" dirty="0" err="1"/>
              <a:t>epithelial</a:t>
            </a:r>
            <a:r>
              <a:rPr lang="it-IT" sz="2400" dirty="0"/>
              <a:t> </a:t>
            </a:r>
            <a:r>
              <a:rPr lang="it-IT" sz="2400" dirty="0" err="1"/>
              <a:t>layers</a:t>
            </a:r>
            <a:r>
              <a:rPr lang="it-IT" sz="2400" dirty="0"/>
              <a:t>.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mechanisms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proposed</a:t>
            </a:r>
            <a:r>
              <a:rPr lang="it-IT" sz="2400" dirty="0"/>
              <a:t> to </a:t>
            </a:r>
            <a:r>
              <a:rPr lang="it-IT" sz="2400" dirty="0" err="1"/>
              <a:t>explain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E-</a:t>
            </a:r>
            <a:r>
              <a:rPr lang="it-IT" sz="2400" dirty="0" err="1"/>
              <a:t>cadherin</a:t>
            </a:r>
            <a:r>
              <a:rPr lang="it-IT" sz="2400" dirty="0"/>
              <a:t> </a:t>
            </a:r>
            <a:r>
              <a:rPr lang="it-IT" sz="2400" dirty="0" err="1"/>
              <a:t>maintains</a:t>
            </a:r>
            <a:r>
              <a:rPr lang="it-IT" sz="2400" dirty="0"/>
              <a:t> </a:t>
            </a:r>
            <a:r>
              <a:rPr lang="it-IT" sz="2400" dirty="0" err="1"/>
              <a:t>contact</a:t>
            </a:r>
            <a:r>
              <a:rPr lang="it-IT" sz="2400" dirty="0"/>
              <a:t> </a:t>
            </a:r>
            <a:r>
              <a:rPr lang="it-IT" sz="2400" dirty="0" err="1"/>
              <a:t>inhibition</a:t>
            </a:r>
            <a:r>
              <a:rPr lang="it-IT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605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B7937DF-FC6C-1545-86D1-DDCB2B739CDE}"/>
              </a:ext>
            </a:extLst>
          </p:cNvPr>
          <p:cNvSpPr/>
          <p:nvPr/>
        </p:nvSpPr>
        <p:spPr>
          <a:xfrm>
            <a:off x="2133600" y="612846"/>
            <a:ext cx="812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One</a:t>
            </a:r>
            <a:r>
              <a:rPr lang="it-IT" sz="2400" dirty="0"/>
              <a:t> </a:t>
            </a:r>
            <a:r>
              <a:rPr lang="it-IT" sz="2400" dirty="0" err="1"/>
              <a:t>mechanism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mediated</a:t>
            </a:r>
            <a:r>
              <a:rPr lang="it-IT" sz="2400" dirty="0"/>
              <a:t> by the </a:t>
            </a:r>
            <a:r>
              <a:rPr lang="it-IT" sz="2400" b="1" dirty="0" err="1"/>
              <a:t>tumor</a:t>
            </a:r>
            <a:r>
              <a:rPr lang="it-IT" sz="2400" b="1" dirty="0"/>
              <a:t> </a:t>
            </a:r>
            <a:r>
              <a:rPr lang="it-IT" sz="2400" b="1" dirty="0" err="1"/>
              <a:t>suppressor</a:t>
            </a:r>
            <a:r>
              <a:rPr lang="it-IT" sz="2400" b="1" dirty="0"/>
              <a:t> gene NF2</a:t>
            </a:r>
            <a:r>
              <a:rPr lang="it-IT" sz="2400" dirty="0"/>
              <a:t>.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product</a:t>
            </a:r>
            <a:r>
              <a:rPr lang="it-IT" sz="2400" dirty="0"/>
              <a:t>, neurofibromin-2, more </a:t>
            </a:r>
            <a:r>
              <a:rPr lang="it-IT" sz="2400" dirty="0" err="1"/>
              <a:t>commonly</a:t>
            </a:r>
            <a:r>
              <a:rPr lang="it-IT" sz="2400" dirty="0"/>
              <a:t> </a:t>
            </a:r>
            <a:r>
              <a:rPr lang="it-IT" sz="2400" dirty="0" err="1"/>
              <a:t>called</a:t>
            </a:r>
            <a:r>
              <a:rPr lang="it-IT" sz="2400" dirty="0"/>
              <a:t> </a:t>
            </a:r>
            <a:r>
              <a:rPr lang="it-IT" sz="2400" dirty="0" err="1"/>
              <a:t>merlin</a:t>
            </a:r>
            <a:r>
              <a:rPr lang="it-IT" sz="2400" dirty="0"/>
              <a:t>, </a:t>
            </a:r>
            <a:r>
              <a:rPr lang="it-IT" sz="2400" dirty="0" err="1"/>
              <a:t>acts</a:t>
            </a:r>
            <a:r>
              <a:rPr lang="it-IT" sz="2400" dirty="0"/>
              <a:t> downstream of E-</a:t>
            </a:r>
            <a:r>
              <a:rPr lang="it-IT" sz="2400" dirty="0" err="1"/>
              <a:t>cadherin</a:t>
            </a:r>
            <a:r>
              <a:rPr lang="it-IT" sz="2400" dirty="0"/>
              <a:t> in a </a:t>
            </a:r>
            <a:r>
              <a:rPr lang="it-IT" sz="2400" dirty="0" err="1"/>
              <a:t>signling</a:t>
            </a:r>
            <a:r>
              <a:rPr lang="it-IT" sz="2400" dirty="0"/>
              <a:t> </a:t>
            </a:r>
            <a:r>
              <a:rPr lang="it-IT" sz="2400" dirty="0" err="1"/>
              <a:t>pathway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helps</a:t>
            </a:r>
            <a:r>
              <a:rPr lang="it-IT" sz="2400" dirty="0"/>
              <a:t> fo </a:t>
            </a:r>
            <a:r>
              <a:rPr lang="it-IT" sz="2400" dirty="0" err="1"/>
              <a:t>maintain</a:t>
            </a:r>
            <a:r>
              <a:rPr lang="it-IT" sz="2400" dirty="0"/>
              <a:t> </a:t>
            </a:r>
            <a:r>
              <a:rPr lang="it-IT" sz="2400" dirty="0" err="1"/>
              <a:t>contact</a:t>
            </a:r>
            <a:r>
              <a:rPr lang="it-IT" sz="2400" dirty="0"/>
              <a:t> </a:t>
            </a:r>
            <a:r>
              <a:rPr lang="it-IT" sz="2400" dirty="0" err="1"/>
              <a:t>inhibition</a:t>
            </a:r>
            <a:r>
              <a:rPr lang="it-IT" sz="2400" dirty="0"/>
              <a:t>. </a:t>
            </a:r>
            <a:r>
              <a:rPr lang="it-IT" sz="2400" dirty="0" err="1"/>
              <a:t>Homozygous</a:t>
            </a:r>
            <a:r>
              <a:rPr lang="it-IT" sz="2400" dirty="0"/>
              <a:t> </a:t>
            </a:r>
            <a:r>
              <a:rPr lang="it-IT" sz="2400" dirty="0" err="1"/>
              <a:t>loss</a:t>
            </a:r>
            <a:r>
              <a:rPr lang="it-IT" sz="2400" dirty="0"/>
              <a:t> of NF2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known</a:t>
            </a:r>
            <a:r>
              <a:rPr lang="it-IT" sz="2400" dirty="0"/>
              <a:t> to cause </a:t>
            </a:r>
            <a:r>
              <a:rPr lang="it-IT" sz="2400" dirty="0" err="1"/>
              <a:t>certain</a:t>
            </a:r>
            <a:r>
              <a:rPr lang="it-IT" sz="2400" dirty="0"/>
              <a:t> </a:t>
            </a:r>
            <a:r>
              <a:rPr lang="it-IT" sz="2400" dirty="0" err="1"/>
              <a:t>neural</a:t>
            </a:r>
            <a:r>
              <a:rPr lang="it-IT" sz="2400" dirty="0"/>
              <a:t> </a:t>
            </a:r>
            <a:r>
              <a:rPr lang="it-IT" sz="2400" dirty="0" err="1"/>
              <a:t>tumors</a:t>
            </a:r>
            <a:r>
              <a:rPr lang="it-IT" sz="2400" dirty="0"/>
              <a:t>, and </a:t>
            </a:r>
            <a:r>
              <a:rPr lang="it-IT" sz="2400" dirty="0" err="1"/>
              <a:t>germ</a:t>
            </a:r>
            <a:r>
              <a:rPr lang="it-IT" sz="2400" dirty="0"/>
              <a:t> line </a:t>
            </a:r>
            <a:r>
              <a:rPr lang="it-IT" sz="2400" dirty="0" err="1"/>
              <a:t>mutations</a:t>
            </a:r>
            <a:r>
              <a:rPr lang="it-IT" sz="2400" dirty="0"/>
              <a:t> in NF2 are </a:t>
            </a:r>
            <a:r>
              <a:rPr lang="it-IT" sz="2400" dirty="0" err="1"/>
              <a:t>associated</a:t>
            </a:r>
            <a:r>
              <a:rPr lang="it-IT" sz="2400" dirty="0"/>
              <a:t> with a </a:t>
            </a:r>
            <a:r>
              <a:rPr lang="it-IT" sz="2400" dirty="0" err="1"/>
              <a:t>tumor</a:t>
            </a:r>
            <a:r>
              <a:rPr lang="it-IT" sz="2400" dirty="0"/>
              <a:t>-prone </a:t>
            </a:r>
            <a:r>
              <a:rPr lang="it-IT" sz="2400" dirty="0" err="1"/>
              <a:t>hereditary</a:t>
            </a:r>
            <a:r>
              <a:rPr lang="it-IT" sz="2400" dirty="0"/>
              <a:t> </a:t>
            </a:r>
            <a:r>
              <a:rPr lang="it-IT" sz="2400" dirty="0" err="1"/>
              <a:t>condition</a:t>
            </a:r>
            <a:r>
              <a:rPr lang="it-IT" sz="2400" dirty="0"/>
              <a:t> </a:t>
            </a:r>
            <a:r>
              <a:rPr lang="it-IT" sz="2400" dirty="0" err="1"/>
              <a:t>called</a:t>
            </a:r>
            <a:r>
              <a:rPr lang="it-IT" sz="2400" dirty="0"/>
              <a:t> </a:t>
            </a:r>
            <a:r>
              <a:rPr lang="it-IT" sz="2400" dirty="0" err="1"/>
              <a:t>neurofibromatosis</a:t>
            </a:r>
            <a:r>
              <a:rPr lang="it-IT" sz="2400" dirty="0"/>
              <a:t> </a:t>
            </a:r>
            <a:r>
              <a:rPr lang="it-IT" sz="2400" dirty="0" err="1"/>
              <a:t>type</a:t>
            </a:r>
            <a:r>
              <a:rPr lang="it-IT" sz="2400" dirty="0"/>
              <a:t> 2.</a:t>
            </a:r>
          </a:p>
          <a:p>
            <a:r>
              <a:rPr lang="it-IT" sz="2400" dirty="0"/>
              <a:t>   </a:t>
            </a:r>
          </a:p>
          <a:p>
            <a:r>
              <a:rPr lang="it-IT" sz="2400" dirty="0"/>
              <a:t>    A </a:t>
            </a:r>
            <a:r>
              <a:rPr lang="it-IT" sz="2400" dirty="0" err="1"/>
              <a:t>second</a:t>
            </a:r>
            <a:r>
              <a:rPr lang="it-IT" sz="2400" dirty="0"/>
              <a:t> </a:t>
            </a:r>
            <a:r>
              <a:rPr lang="it-IT" sz="2400" dirty="0" err="1"/>
              <a:t>mechanism</a:t>
            </a:r>
            <a:r>
              <a:rPr lang="it-IT" sz="2400" dirty="0"/>
              <a:t> by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b="1" dirty="0"/>
              <a:t>E-</a:t>
            </a:r>
            <a:r>
              <a:rPr lang="it-IT" sz="2400" b="1" dirty="0" err="1"/>
              <a:t>cadherin</a:t>
            </a:r>
            <a:r>
              <a:rPr lang="it-IT" sz="2400" b="1" dirty="0"/>
              <a:t> </a:t>
            </a:r>
            <a:r>
              <a:rPr lang="it-IT" sz="2400" b="1" dirty="0" err="1"/>
              <a:t>may</a:t>
            </a:r>
            <a:r>
              <a:rPr lang="it-IT" sz="2400" b="1" dirty="0"/>
              <a:t> </a:t>
            </a:r>
            <a:r>
              <a:rPr lang="it-IT" sz="2400" b="1" dirty="0" err="1"/>
              <a:t>regulate</a:t>
            </a:r>
            <a:r>
              <a:rPr lang="it-IT" sz="2400" b="1" dirty="0"/>
              <a:t> </a:t>
            </a:r>
            <a:r>
              <a:rPr lang="it-IT" sz="2400" b="1" dirty="0" err="1"/>
              <a:t>contact</a:t>
            </a:r>
            <a:r>
              <a:rPr lang="it-IT" sz="2400" b="1" dirty="0"/>
              <a:t> </a:t>
            </a:r>
            <a:r>
              <a:rPr lang="it-IT" sz="2400" b="1" dirty="0" err="1"/>
              <a:t>inhibition</a:t>
            </a:r>
            <a:r>
              <a:rPr lang="it-IT" sz="2400" b="1" dirty="0"/>
              <a:t> </a:t>
            </a:r>
            <a:r>
              <a:rPr lang="it-IT" sz="2400" b="1" dirty="0" err="1"/>
              <a:t>involves</a:t>
            </a:r>
            <a:r>
              <a:rPr lang="it-IT" sz="2400" b="1" dirty="0"/>
              <a:t> </a:t>
            </a:r>
            <a:r>
              <a:rPr lang="it-IT" sz="2400" b="1" dirty="0" err="1"/>
              <a:t>its</a:t>
            </a:r>
            <a:r>
              <a:rPr lang="it-IT" sz="2400" b="1" dirty="0"/>
              <a:t> </a:t>
            </a:r>
            <a:r>
              <a:rPr lang="it-IT" sz="2400" b="1" dirty="0" err="1"/>
              <a:t>ability</a:t>
            </a:r>
            <a:r>
              <a:rPr lang="it-IT" sz="2400" b="1" dirty="0"/>
              <a:t> to </a:t>
            </a:r>
            <a:r>
              <a:rPr lang="it-IT" sz="2400" b="1" dirty="0" err="1"/>
              <a:t>bind</a:t>
            </a:r>
            <a:r>
              <a:rPr lang="it-IT" sz="2400" b="1" dirty="0"/>
              <a:t> β-</a:t>
            </a:r>
            <a:r>
              <a:rPr lang="it-IT" sz="2400" b="1" dirty="0" err="1"/>
              <a:t>catenin</a:t>
            </a:r>
            <a:r>
              <a:rPr lang="it-IT" sz="2400" dirty="0"/>
              <a:t>, </a:t>
            </a:r>
            <a:r>
              <a:rPr lang="it-IT" sz="2400" dirty="0" err="1"/>
              <a:t>another</a:t>
            </a:r>
            <a:r>
              <a:rPr lang="it-IT" sz="2400" dirty="0"/>
              <a:t> </a:t>
            </a:r>
            <a:r>
              <a:rPr lang="it-IT" sz="2400" dirty="0" err="1"/>
              <a:t>signaling</a:t>
            </a:r>
            <a:r>
              <a:rPr lang="it-IT" sz="2400" dirty="0"/>
              <a:t> </a:t>
            </a:r>
            <a:r>
              <a:rPr lang="it-IT" sz="2400" dirty="0" err="1"/>
              <a:t>protein</a:t>
            </a:r>
            <a:r>
              <a:rPr lang="it-IT" sz="2400" dirty="0"/>
              <a:t>. β-</a:t>
            </a:r>
            <a:r>
              <a:rPr lang="it-IT" sz="2400" dirty="0" err="1"/>
              <a:t>catenin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key</a:t>
            </a:r>
            <a:r>
              <a:rPr lang="it-IT" sz="2400" dirty="0"/>
              <a:t> component of the WNT </a:t>
            </a:r>
            <a:r>
              <a:rPr lang="it-IT" sz="2400" dirty="0" err="1"/>
              <a:t>signaling</a:t>
            </a:r>
            <a:r>
              <a:rPr lang="it-IT" sz="2400" dirty="0"/>
              <a:t> </a:t>
            </a:r>
            <a:r>
              <a:rPr lang="it-IT" sz="2400" dirty="0" err="1"/>
              <a:t>pathway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broad</a:t>
            </a:r>
            <a:r>
              <a:rPr lang="it-IT" sz="2400" dirty="0"/>
              <a:t>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of </a:t>
            </a:r>
            <a:r>
              <a:rPr lang="it-IT" sz="2400" dirty="0" err="1"/>
              <a:t>yet</a:t>
            </a:r>
            <a:r>
              <a:rPr lang="it-IT" sz="2400" dirty="0"/>
              <a:t> </a:t>
            </a:r>
            <a:r>
              <a:rPr lang="it-IT" sz="2400" dirty="0" err="1"/>
              <a:t>incompletely</a:t>
            </a:r>
            <a:r>
              <a:rPr lang="it-IT" sz="2400" dirty="0"/>
              <a:t> </a:t>
            </a:r>
            <a:r>
              <a:rPr lang="it-IT" sz="2400" dirty="0" err="1"/>
              <a:t>understood</a:t>
            </a:r>
            <a:r>
              <a:rPr lang="it-IT" sz="2400" dirty="0"/>
              <a:t> </a:t>
            </a:r>
            <a:r>
              <a:rPr lang="it-IT" sz="2400" dirty="0" err="1"/>
              <a:t>roles</a:t>
            </a:r>
            <a:r>
              <a:rPr lang="it-IT" sz="2400" dirty="0"/>
              <a:t> in </a:t>
            </a:r>
            <a:r>
              <a:rPr lang="it-IT" sz="2400" dirty="0" err="1"/>
              <a:t>regulating</a:t>
            </a:r>
            <a:r>
              <a:rPr lang="it-IT" sz="2400" dirty="0"/>
              <a:t> the </a:t>
            </a:r>
            <a:r>
              <a:rPr lang="it-IT" sz="2400" dirty="0" err="1"/>
              <a:t>morphology</a:t>
            </a:r>
            <a:r>
              <a:rPr lang="it-IT" sz="2400" dirty="0"/>
              <a:t> and </a:t>
            </a:r>
            <a:r>
              <a:rPr lang="it-IT" sz="2400" dirty="0" err="1"/>
              <a:t>organization</a:t>
            </a:r>
            <a:r>
              <a:rPr lang="it-IT" sz="2400" dirty="0"/>
              <a:t> of </a:t>
            </a:r>
            <a:r>
              <a:rPr lang="it-IT" sz="2400" dirty="0" err="1"/>
              <a:t>epithelial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lining</a:t>
            </a:r>
            <a:r>
              <a:rPr lang="it-IT" sz="2400" dirty="0"/>
              <a:t> </a:t>
            </a:r>
            <a:r>
              <a:rPr lang="it-IT" sz="2400" dirty="0" err="1"/>
              <a:t>structures</a:t>
            </a:r>
            <a:r>
              <a:rPr lang="it-IT" sz="2400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the </a:t>
            </a:r>
            <a:r>
              <a:rPr lang="it-IT" sz="2400" dirty="0" err="1"/>
              <a:t>gut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847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0 alle 12.25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"/>
            <a:ext cx="5232400" cy="664210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98945" y="1086526"/>
            <a:ext cx="3336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The role of APC in regulating the stability and function of β-catenin</a:t>
            </a:r>
            <a:r>
              <a:rPr lang="it-IT" sz="2000" dirty="0"/>
              <a:t>. </a:t>
            </a:r>
          </a:p>
          <a:p>
            <a:r>
              <a:rPr lang="it-IT" sz="2000" dirty="0"/>
              <a:t>APC and β-catenin are components of the WNT signaling pathway. (A) In resting cells (not exposed to WNT), β-catenin forms a macromolecular complex containing the APC protein. This complex leads to the destruction of β-catenin, and intracellular levels of β-catenin are low.</a:t>
            </a:r>
          </a:p>
        </p:txBody>
      </p:sp>
    </p:spTree>
    <p:extLst>
      <p:ext uri="{BB962C8B-B14F-4D97-AF65-F5344CB8AC3E}">
        <p14:creationId xmlns:p14="http://schemas.microsoft.com/office/powerpoint/2010/main" val="2078918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0 alle 12.26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350" y="107950"/>
            <a:ext cx="4572000" cy="664210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81306" y="1444009"/>
            <a:ext cx="36585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(B) When cells are stimulated by secreted WNT molecules, the destruction complex is deactivated, β-catenin degradation does not occur, and cytoplasmic levels increase. β-Catenin translocates to the nucleus, where it binds to TCF, a transcription factor that activates several genes involved in the cell cycle.</a:t>
            </a:r>
          </a:p>
        </p:txBody>
      </p:sp>
    </p:spTree>
    <p:extLst>
      <p:ext uri="{BB962C8B-B14F-4D97-AF65-F5344CB8AC3E}">
        <p14:creationId xmlns:p14="http://schemas.microsoft.com/office/powerpoint/2010/main" val="2805791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0 alle 12.27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3200"/>
            <a:ext cx="4051300" cy="665480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98821" y="1464217"/>
            <a:ext cx="29530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(C) When APC is mutated or absent, the destruction of β-catenin cannot occur. β-Catenin translocates to the nucleus and coactivates genes that promote the cell cycle, and cells behave as if they are under constant stimulation by the WNT pathway. </a:t>
            </a:r>
          </a:p>
        </p:txBody>
      </p:sp>
    </p:spTree>
    <p:extLst>
      <p:ext uri="{BB962C8B-B14F-4D97-AF65-F5344CB8AC3E}">
        <p14:creationId xmlns:p14="http://schemas.microsoft.com/office/powerpoint/2010/main" val="4280235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7 alle 15.08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825500"/>
            <a:ext cx="71628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3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00497" y="751344"/>
            <a:ext cx="8591007" cy="5355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 err="1"/>
              <a:t>Self-Sufficiency</a:t>
            </a:r>
            <a:r>
              <a:rPr lang="it-IT" sz="2000" b="1" dirty="0"/>
              <a:t> in </a:t>
            </a:r>
            <a:r>
              <a:rPr lang="it-IT" sz="2000" b="1" dirty="0" err="1"/>
              <a:t>Growth</a:t>
            </a:r>
            <a:r>
              <a:rPr lang="it-IT" sz="2000" b="1" dirty="0"/>
              <a:t> </a:t>
            </a:r>
            <a:r>
              <a:rPr lang="it-IT" sz="2000" b="1" dirty="0" err="1"/>
              <a:t>Signals</a:t>
            </a:r>
            <a:endParaRPr lang="it-IT" sz="2000" dirty="0"/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self-sufficiency</a:t>
            </a:r>
            <a:r>
              <a:rPr lang="it-IT" dirty="0"/>
              <a:t> in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characterizes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stems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</a:t>
            </a:r>
            <a:r>
              <a:rPr lang="it-IT" b="1" dirty="0" err="1"/>
              <a:t>gain-of-function</a:t>
            </a:r>
            <a:r>
              <a:rPr lang="it-IT" b="1" dirty="0"/>
              <a:t> </a:t>
            </a:r>
            <a:r>
              <a:rPr lang="it-IT" b="1" dirty="0" err="1"/>
              <a:t>mutations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convert</a:t>
            </a:r>
            <a:r>
              <a:rPr lang="it-IT" b="1" dirty="0"/>
              <a:t> </a:t>
            </a:r>
            <a:r>
              <a:rPr lang="it-IT" b="1" dirty="0" err="1"/>
              <a:t>proto-oncogenes</a:t>
            </a:r>
            <a:r>
              <a:rPr lang="it-IT" b="1" dirty="0"/>
              <a:t> </a:t>
            </a:r>
            <a:r>
              <a:rPr lang="it-IT" b="1" dirty="0" err="1"/>
              <a:t>to</a:t>
            </a:r>
            <a:r>
              <a:rPr lang="it-IT" b="1" dirty="0"/>
              <a:t> </a:t>
            </a:r>
            <a:r>
              <a:rPr lang="it-IT" b="1" dirty="0" err="1"/>
              <a:t>oncogenes</a:t>
            </a:r>
            <a:r>
              <a:rPr lang="it-IT" dirty="0"/>
              <a:t>. </a:t>
            </a:r>
            <a:r>
              <a:rPr lang="it-IT" dirty="0" err="1"/>
              <a:t>Oncogenes</a:t>
            </a:r>
            <a:r>
              <a:rPr lang="it-IT" dirty="0"/>
              <a:t> </a:t>
            </a:r>
            <a:r>
              <a:rPr lang="it-IT" dirty="0" err="1"/>
              <a:t>encode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</a:t>
            </a:r>
            <a:r>
              <a:rPr lang="it-IT" dirty="0" err="1"/>
              <a:t>called</a:t>
            </a:r>
            <a:r>
              <a:rPr lang="it-IT" dirty="0"/>
              <a:t> </a:t>
            </a:r>
            <a:r>
              <a:rPr lang="it-IT" dirty="0" err="1"/>
              <a:t>oncoproteins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promote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, </a:t>
            </a:r>
            <a:r>
              <a:rPr lang="it-IT" dirty="0" err="1"/>
              <a:t>even</a:t>
            </a:r>
            <a:r>
              <a:rPr lang="it-IT" dirty="0"/>
              <a:t> in the </a:t>
            </a:r>
            <a:r>
              <a:rPr lang="it-IT" dirty="0" err="1"/>
              <a:t>absence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growth-promoting</a:t>
            </a:r>
            <a:r>
              <a:rPr lang="it-IT" dirty="0"/>
              <a:t> </a:t>
            </a:r>
            <a:r>
              <a:rPr lang="it-IT" dirty="0" err="1"/>
              <a:t>signals</a:t>
            </a:r>
            <a:r>
              <a:rPr lang="it-IT" dirty="0"/>
              <a:t>.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appreciate</a:t>
            </a:r>
            <a:r>
              <a:rPr lang="it-IT" dirty="0"/>
              <a:t>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oncogenes</a:t>
            </a:r>
            <a:r>
              <a:rPr lang="it-IT" dirty="0"/>
              <a:t> drive inappropriate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helpful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review</a:t>
            </a:r>
            <a:r>
              <a:rPr lang="it-IT" dirty="0"/>
              <a:t> </a:t>
            </a:r>
            <a:r>
              <a:rPr lang="it-IT" dirty="0" err="1"/>
              <a:t>briefly</a:t>
            </a:r>
            <a:r>
              <a:rPr lang="it-IT" dirty="0"/>
              <a:t> the </a:t>
            </a:r>
            <a:r>
              <a:rPr lang="it-IT" dirty="0" err="1"/>
              <a:t>sequence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events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characterize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proliferation</a:t>
            </a:r>
            <a:r>
              <a:rPr lang="it-IT" dirty="0"/>
              <a:t>. Under </a:t>
            </a:r>
            <a:r>
              <a:rPr lang="it-IT" dirty="0" err="1"/>
              <a:t>physiologic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,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proliferation</a:t>
            </a:r>
            <a:r>
              <a:rPr lang="it-IT" dirty="0"/>
              <a:t> can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readily</a:t>
            </a:r>
            <a:r>
              <a:rPr lang="it-IT" dirty="0"/>
              <a:t> </a:t>
            </a:r>
            <a:r>
              <a:rPr lang="it-IT" dirty="0" err="1"/>
              <a:t>resolved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the </a:t>
            </a:r>
            <a:r>
              <a:rPr lang="it-IT" dirty="0" err="1"/>
              <a:t>following</a:t>
            </a:r>
            <a:r>
              <a:rPr lang="it-IT" dirty="0"/>
              <a:t> </a:t>
            </a:r>
            <a:r>
              <a:rPr lang="it-IT" dirty="0" err="1"/>
              <a:t>steps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dirty="0" err="1"/>
              <a:t>1</a:t>
            </a:r>
            <a:r>
              <a:rPr lang="it-IT" dirty="0"/>
              <a:t>. </a:t>
            </a:r>
            <a:r>
              <a:rPr lang="it-IT" dirty="0" err="1"/>
              <a:t>Binding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a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receptor</a:t>
            </a:r>
            <a:r>
              <a:rPr lang="it-IT" dirty="0"/>
              <a:t> on the </a:t>
            </a:r>
            <a:r>
              <a:rPr lang="it-IT" dirty="0" err="1"/>
              <a:t>cell</a:t>
            </a:r>
            <a:r>
              <a:rPr lang="it-IT" dirty="0"/>
              <a:t> membrane</a:t>
            </a:r>
          </a:p>
          <a:p>
            <a:r>
              <a:rPr lang="it-IT" dirty="0"/>
              <a:t>    </a:t>
            </a:r>
            <a:r>
              <a:rPr lang="it-IT" dirty="0" err="1"/>
              <a:t>2</a:t>
            </a:r>
            <a:r>
              <a:rPr lang="it-IT" dirty="0"/>
              <a:t>. </a:t>
            </a:r>
            <a:r>
              <a:rPr lang="it-IT" dirty="0" err="1"/>
              <a:t>Transient</a:t>
            </a:r>
            <a:r>
              <a:rPr lang="it-IT" dirty="0"/>
              <a:t> and </a:t>
            </a:r>
            <a:r>
              <a:rPr lang="it-IT" dirty="0" err="1"/>
              <a:t>limited</a:t>
            </a:r>
            <a:r>
              <a:rPr lang="it-IT" dirty="0"/>
              <a:t> </a:t>
            </a: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</a:t>
            </a:r>
            <a:r>
              <a:rPr lang="it-IT" dirty="0" err="1"/>
              <a:t>receptor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in turn </a:t>
            </a:r>
            <a:r>
              <a:rPr lang="it-IT" dirty="0" err="1"/>
              <a:t>activates</a:t>
            </a:r>
            <a:r>
              <a:rPr lang="it-IT" dirty="0"/>
              <a:t>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signal-transducing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on the </a:t>
            </a:r>
            <a:r>
              <a:rPr lang="it-IT" dirty="0" err="1"/>
              <a:t>inner</a:t>
            </a:r>
            <a:r>
              <a:rPr lang="it-IT" dirty="0"/>
              <a:t> </a:t>
            </a:r>
            <a:r>
              <a:rPr lang="it-IT" dirty="0" err="1"/>
              <a:t>leaflet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plasma membrane</a:t>
            </a:r>
          </a:p>
          <a:p>
            <a:r>
              <a:rPr lang="it-IT" dirty="0"/>
              <a:t>    </a:t>
            </a:r>
            <a:r>
              <a:rPr lang="it-IT" dirty="0" err="1"/>
              <a:t>3</a:t>
            </a:r>
            <a:r>
              <a:rPr lang="it-IT" dirty="0"/>
              <a:t>. </a:t>
            </a:r>
            <a:r>
              <a:rPr lang="it-IT" dirty="0" err="1"/>
              <a:t>Transmission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transduced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across</a:t>
            </a:r>
            <a:r>
              <a:rPr lang="it-IT" dirty="0"/>
              <a:t> the </a:t>
            </a:r>
            <a:r>
              <a:rPr lang="it-IT" dirty="0" err="1"/>
              <a:t>cytosol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the </a:t>
            </a:r>
            <a:r>
              <a:rPr lang="it-IT" dirty="0" err="1"/>
              <a:t>nucleus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messengers</a:t>
            </a:r>
            <a:r>
              <a:rPr lang="it-IT" dirty="0"/>
              <a:t> or a </a:t>
            </a:r>
            <a:r>
              <a:rPr lang="it-IT" dirty="0" err="1"/>
              <a:t>cascade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transduction</a:t>
            </a:r>
            <a:r>
              <a:rPr lang="it-IT" dirty="0"/>
              <a:t> </a:t>
            </a:r>
            <a:r>
              <a:rPr lang="it-IT" dirty="0" err="1"/>
              <a:t>molecules</a:t>
            </a:r>
            <a:endParaRPr lang="it-IT" dirty="0"/>
          </a:p>
          <a:p>
            <a:r>
              <a:rPr lang="it-IT" dirty="0"/>
              <a:t>    </a:t>
            </a:r>
            <a:r>
              <a:rPr lang="it-IT" dirty="0" err="1"/>
              <a:t>4</a:t>
            </a:r>
            <a:r>
              <a:rPr lang="it-IT" dirty="0"/>
              <a:t>. </a:t>
            </a:r>
            <a:r>
              <a:rPr lang="it-IT" dirty="0" err="1"/>
              <a:t>Induction</a:t>
            </a:r>
            <a:r>
              <a:rPr lang="it-IT" dirty="0"/>
              <a:t> and </a:t>
            </a: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regulatory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initiate</a:t>
            </a:r>
            <a:r>
              <a:rPr lang="it-IT" dirty="0"/>
              <a:t> and </a:t>
            </a:r>
            <a:r>
              <a:rPr lang="it-IT" dirty="0" err="1"/>
              <a:t>regulate</a:t>
            </a:r>
            <a:r>
              <a:rPr lang="it-IT" dirty="0"/>
              <a:t> DNA </a:t>
            </a:r>
            <a:r>
              <a:rPr lang="it-IT" dirty="0" err="1"/>
              <a:t>transcription</a:t>
            </a:r>
            <a:r>
              <a:rPr lang="it-IT" dirty="0"/>
              <a:t> and the </a:t>
            </a:r>
            <a:r>
              <a:rPr lang="it-IT" dirty="0" err="1"/>
              <a:t>biosynthesis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cellular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needed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organelles</a:t>
            </a:r>
            <a:r>
              <a:rPr lang="it-IT" dirty="0"/>
              <a:t>, membrane </a:t>
            </a:r>
            <a:r>
              <a:rPr lang="it-IT" dirty="0" err="1"/>
              <a:t>components</a:t>
            </a:r>
            <a:r>
              <a:rPr lang="it-IT" dirty="0"/>
              <a:t>, and </a:t>
            </a:r>
            <a:r>
              <a:rPr lang="it-IT" dirty="0" err="1"/>
              <a:t>ribosomes</a:t>
            </a:r>
            <a:endParaRPr lang="it-IT" dirty="0"/>
          </a:p>
          <a:p>
            <a:r>
              <a:rPr lang="it-IT" dirty="0"/>
              <a:t>    </a:t>
            </a:r>
            <a:r>
              <a:rPr lang="it-IT" dirty="0" err="1"/>
              <a:t>5</a:t>
            </a:r>
            <a:r>
              <a:rPr lang="it-IT" dirty="0"/>
              <a:t>. Entry and </a:t>
            </a:r>
            <a:r>
              <a:rPr lang="it-IT" dirty="0" err="1"/>
              <a:t>progression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, </a:t>
            </a:r>
            <a:r>
              <a:rPr lang="it-IT" dirty="0" err="1"/>
              <a:t>resulting</a:t>
            </a:r>
            <a:r>
              <a:rPr lang="it-IT" dirty="0"/>
              <a:t> </a:t>
            </a:r>
            <a:r>
              <a:rPr lang="it-IT" dirty="0" err="1"/>
              <a:t>ultimately</a:t>
            </a:r>
            <a:r>
              <a:rPr lang="it-IT" dirty="0"/>
              <a:t> in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division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2234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50689" y="416008"/>
            <a:ext cx="8519653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 err="1"/>
              <a:t>Altered</a:t>
            </a:r>
            <a:r>
              <a:rPr lang="it-IT" sz="2400" b="1" dirty="0"/>
              <a:t> Cellular </a:t>
            </a:r>
            <a:r>
              <a:rPr lang="it-IT" sz="2400" b="1" dirty="0" err="1"/>
              <a:t>Metabolism</a:t>
            </a:r>
            <a:endParaRPr lang="it-IT" sz="2400" b="1" dirty="0"/>
          </a:p>
          <a:p>
            <a:endParaRPr lang="it-IT" sz="2400" b="1" dirty="0"/>
          </a:p>
          <a:p>
            <a:r>
              <a:rPr lang="it-IT" sz="2400" dirty="0" err="1"/>
              <a:t>Even</a:t>
            </a:r>
            <a:r>
              <a:rPr lang="it-IT" sz="2400" dirty="0"/>
              <a:t> in the </a:t>
            </a:r>
            <a:r>
              <a:rPr lang="it-IT" sz="2400" dirty="0" err="1"/>
              <a:t>presence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/>
              <a:t>ample</a:t>
            </a:r>
            <a:r>
              <a:rPr lang="it-IT" sz="2400" dirty="0"/>
              <a:t> </a:t>
            </a:r>
            <a:r>
              <a:rPr lang="it-IT" sz="2400" dirty="0" err="1"/>
              <a:t>oxygen</a:t>
            </a:r>
            <a:r>
              <a:rPr lang="it-IT" sz="2400" dirty="0"/>
              <a:t>, </a:t>
            </a:r>
            <a:r>
              <a:rPr lang="it-IT" sz="2400" dirty="0" err="1"/>
              <a:t>cancer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demonstrate</a:t>
            </a:r>
            <a:r>
              <a:rPr lang="it-IT" sz="2400" dirty="0"/>
              <a:t> a </a:t>
            </a:r>
            <a:r>
              <a:rPr lang="it-IT" sz="2400" dirty="0" err="1"/>
              <a:t>distinctive</a:t>
            </a:r>
            <a:r>
              <a:rPr lang="it-IT" sz="2400" dirty="0"/>
              <a:t> </a:t>
            </a:r>
            <a:r>
              <a:rPr lang="it-IT" sz="2400" dirty="0" err="1"/>
              <a:t>form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/>
              <a:t>cellular</a:t>
            </a:r>
            <a:r>
              <a:rPr lang="it-IT" sz="2400" dirty="0"/>
              <a:t> </a:t>
            </a:r>
            <a:r>
              <a:rPr lang="it-IT" sz="2400" dirty="0" err="1"/>
              <a:t>metabolism</a:t>
            </a:r>
            <a:r>
              <a:rPr lang="it-IT" sz="2400" dirty="0"/>
              <a:t> </a:t>
            </a:r>
            <a:r>
              <a:rPr lang="it-IT" sz="2400" dirty="0" err="1"/>
              <a:t>characterized</a:t>
            </a:r>
            <a:r>
              <a:rPr lang="it-IT" sz="2400" dirty="0"/>
              <a:t> </a:t>
            </a:r>
            <a:r>
              <a:rPr lang="it-IT" sz="2400" dirty="0" err="1"/>
              <a:t>by</a:t>
            </a:r>
            <a:r>
              <a:rPr lang="it-IT" sz="2400" dirty="0"/>
              <a:t> </a:t>
            </a:r>
            <a:r>
              <a:rPr lang="it-IT" sz="2400" b="1" dirty="0"/>
              <a:t>high </a:t>
            </a:r>
            <a:r>
              <a:rPr lang="it-IT" sz="2400" b="1" dirty="0" err="1"/>
              <a:t>levels</a:t>
            </a:r>
            <a:r>
              <a:rPr lang="it-IT" sz="2400" b="1" dirty="0"/>
              <a:t> </a:t>
            </a:r>
            <a:r>
              <a:rPr lang="it-IT" sz="2400" b="1" dirty="0" err="1"/>
              <a:t>of</a:t>
            </a:r>
            <a:r>
              <a:rPr lang="it-IT" sz="2400" b="1" dirty="0"/>
              <a:t> </a:t>
            </a:r>
            <a:r>
              <a:rPr lang="it-IT" sz="2400" b="1" dirty="0" err="1"/>
              <a:t>glucose</a:t>
            </a:r>
            <a:r>
              <a:rPr lang="it-IT" sz="2400" b="1" dirty="0"/>
              <a:t> </a:t>
            </a:r>
            <a:r>
              <a:rPr lang="it-IT" sz="2400" b="1" dirty="0" err="1"/>
              <a:t>uptake</a:t>
            </a:r>
            <a:r>
              <a:rPr lang="it-IT" sz="2400" b="1" dirty="0"/>
              <a:t> and </a:t>
            </a:r>
            <a:r>
              <a:rPr lang="it-IT" sz="2400" b="1" dirty="0" err="1"/>
              <a:t>increased</a:t>
            </a:r>
            <a:r>
              <a:rPr lang="it-IT" sz="2400" b="1" dirty="0"/>
              <a:t> </a:t>
            </a:r>
            <a:r>
              <a:rPr lang="it-IT" sz="2400" b="1" dirty="0" err="1"/>
              <a:t>conversion</a:t>
            </a:r>
            <a:r>
              <a:rPr lang="it-IT" sz="2400" b="1" dirty="0"/>
              <a:t> </a:t>
            </a:r>
            <a:r>
              <a:rPr lang="it-IT" sz="2400" b="1" dirty="0" err="1"/>
              <a:t>of</a:t>
            </a:r>
            <a:r>
              <a:rPr lang="it-IT" sz="2400" b="1" dirty="0"/>
              <a:t> </a:t>
            </a:r>
            <a:r>
              <a:rPr lang="it-IT" sz="2400" b="1" dirty="0" err="1"/>
              <a:t>glucose</a:t>
            </a:r>
            <a:r>
              <a:rPr lang="it-IT" sz="2400" b="1" dirty="0"/>
              <a:t> </a:t>
            </a:r>
            <a:r>
              <a:rPr lang="it-IT" sz="2400" b="1" dirty="0" err="1"/>
              <a:t>to</a:t>
            </a:r>
            <a:r>
              <a:rPr lang="it-IT" sz="2400" b="1" dirty="0"/>
              <a:t> </a:t>
            </a:r>
            <a:r>
              <a:rPr lang="it-IT" sz="2400" b="1" dirty="0" err="1"/>
              <a:t>lactose</a:t>
            </a:r>
            <a:r>
              <a:rPr lang="it-IT" sz="2400" b="1" dirty="0"/>
              <a:t> (</a:t>
            </a:r>
            <a:r>
              <a:rPr lang="it-IT" sz="2400" b="1" dirty="0" err="1"/>
              <a:t>fermentation</a:t>
            </a:r>
            <a:r>
              <a:rPr lang="it-IT" sz="2400" b="1" dirty="0"/>
              <a:t>) via the </a:t>
            </a:r>
            <a:r>
              <a:rPr lang="it-IT" sz="2400" b="1" dirty="0" err="1"/>
              <a:t>glycolytic</a:t>
            </a:r>
            <a:r>
              <a:rPr lang="it-IT" sz="2400" b="1" dirty="0"/>
              <a:t> </a:t>
            </a:r>
            <a:r>
              <a:rPr lang="it-IT" sz="2400" b="1" dirty="0" err="1"/>
              <a:t>pathway</a:t>
            </a:r>
            <a:r>
              <a:rPr lang="it-IT" sz="2400" b="1" dirty="0"/>
              <a:t>.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phenomenon</a:t>
            </a:r>
            <a:r>
              <a:rPr lang="it-IT" sz="2400" dirty="0"/>
              <a:t>, </a:t>
            </a:r>
            <a:r>
              <a:rPr lang="it-IT" sz="2400" dirty="0" err="1"/>
              <a:t>called</a:t>
            </a:r>
            <a:r>
              <a:rPr lang="it-IT" sz="2400" dirty="0"/>
              <a:t> the </a:t>
            </a:r>
            <a:r>
              <a:rPr lang="it-IT" sz="2400" b="1" dirty="0" err="1"/>
              <a:t>Warburg</a:t>
            </a:r>
            <a:r>
              <a:rPr lang="it-IT" sz="2400" b="1" dirty="0"/>
              <a:t> </a:t>
            </a:r>
            <a:r>
              <a:rPr lang="it-IT" sz="2400" b="1" dirty="0" err="1"/>
              <a:t>effect</a:t>
            </a:r>
            <a:r>
              <a:rPr lang="it-IT" sz="2400" b="1" dirty="0"/>
              <a:t> </a:t>
            </a:r>
            <a:r>
              <a:rPr lang="it-IT" sz="2400" dirty="0"/>
              <a:t>and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known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b="1" dirty="0" err="1"/>
              <a:t>aerobic</a:t>
            </a:r>
            <a:r>
              <a:rPr lang="it-IT" sz="2400" b="1" dirty="0"/>
              <a:t> </a:t>
            </a:r>
            <a:r>
              <a:rPr lang="it-IT" sz="2400" b="1" dirty="0" err="1"/>
              <a:t>glycolysis</a:t>
            </a:r>
            <a:r>
              <a:rPr lang="it-IT" sz="2400" dirty="0"/>
              <a:t>,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recognized</a:t>
            </a:r>
            <a:r>
              <a:rPr lang="it-IT" sz="2400" dirty="0"/>
              <a:t> for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years</a:t>
            </a:r>
            <a:r>
              <a:rPr lang="it-IT" sz="2400" dirty="0"/>
              <a:t> (</a:t>
            </a:r>
            <a:r>
              <a:rPr lang="it-IT" sz="2400" dirty="0" err="1"/>
              <a:t>indeed</a:t>
            </a:r>
            <a:r>
              <a:rPr lang="it-IT" sz="2400" dirty="0"/>
              <a:t>, Otto </a:t>
            </a:r>
            <a:r>
              <a:rPr lang="it-IT" sz="2400" dirty="0" err="1"/>
              <a:t>Warburg</a:t>
            </a:r>
            <a:r>
              <a:rPr lang="it-IT" sz="2400" dirty="0"/>
              <a:t> </a:t>
            </a:r>
            <a:r>
              <a:rPr lang="it-IT" sz="2400" dirty="0" err="1"/>
              <a:t>received</a:t>
            </a:r>
            <a:r>
              <a:rPr lang="it-IT" sz="2400" dirty="0"/>
              <a:t> the Nobel </a:t>
            </a:r>
            <a:r>
              <a:rPr lang="it-IT" sz="2400" dirty="0" err="1"/>
              <a:t>Prize</a:t>
            </a:r>
            <a:r>
              <a:rPr lang="it-IT" sz="2400" dirty="0"/>
              <a:t> in 1931 for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discovery</a:t>
            </a:r>
            <a:r>
              <a:rPr lang="it-IT" sz="2400" dirty="0"/>
              <a:t>). </a:t>
            </a:r>
          </a:p>
          <a:p>
            <a:r>
              <a:rPr lang="it-IT" sz="2400" dirty="0" err="1"/>
              <a:t>Clinically</a:t>
            </a:r>
            <a:r>
              <a:rPr lang="it-IT" sz="2400" dirty="0"/>
              <a:t>, the “</a:t>
            </a:r>
            <a:r>
              <a:rPr lang="it-IT" sz="2400" dirty="0" err="1"/>
              <a:t>glucose-hunger</a:t>
            </a:r>
            <a:r>
              <a:rPr lang="it-IT" sz="2400" dirty="0"/>
              <a:t>” of </a:t>
            </a:r>
            <a:r>
              <a:rPr lang="it-IT" sz="2400" dirty="0" err="1"/>
              <a:t>tumors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to </a:t>
            </a:r>
            <a:r>
              <a:rPr lang="it-IT" sz="2400" dirty="0" err="1"/>
              <a:t>visualize</a:t>
            </a:r>
            <a:r>
              <a:rPr lang="it-IT" sz="2400" dirty="0"/>
              <a:t> </a:t>
            </a:r>
            <a:r>
              <a:rPr lang="it-IT" sz="2400" dirty="0" err="1"/>
              <a:t>tumors</a:t>
            </a:r>
            <a:r>
              <a:rPr lang="it-IT" sz="2400" dirty="0"/>
              <a:t> via </a:t>
            </a:r>
            <a:r>
              <a:rPr lang="it-IT" sz="2400" dirty="0" err="1"/>
              <a:t>positron</a:t>
            </a:r>
            <a:r>
              <a:rPr lang="it-IT" sz="2400" dirty="0"/>
              <a:t> </a:t>
            </a:r>
            <a:r>
              <a:rPr lang="it-IT" sz="2400" dirty="0" err="1"/>
              <a:t>emission</a:t>
            </a:r>
            <a:r>
              <a:rPr lang="it-IT" sz="2400" dirty="0"/>
              <a:t> </a:t>
            </a:r>
            <a:r>
              <a:rPr lang="it-IT" sz="2400" dirty="0" err="1"/>
              <a:t>tomography</a:t>
            </a:r>
            <a:r>
              <a:rPr lang="it-IT" sz="2400" dirty="0"/>
              <a:t> (PET) scanning, in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patients</a:t>
            </a:r>
            <a:r>
              <a:rPr lang="it-IT" sz="2400" dirty="0"/>
              <a:t> are </a:t>
            </a:r>
            <a:r>
              <a:rPr lang="it-IT" sz="2400" dirty="0" err="1"/>
              <a:t>injected</a:t>
            </a:r>
            <a:r>
              <a:rPr lang="it-IT" sz="2400" dirty="0"/>
              <a:t> with 18F-fluorodeoxyglucose, a </a:t>
            </a:r>
            <a:r>
              <a:rPr lang="it-IT" sz="2400" dirty="0" err="1"/>
              <a:t>glucose</a:t>
            </a:r>
            <a:r>
              <a:rPr lang="it-IT" sz="2400" dirty="0"/>
              <a:t> derivative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preferentially</a:t>
            </a:r>
            <a:r>
              <a:rPr lang="it-IT" sz="2400" dirty="0"/>
              <a:t> </a:t>
            </a:r>
            <a:r>
              <a:rPr lang="it-IT" sz="2400" dirty="0" err="1"/>
              <a:t>taken</a:t>
            </a:r>
            <a:r>
              <a:rPr lang="it-IT" sz="2400" dirty="0"/>
              <a:t> up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tumor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(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well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normal</a:t>
            </a:r>
            <a:r>
              <a:rPr lang="it-IT" sz="2400" dirty="0"/>
              <a:t>, </a:t>
            </a:r>
            <a:r>
              <a:rPr lang="it-IT" sz="2400" dirty="0" err="1"/>
              <a:t>actively</a:t>
            </a:r>
            <a:r>
              <a:rPr lang="it-IT" sz="2400" dirty="0"/>
              <a:t> </a:t>
            </a:r>
            <a:r>
              <a:rPr lang="it-IT" sz="2400" dirty="0" err="1"/>
              <a:t>dividing</a:t>
            </a:r>
            <a:r>
              <a:rPr lang="it-IT" sz="2400" dirty="0"/>
              <a:t> </a:t>
            </a:r>
            <a:r>
              <a:rPr lang="it-IT" sz="2400" dirty="0" err="1"/>
              <a:t>tissues</a:t>
            </a:r>
            <a:r>
              <a:rPr lang="it-IT" sz="2400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the bone </a:t>
            </a:r>
            <a:r>
              <a:rPr lang="it-IT" sz="2400" dirty="0" err="1"/>
              <a:t>marrow</a:t>
            </a:r>
            <a:r>
              <a:rPr lang="it-IT" sz="2400" dirty="0"/>
              <a:t>). </a:t>
            </a:r>
            <a:r>
              <a:rPr lang="it-IT" sz="2400" dirty="0" err="1"/>
              <a:t>Most</a:t>
            </a:r>
            <a:r>
              <a:rPr lang="it-IT" sz="2400" dirty="0"/>
              <a:t> </a:t>
            </a:r>
            <a:r>
              <a:rPr lang="it-IT" sz="2400" dirty="0" err="1"/>
              <a:t>tumors</a:t>
            </a:r>
            <a:r>
              <a:rPr lang="it-IT" sz="2400" dirty="0"/>
              <a:t> are </a:t>
            </a:r>
            <a:r>
              <a:rPr lang="it-IT" sz="2400" dirty="0" err="1"/>
              <a:t>PET-positive</a:t>
            </a:r>
            <a:r>
              <a:rPr lang="it-IT" sz="2400" dirty="0"/>
              <a:t>, and </a:t>
            </a:r>
            <a:r>
              <a:rPr lang="it-IT" sz="2400" dirty="0" err="1"/>
              <a:t>rapidly</a:t>
            </a:r>
            <a:r>
              <a:rPr lang="it-IT" sz="2400" dirty="0"/>
              <a:t> </a:t>
            </a:r>
            <a:r>
              <a:rPr lang="it-IT" sz="2400" dirty="0" err="1"/>
              <a:t>growing</a:t>
            </a:r>
            <a:r>
              <a:rPr lang="it-IT" sz="2400" dirty="0"/>
              <a:t> </a:t>
            </a:r>
            <a:r>
              <a:rPr lang="it-IT" sz="2400" dirty="0" err="1"/>
              <a:t>ones</a:t>
            </a:r>
            <a:r>
              <a:rPr lang="it-IT" sz="2400" dirty="0"/>
              <a:t> are </a:t>
            </a:r>
            <a:r>
              <a:rPr lang="it-IT" sz="2400" dirty="0" err="1"/>
              <a:t>markedly</a:t>
            </a:r>
            <a:r>
              <a:rPr lang="it-IT" sz="2400" dirty="0"/>
              <a:t> so.</a:t>
            </a:r>
          </a:p>
        </p:txBody>
      </p:sp>
    </p:spTree>
    <p:extLst>
      <p:ext uri="{BB962C8B-B14F-4D97-AF65-F5344CB8AC3E}">
        <p14:creationId xmlns:p14="http://schemas.microsoft.com/office/powerpoint/2010/main" val="1525974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EC35F1F-F658-2842-96E5-ED1D315F6422}"/>
              </a:ext>
            </a:extLst>
          </p:cNvPr>
          <p:cNvSpPr/>
          <p:nvPr/>
        </p:nvSpPr>
        <p:spPr>
          <a:xfrm>
            <a:off x="1973943" y="364876"/>
            <a:ext cx="84182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answer</a:t>
            </a:r>
            <a:r>
              <a:rPr lang="it-IT" sz="2400" dirty="0"/>
              <a:t> to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riddle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simple</a:t>
            </a:r>
            <a:r>
              <a:rPr lang="it-IT" sz="2400" dirty="0"/>
              <a:t>: </a:t>
            </a:r>
            <a:r>
              <a:rPr lang="it-IT" sz="2400" b="1" dirty="0" err="1"/>
              <a:t>Aerobic</a:t>
            </a:r>
            <a:r>
              <a:rPr lang="it-IT" sz="2400" b="1" dirty="0"/>
              <a:t> </a:t>
            </a:r>
            <a:r>
              <a:rPr lang="it-IT" sz="2400" b="1" dirty="0" err="1"/>
              <a:t>glycolysis</a:t>
            </a:r>
            <a:r>
              <a:rPr lang="it-IT" sz="2400" b="1" dirty="0"/>
              <a:t> </a:t>
            </a:r>
            <a:r>
              <a:rPr lang="it-IT" sz="2400" b="1" dirty="0" err="1"/>
              <a:t>provides</a:t>
            </a:r>
            <a:r>
              <a:rPr lang="it-IT" sz="2400" b="1" dirty="0"/>
              <a:t> </a:t>
            </a:r>
            <a:r>
              <a:rPr lang="it-IT" sz="2400" b="1" dirty="0" err="1"/>
              <a:t>rapidly</a:t>
            </a:r>
            <a:r>
              <a:rPr lang="it-IT" sz="2400" b="1" dirty="0"/>
              <a:t> </a:t>
            </a:r>
            <a:r>
              <a:rPr lang="it-IT" sz="2400" b="1" dirty="0" err="1"/>
              <a:t>dividing</a:t>
            </a:r>
            <a:r>
              <a:rPr lang="it-IT" sz="2400" b="1" dirty="0"/>
              <a:t> </a:t>
            </a:r>
            <a:r>
              <a:rPr lang="it-IT" sz="2400" b="1" dirty="0" err="1"/>
              <a:t>tumor</a:t>
            </a:r>
            <a:r>
              <a:rPr lang="it-IT" sz="2400" b="1" dirty="0"/>
              <a:t> </a:t>
            </a:r>
            <a:r>
              <a:rPr lang="it-IT" sz="2400" b="1" dirty="0" err="1"/>
              <a:t>cells</a:t>
            </a:r>
            <a:r>
              <a:rPr lang="it-IT" sz="2400" b="1" dirty="0"/>
              <a:t> with </a:t>
            </a:r>
            <a:r>
              <a:rPr lang="it-IT" sz="2400" b="1" dirty="0" err="1"/>
              <a:t>metabolic</a:t>
            </a:r>
            <a:r>
              <a:rPr lang="it-IT" sz="2400" b="1" dirty="0"/>
              <a:t> </a:t>
            </a:r>
            <a:r>
              <a:rPr lang="it-IT" sz="2400" b="1" dirty="0" err="1"/>
              <a:t>intermediates</a:t>
            </a:r>
            <a:r>
              <a:rPr lang="it-IT" sz="2400" b="1" dirty="0"/>
              <a:t> </a:t>
            </a:r>
            <a:r>
              <a:rPr lang="it-IT" sz="2400" b="1" dirty="0" err="1"/>
              <a:t>that</a:t>
            </a:r>
            <a:r>
              <a:rPr lang="it-IT" sz="2400" b="1" dirty="0"/>
              <a:t> are </a:t>
            </a:r>
            <a:r>
              <a:rPr lang="it-IT" sz="2400" b="1" dirty="0" err="1"/>
              <a:t>needed</a:t>
            </a:r>
            <a:r>
              <a:rPr lang="it-IT" sz="2400" b="1" dirty="0"/>
              <a:t> for the </a:t>
            </a:r>
            <a:r>
              <a:rPr lang="it-IT" sz="2400" b="1" dirty="0" err="1"/>
              <a:t>synthesis</a:t>
            </a:r>
            <a:r>
              <a:rPr lang="it-IT" sz="2400" b="1" dirty="0"/>
              <a:t> of </a:t>
            </a:r>
            <a:r>
              <a:rPr lang="it-IT" sz="2400" b="1" dirty="0" err="1"/>
              <a:t>cellular</a:t>
            </a:r>
            <a:r>
              <a:rPr lang="it-IT" sz="2400" b="1" dirty="0"/>
              <a:t> </a:t>
            </a:r>
            <a:r>
              <a:rPr lang="it-IT" sz="2400" b="1" dirty="0" err="1"/>
              <a:t>components</a:t>
            </a:r>
            <a:r>
              <a:rPr lang="it-IT" sz="2400" b="1" dirty="0"/>
              <a:t>, </a:t>
            </a:r>
            <a:r>
              <a:rPr lang="it-IT" sz="2400" b="1" dirty="0" err="1"/>
              <a:t>whereas</a:t>
            </a:r>
            <a:r>
              <a:rPr lang="it-IT" sz="2400" b="1" dirty="0"/>
              <a:t> </a:t>
            </a:r>
            <a:r>
              <a:rPr lang="it-IT" sz="2400" b="1" dirty="0" err="1"/>
              <a:t>mitochondrial</a:t>
            </a:r>
            <a:r>
              <a:rPr lang="it-IT" sz="2400" b="1" dirty="0"/>
              <a:t> </a:t>
            </a:r>
            <a:r>
              <a:rPr lang="it-IT" sz="2400" b="1" dirty="0" err="1"/>
              <a:t>oxidative</a:t>
            </a:r>
            <a:r>
              <a:rPr lang="it-IT" sz="2400" b="1" dirty="0"/>
              <a:t> </a:t>
            </a:r>
            <a:r>
              <a:rPr lang="it-IT" sz="2400" b="1" dirty="0" err="1"/>
              <a:t>phosphorylation</a:t>
            </a:r>
            <a:r>
              <a:rPr lang="it-IT" sz="2400" b="1" dirty="0"/>
              <a:t> </a:t>
            </a:r>
            <a:r>
              <a:rPr lang="it-IT" sz="2400" b="1" dirty="0" err="1"/>
              <a:t>does</a:t>
            </a:r>
            <a:r>
              <a:rPr lang="it-IT" sz="2400" b="1" dirty="0"/>
              <a:t> </a:t>
            </a:r>
            <a:r>
              <a:rPr lang="it-IT" sz="2400" b="1" dirty="0" err="1"/>
              <a:t>not</a:t>
            </a:r>
            <a:r>
              <a:rPr lang="it-IT" sz="2400" b="1" dirty="0"/>
              <a:t>. </a:t>
            </a:r>
          </a:p>
          <a:p>
            <a:r>
              <a:rPr lang="it-IT" sz="2400" dirty="0"/>
              <a:t>The </a:t>
            </a:r>
            <a:r>
              <a:rPr lang="it-IT" sz="2400" dirty="0" err="1"/>
              <a:t>reason</a:t>
            </a:r>
            <a:r>
              <a:rPr lang="it-IT" sz="2400" dirty="0"/>
              <a:t> </a:t>
            </a:r>
            <a:r>
              <a:rPr lang="it-IT" sz="2400" dirty="0" err="1"/>
              <a:t>growing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rely</a:t>
            </a:r>
            <a:r>
              <a:rPr lang="it-IT" sz="2400" dirty="0"/>
              <a:t> on </a:t>
            </a:r>
            <a:r>
              <a:rPr lang="it-IT" sz="2400" dirty="0" err="1"/>
              <a:t>aerobic</a:t>
            </a:r>
            <a:r>
              <a:rPr lang="it-IT" sz="2400" dirty="0"/>
              <a:t> </a:t>
            </a:r>
            <a:r>
              <a:rPr lang="it-IT" sz="2400" dirty="0" err="1"/>
              <a:t>glycolysis</a:t>
            </a:r>
            <a:r>
              <a:rPr lang="it-IT" sz="2400" dirty="0"/>
              <a:t> </a:t>
            </a:r>
            <a:r>
              <a:rPr lang="it-IT" sz="2400" dirty="0" err="1"/>
              <a:t>becomes</a:t>
            </a:r>
            <a:r>
              <a:rPr lang="it-IT" sz="2400" dirty="0"/>
              <a:t> </a:t>
            </a:r>
            <a:r>
              <a:rPr lang="it-IT" sz="2400" dirty="0" err="1"/>
              <a:t>readily</a:t>
            </a:r>
            <a:r>
              <a:rPr lang="it-IT" sz="2400" dirty="0"/>
              <a:t> </a:t>
            </a:r>
            <a:r>
              <a:rPr lang="it-IT" sz="2400" dirty="0" err="1"/>
              <a:t>apparent</a:t>
            </a:r>
            <a:r>
              <a:rPr lang="it-IT" sz="2400" dirty="0"/>
              <a:t> </a:t>
            </a: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one</a:t>
            </a:r>
            <a:r>
              <a:rPr lang="it-IT" sz="2400" dirty="0"/>
              <a:t> </a:t>
            </a:r>
            <a:r>
              <a:rPr lang="it-IT" sz="2400" dirty="0" err="1"/>
              <a:t>considers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 </a:t>
            </a:r>
            <a:r>
              <a:rPr lang="it-IT" sz="2400" dirty="0" err="1"/>
              <a:t>growing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a </a:t>
            </a:r>
            <a:r>
              <a:rPr lang="it-IT" sz="2400" dirty="0" err="1"/>
              <a:t>strict</a:t>
            </a:r>
            <a:r>
              <a:rPr lang="it-IT" sz="2400" dirty="0"/>
              <a:t> </a:t>
            </a:r>
            <a:r>
              <a:rPr lang="it-IT" sz="2400" dirty="0" err="1"/>
              <a:t>biosynthetic</a:t>
            </a:r>
            <a:r>
              <a:rPr lang="it-IT" sz="2400" dirty="0"/>
              <a:t> </a:t>
            </a:r>
            <a:r>
              <a:rPr lang="it-IT" sz="2400" dirty="0" err="1"/>
              <a:t>requirement</a:t>
            </a:r>
            <a:r>
              <a:rPr lang="it-IT" sz="2400" dirty="0"/>
              <a:t>; </a:t>
            </a:r>
            <a:r>
              <a:rPr lang="it-IT" sz="2400" dirty="0" err="1"/>
              <a:t>it</a:t>
            </a:r>
            <a:r>
              <a:rPr lang="it-IT" sz="2400" dirty="0"/>
              <a:t> must duplicate </a:t>
            </a:r>
            <a:r>
              <a:rPr lang="it-IT" sz="2400" dirty="0" err="1"/>
              <a:t>all</a:t>
            </a:r>
            <a:r>
              <a:rPr lang="it-IT" sz="2400" dirty="0"/>
              <a:t> of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cellular</a:t>
            </a:r>
            <a:r>
              <a:rPr lang="it-IT" sz="2400" dirty="0"/>
              <a:t> </a:t>
            </a:r>
            <a:r>
              <a:rPr lang="it-IT" sz="2400" dirty="0" err="1"/>
              <a:t>components</a:t>
            </a:r>
            <a:r>
              <a:rPr lang="it-IT" sz="2400" dirty="0"/>
              <a:t>—DNA, RNA, </a:t>
            </a:r>
            <a:r>
              <a:rPr lang="it-IT" sz="2400" dirty="0" err="1"/>
              <a:t>proteins</a:t>
            </a:r>
            <a:r>
              <a:rPr lang="it-IT" sz="2400" dirty="0"/>
              <a:t>, </a:t>
            </a:r>
            <a:r>
              <a:rPr lang="it-IT" sz="2400" dirty="0" err="1"/>
              <a:t>lipid</a:t>
            </a:r>
            <a:r>
              <a:rPr lang="it-IT" sz="2400" dirty="0"/>
              <a:t>, and </a:t>
            </a:r>
            <a:r>
              <a:rPr lang="it-IT" sz="2400" dirty="0" err="1"/>
              <a:t>organelles</a:t>
            </a:r>
            <a:r>
              <a:rPr lang="it-IT" sz="2400" dirty="0"/>
              <a:t>—</a:t>
            </a:r>
            <a:r>
              <a:rPr lang="it-IT" sz="2400" dirty="0" err="1"/>
              <a:t>before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can divide and produce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daughter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. </a:t>
            </a:r>
            <a:r>
              <a:rPr lang="it-IT" sz="2400" dirty="0" err="1"/>
              <a:t>While</a:t>
            </a:r>
            <a:r>
              <a:rPr lang="it-IT" sz="2400" dirty="0"/>
              <a:t> </a:t>
            </a:r>
            <a:r>
              <a:rPr lang="it-IT" sz="2400" dirty="0" err="1"/>
              <a:t>oxidative</a:t>
            </a:r>
            <a:r>
              <a:rPr lang="it-IT" sz="2400" dirty="0"/>
              <a:t> </a:t>
            </a:r>
            <a:r>
              <a:rPr lang="it-IT" sz="2400" dirty="0" err="1"/>
              <a:t>phosphorylation</a:t>
            </a:r>
            <a:r>
              <a:rPr lang="it-IT" sz="2400" dirty="0"/>
              <a:t> </a:t>
            </a:r>
            <a:r>
              <a:rPr lang="it-IT" sz="2400" dirty="0" err="1"/>
              <a:t>yields</a:t>
            </a:r>
            <a:r>
              <a:rPr lang="it-IT" sz="2400" dirty="0"/>
              <a:t> </a:t>
            </a:r>
            <a:r>
              <a:rPr lang="it-IT" sz="2400" dirty="0" err="1"/>
              <a:t>abundant</a:t>
            </a:r>
            <a:r>
              <a:rPr lang="it-IT" sz="2400" dirty="0"/>
              <a:t> ATP,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fails</a:t>
            </a:r>
            <a:r>
              <a:rPr lang="it-IT" sz="2400" dirty="0"/>
              <a:t> to produce </a:t>
            </a:r>
            <a:r>
              <a:rPr lang="it-IT" sz="2400" dirty="0" err="1"/>
              <a:t>any</a:t>
            </a:r>
            <a:r>
              <a:rPr lang="it-IT" sz="2400" dirty="0"/>
              <a:t> carbon </a:t>
            </a:r>
            <a:r>
              <a:rPr lang="it-IT" sz="2400" dirty="0" err="1"/>
              <a:t>moieties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can be </a:t>
            </a:r>
            <a:r>
              <a:rPr lang="it-IT" sz="2400" dirty="0" err="1"/>
              <a:t>used</a:t>
            </a:r>
            <a:r>
              <a:rPr lang="it-IT" sz="2400" dirty="0"/>
              <a:t> to </a:t>
            </a:r>
            <a:r>
              <a:rPr lang="it-IT" sz="2400" dirty="0" err="1"/>
              <a:t>build</a:t>
            </a:r>
            <a:r>
              <a:rPr lang="it-IT" sz="2400" dirty="0"/>
              <a:t> the </a:t>
            </a:r>
            <a:r>
              <a:rPr lang="it-IT" sz="2400" dirty="0" err="1"/>
              <a:t>cellular</a:t>
            </a:r>
            <a:r>
              <a:rPr lang="it-IT" sz="2400" dirty="0"/>
              <a:t> </a:t>
            </a:r>
            <a:r>
              <a:rPr lang="it-IT" sz="2400" dirty="0" err="1"/>
              <a:t>components</a:t>
            </a:r>
            <a:r>
              <a:rPr lang="it-IT" sz="2400" dirty="0"/>
              <a:t> </a:t>
            </a:r>
            <a:r>
              <a:rPr lang="it-IT" sz="2400" dirty="0" err="1"/>
              <a:t>needed</a:t>
            </a:r>
            <a:r>
              <a:rPr lang="it-IT" sz="2400" dirty="0"/>
              <a:t> for </a:t>
            </a:r>
            <a:r>
              <a:rPr lang="it-IT" sz="2400" dirty="0" err="1"/>
              <a:t>growth</a:t>
            </a:r>
            <a:r>
              <a:rPr lang="it-IT" sz="2400" dirty="0"/>
              <a:t> (</a:t>
            </a:r>
            <a:r>
              <a:rPr lang="it-IT" sz="2400" dirty="0" err="1"/>
              <a:t>proteins</a:t>
            </a:r>
            <a:r>
              <a:rPr lang="it-IT" sz="2400" dirty="0"/>
              <a:t>, </a:t>
            </a:r>
            <a:r>
              <a:rPr lang="it-IT" sz="2400" dirty="0" err="1"/>
              <a:t>lipids</a:t>
            </a:r>
            <a:r>
              <a:rPr lang="it-IT" sz="2400" dirty="0"/>
              <a:t>, and </a:t>
            </a:r>
            <a:r>
              <a:rPr lang="it-IT" sz="2400" dirty="0" err="1"/>
              <a:t>nucleic</a:t>
            </a:r>
            <a:r>
              <a:rPr lang="it-IT" sz="2400" dirty="0"/>
              <a:t> </a:t>
            </a:r>
            <a:r>
              <a:rPr lang="it-IT" sz="2400" dirty="0" err="1"/>
              <a:t>acids</a:t>
            </a:r>
            <a:r>
              <a:rPr lang="it-IT" sz="2400" dirty="0"/>
              <a:t>). </a:t>
            </a:r>
            <a:r>
              <a:rPr lang="it-IT" sz="2400" dirty="0" err="1"/>
              <a:t>Even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are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actively</a:t>
            </a:r>
            <a:r>
              <a:rPr lang="it-IT" sz="2400" dirty="0"/>
              <a:t> </a:t>
            </a:r>
            <a:r>
              <a:rPr lang="it-IT" sz="2400" dirty="0" err="1"/>
              <a:t>growing</a:t>
            </a:r>
            <a:r>
              <a:rPr lang="it-IT" sz="2400" dirty="0"/>
              <a:t> must shunt some </a:t>
            </a:r>
            <a:r>
              <a:rPr lang="it-IT" sz="2400" dirty="0" err="1"/>
              <a:t>metabolic</a:t>
            </a:r>
            <a:r>
              <a:rPr lang="it-IT" sz="2400" dirty="0"/>
              <a:t> </a:t>
            </a:r>
            <a:r>
              <a:rPr lang="it-IT" sz="2400" dirty="0" err="1"/>
              <a:t>intermediates</a:t>
            </a:r>
            <a:r>
              <a:rPr lang="it-IT" sz="2400" dirty="0"/>
              <a:t> </a:t>
            </a:r>
            <a:r>
              <a:rPr lang="it-IT" sz="2400" dirty="0" err="1"/>
              <a:t>away</a:t>
            </a:r>
            <a:r>
              <a:rPr lang="it-IT" sz="2400" dirty="0"/>
              <a:t> from </a:t>
            </a:r>
            <a:r>
              <a:rPr lang="it-IT" sz="2400" dirty="0" err="1"/>
              <a:t>oxidative</a:t>
            </a:r>
            <a:r>
              <a:rPr lang="it-IT" sz="2400" dirty="0"/>
              <a:t> </a:t>
            </a:r>
            <a:r>
              <a:rPr lang="it-IT" sz="2400" dirty="0" err="1"/>
              <a:t>phosphorylation</a:t>
            </a:r>
            <a:r>
              <a:rPr lang="it-IT" sz="2400" dirty="0"/>
              <a:t> in </a:t>
            </a:r>
            <a:r>
              <a:rPr lang="it-IT" sz="2400" dirty="0" err="1"/>
              <a:t>order</a:t>
            </a:r>
            <a:r>
              <a:rPr lang="it-IT" sz="2400" dirty="0"/>
              <a:t> to </a:t>
            </a:r>
            <a:r>
              <a:rPr lang="it-IT" sz="2400" dirty="0" err="1"/>
              <a:t>synthesize</a:t>
            </a:r>
            <a:r>
              <a:rPr lang="it-IT" sz="2400" dirty="0"/>
              <a:t> </a:t>
            </a:r>
            <a:r>
              <a:rPr lang="it-IT" sz="2400" dirty="0" err="1"/>
              <a:t>macromolecules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are </a:t>
            </a:r>
            <a:r>
              <a:rPr lang="it-IT" sz="2400" dirty="0" err="1"/>
              <a:t>needed</a:t>
            </a:r>
            <a:r>
              <a:rPr lang="it-IT" sz="2400" dirty="0"/>
              <a:t> for </a:t>
            </a:r>
            <a:r>
              <a:rPr lang="it-IT" sz="2400" dirty="0" err="1"/>
              <a:t>cellular</a:t>
            </a:r>
            <a:r>
              <a:rPr lang="it-IT" sz="2400" dirty="0"/>
              <a:t> </a:t>
            </a:r>
            <a:r>
              <a:rPr lang="it-IT" sz="2400" dirty="0" err="1"/>
              <a:t>maintenance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779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6072" y="655160"/>
            <a:ext cx="85587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/>
              <a:t>Metabolic</a:t>
            </a:r>
            <a:r>
              <a:rPr lang="it-IT" sz="2000" b="1" dirty="0"/>
              <a:t> </a:t>
            </a:r>
            <a:r>
              <a:rPr lang="it-IT" sz="2000" b="1" dirty="0" err="1"/>
              <a:t>reprogramming</a:t>
            </a:r>
            <a:r>
              <a:rPr lang="it-IT" sz="2000" b="1" dirty="0"/>
              <a:t> </a:t>
            </a:r>
            <a:r>
              <a:rPr lang="it-IT" sz="2000" b="1" dirty="0" err="1"/>
              <a:t>is</a:t>
            </a:r>
            <a:r>
              <a:rPr lang="it-IT" sz="2000" b="1" dirty="0"/>
              <a:t> </a:t>
            </a:r>
            <a:r>
              <a:rPr lang="it-IT" sz="2000" b="1" dirty="0" err="1"/>
              <a:t>produced</a:t>
            </a:r>
            <a:r>
              <a:rPr lang="it-IT" sz="2000" b="1" dirty="0"/>
              <a:t> </a:t>
            </a:r>
            <a:r>
              <a:rPr lang="it-IT" sz="2000" b="1" dirty="0" err="1"/>
              <a:t>by</a:t>
            </a:r>
            <a:r>
              <a:rPr lang="it-IT" sz="2000" b="1" dirty="0"/>
              <a:t> </a:t>
            </a:r>
            <a:r>
              <a:rPr lang="it-IT" sz="2000" b="1" dirty="0" err="1"/>
              <a:t>signaling</a:t>
            </a:r>
            <a:r>
              <a:rPr lang="it-IT" sz="2000" b="1" dirty="0"/>
              <a:t> </a:t>
            </a:r>
            <a:r>
              <a:rPr lang="it-IT" sz="2000" b="1" dirty="0" err="1"/>
              <a:t>cascades</a:t>
            </a:r>
            <a:r>
              <a:rPr lang="it-IT" sz="2000" b="1" dirty="0"/>
              <a:t> downstream </a:t>
            </a:r>
            <a:r>
              <a:rPr lang="it-IT" sz="2000" b="1" dirty="0" err="1"/>
              <a:t>of</a:t>
            </a:r>
            <a:r>
              <a:rPr lang="it-IT" sz="2000" b="1" dirty="0"/>
              <a:t> </a:t>
            </a:r>
            <a:r>
              <a:rPr lang="it-IT" sz="2000" b="1" dirty="0" err="1"/>
              <a:t>growth</a:t>
            </a:r>
            <a:r>
              <a:rPr lang="it-IT" sz="2000" b="1" dirty="0"/>
              <a:t> </a:t>
            </a:r>
            <a:r>
              <a:rPr lang="it-IT" sz="2000" b="1" dirty="0" err="1"/>
              <a:t>factor</a:t>
            </a:r>
            <a:r>
              <a:rPr lang="it-IT" sz="2000" b="1" dirty="0"/>
              <a:t> </a:t>
            </a:r>
            <a:r>
              <a:rPr lang="it-IT" sz="2000" b="1" dirty="0" err="1"/>
              <a:t>receptors</a:t>
            </a:r>
            <a:r>
              <a:rPr lang="it-IT" sz="2000" dirty="0"/>
              <a:t>, the </a:t>
            </a:r>
            <a:r>
              <a:rPr lang="it-IT" sz="2000" dirty="0" err="1"/>
              <a:t>very</a:t>
            </a:r>
            <a:r>
              <a:rPr lang="it-IT" sz="2000" dirty="0"/>
              <a:t> </a:t>
            </a:r>
            <a:r>
              <a:rPr lang="it-IT" sz="2000" dirty="0" err="1"/>
              <a:t>same</a:t>
            </a:r>
            <a:r>
              <a:rPr lang="it-IT" sz="2000" dirty="0"/>
              <a:t> </a:t>
            </a:r>
            <a:r>
              <a:rPr lang="it-IT" sz="2000" dirty="0" err="1"/>
              <a:t>pathways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are </a:t>
            </a:r>
            <a:r>
              <a:rPr lang="it-IT" sz="2000" dirty="0" err="1"/>
              <a:t>deregulated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mutations</a:t>
            </a:r>
            <a:r>
              <a:rPr lang="it-IT" sz="2000" dirty="0"/>
              <a:t> in </a:t>
            </a:r>
            <a:r>
              <a:rPr lang="it-IT" sz="2000" dirty="0" err="1"/>
              <a:t>oncogenes</a:t>
            </a:r>
            <a:r>
              <a:rPr lang="it-IT" sz="2000" dirty="0"/>
              <a:t> and </a:t>
            </a:r>
            <a:r>
              <a:rPr lang="it-IT" sz="2000" dirty="0" err="1"/>
              <a:t>tumors</a:t>
            </a:r>
            <a:r>
              <a:rPr lang="it-IT" sz="2000" dirty="0"/>
              <a:t> </a:t>
            </a:r>
            <a:r>
              <a:rPr lang="it-IT" sz="2000" dirty="0" err="1"/>
              <a:t>suppressor</a:t>
            </a:r>
            <a:r>
              <a:rPr lang="it-IT" sz="2000" dirty="0"/>
              <a:t> </a:t>
            </a:r>
            <a:r>
              <a:rPr lang="it-IT" sz="2000" dirty="0" err="1"/>
              <a:t>genes</a:t>
            </a:r>
            <a:r>
              <a:rPr lang="it-IT" sz="2000" dirty="0"/>
              <a:t> in </a:t>
            </a:r>
            <a:r>
              <a:rPr lang="it-IT" sz="2000" dirty="0" err="1"/>
              <a:t>cancers</a:t>
            </a:r>
            <a:r>
              <a:rPr lang="it-IT" sz="2000" dirty="0"/>
              <a:t>. </a:t>
            </a:r>
            <a:r>
              <a:rPr lang="it-IT" sz="2000" dirty="0" err="1"/>
              <a:t>Thus</a:t>
            </a:r>
            <a:r>
              <a:rPr lang="it-IT" sz="2000" dirty="0"/>
              <a:t>, </a:t>
            </a:r>
            <a:r>
              <a:rPr lang="it-IT" sz="2000" dirty="0" err="1"/>
              <a:t>whereas</a:t>
            </a:r>
            <a:r>
              <a:rPr lang="it-IT" sz="2000" dirty="0"/>
              <a:t> in </a:t>
            </a:r>
            <a:r>
              <a:rPr lang="it-IT" sz="2000" dirty="0" err="1"/>
              <a:t>rapidly</a:t>
            </a:r>
            <a:r>
              <a:rPr lang="it-IT" sz="2000" dirty="0"/>
              <a:t> </a:t>
            </a:r>
            <a:r>
              <a:rPr lang="it-IT" sz="2000" dirty="0" err="1"/>
              <a:t>dividing</a:t>
            </a:r>
            <a:r>
              <a:rPr lang="it-IT" sz="2000" dirty="0"/>
              <a:t> </a:t>
            </a:r>
            <a:r>
              <a:rPr lang="it-IT" sz="2000" dirty="0" err="1"/>
              <a:t>normal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aerobic</a:t>
            </a:r>
            <a:r>
              <a:rPr lang="it-IT" sz="2000" dirty="0"/>
              <a:t> </a:t>
            </a:r>
            <a:r>
              <a:rPr lang="it-IT" sz="2000" dirty="0" err="1"/>
              <a:t>glycolysis</a:t>
            </a:r>
            <a:r>
              <a:rPr lang="it-IT" sz="2000" dirty="0"/>
              <a:t> </a:t>
            </a:r>
            <a:r>
              <a:rPr lang="it-IT" sz="2000" dirty="0" err="1"/>
              <a:t>ceases</a:t>
            </a:r>
            <a:r>
              <a:rPr lang="it-IT" sz="2000" dirty="0"/>
              <a:t> </a:t>
            </a:r>
            <a:r>
              <a:rPr lang="it-IT" sz="2000" dirty="0" err="1"/>
              <a:t>when</a:t>
            </a:r>
            <a:r>
              <a:rPr lang="it-IT" sz="2000" dirty="0"/>
              <a:t> the </a:t>
            </a:r>
            <a:r>
              <a:rPr lang="it-IT" sz="2000" dirty="0" err="1"/>
              <a:t>tissue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no </a:t>
            </a:r>
            <a:r>
              <a:rPr lang="it-IT" sz="2000" dirty="0" err="1"/>
              <a:t>longer</a:t>
            </a:r>
            <a:r>
              <a:rPr lang="it-IT" sz="2000" dirty="0"/>
              <a:t> </a:t>
            </a:r>
            <a:r>
              <a:rPr lang="it-IT" sz="2000" dirty="0" err="1"/>
              <a:t>growing</a:t>
            </a:r>
            <a:r>
              <a:rPr lang="it-IT" sz="2000" dirty="0"/>
              <a:t>, in </a:t>
            </a:r>
            <a:r>
              <a:rPr lang="it-IT" sz="2000" dirty="0" err="1"/>
              <a:t>cancer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reprogramming</a:t>
            </a:r>
            <a:r>
              <a:rPr lang="it-IT" sz="2000" dirty="0"/>
              <a:t> </a:t>
            </a:r>
            <a:r>
              <a:rPr lang="it-IT" sz="2000" dirty="0" err="1"/>
              <a:t>persists</a:t>
            </a:r>
            <a:r>
              <a:rPr lang="it-IT" sz="2000" dirty="0"/>
              <a:t> due </a:t>
            </a:r>
            <a:r>
              <a:rPr lang="it-IT" sz="2000" dirty="0" err="1"/>
              <a:t>to</a:t>
            </a:r>
            <a:r>
              <a:rPr lang="it-IT" sz="2000" dirty="0"/>
              <a:t> the </a:t>
            </a:r>
            <a:r>
              <a:rPr lang="it-IT" sz="2000" dirty="0" err="1"/>
              <a:t>action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oncogenes</a:t>
            </a:r>
            <a:r>
              <a:rPr lang="it-IT" sz="2000" dirty="0"/>
              <a:t> and the loss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suppressor</a:t>
            </a:r>
            <a:r>
              <a:rPr lang="it-IT" sz="2000" dirty="0"/>
              <a:t> gene </a:t>
            </a:r>
            <a:r>
              <a:rPr lang="it-IT" sz="2000" dirty="0" err="1"/>
              <a:t>function</a:t>
            </a:r>
            <a:r>
              <a:rPr lang="it-IT" sz="2000" dirty="0"/>
              <a:t>. </a:t>
            </a:r>
            <a:r>
              <a:rPr lang="it-IT" sz="2000" dirty="0" err="1"/>
              <a:t>important</a:t>
            </a:r>
            <a:r>
              <a:rPr lang="it-IT" sz="2000" dirty="0"/>
              <a:t> </a:t>
            </a:r>
            <a:r>
              <a:rPr lang="it-IT" sz="2000" dirty="0" err="1"/>
              <a:t>points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cross-talk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dirty="0" err="1"/>
              <a:t>pro–growth</a:t>
            </a:r>
            <a:r>
              <a:rPr lang="it-IT" sz="2000" dirty="0"/>
              <a:t> </a:t>
            </a:r>
            <a:r>
              <a:rPr lang="it-IT" sz="2000" dirty="0" err="1"/>
              <a:t>signaling</a:t>
            </a:r>
            <a:r>
              <a:rPr lang="it-IT" sz="2000" dirty="0"/>
              <a:t> </a:t>
            </a:r>
            <a:r>
              <a:rPr lang="it-IT" sz="2000" dirty="0" err="1"/>
              <a:t>factors</a:t>
            </a:r>
            <a:r>
              <a:rPr lang="it-IT" sz="2000" dirty="0"/>
              <a:t> and </a:t>
            </a:r>
            <a:r>
              <a:rPr lang="it-IT" sz="2000" dirty="0" err="1"/>
              <a:t>cellular</a:t>
            </a:r>
            <a:r>
              <a:rPr lang="it-IT" sz="2000" dirty="0"/>
              <a:t> </a:t>
            </a:r>
            <a:r>
              <a:rPr lang="it-IT" sz="2000" dirty="0" err="1"/>
              <a:t>metabolism</a:t>
            </a:r>
            <a:r>
              <a:rPr lang="it-IT" sz="2000" dirty="0"/>
              <a:t>:</a:t>
            </a:r>
          </a:p>
          <a:p>
            <a:endParaRPr lang="it-IT" sz="2000" dirty="0"/>
          </a:p>
          <a:p>
            <a:r>
              <a:rPr lang="it-IT" sz="2000" dirty="0"/>
              <a:t>    </a:t>
            </a:r>
            <a:r>
              <a:rPr lang="it-IT" sz="2000" b="1" dirty="0" err="1"/>
              <a:t>Growth</a:t>
            </a:r>
            <a:r>
              <a:rPr lang="it-IT" sz="2000" b="1" dirty="0"/>
              <a:t> </a:t>
            </a:r>
            <a:r>
              <a:rPr lang="it-IT" sz="2000" b="1" dirty="0" err="1"/>
              <a:t>factor</a:t>
            </a:r>
            <a:r>
              <a:rPr lang="it-IT" sz="2000" b="1" dirty="0"/>
              <a:t> </a:t>
            </a:r>
            <a:r>
              <a:rPr lang="it-IT" sz="2000" b="1" dirty="0" err="1"/>
              <a:t>receptor</a:t>
            </a:r>
            <a:r>
              <a:rPr lang="it-IT" sz="2000" b="1" dirty="0"/>
              <a:t> </a:t>
            </a:r>
            <a:r>
              <a:rPr lang="it-IT" sz="2000" b="1" dirty="0" err="1"/>
              <a:t>signaling</a:t>
            </a:r>
            <a:r>
              <a:rPr lang="it-IT" sz="2000" b="1" dirty="0"/>
              <a:t>.</a:t>
            </a:r>
            <a:r>
              <a:rPr lang="it-IT" sz="2000" dirty="0"/>
              <a:t> In </a:t>
            </a:r>
            <a:r>
              <a:rPr lang="it-IT" sz="2000" dirty="0" err="1"/>
              <a:t>addition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transmitting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</a:t>
            </a:r>
            <a:r>
              <a:rPr lang="it-IT" sz="2000" dirty="0" err="1"/>
              <a:t>signals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the </a:t>
            </a:r>
            <a:r>
              <a:rPr lang="it-IT" sz="2000" dirty="0" err="1"/>
              <a:t>nucleus</a:t>
            </a:r>
            <a:r>
              <a:rPr lang="it-IT" sz="2000" dirty="0"/>
              <a:t>, </a:t>
            </a:r>
            <a:r>
              <a:rPr lang="it-IT" sz="2000" dirty="0" err="1"/>
              <a:t>signals</a:t>
            </a:r>
            <a:r>
              <a:rPr lang="it-IT" sz="2000" dirty="0"/>
              <a:t> </a:t>
            </a:r>
            <a:r>
              <a:rPr lang="it-IT" sz="2000" dirty="0" err="1"/>
              <a:t>from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</a:t>
            </a:r>
            <a:r>
              <a:rPr lang="it-IT" sz="2000" dirty="0" err="1"/>
              <a:t>receptors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influence</a:t>
            </a:r>
            <a:r>
              <a:rPr lang="it-IT" sz="2000" dirty="0"/>
              <a:t> </a:t>
            </a:r>
            <a:r>
              <a:rPr lang="it-IT" sz="2000" dirty="0" err="1"/>
              <a:t>metabolism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upregulating</a:t>
            </a:r>
            <a:r>
              <a:rPr lang="it-IT" sz="2000" dirty="0"/>
              <a:t> </a:t>
            </a:r>
            <a:r>
              <a:rPr lang="it-IT" sz="2000" dirty="0" err="1"/>
              <a:t>glucose</a:t>
            </a:r>
            <a:r>
              <a:rPr lang="it-IT" sz="2000" dirty="0"/>
              <a:t> </a:t>
            </a:r>
            <a:r>
              <a:rPr lang="it-IT" sz="2000" dirty="0" err="1"/>
              <a:t>uptake</a:t>
            </a:r>
            <a:r>
              <a:rPr lang="it-IT" sz="2000" dirty="0"/>
              <a:t> and </a:t>
            </a:r>
            <a:r>
              <a:rPr lang="it-IT" sz="2000" dirty="0" err="1"/>
              <a:t>inhibiting</a:t>
            </a:r>
            <a:r>
              <a:rPr lang="it-IT" sz="2000" dirty="0"/>
              <a:t> the </a:t>
            </a:r>
            <a:r>
              <a:rPr lang="it-IT" sz="2000" dirty="0" err="1"/>
              <a:t>activity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pyruvate</a:t>
            </a:r>
            <a:r>
              <a:rPr lang="it-IT" sz="2000" dirty="0"/>
              <a:t> </a:t>
            </a:r>
            <a:r>
              <a:rPr lang="it-IT" sz="2000" dirty="0" err="1"/>
              <a:t>kinase</a:t>
            </a:r>
            <a:r>
              <a:rPr lang="it-IT" sz="2000" dirty="0"/>
              <a:t>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catalyzes</a:t>
            </a:r>
            <a:r>
              <a:rPr lang="it-IT" sz="2000" dirty="0"/>
              <a:t> the last </a:t>
            </a:r>
            <a:r>
              <a:rPr lang="it-IT" sz="2000" dirty="0" err="1"/>
              <a:t>step</a:t>
            </a:r>
            <a:r>
              <a:rPr lang="it-IT" sz="2000" dirty="0"/>
              <a:t> in the </a:t>
            </a:r>
            <a:r>
              <a:rPr lang="it-IT" sz="2000" dirty="0" err="1"/>
              <a:t>glycolytic</a:t>
            </a:r>
            <a:r>
              <a:rPr lang="it-IT" sz="2000" dirty="0"/>
              <a:t> </a:t>
            </a:r>
            <a:r>
              <a:rPr lang="it-IT" sz="2000" dirty="0" err="1"/>
              <a:t>pathway</a:t>
            </a:r>
            <a:r>
              <a:rPr lang="it-IT" sz="2000" dirty="0"/>
              <a:t>, the </a:t>
            </a:r>
            <a:r>
              <a:rPr lang="it-IT" sz="2000" dirty="0" err="1"/>
              <a:t>conversion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phosphoenolpyruvate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pyruvate</a:t>
            </a:r>
            <a:r>
              <a:rPr lang="it-IT" sz="2000" dirty="0"/>
              <a:t>.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creates</a:t>
            </a:r>
            <a:r>
              <a:rPr lang="it-IT" sz="2000" dirty="0"/>
              <a:t> a </a:t>
            </a:r>
            <a:r>
              <a:rPr lang="it-IT" sz="2000" dirty="0" err="1"/>
              <a:t>damming</a:t>
            </a:r>
            <a:r>
              <a:rPr lang="it-IT" sz="2000" dirty="0"/>
              <a:t> </a:t>
            </a:r>
            <a:r>
              <a:rPr lang="it-IT" sz="2000" dirty="0" err="1"/>
              <a:t>effect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leads</a:t>
            </a:r>
            <a:r>
              <a:rPr lang="it-IT" sz="2000" dirty="0"/>
              <a:t> to the </a:t>
            </a:r>
            <a:r>
              <a:rPr lang="it-IT" sz="2000" dirty="0" err="1"/>
              <a:t>buildup</a:t>
            </a:r>
            <a:r>
              <a:rPr lang="it-IT" sz="2000" dirty="0"/>
              <a:t> of </a:t>
            </a:r>
            <a:r>
              <a:rPr lang="it-IT" sz="2000" dirty="0" err="1"/>
              <a:t>upstream</a:t>
            </a:r>
            <a:r>
              <a:rPr lang="it-IT" sz="2000" dirty="0"/>
              <a:t> </a:t>
            </a:r>
            <a:r>
              <a:rPr lang="it-IT" sz="2000" dirty="0" err="1"/>
              <a:t>glycolytic</a:t>
            </a:r>
            <a:r>
              <a:rPr lang="it-IT" sz="2000" dirty="0"/>
              <a:t> </a:t>
            </a:r>
            <a:r>
              <a:rPr lang="it-IT" sz="2000" dirty="0" err="1"/>
              <a:t>intermediates</a:t>
            </a:r>
            <a:r>
              <a:rPr lang="it-IT" sz="2000" dirty="0"/>
              <a:t>, </a:t>
            </a:r>
            <a:r>
              <a:rPr lang="it-IT" sz="2000" dirty="0" err="1"/>
              <a:t>which</a:t>
            </a:r>
            <a:r>
              <a:rPr lang="it-IT" sz="2000" dirty="0"/>
              <a:t> are </a:t>
            </a:r>
            <a:r>
              <a:rPr lang="it-IT" sz="2000" dirty="0" err="1"/>
              <a:t>siphoned</a:t>
            </a:r>
            <a:r>
              <a:rPr lang="it-IT" sz="2000" dirty="0"/>
              <a:t> off for </a:t>
            </a:r>
            <a:r>
              <a:rPr lang="it-IT" sz="2000" dirty="0" err="1"/>
              <a:t>synthesis</a:t>
            </a:r>
            <a:r>
              <a:rPr lang="it-IT" sz="2000" dirty="0"/>
              <a:t> of DNA, RNA, and </a:t>
            </a:r>
            <a:r>
              <a:rPr lang="it-IT" sz="2000" dirty="0" err="1"/>
              <a:t>protein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571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D4F15DA-3F9A-1948-B8DC-8488A0436B05}"/>
              </a:ext>
            </a:extLst>
          </p:cNvPr>
          <p:cNvSpPr/>
          <p:nvPr/>
        </p:nvSpPr>
        <p:spPr>
          <a:xfrm>
            <a:off x="2148114" y="1028344"/>
            <a:ext cx="80989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sz="2400" b="1" dirty="0"/>
              <a:t>RAS </a:t>
            </a:r>
            <a:r>
              <a:rPr lang="it-IT" sz="2400" b="1" dirty="0" err="1"/>
              <a:t>signaling</a:t>
            </a:r>
            <a:r>
              <a:rPr lang="it-IT" sz="2400" b="1" dirty="0"/>
              <a:t>. </a:t>
            </a:r>
            <a:r>
              <a:rPr lang="it-IT" sz="2400" dirty="0" err="1"/>
              <a:t>Signals</a:t>
            </a:r>
            <a:r>
              <a:rPr lang="it-IT" sz="2400" dirty="0"/>
              <a:t> downstream of RAS </a:t>
            </a:r>
            <a:r>
              <a:rPr lang="it-IT" sz="2400" dirty="0" err="1"/>
              <a:t>upregulate</a:t>
            </a:r>
            <a:r>
              <a:rPr lang="it-IT" sz="2400" dirty="0"/>
              <a:t> the </a:t>
            </a:r>
            <a:r>
              <a:rPr lang="it-IT" sz="2400" dirty="0" err="1"/>
              <a:t>activity</a:t>
            </a:r>
            <a:r>
              <a:rPr lang="it-IT" sz="2400" dirty="0"/>
              <a:t> of </a:t>
            </a:r>
            <a:r>
              <a:rPr lang="it-IT" sz="2400" dirty="0" err="1"/>
              <a:t>glucose</a:t>
            </a:r>
            <a:r>
              <a:rPr lang="it-IT" sz="2400" dirty="0"/>
              <a:t> </a:t>
            </a:r>
            <a:r>
              <a:rPr lang="it-IT" sz="2400" dirty="0" err="1"/>
              <a:t>transporters</a:t>
            </a:r>
            <a:r>
              <a:rPr lang="it-IT" sz="2400" dirty="0"/>
              <a:t> and multiple </a:t>
            </a:r>
            <a:r>
              <a:rPr lang="it-IT" sz="2400" dirty="0" err="1"/>
              <a:t>glycolytic</a:t>
            </a:r>
            <a:r>
              <a:rPr lang="it-IT" sz="2400" dirty="0"/>
              <a:t> </a:t>
            </a:r>
            <a:r>
              <a:rPr lang="it-IT" sz="2400" dirty="0" err="1"/>
              <a:t>enzymes</a:t>
            </a:r>
            <a:r>
              <a:rPr lang="it-IT" sz="2400" dirty="0"/>
              <a:t>, </a:t>
            </a:r>
            <a:r>
              <a:rPr lang="it-IT" sz="2400" dirty="0" err="1"/>
              <a:t>thus</a:t>
            </a:r>
            <a:r>
              <a:rPr lang="it-IT" sz="2400" dirty="0"/>
              <a:t> </a:t>
            </a:r>
            <a:r>
              <a:rPr lang="it-IT" sz="2400" dirty="0" err="1"/>
              <a:t>increasing</a:t>
            </a:r>
            <a:r>
              <a:rPr lang="it-IT" sz="2400" dirty="0"/>
              <a:t> </a:t>
            </a:r>
            <a:r>
              <a:rPr lang="it-IT" sz="2400" dirty="0" err="1"/>
              <a:t>glycolysis</a:t>
            </a:r>
            <a:r>
              <a:rPr lang="it-IT" sz="2400" dirty="0"/>
              <a:t>; </a:t>
            </a:r>
            <a:r>
              <a:rPr lang="it-IT" sz="2400" dirty="0" err="1"/>
              <a:t>promote</a:t>
            </a:r>
            <a:r>
              <a:rPr lang="it-IT" sz="2400" dirty="0"/>
              <a:t> </a:t>
            </a:r>
            <a:r>
              <a:rPr lang="it-IT" sz="2400" dirty="0" err="1"/>
              <a:t>shunting</a:t>
            </a:r>
            <a:r>
              <a:rPr lang="it-IT" sz="2400" dirty="0"/>
              <a:t> of </a:t>
            </a:r>
            <a:r>
              <a:rPr lang="it-IT" sz="2400" dirty="0" err="1"/>
              <a:t>mitochondrial</a:t>
            </a:r>
            <a:r>
              <a:rPr lang="it-IT" sz="2400" dirty="0"/>
              <a:t> </a:t>
            </a:r>
            <a:r>
              <a:rPr lang="it-IT" sz="2400" dirty="0" err="1"/>
              <a:t>intermediates</a:t>
            </a:r>
            <a:r>
              <a:rPr lang="it-IT" sz="2400" dirty="0"/>
              <a:t> to </a:t>
            </a:r>
            <a:r>
              <a:rPr lang="it-IT" sz="2400" dirty="0" err="1"/>
              <a:t>pathways</a:t>
            </a:r>
            <a:r>
              <a:rPr lang="it-IT" sz="2400" dirty="0"/>
              <a:t> </a:t>
            </a:r>
            <a:r>
              <a:rPr lang="it-IT" sz="2400" dirty="0" err="1"/>
              <a:t>leading</a:t>
            </a:r>
            <a:r>
              <a:rPr lang="it-IT" sz="2400" dirty="0"/>
              <a:t> to </a:t>
            </a:r>
            <a:r>
              <a:rPr lang="it-IT" sz="2400" dirty="0" err="1"/>
              <a:t>lipid</a:t>
            </a:r>
            <a:r>
              <a:rPr lang="it-IT" sz="2400" dirty="0"/>
              <a:t> </a:t>
            </a:r>
            <a:r>
              <a:rPr lang="it-IT" sz="2400" dirty="0" err="1"/>
              <a:t>biosynthesis</a:t>
            </a:r>
            <a:r>
              <a:rPr lang="it-IT" sz="2400" dirty="0"/>
              <a:t>; and </a:t>
            </a:r>
            <a:r>
              <a:rPr lang="it-IT" sz="2400" dirty="0" err="1"/>
              <a:t>stimulate</a:t>
            </a:r>
            <a:r>
              <a:rPr lang="it-IT" sz="2400" dirty="0"/>
              <a:t> </a:t>
            </a:r>
            <a:r>
              <a:rPr lang="it-IT" sz="2400" dirty="0" err="1"/>
              <a:t>factors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are </a:t>
            </a:r>
            <a:r>
              <a:rPr lang="it-IT" sz="2400" dirty="0" err="1"/>
              <a:t>required</a:t>
            </a:r>
            <a:r>
              <a:rPr lang="it-IT" sz="2400" dirty="0"/>
              <a:t> for </a:t>
            </a:r>
            <a:r>
              <a:rPr lang="it-IT" sz="2400" dirty="0" err="1"/>
              <a:t>protein</a:t>
            </a:r>
            <a:r>
              <a:rPr lang="it-IT" sz="2400" dirty="0"/>
              <a:t> </a:t>
            </a:r>
            <a:r>
              <a:rPr lang="it-IT" sz="2400" dirty="0" err="1"/>
              <a:t>synthesis</a:t>
            </a:r>
            <a:r>
              <a:rPr lang="it-IT" sz="2400" dirty="0"/>
              <a:t>.</a:t>
            </a:r>
          </a:p>
          <a:p>
            <a:r>
              <a:rPr lang="it-IT" sz="2400" dirty="0"/>
              <a:t>    </a:t>
            </a:r>
            <a:r>
              <a:rPr lang="it-IT" sz="2400" b="1" dirty="0"/>
              <a:t>MYC</a:t>
            </a:r>
            <a:r>
              <a:rPr lang="it-IT" sz="2400" dirty="0"/>
              <a:t>.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mentioned</a:t>
            </a:r>
            <a:r>
              <a:rPr lang="it-IT" sz="2400" dirty="0"/>
              <a:t> </a:t>
            </a:r>
            <a:r>
              <a:rPr lang="it-IT" sz="2400" dirty="0" err="1"/>
              <a:t>earlier</a:t>
            </a:r>
            <a:r>
              <a:rPr lang="it-IT" sz="2400" dirty="0"/>
              <a:t>, pro-</a:t>
            </a:r>
            <a:r>
              <a:rPr lang="it-IT" sz="2400" dirty="0" err="1"/>
              <a:t>growth</a:t>
            </a:r>
            <a:r>
              <a:rPr lang="it-IT" sz="2400" dirty="0"/>
              <a:t> </a:t>
            </a:r>
            <a:r>
              <a:rPr lang="it-IT" sz="2400" dirty="0" err="1"/>
              <a:t>pathways</a:t>
            </a:r>
            <a:r>
              <a:rPr lang="it-IT" sz="2400" dirty="0"/>
              <a:t> </a:t>
            </a:r>
            <a:r>
              <a:rPr lang="it-IT" sz="2400" dirty="0" err="1"/>
              <a:t>upregulate</a:t>
            </a:r>
            <a:r>
              <a:rPr lang="it-IT" sz="2400" dirty="0"/>
              <a:t> </a:t>
            </a:r>
            <a:r>
              <a:rPr lang="it-IT" sz="2400" dirty="0" err="1"/>
              <a:t>expression</a:t>
            </a:r>
            <a:r>
              <a:rPr lang="it-IT" sz="2400" dirty="0"/>
              <a:t> of the </a:t>
            </a:r>
            <a:r>
              <a:rPr lang="it-IT" sz="2400" dirty="0" err="1"/>
              <a:t>transcription</a:t>
            </a:r>
            <a:r>
              <a:rPr lang="it-IT" sz="2400" dirty="0"/>
              <a:t> </a:t>
            </a:r>
            <a:r>
              <a:rPr lang="it-IT" sz="2400" dirty="0" err="1"/>
              <a:t>factor</a:t>
            </a:r>
            <a:r>
              <a:rPr lang="it-IT" sz="2400" dirty="0"/>
              <a:t> MYC,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drives</a:t>
            </a:r>
            <a:r>
              <a:rPr lang="it-IT" sz="2400" dirty="0"/>
              <a:t> </a:t>
            </a:r>
            <a:r>
              <a:rPr lang="it-IT" sz="2400" dirty="0" err="1"/>
              <a:t>changes</a:t>
            </a:r>
            <a:r>
              <a:rPr lang="it-IT" sz="2400" dirty="0"/>
              <a:t> in gene </a:t>
            </a:r>
            <a:r>
              <a:rPr lang="it-IT" sz="2400" dirty="0" err="1"/>
              <a:t>expression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support</a:t>
            </a:r>
            <a:r>
              <a:rPr lang="it-IT" sz="2400" dirty="0"/>
              <a:t> </a:t>
            </a:r>
            <a:r>
              <a:rPr lang="it-IT" sz="2400" dirty="0" err="1"/>
              <a:t>anabolic</a:t>
            </a:r>
            <a:r>
              <a:rPr lang="it-IT" sz="2400" dirty="0"/>
              <a:t> </a:t>
            </a:r>
            <a:r>
              <a:rPr lang="it-IT" sz="2400" dirty="0" err="1"/>
              <a:t>metabolism</a:t>
            </a:r>
            <a:r>
              <a:rPr lang="it-IT" sz="2400" dirty="0"/>
              <a:t> and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growth</a:t>
            </a:r>
            <a:r>
              <a:rPr lang="it-IT" sz="2400" dirty="0"/>
              <a:t>. </a:t>
            </a:r>
            <a:r>
              <a:rPr lang="it-IT" sz="2400" dirty="0" err="1"/>
              <a:t>Among</a:t>
            </a:r>
            <a:r>
              <a:rPr lang="it-IT" sz="2400" dirty="0"/>
              <a:t> the MYC-</a:t>
            </a:r>
            <a:r>
              <a:rPr lang="it-IT" sz="2400" dirty="0" err="1"/>
              <a:t>regulated</a:t>
            </a:r>
            <a:r>
              <a:rPr lang="it-IT" sz="2400" dirty="0"/>
              <a:t> </a:t>
            </a:r>
            <a:r>
              <a:rPr lang="it-IT" sz="2400" dirty="0" err="1"/>
              <a:t>genes</a:t>
            </a:r>
            <a:r>
              <a:rPr lang="it-IT" sz="2400" dirty="0"/>
              <a:t> are </a:t>
            </a:r>
            <a:r>
              <a:rPr lang="it-IT" sz="2400" dirty="0" err="1"/>
              <a:t>those</a:t>
            </a:r>
            <a:r>
              <a:rPr lang="it-IT" sz="2400" dirty="0"/>
              <a:t> for </a:t>
            </a:r>
            <a:r>
              <a:rPr lang="it-IT" sz="2400" dirty="0" err="1"/>
              <a:t>several</a:t>
            </a:r>
            <a:r>
              <a:rPr lang="it-IT" sz="2400" dirty="0"/>
              <a:t> </a:t>
            </a:r>
            <a:r>
              <a:rPr lang="it-IT" sz="2400" dirty="0" err="1"/>
              <a:t>glycolytic</a:t>
            </a:r>
            <a:r>
              <a:rPr lang="it-IT" sz="2400" dirty="0"/>
              <a:t> </a:t>
            </a:r>
            <a:r>
              <a:rPr lang="it-IT" sz="2400" dirty="0" err="1"/>
              <a:t>enzymes</a:t>
            </a:r>
            <a:r>
              <a:rPr lang="it-IT" sz="2400" dirty="0"/>
              <a:t> and </a:t>
            </a:r>
            <a:r>
              <a:rPr lang="it-IT" sz="2400" dirty="0" err="1"/>
              <a:t>glutaminase</a:t>
            </a:r>
            <a:r>
              <a:rPr lang="it-IT" sz="2400" dirty="0"/>
              <a:t>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required</a:t>
            </a:r>
            <a:r>
              <a:rPr lang="it-IT" sz="2400" dirty="0"/>
              <a:t> for </a:t>
            </a:r>
            <a:r>
              <a:rPr lang="it-IT" sz="2400" dirty="0" err="1"/>
              <a:t>mitochondrial</a:t>
            </a:r>
            <a:r>
              <a:rPr lang="it-IT" sz="2400" dirty="0"/>
              <a:t> </a:t>
            </a:r>
            <a:r>
              <a:rPr lang="it-IT" sz="2400" dirty="0" err="1"/>
              <a:t>utilization</a:t>
            </a:r>
            <a:r>
              <a:rPr lang="it-IT" sz="2400" dirty="0"/>
              <a:t> of </a:t>
            </a:r>
            <a:r>
              <a:rPr lang="it-IT" sz="2400" dirty="0" err="1"/>
              <a:t>glutamine</a:t>
            </a:r>
            <a:r>
              <a:rPr lang="it-IT" sz="2400" dirty="0"/>
              <a:t>, a </a:t>
            </a:r>
            <a:r>
              <a:rPr lang="it-IT" sz="2400" dirty="0" err="1"/>
              <a:t>key</a:t>
            </a:r>
            <a:r>
              <a:rPr lang="it-IT" sz="2400" dirty="0"/>
              <a:t> source of carbon </a:t>
            </a:r>
            <a:r>
              <a:rPr lang="it-IT" sz="2400" dirty="0" err="1"/>
              <a:t>moieties</a:t>
            </a:r>
            <a:r>
              <a:rPr lang="it-IT" sz="2400" dirty="0"/>
              <a:t> </a:t>
            </a:r>
            <a:r>
              <a:rPr lang="it-IT" sz="2400" dirty="0" err="1"/>
              <a:t>needed</a:t>
            </a:r>
            <a:r>
              <a:rPr lang="it-IT" sz="2400" dirty="0"/>
              <a:t> for </a:t>
            </a:r>
            <a:r>
              <a:rPr lang="it-IT" sz="2400" dirty="0" err="1"/>
              <a:t>biosynthesis</a:t>
            </a:r>
            <a:r>
              <a:rPr lang="it-IT" sz="2400" dirty="0"/>
              <a:t> of </a:t>
            </a:r>
            <a:r>
              <a:rPr lang="it-IT" sz="2400" dirty="0" err="1"/>
              <a:t>cellular</a:t>
            </a:r>
            <a:r>
              <a:rPr lang="it-IT" sz="2400" dirty="0"/>
              <a:t> building </a:t>
            </a:r>
            <a:r>
              <a:rPr lang="it-IT" sz="2400" dirty="0" err="1"/>
              <a:t>blocks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762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0 alle 12.29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90" y="2196828"/>
            <a:ext cx="7732821" cy="466117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53318" y="165503"/>
            <a:ext cx="89146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Metabolism</a:t>
            </a:r>
            <a:r>
              <a:rPr lang="it-IT" b="1" dirty="0"/>
              <a:t> and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growth</a:t>
            </a:r>
            <a:r>
              <a:rPr lang="it-IT" b="1" dirty="0"/>
              <a:t>. </a:t>
            </a:r>
            <a:r>
              <a:rPr lang="it-IT" dirty="0" err="1"/>
              <a:t>Quiescent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rely</a:t>
            </a:r>
            <a:r>
              <a:rPr lang="it-IT" dirty="0"/>
              <a:t> </a:t>
            </a:r>
            <a:r>
              <a:rPr lang="it-IT" dirty="0" err="1"/>
              <a:t>mainly</a:t>
            </a:r>
            <a:r>
              <a:rPr lang="it-IT" dirty="0"/>
              <a:t> on the </a:t>
            </a:r>
            <a:r>
              <a:rPr lang="it-IT" dirty="0" err="1"/>
              <a:t>Krebs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ATP production;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starved</a:t>
            </a:r>
            <a:r>
              <a:rPr lang="it-IT" dirty="0"/>
              <a:t>, </a:t>
            </a:r>
            <a:r>
              <a:rPr lang="it-IT" dirty="0" err="1"/>
              <a:t>autophagy</a:t>
            </a:r>
            <a:r>
              <a:rPr lang="it-IT" dirty="0"/>
              <a:t> (</a:t>
            </a:r>
            <a:r>
              <a:rPr lang="it-IT" dirty="0" err="1"/>
              <a:t>self-eating</a:t>
            </a:r>
            <a:r>
              <a:rPr lang="it-IT" dirty="0"/>
              <a:t>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a source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fuel</a:t>
            </a:r>
            <a:r>
              <a:rPr lang="it-IT" dirty="0"/>
              <a:t>.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stimulated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,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markedly</a:t>
            </a:r>
            <a:r>
              <a:rPr lang="it-IT" dirty="0"/>
              <a:t> </a:t>
            </a:r>
            <a:r>
              <a:rPr lang="it-IT" dirty="0" err="1"/>
              <a:t>upregulate</a:t>
            </a:r>
            <a:r>
              <a:rPr lang="it-IT" dirty="0"/>
              <a:t> </a:t>
            </a:r>
            <a:r>
              <a:rPr lang="it-IT" dirty="0" err="1"/>
              <a:t>glucose</a:t>
            </a:r>
            <a:r>
              <a:rPr lang="it-IT" dirty="0"/>
              <a:t> and </a:t>
            </a:r>
            <a:r>
              <a:rPr lang="it-IT" dirty="0" err="1"/>
              <a:t>glutamine</a:t>
            </a:r>
            <a:r>
              <a:rPr lang="it-IT" dirty="0"/>
              <a:t> </a:t>
            </a:r>
            <a:r>
              <a:rPr lang="it-IT" dirty="0" err="1"/>
              <a:t>uptake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carbon</a:t>
            </a:r>
            <a:r>
              <a:rPr lang="it-IT" dirty="0"/>
              <a:t> </a:t>
            </a:r>
            <a:r>
              <a:rPr lang="it-IT" dirty="0" err="1"/>
              <a:t>sources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synthesis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nucleotides</a:t>
            </a:r>
            <a:r>
              <a:rPr lang="it-IT" dirty="0"/>
              <a:t>, </a:t>
            </a:r>
            <a:r>
              <a:rPr lang="it-IT" dirty="0" err="1"/>
              <a:t>proteins</a:t>
            </a:r>
            <a:r>
              <a:rPr lang="it-IT" dirty="0"/>
              <a:t>, and </a:t>
            </a:r>
            <a:r>
              <a:rPr lang="it-IT" dirty="0" err="1"/>
              <a:t>lipids</a:t>
            </a:r>
            <a:r>
              <a:rPr lang="it-IT" dirty="0"/>
              <a:t>. In </a:t>
            </a:r>
            <a:r>
              <a:rPr lang="it-IT" dirty="0" err="1"/>
              <a:t>cancers</a:t>
            </a:r>
            <a:r>
              <a:rPr lang="it-IT" dirty="0"/>
              <a:t>, </a:t>
            </a:r>
            <a:r>
              <a:rPr lang="it-IT" dirty="0" err="1"/>
              <a:t>oncogenic</a:t>
            </a:r>
            <a:r>
              <a:rPr lang="it-IT" dirty="0"/>
              <a:t> </a:t>
            </a:r>
            <a:r>
              <a:rPr lang="it-IT" dirty="0" err="1"/>
              <a:t>mutations</a:t>
            </a:r>
            <a:r>
              <a:rPr lang="it-IT" dirty="0"/>
              <a:t> </a:t>
            </a:r>
            <a:r>
              <a:rPr lang="it-IT" dirty="0" err="1"/>
              <a:t>involving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</a:t>
            </a:r>
            <a:r>
              <a:rPr lang="it-IT" dirty="0" err="1"/>
              <a:t>signaling</a:t>
            </a:r>
            <a:r>
              <a:rPr lang="it-IT" dirty="0"/>
              <a:t> </a:t>
            </a:r>
            <a:r>
              <a:rPr lang="it-IT" dirty="0" err="1"/>
              <a:t>pathways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key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MYC </a:t>
            </a:r>
            <a:r>
              <a:rPr lang="it-IT" dirty="0" err="1"/>
              <a:t>deregulate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pathways</a:t>
            </a:r>
            <a:r>
              <a:rPr lang="it-IT" dirty="0"/>
              <a:t>,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alteration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Warburg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523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64611" y="741985"/>
            <a:ext cx="8262779" cy="4801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err="1"/>
              <a:t>Autophagy</a:t>
            </a:r>
            <a:endParaRPr lang="it-IT" b="1" dirty="0"/>
          </a:p>
          <a:p>
            <a:endParaRPr lang="it-IT" dirty="0"/>
          </a:p>
          <a:p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state </a:t>
            </a:r>
            <a:r>
              <a:rPr lang="it-IT" dirty="0" err="1"/>
              <a:t>of</a:t>
            </a:r>
            <a:r>
              <a:rPr lang="it-IT" dirty="0"/>
              <a:t> severe </a:t>
            </a:r>
            <a:r>
              <a:rPr lang="it-IT" dirty="0" err="1"/>
              <a:t>nutrient</a:t>
            </a:r>
            <a:r>
              <a:rPr lang="it-IT" dirty="0"/>
              <a:t> </a:t>
            </a:r>
            <a:r>
              <a:rPr lang="it-IT" dirty="0" err="1"/>
              <a:t>deficiency</a:t>
            </a:r>
            <a:r>
              <a:rPr lang="it-IT" dirty="0"/>
              <a:t> in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arrest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cannibalize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organelles</a:t>
            </a:r>
            <a:r>
              <a:rPr lang="it-IT" dirty="0"/>
              <a:t>, </a:t>
            </a:r>
            <a:r>
              <a:rPr lang="it-IT" dirty="0" err="1"/>
              <a:t>proteins</a:t>
            </a:r>
            <a:r>
              <a:rPr lang="it-IT" dirty="0"/>
              <a:t>, and </a:t>
            </a:r>
            <a:r>
              <a:rPr lang="it-IT" dirty="0" err="1"/>
              <a:t>membranes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carbon</a:t>
            </a:r>
            <a:r>
              <a:rPr lang="it-IT" dirty="0"/>
              <a:t> </a:t>
            </a:r>
            <a:r>
              <a:rPr lang="it-IT" dirty="0" err="1"/>
              <a:t>sources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production.</a:t>
            </a:r>
          </a:p>
          <a:p>
            <a:endParaRPr lang="it-IT" dirty="0"/>
          </a:p>
          <a:p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adaptation</a:t>
            </a:r>
            <a:r>
              <a:rPr lang="it-IT" dirty="0"/>
              <a:t> </a:t>
            </a:r>
            <a:r>
              <a:rPr lang="it-IT" dirty="0" err="1"/>
              <a:t>fails</a:t>
            </a:r>
            <a:r>
              <a:rPr lang="it-IT" dirty="0"/>
              <a:t>, the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die</a:t>
            </a:r>
            <a:r>
              <a:rPr lang="it-IT" dirty="0"/>
              <a:t>.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seem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grow</a:t>
            </a:r>
            <a:r>
              <a:rPr lang="it-IT" dirty="0"/>
              <a:t> under </a:t>
            </a:r>
            <a:r>
              <a:rPr lang="it-IT" dirty="0" err="1"/>
              <a:t>marginal</a:t>
            </a:r>
            <a:r>
              <a:rPr lang="it-IT" dirty="0"/>
              <a:t> </a:t>
            </a:r>
            <a:r>
              <a:rPr lang="it-IT" dirty="0" err="1"/>
              <a:t>environmental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triggering</a:t>
            </a:r>
            <a:r>
              <a:rPr lang="it-IT" dirty="0"/>
              <a:t> </a:t>
            </a:r>
            <a:r>
              <a:rPr lang="it-IT" dirty="0" err="1"/>
              <a:t>autophagy</a:t>
            </a:r>
            <a:r>
              <a:rPr lang="it-IT" dirty="0"/>
              <a:t>, </a:t>
            </a:r>
            <a:r>
              <a:rPr lang="it-IT" dirty="0" err="1"/>
              <a:t>suggesting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pathways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induce </a:t>
            </a:r>
            <a:r>
              <a:rPr lang="it-IT" dirty="0" err="1"/>
              <a:t>autophagy</a:t>
            </a:r>
            <a:r>
              <a:rPr lang="it-IT" dirty="0"/>
              <a:t> are </a:t>
            </a:r>
            <a:r>
              <a:rPr lang="it-IT" dirty="0" err="1"/>
              <a:t>deranged</a:t>
            </a:r>
            <a:r>
              <a:rPr lang="it-IT" dirty="0"/>
              <a:t>. In </a:t>
            </a:r>
            <a:r>
              <a:rPr lang="it-IT" dirty="0" err="1"/>
              <a:t>keeping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,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promote</a:t>
            </a:r>
            <a:r>
              <a:rPr lang="it-IT" dirty="0"/>
              <a:t> </a:t>
            </a:r>
            <a:r>
              <a:rPr lang="it-IT" dirty="0" err="1"/>
              <a:t>autophagy</a:t>
            </a:r>
            <a:r>
              <a:rPr lang="it-IT" dirty="0"/>
              <a:t> are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suppressors</a:t>
            </a:r>
            <a:r>
              <a:rPr lang="it-IT" dirty="0"/>
              <a:t>. </a:t>
            </a:r>
            <a:r>
              <a:rPr lang="it-IT" dirty="0" err="1"/>
              <a:t>Whether</a:t>
            </a:r>
            <a:r>
              <a:rPr lang="it-IT" dirty="0"/>
              <a:t> </a:t>
            </a: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bad </a:t>
            </a:r>
            <a:r>
              <a:rPr lang="it-IT" dirty="0" err="1"/>
              <a:t>from</a:t>
            </a:r>
            <a:r>
              <a:rPr lang="it-IT" dirty="0"/>
              <a:t> the </a:t>
            </a:r>
            <a:r>
              <a:rPr lang="it-IT" dirty="0" err="1"/>
              <a:t>vantage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tumor</a:t>
            </a:r>
            <a:r>
              <a:rPr lang="it-IT" dirty="0"/>
              <a:t>, </a:t>
            </a:r>
            <a:r>
              <a:rPr lang="it-IT" dirty="0" err="1"/>
              <a:t>however</a:t>
            </a:r>
            <a:r>
              <a:rPr lang="it-IT" dirty="0"/>
              <a:t>, </a:t>
            </a:r>
            <a:r>
              <a:rPr lang="it-IT" dirty="0" err="1"/>
              <a:t>remains</a:t>
            </a:r>
            <a:r>
              <a:rPr lang="it-IT" dirty="0"/>
              <a:t> a </a:t>
            </a:r>
            <a:r>
              <a:rPr lang="it-IT" dirty="0" err="1"/>
              <a:t>matter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investigation</a:t>
            </a:r>
            <a:r>
              <a:rPr lang="it-IT" dirty="0"/>
              <a:t> and </a:t>
            </a:r>
            <a:r>
              <a:rPr lang="it-IT" dirty="0" err="1"/>
              <a:t>debate</a:t>
            </a:r>
            <a:r>
              <a:rPr lang="it-IT" dirty="0"/>
              <a:t>.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, under </a:t>
            </a:r>
            <a:r>
              <a:rPr lang="it-IT" dirty="0" err="1"/>
              <a:t>conditions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severe </a:t>
            </a:r>
            <a:r>
              <a:rPr lang="it-IT" dirty="0" err="1"/>
              <a:t>nutrient</a:t>
            </a:r>
            <a:r>
              <a:rPr lang="it-IT" dirty="0"/>
              <a:t> </a:t>
            </a:r>
            <a:r>
              <a:rPr lang="it-IT" dirty="0" err="1"/>
              <a:t>deprivation</a:t>
            </a:r>
            <a:r>
              <a:rPr lang="it-IT" dirty="0"/>
              <a:t>,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use</a:t>
            </a:r>
            <a:r>
              <a:rPr lang="it-IT" dirty="0"/>
              <a:t> </a:t>
            </a: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become</a:t>
            </a:r>
            <a:r>
              <a:rPr lang="it-IT" dirty="0"/>
              <a:t> “</a:t>
            </a:r>
            <a:r>
              <a:rPr lang="it-IT" dirty="0" err="1"/>
              <a:t>dormant</a:t>
            </a:r>
            <a:r>
              <a:rPr lang="it-IT" dirty="0"/>
              <a:t>,” a state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hibernation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allows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survive</a:t>
            </a:r>
            <a:r>
              <a:rPr lang="it-IT" dirty="0"/>
              <a:t> hard </a:t>
            </a:r>
            <a:r>
              <a:rPr lang="it-IT" dirty="0" err="1"/>
              <a:t>times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long </a:t>
            </a:r>
            <a:r>
              <a:rPr lang="it-IT" dirty="0" err="1"/>
              <a:t>periods</a:t>
            </a:r>
            <a:r>
              <a:rPr lang="it-IT" dirty="0"/>
              <a:t>.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are </a:t>
            </a:r>
            <a:r>
              <a:rPr lang="it-IT" dirty="0" err="1"/>
              <a:t>believed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resistant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therapies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kill</a:t>
            </a:r>
            <a:r>
              <a:rPr lang="it-IT" dirty="0"/>
              <a:t> </a:t>
            </a:r>
            <a:r>
              <a:rPr lang="it-IT" dirty="0" err="1"/>
              <a:t>actively</a:t>
            </a:r>
            <a:r>
              <a:rPr lang="it-IT" dirty="0"/>
              <a:t> </a:t>
            </a:r>
            <a:r>
              <a:rPr lang="it-IT" dirty="0" err="1"/>
              <a:t>dividing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, and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therefore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responsible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failures</a:t>
            </a:r>
            <a:r>
              <a:rPr lang="it-IT" dirty="0"/>
              <a:t>. </a:t>
            </a:r>
            <a:r>
              <a:rPr lang="it-IT" dirty="0" err="1"/>
              <a:t>Thus</a:t>
            </a:r>
            <a:r>
              <a:rPr lang="it-IT" dirty="0"/>
              <a:t>, </a:t>
            </a: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a </a:t>
            </a:r>
            <a:r>
              <a:rPr lang="it-IT" dirty="0" err="1"/>
              <a:t>tumor</a:t>
            </a:r>
            <a:r>
              <a:rPr lang="it-IT" dirty="0"/>
              <a:t>’</a:t>
            </a:r>
            <a:r>
              <a:rPr lang="it-IT" dirty="0" err="1"/>
              <a:t>s</a:t>
            </a:r>
            <a:r>
              <a:rPr lang="it-IT" dirty="0"/>
              <a:t> friend or </a:t>
            </a:r>
            <a:r>
              <a:rPr lang="it-IT" dirty="0" err="1"/>
              <a:t>foe</a:t>
            </a:r>
            <a:r>
              <a:rPr lang="it-IT" dirty="0"/>
              <a:t> </a:t>
            </a:r>
            <a:r>
              <a:rPr lang="it-IT" dirty="0" err="1"/>
              <a:t>depending</a:t>
            </a:r>
            <a:r>
              <a:rPr lang="it-IT" dirty="0"/>
              <a:t> on </a:t>
            </a:r>
            <a:r>
              <a:rPr lang="it-IT" dirty="0" err="1"/>
              <a:t>how</a:t>
            </a:r>
            <a:r>
              <a:rPr lang="it-IT" dirty="0"/>
              <a:t> the </a:t>
            </a:r>
            <a:r>
              <a:rPr lang="it-IT" dirty="0" err="1"/>
              <a:t>signaling</a:t>
            </a:r>
            <a:r>
              <a:rPr lang="it-IT" dirty="0"/>
              <a:t> </a:t>
            </a:r>
            <a:r>
              <a:rPr lang="it-IT" dirty="0" err="1"/>
              <a:t>pathways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regulate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are “</a:t>
            </a:r>
            <a:r>
              <a:rPr lang="it-IT" dirty="0" err="1"/>
              <a:t>wired</a:t>
            </a:r>
            <a:r>
              <a:rPr lang="it-IT" dirty="0"/>
              <a:t>” in a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86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38063" y="243513"/>
            <a:ext cx="8319863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err="1"/>
              <a:t>Oncometabolism</a:t>
            </a:r>
            <a:endParaRPr lang="it-IT" b="1" dirty="0"/>
          </a:p>
          <a:p>
            <a:endParaRPr lang="it-IT" dirty="0"/>
          </a:p>
          <a:p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surprising</a:t>
            </a:r>
            <a:r>
              <a:rPr lang="it-IT" dirty="0"/>
              <a:t> </a:t>
            </a:r>
            <a:r>
              <a:rPr lang="it-IT" dirty="0" err="1"/>
              <a:t>group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genetic</a:t>
            </a:r>
            <a:r>
              <a:rPr lang="it-IT" dirty="0"/>
              <a:t> </a:t>
            </a:r>
            <a:r>
              <a:rPr lang="it-IT" dirty="0" err="1"/>
              <a:t>alterations</a:t>
            </a:r>
            <a:r>
              <a:rPr lang="it-IT" dirty="0"/>
              <a:t> </a:t>
            </a:r>
            <a:r>
              <a:rPr lang="it-IT" dirty="0" err="1"/>
              <a:t>discovered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genome</a:t>
            </a:r>
            <a:r>
              <a:rPr lang="it-IT" dirty="0"/>
              <a:t> </a:t>
            </a:r>
            <a:r>
              <a:rPr lang="it-IT" dirty="0" err="1"/>
              <a:t>sequencing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are </a:t>
            </a:r>
            <a:r>
              <a:rPr lang="it-IT" dirty="0" err="1"/>
              <a:t>mutations</a:t>
            </a:r>
            <a:r>
              <a:rPr lang="it-IT" dirty="0"/>
              <a:t> in </a:t>
            </a:r>
            <a:r>
              <a:rPr lang="it-IT" dirty="0" err="1"/>
              <a:t>enzymes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participate</a:t>
            </a:r>
            <a:r>
              <a:rPr lang="it-IT" dirty="0"/>
              <a:t> in the </a:t>
            </a:r>
            <a:r>
              <a:rPr lang="it-IT" dirty="0" err="1"/>
              <a:t>Krebs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.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, </a:t>
            </a:r>
            <a:r>
              <a:rPr lang="it-IT" dirty="0" err="1"/>
              <a:t>mutations</a:t>
            </a:r>
            <a:r>
              <a:rPr lang="it-IT" dirty="0"/>
              <a:t> in </a:t>
            </a:r>
            <a:r>
              <a:rPr lang="it-IT" dirty="0" err="1"/>
              <a:t>isocitrate</a:t>
            </a:r>
            <a:r>
              <a:rPr lang="it-IT" dirty="0"/>
              <a:t> </a:t>
            </a:r>
            <a:r>
              <a:rPr lang="it-IT" dirty="0" err="1"/>
              <a:t>dehydrogenase</a:t>
            </a:r>
            <a:r>
              <a:rPr lang="it-IT" dirty="0"/>
              <a:t> (IDH)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garnered</a:t>
            </a:r>
            <a:r>
              <a:rPr lang="it-IT" dirty="0"/>
              <a:t> the </a:t>
            </a:r>
            <a:r>
              <a:rPr lang="it-IT" dirty="0" err="1"/>
              <a:t>most</a:t>
            </a:r>
            <a:r>
              <a:rPr lang="it-IT" dirty="0"/>
              <a:t> interest,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revealed</a:t>
            </a:r>
            <a:r>
              <a:rPr lang="it-IT" dirty="0"/>
              <a:t> a </a:t>
            </a:r>
            <a:r>
              <a:rPr lang="it-IT" dirty="0" err="1"/>
              <a:t>new</a:t>
            </a:r>
            <a:r>
              <a:rPr lang="it-IT" dirty="0"/>
              <a:t>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oncogenesis</a:t>
            </a:r>
            <a:r>
              <a:rPr lang="it-IT" dirty="0"/>
              <a:t> </a:t>
            </a:r>
            <a:r>
              <a:rPr lang="it-IT" dirty="0" err="1"/>
              <a:t>termed</a:t>
            </a:r>
            <a:r>
              <a:rPr lang="it-IT" dirty="0"/>
              <a:t> </a:t>
            </a:r>
            <a:r>
              <a:rPr lang="it-IT" dirty="0" err="1"/>
              <a:t>oncometabolism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738063" y="2497062"/>
            <a:ext cx="8319863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steps</a:t>
            </a:r>
            <a:r>
              <a:rPr lang="it-IT" dirty="0"/>
              <a:t> in the </a:t>
            </a:r>
            <a:r>
              <a:rPr lang="it-IT" dirty="0" err="1"/>
              <a:t>oncogenic</a:t>
            </a:r>
            <a:r>
              <a:rPr lang="it-IT" dirty="0"/>
              <a:t> </a:t>
            </a:r>
            <a:r>
              <a:rPr lang="it-IT" dirty="0" err="1"/>
              <a:t>pathway</a:t>
            </a:r>
            <a:r>
              <a:rPr lang="it-IT" dirty="0"/>
              <a:t> </a:t>
            </a:r>
            <a:r>
              <a:rPr lang="it-IT" dirty="0" err="1"/>
              <a:t>involving</a:t>
            </a:r>
            <a:r>
              <a:rPr lang="it-IT" dirty="0"/>
              <a:t> IDH are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follows</a:t>
            </a:r>
            <a:r>
              <a:rPr lang="it-IT" dirty="0"/>
              <a:t>:</a:t>
            </a:r>
          </a:p>
          <a:p>
            <a:r>
              <a:rPr lang="it-IT" dirty="0"/>
              <a:t>    </a:t>
            </a:r>
            <a:r>
              <a:rPr lang="it-IT" b="1" dirty="0"/>
              <a:t>IDH </a:t>
            </a:r>
            <a:r>
              <a:rPr lang="it-IT" b="1" dirty="0" err="1"/>
              <a:t>acquires</a:t>
            </a:r>
            <a:r>
              <a:rPr lang="it-IT" b="1" dirty="0"/>
              <a:t> a </a:t>
            </a:r>
            <a:r>
              <a:rPr lang="it-IT" b="1" dirty="0" err="1"/>
              <a:t>mutation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leads</a:t>
            </a:r>
            <a:r>
              <a:rPr lang="it-IT" b="1" dirty="0"/>
              <a:t> </a:t>
            </a:r>
            <a:r>
              <a:rPr lang="it-IT" b="1" dirty="0" err="1"/>
              <a:t>to</a:t>
            </a:r>
            <a:r>
              <a:rPr lang="it-IT" b="1" dirty="0"/>
              <a:t> a </a:t>
            </a:r>
            <a:r>
              <a:rPr lang="it-IT" b="1" dirty="0" err="1"/>
              <a:t>specific</a:t>
            </a:r>
            <a:r>
              <a:rPr lang="it-IT" b="1" dirty="0"/>
              <a:t> amino acid </a:t>
            </a:r>
            <a:r>
              <a:rPr lang="it-IT" b="1" dirty="0" err="1"/>
              <a:t>substitution</a:t>
            </a:r>
            <a:r>
              <a:rPr lang="it-IT" b="1" dirty="0"/>
              <a:t> </a:t>
            </a:r>
            <a:r>
              <a:rPr lang="it-IT" b="1" dirty="0" err="1"/>
              <a:t>involving</a:t>
            </a:r>
            <a:r>
              <a:rPr lang="it-IT" b="1" dirty="0"/>
              <a:t> </a:t>
            </a:r>
            <a:r>
              <a:rPr lang="it-IT" b="1" dirty="0" err="1"/>
              <a:t>residues</a:t>
            </a:r>
            <a:r>
              <a:rPr lang="it-IT" b="1" dirty="0"/>
              <a:t> in the </a:t>
            </a:r>
            <a:r>
              <a:rPr lang="it-IT" b="1" dirty="0" err="1"/>
              <a:t>active</a:t>
            </a:r>
            <a:r>
              <a:rPr lang="it-IT" b="1" dirty="0"/>
              <a:t> site </a:t>
            </a:r>
            <a:r>
              <a:rPr lang="it-IT" b="1" dirty="0" err="1"/>
              <a:t>of</a:t>
            </a:r>
            <a:r>
              <a:rPr lang="it-IT" b="1" dirty="0"/>
              <a:t> the </a:t>
            </a:r>
            <a:r>
              <a:rPr lang="it-IT" b="1" dirty="0" err="1"/>
              <a:t>enzyme</a:t>
            </a:r>
            <a:r>
              <a:rPr lang="it-IT" dirty="0"/>
              <a:t>. As a </a:t>
            </a:r>
            <a:r>
              <a:rPr lang="it-IT" dirty="0" err="1"/>
              <a:t>result</a:t>
            </a:r>
            <a:r>
              <a:rPr lang="it-IT" dirty="0"/>
              <a:t>, the </a:t>
            </a:r>
            <a:r>
              <a:rPr lang="it-IT" dirty="0" err="1"/>
              <a:t>mutated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loses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ability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isocitrate</a:t>
            </a:r>
            <a:r>
              <a:rPr lang="it-IT" dirty="0"/>
              <a:t> </a:t>
            </a:r>
            <a:r>
              <a:rPr lang="it-IT" dirty="0" err="1"/>
              <a:t>dehydrogenase</a:t>
            </a:r>
            <a:r>
              <a:rPr lang="it-IT" dirty="0"/>
              <a:t> and </a:t>
            </a:r>
            <a:r>
              <a:rPr lang="it-IT" dirty="0" err="1"/>
              <a:t>instead</a:t>
            </a:r>
            <a:r>
              <a:rPr lang="it-IT" dirty="0"/>
              <a:t> </a:t>
            </a:r>
            <a:r>
              <a:rPr lang="it-IT" dirty="0" err="1"/>
              <a:t>acquires</a:t>
            </a:r>
            <a:r>
              <a:rPr lang="it-IT" dirty="0"/>
              <a:t> a </a:t>
            </a:r>
            <a:r>
              <a:rPr lang="it-IT" dirty="0" err="1"/>
              <a:t>new</a:t>
            </a:r>
            <a:r>
              <a:rPr lang="it-IT" dirty="0"/>
              <a:t> </a:t>
            </a:r>
            <a:r>
              <a:rPr lang="it-IT" dirty="0" err="1"/>
              <a:t>enzymatic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catalyzes</a:t>
            </a:r>
            <a:r>
              <a:rPr lang="it-IT" dirty="0"/>
              <a:t> the production </a:t>
            </a:r>
            <a:r>
              <a:rPr lang="it-IT" dirty="0" err="1"/>
              <a:t>of</a:t>
            </a:r>
            <a:r>
              <a:rPr lang="it-IT" dirty="0"/>
              <a:t> 2-hydroxglutarate (2-HG).</a:t>
            </a:r>
          </a:p>
          <a:p>
            <a:r>
              <a:rPr lang="it-IT" b="1" dirty="0"/>
              <a:t>    2-HG </a:t>
            </a:r>
            <a:r>
              <a:rPr lang="it-IT" dirty="0"/>
              <a:t>in turn </a:t>
            </a:r>
            <a:r>
              <a:rPr lang="it-IT" dirty="0" err="1"/>
              <a:t>acts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inhibitor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enzymes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members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TET family, </a:t>
            </a:r>
            <a:r>
              <a:rPr lang="it-IT" dirty="0" err="1"/>
              <a:t>including</a:t>
            </a:r>
            <a:r>
              <a:rPr lang="it-IT" dirty="0"/>
              <a:t> TET2.</a:t>
            </a:r>
          </a:p>
          <a:p>
            <a:r>
              <a:rPr lang="it-IT" dirty="0"/>
              <a:t>    </a:t>
            </a:r>
            <a:r>
              <a:rPr lang="it-IT" b="1" dirty="0"/>
              <a:t>TET2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regulate</a:t>
            </a:r>
            <a:r>
              <a:rPr lang="it-IT" dirty="0"/>
              <a:t> DNA </a:t>
            </a:r>
            <a:r>
              <a:rPr lang="it-IT" dirty="0" err="1"/>
              <a:t>methylation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recall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epigenetic</a:t>
            </a:r>
            <a:r>
              <a:rPr lang="it-IT" dirty="0"/>
              <a:t> </a:t>
            </a:r>
            <a:r>
              <a:rPr lang="it-IT" dirty="0" err="1"/>
              <a:t>modification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controls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gene </a:t>
            </a:r>
            <a:r>
              <a:rPr lang="it-IT" dirty="0" err="1"/>
              <a:t>expression</a:t>
            </a:r>
            <a:r>
              <a:rPr lang="it-IT" dirty="0"/>
              <a:t> and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awry</a:t>
            </a:r>
            <a:r>
              <a:rPr lang="it-IT" dirty="0"/>
              <a:t> in </a:t>
            </a:r>
            <a:r>
              <a:rPr lang="it-IT" dirty="0" err="1"/>
              <a:t>cancer</a:t>
            </a:r>
            <a:r>
              <a:rPr lang="it-IT" dirty="0"/>
              <a:t>. </a:t>
            </a:r>
            <a:r>
              <a:rPr lang="it-IT" dirty="0" err="1"/>
              <a:t>According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the </a:t>
            </a:r>
            <a:r>
              <a:rPr lang="it-IT" dirty="0" err="1"/>
              <a:t>model</a:t>
            </a:r>
            <a:r>
              <a:rPr lang="it-IT" dirty="0"/>
              <a:t>, loss </a:t>
            </a:r>
            <a:r>
              <a:rPr lang="it-IT" dirty="0" err="1"/>
              <a:t>of</a:t>
            </a:r>
            <a:r>
              <a:rPr lang="it-IT" dirty="0"/>
              <a:t> TET2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leads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abnormal</a:t>
            </a:r>
            <a:r>
              <a:rPr lang="it-IT" dirty="0"/>
              <a:t> </a:t>
            </a:r>
            <a:r>
              <a:rPr lang="it-IT" dirty="0" err="1"/>
              <a:t>patterns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b="1" dirty="0"/>
              <a:t>DNA </a:t>
            </a:r>
            <a:r>
              <a:rPr lang="it-IT" b="1" dirty="0" err="1"/>
              <a:t>methylation</a:t>
            </a:r>
            <a:r>
              <a:rPr lang="it-IT" dirty="0"/>
              <a:t>.</a:t>
            </a:r>
          </a:p>
          <a:p>
            <a:r>
              <a:rPr lang="it-IT" dirty="0"/>
              <a:t>    </a:t>
            </a:r>
            <a:r>
              <a:rPr lang="it-IT" dirty="0" err="1"/>
              <a:t>Abnormal</a:t>
            </a:r>
            <a:r>
              <a:rPr lang="it-IT" dirty="0"/>
              <a:t> DNA </a:t>
            </a:r>
            <a:r>
              <a:rPr lang="it-IT" dirty="0" err="1"/>
              <a:t>methylation</a:t>
            </a:r>
            <a:r>
              <a:rPr lang="it-IT" dirty="0"/>
              <a:t> in turn </a:t>
            </a:r>
            <a:r>
              <a:rPr lang="it-IT" dirty="0" err="1"/>
              <a:t>leads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misexpression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unknown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drive </a:t>
            </a:r>
            <a:r>
              <a:rPr lang="it-IT" dirty="0" err="1"/>
              <a:t>cellular</a:t>
            </a:r>
            <a:r>
              <a:rPr lang="it-IT" dirty="0"/>
              <a:t> </a:t>
            </a:r>
            <a:r>
              <a:rPr lang="it-IT" dirty="0" err="1"/>
              <a:t>transformation</a:t>
            </a:r>
            <a:r>
              <a:rPr lang="it-IT" dirty="0"/>
              <a:t> and </a:t>
            </a:r>
            <a:r>
              <a:rPr lang="it-IT" dirty="0" err="1"/>
              <a:t>oncogenesis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492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0 alle 12.30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120650"/>
            <a:ext cx="5600700" cy="66167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154153" y="2205145"/>
            <a:ext cx="2913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Proposed</a:t>
            </a:r>
            <a:r>
              <a:rPr lang="it-IT" sz="2000" dirty="0"/>
              <a:t> </a:t>
            </a:r>
            <a:r>
              <a:rPr lang="it-IT" sz="2000" dirty="0" err="1"/>
              <a:t>action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</a:t>
            </a:r>
            <a:r>
              <a:rPr lang="it-IT" sz="2000" dirty="0" err="1"/>
              <a:t>oncometabolite</a:t>
            </a:r>
            <a:r>
              <a:rPr lang="it-IT" sz="2000" dirty="0"/>
              <a:t> 2-hydroxyglutarate (2-HG) in </a:t>
            </a:r>
            <a:r>
              <a:rPr lang="it-IT" sz="2000" dirty="0" err="1"/>
              <a:t>cancer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with</a:t>
            </a:r>
            <a:r>
              <a:rPr lang="it-IT" sz="2000" dirty="0"/>
              <a:t> </a:t>
            </a:r>
            <a:r>
              <a:rPr lang="it-IT" sz="2000" dirty="0" err="1"/>
              <a:t>mutated</a:t>
            </a:r>
            <a:r>
              <a:rPr lang="it-IT" sz="2000" dirty="0"/>
              <a:t> </a:t>
            </a:r>
            <a:r>
              <a:rPr lang="it-IT" sz="2000" dirty="0" err="1"/>
              <a:t>isocitrate</a:t>
            </a:r>
            <a:r>
              <a:rPr lang="it-IT" sz="2000" dirty="0"/>
              <a:t> </a:t>
            </a:r>
            <a:r>
              <a:rPr lang="it-IT" sz="2000" dirty="0" err="1"/>
              <a:t>dehydrogenase</a:t>
            </a:r>
            <a:r>
              <a:rPr lang="it-IT" sz="2000" dirty="0"/>
              <a:t> (</a:t>
            </a:r>
            <a:r>
              <a:rPr lang="it-IT" sz="2000" dirty="0" err="1"/>
              <a:t>mIDH</a:t>
            </a:r>
            <a:r>
              <a:rPr lang="it-IT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161506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8 alle 15.51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482" y="2731022"/>
            <a:ext cx="6519037" cy="392975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94936" y="242573"/>
            <a:ext cx="8434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err="1"/>
              <a:t>Thus</a:t>
            </a:r>
            <a:r>
              <a:rPr lang="it-IT" sz="1600" b="1" dirty="0"/>
              <a:t>, </a:t>
            </a:r>
            <a:r>
              <a:rPr lang="it-IT" sz="1600" b="1" dirty="0" err="1"/>
              <a:t>according</a:t>
            </a:r>
            <a:r>
              <a:rPr lang="it-IT" sz="1600" b="1" dirty="0"/>
              <a:t> </a:t>
            </a:r>
            <a:r>
              <a:rPr lang="it-IT" sz="1600" b="1" dirty="0" err="1"/>
              <a:t>to</a:t>
            </a:r>
            <a:r>
              <a:rPr lang="it-IT" sz="1600" b="1" dirty="0"/>
              <a:t> </a:t>
            </a:r>
            <a:r>
              <a:rPr lang="it-IT" sz="1600" b="1" dirty="0" err="1"/>
              <a:t>this</a:t>
            </a:r>
            <a:r>
              <a:rPr lang="it-IT" sz="1600" b="1" dirty="0"/>
              <a:t> scenario, </a:t>
            </a:r>
            <a:r>
              <a:rPr lang="it-IT" sz="1600" b="1" dirty="0" err="1"/>
              <a:t>mutated</a:t>
            </a:r>
            <a:r>
              <a:rPr lang="it-IT" sz="1600" b="1" dirty="0"/>
              <a:t> IDH </a:t>
            </a:r>
            <a:r>
              <a:rPr lang="it-IT" sz="1600" b="1" dirty="0" err="1"/>
              <a:t>acts</a:t>
            </a:r>
            <a:r>
              <a:rPr lang="it-IT" sz="1600" b="1" dirty="0"/>
              <a:t> </a:t>
            </a:r>
            <a:r>
              <a:rPr lang="it-IT" sz="1600" b="1" dirty="0" err="1"/>
              <a:t>as</a:t>
            </a:r>
            <a:r>
              <a:rPr lang="it-IT" sz="1600" b="1" dirty="0"/>
              <a:t> </a:t>
            </a:r>
            <a:r>
              <a:rPr lang="it-IT" sz="1600" b="1" dirty="0" err="1"/>
              <a:t>an</a:t>
            </a:r>
            <a:r>
              <a:rPr lang="it-IT" sz="1600" b="1" dirty="0"/>
              <a:t> </a:t>
            </a:r>
            <a:r>
              <a:rPr lang="it-IT" sz="1600" b="1" dirty="0" err="1"/>
              <a:t>oncoprotein</a:t>
            </a:r>
            <a:r>
              <a:rPr lang="it-IT" sz="1600" b="1" dirty="0"/>
              <a:t> </a:t>
            </a:r>
            <a:r>
              <a:rPr lang="it-IT" sz="1600" b="1" dirty="0" err="1"/>
              <a:t>by</a:t>
            </a:r>
            <a:r>
              <a:rPr lang="it-IT" sz="1600" b="1" dirty="0"/>
              <a:t> </a:t>
            </a:r>
            <a:r>
              <a:rPr lang="it-IT" sz="1600" b="1" dirty="0" err="1"/>
              <a:t>producing</a:t>
            </a:r>
            <a:r>
              <a:rPr lang="it-IT" sz="1600" b="1" dirty="0"/>
              <a:t> 2-HG, </a:t>
            </a:r>
            <a:r>
              <a:rPr lang="it-IT" sz="1600" b="1" dirty="0" err="1"/>
              <a:t>which</a:t>
            </a:r>
            <a:r>
              <a:rPr lang="it-IT" sz="1600" b="1" dirty="0"/>
              <a:t> </a:t>
            </a:r>
            <a:r>
              <a:rPr lang="it-IT" sz="1600" b="1" dirty="0" err="1"/>
              <a:t>is</a:t>
            </a:r>
            <a:r>
              <a:rPr lang="it-IT" sz="1600" b="1" dirty="0"/>
              <a:t> </a:t>
            </a:r>
            <a:r>
              <a:rPr lang="it-IT" sz="1600" b="1" dirty="0" err="1"/>
              <a:t>considered</a:t>
            </a:r>
            <a:r>
              <a:rPr lang="it-IT" sz="1600" b="1" dirty="0"/>
              <a:t> a </a:t>
            </a:r>
            <a:r>
              <a:rPr lang="it-IT" sz="1600" b="1" dirty="0" err="1"/>
              <a:t>prototypical</a:t>
            </a:r>
            <a:r>
              <a:rPr lang="it-IT" sz="1600" b="1" dirty="0"/>
              <a:t> </a:t>
            </a:r>
            <a:r>
              <a:rPr lang="it-IT" sz="1600" b="1" dirty="0" err="1"/>
              <a:t>oncometabolite</a:t>
            </a:r>
            <a:r>
              <a:rPr lang="it-IT" sz="1600" b="1" dirty="0"/>
              <a:t>. </a:t>
            </a:r>
            <a:r>
              <a:rPr lang="it-IT" sz="1600" dirty="0" err="1"/>
              <a:t>Oncogenic</a:t>
            </a:r>
            <a:r>
              <a:rPr lang="it-IT" sz="1600" dirty="0"/>
              <a:t> IDH </a:t>
            </a:r>
            <a:r>
              <a:rPr lang="it-IT" sz="1600" dirty="0" err="1"/>
              <a:t>mutations</a:t>
            </a: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now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</a:t>
            </a:r>
            <a:r>
              <a:rPr lang="it-IT" sz="1600" dirty="0" err="1"/>
              <a:t>described</a:t>
            </a:r>
            <a:r>
              <a:rPr lang="it-IT" sz="1600" dirty="0"/>
              <a:t> in a diverse </a:t>
            </a:r>
            <a:r>
              <a:rPr lang="it-IT" sz="1600" dirty="0" err="1"/>
              <a:t>collection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cancers</a:t>
            </a:r>
            <a:r>
              <a:rPr lang="it-IT" sz="1600" dirty="0"/>
              <a:t>, </a:t>
            </a:r>
            <a:r>
              <a:rPr lang="it-IT" sz="1600" dirty="0" err="1"/>
              <a:t>including</a:t>
            </a:r>
            <a:r>
              <a:rPr lang="it-IT" sz="1600" dirty="0"/>
              <a:t> a </a:t>
            </a:r>
            <a:r>
              <a:rPr lang="it-IT" sz="1600" dirty="0" err="1"/>
              <a:t>sizable</a:t>
            </a:r>
            <a:r>
              <a:rPr lang="it-IT" sz="1600" dirty="0"/>
              <a:t> </a:t>
            </a:r>
            <a:r>
              <a:rPr lang="it-IT" sz="1600" dirty="0" err="1"/>
              <a:t>fraction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cholangiocarcinomas</a:t>
            </a:r>
            <a:r>
              <a:rPr lang="it-IT" sz="1600" dirty="0"/>
              <a:t>, </a:t>
            </a:r>
            <a:r>
              <a:rPr lang="it-IT" sz="1600" dirty="0" err="1"/>
              <a:t>gliomas</a:t>
            </a:r>
            <a:r>
              <a:rPr lang="it-IT" sz="1600" dirty="0"/>
              <a:t>, acute </a:t>
            </a:r>
            <a:r>
              <a:rPr lang="it-IT" sz="1600" dirty="0" err="1"/>
              <a:t>myeloid</a:t>
            </a:r>
            <a:r>
              <a:rPr lang="it-IT" sz="1600" dirty="0"/>
              <a:t> </a:t>
            </a:r>
            <a:r>
              <a:rPr lang="it-IT" sz="1600" dirty="0" err="1"/>
              <a:t>leukemias</a:t>
            </a:r>
            <a:r>
              <a:rPr lang="it-IT" sz="1600" dirty="0"/>
              <a:t>, and </a:t>
            </a:r>
            <a:r>
              <a:rPr lang="it-IT" sz="1600" dirty="0" err="1"/>
              <a:t>sarcomas</a:t>
            </a:r>
            <a:r>
              <a:rPr lang="it-IT" sz="1600" dirty="0"/>
              <a:t>.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clinical</a:t>
            </a:r>
            <a:r>
              <a:rPr lang="it-IT" sz="1600" dirty="0"/>
              <a:t> </a:t>
            </a:r>
            <a:r>
              <a:rPr lang="it-IT" sz="1600" dirty="0" err="1"/>
              <a:t>significance</a:t>
            </a:r>
            <a:r>
              <a:rPr lang="it-IT" sz="1600" dirty="0"/>
              <a:t>, </a:t>
            </a:r>
            <a:r>
              <a:rPr lang="it-IT" sz="1600" dirty="0" err="1"/>
              <a:t>because</a:t>
            </a:r>
            <a:r>
              <a:rPr lang="it-IT" sz="1600" dirty="0"/>
              <a:t> the </a:t>
            </a:r>
            <a:r>
              <a:rPr lang="it-IT" sz="1600" dirty="0" err="1"/>
              <a:t>mutated</a:t>
            </a:r>
            <a:r>
              <a:rPr lang="it-IT" sz="1600" dirty="0"/>
              <a:t> IDH </a:t>
            </a:r>
            <a:r>
              <a:rPr lang="it-IT" sz="1600" dirty="0" err="1"/>
              <a:t>proteins</a:t>
            </a: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an</a:t>
            </a:r>
            <a:r>
              <a:rPr lang="it-IT" sz="1600" dirty="0"/>
              <a:t> </a:t>
            </a:r>
            <a:r>
              <a:rPr lang="it-IT" sz="1600" dirty="0" err="1"/>
              <a:t>altered</a:t>
            </a:r>
            <a:r>
              <a:rPr lang="it-IT" sz="1600" dirty="0"/>
              <a:t> </a:t>
            </a:r>
            <a:r>
              <a:rPr lang="it-IT" sz="1600" dirty="0" err="1"/>
              <a:t>structure</a:t>
            </a:r>
            <a:r>
              <a:rPr lang="it-IT" sz="1600" dirty="0"/>
              <a:t>,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has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</a:t>
            </a:r>
            <a:r>
              <a:rPr lang="it-IT" sz="1600" dirty="0" err="1"/>
              <a:t>possible</a:t>
            </a:r>
            <a:r>
              <a:rPr lang="it-IT" sz="1600" dirty="0"/>
              <a:t> </a:t>
            </a:r>
            <a:r>
              <a:rPr lang="it-IT" sz="1600" dirty="0" err="1"/>
              <a:t>to</a:t>
            </a:r>
            <a:r>
              <a:rPr lang="it-IT" sz="1600" dirty="0"/>
              <a:t> </a:t>
            </a:r>
            <a:r>
              <a:rPr lang="it-IT" sz="1600" dirty="0" err="1"/>
              <a:t>develop</a:t>
            </a:r>
            <a:r>
              <a:rPr lang="it-IT" sz="1600" dirty="0"/>
              <a:t> </a:t>
            </a:r>
            <a:r>
              <a:rPr lang="it-IT" sz="1600" dirty="0" err="1"/>
              <a:t>drugs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inhibit</a:t>
            </a:r>
            <a:r>
              <a:rPr lang="it-IT" sz="1600" dirty="0"/>
              <a:t> </a:t>
            </a:r>
            <a:r>
              <a:rPr lang="it-IT" sz="1600" dirty="0" err="1"/>
              <a:t>mutated</a:t>
            </a:r>
            <a:r>
              <a:rPr lang="it-IT" sz="1600" dirty="0"/>
              <a:t> IDH and </a:t>
            </a:r>
            <a:r>
              <a:rPr lang="it-IT" sz="1600" dirty="0" err="1"/>
              <a:t>not</a:t>
            </a:r>
            <a:r>
              <a:rPr lang="it-IT" sz="1600" dirty="0"/>
              <a:t> the </a:t>
            </a:r>
            <a:r>
              <a:rPr lang="it-IT" sz="1600" dirty="0" err="1"/>
              <a:t>normal</a:t>
            </a:r>
            <a:r>
              <a:rPr lang="it-IT" sz="1600" dirty="0"/>
              <a:t> IDH </a:t>
            </a:r>
            <a:r>
              <a:rPr lang="it-IT" sz="1600" dirty="0" err="1"/>
              <a:t>enzyme</a:t>
            </a:r>
            <a:r>
              <a:rPr lang="it-IT" sz="1600" dirty="0"/>
              <a:t>. </a:t>
            </a:r>
            <a:r>
              <a:rPr lang="it-IT" sz="1600" dirty="0" err="1"/>
              <a:t>These</a:t>
            </a:r>
            <a:r>
              <a:rPr lang="it-IT" sz="1600" dirty="0"/>
              <a:t> </a:t>
            </a:r>
            <a:r>
              <a:rPr lang="it-IT" sz="1600" dirty="0" err="1"/>
              <a:t>drugs</a:t>
            </a:r>
            <a:r>
              <a:rPr lang="it-IT" sz="1600" dirty="0"/>
              <a:t> are </a:t>
            </a:r>
            <a:r>
              <a:rPr lang="it-IT" sz="1600" dirty="0" err="1"/>
              <a:t>now</a:t>
            </a:r>
            <a:r>
              <a:rPr lang="it-IT" sz="1600" dirty="0"/>
              <a:t> </a:t>
            </a:r>
            <a:r>
              <a:rPr lang="it-IT" sz="1600" dirty="0" err="1"/>
              <a:t>being</a:t>
            </a:r>
            <a:r>
              <a:rPr lang="it-IT" sz="1600" dirty="0"/>
              <a:t> </a:t>
            </a:r>
            <a:r>
              <a:rPr lang="it-IT" sz="1600" dirty="0" err="1"/>
              <a:t>tested</a:t>
            </a:r>
            <a:r>
              <a:rPr lang="it-IT" sz="1600" dirty="0"/>
              <a:t> in </a:t>
            </a:r>
            <a:r>
              <a:rPr lang="it-IT" sz="1600" dirty="0" err="1"/>
              <a:t>cancer</a:t>
            </a:r>
            <a:r>
              <a:rPr lang="it-IT" sz="1600" dirty="0"/>
              <a:t> </a:t>
            </a:r>
            <a:r>
              <a:rPr lang="it-IT" sz="1600" dirty="0" err="1"/>
              <a:t>patients</a:t>
            </a:r>
            <a:r>
              <a:rPr lang="it-IT" sz="1600" dirty="0"/>
              <a:t> and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produced</a:t>
            </a:r>
            <a:r>
              <a:rPr lang="it-IT" sz="1600" dirty="0"/>
              <a:t> </a:t>
            </a:r>
            <a:r>
              <a:rPr lang="it-IT" sz="1600" dirty="0" err="1"/>
              <a:t>encouraging</a:t>
            </a:r>
            <a:r>
              <a:rPr lang="it-IT" sz="1600" dirty="0"/>
              <a:t> </a:t>
            </a:r>
            <a:r>
              <a:rPr lang="it-IT" sz="1600" dirty="0" err="1"/>
              <a:t>therapeutic</a:t>
            </a:r>
            <a:r>
              <a:rPr lang="it-IT" sz="1600" dirty="0"/>
              <a:t> </a:t>
            </a:r>
            <a:r>
              <a:rPr lang="it-IT" sz="1600" dirty="0" err="1"/>
              <a:t>responses</a:t>
            </a:r>
            <a:r>
              <a:rPr lang="it-IT" sz="1600" dirty="0"/>
              <a:t>.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developing</a:t>
            </a:r>
            <a:r>
              <a:rPr lang="it-IT" sz="1600" dirty="0"/>
              <a:t> story </a:t>
            </a:r>
            <a:r>
              <a:rPr lang="it-IT" sz="1600" dirty="0" err="1"/>
              <a:t>is</a:t>
            </a:r>
            <a:r>
              <a:rPr lang="it-IT" sz="1600" dirty="0"/>
              <a:t> a </a:t>
            </a:r>
            <a:r>
              <a:rPr lang="it-IT" sz="1600" dirty="0" err="1"/>
              <a:t>remarkable</a:t>
            </a:r>
            <a:r>
              <a:rPr lang="it-IT" sz="1600" dirty="0"/>
              <a:t> </a:t>
            </a:r>
            <a:r>
              <a:rPr lang="it-IT" sz="1600" dirty="0" err="1"/>
              <a:t>example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how</a:t>
            </a:r>
            <a:r>
              <a:rPr lang="it-IT" sz="1600" dirty="0"/>
              <a:t> </a:t>
            </a:r>
            <a:r>
              <a:rPr lang="it-IT" sz="1600" dirty="0" err="1"/>
              <a:t>detailed</a:t>
            </a:r>
            <a:r>
              <a:rPr lang="it-IT" sz="1600" dirty="0"/>
              <a:t> </a:t>
            </a:r>
            <a:r>
              <a:rPr lang="it-IT" sz="1600" dirty="0" err="1"/>
              <a:t>understanding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oncogenic</a:t>
            </a:r>
            <a:r>
              <a:rPr lang="it-IT" sz="1600" dirty="0"/>
              <a:t> </a:t>
            </a:r>
            <a:r>
              <a:rPr lang="it-IT" sz="1600" dirty="0" err="1"/>
              <a:t>mechanisms</a:t>
            </a:r>
            <a:r>
              <a:rPr lang="it-IT" sz="1600" dirty="0"/>
              <a:t> can </a:t>
            </a:r>
            <a:r>
              <a:rPr lang="it-IT" sz="1600" dirty="0" err="1"/>
              <a:t>yield</a:t>
            </a:r>
            <a:r>
              <a:rPr lang="it-IT" sz="1600" dirty="0"/>
              <a:t> </a:t>
            </a:r>
            <a:r>
              <a:rPr lang="it-IT" sz="1600" dirty="0" err="1"/>
              <a:t>entirely</a:t>
            </a:r>
            <a:r>
              <a:rPr lang="it-IT" sz="1600" dirty="0"/>
              <a:t> </a:t>
            </a:r>
            <a:r>
              <a:rPr lang="it-IT" sz="1600" dirty="0" err="1"/>
              <a:t>new</a:t>
            </a:r>
            <a:r>
              <a:rPr lang="it-IT" sz="1600" dirty="0"/>
              <a:t> </a:t>
            </a:r>
            <a:r>
              <a:rPr lang="it-IT" sz="1600" dirty="0" err="1"/>
              <a:t>kinds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anti-cancer</a:t>
            </a:r>
            <a:r>
              <a:rPr lang="it-IT" sz="1600" dirty="0"/>
              <a:t> </a:t>
            </a:r>
            <a:r>
              <a:rPr lang="it-IT" sz="1600" dirty="0" err="1"/>
              <a:t>drugs</a:t>
            </a:r>
            <a:r>
              <a:rPr lang="it-IT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01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66394" y="662156"/>
            <a:ext cx="84768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/>
              <a:t>Evasion</a:t>
            </a:r>
            <a:r>
              <a:rPr lang="it-IT" sz="2400" b="1" dirty="0"/>
              <a:t> </a:t>
            </a:r>
            <a:r>
              <a:rPr lang="it-IT" sz="2400" b="1" dirty="0" err="1"/>
              <a:t>of</a:t>
            </a:r>
            <a:r>
              <a:rPr lang="it-IT" sz="2400" b="1" dirty="0"/>
              <a:t> </a:t>
            </a:r>
            <a:r>
              <a:rPr lang="it-IT" sz="2400" b="1" dirty="0" err="1"/>
              <a:t>Cell</a:t>
            </a:r>
            <a:r>
              <a:rPr lang="it-IT" sz="2400" b="1" dirty="0"/>
              <a:t> Death</a:t>
            </a:r>
          </a:p>
          <a:p>
            <a:endParaRPr lang="it-IT" sz="2400" dirty="0"/>
          </a:p>
          <a:p>
            <a:r>
              <a:rPr lang="it-IT" sz="2400" dirty="0" err="1"/>
              <a:t>Tumor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frequently</a:t>
            </a:r>
            <a:r>
              <a:rPr lang="it-IT" sz="2400" dirty="0"/>
              <a:t> </a:t>
            </a:r>
            <a:r>
              <a:rPr lang="it-IT" sz="2400" dirty="0" err="1"/>
              <a:t>contain</a:t>
            </a:r>
            <a:r>
              <a:rPr lang="it-IT" sz="2400" dirty="0"/>
              <a:t> </a:t>
            </a:r>
            <a:r>
              <a:rPr lang="it-IT" sz="2400" dirty="0" err="1"/>
              <a:t>mutations</a:t>
            </a:r>
            <a:r>
              <a:rPr lang="it-IT" sz="2400" dirty="0"/>
              <a:t> in </a:t>
            </a:r>
            <a:r>
              <a:rPr lang="it-IT" sz="2400" dirty="0" err="1"/>
              <a:t>genes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regulate</a:t>
            </a:r>
            <a:r>
              <a:rPr lang="it-IT" sz="2400" dirty="0"/>
              <a:t> </a:t>
            </a:r>
            <a:r>
              <a:rPr lang="it-IT" sz="2400" dirty="0" err="1"/>
              <a:t>apoptosis</a:t>
            </a:r>
            <a:r>
              <a:rPr lang="it-IT" sz="2400" dirty="0"/>
              <a:t>, </a:t>
            </a:r>
            <a:r>
              <a:rPr lang="it-IT" sz="2400" dirty="0" err="1"/>
              <a:t>making</a:t>
            </a:r>
            <a:r>
              <a:rPr lang="it-IT" sz="2400" dirty="0"/>
              <a:t> the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resistant</a:t>
            </a:r>
            <a:r>
              <a:rPr lang="it-IT" sz="2400" dirty="0"/>
              <a:t> to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death</a:t>
            </a:r>
            <a:r>
              <a:rPr lang="it-IT" sz="2400" dirty="0"/>
              <a:t>.</a:t>
            </a:r>
          </a:p>
          <a:p>
            <a:r>
              <a:rPr lang="it-IT" sz="2400" dirty="0"/>
              <a:t> </a:t>
            </a:r>
          </a:p>
          <a:p>
            <a:r>
              <a:rPr lang="it-IT" sz="2400" b="1" dirty="0" err="1"/>
              <a:t>Apoptosis</a:t>
            </a:r>
            <a:r>
              <a:rPr lang="it-IT" sz="2400" b="1" dirty="0"/>
              <a:t>, or </a:t>
            </a:r>
            <a:r>
              <a:rPr lang="it-IT" sz="2400" b="1" dirty="0" err="1"/>
              <a:t>regulated</a:t>
            </a:r>
            <a:r>
              <a:rPr lang="it-IT" sz="2400" b="1" dirty="0"/>
              <a:t> </a:t>
            </a:r>
            <a:r>
              <a:rPr lang="it-IT" sz="2400" b="1" dirty="0" err="1"/>
              <a:t>cell</a:t>
            </a:r>
            <a:r>
              <a:rPr lang="it-IT" sz="2400" b="1" dirty="0"/>
              <a:t> </a:t>
            </a:r>
            <a:r>
              <a:rPr lang="it-IT" sz="2400" b="1" dirty="0" err="1"/>
              <a:t>death</a:t>
            </a:r>
            <a:r>
              <a:rPr lang="it-IT" sz="2400" b="1" dirty="0"/>
              <a:t>, </a:t>
            </a:r>
            <a:r>
              <a:rPr lang="it-IT" sz="2400" b="1" dirty="0" err="1"/>
              <a:t>refers</a:t>
            </a:r>
            <a:r>
              <a:rPr lang="it-IT" sz="2400" b="1" dirty="0"/>
              <a:t> to an </a:t>
            </a:r>
            <a:r>
              <a:rPr lang="it-IT" sz="2400" b="1" dirty="0" err="1"/>
              <a:t>orderly</a:t>
            </a:r>
            <a:r>
              <a:rPr lang="it-IT" sz="2400" b="1" dirty="0"/>
              <a:t> </a:t>
            </a:r>
            <a:r>
              <a:rPr lang="it-IT" sz="2400" b="1" dirty="0" err="1"/>
              <a:t>dismantling</a:t>
            </a:r>
            <a:r>
              <a:rPr lang="it-IT" sz="2400" b="1" dirty="0"/>
              <a:t> of </a:t>
            </a:r>
            <a:r>
              <a:rPr lang="it-IT" sz="2400" b="1" dirty="0" err="1"/>
              <a:t>cells</a:t>
            </a:r>
            <a:r>
              <a:rPr lang="it-IT" sz="2400" b="1" dirty="0"/>
              <a:t> </a:t>
            </a:r>
            <a:r>
              <a:rPr lang="it-IT" sz="2400" b="1" dirty="0" err="1"/>
              <a:t>into</a:t>
            </a:r>
            <a:r>
              <a:rPr lang="it-IT" sz="2400" b="1" dirty="0"/>
              <a:t> component </a:t>
            </a:r>
            <a:r>
              <a:rPr lang="it-IT" sz="2400" b="1" dirty="0" err="1"/>
              <a:t>pieces</a:t>
            </a:r>
            <a:r>
              <a:rPr lang="it-IT" sz="2400" b="1" dirty="0"/>
              <a:t>, </a:t>
            </a:r>
            <a:r>
              <a:rPr lang="it-IT" sz="2400" b="1" dirty="0" err="1"/>
              <a:t>which</a:t>
            </a:r>
            <a:r>
              <a:rPr lang="it-IT" sz="2400" b="1" dirty="0"/>
              <a:t> are </a:t>
            </a:r>
            <a:r>
              <a:rPr lang="it-IT" sz="2400" b="1" dirty="0" err="1"/>
              <a:t>then</a:t>
            </a:r>
            <a:r>
              <a:rPr lang="it-IT" sz="2400" b="1" dirty="0"/>
              <a:t> </a:t>
            </a:r>
            <a:r>
              <a:rPr lang="it-IT" sz="2400" b="1" dirty="0" err="1"/>
              <a:t>efficiently</a:t>
            </a:r>
            <a:r>
              <a:rPr lang="it-IT" sz="2400" b="1" dirty="0"/>
              <a:t> </a:t>
            </a:r>
            <a:r>
              <a:rPr lang="it-IT" sz="2400" b="1" dirty="0" err="1"/>
              <a:t>consumed</a:t>
            </a:r>
            <a:r>
              <a:rPr lang="it-IT" sz="2400" b="1" dirty="0"/>
              <a:t> by </a:t>
            </a:r>
            <a:r>
              <a:rPr lang="it-IT" sz="2400" b="1" dirty="0" err="1"/>
              <a:t>neighboring</a:t>
            </a:r>
            <a:r>
              <a:rPr lang="it-IT" sz="2400" b="1" dirty="0"/>
              <a:t> </a:t>
            </a:r>
            <a:r>
              <a:rPr lang="it-IT" sz="2400" b="1" dirty="0" err="1"/>
              <a:t>cells</a:t>
            </a:r>
            <a:r>
              <a:rPr lang="it-IT" sz="2400" b="1" dirty="0"/>
              <a:t> and </a:t>
            </a:r>
            <a:r>
              <a:rPr lang="it-IT" sz="2400" b="1" dirty="0" err="1"/>
              <a:t>professional</a:t>
            </a:r>
            <a:r>
              <a:rPr lang="it-IT" sz="2400" b="1" dirty="0"/>
              <a:t> </a:t>
            </a:r>
            <a:r>
              <a:rPr lang="it-IT" sz="2400" b="1" dirty="0" err="1"/>
              <a:t>phagocytes</a:t>
            </a:r>
            <a:r>
              <a:rPr lang="it-IT" sz="2400" b="1" dirty="0"/>
              <a:t> </a:t>
            </a:r>
            <a:r>
              <a:rPr lang="it-IT" sz="2400" b="1" dirty="0" err="1"/>
              <a:t>without</a:t>
            </a:r>
            <a:r>
              <a:rPr lang="it-IT" sz="2400" b="1" dirty="0"/>
              <a:t> </a:t>
            </a:r>
            <a:r>
              <a:rPr lang="it-IT" sz="2400" b="1" dirty="0" err="1"/>
              <a:t>stimulating</a:t>
            </a:r>
            <a:r>
              <a:rPr lang="it-IT" sz="2400" b="1" dirty="0"/>
              <a:t> </a:t>
            </a:r>
            <a:r>
              <a:rPr lang="it-IT" sz="2400" b="1" dirty="0" err="1"/>
              <a:t>inflammation</a:t>
            </a:r>
            <a:r>
              <a:rPr lang="it-IT" sz="2400" b="1" dirty="0"/>
              <a:t>. </a:t>
            </a:r>
          </a:p>
          <a:p>
            <a:endParaRPr lang="it-IT" sz="2400" b="1" dirty="0"/>
          </a:p>
          <a:p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recall</a:t>
            </a:r>
            <a:r>
              <a:rPr lang="it-IT" sz="2400" dirty="0"/>
              <a:t> </a:t>
            </a:r>
            <a:r>
              <a:rPr lang="it-IT" sz="2400" b="1" dirty="0" err="1"/>
              <a:t>that</a:t>
            </a:r>
            <a:r>
              <a:rPr lang="it-IT" sz="2400" b="1" dirty="0"/>
              <a:t> </a:t>
            </a:r>
            <a:r>
              <a:rPr lang="it-IT" sz="2400" b="1" dirty="0" err="1"/>
              <a:t>there</a:t>
            </a:r>
            <a:r>
              <a:rPr lang="it-IT" sz="2400" b="1" dirty="0"/>
              <a:t> are </a:t>
            </a:r>
            <a:r>
              <a:rPr lang="it-IT" sz="2400" b="1" dirty="0" err="1"/>
              <a:t>two</a:t>
            </a:r>
            <a:r>
              <a:rPr lang="it-IT" sz="2400" b="1" dirty="0"/>
              <a:t> </a:t>
            </a:r>
            <a:r>
              <a:rPr lang="it-IT" sz="2400" b="1" dirty="0" err="1"/>
              <a:t>pathways</a:t>
            </a:r>
            <a:r>
              <a:rPr lang="it-IT" sz="2400" b="1" dirty="0"/>
              <a:t> </a:t>
            </a:r>
            <a:r>
              <a:rPr lang="it-IT" sz="2400" b="1" dirty="0" err="1"/>
              <a:t>that</a:t>
            </a:r>
            <a:r>
              <a:rPr lang="it-IT" sz="2400" b="1" dirty="0"/>
              <a:t> </a:t>
            </a:r>
            <a:r>
              <a:rPr lang="it-IT" sz="2400" b="1" dirty="0" err="1"/>
              <a:t>lead</a:t>
            </a:r>
            <a:r>
              <a:rPr lang="it-IT" sz="2400" b="1" dirty="0"/>
              <a:t> to </a:t>
            </a:r>
            <a:r>
              <a:rPr lang="it-IT" sz="2400" b="1" dirty="0" err="1"/>
              <a:t>apoptosis</a:t>
            </a:r>
            <a:r>
              <a:rPr lang="it-IT" sz="2400" b="1" dirty="0"/>
              <a:t>: the </a:t>
            </a:r>
            <a:r>
              <a:rPr lang="it-IT" sz="2400" b="1" dirty="0" err="1"/>
              <a:t>extrinsic</a:t>
            </a:r>
            <a:r>
              <a:rPr lang="it-IT" sz="2400" b="1" dirty="0"/>
              <a:t> </a:t>
            </a:r>
            <a:r>
              <a:rPr lang="it-IT" sz="2400" b="1" dirty="0" err="1"/>
              <a:t>pathway</a:t>
            </a:r>
            <a:r>
              <a:rPr lang="it-IT" sz="2400" b="1" dirty="0"/>
              <a:t>, </a:t>
            </a:r>
            <a:r>
              <a:rPr lang="it-IT" sz="2400" b="1" dirty="0" err="1"/>
              <a:t>triggered</a:t>
            </a:r>
            <a:r>
              <a:rPr lang="it-IT" sz="2400" b="1" dirty="0"/>
              <a:t> by the </a:t>
            </a:r>
            <a:r>
              <a:rPr lang="it-IT" sz="2400" b="1" dirty="0" err="1"/>
              <a:t>death</a:t>
            </a:r>
            <a:r>
              <a:rPr lang="it-IT" sz="2400" b="1" dirty="0"/>
              <a:t> </a:t>
            </a:r>
            <a:r>
              <a:rPr lang="it-IT" sz="2400" b="1" dirty="0" err="1"/>
              <a:t>receptors</a:t>
            </a:r>
            <a:r>
              <a:rPr lang="it-IT" sz="2400" b="1" dirty="0"/>
              <a:t> FAS and FAS-</a:t>
            </a:r>
            <a:r>
              <a:rPr lang="it-IT" sz="2400" b="1" dirty="0" err="1"/>
              <a:t>ligand</a:t>
            </a:r>
            <a:r>
              <a:rPr lang="it-IT" sz="2400" b="1" dirty="0"/>
              <a:t>; and the </a:t>
            </a:r>
            <a:r>
              <a:rPr lang="it-IT" sz="2400" b="1" dirty="0" err="1"/>
              <a:t>intrinsic</a:t>
            </a:r>
            <a:r>
              <a:rPr lang="it-IT" sz="2400" b="1" dirty="0"/>
              <a:t> </a:t>
            </a:r>
            <a:r>
              <a:rPr lang="it-IT" sz="2400" b="1" dirty="0" err="1"/>
              <a:t>pathway</a:t>
            </a:r>
            <a:r>
              <a:rPr lang="it-IT" sz="2400" b="1" dirty="0"/>
              <a:t> (</a:t>
            </a:r>
            <a:r>
              <a:rPr lang="it-IT" sz="2400" b="1" dirty="0" err="1"/>
              <a:t>also</a:t>
            </a:r>
            <a:r>
              <a:rPr lang="it-IT" sz="2400" b="1" dirty="0"/>
              <a:t> </a:t>
            </a:r>
            <a:r>
              <a:rPr lang="it-IT" sz="2400" b="1" dirty="0" err="1"/>
              <a:t>known</a:t>
            </a:r>
            <a:r>
              <a:rPr lang="it-IT" sz="2400" b="1" dirty="0"/>
              <a:t> </a:t>
            </a:r>
            <a:r>
              <a:rPr lang="it-IT" sz="2400" b="1" dirty="0" err="1"/>
              <a:t>as</a:t>
            </a:r>
            <a:r>
              <a:rPr lang="it-IT" sz="2400" b="1" dirty="0"/>
              <a:t> the </a:t>
            </a:r>
            <a:r>
              <a:rPr lang="it-IT" sz="2400" b="1" dirty="0" err="1"/>
              <a:t>mitochondrial</a:t>
            </a:r>
            <a:r>
              <a:rPr lang="it-IT" sz="2400" b="1" dirty="0"/>
              <a:t> </a:t>
            </a:r>
            <a:r>
              <a:rPr lang="it-IT" sz="2400" b="1" dirty="0" err="1"/>
              <a:t>pathway</a:t>
            </a:r>
            <a:r>
              <a:rPr lang="it-IT" sz="2400" b="1" dirty="0"/>
              <a:t>), </a:t>
            </a:r>
            <a:r>
              <a:rPr lang="it-IT" sz="2400" b="1" dirty="0" err="1"/>
              <a:t>initiated</a:t>
            </a:r>
            <a:r>
              <a:rPr lang="it-IT" sz="2400" b="1" dirty="0"/>
              <a:t> by </a:t>
            </a:r>
            <a:r>
              <a:rPr lang="it-IT" sz="2400" b="1" dirty="0" err="1"/>
              <a:t>perturbations</a:t>
            </a:r>
            <a:r>
              <a:rPr lang="it-IT" sz="2400" b="1" dirty="0"/>
              <a:t> </a:t>
            </a:r>
            <a:r>
              <a:rPr lang="it-IT" sz="2400" b="1" dirty="0" err="1"/>
              <a:t>such</a:t>
            </a:r>
            <a:r>
              <a:rPr lang="it-IT" sz="2400" b="1" dirty="0"/>
              <a:t> </a:t>
            </a:r>
            <a:r>
              <a:rPr lang="it-IT" sz="2400" b="1" dirty="0" err="1"/>
              <a:t>as</a:t>
            </a:r>
            <a:r>
              <a:rPr lang="it-IT" sz="2400" b="1" dirty="0"/>
              <a:t> loss of </a:t>
            </a:r>
            <a:r>
              <a:rPr lang="it-IT" sz="2400" b="1" dirty="0" err="1"/>
              <a:t>growth</a:t>
            </a:r>
            <a:r>
              <a:rPr lang="it-IT" sz="2400" b="1" dirty="0"/>
              <a:t> </a:t>
            </a:r>
            <a:r>
              <a:rPr lang="it-IT" sz="2400" b="1" dirty="0" err="1"/>
              <a:t>factors</a:t>
            </a:r>
            <a:r>
              <a:rPr lang="it-IT" sz="2400" b="1" dirty="0"/>
              <a:t> and DNA </a:t>
            </a:r>
            <a:r>
              <a:rPr lang="it-IT" sz="2400" b="1" dirty="0" err="1"/>
              <a:t>damage</a:t>
            </a:r>
            <a:r>
              <a:rPr lang="it-IT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71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14558" y="527951"/>
            <a:ext cx="8162884" cy="5355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 err="1"/>
              <a:t>Growth</a:t>
            </a:r>
            <a:r>
              <a:rPr lang="it-IT" sz="2000" b="1" dirty="0"/>
              <a:t> </a:t>
            </a:r>
            <a:r>
              <a:rPr lang="it-IT" sz="2000" b="1" dirty="0" err="1"/>
              <a:t>Factors</a:t>
            </a:r>
            <a:endParaRPr lang="it-IT" sz="2000" b="1" dirty="0"/>
          </a:p>
          <a:p>
            <a:endParaRPr lang="it-IT" dirty="0"/>
          </a:p>
          <a:p>
            <a:r>
              <a:rPr lang="it-IT" dirty="0" err="1"/>
              <a:t>Cancers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secrete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or induce </a:t>
            </a:r>
            <a:r>
              <a:rPr lang="it-IT" dirty="0" err="1"/>
              <a:t>stromal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produce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in the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microenvironment</a:t>
            </a:r>
            <a:r>
              <a:rPr lang="it-IT" dirty="0"/>
              <a:t>.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soluble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are </a:t>
            </a:r>
            <a:r>
              <a:rPr lang="it-IT" dirty="0" err="1"/>
              <a:t>made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type</a:t>
            </a:r>
            <a:r>
              <a:rPr lang="it-IT" dirty="0"/>
              <a:t> and </a:t>
            </a:r>
            <a:r>
              <a:rPr lang="it-IT" dirty="0" err="1"/>
              <a:t>act</a:t>
            </a:r>
            <a:r>
              <a:rPr lang="it-IT" dirty="0"/>
              <a:t> on a </a:t>
            </a:r>
            <a:r>
              <a:rPr lang="it-IT" dirty="0" err="1"/>
              <a:t>neighboring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stimulate</a:t>
            </a:r>
            <a:r>
              <a:rPr lang="it-IT" dirty="0"/>
              <a:t> </a:t>
            </a:r>
            <a:r>
              <a:rPr lang="it-IT" dirty="0" err="1"/>
              <a:t>proliferation</a:t>
            </a:r>
            <a:r>
              <a:rPr lang="it-IT" dirty="0"/>
              <a:t> (paracrine </a:t>
            </a:r>
            <a:r>
              <a:rPr lang="it-IT" dirty="0" err="1"/>
              <a:t>action</a:t>
            </a:r>
            <a:r>
              <a:rPr lang="it-IT" dirty="0"/>
              <a:t>). </a:t>
            </a:r>
            <a:r>
              <a:rPr lang="it-IT" dirty="0" err="1"/>
              <a:t>Normally</a:t>
            </a:r>
            <a:r>
              <a:rPr lang="it-IT" dirty="0"/>
              <a:t>,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produce the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express the cognate </a:t>
            </a:r>
            <a:r>
              <a:rPr lang="it-IT" dirty="0" err="1"/>
              <a:t>receptor</a:t>
            </a:r>
            <a:r>
              <a:rPr lang="it-IT" dirty="0"/>
              <a:t>, </a:t>
            </a:r>
            <a:r>
              <a:rPr lang="it-IT" dirty="0" err="1"/>
              <a:t>preventing</a:t>
            </a:r>
            <a:r>
              <a:rPr lang="it-IT" dirty="0"/>
              <a:t> the </a:t>
            </a:r>
            <a:r>
              <a:rPr lang="it-IT" dirty="0" err="1"/>
              <a:t>formation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positive feedback </a:t>
            </a:r>
            <a:r>
              <a:rPr lang="it-IT" dirty="0" err="1"/>
              <a:t>loops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“</a:t>
            </a:r>
            <a:r>
              <a:rPr lang="it-IT" dirty="0" err="1"/>
              <a:t>rule</a:t>
            </a:r>
            <a:r>
              <a:rPr lang="it-IT" dirty="0"/>
              <a:t>”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broken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in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ways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 Some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acquire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self-sufficiency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acquiring</a:t>
            </a:r>
            <a:r>
              <a:rPr lang="it-IT" dirty="0"/>
              <a:t> the </a:t>
            </a:r>
            <a:r>
              <a:rPr lang="it-IT" dirty="0" err="1"/>
              <a:t>ability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synthesize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responsive</a:t>
            </a:r>
            <a:r>
              <a:rPr lang="it-IT" dirty="0"/>
              <a:t>. For example</a:t>
            </a:r>
            <a:r>
              <a:rPr lang="it-IT" b="1" dirty="0"/>
              <a:t>, many glioblastomas secrete platelet-derived growth factor (PDGF) and express the PDGF receptor, and many sarcomas make both transforming growth factor-α (TGF-α) and its receptor.</a:t>
            </a:r>
            <a:r>
              <a:rPr lang="it-IT" dirty="0"/>
              <a:t> </a:t>
            </a:r>
            <a:r>
              <a:rPr lang="it-IT" dirty="0" err="1"/>
              <a:t>Similar</a:t>
            </a:r>
            <a:r>
              <a:rPr lang="it-IT" dirty="0"/>
              <a:t> </a:t>
            </a:r>
            <a:r>
              <a:rPr lang="it-IT" dirty="0" err="1"/>
              <a:t>autocrine</a:t>
            </a:r>
            <a:r>
              <a:rPr lang="it-IT" dirty="0"/>
              <a:t> </a:t>
            </a:r>
            <a:r>
              <a:rPr lang="it-IT" dirty="0" err="1"/>
              <a:t>loops</a:t>
            </a:r>
            <a:r>
              <a:rPr lang="it-IT" dirty="0"/>
              <a:t> are </a:t>
            </a:r>
            <a:r>
              <a:rPr lang="it-IT" dirty="0" err="1"/>
              <a:t>fairly</a:t>
            </a:r>
            <a:r>
              <a:rPr lang="it-IT" dirty="0"/>
              <a:t> common in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.</a:t>
            </a:r>
          </a:p>
          <a:p>
            <a:r>
              <a:rPr lang="it-IT" dirty="0"/>
              <a:t>    </a:t>
            </a:r>
          </a:p>
          <a:p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acquire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self-sufficiency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b="1" dirty="0" err="1"/>
              <a:t>interaction</a:t>
            </a:r>
            <a:r>
              <a:rPr lang="it-IT" b="1" dirty="0"/>
              <a:t> </a:t>
            </a:r>
            <a:r>
              <a:rPr lang="it-IT" b="1" dirty="0" err="1"/>
              <a:t>with</a:t>
            </a:r>
            <a:r>
              <a:rPr lang="it-IT" b="1" dirty="0"/>
              <a:t> stroma</a:t>
            </a:r>
            <a:r>
              <a:rPr lang="it-IT" dirty="0"/>
              <a:t>. In some </a:t>
            </a:r>
            <a:r>
              <a:rPr lang="it-IT" dirty="0" err="1"/>
              <a:t>cases</a:t>
            </a:r>
            <a:r>
              <a:rPr lang="it-IT" dirty="0"/>
              <a:t>,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send</a:t>
            </a:r>
            <a:r>
              <a:rPr lang="it-IT" dirty="0"/>
              <a:t>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activate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in the </a:t>
            </a:r>
            <a:r>
              <a:rPr lang="it-IT" dirty="0" err="1"/>
              <a:t>supporting</a:t>
            </a:r>
            <a:r>
              <a:rPr lang="it-IT" dirty="0"/>
              <a:t> stroma, </a:t>
            </a:r>
            <a:r>
              <a:rPr lang="it-IT" dirty="0" err="1"/>
              <a:t>which</a:t>
            </a:r>
            <a:r>
              <a:rPr lang="it-IT" dirty="0"/>
              <a:t> in turn produce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promote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44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5EB1D02-4DC4-E943-8C39-307934ECF0CD}"/>
              </a:ext>
            </a:extLst>
          </p:cNvPr>
          <p:cNvSpPr/>
          <p:nvPr/>
        </p:nvSpPr>
        <p:spPr>
          <a:xfrm>
            <a:off x="2133600" y="612846"/>
            <a:ext cx="81715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/>
              <a:t>Cancer</a:t>
            </a:r>
            <a:r>
              <a:rPr lang="it-IT" sz="2400" b="1" dirty="0"/>
              <a:t> </a:t>
            </a:r>
            <a:r>
              <a:rPr lang="it-IT" sz="2400" b="1" dirty="0" err="1"/>
              <a:t>cells</a:t>
            </a:r>
            <a:r>
              <a:rPr lang="it-IT" sz="2400" b="1" dirty="0"/>
              <a:t> are </a:t>
            </a:r>
            <a:r>
              <a:rPr lang="it-IT" sz="2400" b="1" dirty="0" err="1"/>
              <a:t>subject</a:t>
            </a:r>
            <a:r>
              <a:rPr lang="it-IT" sz="2400" b="1" dirty="0"/>
              <a:t> to a </a:t>
            </a:r>
            <a:r>
              <a:rPr lang="it-IT" sz="2400" b="1" dirty="0" err="1"/>
              <a:t>number</a:t>
            </a:r>
            <a:r>
              <a:rPr lang="it-IT" sz="2400" b="1" dirty="0"/>
              <a:t> of </a:t>
            </a:r>
            <a:r>
              <a:rPr lang="it-IT" sz="2400" b="1" dirty="0" err="1"/>
              <a:t>intrinsic</a:t>
            </a:r>
            <a:r>
              <a:rPr lang="it-IT" sz="2400" b="1" dirty="0"/>
              <a:t> </a:t>
            </a:r>
            <a:r>
              <a:rPr lang="it-IT" sz="2400" b="1" dirty="0" err="1"/>
              <a:t>stresses</a:t>
            </a:r>
            <a:r>
              <a:rPr lang="it-IT" sz="2400" b="1" dirty="0"/>
              <a:t> </a:t>
            </a:r>
            <a:r>
              <a:rPr lang="it-IT" sz="2400" b="1" dirty="0" err="1"/>
              <a:t>that</a:t>
            </a:r>
            <a:r>
              <a:rPr lang="it-IT" sz="2400" b="1" dirty="0"/>
              <a:t> can </a:t>
            </a:r>
            <a:r>
              <a:rPr lang="it-IT" sz="2400" b="1" dirty="0" err="1"/>
              <a:t>initiate</a:t>
            </a:r>
            <a:r>
              <a:rPr lang="it-IT" sz="2400" b="1" dirty="0"/>
              <a:t> </a:t>
            </a:r>
            <a:r>
              <a:rPr lang="it-IT" sz="2400" b="1" dirty="0" err="1"/>
              <a:t>apoptosis</a:t>
            </a:r>
            <a:r>
              <a:rPr lang="it-IT" sz="2400" b="1" dirty="0"/>
              <a:t>, </a:t>
            </a:r>
            <a:r>
              <a:rPr lang="it-IT" sz="2400" b="1" dirty="0" err="1"/>
              <a:t>particularly</a:t>
            </a:r>
            <a:r>
              <a:rPr lang="it-IT" sz="2400" b="1" dirty="0"/>
              <a:t> DNA </a:t>
            </a:r>
            <a:r>
              <a:rPr lang="it-IT" sz="2400" b="1" dirty="0" err="1"/>
              <a:t>damage</a:t>
            </a:r>
            <a:r>
              <a:rPr lang="it-IT" sz="2400" b="1" dirty="0"/>
              <a:t>, </a:t>
            </a:r>
            <a:r>
              <a:rPr lang="it-IT" sz="2400" b="1" dirty="0" err="1"/>
              <a:t>but</a:t>
            </a:r>
            <a:r>
              <a:rPr lang="it-IT" sz="2400" b="1" dirty="0"/>
              <a:t> </a:t>
            </a:r>
            <a:r>
              <a:rPr lang="it-IT" sz="2400" b="1" dirty="0" err="1"/>
              <a:t>also</a:t>
            </a:r>
            <a:r>
              <a:rPr lang="it-IT" sz="2400" b="1" dirty="0"/>
              <a:t> </a:t>
            </a:r>
            <a:r>
              <a:rPr lang="it-IT" sz="2400" b="1" dirty="0" err="1"/>
              <a:t>metabolic</a:t>
            </a:r>
            <a:r>
              <a:rPr lang="it-IT" sz="2400" b="1" dirty="0"/>
              <a:t> </a:t>
            </a:r>
            <a:r>
              <a:rPr lang="it-IT" sz="2400" b="1" dirty="0" err="1"/>
              <a:t>disturbances</a:t>
            </a:r>
            <a:r>
              <a:rPr lang="it-IT" sz="2400" b="1" dirty="0"/>
              <a:t> </a:t>
            </a:r>
            <a:r>
              <a:rPr lang="it-IT" sz="2400" b="1" dirty="0" err="1"/>
              <a:t>stemming</a:t>
            </a:r>
            <a:r>
              <a:rPr lang="it-IT" sz="2400" b="1" dirty="0"/>
              <a:t> from </a:t>
            </a:r>
            <a:r>
              <a:rPr lang="it-IT" sz="2400" b="1" dirty="0" err="1"/>
              <a:t>dysregulated</a:t>
            </a:r>
            <a:r>
              <a:rPr lang="it-IT" sz="2400" b="1" dirty="0"/>
              <a:t> </a:t>
            </a:r>
            <a:r>
              <a:rPr lang="it-IT" sz="2400" b="1" dirty="0" err="1"/>
              <a:t>growth</a:t>
            </a:r>
            <a:r>
              <a:rPr lang="it-IT" sz="2400" b="1" dirty="0"/>
              <a:t> </a:t>
            </a:r>
            <a:r>
              <a:rPr lang="it-IT" sz="2400" b="1" dirty="0" err="1"/>
              <a:t>as</a:t>
            </a:r>
            <a:r>
              <a:rPr lang="it-IT" sz="2400" b="1" dirty="0"/>
              <a:t> </a:t>
            </a:r>
            <a:r>
              <a:rPr lang="it-IT" sz="2400" b="1" dirty="0" err="1"/>
              <a:t>well</a:t>
            </a:r>
            <a:r>
              <a:rPr lang="it-IT" sz="2400" b="1" dirty="0"/>
              <a:t> </a:t>
            </a:r>
            <a:r>
              <a:rPr lang="it-IT" sz="2400" b="1" dirty="0" err="1"/>
              <a:t>as</a:t>
            </a:r>
            <a:r>
              <a:rPr lang="it-IT" sz="2400" b="1" dirty="0"/>
              <a:t> </a:t>
            </a:r>
            <a:r>
              <a:rPr lang="it-IT" sz="2400" b="1" dirty="0" err="1"/>
              <a:t>hypoxia</a:t>
            </a:r>
            <a:r>
              <a:rPr lang="it-IT" sz="2400" b="1" dirty="0"/>
              <a:t> </a:t>
            </a:r>
            <a:r>
              <a:rPr lang="it-IT" sz="2400" b="1" dirty="0" err="1"/>
              <a:t>caused</a:t>
            </a:r>
            <a:r>
              <a:rPr lang="it-IT" sz="2400" b="1" dirty="0"/>
              <a:t> by </a:t>
            </a:r>
            <a:r>
              <a:rPr lang="it-IT" sz="2400" b="1" dirty="0" err="1"/>
              <a:t>insufficient</a:t>
            </a:r>
            <a:r>
              <a:rPr lang="it-IT" sz="2400" b="1" dirty="0"/>
              <a:t> </a:t>
            </a:r>
            <a:r>
              <a:rPr lang="it-IT" sz="2400" b="1" dirty="0" err="1"/>
              <a:t>blood</a:t>
            </a:r>
            <a:r>
              <a:rPr lang="it-IT" sz="2400" b="1" dirty="0"/>
              <a:t> </a:t>
            </a:r>
            <a:r>
              <a:rPr lang="it-IT" sz="2400" b="1" dirty="0" err="1"/>
              <a:t>supply</a:t>
            </a:r>
            <a:r>
              <a:rPr lang="it-IT" sz="2400" b="1" dirty="0"/>
              <a:t>. </a:t>
            </a:r>
          </a:p>
          <a:p>
            <a:endParaRPr lang="it-IT" sz="2400" b="1" dirty="0"/>
          </a:p>
          <a:p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stresses</a:t>
            </a:r>
            <a:r>
              <a:rPr lang="it-IT" sz="2400" dirty="0"/>
              <a:t> are </a:t>
            </a:r>
            <a:r>
              <a:rPr lang="it-IT" sz="2400" dirty="0" err="1"/>
              <a:t>enhanced</a:t>
            </a:r>
            <a:r>
              <a:rPr lang="it-IT" sz="2400" dirty="0"/>
              <a:t> </a:t>
            </a:r>
            <a:r>
              <a:rPr lang="it-IT" sz="2400" dirty="0" err="1"/>
              <a:t>manyfold</a:t>
            </a:r>
            <a:r>
              <a:rPr lang="it-IT" sz="2400" dirty="0"/>
              <a:t> </a:t>
            </a: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tumors</a:t>
            </a:r>
            <a:r>
              <a:rPr lang="it-IT" sz="2400" dirty="0"/>
              <a:t> are </a:t>
            </a:r>
            <a:r>
              <a:rPr lang="it-IT" sz="2400" dirty="0" err="1"/>
              <a:t>treated</a:t>
            </a:r>
            <a:r>
              <a:rPr lang="it-IT" sz="2400" dirty="0"/>
              <a:t> with </a:t>
            </a:r>
            <a:r>
              <a:rPr lang="it-IT" sz="2400" dirty="0" err="1"/>
              <a:t>chemotherapy</a:t>
            </a:r>
            <a:r>
              <a:rPr lang="it-IT" sz="2400" dirty="0"/>
              <a:t> or </a:t>
            </a:r>
            <a:r>
              <a:rPr lang="it-IT" sz="2400" dirty="0" err="1"/>
              <a:t>radiation</a:t>
            </a:r>
            <a:r>
              <a:rPr lang="it-IT" sz="2400" dirty="0"/>
              <a:t> </a:t>
            </a:r>
            <a:r>
              <a:rPr lang="it-IT" sz="2400" dirty="0" err="1"/>
              <a:t>therapy</a:t>
            </a:r>
            <a:r>
              <a:rPr lang="it-IT" sz="2400" dirty="0"/>
              <a:t>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kill</a:t>
            </a:r>
            <a:r>
              <a:rPr lang="it-IT" sz="2400" dirty="0"/>
              <a:t> </a:t>
            </a:r>
            <a:r>
              <a:rPr lang="it-IT" sz="2400" dirty="0" err="1"/>
              <a:t>tumor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by </a:t>
            </a:r>
            <a:r>
              <a:rPr lang="it-IT" sz="2400" dirty="0" err="1"/>
              <a:t>activating</a:t>
            </a:r>
            <a:r>
              <a:rPr lang="it-IT" sz="2400" dirty="0"/>
              <a:t> the </a:t>
            </a:r>
            <a:r>
              <a:rPr lang="it-IT" sz="2400" dirty="0" err="1"/>
              <a:t>intrinsic</a:t>
            </a:r>
            <a:r>
              <a:rPr lang="it-IT" sz="2400" dirty="0"/>
              <a:t> </a:t>
            </a:r>
            <a:r>
              <a:rPr lang="it-IT" sz="2400" dirty="0" err="1"/>
              <a:t>pathway</a:t>
            </a:r>
            <a:r>
              <a:rPr lang="it-IT" sz="2400" dirty="0"/>
              <a:t> of </a:t>
            </a:r>
            <a:r>
              <a:rPr lang="it-IT" sz="2400" dirty="0" err="1"/>
              <a:t>apoptosis</a:t>
            </a:r>
            <a:r>
              <a:rPr lang="it-IT" sz="2400" dirty="0"/>
              <a:t>. </a:t>
            </a:r>
            <a:r>
              <a:rPr lang="it-IT" sz="2400" dirty="0" err="1"/>
              <a:t>Thus</a:t>
            </a:r>
            <a:r>
              <a:rPr lang="it-IT" sz="2400" dirty="0"/>
              <a:t>,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strong </a:t>
            </a:r>
            <a:r>
              <a:rPr lang="it-IT" sz="2400" dirty="0" err="1"/>
              <a:t>selective</a:t>
            </a:r>
            <a:r>
              <a:rPr lang="it-IT" sz="2400" dirty="0"/>
              <a:t> pressure, </a:t>
            </a:r>
            <a:r>
              <a:rPr lang="it-IT" sz="2400" dirty="0" err="1"/>
              <a:t>both</a:t>
            </a:r>
            <a:r>
              <a:rPr lang="it-IT" sz="2400" dirty="0"/>
              <a:t> </a:t>
            </a:r>
            <a:r>
              <a:rPr lang="it-IT" sz="2400" dirty="0" err="1"/>
              <a:t>before</a:t>
            </a:r>
            <a:r>
              <a:rPr lang="it-IT" sz="2400" dirty="0"/>
              <a:t> and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therapy</a:t>
            </a:r>
            <a:r>
              <a:rPr lang="it-IT" sz="2400" dirty="0"/>
              <a:t>, for </a:t>
            </a:r>
            <a:r>
              <a:rPr lang="it-IT" sz="2400" dirty="0" err="1"/>
              <a:t>cancer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to </a:t>
            </a:r>
            <a:r>
              <a:rPr lang="it-IT" sz="2400" dirty="0" err="1"/>
              <a:t>develop</a:t>
            </a:r>
            <a:r>
              <a:rPr lang="it-IT" sz="2400" dirty="0"/>
              <a:t> </a:t>
            </a:r>
            <a:r>
              <a:rPr lang="it-IT" sz="2400" dirty="0" err="1"/>
              <a:t>resistance</a:t>
            </a:r>
            <a:r>
              <a:rPr lang="it-IT" sz="2400" dirty="0"/>
              <a:t> to </a:t>
            </a:r>
            <a:r>
              <a:rPr lang="it-IT" sz="2400" dirty="0" err="1"/>
              <a:t>intrinsic</a:t>
            </a:r>
            <a:r>
              <a:rPr lang="it-IT" sz="2400" dirty="0"/>
              <a:t> </a:t>
            </a:r>
            <a:r>
              <a:rPr lang="it-IT" sz="2400" dirty="0" err="1"/>
              <a:t>stresses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 induce </a:t>
            </a:r>
            <a:r>
              <a:rPr lang="it-IT" sz="2400" dirty="0" err="1"/>
              <a:t>apoptosis</a:t>
            </a:r>
            <a:r>
              <a:rPr lang="it-IT" sz="2400" dirty="0"/>
              <a:t>. </a:t>
            </a:r>
            <a:r>
              <a:rPr lang="it-IT" sz="2400" dirty="0" err="1"/>
              <a:t>Accordingly</a:t>
            </a:r>
            <a:r>
              <a:rPr lang="it-IT" sz="2400" dirty="0"/>
              <a:t>, </a:t>
            </a:r>
            <a:r>
              <a:rPr lang="it-IT" sz="2400" dirty="0" err="1"/>
              <a:t>evasion</a:t>
            </a:r>
            <a:r>
              <a:rPr lang="it-IT" sz="2400" dirty="0"/>
              <a:t> of </a:t>
            </a:r>
            <a:r>
              <a:rPr lang="it-IT" sz="2400" dirty="0" err="1"/>
              <a:t>apoptosis</a:t>
            </a:r>
            <a:r>
              <a:rPr lang="it-IT" sz="2400" dirty="0"/>
              <a:t> by </a:t>
            </a:r>
            <a:r>
              <a:rPr lang="it-IT" sz="2400" dirty="0" err="1"/>
              <a:t>cancer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occurs</a:t>
            </a:r>
            <a:r>
              <a:rPr lang="it-IT" sz="2400" dirty="0"/>
              <a:t> </a:t>
            </a:r>
            <a:r>
              <a:rPr lang="it-IT" sz="2400" dirty="0" err="1"/>
              <a:t>mainly</a:t>
            </a:r>
            <a:r>
              <a:rPr lang="it-IT" sz="2400" dirty="0"/>
              <a:t> by way of </a:t>
            </a:r>
            <a:r>
              <a:rPr lang="it-IT" sz="2400" dirty="0" err="1"/>
              <a:t>acquired</a:t>
            </a:r>
            <a:r>
              <a:rPr lang="it-IT" sz="2400" dirty="0"/>
              <a:t> </a:t>
            </a:r>
            <a:r>
              <a:rPr lang="it-IT" sz="2400" dirty="0" err="1"/>
              <a:t>mutations</a:t>
            </a:r>
            <a:r>
              <a:rPr lang="it-IT" sz="2400" dirty="0"/>
              <a:t> and </a:t>
            </a:r>
            <a:r>
              <a:rPr lang="it-IT" sz="2400" dirty="0" err="1"/>
              <a:t>changes</a:t>
            </a:r>
            <a:r>
              <a:rPr lang="it-IT" sz="2400" dirty="0"/>
              <a:t> in gene </a:t>
            </a:r>
            <a:r>
              <a:rPr lang="it-IT" sz="2400" dirty="0" err="1"/>
              <a:t>expression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disable</a:t>
            </a:r>
            <a:r>
              <a:rPr lang="it-IT" sz="2400" dirty="0"/>
              <a:t> </a:t>
            </a:r>
            <a:r>
              <a:rPr lang="it-IT" sz="2400" dirty="0" err="1"/>
              <a:t>key</a:t>
            </a:r>
            <a:r>
              <a:rPr lang="it-IT" sz="2400" dirty="0"/>
              <a:t> </a:t>
            </a:r>
            <a:r>
              <a:rPr lang="it-IT" sz="2400" dirty="0" err="1"/>
              <a:t>components</a:t>
            </a:r>
            <a:r>
              <a:rPr lang="it-IT" sz="2400" dirty="0"/>
              <a:t> of the </a:t>
            </a:r>
            <a:r>
              <a:rPr lang="it-IT" sz="2400" dirty="0" err="1"/>
              <a:t>intrinsic</a:t>
            </a:r>
            <a:r>
              <a:rPr lang="it-IT" sz="2400" dirty="0"/>
              <a:t> </a:t>
            </a:r>
            <a:r>
              <a:rPr lang="it-IT" sz="2400" dirty="0" err="1"/>
              <a:t>pathway</a:t>
            </a:r>
            <a:r>
              <a:rPr lang="it-IT" sz="2400" dirty="0"/>
              <a:t>, or </a:t>
            </a:r>
            <a:r>
              <a:rPr lang="it-IT" sz="2400" dirty="0" err="1"/>
              <a:t>that</a:t>
            </a:r>
            <a:r>
              <a:rPr lang="it-IT" sz="2400" dirty="0"/>
              <a:t> reset the balance of </a:t>
            </a:r>
            <a:r>
              <a:rPr lang="it-IT" sz="2400" dirty="0" err="1"/>
              <a:t>regulatory</a:t>
            </a:r>
            <a:r>
              <a:rPr lang="it-IT" sz="2400" dirty="0"/>
              <a:t> </a:t>
            </a:r>
            <a:r>
              <a:rPr lang="it-IT" sz="2400" dirty="0" err="1"/>
              <a:t>factors</a:t>
            </a:r>
            <a:r>
              <a:rPr lang="it-IT" sz="2400" dirty="0"/>
              <a:t> so </a:t>
            </a:r>
            <a:r>
              <a:rPr lang="it-IT" sz="2400" dirty="0" err="1"/>
              <a:t>as</a:t>
            </a:r>
            <a:r>
              <a:rPr lang="it-IT" sz="2400" dirty="0"/>
              <a:t> to </a:t>
            </a:r>
            <a:r>
              <a:rPr lang="it-IT" sz="2400" dirty="0" err="1"/>
              <a:t>favor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survival</a:t>
            </a:r>
            <a:r>
              <a:rPr lang="it-IT" sz="2400" dirty="0"/>
              <a:t> in the face of </a:t>
            </a:r>
            <a:r>
              <a:rPr lang="it-IT" sz="2400" dirty="0" err="1"/>
              <a:t>intrinsic</a:t>
            </a:r>
            <a:r>
              <a:rPr lang="it-IT" sz="2400" dirty="0"/>
              <a:t> </a:t>
            </a:r>
            <a:r>
              <a:rPr lang="it-IT" sz="2400" dirty="0" err="1"/>
              <a:t>stresses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274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18126" y="1024660"/>
            <a:ext cx="86498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Loss of TP53 </a:t>
            </a:r>
            <a:r>
              <a:rPr lang="it-IT" sz="2400" b="1" dirty="0" err="1"/>
              <a:t>function</a:t>
            </a:r>
            <a:r>
              <a:rPr lang="it-IT" sz="2400" b="1" dirty="0"/>
              <a:t>. </a:t>
            </a:r>
          </a:p>
          <a:p>
            <a:endParaRPr lang="it-IT" sz="2400" b="1" dirty="0"/>
          </a:p>
          <a:p>
            <a:r>
              <a:rPr lang="it-IT" sz="2400" dirty="0"/>
              <a:t>TP53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commonly</a:t>
            </a:r>
            <a:r>
              <a:rPr lang="it-IT" sz="2400" dirty="0"/>
              <a:t> </a:t>
            </a:r>
            <a:r>
              <a:rPr lang="it-IT" sz="2400" dirty="0" err="1"/>
              <a:t>mutated</a:t>
            </a:r>
            <a:r>
              <a:rPr lang="it-IT" sz="2400" dirty="0"/>
              <a:t> in </a:t>
            </a:r>
            <a:r>
              <a:rPr lang="it-IT" sz="2400" dirty="0" err="1"/>
              <a:t>cancers</a:t>
            </a:r>
            <a:r>
              <a:rPr lang="it-IT" sz="2400" dirty="0"/>
              <a:t> at </a:t>
            </a:r>
            <a:r>
              <a:rPr lang="it-IT" sz="2400" dirty="0" err="1"/>
              <a:t>diagnosis</a:t>
            </a:r>
            <a:r>
              <a:rPr lang="it-IT" sz="2400" dirty="0"/>
              <a:t>, and the </a:t>
            </a:r>
            <a:r>
              <a:rPr lang="it-IT" sz="2400" dirty="0" err="1"/>
              <a:t>frequency</a:t>
            </a:r>
            <a:r>
              <a:rPr lang="it-IT" sz="2400" dirty="0"/>
              <a:t> of TP53 </a:t>
            </a:r>
            <a:r>
              <a:rPr lang="it-IT" sz="2400" dirty="0" err="1"/>
              <a:t>mutations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even</a:t>
            </a:r>
            <a:r>
              <a:rPr lang="it-IT" sz="2400" dirty="0"/>
              <a:t> </a:t>
            </a:r>
            <a:r>
              <a:rPr lang="it-IT" sz="2400" dirty="0" err="1"/>
              <a:t>higher</a:t>
            </a:r>
            <a:r>
              <a:rPr lang="it-IT" sz="2400" dirty="0"/>
              <a:t> in </a:t>
            </a:r>
            <a:r>
              <a:rPr lang="it-IT" sz="2400" dirty="0" err="1"/>
              <a:t>tumors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relapse </a:t>
            </a:r>
            <a:r>
              <a:rPr lang="it-IT" sz="2400" dirty="0" err="1"/>
              <a:t>after</a:t>
            </a:r>
            <a:r>
              <a:rPr lang="it-IT" sz="2400" dirty="0"/>
              <a:t> </a:t>
            </a:r>
            <a:r>
              <a:rPr lang="it-IT" sz="2400" dirty="0" err="1"/>
              <a:t>therapy</a:t>
            </a:r>
            <a:r>
              <a:rPr lang="it-IT" sz="2400" dirty="0"/>
              <a:t>. In </a:t>
            </a:r>
            <a:r>
              <a:rPr lang="it-IT" sz="2400" dirty="0" err="1"/>
              <a:t>addition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 </a:t>
            </a:r>
            <a:r>
              <a:rPr lang="it-IT" sz="2400" dirty="0" err="1"/>
              <a:t>mutation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TP53,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lesions</a:t>
            </a:r>
            <a:r>
              <a:rPr lang="it-IT" sz="2400" dirty="0"/>
              <a:t> in </a:t>
            </a:r>
            <a:r>
              <a:rPr lang="it-IT" sz="2400" dirty="0" err="1"/>
              <a:t>cancers</a:t>
            </a:r>
            <a:r>
              <a:rPr lang="it-IT" sz="2400" dirty="0"/>
              <a:t> </a:t>
            </a:r>
            <a:r>
              <a:rPr lang="it-IT" sz="2400" dirty="0" err="1"/>
              <a:t>impair</a:t>
            </a:r>
            <a:r>
              <a:rPr lang="it-IT" sz="2400" dirty="0"/>
              <a:t> p53 </a:t>
            </a:r>
            <a:r>
              <a:rPr lang="it-IT" sz="2400" dirty="0" err="1"/>
              <a:t>function</a:t>
            </a:r>
            <a:r>
              <a:rPr lang="it-IT" sz="2400" dirty="0"/>
              <a:t> </a:t>
            </a:r>
            <a:r>
              <a:rPr lang="it-IT" sz="2400" dirty="0" err="1"/>
              <a:t>indirectly</a:t>
            </a:r>
            <a:r>
              <a:rPr lang="it-IT" sz="2400" dirty="0"/>
              <a:t>, </a:t>
            </a:r>
            <a:r>
              <a:rPr lang="it-IT" sz="2400" dirty="0" err="1"/>
              <a:t>most</a:t>
            </a:r>
            <a:r>
              <a:rPr lang="it-IT" sz="2400" dirty="0"/>
              <a:t> </a:t>
            </a:r>
            <a:r>
              <a:rPr lang="it-IT" sz="2400" dirty="0" err="1"/>
              <a:t>notably</a:t>
            </a:r>
            <a:r>
              <a:rPr lang="it-IT" sz="2400" dirty="0"/>
              <a:t> </a:t>
            </a:r>
            <a:r>
              <a:rPr lang="it-IT" sz="2400" dirty="0" err="1"/>
              <a:t>amplification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MDM2,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encodes</a:t>
            </a:r>
            <a:r>
              <a:rPr lang="it-IT" sz="2400" dirty="0"/>
              <a:t> </a:t>
            </a:r>
            <a:r>
              <a:rPr lang="it-IT" sz="2400" dirty="0" err="1"/>
              <a:t>an</a:t>
            </a:r>
            <a:r>
              <a:rPr lang="it-IT" sz="2400" dirty="0"/>
              <a:t> </a:t>
            </a:r>
            <a:r>
              <a:rPr lang="it-IT" sz="2400" dirty="0" err="1"/>
              <a:t>inhibitor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p53. Loss </a:t>
            </a:r>
            <a:r>
              <a:rPr lang="it-IT" sz="2400" dirty="0" err="1"/>
              <a:t>of</a:t>
            </a:r>
            <a:r>
              <a:rPr lang="it-IT" sz="2400" dirty="0"/>
              <a:t> p53 </a:t>
            </a:r>
            <a:r>
              <a:rPr lang="it-IT" sz="2400" dirty="0" err="1"/>
              <a:t>function</a:t>
            </a:r>
            <a:r>
              <a:rPr lang="it-IT" sz="2400" dirty="0"/>
              <a:t> </a:t>
            </a:r>
            <a:r>
              <a:rPr lang="it-IT" sz="2400" dirty="0" err="1"/>
              <a:t>prevents</a:t>
            </a:r>
            <a:r>
              <a:rPr lang="it-IT" sz="2400" dirty="0"/>
              <a:t> the </a:t>
            </a:r>
            <a:r>
              <a:rPr lang="it-IT" sz="2400" dirty="0" err="1"/>
              <a:t>upregulation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PUMA, a </a:t>
            </a:r>
            <a:r>
              <a:rPr lang="it-IT" sz="2400" dirty="0" err="1"/>
              <a:t>pro-apoptotic</a:t>
            </a:r>
            <a:r>
              <a:rPr lang="it-IT" sz="2400" dirty="0"/>
              <a:t> BH3-only </a:t>
            </a:r>
            <a:r>
              <a:rPr lang="it-IT" sz="2400" dirty="0" err="1"/>
              <a:t>member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the BCL2 family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direct</a:t>
            </a:r>
            <a:r>
              <a:rPr lang="it-IT" sz="2400" dirty="0"/>
              <a:t> target </a:t>
            </a:r>
            <a:r>
              <a:rPr lang="it-IT" sz="2400" dirty="0" err="1"/>
              <a:t>of</a:t>
            </a:r>
            <a:r>
              <a:rPr lang="it-IT" sz="2400" dirty="0"/>
              <a:t> p53. As a </a:t>
            </a:r>
            <a:r>
              <a:rPr lang="it-IT" sz="2400" dirty="0" err="1"/>
              <a:t>result</a:t>
            </a:r>
            <a:r>
              <a:rPr lang="it-IT" sz="2400" dirty="0"/>
              <a:t>,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survive</a:t>
            </a:r>
            <a:r>
              <a:rPr lang="it-IT" sz="2400" dirty="0"/>
              <a:t> </a:t>
            </a:r>
            <a:r>
              <a:rPr lang="it-IT" sz="2400" dirty="0" err="1"/>
              <a:t>levels</a:t>
            </a:r>
            <a:r>
              <a:rPr lang="it-IT" sz="2400" dirty="0"/>
              <a:t> of DNA </a:t>
            </a:r>
            <a:r>
              <a:rPr lang="it-IT" sz="2400" dirty="0" err="1"/>
              <a:t>damage</a:t>
            </a:r>
            <a:r>
              <a:rPr lang="it-IT" sz="2400" dirty="0"/>
              <a:t> and </a:t>
            </a:r>
            <a:r>
              <a:rPr lang="it-IT" sz="2400" dirty="0" err="1"/>
              <a:t>cell</a:t>
            </a:r>
            <a:r>
              <a:rPr lang="it-IT" sz="2400" dirty="0"/>
              <a:t> stress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otherwise</a:t>
            </a:r>
            <a:r>
              <a:rPr lang="it-IT" sz="2400" dirty="0"/>
              <a:t> </a:t>
            </a:r>
            <a:r>
              <a:rPr lang="it-IT" sz="2400" dirty="0" err="1"/>
              <a:t>would</a:t>
            </a:r>
            <a:r>
              <a:rPr lang="it-IT" sz="2400" dirty="0"/>
              <a:t> </a:t>
            </a:r>
            <a:r>
              <a:rPr lang="it-IT" sz="2400" dirty="0" err="1"/>
              <a:t>result</a:t>
            </a:r>
            <a:r>
              <a:rPr lang="it-IT" sz="2400" dirty="0"/>
              <a:t> in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death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180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0F6F4CA-C0F7-034F-B146-DACB3E135C07}"/>
              </a:ext>
            </a:extLst>
          </p:cNvPr>
          <p:cNvSpPr/>
          <p:nvPr/>
        </p:nvSpPr>
        <p:spPr>
          <a:xfrm>
            <a:off x="1872345" y="388993"/>
            <a:ext cx="853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/>
              <a:t>Overexpression</a:t>
            </a:r>
            <a:r>
              <a:rPr lang="it-IT" sz="2000" b="1" dirty="0"/>
              <a:t> of anti-</a:t>
            </a:r>
            <a:r>
              <a:rPr lang="it-IT" sz="2000" b="1" dirty="0" err="1"/>
              <a:t>apoptotic</a:t>
            </a:r>
            <a:r>
              <a:rPr lang="it-IT" sz="2000" b="1" dirty="0"/>
              <a:t> </a:t>
            </a:r>
            <a:r>
              <a:rPr lang="it-IT" sz="2000" b="1" dirty="0" err="1"/>
              <a:t>members</a:t>
            </a:r>
            <a:r>
              <a:rPr lang="it-IT" sz="2000" b="1" dirty="0"/>
              <a:t> of the BCL2 family</a:t>
            </a:r>
          </a:p>
          <a:p>
            <a:endParaRPr lang="it-IT" sz="2000" b="1" dirty="0"/>
          </a:p>
          <a:p>
            <a:r>
              <a:rPr lang="it-IT" sz="2000" dirty="0" err="1"/>
              <a:t>Overexpression</a:t>
            </a:r>
            <a:r>
              <a:rPr lang="it-IT" sz="2000" dirty="0"/>
              <a:t> of BCL2 </a:t>
            </a:r>
            <a:r>
              <a:rPr lang="it-IT" sz="2000" dirty="0" err="1"/>
              <a:t>is</a:t>
            </a:r>
            <a:r>
              <a:rPr lang="it-IT" sz="2000" dirty="0"/>
              <a:t> a common </a:t>
            </a:r>
            <a:r>
              <a:rPr lang="it-IT" sz="2000" dirty="0" err="1"/>
              <a:t>event</a:t>
            </a:r>
            <a:r>
              <a:rPr lang="it-IT" sz="2000" dirty="0"/>
              <a:t> </a:t>
            </a:r>
            <a:r>
              <a:rPr lang="it-IT" sz="2000" dirty="0" err="1"/>
              <a:t>leading</a:t>
            </a:r>
            <a:r>
              <a:rPr lang="it-IT" sz="2000" dirty="0"/>
              <a:t> to the </a:t>
            </a:r>
            <a:r>
              <a:rPr lang="it-IT" sz="2000" dirty="0" err="1"/>
              <a:t>protection</a:t>
            </a:r>
            <a:r>
              <a:rPr lang="it-IT" sz="2000" dirty="0"/>
              <a:t> of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from </a:t>
            </a:r>
            <a:r>
              <a:rPr lang="it-IT" sz="2000" dirty="0" err="1"/>
              <a:t>apoptosis</a:t>
            </a:r>
            <a:r>
              <a:rPr lang="it-IT" sz="2000" dirty="0"/>
              <a:t> and </a:t>
            </a:r>
            <a:r>
              <a:rPr lang="it-IT" sz="2000" dirty="0" err="1"/>
              <a:t>occurs</a:t>
            </a:r>
            <a:r>
              <a:rPr lang="it-IT" sz="2000" dirty="0"/>
              <a:t> </a:t>
            </a:r>
            <a:r>
              <a:rPr lang="it-IT" sz="2000" dirty="0" err="1"/>
              <a:t>through</a:t>
            </a:r>
            <a:r>
              <a:rPr lang="it-IT" sz="2000" dirty="0"/>
              <a:t> </a:t>
            </a:r>
            <a:r>
              <a:rPr lang="it-IT" sz="2000" dirty="0" err="1"/>
              <a:t>several</a:t>
            </a:r>
            <a:r>
              <a:rPr lang="it-IT" sz="2000" dirty="0"/>
              <a:t> </a:t>
            </a:r>
            <a:r>
              <a:rPr lang="it-IT" sz="2000" dirty="0" err="1"/>
              <a:t>mechanisms</a:t>
            </a:r>
            <a:r>
              <a:rPr lang="it-IT" sz="2000" dirty="0"/>
              <a:t>. </a:t>
            </a:r>
            <a:r>
              <a:rPr lang="it-IT" sz="2000" dirty="0" err="1"/>
              <a:t>One</a:t>
            </a:r>
            <a:r>
              <a:rPr lang="it-IT" sz="2000" dirty="0"/>
              <a:t> of the best </a:t>
            </a:r>
            <a:r>
              <a:rPr lang="it-IT" sz="2000" dirty="0" err="1"/>
              <a:t>understood</a:t>
            </a:r>
            <a:r>
              <a:rPr lang="it-IT" sz="2000" dirty="0"/>
              <a:t> </a:t>
            </a:r>
            <a:r>
              <a:rPr lang="it-IT" sz="2000" dirty="0" err="1"/>
              <a:t>examples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found</a:t>
            </a:r>
            <a:r>
              <a:rPr lang="it-IT" sz="2000" dirty="0"/>
              <a:t> </a:t>
            </a:r>
            <a:r>
              <a:rPr lang="it-IT" sz="2000" b="1" dirty="0" err="1"/>
              <a:t>follicular</a:t>
            </a:r>
            <a:r>
              <a:rPr lang="it-IT" sz="2000" b="1" dirty="0"/>
              <a:t> </a:t>
            </a:r>
            <a:r>
              <a:rPr lang="it-IT" sz="2000" b="1" dirty="0" err="1"/>
              <a:t>lymphoma</a:t>
            </a:r>
            <a:r>
              <a:rPr lang="it-IT" sz="2000" dirty="0"/>
              <a:t>, a B-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carrying</a:t>
            </a:r>
            <a:r>
              <a:rPr lang="it-IT" sz="2000" dirty="0"/>
              <a:t> a </a:t>
            </a:r>
            <a:r>
              <a:rPr lang="it-IT" sz="2000" dirty="0" err="1"/>
              <a:t>characteristic</a:t>
            </a:r>
            <a:r>
              <a:rPr lang="it-IT" sz="2000" dirty="0"/>
              <a:t> (14;18)(q32;q21) </a:t>
            </a:r>
            <a:r>
              <a:rPr lang="it-IT" sz="2000" dirty="0" err="1"/>
              <a:t>translocation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fuses</a:t>
            </a:r>
            <a:r>
              <a:rPr lang="it-IT" sz="2000" dirty="0"/>
              <a:t> the BCL2 (</a:t>
            </a:r>
            <a:r>
              <a:rPr lang="it-IT" sz="2000" dirty="0" err="1"/>
              <a:t>located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18q21) to the </a:t>
            </a:r>
            <a:r>
              <a:rPr lang="it-IT" sz="2000" dirty="0" err="1"/>
              <a:t>transcriptionally</a:t>
            </a:r>
            <a:r>
              <a:rPr lang="it-IT" sz="2000" dirty="0"/>
              <a:t> </a:t>
            </a:r>
            <a:r>
              <a:rPr lang="it-IT" sz="2000" dirty="0" err="1"/>
              <a:t>active</a:t>
            </a:r>
            <a:r>
              <a:rPr lang="it-IT" sz="2000" dirty="0"/>
              <a:t> </a:t>
            </a:r>
            <a:r>
              <a:rPr lang="it-IT" sz="2000" dirty="0" err="1"/>
              <a:t>immunoglobulin</a:t>
            </a:r>
            <a:r>
              <a:rPr lang="it-IT" sz="2000" dirty="0"/>
              <a:t> </a:t>
            </a:r>
            <a:r>
              <a:rPr lang="it-IT" sz="2000" dirty="0" err="1"/>
              <a:t>heavy</a:t>
            </a:r>
            <a:r>
              <a:rPr lang="it-IT" sz="2000" dirty="0"/>
              <a:t> </a:t>
            </a:r>
            <a:r>
              <a:rPr lang="it-IT" sz="2000" dirty="0" err="1"/>
              <a:t>chain</a:t>
            </a:r>
            <a:r>
              <a:rPr lang="it-IT" sz="2000" dirty="0"/>
              <a:t> gene (</a:t>
            </a:r>
            <a:r>
              <a:rPr lang="it-IT" sz="2000" dirty="0" err="1"/>
              <a:t>located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14q32). </a:t>
            </a:r>
            <a:r>
              <a:rPr lang="it-IT" sz="2000" b="1" dirty="0"/>
              <a:t>The </a:t>
            </a:r>
            <a:r>
              <a:rPr lang="it-IT" sz="2000" b="1" dirty="0" err="1"/>
              <a:t>resulting</a:t>
            </a:r>
            <a:r>
              <a:rPr lang="it-IT" sz="2000" b="1" dirty="0"/>
              <a:t> </a:t>
            </a:r>
            <a:r>
              <a:rPr lang="it-IT" sz="2000" b="1" dirty="0" err="1"/>
              <a:t>overabundance</a:t>
            </a:r>
            <a:r>
              <a:rPr lang="it-IT" sz="2000" b="1" dirty="0"/>
              <a:t> of BCL2 </a:t>
            </a:r>
            <a:r>
              <a:rPr lang="it-IT" sz="2000" b="1" dirty="0" err="1"/>
              <a:t>protects</a:t>
            </a:r>
            <a:r>
              <a:rPr lang="it-IT" sz="2000" b="1" dirty="0"/>
              <a:t> </a:t>
            </a:r>
            <a:r>
              <a:rPr lang="it-IT" sz="2000" b="1" dirty="0" err="1"/>
              <a:t>lymphocytes</a:t>
            </a:r>
            <a:r>
              <a:rPr lang="it-IT" sz="2000" b="1" dirty="0"/>
              <a:t> from </a:t>
            </a:r>
            <a:r>
              <a:rPr lang="it-IT" sz="2000" b="1" dirty="0" err="1"/>
              <a:t>apoptosis</a:t>
            </a:r>
            <a:r>
              <a:rPr lang="it-IT" sz="2000" b="1" dirty="0"/>
              <a:t> and </a:t>
            </a:r>
            <a:r>
              <a:rPr lang="it-IT" sz="2000" b="1" dirty="0" err="1"/>
              <a:t>allows</a:t>
            </a:r>
            <a:r>
              <a:rPr lang="it-IT" sz="2000" b="1" dirty="0"/>
              <a:t> </a:t>
            </a:r>
            <a:r>
              <a:rPr lang="it-IT" sz="2000" b="1" dirty="0" err="1"/>
              <a:t>them</a:t>
            </a:r>
            <a:r>
              <a:rPr lang="it-IT" sz="2000" b="1" dirty="0"/>
              <a:t> to </a:t>
            </a:r>
            <a:r>
              <a:rPr lang="it-IT" sz="2000" b="1" dirty="0" err="1"/>
              <a:t>survive</a:t>
            </a:r>
            <a:r>
              <a:rPr lang="it-IT" sz="2000" b="1" dirty="0"/>
              <a:t> for </a:t>
            </a:r>
            <a:r>
              <a:rPr lang="it-IT" sz="2000" b="1" dirty="0" err="1"/>
              <a:t>abnormally</a:t>
            </a:r>
            <a:r>
              <a:rPr lang="it-IT" sz="2000" b="1" dirty="0"/>
              <a:t> long </a:t>
            </a:r>
            <a:r>
              <a:rPr lang="it-IT" sz="2000" b="1" dirty="0" err="1"/>
              <a:t>periods</a:t>
            </a:r>
            <a:r>
              <a:rPr lang="it-IT" sz="2000" b="1" dirty="0"/>
              <a:t>, </a:t>
            </a:r>
            <a:r>
              <a:rPr lang="it-IT" sz="2000" b="1" dirty="0" err="1"/>
              <a:t>producing</a:t>
            </a:r>
            <a:r>
              <a:rPr lang="it-IT" sz="2000" b="1" dirty="0"/>
              <a:t> a steady </a:t>
            </a:r>
            <a:r>
              <a:rPr lang="it-IT" sz="2000" b="1" dirty="0" err="1"/>
              <a:t>accumulation</a:t>
            </a:r>
            <a:r>
              <a:rPr lang="it-IT" sz="2000" b="1" dirty="0"/>
              <a:t> of B </a:t>
            </a:r>
            <a:r>
              <a:rPr lang="it-IT" sz="2000" b="1" dirty="0" err="1"/>
              <a:t>lymphocytes</a:t>
            </a:r>
            <a:r>
              <a:rPr lang="it-IT" sz="2000" b="1" dirty="0"/>
              <a:t> </a:t>
            </a:r>
            <a:r>
              <a:rPr lang="it-IT" sz="2000" b="1" dirty="0" err="1"/>
              <a:t>that</a:t>
            </a:r>
            <a:r>
              <a:rPr lang="it-IT" sz="2000" b="1" dirty="0"/>
              <a:t> </a:t>
            </a:r>
            <a:r>
              <a:rPr lang="it-IT" sz="2000" b="1" dirty="0" err="1"/>
              <a:t>results</a:t>
            </a:r>
            <a:r>
              <a:rPr lang="it-IT" sz="2000" b="1" dirty="0"/>
              <a:t> in </a:t>
            </a:r>
            <a:r>
              <a:rPr lang="it-IT" sz="2000" b="1" dirty="0" err="1"/>
              <a:t>lymphadenopathy</a:t>
            </a:r>
            <a:r>
              <a:rPr lang="it-IT" sz="2000" dirty="0"/>
              <a:t>.</a:t>
            </a:r>
          </a:p>
          <a:p>
            <a:endParaRPr lang="it-IT" sz="2000" dirty="0"/>
          </a:p>
          <a:p>
            <a:r>
              <a:rPr lang="it-IT" sz="2000" dirty="0" err="1"/>
              <a:t>Because</a:t>
            </a:r>
            <a:r>
              <a:rPr lang="it-IT" sz="2000" dirty="0"/>
              <a:t> BCL2-overexpressing </a:t>
            </a:r>
            <a:r>
              <a:rPr lang="it-IT" sz="2000" dirty="0" err="1"/>
              <a:t>follicular</a:t>
            </a:r>
            <a:r>
              <a:rPr lang="it-IT" sz="2000" dirty="0"/>
              <a:t> </a:t>
            </a:r>
            <a:r>
              <a:rPr lang="it-IT" sz="2000" dirty="0" err="1"/>
              <a:t>lymphomas</a:t>
            </a:r>
            <a:r>
              <a:rPr lang="it-IT" sz="2000" dirty="0"/>
              <a:t> </a:t>
            </a:r>
            <a:r>
              <a:rPr lang="it-IT" sz="2000" dirty="0" err="1"/>
              <a:t>arise</a:t>
            </a:r>
            <a:r>
              <a:rPr lang="it-IT" sz="2000" dirty="0"/>
              <a:t> in large part </a:t>
            </a:r>
            <a:r>
              <a:rPr lang="it-IT" sz="2000" dirty="0" err="1"/>
              <a:t>through</a:t>
            </a:r>
            <a:r>
              <a:rPr lang="it-IT" sz="2000" dirty="0"/>
              <a:t> </a:t>
            </a:r>
            <a:r>
              <a:rPr lang="it-IT" sz="2000" dirty="0" err="1"/>
              <a:t>reduced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death</a:t>
            </a:r>
            <a:r>
              <a:rPr lang="it-IT" sz="2000" dirty="0"/>
              <a:t> </a:t>
            </a:r>
            <a:r>
              <a:rPr lang="it-IT" sz="2000" dirty="0" err="1"/>
              <a:t>rather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</a:t>
            </a:r>
            <a:r>
              <a:rPr lang="it-IT" sz="2000" dirty="0" err="1"/>
              <a:t>explosive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proliferation</a:t>
            </a:r>
            <a:r>
              <a:rPr lang="it-IT" sz="2000" dirty="0"/>
              <a:t>,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tend</a:t>
            </a:r>
            <a:r>
              <a:rPr lang="it-IT" sz="2000" dirty="0"/>
              <a:t> to be </a:t>
            </a:r>
            <a:r>
              <a:rPr lang="it-IT" sz="2000" dirty="0" err="1"/>
              <a:t>indolent</a:t>
            </a:r>
            <a:r>
              <a:rPr lang="it-IT" sz="2000" dirty="0"/>
              <a:t> (slow-</a:t>
            </a:r>
            <a:r>
              <a:rPr lang="it-IT" sz="2000" dirty="0" err="1"/>
              <a:t>growing</a:t>
            </a:r>
            <a:r>
              <a:rPr lang="it-IT" sz="2000" dirty="0"/>
              <a:t>). In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tumors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chronic</a:t>
            </a:r>
            <a:r>
              <a:rPr lang="it-IT" sz="2000" dirty="0"/>
              <a:t> </a:t>
            </a:r>
            <a:r>
              <a:rPr lang="it-IT" sz="2000" dirty="0" err="1"/>
              <a:t>lymphocytic</a:t>
            </a:r>
            <a:r>
              <a:rPr lang="it-IT" sz="2000" dirty="0"/>
              <a:t> </a:t>
            </a:r>
            <a:r>
              <a:rPr lang="it-IT" sz="2000" dirty="0" err="1"/>
              <a:t>leukemia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appears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BCL2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upregulated</a:t>
            </a:r>
            <a:r>
              <a:rPr lang="it-IT" sz="2000" dirty="0"/>
              <a:t> </a:t>
            </a:r>
            <a:r>
              <a:rPr lang="it-IT" sz="2000" dirty="0" err="1"/>
              <a:t>because</a:t>
            </a:r>
            <a:r>
              <a:rPr lang="it-IT" sz="2000" dirty="0"/>
              <a:t> of </a:t>
            </a:r>
            <a:r>
              <a:rPr lang="it-IT" sz="2000" b="1" dirty="0" err="1"/>
              <a:t>loss</a:t>
            </a:r>
            <a:r>
              <a:rPr lang="it-IT" sz="2000" b="1" dirty="0"/>
              <a:t> of </a:t>
            </a:r>
            <a:r>
              <a:rPr lang="it-IT" sz="2000" b="1" dirty="0" err="1"/>
              <a:t>expression</a:t>
            </a:r>
            <a:r>
              <a:rPr lang="it-IT" sz="2000" b="1" dirty="0"/>
              <a:t> of </a:t>
            </a:r>
            <a:r>
              <a:rPr lang="it-IT" sz="2000" b="1" dirty="0" err="1"/>
              <a:t>specific</a:t>
            </a:r>
            <a:r>
              <a:rPr lang="it-IT" sz="2000" b="1" dirty="0"/>
              <a:t> micro-</a:t>
            </a:r>
            <a:r>
              <a:rPr lang="it-IT" sz="2000" b="1" dirty="0" err="1"/>
              <a:t>RNAs</a:t>
            </a:r>
            <a:r>
              <a:rPr lang="it-IT" sz="2000" b="1" dirty="0"/>
              <a:t> </a:t>
            </a:r>
            <a:r>
              <a:rPr lang="it-IT" sz="2000" b="1" dirty="0" err="1"/>
              <a:t>that</a:t>
            </a:r>
            <a:r>
              <a:rPr lang="it-IT" sz="2000" b="1" dirty="0"/>
              <a:t> </a:t>
            </a:r>
            <a:r>
              <a:rPr lang="it-IT" sz="2000" b="1" dirty="0" err="1"/>
              <a:t>normally</a:t>
            </a:r>
            <a:r>
              <a:rPr lang="it-IT" sz="2000" b="1" dirty="0"/>
              <a:t> </a:t>
            </a:r>
            <a:r>
              <a:rPr lang="it-IT" sz="2000" b="1" dirty="0" err="1"/>
              <a:t>dampen</a:t>
            </a:r>
            <a:r>
              <a:rPr lang="it-IT" sz="2000" b="1" dirty="0"/>
              <a:t> BCL2 </a:t>
            </a:r>
            <a:r>
              <a:rPr lang="it-IT" sz="2000" b="1" dirty="0" err="1"/>
              <a:t>expression</a:t>
            </a:r>
            <a:r>
              <a:rPr lang="it-IT" sz="2000" dirty="0"/>
              <a:t>. </a:t>
            </a:r>
            <a:r>
              <a:rPr lang="it-IT" sz="2000" dirty="0" err="1"/>
              <a:t>Many</a:t>
            </a:r>
            <a:r>
              <a:rPr lang="it-IT" sz="2000" dirty="0"/>
              <a:t>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mechanisms</a:t>
            </a:r>
            <a:r>
              <a:rPr lang="it-IT" sz="2000" dirty="0"/>
              <a:t> </a:t>
            </a:r>
            <a:r>
              <a:rPr lang="it-IT" sz="2000" dirty="0" err="1"/>
              <a:t>leading</a:t>
            </a:r>
            <a:r>
              <a:rPr lang="it-IT" sz="2000" dirty="0"/>
              <a:t> to </a:t>
            </a:r>
            <a:r>
              <a:rPr lang="it-IT" sz="2000" dirty="0" err="1"/>
              <a:t>overexpression</a:t>
            </a:r>
            <a:r>
              <a:rPr lang="it-IT" sz="2000" dirty="0"/>
              <a:t> of anti-</a:t>
            </a:r>
            <a:r>
              <a:rPr lang="it-IT" sz="2000" dirty="0" err="1"/>
              <a:t>apoptotic</a:t>
            </a:r>
            <a:r>
              <a:rPr lang="it-IT" sz="2000" dirty="0"/>
              <a:t> </a:t>
            </a:r>
            <a:r>
              <a:rPr lang="it-IT" sz="2000" dirty="0" err="1"/>
              <a:t>members</a:t>
            </a:r>
            <a:r>
              <a:rPr lang="it-IT" sz="2000" dirty="0"/>
              <a:t> of the BCL2 family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described</a:t>
            </a:r>
            <a:r>
              <a:rPr lang="it-IT" sz="2000" dirty="0"/>
              <a:t>, </a:t>
            </a:r>
            <a:r>
              <a:rPr lang="it-IT" sz="2000" dirty="0" err="1"/>
              <a:t>particularly</a:t>
            </a:r>
            <a:r>
              <a:rPr lang="it-IT" sz="2000" dirty="0"/>
              <a:t> in the </a:t>
            </a:r>
            <a:r>
              <a:rPr lang="it-IT" sz="2000" dirty="0" err="1"/>
              <a:t>setting</a:t>
            </a:r>
            <a:r>
              <a:rPr lang="it-IT" sz="2000" dirty="0"/>
              <a:t> of </a:t>
            </a:r>
            <a:r>
              <a:rPr lang="it-IT" sz="2000" dirty="0" err="1"/>
              <a:t>resistance</a:t>
            </a:r>
            <a:r>
              <a:rPr lang="it-IT" sz="2000" dirty="0"/>
              <a:t> to </a:t>
            </a:r>
            <a:r>
              <a:rPr lang="it-IT" sz="2000" dirty="0" err="1"/>
              <a:t>chemotherapy</a:t>
            </a:r>
            <a:r>
              <a:rPr lang="it-IT" sz="2000" dirty="0"/>
              <a:t>. For </a:t>
            </a:r>
            <a:r>
              <a:rPr lang="it-IT" sz="2000" dirty="0" err="1"/>
              <a:t>example</a:t>
            </a:r>
            <a:r>
              <a:rPr lang="it-IT" sz="2000" dirty="0"/>
              <a:t>, </a:t>
            </a:r>
            <a:r>
              <a:rPr lang="it-IT" sz="2000" dirty="0" err="1"/>
              <a:t>amplification</a:t>
            </a:r>
            <a:r>
              <a:rPr lang="it-IT" sz="2000" dirty="0"/>
              <a:t> of the MCL1 gene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seen</a:t>
            </a:r>
            <a:r>
              <a:rPr lang="it-IT" sz="2000" dirty="0"/>
              <a:t> in a subset of </a:t>
            </a:r>
            <a:r>
              <a:rPr lang="it-IT" sz="2000" dirty="0" err="1"/>
              <a:t>lung</a:t>
            </a:r>
            <a:r>
              <a:rPr lang="it-IT" sz="2000" dirty="0"/>
              <a:t> and </a:t>
            </a:r>
            <a:r>
              <a:rPr lang="it-IT" sz="2000" dirty="0" err="1"/>
              <a:t>breast</a:t>
            </a:r>
            <a:r>
              <a:rPr lang="it-IT" sz="2000" dirty="0"/>
              <a:t> </a:t>
            </a:r>
            <a:r>
              <a:rPr lang="it-IT" sz="2000" dirty="0" err="1"/>
              <a:t>cancers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9254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0 alle 12.31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41300"/>
            <a:ext cx="5562600" cy="66167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27184" y="1005934"/>
            <a:ext cx="32782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 </a:t>
            </a:r>
            <a:r>
              <a:rPr lang="it-IT" sz="2000" b="1" dirty="0" err="1"/>
              <a:t>Intrinsic</a:t>
            </a:r>
            <a:r>
              <a:rPr lang="it-IT" sz="2000" b="1" dirty="0"/>
              <a:t> </a:t>
            </a:r>
            <a:r>
              <a:rPr lang="it-IT" sz="2000" b="1" dirty="0" err="1"/>
              <a:t>pathway</a:t>
            </a:r>
            <a:r>
              <a:rPr lang="it-IT" sz="2000" b="1" dirty="0"/>
              <a:t> </a:t>
            </a:r>
            <a:r>
              <a:rPr lang="it-IT" sz="2000" b="1" dirty="0" err="1"/>
              <a:t>of</a:t>
            </a:r>
            <a:r>
              <a:rPr lang="it-IT" sz="2000" b="1" dirty="0"/>
              <a:t> </a:t>
            </a:r>
            <a:r>
              <a:rPr lang="it-IT" sz="2000" b="1" dirty="0" err="1"/>
              <a:t>apoptosis</a:t>
            </a:r>
            <a:r>
              <a:rPr lang="it-IT" sz="2000" b="1" dirty="0"/>
              <a:t> and major </a:t>
            </a:r>
            <a:r>
              <a:rPr lang="it-IT" sz="2000" b="1" dirty="0" err="1"/>
              <a:t>mechanisms</a:t>
            </a:r>
            <a:r>
              <a:rPr lang="it-IT" sz="2000" b="1" dirty="0"/>
              <a:t> </a:t>
            </a:r>
            <a:r>
              <a:rPr lang="it-IT" sz="2000" b="1" dirty="0" err="1"/>
              <a:t>used</a:t>
            </a:r>
            <a:r>
              <a:rPr lang="it-IT" sz="2000" b="1" dirty="0"/>
              <a:t> </a:t>
            </a:r>
            <a:r>
              <a:rPr lang="it-IT" sz="2000" b="1" dirty="0" err="1"/>
              <a:t>by</a:t>
            </a:r>
            <a:r>
              <a:rPr lang="it-IT" sz="2000" b="1" dirty="0"/>
              <a:t> </a:t>
            </a:r>
            <a:r>
              <a:rPr lang="it-IT" sz="2000" b="1" dirty="0" err="1"/>
              <a:t>tumor</a:t>
            </a:r>
            <a:r>
              <a:rPr lang="it-IT" sz="2000" b="1" dirty="0"/>
              <a:t> </a:t>
            </a:r>
            <a:r>
              <a:rPr lang="it-IT" sz="2000" b="1" dirty="0" err="1"/>
              <a:t>cells</a:t>
            </a:r>
            <a:r>
              <a:rPr lang="it-IT" sz="2000" b="1" dirty="0"/>
              <a:t> </a:t>
            </a:r>
            <a:r>
              <a:rPr lang="it-IT" sz="2000" b="1" dirty="0" err="1"/>
              <a:t>to</a:t>
            </a:r>
            <a:r>
              <a:rPr lang="it-IT" sz="2000" b="1" dirty="0"/>
              <a:t> evade </a:t>
            </a:r>
            <a:r>
              <a:rPr lang="it-IT" sz="2000" b="1" dirty="0" err="1"/>
              <a:t>cell</a:t>
            </a:r>
            <a:r>
              <a:rPr lang="it-IT" sz="2000" b="1" dirty="0"/>
              <a:t> </a:t>
            </a:r>
            <a:r>
              <a:rPr lang="it-IT" sz="2000" b="1" dirty="0" err="1"/>
              <a:t>death</a:t>
            </a:r>
            <a:r>
              <a:rPr lang="it-IT" sz="2000" b="1" dirty="0"/>
              <a:t>. </a:t>
            </a:r>
            <a:r>
              <a:rPr lang="it-IT" sz="2000" dirty="0"/>
              <a:t>(</a:t>
            </a:r>
            <a:r>
              <a:rPr lang="it-IT" sz="2000" dirty="0" err="1"/>
              <a:t>1</a:t>
            </a:r>
            <a:r>
              <a:rPr lang="it-IT" sz="2000" dirty="0"/>
              <a:t>) Loss </a:t>
            </a:r>
            <a:r>
              <a:rPr lang="it-IT" sz="2000" dirty="0" err="1"/>
              <a:t>of</a:t>
            </a:r>
            <a:r>
              <a:rPr lang="it-IT" sz="2000" dirty="0"/>
              <a:t> p53, </a:t>
            </a:r>
            <a:r>
              <a:rPr lang="it-IT" sz="2000" dirty="0" err="1"/>
              <a:t>either</a:t>
            </a:r>
            <a:r>
              <a:rPr lang="it-IT" sz="2000" dirty="0"/>
              <a:t> </a:t>
            </a:r>
            <a:r>
              <a:rPr lang="it-IT" sz="2000" dirty="0" err="1"/>
              <a:t>through</a:t>
            </a:r>
            <a:r>
              <a:rPr lang="it-IT" sz="2000" dirty="0"/>
              <a:t> </a:t>
            </a:r>
            <a:r>
              <a:rPr lang="it-IT" sz="2000" dirty="0" err="1"/>
              <a:t>mutation</a:t>
            </a:r>
            <a:r>
              <a:rPr lang="it-IT" sz="2000" dirty="0"/>
              <a:t> or </a:t>
            </a:r>
            <a:r>
              <a:rPr lang="it-IT" sz="2000" dirty="0" err="1"/>
              <a:t>through</a:t>
            </a:r>
            <a:r>
              <a:rPr lang="it-IT" sz="2000" dirty="0"/>
              <a:t> </a:t>
            </a:r>
            <a:r>
              <a:rPr lang="it-IT" sz="2000" dirty="0" err="1"/>
              <a:t>antagonism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MDM2. (</a:t>
            </a:r>
            <a:r>
              <a:rPr lang="it-IT" sz="2000" dirty="0" err="1"/>
              <a:t>2</a:t>
            </a:r>
            <a:r>
              <a:rPr lang="it-IT" sz="2000" dirty="0"/>
              <a:t>) </a:t>
            </a:r>
            <a:r>
              <a:rPr lang="it-IT" sz="2000" dirty="0" err="1"/>
              <a:t>Reduced</a:t>
            </a:r>
            <a:r>
              <a:rPr lang="it-IT" sz="2000" dirty="0"/>
              <a:t> </a:t>
            </a:r>
            <a:r>
              <a:rPr lang="it-IT" sz="2000" dirty="0" err="1"/>
              <a:t>egress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cytochrome</a:t>
            </a:r>
            <a:r>
              <a:rPr lang="it-IT" sz="2000" dirty="0"/>
              <a:t> </a:t>
            </a:r>
            <a:r>
              <a:rPr lang="it-IT" sz="2000" dirty="0" err="1"/>
              <a:t>c</a:t>
            </a:r>
            <a:r>
              <a:rPr lang="it-IT" sz="2000" dirty="0"/>
              <a:t> </a:t>
            </a:r>
            <a:r>
              <a:rPr lang="it-IT" sz="2000" dirty="0" err="1"/>
              <a:t>from</a:t>
            </a:r>
            <a:r>
              <a:rPr lang="it-IT" sz="2000" dirty="0"/>
              <a:t> </a:t>
            </a:r>
            <a:r>
              <a:rPr lang="it-IT" sz="2000" dirty="0" err="1"/>
              <a:t>mitochondria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result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upregulation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anti-apoptotic</a:t>
            </a:r>
            <a:r>
              <a:rPr lang="it-IT" sz="2000" dirty="0"/>
              <a:t> </a:t>
            </a:r>
            <a:r>
              <a:rPr lang="it-IT" sz="2000" dirty="0" err="1"/>
              <a:t>factors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BCL2, BCL-XL, and MCL-1. IAP, </a:t>
            </a:r>
            <a:r>
              <a:rPr lang="it-IT" sz="2000" dirty="0" err="1"/>
              <a:t>Inhibitor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apoptosis</a:t>
            </a:r>
            <a:r>
              <a:rPr lang="it-IT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622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8 alle 15.58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445" y="1069537"/>
            <a:ext cx="7685110" cy="47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83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3309" y="335846"/>
            <a:ext cx="8505382" cy="594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/>
              <a:t>Limitless</a:t>
            </a:r>
            <a:r>
              <a:rPr lang="it-IT" sz="2000" b="1" dirty="0"/>
              <a:t> </a:t>
            </a:r>
            <a:r>
              <a:rPr lang="it-IT" sz="2000" b="1" dirty="0" err="1"/>
              <a:t>Replicative</a:t>
            </a:r>
            <a:r>
              <a:rPr lang="it-IT" sz="2000" b="1" dirty="0"/>
              <a:t> </a:t>
            </a:r>
            <a:r>
              <a:rPr lang="it-IT" sz="2000" b="1" dirty="0" err="1"/>
              <a:t>Potential</a:t>
            </a:r>
            <a:r>
              <a:rPr lang="it-IT" sz="2000" b="1" dirty="0"/>
              <a:t> (</a:t>
            </a:r>
            <a:r>
              <a:rPr lang="it-IT" sz="2000" b="1" dirty="0" err="1"/>
              <a:t>Immortality</a:t>
            </a:r>
            <a:r>
              <a:rPr lang="it-IT" sz="2000" b="1" dirty="0"/>
              <a:t>)</a:t>
            </a:r>
          </a:p>
          <a:p>
            <a:endParaRPr lang="it-IT" dirty="0"/>
          </a:p>
          <a:p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, </a:t>
            </a:r>
            <a:r>
              <a:rPr lang="it-IT" dirty="0" err="1"/>
              <a:t>unlike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, are </a:t>
            </a:r>
            <a:r>
              <a:rPr lang="it-IT" dirty="0" err="1"/>
              <a:t>capable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limitless</a:t>
            </a:r>
            <a:r>
              <a:rPr lang="it-IT" dirty="0"/>
              <a:t> </a:t>
            </a:r>
            <a:r>
              <a:rPr lang="it-IT" dirty="0" err="1"/>
              <a:t>replication</a:t>
            </a:r>
            <a:r>
              <a:rPr lang="it-IT" dirty="0"/>
              <a:t>.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human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capacity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at </a:t>
            </a:r>
            <a:r>
              <a:rPr lang="it-IT" dirty="0" err="1"/>
              <a:t>most</a:t>
            </a:r>
            <a:r>
              <a:rPr lang="it-IT" dirty="0"/>
              <a:t> 70 </a:t>
            </a:r>
            <a:r>
              <a:rPr lang="it-IT" dirty="0" err="1"/>
              <a:t>doublings</a:t>
            </a:r>
            <a:r>
              <a:rPr lang="it-IT" dirty="0"/>
              <a:t>. </a:t>
            </a:r>
            <a:r>
              <a:rPr lang="it-IT" dirty="0" err="1"/>
              <a:t>Thereafter</a:t>
            </a:r>
            <a:r>
              <a:rPr lang="it-IT" dirty="0"/>
              <a:t>, the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lose</a:t>
            </a:r>
            <a:r>
              <a:rPr lang="it-IT" dirty="0"/>
              <a:t> the </a:t>
            </a:r>
            <a:r>
              <a:rPr lang="it-IT" dirty="0" err="1"/>
              <a:t>ability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divide and </a:t>
            </a:r>
            <a:r>
              <a:rPr lang="it-IT" dirty="0" err="1"/>
              <a:t>enter</a:t>
            </a:r>
            <a:r>
              <a:rPr lang="it-IT" dirty="0"/>
              <a:t> </a:t>
            </a:r>
            <a:r>
              <a:rPr lang="it-IT" dirty="0" err="1"/>
              <a:t>replicative</a:t>
            </a:r>
            <a:r>
              <a:rPr lang="it-IT" dirty="0"/>
              <a:t> </a:t>
            </a:r>
            <a:r>
              <a:rPr lang="it-IT" dirty="0" err="1"/>
              <a:t>senescence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phenomenon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ascribed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progressive </a:t>
            </a:r>
            <a:r>
              <a:rPr lang="it-IT" dirty="0" err="1"/>
              <a:t>shortening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telomeres</a:t>
            </a:r>
            <a:r>
              <a:rPr lang="it-IT" dirty="0"/>
              <a:t> at the </a:t>
            </a:r>
            <a:r>
              <a:rPr lang="it-IT" dirty="0" err="1"/>
              <a:t>ends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chromosomes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b="1" dirty="0" err="1"/>
              <a:t>Markedly</a:t>
            </a:r>
            <a:r>
              <a:rPr lang="it-IT" b="1" dirty="0"/>
              <a:t> </a:t>
            </a:r>
            <a:r>
              <a:rPr lang="it-IT" b="1" dirty="0" err="1"/>
              <a:t>eroded</a:t>
            </a:r>
            <a:r>
              <a:rPr lang="it-IT" b="1" dirty="0"/>
              <a:t> </a:t>
            </a:r>
            <a:r>
              <a:rPr lang="it-IT" b="1" dirty="0" err="1"/>
              <a:t>telomeres</a:t>
            </a:r>
            <a:r>
              <a:rPr lang="it-IT" b="1" dirty="0"/>
              <a:t> are </a:t>
            </a:r>
            <a:r>
              <a:rPr lang="it-IT" b="1" dirty="0" err="1"/>
              <a:t>recognized</a:t>
            </a:r>
            <a:r>
              <a:rPr lang="it-IT" b="1" dirty="0"/>
              <a:t> </a:t>
            </a:r>
            <a:r>
              <a:rPr lang="it-IT" b="1" dirty="0" err="1"/>
              <a:t>by</a:t>
            </a:r>
            <a:r>
              <a:rPr lang="it-IT" b="1" dirty="0"/>
              <a:t> the DNA </a:t>
            </a:r>
            <a:r>
              <a:rPr lang="it-IT" b="1" dirty="0" err="1"/>
              <a:t>repair</a:t>
            </a:r>
            <a:r>
              <a:rPr lang="it-IT" b="1" dirty="0"/>
              <a:t> </a:t>
            </a:r>
            <a:r>
              <a:rPr lang="it-IT" b="1" dirty="0" err="1"/>
              <a:t>machinery</a:t>
            </a:r>
            <a:r>
              <a:rPr lang="it-IT" b="1" dirty="0"/>
              <a:t> </a:t>
            </a:r>
            <a:r>
              <a:rPr lang="it-IT" b="1" dirty="0" err="1"/>
              <a:t>as</a:t>
            </a:r>
            <a:r>
              <a:rPr lang="it-IT" b="1" dirty="0"/>
              <a:t> </a:t>
            </a:r>
            <a:r>
              <a:rPr lang="it-IT" b="1" dirty="0" err="1"/>
              <a:t>double-stranded</a:t>
            </a:r>
            <a:r>
              <a:rPr lang="it-IT" b="1" dirty="0"/>
              <a:t> DNA </a:t>
            </a:r>
            <a:r>
              <a:rPr lang="it-IT" b="1" dirty="0" err="1"/>
              <a:t>breaks</a:t>
            </a:r>
            <a:r>
              <a:rPr lang="it-IT" b="1" dirty="0"/>
              <a:t>, </a:t>
            </a:r>
            <a:r>
              <a:rPr lang="it-IT" b="1" dirty="0" err="1"/>
              <a:t>leading</a:t>
            </a:r>
            <a:r>
              <a:rPr lang="it-IT" b="1" dirty="0"/>
              <a:t> </a:t>
            </a:r>
            <a:r>
              <a:rPr lang="it-IT" b="1" dirty="0" err="1"/>
              <a:t>to</a:t>
            </a:r>
            <a:r>
              <a:rPr lang="it-IT" b="1" dirty="0"/>
              <a:t>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cycle</a:t>
            </a:r>
            <a:r>
              <a:rPr lang="it-IT" b="1" dirty="0"/>
              <a:t> </a:t>
            </a:r>
            <a:r>
              <a:rPr lang="it-IT" b="1" dirty="0" err="1"/>
              <a:t>arrest</a:t>
            </a:r>
            <a:r>
              <a:rPr lang="it-IT" b="1" dirty="0"/>
              <a:t> and </a:t>
            </a:r>
            <a:r>
              <a:rPr lang="it-IT" b="1" dirty="0" err="1"/>
              <a:t>senescence</a:t>
            </a:r>
            <a:r>
              <a:rPr lang="it-IT" b="1" dirty="0"/>
              <a:t>, </a:t>
            </a:r>
            <a:r>
              <a:rPr lang="it-IT" b="1" dirty="0" err="1"/>
              <a:t>mediated</a:t>
            </a:r>
            <a:r>
              <a:rPr lang="it-IT" b="1" dirty="0"/>
              <a:t> </a:t>
            </a:r>
            <a:r>
              <a:rPr lang="it-IT" b="1" dirty="0" err="1"/>
              <a:t>by</a:t>
            </a:r>
            <a:r>
              <a:rPr lang="it-IT" b="1" dirty="0"/>
              <a:t> TP53 and RB. In </a:t>
            </a:r>
            <a:r>
              <a:rPr lang="it-IT" b="1" dirty="0" err="1"/>
              <a:t>cells</a:t>
            </a:r>
            <a:r>
              <a:rPr lang="it-IT" b="1" dirty="0"/>
              <a:t> in </a:t>
            </a:r>
            <a:r>
              <a:rPr lang="it-IT" b="1" dirty="0" err="1"/>
              <a:t>which</a:t>
            </a:r>
            <a:r>
              <a:rPr lang="it-IT" b="1" dirty="0"/>
              <a:t> TP53 or RB </a:t>
            </a:r>
            <a:r>
              <a:rPr lang="it-IT" b="1" dirty="0" err="1"/>
              <a:t>mutations</a:t>
            </a:r>
            <a:r>
              <a:rPr lang="it-IT" b="1" dirty="0"/>
              <a:t> are </a:t>
            </a:r>
            <a:r>
              <a:rPr lang="it-IT" b="1" dirty="0" err="1"/>
              <a:t>disabled</a:t>
            </a:r>
            <a:r>
              <a:rPr lang="it-IT" b="1" dirty="0"/>
              <a:t> </a:t>
            </a:r>
            <a:r>
              <a:rPr lang="it-IT" b="1" dirty="0" err="1"/>
              <a:t>by</a:t>
            </a:r>
            <a:r>
              <a:rPr lang="it-IT" b="1" dirty="0"/>
              <a:t> </a:t>
            </a:r>
            <a:r>
              <a:rPr lang="it-IT" b="1" dirty="0" err="1"/>
              <a:t>mutations</a:t>
            </a:r>
            <a:r>
              <a:rPr lang="it-IT" b="1" dirty="0"/>
              <a:t>, the </a:t>
            </a:r>
            <a:r>
              <a:rPr lang="it-IT" b="1" dirty="0" err="1"/>
              <a:t>nonhomologous</a:t>
            </a:r>
            <a:r>
              <a:rPr lang="it-IT" b="1" dirty="0"/>
              <a:t> </a:t>
            </a:r>
            <a:r>
              <a:rPr lang="it-IT" b="1" dirty="0" err="1"/>
              <a:t>end-joining</a:t>
            </a:r>
            <a:r>
              <a:rPr lang="it-IT" b="1" dirty="0"/>
              <a:t> </a:t>
            </a:r>
            <a:r>
              <a:rPr lang="it-IT" b="1" dirty="0" err="1"/>
              <a:t>pathway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activated</a:t>
            </a:r>
            <a:r>
              <a:rPr lang="it-IT" b="1" dirty="0"/>
              <a:t> in a </a:t>
            </a:r>
            <a:r>
              <a:rPr lang="it-IT" b="1" dirty="0" err="1"/>
              <a:t>last-ditch</a:t>
            </a:r>
            <a:r>
              <a:rPr lang="it-IT" b="1" dirty="0"/>
              <a:t> </a:t>
            </a:r>
            <a:r>
              <a:rPr lang="it-IT" b="1" dirty="0" err="1"/>
              <a:t>effort</a:t>
            </a:r>
            <a:r>
              <a:rPr lang="it-IT" b="1" dirty="0"/>
              <a:t> </a:t>
            </a:r>
            <a:r>
              <a:rPr lang="it-IT" b="1" dirty="0" err="1"/>
              <a:t>to</a:t>
            </a:r>
            <a:r>
              <a:rPr lang="it-IT" b="1" dirty="0"/>
              <a:t> </a:t>
            </a:r>
            <a:r>
              <a:rPr lang="it-IT" b="1" dirty="0" err="1"/>
              <a:t>save</a:t>
            </a:r>
            <a:r>
              <a:rPr lang="it-IT" b="1" dirty="0"/>
              <a:t> the </a:t>
            </a:r>
            <a:r>
              <a:rPr lang="it-IT" b="1" dirty="0" err="1"/>
              <a:t>cell</a:t>
            </a:r>
            <a:r>
              <a:rPr lang="it-IT" b="1" dirty="0"/>
              <a:t>, </a:t>
            </a:r>
            <a:r>
              <a:rPr lang="it-IT" b="1" dirty="0" err="1"/>
              <a:t>joining</a:t>
            </a:r>
            <a:r>
              <a:rPr lang="it-IT" b="1" dirty="0"/>
              <a:t> the </a:t>
            </a:r>
            <a:r>
              <a:rPr lang="it-IT" b="1" dirty="0" err="1"/>
              <a:t>shortened</a:t>
            </a:r>
            <a:r>
              <a:rPr lang="it-IT" b="1" dirty="0"/>
              <a:t> </a:t>
            </a:r>
            <a:r>
              <a:rPr lang="it-IT" b="1" dirty="0" err="1"/>
              <a:t>ends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two</a:t>
            </a:r>
            <a:r>
              <a:rPr lang="it-IT" b="1" dirty="0"/>
              <a:t> </a:t>
            </a:r>
            <a:r>
              <a:rPr lang="it-IT" b="1" dirty="0" err="1"/>
              <a:t>chromosomes</a:t>
            </a:r>
            <a:r>
              <a:rPr lang="it-IT" b="1" dirty="0"/>
              <a:t>.</a:t>
            </a:r>
          </a:p>
          <a:p>
            <a:endParaRPr lang="it-IT" dirty="0"/>
          </a:p>
          <a:p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inappropriately</a:t>
            </a:r>
            <a:r>
              <a:rPr lang="it-IT" dirty="0"/>
              <a:t> </a:t>
            </a:r>
            <a:r>
              <a:rPr lang="it-IT" dirty="0" err="1"/>
              <a:t>activated</a:t>
            </a:r>
            <a:r>
              <a:rPr lang="it-IT" dirty="0"/>
              <a:t> </a:t>
            </a:r>
            <a:r>
              <a:rPr lang="it-IT" dirty="0" err="1"/>
              <a:t>repair</a:t>
            </a:r>
            <a:r>
              <a:rPr lang="it-IT" dirty="0"/>
              <a:t> system </a:t>
            </a:r>
            <a:r>
              <a:rPr lang="it-IT" dirty="0" err="1"/>
              <a:t>results</a:t>
            </a:r>
            <a:r>
              <a:rPr lang="it-IT" dirty="0"/>
              <a:t> in </a:t>
            </a:r>
            <a:r>
              <a:rPr lang="it-IT" dirty="0" err="1"/>
              <a:t>dicentric</a:t>
            </a:r>
            <a:r>
              <a:rPr lang="it-IT" dirty="0"/>
              <a:t> </a:t>
            </a:r>
            <a:r>
              <a:rPr lang="it-IT" dirty="0" err="1"/>
              <a:t>chromosomes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pulled</a:t>
            </a:r>
            <a:r>
              <a:rPr lang="it-IT" dirty="0"/>
              <a:t> </a:t>
            </a:r>
            <a:r>
              <a:rPr lang="it-IT" dirty="0" err="1"/>
              <a:t>apart</a:t>
            </a:r>
            <a:r>
              <a:rPr lang="it-IT" dirty="0"/>
              <a:t> at </a:t>
            </a:r>
            <a:r>
              <a:rPr lang="it-IT" dirty="0" err="1"/>
              <a:t>anaphase</a:t>
            </a:r>
            <a:r>
              <a:rPr lang="it-IT" dirty="0"/>
              <a:t>, </a:t>
            </a:r>
            <a:r>
              <a:rPr lang="it-IT" dirty="0" err="1"/>
              <a:t>resulting</a:t>
            </a:r>
            <a:r>
              <a:rPr lang="it-IT" dirty="0"/>
              <a:t> in </a:t>
            </a:r>
            <a:r>
              <a:rPr lang="it-IT" dirty="0" err="1"/>
              <a:t>new</a:t>
            </a:r>
            <a:r>
              <a:rPr lang="it-IT" dirty="0"/>
              <a:t> </a:t>
            </a:r>
            <a:r>
              <a:rPr lang="it-IT" dirty="0" err="1"/>
              <a:t>double-stranded</a:t>
            </a:r>
            <a:r>
              <a:rPr lang="it-IT" dirty="0"/>
              <a:t> DNA </a:t>
            </a:r>
            <a:r>
              <a:rPr lang="it-IT" dirty="0" err="1"/>
              <a:t>breaks</a:t>
            </a:r>
            <a:r>
              <a:rPr lang="it-IT" dirty="0"/>
              <a:t>. The </a:t>
            </a:r>
            <a:r>
              <a:rPr lang="it-IT" dirty="0" err="1"/>
              <a:t>resulting</a:t>
            </a:r>
            <a:r>
              <a:rPr lang="it-IT" dirty="0"/>
              <a:t> </a:t>
            </a:r>
            <a:r>
              <a:rPr lang="it-IT" dirty="0" err="1"/>
              <a:t>genomic</a:t>
            </a:r>
            <a:r>
              <a:rPr lang="it-IT" dirty="0"/>
              <a:t> </a:t>
            </a:r>
            <a:r>
              <a:rPr lang="it-IT" dirty="0" err="1"/>
              <a:t>instability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the </a:t>
            </a:r>
            <a:r>
              <a:rPr lang="it-IT" dirty="0" err="1"/>
              <a:t>repeated</a:t>
            </a:r>
            <a:r>
              <a:rPr lang="it-IT" dirty="0"/>
              <a:t> </a:t>
            </a:r>
            <a:r>
              <a:rPr lang="it-IT" dirty="0" err="1"/>
              <a:t>bridge–fusion–breakage</a:t>
            </a:r>
            <a:r>
              <a:rPr lang="it-IT" dirty="0"/>
              <a:t> </a:t>
            </a:r>
            <a:r>
              <a:rPr lang="it-IT" dirty="0" err="1"/>
              <a:t>cycles</a:t>
            </a:r>
            <a:r>
              <a:rPr lang="it-IT" dirty="0"/>
              <a:t> </a:t>
            </a:r>
            <a:r>
              <a:rPr lang="it-IT" dirty="0" err="1"/>
              <a:t>eventually</a:t>
            </a:r>
            <a:r>
              <a:rPr lang="it-IT" dirty="0"/>
              <a:t> </a:t>
            </a:r>
            <a:r>
              <a:rPr lang="it-IT" dirty="0" err="1"/>
              <a:t>produces</a:t>
            </a:r>
            <a:r>
              <a:rPr lang="it-IT" dirty="0"/>
              <a:t> </a:t>
            </a:r>
            <a:r>
              <a:rPr lang="it-IT" dirty="0" err="1"/>
              <a:t>mitotic</a:t>
            </a:r>
            <a:r>
              <a:rPr lang="it-IT" dirty="0"/>
              <a:t> </a:t>
            </a:r>
            <a:r>
              <a:rPr lang="it-IT" dirty="0" err="1"/>
              <a:t>catastrophe</a:t>
            </a:r>
            <a:r>
              <a:rPr lang="it-IT" dirty="0"/>
              <a:t>, </a:t>
            </a:r>
            <a:r>
              <a:rPr lang="it-IT" dirty="0" err="1"/>
              <a:t>characterized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massive </a:t>
            </a:r>
            <a:r>
              <a:rPr lang="it-IT" dirty="0" err="1"/>
              <a:t>apoptosis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follows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acquire</a:t>
            </a:r>
            <a:r>
              <a:rPr lang="it-IT" dirty="0"/>
              <a:t> the </a:t>
            </a:r>
            <a:r>
              <a:rPr lang="it-IT" dirty="0" err="1"/>
              <a:t>ability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grow</a:t>
            </a:r>
            <a:r>
              <a:rPr lang="it-IT" dirty="0"/>
              <a:t> </a:t>
            </a:r>
            <a:r>
              <a:rPr lang="it-IT" dirty="0" err="1"/>
              <a:t>indefinitely</a:t>
            </a:r>
            <a:r>
              <a:rPr lang="it-IT" dirty="0"/>
              <a:t>, loss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restraints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enough</a:t>
            </a:r>
            <a:r>
              <a:rPr lang="it-IT" dirty="0"/>
              <a:t>;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cellular</a:t>
            </a:r>
            <a:r>
              <a:rPr lang="it-IT" dirty="0"/>
              <a:t> </a:t>
            </a:r>
            <a:r>
              <a:rPr lang="it-IT" dirty="0" err="1"/>
              <a:t>senescence</a:t>
            </a:r>
            <a:r>
              <a:rPr lang="it-IT" dirty="0"/>
              <a:t> and </a:t>
            </a:r>
            <a:r>
              <a:rPr lang="it-IT" dirty="0" err="1"/>
              <a:t>mitotic</a:t>
            </a:r>
            <a:r>
              <a:rPr lang="it-IT" dirty="0"/>
              <a:t> </a:t>
            </a:r>
            <a:r>
              <a:rPr lang="it-IT" dirty="0" err="1"/>
              <a:t>catastrophe</a:t>
            </a:r>
            <a:r>
              <a:rPr lang="it-IT" dirty="0"/>
              <a:t> </a:t>
            </a:r>
            <a:r>
              <a:rPr lang="it-IT" dirty="0" err="1"/>
              <a:t>must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avoided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23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3538" y="264617"/>
            <a:ext cx="8244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Escape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from</a:t>
            </a:r>
            <a:r>
              <a:rPr lang="it-IT" sz="2000" dirty="0"/>
              <a:t> </a:t>
            </a:r>
            <a:r>
              <a:rPr lang="it-IT" sz="2000" dirty="0" err="1"/>
              <a:t>replicative</a:t>
            </a:r>
            <a:r>
              <a:rPr lang="it-IT" sz="2000" dirty="0"/>
              <a:t> </a:t>
            </a:r>
            <a:r>
              <a:rPr lang="it-IT" sz="2000" dirty="0" err="1"/>
              <a:t>senescence</a:t>
            </a:r>
            <a:r>
              <a:rPr lang="it-IT" sz="2000" dirty="0"/>
              <a:t> and </a:t>
            </a:r>
            <a:r>
              <a:rPr lang="it-IT" sz="2000" dirty="0" err="1"/>
              <a:t>mitotic</a:t>
            </a:r>
            <a:r>
              <a:rPr lang="it-IT" sz="2000" dirty="0"/>
              <a:t> </a:t>
            </a:r>
            <a:r>
              <a:rPr lang="it-IT" sz="2000" dirty="0" err="1"/>
              <a:t>catastrophe</a:t>
            </a:r>
            <a:r>
              <a:rPr lang="it-IT" sz="2000" dirty="0"/>
              <a:t> </a:t>
            </a:r>
            <a:r>
              <a:rPr lang="it-IT" sz="2000" dirty="0" err="1"/>
              <a:t>caused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telomere</a:t>
            </a:r>
            <a:r>
              <a:rPr lang="it-IT" sz="2000" dirty="0"/>
              <a:t> </a:t>
            </a:r>
            <a:r>
              <a:rPr lang="it-IT" sz="2000" dirty="0" err="1"/>
              <a:t>shortening</a:t>
            </a:r>
            <a:r>
              <a:rPr lang="it-IT" sz="2000" dirty="0"/>
              <a:t>.</a:t>
            </a:r>
          </a:p>
        </p:txBody>
      </p:sp>
      <p:pic>
        <p:nvPicPr>
          <p:cNvPr id="3" name="Immagine 2" descr="Schermata 2018-09-20 alle 12.33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8837"/>
            <a:ext cx="9144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0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9 alle 21.58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96" y="1885950"/>
            <a:ext cx="7175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847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95528" y="662155"/>
            <a:ext cx="8405487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 err="1"/>
              <a:t>Sustained</a:t>
            </a:r>
            <a:r>
              <a:rPr lang="it-IT" sz="2400" b="1" dirty="0"/>
              <a:t> </a:t>
            </a:r>
            <a:r>
              <a:rPr lang="it-IT" sz="2400" b="1" dirty="0" err="1"/>
              <a:t>Angiogenesis</a:t>
            </a:r>
            <a:endParaRPr lang="it-IT" sz="2400" b="1" dirty="0"/>
          </a:p>
          <a:p>
            <a:endParaRPr lang="it-IT" sz="2400" dirty="0"/>
          </a:p>
          <a:p>
            <a:r>
              <a:rPr lang="it-IT" sz="2400" b="1" dirty="0"/>
              <a:t>Even if a solid tumor possesses all of the genetic aberrations that are required for malignant transformation, it cannot enlarge beyond 1 to 2 mm in diameter unless it has the capacity to induce angiogenesis. </a:t>
            </a:r>
          </a:p>
          <a:p>
            <a:endParaRPr lang="it-IT" sz="2400" dirty="0"/>
          </a:p>
          <a:p>
            <a:r>
              <a:rPr lang="it-IT" sz="2400" dirty="0" err="1"/>
              <a:t>Like</a:t>
            </a:r>
            <a:r>
              <a:rPr lang="it-IT" sz="2400" dirty="0"/>
              <a:t> </a:t>
            </a:r>
            <a:r>
              <a:rPr lang="it-IT" sz="2400" dirty="0" err="1"/>
              <a:t>normal</a:t>
            </a:r>
            <a:r>
              <a:rPr lang="it-IT" sz="2400" dirty="0"/>
              <a:t> </a:t>
            </a:r>
            <a:r>
              <a:rPr lang="it-IT" sz="2400" dirty="0" err="1"/>
              <a:t>tissues</a:t>
            </a:r>
            <a:r>
              <a:rPr lang="it-IT" sz="2400" dirty="0"/>
              <a:t>, </a:t>
            </a:r>
            <a:r>
              <a:rPr lang="it-IT" sz="2400" dirty="0" err="1"/>
              <a:t>tumors</a:t>
            </a:r>
            <a:r>
              <a:rPr lang="it-IT" sz="2400" dirty="0"/>
              <a:t> </a:t>
            </a:r>
            <a:r>
              <a:rPr lang="it-IT" sz="2400" dirty="0" err="1"/>
              <a:t>require</a:t>
            </a:r>
            <a:r>
              <a:rPr lang="it-IT" sz="2400" dirty="0"/>
              <a:t> delivery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/>
              <a:t>oxygen</a:t>
            </a:r>
            <a:r>
              <a:rPr lang="it-IT" sz="2400" dirty="0"/>
              <a:t> and </a:t>
            </a:r>
            <a:r>
              <a:rPr lang="it-IT" sz="2400" dirty="0" err="1"/>
              <a:t>nutrients</a:t>
            </a:r>
            <a:r>
              <a:rPr lang="it-IT" sz="2400" dirty="0"/>
              <a:t> and </a:t>
            </a:r>
            <a:r>
              <a:rPr lang="it-IT" sz="2400" dirty="0" err="1"/>
              <a:t>removal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 </a:t>
            </a:r>
            <a:r>
              <a:rPr lang="it-IT" sz="2400" dirty="0" err="1"/>
              <a:t>products</a:t>
            </a:r>
            <a:r>
              <a:rPr lang="it-IT" sz="2400" dirty="0"/>
              <a:t>; </a:t>
            </a:r>
            <a:r>
              <a:rPr lang="it-IT" sz="2400" dirty="0" err="1"/>
              <a:t>presumably</a:t>
            </a:r>
            <a:r>
              <a:rPr lang="it-IT" sz="2400" dirty="0"/>
              <a:t> the 1- </a:t>
            </a:r>
            <a:r>
              <a:rPr lang="it-IT" sz="2400" dirty="0" err="1"/>
              <a:t>to</a:t>
            </a:r>
            <a:r>
              <a:rPr lang="it-IT" sz="2400" dirty="0"/>
              <a:t> 2-mm zone </a:t>
            </a:r>
            <a:r>
              <a:rPr lang="it-IT" sz="2400" dirty="0" err="1"/>
              <a:t>represents</a:t>
            </a:r>
            <a:r>
              <a:rPr lang="it-IT" sz="2400" dirty="0"/>
              <a:t> the maximal </a:t>
            </a:r>
            <a:r>
              <a:rPr lang="it-IT" sz="2400" dirty="0" err="1"/>
              <a:t>distance</a:t>
            </a:r>
            <a:r>
              <a:rPr lang="it-IT" sz="2400" dirty="0"/>
              <a:t> </a:t>
            </a:r>
            <a:r>
              <a:rPr lang="it-IT" sz="2400" dirty="0" err="1"/>
              <a:t>across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oxygen</a:t>
            </a:r>
            <a:r>
              <a:rPr lang="it-IT" sz="2400" dirty="0"/>
              <a:t>, </a:t>
            </a:r>
            <a:r>
              <a:rPr lang="it-IT" sz="2400" dirty="0" err="1"/>
              <a:t>nutrients</a:t>
            </a:r>
            <a:r>
              <a:rPr lang="it-IT" sz="2400" dirty="0"/>
              <a:t>, and </a:t>
            </a:r>
            <a:r>
              <a:rPr lang="it-IT" sz="2400" dirty="0" err="1"/>
              <a:t>waste</a:t>
            </a:r>
            <a:r>
              <a:rPr lang="it-IT" sz="2400" dirty="0"/>
              <a:t> can diffuse </a:t>
            </a:r>
            <a:r>
              <a:rPr lang="it-IT" sz="2400" dirty="0" err="1"/>
              <a:t>to</a:t>
            </a:r>
            <a:r>
              <a:rPr lang="it-IT" sz="2400" dirty="0"/>
              <a:t> and </a:t>
            </a:r>
            <a:r>
              <a:rPr lang="it-IT" sz="2400" dirty="0" err="1"/>
              <a:t>from</a:t>
            </a:r>
            <a:r>
              <a:rPr lang="it-IT" sz="2400" dirty="0"/>
              <a:t> </a:t>
            </a:r>
            <a:r>
              <a:rPr lang="it-IT" sz="2400" dirty="0" err="1"/>
              <a:t>blood</a:t>
            </a:r>
            <a:r>
              <a:rPr lang="it-IT" sz="2400" dirty="0"/>
              <a:t> </a:t>
            </a:r>
            <a:r>
              <a:rPr lang="it-IT" sz="2400" dirty="0" err="1"/>
              <a:t>vessels</a:t>
            </a:r>
            <a:r>
              <a:rPr lang="it-IT" sz="2400" dirty="0"/>
              <a:t>. </a:t>
            </a:r>
            <a:r>
              <a:rPr lang="it-IT" sz="2400" dirty="0" err="1"/>
              <a:t>Growing</a:t>
            </a:r>
            <a:r>
              <a:rPr lang="it-IT" sz="2400" dirty="0"/>
              <a:t> </a:t>
            </a:r>
            <a:r>
              <a:rPr lang="it-IT" sz="2400" dirty="0" err="1"/>
              <a:t>cancers</a:t>
            </a:r>
            <a:r>
              <a:rPr lang="it-IT" sz="2400" dirty="0"/>
              <a:t> </a:t>
            </a:r>
            <a:r>
              <a:rPr lang="it-IT" sz="2400" dirty="0" err="1"/>
              <a:t>stimulate</a:t>
            </a:r>
            <a:r>
              <a:rPr lang="it-IT" sz="2400" dirty="0"/>
              <a:t> </a:t>
            </a:r>
            <a:r>
              <a:rPr lang="it-IT" sz="2400" dirty="0" err="1"/>
              <a:t>neoangiogenesis</a:t>
            </a:r>
            <a:r>
              <a:rPr lang="it-IT" sz="2400" dirty="0"/>
              <a:t>,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vessels</a:t>
            </a:r>
            <a:r>
              <a:rPr lang="it-IT" sz="2400" dirty="0"/>
              <a:t> </a:t>
            </a:r>
            <a:r>
              <a:rPr lang="it-IT" sz="2400" dirty="0" err="1"/>
              <a:t>sprout</a:t>
            </a:r>
            <a:r>
              <a:rPr lang="it-IT" sz="2400" dirty="0"/>
              <a:t> </a:t>
            </a:r>
            <a:r>
              <a:rPr lang="it-IT" sz="2400" dirty="0" err="1"/>
              <a:t>from</a:t>
            </a:r>
            <a:r>
              <a:rPr lang="it-IT" sz="2400" dirty="0"/>
              <a:t> </a:t>
            </a:r>
            <a:r>
              <a:rPr lang="it-IT" sz="2400" dirty="0" err="1"/>
              <a:t>previously</a:t>
            </a:r>
            <a:r>
              <a:rPr lang="it-IT" sz="2400" dirty="0"/>
              <a:t> </a:t>
            </a:r>
            <a:r>
              <a:rPr lang="it-IT" sz="2400" dirty="0" err="1"/>
              <a:t>existing</a:t>
            </a:r>
            <a:r>
              <a:rPr lang="it-IT" sz="2400" dirty="0"/>
              <a:t> </a:t>
            </a:r>
            <a:r>
              <a:rPr lang="it-IT" sz="2400" dirty="0" err="1"/>
              <a:t>capillaries</a:t>
            </a:r>
            <a:r>
              <a:rPr lang="it-IT" sz="2400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282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6528415-C78A-8749-AEF5-14308F29394D}"/>
              </a:ext>
            </a:extLst>
          </p:cNvPr>
          <p:cNvSpPr/>
          <p:nvPr/>
        </p:nvSpPr>
        <p:spPr>
          <a:xfrm>
            <a:off x="1850572" y="748942"/>
            <a:ext cx="43179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Neovascularization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dual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on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: </a:t>
            </a:r>
            <a:r>
              <a:rPr lang="it-IT" dirty="0" err="1"/>
              <a:t>perfusion</a:t>
            </a:r>
            <a:r>
              <a:rPr lang="it-IT" dirty="0"/>
              <a:t> </a:t>
            </a:r>
            <a:r>
              <a:rPr lang="it-IT" dirty="0" err="1"/>
              <a:t>supplies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</a:t>
            </a:r>
            <a:r>
              <a:rPr lang="it-IT" dirty="0" err="1"/>
              <a:t>nutrients</a:t>
            </a:r>
            <a:r>
              <a:rPr lang="it-IT" dirty="0"/>
              <a:t> and </a:t>
            </a:r>
            <a:r>
              <a:rPr lang="it-IT" dirty="0" err="1"/>
              <a:t>oxygen</a:t>
            </a:r>
            <a:r>
              <a:rPr lang="it-IT" dirty="0"/>
              <a:t>, and </a:t>
            </a:r>
            <a:r>
              <a:rPr lang="it-IT" dirty="0" err="1"/>
              <a:t>newly</a:t>
            </a:r>
            <a:r>
              <a:rPr lang="it-IT" dirty="0"/>
              <a:t> </a:t>
            </a:r>
            <a:r>
              <a:rPr lang="it-IT" dirty="0" err="1"/>
              <a:t>formed</a:t>
            </a:r>
            <a:r>
              <a:rPr lang="it-IT" dirty="0"/>
              <a:t> </a:t>
            </a:r>
            <a:r>
              <a:rPr lang="it-IT" dirty="0" err="1"/>
              <a:t>endothelial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stimulate</a:t>
            </a:r>
            <a:r>
              <a:rPr lang="it-IT" dirty="0"/>
              <a:t> the </a:t>
            </a:r>
            <a:r>
              <a:rPr lang="it-IT" dirty="0" err="1"/>
              <a:t>growth</a:t>
            </a:r>
            <a:r>
              <a:rPr lang="it-IT" dirty="0"/>
              <a:t> of </a:t>
            </a:r>
            <a:r>
              <a:rPr lang="it-IT" dirty="0" err="1"/>
              <a:t>adjacent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by </a:t>
            </a:r>
            <a:r>
              <a:rPr lang="it-IT" dirty="0" err="1"/>
              <a:t>secreting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insulin-like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(</a:t>
            </a:r>
            <a:r>
              <a:rPr lang="it-IT" dirty="0" err="1"/>
              <a:t>IGFs</a:t>
            </a:r>
            <a:r>
              <a:rPr lang="it-IT" dirty="0"/>
              <a:t>) and PDGF. </a:t>
            </a:r>
            <a:r>
              <a:rPr lang="it-IT" dirty="0" err="1"/>
              <a:t>While</a:t>
            </a:r>
            <a:r>
              <a:rPr lang="it-IT" dirty="0"/>
              <a:t> the </a:t>
            </a:r>
            <a:r>
              <a:rPr lang="it-IT" dirty="0" err="1"/>
              <a:t>resulting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vasculature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delivering</a:t>
            </a:r>
            <a:r>
              <a:rPr lang="it-IT" dirty="0"/>
              <a:t> </a:t>
            </a:r>
            <a:r>
              <a:rPr lang="it-IT" dirty="0" err="1"/>
              <a:t>nutrients</a:t>
            </a:r>
            <a:r>
              <a:rPr lang="it-IT" dirty="0"/>
              <a:t> and </a:t>
            </a:r>
            <a:r>
              <a:rPr lang="it-IT" dirty="0" err="1"/>
              <a:t>removing</a:t>
            </a:r>
            <a:r>
              <a:rPr lang="it-IT" dirty="0"/>
              <a:t> </a:t>
            </a:r>
            <a:r>
              <a:rPr lang="it-IT" dirty="0" err="1"/>
              <a:t>wastes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entirely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; the </a:t>
            </a:r>
            <a:r>
              <a:rPr lang="it-IT" dirty="0" err="1"/>
              <a:t>vessels</a:t>
            </a:r>
            <a:r>
              <a:rPr lang="it-IT" dirty="0"/>
              <a:t> are </a:t>
            </a:r>
            <a:r>
              <a:rPr lang="it-IT" dirty="0" err="1"/>
              <a:t>leaky</a:t>
            </a:r>
            <a:r>
              <a:rPr lang="it-IT" dirty="0"/>
              <a:t> and </a:t>
            </a:r>
            <a:r>
              <a:rPr lang="it-IT" dirty="0" err="1"/>
              <a:t>dilated</a:t>
            </a:r>
            <a:r>
              <a:rPr lang="it-IT" dirty="0"/>
              <a:t>, and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haphazard</a:t>
            </a:r>
            <a:r>
              <a:rPr lang="it-IT" dirty="0"/>
              <a:t> pattern of connection, </a:t>
            </a:r>
            <a:r>
              <a:rPr lang="it-IT" dirty="0" err="1"/>
              <a:t>features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can be </a:t>
            </a:r>
            <a:r>
              <a:rPr lang="it-IT" dirty="0" err="1"/>
              <a:t>appreciated</a:t>
            </a:r>
            <a:r>
              <a:rPr lang="it-IT" dirty="0"/>
              <a:t> on </a:t>
            </a:r>
            <a:r>
              <a:rPr lang="it-IT" dirty="0" err="1"/>
              <a:t>angiograms</a:t>
            </a:r>
            <a:r>
              <a:rPr lang="it-IT" dirty="0"/>
              <a:t>. By </a:t>
            </a:r>
            <a:r>
              <a:rPr lang="it-IT" dirty="0" err="1"/>
              <a:t>permitting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access</a:t>
            </a:r>
            <a:r>
              <a:rPr lang="it-IT" dirty="0"/>
              <a:t> to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abnormal</a:t>
            </a:r>
            <a:r>
              <a:rPr lang="it-IT" dirty="0"/>
              <a:t> </a:t>
            </a:r>
            <a:r>
              <a:rPr lang="it-IT" dirty="0" err="1"/>
              <a:t>vessels</a:t>
            </a:r>
            <a:r>
              <a:rPr lang="it-IT" dirty="0"/>
              <a:t>, </a:t>
            </a:r>
            <a:r>
              <a:rPr lang="it-IT" dirty="0" err="1"/>
              <a:t>angiogenesis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contributes</a:t>
            </a:r>
            <a:r>
              <a:rPr lang="it-IT" dirty="0"/>
              <a:t> to </a:t>
            </a:r>
            <a:r>
              <a:rPr lang="it-IT" dirty="0" err="1"/>
              <a:t>metastasis</a:t>
            </a:r>
            <a:r>
              <a:rPr lang="it-IT" dirty="0"/>
              <a:t>. </a:t>
            </a:r>
            <a:r>
              <a:rPr lang="it-IT" dirty="0" err="1"/>
              <a:t>Angiogenesis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thus</a:t>
            </a:r>
            <a:r>
              <a:rPr lang="it-IT" dirty="0"/>
              <a:t> an </a:t>
            </a:r>
            <a:r>
              <a:rPr lang="it-IT" dirty="0" err="1"/>
              <a:t>essential</a:t>
            </a:r>
            <a:r>
              <a:rPr lang="it-IT" dirty="0"/>
              <a:t> </a:t>
            </a:r>
            <a:r>
              <a:rPr lang="it-IT" dirty="0" err="1"/>
              <a:t>facet</a:t>
            </a:r>
            <a:r>
              <a:rPr lang="it-IT" dirty="0"/>
              <a:t> of </a:t>
            </a:r>
            <a:r>
              <a:rPr lang="it-IT" dirty="0" err="1"/>
              <a:t>malignancy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226675-BC05-EE4F-AE0A-744250D5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858" y="493486"/>
            <a:ext cx="4620143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93257" y="1184413"/>
            <a:ext cx="84054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/>
              <a:t>Growth</a:t>
            </a:r>
            <a:r>
              <a:rPr lang="it-IT" sz="2000" b="1" dirty="0"/>
              <a:t> </a:t>
            </a:r>
            <a:r>
              <a:rPr lang="it-IT" sz="2000" b="1" dirty="0" err="1"/>
              <a:t>Factor</a:t>
            </a:r>
            <a:r>
              <a:rPr lang="it-IT" sz="2000" b="1" dirty="0"/>
              <a:t> </a:t>
            </a:r>
            <a:r>
              <a:rPr lang="it-IT" sz="2000" b="1" dirty="0" err="1"/>
              <a:t>Receptors</a:t>
            </a:r>
            <a:endParaRPr lang="it-IT" sz="2000" b="1" dirty="0"/>
          </a:p>
          <a:p>
            <a:endParaRPr lang="it-IT" sz="2000" dirty="0"/>
          </a:p>
          <a:p>
            <a:r>
              <a:rPr lang="it-IT" sz="2000" dirty="0"/>
              <a:t>Some </a:t>
            </a:r>
            <a:r>
              <a:rPr lang="it-IT" sz="2000" dirty="0" err="1"/>
              <a:t>growth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</a:t>
            </a:r>
            <a:r>
              <a:rPr lang="it-IT" sz="2000" dirty="0" err="1"/>
              <a:t>receptors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an</a:t>
            </a:r>
            <a:r>
              <a:rPr lang="it-IT" sz="2000" dirty="0"/>
              <a:t> </a:t>
            </a:r>
            <a:r>
              <a:rPr lang="it-IT" sz="2000" dirty="0" err="1"/>
              <a:t>intrinsic</a:t>
            </a:r>
            <a:r>
              <a:rPr lang="it-IT" sz="2000" dirty="0"/>
              <a:t> </a:t>
            </a:r>
            <a:r>
              <a:rPr lang="it-IT" sz="2000" dirty="0" err="1"/>
              <a:t>tyrosine</a:t>
            </a:r>
            <a:r>
              <a:rPr lang="it-IT" sz="2000" dirty="0"/>
              <a:t> </a:t>
            </a:r>
            <a:r>
              <a:rPr lang="it-IT" sz="2000" dirty="0" err="1"/>
              <a:t>kinase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activated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</a:t>
            </a:r>
            <a:r>
              <a:rPr lang="it-IT" sz="2000" dirty="0" err="1"/>
              <a:t>binding</a:t>
            </a:r>
            <a:r>
              <a:rPr lang="it-IT" sz="2000" dirty="0"/>
              <a:t>, </a:t>
            </a:r>
            <a:r>
              <a:rPr lang="it-IT" sz="2000" dirty="0" err="1"/>
              <a:t>while</a:t>
            </a:r>
            <a:r>
              <a:rPr lang="it-IT" sz="2000" dirty="0"/>
              <a:t> </a:t>
            </a:r>
            <a:r>
              <a:rPr lang="it-IT" sz="2000" dirty="0" err="1"/>
              <a:t>others</a:t>
            </a:r>
            <a:r>
              <a:rPr lang="it-IT" sz="2000" dirty="0"/>
              <a:t> </a:t>
            </a:r>
            <a:r>
              <a:rPr lang="it-IT" sz="2000" dirty="0" err="1"/>
              <a:t>signal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stimulating</a:t>
            </a:r>
            <a:r>
              <a:rPr lang="it-IT" sz="2000" dirty="0"/>
              <a:t> the </a:t>
            </a:r>
            <a:r>
              <a:rPr lang="it-IT" sz="2000" dirty="0" err="1"/>
              <a:t>activity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downstream </a:t>
            </a:r>
            <a:r>
              <a:rPr lang="it-IT" sz="2000" dirty="0" err="1"/>
              <a:t>proteins</a:t>
            </a:r>
            <a:r>
              <a:rPr lang="it-IT" sz="2000" dirty="0"/>
              <a:t>. </a:t>
            </a:r>
          </a:p>
          <a:p>
            <a:r>
              <a:rPr lang="it-IT" sz="2000" b="1" dirty="0" err="1"/>
              <a:t>Many</a:t>
            </a:r>
            <a:r>
              <a:rPr lang="it-IT" sz="2000" b="1" dirty="0"/>
              <a:t> </a:t>
            </a:r>
            <a:r>
              <a:rPr lang="it-IT" sz="2000" b="1" dirty="0" err="1"/>
              <a:t>of</a:t>
            </a:r>
            <a:r>
              <a:rPr lang="it-IT" sz="2000" b="1" dirty="0"/>
              <a:t> the </a:t>
            </a:r>
            <a:r>
              <a:rPr lang="it-IT" sz="2000" b="1" dirty="0" err="1"/>
              <a:t>myriad</a:t>
            </a:r>
            <a:r>
              <a:rPr lang="it-IT" sz="2000" b="1" dirty="0"/>
              <a:t> </a:t>
            </a:r>
            <a:r>
              <a:rPr lang="it-IT" sz="2000" b="1" dirty="0" err="1"/>
              <a:t>growth</a:t>
            </a:r>
            <a:r>
              <a:rPr lang="it-IT" sz="2000" b="1" dirty="0"/>
              <a:t> </a:t>
            </a:r>
            <a:r>
              <a:rPr lang="it-IT" sz="2000" b="1" dirty="0" err="1"/>
              <a:t>factor</a:t>
            </a:r>
            <a:r>
              <a:rPr lang="it-IT" sz="2000" b="1" dirty="0"/>
              <a:t> </a:t>
            </a:r>
            <a:r>
              <a:rPr lang="it-IT" sz="2000" b="1" dirty="0" err="1"/>
              <a:t>receptors</a:t>
            </a:r>
            <a:r>
              <a:rPr lang="it-IT" sz="2000" b="1" dirty="0"/>
              <a:t> </a:t>
            </a:r>
            <a:r>
              <a:rPr lang="it-IT" sz="2000" b="1" dirty="0" err="1"/>
              <a:t>function</a:t>
            </a:r>
            <a:r>
              <a:rPr lang="it-IT" sz="2000" b="1" dirty="0"/>
              <a:t> </a:t>
            </a:r>
            <a:r>
              <a:rPr lang="it-IT" sz="2000" b="1" dirty="0" err="1"/>
              <a:t>as</a:t>
            </a:r>
            <a:r>
              <a:rPr lang="it-IT" sz="2000" b="1" dirty="0"/>
              <a:t> </a:t>
            </a:r>
            <a:r>
              <a:rPr lang="it-IT" sz="2000" b="1" dirty="0" err="1"/>
              <a:t>oncoproteins</a:t>
            </a:r>
            <a:r>
              <a:rPr lang="it-IT" sz="2000" b="1" dirty="0"/>
              <a:t> </a:t>
            </a:r>
            <a:r>
              <a:rPr lang="it-IT" sz="2000" b="1" dirty="0" err="1"/>
              <a:t>when</a:t>
            </a:r>
            <a:r>
              <a:rPr lang="it-IT" sz="2000" b="1" dirty="0"/>
              <a:t> </a:t>
            </a:r>
            <a:r>
              <a:rPr lang="it-IT" sz="2000" b="1" dirty="0" err="1"/>
              <a:t>they</a:t>
            </a:r>
            <a:r>
              <a:rPr lang="it-IT" sz="2000" b="1" dirty="0"/>
              <a:t> are </a:t>
            </a:r>
            <a:r>
              <a:rPr lang="it-IT" sz="2000" b="1" dirty="0" err="1"/>
              <a:t>mutated</a:t>
            </a:r>
            <a:r>
              <a:rPr lang="it-IT" sz="2000" b="1" dirty="0"/>
              <a:t> or </a:t>
            </a:r>
            <a:r>
              <a:rPr lang="it-IT" sz="2000" b="1" dirty="0" err="1"/>
              <a:t>if</a:t>
            </a:r>
            <a:r>
              <a:rPr lang="it-IT" sz="2000" b="1" dirty="0"/>
              <a:t> </a:t>
            </a:r>
            <a:r>
              <a:rPr lang="it-IT" sz="2000" b="1" dirty="0" err="1"/>
              <a:t>they</a:t>
            </a:r>
            <a:r>
              <a:rPr lang="it-IT" sz="2000" b="1" dirty="0"/>
              <a:t> </a:t>
            </a:r>
            <a:r>
              <a:rPr lang="it-IT" sz="2000" b="1" dirty="0" err="1"/>
              <a:t>overexpressed</a:t>
            </a:r>
            <a:r>
              <a:rPr lang="it-IT" sz="2000" b="1" dirty="0"/>
              <a:t>. </a:t>
            </a:r>
            <a:r>
              <a:rPr lang="it-IT" sz="2000" dirty="0"/>
              <a:t>The </a:t>
            </a:r>
            <a:r>
              <a:rPr lang="it-IT" sz="2000" dirty="0" err="1"/>
              <a:t>best-documented</a:t>
            </a:r>
            <a:r>
              <a:rPr lang="it-IT" sz="2000" dirty="0"/>
              <a:t> </a:t>
            </a:r>
            <a:r>
              <a:rPr lang="it-IT" sz="2000" dirty="0" err="1"/>
              <a:t>examples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overexpression</a:t>
            </a:r>
            <a:r>
              <a:rPr lang="it-IT" sz="2000" dirty="0"/>
              <a:t> involve the </a:t>
            </a:r>
            <a:r>
              <a:rPr lang="it-IT" sz="2000" b="1" dirty="0" err="1"/>
              <a:t>epidermal</a:t>
            </a:r>
            <a:r>
              <a:rPr lang="it-IT" sz="2000" b="1" dirty="0"/>
              <a:t> </a:t>
            </a:r>
            <a:r>
              <a:rPr lang="it-IT" sz="2000" b="1" dirty="0" err="1"/>
              <a:t>growth</a:t>
            </a:r>
            <a:r>
              <a:rPr lang="it-IT" sz="2000" b="1" dirty="0"/>
              <a:t> </a:t>
            </a:r>
            <a:r>
              <a:rPr lang="it-IT" sz="2000" b="1" dirty="0" err="1"/>
              <a:t>factor</a:t>
            </a:r>
            <a:r>
              <a:rPr lang="it-IT" sz="2000" b="1" dirty="0"/>
              <a:t> (EGF) </a:t>
            </a:r>
            <a:r>
              <a:rPr lang="it-IT" sz="2000" b="1" dirty="0" err="1"/>
              <a:t>receptor</a:t>
            </a:r>
            <a:r>
              <a:rPr lang="it-IT" sz="2000" b="1" dirty="0"/>
              <a:t> family</a:t>
            </a:r>
            <a:r>
              <a:rPr lang="it-IT" sz="2000" dirty="0"/>
              <a:t>. ERBB1, the EGF </a:t>
            </a:r>
            <a:r>
              <a:rPr lang="it-IT" sz="2000" dirty="0" err="1"/>
              <a:t>receptor</a:t>
            </a:r>
            <a:r>
              <a:rPr lang="it-IT" sz="2000" dirty="0"/>
              <a:t>,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overexpressed</a:t>
            </a:r>
            <a:r>
              <a:rPr lang="it-IT" sz="2000" dirty="0"/>
              <a:t> in 80%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squamous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carcinomas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</a:t>
            </a:r>
            <a:r>
              <a:rPr lang="it-IT" sz="2000" dirty="0" err="1"/>
              <a:t>lung</a:t>
            </a:r>
            <a:r>
              <a:rPr lang="it-IT" sz="2000" dirty="0"/>
              <a:t>, 50% or more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glioblastomas</a:t>
            </a:r>
            <a:r>
              <a:rPr lang="it-IT" sz="2000" dirty="0"/>
              <a:t>, and 80% </a:t>
            </a:r>
            <a:r>
              <a:rPr lang="it-IT" sz="2000" dirty="0" err="1"/>
              <a:t>to</a:t>
            </a:r>
            <a:r>
              <a:rPr lang="it-IT" sz="2000" dirty="0"/>
              <a:t> 100%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epithelial</a:t>
            </a:r>
            <a:r>
              <a:rPr lang="it-IT" sz="2000" dirty="0"/>
              <a:t> </a:t>
            </a:r>
            <a:r>
              <a:rPr lang="it-IT" sz="2000" dirty="0" err="1"/>
              <a:t>tumors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head and </a:t>
            </a:r>
            <a:r>
              <a:rPr lang="it-IT" sz="2000" dirty="0" err="1"/>
              <a:t>neck</a:t>
            </a:r>
            <a:r>
              <a:rPr lang="it-IT" sz="2000" dirty="0"/>
              <a:t>. As </a:t>
            </a:r>
            <a:r>
              <a:rPr lang="it-IT" sz="2000" dirty="0" err="1"/>
              <a:t>mentioned</a:t>
            </a:r>
            <a:r>
              <a:rPr lang="it-IT" sz="2000" dirty="0"/>
              <a:t> </a:t>
            </a:r>
            <a:r>
              <a:rPr lang="it-IT" sz="2000" dirty="0" err="1"/>
              <a:t>earlier</a:t>
            </a:r>
            <a:r>
              <a:rPr lang="it-IT" sz="2000" dirty="0"/>
              <a:t>, the gene </a:t>
            </a:r>
            <a:r>
              <a:rPr lang="it-IT" sz="2000" dirty="0" err="1"/>
              <a:t>encoding</a:t>
            </a:r>
            <a:r>
              <a:rPr lang="it-IT" sz="2000" dirty="0"/>
              <a:t> a </a:t>
            </a:r>
            <a:r>
              <a:rPr lang="it-IT" sz="2000" dirty="0" err="1"/>
              <a:t>related</a:t>
            </a:r>
            <a:r>
              <a:rPr lang="it-IT" sz="2000" dirty="0"/>
              <a:t> </a:t>
            </a:r>
            <a:r>
              <a:rPr lang="it-IT" sz="2000" dirty="0" err="1"/>
              <a:t>receptor</a:t>
            </a:r>
            <a:r>
              <a:rPr lang="it-IT" sz="2000" dirty="0"/>
              <a:t>, HER2 (ERBB2),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amplified</a:t>
            </a:r>
            <a:r>
              <a:rPr lang="it-IT" sz="2000" dirty="0"/>
              <a:t> in </a:t>
            </a:r>
            <a:r>
              <a:rPr lang="it-IT" sz="2000" dirty="0" err="1"/>
              <a:t>approximately</a:t>
            </a:r>
            <a:r>
              <a:rPr lang="it-IT" sz="2000" dirty="0"/>
              <a:t> 20%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breast</a:t>
            </a:r>
            <a:r>
              <a:rPr lang="it-IT" sz="2000" dirty="0"/>
              <a:t> </a:t>
            </a:r>
            <a:r>
              <a:rPr lang="it-IT" sz="2000" dirty="0" err="1"/>
              <a:t>cancers</a:t>
            </a:r>
            <a:r>
              <a:rPr lang="it-IT" sz="2000" dirty="0"/>
              <a:t> and in a </a:t>
            </a:r>
            <a:r>
              <a:rPr lang="it-IT" sz="2000" dirty="0" err="1"/>
              <a:t>smaller</a:t>
            </a:r>
            <a:r>
              <a:rPr lang="it-IT" sz="2000" dirty="0"/>
              <a:t> </a:t>
            </a:r>
            <a:r>
              <a:rPr lang="it-IT" sz="2000" dirty="0" err="1"/>
              <a:t>fraction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adenocarcinomas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the </a:t>
            </a:r>
            <a:r>
              <a:rPr lang="it-IT" sz="2000" dirty="0" err="1"/>
              <a:t>lung</a:t>
            </a:r>
            <a:r>
              <a:rPr lang="it-IT" sz="2000" dirty="0"/>
              <a:t>, </a:t>
            </a:r>
            <a:r>
              <a:rPr lang="it-IT" sz="2000" dirty="0" err="1"/>
              <a:t>ovary</a:t>
            </a:r>
            <a:r>
              <a:rPr lang="it-IT" sz="2000" dirty="0"/>
              <a:t>, </a:t>
            </a:r>
            <a:r>
              <a:rPr lang="it-IT" sz="2000" dirty="0" err="1"/>
              <a:t>stomach</a:t>
            </a:r>
            <a:r>
              <a:rPr lang="it-IT" sz="2000" dirty="0"/>
              <a:t>, and </a:t>
            </a:r>
            <a:r>
              <a:rPr lang="it-IT" sz="2000" dirty="0" err="1"/>
              <a:t>salivary</a:t>
            </a:r>
            <a:r>
              <a:rPr lang="it-IT" sz="2000" dirty="0"/>
              <a:t> </a:t>
            </a:r>
            <a:r>
              <a:rPr lang="it-IT" sz="2000" dirty="0" err="1"/>
              <a:t>glands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892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14663" y="474345"/>
            <a:ext cx="8362675" cy="5355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/>
              <a:t>The </a:t>
            </a:r>
            <a:r>
              <a:rPr lang="it-IT" b="1" dirty="0" err="1"/>
              <a:t>local</a:t>
            </a:r>
            <a:r>
              <a:rPr lang="it-IT" b="1" dirty="0"/>
              <a:t> </a:t>
            </a:r>
            <a:r>
              <a:rPr lang="it-IT" b="1" dirty="0" err="1"/>
              <a:t>balance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angiogenic</a:t>
            </a:r>
            <a:r>
              <a:rPr lang="it-IT" b="1" dirty="0"/>
              <a:t> and </a:t>
            </a:r>
            <a:r>
              <a:rPr lang="it-IT" b="1" dirty="0" err="1"/>
              <a:t>anti-angiogenic</a:t>
            </a:r>
            <a:r>
              <a:rPr lang="it-IT" b="1" dirty="0"/>
              <a:t> </a:t>
            </a:r>
            <a:r>
              <a:rPr lang="it-IT" b="1" dirty="0" err="1"/>
              <a:t>factors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influenced</a:t>
            </a:r>
            <a:r>
              <a:rPr lang="it-IT" b="1" dirty="0"/>
              <a:t> </a:t>
            </a:r>
            <a:r>
              <a:rPr lang="it-IT" b="1" dirty="0" err="1"/>
              <a:t>by</a:t>
            </a:r>
            <a:r>
              <a:rPr lang="it-IT" b="1" dirty="0"/>
              <a:t> </a:t>
            </a:r>
            <a:r>
              <a:rPr lang="it-IT" b="1" dirty="0" err="1"/>
              <a:t>several</a:t>
            </a:r>
            <a:r>
              <a:rPr lang="it-IT" b="1" dirty="0"/>
              <a:t> </a:t>
            </a:r>
            <a:r>
              <a:rPr lang="it-IT" b="1" dirty="0" err="1"/>
              <a:t>factors</a:t>
            </a:r>
            <a:r>
              <a:rPr lang="it-IT" b="1" dirty="0"/>
              <a:t>: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b="1" dirty="0"/>
              <a:t>Relative lack of oxygen due to hypoxia </a:t>
            </a:r>
            <a:r>
              <a:rPr lang="it-IT" dirty="0"/>
              <a:t>stabilizes HIF1α, an oxygen-sensitive transcription </a:t>
            </a:r>
            <a:r>
              <a:rPr lang="it-IT" dirty="0" err="1"/>
              <a:t>factor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then activates the transcription of proangiogenic cytokines such as VEGF.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create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angiogenic</a:t>
            </a:r>
            <a:r>
              <a:rPr lang="it-IT" dirty="0"/>
              <a:t> </a:t>
            </a:r>
            <a:r>
              <a:rPr lang="it-IT" dirty="0" err="1"/>
              <a:t>gradient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stimulates</a:t>
            </a:r>
            <a:r>
              <a:rPr lang="it-IT" dirty="0"/>
              <a:t> the </a:t>
            </a:r>
            <a:r>
              <a:rPr lang="it-IT" dirty="0" err="1"/>
              <a:t>proliferation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endothelial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and </a:t>
            </a:r>
            <a:r>
              <a:rPr lang="it-IT" dirty="0" err="1"/>
              <a:t>guides</a:t>
            </a:r>
            <a:r>
              <a:rPr lang="it-IT" dirty="0"/>
              <a:t> the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new</a:t>
            </a:r>
            <a:r>
              <a:rPr lang="it-IT" dirty="0"/>
              <a:t> </a:t>
            </a:r>
            <a:r>
              <a:rPr lang="it-IT" dirty="0" err="1"/>
              <a:t>vessels</a:t>
            </a:r>
            <a:r>
              <a:rPr lang="it-IT" dirty="0"/>
              <a:t> </a:t>
            </a:r>
            <a:r>
              <a:rPr lang="it-IT" dirty="0" err="1"/>
              <a:t>toward</a:t>
            </a:r>
            <a:r>
              <a:rPr lang="it-IT" dirty="0"/>
              <a:t> the </a:t>
            </a:r>
            <a:r>
              <a:rPr lang="it-IT" dirty="0" err="1"/>
              <a:t>tumor</a:t>
            </a:r>
            <a:r>
              <a:rPr lang="it-IT" dirty="0"/>
              <a:t>.</a:t>
            </a:r>
          </a:p>
          <a:p>
            <a:r>
              <a:rPr lang="it-IT" dirty="0"/>
              <a:t>    </a:t>
            </a:r>
          </a:p>
          <a:p>
            <a:r>
              <a:rPr lang="it-IT" dirty="0"/>
              <a:t>    </a:t>
            </a:r>
            <a:r>
              <a:rPr lang="it-IT" b="1" dirty="0" err="1"/>
              <a:t>Mutations</a:t>
            </a:r>
            <a:r>
              <a:rPr lang="it-IT" b="1" dirty="0"/>
              <a:t> </a:t>
            </a:r>
            <a:r>
              <a:rPr lang="it-IT" b="1" dirty="0" err="1"/>
              <a:t>involving</a:t>
            </a:r>
            <a:r>
              <a:rPr lang="it-IT" b="1" dirty="0"/>
              <a:t> </a:t>
            </a:r>
            <a:r>
              <a:rPr lang="it-IT" b="1" dirty="0" err="1"/>
              <a:t>tumor</a:t>
            </a:r>
            <a:r>
              <a:rPr lang="it-IT" b="1" dirty="0"/>
              <a:t> </a:t>
            </a:r>
            <a:r>
              <a:rPr lang="it-IT" b="1" dirty="0" err="1"/>
              <a:t>suppressors</a:t>
            </a:r>
            <a:r>
              <a:rPr lang="it-IT" b="1" dirty="0"/>
              <a:t> and </a:t>
            </a:r>
            <a:r>
              <a:rPr lang="it-IT" b="1" dirty="0" err="1"/>
              <a:t>oncogenes</a:t>
            </a:r>
            <a:r>
              <a:rPr lang="it-IT" b="1" dirty="0"/>
              <a:t> </a:t>
            </a:r>
            <a:r>
              <a:rPr lang="it-IT" dirty="0"/>
              <a:t>in </a:t>
            </a:r>
            <a:r>
              <a:rPr lang="it-IT" dirty="0" err="1"/>
              <a:t>cancers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tilt the </a:t>
            </a:r>
            <a:r>
              <a:rPr lang="it-IT" dirty="0" err="1"/>
              <a:t>balance</a:t>
            </a:r>
            <a:r>
              <a:rPr lang="it-IT" dirty="0"/>
              <a:t> in favor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angiogenesis</a:t>
            </a:r>
            <a:r>
              <a:rPr lang="it-IT" dirty="0"/>
              <a:t>.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, p53 </a:t>
            </a:r>
            <a:r>
              <a:rPr lang="it-IT" dirty="0" err="1"/>
              <a:t>stimulates</a:t>
            </a:r>
            <a:r>
              <a:rPr lang="it-IT" dirty="0"/>
              <a:t>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anti-angiogenic</a:t>
            </a:r>
            <a:r>
              <a:rPr lang="it-IT" dirty="0"/>
              <a:t> </a:t>
            </a:r>
            <a:r>
              <a:rPr lang="it-IT" dirty="0" err="1"/>
              <a:t>molecules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thrombospondin-1, and </a:t>
            </a:r>
            <a:r>
              <a:rPr lang="it-IT" dirty="0" err="1"/>
              <a:t>represses</a:t>
            </a:r>
            <a:r>
              <a:rPr lang="it-IT" dirty="0"/>
              <a:t>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proangiogenic</a:t>
            </a:r>
            <a:r>
              <a:rPr lang="it-IT" dirty="0"/>
              <a:t> </a:t>
            </a:r>
            <a:r>
              <a:rPr lang="it-IT" dirty="0" err="1"/>
              <a:t>molecules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VEGF. </a:t>
            </a:r>
            <a:r>
              <a:rPr lang="it-IT" dirty="0" err="1"/>
              <a:t>Thus</a:t>
            </a:r>
            <a:r>
              <a:rPr lang="it-IT" dirty="0"/>
              <a:t>, loss </a:t>
            </a:r>
            <a:r>
              <a:rPr lang="it-IT" dirty="0" err="1"/>
              <a:t>of</a:t>
            </a:r>
            <a:r>
              <a:rPr lang="it-IT" dirty="0"/>
              <a:t> p53 in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provides</a:t>
            </a:r>
            <a:r>
              <a:rPr lang="it-IT" dirty="0"/>
              <a:t> a more permissive </a:t>
            </a:r>
            <a:r>
              <a:rPr lang="it-IT" dirty="0" err="1"/>
              <a:t>environment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angiogenesis</a:t>
            </a:r>
            <a:r>
              <a:rPr lang="it-IT" dirty="0"/>
              <a:t>.</a:t>
            </a:r>
          </a:p>
          <a:p>
            <a:r>
              <a:rPr lang="it-IT" dirty="0"/>
              <a:t>    </a:t>
            </a:r>
          </a:p>
          <a:p>
            <a:r>
              <a:rPr lang="it-IT" dirty="0"/>
              <a:t>    </a:t>
            </a:r>
            <a:r>
              <a:rPr lang="it-IT" b="1" dirty="0"/>
              <a:t>The </a:t>
            </a:r>
            <a:r>
              <a:rPr lang="it-IT" b="1" dirty="0" err="1"/>
              <a:t>transcription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VEGF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influenced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the RAS-MAP </a:t>
            </a:r>
            <a:r>
              <a:rPr lang="it-IT" dirty="0" err="1"/>
              <a:t>kinase</a:t>
            </a:r>
            <a:r>
              <a:rPr lang="it-IT" dirty="0"/>
              <a:t> </a:t>
            </a:r>
            <a:r>
              <a:rPr lang="it-IT" dirty="0" err="1"/>
              <a:t>pathway</a:t>
            </a:r>
            <a:r>
              <a:rPr lang="it-IT" dirty="0"/>
              <a:t>, and </a:t>
            </a:r>
            <a:r>
              <a:rPr lang="it-IT" dirty="0" err="1"/>
              <a:t>gain-of-function</a:t>
            </a:r>
            <a:r>
              <a:rPr lang="it-IT" dirty="0"/>
              <a:t> </a:t>
            </a:r>
            <a:r>
              <a:rPr lang="it-IT" dirty="0" err="1"/>
              <a:t>mutations</a:t>
            </a:r>
            <a:r>
              <a:rPr lang="it-IT" dirty="0"/>
              <a:t> in RAS or MYC </a:t>
            </a:r>
            <a:r>
              <a:rPr lang="it-IT" dirty="0" err="1"/>
              <a:t>upregulate</a:t>
            </a:r>
            <a:r>
              <a:rPr lang="it-IT" dirty="0"/>
              <a:t> the production </a:t>
            </a:r>
            <a:r>
              <a:rPr lang="it-IT" dirty="0" err="1"/>
              <a:t>of</a:t>
            </a:r>
            <a:r>
              <a:rPr lang="it-IT" dirty="0"/>
              <a:t> VEGF. </a:t>
            </a:r>
            <a:r>
              <a:rPr lang="it-IT" dirty="0" err="1"/>
              <a:t>Notably</a:t>
            </a:r>
            <a:r>
              <a:rPr lang="it-IT" dirty="0"/>
              <a:t>, </a:t>
            </a:r>
            <a:r>
              <a:rPr lang="it-IT" dirty="0" err="1"/>
              <a:t>elevated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VEGF can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detected</a:t>
            </a:r>
            <a:r>
              <a:rPr lang="it-IT" dirty="0"/>
              <a:t> in the </a:t>
            </a:r>
            <a:r>
              <a:rPr lang="it-IT" dirty="0" err="1"/>
              <a:t>serum</a:t>
            </a:r>
            <a:r>
              <a:rPr lang="it-IT" dirty="0"/>
              <a:t> and urine </a:t>
            </a:r>
            <a:r>
              <a:rPr lang="it-IT" dirty="0" err="1"/>
              <a:t>of</a:t>
            </a:r>
            <a:r>
              <a:rPr lang="it-IT" dirty="0"/>
              <a:t> a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fraction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0342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9 alle 22.06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1412188"/>
            <a:ext cx="72136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37852" y="1041631"/>
            <a:ext cx="3125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 are </a:t>
            </a:r>
            <a:r>
              <a:rPr lang="it-IT" dirty="0" err="1"/>
              <a:t>exquisitely</a:t>
            </a:r>
            <a:r>
              <a:rPr lang="it-IT" dirty="0"/>
              <a:t> sensitive </a:t>
            </a:r>
            <a:r>
              <a:rPr lang="it-IT" dirty="0" err="1"/>
              <a:t>to</a:t>
            </a:r>
            <a:r>
              <a:rPr lang="it-IT" dirty="0"/>
              <a:t> the </a:t>
            </a:r>
            <a:r>
              <a:rPr lang="it-IT" dirty="0" err="1"/>
              <a:t>mitogenic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small</a:t>
            </a:r>
            <a:r>
              <a:rPr lang="it-IT" dirty="0"/>
              <a:t> </a:t>
            </a:r>
            <a:r>
              <a:rPr lang="it-IT" dirty="0" err="1"/>
              <a:t>amounts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. </a:t>
            </a:r>
          </a:p>
          <a:p>
            <a:endParaRPr lang="it-IT" b="1" dirty="0"/>
          </a:p>
        </p:txBody>
      </p:sp>
      <p:pic>
        <p:nvPicPr>
          <p:cNvPr id="3" name="Immagine 2" descr="Schermata 2018-09-25 alle 10.59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817" y="177883"/>
            <a:ext cx="4575698" cy="298624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37853" y="3429001"/>
            <a:ext cx="83717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The </a:t>
            </a:r>
            <a:r>
              <a:rPr lang="it-IT" b="1" dirty="0" err="1"/>
              <a:t>significance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HER2 in the </a:t>
            </a:r>
            <a:r>
              <a:rPr lang="it-IT" b="1" dirty="0" err="1"/>
              <a:t>pathogenesis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breast</a:t>
            </a:r>
            <a:r>
              <a:rPr lang="it-IT" b="1" dirty="0"/>
              <a:t> </a:t>
            </a:r>
            <a:r>
              <a:rPr lang="it-IT" b="1" dirty="0" err="1"/>
              <a:t>cancers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illustrated</a:t>
            </a:r>
            <a:r>
              <a:rPr lang="it-IT" b="1" dirty="0"/>
              <a:t> </a:t>
            </a:r>
            <a:r>
              <a:rPr lang="it-IT" b="1" dirty="0" err="1"/>
              <a:t>dramatically</a:t>
            </a:r>
            <a:r>
              <a:rPr lang="it-IT" b="1" dirty="0"/>
              <a:t> </a:t>
            </a:r>
            <a:r>
              <a:rPr lang="it-IT" b="1" dirty="0" err="1"/>
              <a:t>by</a:t>
            </a:r>
            <a:r>
              <a:rPr lang="it-IT" b="1" dirty="0"/>
              <a:t> the </a:t>
            </a:r>
            <a:r>
              <a:rPr lang="it-IT" b="1" dirty="0" err="1"/>
              <a:t>clinical</a:t>
            </a:r>
            <a:r>
              <a:rPr lang="it-IT" b="1" dirty="0"/>
              <a:t> benefit </a:t>
            </a:r>
            <a:r>
              <a:rPr lang="it-IT" b="1" dirty="0" err="1"/>
              <a:t>derived</a:t>
            </a:r>
            <a:r>
              <a:rPr lang="it-IT" b="1" dirty="0"/>
              <a:t> </a:t>
            </a:r>
            <a:r>
              <a:rPr lang="it-IT" b="1" dirty="0" err="1"/>
              <a:t>from</a:t>
            </a:r>
            <a:r>
              <a:rPr lang="it-IT" b="1" dirty="0"/>
              <a:t> </a:t>
            </a:r>
            <a:r>
              <a:rPr lang="it-IT" b="1" dirty="0" err="1"/>
              <a:t>blocking</a:t>
            </a:r>
            <a:r>
              <a:rPr lang="it-IT" b="1" dirty="0"/>
              <a:t> the </a:t>
            </a:r>
            <a:r>
              <a:rPr lang="it-IT" b="1" dirty="0" err="1"/>
              <a:t>extracellular</a:t>
            </a:r>
            <a:r>
              <a:rPr lang="it-IT" b="1" dirty="0"/>
              <a:t> domain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this</a:t>
            </a:r>
            <a:r>
              <a:rPr lang="it-IT" b="1" dirty="0"/>
              <a:t> </a:t>
            </a:r>
            <a:r>
              <a:rPr lang="it-IT" b="1" dirty="0" err="1"/>
              <a:t>receptor</a:t>
            </a:r>
            <a:r>
              <a:rPr lang="it-IT" b="1" dirty="0"/>
              <a:t> </a:t>
            </a:r>
            <a:r>
              <a:rPr lang="it-IT" b="1" dirty="0" err="1"/>
              <a:t>with</a:t>
            </a:r>
            <a:r>
              <a:rPr lang="it-IT" b="1" dirty="0"/>
              <a:t> anti-HER2 </a:t>
            </a:r>
            <a:r>
              <a:rPr lang="it-IT" b="1" dirty="0" err="1"/>
              <a:t>antibodies</a:t>
            </a:r>
            <a:r>
              <a:rPr lang="it-IT" b="1" dirty="0"/>
              <a:t>, </a:t>
            </a:r>
            <a:r>
              <a:rPr lang="it-IT" b="1" dirty="0" err="1"/>
              <a:t>an</a:t>
            </a:r>
            <a:r>
              <a:rPr lang="it-IT" b="1" dirty="0"/>
              <a:t> </a:t>
            </a:r>
            <a:r>
              <a:rPr lang="it-IT" b="1" dirty="0" err="1"/>
              <a:t>elegant</a:t>
            </a:r>
            <a:r>
              <a:rPr lang="it-IT" b="1" dirty="0"/>
              <a:t> </a:t>
            </a:r>
            <a:r>
              <a:rPr lang="it-IT" b="1" dirty="0" err="1"/>
              <a:t>example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“</a:t>
            </a:r>
            <a:r>
              <a:rPr lang="it-IT" b="1" dirty="0" err="1"/>
              <a:t>bench</a:t>
            </a:r>
            <a:r>
              <a:rPr lang="it-IT" b="1" dirty="0"/>
              <a:t> </a:t>
            </a:r>
            <a:r>
              <a:rPr lang="it-IT" b="1" dirty="0" err="1"/>
              <a:t>to</a:t>
            </a:r>
            <a:r>
              <a:rPr lang="it-IT" b="1" dirty="0"/>
              <a:t> </a:t>
            </a:r>
            <a:r>
              <a:rPr lang="it-IT" b="1" dirty="0" err="1"/>
              <a:t>bedside</a:t>
            </a:r>
            <a:r>
              <a:rPr lang="it-IT" b="1" dirty="0"/>
              <a:t>” medicine. </a:t>
            </a:r>
          </a:p>
          <a:p>
            <a:endParaRPr lang="it-IT" dirty="0"/>
          </a:p>
          <a:p>
            <a:r>
              <a:rPr lang="it-IT" dirty="0"/>
              <a:t>In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instances</a:t>
            </a:r>
            <a:r>
              <a:rPr lang="it-IT" dirty="0"/>
              <a:t>, </a:t>
            </a:r>
            <a:r>
              <a:rPr lang="it-IT" dirty="0" err="1"/>
              <a:t>tyrosine</a:t>
            </a:r>
            <a:r>
              <a:rPr lang="it-IT" dirty="0"/>
              <a:t> </a:t>
            </a:r>
            <a:r>
              <a:rPr lang="it-IT" dirty="0" err="1"/>
              <a:t>kinase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stimulated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err="1"/>
              <a:t>mutations</a:t>
            </a:r>
            <a:r>
              <a:rPr lang="it-IT" dirty="0"/>
              <a:t> or </a:t>
            </a:r>
            <a:r>
              <a:rPr lang="it-IT" dirty="0" err="1"/>
              <a:t>small</a:t>
            </a:r>
            <a:r>
              <a:rPr lang="it-IT" dirty="0"/>
              <a:t> </a:t>
            </a:r>
            <a:r>
              <a:rPr lang="it-IT" dirty="0" err="1"/>
              <a:t>indels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lead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subtle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functionally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in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, or gene </a:t>
            </a:r>
            <a:r>
              <a:rPr lang="it-IT" dirty="0" err="1"/>
              <a:t>rearrangements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create </a:t>
            </a:r>
            <a:r>
              <a:rPr lang="it-IT" dirty="0" err="1"/>
              <a:t>fusion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encoding</a:t>
            </a:r>
            <a:r>
              <a:rPr lang="it-IT" dirty="0"/>
              <a:t> </a:t>
            </a:r>
            <a:r>
              <a:rPr lang="it-IT" dirty="0" err="1"/>
              <a:t>chimeric</a:t>
            </a:r>
            <a:r>
              <a:rPr lang="it-IT" dirty="0"/>
              <a:t> </a:t>
            </a:r>
            <a:r>
              <a:rPr lang="it-IT" dirty="0" err="1"/>
              <a:t>receptors</a:t>
            </a:r>
            <a:r>
              <a:rPr lang="it-IT" dirty="0"/>
              <a:t>. In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, the </a:t>
            </a:r>
            <a:r>
              <a:rPr lang="it-IT" dirty="0" err="1"/>
              <a:t>mutated</a:t>
            </a:r>
            <a:r>
              <a:rPr lang="it-IT" dirty="0"/>
              <a:t> </a:t>
            </a:r>
            <a:r>
              <a:rPr lang="it-IT" dirty="0" err="1"/>
              <a:t>receptors</a:t>
            </a:r>
            <a:r>
              <a:rPr lang="it-IT" dirty="0"/>
              <a:t> are </a:t>
            </a:r>
            <a:r>
              <a:rPr lang="it-IT" dirty="0" err="1"/>
              <a:t>constitutively</a:t>
            </a:r>
            <a:r>
              <a:rPr lang="it-IT" dirty="0"/>
              <a:t> </a:t>
            </a:r>
            <a:r>
              <a:rPr lang="it-IT" dirty="0" err="1"/>
              <a:t>active</a:t>
            </a:r>
            <a:r>
              <a:rPr lang="it-IT" dirty="0"/>
              <a:t>, </a:t>
            </a:r>
            <a:r>
              <a:rPr lang="it-IT" dirty="0" err="1"/>
              <a:t>delivering</a:t>
            </a:r>
            <a:r>
              <a:rPr lang="it-IT" dirty="0"/>
              <a:t> </a:t>
            </a:r>
            <a:r>
              <a:rPr lang="it-IT" dirty="0" err="1"/>
              <a:t>mitogenic</a:t>
            </a:r>
            <a:r>
              <a:rPr lang="it-IT" dirty="0"/>
              <a:t>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even</a:t>
            </a:r>
            <a:r>
              <a:rPr lang="it-IT" dirty="0"/>
              <a:t> in the </a:t>
            </a:r>
            <a:r>
              <a:rPr lang="it-IT" dirty="0" err="1"/>
              <a:t>absence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.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mutations</a:t>
            </a:r>
            <a:r>
              <a:rPr lang="it-IT" dirty="0"/>
              <a:t> are </a:t>
            </a:r>
            <a:r>
              <a:rPr lang="it-IT" dirty="0" err="1"/>
              <a:t>most</a:t>
            </a:r>
            <a:r>
              <a:rPr lang="it-IT" dirty="0"/>
              <a:t> common in </a:t>
            </a:r>
            <a:r>
              <a:rPr lang="it-IT" dirty="0" err="1"/>
              <a:t>leukemias</a:t>
            </a:r>
            <a:r>
              <a:rPr lang="it-IT" dirty="0"/>
              <a:t>, </a:t>
            </a:r>
            <a:r>
              <a:rPr lang="it-IT" dirty="0" err="1"/>
              <a:t>lymphomas</a:t>
            </a:r>
            <a:r>
              <a:rPr lang="it-IT" dirty="0"/>
              <a:t>, and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forms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sarcoma.</a:t>
            </a:r>
          </a:p>
        </p:txBody>
      </p:sp>
    </p:spTree>
    <p:extLst>
      <p:ext uri="{BB962C8B-B14F-4D97-AF65-F5344CB8AC3E}">
        <p14:creationId xmlns:p14="http://schemas.microsoft.com/office/powerpoint/2010/main" val="205282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71850" y="582067"/>
            <a:ext cx="84483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Downstream </a:t>
            </a:r>
            <a:r>
              <a:rPr lang="it-IT" sz="2400" b="1" dirty="0" err="1"/>
              <a:t>Signal-Transducing</a:t>
            </a:r>
            <a:r>
              <a:rPr lang="it-IT" sz="2400" b="1" dirty="0"/>
              <a:t> </a:t>
            </a:r>
            <a:r>
              <a:rPr lang="it-IT" sz="2400" b="1" dirty="0" err="1"/>
              <a:t>Proteins</a:t>
            </a:r>
            <a:endParaRPr lang="it-IT" sz="2400" b="1" dirty="0"/>
          </a:p>
          <a:p>
            <a:endParaRPr lang="it-IT" dirty="0"/>
          </a:p>
          <a:p>
            <a:r>
              <a:rPr lang="it-IT" sz="2000" dirty="0" err="1"/>
              <a:t>Cancer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often</a:t>
            </a:r>
            <a:r>
              <a:rPr lang="it-IT" sz="2000" dirty="0"/>
              <a:t> </a:t>
            </a:r>
            <a:r>
              <a:rPr lang="it-IT" sz="2000" dirty="0" err="1"/>
              <a:t>acquire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</a:t>
            </a:r>
            <a:r>
              <a:rPr lang="it-IT" sz="2000" dirty="0" err="1"/>
              <a:t>autonomy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result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mutations</a:t>
            </a:r>
            <a:r>
              <a:rPr lang="it-IT" sz="2000" dirty="0"/>
              <a:t> in </a:t>
            </a:r>
            <a:r>
              <a:rPr lang="it-IT" sz="2000" dirty="0" err="1"/>
              <a:t>genes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encode</a:t>
            </a:r>
            <a:r>
              <a:rPr lang="it-IT" sz="2000" dirty="0"/>
              <a:t> </a:t>
            </a:r>
            <a:r>
              <a:rPr lang="it-IT" sz="2000" dirty="0" err="1"/>
              <a:t>components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signaling</a:t>
            </a:r>
            <a:r>
              <a:rPr lang="it-IT" sz="2000" dirty="0"/>
              <a:t> </a:t>
            </a:r>
            <a:r>
              <a:rPr lang="it-IT" sz="2000" dirty="0" err="1"/>
              <a:t>pathways</a:t>
            </a:r>
            <a:r>
              <a:rPr lang="it-IT" sz="2000" dirty="0"/>
              <a:t> downstream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</a:t>
            </a:r>
            <a:r>
              <a:rPr lang="it-IT" sz="2000" dirty="0" err="1"/>
              <a:t>receptors</a:t>
            </a:r>
            <a:r>
              <a:rPr lang="it-IT" sz="2000" dirty="0"/>
              <a:t>. The </a:t>
            </a:r>
            <a:r>
              <a:rPr lang="it-IT" sz="2000" dirty="0" err="1"/>
              <a:t>signaling</a:t>
            </a:r>
            <a:r>
              <a:rPr lang="it-IT" sz="2000" dirty="0"/>
              <a:t> </a:t>
            </a:r>
            <a:r>
              <a:rPr lang="it-IT" sz="2000" dirty="0" err="1"/>
              <a:t>proteins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couple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</a:t>
            </a:r>
            <a:r>
              <a:rPr lang="it-IT" sz="2000" dirty="0" err="1"/>
              <a:t>receptors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nuclear</a:t>
            </a:r>
            <a:r>
              <a:rPr lang="it-IT" sz="2000" dirty="0"/>
              <a:t> </a:t>
            </a:r>
            <a:r>
              <a:rPr lang="it-IT" sz="2000" dirty="0" err="1"/>
              <a:t>targets</a:t>
            </a:r>
            <a:r>
              <a:rPr lang="it-IT" sz="2000" dirty="0"/>
              <a:t> are </a:t>
            </a:r>
            <a:r>
              <a:rPr lang="it-IT" sz="2000" dirty="0" err="1"/>
              <a:t>activated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</a:t>
            </a:r>
            <a:r>
              <a:rPr lang="it-IT" sz="2000" dirty="0" err="1"/>
              <a:t>ligand</a:t>
            </a:r>
            <a:r>
              <a:rPr lang="it-IT" sz="2000" dirty="0"/>
              <a:t> </a:t>
            </a:r>
            <a:r>
              <a:rPr lang="it-IT" sz="2000" dirty="0" err="1"/>
              <a:t>binding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</a:t>
            </a:r>
            <a:r>
              <a:rPr lang="it-IT" sz="2000" dirty="0" err="1"/>
              <a:t>receptors</a:t>
            </a:r>
            <a:r>
              <a:rPr lang="it-IT" sz="2000" dirty="0"/>
              <a:t>. The </a:t>
            </a:r>
            <a:r>
              <a:rPr lang="it-IT" sz="2000" dirty="0" err="1"/>
              <a:t>signals</a:t>
            </a:r>
            <a:r>
              <a:rPr lang="it-IT" sz="2000" dirty="0"/>
              <a:t> are </a:t>
            </a:r>
            <a:r>
              <a:rPr lang="it-IT" sz="2000" dirty="0" err="1"/>
              <a:t>trasnmitted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the </a:t>
            </a:r>
            <a:r>
              <a:rPr lang="it-IT" sz="2000" dirty="0" err="1"/>
              <a:t>nucleus</a:t>
            </a:r>
            <a:r>
              <a:rPr lang="it-IT" sz="2000" dirty="0"/>
              <a:t> </a:t>
            </a:r>
            <a:r>
              <a:rPr lang="it-IT" sz="2000" dirty="0" err="1"/>
              <a:t>through</a:t>
            </a:r>
            <a:r>
              <a:rPr lang="it-IT" sz="2000" dirty="0"/>
              <a:t> </a:t>
            </a:r>
            <a:r>
              <a:rPr lang="it-IT" sz="2000" dirty="0" err="1"/>
              <a:t>various</a:t>
            </a:r>
            <a:r>
              <a:rPr lang="it-IT" sz="2000" dirty="0"/>
              <a:t> </a:t>
            </a:r>
            <a:r>
              <a:rPr lang="it-IT" sz="2000" dirty="0" err="1"/>
              <a:t>signal</a:t>
            </a:r>
            <a:r>
              <a:rPr lang="it-IT" sz="2000" dirty="0"/>
              <a:t> </a:t>
            </a:r>
            <a:r>
              <a:rPr lang="it-IT" sz="2000" dirty="0" err="1"/>
              <a:t>transduction</a:t>
            </a:r>
            <a:r>
              <a:rPr lang="it-IT" sz="2000" dirty="0"/>
              <a:t> </a:t>
            </a:r>
            <a:r>
              <a:rPr lang="it-IT" sz="2000" dirty="0" err="1"/>
              <a:t>molecules</a:t>
            </a:r>
            <a:r>
              <a:rPr lang="it-IT" sz="2000" dirty="0"/>
              <a:t>.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important</a:t>
            </a:r>
            <a:r>
              <a:rPr lang="it-IT" sz="2000" dirty="0"/>
              <a:t> </a:t>
            </a:r>
            <a:r>
              <a:rPr lang="it-IT" sz="2000" dirty="0" err="1"/>
              <a:t>oncoproteins</a:t>
            </a:r>
            <a:r>
              <a:rPr lang="it-IT" sz="2000" dirty="0"/>
              <a:t> in the </a:t>
            </a:r>
            <a:r>
              <a:rPr lang="it-IT" sz="2000" dirty="0" err="1"/>
              <a:t>category</a:t>
            </a:r>
            <a:r>
              <a:rPr lang="it-IT" sz="2000" dirty="0"/>
              <a:t> of </a:t>
            </a:r>
            <a:r>
              <a:rPr lang="it-IT" sz="2000" dirty="0" err="1"/>
              <a:t>signaling</a:t>
            </a:r>
            <a:r>
              <a:rPr lang="it-IT" sz="2000" dirty="0"/>
              <a:t> </a:t>
            </a:r>
            <a:r>
              <a:rPr lang="it-IT" sz="2000" dirty="0" err="1"/>
              <a:t>molecules</a:t>
            </a:r>
            <a:r>
              <a:rPr lang="it-IT" sz="2000" dirty="0"/>
              <a:t> are RAS and ABL. </a:t>
            </a:r>
          </a:p>
          <a:p>
            <a:endParaRPr lang="it-IT" dirty="0"/>
          </a:p>
          <a:p>
            <a:r>
              <a:rPr lang="it-IT" sz="2400" b="1" dirty="0"/>
              <a:t>RAS</a:t>
            </a:r>
          </a:p>
          <a:p>
            <a:endParaRPr lang="it-IT" sz="2000" dirty="0"/>
          </a:p>
          <a:p>
            <a:r>
              <a:rPr lang="it-IT" sz="2000" dirty="0"/>
              <a:t>RAS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commonly</a:t>
            </a:r>
            <a:r>
              <a:rPr lang="it-IT" sz="2000" dirty="0"/>
              <a:t> </a:t>
            </a:r>
            <a:r>
              <a:rPr lang="it-IT" sz="2000" dirty="0" err="1"/>
              <a:t>mutated</a:t>
            </a:r>
            <a:r>
              <a:rPr lang="it-IT" sz="2000" dirty="0"/>
              <a:t> oncogene in </a:t>
            </a:r>
            <a:r>
              <a:rPr lang="it-IT" sz="2000" dirty="0" err="1"/>
              <a:t>human</a:t>
            </a:r>
            <a:r>
              <a:rPr lang="it-IT" sz="2000" dirty="0"/>
              <a:t> </a:t>
            </a:r>
            <a:r>
              <a:rPr lang="it-IT" sz="2000" dirty="0" err="1"/>
              <a:t>tumors</a:t>
            </a:r>
            <a:r>
              <a:rPr lang="it-IT" sz="2000" dirty="0"/>
              <a:t>. </a:t>
            </a:r>
            <a:r>
              <a:rPr lang="it-IT" sz="2000" dirty="0" err="1"/>
              <a:t>Approximately</a:t>
            </a:r>
            <a:r>
              <a:rPr lang="it-IT" sz="2000" dirty="0"/>
              <a:t> 30%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human</a:t>
            </a:r>
            <a:r>
              <a:rPr lang="it-IT" sz="2000" dirty="0"/>
              <a:t> </a:t>
            </a:r>
            <a:r>
              <a:rPr lang="it-IT" sz="2000" dirty="0" err="1"/>
              <a:t>tumors</a:t>
            </a:r>
            <a:r>
              <a:rPr lang="it-IT" sz="2000" dirty="0"/>
              <a:t> </a:t>
            </a:r>
            <a:r>
              <a:rPr lang="it-IT" sz="2000" dirty="0" err="1"/>
              <a:t>contain</a:t>
            </a:r>
            <a:r>
              <a:rPr lang="it-IT" sz="2000" dirty="0"/>
              <a:t> </a:t>
            </a:r>
            <a:r>
              <a:rPr lang="it-IT" sz="2000" dirty="0" err="1"/>
              <a:t>mutated</a:t>
            </a:r>
            <a:r>
              <a:rPr lang="it-IT" sz="2000" dirty="0"/>
              <a:t> RAS </a:t>
            </a:r>
            <a:r>
              <a:rPr lang="it-IT" sz="2000" dirty="0" err="1"/>
              <a:t>genes</a:t>
            </a:r>
            <a:r>
              <a:rPr lang="it-IT" sz="2000" dirty="0"/>
              <a:t>, and the </a:t>
            </a:r>
            <a:r>
              <a:rPr lang="it-IT" sz="2000" dirty="0" err="1"/>
              <a:t>frequency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even</a:t>
            </a:r>
            <a:r>
              <a:rPr lang="it-IT" sz="2000" dirty="0"/>
              <a:t> </a:t>
            </a:r>
            <a:r>
              <a:rPr lang="it-IT" sz="2000" dirty="0" err="1"/>
              <a:t>higher</a:t>
            </a:r>
            <a:r>
              <a:rPr lang="it-IT" sz="2000" dirty="0"/>
              <a:t> in some </a:t>
            </a:r>
            <a:r>
              <a:rPr lang="it-IT" sz="2000" dirty="0" err="1"/>
              <a:t>specific</a:t>
            </a:r>
            <a:r>
              <a:rPr lang="it-IT" sz="2000" dirty="0"/>
              <a:t> </a:t>
            </a:r>
            <a:r>
              <a:rPr lang="it-IT" sz="2000" dirty="0" err="1"/>
              <a:t>cancers</a:t>
            </a:r>
            <a:r>
              <a:rPr lang="it-IT" sz="2000" dirty="0"/>
              <a:t> (e.g., </a:t>
            </a:r>
            <a:r>
              <a:rPr lang="it-IT" sz="2000" dirty="0" err="1"/>
              <a:t>pancreatic</a:t>
            </a:r>
            <a:r>
              <a:rPr lang="it-IT" sz="2000" dirty="0"/>
              <a:t> adenocarcinoma). RAS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member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a family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small</a:t>
            </a:r>
            <a:r>
              <a:rPr lang="it-IT" sz="2000" dirty="0"/>
              <a:t> </a:t>
            </a:r>
            <a:r>
              <a:rPr lang="it-IT" sz="2000" dirty="0" err="1"/>
              <a:t>G</a:t>
            </a:r>
            <a:r>
              <a:rPr lang="it-IT" sz="2000" dirty="0"/>
              <a:t> </a:t>
            </a:r>
            <a:r>
              <a:rPr lang="it-IT" sz="2000" dirty="0" err="1"/>
              <a:t>proteins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bind</a:t>
            </a:r>
            <a:r>
              <a:rPr lang="it-IT" sz="2000" dirty="0"/>
              <a:t> </a:t>
            </a:r>
            <a:r>
              <a:rPr lang="it-IT" sz="2000" dirty="0" err="1"/>
              <a:t>guanosine</a:t>
            </a:r>
            <a:r>
              <a:rPr lang="it-IT" sz="2000" dirty="0"/>
              <a:t> </a:t>
            </a:r>
            <a:r>
              <a:rPr lang="it-IT" sz="2000" dirty="0" err="1"/>
              <a:t>nucleotides</a:t>
            </a:r>
            <a:r>
              <a:rPr lang="it-IT" sz="2000" dirty="0"/>
              <a:t> (</a:t>
            </a:r>
            <a:r>
              <a:rPr lang="it-IT" sz="2000" dirty="0" err="1"/>
              <a:t>guanosine</a:t>
            </a:r>
            <a:r>
              <a:rPr lang="it-IT" sz="2000" dirty="0"/>
              <a:t> </a:t>
            </a:r>
            <a:r>
              <a:rPr lang="it-IT" sz="2000" dirty="0" err="1"/>
              <a:t>triphosphate</a:t>
            </a:r>
            <a:r>
              <a:rPr lang="it-IT" sz="2000" dirty="0"/>
              <a:t> [GTP] and </a:t>
            </a:r>
            <a:r>
              <a:rPr lang="it-IT" sz="2000" dirty="0" err="1"/>
              <a:t>guanosine</a:t>
            </a:r>
            <a:r>
              <a:rPr lang="it-IT" sz="2000" dirty="0"/>
              <a:t> </a:t>
            </a:r>
            <a:r>
              <a:rPr lang="it-IT" sz="2000" dirty="0" err="1"/>
              <a:t>diphosphate</a:t>
            </a:r>
            <a:r>
              <a:rPr lang="it-IT" sz="2000" dirty="0"/>
              <a:t> [GDP]). </a:t>
            </a:r>
            <a:r>
              <a:rPr lang="it-IT" sz="2000" dirty="0" err="1"/>
              <a:t>Signaling</a:t>
            </a:r>
            <a:r>
              <a:rPr lang="it-IT" sz="2000" dirty="0"/>
              <a:t> </a:t>
            </a:r>
            <a:r>
              <a:rPr lang="it-IT" sz="2000" dirty="0" err="1"/>
              <a:t>by</a:t>
            </a:r>
            <a:r>
              <a:rPr lang="it-IT" sz="2000" dirty="0"/>
              <a:t> RAS </a:t>
            </a:r>
            <a:r>
              <a:rPr lang="it-IT" sz="2000" dirty="0" err="1"/>
              <a:t>involves</a:t>
            </a:r>
            <a:r>
              <a:rPr lang="it-IT" sz="2000" dirty="0"/>
              <a:t> the </a:t>
            </a:r>
            <a:r>
              <a:rPr lang="it-IT" sz="2000" dirty="0" err="1"/>
              <a:t>following</a:t>
            </a:r>
            <a:r>
              <a:rPr lang="it-IT" sz="2000" dirty="0"/>
              <a:t> </a:t>
            </a:r>
            <a:r>
              <a:rPr lang="it-IT" sz="2000" dirty="0" err="1"/>
              <a:t>sequential</a:t>
            </a:r>
            <a:r>
              <a:rPr lang="it-IT" sz="2000" dirty="0"/>
              <a:t> </a:t>
            </a:r>
            <a:r>
              <a:rPr lang="it-IT" sz="2000" dirty="0" err="1"/>
              <a:t>steps</a:t>
            </a:r>
            <a:r>
              <a:rPr lang="it-IT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948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1903" y="474344"/>
            <a:ext cx="854819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Normally</a:t>
            </a:r>
            <a:r>
              <a:rPr lang="it-IT" dirty="0"/>
              <a:t>, RAS </a:t>
            </a:r>
            <a:r>
              <a:rPr lang="it-IT" dirty="0" err="1"/>
              <a:t>flips</a:t>
            </a:r>
            <a:r>
              <a:rPr lang="it-IT" dirty="0"/>
              <a:t> back and </a:t>
            </a:r>
            <a:r>
              <a:rPr lang="it-IT" dirty="0" err="1"/>
              <a:t>forth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excited</a:t>
            </a:r>
            <a:r>
              <a:rPr lang="it-IT" dirty="0"/>
              <a:t> </a:t>
            </a:r>
            <a:r>
              <a:rPr lang="it-IT" dirty="0" err="1"/>
              <a:t>signal-transmitting</a:t>
            </a:r>
            <a:r>
              <a:rPr lang="it-IT" dirty="0"/>
              <a:t> state and a </a:t>
            </a:r>
            <a:r>
              <a:rPr lang="it-IT" dirty="0" err="1"/>
              <a:t>quiescent</a:t>
            </a:r>
            <a:r>
              <a:rPr lang="it-IT" dirty="0"/>
              <a:t> state. RAS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inactive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bound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GDP; </a:t>
            </a:r>
            <a:r>
              <a:rPr lang="it-IT" dirty="0" err="1"/>
              <a:t>stimulation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EGF and PDGF </a:t>
            </a:r>
            <a:r>
              <a:rPr lang="it-IT" dirty="0" err="1"/>
              <a:t>leads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exchange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GDP </a:t>
            </a:r>
            <a:r>
              <a:rPr lang="it-IT" dirty="0" err="1"/>
              <a:t>for</a:t>
            </a:r>
            <a:r>
              <a:rPr lang="it-IT" dirty="0"/>
              <a:t> GTP and </a:t>
            </a:r>
            <a:r>
              <a:rPr lang="it-IT" dirty="0" err="1"/>
              <a:t>subsequent</a:t>
            </a:r>
            <a:r>
              <a:rPr lang="it-IT" dirty="0"/>
              <a:t> </a:t>
            </a:r>
            <a:r>
              <a:rPr lang="it-IT" dirty="0" err="1"/>
              <a:t>conformational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generate </a:t>
            </a:r>
            <a:r>
              <a:rPr lang="it-IT" dirty="0" err="1"/>
              <a:t>active</a:t>
            </a:r>
            <a:r>
              <a:rPr lang="it-IT" dirty="0"/>
              <a:t> RAS. </a:t>
            </a:r>
          </a:p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excited</a:t>
            </a:r>
            <a:r>
              <a:rPr lang="it-IT" dirty="0"/>
              <a:t> </a:t>
            </a:r>
            <a:r>
              <a:rPr lang="it-IT" dirty="0" err="1"/>
              <a:t>signal-emitting</a:t>
            </a:r>
            <a:r>
              <a:rPr lang="it-IT" dirty="0"/>
              <a:t> state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short-lived</a:t>
            </a:r>
            <a:r>
              <a:rPr lang="it-IT" dirty="0"/>
              <a:t>, </a:t>
            </a:r>
            <a:r>
              <a:rPr lang="it-IT" dirty="0" err="1"/>
              <a:t>however</a:t>
            </a:r>
            <a:r>
              <a:rPr lang="it-IT" dirty="0"/>
              <a:t>, </a:t>
            </a:r>
            <a:r>
              <a:rPr lang="it-IT" dirty="0" err="1"/>
              <a:t>because</a:t>
            </a:r>
            <a:r>
              <a:rPr lang="it-IT" dirty="0"/>
              <a:t> the </a:t>
            </a:r>
            <a:r>
              <a:rPr lang="it-IT" dirty="0" err="1"/>
              <a:t>intrinsic</a:t>
            </a:r>
            <a:r>
              <a:rPr lang="it-IT" dirty="0"/>
              <a:t> </a:t>
            </a:r>
            <a:r>
              <a:rPr lang="it-IT" dirty="0" err="1"/>
              <a:t>guanosine</a:t>
            </a:r>
            <a:r>
              <a:rPr lang="it-IT" dirty="0"/>
              <a:t> </a:t>
            </a:r>
            <a:r>
              <a:rPr lang="it-IT" dirty="0" err="1"/>
              <a:t>triphosphatase</a:t>
            </a:r>
            <a:r>
              <a:rPr lang="it-IT" dirty="0"/>
              <a:t> (</a:t>
            </a:r>
            <a:r>
              <a:rPr lang="it-IT" dirty="0" err="1"/>
              <a:t>GTPase</a:t>
            </a:r>
            <a:r>
              <a:rPr lang="it-IT" dirty="0"/>
              <a:t>)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RAS </a:t>
            </a:r>
            <a:r>
              <a:rPr lang="it-IT" dirty="0" err="1"/>
              <a:t>hydrolyzes</a:t>
            </a:r>
            <a:r>
              <a:rPr lang="it-IT" dirty="0"/>
              <a:t> GTP </a:t>
            </a:r>
            <a:r>
              <a:rPr lang="it-IT" dirty="0" err="1"/>
              <a:t>to</a:t>
            </a:r>
            <a:r>
              <a:rPr lang="it-IT" dirty="0"/>
              <a:t> GDP, </a:t>
            </a:r>
            <a:r>
              <a:rPr lang="it-IT" dirty="0" err="1"/>
              <a:t>releasing</a:t>
            </a:r>
            <a:r>
              <a:rPr lang="it-IT" dirty="0"/>
              <a:t> a </a:t>
            </a:r>
            <a:r>
              <a:rPr lang="it-IT" dirty="0" err="1"/>
              <a:t>phosphate</a:t>
            </a:r>
            <a:r>
              <a:rPr lang="it-IT" dirty="0"/>
              <a:t> </a:t>
            </a:r>
            <a:r>
              <a:rPr lang="it-IT" dirty="0" err="1"/>
              <a:t>group</a:t>
            </a:r>
            <a:r>
              <a:rPr lang="it-IT" dirty="0"/>
              <a:t> and </a:t>
            </a:r>
            <a:r>
              <a:rPr lang="it-IT" dirty="0" err="1"/>
              <a:t>returning</a:t>
            </a:r>
            <a:r>
              <a:rPr lang="it-IT" dirty="0"/>
              <a:t> the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quiescent</a:t>
            </a:r>
            <a:r>
              <a:rPr lang="it-IT" dirty="0"/>
              <a:t> </a:t>
            </a:r>
            <a:r>
              <a:rPr lang="it-IT" dirty="0" err="1"/>
              <a:t>GDP-bound</a:t>
            </a:r>
            <a:r>
              <a:rPr lang="it-IT" dirty="0"/>
              <a:t> state. The </a:t>
            </a:r>
            <a:r>
              <a:rPr lang="it-IT" dirty="0" err="1"/>
              <a:t>GTPase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activated</a:t>
            </a:r>
            <a:r>
              <a:rPr lang="it-IT" dirty="0"/>
              <a:t> RAS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magnified</a:t>
            </a:r>
            <a:r>
              <a:rPr lang="it-IT" dirty="0"/>
              <a:t> </a:t>
            </a:r>
            <a:r>
              <a:rPr lang="it-IT" dirty="0" err="1"/>
              <a:t>dramatically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a family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GTPase-activating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(</a:t>
            </a:r>
            <a:r>
              <a:rPr lang="it-IT" dirty="0" err="1"/>
              <a:t>GAPs</a:t>
            </a:r>
            <a:r>
              <a:rPr lang="it-IT" dirty="0"/>
              <a:t>),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molecular</a:t>
            </a:r>
            <a:r>
              <a:rPr lang="it-IT" dirty="0"/>
              <a:t> </a:t>
            </a:r>
            <a:r>
              <a:rPr lang="it-IT" dirty="0" err="1"/>
              <a:t>brakes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prevent</a:t>
            </a:r>
            <a:r>
              <a:rPr lang="it-IT" dirty="0"/>
              <a:t> </a:t>
            </a:r>
            <a:r>
              <a:rPr lang="it-IT" dirty="0" err="1"/>
              <a:t>uncontrolled</a:t>
            </a:r>
            <a:r>
              <a:rPr lang="it-IT" dirty="0"/>
              <a:t> RAS </a:t>
            </a: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favoring</a:t>
            </a:r>
            <a:r>
              <a:rPr lang="it-IT" dirty="0"/>
              <a:t> </a:t>
            </a:r>
            <a:r>
              <a:rPr lang="it-IT" dirty="0" err="1"/>
              <a:t>hydrolysis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GTP </a:t>
            </a:r>
            <a:r>
              <a:rPr lang="it-IT" dirty="0" err="1"/>
              <a:t>to</a:t>
            </a:r>
            <a:r>
              <a:rPr lang="it-IT" dirty="0"/>
              <a:t> GDP</a:t>
            </a:r>
          </a:p>
          <a:p>
            <a:endParaRPr lang="it-IT" dirty="0"/>
          </a:p>
          <a:p>
            <a:r>
              <a:rPr lang="it-IT" b="1" dirty="0" err="1"/>
              <a:t>Activated</a:t>
            </a:r>
            <a:r>
              <a:rPr lang="it-IT" b="1" dirty="0"/>
              <a:t> RAS </a:t>
            </a:r>
            <a:r>
              <a:rPr lang="it-IT" b="1" dirty="0" err="1"/>
              <a:t>stimulates</a:t>
            </a:r>
            <a:r>
              <a:rPr lang="it-IT" b="1" dirty="0"/>
              <a:t> downstream </a:t>
            </a:r>
            <a:r>
              <a:rPr lang="it-IT" b="1" dirty="0" err="1"/>
              <a:t>regulators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proliferation</a:t>
            </a:r>
            <a:r>
              <a:rPr lang="it-IT" b="1" dirty="0"/>
              <a:t> </a:t>
            </a:r>
            <a:r>
              <a:rPr lang="it-IT" b="1" dirty="0" err="1"/>
              <a:t>by</a:t>
            </a:r>
            <a:r>
              <a:rPr lang="it-IT" b="1" dirty="0"/>
              <a:t> </a:t>
            </a:r>
            <a:r>
              <a:rPr lang="it-IT" b="1" dirty="0" err="1"/>
              <a:t>several</a:t>
            </a:r>
            <a:r>
              <a:rPr lang="it-IT" b="1" dirty="0"/>
              <a:t> </a:t>
            </a:r>
            <a:r>
              <a:rPr lang="it-IT" b="1" dirty="0" err="1"/>
              <a:t>interconnected</a:t>
            </a:r>
            <a:r>
              <a:rPr lang="it-IT" b="1" dirty="0"/>
              <a:t> </a:t>
            </a:r>
            <a:r>
              <a:rPr lang="it-IT" b="1" dirty="0" err="1"/>
              <a:t>pathways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converge on the </a:t>
            </a:r>
            <a:r>
              <a:rPr lang="it-IT" b="1" dirty="0" err="1"/>
              <a:t>nucleus</a:t>
            </a:r>
            <a:r>
              <a:rPr lang="it-IT" b="1" dirty="0"/>
              <a:t> and alter the </a:t>
            </a:r>
            <a:r>
              <a:rPr lang="it-IT" b="1" dirty="0" err="1"/>
              <a:t>expression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genes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regulate</a:t>
            </a:r>
            <a:r>
              <a:rPr lang="it-IT" b="1" dirty="0"/>
              <a:t> </a:t>
            </a:r>
            <a:r>
              <a:rPr lang="it-IT" b="1" dirty="0" err="1"/>
              <a:t>growth</a:t>
            </a:r>
            <a:r>
              <a:rPr lang="it-IT" b="1" dirty="0"/>
              <a:t>, </a:t>
            </a:r>
            <a:r>
              <a:rPr lang="it-IT" b="1" dirty="0" err="1"/>
              <a:t>such</a:t>
            </a:r>
            <a:r>
              <a:rPr lang="it-IT" b="1" dirty="0"/>
              <a:t> </a:t>
            </a:r>
            <a:r>
              <a:rPr lang="it-IT" b="1" dirty="0" err="1"/>
              <a:t>as</a:t>
            </a:r>
            <a:r>
              <a:rPr lang="it-IT" b="1" dirty="0"/>
              <a:t> MYC. An </a:t>
            </a:r>
            <a:r>
              <a:rPr lang="it-IT" b="1" dirty="0" err="1"/>
              <a:t>important</a:t>
            </a:r>
            <a:r>
              <a:rPr lang="it-IT" b="1" dirty="0"/>
              <a:t> </a:t>
            </a:r>
            <a:r>
              <a:rPr lang="it-IT" b="1" dirty="0" err="1"/>
              <a:t>point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mutational</a:t>
            </a:r>
            <a:r>
              <a:rPr lang="it-IT" b="1" dirty="0"/>
              <a:t> </a:t>
            </a:r>
            <a:r>
              <a:rPr lang="it-IT" b="1" dirty="0" err="1"/>
              <a:t>activation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these</a:t>
            </a:r>
            <a:r>
              <a:rPr lang="it-IT" b="1" dirty="0"/>
              <a:t> </a:t>
            </a:r>
            <a:r>
              <a:rPr lang="it-IT" b="1" dirty="0" err="1"/>
              <a:t>signaling</a:t>
            </a:r>
            <a:r>
              <a:rPr lang="it-IT" b="1" dirty="0"/>
              <a:t> </a:t>
            </a:r>
            <a:r>
              <a:rPr lang="it-IT" b="1" dirty="0" err="1"/>
              <a:t>intermediates</a:t>
            </a:r>
            <a:r>
              <a:rPr lang="it-IT" b="1" dirty="0"/>
              <a:t> </a:t>
            </a:r>
            <a:r>
              <a:rPr lang="it-IT" b="1" dirty="0" err="1"/>
              <a:t>mimics</a:t>
            </a:r>
            <a:r>
              <a:rPr lang="it-IT" b="1" dirty="0"/>
              <a:t> the </a:t>
            </a:r>
            <a:r>
              <a:rPr lang="it-IT" b="1" dirty="0" err="1"/>
              <a:t>growth</a:t>
            </a:r>
            <a:r>
              <a:rPr lang="it-IT" b="1" dirty="0"/>
              <a:t> </a:t>
            </a:r>
            <a:r>
              <a:rPr lang="it-IT" b="1" dirty="0" err="1"/>
              <a:t>promoting</a:t>
            </a:r>
            <a:r>
              <a:rPr lang="it-IT" b="1" dirty="0"/>
              <a:t> </a:t>
            </a:r>
            <a:r>
              <a:rPr lang="it-IT" b="1" dirty="0" err="1"/>
              <a:t>effects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activated</a:t>
            </a:r>
            <a:r>
              <a:rPr lang="it-IT" b="1" dirty="0"/>
              <a:t> RA</a:t>
            </a:r>
            <a:r>
              <a:rPr lang="it-IT" dirty="0"/>
              <a:t>S. </a:t>
            </a:r>
          </a:p>
          <a:p>
            <a:endParaRPr lang="it-IT" dirty="0"/>
          </a:p>
          <a:p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, </a:t>
            </a:r>
            <a:r>
              <a:rPr lang="it-IT" b="1" dirty="0"/>
              <a:t>BRAF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lies</a:t>
            </a:r>
            <a:r>
              <a:rPr lang="it-IT" dirty="0"/>
              <a:t> in the </a:t>
            </a:r>
            <a:r>
              <a:rPr lang="it-IT" dirty="0" err="1"/>
              <a:t>so-called</a:t>
            </a:r>
            <a:r>
              <a:rPr lang="it-IT" dirty="0"/>
              <a:t> “</a:t>
            </a:r>
            <a:r>
              <a:rPr lang="it-IT" b="1" dirty="0"/>
              <a:t>RAF/ERK/MAP </a:t>
            </a:r>
            <a:r>
              <a:rPr lang="it-IT" b="1" dirty="0" err="1"/>
              <a:t>kinase</a:t>
            </a:r>
            <a:r>
              <a:rPr lang="it-IT" b="1" dirty="0"/>
              <a:t> </a:t>
            </a:r>
            <a:r>
              <a:rPr lang="it-IT" b="1" dirty="0" err="1"/>
              <a:t>pathway</a:t>
            </a:r>
            <a:r>
              <a:rPr lang="it-IT" dirty="0"/>
              <a:t>”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mutated</a:t>
            </a:r>
            <a:r>
              <a:rPr lang="it-IT" dirty="0"/>
              <a:t> in more </a:t>
            </a:r>
            <a:r>
              <a:rPr lang="it-IT" dirty="0" err="1"/>
              <a:t>than</a:t>
            </a:r>
            <a:r>
              <a:rPr lang="it-IT" dirty="0"/>
              <a:t> 60%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melanomas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unregulated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proliferation</a:t>
            </a:r>
            <a:r>
              <a:rPr lang="it-IT" dirty="0"/>
              <a:t>. </a:t>
            </a:r>
            <a:r>
              <a:rPr lang="it-IT" dirty="0" err="1"/>
              <a:t>Mutations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phosphatidly</a:t>
            </a:r>
            <a:r>
              <a:rPr lang="it-IT" dirty="0"/>
              <a:t> inositol-3 </a:t>
            </a:r>
            <a:r>
              <a:rPr lang="it-IT" dirty="0" err="1"/>
              <a:t>kinase</a:t>
            </a:r>
            <a:r>
              <a:rPr lang="it-IT" dirty="0"/>
              <a:t> (PI3 </a:t>
            </a:r>
            <a:r>
              <a:rPr lang="it-IT" dirty="0" err="1"/>
              <a:t>kinase</a:t>
            </a:r>
            <a:r>
              <a:rPr lang="it-IT" dirty="0"/>
              <a:t>) in the PI3K/AKT </a:t>
            </a:r>
            <a:r>
              <a:rPr lang="it-IT" dirty="0" err="1"/>
              <a:t>pathway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occur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high </a:t>
            </a:r>
            <a:r>
              <a:rPr lang="it-IT" dirty="0" err="1"/>
              <a:t>frequency</a:t>
            </a:r>
            <a:r>
              <a:rPr lang="it-IT" dirty="0"/>
              <a:t> in some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,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similary</a:t>
            </a:r>
            <a:r>
              <a:rPr lang="it-IT" dirty="0"/>
              <a:t> </a:t>
            </a:r>
            <a:r>
              <a:rPr lang="it-IT" dirty="0" err="1"/>
              <a:t>consequences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0234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7262</Words>
  <Application>Microsoft Macintosh PowerPoint</Application>
  <PresentationFormat>Widescreen</PresentationFormat>
  <Paragraphs>183</Paragraphs>
  <Slides>61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Tema di Office</vt:lpstr>
      <vt:lpstr>Hallmarks of cancer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Hallmarks of cancer</dc:title>
  <dc:creator>THECROVELS THECROVELS</dc:creator>
  <cp:lastModifiedBy>THECROVELS THECROVELS</cp:lastModifiedBy>
  <cp:revision>1</cp:revision>
  <dcterms:created xsi:type="dcterms:W3CDTF">2020-03-10T10:59:22Z</dcterms:created>
  <dcterms:modified xsi:type="dcterms:W3CDTF">2020-03-10T11:00:02Z</dcterms:modified>
</cp:coreProperties>
</file>