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60" r:id="rId3"/>
    <p:sldId id="461" r:id="rId4"/>
    <p:sldId id="462" r:id="rId5"/>
    <p:sldId id="463" r:id="rId6"/>
    <p:sldId id="464" r:id="rId7"/>
    <p:sldId id="257" r:id="rId8"/>
    <p:sldId id="258" r:id="rId9"/>
    <p:sldId id="259" r:id="rId10"/>
    <p:sldId id="260" r:id="rId11"/>
    <p:sldId id="261" r:id="rId12"/>
    <p:sldId id="262" r:id="rId13"/>
    <p:sldId id="465" r:id="rId14"/>
    <p:sldId id="263" r:id="rId15"/>
    <p:sldId id="264" r:id="rId16"/>
    <p:sldId id="466" r:id="rId17"/>
    <p:sldId id="467" r:id="rId18"/>
    <p:sldId id="265" r:id="rId19"/>
    <p:sldId id="266" r:id="rId20"/>
    <p:sldId id="267" r:id="rId21"/>
    <p:sldId id="268" r:id="rId22"/>
    <p:sldId id="468" r:id="rId23"/>
    <p:sldId id="469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302" r:id="rId33"/>
    <p:sldId id="303" r:id="rId34"/>
    <p:sldId id="304" r:id="rId35"/>
    <p:sldId id="277" r:id="rId36"/>
    <p:sldId id="278" r:id="rId37"/>
    <p:sldId id="305" r:id="rId38"/>
    <p:sldId id="279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470" r:id="rId47"/>
    <p:sldId id="313" r:id="rId48"/>
    <p:sldId id="471" r:id="rId49"/>
    <p:sldId id="314" r:id="rId50"/>
    <p:sldId id="472" r:id="rId51"/>
    <p:sldId id="315" r:id="rId52"/>
    <p:sldId id="473" r:id="rId53"/>
    <p:sldId id="316" r:id="rId54"/>
    <p:sldId id="317" r:id="rId55"/>
    <p:sldId id="474" r:id="rId56"/>
    <p:sldId id="280" r:id="rId57"/>
    <p:sldId id="318" r:id="rId58"/>
    <p:sldId id="281" r:id="rId59"/>
    <p:sldId id="319" r:id="rId60"/>
    <p:sldId id="475" r:id="rId61"/>
    <p:sldId id="320" r:id="rId62"/>
    <p:sldId id="321" r:id="rId63"/>
    <p:sldId id="282" r:id="rId64"/>
    <p:sldId id="322" r:id="rId65"/>
    <p:sldId id="323" r:id="rId66"/>
    <p:sldId id="324" r:id="rId67"/>
    <p:sldId id="325" r:id="rId68"/>
    <p:sldId id="283" r:id="rId69"/>
    <p:sldId id="326" r:id="rId70"/>
    <p:sldId id="327" r:id="rId71"/>
    <p:sldId id="328" r:id="rId72"/>
    <p:sldId id="284" r:id="rId73"/>
    <p:sldId id="285" r:id="rId74"/>
    <p:sldId id="286" r:id="rId75"/>
    <p:sldId id="329" r:id="rId76"/>
    <p:sldId id="330" r:id="rId77"/>
    <p:sldId id="331" r:id="rId78"/>
    <p:sldId id="287" r:id="rId79"/>
    <p:sldId id="476" r:id="rId80"/>
    <p:sldId id="332" r:id="rId81"/>
    <p:sldId id="288" r:id="rId82"/>
    <p:sldId id="333" r:id="rId83"/>
    <p:sldId id="334" r:id="rId84"/>
    <p:sldId id="335" r:id="rId85"/>
    <p:sldId id="289" r:id="rId86"/>
    <p:sldId id="336" r:id="rId87"/>
    <p:sldId id="290" r:id="rId88"/>
    <p:sldId id="337" r:id="rId89"/>
    <p:sldId id="291" r:id="rId90"/>
    <p:sldId id="338" r:id="rId91"/>
    <p:sldId id="477" r:id="rId92"/>
    <p:sldId id="292" r:id="rId93"/>
    <p:sldId id="293" r:id="rId94"/>
    <p:sldId id="339" r:id="rId95"/>
    <p:sldId id="340" r:id="rId96"/>
    <p:sldId id="341" r:id="rId97"/>
    <p:sldId id="478" r:id="rId98"/>
    <p:sldId id="294" r:id="rId99"/>
    <p:sldId id="295" r:id="rId100"/>
    <p:sldId id="296" r:id="rId101"/>
    <p:sldId id="297" r:id="rId10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039"/>
    <p:restoredTop sz="93322"/>
  </p:normalViewPr>
  <p:slideViewPr>
    <p:cSldViewPr snapToGrid="0" snapToObjects="1" showGuides="1">
      <p:cViewPr varScale="1">
        <p:scale>
          <a:sx n="90" d="100"/>
          <a:sy n="90" d="100"/>
        </p:scale>
        <p:origin x="182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C8EC4-79E8-AE48-93CA-2A9DDD56FF64}" type="datetimeFigureOut">
              <a:rPr lang="it-IT" smtClean="0"/>
              <a:pPr/>
              <a:t>10/03/20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DEF1-F6C0-8D4C-B5A5-3743122FEBA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Fare clic per modificare gli stili del testo dello schema</a:t>
            </a:r>
          </a:p>
          <a:p>
            <a:pPr lvl="1"/>
            <a:r>
              <a:rPr lang="pt-BR"/>
              <a:t>Secondo livello</a:t>
            </a:r>
          </a:p>
          <a:p>
            <a:pPr lvl="2"/>
            <a:r>
              <a:rPr lang="pt-BR"/>
              <a:t>Terzo livello</a:t>
            </a:r>
          </a:p>
          <a:p>
            <a:pPr lvl="3"/>
            <a:r>
              <a:rPr lang="pt-BR"/>
              <a:t>Quarto livello</a:t>
            </a:r>
          </a:p>
          <a:p>
            <a:pPr lvl="4"/>
            <a:r>
              <a:rPr lang="pt-BR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C8EC4-79E8-AE48-93CA-2A9DDD56FF64}" type="datetimeFigureOut">
              <a:rPr lang="it-IT" smtClean="0"/>
              <a:pPr/>
              <a:t>10/03/20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DEF1-F6C0-8D4C-B5A5-3743122FEBA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Fare clic per modificare gli stili del testo dello schema</a:t>
            </a:r>
          </a:p>
          <a:p>
            <a:pPr lvl="1"/>
            <a:r>
              <a:rPr lang="pt-BR"/>
              <a:t>Secondo livello</a:t>
            </a:r>
          </a:p>
          <a:p>
            <a:pPr lvl="2"/>
            <a:r>
              <a:rPr lang="pt-BR"/>
              <a:t>Terzo livello</a:t>
            </a:r>
          </a:p>
          <a:p>
            <a:pPr lvl="3"/>
            <a:r>
              <a:rPr lang="pt-BR"/>
              <a:t>Quarto livello</a:t>
            </a:r>
          </a:p>
          <a:p>
            <a:pPr lvl="4"/>
            <a:r>
              <a:rPr lang="pt-BR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C8EC4-79E8-AE48-93CA-2A9DDD56FF64}" type="datetimeFigureOut">
              <a:rPr lang="it-IT" smtClean="0"/>
              <a:pPr/>
              <a:t>10/03/20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DEF1-F6C0-8D4C-B5A5-3743122FEBA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Fare clic per modificare gli stili del testo dello schema</a:t>
            </a:r>
          </a:p>
          <a:p>
            <a:pPr lvl="1"/>
            <a:r>
              <a:rPr lang="pt-BR"/>
              <a:t>Secondo livello</a:t>
            </a:r>
          </a:p>
          <a:p>
            <a:pPr lvl="2"/>
            <a:r>
              <a:rPr lang="pt-BR"/>
              <a:t>Terzo livello</a:t>
            </a:r>
          </a:p>
          <a:p>
            <a:pPr lvl="3"/>
            <a:r>
              <a:rPr lang="pt-BR"/>
              <a:t>Quarto livello</a:t>
            </a:r>
          </a:p>
          <a:p>
            <a:pPr lvl="4"/>
            <a:r>
              <a:rPr lang="pt-BR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C8EC4-79E8-AE48-93CA-2A9DDD56FF64}" type="datetimeFigureOut">
              <a:rPr lang="it-IT" smtClean="0"/>
              <a:pPr/>
              <a:t>10/03/20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DEF1-F6C0-8D4C-B5A5-3743122FEBA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C8EC4-79E8-AE48-93CA-2A9DDD56FF64}" type="datetimeFigureOut">
              <a:rPr lang="it-IT" smtClean="0"/>
              <a:pPr/>
              <a:t>10/03/20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DEF1-F6C0-8D4C-B5A5-3743122FEBA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Fare clic per modificare gli stili del testo dello schema</a:t>
            </a:r>
          </a:p>
          <a:p>
            <a:pPr lvl="1"/>
            <a:r>
              <a:rPr lang="pt-BR"/>
              <a:t>Secondo livello</a:t>
            </a:r>
          </a:p>
          <a:p>
            <a:pPr lvl="2"/>
            <a:r>
              <a:rPr lang="pt-BR"/>
              <a:t>Terzo livello</a:t>
            </a:r>
          </a:p>
          <a:p>
            <a:pPr lvl="3"/>
            <a:r>
              <a:rPr lang="pt-BR"/>
              <a:t>Quarto livello</a:t>
            </a:r>
          </a:p>
          <a:p>
            <a:pPr lvl="4"/>
            <a:r>
              <a:rPr lang="pt-BR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Fare clic per modificare gli stili del testo dello schema</a:t>
            </a:r>
          </a:p>
          <a:p>
            <a:pPr lvl="1"/>
            <a:r>
              <a:rPr lang="pt-BR"/>
              <a:t>Secondo livello</a:t>
            </a:r>
          </a:p>
          <a:p>
            <a:pPr lvl="2"/>
            <a:r>
              <a:rPr lang="pt-BR"/>
              <a:t>Terzo livello</a:t>
            </a:r>
          </a:p>
          <a:p>
            <a:pPr lvl="3"/>
            <a:r>
              <a:rPr lang="pt-BR"/>
              <a:t>Quarto livello</a:t>
            </a:r>
          </a:p>
          <a:p>
            <a:pPr lvl="4"/>
            <a:r>
              <a:rPr lang="pt-BR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C8EC4-79E8-AE48-93CA-2A9DDD56FF64}" type="datetimeFigureOut">
              <a:rPr lang="it-IT" smtClean="0"/>
              <a:pPr/>
              <a:t>10/03/20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DEF1-F6C0-8D4C-B5A5-3743122FEBA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Fare clic per modificare gli stili del testo dello schema</a:t>
            </a:r>
          </a:p>
          <a:p>
            <a:pPr lvl="1"/>
            <a:r>
              <a:rPr lang="pt-BR"/>
              <a:t>Secondo livello</a:t>
            </a:r>
          </a:p>
          <a:p>
            <a:pPr lvl="2"/>
            <a:r>
              <a:rPr lang="pt-BR"/>
              <a:t>Terzo livello</a:t>
            </a:r>
          </a:p>
          <a:p>
            <a:pPr lvl="3"/>
            <a:r>
              <a:rPr lang="pt-BR"/>
              <a:t>Quarto livello</a:t>
            </a:r>
          </a:p>
          <a:p>
            <a:pPr lvl="4"/>
            <a:r>
              <a:rPr lang="pt-BR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Fare clic per modificare gli stili del testo dello schema</a:t>
            </a:r>
          </a:p>
          <a:p>
            <a:pPr lvl="1"/>
            <a:r>
              <a:rPr lang="pt-BR"/>
              <a:t>Secondo livello</a:t>
            </a:r>
          </a:p>
          <a:p>
            <a:pPr lvl="2"/>
            <a:r>
              <a:rPr lang="pt-BR"/>
              <a:t>Terzo livello</a:t>
            </a:r>
          </a:p>
          <a:p>
            <a:pPr lvl="3"/>
            <a:r>
              <a:rPr lang="pt-BR"/>
              <a:t>Quarto livello</a:t>
            </a:r>
          </a:p>
          <a:p>
            <a:pPr lvl="4"/>
            <a:r>
              <a:rPr lang="pt-BR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C8EC4-79E8-AE48-93CA-2A9DDD56FF64}" type="datetimeFigureOut">
              <a:rPr lang="it-IT" smtClean="0"/>
              <a:pPr/>
              <a:t>10/03/20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DEF1-F6C0-8D4C-B5A5-3743122FEBA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C8EC4-79E8-AE48-93CA-2A9DDD56FF64}" type="datetimeFigureOut">
              <a:rPr lang="it-IT" smtClean="0"/>
              <a:pPr/>
              <a:t>10/03/20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DEF1-F6C0-8D4C-B5A5-3743122FEBA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C8EC4-79E8-AE48-93CA-2A9DDD56FF64}" type="datetimeFigureOut">
              <a:rPr lang="it-IT" smtClean="0"/>
              <a:pPr/>
              <a:t>10/03/20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DEF1-F6C0-8D4C-B5A5-3743122FEBA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Fare clic per modificare gli stili del testo dello schema</a:t>
            </a:r>
          </a:p>
          <a:p>
            <a:pPr lvl="1"/>
            <a:r>
              <a:rPr lang="pt-BR"/>
              <a:t>Secondo livello</a:t>
            </a:r>
          </a:p>
          <a:p>
            <a:pPr lvl="2"/>
            <a:r>
              <a:rPr lang="pt-BR"/>
              <a:t>Terzo livello</a:t>
            </a:r>
          </a:p>
          <a:p>
            <a:pPr lvl="3"/>
            <a:r>
              <a:rPr lang="pt-BR"/>
              <a:t>Quarto livello</a:t>
            </a:r>
          </a:p>
          <a:p>
            <a:pPr lvl="4"/>
            <a:r>
              <a:rPr lang="pt-BR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C8EC4-79E8-AE48-93CA-2A9DDD56FF64}" type="datetimeFigureOut">
              <a:rPr lang="it-IT" smtClean="0"/>
              <a:pPr/>
              <a:t>10/03/20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DEF1-F6C0-8D4C-B5A5-3743122FEBA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C8EC4-79E8-AE48-93CA-2A9DDD56FF64}" type="datetimeFigureOut">
              <a:rPr lang="it-IT" smtClean="0"/>
              <a:pPr/>
              <a:t>10/03/20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DEF1-F6C0-8D4C-B5A5-3743122FEBA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Fare clic per modificare gli stili del testo dello schema</a:t>
            </a:r>
          </a:p>
          <a:p>
            <a:pPr lvl="1"/>
            <a:r>
              <a:rPr lang="pt-BR"/>
              <a:t>Secondo livello</a:t>
            </a:r>
          </a:p>
          <a:p>
            <a:pPr lvl="2"/>
            <a:r>
              <a:rPr lang="pt-BR"/>
              <a:t>Terzo livello</a:t>
            </a:r>
          </a:p>
          <a:p>
            <a:pPr lvl="3"/>
            <a:r>
              <a:rPr lang="pt-BR"/>
              <a:t>Quarto livello</a:t>
            </a:r>
          </a:p>
          <a:p>
            <a:pPr lvl="4"/>
            <a:r>
              <a:rPr lang="pt-BR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C8EC4-79E8-AE48-93CA-2A9DDD56FF64}" type="datetimeFigureOut">
              <a:rPr lang="it-IT" smtClean="0"/>
              <a:pPr/>
              <a:t>10/03/20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BDEF1-F6C0-8D4C-B5A5-3743122FEBA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338620" y="1490008"/>
            <a:ext cx="593781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6000" b="1" dirty="0" err="1"/>
              <a:t>Genetic</a:t>
            </a:r>
            <a:r>
              <a:rPr lang="it-IT" sz="6000" b="1" dirty="0"/>
              <a:t> and </a:t>
            </a:r>
          </a:p>
          <a:p>
            <a:pPr algn="ctr"/>
            <a:r>
              <a:rPr lang="it-IT" sz="6000" b="1" dirty="0" err="1"/>
              <a:t>Pediatric</a:t>
            </a:r>
            <a:r>
              <a:rPr lang="it-IT" sz="6000" b="1" dirty="0"/>
              <a:t> </a:t>
            </a:r>
            <a:r>
              <a:rPr lang="it-IT" sz="6000" b="1" dirty="0" err="1"/>
              <a:t>Diseases</a:t>
            </a:r>
            <a:endParaRPr lang="it-IT" sz="6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4 alle 12.11.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7" y="0"/>
            <a:ext cx="60674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64922" y="352823"/>
            <a:ext cx="8414156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Allele-specific</a:t>
            </a:r>
            <a:r>
              <a:rPr lang="it-IT" dirty="0"/>
              <a:t> </a:t>
            </a:r>
            <a:r>
              <a:rPr lang="it-IT" dirty="0" err="1"/>
              <a:t>polymerase</a:t>
            </a:r>
            <a:r>
              <a:rPr lang="it-IT" dirty="0"/>
              <a:t> </a:t>
            </a:r>
            <a:r>
              <a:rPr lang="it-IT" dirty="0" err="1"/>
              <a:t>chain</a:t>
            </a:r>
            <a:r>
              <a:rPr lang="it-IT" dirty="0"/>
              <a:t> </a:t>
            </a:r>
            <a:r>
              <a:rPr lang="it-IT" dirty="0" err="1"/>
              <a:t>reaction</a:t>
            </a:r>
            <a:r>
              <a:rPr lang="it-IT" dirty="0"/>
              <a:t> (PCR) </a:t>
            </a:r>
            <a:r>
              <a:rPr lang="it-IT" dirty="0" err="1"/>
              <a:t>analysis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mutation</a:t>
            </a:r>
            <a:r>
              <a:rPr lang="it-IT" dirty="0"/>
              <a:t> detection in a </a:t>
            </a:r>
            <a:r>
              <a:rPr lang="it-IT" dirty="0" err="1"/>
              <a:t>heterogeneous</a:t>
            </a:r>
            <a:r>
              <a:rPr lang="it-IT" dirty="0"/>
              <a:t> sample </a:t>
            </a:r>
            <a:r>
              <a:rPr lang="it-IT" dirty="0" err="1"/>
              <a:t>containing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admixture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normal</a:t>
            </a:r>
            <a:r>
              <a:rPr lang="it-IT" dirty="0"/>
              <a:t> and </a:t>
            </a:r>
            <a:r>
              <a:rPr lang="it-IT" dirty="0" err="1"/>
              <a:t>mutant</a:t>
            </a:r>
            <a:r>
              <a:rPr lang="it-IT" dirty="0"/>
              <a:t> DNA. </a:t>
            </a:r>
            <a:r>
              <a:rPr lang="it-IT" dirty="0" err="1"/>
              <a:t>Nucleotides</a:t>
            </a:r>
            <a:r>
              <a:rPr lang="it-IT" dirty="0"/>
              <a:t> </a:t>
            </a:r>
            <a:r>
              <a:rPr lang="it-IT" dirty="0" err="1"/>
              <a:t>complementary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mutant</a:t>
            </a:r>
            <a:r>
              <a:rPr lang="it-IT" dirty="0"/>
              <a:t> and </a:t>
            </a:r>
            <a:r>
              <a:rPr lang="it-IT" dirty="0" err="1"/>
              <a:t>wild-type</a:t>
            </a:r>
            <a:r>
              <a:rPr lang="it-IT" dirty="0"/>
              <a:t> </a:t>
            </a:r>
            <a:r>
              <a:rPr lang="it-IT" dirty="0" err="1"/>
              <a:t>nucleotides</a:t>
            </a:r>
            <a:r>
              <a:rPr lang="it-IT" dirty="0"/>
              <a:t> at the </a:t>
            </a:r>
            <a:r>
              <a:rPr lang="it-IT" dirty="0" err="1"/>
              <a:t>queried</a:t>
            </a:r>
            <a:r>
              <a:rPr lang="it-IT" dirty="0"/>
              <a:t> base position are </a:t>
            </a:r>
            <a:r>
              <a:rPr lang="it-IT" dirty="0" err="1"/>
              <a:t>labeled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fluorophores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incorporation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the </a:t>
            </a:r>
            <a:r>
              <a:rPr lang="it-IT" dirty="0" err="1"/>
              <a:t>resulting</a:t>
            </a:r>
            <a:r>
              <a:rPr lang="it-IT" dirty="0"/>
              <a:t> PCR </a:t>
            </a:r>
            <a:r>
              <a:rPr lang="it-IT" dirty="0" err="1"/>
              <a:t>product</a:t>
            </a:r>
            <a:r>
              <a:rPr lang="it-IT" dirty="0"/>
              <a:t> </a:t>
            </a:r>
            <a:r>
              <a:rPr lang="it-IT" dirty="0" err="1"/>
              <a:t>yields</a:t>
            </a:r>
            <a:r>
              <a:rPr lang="it-IT" dirty="0"/>
              <a:t> </a:t>
            </a:r>
            <a:r>
              <a:rPr lang="it-IT" dirty="0" err="1"/>
              <a:t>fluorescent</a:t>
            </a:r>
            <a:r>
              <a:rPr lang="it-IT" dirty="0"/>
              <a:t> </a:t>
            </a:r>
            <a:r>
              <a:rPr lang="it-IT" dirty="0" err="1"/>
              <a:t>signals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variable</a:t>
            </a:r>
            <a:r>
              <a:rPr lang="it-IT" dirty="0"/>
              <a:t> </a:t>
            </a:r>
            <a:r>
              <a:rPr lang="it-IT" dirty="0" err="1"/>
              <a:t>intensity</a:t>
            </a:r>
            <a:r>
              <a:rPr lang="it-IT" dirty="0"/>
              <a:t> in </a:t>
            </a:r>
            <a:r>
              <a:rPr lang="it-IT" dirty="0" err="1"/>
              <a:t>accordance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the </a:t>
            </a:r>
            <a:r>
              <a:rPr lang="it-IT" dirty="0" err="1"/>
              <a:t>ratio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mutant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wild-type</a:t>
            </a:r>
            <a:r>
              <a:rPr lang="it-IT" dirty="0"/>
              <a:t> DNA </a:t>
            </a:r>
            <a:r>
              <a:rPr lang="it-IT" dirty="0" err="1"/>
              <a:t>present</a:t>
            </a:r>
            <a:r>
              <a:rPr lang="it-IT" dirty="0"/>
              <a:t>. </a:t>
            </a:r>
          </a:p>
        </p:txBody>
      </p:sp>
      <p:pic>
        <p:nvPicPr>
          <p:cNvPr id="3" name="Immagine 2" descr="Schermata 2018-09-24 alle 14.26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454" y="2328632"/>
            <a:ext cx="4309092" cy="4134891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543" y="0"/>
            <a:ext cx="857291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/>
              <a:t>Principle</a:t>
            </a:r>
            <a:r>
              <a:rPr lang="it-IT" sz="1600" dirty="0"/>
              <a:t> </a:t>
            </a:r>
            <a:r>
              <a:rPr lang="it-IT" sz="1600" dirty="0" err="1"/>
              <a:t>of</a:t>
            </a:r>
            <a:r>
              <a:rPr lang="it-IT" sz="1600" dirty="0"/>
              <a:t> </a:t>
            </a:r>
            <a:r>
              <a:rPr lang="it-IT" sz="1600" dirty="0" err="1"/>
              <a:t>next-generation</a:t>
            </a:r>
            <a:r>
              <a:rPr lang="it-IT" sz="1600" dirty="0"/>
              <a:t> </a:t>
            </a:r>
            <a:r>
              <a:rPr lang="it-IT" sz="1600" dirty="0" err="1"/>
              <a:t>sequencing</a:t>
            </a:r>
            <a:r>
              <a:rPr lang="it-IT" sz="1600" dirty="0"/>
              <a:t>. </a:t>
            </a:r>
            <a:r>
              <a:rPr lang="it-IT" sz="1600" dirty="0" err="1"/>
              <a:t>Several</a:t>
            </a:r>
            <a:r>
              <a:rPr lang="it-IT" sz="1600" dirty="0"/>
              <a:t> alternative </a:t>
            </a:r>
            <a:r>
              <a:rPr lang="it-IT" sz="1600" dirty="0" err="1"/>
              <a:t>approaches</a:t>
            </a:r>
            <a:r>
              <a:rPr lang="it-IT" sz="1600" dirty="0"/>
              <a:t> </a:t>
            </a:r>
            <a:r>
              <a:rPr lang="it-IT" sz="1600" dirty="0" err="1"/>
              <a:t>currently</a:t>
            </a:r>
            <a:r>
              <a:rPr lang="it-IT" sz="1600" dirty="0"/>
              <a:t> are </a:t>
            </a:r>
            <a:r>
              <a:rPr lang="it-IT" sz="1600" dirty="0" err="1"/>
              <a:t>available</a:t>
            </a:r>
            <a:r>
              <a:rPr lang="it-IT" sz="1600" dirty="0"/>
              <a:t> </a:t>
            </a:r>
            <a:r>
              <a:rPr lang="it-IT" sz="1600" dirty="0" err="1"/>
              <a:t>for</a:t>
            </a:r>
            <a:r>
              <a:rPr lang="it-IT" sz="1600" dirty="0"/>
              <a:t> “</a:t>
            </a:r>
            <a:r>
              <a:rPr lang="it-IT" sz="1600" dirty="0" err="1"/>
              <a:t>NextGen</a:t>
            </a:r>
            <a:r>
              <a:rPr lang="it-IT" sz="1600" dirty="0"/>
              <a:t>” </a:t>
            </a:r>
            <a:r>
              <a:rPr lang="it-IT" sz="1600" dirty="0" err="1"/>
              <a:t>sequencing</a:t>
            </a:r>
            <a:r>
              <a:rPr lang="it-IT" sz="1600" dirty="0"/>
              <a:t>, and </a:t>
            </a:r>
            <a:r>
              <a:rPr lang="it-IT" sz="1600" dirty="0" err="1"/>
              <a:t>one</a:t>
            </a:r>
            <a:r>
              <a:rPr lang="it-IT" sz="1600" dirty="0"/>
              <a:t> </a:t>
            </a:r>
            <a:r>
              <a:rPr lang="it-IT" sz="1600" dirty="0" err="1"/>
              <a:t>of</a:t>
            </a:r>
            <a:r>
              <a:rPr lang="it-IT" sz="1600" dirty="0"/>
              <a:t> the more </a:t>
            </a:r>
            <a:r>
              <a:rPr lang="it-IT" sz="1600" dirty="0" err="1"/>
              <a:t>commonly</a:t>
            </a:r>
            <a:r>
              <a:rPr lang="it-IT" sz="1600" dirty="0"/>
              <a:t> </a:t>
            </a:r>
            <a:r>
              <a:rPr lang="it-IT" sz="1600" dirty="0" err="1"/>
              <a:t>used</a:t>
            </a:r>
            <a:r>
              <a:rPr lang="it-IT" sz="1600" dirty="0"/>
              <a:t> </a:t>
            </a:r>
            <a:r>
              <a:rPr lang="it-IT" sz="1600" dirty="0" err="1"/>
              <a:t>platforms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illustrated</a:t>
            </a:r>
            <a:r>
              <a:rPr lang="it-IT" sz="1600" dirty="0"/>
              <a:t>. (A) Short </a:t>
            </a:r>
            <a:r>
              <a:rPr lang="it-IT" sz="1600" dirty="0" err="1"/>
              <a:t>fragments</a:t>
            </a:r>
            <a:r>
              <a:rPr lang="it-IT" sz="1600" dirty="0"/>
              <a:t> </a:t>
            </a:r>
            <a:r>
              <a:rPr lang="it-IT" sz="1600" dirty="0" err="1"/>
              <a:t>of</a:t>
            </a:r>
            <a:r>
              <a:rPr lang="it-IT" sz="1600" dirty="0"/>
              <a:t> </a:t>
            </a:r>
            <a:r>
              <a:rPr lang="it-IT" sz="1600" dirty="0" err="1"/>
              <a:t>genomic</a:t>
            </a:r>
            <a:r>
              <a:rPr lang="it-IT" sz="1600" dirty="0"/>
              <a:t> DNA (“</a:t>
            </a:r>
            <a:r>
              <a:rPr lang="it-IT" sz="1600" dirty="0" err="1"/>
              <a:t>template</a:t>
            </a:r>
            <a:r>
              <a:rPr lang="it-IT" sz="1600" dirty="0"/>
              <a:t>”) </a:t>
            </a:r>
            <a:r>
              <a:rPr lang="it-IT" sz="1600" dirty="0" err="1"/>
              <a:t>between</a:t>
            </a:r>
            <a:r>
              <a:rPr lang="it-IT" sz="1600" dirty="0"/>
              <a:t> 100 and 500 base </a:t>
            </a:r>
            <a:r>
              <a:rPr lang="it-IT" sz="1600" dirty="0" err="1"/>
              <a:t>pairs</a:t>
            </a:r>
            <a:r>
              <a:rPr lang="it-IT" sz="1600" dirty="0"/>
              <a:t> in </a:t>
            </a:r>
            <a:r>
              <a:rPr lang="it-IT" sz="1600" dirty="0" err="1"/>
              <a:t>length</a:t>
            </a:r>
            <a:r>
              <a:rPr lang="it-IT" sz="1600" dirty="0"/>
              <a:t> are </a:t>
            </a:r>
            <a:r>
              <a:rPr lang="it-IT" sz="1600" dirty="0" err="1"/>
              <a:t>immobilized</a:t>
            </a:r>
            <a:r>
              <a:rPr lang="it-IT" sz="1600" dirty="0"/>
              <a:t> on a </a:t>
            </a:r>
            <a:r>
              <a:rPr lang="it-IT" sz="1600" dirty="0" err="1"/>
              <a:t>solid</a:t>
            </a:r>
            <a:r>
              <a:rPr lang="it-IT" sz="1600" dirty="0"/>
              <a:t> </a:t>
            </a:r>
            <a:r>
              <a:rPr lang="it-IT" sz="1600" dirty="0" err="1"/>
              <a:t>phase</a:t>
            </a:r>
            <a:r>
              <a:rPr lang="it-IT" sz="1600" dirty="0"/>
              <a:t> </a:t>
            </a:r>
            <a:r>
              <a:rPr lang="it-IT" sz="1600" dirty="0" err="1"/>
              <a:t>platform</a:t>
            </a:r>
            <a:r>
              <a:rPr lang="it-IT" sz="1600" dirty="0"/>
              <a:t> </a:t>
            </a:r>
            <a:r>
              <a:rPr lang="it-IT" sz="1600" dirty="0" err="1"/>
              <a:t>such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a </a:t>
            </a:r>
            <a:r>
              <a:rPr lang="it-IT" sz="1600" dirty="0" err="1"/>
              <a:t>glass</a:t>
            </a:r>
            <a:r>
              <a:rPr lang="it-IT" sz="1600" dirty="0"/>
              <a:t> slide, </a:t>
            </a:r>
            <a:r>
              <a:rPr lang="it-IT" sz="1600" dirty="0" err="1"/>
              <a:t>using</a:t>
            </a:r>
            <a:r>
              <a:rPr lang="it-IT" sz="1600" dirty="0"/>
              <a:t> </a:t>
            </a:r>
            <a:r>
              <a:rPr lang="it-IT" sz="1600" dirty="0" err="1"/>
              <a:t>universal</a:t>
            </a:r>
            <a:r>
              <a:rPr lang="it-IT" sz="1600" dirty="0"/>
              <a:t> </a:t>
            </a:r>
            <a:r>
              <a:rPr lang="it-IT" sz="1600" dirty="0" err="1"/>
              <a:t>capture</a:t>
            </a:r>
            <a:r>
              <a:rPr lang="it-IT" sz="1600" dirty="0"/>
              <a:t> </a:t>
            </a:r>
            <a:r>
              <a:rPr lang="it-IT" sz="1600" dirty="0" err="1"/>
              <a:t>primers</a:t>
            </a:r>
            <a:r>
              <a:rPr lang="it-IT" sz="1600" dirty="0"/>
              <a:t> </a:t>
            </a:r>
            <a:r>
              <a:rPr lang="it-IT" sz="1600" dirty="0" err="1"/>
              <a:t>that</a:t>
            </a:r>
            <a:r>
              <a:rPr lang="it-IT" sz="1600" dirty="0"/>
              <a:t> are </a:t>
            </a:r>
            <a:r>
              <a:rPr lang="it-IT" sz="1600" dirty="0" err="1"/>
              <a:t>complementary</a:t>
            </a:r>
            <a:r>
              <a:rPr lang="it-IT" sz="1600" dirty="0"/>
              <a:t> </a:t>
            </a:r>
            <a:r>
              <a:rPr lang="it-IT" sz="1600" dirty="0" err="1"/>
              <a:t>to</a:t>
            </a:r>
            <a:r>
              <a:rPr lang="it-IT" sz="1600" dirty="0"/>
              <a:t> </a:t>
            </a:r>
            <a:r>
              <a:rPr lang="it-IT" sz="1600" dirty="0" err="1"/>
              <a:t>adapters</a:t>
            </a:r>
            <a:r>
              <a:rPr lang="it-IT" sz="1600" dirty="0"/>
              <a:t> </a:t>
            </a:r>
            <a:r>
              <a:rPr lang="it-IT" sz="1600" dirty="0" err="1"/>
              <a:t>that</a:t>
            </a:r>
            <a:r>
              <a:rPr lang="it-IT" sz="1600" dirty="0"/>
              <a:t> </a:t>
            </a:r>
            <a:r>
              <a:rPr lang="it-IT" sz="1600" dirty="0" err="1"/>
              <a:t>have</a:t>
            </a:r>
            <a:r>
              <a:rPr lang="it-IT" sz="1600" dirty="0"/>
              <a:t> </a:t>
            </a:r>
            <a:r>
              <a:rPr lang="it-IT" sz="1600" dirty="0" err="1"/>
              <a:t>previously</a:t>
            </a:r>
            <a:r>
              <a:rPr lang="it-IT" sz="1600" dirty="0"/>
              <a:t> </a:t>
            </a:r>
            <a:r>
              <a:rPr lang="it-IT" sz="1600" dirty="0" err="1"/>
              <a:t>been</a:t>
            </a:r>
            <a:r>
              <a:rPr lang="it-IT" sz="1600" dirty="0"/>
              <a:t> </a:t>
            </a:r>
            <a:r>
              <a:rPr lang="it-IT" sz="1600" dirty="0" err="1"/>
              <a:t>added</a:t>
            </a:r>
            <a:r>
              <a:rPr lang="it-IT" sz="1600" dirty="0"/>
              <a:t> </a:t>
            </a:r>
            <a:r>
              <a:rPr lang="it-IT" sz="1600" dirty="0" err="1"/>
              <a:t>to</a:t>
            </a:r>
            <a:r>
              <a:rPr lang="it-IT" sz="1600" dirty="0"/>
              <a:t> </a:t>
            </a:r>
            <a:r>
              <a:rPr lang="it-IT" sz="1600" dirty="0" err="1"/>
              <a:t>ends</a:t>
            </a:r>
            <a:r>
              <a:rPr lang="it-IT" sz="1600" dirty="0"/>
              <a:t> </a:t>
            </a:r>
            <a:r>
              <a:rPr lang="it-IT" sz="1600" dirty="0" err="1"/>
              <a:t>of</a:t>
            </a:r>
            <a:r>
              <a:rPr lang="it-IT" sz="1600" dirty="0"/>
              <a:t> the </a:t>
            </a:r>
            <a:r>
              <a:rPr lang="it-IT" sz="1600" dirty="0" err="1"/>
              <a:t>template</a:t>
            </a:r>
            <a:r>
              <a:rPr lang="it-IT" sz="1600" dirty="0"/>
              <a:t> </a:t>
            </a:r>
            <a:r>
              <a:rPr lang="it-IT" sz="1600" dirty="0" err="1"/>
              <a:t>fragments</a:t>
            </a:r>
            <a:r>
              <a:rPr lang="it-IT" sz="1600" dirty="0"/>
              <a:t>. The </a:t>
            </a:r>
            <a:r>
              <a:rPr lang="it-IT" sz="1600" dirty="0" err="1"/>
              <a:t>addition</a:t>
            </a:r>
            <a:r>
              <a:rPr lang="it-IT" sz="1600" dirty="0"/>
              <a:t> </a:t>
            </a:r>
            <a:r>
              <a:rPr lang="it-IT" sz="1600" dirty="0" err="1"/>
              <a:t>of</a:t>
            </a:r>
            <a:r>
              <a:rPr lang="it-IT" sz="1600" dirty="0"/>
              <a:t> </a:t>
            </a:r>
            <a:r>
              <a:rPr lang="it-IT" sz="1600" dirty="0" err="1"/>
              <a:t>fluorescently</a:t>
            </a:r>
            <a:r>
              <a:rPr lang="it-IT" sz="1600" dirty="0"/>
              <a:t> </a:t>
            </a:r>
            <a:r>
              <a:rPr lang="it-IT" sz="1600" dirty="0" err="1"/>
              <a:t>labeled</a:t>
            </a:r>
            <a:r>
              <a:rPr lang="it-IT" sz="1600" dirty="0"/>
              <a:t> </a:t>
            </a:r>
            <a:r>
              <a:rPr lang="it-IT" sz="1600" dirty="0" err="1"/>
              <a:t>complementary</a:t>
            </a:r>
            <a:r>
              <a:rPr lang="it-IT" sz="1600" dirty="0"/>
              <a:t> </a:t>
            </a:r>
            <a:r>
              <a:rPr lang="it-IT" sz="1600" dirty="0" err="1"/>
              <a:t>nucleotides</a:t>
            </a:r>
            <a:r>
              <a:rPr lang="it-IT" sz="1600" dirty="0"/>
              <a:t>, </a:t>
            </a:r>
            <a:r>
              <a:rPr lang="it-IT" sz="1600" dirty="0" err="1"/>
              <a:t>one</a:t>
            </a:r>
            <a:r>
              <a:rPr lang="it-IT" sz="1600" dirty="0"/>
              <a:t> per </a:t>
            </a:r>
            <a:r>
              <a:rPr lang="it-IT" sz="1600" dirty="0" err="1"/>
              <a:t>template</a:t>
            </a:r>
            <a:r>
              <a:rPr lang="it-IT" sz="1600" dirty="0"/>
              <a:t> DNA per </a:t>
            </a:r>
            <a:r>
              <a:rPr lang="it-IT" sz="1600" dirty="0" err="1"/>
              <a:t>cycle</a:t>
            </a:r>
            <a:r>
              <a:rPr lang="it-IT" sz="1600" dirty="0"/>
              <a:t>, </a:t>
            </a:r>
            <a:r>
              <a:rPr lang="it-IT" sz="1600" dirty="0" err="1"/>
              <a:t>occurs</a:t>
            </a:r>
            <a:r>
              <a:rPr lang="it-IT" sz="1600" dirty="0"/>
              <a:t> in a “</a:t>
            </a:r>
            <a:r>
              <a:rPr lang="it-IT" sz="1600" dirty="0" err="1"/>
              <a:t>massively</a:t>
            </a:r>
            <a:r>
              <a:rPr lang="it-IT" sz="1600" dirty="0"/>
              <a:t> </a:t>
            </a:r>
            <a:r>
              <a:rPr lang="it-IT" sz="1600" dirty="0" err="1"/>
              <a:t>parallel</a:t>
            </a:r>
            <a:r>
              <a:rPr lang="it-IT" sz="1600" dirty="0"/>
              <a:t>” fashion, at </a:t>
            </a:r>
            <a:r>
              <a:rPr lang="it-IT" sz="1600" dirty="0" err="1"/>
              <a:t>millions</a:t>
            </a:r>
            <a:r>
              <a:rPr lang="it-IT" sz="1600" dirty="0"/>
              <a:t> </a:t>
            </a:r>
            <a:r>
              <a:rPr lang="it-IT" sz="1600" dirty="0" err="1"/>
              <a:t>of</a:t>
            </a:r>
            <a:r>
              <a:rPr lang="it-IT" sz="1600" dirty="0"/>
              <a:t> </a:t>
            </a:r>
            <a:r>
              <a:rPr lang="it-IT" sz="1600" dirty="0" err="1"/>
              <a:t>templates</a:t>
            </a:r>
            <a:r>
              <a:rPr lang="it-IT" sz="1600" dirty="0"/>
              <a:t> </a:t>
            </a:r>
            <a:r>
              <a:rPr lang="it-IT" sz="1600" dirty="0" err="1"/>
              <a:t>immobilized</a:t>
            </a:r>
            <a:r>
              <a:rPr lang="it-IT" sz="1600" dirty="0"/>
              <a:t> on the </a:t>
            </a:r>
            <a:r>
              <a:rPr lang="it-IT" sz="1600" dirty="0" err="1"/>
              <a:t>solid</a:t>
            </a:r>
            <a:r>
              <a:rPr lang="it-IT" sz="1600" dirty="0"/>
              <a:t> </a:t>
            </a:r>
            <a:r>
              <a:rPr lang="it-IT" sz="1600" dirty="0" err="1"/>
              <a:t>phase</a:t>
            </a:r>
            <a:r>
              <a:rPr lang="it-IT" sz="1600" dirty="0"/>
              <a:t> at the </a:t>
            </a:r>
            <a:r>
              <a:rPr lang="it-IT" sz="1600" dirty="0" err="1"/>
              <a:t>same</a:t>
            </a:r>
            <a:r>
              <a:rPr lang="it-IT" sz="1600" dirty="0"/>
              <a:t> </a:t>
            </a:r>
            <a:r>
              <a:rPr lang="it-IT" sz="1600" dirty="0" err="1"/>
              <a:t>time</a:t>
            </a:r>
            <a:r>
              <a:rPr lang="it-IT" sz="1600" dirty="0"/>
              <a:t>. A </a:t>
            </a:r>
            <a:r>
              <a:rPr lang="it-IT" sz="1600" dirty="0" err="1"/>
              <a:t>four-color</a:t>
            </a:r>
            <a:r>
              <a:rPr lang="it-IT" sz="1600" dirty="0"/>
              <a:t> </a:t>
            </a:r>
            <a:r>
              <a:rPr lang="it-IT" sz="1600" dirty="0" err="1"/>
              <a:t>imaging</a:t>
            </a:r>
            <a:r>
              <a:rPr lang="it-IT" sz="1600" dirty="0"/>
              <a:t> camera </a:t>
            </a:r>
            <a:r>
              <a:rPr lang="it-IT" sz="1600" dirty="0" err="1"/>
              <a:t>captures</a:t>
            </a:r>
            <a:r>
              <a:rPr lang="it-IT" sz="1600" dirty="0"/>
              <a:t> the </a:t>
            </a:r>
            <a:r>
              <a:rPr lang="it-IT" sz="1600" dirty="0" err="1"/>
              <a:t>fluorescence</a:t>
            </a:r>
            <a:r>
              <a:rPr lang="it-IT" sz="1600" dirty="0"/>
              <a:t> </a:t>
            </a:r>
            <a:r>
              <a:rPr lang="it-IT" sz="1600" dirty="0" err="1"/>
              <a:t>emanating</a:t>
            </a:r>
            <a:r>
              <a:rPr lang="it-IT" sz="1600" dirty="0"/>
              <a:t> </a:t>
            </a:r>
            <a:r>
              <a:rPr lang="it-IT" sz="1600" dirty="0" err="1"/>
              <a:t>from</a:t>
            </a:r>
            <a:r>
              <a:rPr lang="it-IT" sz="1600" dirty="0"/>
              <a:t> </a:t>
            </a:r>
            <a:r>
              <a:rPr lang="it-IT" sz="1600" dirty="0" err="1"/>
              <a:t>each</a:t>
            </a:r>
            <a:r>
              <a:rPr lang="it-IT" sz="1600" dirty="0"/>
              <a:t> </a:t>
            </a:r>
            <a:r>
              <a:rPr lang="it-IT" sz="1600" dirty="0" err="1"/>
              <a:t>template</a:t>
            </a:r>
            <a:r>
              <a:rPr lang="it-IT" sz="1600" dirty="0"/>
              <a:t> location (</a:t>
            </a:r>
            <a:r>
              <a:rPr lang="it-IT" sz="1600" dirty="0" err="1"/>
              <a:t>corresponding</a:t>
            </a:r>
            <a:r>
              <a:rPr lang="it-IT" sz="1600" dirty="0"/>
              <a:t> </a:t>
            </a:r>
            <a:r>
              <a:rPr lang="it-IT" sz="1600" dirty="0" err="1"/>
              <a:t>to</a:t>
            </a:r>
            <a:r>
              <a:rPr lang="it-IT" sz="1600" dirty="0"/>
              <a:t> the </a:t>
            </a:r>
            <a:r>
              <a:rPr lang="it-IT" sz="1600" dirty="0" err="1"/>
              <a:t>specific</a:t>
            </a:r>
            <a:r>
              <a:rPr lang="it-IT" sz="1600" dirty="0"/>
              <a:t> </a:t>
            </a:r>
            <a:r>
              <a:rPr lang="it-IT" sz="1600" dirty="0" err="1"/>
              <a:t>incorporated</a:t>
            </a:r>
            <a:r>
              <a:rPr lang="it-IT" sz="1600" dirty="0"/>
              <a:t> nucleotide), </a:t>
            </a:r>
            <a:r>
              <a:rPr lang="it-IT" sz="1600" dirty="0" err="1"/>
              <a:t>following</a:t>
            </a:r>
            <a:r>
              <a:rPr lang="it-IT" sz="1600" dirty="0"/>
              <a:t> </a:t>
            </a:r>
            <a:r>
              <a:rPr lang="it-IT" sz="1600" dirty="0" err="1"/>
              <a:t>which</a:t>
            </a:r>
            <a:r>
              <a:rPr lang="it-IT" sz="1600" dirty="0"/>
              <a:t> the </a:t>
            </a:r>
            <a:r>
              <a:rPr lang="it-IT" sz="1600" dirty="0" err="1"/>
              <a:t>fluorescent</a:t>
            </a:r>
            <a:r>
              <a:rPr lang="it-IT" sz="1600" dirty="0"/>
              <a:t> </a:t>
            </a:r>
            <a:r>
              <a:rPr lang="it-IT" sz="1600" dirty="0" err="1"/>
              <a:t>dye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cleaved</a:t>
            </a:r>
            <a:r>
              <a:rPr lang="it-IT" sz="1600" dirty="0"/>
              <a:t> and </a:t>
            </a:r>
            <a:r>
              <a:rPr lang="it-IT" sz="1600" dirty="0" err="1"/>
              <a:t>washed</a:t>
            </a:r>
            <a:r>
              <a:rPr lang="it-IT" sz="1600" dirty="0"/>
              <a:t> </a:t>
            </a:r>
            <a:r>
              <a:rPr lang="it-IT" sz="1600" dirty="0" err="1"/>
              <a:t>away</a:t>
            </a:r>
            <a:r>
              <a:rPr lang="it-IT" sz="1600" dirty="0"/>
              <a:t>, and the </a:t>
            </a:r>
            <a:r>
              <a:rPr lang="it-IT" sz="1600" dirty="0" err="1"/>
              <a:t>entire</a:t>
            </a:r>
            <a:r>
              <a:rPr lang="it-IT" sz="1600" dirty="0"/>
              <a:t> </a:t>
            </a:r>
            <a:r>
              <a:rPr lang="it-IT" sz="1600" dirty="0" err="1"/>
              <a:t>cycle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repeated</a:t>
            </a:r>
            <a:r>
              <a:rPr lang="it-IT" sz="1600" dirty="0"/>
              <a:t>. (</a:t>
            </a:r>
            <a:r>
              <a:rPr lang="it-IT" sz="1600" dirty="0" err="1"/>
              <a:t>B</a:t>
            </a:r>
            <a:r>
              <a:rPr lang="it-IT" sz="1600" dirty="0"/>
              <a:t>) </a:t>
            </a:r>
            <a:r>
              <a:rPr lang="it-IT" sz="1600" dirty="0" err="1"/>
              <a:t>Powerful</a:t>
            </a:r>
            <a:r>
              <a:rPr lang="it-IT" sz="1600" dirty="0"/>
              <a:t> </a:t>
            </a:r>
            <a:r>
              <a:rPr lang="it-IT" sz="1600" dirty="0" err="1"/>
              <a:t>computational</a:t>
            </a:r>
            <a:r>
              <a:rPr lang="it-IT" sz="1600" dirty="0"/>
              <a:t> </a:t>
            </a:r>
            <a:r>
              <a:rPr lang="it-IT" sz="1600" dirty="0" err="1"/>
              <a:t>programs</a:t>
            </a:r>
            <a:r>
              <a:rPr lang="it-IT" sz="1600" dirty="0"/>
              <a:t> can </a:t>
            </a:r>
            <a:r>
              <a:rPr lang="it-IT" sz="1600" dirty="0" err="1"/>
              <a:t>decipher</a:t>
            </a:r>
            <a:r>
              <a:rPr lang="it-IT" sz="1600" dirty="0"/>
              <a:t> the </a:t>
            </a:r>
            <a:r>
              <a:rPr lang="it-IT" sz="1600" dirty="0" err="1"/>
              <a:t>images</a:t>
            </a:r>
            <a:r>
              <a:rPr lang="it-IT" sz="1600" dirty="0"/>
              <a:t> </a:t>
            </a:r>
            <a:r>
              <a:rPr lang="it-IT" sz="1600" dirty="0" err="1"/>
              <a:t>to</a:t>
            </a:r>
            <a:r>
              <a:rPr lang="it-IT" sz="1600" dirty="0"/>
              <a:t> generate </a:t>
            </a:r>
            <a:r>
              <a:rPr lang="it-IT" sz="1600" dirty="0" err="1"/>
              <a:t>sequences</a:t>
            </a:r>
            <a:r>
              <a:rPr lang="it-IT" sz="1600" dirty="0"/>
              <a:t> </a:t>
            </a:r>
            <a:r>
              <a:rPr lang="it-IT" sz="1600" dirty="0" err="1"/>
              <a:t>complementary</a:t>
            </a:r>
            <a:r>
              <a:rPr lang="it-IT" sz="1600" dirty="0"/>
              <a:t> </a:t>
            </a:r>
            <a:r>
              <a:rPr lang="it-IT" sz="1600" dirty="0" err="1"/>
              <a:t>to</a:t>
            </a:r>
            <a:r>
              <a:rPr lang="it-IT" sz="1600" dirty="0"/>
              <a:t> the </a:t>
            </a:r>
            <a:r>
              <a:rPr lang="it-IT" sz="1600" dirty="0" err="1"/>
              <a:t>template</a:t>
            </a:r>
            <a:r>
              <a:rPr lang="it-IT" sz="1600" dirty="0"/>
              <a:t> DNA at the end </a:t>
            </a:r>
            <a:r>
              <a:rPr lang="it-IT" sz="1600" dirty="0" err="1"/>
              <a:t>of</a:t>
            </a:r>
            <a:r>
              <a:rPr lang="it-IT" sz="1600" dirty="0"/>
              <a:t> </a:t>
            </a:r>
            <a:r>
              <a:rPr lang="it-IT" sz="1600" dirty="0" err="1"/>
              <a:t>one</a:t>
            </a:r>
            <a:r>
              <a:rPr lang="it-IT" sz="1600" dirty="0"/>
              <a:t> “</a:t>
            </a:r>
            <a:r>
              <a:rPr lang="it-IT" sz="1600" dirty="0" err="1"/>
              <a:t>run</a:t>
            </a:r>
            <a:r>
              <a:rPr lang="it-IT" sz="1600" dirty="0"/>
              <a:t>,” and </a:t>
            </a:r>
            <a:r>
              <a:rPr lang="it-IT" sz="1600" dirty="0" err="1"/>
              <a:t>these</a:t>
            </a:r>
            <a:r>
              <a:rPr lang="it-IT" sz="1600" dirty="0"/>
              <a:t> </a:t>
            </a:r>
            <a:r>
              <a:rPr lang="it-IT" sz="1600" dirty="0" err="1"/>
              <a:t>sequences</a:t>
            </a:r>
            <a:r>
              <a:rPr lang="it-IT" sz="1600" dirty="0"/>
              <a:t> are </a:t>
            </a:r>
            <a:r>
              <a:rPr lang="it-IT" sz="1600" dirty="0" err="1"/>
              <a:t>then</a:t>
            </a:r>
            <a:r>
              <a:rPr lang="it-IT" sz="1600" dirty="0"/>
              <a:t> </a:t>
            </a:r>
            <a:r>
              <a:rPr lang="it-IT" sz="1600" dirty="0" err="1"/>
              <a:t>mapped</a:t>
            </a:r>
            <a:r>
              <a:rPr lang="it-IT" sz="1600" dirty="0"/>
              <a:t> back </a:t>
            </a:r>
            <a:r>
              <a:rPr lang="it-IT" sz="1600" dirty="0" err="1"/>
              <a:t>to</a:t>
            </a:r>
            <a:r>
              <a:rPr lang="it-IT" sz="1600" dirty="0"/>
              <a:t> the </a:t>
            </a:r>
            <a:r>
              <a:rPr lang="it-IT" sz="1600" dirty="0" err="1"/>
              <a:t>reference</a:t>
            </a:r>
            <a:r>
              <a:rPr lang="it-IT" sz="1600" dirty="0"/>
              <a:t> </a:t>
            </a:r>
            <a:r>
              <a:rPr lang="it-IT" sz="1600" dirty="0" err="1"/>
              <a:t>genomic</a:t>
            </a:r>
            <a:r>
              <a:rPr lang="it-IT" sz="1600" dirty="0"/>
              <a:t> </a:t>
            </a:r>
            <a:r>
              <a:rPr lang="it-IT" sz="1600" dirty="0" err="1"/>
              <a:t>sequence</a:t>
            </a:r>
            <a:r>
              <a:rPr lang="it-IT" sz="1600" dirty="0"/>
              <a:t>, </a:t>
            </a:r>
            <a:r>
              <a:rPr lang="it-IT" sz="1600" dirty="0" err="1"/>
              <a:t>to</a:t>
            </a:r>
            <a:r>
              <a:rPr lang="it-IT" sz="1600" dirty="0"/>
              <a:t> </a:t>
            </a:r>
            <a:r>
              <a:rPr lang="it-IT" sz="1600" dirty="0" err="1"/>
              <a:t>identify</a:t>
            </a:r>
            <a:r>
              <a:rPr lang="it-IT" sz="1600" dirty="0"/>
              <a:t> </a:t>
            </a:r>
            <a:r>
              <a:rPr lang="it-IT" sz="1600" dirty="0" err="1"/>
              <a:t>alterations</a:t>
            </a:r>
            <a:r>
              <a:rPr lang="it-IT" sz="1600" dirty="0"/>
              <a:t>. </a:t>
            </a:r>
          </a:p>
        </p:txBody>
      </p:sp>
      <p:pic>
        <p:nvPicPr>
          <p:cNvPr id="3" name="Immagine 2" descr="Schermata 2018-09-24 alle 14.27.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763" y="3429000"/>
            <a:ext cx="5510368" cy="1792783"/>
          </a:xfrm>
          <a:prstGeom prst="rect">
            <a:avLst/>
          </a:prstGeom>
        </p:spPr>
      </p:pic>
      <p:pic>
        <p:nvPicPr>
          <p:cNvPr id="4" name="Immagine 3" descr="Schermata 2018-09-24 alle 14.27.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65775"/>
            <a:ext cx="9144000" cy="10763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31898" y="173417"/>
            <a:ext cx="8280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Mild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moderate </a:t>
            </a:r>
            <a:r>
              <a:rPr lang="it-IT" dirty="0" err="1"/>
              <a:t>changes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CF in the pancreas. The </a:t>
            </a:r>
            <a:r>
              <a:rPr lang="it-IT" dirty="0" err="1"/>
              <a:t>ducts</a:t>
            </a:r>
            <a:r>
              <a:rPr lang="it-IT" dirty="0"/>
              <a:t> are </a:t>
            </a:r>
            <a:r>
              <a:rPr lang="it-IT" dirty="0" err="1"/>
              <a:t>dilated</a:t>
            </a:r>
            <a:r>
              <a:rPr lang="it-IT" dirty="0"/>
              <a:t> and </a:t>
            </a:r>
            <a:r>
              <a:rPr lang="it-IT" dirty="0" err="1"/>
              <a:t>plugged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eosinophilic</a:t>
            </a:r>
            <a:r>
              <a:rPr lang="it-IT" dirty="0"/>
              <a:t> </a:t>
            </a:r>
            <a:r>
              <a:rPr lang="it-IT" dirty="0" err="1"/>
              <a:t>mucin</a:t>
            </a:r>
            <a:r>
              <a:rPr lang="it-IT" dirty="0"/>
              <a:t>, and the </a:t>
            </a:r>
            <a:r>
              <a:rPr lang="it-IT" dirty="0" err="1"/>
              <a:t>parenchymal</a:t>
            </a:r>
            <a:r>
              <a:rPr lang="it-IT" dirty="0"/>
              <a:t> </a:t>
            </a:r>
            <a:r>
              <a:rPr lang="it-IT" dirty="0" err="1"/>
              <a:t>glands</a:t>
            </a:r>
            <a:r>
              <a:rPr lang="it-IT" dirty="0"/>
              <a:t> are </a:t>
            </a:r>
            <a:r>
              <a:rPr lang="it-IT" dirty="0" err="1"/>
              <a:t>atrophic</a:t>
            </a:r>
            <a:r>
              <a:rPr lang="it-IT" dirty="0"/>
              <a:t> and </a:t>
            </a:r>
            <a:r>
              <a:rPr lang="it-IT" dirty="0" err="1"/>
              <a:t>replaced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fibrous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. </a:t>
            </a:r>
          </a:p>
        </p:txBody>
      </p:sp>
      <p:pic>
        <p:nvPicPr>
          <p:cNvPr id="3" name="Immagine 2" descr="Schermata 2018-09-24 alle 12.11.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53" y="1470487"/>
            <a:ext cx="7436694" cy="48803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93910" y="1074509"/>
            <a:ext cx="269887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Lungs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a </a:t>
            </a:r>
            <a:r>
              <a:rPr lang="it-IT" sz="2000" dirty="0" err="1"/>
              <a:t>patient</a:t>
            </a:r>
            <a:r>
              <a:rPr lang="it-IT" sz="2000" dirty="0"/>
              <a:t> </a:t>
            </a:r>
            <a:r>
              <a:rPr lang="it-IT" sz="2000" dirty="0" err="1"/>
              <a:t>who</a:t>
            </a:r>
            <a:r>
              <a:rPr lang="it-IT" sz="2000" dirty="0"/>
              <a:t> </a:t>
            </a:r>
            <a:r>
              <a:rPr lang="it-IT" sz="2000" dirty="0" err="1"/>
              <a:t>died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cystic</a:t>
            </a:r>
            <a:r>
              <a:rPr lang="it-IT" sz="2000" dirty="0"/>
              <a:t> </a:t>
            </a:r>
            <a:r>
              <a:rPr lang="it-IT" sz="2000" dirty="0" err="1"/>
              <a:t>fibrosis</a:t>
            </a:r>
            <a:r>
              <a:rPr lang="it-IT" sz="2000" dirty="0"/>
              <a:t>. </a:t>
            </a:r>
            <a:r>
              <a:rPr lang="it-IT" sz="2000" dirty="0" err="1"/>
              <a:t>Extensive</a:t>
            </a:r>
            <a:r>
              <a:rPr lang="it-IT" sz="2000" dirty="0"/>
              <a:t> </a:t>
            </a:r>
            <a:r>
              <a:rPr lang="it-IT" sz="2000" dirty="0" err="1"/>
              <a:t>mucous</a:t>
            </a:r>
            <a:r>
              <a:rPr lang="it-IT" sz="2000" dirty="0"/>
              <a:t> </a:t>
            </a:r>
            <a:r>
              <a:rPr lang="it-IT" sz="2000" dirty="0" err="1"/>
              <a:t>plugging</a:t>
            </a:r>
            <a:r>
              <a:rPr lang="it-IT" sz="2000" dirty="0"/>
              <a:t> and </a:t>
            </a:r>
            <a:r>
              <a:rPr lang="it-IT" sz="2000" dirty="0" err="1"/>
              <a:t>dilation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tracheobronchial</a:t>
            </a:r>
            <a:r>
              <a:rPr lang="it-IT" sz="2000" dirty="0"/>
              <a:t> </a:t>
            </a:r>
            <a:r>
              <a:rPr lang="it-IT" sz="2000" dirty="0" err="1"/>
              <a:t>tree</a:t>
            </a:r>
            <a:r>
              <a:rPr lang="it-IT" sz="2000" dirty="0"/>
              <a:t> are </a:t>
            </a:r>
            <a:r>
              <a:rPr lang="it-IT" sz="2000" dirty="0" err="1"/>
              <a:t>apparent</a:t>
            </a:r>
            <a:r>
              <a:rPr lang="it-IT" sz="2000" dirty="0"/>
              <a:t>. The </a:t>
            </a:r>
            <a:r>
              <a:rPr lang="it-IT" sz="2000" dirty="0" err="1"/>
              <a:t>pulmonary</a:t>
            </a:r>
            <a:r>
              <a:rPr lang="it-IT" sz="2000" dirty="0"/>
              <a:t> </a:t>
            </a:r>
            <a:r>
              <a:rPr lang="it-IT" sz="2000" dirty="0" err="1"/>
              <a:t>parenchyma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consolidated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a </a:t>
            </a:r>
            <a:r>
              <a:rPr lang="it-IT" sz="2000" dirty="0" err="1"/>
              <a:t>combination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both</a:t>
            </a:r>
            <a:r>
              <a:rPr lang="it-IT" sz="2000" dirty="0"/>
              <a:t> </a:t>
            </a:r>
            <a:r>
              <a:rPr lang="it-IT" sz="2000" dirty="0" err="1"/>
              <a:t>secretions</a:t>
            </a:r>
            <a:r>
              <a:rPr lang="it-IT" sz="2000" dirty="0"/>
              <a:t> and pneumonia; the </a:t>
            </a:r>
            <a:r>
              <a:rPr lang="it-IT" sz="2000" dirty="0" err="1"/>
              <a:t>greenish</a:t>
            </a:r>
            <a:r>
              <a:rPr lang="it-IT" sz="2000" dirty="0"/>
              <a:t> </a:t>
            </a:r>
            <a:r>
              <a:rPr lang="it-IT" sz="2000" dirty="0" err="1"/>
              <a:t>discoloration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the </a:t>
            </a:r>
            <a:r>
              <a:rPr lang="it-IT" sz="2000" dirty="0" err="1"/>
              <a:t>product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Pseudomonas</a:t>
            </a:r>
            <a:r>
              <a:rPr lang="it-IT" sz="2000" dirty="0"/>
              <a:t> </a:t>
            </a:r>
            <a:r>
              <a:rPr lang="it-IT" sz="2000" dirty="0" err="1"/>
              <a:t>infections</a:t>
            </a:r>
            <a:r>
              <a:rPr lang="it-IT" dirty="0"/>
              <a:t>.</a:t>
            </a:r>
          </a:p>
        </p:txBody>
      </p:sp>
      <p:pic>
        <p:nvPicPr>
          <p:cNvPr id="3" name="Immagine 2" descr="Schermata 2018-09-24 alle 12.13.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594" y="521425"/>
            <a:ext cx="5193251" cy="581514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739F97E-6262-7549-AB58-4F89D0C59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374650"/>
            <a:ext cx="787400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25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4 alle 12.15.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4225"/>
            <a:ext cx="9144000" cy="274955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51467" y="786237"/>
            <a:ext cx="8315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phenylalanine</a:t>
            </a:r>
            <a:r>
              <a:rPr lang="it-IT" dirty="0"/>
              <a:t> </a:t>
            </a:r>
            <a:r>
              <a:rPr lang="it-IT" dirty="0" err="1"/>
              <a:t>hydroxylase</a:t>
            </a:r>
            <a:r>
              <a:rPr lang="it-IT" dirty="0"/>
              <a:t> system. NADH, </a:t>
            </a:r>
            <a:r>
              <a:rPr lang="it-IT" dirty="0" err="1"/>
              <a:t>Nicotinamide</a:t>
            </a:r>
            <a:r>
              <a:rPr lang="it-IT" dirty="0"/>
              <a:t> adenine </a:t>
            </a:r>
            <a:r>
              <a:rPr lang="it-IT" dirty="0" err="1"/>
              <a:t>dinucleotide</a:t>
            </a:r>
            <a:r>
              <a:rPr lang="it-IT" dirty="0"/>
              <a:t>, </a:t>
            </a:r>
            <a:r>
              <a:rPr lang="it-IT" dirty="0" err="1"/>
              <a:t>reduced</a:t>
            </a:r>
            <a:r>
              <a:rPr lang="it-IT" dirty="0"/>
              <a:t> </a:t>
            </a:r>
            <a:r>
              <a:rPr lang="it-IT" dirty="0" err="1"/>
              <a:t>form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B005AA5-1593-2944-8F17-7486A80ACA9D}"/>
              </a:ext>
            </a:extLst>
          </p:cNvPr>
          <p:cNvSpPr/>
          <p:nvPr/>
        </p:nvSpPr>
        <p:spPr>
          <a:xfrm>
            <a:off x="281354" y="5425432"/>
            <a:ext cx="8704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The </a:t>
            </a:r>
            <a:r>
              <a:rPr lang="it-IT" b="1" dirty="0" err="1"/>
              <a:t>biochemical</a:t>
            </a:r>
            <a:r>
              <a:rPr lang="it-IT" b="1" dirty="0"/>
              <a:t> </a:t>
            </a:r>
            <a:r>
              <a:rPr lang="it-IT" b="1" dirty="0" err="1"/>
              <a:t>abnormality</a:t>
            </a:r>
            <a:r>
              <a:rPr lang="it-IT" b="1" dirty="0"/>
              <a:t> in PKU </a:t>
            </a:r>
            <a:r>
              <a:rPr lang="it-IT" b="1" dirty="0" err="1"/>
              <a:t>is</a:t>
            </a:r>
            <a:r>
              <a:rPr lang="it-IT" b="1" dirty="0"/>
              <a:t> an </a:t>
            </a:r>
            <a:r>
              <a:rPr lang="it-IT" b="1" dirty="0" err="1"/>
              <a:t>inability</a:t>
            </a:r>
            <a:r>
              <a:rPr lang="it-IT" b="1" dirty="0"/>
              <a:t> to </a:t>
            </a:r>
            <a:r>
              <a:rPr lang="it-IT" b="1" dirty="0" err="1"/>
              <a:t>convert</a:t>
            </a:r>
            <a:r>
              <a:rPr lang="it-IT" b="1" dirty="0"/>
              <a:t> </a:t>
            </a:r>
            <a:r>
              <a:rPr lang="it-IT" b="1" dirty="0" err="1"/>
              <a:t>phenylalanine</a:t>
            </a:r>
            <a:r>
              <a:rPr lang="it-IT" b="1" dirty="0"/>
              <a:t> </a:t>
            </a:r>
            <a:r>
              <a:rPr lang="it-IT" b="1" dirty="0" err="1"/>
              <a:t>into</a:t>
            </a:r>
            <a:r>
              <a:rPr lang="it-IT" b="1" dirty="0"/>
              <a:t> </a:t>
            </a:r>
            <a:r>
              <a:rPr lang="it-IT" b="1" dirty="0" err="1"/>
              <a:t>tyrosine</a:t>
            </a:r>
            <a:r>
              <a:rPr lang="it-IT" dirty="0"/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4 alle 12.16.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150" y="-1"/>
            <a:ext cx="4895850" cy="685800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16523" y="445762"/>
            <a:ext cx="393162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Pathogenesis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lysosomal</a:t>
            </a:r>
            <a:r>
              <a:rPr lang="it-IT" sz="2400" b="1" dirty="0"/>
              <a:t> </a:t>
            </a:r>
            <a:r>
              <a:rPr lang="it-IT" sz="2400" b="1" dirty="0" err="1"/>
              <a:t>storage</a:t>
            </a:r>
            <a:r>
              <a:rPr lang="it-IT" sz="2400" b="1" dirty="0"/>
              <a:t> </a:t>
            </a:r>
            <a:r>
              <a:rPr lang="it-IT" sz="2400" b="1" dirty="0" err="1"/>
              <a:t>diseases</a:t>
            </a:r>
            <a:r>
              <a:rPr lang="it-IT" sz="2400" b="1" dirty="0"/>
              <a:t>.</a:t>
            </a:r>
            <a:r>
              <a:rPr lang="it-IT" sz="2400" dirty="0"/>
              <a:t> In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example</a:t>
            </a:r>
            <a:r>
              <a:rPr lang="it-IT" sz="2400" dirty="0"/>
              <a:t>, a </a:t>
            </a:r>
            <a:r>
              <a:rPr lang="it-IT" sz="2400" dirty="0" err="1"/>
              <a:t>complex</a:t>
            </a:r>
            <a:r>
              <a:rPr lang="it-IT" sz="2400" dirty="0"/>
              <a:t> </a:t>
            </a:r>
            <a:r>
              <a:rPr lang="it-IT" sz="2400" dirty="0" err="1"/>
              <a:t>substrate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normally</a:t>
            </a:r>
            <a:r>
              <a:rPr lang="it-IT" sz="2400" dirty="0"/>
              <a:t> </a:t>
            </a:r>
            <a:r>
              <a:rPr lang="it-IT" sz="2400" dirty="0" err="1"/>
              <a:t>degraded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a </a:t>
            </a:r>
            <a:r>
              <a:rPr lang="it-IT" sz="2400" dirty="0" err="1"/>
              <a:t>series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lysosomal</a:t>
            </a:r>
            <a:r>
              <a:rPr lang="it-IT" sz="2400" dirty="0"/>
              <a:t> </a:t>
            </a:r>
            <a:r>
              <a:rPr lang="it-IT" sz="2400" dirty="0" err="1"/>
              <a:t>enzymes</a:t>
            </a:r>
            <a:r>
              <a:rPr lang="it-IT" sz="2400" dirty="0"/>
              <a:t> </a:t>
            </a:r>
            <a:r>
              <a:rPr lang="it-IT" sz="2400" dirty="0" err="1"/>
              <a:t>into</a:t>
            </a:r>
            <a:r>
              <a:rPr lang="it-IT" sz="2400" dirty="0"/>
              <a:t> </a:t>
            </a:r>
            <a:r>
              <a:rPr lang="it-IT" sz="2400" dirty="0" err="1"/>
              <a:t>soluble</a:t>
            </a:r>
            <a:r>
              <a:rPr lang="it-IT" sz="2400" dirty="0"/>
              <a:t> end </a:t>
            </a:r>
            <a:r>
              <a:rPr lang="it-IT" sz="2400" dirty="0" err="1"/>
              <a:t>products</a:t>
            </a:r>
            <a:r>
              <a:rPr lang="it-IT" sz="2400" dirty="0"/>
              <a:t> ( A, </a:t>
            </a:r>
            <a:r>
              <a:rPr lang="it-IT" sz="2400" dirty="0" err="1"/>
              <a:t>B</a:t>
            </a:r>
            <a:r>
              <a:rPr lang="it-IT" sz="2400" dirty="0"/>
              <a:t> and </a:t>
            </a:r>
            <a:r>
              <a:rPr lang="it-IT" sz="2400" dirty="0" err="1"/>
              <a:t>C</a:t>
            </a:r>
            <a:r>
              <a:rPr lang="it-IT" sz="2400" dirty="0"/>
              <a:t>). </a:t>
            </a:r>
            <a:r>
              <a:rPr lang="it-IT" sz="2400" dirty="0" err="1"/>
              <a:t>If</a:t>
            </a:r>
            <a:r>
              <a:rPr lang="it-IT" sz="2400" dirty="0"/>
              <a:t> </a:t>
            </a:r>
            <a:r>
              <a:rPr lang="it-IT" sz="2400" dirty="0" err="1"/>
              <a:t>there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a </a:t>
            </a:r>
            <a:r>
              <a:rPr lang="it-IT" sz="2400" dirty="0" err="1"/>
              <a:t>deficiency</a:t>
            </a:r>
            <a:r>
              <a:rPr lang="it-IT" sz="2400" dirty="0"/>
              <a:t> or </a:t>
            </a:r>
            <a:r>
              <a:rPr lang="it-IT" sz="2400" dirty="0" err="1"/>
              <a:t>malfunction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one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enzymes</a:t>
            </a:r>
            <a:r>
              <a:rPr lang="it-IT" sz="2400" dirty="0"/>
              <a:t> (e.g., </a:t>
            </a:r>
            <a:r>
              <a:rPr lang="it-IT" sz="2400" dirty="0" err="1"/>
              <a:t>B</a:t>
            </a:r>
            <a:r>
              <a:rPr lang="it-IT" sz="2400" dirty="0"/>
              <a:t>), </a:t>
            </a:r>
            <a:r>
              <a:rPr lang="it-IT" sz="2400" dirty="0" err="1"/>
              <a:t>catabolism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incomplete, and </a:t>
            </a:r>
            <a:r>
              <a:rPr lang="it-IT" sz="2400" dirty="0" err="1"/>
              <a:t>insoluble</a:t>
            </a:r>
            <a:r>
              <a:rPr lang="it-IT" sz="2400" dirty="0"/>
              <a:t> </a:t>
            </a:r>
            <a:r>
              <a:rPr lang="it-IT" sz="2400" dirty="0" err="1"/>
              <a:t>intermediates</a:t>
            </a:r>
            <a:r>
              <a:rPr lang="it-IT" sz="2400" dirty="0"/>
              <a:t> accumulate in the </a:t>
            </a:r>
            <a:r>
              <a:rPr lang="it-IT" sz="2400" dirty="0" err="1"/>
              <a:t>lysosomes</a:t>
            </a:r>
            <a:r>
              <a:rPr lang="it-IT" sz="2400" dirty="0"/>
              <a:t>. In </a:t>
            </a:r>
            <a:r>
              <a:rPr lang="it-IT" sz="2400" dirty="0" err="1"/>
              <a:t>addition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primary</a:t>
            </a:r>
            <a:r>
              <a:rPr lang="it-IT" sz="2400" dirty="0"/>
              <a:t> </a:t>
            </a:r>
            <a:r>
              <a:rPr lang="it-IT" sz="2400" dirty="0" err="1"/>
              <a:t>storage</a:t>
            </a:r>
            <a:r>
              <a:rPr lang="it-IT" sz="2400" dirty="0"/>
              <a:t>, </a:t>
            </a:r>
            <a:r>
              <a:rPr lang="it-IT" sz="2400" dirty="0" err="1"/>
              <a:t>secondary</a:t>
            </a:r>
            <a:r>
              <a:rPr lang="it-IT" sz="2400" dirty="0"/>
              <a:t> </a:t>
            </a:r>
            <a:r>
              <a:rPr lang="it-IT" sz="2400" dirty="0" err="1"/>
              <a:t>storage</a:t>
            </a:r>
            <a:r>
              <a:rPr lang="it-IT" sz="2400" dirty="0"/>
              <a:t> and </a:t>
            </a:r>
            <a:r>
              <a:rPr lang="it-IT" sz="2400" dirty="0" err="1"/>
              <a:t>toxic</a:t>
            </a:r>
            <a:r>
              <a:rPr lang="it-IT" sz="2400" dirty="0"/>
              <a:t> </a:t>
            </a:r>
            <a:r>
              <a:rPr lang="it-IT" sz="2400" dirty="0" err="1"/>
              <a:t>effects</a:t>
            </a:r>
            <a:r>
              <a:rPr lang="it-IT" sz="2400" dirty="0"/>
              <a:t> </a:t>
            </a:r>
            <a:r>
              <a:rPr lang="it-IT" sz="2400" dirty="0" err="1"/>
              <a:t>result</a:t>
            </a:r>
            <a:r>
              <a:rPr lang="it-IT" sz="2400" dirty="0"/>
              <a:t> </a:t>
            </a:r>
            <a:r>
              <a:rPr lang="it-IT" sz="2400" dirty="0" err="1"/>
              <a:t>from</a:t>
            </a:r>
            <a:r>
              <a:rPr lang="it-IT" sz="2400" dirty="0"/>
              <a:t> </a:t>
            </a:r>
            <a:r>
              <a:rPr lang="it-IT" sz="2400" dirty="0" err="1"/>
              <a:t>defective</a:t>
            </a:r>
            <a:r>
              <a:rPr lang="it-IT" sz="2400" dirty="0"/>
              <a:t> </a:t>
            </a:r>
            <a:r>
              <a:rPr lang="it-IT" sz="2400" dirty="0" err="1"/>
              <a:t>autophagy</a:t>
            </a:r>
            <a:r>
              <a:rPr lang="it-IT" sz="2400" dirty="0"/>
              <a:t>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2E9D0DC-AD17-2844-A085-D214FCEDE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943" y="0"/>
            <a:ext cx="5310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20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6B8579C-84C0-DA49-AB04-A4A495F92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235" y="0"/>
            <a:ext cx="5045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49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4 alle 12.17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60" y="3020102"/>
            <a:ext cx="4172640" cy="2774516"/>
          </a:xfrm>
          <a:prstGeom prst="rect">
            <a:avLst/>
          </a:prstGeom>
        </p:spPr>
      </p:pic>
      <p:pic>
        <p:nvPicPr>
          <p:cNvPr id="3" name="Immagine 2" descr="Schermata 2018-09-24 alle 12.18.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354" y="3020103"/>
            <a:ext cx="3583749" cy="277451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41073" y="463402"/>
            <a:ext cx="75805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/>
              <a:t>Ganglion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in </a:t>
            </a:r>
            <a:r>
              <a:rPr lang="it-IT" sz="2400" b="1" dirty="0" err="1"/>
              <a:t>Tay-Sachs</a:t>
            </a:r>
            <a:r>
              <a:rPr lang="it-IT" sz="2400" b="1" dirty="0"/>
              <a:t> </a:t>
            </a:r>
            <a:r>
              <a:rPr lang="it-IT" sz="2400" b="1" dirty="0" err="1"/>
              <a:t>disease</a:t>
            </a:r>
            <a:r>
              <a:rPr lang="it-IT" sz="2400" dirty="0"/>
              <a:t>. (A) Under the light microscope, a </a:t>
            </a:r>
            <a:r>
              <a:rPr lang="it-IT" sz="2400" dirty="0" err="1"/>
              <a:t>large</a:t>
            </a:r>
            <a:r>
              <a:rPr lang="it-IT" sz="2400" dirty="0"/>
              <a:t> </a:t>
            </a:r>
            <a:r>
              <a:rPr lang="it-IT" sz="2400" dirty="0" err="1"/>
              <a:t>neuron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obvious</a:t>
            </a:r>
            <a:r>
              <a:rPr lang="it-IT" sz="2400" dirty="0"/>
              <a:t> </a:t>
            </a:r>
            <a:r>
              <a:rPr lang="it-IT" sz="2400" dirty="0" err="1"/>
              <a:t>lipid</a:t>
            </a:r>
            <a:r>
              <a:rPr lang="it-IT" sz="2400" dirty="0"/>
              <a:t> </a:t>
            </a:r>
            <a:r>
              <a:rPr lang="it-IT" sz="2400" dirty="0" err="1"/>
              <a:t>vacuolation</a:t>
            </a:r>
            <a:r>
              <a:rPr lang="it-IT" sz="2400" dirty="0"/>
              <a:t>. (</a:t>
            </a:r>
            <a:r>
              <a:rPr lang="it-IT" sz="2400" dirty="0" err="1"/>
              <a:t>B</a:t>
            </a:r>
            <a:r>
              <a:rPr lang="it-IT" sz="2400" dirty="0"/>
              <a:t>) A </a:t>
            </a:r>
            <a:r>
              <a:rPr lang="it-IT" sz="2400" dirty="0" err="1"/>
              <a:t>portion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a </a:t>
            </a:r>
            <a:r>
              <a:rPr lang="it-IT" sz="2400" dirty="0" err="1"/>
              <a:t>neuron</a:t>
            </a:r>
            <a:r>
              <a:rPr lang="it-IT" sz="2400" dirty="0"/>
              <a:t> under the electron microscope </a:t>
            </a:r>
            <a:r>
              <a:rPr lang="it-IT" sz="2400" dirty="0" err="1"/>
              <a:t>shows</a:t>
            </a:r>
            <a:r>
              <a:rPr lang="it-IT" sz="2400" dirty="0"/>
              <a:t> </a:t>
            </a:r>
            <a:r>
              <a:rPr lang="it-IT" sz="2400" dirty="0" err="1"/>
              <a:t>prominent</a:t>
            </a:r>
            <a:r>
              <a:rPr lang="it-IT" sz="2400" dirty="0"/>
              <a:t> </a:t>
            </a:r>
            <a:r>
              <a:rPr lang="it-IT" sz="2400" dirty="0" err="1"/>
              <a:t>lysosomes</a:t>
            </a:r>
            <a:r>
              <a:rPr lang="it-IT" sz="2400" dirty="0"/>
              <a:t> </a:t>
            </a:r>
            <a:r>
              <a:rPr lang="it-IT" sz="2400" dirty="0" err="1"/>
              <a:t>with</a:t>
            </a:r>
            <a:r>
              <a:rPr lang="it-IT" sz="2400" dirty="0"/>
              <a:t> </a:t>
            </a:r>
            <a:r>
              <a:rPr lang="it-IT" sz="2400" dirty="0" err="1"/>
              <a:t>whorled</a:t>
            </a:r>
            <a:r>
              <a:rPr lang="it-IT" sz="2400" dirty="0"/>
              <a:t> </a:t>
            </a:r>
            <a:r>
              <a:rPr lang="it-IT" sz="2400" dirty="0" err="1"/>
              <a:t>configurations</a:t>
            </a:r>
            <a:r>
              <a:rPr lang="it-IT" sz="2400" dirty="0"/>
              <a:t> just </a:t>
            </a:r>
            <a:r>
              <a:rPr lang="it-IT" sz="2400" dirty="0" err="1"/>
              <a:t>below</a:t>
            </a:r>
            <a:r>
              <a:rPr lang="it-IT" sz="2400" dirty="0"/>
              <a:t> part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nucleus</a:t>
            </a:r>
            <a:r>
              <a:rPr lang="it-IT" sz="2400" dirty="0"/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05438" y="458670"/>
            <a:ext cx="83331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Niemann-Pick</a:t>
            </a:r>
            <a:r>
              <a:rPr lang="it-IT" sz="2000" b="1" dirty="0"/>
              <a:t> </a:t>
            </a:r>
            <a:r>
              <a:rPr lang="it-IT" sz="2000" b="1" dirty="0" err="1"/>
              <a:t>disease</a:t>
            </a:r>
            <a:r>
              <a:rPr lang="it-IT" sz="2000" b="1" dirty="0"/>
              <a:t> </a:t>
            </a:r>
            <a:r>
              <a:rPr lang="it-IT" sz="2000" dirty="0"/>
              <a:t>in </a:t>
            </a:r>
            <a:r>
              <a:rPr lang="it-IT" sz="2000" dirty="0" err="1"/>
              <a:t>liver</a:t>
            </a:r>
            <a:r>
              <a:rPr lang="it-IT" sz="2000" dirty="0"/>
              <a:t>. The </a:t>
            </a:r>
            <a:r>
              <a:rPr lang="it-IT" sz="2000" dirty="0" err="1"/>
              <a:t>hepatocytes</a:t>
            </a:r>
            <a:r>
              <a:rPr lang="it-IT" sz="2000" dirty="0"/>
              <a:t> and </a:t>
            </a:r>
            <a:r>
              <a:rPr lang="it-IT" sz="2000" dirty="0" err="1"/>
              <a:t>Kupffer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a </a:t>
            </a:r>
            <a:r>
              <a:rPr lang="it-IT" sz="2000" dirty="0" err="1"/>
              <a:t>foamy</a:t>
            </a:r>
            <a:r>
              <a:rPr lang="it-IT" sz="2000" dirty="0"/>
              <a:t>, </a:t>
            </a:r>
            <a:r>
              <a:rPr lang="it-IT" sz="2000" dirty="0" err="1"/>
              <a:t>vacuolated</a:t>
            </a:r>
            <a:r>
              <a:rPr lang="it-IT" sz="2000" dirty="0"/>
              <a:t> </a:t>
            </a:r>
            <a:r>
              <a:rPr lang="it-IT" sz="2000" dirty="0" err="1"/>
              <a:t>appearance</a:t>
            </a:r>
            <a:r>
              <a:rPr lang="it-IT" sz="2000" dirty="0"/>
              <a:t> </a:t>
            </a:r>
            <a:r>
              <a:rPr lang="it-IT" sz="2000" dirty="0" err="1"/>
              <a:t>resulting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deposition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lipids</a:t>
            </a:r>
            <a:endParaRPr lang="it-IT" sz="2000" dirty="0"/>
          </a:p>
        </p:txBody>
      </p:sp>
      <p:pic>
        <p:nvPicPr>
          <p:cNvPr id="3" name="Immagine 2" descr="Schermata 2018-09-24 alle 12.20.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514" y="1499499"/>
            <a:ext cx="7174972" cy="47135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9C879D4-DDBD-2E40-A24B-FA28DA79A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1757"/>
            <a:ext cx="9144000" cy="493448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EB485FE-10B5-5140-AF46-DCD672600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5287"/>
            <a:ext cx="9144000" cy="504742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F965CF2-E20B-B04F-93D4-CAD014D07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2018"/>
            <a:ext cx="9144000" cy="455396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66325EB-1EB9-EE4D-8B19-F86E30C87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9524"/>
            <a:ext cx="9144000" cy="53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7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1074" y="843013"/>
            <a:ext cx="85376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Gaucher</a:t>
            </a:r>
            <a:r>
              <a:rPr lang="it-IT" sz="2400" b="1" dirty="0"/>
              <a:t> </a:t>
            </a:r>
            <a:r>
              <a:rPr lang="it-IT" sz="2400" b="1" dirty="0" err="1"/>
              <a:t>disease</a:t>
            </a:r>
            <a:r>
              <a:rPr lang="it-IT" sz="2400" b="1" dirty="0"/>
              <a:t> </a:t>
            </a:r>
            <a:r>
              <a:rPr lang="it-IT" sz="2400" dirty="0" err="1"/>
              <a:t>involving</a:t>
            </a:r>
            <a:r>
              <a:rPr lang="it-IT" sz="2400" dirty="0"/>
              <a:t> the </a:t>
            </a:r>
            <a:r>
              <a:rPr lang="it-IT" sz="2400" dirty="0" err="1"/>
              <a:t>bone</a:t>
            </a:r>
            <a:r>
              <a:rPr lang="it-IT" sz="2400" dirty="0"/>
              <a:t> </a:t>
            </a:r>
            <a:r>
              <a:rPr lang="it-IT" sz="2400" dirty="0" err="1"/>
              <a:t>marrow</a:t>
            </a:r>
            <a:r>
              <a:rPr lang="it-IT" sz="2400" dirty="0"/>
              <a:t>. (A) </a:t>
            </a:r>
            <a:r>
              <a:rPr lang="it-IT" sz="2400" dirty="0" err="1"/>
              <a:t>Gaucher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with</a:t>
            </a:r>
            <a:r>
              <a:rPr lang="it-IT" sz="2400" dirty="0"/>
              <a:t> </a:t>
            </a:r>
            <a:r>
              <a:rPr lang="it-IT" sz="2400" dirty="0" err="1"/>
              <a:t>abundant</a:t>
            </a:r>
            <a:r>
              <a:rPr lang="it-IT" sz="2400" dirty="0"/>
              <a:t> </a:t>
            </a:r>
            <a:r>
              <a:rPr lang="it-IT" sz="2400" dirty="0" err="1"/>
              <a:t>lipid-laden</a:t>
            </a:r>
            <a:r>
              <a:rPr lang="it-IT" sz="2400" dirty="0"/>
              <a:t> “</a:t>
            </a:r>
            <a:r>
              <a:rPr lang="it-IT" sz="2400" dirty="0" err="1"/>
              <a:t>wrinkled</a:t>
            </a:r>
            <a:r>
              <a:rPr lang="it-IT" sz="2400" dirty="0"/>
              <a:t>” </a:t>
            </a:r>
            <a:r>
              <a:rPr lang="it-IT" sz="2400" dirty="0" err="1"/>
              <a:t>cytoplasm</a:t>
            </a:r>
            <a:r>
              <a:rPr lang="it-IT" sz="2400" dirty="0"/>
              <a:t>. (</a:t>
            </a:r>
            <a:r>
              <a:rPr lang="it-IT" sz="2400" dirty="0" err="1"/>
              <a:t>B</a:t>
            </a:r>
            <a:r>
              <a:rPr lang="it-IT" sz="2400" dirty="0"/>
              <a:t>) Electron </a:t>
            </a:r>
            <a:r>
              <a:rPr lang="it-IT" sz="2400" dirty="0" err="1"/>
              <a:t>micrograph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Gaucher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with</a:t>
            </a:r>
            <a:r>
              <a:rPr lang="it-IT" sz="2400" dirty="0"/>
              <a:t> </a:t>
            </a:r>
            <a:r>
              <a:rPr lang="it-IT" sz="2400" dirty="0" err="1"/>
              <a:t>elongated</a:t>
            </a:r>
            <a:r>
              <a:rPr lang="it-IT" sz="2400" dirty="0"/>
              <a:t> </a:t>
            </a:r>
            <a:r>
              <a:rPr lang="it-IT" sz="2400" dirty="0" err="1"/>
              <a:t>distended</a:t>
            </a:r>
            <a:r>
              <a:rPr lang="it-IT" sz="2400" dirty="0"/>
              <a:t> </a:t>
            </a:r>
            <a:r>
              <a:rPr lang="it-IT" sz="2400" dirty="0" err="1"/>
              <a:t>lysosomes</a:t>
            </a:r>
            <a:r>
              <a:rPr lang="it-IT" sz="2400" dirty="0"/>
              <a:t>. </a:t>
            </a:r>
          </a:p>
        </p:txBody>
      </p:sp>
      <p:pic>
        <p:nvPicPr>
          <p:cNvPr id="3" name="Immagine 2" descr="Schermata 2018-09-24 alle 12.21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83" y="2769662"/>
            <a:ext cx="4316708" cy="2933263"/>
          </a:xfrm>
          <a:prstGeom prst="rect">
            <a:avLst/>
          </a:prstGeom>
        </p:spPr>
      </p:pic>
      <p:pic>
        <p:nvPicPr>
          <p:cNvPr id="4" name="Immagine 3" descr="Schermata 2018-09-24 alle 12.21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293" y="2769662"/>
            <a:ext cx="3960524" cy="293326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4 alle 12.24.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0" y="0"/>
            <a:ext cx="4445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04552" y="859029"/>
            <a:ext cx="37333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(Top) A </a:t>
            </a:r>
            <a:r>
              <a:rPr lang="it-IT" sz="2400" dirty="0" err="1"/>
              <a:t>simplified</a:t>
            </a:r>
            <a:r>
              <a:rPr lang="it-IT" sz="2400" dirty="0"/>
              <a:t> </a:t>
            </a:r>
            <a:r>
              <a:rPr lang="it-IT" sz="2400" dirty="0" err="1"/>
              <a:t>scheme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normal</a:t>
            </a:r>
            <a:r>
              <a:rPr lang="it-IT" sz="2400" dirty="0"/>
              <a:t> </a:t>
            </a:r>
            <a:r>
              <a:rPr lang="it-IT" sz="2400" dirty="0" err="1"/>
              <a:t>glycogen</a:t>
            </a:r>
            <a:r>
              <a:rPr lang="it-IT" sz="2400" dirty="0"/>
              <a:t> </a:t>
            </a:r>
            <a:r>
              <a:rPr lang="it-IT" sz="2400" dirty="0" err="1"/>
              <a:t>metabolism</a:t>
            </a:r>
            <a:r>
              <a:rPr lang="it-IT" sz="2400" dirty="0"/>
              <a:t> in the </a:t>
            </a:r>
            <a:r>
              <a:rPr lang="it-IT" sz="2400" dirty="0" err="1"/>
              <a:t>liver</a:t>
            </a:r>
            <a:r>
              <a:rPr lang="it-IT" sz="2400" dirty="0"/>
              <a:t> and </a:t>
            </a:r>
            <a:r>
              <a:rPr lang="it-IT" sz="2400" dirty="0" err="1"/>
              <a:t>skeletal</a:t>
            </a:r>
            <a:r>
              <a:rPr lang="it-IT" sz="2400" dirty="0"/>
              <a:t> </a:t>
            </a:r>
            <a:r>
              <a:rPr lang="it-IT" sz="2400" dirty="0" err="1"/>
              <a:t>muscles</a:t>
            </a:r>
            <a:r>
              <a:rPr lang="it-IT" sz="2400" dirty="0"/>
              <a:t>. (Middle) The </a:t>
            </a:r>
            <a:r>
              <a:rPr lang="it-IT" sz="2400" dirty="0" err="1"/>
              <a:t>effects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an</a:t>
            </a:r>
            <a:r>
              <a:rPr lang="it-IT" sz="2400" dirty="0"/>
              <a:t> </a:t>
            </a:r>
            <a:r>
              <a:rPr lang="it-IT" sz="2400" dirty="0" err="1"/>
              <a:t>inherited</a:t>
            </a:r>
            <a:r>
              <a:rPr lang="it-IT" sz="2400" dirty="0"/>
              <a:t> </a:t>
            </a:r>
            <a:r>
              <a:rPr lang="it-IT" sz="2400" dirty="0" err="1"/>
              <a:t>deficiency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hepatic</a:t>
            </a:r>
            <a:r>
              <a:rPr lang="it-IT" sz="2400" dirty="0"/>
              <a:t> </a:t>
            </a:r>
            <a:r>
              <a:rPr lang="it-IT" sz="2400" dirty="0" err="1"/>
              <a:t>enzymes</a:t>
            </a:r>
            <a:r>
              <a:rPr lang="it-IT" sz="2400" dirty="0"/>
              <a:t> </a:t>
            </a:r>
            <a:r>
              <a:rPr lang="it-IT" sz="2400" dirty="0" err="1"/>
              <a:t>involved</a:t>
            </a:r>
            <a:r>
              <a:rPr lang="it-IT" sz="2400" dirty="0"/>
              <a:t> in </a:t>
            </a:r>
            <a:r>
              <a:rPr lang="it-IT" sz="2400" dirty="0" err="1"/>
              <a:t>glycogen</a:t>
            </a:r>
            <a:r>
              <a:rPr lang="it-IT" sz="2400" dirty="0"/>
              <a:t> </a:t>
            </a:r>
            <a:r>
              <a:rPr lang="it-IT" sz="2400" dirty="0" err="1"/>
              <a:t>metabolism</a:t>
            </a:r>
            <a:r>
              <a:rPr lang="it-IT" sz="2400" dirty="0"/>
              <a:t>. (</a:t>
            </a:r>
            <a:r>
              <a:rPr lang="it-IT" sz="2400" dirty="0" err="1"/>
              <a:t>Bottom</a:t>
            </a:r>
            <a:r>
              <a:rPr lang="it-IT" sz="2400" dirty="0"/>
              <a:t>) The </a:t>
            </a:r>
            <a:r>
              <a:rPr lang="it-IT" sz="2400" dirty="0" err="1"/>
              <a:t>consequences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a </a:t>
            </a:r>
            <a:r>
              <a:rPr lang="it-IT" sz="2400" dirty="0" err="1"/>
              <a:t>genetic</a:t>
            </a:r>
            <a:r>
              <a:rPr lang="it-IT" sz="2400" dirty="0"/>
              <a:t> </a:t>
            </a:r>
            <a:r>
              <a:rPr lang="it-IT" sz="2400" dirty="0" err="1"/>
              <a:t>deficiency</a:t>
            </a:r>
            <a:r>
              <a:rPr lang="it-IT" sz="2400" dirty="0"/>
              <a:t> in the </a:t>
            </a:r>
            <a:r>
              <a:rPr lang="it-IT" sz="2400" dirty="0" err="1"/>
              <a:t>enzymes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metabolize</a:t>
            </a:r>
            <a:r>
              <a:rPr lang="it-IT" sz="2400" dirty="0"/>
              <a:t> </a:t>
            </a:r>
            <a:r>
              <a:rPr lang="it-IT" sz="2400" dirty="0" err="1"/>
              <a:t>glycogen</a:t>
            </a:r>
            <a:r>
              <a:rPr lang="it-IT" sz="2400" dirty="0"/>
              <a:t> in </a:t>
            </a:r>
            <a:r>
              <a:rPr lang="it-IT" sz="2400" dirty="0" err="1"/>
              <a:t>skeletal</a:t>
            </a:r>
            <a:r>
              <a:rPr lang="it-IT" sz="2400" dirty="0"/>
              <a:t> </a:t>
            </a:r>
            <a:r>
              <a:rPr lang="it-IT" sz="2400" dirty="0" err="1"/>
              <a:t>muscles</a:t>
            </a:r>
            <a:r>
              <a:rPr lang="it-IT" sz="2400" dirty="0"/>
              <a:t>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3AC8219-A2B2-444C-BD42-8A09341CB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697" y="0"/>
            <a:ext cx="4846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29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1A69436-AD77-6145-97CE-64591BBDA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285" y="0"/>
            <a:ext cx="5377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41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4 alle 12.26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4800"/>
            <a:ext cx="9144000" cy="52832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23078" y="323165"/>
            <a:ext cx="82978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G-banded</a:t>
            </a:r>
            <a:r>
              <a:rPr lang="it-IT" sz="2000" dirty="0"/>
              <a:t> </a:t>
            </a:r>
            <a:r>
              <a:rPr lang="it-IT" sz="2000" dirty="0" err="1"/>
              <a:t>karyotype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a </a:t>
            </a:r>
            <a:r>
              <a:rPr lang="it-IT" sz="2000" dirty="0" err="1"/>
              <a:t>normal</a:t>
            </a:r>
            <a:r>
              <a:rPr lang="it-IT" sz="2000" dirty="0"/>
              <a:t> male (46,XY).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shown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the </a:t>
            </a:r>
            <a:r>
              <a:rPr lang="it-IT" sz="2000" dirty="0" err="1"/>
              <a:t>banding</a:t>
            </a:r>
            <a:r>
              <a:rPr lang="it-IT" sz="2000" dirty="0"/>
              <a:t> pattern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X-chromosome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nomenclature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arms</a:t>
            </a:r>
            <a:r>
              <a:rPr lang="it-IT" sz="2000" dirty="0"/>
              <a:t>, </a:t>
            </a:r>
            <a:r>
              <a:rPr lang="it-IT" sz="2000" dirty="0" err="1"/>
              <a:t>regions</a:t>
            </a:r>
            <a:r>
              <a:rPr lang="it-IT" sz="2000" dirty="0"/>
              <a:t>, </a:t>
            </a:r>
            <a:r>
              <a:rPr lang="it-IT" sz="2000" dirty="0" err="1"/>
              <a:t>bands</a:t>
            </a:r>
            <a:r>
              <a:rPr lang="it-IT" sz="2000" dirty="0"/>
              <a:t>, and </a:t>
            </a:r>
            <a:r>
              <a:rPr lang="it-IT" sz="2000" dirty="0" err="1"/>
              <a:t>subbands</a:t>
            </a:r>
            <a:r>
              <a:rPr lang="it-IT" sz="2000" dirty="0"/>
              <a:t>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4 alle 12.27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46" y="970264"/>
            <a:ext cx="8792907" cy="5605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ttangolo 2"/>
          <p:cNvSpPr/>
          <p:nvPr/>
        </p:nvSpPr>
        <p:spPr>
          <a:xfrm>
            <a:off x="1981086" y="317541"/>
            <a:ext cx="5181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/>
              <a:t>Types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chromosomal</a:t>
            </a:r>
            <a:r>
              <a:rPr lang="it-IT" sz="2400" dirty="0"/>
              <a:t> </a:t>
            </a:r>
            <a:r>
              <a:rPr lang="it-IT" sz="2400" dirty="0" err="1"/>
              <a:t>rearrangements</a:t>
            </a:r>
            <a:r>
              <a:rPr lang="it-IT" sz="2400" dirty="0"/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4 alle 12.29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0"/>
            <a:ext cx="53816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4 alle 12.37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075" y="0"/>
            <a:ext cx="38798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4 alle 12.38.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009" y="1999850"/>
            <a:ext cx="6891981" cy="453961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94363" y="254326"/>
            <a:ext cx="85552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 Fragile </a:t>
            </a:r>
            <a:r>
              <a:rPr lang="it-IT" dirty="0" err="1"/>
              <a:t>X</a:t>
            </a:r>
            <a:r>
              <a:rPr lang="it-IT" dirty="0"/>
              <a:t> pedigree. </a:t>
            </a:r>
            <a:r>
              <a:rPr lang="it-IT" dirty="0" err="1"/>
              <a:t>X</a:t>
            </a:r>
            <a:r>
              <a:rPr lang="it-IT" dirty="0"/>
              <a:t> and </a:t>
            </a:r>
            <a:r>
              <a:rPr lang="it-IT" dirty="0" err="1"/>
              <a:t>Y</a:t>
            </a:r>
            <a:r>
              <a:rPr lang="it-IT" dirty="0"/>
              <a:t> </a:t>
            </a:r>
            <a:r>
              <a:rPr lang="it-IT" dirty="0" err="1"/>
              <a:t>chromosomes</a:t>
            </a:r>
            <a:r>
              <a:rPr lang="it-IT" dirty="0"/>
              <a:t> are </a:t>
            </a:r>
            <a:r>
              <a:rPr lang="it-IT" dirty="0" err="1"/>
              <a:t>shown</a:t>
            </a:r>
            <a:r>
              <a:rPr lang="it-IT" dirty="0"/>
              <a:t>. Note </a:t>
            </a:r>
            <a:r>
              <a:rPr lang="it-IT" dirty="0" err="1"/>
              <a:t>that</a:t>
            </a:r>
            <a:r>
              <a:rPr lang="it-IT" dirty="0"/>
              <a:t> in the first generation,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sons</a:t>
            </a:r>
            <a:r>
              <a:rPr lang="it-IT" dirty="0"/>
              <a:t> are </a:t>
            </a:r>
            <a:r>
              <a:rPr lang="it-IT" dirty="0" err="1"/>
              <a:t>normal</a:t>
            </a:r>
            <a:r>
              <a:rPr lang="it-IT" dirty="0"/>
              <a:t> and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females</a:t>
            </a:r>
            <a:r>
              <a:rPr lang="it-IT" dirty="0"/>
              <a:t> are </a:t>
            </a:r>
            <a:r>
              <a:rPr lang="it-IT" dirty="0" err="1"/>
              <a:t>carriers</a:t>
            </a:r>
            <a:r>
              <a:rPr lang="it-IT" dirty="0"/>
              <a:t> (</a:t>
            </a:r>
            <a:r>
              <a:rPr lang="it-IT" dirty="0" err="1"/>
              <a:t>harbor</a:t>
            </a:r>
            <a:r>
              <a:rPr lang="it-IT" dirty="0"/>
              <a:t> a </a:t>
            </a:r>
            <a:r>
              <a:rPr lang="it-IT" dirty="0" err="1"/>
              <a:t>premutation</a:t>
            </a:r>
            <a:r>
              <a:rPr lang="it-IT" dirty="0"/>
              <a:t>).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oogenesis</a:t>
            </a:r>
            <a:r>
              <a:rPr lang="it-IT" dirty="0"/>
              <a:t> in the </a:t>
            </a:r>
            <a:r>
              <a:rPr lang="it-IT" dirty="0" err="1"/>
              <a:t>carrier</a:t>
            </a:r>
            <a:r>
              <a:rPr lang="it-IT" dirty="0"/>
              <a:t> </a:t>
            </a:r>
            <a:r>
              <a:rPr lang="it-IT" dirty="0" err="1"/>
              <a:t>female</a:t>
            </a:r>
            <a:r>
              <a:rPr lang="it-IT" dirty="0"/>
              <a:t>, </a:t>
            </a:r>
            <a:r>
              <a:rPr lang="it-IT" dirty="0" err="1"/>
              <a:t>premutation</a:t>
            </a:r>
            <a:r>
              <a:rPr lang="it-IT" dirty="0"/>
              <a:t> </a:t>
            </a:r>
            <a:r>
              <a:rPr lang="it-IT" dirty="0" err="1"/>
              <a:t>expands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full </a:t>
            </a:r>
            <a:r>
              <a:rPr lang="it-IT" dirty="0" err="1"/>
              <a:t>mutation</a:t>
            </a:r>
            <a:r>
              <a:rPr lang="it-IT" dirty="0"/>
              <a:t>; </a:t>
            </a:r>
            <a:r>
              <a:rPr lang="it-IT" dirty="0" err="1"/>
              <a:t>hence</a:t>
            </a:r>
            <a:r>
              <a:rPr lang="it-IT" dirty="0"/>
              <a:t>, in the </a:t>
            </a:r>
            <a:r>
              <a:rPr lang="it-IT" dirty="0" err="1"/>
              <a:t>next</a:t>
            </a:r>
            <a:r>
              <a:rPr lang="it-IT" dirty="0"/>
              <a:t> generation,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males</a:t>
            </a:r>
            <a:r>
              <a:rPr lang="it-IT" dirty="0"/>
              <a:t> </a:t>
            </a:r>
            <a:r>
              <a:rPr lang="it-IT" dirty="0" err="1"/>
              <a:t>who</a:t>
            </a:r>
            <a:r>
              <a:rPr lang="it-IT" dirty="0"/>
              <a:t> </a:t>
            </a:r>
            <a:r>
              <a:rPr lang="it-IT" dirty="0" err="1"/>
              <a:t>inherit</a:t>
            </a:r>
            <a:r>
              <a:rPr lang="it-IT" dirty="0"/>
              <a:t> the </a:t>
            </a:r>
            <a:r>
              <a:rPr lang="it-IT" dirty="0" err="1"/>
              <a:t>X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full </a:t>
            </a:r>
            <a:r>
              <a:rPr lang="it-IT" dirty="0" err="1"/>
              <a:t>mutation</a:t>
            </a:r>
            <a:r>
              <a:rPr lang="it-IT" dirty="0"/>
              <a:t> are </a:t>
            </a:r>
            <a:r>
              <a:rPr lang="it-IT" dirty="0" err="1"/>
              <a:t>affected</a:t>
            </a:r>
            <a:r>
              <a:rPr lang="it-IT" dirty="0"/>
              <a:t>. </a:t>
            </a:r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only</a:t>
            </a:r>
            <a:r>
              <a:rPr lang="it-IT" dirty="0"/>
              <a:t> 50%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females</a:t>
            </a:r>
            <a:r>
              <a:rPr lang="it-IT" dirty="0"/>
              <a:t> </a:t>
            </a:r>
            <a:r>
              <a:rPr lang="it-IT" dirty="0" err="1"/>
              <a:t>who</a:t>
            </a:r>
            <a:r>
              <a:rPr lang="it-IT" dirty="0"/>
              <a:t> </a:t>
            </a:r>
            <a:r>
              <a:rPr lang="it-IT" dirty="0" err="1"/>
              <a:t>inherit</a:t>
            </a:r>
            <a:r>
              <a:rPr lang="it-IT" dirty="0"/>
              <a:t> the full </a:t>
            </a:r>
            <a:r>
              <a:rPr lang="it-IT" dirty="0" err="1"/>
              <a:t>mutation</a:t>
            </a:r>
            <a:r>
              <a:rPr lang="it-IT" dirty="0"/>
              <a:t> are </a:t>
            </a:r>
            <a:r>
              <a:rPr lang="it-IT" dirty="0" err="1"/>
              <a:t>affected</a:t>
            </a:r>
            <a:r>
              <a:rPr lang="it-IT" dirty="0"/>
              <a:t>, and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mildly</a:t>
            </a:r>
            <a:r>
              <a:rPr lang="it-IT" dirty="0"/>
              <a:t>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4 alle 12.40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75" y="689661"/>
            <a:ext cx="5899724" cy="547867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428070" y="1074509"/>
            <a:ext cx="247999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A </a:t>
            </a:r>
            <a:r>
              <a:rPr lang="it-IT" sz="2000" dirty="0" err="1"/>
              <a:t>model</a:t>
            </a:r>
            <a:r>
              <a:rPr lang="it-IT" sz="2000" dirty="0"/>
              <a:t> </a:t>
            </a:r>
            <a:r>
              <a:rPr lang="it-IT" sz="2000" dirty="0" err="1"/>
              <a:t>for</a:t>
            </a:r>
            <a:r>
              <a:rPr lang="it-IT" sz="2000" dirty="0"/>
              <a:t> the </a:t>
            </a:r>
            <a:r>
              <a:rPr lang="it-IT" sz="2000" dirty="0" err="1"/>
              <a:t>action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familial</a:t>
            </a:r>
            <a:r>
              <a:rPr lang="it-IT" sz="2000" dirty="0"/>
              <a:t> </a:t>
            </a:r>
            <a:r>
              <a:rPr lang="it-IT" sz="2000" dirty="0" err="1"/>
              <a:t>mental</a:t>
            </a:r>
            <a:r>
              <a:rPr lang="it-IT" sz="2000" dirty="0"/>
              <a:t> </a:t>
            </a:r>
            <a:r>
              <a:rPr lang="it-IT" sz="2000" dirty="0" err="1"/>
              <a:t>retardation</a:t>
            </a:r>
            <a:r>
              <a:rPr lang="it-IT" sz="2000" dirty="0"/>
              <a:t> </a:t>
            </a:r>
            <a:r>
              <a:rPr lang="it-IT" sz="2000" dirty="0" err="1"/>
              <a:t>protein</a:t>
            </a:r>
            <a:r>
              <a:rPr lang="it-IT" sz="2000" dirty="0"/>
              <a:t> (FMRP) in </a:t>
            </a:r>
            <a:r>
              <a:rPr lang="it-IT" sz="2000" dirty="0" err="1"/>
              <a:t>neurons</a:t>
            </a:r>
            <a:r>
              <a:rPr lang="it-IT" sz="2000" dirty="0"/>
              <a:t>. FMRP </a:t>
            </a:r>
            <a:r>
              <a:rPr lang="it-IT" sz="2000" dirty="0" err="1"/>
              <a:t>plays</a:t>
            </a:r>
            <a:r>
              <a:rPr lang="it-IT" sz="2000" dirty="0"/>
              <a:t> a </a:t>
            </a:r>
            <a:r>
              <a:rPr lang="it-IT" sz="2000" dirty="0" err="1"/>
              <a:t>critical</a:t>
            </a:r>
            <a:r>
              <a:rPr lang="it-IT" sz="2000" dirty="0"/>
              <a:t> </a:t>
            </a:r>
            <a:r>
              <a:rPr lang="it-IT" sz="2000" dirty="0" err="1"/>
              <a:t>role</a:t>
            </a:r>
            <a:r>
              <a:rPr lang="it-IT" sz="2000" dirty="0"/>
              <a:t> in </a:t>
            </a:r>
            <a:r>
              <a:rPr lang="it-IT" sz="2000" dirty="0" err="1"/>
              <a:t>regulating</a:t>
            </a:r>
            <a:r>
              <a:rPr lang="it-IT" sz="2000" dirty="0"/>
              <a:t> the </a:t>
            </a:r>
            <a:r>
              <a:rPr lang="it-IT" sz="2000" dirty="0" err="1"/>
              <a:t>translation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axonal</a:t>
            </a:r>
            <a:r>
              <a:rPr lang="it-IT" sz="2000" dirty="0"/>
              <a:t> </a:t>
            </a:r>
            <a:r>
              <a:rPr lang="it-IT" sz="2000" dirty="0" err="1"/>
              <a:t>proteins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bound</a:t>
            </a:r>
            <a:r>
              <a:rPr lang="it-IT" sz="2000" dirty="0"/>
              <a:t> </a:t>
            </a:r>
            <a:r>
              <a:rPr lang="it-IT" sz="2000" dirty="0" err="1"/>
              <a:t>RNAs</a:t>
            </a:r>
            <a:r>
              <a:rPr lang="it-IT" sz="2000" dirty="0"/>
              <a:t>.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locally</a:t>
            </a:r>
            <a:r>
              <a:rPr lang="it-IT" sz="2000" dirty="0"/>
              <a:t> </a:t>
            </a:r>
            <a:r>
              <a:rPr lang="it-IT" sz="2000" dirty="0" err="1"/>
              <a:t>produced</a:t>
            </a:r>
            <a:r>
              <a:rPr lang="it-IT" sz="2000" dirty="0"/>
              <a:t> </a:t>
            </a:r>
            <a:r>
              <a:rPr lang="it-IT" sz="2000" dirty="0" err="1"/>
              <a:t>proteins</a:t>
            </a:r>
            <a:r>
              <a:rPr lang="it-IT" sz="2000" dirty="0"/>
              <a:t>, in turn, play diverse </a:t>
            </a:r>
            <a:r>
              <a:rPr lang="it-IT" sz="2000" dirty="0" err="1"/>
              <a:t>roles</a:t>
            </a:r>
            <a:r>
              <a:rPr lang="it-IT" sz="2000" dirty="0"/>
              <a:t> in the </a:t>
            </a:r>
            <a:r>
              <a:rPr lang="it-IT" sz="2000" dirty="0" err="1"/>
              <a:t>microenvironment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synapse</a:t>
            </a:r>
            <a:r>
              <a:rPr lang="it-IT" sz="2000" dirty="0"/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791F5E9-CDDF-4D42-9144-405C2BA58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4761"/>
            <a:ext cx="9144000" cy="486847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05E9A64-D83B-E14B-A934-4753D9CCA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3422"/>
            <a:ext cx="9144000" cy="489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7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20096" y="493952"/>
            <a:ext cx="81038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Sites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expansion</a:t>
            </a:r>
            <a:r>
              <a:rPr lang="it-IT" sz="2000" dirty="0"/>
              <a:t> and the </a:t>
            </a:r>
            <a:r>
              <a:rPr lang="it-IT" sz="2000" dirty="0" err="1"/>
              <a:t>affected</a:t>
            </a:r>
            <a:r>
              <a:rPr lang="it-IT" sz="2000" dirty="0"/>
              <a:t> </a:t>
            </a:r>
            <a:r>
              <a:rPr lang="it-IT" sz="2000" dirty="0" err="1"/>
              <a:t>sequence</a:t>
            </a:r>
            <a:r>
              <a:rPr lang="it-IT" sz="2000" dirty="0"/>
              <a:t> in </a:t>
            </a:r>
            <a:r>
              <a:rPr lang="it-IT" sz="2000" dirty="0" err="1"/>
              <a:t>selected</a:t>
            </a:r>
            <a:r>
              <a:rPr lang="it-IT" sz="2000" dirty="0"/>
              <a:t> </a:t>
            </a:r>
            <a:r>
              <a:rPr lang="it-IT" sz="2000" dirty="0" err="1"/>
              <a:t>diseases</a:t>
            </a:r>
            <a:r>
              <a:rPr lang="it-IT" sz="2000" dirty="0"/>
              <a:t> </a:t>
            </a:r>
            <a:r>
              <a:rPr lang="it-IT" sz="2000" dirty="0" err="1"/>
              <a:t>caused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nucleotide </a:t>
            </a:r>
            <a:r>
              <a:rPr lang="it-IT" sz="2000" dirty="0" err="1"/>
              <a:t>repeat</a:t>
            </a:r>
            <a:r>
              <a:rPr lang="it-IT" sz="2000" dirty="0"/>
              <a:t> </a:t>
            </a:r>
            <a:r>
              <a:rPr lang="it-IT" sz="2000" dirty="0" err="1"/>
              <a:t>mutations</a:t>
            </a:r>
            <a:r>
              <a:rPr lang="it-IT" sz="2000" dirty="0"/>
              <a:t>. UTR, </a:t>
            </a:r>
            <a:r>
              <a:rPr lang="it-IT" sz="2000" dirty="0" err="1"/>
              <a:t>Untranslated</a:t>
            </a:r>
            <a:r>
              <a:rPr lang="it-IT" sz="2000" dirty="0"/>
              <a:t> </a:t>
            </a:r>
            <a:r>
              <a:rPr lang="it-IT" sz="2000" dirty="0" err="1"/>
              <a:t>region</a:t>
            </a:r>
            <a:r>
              <a:rPr lang="it-IT" sz="2000" dirty="0"/>
              <a:t>. </a:t>
            </a:r>
            <a:r>
              <a:rPr lang="it-IT" sz="2000" dirty="0" err="1"/>
              <a:t>*Although</a:t>
            </a:r>
            <a:r>
              <a:rPr lang="it-IT" sz="2000" dirty="0"/>
              <a:t>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strictly</a:t>
            </a:r>
            <a:r>
              <a:rPr lang="it-IT" sz="2000" dirty="0"/>
              <a:t> a </a:t>
            </a:r>
            <a:r>
              <a:rPr lang="it-IT" sz="2000" dirty="0" err="1"/>
              <a:t>trinucleotide-repeat</a:t>
            </a:r>
            <a:r>
              <a:rPr lang="it-IT" sz="2000" dirty="0"/>
              <a:t> </a:t>
            </a:r>
            <a:r>
              <a:rPr lang="it-IT" sz="2000" dirty="0" err="1"/>
              <a:t>disease</a:t>
            </a:r>
            <a:r>
              <a:rPr lang="it-IT" sz="2000" dirty="0"/>
              <a:t>, progressive </a:t>
            </a:r>
            <a:r>
              <a:rPr lang="it-IT" sz="2000" dirty="0" err="1"/>
              <a:t>myoclonus</a:t>
            </a:r>
            <a:r>
              <a:rPr lang="it-IT" sz="2000" dirty="0"/>
              <a:t> </a:t>
            </a:r>
            <a:r>
              <a:rPr lang="it-IT" sz="2000" dirty="0" err="1"/>
              <a:t>epilepsy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caused</a:t>
            </a:r>
            <a:r>
              <a:rPr lang="it-IT" sz="2000" dirty="0"/>
              <a:t>, </a:t>
            </a:r>
            <a:r>
              <a:rPr lang="it-IT" sz="2000" dirty="0" err="1"/>
              <a:t>like</a:t>
            </a:r>
            <a:r>
              <a:rPr lang="it-IT" sz="2000" dirty="0"/>
              <a:t> </a:t>
            </a:r>
            <a:r>
              <a:rPr lang="it-IT" sz="2000" dirty="0" err="1"/>
              <a:t>others</a:t>
            </a:r>
            <a:r>
              <a:rPr lang="it-IT" sz="2000" dirty="0"/>
              <a:t> in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group</a:t>
            </a:r>
            <a:r>
              <a:rPr lang="it-IT" sz="2000" dirty="0"/>
              <a:t>, </a:t>
            </a:r>
            <a:r>
              <a:rPr lang="it-IT" sz="2000" dirty="0" err="1"/>
              <a:t>by</a:t>
            </a:r>
            <a:r>
              <a:rPr lang="it-IT" sz="2000" dirty="0"/>
              <a:t> a </a:t>
            </a:r>
            <a:r>
              <a:rPr lang="it-IT" sz="2000" dirty="0" err="1"/>
              <a:t>heritable</a:t>
            </a:r>
            <a:r>
              <a:rPr lang="it-IT" sz="2000" dirty="0"/>
              <a:t> DNA </a:t>
            </a:r>
            <a:r>
              <a:rPr lang="it-IT" sz="2000" dirty="0" err="1"/>
              <a:t>expansion</a:t>
            </a:r>
            <a:r>
              <a:rPr lang="it-IT" sz="2000" dirty="0"/>
              <a:t>. The </a:t>
            </a:r>
            <a:r>
              <a:rPr lang="it-IT" sz="2000" dirty="0" err="1"/>
              <a:t>expanded</a:t>
            </a:r>
            <a:r>
              <a:rPr lang="it-IT" sz="2000" dirty="0"/>
              <a:t> </a:t>
            </a:r>
            <a:r>
              <a:rPr lang="it-IT" sz="2000" dirty="0" err="1"/>
              <a:t>segment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in the promoter </a:t>
            </a:r>
            <a:r>
              <a:rPr lang="it-IT" sz="2000" dirty="0" err="1"/>
              <a:t>region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gene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D4CA2E0-71A0-AD4D-9C6C-6036175B4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6501"/>
            <a:ext cx="9144000" cy="252515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4 alle 13.03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22" y="793947"/>
            <a:ext cx="8414156" cy="5799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ttangolo 2"/>
          <p:cNvSpPr/>
          <p:nvPr/>
        </p:nvSpPr>
        <p:spPr>
          <a:xfrm>
            <a:off x="1911707" y="147616"/>
            <a:ext cx="6867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Genetics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Angelman</a:t>
            </a:r>
            <a:r>
              <a:rPr lang="it-IT" dirty="0"/>
              <a:t> and </a:t>
            </a:r>
            <a:r>
              <a:rPr lang="it-IT" dirty="0" err="1"/>
              <a:t>Prader-Willi</a:t>
            </a:r>
            <a:r>
              <a:rPr lang="it-IT" dirty="0"/>
              <a:t> </a:t>
            </a:r>
            <a:r>
              <a:rPr lang="it-IT" dirty="0" err="1"/>
              <a:t>syndromes</a:t>
            </a:r>
            <a:endParaRPr lang="it-IT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10-12 alle 22.17.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044462"/>
            <a:ext cx="4572000" cy="2813538"/>
          </a:xfrm>
          <a:prstGeom prst="rect">
            <a:avLst/>
          </a:prstGeom>
        </p:spPr>
      </p:pic>
      <p:pic>
        <p:nvPicPr>
          <p:cNvPr id="3" name="Immagine 2" descr="Schermata 2018-10-12 alle 22.17.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4228868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293068" y="275840"/>
            <a:ext cx="28694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/>
              <a:t>Pediatric</a:t>
            </a:r>
            <a:r>
              <a:rPr lang="it-IT" sz="2800" b="1" dirty="0"/>
              <a:t> </a:t>
            </a:r>
            <a:r>
              <a:rPr lang="it-IT" sz="2800" b="1" dirty="0" err="1"/>
              <a:t>Diseases</a:t>
            </a:r>
            <a:endParaRPr lang="it-IT" sz="2800" b="1" dirty="0"/>
          </a:p>
        </p:txBody>
      </p:sp>
      <p:sp>
        <p:nvSpPr>
          <p:cNvPr id="5" name="Rettangolo 4"/>
          <p:cNvSpPr/>
          <p:nvPr/>
        </p:nvSpPr>
        <p:spPr>
          <a:xfrm>
            <a:off x="5051855" y="984556"/>
            <a:ext cx="3521314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each</a:t>
            </a:r>
            <a:r>
              <a:rPr lang="it-IT" dirty="0"/>
              <a:t> stage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development</a:t>
            </a:r>
            <a:r>
              <a:rPr lang="it-IT" dirty="0"/>
              <a:t>, </a:t>
            </a:r>
            <a:r>
              <a:rPr lang="it-IT" dirty="0" err="1"/>
              <a:t>infants</a:t>
            </a:r>
            <a:r>
              <a:rPr lang="it-IT" dirty="0"/>
              <a:t> and </a:t>
            </a:r>
            <a:r>
              <a:rPr lang="it-IT" dirty="0" err="1"/>
              <a:t>children</a:t>
            </a:r>
            <a:r>
              <a:rPr lang="it-IT" dirty="0"/>
              <a:t> are </a:t>
            </a:r>
            <a:r>
              <a:rPr lang="it-IT" dirty="0" err="1"/>
              <a:t>prey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a </a:t>
            </a:r>
            <a:r>
              <a:rPr lang="it-IT" dirty="0" err="1"/>
              <a:t>somewhat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group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diseases</a:t>
            </a:r>
            <a:r>
              <a:rPr lang="it-IT" dirty="0"/>
              <a:t>. </a:t>
            </a:r>
            <a:r>
              <a:rPr lang="it-IT" dirty="0" err="1"/>
              <a:t>Clearly</a:t>
            </a:r>
            <a:r>
              <a:rPr lang="it-IT" dirty="0"/>
              <a:t>, </a:t>
            </a:r>
            <a:r>
              <a:rPr lang="it-IT" dirty="0" err="1"/>
              <a:t>diseases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infancy</a:t>
            </a:r>
            <a:r>
              <a:rPr lang="it-IT" dirty="0"/>
              <a:t> (i.e., in the first </a:t>
            </a:r>
            <a:r>
              <a:rPr lang="it-IT" dirty="0" err="1"/>
              <a:t>year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life) pose the </a:t>
            </a:r>
            <a:r>
              <a:rPr lang="it-IT" dirty="0" err="1"/>
              <a:t>highest</a:t>
            </a:r>
            <a:r>
              <a:rPr lang="it-IT" dirty="0"/>
              <a:t> </a:t>
            </a:r>
            <a:r>
              <a:rPr lang="it-IT" dirty="0" err="1"/>
              <a:t>risk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death</a:t>
            </a:r>
            <a:r>
              <a:rPr lang="it-IT" dirty="0"/>
              <a:t>.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phase</a:t>
            </a:r>
            <a:r>
              <a:rPr lang="it-IT" dirty="0"/>
              <a:t>, the </a:t>
            </a:r>
            <a:r>
              <a:rPr lang="it-IT" dirty="0" err="1"/>
              <a:t>neonatal</a:t>
            </a:r>
            <a:r>
              <a:rPr lang="it-IT" dirty="0"/>
              <a:t> </a:t>
            </a:r>
            <a:r>
              <a:rPr lang="it-IT" dirty="0" err="1"/>
              <a:t>period</a:t>
            </a:r>
            <a:r>
              <a:rPr lang="it-IT" dirty="0"/>
              <a:t> (the first </a:t>
            </a:r>
            <a:r>
              <a:rPr lang="it-IT" dirty="0" err="1"/>
              <a:t>4</a:t>
            </a:r>
            <a:r>
              <a:rPr lang="it-IT" dirty="0"/>
              <a:t> </a:t>
            </a:r>
            <a:r>
              <a:rPr lang="it-IT" dirty="0" err="1"/>
              <a:t>weeks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life)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unquestionably</a:t>
            </a:r>
            <a:r>
              <a:rPr lang="it-IT" dirty="0"/>
              <a:t>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hazardous</a:t>
            </a:r>
            <a:r>
              <a:rPr lang="it-IT" dirty="0"/>
              <a:t> </a:t>
            </a:r>
            <a:r>
              <a:rPr lang="it-IT" dirty="0" err="1"/>
              <a:t>time</a:t>
            </a:r>
            <a:r>
              <a:rPr lang="it-IT" dirty="0"/>
              <a:t>.</a:t>
            </a:r>
          </a:p>
        </p:txBody>
      </p:sp>
      <p:sp>
        <p:nvSpPr>
          <p:cNvPr id="6" name="Rettangolo 5"/>
          <p:cNvSpPr/>
          <p:nvPr/>
        </p:nvSpPr>
        <p:spPr>
          <a:xfrm>
            <a:off x="199790" y="4549676"/>
            <a:ext cx="43722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Congenital</a:t>
            </a:r>
            <a:r>
              <a:rPr lang="it-IT" b="1" dirty="0"/>
              <a:t> </a:t>
            </a:r>
            <a:r>
              <a:rPr lang="it-IT" b="1" dirty="0" err="1"/>
              <a:t>Anomalies</a:t>
            </a:r>
            <a:endParaRPr lang="it-IT" b="1" dirty="0"/>
          </a:p>
          <a:p>
            <a:r>
              <a:rPr lang="it-IT" dirty="0" err="1"/>
              <a:t>Congenital</a:t>
            </a:r>
            <a:r>
              <a:rPr lang="it-IT" dirty="0"/>
              <a:t> </a:t>
            </a:r>
            <a:r>
              <a:rPr lang="it-IT" dirty="0" err="1"/>
              <a:t>anomalies</a:t>
            </a:r>
            <a:r>
              <a:rPr lang="it-IT" dirty="0"/>
              <a:t> are </a:t>
            </a:r>
            <a:r>
              <a:rPr lang="it-IT" dirty="0" err="1"/>
              <a:t>structural</a:t>
            </a:r>
            <a:r>
              <a:rPr lang="it-IT" dirty="0"/>
              <a:t> </a:t>
            </a:r>
            <a:r>
              <a:rPr lang="it-IT" dirty="0" err="1"/>
              <a:t>defects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are </a:t>
            </a:r>
            <a:r>
              <a:rPr lang="it-IT" dirty="0" err="1"/>
              <a:t>present</a:t>
            </a:r>
            <a:r>
              <a:rPr lang="it-IT" dirty="0"/>
              <a:t> at birth, </a:t>
            </a:r>
            <a:r>
              <a:rPr lang="it-IT" dirty="0" err="1"/>
              <a:t>although</a:t>
            </a:r>
            <a:r>
              <a:rPr lang="it-IT" dirty="0"/>
              <a:t> some,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cardiac</a:t>
            </a:r>
            <a:r>
              <a:rPr lang="it-IT" dirty="0"/>
              <a:t> </a:t>
            </a:r>
            <a:r>
              <a:rPr lang="it-IT" dirty="0" err="1"/>
              <a:t>defects</a:t>
            </a:r>
            <a:r>
              <a:rPr lang="it-IT" dirty="0"/>
              <a:t> and </a:t>
            </a:r>
            <a:r>
              <a:rPr lang="it-IT" dirty="0" err="1"/>
              <a:t>renal</a:t>
            </a:r>
            <a:r>
              <a:rPr lang="it-IT" dirty="0"/>
              <a:t> </a:t>
            </a:r>
            <a:r>
              <a:rPr lang="it-IT" dirty="0" err="1"/>
              <a:t>anomalies</a:t>
            </a:r>
            <a:r>
              <a:rPr lang="it-IT" dirty="0"/>
              <a:t>,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become</a:t>
            </a:r>
            <a:r>
              <a:rPr lang="it-IT" dirty="0"/>
              <a:t> </a:t>
            </a:r>
            <a:r>
              <a:rPr lang="it-IT" dirty="0" err="1"/>
              <a:t>clinically</a:t>
            </a:r>
            <a:r>
              <a:rPr lang="it-IT" dirty="0"/>
              <a:t> </a:t>
            </a:r>
            <a:r>
              <a:rPr lang="it-IT" dirty="0" err="1"/>
              <a:t>apparent</a:t>
            </a:r>
            <a:r>
              <a:rPr lang="it-IT" dirty="0"/>
              <a:t> </a:t>
            </a:r>
            <a:r>
              <a:rPr lang="it-IT" dirty="0" err="1"/>
              <a:t>until</a:t>
            </a:r>
            <a:r>
              <a:rPr lang="it-IT" dirty="0"/>
              <a:t> </a:t>
            </a:r>
            <a:r>
              <a:rPr lang="it-IT" dirty="0" err="1"/>
              <a:t>years</a:t>
            </a:r>
            <a:r>
              <a:rPr lang="it-IT" dirty="0"/>
              <a:t> </a:t>
            </a:r>
            <a:r>
              <a:rPr lang="it-IT" dirty="0" err="1"/>
              <a:t>later</a:t>
            </a:r>
            <a:r>
              <a:rPr lang="it-IT" dirty="0"/>
              <a:t>. </a:t>
            </a:r>
            <a:r>
              <a:rPr lang="it-IT" dirty="0" err="1"/>
              <a:t>Congenital</a:t>
            </a:r>
            <a:r>
              <a:rPr lang="it-IT" dirty="0"/>
              <a:t> </a:t>
            </a:r>
            <a:r>
              <a:rPr lang="it-IT" dirty="0" err="1"/>
              <a:t>anomalies</a:t>
            </a:r>
            <a:r>
              <a:rPr lang="it-IT" dirty="0"/>
              <a:t> are an </a:t>
            </a:r>
            <a:r>
              <a:rPr lang="it-IT" dirty="0" err="1"/>
              <a:t>important</a:t>
            </a:r>
            <a:r>
              <a:rPr lang="it-IT" dirty="0"/>
              <a:t> cause of </a:t>
            </a:r>
            <a:r>
              <a:rPr lang="it-IT" dirty="0" err="1"/>
              <a:t>infant</a:t>
            </a:r>
            <a:r>
              <a:rPr lang="it-IT" dirty="0"/>
              <a:t> </a:t>
            </a:r>
            <a:r>
              <a:rPr lang="it-IT" dirty="0" err="1"/>
              <a:t>mortality</a:t>
            </a:r>
            <a:r>
              <a:rPr lang="it-IT" dirty="0"/>
              <a:t>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13747" y="400952"/>
            <a:ext cx="814861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Malformations</a:t>
            </a:r>
            <a:r>
              <a:rPr lang="it-IT" sz="2000" b="1" dirty="0"/>
              <a:t> are </a:t>
            </a:r>
            <a:r>
              <a:rPr lang="it-IT" sz="2000" b="1" dirty="0" err="1"/>
              <a:t>primary</a:t>
            </a:r>
            <a:r>
              <a:rPr lang="it-IT" sz="2000" b="1" dirty="0"/>
              <a:t> </a:t>
            </a:r>
            <a:r>
              <a:rPr lang="it-IT" sz="2000" b="1" dirty="0" err="1"/>
              <a:t>errors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morphogenesis</a:t>
            </a:r>
            <a:r>
              <a:rPr lang="it-IT" sz="2000" dirty="0"/>
              <a:t>. In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words</a:t>
            </a:r>
            <a:r>
              <a:rPr lang="it-IT" sz="2000" dirty="0"/>
              <a:t>, </a:t>
            </a:r>
            <a:r>
              <a:rPr lang="it-IT" sz="2000" dirty="0" err="1"/>
              <a:t>there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an</a:t>
            </a:r>
            <a:r>
              <a:rPr lang="it-IT" sz="2000" dirty="0"/>
              <a:t> </a:t>
            </a:r>
            <a:r>
              <a:rPr lang="it-IT" sz="2000" dirty="0" err="1"/>
              <a:t>intrinsically</a:t>
            </a:r>
            <a:r>
              <a:rPr lang="it-IT" sz="2000" dirty="0"/>
              <a:t> </a:t>
            </a:r>
            <a:r>
              <a:rPr lang="it-IT" sz="2000" dirty="0" err="1"/>
              <a:t>abnormal</a:t>
            </a:r>
            <a:r>
              <a:rPr lang="it-IT" sz="2000" dirty="0"/>
              <a:t> </a:t>
            </a:r>
            <a:r>
              <a:rPr lang="it-IT" sz="2000" dirty="0" err="1"/>
              <a:t>developmental</a:t>
            </a:r>
            <a:r>
              <a:rPr lang="it-IT" sz="2000" dirty="0"/>
              <a:t> </a:t>
            </a:r>
            <a:r>
              <a:rPr lang="it-IT" sz="2000" dirty="0" err="1"/>
              <a:t>process</a:t>
            </a:r>
            <a:r>
              <a:rPr lang="it-IT" sz="2000" dirty="0"/>
              <a:t>. </a:t>
            </a:r>
            <a:r>
              <a:rPr lang="it-IT" sz="2000" dirty="0" err="1"/>
              <a:t>Malformations</a:t>
            </a:r>
            <a:r>
              <a:rPr lang="it-IT" sz="2000" dirty="0"/>
              <a:t> </a:t>
            </a:r>
            <a:r>
              <a:rPr lang="it-IT" sz="2000" dirty="0" err="1"/>
              <a:t>usually</a:t>
            </a:r>
            <a:r>
              <a:rPr lang="it-IT" sz="2000" dirty="0"/>
              <a:t> are </a:t>
            </a:r>
            <a:r>
              <a:rPr lang="it-IT" sz="2000" dirty="0" err="1"/>
              <a:t>multifactorial</a:t>
            </a:r>
            <a:r>
              <a:rPr lang="it-IT" sz="2000" dirty="0"/>
              <a:t>, </a:t>
            </a:r>
            <a:r>
              <a:rPr lang="it-IT" sz="2000" dirty="0" err="1"/>
              <a:t>rather</a:t>
            </a:r>
            <a:r>
              <a:rPr lang="it-IT" sz="2000" dirty="0"/>
              <a:t> </a:t>
            </a:r>
            <a:r>
              <a:rPr lang="it-IT" sz="2000" dirty="0" err="1"/>
              <a:t>than</a:t>
            </a:r>
            <a:r>
              <a:rPr lang="it-IT" sz="2000" dirty="0"/>
              <a:t> the </a:t>
            </a:r>
            <a:r>
              <a:rPr lang="it-IT" sz="2000" dirty="0" err="1"/>
              <a:t>result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a single gene or </a:t>
            </a:r>
            <a:r>
              <a:rPr lang="it-IT" sz="2000" dirty="0" err="1"/>
              <a:t>chromosomal</a:t>
            </a:r>
            <a:r>
              <a:rPr lang="it-IT" sz="2000" dirty="0"/>
              <a:t> </a:t>
            </a:r>
            <a:r>
              <a:rPr lang="it-IT" sz="2000" dirty="0" err="1"/>
              <a:t>defect</a:t>
            </a:r>
            <a:r>
              <a:rPr lang="it-IT" sz="2000" dirty="0"/>
              <a:t>. </a:t>
            </a:r>
            <a:r>
              <a:rPr lang="it-IT" sz="2000" dirty="0" err="1"/>
              <a:t>They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manifest</a:t>
            </a:r>
            <a:r>
              <a:rPr lang="it-IT" sz="2000" dirty="0"/>
              <a:t> in </a:t>
            </a:r>
            <a:r>
              <a:rPr lang="it-IT" sz="2000" dirty="0" err="1"/>
              <a:t>any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several</a:t>
            </a:r>
            <a:r>
              <a:rPr lang="it-IT" sz="2000" dirty="0"/>
              <a:t> </a:t>
            </a:r>
            <a:r>
              <a:rPr lang="it-IT" sz="2000" dirty="0" err="1"/>
              <a:t>patterns</a:t>
            </a:r>
            <a:r>
              <a:rPr lang="it-IT" sz="2000" dirty="0"/>
              <a:t>. In some </a:t>
            </a:r>
            <a:r>
              <a:rPr lang="it-IT" sz="2000" dirty="0" err="1"/>
              <a:t>presentations</a:t>
            </a:r>
            <a:r>
              <a:rPr lang="it-IT" sz="2000" dirty="0"/>
              <a:t>,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congenital</a:t>
            </a:r>
            <a:r>
              <a:rPr lang="it-IT" sz="2000" dirty="0"/>
              <a:t> </a:t>
            </a:r>
            <a:r>
              <a:rPr lang="it-IT" sz="2000" dirty="0" err="1"/>
              <a:t>heart</a:t>
            </a:r>
            <a:r>
              <a:rPr lang="it-IT" sz="2000" dirty="0"/>
              <a:t> </a:t>
            </a:r>
            <a:r>
              <a:rPr lang="it-IT" sz="2000" dirty="0" err="1"/>
              <a:t>diseases</a:t>
            </a:r>
            <a:r>
              <a:rPr lang="it-IT" sz="2000" dirty="0"/>
              <a:t>, single body </a:t>
            </a:r>
            <a:r>
              <a:rPr lang="it-IT" sz="2000" dirty="0" err="1"/>
              <a:t>systems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involved</a:t>
            </a:r>
            <a:r>
              <a:rPr lang="it-IT" sz="2000" dirty="0"/>
              <a:t>, </a:t>
            </a:r>
            <a:r>
              <a:rPr lang="it-IT" sz="2000" dirty="0" err="1"/>
              <a:t>whereas</a:t>
            </a:r>
            <a:r>
              <a:rPr lang="it-IT" sz="2000" dirty="0"/>
              <a:t> in </a:t>
            </a:r>
            <a:r>
              <a:rPr lang="it-IT" sz="2000" dirty="0" err="1"/>
              <a:t>others</a:t>
            </a:r>
            <a:r>
              <a:rPr lang="it-IT" sz="2000" dirty="0"/>
              <a:t>, multiple </a:t>
            </a:r>
            <a:r>
              <a:rPr lang="it-IT" sz="2000" dirty="0" err="1"/>
              <a:t>malformations</a:t>
            </a:r>
            <a:r>
              <a:rPr lang="it-IT" sz="2000" dirty="0"/>
              <a:t> </a:t>
            </a:r>
            <a:r>
              <a:rPr lang="it-IT" sz="2000" dirty="0" err="1"/>
              <a:t>involving</a:t>
            </a:r>
            <a:r>
              <a:rPr lang="it-IT" sz="2000" dirty="0"/>
              <a:t> </a:t>
            </a:r>
            <a:r>
              <a:rPr lang="it-IT" sz="2000" dirty="0" err="1"/>
              <a:t>many</a:t>
            </a:r>
            <a:r>
              <a:rPr lang="it-IT" sz="2000" dirty="0"/>
              <a:t> </a:t>
            </a:r>
            <a:r>
              <a:rPr lang="it-IT" sz="2000" dirty="0" err="1"/>
              <a:t>organs</a:t>
            </a:r>
            <a:r>
              <a:rPr lang="it-IT" sz="2000" dirty="0"/>
              <a:t> and </a:t>
            </a:r>
            <a:r>
              <a:rPr lang="it-IT" sz="2000" dirty="0" err="1"/>
              <a:t>tissues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coexist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r>
              <a:rPr lang="it-IT" sz="2000" b="1" dirty="0" err="1"/>
              <a:t>Disruptions</a:t>
            </a:r>
            <a:r>
              <a:rPr lang="it-IT" sz="2000" b="1" dirty="0"/>
              <a:t> </a:t>
            </a:r>
            <a:r>
              <a:rPr lang="it-IT" sz="2000" b="1" dirty="0" err="1"/>
              <a:t>result</a:t>
            </a:r>
            <a:r>
              <a:rPr lang="it-IT" sz="2000" b="1" dirty="0"/>
              <a:t> </a:t>
            </a:r>
            <a:r>
              <a:rPr lang="it-IT" sz="2000" b="1" dirty="0" err="1"/>
              <a:t>from</a:t>
            </a:r>
            <a:r>
              <a:rPr lang="it-IT" sz="2000" b="1" dirty="0"/>
              <a:t> </a:t>
            </a:r>
            <a:r>
              <a:rPr lang="it-IT" sz="2000" b="1" dirty="0" err="1"/>
              <a:t>secondary</a:t>
            </a:r>
            <a:r>
              <a:rPr lang="it-IT" sz="2000" b="1" dirty="0"/>
              <a:t> </a:t>
            </a:r>
            <a:r>
              <a:rPr lang="it-IT" sz="2000" b="1" dirty="0" err="1"/>
              <a:t>destruction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an</a:t>
            </a:r>
            <a:r>
              <a:rPr lang="it-IT" sz="2000" b="1" dirty="0"/>
              <a:t> </a:t>
            </a:r>
            <a:r>
              <a:rPr lang="it-IT" sz="2000" b="1" dirty="0" err="1"/>
              <a:t>organ</a:t>
            </a:r>
            <a:r>
              <a:rPr lang="it-IT" sz="2000" b="1" dirty="0"/>
              <a:t> or body </a:t>
            </a:r>
            <a:r>
              <a:rPr lang="it-IT" sz="2000" b="1" dirty="0" err="1"/>
              <a:t>region</a:t>
            </a:r>
            <a:r>
              <a:rPr lang="it-IT" sz="2000" b="1" dirty="0"/>
              <a:t> </a:t>
            </a:r>
            <a:r>
              <a:rPr lang="it-IT" sz="2000" b="1" dirty="0" err="1"/>
              <a:t>that</a:t>
            </a:r>
            <a:r>
              <a:rPr lang="it-IT" sz="2000" b="1" dirty="0"/>
              <a:t> </a:t>
            </a:r>
            <a:r>
              <a:rPr lang="it-IT" sz="2000" b="1" dirty="0" err="1"/>
              <a:t>was</a:t>
            </a:r>
            <a:r>
              <a:rPr lang="it-IT" sz="2000" b="1" dirty="0"/>
              <a:t> </a:t>
            </a:r>
            <a:r>
              <a:rPr lang="it-IT" sz="2000" b="1" dirty="0" err="1"/>
              <a:t>previously</a:t>
            </a:r>
            <a:r>
              <a:rPr lang="it-IT" sz="2000" b="1" dirty="0"/>
              <a:t> </a:t>
            </a:r>
            <a:r>
              <a:rPr lang="it-IT" sz="2000" b="1" dirty="0" err="1"/>
              <a:t>normal</a:t>
            </a:r>
            <a:r>
              <a:rPr lang="it-IT" sz="2000" b="1" dirty="0"/>
              <a:t> in </a:t>
            </a:r>
            <a:r>
              <a:rPr lang="it-IT" sz="2000" b="1" dirty="0" err="1"/>
              <a:t>development</a:t>
            </a:r>
            <a:r>
              <a:rPr lang="it-IT" sz="2000" dirty="0"/>
              <a:t>; </a:t>
            </a:r>
            <a:r>
              <a:rPr lang="it-IT" sz="2000" dirty="0" err="1"/>
              <a:t>thus</a:t>
            </a:r>
            <a:r>
              <a:rPr lang="it-IT" sz="2000" dirty="0"/>
              <a:t>, in </a:t>
            </a:r>
            <a:r>
              <a:rPr lang="it-IT" sz="2000" dirty="0" err="1"/>
              <a:t>contrast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malformations</a:t>
            </a:r>
            <a:r>
              <a:rPr lang="it-IT" sz="2000" dirty="0"/>
              <a:t>, </a:t>
            </a:r>
            <a:r>
              <a:rPr lang="it-IT" sz="2000" dirty="0" err="1"/>
              <a:t>disruptions</a:t>
            </a:r>
            <a:r>
              <a:rPr lang="it-IT" sz="2000" dirty="0"/>
              <a:t> </a:t>
            </a:r>
            <a:r>
              <a:rPr lang="it-IT" sz="2000" dirty="0" err="1"/>
              <a:t>arise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an</a:t>
            </a:r>
            <a:r>
              <a:rPr lang="it-IT" sz="2000" dirty="0"/>
              <a:t> </a:t>
            </a:r>
            <a:r>
              <a:rPr lang="it-IT" sz="2000" dirty="0" err="1"/>
              <a:t>extrinsic</a:t>
            </a:r>
            <a:r>
              <a:rPr lang="it-IT" sz="2000" dirty="0"/>
              <a:t> </a:t>
            </a:r>
            <a:r>
              <a:rPr lang="it-IT" sz="2000" dirty="0" err="1"/>
              <a:t>disturbance</a:t>
            </a:r>
            <a:r>
              <a:rPr lang="it-IT" sz="2000" dirty="0"/>
              <a:t> in </a:t>
            </a:r>
            <a:r>
              <a:rPr lang="it-IT" sz="2000" dirty="0" err="1"/>
              <a:t>morphogenesis</a:t>
            </a:r>
            <a:r>
              <a:rPr lang="it-IT" sz="2000" dirty="0"/>
              <a:t>. </a:t>
            </a:r>
            <a:r>
              <a:rPr lang="it-IT" sz="2000" dirty="0" err="1"/>
              <a:t>Amniotic</a:t>
            </a:r>
            <a:r>
              <a:rPr lang="it-IT" sz="2000" dirty="0"/>
              <a:t> </a:t>
            </a:r>
            <a:r>
              <a:rPr lang="it-IT" sz="2000" dirty="0" err="1"/>
              <a:t>bands</a:t>
            </a:r>
            <a:r>
              <a:rPr lang="it-IT" sz="2000" dirty="0"/>
              <a:t>, </a:t>
            </a:r>
            <a:r>
              <a:rPr lang="it-IT" sz="2000" dirty="0" err="1"/>
              <a:t>stemming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rupture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amnion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resultant</a:t>
            </a:r>
            <a:r>
              <a:rPr lang="it-IT" sz="2000" dirty="0"/>
              <a:t> </a:t>
            </a:r>
            <a:r>
              <a:rPr lang="it-IT" sz="2000" dirty="0" err="1"/>
              <a:t>formation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“</a:t>
            </a:r>
            <a:r>
              <a:rPr lang="it-IT" sz="2000" dirty="0" err="1"/>
              <a:t>bands</a:t>
            </a:r>
            <a:r>
              <a:rPr lang="it-IT" sz="2000" dirty="0"/>
              <a:t>”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encircle</a:t>
            </a:r>
            <a:r>
              <a:rPr lang="it-IT" sz="2000" dirty="0"/>
              <a:t>, </a:t>
            </a:r>
            <a:r>
              <a:rPr lang="it-IT" sz="2000" dirty="0" err="1"/>
              <a:t>compress</a:t>
            </a:r>
            <a:r>
              <a:rPr lang="it-IT" sz="2000" dirty="0"/>
              <a:t>, or </a:t>
            </a:r>
            <a:r>
              <a:rPr lang="it-IT" sz="2000" dirty="0" err="1"/>
              <a:t>attach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parts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developing</a:t>
            </a:r>
            <a:r>
              <a:rPr lang="it-IT" sz="2000" dirty="0"/>
              <a:t> </a:t>
            </a:r>
            <a:r>
              <a:rPr lang="it-IT" sz="2000" dirty="0" err="1"/>
              <a:t>fetus</a:t>
            </a:r>
            <a:r>
              <a:rPr lang="it-IT" sz="2000" dirty="0"/>
              <a:t>, </a:t>
            </a:r>
            <a:r>
              <a:rPr lang="it-IT" sz="2000" dirty="0" err="1"/>
              <a:t>constitute</a:t>
            </a:r>
            <a:r>
              <a:rPr lang="it-IT" sz="2000" dirty="0"/>
              <a:t> the </a:t>
            </a:r>
            <a:r>
              <a:rPr lang="it-IT" sz="2000" dirty="0" err="1"/>
              <a:t>classic</a:t>
            </a:r>
            <a:r>
              <a:rPr lang="it-IT" sz="2000" dirty="0"/>
              <a:t> </a:t>
            </a:r>
            <a:r>
              <a:rPr lang="it-IT" sz="2000" dirty="0" err="1"/>
              <a:t>example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a </a:t>
            </a:r>
            <a:r>
              <a:rPr lang="it-IT" sz="2000" dirty="0" err="1"/>
              <a:t>disruption</a:t>
            </a:r>
            <a:r>
              <a:rPr lang="it-IT" sz="2000" dirty="0"/>
              <a:t>. A </a:t>
            </a:r>
            <a:r>
              <a:rPr lang="it-IT" sz="2000" dirty="0" err="1"/>
              <a:t>variety</a:t>
            </a:r>
            <a:r>
              <a:rPr lang="it-IT" sz="2000" dirty="0"/>
              <a:t> of </a:t>
            </a:r>
            <a:r>
              <a:rPr lang="it-IT" sz="2000" dirty="0" err="1"/>
              <a:t>environmental</a:t>
            </a:r>
            <a:r>
              <a:rPr lang="it-IT" sz="2000" dirty="0"/>
              <a:t> agents </a:t>
            </a:r>
            <a:r>
              <a:rPr lang="it-IT" sz="2000" dirty="0" err="1"/>
              <a:t>may</a:t>
            </a:r>
            <a:r>
              <a:rPr lang="it-IT" sz="2000" dirty="0"/>
              <a:t> cause </a:t>
            </a:r>
            <a:r>
              <a:rPr lang="it-IT" sz="2000" dirty="0" err="1"/>
              <a:t>disruptions</a:t>
            </a:r>
            <a:r>
              <a:rPr lang="it-IT" sz="2000" dirty="0"/>
              <a:t>. </a:t>
            </a:r>
            <a:r>
              <a:rPr lang="it-IT" sz="2000" dirty="0" err="1"/>
              <a:t>Disruptions</a:t>
            </a:r>
            <a:r>
              <a:rPr lang="it-IT" sz="2000" dirty="0"/>
              <a:t> are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heritable</a:t>
            </a:r>
            <a:r>
              <a:rPr lang="it-IT" sz="2000" dirty="0"/>
              <a:t>, of </a:t>
            </a:r>
            <a:r>
              <a:rPr lang="it-IT" sz="2000" dirty="0" err="1"/>
              <a:t>course</a:t>
            </a:r>
            <a:r>
              <a:rPr lang="it-IT" sz="2000" dirty="0"/>
              <a:t>, and </a:t>
            </a:r>
            <a:r>
              <a:rPr lang="it-IT" sz="2000" dirty="0" err="1"/>
              <a:t>thus</a:t>
            </a:r>
            <a:r>
              <a:rPr lang="it-IT" sz="2000" dirty="0"/>
              <a:t> are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associated</a:t>
            </a:r>
            <a:r>
              <a:rPr lang="it-IT" sz="2000" dirty="0"/>
              <a:t> with </a:t>
            </a:r>
            <a:r>
              <a:rPr lang="it-IT" sz="2000" dirty="0" err="1"/>
              <a:t>risk</a:t>
            </a:r>
            <a:r>
              <a:rPr lang="it-IT" sz="2000" dirty="0"/>
              <a:t> of </a:t>
            </a:r>
            <a:r>
              <a:rPr lang="it-IT" sz="2000" dirty="0" err="1"/>
              <a:t>recurrence</a:t>
            </a:r>
            <a:r>
              <a:rPr lang="it-IT" sz="2000" dirty="0"/>
              <a:t> in </a:t>
            </a:r>
            <a:r>
              <a:rPr lang="it-IT" sz="2000" dirty="0" err="1"/>
              <a:t>subsequent</a:t>
            </a:r>
            <a:r>
              <a:rPr lang="it-IT" sz="2000" dirty="0"/>
              <a:t> </a:t>
            </a:r>
            <a:r>
              <a:rPr lang="it-IT" sz="2000" dirty="0" err="1"/>
              <a:t>pregnancies</a:t>
            </a:r>
            <a:r>
              <a:rPr lang="it-IT" sz="2000" dirty="0"/>
              <a:t>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9582" y="1041631"/>
            <a:ext cx="8234238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Deformations</a:t>
            </a:r>
            <a:r>
              <a:rPr lang="it-IT" b="1" dirty="0"/>
              <a:t>, </a:t>
            </a:r>
            <a:r>
              <a:rPr lang="it-IT" b="1" dirty="0" err="1"/>
              <a:t>like</a:t>
            </a:r>
            <a:r>
              <a:rPr lang="it-IT" b="1" dirty="0"/>
              <a:t> </a:t>
            </a:r>
            <a:r>
              <a:rPr lang="it-IT" b="1" dirty="0" err="1"/>
              <a:t>disruptions</a:t>
            </a:r>
            <a:r>
              <a:rPr lang="it-IT" b="1" dirty="0"/>
              <a:t>, </a:t>
            </a:r>
            <a:r>
              <a:rPr lang="it-IT" b="1" dirty="0" err="1"/>
              <a:t>also</a:t>
            </a:r>
            <a:r>
              <a:rPr lang="it-IT" b="1" dirty="0"/>
              <a:t> </a:t>
            </a:r>
            <a:r>
              <a:rPr lang="it-IT" b="1" dirty="0" err="1"/>
              <a:t>represent</a:t>
            </a:r>
            <a:r>
              <a:rPr lang="it-IT" b="1" dirty="0"/>
              <a:t> </a:t>
            </a:r>
            <a:r>
              <a:rPr lang="it-IT" b="1" dirty="0" err="1"/>
              <a:t>an</a:t>
            </a:r>
            <a:r>
              <a:rPr lang="it-IT" b="1" dirty="0"/>
              <a:t> </a:t>
            </a:r>
            <a:r>
              <a:rPr lang="it-IT" b="1" dirty="0" err="1"/>
              <a:t>extrinsic</a:t>
            </a:r>
            <a:r>
              <a:rPr lang="it-IT" b="1" dirty="0"/>
              <a:t> </a:t>
            </a:r>
            <a:r>
              <a:rPr lang="it-IT" b="1" dirty="0" err="1"/>
              <a:t>disturbance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development</a:t>
            </a:r>
            <a:r>
              <a:rPr lang="it-IT" b="1" dirty="0"/>
              <a:t> </a:t>
            </a:r>
            <a:r>
              <a:rPr lang="it-IT" b="1" dirty="0" err="1"/>
              <a:t>rather</a:t>
            </a:r>
            <a:r>
              <a:rPr lang="it-IT" b="1" dirty="0"/>
              <a:t> </a:t>
            </a:r>
            <a:r>
              <a:rPr lang="it-IT" b="1" dirty="0" err="1"/>
              <a:t>than</a:t>
            </a:r>
            <a:r>
              <a:rPr lang="it-IT" b="1" dirty="0"/>
              <a:t> </a:t>
            </a:r>
            <a:r>
              <a:rPr lang="it-IT" b="1" dirty="0" err="1"/>
              <a:t>an</a:t>
            </a:r>
            <a:r>
              <a:rPr lang="it-IT" b="1" dirty="0"/>
              <a:t> </a:t>
            </a:r>
            <a:r>
              <a:rPr lang="it-IT" b="1" dirty="0" err="1"/>
              <a:t>intrinsic</a:t>
            </a:r>
            <a:r>
              <a:rPr lang="it-IT" b="1" dirty="0"/>
              <a:t> </a:t>
            </a:r>
            <a:r>
              <a:rPr lang="it-IT" b="1" dirty="0" err="1"/>
              <a:t>error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morphogenesis</a:t>
            </a:r>
            <a:r>
              <a:rPr lang="it-IT" b="1" dirty="0"/>
              <a:t>.</a:t>
            </a:r>
          </a:p>
          <a:p>
            <a:endParaRPr lang="it-IT" dirty="0"/>
          </a:p>
          <a:p>
            <a:r>
              <a:rPr lang="it-IT" dirty="0" err="1"/>
              <a:t>Deformations</a:t>
            </a:r>
            <a:r>
              <a:rPr lang="it-IT" dirty="0"/>
              <a:t> are common, </a:t>
            </a:r>
            <a:r>
              <a:rPr lang="it-IT" dirty="0" err="1"/>
              <a:t>affecting</a:t>
            </a:r>
            <a:r>
              <a:rPr lang="it-IT" dirty="0"/>
              <a:t> </a:t>
            </a:r>
            <a:r>
              <a:rPr lang="it-IT" dirty="0" err="1"/>
              <a:t>approximately</a:t>
            </a:r>
            <a:r>
              <a:rPr lang="it-IT" dirty="0"/>
              <a:t> 2%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newborn</a:t>
            </a:r>
            <a:r>
              <a:rPr lang="it-IT" dirty="0"/>
              <a:t> </a:t>
            </a:r>
            <a:r>
              <a:rPr lang="it-IT" dirty="0" err="1"/>
              <a:t>infants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degrees</a:t>
            </a:r>
            <a:r>
              <a:rPr lang="it-IT" dirty="0"/>
              <a:t>.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caused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localized</a:t>
            </a:r>
            <a:r>
              <a:rPr lang="it-IT" dirty="0"/>
              <a:t> or </a:t>
            </a:r>
            <a:r>
              <a:rPr lang="it-IT" dirty="0" err="1"/>
              <a:t>generalized</a:t>
            </a:r>
            <a:r>
              <a:rPr lang="it-IT" dirty="0"/>
              <a:t> </a:t>
            </a:r>
            <a:r>
              <a:rPr lang="it-IT" b="1" dirty="0" err="1"/>
              <a:t>compression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the </a:t>
            </a:r>
            <a:r>
              <a:rPr lang="it-IT" b="1" dirty="0" err="1"/>
              <a:t>growing</a:t>
            </a:r>
            <a:r>
              <a:rPr lang="it-IT" b="1" dirty="0"/>
              <a:t> </a:t>
            </a:r>
            <a:r>
              <a:rPr lang="it-IT" b="1" dirty="0" err="1"/>
              <a:t>fetus</a:t>
            </a:r>
            <a:r>
              <a:rPr lang="it-IT" b="1" dirty="0"/>
              <a:t> </a:t>
            </a:r>
            <a:r>
              <a:rPr lang="it-IT" b="1" dirty="0" err="1"/>
              <a:t>by</a:t>
            </a:r>
            <a:r>
              <a:rPr lang="it-IT" b="1" dirty="0"/>
              <a:t> </a:t>
            </a:r>
            <a:r>
              <a:rPr lang="it-IT" b="1" dirty="0" err="1"/>
              <a:t>abnormal</a:t>
            </a:r>
            <a:r>
              <a:rPr lang="it-IT" b="1" dirty="0"/>
              <a:t> </a:t>
            </a:r>
            <a:r>
              <a:rPr lang="it-IT" b="1" dirty="0" err="1"/>
              <a:t>biomechanical</a:t>
            </a:r>
            <a:r>
              <a:rPr lang="it-IT" b="1" dirty="0"/>
              <a:t> </a:t>
            </a:r>
            <a:r>
              <a:rPr lang="it-IT" b="1" dirty="0" err="1"/>
              <a:t>forces</a:t>
            </a:r>
            <a:r>
              <a:rPr lang="it-IT" dirty="0"/>
              <a:t>, </a:t>
            </a:r>
            <a:r>
              <a:rPr lang="it-IT" dirty="0" err="1"/>
              <a:t>leading</a:t>
            </a:r>
            <a:r>
              <a:rPr lang="it-IT" dirty="0"/>
              <a:t> </a:t>
            </a:r>
            <a:r>
              <a:rPr lang="it-IT" dirty="0" err="1"/>
              <a:t>eventually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a </a:t>
            </a:r>
            <a:r>
              <a:rPr lang="it-IT" dirty="0" err="1"/>
              <a:t>variety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structural</a:t>
            </a:r>
            <a:r>
              <a:rPr lang="it-IT" dirty="0"/>
              <a:t> </a:t>
            </a:r>
            <a:r>
              <a:rPr lang="it-IT" dirty="0" err="1"/>
              <a:t>abnormalities</a:t>
            </a:r>
            <a:r>
              <a:rPr lang="it-IT" dirty="0"/>
              <a:t>. </a:t>
            </a:r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most</a:t>
            </a:r>
            <a:r>
              <a:rPr lang="it-IT" dirty="0"/>
              <a:t> common cause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deformations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uterine </a:t>
            </a:r>
            <a:r>
              <a:rPr lang="it-IT" dirty="0" err="1"/>
              <a:t>constraint</a:t>
            </a:r>
            <a:r>
              <a:rPr lang="it-IT" dirty="0"/>
              <a:t>.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weeks</a:t>
            </a:r>
            <a:r>
              <a:rPr lang="it-IT" dirty="0"/>
              <a:t> 35 and 38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gestation</a:t>
            </a:r>
            <a:r>
              <a:rPr lang="it-IT" dirty="0"/>
              <a:t>, </a:t>
            </a:r>
            <a:r>
              <a:rPr lang="it-IT" dirty="0" err="1"/>
              <a:t>rapid</a:t>
            </a:r>
            <a:r>
              <a:rPr lang="it-IT" dirty="0"/>
              <a:t> </a:t>
            </a:r>
            <a:r>
              <a:rPr lang="it-IT" dirty="0" err="1"/>
              <a:t>increase</a:t>
            </a:r>
            <a:r>
              <a:rPr lang="it-IT" dirty="0"/>
              <a:t> in the </a:t>
            </a:r>
            <a:r>
              <a:rPr lang="it-IT" dirty="0" err="1"/>
              <a:t>size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fetus</a:t>
            </a:r>
            <a:r>
              <a:rPr lang="it-IT" dirty="0"/>
              <a:t> </a:t>
            </a:r>
            <a:r>
              <a:rPr lang="it-IT" dirty="0" err="1"/>
              <a:t>outpaces</a:t>
            </a:r>
            <a:r>
              <a:rPr lang="it-IT" dirty="0"/>
              <a:t> the </a:t>
            </a:r>
            <a:r>
              <a:rPr lang="it-IT" dirty="0" err="1"/>
              <a:t>growth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uterus</a:t>
            </a:r>
            <a:r>
              <a:rPr lang="it-IT" dirty="0"/>
              <a:t>, and the relative </a:t>
            </a:r>
            <a:r>
              <a:rPr lang="it-IT" dirty="0" err="1"/>
              <a:t>amount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amniotic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 (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normally</a:t>
            </a:r>
            <a:r>
              <a:rPr lang="it-IT" dirty="0"/>
              <a:t> </a:t>
            </a:r>
            <a:r>
              <a:rPr lang="it-IT" dirty="0" err="1"/>
              <a:t>acts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cushion</a:t>
            </a:r>
            <a:r>
              <a:rPr lang="it-IT" dirty="0"/>
              <a:t>)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decreases</a:t>
            </a:r>
            <a:r>
              <a:rPr lang="it-IT" dirty="0"/>
              <a:t>. </a:t>
            </a:r>
            <a:r>
              <a:rPr lang="it-IT" dirty="0" err="1"/>
              <a:t>Thus</a:t>
            </a:r>
            <a:r>
              <a:rPr lang="it-IT" dirty="0"/>
              <a:t>, </a:t>
            </a:r>
            <a:r>
              <a:rPr lang="it-IT" dirty="0" err="1"/>
              <a:t>even</a:t>
            </a:r>
            <a:r>
              <a:rPr lang="it-IT" dirty="0"/>
              <a:t> the </a:t>
            </a:r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fetus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subjected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some </a:t>
            </a:r>
            <a:r>
              <a:rPr lang="it-IT" dirty="0" err="1"/>
              <a:t>degree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uterine </a:t>
            </a:r>
            <a:r>
              <a:rPr lang="it-IT" dirty="0" err="1"/>
              <a:t>constraint</a:t>
            </a:r>
            <a:r>
              <a:rPr lang="it-IT" dirty="0"/>
              <a:t>. </a:t>
            </a:r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variables</a:t>
            </a:r>
            <a:r>
              <a:rPr lang="it-IT" dirty="0"/>
              <a:t> </a:t>
            </a:r>
            <a:r>
              <a:rPr lang="it-IT" dirty="0" err="1"/>
              <a:t>increase</a:t>
            </a:r>
            <a:r>
              <a:rPr lang="it-IT" dirty="0"/>
              <a:t> the </a:t>
            </a:r>
            <a:r>
              <a:rPr lang="it-IT" dirty="0" err="1"/>
              <a:t>likelihood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excessive</a:t>
            </a:r>
            <a:r>
              <a:rPr lang="it-IT" dirty="0"/>
              <a:t> </a:t>
            </a:r>
            <a:r>
              <a:rPr lang="it-IT" dirty="0" err="1"/>
              <a:t>compression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fetus</a:t>
            </a:r>
            <a:r>
              <a:rPr lang="it-IT" dirty="0"/>
              <a:t>, </a:t>
            </a:r>
            <a:r>
              <a:rPr lang="it-IT" dirty="0" err="1"/>
              <a:t>including</a:t>
            </a:r>
            <a:r>
              <a:rPr lang="it-IT" dirty="0"/>
              <a:t> </a:t>
            </a:r>
            <a:r>
              <a:rPr lang="it-IT" dirty="0" err="1"/>
              <a:t>maternal</a:t>
            </a:r>
            <a:r>
              <a:rPr lang="it-IT" dirty="0"/>
              <a:t> </a:t>
            </a:r>
            <a:r>
              <a:rPr lang="it-IT" dirty="0" err="1"/>
              <a:t>conditions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first </a:t>
            </a:r>
            <a:r>
              <a:rPr lang="it-IT" dirty="0" err="1"/>
              <a:t>pregnancy</a:t>
            </a:r>
            <a:r>
              <a:rPr lang="it-IT" dirty="0"/>
              <a:t>, </a:t>
            </a:r>
            <a:r>
              <a:rPr lang="it-IT" dirty="0" err="1"/>
              <a:t>small</a:t>
            </a:r>
            <a:r>
              <a:rPr lang="it-IT" dirty="0"/>
              <a:t> </a:t>
            </a:r>
            <a:r>
              <a:rPr lang="it-IT" dirty="0" err="1"/>
              <a:t>uterus</a:t>
            </a:r>
            <a:r>
              <a:rPr lang="it-IT" dirty="0"/>
              <a:t>, </a:t>
            </a:r>
            <a:r>
              <a:rPr lang="it-IT" dirty="0" err="1"/>
              <a:t>malformed</a:t>
            </a:r>
            <a:r>
              <a:rPr lang="it-IT" dirty="0"/>
              <a:t> (</a:t>
            </a:r>
            <a:r>
              <a:rPr lang="it-IT" dirty="0" err="1"/>
              <a:t>bicornuate</a:t>
            </a:r>
            <a:r>
              <a:rPr lang="it-IT" dirty="0"/>
              <a:t>) </a:t>
            </a:r>
            <a:r>
              <a:rPr lang="it-IT" dirty="0" err="1"/>
              <a:t>uterus</a:t>
            </a:r>
            <a:r>
              <a:rPr lang="it-IT" dirty="0"/>
              <a:t>, and </a:t>
            </a:r>
            <a:r>
              <a:rPr lang="it-IT" dirty="0" err="1"/>
              <a:t>leiomyomas</a:t>
            </a:r>
            <a:r>
              <a:rPr lang="it-IT" dirty="0"/>
              <a:t>. </a:t>
            </a:r>
            <a:r>
              <a:rPr lang="it-IT" dirty="0" err="1"/>
              <a:t>Causes</a:t>
            </a:r>
            <a:r>
              <a:rPr lang="it-IT" dirty="0"/>
              <a:t> </a:t>
            </a:r>
            <a:r>
              <a:rPr lang="it-IT" dirty="0" err="1"/>
              <a:t>relating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fetus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presence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multiple </a:t>
            </a:r>
            <a:r>
              <a:rPr lang="it-IT" dirty="0" err="1"/>
              <a:t>fetuses</a:t>
            </a:r>
            <a:r>
              <a:rPr lang="it-IT" dirty="0"/>
              <a:t>, </a:t>
            </a:r>
            <a:r>
              <a:rPr lang="it-IT" dirty="0" err="1"/>
              <a:t>oligohydramnios</a:t>
            </a:r>
            <a:r>
              <a:rPr lang="it-IT" dirty="0"/>
              <a:t>, and </a:t>
            </a:r>
            <a:r>
              <a:rPr lang="it-IT" dirty="0" err="1"/>
              <a:t>abnormal</a:t>
            </a:r>
            <a:r>
              <a:rPr lang="it-IT" dirty="0"/>
              <a:t> </a:t>
            </a:r>
            <a:r>
              <a:rPr lang="it-IT" dirty="0" err="1"/>
              <a:t>fetal</a:t>
            </a:r>
            <a:r>
              <a:rPr lang="it-IT" dirty="0"/>
              <a:t> </a:t>
            </a:r>
            <a:r>
              <a:rPr lang="it-IT" dirty="0" err="1"/>
              <a:t>presentation</a:t>
            </a:r>
            <a:r>
              <a:rPr lang="it-IT" dirty="0"/>
              <a:t>,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involved</a:t>
            </a:r>
            <a:r>
              <a:rPr lang="it-IT" dirty="0"/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7948" y="299900"/>
            <a:ext cx="874810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 </a:t>
            </a:r>
            <a:r>
              <a:rPr lang="it-IT" sz="2000" dirty="0" err="1"/>
              <a:t>Examples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malformations</a:t>
            </a:r>
            <a:r>
              <a:rPr lang="it-IT" sz="2000" dirty="0"/>
              <a:t>. </a:t>
            </a:r>
            <a:r>
              <a:rPr lang="it-IT" sz="2000" dirty="0" err="1"/>
              <a:t>Malformations</a:t>
            </a:r>
            <a:r>
              <a:rPr lang="it-IT" sz="2000" dirty="0"/>
              <a:t> can </a:t>
            </a:r>
            <a:r>
              <a:rPr lang="it-IT" sz="2000" dirty="0" err="1"/>
              <a:t>range</a:t>
            </a:r>
            <a:r>
              <a:rPr lang="it-IT" sz="2000" dirty="0"/>
              <a:t> in </a:t>
            </a:r>
            <a:r>
              <a:rPr lang="it-IT" sz="2000" dirty="0" err="1"/>
              <a:t>severity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the </a:t>
            </a:r>
            <a:r>
              <a:rPr lang="it-IT" sz="2000" dirty="0" err="1"/>
              <a:t>incidental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the </a:t>
            </a:r>
            <a:r>
              <a:rPr lang="it-IT" sz="2000" dirty="0" err="1"/>
              <a:t>lethal</a:t>
            </a:r>
            <a:r>
              <a:rPr lang="it-IT" sz="2000" dirty="0"/>
              <a:t>. (A) </a:t>
            </a:r>
            <a:r>
              <a:rPr lang="it-IT" sz="2000" dirty="0" err="1"/>
              <a:t>Polydactyly</a:t>
            </a:r>
            <a:r>
              <a:rPr lang="it-IT" sz="2000" dirty="0"/>
              <a:t> (</a:t>
            </a:r>
            <a:r>
              <a:rPr lang="it-IT" sz="2000" dirty="0" err="1"/>
              <a:t>one</a:t>
            </a:r>
            <a:r>
              <a:rPr lang="it-IT" sz="2000" dirty="0"/>
              <a:t> or more extra </a:t>
            </a:r>
            <a:r>
              <a:rPr lang="it-IT" sz="2000" dirty="0" err="1"/>
              <a:t>digits</a:t>
            </a:r>
            <a:r>
              <a:rPr lang="it-IT" sz="2000" dirty="0"/>
              <a:t>) and </a:t>
            </a:r>
            <a:r>
              <a:rPr lang="it-IT" sz="2000" dirty="0" err="1"/>
              <a:t>syndactyly</a:t>
            </a:r>
            <a:r>
              <a:rPr lang="it-IT" sz="2000" dirty="0"/>
              <a:t> (</a:t>
            </a:r>
            <a:r>
              <a:rPr lang="it-IT" sz="2000" dirty="0" err="1"/>
              <a:t>fusion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digits</a:t>
            </a:r>
            <a:r>
              <a:rPr lang="it-IT" sz="2000" dirty="0"/>
              <a:t>)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little</a:t>
            </a:r>
            <a:r>
              <a:rPr lang="it-IT" sz="2000" dirty="0"/>
              <a:t> </a:t>
            </a:r>
            <a:r>
              <a:rPr lang="it-IT" sz="2000" dirty="0" err="1"/>
              <a:t>functional</a:t>
            </a:r>
            <a:r>
              <a:rPr lang="it-IT" sz="2000" dirty="0"/>
              <a:t> </a:t>
            </a:r>
            <a:r>
              <a:rPr lang="it-IT" sz="2000" dirty="0" err="1"/>
              <a:t>consequence</a:t>
            </a:r>
            <a:r>
              <a:rPr lang="it-IT" sz="2000" dirty="0"/>
              <a:t> </a:t>
            </a:r>
            <a:r>
              <a:rPr lang="it-IT" sz="2000" dirty="0" err="1"/>
              <a:t>when</a:t>
            </a:r>
            <a:r>
              <a:rPr lang="it-IT" sz="2000" dirty="0"/>
              <a:t> </a:t>
            </a:r>
            <a:r>
              <a:rPr lang="it-IT" sz="2000" dirty="0" err="1"/>
              <a:t>they</a:t>
            </a:r>
            <a:r>
              <a:rPr lang="it-IT" sz="2000" dirty="0"/>
              <a:t> </a:t>
            </a:r>
            <a:r>
              <a:rPr lang="it-IT" sz="2000" dirty="0" err="1"/>
              <a:t>occur</a:t>
            </a:r>
            <a:r>
              <a:rPr lang="it-IT" sz="2000" dirty="0"/>
              <a:t> in </a:t>
            </a:r>
            <a:r>
              <a:rPr lang="it-IT" sz="2000" dirty="0" err="1"/>
              <a:t>isolation</a:t>
            </a:r>
            <a:r>
              <a:rPr lang="it-IT" sz="2000" dirty="0"/>
              <a:t>. (</a:t>
            </a:r>
            <a:r>
              <a:rPr lang="it-IT" sz="2000" dirty="0" err="1"/>
              <a:t>B</a:t>
            </a:r>
            <a:r>
              <a:rPr lang="it-IT" sz="2000" dirty="0"/>
              <a:t>) </a:t>
            </a:r>
            <a:r>
              <a:rPr lang="it-IT" sz="2000" dirty="0" err="1"/>
              <a:t>Similarly</a:t>
            </a:r>
            <a:r>
              <a:rPr lang="it-IT" sz="2000" dirty="0"/>
              <a:t>, </a:t>
            </a:r>
            <a:r>
              <a:rPr lang="it-IT" sz="2000" dirty="0" err="1"/>
              <a:t>cleft</a:t>
            </a:r>
            <a:r>
              <a:rPr lang="it-IT" sz="2000" dirty="0"/>
              <a:t> </a:t>
            </a:r>
            <a:r>
              <a:rPr lang="it-IT" sz="2000" dirty="0" err="1"/>
              <a:t>lip</a:t>
            </a:r>
            <a:r>
              <a:rPr lang="it-IT" sz="2000" dirty="0"/>
              <a:t>, </a:t>
            </a:r>
            <a:r>
              <a:rPr lang="it-IT" sz="2000" dirty="0" err="1"/>
              <a:t>with</a:t>
            </a:r>
            <a:r>
              <a:rPr lang="it-IT" sz="2000" dirty="0"/>
              <a:t> or </a:t>
            </a:r>
            <a:r>
              <a:rPr lang="it-IT" sz="2000" dirty="0" err="1"/>
              <a:t>without</a:t>
            </a:r>
            <a:r>
              <a:rPr lang="it-IT" sz="2000" dirty="0"/>
              <a:t> </a:t>
            </a:r>
            <a:r>
              <a:rPr lang="it-IT" sz="2000" dirty="0" err="1"/>
              <a:t>associated</a:t>
            </a:r>
            <a:r>
              <a:rPr lang="it-IT" sz="2000" dirty="0"/>
              <a:t> </a:t>
            </a:r>
            <a:r>
              <a:rPr lang="it-IT" sz="2000" dirty="0" err="1"/>
              <a:t>cleft</a:t>
            </a:r>
            <a:r>
              <a:rPr lang="it-IT" sz="2000" dirty="0"/>
              <a:t> palate,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compatible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life </a:t>
            </a:r>
            <a:r>
              <a:rPr lang="it-IT" sz="2000" dirty="0" err="1"/>
              <a:t>when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occurs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an</a:t>
            </a:r>
            <a:r>
              <a:rPr lang="it-IT" sz="2000" dirty="0"/>
              <a:t> </a:t>
            </a:r>
            <a:r>
              <a:rPr lang="it-IT" sz="2000" dirty="0" err="1"/>
              <a:t>isolated</a:t>
            </a:r>
            <a:r>
              <a:rPr lang="it-IT" sz="2000" dirty="0"/>
              <a:t> </a:t>
            </a:r>
            <a:r>
              <a:rPr lang="it-IT" sz="2000" dirty="0" err="1"/>
              <a:t>anomaly</a:t>
            </a:r>
            <a:r>
              <a:rPr lang="it-IT" sz="2000" dirty="0"/>
              <a:t>; in </a:t>
            </a:r>
            <a:r>
              <a:rPr lang="it-IT" sz="2000" dirty="0" err="1"/>
              <a:t>this</a:t>
            </a:r>
            <a:r>
              <a:rPr lang="it-IT" sz="2000" dirty="0"/>
              <a:t> case, </a:t>
            </a:r>
            <a:r>
              <a:rPr lang="it-IT" sz="2000" dirty="0" err="1"/>
              <a:t>however</a:t>
            </a:r>
            <a:r>
              <a:rPr lang="it-IT" sz="2000" dirty="0"/>
              <a:t>, the </a:t>
            </a:r>
            <a:r>
              <a:rPr lang="it-IT" sz="2000" dirty="0" err="1"/>
              <a:t>child</a:t>
            </a:r>
            <a:r>
              <a:rPr lang="it-IT" sz="2000" dirty="0"/>
              <a:t> </a:t>
            </a:r>
            <a:r>
              <a:rPr lang="it-IT" sz="2000" dirty="0" err="1"/>
              <a:t>had</a:t>
            </a:r>
            <a:r>
              <a:rPr lang="it-IT" sz="2000" dirty="0"/>
              <a:t> </a:t>
            </a:r>
            <a:r>
              <a:rPr lang="it-IT" sz="2000" dirty="0" err="1"/>
              <a:t>an</a:t>
            </a:r>
            <a:r>
              <a:rPr lang="it-IT" sz="2000" dirty="0"/>
              <a:t> </a:t>
            </a:r>
            <a:r>
              <a:rPr lang="it-IT" sz="2000" dirty="0" err="1"/>
              <a:t>underlying</a:t>
            </a:r>
            <a:r>
              <a:rPr lang="it-IT" sz="2000" dirty="0"/>
              <a:t> </a:t>
            </a:r>
            <a:r>
              <a:rPr lang="it-IT" sz="2000" dirty="0" err="1"/>
              <a:t>malformation</a:t>
            </a:r>
            <a:r>
              <a:rPr lang="it-IT" sz="2000" dirty="0"/>
              <a:t> </a:t>
            </a:r>
            <a:r>
              <a:rPr lang="it-IT" sz="2000" dirty="0" err="1"/>
              <a:t>syndrome</a:t>
            </a:r>
            <a:r>
              <a:rPr lang="it-IT" sz="2000" dirty="0"/>
              <a:t> (</a:t>
            </a:r>
            <a:r>
              <a:rPr lang="it-IT" sz="2000" dirty="0" err="1"/>
              <a:t>trisomy</a:t>
            </a:r>
            <a:r>
              <a:rPr lang="it-IT" sz="2000" dirty="0"/>
              <a:t> 13) and </a:t>
            </a:r>
            <a:r>
              <a:rPr lang="it-IT" sz="2000" dirty="0" err="1"/>
              <a:t>expired</a:t>
            </a:r>
            <a:r>
              <a:rPr lang="it-IT" sz="2000" dirty="0"/>
              <a:t> </a:t>
            </a:r>
            <a:r>
              <a:rPr lang="it-IT" sz="2000" dirty="0" err="1"/>
              <a:t>because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severe </a:t>
            </a:r>
            <a:r>
              <a:rPr lang="it-IT" sz="2000" dirty="0" err="1"/>
              <a:t>cardiac</a:t>
            </a:r>
            <a:r>
              <a:rPr lang="it-IT" sz="2000" dirty="0"/>
              <a:t> </a:t>
            </a:r>
            <a:r>
              <a:rPr lang="it-IT" sz="2000" dirty="0" err="1"/>
              <a:t>defects</a:t>
            </a:r>
            <a:r>
              <a:rPr lang="it-IT" sz="2000" dirty="0"/>
              <a:t>. (</a:t>
            </a:r>
            <a:r>
              <a:rPr lang="it-IT" sz="2000" dirty="0" err="1"/>
              <a:t>C</a:t>
            </a:r>
            <a:r>
              <a:rPr lang="it-IT" sz="2000" dirty="0"/>
              <a:t>) </a:t>
            </a:r>
            <a:r>
              <a:rPr lang="it-IT" sz="2000" dirty="0" err="1"/>
              <a:t>Stillbirth</a:t>
            </a:r>
            <a:r>
              <a:rPr lang="it-IT" sz="2000" dirty="0"/>
              <a:t> </a:t>
            </a:r>
            <a:r>
              <a:rPr lang="it-IT" sz="2000" dirty="0" err="1"/>
              <a:t>associated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a </a:t>
            </a:r>
            <a:r>
              <a:rPr lang="it-IT" sz="2000" dirty="0" err="1"/>
              <a:t>lethal</a:t>
            </a:r>
            <a:r>
              <a:rPr lang="it-IT" sz="2000" dirty="0"/>
              <a:t> </a:t>
            </a:r>
            <a:r>
              <a:rPr lang="it-IT" sz="2000" dirty="0" err="1"/>
              <a:t>malformation</a:t>
            </a:r>
            <a:r>
              <a:rPr lang="it-IT" sz="2000" dirty="0"/>
              <a:t>, in </a:t>
            </a:r>
            <a:r>
              <a:rPr lang="it-IT" sz="2000" dirty="0" err="1"/>
              <a:t>which</a:t>
            </a:r>
            <a:r>
              <a:rPr lang="it-IT" sz="2000" dirty="0"/>
              <a:t> the </a:t>
            </a:r>
            <a:r>
              <a:rPr lang="it-IT" sz="2000" dirty="0" err="1"/>
              <a:t>midface</a:t>
            </a:r>
            <a:r>
              <a:rPr lang="it-IT" sz="2000" dirty="0"/>
              <a:t> </a:t>
            </a:r>
            <a:r>
              <a:rPr lang="it-IT" sz="2000" dirty="0" err="1"/>
              <a:t>structures</a:t>
            </a:r>
            <a:r>
              <a:rPr lang="it-IT" sz="2000" dirty="0"/>
              <a:t> are </a:t>
            </a:r>
            <a:r>
              <a:rPr lang="it-IT" sz="2000" dirty="0" err="1"/>
              <a:t>fused</a:t>
            </a:r>
            <a:r>
              <a:rPr lang="it-IT" sz="2000" dirty="0"/>
              <a:t> or </a:t>
            </a:r>
            <a:r>
              <a:rPr lang="it-IT" sz="2000" dirty="0" err="1"/>
              <a:t>ill-formed</a:t>
            </a:r>
            <a:r>
              <a:rPr lang="it-IT" sz="2000" dirty="0"/>
              <a:t>; in </a:t>
            </a:r>
            <a:r>
              <a:rPr lang="it-IT" sz="2000" dirty="0" err="1"/>
              <a:t>almost</a:t>
            </a:r>
            <a:r>
              <a:rPr lang="it-IT" sz="2000" dirty="0"/>
              <a:t>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cases</a:t>
            </a:r>
            <a:r>
              <a:rPr lang="it-IT" sz="2000" dirty="0"/>
              <a:t>,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degree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external</a:t>
            </a:r>
            <a:r>
              <a:rPr lang="it-IT" sz="2000" dirty="0"/>
              <a:t> </a:t>
            </a:r>
            <a:r>
              <a:rPr lang="it-IT" sz="2000" dirty="0" err="1"/>
              <a:t>dysmorphogenesis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associated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severe </a:t>
            </a:r>
            <a:r>
              <a:rPr lang="it-IT" sz="2000" dirty="0" err="1"/>
              <a:t>internal</a:t>
            </a:r>
            <a:r>
              <a:rPr lang="it-IT" sz="2000" dirty="0"/>
              <a:t> </a:t>
            </a:r>
            <a:r>
              <a:rPr lang="it-IT" sz="2000" dirty="0" err="1"/>
              <a:t>anomalies</a:t>
            </a:r>
            <a:r>
              <a:rPr lang="it-IT" sz="2000" dirty="0"/>
              <a:t>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maldevelopment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brain</a:t>
            </a:r>
            <a:r>
              <a:rPr lang="it-IT" sz="2000" dirty="0"/>
              <a:t> and </a:t>
            </a:r>
            <a:r>
              <a:rPr lang="it-IT" sz="2000" dirty="0" err="1"/>
              <a:t>cardiac</a:t>
            </a:r>
            <a:r>
              <a:rPr lang="it-IT" sz="2000" dirty="0"/>
              <a:t> </a:t>
            </a:r>
            <a:r>
              <a:rPr lang="it-IT" sz="2000" dirty="0" err="1"/>
              <a:t>defect</a:t>
            </a:r>
            <a:r>
              <a:rPr lang="it-IT" dirty="0" err="1"/>
              <a:t>s</a:t>
            </a:r>
            <a:r>
              <a:rPr lang="it-IT" dirty="0"/>
              <a:t>.</a:t>
            </a:r>
          </a:p>
        </p:txBody>
      </p:sp>
      <p:pic>
        <p:nvPicPr>
          <p:cNvPr id="3" name="Immagine 2" descr="Schermata 2018-09-24 alle 13.21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87" y="3810505"/>
            <a:ext cx="2914661" cy="2606481"/>
          </a:xfrm>
          <a:prstGeom prst="rect">
            <a:avLst/>
          </a:prstGeom>
        </p:spPr>
      </p:pic>
      <p:pic>
        <p:nvPicPr>
          <p:cNvPr id="4" name="Immagine 3" descr="Schermata 2018-09-24 alle 13.22.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248" y="3810490"/>
            <a:ext cx="2611503" cy="2606481"/>
          </a:xfrm>
          <a:prstGeom prst="rect">
            <a:avLst/>
          </a:prstGeom>
        </p:spPr>
      </p:pic>
      <p:pic>
        <p:nvPicPr>
          <p:cNvPr id="5" name="Immagine 4" descr="Schermata 2018-09-24 alle 13.22.2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751" y="3810505"/>
            <a:ext cx="2828499" cy="260646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76149" y="317541"/>
            <a:ext cx="76027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Disruption</a:t>
            </a:r>
            <a:r>
              <a:rPr lang="it-IT" dirty="0"/>
              <a:t> due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amniotic</a:t>
            </a:r>
            <a:r>
              <a:rPr lang="it-IT" dirty="0"/>
              <a:t> </a:t>
            </a:r>
            <a:r>
              <a:rPr lang="it-IT" dirty="0" err="1"/>
              <a:t>bands</a:t>
            </a:r>
            <a:r>
              <a:rPr lang="it-IT" dirty="0"/>
              <a:t>. In the specimen </a:t>
            </a:r>
            <a:r>
              <a:rPr lang="it-IT" dirty="0" err="1"/>
              <a:t>shown</a:t>
            </a:r>
            <a:r>
              <a:rPr lang="it-IT" dirty="0"/>
              <a:t>, the placenta </a:t>
            </a:r>
            <a:r>
              <a:rPr lang="it-IT" dirty="0" err="1"/>
              <a:t>is</a:t>
            </a:r>
            <a:r>
              <a:rPr lang="it-IT" dirty="0"/>
              <a:t> at the right, and the band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amnion</a:t>
            </a:r>
            <a:r>
              <a:rPr lang="it-IT" dirty="0"/>
              <a:t> </a:t>
            </a:r>
            <a:r>
              <a:rPr lang="it-IT" dirty="0" err="1"/>
              <a:t>extends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the top </a:t>
            </a:r>
            <a:r>
              <a:rPr lang="it-IT" dirty="0" err="1"/>
              <a:t>portion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amniotic</a:t>
            </a:r>
            <a:r>
              <a:rPr lang="it-IT" dirty="0"/>
              <a:t> </a:t>
            </a:r>
            <a:r>
              <a:rPr lang="it-IT" dirty="0" err="1"/>
              <a:t>sac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encircle</a:t>
            </a:r>
            <a:r>
              <a:rPr lang="it-IT" dirty="0"/>
              <a:t> the </a:t>
            </a:r>
            <a:r>
              <a:rPr lang="it-IT" dirty="0" err="1"/>
              <a:t>leg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fetus</a:t>
            </a:r>
            <a:endParaRPr lang="it-IT" dirty="0"/>
          </a:p>
        </p:txBody>
      </p:sp>
      <p:pic>
        <p:nvPicPr>
          <p:cNvPr id="3" name="Immagine 2" descr="Schermata 2018-09-24 alle 13.24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067" y="1834679"/>
            <a:ext cx="6016102" cy="466599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9152" y="1089259"/>
            <a:ext cx="8205696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Sequence</a:t>
            </a:r>
            <a:r>
              <a:rPr lang="it-IT" b="1" dirty="0"/>
              <a:t> </a:t>
            </a:r>
            <a:r>
              <a:rPr lang="it-IT" b="1" dirty="0" err="1"/>
              <a:t>refers</a:t>
            </a:r>
            <a:r>
              <a:rPr lang="it-IT" b="1" dirty="0"/>
              <a:t> </a:t>
            </a:r>
            <a:r>
              <a:rPr lang="it-IT" b="1" dirty="0" err="1"/>
              <a:t>to</a:t>
            </a:r>
            <a:r>
              <a:rPr lang="it-IT" b="1" dirty="0"/>
              <a:t> multiple </a:t>
            </a:r>
            <a:r>
              <a:rPr lang="it-IT" b="1" dirty="0" err="1"/>
              <a:t>congenital</a:t>
            </a:r>
            <a:r>
              <a:rPr lang="it-IT" b="1" dirty="0"/>
              <a:t> </a:t>
            </a:r>
            <a:r>
              <a:rPr lang="it-IT" b="1" dirty="0" err="1"/>
              <a:t>anomalies</a:t>
            </a:r>
            <a:r>
              <a:rPr lang="it-IT" b="1" dirty="0"/>
              <a:t> </a:t>
            </a:r>
            <a:r>
              <a:rPr lang="it-IT" b="1" dirty="0" err="1"/>
              <a:t>that</a:t>
            </a:r>
            <a:r>
              <a:rPr lang="it-IT" b="1" dirty="0"/>
              <a:t> </a:t>
            </a:r>
            <a:r>
              <a:rPr lang="it-IT" b="1" dirty="0" err="1"/>
              <a:t>result</a:t>
            </a:r>
            <a:r>
              <a:rPr lang="it-IT" b="1" dirty="0"/>
              <a:t> </a:t>
            </a:r>
            <a:r>
              <a:rPr lang="it-IT" b="1" dirty="0" err="1"/>
              <a:t>from</a:t>
            </a:r>
            <a:r>
              <a:rPr lang="it-IT" b="1" dirty="0"/>
              <a:t> </a:t>
            </a:r>
            <a:r>
              <a:rPr lang="it-IT" b="1" dirty="0" err="1"/>
              <a:t>secondary</a:t>
            </a:r>
            <a:r>
              <a:rPr lang="it-IT" b="1" dirty="0"/>
              <a:t> </a:t>
            </a:r>
            <a:r>
              <a:rPr lang="it-IT" b="1" dirty="0" err="1"/>
              <a:t>effects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a single </a:t>
            </a:r>
            <a:r>
              <a:rPr lang="it-IT" b="1" dirty="0" err="1"/>
              <a:t>localized</a:t>
            </a:r>
            <a:r>
              <a:rPr lang="it-IT" b="1" dirty="0"/>
              <a:t> </a:t>
            </a:r>
            <a:r>
              <a:rPr lang="it-IT" b="1" dirty="0" err="1"/>
              <a:t>aberration</a:t>
            </a:r>
            <a:r>
              <a:rPr lang="it-IT" b="1" dirty="0"/>
              <a:t> in </a:t>
            </a:r>
            <a:r>
              <a:rPr lang="it-IT" b="1" dirty="0" err="1"/>
              <a:t>organogenesis</a:t>
            </a:r>
            <a:r>
              <a:rPr lang="it-IT" b="1" dirty="0"/>
              <a:t>. </a:t>
            </a:r>
          </a:p>
          <a:p>
            <a:endParaRPr lang="it-IT" b="1" dirty="0"/>
          </a:p>
          <a:p>
            <a:r>
              <a:rPr lang="it-IT" dirty="0"/>
              <a:t>The </a:t>
            </a:r>
            <a:r>
              <a:rPr lang="it-IT" dirty="0" err="1"/>
              <a:t>initiating</a:t>
            </a:r>
            <a:r>
              <a:rPr lang="it-IT" dirty="0"/>
              <a:t> </a:t>
            </a:r>
            <a:r>
              <a:rPr lang="it-IT" dirty="0" err="1"/>
              <a:t>event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a </a:t>
            </a:r>
            <a:r>
              <a:rPr lang="it-IT" dirty="0" err="1"/>
              <a:t>malformation</a:t>
            </a:r>
            <a:r>
              <a:rPr lang="it-IT" dirty="0"/>
              <a:t>, </a:t>
            </a:r>
            <a:r>
              <a:rPr lang="it-IT" dirty="0" err="1"/>
              <a:t>deformation</a:t>
            </a:r>
            <a:r>
              <a:rPr lang="it-IT" dirty="0"/>
              <a:t>, or </a:t>
            </a:r>
            <a:r>
              <a:rPr lang="it-IT" dirty="0" err="1"/>
              <a:t>disruption</a:t>
            </a:r>
            <a:r>
              <a:rPr lang="it-IT" dirty="0"/>
              <a:t>. An </a:t>
            </a:r>
            <a:r>
              <a:rPr lang="it-IT" dirty="0" err="1"/>
              <a:t>excellent</a:t>
            </a:r>
            <a:r>
              <a:rPr lang="it-IT" dirty="0"/>
              <a:t> </a:t>
            </a:r>
            <a:r>
              <a:rPr lang="it-IT" dirty="0" err="1"/>
              <a:t>example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oligohydramnios</a:t>
            </a:r>
            <a:r>
              <a:rPr lang="it-IT" dirty="0"/>
              <a:t> (or Potter) </a:t>
            </a:r>
            <a:r>
              <a:rPr lang="it-IT" dirty="0" err="1"/>
              <a:t>sequence</a:t>
            </a:r>
            <a:r>
              <a:rPr lang="it-IT" dirty="0"/>
              <a:t> . </a:t>
            </a:r>
            <a:r>
              <a:rPr lang="it-IT" dirty="0" err="1"/>
              <a:t>Oligohydramnios</a:t>
            </a:r>
            <a:r>
              <a:rPr lang="it-IT" dirty="0"/>
              <a:t> (</a:t>
            </a:r>
            <a:r>
              <a:rPr lang="it-IT" dirty="0" err="1"/>
              <a:t>decreased</a:t>
            </a:r>
            <a:r>
              <a:rPr lang="it-IT" dirty="0"/>
              <a:t> </a:t>
            </a:r>
            <a:r>
              <a:rPr lang="it-IT" dirty="0" err="1"/>
              <a:t>amniotic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)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caused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a </a:t>
            </a:r>
            <a:r>
              <a:rPr lang="it-IT" dirty="0" err="1"/>
              <a:t>variety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maternal</a:t>
            </a:r>
            <a:r>
              <a:rPr lang="it-IT" dirty="0"/>
              <a:t>, </a:t>
            </a:r>
            <a:r>
              <a:rPr lang="it-IT" dirty="0" err="1"/>
              <a:t>placental</a:t>
            </a:r>
            <a:r>
              <a:rPr lang="it-IT" dirty="0"/>
              <a:t>, or </a:t>
            </a:r>
            <a:r>
              <a:rPr lang="it-IT" dirty="0" err="1"/>
              <a:t>fetal</a:t>
            </a:r>
            <a:r>
              <a:rPr lang="it-IT" dirty="0"/>
              <a:t> </a:t>
            </a:r>
            <a:r>
              <a:rPr lang="it-IT" dirty="0" err="1"/>
              <a:t>abnormalities</a:t>
            </a:r>
            <a:r>
              <a:rPr lang="it-IT" dirty="0"/>
              <a:t>, </a:t>
            </a:r>
            <a:r>
              <a:rPr lang="it-IT" dirty="0" err="1"/>
              <a:t>including</a:t>
            </a:r>
            <a:r>
              <a:rPr lang="it-IT" dirty="0"/>
              <a:t> </a:t>
            </a:r>
            <a:r>
              <a:rPr lang="it-IT" dirty="0" err="1"/>
              <a:t>chronic</a:t>
            </a:r>
            <a:r>
              <a:rPr lang="it-IT" dirty="0"/>
              <a:t> </a:t>
            </a:r>
            <a:r>
              <a:rPr lang="it-IT" dirty="0" err="1"/>
              <a:t>leakage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amniotic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rupture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amnion</a:t>
            </a:r>
            <a:r>
              <a:rPr lang="it-IT" dirty="0"/>
              <a:t>; </a:t>
            </a:r>
            <a:r>
              <a:rPr lang="it-IT" dirty="0" err="1"/>
              <a:t>uteroplacental</a:t>
            </a:r>
            <a:r>
              <a:rPr lang="it-IT" dirty="0"/>
              <a:t> </a:t>
            </a:r>
            <a:r>
              <a:rPr lang="it-IT" dirty="0" err="1"/>
              <a:t>insufficiency</a:t>
            </a:r>
            <a:r>
              <a:rPr lang="it-IT" dirty="0"/>
              <a:t> </a:t>
            </a:r>
            <a:r>
              <a:rPr lang="it-IT" dirty="0" err="1"/>
              <a:t>resulting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maternal</a:t>
            </a:r>
            <a:r>
              <a:rPr lang="it-IT" dirty="0"/>
              <a:t> </a:t>
            </a:r>
            <a:r>
              <a:rPr lang="it-IT" dirty="0" err="1"/>
              <a:t>hypertension</a:t>
            </a:r>
            <a:r>
              <a:rPr lang="it-IT" dirty="0"/>
              <a:t> or severe </a:t>
            </a:r>
            <a:r>
              <a:rPr lang="it-IT" dirty="0" err="1"/>
              <a:t>toxemia</a:t>
            </a:r>
            <a:r>
              <a:rPr lang="it-IT" dirty="0"/>
              <a:t>; and </a:t>
            </a:r>
            <a:r>
              <a:rPr lang="it-IT" dirty="0" err="1"/>
              <a:t>renal</a:t>
            </a:r>
            <a:r>
              <a:rPr lang="it-IT" dirty="0"/>
              <a:t> </a:t>
            </a:r>
            <a:r>
              <a:rPr lang="it-IT" dirty="0" err="1"/>
              <a:t>agenesis</a:t>
            </a:r>
            <a:r>
              <a:rPr lang="it-IT" dirty="0"/>
              <a:t> in the </a:t>
            </a:r>
            <a:r>
              <a:rPr lang="it-IT" dirty="0" err="1"/>
              <a:t>fetus</a:t>
            </a:r>
            <a:r>
              <a:rPr lang="it-IT" dirty="0"/>
              <a:t> (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fetal</a:t>
            </a:r>
            <a:r>
              <a:rPr lang="it-IT" dirty="0"/>
              <a:t> urine </a:t>
            </a:r>
            <a:r>
              <a:rPr lang="it-IT" dirty="0" err="1"/>
              <a:t>is</a:t>
            </a:r>
            <a:r>
              <a:rPr lang="it-IT" dirty="0"/>
              <a:t> a major </a:t>
            </a:r>
            <a:r>
              <a:rPr lang="it-IT" dirty="0" err="1"/>
              <a:t>constituent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amniotic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).</a:t>
            </a:r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fetal</a:t>
            </a:r>
            <a:r>
              <a:rPr lang="it-IT" dirty="0"/>
              <a:t> </a:t>
            </a:r>
            <a:r>
              <a:rPr lang="it-IT" dirty="0" err="1"/>
              <a:t>compression</a:t>
            </a:r>
            <a:r>
              <a:rPr lang="it-IT" dirty="0"/>
              <a:t> </a:t>
            </a:r>
            <a:r>
              <a:rPr lang="it-IT" dirty="0" err="1"/>
              <a:t>associated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oligohydramnios</a:t>
            </a:r>
            <a:r>
              <a:rPr lang="it-IT" dirty="0"/>
              <a:t> in turn </a:t>
            </a:r>
            <a:r>
              <a:rPr lang="it-IT" dirty="0" err="1"/>
              <a:t>results</a:t>
            </a:r>
            <a:r>
              <a:rPr lang="it-IT" dirty="0"/>
              <a:t> in a </a:t>
            </a:r>
            <a:r>
              <a:rPr lang="it-IT" dirty="0" err="1"/>
              <a:t>classic</a:t>
            </a:r>
            <a:r>
              <a:rPr lang="it-IT" dirty="0"/>
              <a:t> </a:t>
            </a:r>
            <a:r>
              <a:rPr lang="it-IT" dirty="0" err="1"/>
              <a:t>phenotype</a:t>
            </a:r>
            <a:r>
              <a:rPr lang="it-IT" dirty="0"/>
              <a:t> in the </a:t>
            </a:r>
            <a:r>
              <a:rPr lang="it-IT" dirty="0" err="1"/>
              <a:t>newborn</a:t>
            </a:r>
            <a:r>
              <a:rPr lang="it-IT" dirty="0"/>
              <a:t> </a:t>
            </a:r>
            <a:r>
              <a:rPr lang="it-IT" dirty="0" err="1"/>
              <a:t>infant</a:t>
            </a:r>
            <a:r>
              <a:rPr lang="it-IT" dirty="0"/>
              <a:t> </a:t>
            </a:r>
            <a:r>
              <a:rPr lang="it-IT" dirty="0" err="1"/>
              <a:t>consisting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flattened</a:t>
            </a:r>
            <a:r>
              <a:rPr lang="it-IT" dirty="0"/>
              <a:t> </a:t>
            </a:r>
            <a:r>
              <a:rPr lang="it-IT" dirty="0" err="1"/>
              <a:t>faces</a:t>
            </a:r>
            <a:r>
              <a:rPr lang="it-IT" dirty="0"/>
              <a:t> and </a:t>
            </a:r>
            <a:r>
              <a:rPr lang="it-IT" dirty="0" err="1"/>
              <a:t>positional</a:t>
            </a:r>
            <a:r>
              <a:rPr lang="it-IT" dirty="0"/>
              <a:t> </a:t>
            </a:r>
            <a:r>
              <a:rPr lang="it-IT" dirty="0" err="1"/>
              <a:t>abnormalities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hands</a:t>
            </a:r>
            <a:r>
              <a:rPr lang="it-IT" dirty="0"/>
              <a:t> and </a:t>
            </a:r>
            <a:r>
              <a:rPr lang="it-IT" dirty="0" err="1"/>
              <a:t>feet</a:t>
            </a:r>
            <a:r>
              <a:rPr lang="it-IT" dirty="0"/>
              <a:t>. The </a:t>
            </a:r>
            <a:r>
              <a:rPr lang="it-IT" dirty="0" err="1"/>
              <a:t>hips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dislocated</a:t>
            </a:r>
            <a:r>
              <a:rPr lang="it-IT" dirty="0"/>
              <a:t>. </a:t>
            </a:r>
            <a:r>
              <a:rPr lang="it-IT" dirty="0" err="1"/>
              <a:t>Growth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chest</a:t>
            </a:r>
            <a:r>
              <a:rPr lang="it-IT" dirty="0"/>
              <a:t> </a:t>
            </a:r>
            <a:r>
              <a:rPr lang="it-IT" dirty="0" err="1"/>
              <a:t>wall</a:t>
            </a:r>
            <a:r>
              <a:rPr lang="it-IT" dirty="0"/>
              <a:t> and the </a:t>
            </a:r>
            <a:r>
              <a:rPr lang="it-IT" dirty="0" err="1"/>
              <a:t>lungs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compromised</a:t>
            </a:r>
            <a:r>
              <a:rPr lang="it-IT" dirty="0"/>
              <a:t>, </a:t>
            </a:r>
            <a:r>
              <a:rPr lang="it-IT" dirty="0" err="1"/>
              <a:t>sometimes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extent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survival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. </a:t>
            </a:r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embryologic</a:t>
            </a:r>
            <a:r>
              <a:rPr lang="it-IT" dirty="0"/>
              <a:t> connection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defects</a:t>
            </a:r>
            <a:r>
              <a:rPr lang="it-IT" dirty="0"/>
              <a:t> and the </a:t>
            </a:r>
            <a:r>
              <a:rPr lang="it-IT" dirty="0" err="1"/>
              <a:t>initiating</a:t>
            </a:r>
            <a:r>
              <a:rPr lang="it-IT" dirty="0"/>
              <a:t> </a:t>
            </a:r>
            <a:r>
              <a:rPr lang="it-IT" dirty="0" err="1"/>
              <a:t>event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recognized</a:t>
            </a:r>
            <a:r>
              <a:rPr lang="it-IT" dirty="0"/>
              <a:t>, a </a:t>
            </a:r>
            <a:r>
              <a:rPr lang="it-IT" dirty="0" err="1"/>
              <a:t>sequence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mistaken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a </a:t>
            </a:r>
            <a:r>
              <a:rPr lang="it-IT" dirty="0" err="1"/>
              <a:t>malformation</a:t>
            </a:r>
            <a:r>
              <a:rPr lang="it-IT" dirty="0"/>
              <a:t> </a:t>
            </a:r>
            <a:r>
              <a:rPr lang="it-IT" dirty="0" err="1"/>
              <a:t>syndrome</a:t>
            </a:r>
            <a:r>
              <a:rPr lang="it-IT" dirty="0"/>
              <a:t>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0907" y="352823"/>
            <a:ext cx="83860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A) </a:t>
            </a:r>
            <a:r>
              <a:rPr lang="it-IT" dirty="0" err="1"/>
              <a:t>Pathogenesis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oligohydramnios</a:t>
            </a:r>
            <a:r>
              <a:rPr lang="it-IT" dirty="0"/>
              <a:t> (Potter) </a:t>
            </a:r>
            <a:r>
              <a:rPr lang="it-IT" dirty="0" err="1"/>
              <a:t>sequence</a:t>
            </a:r>
            <a:r>
              <a:rPr lang="it-IT" dirty="0"/>
              <a:t>. (</a:t>
            </a:r>
            <a:r>
              <a:rPr lang="it-IT" dirty="0" err="1"/>
              <a:t>B</a:t>
            </a:r>
            <a:r>
              <a:rPr lang="it-IT" dirty="0"/>
              <a:t>) </a:t>
            </a:r>
            <a:r>
              <a:rPr lang="it-IT" dirty="0" err="1"/>
              <a:t>Infant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oligohydramnios</a:t>
            </a:r>
            <a:r>
              <a:rPr lang="it-IT" dirty="0"/>
              <a:t> (Potter) </a:t>
            </a:r>
            <a:r>
              <a:rPr lang="it-IT" dirty="0" err="1"/>
              <a:t>sequence</a:t>
            </a:r>
            <a:r>
              <a:rPr lang="it-IT" dirty="0"/>
              <a:t>. Note </a:t>
            </a:r>
            <a:r>
              <a:rPr lang="it-IT" dirty="0" err="1"/>
              <a:t>flattened</a:t>
            </a:r>
            <a:r>
              <a:rPr lang="it-IT" dirty="0"/>
              <a:t> </a:t>
            </a:r>
            <a:r>
              <a:rPr lang="it-IT" dirty="0" err="1"/>
              <a:t>facial</a:t>
            </a:r>
            <a:r>
              <a:rPr lang="it-IT" dirty="0"/>
              <a:t> </a:t>
            </a:r>
            <a:r>
              <a:rPr lang="it-IT" dirty="0" err="1"/>
              <a:t>features</a:t>
            </a:r>
            <a:r>
              <a:rPr lang="it-IT" dirty="0"/>
              <a:t> and </a:t>
            </a:r>
            <a:r>
              <a:rPr lang="it-IT" dirty="0" err="1"/>
              <a:t>deformed</a:t>
            </a:r>
            <a:r>
              <a:rPr lang="it-IT" dirty="0"/>
              <a:t> </a:t>
            </a:r>
            <a:r>
              <a:rPr lang="it-IT" dirty="0" err="1"/>
              <a:t>foot</a:t>
            </a:r>
            <a:r>
              <a:rPr lang="it-IT" dirty="0"/>
              <a:t> (</a:t>
            </a:r>
            <a:r>
              <a:rPr lang="it-IT" dirty="0" err="1"/>
              <a:t>talipes</a:t>
            </a:r>
            <a:r>
              <a:rPr lang="it-IT" dirty="0"/>
              <a:t> </a:t>
            </a:r>
            <a:r>
              <a:rPr lang="it-IT" dirty="0" err="1"/>
              <a:t>equinovarus</a:t>
            </a:r>
            <a:r>
              <a:rPr lang="it-IT" dirty="0"/>
              <a:t>).</a:t>
            </a:r>
          </a:p>
        </p:txBody>
      </p:sp>
      <p:pic>
        <p:nvPicPr>
          <p:cNvPr id="3" name="Immagine 2" descr="Schermata 2018-09-24 alle 13.25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07" y="2011984"/>
            <a:ext cx="5238996" cy="3516313"/>
          </a:xfrm>
          <a:prstGeom prst="rect">
            <a:avLst/>
          </a:prstGeom>
        </p:spPr>
      </p:pic>
      <p:pic>
        <p:nvPicPr>
          <p:cNvPr id="4" name="Immagine 3" descr="Schermata 2018-09-24 alle 13.26.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502" y="1276153"/>
            <a:ext cx="2628685" cy="492878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33475" y="1027362"/>
            <a:ext cx="827705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  <a:p>
            <a:endParaRPr lang="it-IT" dirty="0"/>
          </a:p>
          <a:p>
            <a:r>
              <a:rPr lang="it-IT" sz="2000" b="1" dirty="0" err="1"/>
              <a:t>Malformation</a:t>
            </a:r>
            <a:r>
              <a:rPr lang="it-IT" sz="2000" b="1" dirty="0"/>
              <a:t> </a:t>
            </a:r>
            <a:r>
              <a:rPr lang="it-IT" sz="2000" b="1" dirty="0" err="1"/>
              <a:t>syndrome</a:t>
            </a:r>
            <a:r>
              <a:rPr lang="it-IT" sz="2000" b="1" dirty="0"/>
              <a:t> </a:t>
            </a:r>
            <a:r>
              <a:rPr lang="it-IT" sz="2000" dirty="0" err="1"/>
              <a:t>refers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the </a:t>
            </a:r>
            <a:r>
              <a:rPr lang="it-IT" sz="2000" dirty="0" err="1"/>
              <a:t>presence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several</a:t>
            </a:r>
            <a:r>
              <a:rPr lang="it-IT" sz="2000" dirty="0"/>
              <a:t> </a:t>
            </a:r>
            <a:r>
              <a:rPr lang="it-IT" sz="2000" dirty="0" err="1"/>
              <a:t>defects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cannot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explained</a:t>
            </a:r>
            <a:r>
              <a:rPr lang="it-IT" sz="2000" dirty="0"/>
              <a:t> on the </a:t>
            </a:r>
            <a:r>
              <a:rPr lang="it-IT" sz="2000" dirty="0" err="1"/>
              <a:t>basis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a single </a:t>
            </a:r>
            <a:r>
              <a:rPr lang="it-IT" sz="2000" dirty="0" err="1"/>
              <a:t>localizing</a:t>
            </a:r>
            <a:r>
              <a:rPr lang="it-IT" sz="2000" dirty="0"/>
              <a:t> </a:t>
            </a:r>
            <a:r>
              <a:rPr lang="it-IT" sz="2000" dirty="0" err="1"/>
              <a:t>initiating</a:t>
            </a:r>
            <a:r>
              <a:rPr lang="it-IT" sz="2000" dirty="0"/>
              <a:t> </a:t>
            </a:r>
            <a:r>
              <a:rPr lang="it-IT" sz="2000" dirty="0" err="1"/>
              <a:t>error</a:t>
            </a:r>
            <a:r>
              <a:rPr lang="it-IT" sz="2000" dirty="0"/>
              <a:t> in </a:t>
            </a:r>
            <a:r>
              <a:rPr lang="it-IT" sz="2000" dirty="0" err="1"/>
              <a:t>morphogenesis</a:t>
            </a:r>
            <a:r>
              <a:rPr lang="it-IT" sz="2000" dirty="0"/>
              <a:t>. </a:t>
            </a:r>
            <a:r>
              <a:rPr lang="it-IT" sz="2000" dirty="0" err="1"/>
              <a:t>Syndromes</a:t>
            </a:r>
            <a:r>
              <a:rPr lang="it-IT" sz="2000" dirty="0"/>
              <a:t>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often</a:t>
            </a:r>
            <a:r>
              <a:rPr lang="it-IT" sz="2000" dirty="0"/>
              <a:t> </a:t>
            </a:r>
            <a:r>
              <a:rPr lang="it-IT" sz="2000" dirty="0" err="1"/>
              <a:t>arise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a single causative </a:t>
            </a:r>
            <a:r>
              <a:rPr lang="it-IT" sz="2000" dirty="0" err="1"/>
              <a:t>condition</a:t>
            </a:r>
            <a:r>
              <a:rPr lang="it-IT" sz="2000" dirty="0"/>
              <a:t> (e.g., </a:t>
            </a:r>
            <a:r>
              <a:rPr lang="it-IT" sz="2000" dirty="0" err="1"/>
              <a:t>viral</a:t>
            </a:r>
            <a:r>
              <a:rPr lang="it-IT" sz="2000" dirty="0"/>
              <a:t> </a:t>
            </a:r>
            <a:r>
              <a:rPr lang="it-IT" sz="2000" dirty="0" err="1"/>
              <a:t>infection</a:t>
            </a:r>
            <a:r>
              <a:rPr lang="it-IT" sz="2000" dirty="0"/>
              <a:t> or a </a:t>
            </a:r>
            <a:r>
              <a:rPr lang="it-IT" sz="2000" dirty="0" err="1"/>
              <a:t>specific</a:t>
            </a:r>
            <a:r>
              <a:rPr lang="it-IT" sz="2000" dirty="0"/>
              <a:t> </a:t>
            </a:r>
            <a:r>
              <a:rPr lang="it-IT" sz="2000" dirty="0" err="1"/>
              <a:t>chromosomal</a:t>
            </a:r>
            <a:r>
              <a:rPr lang="it-IT" sz="2000" dirty="0"/>
              <a:t> </a:t>
            </a:r>
            <a:r>
              <a:rPr lang="it-IT" sz="2000" dirty="0" err="1"/>
              <a:t>abnormality</a:t>
            </a:r>
            <a:r>
              <a:rPr lang="it-IT" sz="2000" dirty="0"/>
              <a:t>)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simultaneously</a:t>
            </a:r>
            <a:r>
              <a:rPr lang="it-IT" sz="2000" dirty="0"/>
              <a:t> </a:t>
            </a:r>
            <a:r>
              <a:rPr lang="it-IT" sz="2000" dirty="0" err="1"/>
              <a:t>affects</a:t>
            </a:r>
            <a:r>
              <a:rPr lang="it-IT" sz="2000" dirty="0"/>
              <a:t> </a:t>
            </a:r>
            <a:r>
              <a:rPr lang="it-IT" sz="2000" dirty="0" err="1"/>
              <a:t>several</a:t>
            </a:r>
            <a:r>
              <a:rPr lang="it-IT" sz="2000" dirty="0"/>
              <a:t> </a:t>
            </a:r>
            <a:r>
              <a:rPr lang="it-IT" sz="2000" dirty="0" err="1"/>
              <a:t>tissues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r>
              <a:rPr lang="it-IT" sz="2000" dirty="0"/>
              <a:t>In </a:t>
            </a:r>
            <a:r>
              <a:rPr lang="it-IT" sz="2000" dirty="0" err="1"/>
              <a:t>addition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these</a:t>
            </a:r>
            <a:r>
              <a:rPr lang="it-IT" sz="2000" dirty="0"/>
              <a:t> global </a:t>
            </a:r>
            <a:r>
              <a:rPr lang="it-IT" sz="2000" dirty="0" err="1"/>
              <a:t>definitions</a:t>
            </a:r>
            <a:r>
              <a:rPr lang="it-IT" sz="2000" dirty="0"/>
              <a:t>, some </a:t>
            </a:r>
            <a:r>
              <a:rPr lang="it-IT" sz="2000" dirty="0" err="1"/>
              <a:t>general</a:t>
            </a:r>
            <a:r>
              <a:rPr lang="it-IT" sz="2000" dirty="0"/>
              <a:t> </a:t>
            </a:r>
            <a:r>
              <a:rPr lang="it-IT" sz="2000" dirty="0" err="1"/>
              <a:t>terms</a:t>
            </a:r>
            <a:r>
              <a:rPr lang="it-IT" sz="2000" dirty="0"/>
              <a:t> are </a:t>
            </a:r>
            <a:r>
              <a:rPr lang="it-IT" sz="2000" dirty="0" err="1"/>
              <a:t>applied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organ-specific</a:t>
            </a:r>
            <a:r>
              <a:rPr lang="it-IT" sz="2000" dirty="0"/>
              <a:t> </a:t>
            </a:r>
            <a:r>
              <a:rPr lang="it-IT" sz="2000" dirty="0" err="1"/>
              <a:t>malformations</a:t>
            </a:r>
            <a:r>
              <a:rPr lang="it-IT" sz="2000" dirty="0"/>
              <a:t>. </a:t>
            </a:r>
            <a:r>
              <a:rPr lang="it-IT" sz="2000" b="1" dirty="0" err="1"/>
              <a:t>Agenesis</a:t>
            </a:r>
            <a:r>
              <a:rPr lang="it-IT" sz="2000" b="1" dirty="0"/>
              <a:t> </a:t>
            </a:r>
            <a:r>
              <a:rPr lang="it-IT" sz="2000" dirty="0" err="1"/>
              <a:t>refers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the complete </a:t>
            </a:r>
            <a:r>
              <a:rPr lang="it-IT" sz="2000" dirty="0" err="1"/>
              <a:t>absence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an</a:t>
            </a:r>
            <a:r>
              <a:rPr lang="it-IT" sz="2000" dirty="0"/>
              <a:t> </a:t>
            </a:r>
            <a:r>
              <a:rPr lang="it-IT" sz="2000" dirty="0" err="1"/>
              <a:t>organ</a:t>
            </a:r>
            <a:r>
              <a:rPr lang="it-IT" sz="2000" dirty="0"/>
              <a:t> or </a:t>
            </a:r>
            <a:r>
              <a:rPr lang="it-IT" sz="2000" dirty="0" err="1"/>
              <a:t>its</a:t>
            </a:r>
            <a:r>
              <a:rPr lang="it-IT" sz="2000" dirty="0"/>
              <a:t> </a:t>
            </a:r>
            <a:r>
              <a:rPr lang="it-IT" sz="2000" dirty="0" err="1"/>
              <a:t>anlage</a:t>
            </a:r>
            <a:r>
              <a:rPr lang="it-IT" sz="2000" dirty="0"/>
              <a:t>, </a:t>
            </a:r>
            <a:r>
              <a:rPr lang="it-IT" sz="2000" dirty="0" err="1"/>
              <a:t>whereas</a:t>
            </a:r>
            <a:r>
              <a:rPr lang="it-IT" sz="2000" dirty="0"/>
              <a:t> </a:t>
            </a:r>
            <a:r>
              <a:rPr lang="it-IT" sz="2000" b="1" dirty="0"/>
              <a:t>aplasia </a:t>
            </a:r>
            <a:r>
              <a:rPr lang="it-IT" sz="2000" dirty="0"/>
              <a:t>and </a:t>
            </a:r>
            <a:r>
              <a:rPr lang="it-IT" sz="2000" b="1" dirty="0" err="1"/>
              <a:t>hypoplasia</a:t>
            </a:r>
            <a:r>
              <a:rPr lang="it-IT" sz="2000" b="1" dirty="0"/>
              <a:t> </a:t>
            </a:r>
            <a:r>
              <a:rPr lang="it-IT" sz="2000" dirty="0"/>
              <a:t>indicate incomplete </a:t>
            </a:r>
            <a:r>
              <a:rPr lang="it-IT" sz="2000" dirty="0" err="1"/>
              <a:t>development</a:t>
            </a:r>
            <a:r>
              <a:rPr lang="it-IT" sz="2000" dirty="0"/>
              <a:t> and </a:t>
            </a:r>
            <a:r>
              <a:rPr lang="it-IT" sz="2000" dirty="0" err="1"/>
              <a:t>underdevelopment</a:t>
            </a:r>
            <a:r>
              <a:rPr lang="it-IT" sz="2000" dirty="0"/>
              <a:t>, </a:t>
            </a:r>
            <a:r>
              <a:rPr lang="it-IT" sz="2000" dirty="0" err="1"/>
              <a:t>respectively</a:t>
            </a:r>
            <a:r>
              <a:rPr lang="it-IT" sz="2000" dirty="0"/>
              <a:t>. </a:t>
            </a:r>
            <a:r>
              <a:rPr lang="it-IT" sz="2000" b="1" dirty="0"/>
              <a:t>Atresia </a:t>
            </a:r>
            <a:r>
              <a:rPr lang="it-IT" sz="2000" dirty="0" err="1"/>
              <a:t>describes</a:t>
            </a:r>
            <a:r>
              <a:rPr lang="it-IT" sz="2000" dirty="0"/>
              <a:t> the </a:t>
            </a:r>
            <a:r>
              <a:rPr lang="it-IT" sz="2000" dirty="0" err="1"/>
              <a:t>absence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an</a:t>
            </a:r>
            <a:r>
              <a:rPr lang="it-IT" sz="2000" dirty="0"/>
              <a:t> opening, </a:t>
            </a:r>
            <a:r>
              <a:rPr lang="it-IT" sz="2000" dirty="0" err="1"/>
              <a:t>usually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a </a:t>
            </a:r>
            <a:r>
              <a:rPr lang="it-IT" sz="2000" dirty="0" err="1"/>
              <a:t>hollow</a:t>
            </a:r>
            <a:r>
              <a:rPr lang="it-IT" sz="2000" dirty="0"/>
              <a:t> </a:t>
            </a:r>
            <a:r>
              <a:rPr lang="it-IT" sz="2000" dirty="0" err="1"/>
              <a:t>visceral</a:t>
            </a:r>
            <a:r>
              <a:rPr lang="it-IT" sz="2000" dirty="0"/>
              <a:t> </a:t>
            </a:r>
            <a:r>
              <a:rPr lang="it-IT" sz="2000" dirty="0" err="1"/>
              <a:t>organ</a:t>
            </a:r>
            <a:r>
              <a:rPr lang="it-IT" sz="2000" dirty="0"/>
              <a:t> or </a:t>
            </a:r>
            <a:r>
              <a:rPr lang="it-IT" sz="2000" dirty="0" err="1"/>
              <a:t>duct</a:t>
            </a:r>
            <a:r>
              <a:rPr lang="it-IT" sz="2000" dirty="0"/>
              <a:t>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intestines</a:t>
            </a:r>
            <a:r>
              <a:rPr lang="it-IT" sz="2000" dirty="0"/>
              <a:t> and bile </a:t>
            </a:r>
            <a:r>
              <a:rPr lang="it-IT" sz="2000" dirty="0" err="1"/>
              <a:t>ducts</a:t>
            </a:r>
            <a:r>
              <a:rPr lang="it-IT" sz="2000" dirty="0"/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4CCA9C8-941B-FF4A-BCC3-FC63CEFBE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7376"/>
            <a:ext cx="9144000" cy="440324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7165927-F72E-8F41-B345-C6ED250DB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2229"/>
            <a:ext cx="9144000" cy="491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4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10-12 alle 22.33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49" y="0"/>
            <a:ext cx="53383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123" y="335845"/>
            <a:ext cx="8291321" cy="6186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Pathogenesis</a:t>
            </a:r>
            <a:endParaRPr lang="it-IT" sz="2000" b="1" dirty="0"/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pathogenesis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congenital</a:t>
            </a:r>
            <a:r>
              <a:rPr lang="it-IT" dirty="0"/>
              <a:t> </a:t>
            </a:r>
            <a:r>
              <a:rPr lang="it-IT" dirty="0" err="1"/>
              <a:t>anomalies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complex</a:t>
            </a:r>
            <a:r>
              <a:rPr lang="it-IT" dirty="0"/>
              <a:t> and </a:t>
            </a:r>
            <a:r>
              <a:rPr lang="it-IT" dirty="0" err="1"/>
              <a:t>still</a:t>
            </a:r>
            <a:r>
              <a:rPr lang="it-IT" dirty="0"/>
              <a:t> </a:t>
            </a:r>
            <a:r>
              <a:rPr lang="it-IT" dirty="0" err="1"/>
              <a:t>poorly</a:t>
            </a:r>
            <a:r>
              <a:rPr lang="it-IT" dirty="0"/>
              <a:t> </a:t>
            </a:r>
            <a:r>
              <a:rPr lang="it-IT" dirty="0" err="1"/>
              <a:t>understood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general</a:t>
            </a:r>
            <a:r>
              <a:rPr lang="it-IT" dirty="0"/>
              <a:t> </a:t>
            </a:r>
            <a:r>
              <a:rPr lang="it-IT" dirty="0" err="1"/>
              <a:t>principles</a:t>
            </a:r>
            <a:r>
              <a:rPr lang="it-IT" dirty="0"/>
              <a:t> are </a:t>
            </a:r>
            <a:r>
              <a:rPr lang="it-IT" dirty="0" err="1"/>
              <a:t>relevant</a:t>
            </a:r>
            <a:r>
              <a:rPr lang="it-IT" dirty="0"/>
              <a:t> </a:t>
            </a:r>
            <a:r>
              <a:rPr lang="it-IT" dirty="0" err="1"/>
              <a:t>regardless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etiologic</a:t>
            </a:r>
            <a:r>
              <a:rPr lang="it-IT" dirty="0"/>
              <a:t> </a:t>
            </a:r>
            <a:r>
              <a:rPr lang="it-IT" dirty="0" err="1"/>
              <a:t>agent</a:t>
            </a:r>
            <a:r>
              <a:rPr lang="it-IT" dirty="0"/>
              <a:t>:</a:t>
            </a:r>
          </a:p>
          <a:p>
            <a:endParaRPr lang="it-IT" dirty="0"/>
          </a:p>
          <a:p>
            <a:r>
              <a:rPr lang="it-IT" dirty="0"/>
              <a:t>    The timing of the </a:t>
            </a:r>
            <a:r>
              <a:rPr lang="it-IT" dirty="0" err="1"/>
              <a:t>prenatal</a:t>
            </a:r>
            <a:r>
              <a:rPr lang="it-IT" dirty="0"/>
              <a:t> </a:t>
            </a:r>
            <a:r>
              <a:rPr lang="it-IT" dirty="0" err="1"/>
              <a:t>teratogenic</a:t>
            </a:r>
            <a:r>
              <a:rPr lang="it-IT" dirty="0"/>
              <a:t> </a:t>
            </a:r>
            <a:r>
              <a:rPr lang="it-IT" dirty="0" err="1"/>
              <a:t>insult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an </a:t>
            </a:r>
            <a:r>
              <a:rPr lang="it-IT" dirty="0" err="1"/>
              <a:t>important</a:t>
            </a:r>
            <a:r>
              <a:rPr lang="it-IT" dirty="0"/>
              <a:t> impact on the </a:t>
            </a:r>
            <a:r>
              <a:rPr lang="it-IT" dirty="0" err="1"/>
              <a:t>occurrence</a:t>
            </a:r>
            <a:r>
              <a:rPr lang="it-IT" dirty="0"/>
              <a:t> and the </a:t>
            </a:r>
            <a:r>
              <a:rPr lang="it-IT" dirty="0" err="1"/>
              <a:t>type</a:t>
            </a:r>
            <a:r>
              <a:rPr lang="it-IT" dirty="0"/>
              <a:t> of </a:t>
            </a:r>
            <a:r>
              <a:rPr lang="it-IT" dirty="0" err="1"/>
              <a:t>anomaly</a:t>
            </a:r>
            <a:r>
              <a:rPr lang="it-IT" dirty="0"/>
              <a:t> </a:t>
            </a:r>
            <a:r>
              <a:rPr lang="it-IT" dirty="0" err="1"/>
              <a:t>produced</a:t>
            </a:r>
            <a:r>
              <a:rPr lang="it-IT" dirty="0"/>
              <a:t>. The intrauterine </a:t>
            </a:r>
            <a:r>
              <a:rPr lang="it-IT" dirty="0" err="1"/>
              <a:t>development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humans</a:t>
            </a:r>
            <a:r>
              <a:rPr lang="it-IT" dirty="0"/>
              <a:t> can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divided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phases</a:t>
            </a:r>
            <a:r>
              <a:rPr lang="it-IT" dirty="0"/>
              <a:t>: (</a:t>
            </a:r>
            <a:r>
              <a:rPr lang="it-IT" dirty="0" err="1"/>
              <a:t>1</a:t>
            </a:r>
            <a:r>
              <a:rPr lang="it-IT" dirty="0"/>
              <a:t>) the </a:t>
            </a:r>
            <a:r>
              <a:rPr lang="it-IT" dirty="0" err="1"/>
              <a:t>embryonic</a:t>
            </a:r>
            <a:r>
              <a:rPr lang="it-IT" dirty="0"/>
              <a:t> </a:t>
            </a:r>
            <a:r>
              <a:rPr lang="it-IT" dirty="0" err="1"/>
              <a:t>period</a:t>
            </a:r>
            <a:r>
              <a:rPr lang="it-IT" dirty="0"/>
              <a:t>, </a:t>
            </a:r>
            <a:r>
              <a:rPr lang="it-IT" dirty="0" err="1"/>
              <a:t>occupying</a:t>
            </a:r>
            <a:r>
              <a:rPr lang="it-IT" dirty="0"/>
              <a:t> the first </a:t>
            </a:r>
            <a:r>
              <a:rPr lang="it-IT" dirty="0" err="1"/>
              <a:t>9</a:t>
            </a:r>
            <a:r>
              <a:rPr lang="it-IT" dirty="0"/>
              <a:t> </a:t>
            </a:r>
            <a:r>
              <a:rPr lang="it-IT" dirty="0" err="1"/>
              <a:t>weeks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pregnancy</a:t>
            </a:r>
            <a:r>
              <a:rPr lang="it-IT" dirty="0"/>
              <a:t>, and (</a:t>
            </a:r>
            <a:r>
              <a:rPr lang="it-IT" dirty="0" err="1"/>
              <a:t>2</a:t>
            </a:r>
            <a:r>
              <a:rPr lang="it-IT" dirty="0"/>
              <a:t>) the </a:t>
            </a:r>
            <a:r>
              <a:rPr lang="it-IT" dirty="0" err="1"/>
              <a:t>fetal</a:t>
            </a:r>
            <a:r>
              <a:rPr lang="it-IT" dirty="0"/>
              <a:t> </a:t>
            </a:r>
            <a:r>
              <a:rPr lang="it-IT" dirty="0" err="1"/>
              <a:t>period</a:t>
            </a:r>
            <a:r>
              <a:rPr lang="it-IT" dirty="0"/>
              <a:t>, </a:t>
            </a:r>
            <a:r>
              <a:rPr lang="it-IT" dirty="0" err="1"/>
              <a:t>terminating</a:t>
            </a:r>
            <a:r>
              <a:rPr lang="it-IT" dirty="0"/>
              <a:t> at birth.</a:t>
            </a:r>
          </a:p>
          <a:p>
            <a:r>
              <a:rPr lang="it-IT" dirty="0"/>
              <a:t>        </a:t>
            </a:r>
          </a:p>
          <a:p>
            <a:r>
              <a:rPr lang="it-IT" dirty="0"/>
              <a:t>        In the </a:t>
            </a:r>
            <a:r>
              <a:rPr lang="it-IT" dirty="0" err="1"/>
              <a:t>early</a:t>
            </a:r>
            <a:r>
              <a:rPr lang="it-IT" dirty="0"/>
              <a:t> </a:t>
            </a:r>
            <a:r>
              <a:rPr lang="it-IT" dirty="0" err="1"/>
              <a:t>embryonic</a:t>
            </a:r>
            <a:r>
              <a:rPr lang="it-IT" dirty="0"/>
              <a:t> </a:t>
            </a:r>
            <a:r>
              <a:rPr lang="it-IT" dirty="0" err="1"/>
              <a:t>period</a:t>
            </a:r>
            <a:r>
              <a:rPr lang="it-IT" dirty="0"/>
              <a:t> (first </a:t>
            </a:r>
            <a:r>
              <a:rPr lang="it-IT" dirty="0" err="1"/>
              <a:t>3</a:t>
            </a:r>
            <a:r>
              <a:rPr lang="it-IT" dirty="0"/>
              <a:t> </a:t>
            </a:r>
            <a:r>
              <a:rPr lang="it-IT" dirty="0" err="1"/>
              <a:t>weeks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</a:t>
            </a:r>
            <a:r>
              <a:rPr lang="it-IT" dirty="0" err="1"/>
              <a:t>fertilization</a:t>
            </a:r>
            <a:r>
              <a:rPr lang="it-IT" dirty="0"/>
              <a:t>),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injurious</a:t>
            </a:r>
            <a:r>
              <a:rPr lang="it-IT" dirty="0"/>
              <a:t> </a:t>
            </a:r>
            <a:r>
              <a:rPr lang="it-IT" dirty="0" err="1"/>
              <a:t>agent</a:t>
            </a:r>
            <a:r>
              <a:rPr lang="it-IT" dirty="0"/>
              <a:t> </a:t>
            </a:r>
            <a:r>
              <a:rPr lang="it-IT" dirty="0" err="1"/>
              <a:t>damages</a:t>
            </a:r>
            <a:r>
              <a:rPr lang="it-IT" dirty="0"/>
              <a:t> </a:t>
            </a:r>
            <a:r>
              <a:rPr lang="it-IT" dirty="0" err="1"/>
              <a:t>either</a:t>
            </a:r>
            <a:r>
              <a:rPr lang="it-IT" dirty="0"/>
              <a:t> </a:t>
            </a:r>
            <a:r>
              <a:rPr lang="it-IT" dirty="0" err="1"/>
              <a:t>enough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cause </a:t>
            </a:r>
            <a:r>
              <a:rPr lang="it-IT" dirty="0" err="1"/>
              <a:t>death</a:t>
            </a:r>
            <a:r>
              <a:rPr lang="it-IT" dirty="0"/>
              <a:t> and </a:t>
            </a:r>
            <a:r>
              <a:rPr lang="it-IT" dirty="0" err="1"/>
              <a:t>abortion</a:t>
            </a:r>
            <a:r>
              <a:rPr lang="it-IT" dirty="0"/>
              <a:t> or </a:t>
            </a:r>
            <a:r>
              <a:rPr lang="it-IT" dirty="0" err="1"/>
              <a:t>only</a:t>
            </a:r>
            <a:r>
              <a:rPr lang="it-IT" dirty="0"/>
              <a:t> a </a:t>
            </a:r>
            <a:r>
              <a:rPr lang="it-IT" dirty="0" err="1"/>
              <a:t>few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, </a:t>
            </a:r>
            <a:r>
              <a:rPr lang="it-IT" dirty="0" err="1"/>
              <a:t>presumably</a:t>
            </a:r>
            <a:r>
              <a:rPr lang="it-IT" dirty="0"/>
              <a:t> </a:t>
            </a:r>
            <a:r>
              <a:rPr lang="it-IT" dirty="0" err="1"/>
              <a:t>allowing</a:t>
            </a:r>
            <a:r>
              <a:rPr lang="it-IT" dirty="0"/>
              <a:t> the </a:t>
            </a:r>
            <a:r>
              <a:rPr lang="it-IT" dirty="0" err="1"/>
              <a:t>embryo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recover</a:t>
            </a:r>
            <a:r>
              <a:rPr lang="it-IT" dirty="0"/>
              <a:t> </a:t>
            </a:r>
            <a:r>
              <a:rPr lang="it-IT" dirty="0" err="1"/>
              <a:t>without</a:t>
            </a:r>
            <a:r>
              <a:rPr lang="it-IT" dirty="0"/>
              <a:t> </a:t>
            </a:r>
            <a:r>
              <a:rPr lang="it-IT" dirty="0" err="1"/>
              <a:t>developing</a:t>
            </a:r>
            <a:r>
              <a:rPr lang="it-IT" dirty="0"/>
              <a:t> </a:t>
            </a:r>
            <a:r>
              <a:rPr lang="it-IT" dirty="0" err="1"/>
              <a:t>defects</a:t>
            </a:r>
            <a:r>
              <a:rPr lang="it-IT" dirty="0"/>
              <a:t>.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third</a:t>
            </a:r>
            <a:r>
              <a:rPr lang="it-IT" dirty="0"/>
              <a:t> and the </a:t>
            </a:r>
            <a:r>
              <a:rPr lang="it-IT" dirty="0" err="1"/>
              <a:t>ninth</a:t>
            </a:r>
            <a:r>
              <a:rPr lang="it-IT" dirty="0"/>
              <a:t> </a:t>
            </a:r>
            <a:r>
              <a:rPr lang="it-IT" dirty="0" err="1"/>
              <a:t>weeks</a:t>
            </a:r>
            <a:r>
              <a:rPr lang="it-IT" dirty="0"/>
              <a:t>, the </a:t>
            </a:r>
            <a:r>
              <a:rPr lang="it-IT" dirty="0" err="1"/>
              <a:t>embryo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extremely</a:t>
            </a:r>
            <a:r>
              <a:rPr lang="it-IT" dirty="0"/>
              <a:t> </a:t>
            </a:r>
            <a:r>
              <a:rPr lang="it-IT" dirty="0" err="1"/>
              <a:t>susceptible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teratogenesis</a:t>
            </a:r>
            <a:r>
              <a:rPr lang="it-IT" dirty="0"/>
              <a:t>, </a:t>
            </a:r>
            <a:r>
              <a:rPr lang="it-IT" dirty="0" err="1"/>
              <a:t>with</a:t>
            </a:r>
            <a:r>
              <a:rPr lang="it-IT" dirty="0"/>
              <a:t> the </a:t>
            </a:r>
            <a:r>
              <a:rPr lang="it-IT" dirty="0" err="1"/>
              <a:t>peak</a:t>
            </a:r>
            <a:r>
              <a:rPr lang="it-IT" dirty="0"/>
              <a:t> </a:t>
            </a:r>
            <a:r>
              <a:rPr lang="it-IT" dirty="0" err="1"/>
              <a:t>sensitivity</a:t>
            </a:r>
            <a:r>
              <a:rPr lang="it-IT" dirty="0"/>
              <a:t> </a:t>
            </a:r>
            <a:r>
              <a:rPr lang="it-IT" dirty="0" err="1"/>
              <a:t>occurring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fourth</a:t>
            </a:r>
            <a:r>
              <a:rPr lang="it-IT" dirty="0"/>
              <a:t> and the </a:t>
            </a:r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weeks</a:t>
            </a:r>
            <a:r>
              <a:rPr lang="it-IT" dirty="0"/>
              <a:t>.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period</a:t>
            </a:r>
            <a:r>
              <a:rPr lang="it-IT" dirty="0"/>
              <a:t> </a:t>
            </a:r>
            <a:r>
              <a:rPr lang="it-IT" dirty="0" err="1"/>
              <a:t>organs</a:t>
            </a:r>
            <a:r>
              <a:rPr lang="it-IT" dirty="0"/>
              <a:t> are </a:t>
            </a:r>
            <a:r>
              <a:rPr lang="it-IT" dirty="0" err="1"/>
              <a:t>being</a:t>
            </a:r>
            <a:r>
              <a:rPr lang="it-IT" dirty="0"/>
              <a:t> </a:t>
            </a:r>
            <a:r>
              <a:rPr lang="it-IT" dirty="0" err="1"/>
              <a:t>crafted</a:t>
            </a:r>
            <a:r>
              <a:rPr lang="it-IT" dirty="0"/>
              <a:t> out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germ-cell</a:t>
            </a:r>
            <a:r>
              <a:rPr lang="it-IT" dirty="0"/>
              <a:t> </a:t>
            </a:r>
            <a:r>
              <a:rPr lang="it-IT" dirty="0" err="1"/>
              <a:t>layers</a:t>
            </a:r>
            <a:r>
              <a:rPr lang="it-IT" dirty="0"/>
              <a:t>.</a:t>
            </a:r>
          </a:p>
          <a:p>
            <a:r>
              <a:rPr lang="it-IT" dirty="0"/>
              <a:t>        </a:t>
            </a:r>
          </a:p>
          <a:p>
            <a:r>
              <a:rPr lang="it-IT" dirty="0"/>
              <a:t>        The </a:t>
            </a:r>
            <a:r>
              <a:rPr lang="it-IT" dirty="0" err="1"/>
              <a:t>fetal</a:t>
            </a:r>
            <a:r>
              <a:rPr lang="it-IT" dirty="0"/>
              <a:t> </a:t>
            </a:r>
            <a:r>
              <a:rPr lang="it-IT" dirty="0" err="1"/>
              <a:t>period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follows</a:t>
            </a:r>
            <a:r>
              <a:rPr lang="it-IT" dirty="0"/>
              <a:t> </a:t>
            </a:r>
            <a:r>
              <a:rPr lang="it-IT" dirty="0" err="1"/>
              <a:t>organogenesis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marked</a:t>
            </a:r>
            <a:r>
              <a:rPr lang="it-IT" dirty="0"/>
              <a:t> </a:t>
            </a:r>
            <a:r>
              <a:rPr lang="it-IT" dirty="0" err="1"/>
              <a:t>chiefly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the </a:t>
            </a:r>
            <a:r>
              <a:rPr lang="it-IT" dirty="0" err="1"/>
              <a:t>further</a:t>
            </a:r>
            <a:r>
              <a:rPr lang="it-IT" dirty="0"/>
              <a:t> </a:t>
            </a:r>
            <a:r>
              <a:rPr lang="it-IT" dirty="0" err="1"/>
              <a:t>growth</a:t>
            </a:r>
            <a:r>
              <a:rPr lang="it-IT" dirty="0"/>
              <a:t> and </a:t>
            </a:r>
            <a:r>
              <a:rPr lang="it-IT" dirty="0" err="1"/>
              <a:t>maturation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organs</a:t>
            </a:r>
            <a:r>
              <a:rPr lang="it-IT" dirty="0"/>
              <a:t>,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greatly</a:t>
            </a:r>
            <a:r>
              <a:rPr lang="it-IT" dirty="0"/>
              <a:t> </a:t>
            </a:r>
            <a:r>
              <a:rPr lang="it-IT" dirty="0" err="1"/>
              <a:t>reduced</a:t>
            </a:r>
            <a:r>
              <a:rPr lang="it-IT" dirty="0"/>
              <a:t> </a:t>
            </a:r>
            <a:r>
              <a:rPr lang="it-IT" dirty="0" err="1"/>
              <a:t>susceptibility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teratogenic</a:t>
            </a:r>
            <a:r>
              <a:rPr lang="it-IT" dirty="0"/>
              <a:t> </a:t>
            </a:r>
            <a:r>
              <a:rPr lang="it-IT" dirty="0" err="1"/>
              <a:t>agents</a:t>
            </a:r>
            <a:r>
              <a:rPr lang="it-IT" dirty="0"/>
              <a:t>. </a:t>
            </a:r>
            <a:r>
              <a:rPr lang="it-IT" dirty="0" err="1"/>
              <a:t>Instead</a:t>
            </a:r>
            <a:r>
              <a:rPr lang="it-IT" dirty="0"/>
              <a:t>, the </a:t>
            </a:r>
            <a:r>
              <a:rPr lang="it-IT" dirty="0" err="1"/>
              <a:t>fetus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susceptible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growth</a:t>
            </a:r>
            <a:r>
              <a:rPr lang="it-IT" dirty="0"/>
              <a:t> </a:t>
            </a:r>
            <a:r>
              <a:rPr lang="it-IT" dirty="0" err="1"/>
              <a:t>retardation</a:t>
            </a:r>
            <a:r>
              <a:rPr lang="it-IT" dirty="0"/>
              <a:t> or </a:t>
            </a:r>
            <a:r>
              <a:rPr lang="it-IT" dirty="0" err="1"/>
              <a:t>injury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already</a:t>
            </a:r>
            <a:r>
              <a:rPr lang="it-IT" dirty="0"/>
              <a:t> </a:t>
            </a:r>
            <a:r>
              <a:rPr lang="it-IT" dirty="0" err="1"/>
              <a:t>formed</a:t>
            </a:r>
            <a:r>
              <a:rPr lang="it-IT" dirty="0"/>
              <a:t> </a:t>
            </a:r>
            <a:r>
              <a:rPr lang="it-IT" dirty="0" err="1"/>
              <a:t>organs</a:t>
            </a:r>
            <a:r>
              <a:rPr lang="it-IT" dirty="0"/>
              <a:t>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therefore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a </a:t>
            </a:r>
            <a:r>
              <a:rPr lang="it-IT" dirty="0" err="1"/>
              <a:t>given</a:t>
            </a:r>
            <a:r>
              <a:rPr lang="it-IT" dirty="0"/>
              <a:t> </a:t>
            </a:r>
            <a:r>
              <a:rPr lang="it-IT" dirty="0" err="1"/>
              <a:t>agent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produce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anomalies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exposure</a:t>
            </a:r>
            <a:r>
              <a:rPr lang="it-IT" dirty="0"/>
              <a:t> </a:t>
            </a:r>
            <a:r>
              <a:rPr lang="it-IT" dirty="0" err="1"/>
              <a:t>occurs</a:t>
            </a:r>
            <a:r>
              <a:rPr lang="it-IT" dirty="0"/>
              <a:t> at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times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gestation</a:t>
            </a:r>
            <a:r>
              <a:rPr lang="it-IT" dirty="0"/>
              <a:t>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76391" y="888585"/>
            <a:ext cx="8391217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2</a:t>
            </a:r>
            <a:r>
              <a:rPr lang="it-IT" b="1" dirty="0"/>
              <a:t>. The </a:t>
            </a:r>
            <a:r>
              <a:rPr lang="it-IT" b="1" dirty="0" err="1"/>
              <a:t>complex</a:t>
            </a:r>
            <a:r>
              <a:rPr lang="it-IT" b="1" dirty="0"/>
              <a:t> interplay </a:t>
            </a:r>
            <a:r>
              <a:rPr lang="it-IT" b="1" dirty="0" err="1"/>
              <a:t>between</a:t>
            </a:r>
            <a:r>
              <a:rPr lang="it-IT" b="1" dirty="0"/>
              <a:t> </a:t>
            </a:r>
            <a:r>
              <a:rPr lang="it-IT" b="1" dirty="0" err="1"/>
              <a:t>environmental</a:t>
            </a:r>
            <a:r>
              <a:rPr lang="it-IT" b="1" dirty="0"/>
              <a:t> </a:t>
            </a:r>
            <a:r>
              <a:rPr lang="it-IT" b="1" dirty="0" err="1"/>
              <a:t>teratogens</a:t>
            </a:r>
            <a:r>
              <a:rPr lang="it-IT" b="1" dirty="0"/>
              <a:t> and </a:t>
            </a:r>
            <a:r>
              <a:rPr lang="it-IT" b="1" dirty="0" err="1"/>
              <a:t>intrinsic</a:t>
            </a:r>
            <a:r>
              <a:rPr lang="it-IT" b="1" dirty="0"/>
              <a:t> </a:t>
            </a:r>
            <a:r>
              <a:rPr lang="it-IT" b="1" dirty="0" err="1"/>
              <a:t>genetic</a:t>
            </a:r>
            <a:r>
              <a:rPr lang="it-IT" b="1" dirty="0"/>
              <a:t> </a:t>
            </a:r>
            <a:r>
              <a:rPr lang="it-IT" b="1" dirty="0" err="1"/>
              <a:t>defects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exemplified</a:t>
            </a:r>
            <a:r>
              <a:rPr lang="it-IT" b="1" dirty="0"/>
              <a:t> </a:t>
            </a:r>
            <a:r>
              <a:rPr lang="it-IT" b="1" dirty="0" err="1"/>
              <a:t>by</a:t>
            </a:r>
            <a:r>
              <a:rPr lang="it-IT" b="1" dirty="0"/>
              <a:t> the </a:t>
            </a:r>
            <a:r>
              <a:rPr lang="it-IT" b="1" dirty="0" err="1"/>
              <a:t>fact</a:t>
            </a:r>
            <a:r>
              <a:rPr lang="it-IT" b="1" dirty="0"/>
              <a:t> </a:t>
            </a:r>
            <a:r>
              <a:rPr lang="it-IT" b="1" dirty="0" err="1"/>
              <a:t>that</a:t>
            </a:r>
            <a:r>
              <a:rPr lang="it-IT" b="1" dirty="0"/>
              <a:t> </a:t>
            </a:r>
            <a:r>
              <a:rPr lang="it-IT" b="1" dirty="0" err="1"/>
              <a:t>features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dysmorphogenesis</a:t>
            </a:r>
            <a:r>
              <a:rPr lang="it-IT" b="1" dirty="0"/>
              <a:t> </a:t>
            </a:r>
            <a:r>
              <a:rPr lang="it-IT" b="1" dirty="0" err="1"/>
              <a:t>caused</a:t>
            </a:r>
            <a:r>
              <a:rPr lang="it-IT" b="1" dirty="0"/>
              <a:t> </a:t>
            </a:r>
            <a:r>
              <a:rPr lang="it-IT" b="1" dirty="0" err="1"/>
              <a:t>by</a:t>
            </a:r>
            <a:r>
              <a:rPr lang="it-IT" b="1" dirty="0"/>
              <a:t> </a:t>
            </a:r>
            <a:r>
              <a:rPr lang="it-IT" b="1" dirty="0" err="1"/>
              <a:t>environmental</a:t>
            </a:r>
            <a:r>
              <a:rPr lang="it-IT" b="1" dirty="0"/>
              <a:t> </a:t>
            </a:r>
            <a:r>
              <a:rPr lang="it-IT" b="1" dirty="0" err="1"/>
              <a:t>insults</a:t>
            </a:r>
            <a:r>
              <a:rPr lang="it-IT" b="1" dirty="0"/>
              <a:t> </a:t>
            </a:r>
            <a:r>
              <a:rPr lang="it-IT" b="1" dirty="0" err="1"/>
              <a:t>often</a:t>
            </a:r>
            <a:r>
              <a:rPr lang="it-IT" b="1" dirty="0"/>
              <a:t> can </a:t>
            </a:r>
            <a:r>
              <a:rPr lang="it-IT" b="1" dirty="0" err="1"/>
              <a:t>be</a:t>
            </a:r>
            <a:r>
              <a:rPr lang="it-IT" b="1" dirty="0"/>
              <a:t> </a:t>
            </a:r>
            <a:r>
              <a:rPr lang="it-IT" b="1" dirty="0" err="1"/>
              <a:t>recapitulated</a:t>
            </a:r>
            <a:r>
              <a:rPr lang="it-IT" b="1" dirty="0"/>
              <a:t> </a:t>
            </a:r>
            <a:r>
              <a:rPr lang="it-IT" b="1" dirty="0" err="1"/>
              <a:t>by</a:t>
            </a:r>
            <a:r>
              <a:rPr lang="it-IT" b="1" dirty="0"/>
              <a:t> </a:t>
            </a:r>
            <a:r>
              <a:rPr lang="it-IT" b="1" dirty="0" err="1"/>
              <a:t>genetic</a:t>
            </a:r>
            <a:r>
              <a:rPr lang="it-IT" b="1" dirty="0"/>
              <a:t> </a:t>
            </a:r>
            <a:r>
              <a:rPr lang="it-IT" b="1" dirty="0" err="1"/>
              <a:t>defects</a:t>
            </a:r>
            <a:r>
              <a:rPr lang="it-IT" b="1" dirty="0"/>
              <a:t> in the </a:t>
            </a:r>
            <a:r>
              <a:rPr lang="it-IT" b="1" dirty="0" err="1"/>
              <a:t>pathways</a:t>
            </a:r>
            <a:r>
              <a:rPr lang="it-IT" b="1" dirty="0"/>
              <a:t> </a:t>
            </a:r>
            <a:r>
              <a:rPr lang="it-IT" b="1" dirty="0" err="1"/>
              <a:t>targeted</a:t>
            </a:r>
            <a:r>
              <a:rPr lang="it-IT" b="1" dirty="0"/>
              <a:t> </a:t>
            </a:r>
            <a:r>
              <a:rPr lang="it-IT" b="1" dirty="0" err="1"/>
              <a:t>by</a:t>
            </a:r>
            <a:r>
              <a:rPr lang="it-IT" b="1" dirty="0"/>
              <a:t> </a:t>
            </a:r>
            <a:r>
              <a:rPr lang="it-IT" b="1" dirty="0" err="1"/>
              <a:t>these</a:t>
            </a:r>
            <a:r>
              <a:rPr lang="it-IT" b="1" dirty="0"/>
              <a:t> </a:t>
            </a:r>
            <a:r>
              <a:rPr lang="it-IT" b="1" dirty="0" err="1"/>
              <a:t>teratogens</a:t>
            </a:r>
            <a:r>
              <a:rPr lang="it-IT" b="1" dirty="0"/>
              <a:t>. </a:t>
            </a:r>
            <a:r>
              <a:rPr lang="it-IT" dirty="0"/>
              <a:t>Some </a:t>
            </a:r>
            <a:r>
              <a:rPr lang="it-IT" dirty="0" err="1"/>
              <a:t>representative</a:t>
            </a:r>
            <a:r>
              <a:rPr lang="it-IT" dirty="0"/>
              <a:t> </a:t>
            </a:r>
            <a:r>
              <a:rPr lang="it-IT" dirty="0" err="1"/>
              <a:t>examples</a:t>
            </a:r>
            <a:r>
              <a:rPr lang="it-IT" dirty="0"/>
              <a:t> </a:t>
            </a:r>
            <a:r>
              <a:rPr lang="it-IT" dirty="0" err="1"/>
              <a:t>follow</a:t>
            </a:r>
            <a:r>
              <a:rPr lang="it-IT" dirty="0"/>
              <a:t>:</a:t>
            </a:r>
          </a:p>
          <a:p>
            <a:endParaRPr lang="it-IT" dirty="0"/>
          </a:p>
          <a:p>
            <a:r>
              <a:rPr lang="it-IT" dirty="0"/>
              <a:t>    </a:t>
            </a:r>
            <a:r>
              <a:rPr lang="it-IT" dirty="0" err="1"/>
              <a:t>Cyclopamine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plant</a:t>
            </a:r>
            <a:r>
              <a:rPr lang="it-IT" dirty="0"/>
              <a:t> </a:t>
            </a:r>
            <a:r>
              <a:rPr lang="it-IT" dirty="0" err="1"/>
              <a:t>teratogen</a:t>
            </a:r>
            <a:r>
              <a:rPr lang="it-IT" dirty="0"/>
              <a:t>. </a:t>
            </a:r>
            <a:r>
              <a:rPr lang="it-IT" dirty="0" err="1"/>
              <a:t>Pregnant</a:t>
            </a:r>
            <a:r>
              <a:rPr lang="it-IT" dirty="0"/>
              <a:t> </a:t>
            </a:r>
            <a:r>
              <a:rPr lang="it-IT" dirty="0" err="1"/>
              <a:t>sheep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feed</a:t>
            </a:r>
            <a:r>
              <a:rPr lang="it-IT" dirty="0"/>
              <a:t> on </a:t>
            </a:r>
            <a:r>
              <a:rPr lang="it-IT" dirty="0" err="1"/>
              <a:t>plants</a:t>
            </a:r>
            <a:r>
              <a:rPr lang="it-IT" dirty="0"/>
              <a:t> </a:t>
            </a:r>
            <a:r>
              <a:rPr lang="it-IT" dirty="0" err="1"/>
              <a:t>containing</a:t>
            </a:r>
            <a:r>
              <a:rPr lang="it-IT" dirty="0"/>
              <a:t> </a:t>
            </a:r>
            <a:r>
              <a:rPr lang="it-IT" dirty="0" err="1"/>
              <a:t>cyclopamine</a:t>
            </a:r>
            <a:r>
              <a:rPr lang="it-IT" dirty="0"/>
              <a:t> </a:t>
            </a:r>
            <a:r>
              <a:rPr lang="it-IT" dirty="0" err="1"/>
              <a:t>give</a:t>
            </a:r>
            <a:r>
              <a:rPr lang="it-IT" dirty="0"/>
              <a:t> birth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lambs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severe </a:t>
            </a:r>
            <a:r>
              <a:rPr lang="it-IT" dirty="0" err="1"/>
              <a:t>craniofacial</a:t>
            </a:r>
            <a:r>
              <a:rPr lang="it-IT" dirty="0"/>
              <a:t> </a:t>
            </a:r>
            <a:r>
              <a:rPr lang="it-IT" dirty="0" err="1"/>
              <a:t>abnormalities</a:t>
            </a:r>
            <a:r>
              <a:rPr lang="it-IT" dirty="0"/>
              <a:t> </a:t>
            </a:r>
            <a:r>
              <a:rPr lang="it-IT" dirty="0" err="1"/>
              <a:t>including</a:t>
            </a:r>
            <a:r>
              <a:rPr lang="it-IT" dirty="0"/>
              <a:t> </a:t>
            </a:r>
            <a:r>
              <a:rPr lang="it-IT" dirty="0" err="1"/>
              <a:t>holoprosencephaly</a:t>
            </a:r>
            <a:r>
              <a:rPr lang="it-IT" dirty="0"/>
              <a:t> and </a:t>
            </a:r>
            <a:r>
              <a:rPr lang="it-IT" dirty="0" err="1"/>
              <a:t>cyclopia</a:t>
            </a:r>
            <a:r>
              <a:rPr lang="it-IT" dirty="0"/>
              <a:t> (single </a:t>
            </a:r>
            <a:r>
              <a:rPr lang="it-IT" dirty="0" err="1"/>
              <a:t>fused</a:t>
            </a:r>
            <a:r>
              <a:rPr lang="it-IT" dirty="0"/>
              <a:t> </a:t>
            </a:r>
            <a:r>
              <a:rPr lang="it-IT" dirty="0" err="1"/>
              <a:t>eye—hence</a:t>
            </a:r>
            <a:r>
              <a:rPr lang="it-IT" dirty="0"/>
              <a:t> the </a:t>
            </a:r>
            <a:r>
              <a:rPr lang="it-IT" dirty="0" err="1"/>
              <a:t>origin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moniker</a:t>
            </a:r>
            <a:r>
              <a:rPr lang="it-IT" dirty="0"/>
              <a:t> </a:t>
            </a:r>
            <a:r>
              <a:rPr lang="it-IT" dirty="0" err="1"/>
              <a:t>cyclopamine</a:t>
            </a:r>
            <a:r>
              <a:rPr lang="it-IT" dirty="0"/>
              <a:t>).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compound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inhibitor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Hedgehog</a:t>
            </a:r>
            <a:r>
              <a:rPr lang="it-IT" dirty="0"/>
              <a:t> </a:t>
            </a:r>
            <a:r>
              <a:rPr lang="it-IT" dirty="0" err="1"/>
              <a:t>signaling</a:t>
            </a:r>
            <a:r>
              <a:rPr lang="it-IT" dirty="0"/>
              <a:t> in the </a:t>
            </a:r>
            <a:r>
              <a:rPr lang="it-IT" dirty="0" err="1"/>
              <a:t>embryo</a:t>
            </a:r>
            <a:r>
              <a:rPr lang="it-IT" dirty="0"/>
              <a:t>, and,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stated</a:t>
            </a:r>
            <a:r>
              <a:rPr lang="it-IT" dirty="0"/>
              <a:t> </a:t>
            </a:r>
            <a:r>
              <a:rPr lang="it-IT" dirty="0" err="1"/>
              <a:t>previously</a:t>
            </a:r>
            <a:r>
              <a:rPr lang="it-IT" dirty="0"/>
              <a:t>, </a:t>
            </a:r>
            <a:r>
              <a:rPr lang="it-IT" dirty="0" err="1"/>
              <a:t>mutations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Hedgehog</a:t>
            </a:r>
            <a:r>
              <a:rPr lang="it-IT" dirty="0"/>
              <a:t> </a:t>
            </a:r>
            <a:r>
              <a:rPr lang="it-IT" dirty="0" err="1"/>
              <a:t>genes</a:t>
            </a:r>
            <a:r>
              <a:rPr lang="it-IT" dirty="0"/>
              <a:t> are </a:t>
            </a:r>
            <a:r>
              <a:rPr lang="it-IT" dirty="0" err="1"/>
              <a:t>present</a:t>
            </a:r>
            <a:r>
              <a:rPr lang="it-IT" dirty="0"/>
              <a:t> in </a:t>
            </a:r>
            <a:r>
              <a:rPr lang="it-IT" dirty="0" err="1"/>
              <a:t>subsets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fetuses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holoprosencephaly</a:t>
            </a:r>
            <a:r>
              <a:rPr lang="it-IT" dirty="0"/>
              <a:t>.</a:t>
            </a:r>
          </a:p>
          <a:p>
            <a:r>
              <a:rPr lang="it-IT" dirty="0"/>
              <a:t>    </a:t>
            </a:r>
          </a:p>
          <a:p>
            <a:r>
              <a:rPr lang="it-IT" dirty="0"/>
              <a:t>    </a:t>
            </a:r>
            <a:r>
              <a:rPr lang="it-IT" dirty="0" err="1"/>
              <a:t>Valproic</a:t>
            </a:r>
            <a:r>
              <a:rPr lang="it-IT" dirty="0"/>
              <a:t> acid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anti-epileptic</a:t>
            </a:r>
            <a:r>
              <a:rPr lang="it-IT" dirty="0"/>
              <a:t> and a </a:t>
            </a:r>
            <a:r>
              <a:rPr lang="it-IT" dirty="0" err="1"/>
              <a:t>recognized</a:t>
            </a:r>
            <a:r>
              <a:rPr lang="it-IT" dirty="0"/>
              <a:t> </a:t>
            </a:r>
            <a:r>
              <a:rPr lang="it-IT" dirty="0" err="1"/>
              <a:t>teratogen</a:t>
            </a:r>
            <a:r>
              <a:rPr lang="it-IT" dirty="0"/>
              <a:t>. </a:t>
            </a:r>
            <a:r>
              <a:rPr lang="it-IT" dirty="0" err="1"/>
              <a:t>Valproic</a:t>
            </a:r>
            <a:r>
              <a:rPr lang="it-IT" dirty="0"/>
              <a:t> acid </a:t>
            </a:r>
            <a:r>
              <a:rPr lang="it-IT" dirty="0" err="1"/>
              <a:t>disrupts</a:t>
            </a:r>
            <a:r>
              <a:rPr lang="it-IT" dirty="0"/>
              <a:t> </a:t>
            </a:r>
            <a:r>
              <a:rPr lang="it-IT" dirty="0" err="1"/>
              <a:t>expression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a family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highly</a:t>
            </a:r>
            <a:r>
              <a:rPr lang="it-IT" dirty="0"/>
              <a:t> </a:t>
            </a:r>
            <a:r>
              <a:rPr lang="it-IT" dirty="0" err="1"/>
              <a:t>conserved</a:t>
            </a:r>
            <a:r>
              <a:rPr lang="it-IT" dirty="0"/>
              <a:t> </a:t>
            </a:r>
            <a:r>
              <a:rPr lang="it-IT" dirty="0" err="1"/>
              <a:t>developmentally</a:t>
            </a:r>
            <a:r>
              <a:rPr lang="it-IT" dirty="0"/>
              <a:t> </a:t>
            </a:r>
            <a:r>
              <a:rPr lang="it-IT" dirty="0" err="1"/>
              <a:t>critical</a:t>
            </a:r>
            <a:r>
              <a:rPr lang="it-IT" dirty="0"/>
              <a:t> </a:t>
            </a:r>
            <a:r>
              <a:rPr lang="it-IT" dirty="0" err="1"/>
              <a:t>transcription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homeobox</a:t>
            </a:r>
            <a:r>
              <a:rPr lang="it-IT" dirty="0"/>
              <a:t> (HOX) </a:t>
            </a:r>
            <a:r>
              <a:rPr lang="it-IT" dirty="0" err="1"/>
              <a:t>proteins</a:t>
            </a:r>
            <a:r>
              <a:rPr lang="it-IT" dirty="0"/>
              <a:t>. In </a:t>
            </a:r>
            <a:r>
              <a:rPr lang="it-IT" dirty="0" err="1"/>
              <a:t>vertebrates</a:t>
            </a:r>
            <a:r>
              <a:rPr lang="it-IT" dirty="0"/>
              <a:t>, HOX </a:t>
            </a:r>
            <a:r>
              <a:rPr lang="it-IT" dirty="0" err="1"/>
              <a:t>proteins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implicated</a:t>
            </a:r>
            <a:r>
              <a:rPr lang="it-IT" dirty="0"/>
              <a:t> in the </a:t>
            </a:r>
            <a:r>
              <a:rPr lang="it-IT" dirty="0" err="1"/>
              <a:t>patterning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limbs</a:t>
            </a:r>
            <a:r>
              <a:rPr lang="it-IT" dirty="0"/>
              <a:t>, </a:t>
            </a:r>
            <a:r>
              <a:rPr lang="it-IT" dirty="0" err="1"/>
              <a:t>vertebrae</a:t>
            </a:r>
            <a:r>
              <a:rPr lang="it-IT" dirty="0"/>
              <a:t>, and </a:t>
            </a:r>
            <a:r>
              <a:rPr lang="it-IT" dirty="0" err="1"/>
              <a:t>craniofacial</a:t>
            </a:r>
            <a:r>
              <a:rPr lang="it-IT" dirty="0"/>
              <a:t> </a:t>
            </a:r>
            <a:r>
              <a:rPr lang="it-IT" dirty="0" err="1"/>
              <a:t>structures</a:t>
            </a:r>
            <a:r>
              <a:rPr lang="it-IT" dirty="0"/>
              <a:t>.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surprisingly</a:t>
            </a:r>
            <a:r>
              <a:rPr lang="it-IT" dirty="0"/>
              <a:t>, </a:t>
            </a:r>
            <a:r>
              <a:rPr lang="it-IT" dirty="0" err="1"/>
              <a:t>mutations</a:t>
            </a:r>
            <a:r>
              <a:rPr lang="it-IT" dirty="0"/>
              <a:t> in the HOX gene family are </a:t>
            </a:r>
            <a:r>
              <a:rPr lang="it-IT" dirty="0" err="1"/>
              <a:t>responsible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congenital</a:t>
            </a:r>
            <a:r>
              <a:rPr lang="it-IT" dirty="0"/>
              <a:t> </a:t>
            </a:r>
            <a:r>
              <a:rPr lang="it-IT" dirty="0" err="1"/>
              <a:t>anomalies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mimic</a:t>
            </a:r>
            <a:r>
              <a:rPr lang="it-IT" dirty="0"/>
              <a:t> </a:t>
            </a:r>
            <a:r>
              <a:rPr lang="it-IT" dirty="0" err="1"/>
              <a:t>features</a:t>
            </a:r>
            <a:r>
              <a:rPr lang="it-IT" dirty="0"/>
              <a:t> </a:t>
            </a:r>
            <a:r>
              <a:rPr lang="it-IT" dirty="0" err="1"/>
              <a:t>observed</a:t>
            </a:r>
            <a:r>
              <a:rPr lang="it-IT" dirty="0"/>
              <a:t> in </a:t>
            </a:r>
            <a:r>
              <a:rPr lang="it-IT" dirty="0" err="1"/>
              <a:t>valproic</a:t>
            </a:r>
            <a:r>
              <a:rPr lang="it-IT" dirty="0"/>
              <a:t> acid </a:t>
            </a:r>
            <a:r>
              <a:rPr lang="it-IT" dirty="0" err="1"/>
              <a:t>embryopathy</a:t>
            </a:r>
            <a:r>
              <a:rPr lang="it-IT" dirty="0"/>
              <a:t>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19308" y="1228397"/>
            <a:ext cx="850538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The </a:t>
            </a:r>
            <a:r>
              <a:rPr lang="it-IT" sz="2000" b="1" dirty="0" err="1"/>
              <a:t>vitamin</a:t>
            </a:r>
            <a:r>
              <a:rPr lang="it-IT" sz="2000" b="1" dirty="0"/>
              <a:t> A (</a:t>
            </a:r>
            <a:r>
              <a:rPr lang="it-IT" sz="2000" b="1" dirty="0" err="1"/>
              <a:t>retinol</a:t>
            </a:r>
            <a:r>
              <a:rPr lang="it-IT" sz="2000" b="1" dirty="0"/>
              <a:t>) </a:t>
            </a:r>
            <a:r>
              <a:rPr lang="it-IT" sz="2000" dirty="0"/>
              <a:t>derivative </a:t>
            </a:r>
            <a:r>
              <a:rPr lang="it-IT" sz="2000" dirty="0" err="1"/>
              <a:t>all-trans-retinoic</a:t>
            </a:r>
            <a:r>
              <a:rPr lang="it-IT" sz="2000" dirty="0"/>
              <a:t> acid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essential</a:t>
            </a:r>
            <a:r>
              <a:rPr lang="it-IT" sz="2000" dirty="0"/>
              <a:t> </a:t>
            </a:r>
            <a:r>
              <a:rPr lang="it-IT" sz="2000" dirty="0" err="1"/>
              <a:t>for</a:t>
            </a:r>
            <a:r>
              <a:rPr lang="it-IT" sz="2000" dirty="0"/>
              <a:t> </a:t>
            </a:r>
            <a:r>
              <a:rPr lang="it-IT" sz="2000" dirty="0" err="1"/>
              <a:t>normal</a:t>
            </a:r>
            <a:r>
              <a:rPr lang="it-IT" sz="2000" dirty="0"/>
              <a:t> </a:t>
            </a:r>
            <a:r>
              <a:rPr lang="it-IT" sz="2000" dirty="0" err="1"/>
              <a:t>development</a:t>
            </a:r>
            <a:r>
              <a:rPr lang="it-IT" sz="2000" dirty="0"/>
              <a:t> and </a:t>
            </a:r>
            <a:r>
              <a:rPr lang="it-IT" sz="2000" dirty="0" err="1"/>
              <a:t>differentiation</a:t>
            </a:r>
            <a:r>
              <a:rPr lang="it-IT" sz="2000" dirty="0"/>
              <a:t>, and </a:t>
            </a:r>
            <a:r>
              <a:rPr lang="it-IT" sz="2000" dirty="0" err="1"/>
              <a:t>its</a:t>
            </a:r>
            <a:r>
              <a:rPr lang="it-IT" sz="2000" dirty="0"/>
              <a:t> </a:t>
            </a:r>
            <a:r>
              <a:rPr lang="it-IT" sz="2000" dirty="0" err="1"/>
              <a:t>absence</a:t>
            </a:r>
            <a:r>
              <a:rPr lang="it-IT" sz="2000" dirty="0"/>
              <a:t> </a:t>
            </a:r>
            <a:r>
              <a:rPr lang="it-IT" sz="2000" dirty="0" err="1"/>
              <a:t>during</a:t>
            </a:r>
            <a:r>
              <a:rPr lang="it-IT" sz="2000" dirty="0"/>
              <a:t> </a:t>
            </a:r>
            <a:r>
              <a:rPr lang="it-IT" sz="2000" dirty="0" err="1"/>
              <a:t>embryogenesis</a:t>
            </a:r>
            <a:r>
              <a:rPr lang="it-IT" sz="2000" dirty="0"/>
              <a:t> </a:t>
            </a:r>
            <a:r>
              <a:rPr lang="it-IT" sz="2000" dirty="0" err="1"/>
              <a:t>results</a:t>
            </a:r>
            <a:r>
              <a:rPr lang="it-IT" sz="2000" dirty="0"/>
              <a:t> in a </a:t>
            </a:r>
            <a:r>
              <a:rPr lang="it-IT" sz="2000" dirty="0" err="1"/>
              <a:t>constellation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malformations</a:t>
            </a:r>
            <a:r>
              <a:rPr lang="it-IT" sz="2000" dirty="0"/>
              <a:t> </a:t>
            </a:r>
            <a:r>
              <a:rPr lang="it-IT" sz="2000" dirty="0" err="1"/>
              <a:t>affecting</a:t>
            </a:r>
            <a:r>
              <a:rPr lang="it-IT" sz="2000" dirty="0"/>
              <a:t> multiple </a:t>
            </a:r>
            <a:r>
              <a:rPr lang="it-IT" sz="2000" dirty="0" err="1"/>
              <a:t>organ</a:t>
            </a:r>
            <a:r>
              <a:rPr lang="it-IT" sz="2000" dirty="0"/>
              <a:t> </a:t>
            </a:r>
            <a:r>
              <a:rPr lang="it-IT" sz="2000" dirty="0" err="1"/>
              <a:t>systems</a:t>
            </a:r>
            <a:r>
              <a:rPr lang="it-IT" sz="2000" dirty="0"/>
              <a:t>, </a:t>
            </a:r>
            <a:r>
              <a:rPr lang="it-IT" sz="2000" dirty="0" err="1"/>
              <a:t>including</a:t>
            </a:r>
            <a:r>
              <a:rPr lang="it-IT" sz="2000" dirty="0"/>
              <a:t> the </a:t>
            </a:r>
            <a:r>
              <a:rPr lang="it-IT" sz="2000" dirty="0" err="1"/>
              <a:t>eyes</a:t>
            </a:r>
            <a:r>
              <a:rPr lang="it-IT" sz="2000" dirty="0"/>
              <a:t>, </a:t>
            </a:r>
            <a:r>
              <a:rPr lang="it-IT" sz="2000" dirty="0" err="1"/>
              <a:t>genitourinary</a:t>
            </a:r>
            <a:r>
              <a:rPr lang="it-IT" sz="2000" dirty="0"/>
              <a:t> system, </a:t>
            </a:r>
            <a:r>
              <a:rPr lang="it-IT" sz="2000" dirty="0" err="1"/>
              <a:t>cardiovascular</a:t>
            </a:r>
            <a:r>
              <a:rPr lang="it-IT" sz="2000" dirty="0"/>
              <a:t> system, </a:t>
            </a:r>
            <a:r>
              <a:rPr lang="it-IT" sz="2000" dirty="0" err="1"/>
              <a:t>diaphragm</a:t>
            </a:r>
            <a:r>
              <a:rPr lang="it-IT" sz="2000" dirty="0"/>
              <a:t>, and </a:t>
            </a:r>
            <a:r>
              <a:rPr lang="it-IT" sz="2000" dirty="0" err="1"/>
              <a:t>lungs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r>
              <a:rPr lang="it-IT" sz="2000" dirty="0" err="1"/>
              <a:t>Conversely</a:t>
            </a:r>
            <a:r>
              <a:rPr lang="it-IT" sz="2000" dirty="0"/>
              <a:t>, </a:t>
            </a:r>
            <a:r>
              <a:rPr lang="it-IT" sz="2000" dirty="0" err="1"/>
              <a:t>excessive</a:t>
            </a:r>
            <a:r>
              <a:rPr lang="it-IT" sz="2000" dirty="0"/>
              <a:t> </a:t>
            </a:r>
            <a:r>
              <a:rPr lang="it-IT" sz="2000" dirty="0" err="1"/>
              <a:t>exposure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retinoic</a:t>
            </a:r>
            <a:r>
              <a:rPr lang="it-IT" sz="2000" dirty="0"/>
              <a:t> acid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teratogenic</a:t>
            </a:r>
            <a:r>
              <a:rPr lang="it-IT" sz="2000" dirty="0"/>
              <a:t>. </a:t>
            </a:r>
            <a:r>
              <a:rPr lang="it-IT" sz="2000" dirty="0" err="1"/>
              <a:t>Infants</a:t>
            </a:r>
            <a:r>
              <a:rPr lang="it-IT" sz="2000" dirty="0"/>
              <a:t> </a:t>
            </a:r>
            <a:r>
              <a:rPr lang="it-IT" sz="2000" dirty="0" err="1"/>
              <a:t>born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mothers</a:t>
            </a:r>
            <a:r>
              <a:rPr lang="it-IT" sz="2000" dirty="0"/>
              <a:t> </a:t>
            </a:r>
            <a:r>
              <a:rPr lang="it-IT" sz="2000" dirty="0" err="1"/>
              <a:t>treated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retinoic</a:t>
            </a:r>
            <a:r>
              <a:rPr lang="it-IT" sz="2000" dirty="0"/>
              <a:t> acid </a:t>
            </a:r>
            <a:r>
              <a:rPr lang="it-IT" sz="2000" dirty="0" err="1"/>
              <a:t>for</a:t>
            </a:r>
            <a:r>
              <a:rPr lang="it-IT" sz="2000" dirty="0"/>
              <a:t> severe acne </a:t>
            </a:r>
            <a:r>
              <a:rPr lang="it-IT" sz="2000" dirty="0" err="1"/>
              <a:t>have</a:t>
            </a:r>
            <a:r>
              <a:rPr lang="it-IT" sz="2000" dirty="0"/>
              <a:t> a </a:t>
            </a:r>
            <a:r>
              <a:rPr lang="it-IT" sz="2000" dirty="0" err="1"/>
              <a:t>predictable</a:t>
            </a:r>
            <a:r>
              <a:rPr lang="it-IT" sz="2000" dirty="0"/>
              <a:t> </a:t>
            </a:r>
            <a:r>
              <a:rPr lang="it-IT" sz="2000" dirty="0" err="1"/>
              <a:t>phenotype</a:t>
            </a:r>
            <a:r>
              <a:rPr lang="it-IT" sz="2000" dirty="0"/>
              <a:t> (</a:t>
            </a:r>
            <a:r>
              <a:rPr lang="it-IT" sz="2000" dirty="0" err="1"/>
              <a:t>retinoic</a:t>
            </a:r>
            <a:r>
              <a:rPr lang="it-IT" sz="2000" dirty="0"/>
              <a:t> acid </a:t>
            </a:r>
            <a:r>
              <a:rPr lang="it-IT" sz="2000" dirty="0" err="1"/>
              <a:t>embryopathy</a:t>
            </a:r>
            <a:r>
              <a:rPr lang="it-IT" sz="2000" dirty="0"/>
              <a:t>), </a:t>
            </a:r>
            <a:r>
              <a:rPr lang="it-IT" sz="2000" dirty="0" err="1"/>
              <a:t>including</a:t>
            </a:r>
            <a:r>
              <a:rPr lang="it-IT" sz="2000" dirty="0"/>
              <a:t> CNS, </a:t>
            </a:r>
            <a:r>
              <a:rPr lang="it-IT" sz="2000" dirty="0" err="1"/>
              <a:t>cardiac</a:t>
            </a:r>
            <a:r>
              <a:rPr lang="it-IT" sz="2000" dirty="0"/>
              <a:t>, and </a:t>
            </a:r>
            <a:r>
              <a:rPr lang="it-IT" sz="2000" dirty="0" err="1"/>
              <a:t>craniofacial</a:t>
            </a:r>
            <a:r>
              <a:rPr lang="it-IT" sz="2000" dirty="0"/>
              <a:t> </a:t>
            </a:r>
            <a:r>
              <a:rPr lang="it-IT" sz="2000" dirty="0" err="1"/>
              <a:t>defects</a:t>
            </a:r>
            <a:r>
              <a:rPr lang="it-IT" sz="2000" dirty="0"/>
              <a:t>,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cleft</a:t>
            </a:r>
            <a:r>
              <a:rPr lang="it-IT" sz="2000" dirty="0"/>
              <a:t> </a:t>
            </a:r>
            <a:r>
              <a:rPr lang="it-IT" sz="2000" dirty="0" err="1"/>
              <a:t>lip</a:t>
            </a:r>
            <a:r>
              <a:rPr lang="it-IT" sz="2000" dirty="0"/>
              <a:t> and </a:t>
            </a:r>
            <a:r>
              <a:rPr lang="it-IT" sz="2000" dirty="0" err="1"/>
              <a:t>cleft</a:t>
            </a:r>
            <a:r>
              <a:rPr lang="it-IT" sz="2000" dirty="0"/>
              <a:t> palate. The last entity may stem from retinoic acid–mediated deregulation of components of the transforming growth factor-β (TGF-β) signaling pathway, which is involved in palatogenesis. </a:t>
            </a:r>
            <a:r>
              <a:rPr lang="it-IT" sz="2000" dirty="0" err="1"/>
              <a:t>Mice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knockout </a:t>
            </a:r>
            <a:r>
              <a:rPr lang="it-IT" sz="2000" dirty="0" err="1"/>
              <a:t>of</a:t>
            </a:r>
            <a:r>
              <a:rPr lang="it-IT" sz="2000" dirty="0"/>
              <a:t> the TGFB3 gene </a:t>
            </a:r>
            <a:r>
              <a:rPr lang="it-IT" sz="2000" dirty="0" err="1"/>
              <a:t>uniformly</a:t>
            </a:r>
            <a:r>
              <a:rPr lang="it-IT" sz="2000" dirty="0"/>
              <a:t> </a:t>
            </a:r>
            <a:r>
              <a:rPr lang="it-IT" sz="2000" dirty="0" err="1"/>
              <a:t>develop</a:t>
            </a:r>
            <a:r>
              <a:rPr lang="it-IT" sz="2000" dirty="0"/>
              <a:t> </a:t>
            </a:r>
            <a:r>
              <a:rPr lang="it-IT" sz="2000" dirty="0" err="1"/>
              <a:t>cleft</a:t>
            </a:r>
            <a:r>
              <a:rPr lang="it-IT" sz="2000" dirty="0"/>
              <a:t> palate, once </a:t>
            </a:r>
            <a:r>
              <a:rPr lang="it-IT" sz="2000" dirty="0" err="1"/>
              <a:t>again</a:t>
            </a:r>
            <a:r>
              <a:rPr lang="it-IT" sz="2000" dirty="0"/>
              <a:t> </a:t>
            </a:r>
            <a:r>
              <a:rPr lang="it-IT" sz="2000" dirty="0" err="1"/>
              <a:t>illustrating</a:t>
            </a:r>
            <a:r>
              <a:rPr lang="it-IT" sz="2000" dirty="0"/>
              <a:t> the </a:t>
            </a:r>
            <a:r>
              <a:rPr lang="it-IT" sz="2000" dirty="0" err="1"/>
              <a:t>functional</a:t>
            </a:r>
            <a:r>
              <a:rPr lang="it-IT" sz="2000" dirty="0"/>
              <a:t> </a:t>
            </a:r>
            <a:r>
              <a:rPr lang="it-IT" sz="2000" dirty="0" err="1"/>
              <a:t>relationship</a:t>
            </a:r>
            <a:r>
              <a:rPr lang="it-IT" sz="2000" dirty="0"/>
              <a:t> </a:t>
            </a:r>
            <a:r>
              <a:rPr lang="it-IT" sz="2000" dirty="0" err="1"/>
              <a:t>between</a:t>
            </a:r>
            <a:r>
              <a:rPr lang="it-IT" sz="2000" dirty="0"/>
              <a:t> </a:t>
            </a:r>
            <a:r>
              <a:rPr lang="it-IT" sz="2000" dirty="0" err="1"/>
              <a:t>teratogenic</a:t>
            </a:r>
            <a:r>
              <a:rPr lang="it-IT" sz="2000" dirty="0"/>
              <a:t> </a:t>
            </a:r>
            <a:r>
              <a:rPr lang="it-IT" sz="2000" dirty="0" err="1"/>
              <a:t>exposure</a:t>
            </a:r>
            <a:r>
              <a:rPr lang="it-IT" sz="2000" dirty="0"/>
              <a:t> and </a:t>
            </a:r>
            <a:r>
              <a:rPr lang="it-IT" sz="2000" dirty="0" err="1"/>
              <a:t>signaling</a:t>
            </a:r>
            <a:r>
              <a:rPr lang="it-IT" sz="2000" dirty="0"/>
              <a:t> </a:t>
            </a:r>
            <a:r>
              <a:rPr lang="it-IT" sz="2000" dirty="0" err="1"/>
              <a:t>pathways</a:t>
            </a:r>
            <a:r>
              <a:rPr lang="it-IT" sz="2000" dirty="0"/>
              <a:t> in the </a:t>
            </a:r>
            <a:r>
              <a:rPr lang="it-IT" sz="2000" dirty="0" err="1"/>
              <a:t>causation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congenital</a:t>
            </a:r>
            <a:r>
              <a:rPr lang="it-IT" sz="2000" dirty="0"/>
              <a:t> </a:t>
            </a:r>
            <a:r>
              <a:rPr lang="it-IT" sz="2000" dirty="0" err="1"/>
              <a:t>anomalies</a:t>
            </a:r>
            <a:r>
              <a:rPr lang="it-IT" sz="2000" dirty="0"/>
              <a:t>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2016" y="1074509"/>
            <a:ext cx="8219967" cy="47089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b="1" dirty="0" err="1"/>
              <a:t>Perinatal</a:t>
            </a:r>
            <a:r>
              <a:rPr lang="it-IT" sz="2000" b="1" dirty="0"/>
              <a:t> </a:t>
            </a:r>
            <a:r>
              <a:rPr lang="it-IT" sz="2000" b="1" dirty="0" err="1"/>
              <a:t>Infections</a:t>
            </a:r>
            <a:endParaRPr lang="it-IT" sz="2000" b="1" dirty="0"/>
          </a:p>
          <a:p>
            <a:endParaRPr lang="it-IT" sz="2000" dirty="0"/>
          </a:p>
          <a:p>
            <a:r>
              <a:rPr lang="it-IT" sz="2000" dirty="0" err="1"/>
              <a:t>Infections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fetus</a:t>
            </a:r>
            <a:r>
              <a:rPr lang="it-IT" sz="2000" dirty="0"/>
              <a:t> and neonate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acquired</a:t>
            </a:r>
            <a:r>
              <a:rPr lang="it-IT" sz="2000" dirty="0"/>
              <a:t> </a:t>
            </a:r>
            <a:r>
              <a:rPr lang="it-IT" sz="2000" dirty="0" err="1"/>
              <a:t>transcervically</a:t>
            </a:r>
            <a:r>
              <a:rPr lang="it-IT" sz="2000" dirty="0"/>
              <a:t> (</a:t>
            </a:r>
            <a:r>
              <a:rPr lang="it-IT" sz="2000" dirty="0" err="1"/>
              <a:t>ascending</a:t>
            </a:r>
            <a:r>
              <a:rPr lang="it-IT" sz="2000" dirty="0"/>
              <a:t> </a:t>
            </a:r>
            <a:r>
              <a:rPr lang="it-IT" sz="2000" dirty="0" err="1"/>
              <a:t>infections</a:t>
            </a:r>
            <a:r>
              <a:rPr lang="it-IT" sz="2000" dirty="0"/>
              <a:t>) or </a:t>
            </a:r>
            <a:r>
              <a:rPr lang="it-IT" sz="2000" dirty="0" err="1"/>
              <a:t>transplacentally</a:t>
            </a:r>
            <a:r>
              <a:rPr lang="it-IT" sz="2000" dirty="0"/>
              <a:t> (</a:t>
            </a:r>
            <a:r>
              <a:rPr lang="it-IT" sz="2000" dirty="0" err="1"/>
              <a:t>hematologic</a:t>
            </a:r>
            <a:r>
              <a:rPr lang="it-IT" sz="2000" dirty="0"/>
              <a:t> </a:t>
            </a:r>
            <a:r>
              <a:rPr lang="it-IT" sz="2000" dirty="0" err="1"/>
              <a:t>infections</a:t>
            </a:r>
            <a:r>
              <a:rPr lang="it-IT" sz="2000" dirty="0"/>
              <a:t>).</a:t>
            </a:r>
          </a:p>
          <a:p>
            <a:endParaRPr lang="it-IT" sz="2000" dirty="0"/>
          </a:p>
          <a:p>
            <a:r>
              <a:rPr lang="it-IT" sz="2000" dirty="0"/>
              <a:t>    </a:t>
            </a:r>
            <a:r>
              <a:rPr lang="it-IT" sz="2000" dirty="0" err="1"/>
              <a:t>Transcervical</a:t>
            </a:r>
            <a:r>
              <a:rPr lang="it-IT" sz="2000" dirty="0"/>
              <a:t>, or </a:t>
            </a:r>
            <a:r>
              <a:rPr lang="it-IT" sz="2000" dirty="0" err="1"/>
              <a:t>ascending</a:t>
            </a:r>
            <a:r>
              <a:rPr lang="it-IT" sz="2000" dirty="0"/>
              <a:t>, </a:t>
            </a:r>
            <a:r>
              <a:rPr lang="it-IT" sz="2000" dirty="0" err="1"/>
              <a:t>infections</a:t>
            </a:r>
            <a:r>
              <a:rPr lang="it-IT" sz="2000" dirty="0"/>
              <a:t> are </a:t>
            </a:r>
            <a:r>
              <a:rPr lang="it-IT" sz="2000" dirty="0" err="1"/>
              <a:t>caused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spread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microbes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the </a:t>
            </a:r>
            <a:r>
              <a:rPr lang="it-IT" sz="2000" dirty="0" err="1"/>
              <a:t>cervicovaginal</a:t>
            </a:r>
            <a:r>
              <a:rPr lang="it-IT" sz="2000" dirty="0"/>
              <a:t> canal and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acquired</a:t>
            </a:r>
            <a:r>
              <a:rPr lang="it-IT" sz="2000" dirty="0"/>
              <a:t> in utero or </a:t>
            </a:r>
            <a:r>
              <a:rPr lang="it-IT" sz="2000" dirty="0" err="1"/>
              <a:t>during</a:t>
            </a:r>
            <a:r>
              <a:rPr lang="it-IT" sz="2000" dirty="0"/>
              <a:t> birth. Most bacterial infections (e.g., α-hemolytic streptococcal infection) and a few viral infections (e.g., herpes simplex) are acquired in this manner. In </a:t>
            </a:r>
            <a:r>
              <a:rPr lang="it-IT" sz="2000" dirty="0" err="1"/>
              <a:t>general</a:t>
            </a:r>
            <a:r>
              <a:rPr lang="it-IT" sz="2000" dirty="0"/>
              <a:t>, the </a:t>
            </a:r>
            <a:r>
              <a:rPr lang="it-IT" sz="2000" dirty="0" err="1"/>
              <a:t>fetus</a:t>
            </a:r>
            <a:r>
              <a:rPr lang="it-IT" sz="2000" dirty="0"/>
              <a:t> </a:t>
            </a:r>
            <a:r>
              <a:rPr lang="it-IT" sz="2000" dirty="0" err="1"/>
              <a:t>acquires</a:t>
            </a:r>
            <a:r>
              <a:rPr lang="it-IT" sz="2000" dirty="0"/>
              <a:t> the </a:t>
            </a:r>
            <a:r>
              <a:rPr lang="it-IT" sz="2000" dirty="0" err="1"/>
              <a:t>infection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“</a:t>
            </a:r>
            <a:r>
              <a:rPr lang="it-IT" sz="2000" dirty="0" err="1"/>
              <a:t>inhaling</a:t>
            </a:r>
            <a:r>
              <a:rPr lang="it-IT" sz="2000" dirty="0"/>
              <a:t>” </a:t>
            </a:r>
            <a:r>
              <a:rPr lang="it-IT" sz="2000" dirty="0" err="1"/>
              <a:t>infected</a:t>
            </a:r>
            <a:r>
              <a:rPr lang="it-IT" sz="2000" dirty="0"/>
              <a:t> </a:t>
            </a:r>
            <a:r>
              <a:rPr lang="it-IT" sz="2000" dirty="0" err="1"/>
              <a:t>amniotic</a:t>
            </a:r>
            <a:r>
              <a:rPr lang="it-IT" sz="2000" dirty="0"/>
              <a:t> </a:t>
            </a:r>
            <a:r>
              <a:rPr lang="it-IT" sz="2000" dirty="0" err="1"/>
              <a:t>fluid</a:t>
            </a:r>
            <a:r>
              <a:rPr lang="it-IT" sz="2000" dirty="0"/>
              <a:t> </a:t>
            </a:r>
            <a:r>
              <a:rPr lang="it-IT" sz="2000" dirty="0" err="1"/>
              <a:t>into</a:t>
            </a:r>
            <a:r>
              <a:rPr lang="it-IT" sz="2000" dirty="0"/>
              <a:t> the </a:t>
            </a:r>
            <a:r>
              <a:rPr lang="it-IT" sz="2000" dirty="0" err="1"/>
              <a:t>lungs</a:t>
            </a:r>
            <a:r>
              <a:rPr lang="it-IT" sz="2000" dirty="0"/>
              <a:t> or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passing</a:t>
            </a:r>
            <a:r>
              <a:rPr lang="it-IT" sz="2000" dirty="0"/>
              <a:t> </a:t>
            </a:r>
            <a:r>
              <a:rPr lang="it-IT" sz="2000" dirty="0" err="1"/>
              <a:t>through</a:t>
            </a:r>
            <a:r>
              <a:rPr lang="it-IT" sz="2000" dirty="0"/>
              <a:t> </a:t>
            </a:r>
            <a:r>
              <a:rPr lang="it-IT" sz="2000" dirty="0" err="1"/>
              <a:t>an</a:t>
            </a:r>
            <a:r>
              <a:rPr lang="it-IT" sz="2000" dirty="0"/>
              <a:t> </a:t>
            </a:r>
            <a:r>
              <a:rPr lang="it-IT" sz="2000" dirty="0" err="1"/>
              <a:t>infected</a:t>
            </a:r>
            <a:r>
              <a:rPr lang="it-IT" sz="2000" dirty="0"/>
              <a:t> birth canal </a:t>
            </a:r>
            <a:r>
              <a:rPr lang="it-IT" sz="2000" dirty="0" err="1"/>
              <a:t>during</a:t>
            </a:r>
            <a:r>
              <a:rPr lang="it-IT" sz="2000" dirty="0"/>
              <a:t> delivery. </a:t>
            </a:r>
            <a:r>
              <a:rPr lang="it-IT" sz="2000" dirty="0" err="1"/>
              <a:t>Fetal</a:t>
            </a:r>
            <a:r>
              <a:rPr lang="it-IT" sz="2000" dirty="0"/>
              <a:t> </a:t>
            </a:r>
            <a:r>
              <a:rPr lang="it-IT" sz="2000" dirty="0" err="1"/>
              <a:t>infection</a:t>
            </a:r>
            <a:r>
              <a:rPr lang="it-IT" sz="2000" dirty="0"/>
              <a:t> </a:t>
            </a:r>
            <a:r>
              <a:rPr lang="it-IT" sz="2000" dirty="0" err="1"/>
              <a:t>usually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associated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inflammation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placental</a:t>
            </a:r>
            <a:r>
              <a:rPr lang="it-IT" sz="2000" dirty="0"/>
              <a:t> </a:t>
            </a:r>
            <a:r>
              <a:rPr lang="it-IT" sz="2000" dirty="0" err="1"/>
              <a:t>membranes</a:t>
            </a:r>
            <a:r>
              <a:rPr lang="it-IT" sz="2000" dirty="0"/>
              <a:t> (</a:t>
            </a:r>
            <a:r>
              <a:rPr lang="it-IT" sz="2000" dirty="0" err="1"/>
              <a:t>chorioamnionitis</a:t>
            </a:r>
            <a:r>
              <a:rPr lang="it-IT" sz="2000" dirty="0"/>
              <a:t>) and </a:t>
            </a:r>
            <a:r>
              <a:rPr lang="it-IT" sz="2000" dirty="0" err="1"/>
              <a:t>inflammation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umbilical</a:t>
            </a:r>
            <a:r>
              <a:rPr lang="it-IT" sz="2000" dirty="0"/>
              <a:t> </a:t>
            </a:r>
            <a:r>
              <a:rPr lang="it-IT" sz="2000" dirty="0" err="1"/>
              <a:t>cord</a:t>
            </a:r>
            <a:r>
              <a:rPr lang="it-IT" sz="2000" dirty="0"/>
              <a:t> (</a:t>
            </a:r>
            <a:r>
              <a:rPr lang="it-IT" sz="2000" dirty="0" err="1"/>
              <a:t>funisitis</a:t>
            </a:r>
            <a:r>
              <a:rPr lang="it-IT" sz="2000" dirty="0"/>
              <a:t>). </a:t>
            </a:r>
            <a:r>
              <a:rPr lang="it-IT" sz="2000" dirty="0" err="1"/>
              <a:t>This</a:t>
            </a:r>
            <a:r>
              <a:rPr lang="it-IT" sz="2000" dirty="0"/>
              <a:t> mode </a:t>
            </a:r>
            <a:r>
              <a:rPr lang="it-IT" sz="2000" dirty="0" err="1"/>
              <a:t>of</a:t>
            </a:r>
            <a:r>
              <a:rPr lang="it-IT" sz="2000" dirty="0"/>
              <a:t> spread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typical</a:t>
            </a:r>
            <a:r>
              <a:rPr lang="it-IT" sz="2000" dirty="0"/>
              <a:t> </a:t>
            </a:r>
            <a:r>
              <a:rPr lang="it-IT" sz="2000" dirty="0" err="1"/>
              <a:t>for</a:t>
            </a:r>
            <a:r>
              <a:rPr lang="it-IT" sz="2000" dirty="0"/>
              <a:t> pneumonia and, in severe </a:t>
            </a:r>
            <a:r>
              <a:rPr lang="it-IT" sz="2000" dirty="0" err="1"/>
              <a:t>cases</a:t>
            </a:r>
            <a:r>
              <a:rPr lang="it-IT" sz="2000" dirty="0"/>
              <a:t>, </a:t>
            </a:r>
            <a:r>
              <a:rPr lang="it-IT" sz="2000" dirty="0" err="1"/>
              <a:t>sepsis</a:t>
            </a:r>
            <a:r>
              <a:rPr lang="it-IT" sz="2000" dirty="0"/>
              <a:t> and </a:t>
            </a:r>
            <a:r>
              <a:rPr lang="it-IT" sz="2000" dirty="0" err="1"/>
              <a:t>meningitis</a:t>
            </a:r>
            <a:r>
              <a:rPr lang="it-IT" sz="2000" dirty="0"/>
              <a:t>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33475" y="705122"/>
            <a:ext cx="8277050" cy="53245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b="1" dirty="0" err="1"/>
              <a:t>Transplacental</a:t>
            </a:r>
            <a:r>
              <a:rPr lang="it-IT" sz="2000" b="1" dirty="0"/>
              <a:t> </a:t>
            </a:r>
            <a:r>
              <a:rPr lang="it-IT" sz="2000" b="1" dirty="0" err="1"/>
              <a:t>infections</a:t>
            </a:r>
            <a:r>
              <a:rPr lang="it-IT" sz="2000" b="1" dirty="0"/>
              <a:t> </a:t>
            </a:r>
            <a:r>
              <a:rPr lang="it-IT" sz="2000" dirty="0" err="1"/>
              <a:t>gain</a:t>
            </a:r>
            <a:r>
              <a:rPr lang="it-IT" sz="2000" dirty="0"/>
              <a:t> </a:t>
            </a:r>
            <a:r>
              <a:rPr lang="it-IT" sz="2000" dirty="0" err="1"/>
              <a:t>access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the </a:t>
            </a:r>
            <a:r>
              <a:rPr lang="it-IT" sz="2000" dirty="0" err="1"/>
              <a:t>fetal</a:t>
            </a:r>
            <a:r>
              <a:rPr lang="it-IT" sz="2000" dirty="0"/>
              <a:t> </a:t>
            </a:r>
            <a:r>
              <a:rPr lang="it-IT" sz="2000" dirty="0" err="1"/>
              <a:t>bloodstream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crossing</a:t>
            </a:r>
            <a:r>
              <a:rPr lang="it-IT" sz="2000" dirty="0"/>
              <a:t> the placenta via the </a:t>
            </a:r>
            <a:r>
              <a:rPr lang="it-IT" sz="2000" dirty="0" err="1"/>
              <a:t>chorionic</a:t>
            </a:r>
            <a:r>
              <a:rPr lang="it-IT" sz="2000" dirty="0"/>
              <a:t> villi, and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occur</a:t>
            </a:r>
            <a:r>
              <a:rPr lang="it-IT" sz="2000" dirty="0"/>
              <a:t> at </a:t>
            </a:r>
            <a:r>
              <a:rPr lang="it-IT" sz="2000" dirty="0" err="1"/>
              <a:t>any</a:t>
            </a:r>
            <a:r>
              <a:rPr lang="it-IT" sz="2000" dirty="0"/>
              <a:t> </a:t>
            </a:r>
            <a:r>
              <a:rPr lang="it-IT" sz="2000" dirty="0" err="1"/>
              <a:t>time</a:t>
            </a:r>
            <a:r>
              <a:rPr lang="it-IT" sz="2000" dirty="0"/>
              <a:t> </a:t>
            </a:r>
            <a:r>
              <a:rPr lang="it-IT" sz="2000" dirty="0" err="1"/>
              <a:t>during</a:t>
            </a:r>
            <a:r>
              <a:rPr lang="it-IT" sz="2000" dirty="0"/>
              <a:t> </a:t>
            </a:r>
            <a:r>
              <a:rPr lang="it-IT" sz="2000" dirty="0" err="1"/>
              <a:t>gestation</a:t>
            </a:r>
            <a:r>
              <a:rPr lang="it-IT" sz="2000" dirty="0"/>
              <a:t> or </a:t>
            </a:r>
            <a:r>
              <a:rPr lang="it-IT" sz="2000" dirty="0" err="1"/>
              <a:t>occasionally</a:t>
            </a:r>
            <a:r>
              <a:rPr lang="it-IT" sz="2000" dirty="0"/>
              <a:t>,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the case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hepatitis</a:t>
            </a:r>
            <a:r>
              <a:rPr lang="it-IT" sz="2000" dirty="0"/>
              <a:t> </a:t>
            </a:r>
            <a:r>
              <a:rPr lang="it-IT" sz="2000" dirty="0" err="1"/>
              <a:t>B</a:t>
            </a:r>
            <a:r>
              <a:rPr lang="it-IT" sz="2000" dirty="0"/>
              <a:t> and </a:t>
            </a:r>
            <a:r>
              <a:rPr lang="it-IT" sz="2000" dirty="0" err="1"/>
              <a:t>human</a:t>
            </a:r>
            <a:r>
              <a:rPr lang="it-IT" sz="2000" dirty="0"/>
              <a:t> </a:t>
            </a:r>
            <a:r>
              <a:rPr lang="it-IT" sz="2000" dirty="0" err="1"/>
              <a:t>immunodeficiency</a:t>
            </a:r>
            <a:r>
              <a:rPr lang="it-IT" sz="2000" dirty="0"/>
              <a:t> virus, at the </a:t>
            </a:r>
            <a:r>
              <a:rPr lang="it-IT" sz="2000" dirty="0" err="1"/>
              <a:t>time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delivery via </a:t>
            </a:r>
            <a:r>
              <a:rPr lang="it-IT" sz="2000" dirty="0" err="1"/>
              <a:t>maternal-to-fetal</a:t>
            </a:r>
            <a:r>
              <a:rPr lang="it-IT" sz="2000" dirty="0"/>
              <a:t> </a:t>
            </a:r>
            <a:r>
              <a:rPr lang="it-IT" sz="2000" dirty="0" err="1"/>
              <a:t>transfusion</a:t>
            </a:r>
            <a:r>
              <a:rPr lang="it-IT" sz="2000" dirty="0"/>
              <a:t>. </a:t>
            </a:r>
          </a:p>
          <a:p>
            <a:endParaRPr lang="it-IT" sz="2000" dirty="0"/>
          </a:p>
          <a:p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parasitic</a:t>
            </a:r>
            <a:r>
              <a:rPr lang="it-IT" sz="2000" dirty="0"/>
              <a:t> (e.g., toxoplasma, malaria) and </a:t>
            </a:r>
            <a:r>
              <a:rPr lang="it-IT" sz="2000" dirty="0" err="1"/>
              <a:t>viral</a:t>
            </a:r>
            <a:r>
              <a:rPr lang="it-IT" sz="2000" dirty="0"/>
              <a:t> </a:t>
            </a:r>
            <a:r>
              <a:rPr lang="it-IT" sz="2000" dirty="0" err="1"/>
              <a:t>infections</a:t>
            </a:r>
            <a:r>
              <a:rPr lang="it-IT" sz="2000" dirty="0"/>
              <a:t>, and a </a:t>
            </a:r>
            <a:r>
              <a:rPr lang="it-IT" sz="2000" dirty="0" err="1"/>
              <a:t>few</a:t>
            </a:r>
            <a:r>
              <a:rPr lang="it-IT" sz="2000" dirty="0"/>
              <a:t> </a:t>
            </a:r>
            <a:r>
              <a:rPr lang="it-IT" sz="2000" dirty="0" err="1"/>
              <a:t>bacterial</a:t>
            </a:r>
            <a:r>
              <a:rPr lang="it-IT" sz="2000" dirty="0"/>
              <a:t> </a:t>
            </a:r>
            <a:r>
              <a:rPr lang="it-IT" sz="2000" dirty="0" err="1"/>
              <a:t>infections</a:t>
            </a:r>
            <a:r>
              <a:rPr lang="it-IT" sz="2000" dirty="0"/>
              <a:t> (i.e., Listeria and Treponema), </a:t>
            </a:r>
            <a:r>
              <a:rPr lang="it-IT" sz="2000" dirty="0" err="1"/>
              <a:t>follow</a:t>
            </a:r>
            <a:r>
              <a:rPr lang="it-IT" sz="2000" dirty="0"/>
              <a:t> </a:t>
            </a:r>
            <a:r>
              <a:rPr lang="it-IT" sz="2000" dirty="0" err="1"/>
              <a:t>this</a:t>
            </a:r>
            <a:r>
              <a:rPr lang="it-IT" sz="2000" dirty="0"/>
              <a:t> mode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hematogenous</a:t>
            </a:r>
            <a:r>
              <a:rPr lang="it-IT" sz="2000" dirty="0"/>
              <a:t> </a:t>
            </a:r>
            <a:r>
              <a:rPr lang="it-IT" sz="2000" dirty="0" err="1"/>
              <a:t>transmission</a:t>
            </a:r>
            <a:r>
              <a:rPr lang="it-IT" sz="2000" dirty="0"/>
              <a:t>. The </a:t>
            </a:r>
            <a:r>
              <a:rPr lang="it-IT" sz="2000" dirty="0" err="1"/>
              <a:t>clinical</a:t>
            </a:r>
            <a:r>
              <a:rPr lang="it-IT" sz="2000" dirty="0"/>
              <a:t> </a:t>
            </a:r>
            <a:r>
              <a:rPr lang="it-IT" sz="2000" dirty="0" err="1"/>
              <a:t>manifestations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infections</a:t>
            </a:r>
            <a:r>
              <a:rPr lang="it-IT" sz="2000" dirty="0"/>
              <a:t> are </a:t>
            </a:r>
            <a:r>
              <a:rPr lang="it-IT" sz="2000" dirty="0" err="1"/>
              <a:t>highly</a:t>
            </a:r>
            <a:r>
              <a:rPr lang="it-IT" sz="2000" dirty="0"/>
              <a:t> </a:t>
            </a:r>
            <a:r>
              <a:rPr lang="it-IT" sz="2000" dirty="0" err="1"/>
              <a:t>variable</a:t>
            </a:r>
            <a:r>
              <a:rPr lang="it-IT" sz="2000" dirty="0"/>
              <a:t>, </a:t>
            </a:r>
            <a:r>
              <a:rPr lang="it-IT" sz="2000" dirty="0" err="1"/>
              <a:t>depending</a:t>
            </a:r>
            <a:r>
              <a:rPr lang="it-IT" sz="2000" dirty="0"/>
              <a:t> </a:t>
            </a:r>
            <a:r>
              <a:rPr lang="it-IT" sz="2000" dirty="0" err="1"/>
              <a:t>largely</a:t>
            </a:r>
            <a:r>
              <a:rPr lang="it-IT" sz="2000" dirty="0"/>
              <a:t> on the </a:t>
            </a:r>
            <a:r>
              <a:rPr lang="it-IT" sz="2000" dirty="0" err="1"/>
              <a:t>gestational</a:t>
            </a:r>
            <a:r>
              <a:rPr lang="it-IT" sz="2000" dirty="0"/>
              <a:t> timing and the </a:t>
            </a:r>
            <a:r>
              <a:rPr lang="it-IT" sz="2000" dirty="0" err="1"/>
              <a:t>microorganism</a:t>
            </a:r>
            <a:r>
              <a:rPr lang="it-IT" sz="2000" dirty="0"/>
              <a:t> </a:t>
            </a:r>
            <a:r>
              <a:rPr lang="it-IT" sz="2000" dirty="0" err="1"/>
              <a:t>involved</a:t>
            </a:r>
            <a:r>
              <a:rPr lang="it-IT" sz="2000" dirty="0"/>
              <a:t>. The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important</a:t>
            </a:r>
            <a:r>
              <a:rPr lang="it-IT" sz="2000" dirty="0"/>
              <a:t> </a:t>
            </a:r>
            <a:r>
              <a:rPr lang="it-IT" sz="2000" dirty="0" err="1"/>
              <a:t>transplacental</a:t>
            </a:r>
            <a:r>
              <a:rPr lang="it-IT" sz="2000" dirty="0"/>
              <a:t> </a:t>
            </a:r>
            <a:r>
              <a:rPr lang="it-IT" sz="2000" dirty="0" err="1"/>
              <a:t>infections</a:t>
            </a:r>
            <a:r>
              <a:rPr lang="it-IT" sz="2000" dirty="0"/>
              <a:t> can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conveniently</a:t>
            </a:r>
            <a:r>
              <a:rPr lang="it-IT" sz="2000" dirty="0"/>
              <a:t> </a:t>
            </a:r>
            <a:r>
              <a:rPr lang="it-IT" sz="2000" dirty="0" err="1"/>
              <a:t>remembered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the </a:t>
            </a:r>
            <a:r>
              <a:rPr lang="it-IT" sz="2000" dirty="0" err="1"/>
              <a:t>acronym</a:t>
            </a:r>
            <a:r>
              <a:rPr lang="it-IT" sz="2000" dirty="0"/>
              <a:t> TORCH. The </a:t>
            </a:r>
            <a:r>
              <a:rPr lang="it-IT" sz="2000" dirty="0" err="1"/>
              <a:t>elements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TORCH </a:t>
            </a:r>
            <a:r>
              <a:rPr lang="it-IT" sz="2000" dirty="0" err="1"/>
              <a:t>complex</a:t>
            </a:r>
            <a:r>
              <a:rPr lang="it-IT" sz="2000" dirty="0"/>
              <a:t> are Toxoplasma (</a:t>
            </a:r>
            <a:r>
              <a:rPr lang="it-IT" sz="2000" dirty="0" err="1"/>
              <a:t>T</a:t>
            </a:r>
            <a:r>
              <a:rPr lang="it-IT" sz="2000" dirty="0"/>
              <a:t>), </a:t>
            </a:r>
            <a:r>
              <a:rPr lang="it-IT" sz="2000" dirty="0" err="1"/>
              <a:t>rubella</a:t>
            </a:r>
            <a:r>
              <a:rPr lang="it-IT" sz="2000" dirty="0"/>
              <a:t> virus (</a:t>
            </a:r>
            <a:r>
              <a:rPr lang="it-IT" sz="2000" dirty="0" err="1"/>
              <a:t>R</a:t>
            </a:r>
            <a:r>
              <a:rPr lang="it-IT" sz="2000" dirty="0"/>
              <a:t>), </a:t>
            </a:r>
            <a:r>
              <a:rPr lang="it-IT" sz="2000" dirty="0" err="1"/>
              <a:t>cytomegalovirus</a:t>
            </a:r>
            <a:r>
              <a:rPr lang="it-IT" sz="2000" dirty="0"/>
              <a:t> (</a:t>
            </a:r>
            <a:r>
              <a:rPr lang="it-IT" sz="2000" dirty="0" err="1"/>
              <a:t>C</a:t>
            </a:r>
            <a:r>
              <a:rPr lang="it-IT" sz="2000" dirty="0"/>
              <a:t>), </a:t>
            </a:r>
            <a:r>
              <a:rPr lang="it-IT" sz="2000" dirty="0" err="1"/>
              <a:t>herpesvirus</a:t>
            </a:r>
            <a:r>
              <a:rPr lang="it-IT" sz="2000" dirty="0"/>
              <a:t> (</a:t>
            </a:r>
            <a:r>
              <a:rPr lang="it-IT" sz="2000" dirty="0" err="1"/>
              <a:t>H</a:t>
            </a:r>
            <a:r>
              <a:rPr lang="it-IT" sz="2000" dirty="0"/>
              <a:t>), and </a:t>
            </a:r>
            <a:r>
              <a:rPr lang="it-IT" sz="2000" dirty="0" err="1"/>
              <a:t>any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a </a:t>
            </a:r>
            <a:r>
              <a:rPr lang="it-IT" sz="2000" dirty="0" err="1"/>
              <a:t>number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other</a:t>
            </a:r>
            <a:r>
              <a:rPr lang="it-IT" sz="2000" dirty="0"/>
              <a:t> (O) </a:t>
            </a:r>
            <a:r>
              <a:rPr lang="it-IT" sz="2000" dirty="0" err="1"/>
              <a:t>microbes</a:t>
            </a:r>
            <a:r>
              <a:rPr lang="it-IT" sz="2000" dirty="0"/>
              <a:t>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Treponema </a:t>
            </a:r>
            <a:r>
              <a:rPr lang="it-IT" sz="2000" dirty="0" err="1"/>
              <a:t>pallidum</a:t>
            </a:r>
            <a:r>
              <a:rPr lang="it-IT" sz="2000" dirty="0"/>
              <a:t>. </a:t>
            </a:r>
          </a:p>
          <a:p>
            <a:r>
              <a:rPr lang="it-IT" sz="2000" dirty="0" err="1"/>
              <a:t>These</a:t>
            </a:r>
            <a:r>
              <a:rPr lang="it-IT" sz="2000" dirty="0"/>
              <a:t> agents are </a:t>
            </a:r>
            <a:r>
              <a:rPr lang="it-IT" sz="2000" dirty="0" err="1"/>
              <a:t>grouped</a:t>
            </a:r>
            <a:r>
              <a:rPr lang="it-IT" sz="2000" dirty="0"/>
              <a:t> </a:t>
            </a:r>
            <a:r>
              <a:rPr lang="it-IT" sz="2000" dirty="0" err="1"/>
              <a:t>together</a:t>
            </a:r>
            <a:r>
              <a:rPr lang="it-IT" sz="2000" dirty="0"/>
              <a:t> </a:t>
            </a:r>
            <a:r>
              <a:rPr lang="it-IT" sz="2000" dirty="0" err="1"/>
              <a:t>because</a:t>
            </a:r>
            <a:r>
              <a:rPr lang="it-IT" sz="2000" dirty="0"/>
              <a:t> </a:t>
            </a:r>
            <a:r>
              <a:rPr lang="it-IT" sz="2000" dirty="0" err="1"/>
              <a:t>they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evoke</a:t>
            </a:r>
            <a:r>
              <a:rPr lang="it-IT" sz="2000" dirty="0"/>
              <a:t> </a:t>
            </a:r>
            <a:r>
              <a:rPr lang="it-IT" sz="2000" dirty="0" err="1"/>
              <a:t>similar</a:t>
            </a:r>
            <a:r>
              <a:rPr lang="it-IT" sz="2000" dirty="0"/>
              <a:t> </a:t>
            </a:r>
            <a:r>
              <a:rPr lang="it-IT" sz="2000" dirty="0" err="1"/>
              <a:t>clinical</a:t>
            </a:r>
            <a:r>
              <a:rPr lang="it-IT" sz="2000" dirty="0"/>
              <a:t> and </a:t>
            </a:r>
            <a:r>
              <a:rPr lang="it-IT" sz="2000" dirty="0" err="1"/>
              <a:t>pathologic</a:t>
            </a:r>
            <a:r>
              <a:rPr lang="it-IT" sz="2000" dirty="0"/>
              <a:t> </a:t>
            </a:r>
            <a:r>
              <a:rPr lang="it-IT" sz="2000" dirty="0" err="1"/>
              <a:t>manifestations</a:t>
            </a:r>
            <a:r>
              <a:rPr lang="it-IT" sz="2000" dirty="0"/>
              <a:t>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A9033A6-9214-314A-B2A8-EBCD47C3F934}"/>
              </a:ext>
            </a:extLst>
          </p:cNvPr>
          <p:cNvSpPr/>
          <p:nvPr/>
        </p:nvSpPr>
        <p:spPr>
          <a:xfrm>
            <a:off x="474785" y="421756"/>
            <a:ext cx="82647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TORCH </a:t>
            </a:r>
            <a:r>
              <a:rPr lang="it-IT" sz="2000" b="1" dirty="0" err="1"/>
              <a:t>infections</a:t>
            </a:r>
            <a:r>
              <a:rPr lang="it-IT" sz="2000" b="1" dirty="0"/>
              <a:t> </a:t>
            </a:r>
            <a:r>
              <a:rPr lang="it-IT" sz="2000" dirty="0" err="1"/>
              <a:t>occurring</a:t>
            </a:r>
            <a:r>
              <a:rPr lang="it-IT" sz="2000" dirty="0"/>
              <a:t> </a:t>
            </a:r>
            <a:r>
              <a:rPr lang="it-IT" sz="2000" dirty="0" err="1"/>
              <a:t>early</a:t>
            </a:r>
            <a:r>
              <a:rPr lang="it-IT" sz="2000" dirty="0"/>
              <a:t> in </a:t>
            </a:r>
            <a:r>
              <a:rPr lang="it-IT" sz="2000" dirty="0" err="1"/>
              <a:t>gestation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cause </a:t>
            </a:r>
            <a:r>
              <a:rPr lang="it-IT" sz="2000" dirty="0" err="1"/>
              <a:t>chronic</a:t>
            </a:r>
            <a:r>
              <a:rPr lang="it-IT" sz="2000" dirty="0"/>
              <a:t> </a:t>
            </a:r>
            <a:r>
              <a:rPr lang="it-IT" sz="2000" dirty="0" err="1"/>
              <a:t>sequelae</a:t>
            </a:r>
            <a:r>
              <a:rPr lang="it-IT" sz="2000" dirty="0"/>
              <a:t> in the </a:t>
            </a:r>
            <a:r>
              <a:rPr lang="it-IT" sz="2000" dirty="0" err="1"/>
              <a:t>child</a:t>
            </a:r>
            <a:r>
              <a:rPr lang="it-IT" sz="2000" dirty="0"/>
              <a:t>, </a:t>
            </a:r>
            <a:r>
              <a:rPr lang="it-IT" sz="2000" dirty="0" err="1"/>
              <a:t>including</a:t>
            </a:r>
            <a:r>
              <a:rPr lang="it-IT" sz="2000" dirty="0"/>
              <a:t> </a:t>
            </a:r>
            <a:r>
              <a:rPr lang="it-IT" sz="2000" dirty="0" err="1"/>
              <a:t>growth</a:t>
            </a:r>
            <a:r>
              <a:rPr lang="it-IT" sz="2000" dirty="0"/>
              <a:t> </a:t>
            </a:r>
            <a:r>
              <a:rPr lang="it-IT" sz="2000" dirty="0" err="1"/>
              <a:t>restriction</a:t>
            </a:r>
            <a:r>
              <a:rPr lang="it-IT" sz="2000" dirty="0"/>
              <a:t>, </a:t>
            </a:r>
            <a:r>
              <a:rPr lang="it-IT" sz="2000" dirty="0" err="1"/>
              <a:t>mental</a:t>
            </a:r>
            <a:r>
              <a:rPr lang="it-IT" sz="2000" dirty="0"/>
              <a:t> </a:t>
            </a:r>
            <a:r>
              <a:rPr lang="it-IT" sz="2000" dirty="0" err="1"/>
              <a:t>retardation</a:t>
            </a:r>
            <a:r>
              <a:rPr lang="it-IT" sz="2000" dirty="0"/>
              <a:t>, </a:t>
            </a:r>
            <a:r>
              <a:rPr lang="it-IT" sz="2000" dirty="0" err="1"/>
              <a:t>cataracts</a:t>
            </a:r>
            <a:r>
              <a:rPr lang="it-IT" sz="2000" dirty="0"/>
              <a:t>, and </a:t>
            </a:r>
            <a:r>
              <a:rPr lang="it-IT" sz="2000" dirty="0" err="1"/>
              <a:t>congenital</a:t>
            </a:r>
            <a:r>
              <a:rPr lang="it-IT" sz="2000" dirty="0"/>
              <a:t> </a:t>
            </a:r>
            <a:r>
              <a:rPr lang="it-IT" sz="2000" dirty="0" err="1"/>
              <a:t>cardiac</a:t>
            </a:r>
            <a:r>
              <a:rPr lang="it-IT" sz="2000" dirty="0"/>
              <a:t> </a:t>
            </a:r>
            <a:r>
              <a:rPr lang="it-IT" sz="2000" dirty="0" err="1"/>
              <a:t>anomalies</a:t>
            </a:r>
            <a:r>
              <a:rPr lang="it-IT" sz="2000" dirty="0"/>
              <a:t>, </a:t>
            </a:r>
            <a:r>
              <a:rPr lang="it-IT" sz="2000" dirty="0" err="1"/>
              <a:t>whereas</a:t>
            </a:r>
            <a:r>
              <a:rPr lang="it-IT" sz="2000" dirty="0"/>
              <a:t> </a:t>
            </a:r>
            <a:r>
              <a:rPr lang="it-IT" sz="2000" dirty="0" err="1"/>
              <a:t>infections</a:t>
            </a:r>
            <a:r>
              <a:rPr lang="it-IT" sz="2000" dirty="0"/>
              <a:t> </a:t>
            </a:r>
            <a:r>
              <a:rPr lang="it-IT" sz="2000" dirty="0" err="1"/>
              <a:t>later</a:t>
            </a:r>
            <a:r>
              <a:rPr lang="it-IT" sz="2000" dirty="0"/>
              <a:t> in </a:t>
            </a:r>
            <a:r>
              <a:rPr lang="it-IT" sz="2000" dirty="0" err="1"/>
              <a:t>pregnancy</a:t>
            </a:r>
            <a:r>
              <a:rPr lang="it-IT" sz="2000" dirty="0"/>
              <a:t> </a:t>
            </a:r>
            <a:r>
              <a:rPr lang="it-IT" sz="2000" dirty="0" err="1"/>
              <a:t>result</a:t>
            </a:r>
            <a:r>
              <a:rPr lang="it-IT" sz="2000" dirty="0"/>
              <a:t> </a:t>
            </a:r>
            <a:r>
              <a:rPr lang="it-IT" sz="2000" dirty="0" err="1"/>
              <a:t>primarily</a:t>
            </a:r>
            <a:r>
              <a:rPr lang="it-IT" sz="2000" dirty="0"/>
              <a:t> in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 </a:t>
            </a:r>
            <a:r>
              <a:rPr lang="it-IT" sz="2000" dirty="0" err="1"/>
              <a:t>accompanied</a:t>
            </a:r>
            <a:r>
              <a:rPr lang="it-IT" sz="2000" dirty="0"/>
              <a:t> by </a:t>
            </a:r>
            <a:r>
              <a:rPr lang="it-IT" sz="2000" dirty="0" err="1"/>
              <a:t>inflammation</a:t>
            </a:r>
            <a:r>
              <a:rPr lang="it-IT" sz="2000" dirty="0"/>
              <a:t> (</a:t>
            </a:r>
            <a:r>
              <a:rPr lang="it-IT" sz="2000" dirty="0" err="1"/>
              <a:t>encephalitis</a:t>
            </a:r>
            <a:r>
              <a:rPr lang="it-IT" sz="2000" dirty="0"/>
              <a:t>, </a:t>
            </a:r>
            <a:r>
              <a:rPr lang="it-IT" sz="2000" dirty="0" err="1"/>
              <a:t>chorioretinitis</a:t>
            </a:r>
            <a:r>
              <a:rPr lang="it-IT" sz="2000" dirty="0"/>
              <a:t>, </a:t>
            </a:r>
            <a:r>
              <a:rPr lang="it-IT" sz="2000" dirty="0" err="1"/>
              <a:t>hepatosplenomegaly</a:t>
            </a:r>
            <a:r>
              <a:rPr lang="it-IT" sz="2000" dirty="0"/>
              <a:t>, pneumonia, and </a:t>
            </a:r>
            <a:r>
              <a:rPr lang="it-IT" sz="2000" dirty="0" err="1"/>
              <a:t>myocarditis</a:t>
            </a:r>
            <a:r>
              <a:rPr lang="it-IT" sz="2000" dirty="0"/>
              <a:t>). More </a:t>
            </a:r>
            <a:r>
              <a:rPr lang="it-IT" sz="2000" dirty="0" err="1"/>
              <a:t>recently</a:t>
            </a:r>
            <a:r>
              <a:rPr lang="it-IT" sz="2000" dirty="0"/>
              <a:t>, </a:t>
            </a:r>
            <a:r>
              <a:rPr lang="it-IT" sz="2000" b="1" dirty="0" err="1"/>
              <a:t>Zika</a:t>
            </a:r>
            <a:r>
              <a:rPr lang="it-IT" sz="2000" b="1" dirty="0"/>
              <a:t> virus </a:t>
            </a:r>
            <a:r>
              <a:rPr lang="it-IT" sz="2000" dirty="0" err="1"/>
              <a:t>has</a:t>
            </a:r>
            <a:r>
              <a:rPr lang="it-IT" sz="2000" dirty="0"/>
              <a:t> </a:t>
            </a:r>
            <a:r>
              <a:rPr lang="it-IT" sz="2000" dirty="0" err="1"/>
              <a:t>emerged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another</a:t>
            </a:r>
            <a:r>
              <a:rPr lang="it-IT" sz="2000" dirty="0"/>
              <a:t> agent </a:t>
            </a:r>
            <a:r>
              <a:rPr lang="it-IT" sz="2000" dirty="0" err="1"/>
              <a:t>that</a:t>
            </a:r>
            <a:r>
              <a:rPr lang="it-IT" sz="2000" dirty="0"/>
              <a:t> can be </a:t>
            </a:r>
            <a:r>
              <a:rPr lang="it-IT" sz="2000" dirty="0" err="1"/>
              <a:t>transmitted</a:t>
            </a:r>
            <a:r>
              <a:rPr lang="it-IT" sz="2000" dirty="0"/>
              <a:t> by </a:t>
            </a:r>
            <a:r>
              <a:rPr lang="it-IT" sz="2000" dirty="0" err="1"/>
              <a:t>pregnant</a:t>
            </a:r>
            <a:r>
              <a:rPr lang="it-IT" sz="2000" dirty="0"/>
              <a:t> </a:t>
            </a:r>
            <a:r>
              <a:rPr lang="it-IT" sz="2000" dirty="0" err="1"/>
              <a:t>females</a:t>
            </a:r>
            <a:r>
              <a:rPr lang="it-IT" sz="2000" dirty="0"/>
              <a:t> to </a:t>
            </a:r>
            <a:r>
              <a:rPr lang="it-IT" sz="2000" dirty="0" err="1"/>
              <a:t>their</a:t>
            </a:r>
            <a:r>
              <a:rPr lang="it-IT" sz="2000" dirty="0"/>
              <a:t> </a:t>
            </a:r>
            <a:r>
              <a:rPr lang="it-IT" sz="2000" dirty="0" err="1"/>
              <a:t>offspring</a:t>
            </a:r>
            <a:r>
              <a:rPr lang="it-IT" sz="2000" dirty="0"/>
              <a:t> with </a:t>
            </a:r>
            <a:r>
              <a:rPr lang="it-IT" sz="2000" dirty="0" err="1"/>
              <a:t>devastating</a:t>
            </a:r>
            <a:r>
              <a:rPr lang="it-IT" sz="2000" dirty="0"/>
              <a:t> </a:t>
            </a:r>
            <a:r>
              <a:rPr lang="it-IT" sz="2000" dirty="0" err="1"/>
              <a:t>consequences</a:t>
            </a:r>
            <a:r>
              <a:rPr lang="it-IT" sz="2000" dirty="0"/>
              <a:t>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microcephaly</a:t>
            </a:r>
            <a:r>
              <a:rPr lang="it-IT" sz="2000" dirty="0"/>
              <a:t> and brain </a:t>
            </a:r>
            <a:r>
              <a:rPr lang="it-IT" sz="2000" dirty="0" err="1"/>
              <a:t>damage</a:t>
            </a:r>
            <a:endParaRPr lang="it-IT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8F6F1F9-C235-6B4A-ABA8-8AF50DACC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273" y="3243873"/>
            <a:ext cx="6591788" cy="308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073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85416" y="476522"/>
            <a:ext cx="8591007" cy="56323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 err="1"/>
              <a:t>Prematurity</a:t>
            </a:r>
            <a:r>
              <a:rPr lang="it-IT" sz="2400" b="1" dirty="0"/>
              <a:t> and </a:t>
            </a:r>
            <a:r>
              <a:rPr lang="it-IT" sz="2400" b="1" dirty="0" err="1"/>
              <a:t>Fetal</a:t>
            </a:r>
            <a:r>
              <a:rPr lang="it-IT" sz="2400" b="1" dirty="0"/>
              <a:t> </a:t>
            </a:r>
            <a:r>
              <a:rPr lang="it-IT" sz="2400" b="1" dirty="0" err="1"/>
              <a:t>Growth</a:t>
            </a:r>
            <a:r>
              <a:rPr lang="it-IT" sz="2400" b="1" dirty="0"/>
              <a:t> </a:t>
            </a:r>
            <a:r>
              <a:rPr lang="it-IT" sz="2400" b="1" dirty="0" err="1"/>
              <a:t>Restriction</a:t>
            </a:r>
            <a:endParaRPr lang="it-IT" sz="2400" b="1" dirty="0"/>
          </a:p>
          <a:p>
            <a:r>
              <a:rPr lang="it-IT" sz="2400" dirty="0" err="1"/>
              <a:t>Prematurity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defined</a:t>
            </a:r>
            <a:r>
              <a:rPr lang="it-IT" sz="2400" dirty="0"/>
              <a:t> by a </a:t>
            </a:r>
            <a:r>
              <a:rPr lang="it-IT" sz="2400" dirty="0" err="1"/>
              <a:t>gestational</a:t>
            </a:r>
            <a:r>
              <a:rPr lang="it-IT" sz="2400" dirty="0"/>
              <a:t> </a:t>
            </a:r>
            <a:r>
              <a:rPr lang="it-IT" sz="2400" dirty="0" err="1"/>
              <a:t>age</a:t>
            </a:r>
            <a:r>
              <a:rPr lang="it-IT" sz="2400" dirty="0"/>
              <a:t> </a:t>
            </a:r>
            <a:r>
              <a:rPr lang="it-IT" sz="2400" dirty="0" err="1"/>
              <a:t>less</a:t>
            </a:r>
            <a:r>
              <a:rPr lang="it-IT" sz="2400" dirty="0"/>
              <a:t> </a:t>
            </a:r>
            <a:r>
              <a:rPr lang="it-IT" sz="2400" dirty="0" err="1"/>
              <a:t>than</a:t>
            </a:r>
            <a:r>
              <a:rPr lang="it-IT" sz="2400" dirty="0"/>
              <a:t> 37 weeks and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dirty="0" err="1"/>
              <a:t>second</a:t>
            </a:r>
            <a:r>
              <a:rPr lang="it-IT" sz="2400" dirty="0"/>
              <a:t> </a:t>
            </a:r>
            <a:r>
              <a:rPr lang="it-IT" sz="2400" dirty="0" err="1"/>
              <a:t>most</a:t>
            </a:r>
            <a:r>
              <a:rPr lang="it-IT" sz="2400" dirty="0"/>
              <a:t> common cause of </a:t>
            </a:r>
            <a:r>
              <a:rPr lang="it-IT" sz="2400" dirty="0" err="1"/>
              <a:t>neonatal</a:t>
            </a:r>
            <a:r>
              <a:rPr lang="it-IT" sz="2400" dirty="0"/>
              <a:t> </a:t>
            </a:r>
            <a:r>
              <a:rPr lang="it-IT" sz="2400" dirty="0" err="1"/>
              <a:t>mortality</a:t>
            </a:r>
            <a:r>
              <a:rPr lang="it-IT" sz="2400" dirty="0"/>
              <a:t> (</a:t>
            </a:r>
            <a:r>
              <a:rPr lang="it-IT" sz="2400" dirty="0" err="1"/>
              <a:t>second</a:t>
            </a:r>
            <a:r>
              <a:rPr lang="it-IT" sz="2400" dirty="0"/>
              <a:t> </a:t>
            </a:r>
            <a:r>
              <a:rPr lang="it-IT" sz="2400" dirty="0" err="1"/>
              <a:t>only</a:t>
            </a:r>
            <a:r>
              <a:rPr lang="it-IT" sz="2400" dirty="0"/>
              <a:t> to </a:t>
            </a:r>
            <a:r>
              <a:rPr lang="it-IT" sz="2400" dirty="0" err="1"/>
              <a:t>congenital</a:t>
            </a:r>
            <a:r>
              <a:rPr lang="it-IT" sz="2400" dirty="0"/>
              <a:t> </a:t>
            </a:r>
            <a:r>
              <a:rPr lang="it-IT" sz="2400" dirty="0" err="1"/>
              <a:t>anomalies</a:t>
            </a:r>
            <a:r>
              <a:rPr lang="it-IT" sz="2400" dirty="0"/>
              <a:t>). </a:t>
            </a:r>
          </a:p>
          <a:p>
            <a:endParaRPr lang="it-IT" sz="2400" dirty="0"/>
          </a:p>
          <a:p>
            <a:r>
              <a:rPr lang="it-IT" sz="2400" dirty="0" err="1"/>
              <a:t>As</a:t>
            </a:r>
            <a:r>
              <a:rPr lang="it-IT" sz="2400" dirty="0"/>
              <a:t> might be expected, infants born before completion of gestation also weigh less than normal (&lt;2500 gm). The major </a:t>
            </a:r>
            <a:r>
              <a:rPr lang="it-IT" sz="2400" dirty="0" err="1"/>
              <a:t>risk</a:t>
            </a:r>
            <a:r>
              <a:rPr lang="it-IT" sz="2400" dirty="0"/>
              <a:t> </a:t>
            </a:r>
            <a:r>
              <a:rPr lang="it-IT" sz="2400" dirty="0" err="1"/>
              <a:t>factors</a:t>
            </a:r>
            <a:r>
              <a:rPr lang="it-IT" sz="2400" dirty="0"/>
              <a:t> </a:t>
            </a:r>
            <a:r>
              <a:rPr lang="it-IT" sz="2400" dirty="0" err="1"/>
              <a:t>for</a:t>
            </a:r>
            <a:r>
              <a:rPr lang="it-IT" sz="2400" dirty="0"/>
              <a:t> </a:t>
            </a:r>
            <a:r>
              <a:rPr lang="it-IT" sz="2400" dirty="0" err="1"/>
              <a:t>prematurity</a:t>
            </a:r>
            <a:r>
              <a:rPr lang="it-IT" sz="2400" dirty="0"/>
              <a:t> include </a:t>
            </a:r>
            <a:r>
              <a:rPr lang="it-IT" sz="2400" dirty="0" err="1"/>
              <a:t>preterm</a:t>
            </a:r>
            <a:r>
              <a:rPr lang="it-IT" sz="2400" dirty="0"/>
              <a:t> premature </a:t>
            </a:r>
            <a:r>
              <a:rPr lang="it-IT" sz="2400" dirty="0" err="1"/>
              <a:t>rupture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membranes</a:t>
            </a:r>
            <a:r>
              <a:rPr lang="it-IT" sz="2400" dirty="0"/>
              <a:t>; intrauterine </a:t>
            </a:r>
            <a:r>
              <a:rPr lang="it-IT" sz="2400" dirty="0" err="1"/>
              <a:t>infection</a:t>
            </a:r>
            <a:r>
              <a:rPr lang="it-IT" sz="2400" dirty="0"/>
              <a:t> </a:t>
            </a:r>
            <a:r>
              <a:rPr lang="it-IT" sz="2400" dirty="0" err="1"/>
              <a:t>leading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inflammation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placental</a:t>
            </a:r>
            <a:r>
              <a:rPr lang="it-IT" sz="2400" dirty="0"/>
              <a:t> </a:t>
            </a:r>
            <a:r>
              <a:rPr lang="it-IT" sz="2400" dirty="0" err="1"/>
              <a:t>membranes</a:t>
            </a:r>
            <a:r>
              <a:rPr lang="it-IT" sz="2400" dirty="0"/>
              <a:t> (</a:t>
            </a:r>
            <a:r>
              <a:rPr lang="it-IT" sz="2400" dirty="0" err="1"/>
              <a:t>chorioamnionitis</a:t>
            </a:r>
            <a:r>
              <a:rPr lang="it-IT" sz="2400" dirty="0"/>
              <a:t>); </a:t>
            </a:r>
            <a:r>
              <a:rPr lang="it-IT" sz="2400" dirty="0" err="1"/>
              <a:t>structural</a:t>
            </a:r>
            <a:r>
              <a:rPr lang="it-IT" sz="2400" dirty="0"/>
              <a:t> </a:t>
            </a:r>
            <a:r>
              <a:rPr lang="it-IT" sz="2400" dirty="0" err="1"/>
              <a:t>abnormalities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uterus</a:t>
            </a:r>
            <a:r>
              <a:rPr lang="it-IT" sz="2400" dirty="0"/>
              <a:t>, </a:t>
            </a:r>
            <a:r>
              <a:rPr lang="it-IT" sz="2400" dirty="0" err="1"/>
              <a:t>cervix</a:t>
            </a:r>
            <a:r>
              <a:rPr lang="it-IT" sz="2400" dirty="0"/>
              <a:t>, and placenta; and multiple </a:t>
            </a:r>
            <a:r>
              <a:rPr lang="it-IT" sz="2400" dirty="0" err="1"/>
              <a:t>gestation</a:t>
            </a:r>
            <a:r>
              <a:rPr lang="it-IT" sz="2400" dirty="0"/>
              <a:t> (e.g., twin </a:t>
            </a:r>
            <a:r>
              <a:rPr lang="it-IT" sz="2400" dirty="0" err="1"/>
              <a:t>pregnancy</a:t>
            </a:r>
            <a:r>
              <a:rPr lang="it-IT" sz="2400" dirty="0"/>
              <a:t>). </a:t>
            </a:r>
            <a:r>
              <a:rPr lang="it-IT" sz="2400" dirty="0" err="1"/>
              <a:t>Children</a:t>
            </a:r>
            <a:r>
              <a:rPr lang="it-IT" sz="2400" dirty="0"/>
              <a:t> </a:t>
            </a:r>
            <a:r>
              <a:rPr lang="it-IT" sz="2400" dirty="0" err="1"/>
              <a:t>born</a:t>
            </a:r>
            <a:r>
              <a:rPr lang="it-IT" sz="2400" dirty="0"/>
              <a:t> </a:t>
            </a:r>
            <a:r>
              <a:rPr lang="it-IT" sz="2400" dirty="0" err="1"/>
              <a:t>before</a:t>
            </a:r>
            <a:r>
              <a:rPr lang="it-IT" sz="2400" dirty="0"/>
              <a:t> </a:t>
            </a:r>
            <a:r>
              <a:rPr lang="it-IT" sz="2400" dirty="0" err="1"/>
              <a:t>completion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full </a:t>
            </a:r>
            <a:r>
              <a:rPr lang="it-IT" sz="2400" dirty="0" err="1"/>
              <a:t>period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gestation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higher</a:t>
            </a:r>
            <a:r>
              <a:rPr lang="it-IT" sz="2400" dirty="0"/>
              <a:t> </a:t>
            </a:r>
            <a:r>
              <a:rPr lang="it-IT" sz="2400" dirty="0" err="1"/>
              <a:t>morbidity</a:t>
            </a:r>
            <a:r>
              <a:rPr lang="it-IT" sz="2400" dirty="0"/>
              <a:t> and </a:t>
            </a:r>
            <a:r>
              <a:rPr lang="it-IT" sz="2400" dirty="0" err="1"/>
              <a:t>mortality</a:t>
            </a:r>
            <a:r>
              <a:rPr lang="it-IT" sz="2400" dirty="0"/>
              <a:t> </a:t>
            </a:r>
            <a:r>
              <a:rPr lang="it-IT" sz="2400" dirty="0" err="1"/>
              <a:t>rates</a:t>
            </a:r>
            <a:r>
              <a:rPr lang="it-IT" sz="2400" dirty="0"/>
              <a:t> </a:t>
            </a:r>
            <a:r>
              <a:rPr lang="it-IT" sz="2400" dirty="0" err="1"/>
              <a:t>than</a:t>
            </a:r>
            <a:r>
              <a:rPr lang="it-IT" sz="2400" dirty="0"/>
              <a:t> </a:t>
            </a:r>
            <a:r>
              <a:rPr lang="it-IT" sz="2400" dirty="0" err="1"/>
              <a:t>full-term</a:t>
            </a:r>
            <a:r>
              <a:rPr lang="it-IT" sz="2400" dirty="0"/>
              <a:t> </a:t>
            </a:r>
            <a:r>
              <a:rPr lang="it-IT" sz="2400" dirty="0" err="1"/>
              <a:t>infants</a:t>
            </a:r>
            <a:r>
              <a:rPr lang="it-IT" sz="2400" dirty="0"/>
              <a:t>. The </a:t>
            </a:r>
            <a:r>
              <a:rPr lang="it-IT" sz="2400" dirty="0" err="1"/>
              <a:t>immaturity</a:t>
            </a:r>
            <a:r>
              <a:rPr lang="it-IT" sz="2400" dirty="0"/>
              <a:t> of </a:t>
            </a:r>
            <a:r>
              <a:rPr lang="it-IT" sz="2400" dirty="0" err="1"/>
              <a:t>organ</a:t>
            </a:r>
            <a:r>
              <a:rPr lang="it-IT" sz="2400" dirty="0"/>
              <a:t> </a:t>
            </a:r>
            <a:r>
              <a:rPr lang="it-IT" sz="2400" dirty="0" err="1"/>
              <a:t>systems</a:t>
            </a:r>
            <a:r>
              <a:rPr lang="it-IT" sz="2400" dirty="0"/>
              <a:t> in </a:t>
            </a:r>
            <a:r>
              <a:rPr lang="it-IT" sz="2400" dirty="0" err="1"/>
              <a:t>preterm</a:t>
            </a:r>
            <a:r>
              <a:rPr lang="it-IT" sz="2400" dirty="0"/>
              <a:t> </a:t>
            </a:r>
            <a:r>
              <a:rPr lang="it-IT" sz="2400" dirty="0" err="1"/>
              <a:t>infants</a:t>
            </a:r>
            <a:r>
              <a:rPr lang="it-IT" sz="2400" dirty="0"/>
              <a:t> </a:t>
            </a:r>
            <a:r>
              <a:rPr lang="it-IT" sz="2400" dirty="0" err="1"/>
              <a:t>makes</a:t>
            </a:r>
            <a:r>
              <a:rPr lang="it-IT" sz="2400" dirty="0"/>
              <a:t> </a:t>
            </a:r>
            <a:r>
              <a:rPr lang="it-IT" sz="2400" dirty="0" err="1"/>
              <a:t>them</a:t>
            </a:r>
            <a:r>
              <a:rPr lang="it-IT" sz="2400" dirty="0"/>
              <a:t> </a:t>
            </a:r>
            <a:r>
              <a:rPr lang="it-IT" sz="2400" dirty="0" err="1"/>
              <a:t>especially</a:t>
            </a:r>
            <a:r>
              <a:rPr lang="it-IT" sz="2400" dirty="0"/>
              <a:t> </a:t>
            </a:r>
            <a:r>
              <a:rPr lang="it-IT" sz="2400" dirty="0" err="1"/>
              <a:t>vulnerable</a:t>
            </a:r>
            <a:r>
              <a:rPr lang="it-IT" sz="2400" dirty="0"/>
              <a:t> to </a:t>
            </a:r>
            <a:r>
              <a:rPr lang="it-IT" sz="2400" dirty="0" err="1"/>
              <a:t>several</a:t>
            </a:r>
            <a:r>
              <a:rPr lang="it-IT" sz="2400" dirty="0"/>
              <a:t> </a:t>
            </a:r>
            <a:r>
              <a:rPr lang="it-IT" sz="2400" dirty="0" err="1"/>
              <a:t>important</a:t>
            </a:r>
            <a:r>
              <a:rPr lang="it-IT" sz="2400" dirty="0"/>
              <a:t> </a:t>
            </a:r>
            <a:r>
              <a:rPr lang="it-IT" sz="2400" dirty="0" err="1"/>
              <a:t>complications</a:t>
            </a:r>
            <a:r>
              <a:rPr lang="it-IT" sz="2400" dirty="0"/>
              <a:t>: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BD9B7A7-2DE0-D340-AE63-C12120E17C3D}"/>
              </a:ext>
            </a:extLst>
          </p:cNvPr>
          <p:cNvSpPr/>
          <p:nvPr/>
        </p:nvSpPr>
        <p:spPr>
          <a:xfrm>
            <a:off x="422031" y="557913"/>
            <a:ext cx="82647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 </a:t>
            </a:r>
            <a:r>
              <a:rPr lang="it-IT" sz="2400" b="1" dirty="0" err="1"/>
              <a:t>Respiratory</a:t>
            </a:r>
            <a:r>
              <a:rPr lang="it-IT" sz="2400" b="1" dirty="0"/>
              <a:t> </a:t>
            </a:r>
            <a:r>
              <a:rPr lang="it-IT" sz="2400" b="1" dirty="0" err="1"/>
              <a:t>distress</a:t>
            </a:r>
            <a:r>
              <a:rPr lang="it-IT" sz="2400" b="1" dirty="0"/>
              <a:t> </a:t>
            </a:r>
            <a:r>
              <a:rPr lang="it-IT" sz="2400" b="1" dirty="0" err="1"/>
              <a:t>syndrome</a:t>
            </a:r>
            <a:r>
              <a:rPr lang="it-IT" sz="2400" b="1" dirty="0"/>
              <a:t>, </a:t>
            </a:r>
            <a:r>
              <a:rPr lang="it-IT" sz="2400" b="1" dirty="0" err="1"/>
              <a:t>also</a:t>
            </a:r>
            <a:r>
              <a:rPr lang="it-IT" sz="2400" b="1" dirty="0"/>
              <a:t> </a:t>
            </a:r>
            <a:r>
              <a:rPr lang="it-IT" sz="2400" b="1" dirty="0" err="1"/>
              <a:t>called</a:t>
            </a:r>
            <a:r>
              <a:rPr lang="it-IT" sz="2400" b="1" dirty="0"/>
              <a:t> </a:t>
            </a:r>
            <a:r>
              <a:rPr lang="it-IT" sz="2400" b="1" dirty="0" err="1"/>
              <a:t>hyaline</a:t>
            </a:r>
            <a:r>
              <a:rPr lang="it-IT" sz="2400" b="1" dirty="0"/>
              <a:t> membrane </a:t>
            </a:r>
            <a:r>
              <a:rPr lang="it-IT" sz="2400" b="1" dirty="0" err="1"/>
              <a:t>disease</a:t>
            </a: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 </a:t>
            </a:r>
            <a:r>
              <a:rPr lang="it-IT" sz="2400" b="1" dirty="0" err="1"/>
              <a:t>Necrotizing</a:t>
            </a:r>
            <a:r>
              <a:rPr lang="it-IT" sz="2400" b="1" dirty="0"/>
              <a:t> </a:t>
            </a:r>
            <a:r>
              <a:rPr lang="it-IT" sz="2400" b="1" dirty="0" err="1"/>
              <a:t>enterocolitis</a:t>
            </a: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 </a:t>
            </a:r>
            <a:r>
              <a:rPr lang="it-IT" sz="2400" b="1" dirty="0" err="1"/>
              <a:t>Sepsis</a:t>
            </a: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 </a:t>
            </a:r>
            <a:r>
              <a:rPr lang="it-IT" sz="2400" b="1" dirty="0" err="1"/>
              <a:t>Intraventricular</a:t>
            </a:r>
            <a:r>
              <a:rPr lang="it-IT" sz="2400" b="1" dirty="0"/>
              <a:t> and </a:t>
            </a:r>
            <a:r>
              <a:rPr lang="it-IT" sz="2400" b="1" dirty="0" err="1"/>
              <a:t>germinal</a:t>
            </a:r>
            <a:r>
              <a:rPr lang="it-IT" sz="2400" b="1" dirty="0"/>
              <a:t> </a:t>
            </a:r>
            <a:r>
              <a:rPr lang="it-IT" sz="2400" b="1" dirty="0" err="1"/>
              <a:t>matrix</a:t>
            </a:r>
            <a:r>
              <a:rPr lang="it-IT" sz="2400" b="1" dirty="0"/>
              <a:t> </a:t>
            </a:r>
            <a:r>
              <a:rPr lang="it-IT" sz="2400" b="1" dirty="0" err="1"/>
              <a:t>hemorrhage</a:t>
            </a: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  Long-</a:t>
            </a:r>
            <a:r>
              <a:rPr lang="it-IT" sz="2400" b="1" dirty="0" err="1"/>
              <a:t>term</a:t>
            </a:r>
            <a:r>
              <a:rPr lang="it-IT" sz="2400" b="1" dirty="0"/>
              <a:t> </a:t>
            </a:r>
            <a:r>
              <a:rPr lang="it-IT" sz="2400" b="1" dirty="0" err="1"/>
              <a:t>sequelae</a:t>
            </a:r>
            <a:r>
              <a:rPr lang="it-IT" sz="2400" b="1" dirty="0"/>
              <a:t>, </a:t>
            </a:r>
            <a:r>
              <a:rPr lang="it-IT" sz="2400" b="1" dirty="0" err="1"/>
              <a:t>including</a:t>
            </a:r>
            <a:r>
              <a:rPr lang="it-IT" sz="2400" b="1" dirty="0"/>
              <a:t> </a:t>
            </a:r>
            <a:r>
              <a:rPr lang="it-IT" sz="2400" b="1" dirty="0" err="1"/>
              <a:t>developmental</a:t>
            </a:r>
            <a:r>
              <a:rPr lang="it-IT" sz="2400" b="1" dirty="0"/>
              <a:t> delay</a:t>
            </a:r>
          </a:p>
          <a:p>
            <a:endParaRPr lang="it-IT" sz="2400" dirty="0"/>
          </a:p>
          <a:p>
            <a:r>
              <a:rPr lang="it-IT" sz="2400" dirty="0" err="1"/>
              <a:t>Although</a:t>
            </a:r>
            <a:r>
              <a:rPr lang="it-IT" sz="2400" dirty="0"/>
              <a:t> </a:t>
            </a:r>
            <a:r>
              <a:rPr lang="it-IT" sz="2400" dirty="0" err="1"/>
              <a:t>birth</a:t>
            </a:r>
            <a:r>
              <a:rPr lang="it-IT" sz="2400" dirty="0"/>
              <a:t> </a:t>
            </a:r>
            <a:r>
              <a:rPr lang="it-IT" sz="2400" dirty="0" err="1"/>
              <a:t>weight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low</a:t>
            </a:r>
            <a:r>
              <a:rPr lang="it-IT" sz="2400" dirty="0"/>
              <a:t> in </a:t>
            </a:r>
            <a:r>
              <a:rPr lang="it-IT" sz="2400" dirty="0" err="1"/>
              <a:t>preterm</a:t>
            </a:r>
            <a:r>
              <a:rPr lang="it-IT" sz="2400" dirty="0"/>
              <a:t> </a:t>
            </a:r>
            <a:r>
              <a:rPr lang="it-IT" sz="2400" dirty="0" err="1"/>
              <a:t>infants</a:t>
            </a:r>
            <a:r>
              <a:rPr lang="it-IT" sz="2400" dirty="0"/>
              <a:t>,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usually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appropriate </a:t>
            </a:r>
            <a:r>
              <a:rPr lang="it-IT" sz="2400" dirty="0" err="1"/>
              <a:t>after</a:t>
            </a:r>
            <a:r>
              <a:rPr lang="it-IT" sz="2400" dirty="0"/>
              <a:t> </a:t>
            </a:r>
            <a:r>
              <a:rPr lang="it-IT" sz="2400" dirty="0" err="1"/>
              <a:t>adjustment</a:t>
            </a:r>
            <a:r>
              <a:rPr lang="it-IT" sz="2400" dirty="0"/>
              <a:t> for </a:t>
            </a:r>
            <a:r>
              <a:rPr lang="it-IT" sz="2400" dirty="0" err="1"/>
              <a:t>gestational</a:t>
            </a:r>
            <a:r>
              <a:rPr lang="it-IT" sz="2400" dirty="0"/>
              <a:t> </a:t>
            </a:r>
            <a:r>
              <a:rPr lang="it-IT" sz="2400" dirty="0" err="1"/>
              <a:t>age</a:t>
            </a:r>
            <a:r>
              <a:rPr lang="it-IT" sz="2400" dirty="0"/>
              <a:t>. By </a:t>
            </a:r>
            <a:r>
              <a:rPr lang="it-IT" sz="2400" dirty="0" err="1"/>
              <a:t>contrast</a:t>
            </a:r>
            <a:r>
              <a:rPr lang="it-IT" sz="2400" dirty="0"/>
              <a:t>,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many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one-third</a:t>
            </a:r>
            <a:r>
              <a:rPr lang="it-IT" sz="2400" dirty="0"/>
              <a:t> of </a:t>
            </a:r>
            <a:r>
              <a:rPr lang="it-IT" sz="2400" dirty="0" err="1"/>
              <a:t>infants</a:t>
            </a:r>
            <a:r>
              <a:rPr lang="it-IT" sz="2400" dirty="0"/>
              <a:t> </a:t>
            </a:r>
            <a:r>
              <a:rPr lang="it-IT" sz="2400" dirty="0" err="1"/>
              <a:t>who</a:t>
            </a:r>
            <a:r>
              <a:rPr lang="it-IT" sz="2400" dirty="0"/>
              <a:t> </a:t>
            </a:r>
            <a:r>
              <a:rPr lang="it-IT" sz="2400" dirty="0" err="1"/>
              <a:t>weigh</a:t>
            </a:r>
            <a:r>
              <a:rPr lang="it-IT" sz="2400" dirty="0"/>
              <a:t> </a:t>
            </a:r>
            <a:r>
              <a:rPr lang="it-IT" sz="2400" dirty="0" err="1"/>
              <a:t>less</a:t>
            </a:r>
            <a:r>
              <a:rPr lang="it-IT" sz="2400" dirty="0"/>
              <a:t> </a:t>
            </a:r>
            <a:r>
              <a:rPr lang="it-IT" sz="2400" dirty="0" err="1"/>
              <a:t>than</a:t>
            </a:r>
            <a:r>
              <a:rPr lang="it-IT" sz="2400" dirty="0"/>
              <a:t> 2500 </a:t>
            </a:r>
            <a:r>
              <a:rPr lang="it-IT" sz="2400" dirty="0" err="1"/>
              <a:t>gm</a:t>
            </a:r>
            <a:r>
              <a:rPr lang="it-IT" sz="2400" dirty="0"/>
              <a:t> are </a:t>
            </a:r>
            <a:r>
              <a:rPr lang="it-IT" sz="2400" dirty="0" err="1"/>
              <a:t>born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</a:t>
            </a:r>
            <a:r>
              <a:rPr lang="it-IT" sz="2400" dirty="0" err="1"/>
              <a:t>term</a:t>
            </a:r>
            <a:r>
              <a:rPr lang="it-IT" sz="2400" dirty="0"/>
              <a:t> and are </a:t>
            </a:r>
            <a:r>
              <a:rPr lang="it-IT" sz="2400" dirty="0" err="1"/>
              <a:t>therefore</a:t>
            </a:r>
            <a:r>
              <a:rPr lang="it-IT" sz="2400" dirty="0"/>
              <a:t> </a:t>
            </a:r>
            <a:r>
              <a:rPr lang="it-IT" sz="2400" dirty="0" err="1"/>
              <a:t>undergrown</a:t>
            </a:r>
            <a:r>
              <a:rPr lang="it-IT" sz="2400" dirty="0"/>
              <a:t> </a:t>
            </a:r>
            <a:r>
              <a:rPr lang="it-IT" sz="2400" dirty="0" err="1"/>
              <a:t>rather</a:t>
            </a:r>
            <a:r>
              <a:rPr lang="it-IT" sz="2400" dirty="0"/>
              <a:t> </a:t>
            </a:r>
            <a:r>
              <a:rPr lang="it-IT" sz="2400" dirty="0" err="1"/>
              <a:t>than</a:t>
            </a:r>
            <a:r>
              <a:rPr lang="it-IT" sz="2400" dirty="0"/>
              <a:t> immature. </a:t>
            </a:r>
            <a:r>
              <a:rPr lang="it-IT" sz="2400" dirty="0" err="1"/>
              <a:t>These</a:t>
            </a:r>
            <a:r>
              <a:rPr lang="it-IT" sz="2400" dirty="0"/>
              <a:t> small-for-</a:t>
            </a:r>
            <a:r>
              <a:rPr lang="it-IT" sz="2400" dirty="0" err="1"/>
              <a:t>gestational</a:t>
            </a:r>
            <a:r>
              <a:rPr lang="it-IT" sz="2400" dirty="0"/>
              <a:t>-</a:t>
            </a:r>
            <a:r>
              <a:rPr lang="it-IT" sz="2400" dirty="0" err="1"/>
              <a:t>age</a:t>
            </a:r>
            <a:r>
              <a:rPr lang="it-IT" sz="2400" dirty="0"/>
              <a:t> (SGA) </a:t>
            </a:r>
            <a:r>
              <a:rPr lang="it-IT" sz="2400" dirty="0" err="1"/>
              <a:t>infants</a:t>
            </a:r>
            <a:r>
              <a:rPr lang="it-IT" sz="2400" dirty="0"/>
              <a:t> </a:t>
            </a:r>
            <a:r>
              <a:rPr lang="it-IT" sz="2400" dirty="0" err="1"/>
              <a:t>suffer</a:t>
            </a:r>
            <a:r>
              <a:rPr lang="it-IT" sz="2400" dirty="0"/>
              <a:t> from </a:t>
            </a:r>
            <a:r>
              <a:rPr lang="it-IT" sz="2400" dirty="0" err="1"/>
              <a:t>fetal</a:t>
            </a:r>
            <a:r>
              <a:rPr lang="it-IT" sz="2400" dirty="0"/>
              <a:t> </a:t>
            </a:r>
            <a:r>
              <a:rPr lang="it-IT" sz="2400" dirty="0" err="1"/>
              <a:t>growth</a:t>
            </a:r>
            <a:r>
              <a:rPr lang="it-IT" sz="2400" dirty="0"/>
              <a:t> </a:t>
            </a:r>
            <a:r>
              <a:rPr lang="it-IT" sz="2400" dirty="0" err="1"/>
              <a:t>restriction</a:t>
            </a:r>
            <a:r>
              <a:rPr lang="it-IT" sz="2400" dirty="0"/>
              <a:t>. </a:t>
            </a:r>
            <a:r>
              <a:rPr lang="it-IT" sz="2400" dirty="0" err="1"/>
              <a:t>Fetal</a:t>
            </a:r>
            <a:r>
              <a:rPr lang="it-IT" sz="2400" dirty="0"/>
              <a:t> </a:t>
            </a:r>
            <a:r>
              <a:rPr lang="it-IT" sz="2400" dirty="0" err="1"/>
              <a:t>growth</a:t>
            </a:r>
            <a:r>
              <a:rPr lang="it-IT" sz="2400" dirty="0"/>
              <a:t> </a:t>
            </a:r>
            <a:r>
              <a:rPr lang="it-IT" sz="2400" dirty="0" err="1"/>
              <a:t>restriction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result</a:t>
            </a:r>
            <a:r>
              <a:rPr lang="it-IT" sz="2400" dirty="0"/>
              <a:t> from </a:t>
            </a:r>
            <a:r>
              <a:rPr lang="it-IT" sz="2400" dirty="0" err="1"/>
              <a:t>fetal</a:t>
            </a:r>
            <a:r>
              <a:rPr lang="it-IT" sz="2400" dirty="0"/>
              <a:t>, </a:t>
            </a:r>
            <a:r>
              <a:rPr lang="it-IT" sz="2400" dirty="0" err="1"/>
              <a:t>maternal</a:t>
            </a:r>
            <a:r>
              <a:rPr lang="it-IT" sz="2400" dirty="0"/>
              <a:t>, or </a:t>
            </a:r>
            <a:r>
              <a:rPr lang="it-IT" sz="2400" dirty="0" err="1"/>
              <a:t>placental</a:t>
            </a:r>
            <a:r>
              <a:rPr lang="it-IT" sz="2400" dirty="0"/>
              <a:t> </a:t>
            </a:r>
            <a:r>
              <a:rPr lang="it-IT" sz="2400" dirty="0" err="1"/>
              <a:t>abnormalities</a:t>
            </a:r>
            <a:r>
              <a:rPr lang="it-IT" sz="2400" dirty="0"/>
              <a:t>, </a:t>
            </a:r>
            <a:r>
              <a:rPr lang="it-IT" sz="2400" dirty="0" err="1"/>
              <a:t>although</a:t>
            </a:r>
            <a:r>
              <a:rPr lang="it-IT" sz="2400" dirty="0"/>
              <a:t> in </a:t>
            </a:r>
            <a:r>
              <a:rPr lang="it-IT" sz="2400" dirty="0" err="1"/>
              <a:t>many</a:t>
            </a:r>
            <a:r>
              <a:rPr lang="it-IT" sz="2400" dirty="0"/>
              <a:t> </a:t>
            </a:r>
            <a:r>
              <a:rPr lang="it-IT" sz="2400" dirty="0" err="1"/>
              <a:t>cases</a:t>
            </a:r>
            <a:r>
              <a:rPr lang="it-IT" sz="2400" dirty="0"/>
              <a:t> the </a:t>
            </a:r>
            <a:r>
              <a:rPr lang="it-IT" sz="2400" dirty="0" err="1"/>
              <a:t>specific</a:t>
            </a:r>
            <a:r>
              <a:rPr lang="it-IT" sz="2400" dirty="0"/>
              <a:t> cause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unknown</a:t>
            </a:r>
            <a:r>
              <a:rPr lang="it-IT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223962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69256" y="889843"/>
            <a:ext cx="84054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Fetal</a:t>
            </a:r>
            <a:r>
              <a:rPr lang="it-IT" sz="2400" b="1" dirty="0"/>
              <a:t> </a:t>
            </a:r>
            <a:r>
              <a:rPr lang="it-IT" sz="2400" b="1" dirty="0" err="1"/>
              <a:t>abnormalities</a:t>
            </a:r>
            <a:r>
              <a:rPr lang="it-IT" sz="2400" dirty="0"/>
              <a:t>: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category</a:t>
            </a:r>
            <a:r>
              <a:rPr lang="it-IT" sz="2400" dirty="0"/>
              <a:t> </a:t>
            </a:r>
            <a:r>
              <a:rPr lang="it-IT" sz="2400" dirty="0" err="1"/>
              <a:t>consists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conditions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intrinsically</a:t>
            </a:r>
            <a:r>
              <a:rPr lang="it-IT" sz="2400" dirty="0"/>
              <a:t> reduce </a:t>
            </a:r>
            <a:r>
              <a:rPr lang="it-IT" sz="2400" dirty="0" err="1"/>
              <a:t>growth</a:t>
            </a:r>
            <a:r>
              <a:rPr lang="it-IT" sz="2400" dirty="0"/>
              <a:t> </a:t>
            </a:r>
            <a:r>
              <a:rPr lang="it-IT" sz="2400" dirty="0" err="1"/>
              <a:t>potential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fetus</a:t>
            </a:r>
            <a:r>
              <a:rPr lang="it-IT" sz="2400" dirty="0"/>
              <a:t> </a:t>
            </a:r>
            <a:r>
              <a:rPr lang="it-IT" sz="2400" dirty="0" err="1"/>
              <a:t>despite</a:t>
            </a:r>
            <a:r>
              <a:rPr lang="it-IT" sz="2400" dirty="0"/>
              <a:t> </a:t>
            </a:r>
            <a:r>
              <a:rPr lang="it-IT" sz="2400" dirty="0" err="1"/>
              <a:t>an</a:t>
            </a:r>
            <a:r>
              <a:rPr lang="it-IT" sz="2400" dirty="0"/>
              <a:t> </a:t>
            </a:r>
            <a:r>
              <a:rPr lang="it-IT" sz="2400" dirty="0" err="1"/>
              <a:t>adequate</a:t>
            </a:r>
            <a:r>
              <a:rPr lang="it-IT" sz="2400" dirty="0"/>
              <a:t> </a:t>
            </a:r>
            <a:r>
              <a:rPr lang="it-IT" sz="2400" dirty="0" err="1"/>
              <a:t>supply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nutrients</a:t>
            </a:r>
            <a:r>
              <a:rPr lang="it-IT" sz="2400" dirty="0"/>
              <a:t> </a:t>
            </a:r>
            <a:r>
              <a:rPr lang="it-IT" sz="2400" dirty="0" err="1"/>
              <a:t>from</a:t>
            </a:r>
            <a:r>
              <a:rPr lang="it-IT" sz="2400" dirty="0"/>
              <a:t> the </a:t>
            </a:r>
            <a:r>
              <a:rPr lang="it-IT" sz="2400" dirty="0" err="1"/>
              <a:t>mother</a:t>
            </a:r>
            <a:r>
              <a:rPr lang="it-IT" sz="2400" dirty="0"/>
              <a:t>. </a:t>
            </a:r>
            <a:r>
              <a:rPr lang="it-IT" sz="2400" dirty="0" err="1"/>
              <a:t>Prominent</a:t>
            </a:r>
            <a:r>
              <a:rPr lang="it-IT" sz="2400" dirty="0"/>
              <a:t> </a:t>
            </a:r>
            <a:r>
              <a:rPr lang="it-IT" sz="2400" dirty="0" err="1"/>
              <a:t>among</a:t>
            </a:r>
            <a:r>
              <a:rPr lang="it-IT" sz="2400" dirty="0"/>
              <a:t> </a:t>
            </a:r>
            <a:r>
              <a:rPr lang="it-IT" sz="2400" dirty="0" err="1"/>
              <a:t>such</a:t>
            </a:r>
            <a:r>
              <a:rPr lang="it-IT" sz="2400" dirty="0"/>
              <a:t> </a:t>
            </a:r>
            <a:r>
              <a:rPr lang="it-IT" sz="2400" dirty="0" err="1"/>
              <a:t>fetal</a:t>
            </a:r>
            <a:r>
              <a:rPr lang="it-IT" sz="2400" dirty="0"/>
              <a:t> </a:t>
            </a:r>
            <a:r>
              <a:rPr lang="it-IT" sz="2400" dirty="0" err="1"/>
              <a:t>conditions</a:t>
            </a:r>
            <a:r>
              <a:rPr lang="it-IT" sz="2400" dirty="0"/>
              <a:t> are </a:t>
            </a:r>
            <a:r>
              <a:rPr lang="it-IT" sz="2400" dirty="0" err="1"/>
              <a:t>chromosomal</a:t>
            </a:r>
            <a:r>
              <a:rPr lang="it-IT" sz="2400" dirty="0"/>
              <a:t> </a:t>
            </a:r>
            <a:r>
              <a:rPr lang="it-IT" sz="2400" dirty="0" err="1"/>
              <a:t>disorders</a:t>
            </a:r>
            <a:r>
              <a:rPr lang="it-IT" sz="2400" dirty="0"/>
              <a:t>, </a:t>
            </a:r>
            <a:r>
              <a:rPr lang="it-IT" sz="2400" dirty="0" err="1"/>
              <a:t>congenital</a:t>
            </a:r>
            <a:r>
              <a:rPr lang="it-IT" sz="2400" dirty="0"/>
              <a:t> </a:t>
            </a:r>
            <a:r>
              <a:rPr lang="it-IT" sz="2400" dirty="0" err="1"/>
              <a:t>anomalies</a:t>
            </a:r>
            <a:r>
              <a:rPr lang="it-IT" sz="2400" dirty="0"/>
              <a:t>, and </a:t>
            </a:r>
            <a:r>
              <a:rPr lang="it-IT" sz="2400" dirty="0" err="1"/>
              <a:t>congenital</a:t>
            </a:r>
            <a:r>
              <a:rPr lang="it-IT" sz="2400" dirty="0"/>
              <a:t> </a:t>
            </a:r>
            <a:r>
              <a:rPr lang="it-IT" sz="2400" dirty="0" err="1"/>
              <a:t>infections</a:t>
            </a:r>
            <a:r>
              <a:rPr lang="it-IT" sz="2400" dirty="0"/>
              <a:t>. </a:t>
            </a:r>
            <a:r>
              <a:rPr lang="it-IT" sz="2400" dirty="0" err="1"/>
              <a:t>Chromosomal</a:t>
            </a:r>
            <a:r>
              <a:rPr lang="it-IT" sz="2400" dirty="0"/>
              <a:t> </a:t>
            </a:r>
            <a:r>
              <a:rPr lang="it-IT" sz="2400" dirty="0" err="1"/>
              <a:t>abnormalities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be</a:t>
            </a:r>
            <a:r>
              <a:rPr lang="it-IT" sz="2400" dirty="0"/>
              <a:t> </a:t>
            </a:r>
            <a:r>
              <a:rPr lang="it-IT" sz="2400" dirty="0" err="1"/>
              <a:t>detected</a:t>
            </a:r>
            <a:r>
              <a:rPr lang="it-IT" sz="2400" dirty="0"/>
              <a:t> in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many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17%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fetuses</a:t>
            </a:r>
            <a:r>
              <a:rPr lang="it-IT" sz="2400" dirty="0"/>
              <a:t> </a:t>
            </a:r>
            <a:r>
              <a:rPr lang="it-IT" sz="2400" dirty="0" err="1"/>
              <a:t>evaluated</a:t>
            </a:r>
            <a:r>
              <a:rPr lang="it-IT" sz="2400" dirty="0"/>
              <a:t> </a:t>
            </a:r>
            <a:r>
              <a:rPr lang="it-IT" sz="2400" dirty="0" err="1"/>
              <a:t>for</a:t>
            </a:r>
            <a:r>
              <a:rPr lang="it-IT" sz="2400" dirty="0"/>
              <a:t> </a:t>
            </a:r>
            <a:r>
              <a:rPr lang="it-IT" sz="2400" dirty="0" err="1"/>
              <a:t>fetal</a:t>
            </a:r>
            <a:r>
              <a:rPr lang="it-IT" sz="2400" dirty="0"/>
              <a:t> </a:t>
            </a:r>
            <a:r>
              <a:rPr lang="it-IT" sz="2400" dirty="0" err="1"/>
              <a:t>growth</a:t>
            </a:r>
            <a:r>
              <a:rPr lang="it-IT" sz="2400" dirty="0"/>
              <a:t> </a:t>
            </a:r>
            <a:r>
              <a:rPr lang="it-IT" sz="2400" dirty="0" err="1"/>
              <a:t>restriction</a:t>
            </a:r>
            <a:r>
              <a:rPr lang="it-IT" sz="2400" dirty="0"/>
              <a:t> and in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many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66%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fetuses</a:t>
            </a:r>
            <a:r>
              <a:rPr lang="it-IT" sz="2400" dirty="0"/>
              <a:t> </a:t>
            </a:r>
            <a:r>
              <a:rPr lang="it-IT" sz="2400" dirty="0" err="1"/>
              <a:t>with</a:t>
            </a:r>
            <a:r>
              <a:rPr lang="it-IT" sz="2400" dirty="0"/>
              <a:t> </a:t>
            </a:r>
            <a:r>
              <a:rPr lang="it-IT" sz="2400" dirty="0" err="1"/>
              <a:t>documented</a:t>
            </a:r>
            <a:r>
              <a:rPr lang="it-IT" sz="2400" dirty="0"/>
              <a:t> </a:t>
            </a:r>
            <a:r>
              <a:rPr lang="it-IT" sz="2400" dirty="0" err="1"/>
              <a:t>ultrasonographic</a:t>
            </a:r>
            <a:r>
              <a:rPr lang="it-IT" sz="2400" dirty="0"/>
              <a:t> </a:t>
            </a:r>
            <a:r>
              <a:rPr lang="it-IT" sz="2400" dirty="0" err="1"/>
              <a:t>malformations</a:t>
            </a:r>
            <a:r>
              <a:rPr lang="it-IT" sz="2400" dirty="0"/>
              <a:t>. </a:t>
            </a:r>
            <a:r>
              <a:rPr lang="it-IT" sz="2400" dirty="0" err="1"/>
              <a:t>Fetal</a:t>
            </a:r>
            <a:r>
              <a:rPr lang="it-IT" sz="2400" dirty="0"/>
              <a:t> </a:t>
            </a:r>
            <a:r>
              <a:rPr lang="it-IT" sz="2400" dirty="0" err="1"/>
              <a:t>infection</a:t>
            </a:r>
            <a:r>
              <a:rPr lang="it-IT" sz="2400" dirty="0"/>
              <a:t> </a:t>
            </a:r>
            <a:r>
              <a:rPr lang="it-IT" sz="2400" dirty="0" err="1"/>
              <a:t>should</a:t>
            </a:r>
            <a:r>
              <a:rPr lang="it-IT" sz="2400" dirty="0"/>
              <a:t> </a:t>
            </a:r>
            <a:r>
              <a:rPr lang="it-IT" sz="2400" dirty="0" err="1"/>
              <a:t>be</a:t>
            </a:r>
            <a:r>
              <a:rPr lang="it-IT" sz="2400" dirty="0"/>
              <a:t> </a:t>
            </a:r>
            <a:r>
              <a:rPr lang="it-IT" sz="2400" dirty="0" err="1"/>
              <a:t>considered</a:t>
            </a:r>
            <a:r>
              <a:rPr lang="it-IT" sz="2400" dirty="0"/>
              <a:t> in </a:t>
            </a:r>
            <a:r>
              <a:rPr lang="it-IT" sz="2400" dirty="0" err="1"/>
              <a:t>all</a:t>
            </a:r>
            <a:r>
              <a:rPr lang="it-IT" sz="2400" dirty="0"/>
              <a:t> </a:t>
            </a:r>
            <a:r>
              <a:rPr lang="it-IT" sz="2400" dirty="0" err="1"/>
              <a:t>growth-restricted</a:t>
            </a:r>
            <a:r>
              <a:rPr lang="it-IT" sz="2400" dirty="0"/>
              <a:t> </a:t>
            </a:r>
            <a:r>
              <a:rPr lang="it-IT" sz="2400" dirty="0" err="1"/>
              <a:t>neonates</a:t>
            </a:r>
            <a:r>
              <a:rPr lang="it-IT" sz="2400" dirty="0"/>
              <a:t>, </a:t>
            </a:r>
            <a:r>
              <a:rPr lang="it-IT" sz="2400" dirty="0" err="1"/>
              <a:t>with</a:t>
            </a:r>
            <a:r>
              <a:rPr lang="it-IT" sz="2400" dirty="0"/>
              <a:t> the TORCH </a:t>
            </a:r>
            <a:r>
              <a:rPr lang="it-IT" sz="2400" dirty="0" err="1"/>
              <a:t>group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infections</a:t>
            </a:r>
            <a:r>
              <a:rPr lang="it-IT" sz="2400" dirty="0"/>
              <a:t> (</a:t>
            </a:r>
            <a:r>
              <a:rPr lang="it-IT" sz="2400" dirty="0" err="1"/>
              <a:t>see</a:t>
            </a:r>
            <a:r>
              <a:rPr lang="it-IT" sz="2400" dirty="0"/>
              <a:t> </a:t>
            </a:r>
            <a:r>
              <a:rPr lang="it-IT" sz="2400" dirty="0" err="1"/>
              <a:t>earlier</a:t>
            </a:r>
            <a:r>
              <a:rPr lang="it-IT" sz="2400" dirty="0"/>
              <a:t>) </a:t>
            </a:r>
            <a:r>
              <a:rPr lang="it-IT" sz="2400" dirty="0" err="1"/>
              <a:t>being</a:t>
            </a:r>
            <a:r>
              <a:rPr lang="it-IT" sz="2400" dirty="0"/>
              <a:t> a common cause. </a:t>
            </a:r>
            <a:r>
              <a:rPr lang="it-IT" sz="2400" dirty="0" err="1"/>
              <a:t>When</a:t>
            </a:r>
            <a:r>
              <a:rPr lang="it-IT" sz="2400" dirty="0"/>
              <a:t> the </a:t>
            </a:r>
            <a:r>
              <a:rPr lang="it-IT" sz="2400" dirty="0" err="1"/>
              <a:t>causation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intrinsic</a:t>
            </a:r>
            <a:r>
              <a:rPr lang="it-IT" sz="2400" dirty="0"/>
              <a:t> to the </a:t>
            </a:r>
            <a:r>
              <a:rPr lang="it-IT" sz="2400" dirty="0" err="1"/>
              <a:t>fetus</a:t>
            </a:r>
            <a:r>
              <a:rPr lang="it-IT" sz="2400" dirty="0"/>
              <a:t>, </a:t>
            </a:r>
            <a:r>
              <a:rPr lang="it-IT" sz="2400" dirty="0" err="1"/>
              <a:t>fetal</a:t>
            </a:r>
            <a:r>
              <a:rPr lang="it-IT" sz="2400" dirty="0"/>
              <a:t> </a:t>
            </a:r>
            <a:r>
              <a:rPr lang="it-IT" sz="2400" dirty="0" err="1"/>
              <a:t>growth</a:t>
            </a:r>
            <a:r>
              <a:rPr lang="it-IT" sz="2400" dirty="0"/>
              <a:t> </a:t>
            </a:r>
            <a:r>
              <a:rPr lang="it-IT" sz="2400" dirty="0" err="1"/>
              <a:t>restriction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symmetric</a:t>
            </a:r>
            <a:r>
              <a:rPr lang="it-IT" sz="2400" dirty="0"/>
              <a:t> (i.e., </a:t>
            </a:r>
            <a:r>
              <a:rPr lang="it-IT" sz="2400" dirty="0" err="1"/>
              <a:t>affects</a:t>
            </a:r>
            <a:r>
              <a:rPr lang="it-IT" sz="2400" dirty="0"/>
              <a:t> </a:t>
            </a:r>
            <a:r>
              <a:rPr lang="it-IT" sz="2400" dirty="0" err="1"/>
              <a:t>all</a:t>
            </a:r>
            <a:r>
              <a:rPr lang="it-IT" sz="2400" dirty="0"/>
              <a:t> </a:t>
            </a:r>
            <a:r>
              <a:rPr lang="it-IT" sz="2400" dirty="0" err="1"/>
              <a:t>organ</a:t>
            </a:r>
            <a:r>
              <a:rPr lang="it-IT" sz="2400" dirty="0"/>
              <a:t> </a:t>
            </a:r>
            <a:r>
              <a:rPr lang="it-IT" sz="2400" dirty="0" err="1"/>
              <a:t>systems</a:t>
            </a:r>
            <a:r>
              <a:rPr lang="it-IT" sz="2400" dirty="0"/>
              <a:t> </a:t>
            </a:r>
            <a:r>
              <a:rPr lang="it-IT" sz="2400" dirty="0" err="1"/>
              <a:t>equally</a:t>
            </a:r>
            <a:r>
              <a:rPr lang="it-IT" sz="2400" dirty="0"/>
              <a:t>).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D256163-D61F-2643-A25A-2111EF379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50" y="63500"/>
            <a:ext cx="64389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987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5420AE3-5720-CB4D-89C2-A17E2457D97C}"/>
              </a:ext>
            </a:extLst>
          </p:cNvPr>
          <p:cNvSpPr/>
          <p:nvPr/>
        </p:nvSpPr>
        <p:spPr>
          <a:xfrm>
            <a:off x="509955" y="329478"/>
            <a:ext cx="79306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Placental</a:t>
            </a:r>
            <a:r>
              <a:rPr lang="it-IT" sz="2400" b="1" dirty="0"/>
              <a:t> </a:t>
            </a:r>
            <a:r>
              <a:rPr lang="it-IT" sz="2400" b="1" dirty="0" err="1"/>
              <a:t>abnormalities</a:t>
            </a:r>
            <a:r>
              <a:rPr lang="it-IT" sz="2400" b="1" dirty="0"/>
              <a:t>: </a:t>
            </a:r>
            <a:r>
              <a:rPr lang="it-IT" sz="2400" dirty="0" err="1"/>
              <a:t>Placental</a:t>
            </a:r>
            <a:r>
              <a:rPr lang="it-IT" sz="2400" dirty="0"/>
              <a:t> </a:t>
            </a:r>
            <a:r>
              <a:rPr lang="it-IT" sz="2400" dirty="0" err="1"/>
              <a:t>causes</a:t>
            </a:r>
            <a:r>
              <a:rPr lang="it-IT" sz="2400" dirty="0"/>
              <a:t> include </a:t>
            </a:r>
            <a:r>
              <a:rPr lang="it-IT" sz="2400" dirty="0" err="1"/>
              <a:t>any</a:t>
            </a:r>
            <a:r>
              <a:rPr lang="it-IT" sz="2400" dirty="0"/>
              <a:t> </a:t>
            </a:r>
            <a:r>
              <a:rPr lang="it-IT" sz="2400" dirty="0" err="1"/>
              <a:t>factor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compromises</a:t>
            </a:r>
            <a:r>
              <a:rPr lang="it-IT" sz="2400" dirty="0"/>
              <a:t> the </a:t>
            </a:r>
            <a:r>
              <a:rPr lang="it-IT" sz="2400" dirty="0" err="1"/>
              <a:t>uteroplacental</a:t>
            </a:r>
            <a:r>
              <a:rPr lang="it-IT" sz="2400" dirty="0"/>
              <a:t> </a:t>
            </a:r>
            <a:r>
              <a:rPr lang="it-IT" sz="2400" dirty="0" err="1"/>
              <a:t>blood</a:t>
            </a:r>
            <a:r>
              <a:rPr lang="it-IT" sz="2400" dirty="0"/>
              <a:t> </a:t>
            </a:r>
            <a:r>
              <a:rPr lang="it-IT" sz="2400" dirty="0" err="1"/>
              <a:t>supply</a:t>
            </a:r>
            <a:r>
              <a:rPr lang="it-IT" sz="2400" dirty="0"/>
              <a:t>. </a:t>
            </a:r>
            <a:r>
              <a:rPr lang="it-IT" sz="2400" dirty="0" err="1"/>
              <a:t>Examples</a:t>
            </a:r>
            <a:r>
              <a:rPr lang="it-IT" sz="2400" dirty="0"/>
              <a:t> include placenta previa (</a:t>
            </a:r>
            <a:r>
              <a:rPr lang="it-IT" sz="2400" dirty="0" err="1"/>
              <a:t>low</a:t>
            </a:r>
            <a:r>
              <a:rPr lang="it-IT" sz="2400" dirty="0"/>
              <a:t> </a:t>
            </a:r>
            <a:r>
              <a:rPr lang="it-IT" sz="2400" dirty="0" err="1"/>
              <a:t>implantation</a:t>
            </a:r>
            <a:r>
              <a:rPr lang="it-IT" sz="2400" dirty="0"/>
              <a:t> of the placenta), </a:t>
            </a:r>
            <a:r>
              <a:rPr lang="it-IT" sz="2400" dirty="0" err="1"/>
              <a:t>placental</a:t>
            </a:r>
            <a:r>
              <a:rPr lang="it-IT" sz="2400" dirty="0"/>
              <a:t> </a:t>
            </a:r>
            <a:r>
              <a:rPr lang="it-IT" sz="2400" dirty="0" err="1"/>
              <a:t>abruption</a:t>
            </a:r>
            <a:r>
              <a:rPr lang="it-IT" sz="2400" dirty="0"/>
              <a:t> (</a:t>
            </a:r>
            <a:r>
              <a:rPr lang="it-IT" sz="2400" dirty="0" err="1"/>
              <a:t>separation</a:t>
            </a:r>
            <a:r>
              <a:rPr lang="it-IT" sz="2400" dirty="0"/>
              <a:t> of placenta from the decidua by a </a:t>
            </a:r>
            <a:r>
              <a:rPr lang="it-IT" sz="2400" dirty="0" err="1"/>
              <a:t>retroplacental</a:t>
            </a:r>
            <a:r>
              <a:rPr lang="it-IT" sz="2400" dirty="0"/>
              <a:t> </a:t>
            </a:r>
            <a:r>
              <a:rPr lang="it-IT" sz="2400" dirty="0" err="1"/>
              <a:t>clot</a:t>
            </a:r>
            <a:r>
              <a:rPr lang="it-IT" sz="2400" dirty="0"/>
              <a:t>), or </a:t>
            </a:r>
            <a:r>
              <a:rPr lang="it-IT" sz="2400" dirty="0" err="1"/>
              <a:t>placental</a:t>
            </a:r>
            <a:r>
              <a:rPr lang="it-IT" sz="2400" dirty="0"/>
              <a:t> </a:t>
            </a:r>
            <a:r>
              <a:rPr lang="it-IT" sz="2400" dirty="0" err="1"/>
              <a:t>infarction</a:t>
            </a:r>
            <a:r>
              <a:rPr lang="it-IT" sz="2400" dirty="0"/>
              <a:t>. With </a:t>
            </a:r>
            <a:r>
              <a:rPr lang="it-IT" sz="2400" dirty="0" err="1"/>
              <a:t>placental</a:t>
            </a:r>
            <a:r>
              <a:rPr lang="it-IT" sz="2400" dirty="0"/>
              <a:t> (and </a:t>
            </a:r>
            <a:r>
              <a:rPr lang="it-IT" sz="2400" dirty="0" err="1"/>
              <a:t>maternal</a:t>
            </a:r>
            <a:r>
              <a:rPr lang="it-IT" sz="2400" dirty="0"/>
              <a:t>) </a:t>
            </a:r>
            <a:r>
              <a:rPr lang="it-IT" sz="2400" dirty="0" err="1"/>
              <a:t>abnormalities</a:t>
            </a:r>
            <a:r>
              <a:rPr lang="it-IT" sz="2400" dirty="0"/>
              <a:t>, the </a:t>
            </a:r>
            <a:r>
              <a:rPr lang="it-IT" sz="2400" dirty="0" err="1"/>
              <a:t>fetal</a:t>
            </a:r>
            <a:r>
              <a:rPr lang="it-IT" sz="2400" dirty="0"/>
              <a:t> </a:t>
            </a:r>
            <a:r>
              <a:rPr lang="it-IT" sz="2400" dirty="0" err="1"/>
              <a:t>growth</a:t>
            </a:r>
            <a:r>
              <a:rPr lang="it-IT" sz="2400" dirty="0"/>
              <a:t> </a:t>
            </a:r>
            <a:r>
              <a:rPr lang="it-IT" sz="2400" dirty="0" err="1"/>
              <a:t>restriction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asymmetric</a:t>
            </a:r>
            <a:r>
              <a:rPr lang="it-IT" sz="2400" dirty="0"/>
              <a:t> (i.e., the brain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spared</a:t>
            </a:r>
            <a:r>
              <a:rPr lang="it-IT" sz="2400" dirty="0"/>
              <a:t> relative to </a:t>
            </a:r>
            <a:r>
              <a:rPr lang="it-IT" sz="2400" dirty="0" err="1"/>
              <a:t>visceral</a:t>
            </a:r>
            <a:r>
              <a:rPr lang="it-IT" sz="2400" dirty="0"/>
              <a:t> </a:t>
            </a:r>
            <a:r>
              <a:rPr lang="it-IT" sz="2400" dirty="0" err="1"/>
              <a:t>organs</a:t>
            </a:r>
            <a:r>
              <a:rPr lang="it-IT" sz="2400" dirty="0"/>
              <a:t> </a:t>
            </a:r>
            <a:r>
              <a:rPr lang="it-IT" sz="2400" dirty="0" err="1"/>
              <a:t>such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the </a:t>
            </a:r>
            <a:r>
              <a:rPr lang="it-IT" sz="2400" dirty="0" err="1"/>
              <a:t>liver</a:t>
            </a:r>
            <a:r>
              <a:rPr lang="it-IT" sz="2400" dirty="0"/>
              <a:t>).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B6C392B-0FE4-F94D-9C22-D60A27D7C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847" y="3376466"/>
            <a:ext cx="6044876" cy="307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037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70831" y="766732"/>
            <a:ext cx="8162884" cy="50167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b="1" dirty="0" err="1"/>
              <a:t>Maternal</a:t>
            </a:r>
            <a:r>
              <a:rPr lang="it-IT" sz="2000" b="1" dirty="0"/>
              <a:t> </a:t>
            </a:r>
            <a:r>
              <a:rPr lang="it-IT" sz="2000" b="1" dirty="0" err="1"/>
              <a:t>factors</a:t>
            </a:r>
            <a:r>
              <a:rPr lang="it-IT" sz="2000" b="1" dirty="0"/>
              <a:t>: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category</a:t>
            </a:r>
            <a:r>
              <a:rPr lang="it-IT" sz="2000" dirty="0"/>
              <a:t> </a:t>
            </a:r>
            <a:r>
              <a:rPr lang="it-IT" sz="2000" dirty="0" err="1"/>
              <a:t>comprises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far the </a:t>
            </a:r>
            <a:r>
              <a:rPr lang="it-IT" sz="2000" dirty="0" err="1"/>
              <a:t>most</a:t>
            </a:r>
            <a:r>
              <a:rPr lang="it-IT" sz="2000" dirty="0"/>
              <a:t> common </a:t>
            </a:r>
            <a:r>
              <a:rPr lang="it-IT" sz="2000" dirty="0" err="1"/>
              <a:t>causes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growth</a:t>
            </a:r>
            <a:r>
              <a:rPr lang="it-IT" sz="2000" dirty="0"/>
              <a:t> deficit in SGA </a:t>
            </a:r>
            <a:r>
              <a:rPr lang="it-IT" sz="2000" dirty="0" err="1"/>
              <a:t>infants</a:t>
            </a:r>
            <a:r>
              <a:rPr lang="it-IT" sz="2000" dirty="0"/>
              <a:t>. </a:t>
            </a:r>
            <a:r>
              <a:rPr lang="it-IT" sz="2000" dirty="0" err="1"/>
              <a:t>Important</a:t>
            </a:r>
            <a:r>
              <a:rPr lang="it-IT" sz="2000" dirty="0"/>
              <a:t> </a:t>
            </a:r>
            <a:r>
              <a:rPr lang="it-IT" sz="2000" dirty="0" err="1"/>
              <a:t>examples</a:t>
            </a:r>
            <a:r>
              <a:rPr lang="it-IT" sz="2000" dirty="0"/>
              <a:t> are </a:t>
            </a:r>
            <a:r>
              <a:rPr lang="it-IT" sz="2000" dirty="0" err="1"/>
              <a:t>vascular</a:t>
            </a:r>
            <a:r>
              <a:rPr lang="it-IT" sz="2000" dirty="0"/>
              <a:t> </a:t>
            </a:r>
            <a:r>
              <a:rPr lang="it-IT" sz="2000" dirty="0" err="1"/>
              <a:t>diseases</a:t>
            </a:r>
            <a:r>
              <a:rPr lang="it-IT" sz="2000" dirty="0"/>
              <a:t>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b="1" dirty="0" err="1"/>
              <a:t>preeclampsia</a:t>
            </a:r>
            <a:r>
              <a:rPr lang="it-IT" sz="2000" dirty="0"/>
              <a:t> (“</a:t>
            </a:r>
            <a:r>
              <a:rPr lang="it-IT" sz="2000" dirty="0" err="1"/>
              <a:t>toxemia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pregnancy</a:t>
            </a:r>
            <a:r>
              <a:rPr lang="it-IT" sz="2000" dirty="0"/>
              <a:t>”) and </a:t>
            </a:r>
            <a:r>
              <a:rPr lang="it-IT" sz="2000" b="1" dirty="0" err="1"/>
              <a:t>chronic</a:t>
            </a:r>
            <a:r>
              <a:rPr lang="it-IT" sz="2000" b="1" dirty="0"/>
              <a:t> </a:t>
            </a:r>
            <a:r>
              <a:rPr lang="it-IT" sz="2000" b="1" dirty="0" err="1"/>
              <a:t>hypertension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r>
              <a:rPr lang="it-IT" sz="2000" dirty="0"/>
              <a:t> </a:t>
            </a:r>
            <a:r>
              <a:rPr lang="it-IT" sz="2000" dirty="0" err="1"/>
              <a:t>Another</a:t>
            </a:r>
            <a:r>
              <a:rPr lang="it-IT" sz="2000" dirty="0"/>
              <a:t> </a:t>
            </a:r>
            <a:r>
              <a:rPr lang="it-IT" sz="2000" dirty="0" err="1"/>
              <a:t>class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maternal</a:t>
            </a:r>
            <a:r>
              <a:rPr lang="it-IT" sz="2000" dirty="0"/>
              <a:t> </a:t>
            </a:r>
            <a:r>
              <a:rPr lang="it-IT" sz="2000" dirty="0" err="1"/>
              <a:t>diseases</a:t>
            </a:r>
            <a:r>
              <a:rPr lang="it-IT" sz="2000" dirty="0"/>
              <a:t> </a:t>
            </a:r>
            <a:r>
              <a:rPr lang="it-IT" sz="2000" dirty="0" err="1"/>
              <a:t>increasingly</a:t>
            </a:r>
            <a:r>
              <a:rPr lang="it-IT" sz="2000" dirty="0"/>
              <a:t> </a:t>
            </a:r>
            <a:r>
              <a:rPr lang="it-IT" sz="2000" dirty="0" err="1"/>
              <a:t>being</a:t>
            </a:r>
            <a:r>
              <a:rPr lang="it-IT" sz="2000" dirty="0"/>
              <a:t> </a:t>
            </a:r>
            <a:r>
              <a:rPr lang="it-IT" sz="2000" dirty="0" err="1"/>
              <a:t>recognized</a:t>
            </a:r>
            <a:r>
              <a:rPr lang="it-IT" sz="2000" dirty="0"/>
              <a:t> in the </a:t>
            </a:r>
            <a:r>
              <a:rPr lang="it-IT" sz="2000" dirty="0" err="1"/>
              <a:t>setting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fetal</a:t>
            </a:r>
            <a:r>
              <a:rPr lang="it-IT" sz="2000" dirty="0"/>
              <a:t> </a:t>
            </a:r>
            <a:r>
              <a:rPr lang="it-IT" sz="2000" dirty="0" err="1"/>
              <a:t>growth</a:t>
            </a:r>
            <a:r>
              <a:rPr lang="it-IT" sz="2000" dirty="0"/>
              <a:t> </a:t>
            </a:r>
            <a:r>
              <a:rPr lang="it-IT" sz="2000" dirty="0" err="1"/>
              <a:t>restriction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acquired</a:t>
            </a:r>
            <a:r>
              <a:rPr lang="it-IT" sz="2000" dirty="0"/>
              <a:t> or </a:t>
            </a:r>
            <a:r>
              <a:rPr lang="it-IT" sz="2000" dirty="0" err="1"/>
              <a:t>inherited</a:t>
            </a:r>
            <a:r>
              <a:rPr lang="it-IT" sz="2000" dirty="0"/>
              <a:t> </a:t>
            </a:r>
            <a:r>
              <a:rPr lang="it-IT" sz="2000" dirty="0" err="1"/>
              <a:t>diseases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hypercoagulability</a:t>
            </a:r>
            <a:r>
              <a:rPr lang="it-IT" sz="2000" dirty="0"/>
              <a:t> (i.e., </a:t>
            </a:r>
            <a:r>
              <a:rPr lang="it-IT" sz="2000" b="1" dirty="0" err="1"/>
              <a:t>thrombophilias</a:t>
            </a:r>
            <a:r>
              <a:rPr lang="it-IT" sz="2000" dirty="0"/>
              <a:t>).</a:t>
            </a:r>
          </a:p>
          <a:p>
            <a:endParaRPr lang="it-IT" sz="2000" dirty="0"/>
          </a:p>
          <a:p>
            <a:r>
              <a:rPr lang="it-IT" sz="2000" dirty="0"/>
              <a:t>The </a:t>
            </a:r>
            <a:r>
              <a:rPr lang="it-IT" sz="2000" dirty="0" err="1"/>
              <a:t>list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maternal</a:t>
            </a:r>
            <a:r>
              <a:rPr lang="it-IT" sz="2000" dirty="0"/>
              <a:t> </a:t>
            </a:r>
            <a:r>
              <a:rPr lang="it-IT" sz="2000" dirty="0" err="1"/>
              <a:t>conditions</a:t>
            </a:r>
            <a:r>
              <a:rPr lang="it-IT" sz="2000" dirty="0"/>
              <a:t> </a:t>
            </a:r>
            <a:r>
              <a:rPr lang="it-IT" sz="2000" dirty="0" err="1"/>
              <a:t>associated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fetal</a:t>
            </a:r>
            <a:r>
              <a:rPr lang="it-IT" sz="2000" dirty="0"/>
              <a:t> </a:t>
            </a:r>
            <a:r>
              <a:rPr lang="it-IT" sz="2000" dirty="0" err="1"/>
              <a:t>growth</a:t>
            </a:r>
            <a:r>
              <a:rPr lang="it-IT" sz="2000" dirty="0"/>
              <a:t> </a:t>
            </a:r>
            <a:r>
              <a:rPr lang="it-IT" sz="2000" dirty="0" err="1"/>
              <a:t>restriction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long, </a:t>
            </a:r>
            <a:r>
              <a:rPr lang="it-IT" sz="2000" dirty="0" err="1"/>
              <a:t>but</a:t>
            </a:r>
            <a:r>
              <a:rPr lang="it-IT" sz="2000" dirty="0"/>
              <a:t> some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avoidable</a:t>
            </a:r>
            <a:r>
              <a:rPr lang="it-IT" sz="2000" dirty="0"/>
              <a:t> </a:t>
            </a:r>
            <a:r>
              <a:rPr lang="it-IT" sz="2000" dirty="0" err="1"/>
              <a:t>influences</a:t>
            </a:r>
            <a:r>
              <a:rPr lang="it-IT" sz="2000" dirty="0"/>
              <a:t> are </a:t>
            </a:r>
            <a:r>
              <a:rPr lang="it-IT" sz="2000" dirty="0" err="1"/>
              <a:t>maternal</a:t>
            </a:r>
            <a:r>
              <a:rPr lang="it-IT" sz="2000" dirty="0"/>
              <a:t> </a:t>
            </a:r>
            <a:r>
              <a:rPr lang="it-IT" sz="2000" dirty="0" err="1"/>
              <a:t>narcotic</a:t>
            </a:r>
            <a:r>
              <a:rPr lang="it-IT" sz="2000" dirty="0"/>
              <a:t> </a:t>
            </a:r>
            <a:r>
              <a:rPr lang="it-IT" sz="2000" dirty="0" err="1"/>
              <a:t>abuse</a:t>
            </a:r>
            <a:r>
              <a:rPr lang="it-IT" sz="2000" dirty="0"/>
              <a:t>, </a:t>
            </a:r>
            <a:r>
              <a:rPr lang="it-IT" sz="2000" dirty="0" err="1"/>
              <a:t>alcohol</a:t>
            </a:r>
            <a:r>
              <a:rPr lang="it-IT" sz="2000" dirty="0"/>
              <a:t> </a:t>
            </a:r>
            <a:r>
              <a:rPr lang="it-IT" sz="2000" dirty="0" err="1"/>
              <a:t>intake</a:t>
            </a:r>
            <a:r>
              <a:rPr lang="it-IT" sz="2000" dirty="0"/>
              <a:t>, and </a:t>
            </a:r>
            <a:r>
              <a:rPr lang="it-IT" sz="2000" dirty="0" err="1"/>
              <a:t>heavy</a:t>
            </a:r>
            <a:r>
              <a:rPr lang="it-IT" sz="2000" dirty="0"/>
              <a:t> </a:t>
            </a:r>
            <a:r>
              <a:rPr lang="it-IT" sz="2000" dirty="0" err="1"/>
              <a:t>cigarette</a:t>
            </a:r>
            <a:r>
              <a:rPr lang="it-IT" sz="2000" dirty="0"/>
              <a:t> smoking (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noted</a:t>
            </a:r>
            <a:r>
              <a:rPr lang="it-IT" sz="2000" dirty="0"/>
              <a:t> </a:t>
            </a:r>
            <a:r>
              <a:rPr lang="it-IT" sz="2000" dirty="0" err="1"/>
              <a:t>previously</a:t>
            </a:r>
            <a:r>
              <a:rPr lang="it-IT" sz="2000" dirty="0"/>
              <a:t>, </a:t>
            </a:r>
            <a:r>
              <a:rPr lang="it-IT" sz="2000" dirty="0" err="1"/>
              <a:t>many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same</a:t>
            </a:r>
            <a:r>
              <a:rPr lang="it-IT" sz="2000" dirty="0"/>
              <a:t> </a:t>
            </a:r>
            <a:r>
              <a:rPr lang="it-IT" sz="2000" dirty="0" err="1"/>
              <a:t>causes</a:t>
            </a:r>
            <a:r>
              <a:rPr lang="it-IT" sz="2000" dirty="0"/>
              <a:t> </a:t>
            </a:r>
            <a:r>
              <a:rPr lang="it-IT" sz="2000" dirty="0" err="1"/>
              <a:t>also</a:t>
            </a:r>
            <a:r>
              <a:rPr lang="it-IT" sz="2000" dirty="0"/>
              <a:t> are </a:t>
            </a:r>
            <a:r>
              <a:rPr lang="it-IT" sz="2000" dirty="0" err="1"/>
              <a:t>involved</a:t>
            </a:r>
            <a:r>
              <a:rPr lang="it-IT" sz="2000" dirty="0"/>
              <a:t> in the </a:t>
            </a:r>
            <a:r>
              <a:rPr lang="it-IT" sz="2000" dirty="0" err="1"/>
              <a:t>pathogenesis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congenital</a:t>
            </a:r>
            <a:r>
              <a:rPr lang="it-IT" sz="2000" dirty="0"/>
              <a:t> </a:t>
            </a:r>
            <a:r>
              <a:rPr lang="it-IT" sz="2000" dirty="0" err="1"/>
              <a:t>anomalies</a:t>
            </a:r>
            <a:r>
              <a:rPr lang="it-IT" sz="2000" dirty="0"/>
              <a:t>). </a:t>
            </a:r>
            <a:r>
              <a:rPr lang="it-IT" sz="2000" dirty="0" err="1"/>
              <a:t>Drugs</a:t>
            </a:r>
            <a:r>
              <a:rPr lang="it-IT" sz="2000" dirty="0"/>
              <a:t> </a:t>
            </a:r>
            <a:r>
              <a:rPr lang="it-IT" sz="2000" dirty="0" err="1"/>
              <a:t>causing</a:t>
            </a:r>
            <a:r>
              <a:rPr lang="it-IT" sz="2000" dirty="0"/>
              <a:t> </a:t>
            </a:r>
            <a:r>
              <a:rPr lang="it-IT" sz="2000" dirty="0" err="1"/>
              <a:t>fetal</a:t>
            </a:r>
            <a:r>
              <a:rPr lang="it-IT" sz="2000" dirty="0"/>
              <a:t> </a:t>
            </a:r>
            <a:r>
              <a:rPr lang="it-IT" sz="2000" dirty="0" err="1"/>
              <a:t>growth</a:t>
            </a:r>
            <a:r>
              <a:rPr lang="it-IT" sz="2000" dirty="0"/>
              <a:t> </a:t>
            </a:r>
            <a:r>
              <a:rPr lang="it-IT" sz="2000" dirty="0" err="1"/>
              <a:t>restriction</a:t>
            </a:r>
            <a:r>
              <a:rPr lang="it-IT" sz="2000" dirty="0"/>
              <a:t> in </a:t>
            </a:r>
            <a:r>
              <a:rPr lang="it-IT" sz="2000" dirty="0" err="1"/>
              <a:t>similar</a:t>
            </a:r>
            <a:r>
              <a:rPr lang="it-IT" sz="2000" dirty="0"/>
              <a:t> fashion include </a:t>
            </a:r>
            <a:r>
              <a:rPr lang="it-IT" sz="2000" dirty="0" err="1"/>
              <a:t>teratogens</a:t>
            </a:r>
            <a:r>
              <a:rPr lang="it-IT" sz="2000" dirty="0"/>
              <a:t>,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the </a:t>
            </a:r>
            <a:r>
              <a:rPr lang="it-IT" sz="2000" dirty="0" err="1"/>
              <a:t>commonly</a:t>
            </a:r>
            <a:r>
              <a:rPr lang="it-IT" sz="2000" dirty="0"/>
              <a:t> </a:t>
            </a:r>
            <a:r>
              <a:rPr lang="it-IT" sz="2000" dirty="0" err="1"/>
              <a:t>administered</a:t>
            </a:r>
            <a:r>
              <a:rPr lang="it-IT" sz="2000" dirty="0"/>
              <a:t> </a:t>
            </a:r>
            <a:r>
              <a:rPr lang="it-IT" sz="2000" dirty="0" err="1"/>
              <a:t>anti-convulsant</a:t>
            </a:r>
            <a:r>
              <a:rPr lang="it-IT" sz="2000" dirty="0"/>
              <a:t> </a:t>
            </a:r>
            <a:r>
              <a:rPr lang="it-IT" sz="2000" dirty="0" err="1"/>
              <a:t>phenytoin</a:t>
            </a:r>
            <a:r>
              <a:rPr lang="it-IT" sz="2000" dirty="0"/>
              <a:t> (</a:t>
            </a:r>
            <a:r>
              <a:rPr lang="it-IT" sz="2000" dirty="0" err="1"/>
              <a:t>Dilantin</a:t>
            </a:r>
            <a:r>
              <a:rPr lang="it-IT" sz="2000" dirty="0"/>
              <a:t>),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well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nonteratogenic</a:t>
            </a:r>
            <a:r>
              <a:rPr lang="it-IT" sz="2000" dirty="0"/>
              <a:t> </a:t>
            </a:r>
            <a:r>
              <a:rPr lang="it-IT" sz="2000" dirty="0" err="1"/>
              <a:t>agents</a:t>
            </a:r>
            <a:r>
              <a:rPr lang="it-IT" sz="2000" dirty="0"/>
              <a:t>. </a:t>
            </a:r>
            <a:r>
              <a:rPr lang="it-IT" sz="2000" dirty="0" err="1"/>
              <a:t>Maternal</a:t>
            </a:r>
            <a:r>
              <a:rPr lang="it-IT" sz="2000" dirty="0"/>
              <a:t> </a:t>
            </a:r>
            <a:r>
              <a:rPr lang="it-IT" sz="2000" dirty="0" err="1"/>
              <a:t>malnutrition</a:t>
            </a:r>
            <a:r>
              <a:rPr lang="it-IT" sz="2000" dirty="0"/>
              <a:t> (in </a:t>
            </a:r>
            <a:r>
              <a:rPr lang="it-IT" sz="2000" dirty="0" err="1"/>
              <a:t>particular</a:t>
            </a:r>
            <a:r>
              <a:rPr lang="it-IT" sz="2000" dirty="0"/>
              <a:t>, </a:t>
            </a:r>
            <a:r>
              <a:rPr lang="it-IT" sz="2000" dirty="0" err="1"/>
              <a:t>prolonged</a:t>
            </a:r>
            <a:r>
              <a:rPr lang="it-IT" sz="2000" dirty="0"/>
              <a:t> </a:t>
            </a:r>
            <a:r>
              <a:rPr lang="it-IT" sz="2000" dirty="0" err="1"/>
              <a:t>hypoglycemia</a:t>
            </a:r>
            <a:r>
              <a:rPr lang="it-IT" sz="2000" dirty="0"/>
              <a:t>)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affect</a:t>
            </a:r>
            <a:r>
              <a:rPr lang="it-IT" sz="2000" dirty="0"/>
              <a:t> </a:t>
            </a:r>
            <a:r>
              <a:rPr lang="it-IT" sz="2000" dirty="0" err="1"/>
              <a:t>fetal</a:t>
            </a:r>
            <a:r>
              <a:rPr lang="it-IT" sz="2000" dirty="0"/>
              <a:t> </a:t>
            </a:r>
            <a:r>
              <a:rPr lang="it-IT" sz="2000" dirty="0" err="1"/>
              <a:t>growth</a:t>
            </a:r>
            <a:r>
              <a:rPr lang="it-IT" dirty="0"/>
              <a:t>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7B77105-FA8B-104E-8C52-F9B0CDD15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6662"/>
            <a:ext cx="9144000" cy="42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816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10-17 alle 01.44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704849"/>
            <a:ext cx="7416800" cy="5448301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04933" y="335845"/>
            <a:ext cx="8334133" cy="63709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 err="1"/>
              <a:t>Pathogenesis</a:t>
            </a:r>
            <a:endParaRPr lang="it-IT" sz="2400" b="1" dirty="0"/>
          </a:p>
          <a:p>
            <a:endParaRPr lang="it-IT" sz="2400" dirty="0"/>
          </a:p>
          <a:p>
            <a:r>
              <a:rPr lang="it-IT" sz="2400" dirty="0"/>
              <a:t>RDS </a:t>
            </a:r>
            <a:r>
              <a:rPr lang="it-IT" sz="2400" dirty="0" err="1"/>
              <a:t>occurs</a:t>
            </a:r>
            <a:r>
              <a:rPr lang="it-IT" sz="2400" dirty="0"/>
              <a:t> in </a:t>
            </a:r>
            <a:r>
              <a:rPr lang="it-IT" sz="2400" dirty="0" err="1"/>
              <a:t>about</a:t>
            </a:r>
            <a:r>
              <a:rPr lang="it-IT" sz="2400" dirty="0"/>
              <a:t> 60%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infants</a:t>
            </a:r>
            <a:r>
              <a:rPr lang="it-IT" sz="2400" dirty="0"/>
              <a:t> </a:t>
            </a:r>
            <a:r>
              <a:rPr lang="it-IT" sz="2400" dirty="0" err="1"/>
              <a:t>born</a:t>
            </a:r>
            <a:r>
              <a:rPr lang="it-IT" sz="2400" dirty="0"/>
              <a:t> at </a:t>
            </a:r>
            <a:r>
              <a:rPr lang="it-IT" sz="2400" dirty="0" err="1"/>
              <a:t>less</a:t>
            </a:r>
            <a:r>
              <a:rPr lang="it-IT" sz="2400" dirty="0"/>
              <a:t> </a:t>
            </a:r>
            <a:r>
              <a:rPr lang="it-IT" sz="2400" dirty="0" err="1"/>
              <a:t>than</a:t>
            </a:r>
            <a:r>
              <a:rPr lang="it-IT" sz="2400" dirty="0"/>
              <a:t> 28 </a:t>
            </a:r>
            <a:r>
              <a:rPr lang="it-IT" sz="2400" dirty="0" err="1"/>
              <a:t>weeks</a:t>
            </a:r>
            <a:r>
              <a:rPr lang="it-IT" sz="2400" dirty="0"/>
              <a:t>’ </a:t>
            </a:r>
            <a:r>
              <a:rPr lang="it-IT" sz="2400" dirty="0" err="1"/>
              <a:t>gestation</a:t>
            </a:r>
            <a:r>
              <a:rPr lang="it-IT" sz="2400" dirty="0"/>
              <a:t>, 30%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those</a:t>
            </a:r>
            <a:r>
              <a:rPr lang="it-IT" sz="2400" dirty="0"/>
              <a:t> </a:t>
            </a:r>
            <a:r>
              <a:rPr lang="it-IT" sz="2400" dirty="0" err="1"/>
              <a:t>born</a:t>
            </a:r>
            <a:r>
              <a:rPr lang="it-IT" sz="2400" dirty="0"/>
              <a:t> </a:t>
            </a:r>
            <a:r>
              <a:rPr lang="it-IT" sz="2400" dirty="0" err="1"/>
              <a:t>between</a:t>
            </a:r>
            <a:r>
              <a:rPr lang="it-IT" sz="2400" dirty="0"/>
              <a:t> 28 </a:t>
            </a:r>
            <a:r>
              <a:rPr lang="it-IT" sz="2400" dirty="0" err="1"/>
              <a:t>to</a:t>
            </a:r>
            <a:r>
              <a:rPr lang="it-IT" sz="2400" dirty="0"/>
              <a:t> 34 </a:t>
            </a:r>
            <a:r>
              <a:rPr lang="it-IT" sz="2400" dirty="0" err="1"/>
              <a:t>weeks</a:t>
            </a:r>
            <a:r>
              <a:rPr lang="it-IT" sz="2400" dirty="0"/>
              <a:t>’ </a:t>
            </a:r>
            <a:r>
              <a:rPr lang="it-IT" sz="2400" dirty="0" err="1"/>
              <a:t>gestation</a:t>
            </a:r>
            <a:r>
              <a:rPr lang="it-IT" sz="2400" dirty="0"/>
              <a:t>, and </a:t>
            </a:r>
            <a:r>
              <a:rPr lang="it-IT" sz="2400" dirty="0" err="1"/>
              <a:t>less</a:t>
            </a:r>
            <a:r>
              <a:rPr lang="it-IT" sz="2400" dirty="0"/>
              <a:t> </a:t>
            </a:r>
            <a:r>
              <a:rPr lang="it-IT" sz="2400" dirty="0" err="1"/>
              <a:t>than</a:t>
            </a:r>
            <a:r>
              <a:rPr lang="it-IT" sz="2400" dirty="0"/>
              <a:t> 5%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those</a:t>
            </a:r>
            <a:r>
              <a:rPr lang="it-IT" sz="2400" dirty="0"/>
              <a:t> </a:t>
            </a:r>
            <a:r>
              <a:rPr lang="it-IT" sz="2400" dirty="0" err="1"/>
              <a:t>born</a:t>
            </a:r>
            <a:r>
              <a:rPr lang="it-IT" sz="2400" dirty="0"/>
              <a:t> </a:t>
            </a:r>
            <a:r>
              <a:rPr lang="it-IT" sz="2400" dirty="0" err="1"/>
              <a:t>after</a:t>
            </a:r>
            <a:r>
              <a:rPr lang="it-IT" sz="2400" dirty="0"/>
              <a:t> 34 </a:t>
            </a:r>
            <a:r>
              <a:rPr lang="it-IT" sz="2400" dirty="0" err="1"/>
              <a:t>weeks</a:t>
            </a:r>
            <a:r>
              <a:rPr lang="it-IT" sz="2400" dirty="0"/>
              <a:t>’ </a:t>
            </a:r>
            <a:r>
              <a:rPr lang="it-IT" sz="2400" dirty="0" err="1"/>
              <a:t>gestation</a:t>
            </a:r>
            <a:r>
              <a:rPr lang="it-IT" sz="2400" dirty="0"/>
              <a:t>. </a:t>
            </a:r>
            <a:r>
              <a:rPr lang="it-IT" sz="2400" dirty="0" err="1"/>
              <a:t>There</a:t>
            </a:r>
            <a:r>
              <a:rPr lang="it-IT" sz="2400" dirty="0"/>
              <a:t> are </a:t>
            </a:r>
            <a:r>
              <a:rPr lang="it-IT" sz="2400" dirty="0" err="1"/>
              <a:t>also</a:t>
            </a:r>
            <a:r>
              <a:rPr lang="it-IT" sz="2400" dirty="0"/>
              <a:t> strong </a:t>
            </a:r>
            <a:r>
              <a:rPr lang="it-IT" sz="2400" dirty="0" err="1"/>
              <a:t>though</a:t>
            </a:r>
            <a:r>
              <a:rPr lang="it-IT" sz="2400" dirty="0"/>
              <a:t>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invariable</a:t>
            </a:r>
            <a:r>
              <a:rPr lang="it-IT" sz="2400" dirty="0"/>
              <a:t> </a:t>
            </a:r>
            <a:r>
              <a:rPr lang="it-IT" sz="2400" dirty="0" err="1"/>
              <a:t>associations</a:t>
            </a:r>
            <a:r>
              <a:rPr lang="it-IT" sz="2400" dirty="0"/>
              <a:t> </a:t>
            </a:r>
            <a:r>
              <a:rPr lang="it-IT" sz="2400" dirty="0" err="1"/>
              <a:t>with</a:t>
            </a:r>
            <a:r>
              <a:rPr lang="it-IT" sz="2400" dirty="0"/>
              <a:t> male gender, </a:t>
            </a:r>
            <a:r>
              <a:rPr lang="it-IT" sz="2400" dirty="0" err="1"/>
              <a:t>maternal</a:t>
            </a:r>
            <a:r>
              <a:rPr lang="it-IT" sz="2400" dirty="0"/>
              <a:t> </a:t>
            </a:r>
            <a:r>
              <a:rPr lang="it-IT" sz="2400" dirty="0" err="1"/>
              <a:t>diabetes</a:t>
            </a:r>
            <a:r>
              <a:rPr lang="it-IT" sz="2400" dirty="0"/>
              <a:t>, and delivery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cesarean</a:t>
            </a:r>
            <a:r>
              <a:rPr lang="it-IT" sz="2400" dirty="0"/>
              <a:t> </a:t>
            </a:r>
            <a:r>
              <a:rPr lang="it-IT" sz="2400" dirty="0" err="1"/>
              <a:t>section</a:t>
            </a:r>
            <a:r>
              <a:rPr lang="it-IT" sz="2400" dirty="0"/>
              <a:t>.</a:t>
            </a:r>
          </a:p>
          <a:p>
            <a:endParaRPr lang="it-IT" sz="2400" dirty="0"/>
          </a:p>
          <a:p>
            <a:r>
              <a:rPr lang="it-IT" sz="2400" b="1" dirty="0"/>
              <a:t>The </a:t>
            </a:r>
            <a:r>
              <a:rPr lang="it-IT" sz="2400" b="1" dirty="0" err="1"/>
              <a:t>fundamental</a:t>
            </a:r>
            <a:r>
              <a:rPr lang="it-IT" sz="2400" b="1" dirty="0"/>
              <a:t> </a:t>
            </a:r>
            <a:r>
              <a:rPr lang="it-IT" sz="2400" b="1" dirty="0" err="1"/>
              <a:t>defect</a:t>
            </a:r>
            <a:r>
              <a:rPr lang="it-IT" sz="2400" b="1" dirty="0"/>
              <a:t> in RDS </a:t>
            </a:r>
            <a:r>
              <a:rPr lang="it-IT" sz="2400" b="1" dirty="0" err="1"/>
              <a:t>is</a:t>
            </a:r>
            <a:r>
              <a:rPr lang="it-IT" sz="2400" b="1" dirty="0"/>
              <a:t> the </a:t>
            </a:r>
            <a:r>
              <a:rPr lang="it-IT" sz="2400" b="1" dirty="0" err="1"/>
              <a:t>inability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the immature </a:t>
            </a:r>
            <a:r>
              <a:rPr lang="it-IT" sz="2400" b="1" dirty="0" err="1"/>
              <a:t>lung</a:t>
            </a:r>
            <a:r>
              <a:rPr lang="it-IT" sz="2400" b="1" dirty="0"/>
              <a:t> </a:t>
            </a:r>
            <a:r>
              <a:rPr lang="it-IT" sz="2400" b="1" dirty="0" err="1"/>
              <a:t>to</a:t>
            </a:r>
            <a:r>
              <a:rPr lang="it-IT" sz="2400" b="1" dirty="0"/>
              <a:t> </a:t>
            </a:r>
            <a:r>
              <a:rPr lang="it-IT" sz="2400" b="1" dirty="0" err="1"/>
              <a:t>synthesize</a:t>
            </a:r>
            <a:r>
              <a:rPr lang="it-IT" sz="2400" b="1" dirty="0"/>
              <a:t> </a:t>
            </a:r>
            <a:r>
              <a:rPr lang="it-IT" sz="2400" b="1" dirty="0" err="1"/>
              <a:t>sufficient</a:t>
            </a:r>
            <a:r>
              <a:rPr lang="it-IT" sz="2400" b="1" dirty="0"/>
              <a:t> </a:t>
            </a:r>
            <a:r>
              <a:rPr lang="it-IT" sz="2400" b="1" dirty="0" err="1"/>
              <a:t>surfactant</a:t>
            </a:r>
            <a:r>
              <a:rPr lang="it-IT" sz="2400" dirty="0"/>
              <a:t>. </a:t>
            </a:r>
            <a:r>
              <a:rPr lang="it-IT" sz="2400" dirty="0" err="1"/>
              <a:t>Surfactant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a </a:t>
            </a:r>
            <a:r>
              <a:rPr lang="it-IT" sz="2400" dirty="0" err="1"/>
              <a:t>complex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surface-active</a:t>
            </a:r>
            <a:r>
              <a:rPr lang="it-IT" sz="2400" dirty="0"/>
              <a:t> </a:t>
            </a:r>
            <a:r>
              <a:rPr lang="it-IT" sz="2400" dirty="0" err="1"/>
              <a:t>phospholipids</a:t>
            </a:r>
            <a:r>
              <a:rPr lang="it-IT" sz="2400" dirty="0"/>
              <a:t>, </a:t>
            </a:r>
            <a:r>
              <a:rPr lang="it-IT" sz="2400" dirty="0" err="1"/>
              <a:t>principally</a:t>
            </a:r>
            <a:r>
              <a:rPr lang="it-IT" sz="2400" dirty="0"/>
              <a:t> </a:t>
            </a:r>
            <a:r>
              <a:rPr lang="it-IT" sz="2400" dirty="0" err="1"/>
              <a:t>dipalmitoylphosphatidylcholine</a:t>
            </a:r>
            <a:r>
              <a:rPr lang="it-IT" sz="2400" dirty="0"/>
              <a:t> (</a:t>
            </a:r>
            <a:r>
              <a:rPr lang="it-IT" sz="2400" dirty="0" err="1"/>
              <a:t>lecithin</a:t>
            </a:r>
            <a:r>
              <a:rPr lang="it-IT" sz="2400" dirty="0"/>
              <a:t>) and at </a:t>
            </a:r>
            <a:r>
              <a:rPr lang="it-IT" sz="2400" dirty="0" err="1"/>
              <a:t>least</a:t>
            </a:r>
            <a:r>
              <a:rPr lang="it-IT" sz="2400" dirty="0"/>
              <a:t> </a:t>
            </a:r>
            <a:r>
              <a:rPr lang="it-IT" sz="2400" dirty="0" err="1"/>
              <a:t>two</a:t>
            </a:r>
            <a:r>
              <a:rPr lang="it-IT" sz="2400" dirty="0"/>
              <a:t> </a:t>
            </a:r>
            <a:r>
              <a:rPr lang="it-IT" sz="2400" dirty="0" err="1"/>
              <a:t>groups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surfactant-associated</a:t>
            </a:r>
            <a:r>
              <a:rPr lang="it-IT" sz="2400" dirty="0"/>
              <a:t> </a:t>
            </a:r>
            <a:r>
              <a:rPr lang="it-IT" sz="2400" dirty="0" err="1"/>
              <a:t>proteins</a:t>
            </a:r>
            <a:r>
              <a:rPr lang="it-IT" sz="2400" dirty="0"/>
              <a:t>. The </a:t>
            </a:r>
            <a:r>
              <a:rPr lang="it-IT" sz="2400" dirty="0" err="1"/>
              <a:t>importance</a:t>
            </a:r>
            <a:r>
              <a:rPr lang="it-IT" sz="2400" dirty="0"/>
              <a:t> of </a:t>
            </a:r>
            <a:r>
              <a:rPr lang="it-IT" sz="2400" dirty="0" err="1"/>
              <a:t>surfactant-associated</a:t>
            </a:r>
            <a:r>
              <a:rPr lang="it-IT" sz="2400" dirty="0"/>
              <a:t> </a:t>
            </a:r>
            <a:r>
              <a:rPr lang="it-IT" sz="2400" dirty="0" err="1"/>
              <a:t>proteins</a:t>
            </a:r>
            <a:r>
              <a:rPr lang="it-IT" sz="2400" dirty="0"/>
              <a:t> in </a:t>
            </a:r>
            <a:r>
              <a:rPr lang="it-IT" sz="2400" dirty="0" err="1"/>
              <a:t>normal</a:t>
            </a:r>
            <a:r>
              <a:rPr lang="it-IT" sz="2400" dirty="0"/>
              <a:t> </a:t>
            </a:r>
            <a:r>
              <a:rPr lang="it-IT" sz="2400" dirty="0" err="1"/>
              <a:t>lung</a:t>
            </a:r>
            <a:r>
              <a:rPr lang="it-IT" sz="2400" dirty="0"/>
              <a:t> </a:t>
            </a:r>
            <a:r>
              <a:rPr lang="it-IT" sz="2400" dirty="0" err="1"/>
              <a:t>function</a:t>
            </a:r>
            <a:r>
              <a:rPr lang="it-IT" sz="2400" dirty="0"/>
              <a:t> can be </a:t>
            </a:r>
            <a:r>
              <a:rPr lang="it-IT" sz="2400" dirty="0" err="1"/>
              <a:t>gauged</a:t>
            </a:r>
            <a:r>
              <a:rPr lang="it-IT" sz="2400" dirty="0"/>
              <a:t> by the </a:t>
            </a:r>
            <a:r>
              <a:rPr lang="it-IT" sz="2400" dirty="0" err="1"/>
              <a:t>occurrence</a:t>
            </a:r>
            <a:r>
              <a:rPr lang="it-IT" sz="2400" dirty="0"/>
              <a:t> of severe </a:t>
            </a:r>
            <a:r>
              <a:rPr lang="it-IT" sz="2400" dirty="0" err="1"/>
              <a:t>respiratory</a:t>
            </a:r>
            <a:r>
              <a:rPr lang="it-IT" sz="2400" dirty="0"/>
              <a:t> </a:t>
            </a:r>
            <a:r>
              <a:rPr lang="it-IT" sz="2400" dirty="0" err="1"/>
              <a:t>failure</a:t>
            </a:r>
            <a:r>
              <a:rPr lang="it-IT" sz="2400" dirty="0"/>
              <a:t> in </a:t>
            </a:r>
            <a:r>
              <a:rPr lang="it-IT" sz="2400" dirty="0" err="1"/>
              <a:t>neonates</a:t>
            </a:r>
            <a:r>
              <a:rPr lang="it-IT" sz="2400" dirty="0"/>
              <a:t> with </a:t>
            </a:r>
            <a:r>
              <a:rPr lang="it-IT" sz="2400" dirty="0" err="1"/>
              <a:t>congenital</a:t>
            </a:r>
            <a:r>
              <a:rPr lang="it-IT" sz="2400" dirty="0"/>
              <a:t> </a:t>
            </a:r>
            <a:r>
              <a:rPr lang="it-IT" sz="2400" dirty="0" err="1"/>
              <a:t>deficiency</a:t>
            </a:r>
            <a:r>
              <a:rPr lang="it-IT" sz="2400" dirty="0"/>
              <a:t> of </a:t>
            </a:r>
            <a:r>
              <a:rPr lang="it-IT" sz="2400" dirty="0" err="1"/>
              <a:t>surfactant</a:t>
            </a:r>
            <a:r>
              <a:rPr lang="it-IT" sz="2400" dirty="0"/>
              <a:t> </a:t>
            </a:r>
            <a:r>
              <a:rPr lang="it-IT" sz="2400" dirty="0" err="1"/>
              <a:t>caused</a:t>
            </a:r>
            <a:r>
              <a:rPr lang="it-IT" sz="2400" dirty="0"/>
              <a:t> by </a:t>
            </a:r>
            <a:r>
              <a:rPr lang="it-IT" sz="2400" dirty="0" err="1"/>
              <a:t>mutations</a:t>
            </a:r>
            <a:r>
              <a:rPr lang="it-IT" sz="2400" dirty="0"/>
              <a:t> in the </a:t>
            </a:r>
            <a:r>
              <a:rPr lang="it-IT" sz="2400" dirty="0" err="1"/>
              <a:t>corresponding</a:t>
            </a:r>
            <a:r>
              <a:rPr lang="it-IT" sz="2400" dirty="0"/>
              <a:t> </a:t>
            </a:r>
            <a:r>
              <a:rPr lang="it-IT" sz="2400" dirty="0" err="1"/>
              <a:t>genes</a:t>
            </a:r>
            <a:r>
              <a:rPr lang="it-IT" sz="2400" dirty="0"/>
              <a:t>.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E10E043-D908-684B-AF90-BDC518380167}"/>
              </a:ext>
            </a:extLst>
          </p:cNvPr>
          <p:cNvSpPr/>
          <p:nvPr/>
        </p:nvSpPr>
        <p:spPr>
          <a:xfrm>
            <a:off x="352927" y="669712"/>
            <a:ext cx="489284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Surfactant</a:t>
            </a:r>
            <a:r>
              <a:rPr lang="it-IT" sz="2000" b="1" dirty="0"/>
              <a:t> </a:t>
            </a:r>
            <a:r>
              <a:rPr lang="it-IT" sz="2000" b="1" dirty="0" err="1"/>
              <a:t>is</a:t>
            </a:r>
            <a:r>
              <a:rPr lang="it-IT" sz="2000" b="1" dirty="0"/>
              <a:t> </a:t>
            </a:r>
            <a:r>
              <a:rPr lang="it-IT" sz="2000" b="1" dirty="0" err="1"/>
              <a:t>synthesized</a:t>
            </a:r>
            <a:r>
              <a:rPr lang="it-IT" sz="2000" b="1" dirty="0"/>
              <a:t> by </a:t>
            </a:r>
            <a:r>
              <a:rPr lang="it-IT" sz="2000" b="1" dirty="0" err="1"/>
              <a:t>type</a:t>
            </a:r>
            <a:r>
              <a:rPr lang="it-IT" sz="2000" b="1" dirty="0"/>
              <a:t> II </a:t>
            </a:r>
            <a:r>
              <a:rPr lang="it-IT" sz="2000" b="1" dirty="0" err="1"/>
              <a:t>pneumocytes</a:t>
            </a:r>
            <a:r>
              <a:rPr lang="it-IT" sz="2000" b="1" dirty="0"/>
              <a:t> </a:t>
            </a:r>
            <a:r>
              <a:rPr lang="it-IT" sz="2000" dirty="0"/>
              <a:t>and, with the </a:t>
            </a:r>
            <a:r>
              <a:rPr lang="it-IT" sz="2000" dirty="0" err="1"/>
              <a:t>healthy</a:t>
            </a:r>
            <a:r>
              <a:rPr lang="it-IT" sz="2000" dirty="0"/>
              <a:t> </a:t>
            </a:r>
            <a:r>
              <a:rPr lang="it-IT" sz="2000" dirty="0" err="1"/>
              <a:t>newborn’s</a:t>
            </a:r>
            <a:r>
              <a:rPr lang="it-IT" sz="2000" dirty="0"/>
              <a:t> first </a:t>
            </a:r>
            <a:r>
              <a:rPr lang="it-IT" sz="2000" dirty="0" err="1"/>
              <a:t>breath</a:t>
            </a:r>
            <a:r>
              <a:rPr lang="it-IT" sz="2000" dirty="0"/>
              <a:t>, </a:t>
            </a:r>
            <a:r>
              <a:rPr lang="it-IT" sz="2000" dirty="0" err="1"/>
              <a:t>rapidly</a:t>
            </a:r>
            <a:r>
              <a:rPr lang="it-IT" sz="2000" dirty="0"/>
              <a:t> </a:t>
            </a:r>
            <a:r>
              <a:rPr lang="it-IT" sz="2000" dirty="0" err="1"/>
              <a:t>coats</a:t>
            </a:r>
            <a:r>
              <a:rPr lang="it-IT" sz="2000" dirty="0"/>
              <a:t> the </a:t>
            </a:r>
            <a:r>
              <a:rPr lang="it-IT" sz="2000" dirty="0" err="1"/>
              <a:t>surface</a:t>
            </a:r>
            <a:r>
              <a:rPr lang="it-IT" sz="2000" dirty="0"/>
              <a:t> of alveoli, </a:t>
            </a:r>
            <a:r>
              <a:rPr lang="it-IT" sz="2000" dirty="0" err="1"/>
              <a:t>reducing</a:t>
            </a:r>
            <a:r>
              <a:rPr lang="it-IT" sz="2000" dirty="0"/>
              <a:t> </a:t>
            </a:r>
            <a:r>
              <a:rPr lang="it-IT" sz="2000" dirty="0" err="1"/>
              <a:t>surface</a:t>
            </a:r>
            <a:r>
              <a:rPr lang="it-IT" sz="2000" dirty="0"/>
              <a:t> </a:t>
            </a:r>
            <a:r>
              <a:rPr lang="it-IT" sz="2000" dirty="0" err="1"/>
              <a:t>tension</a:t>
            </a:r>
            <a:r>
              <a:rPr lang="it-IT" sz="2000" dirty="0"/>
              <a:t> and </a:t>
            </a:r>
            <a:r>
              <a:rPr lang="it-IT" sz="2000" dirty="0" err="1"/>
              <a:t>thus</a:t>
            </a:r>
            <a:r>
              <a:rPr lang="it-IT" sz="2000" dirty="0"/>
              <a:t> </a:t>
            </a:r>
            <a:r>
              <a:rPr lang="it-IT" sz="2000" dirty="0" err="1"/>
              <a:t>decreasing</a:t>
            </a:r>
            <a:r>
              <a:rPr lang="it-IT" sz="2000" dirty="0"/>
              <a:t> the pressure </a:t>
            </a:r>
            <a:r>
              <a:rPr lang="it-IT" sz="2000" dirty="0" err="1"/>
              <a:t>required</a:t>
            </a:r>
            <a:r>
              <a:rPr lang="it-IT" sz="2000" dirty="0"/>
              <a:t> to </a:t>
            </a:r>
            <a:r>
              <a:rPr lang="it-IT" sz="2000" dirty="0" err="1"/>
              <a:t>keep</a:t>
            </a:r>
            <a:r>
              <a:rPr lang="it-IT" sz="2000" dirty="0"/>
              <a:t> the alveoli open. In a </a:t>
            </a:r>
            <a:r>
              <a:rPr lang="it-IT" sz="2000" dirty="0" err="1"/>
              <a:t>lung</a:t>
            </a:r>
            <a:r>
              <a:rPr lang="it-IT" sz="2000" dirty="0"/>
              <a:t> </a:t>
            </a:r>
            <a:r>
              <a:rPr lang="it-IT" sz="2000" dirty="0" err="1"/>
              <a:t>deficient</a:t>
            </a:r>
            <a:r>
              <a:rPr lang="it-IT" sz="2000" dirty="0"/>
              <a:t> in </a:t>
            </a:r>
            <a:r>
              <a:rPr lang="it-IT" sz="2000" dirty="0" err="1"/>
              <a:t>surfactant</a:t>
            </a:r>
            <a:r>
              <a:rPr lang="it-IT" sz="2000" dirty="0"/>
              <a:t>, alveoli </a:t>
            </a:r>
            <a:r>
              <a:rPr lang="it-IT" sz="2000" dirty="0" err="1"/>
              <a:t>tend</a:t>
            </a:r>
            <a:r>
              <a:rPr lang="it-IT" sz="2000" dirty="0"/>
              <a:t> to </a:t>
            </a:r>
            <a:r>
              <a:rPr lang="it-IT" sz="2000" dirty="0" err="1"/>
              <a:t>collapse</a:t>
            </a:r>
            <a:r>
              <a:rPr lang="it-IT" sz="2000" dirty="0"/>
              <a:t>, and a </a:t>
            </a:r>
            <a:r>
              <a:rPr lang="it-IT" sz="2000" dirty="0" err="1"/>
              <a:t>relatively</a:t>
            </a:r>
            <a:r>
              <a:rPr lang="it-IT" sz="2000" dirty="0"/>
              <a:t> </a:t>
            </a:r>
            <a:r>
              <a:rPr lang="it-IT" sz="2000" dirty="0" err="1"/>
              <a:t>greater</a:t>
            </a:r>
            <a:r>
              <a:rPr lang="it-IT" sz="2000" dirty="0"/>
              <a:t> </a:t>
            </a:r>
            <a:r>
              <a:rPr lang="it-IT" sz="2000" dirty="0" err="1"/>
              <a:t>inspiratory</a:t>
            </a:r>
            <a:r>
              <a:rPr lang="it-IT" sz="2000" dirty="0"/>
              <a:t> </a:t>
            </a:r>
            <a:r>
              <a:rPr lang="it-IT" sz="2000" dirty="0" err="1"/>
              <a:t>effort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required</a:t>
            </a:r>
            <a:r>
              <a:rPr lang="it-IT" sz="2000" dirty="0"/>
              <a:t> with </a:t>
            </a:r>
            <a:r>
              <a:rPr lang="it-IT" sz="2000" dirty="0" err="1"/>
              <a:t>each</a:t>
            </a:r>
            <a:r>
              <a:rPr lang="it-IT" sz="2000" dirty="0"/>
              <a:t> </a:t>
            </a:r>
            <a:r>
              <a:rPr lang="it-IT" sz="2000" dirty="0" err="1"/>
              <a:t>breath</a:t>
            </a:r>
            <a:r>
              <a:rPr lang="it-IT" sz="2000" dirty="0"/>
              <a:t> to open the alveoli.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F4675FC-4D1B-084D-9B87-FE437951B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881" y="544146"/>
            <a:ext cx="3325316" cy="311345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65BEA44-9DE5-0444-B63E-01401340F15B}"/>
              </a:ext>
            </a:extLst>
          </p:cNvPr>
          <p:cNvSpPr/>
          <p:nvPr/>
        </p:nvSpPr>
        <p:spPr>
          <a:xfrm>
            <a:off x="352927" y="4103638"/>
            <a:ext cx="82194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infant</a:t>
            </a:r>
            <a:r>
              <a:rPr lang="it-IT" sz="2400" dirty="0"/>
              <a:t> </a:t>
            </a:r>
            <a:r>
              <a:rPr lang="it-IT" sz="2400" dirty="0" err="1"/>
              <a:t>rapidly</a:t>
            </a:r>
            <a:r>
              <a:rPr lang="it-IT" sz="2400" dirty="0"/>
              <a:t> </a:t>
            </a:r>
            <a:r>
              <a:rPr lang="it-IT" sz="2400" dirty="0" err="1"/>
              <a:t>tires</a:t>
            </a:r>
            <a:r>
              <a:rPr lang="it-IT" sz="2400" dirty="0"/>
              <a:t> from </a:t>
            </a:r>
            <a:r>
              <a:rPr lang="it-IT" sz="2400" dirty="0" err="1"/>
              <a:t>breathing</a:t>
            </a:r>
            <a:r>
              <a:rPr lang="it-IT" sz="2400" dirty="0"/>
              <a:t> and </a:t>
            </a:r>
            <a:r>
              <a:rPr lang="it-IT" sz="2400" dirty="0" err="1"/>
              <a:t>generalized</a:t>
            </a:r>
            <a:r>
              <a:rPr lang="it-IT" sz="2400" dirty="0"/>
              <a:t> </a:t>
            </a:r>
            <a:r>
              <a:rPr lang="it-IT" sz="2400" dirty="0" err="1"/>
              <a:t>atelectasis</a:t>
            </a:r>
            <a:r>
              <a:rPr lang="it-IT" sz="2400" dirty="0"/>
              <a:t> sets in. The </a:t>
            </a:r>
            <a:r>
              <a:rPr lang="it-IT" sz="2400" dirty="0" err="1"/>
              <a:t>resulting</a:t>
            </a:r>
            <a:r>
              <a:rPr lang="it-IT" sz="2400" dirty="0"/>
              <a:t> </a:t>
            </a:r>
            <a:r>
              <a:rPr lang="it-IT" sz="2400" dirty="0" err="1"/>
              <a:t>hypoxia</a:t>
            </a:r>
            <a:r>
              <a:rPr lang="it-IT" sz="2400" dirty="0"/>
              <a:t> sets </a:t>
            </a:r>
            <a:r>
              <a:rPr lang="it-IT" sz="2400" dirty="0" err="1"/>
              <a:t>into</a:t>
            </a:r>
            <a:r>
              <a:rPr lang="it-IT" sz="2400" dirty="0"/>
              <a:t> </a:t>
            </a:r>
            <a:r>
              <a:rPr lang="it-IT" sz="2400" dirty="0" err="1"/>
              <a:t>motion</a:t>
            </a:r>
            <a:r>
              <a:rPr lang="it-IT" sz="2400" dirty="0"/>
              <a:t> a </a:t>
            </a:r>
            <a:r>
              <a:rPr lang="it-IT" sz="2400" dirty="0" err="1"/>
              <a:t>sequence</a:t>
            </a:r>
            <a:r>
              <a:rPr lang="it-IT" sz="2400" dirty="0"/>
              <a:t> of </a:t>
            </a:r>
            <a:r>
              <a:rPr lang="it-IT" sz="2400" dirty="0" err="1"/>
              <a:t>events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leads</a:t>
            </a:r>
            <a:r>
              <a:rPr lang="it-IT" sz="2400" dirty="0"/>
              <a:t> to </a:t>
            </a:r>
            <a:r>
              <a:rPr lang="it-IT" sz="2400" dirty="0" err="1"/>
              <a:t>epithelial</a:t>
            </a:r>
            <a:r>
              <a:rPr lang="it-IT" sz="2400" dirty="0"/>
              <a:t> and </a:t>
            </a:r>
            <a:r>
              <a:rPr lang="it-IT" sz="2400" dirty="0" err="1"/>
              <a:t>endothelial</a:t>
            </a:r>
            <a:r>
              <a:rPr lang="it-IT" sz="2400" dirty="0"/>
              <a:t> </a:t>
            </a:r>
            <a:r>
              <a:rPr lang="it-IT" sz="2400" dirty="0" err="1"/>
              <a:t>damage</a:t>
            </a:r>
            <a:r>
              <a:rPr lang="it-IT" sz="2400" dirty="0"/>
              <a:t> and </a:t>
            </a:r>
            <a:r>
              <a:rPr lang="it-IT" sz="2400" dirty="0" err="1"/>
              <a:t>eventually</a:t>
            </a:r>
            <a:r>
              <a:rPr lang="it-IT" sz="2400" dirty="0"/>
              <a:t> to the </a:t>
            </a:r>
            <a:r>
              <a:rPr lang="it-IT" sz="2400" dirty="0" err="1"/>
              <a:t>formation</a:t>
            </a:r>
            <a:r>
              <a:rPr lang="it-IT" sz="2400" dirty="0"/>
              <a:t> of </a:t>
            </a:r>
            <a:r>
              <a:rPr lang="it-IT" sz="2400" dirty="0" err="1"/>
              <a:t>hyaline</a:t>
            </a:r>
            <a:r>
              <a:rPr lang="it-IT" sz="2400" dirty="0"/>
              <a:t> </a:t>
            </a:r>
            <a:r>
              <a:rPr lang="it-IT" sz="2400" dirty="0" err="1"/>
              <a:t>membranes</a:t>
            </a:r>
            <a:r>
              <a:rPr lang="it-IT" sz="2400" dirty="0"/>
              <a:t>.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classical</a:t>
            </a:r>
            <a:r>
              <a:rPr lang="it-IT" sz="2400" dirty="0"/>
              <a:t> </a:t>
            </a:r>
            <a:r>
              <a:rPr lang="it-IT" sz="2400" dirty="0" err="1"/>
              <a:t>picture</a:t>
            </a:r>
            <a:r>
              <a:rPr lang="it-IT" sz="2400" dirty="0"/>
              <a:t> of </a:t>
            </a:r>
            <a:r>
              <a:rPr lang="it-IT" sz="2400" dirty="0" err="1"/>
              <a:t>surfactant</a:t>
            </a:r>
            <a:r>
              <a:rPr lang="it-IT" sz="2400" dirty="0"/>
              <a:t> </a:t>
            </a:r>
            <a:r>
              <a:rPr lang="it-IT" sz="2400" dirty="0" err="1"/>
              <a:t>deficiency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greatly</a:t>
            </a:r>
            <a:r>
              <a:rPr lang="it-IT" sz="2400" dirty="0"/>
              <a:t> </a:t>
            </a:r>
            <a:r>
              <a:rPr lang="it-IT" sz="2400" dirty="0" err="1"/>
              <a:t>modified</a:t>
            </a:r>
            <a:r>
              <a:rPr lang="it-IT" sz="2400" dirty="0"/>
              <a:t> by </a:t>
            </a:r>
            <a:r>
              <a:rPr lang="it-IT" sz="2400" dirty="0" err="1"/>
              <a:t>surfactant</a:t>
            </a:r>
            <a:r>
              <a:rPr lang="it-IT" sz="2400" dirty="0"/>
              <a:t> treatment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45773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4 alle 13.27.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912" y="0"/>
            <a:ext cx="5464175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25824" y="1074509"/>
            <a:ext cx="8292352" cy="47089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b="1" dirty="0"/>
              <a:t>The </a:t>
            </a:r>
            <a:r>
              <a:rPr lang="it-IT" sz="2000" b="1" dirty="0" err="1"/>
              <a:t>lungs</a:t>
            </a:r>
            <a:r>
              <a:rPr lang="it-IT" sz="2000" b="1" dirty="0"/>
              <a:t> in </a:t>
            </a:r>
            <a:r>
              <a:rPr lang="it-IT" sz="2000" b="1" dirty="0" err="1"/>
              <a:t>infants</a:t>
            </a:r>
            <a:r>
              <a:rPr lang="it-IT" sz="2000" b="1" dirty="0"/>
              <a:t> </a:t>
            </a:r>
            <a:r>
              <a:rPr lang="it-IT" sz="2000" b="1" dirty="0" err="1"/>
              <a:t>with</a:t>
            </a:r>
            <a:r>
              <a:rPr lang="it-IT" sz="2000" b="1" dirty="0"/>
              <a:t> RDS are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normal</a:t>
            </a:r>
            <a:r>
              <a:rPr lang="it-IT" sz="2000" b="1" dirty="0"/>
              <a:t> </a:t>
            </a:r>
            <a:r>
              <a:rPr lang="it-IT" sz="2000" b="1" dirty="0" err="1"/>
              <a:t>size</a:t>
            </a:r>
            <a:r>
              <a:rPr lang="it-IT" sz="2000" b="1" dirty="0"/>
              <a:t> </a:t>
            </a:r>
            <a:r>
              <a:rPr lang="it-IT" sz="2000" b="1" dirty="0" err="1"/>
              <a:t>but</a:t>
            </a:r>
            <a:r>
              <a:rPr lang="it-IT" sz="2000" b="1" dirty="0"/>
              <a:t> are </a:t>
            </a:r>
            <a:r>
              <a:rPr lang="it-IT" sz="2000" b="1" dirty="0" err="1"/>
              <a:t>heavy</a:t>
            </a:r>
            <a:r>
              <a:rPr lang="it-IT" sz="2000" b="1" dirty="0"/>
              <a:t> and </a:t>
            </a:r>
            <a:r>
              <a:rPr lang="it-IT" sz="2000" b="1" dirty="0" err="1"/>
              <a:t>relatively</a:t>
            </a:r>
            <a:r>
              <a:rPr lang="it-IT" sz="2000" b="1" dirty="0"/>
              <a:t> airless</a:t>
            </a:r>
            <a:r>
              <a:rPr lang="it-IT" sz="2000" dirty="0"/>
              <a:t>. </a:t>
            </a:r>
            <a:r>
              <a:rPr lang="it-IT" sz="2000" dirty="0" err="1"/>
              <a:t>They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a </a:t>
            </a:r>
            <a:r>
              <a:rPr lang="it-IT" sz="2000" dirty="0" err="1"/>
              <a:t>mottled</a:t>
            </a:r>
            <a:r>
              <a:rPr lang="it-IT" sz="2000" dirty="0"/>
              <a:t> </a:t>
            </a:r>
            <a:r>
              <a:rPr lang="it-IT" sz="2000" dirty="0" err="1"/>
              <a:t>purple</a:t>
            </a:r>
            <a:r>
              <a:rPr lang="it-IT" sz="2000" dirty="0"/>
              <a:t> color, and on </a:t>
            </a:r>
            <a:r>
              <a:rPr lang="it-IT" sz="2000" dirty="0" err="1"/>
              <a:t>microscopic</a:t>
            </a:r>
            <a:r>
              <a:rPr lang="it-IT" sz="2000" dirty="0"/>
              <a:t> </a:t>
            </a:r>
            <a:r>
              <a:rPr lang="it-IT" sz="2000" dirty="0" err="1"/>
              <a:t>examination</a:t>
            </a:r>
            <a:r>
              <a:rPr lang="it-IT" sz="2000" dirty="0"/>
              <a:t> the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appears</a:t>
            </a:r>
            <a:r>
              <a:rPr lang="it-IT" sz="2000" dirty="0"/>
              <a:t> </a:t>
            </a:r>
            <a:r>
              <a:rPr lang="it-IT" sz="2000" dirty="0" err="1"/>
              <a:t>solid</a:t>
            </a:r>
            <a:r>
              <a:rPr lang="it-IT" sz="2000" dirty="0"/>
              <a:t>,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poorly</a:t>
            </a:r>
            <a:r>
              <a:rPr lang="it-IT" sz="2000" dirty="0"/>
              <a:t> </a:t>
            </a:r>
            <a:r>
              <a:rPr lang="it-IT" sz="2000" dirty="0" err="1"/>
              <a:t>developed</a:t>
            </a:r>
            <a:r>
              <a:rPr lang="it-IT" sz="2000" dirty="0"/>
              <a:t>, </a:t>
            </a:r>
            <a:r>
              <a:rPr lang="it-IT" sz="2000" dirty="0" err="1"/>
              <a:t>generally</a:t>
            </a:r>
            <a:r>
              <a:rPr lang="it-IT" sz="2000" dirty="0"/>
              <a:t> </a:t>
            </a:r>
            <a:r>
              <a:rPr lang="it-IT" sz="2000" dirty="0" err="1"/>
              <a:t>collapsed</a:t>
            </a:r>
            <a:r>
              <a:rPr lang="it-IT" sz="2000" dirty="0"/>
              <a:t> (</a:t>
            </a:r>
            <a:r>
              <a:rPr lang="it-IT" sz="2000" dirty="0" err="1"/>
              <a:t>atelectatic</a:t>
            </a:r>
            <a:r>
              <a:rPr lang="it-IT" sz="2000" dirty="0"/>
              <a:t>) alveoli. </a:t>
            </a:r>
            <a:r>
              <a:rPr lang="it-IT" sz="2000" dirty="0" err="1"/>
              <a:t>If</a:t>
            </a:r>
            <a:r>
              <a:rPr lang="it-IT" sz="2000" dirty="0"/>
              <a:t> the </a:t>
            </a:r>
            <a:r>
              <a:rPr lang="it-IT" sz="2000" dirty="0" err="1"/>
              <a:t>infant</a:t>
            </a:r>
            <a:r>
              <a:rPr lang="it-IT" sz="2000" dirty="0"/>
              <a:t> </a:t>
            </a:r>
            <a:r>
              <a:rPr lang="it-IT" sz="2000" dirty="0" err="1"/>
              <a:t>dies</a:t>
            </a:r>
            <a:r>
              <a:rPr lang="it-IT" sz="2000" dirty="0"/>
              <a:t> </a:t>
            </a:r>
            <a:r>
              <a:rPr lang="it-IT" sz="2000" dirty="0" err="1"/>
              <a:t>within</a:t>
            </a:r>
            <a:r>
              <a:rPr lang="it-IT" sz="2000" dirty="0"/>
              <a:t> the first </a:t>
            </a:r>
            <a:r>
              <a:rPr lang="it-IT" sz="2000" dirty="0" err="1"/>
              <a:t>several</a:t>
            </a:r>
            <a:r>
              <a:rPr lang="it-IT" sz="2000" dirty="0"/>
              <a:t> </a:t>
            </a:r>
            <a:r>
              <a:rPr lang="it-IT" sz="2000" dirty="0" err="1"/>
              <a:t>hours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life,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necrotic</a:t>
            </a:r>
            <a:r>
              <a:rPr lang="it-IT" sz="2000" dirty="0"/>
              <a:t> </a:t>
            </a:r>
            <a:r>
              <a:rPr lang="it-IT" sz="2000" dirty="0" err="1"/>
              <a:t>cellular</a:t>
            </a:r>
            <a:r>
              <a:rPr lang="it-IT" sz="2000" dirty="0"/>
              <a:t> </a:t>
            </a:r>
            <a:r>
              <a:rPr lang="it-IT" sz="2000" dirty="0" err="1"/>
              <a:t>debris</a:t>
            </a:r>
            <a:r>
              <a:rPr lang="it-IT" sz="2000" dirty="0"/>
              <a:t> </a:t>
            </a:r>
            <a:r>
              <a:rPr lang="it-IT" sz="2000" dirty="0" err="1"/>
              <a:t>will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present</a:t>
            </a:r>
            <a:r>
              <a:rPr lang="it-IT" sz="2000" dirty="0"/>
              <a:t> in the terminal </a:t>
            </a:r>
            <a:r>
              <a:rPr lang="it-IT" sz="2000" dirty="0" err="1"/>
              <a:t>bronchioles</a:t>
            </a:r>
            <a:r>
              <a:rPr lang="it-IT" sz="2000" dirty="0"/>
              <a:t> and </a:t>
            </a:r>
            <a:r>
              <a:rPr lang="it-IT" sz="2000" dirty="0" err="1"/>
              <a:t>alveolar</a:t>
            </a:r>
            <a:r>
              <a:rPr lang="it-IT" sz="2000" dirty="0"/>
              <a:t> </a:t>
            </a:r>
            <a:r>
              <a:rPr lang="it-IT" sz="2000" dirty="0" err="1"/>
              <a:t>ducts</a:t>
            </a:r>
            <a:r>
              <a:rPr lang="it-IT" sz="2000" dirty="0"/>
              <a:t>. </a:t>
            </a:r>
            <a:r>
              <a:rPr lang="it-IT" sz="2000" dirty="0" err="1"/>
              <a:t>Later</a:t>
            </a:r>
            <a:r>
              <a:rPr lang="it-IT" sz="2000" dirty="0"/>
              <a:t> in the </a:t>
            </a:r>
            <a:r>
              <a:rPr lang="it-IT" sz="2000" dirty="0" err="1"/>
              <a:t>course</a:t>
            </a:r>
            <a:r>
              <a:rPr lang="it-IT" sz="2000" dirty="0"/>
              <a:t>, </a:t>
            </a:r>
            <a:r>
              <a:rPr lang="it-IT" sz="2000" dirty="0" err="1"/>
              <a:t>characteristic</a:t>
            </a:r>
            <a:r>
              <a:rPr lang="it-IT" sz="2000" dirty="0"/>
              <a:t> </a:t>
            </a:r>
            <a:r>
              <a:rPr lang="it-IT" sz="2000" dirty="0" err="1"/>
              <a:t>eosinophilic</a:t>
            </a:r>
            <a:r>
              <a:rPr lang="it-IT" sz="2000" dirty="0"/>
              <a:t> </a:t>
            </a:r>
            <a:r>
              <a:rPr lang="it-IT" sz="2000" dirty="0" err="1"/>
              <a:t>hyaline</a:t>
            </a:r>
            <a:r>
              <a:rPr lang="it-IT" sz="2000" dirty="0"/>
              <a:t> </a:t>
            </a:r>
            <a:r>
              <a:rPr lang="it-IT" sz="2000" dirty="0" err="1"/>
              <a:t>membranes</a:t>
            </a:r>
            <a:r>
              <a:rPr lang="it-IT" sz="2000" dirty="0"/>
              <a:t> </a:t>
            </a:r>
            <a:r>
              <a:rPr lang="it-IT" sz="2000" dirty="0" err="1"/>
              <a:t>line</a:t>
            </a:r>
            <a:r>
              <a:rPr lang="it-IT" sz="2000" dirty="0"/>
              <a:t> the </a:t>
            </a:r>
            <a:r>
              <a:rPr lang="it-IT" sz="2000" dirty="0" err="1"/>
              <a:t>respiratory</a:t>
            </a:r>
            <a:r>
              <a:rPr lang="it-IT" sz="2000" dirty="0"/>
              <a:t> </a:t>
            </a:r>
            <a:r>
              <a:rPr lang="it-IT" sz="2000" dirty="0" err="1"/>
              <a:t>bronchioles</a:t>
            </a:r>
            <a:r>
              <a:rPr lang="it-IT" sz="2000" dirty="0"/>
              <a:t>, </a:t>
            </a:r>
            <a:r>
              <a:rPr lang="it-IT" sz="2000" dirty="0" err="1"/>
              <a:t>alveolar</a:t>
            </a:r>
            <a:r>
              <a:rPr lang="it-IT" sz="2000" dirty="0"/>
              <a:t> </a:t>
            </a:r>
            <a:r>
              <a:rPr lang="it-IT" sz="2000" dirty="0" err="1"/>
              <a:t>ducts</a:t>
            </a:r>
            <a:r>
              <a:rPr lang="it-IT" sz="2000" dirty="0"/>
              <a:t>, and </a:t>
            </a:r>
            <a:r>
              <a:rPr lang="it-IT" sz="2000" dirty="0" err="1"/>
              <a:t>random</a:t>
            </a:r>
            <a:r>
              <a:rPr lang="it-IT" sz="2000" dirty="0"/>
              <a:t> alveoli.</a:t>
            </a:r>
          </a:p>
          <a:p>
            <a:endParaRPr lang="it-IT" sz="2000" dirty="0"/>
          </a:p>
          <a:p>
            <a:r>
              <a:rPr lang="it-IT" sz="2000" dirty="0" err="1"/>
              <a:t>These</a:t>
            </a:r>
            <a:r>
              <a:rPr lang="it-IT" sz="2000" dirty="0"/>
              <a:t> “</a:t>
            </a:r>
            <a:r>
              <a:rPr lang="it-IT" sz="2000" dirty="0" err="1"/>
              <a:t>membranes</a:t>
            </a:r>
            <a:r>
              <a:rPr lang="it-IT" sz="2000" dirty="0"/>
              <a:t>” </a:t>
            </a:r>
            <a:r>
              <a:rPr lang="it-IT" sz="2000" dirty="0" err="1"/>
              <a:t>contain</a:t>
            </a:r>
            <a:r>
              <a:rPr lang="it-IT" sz="2000" dirty="0"/>
              <a:t> </a:t>
            </a:r>
            <a:r>
              <a:rPr lang="it-IT" sz="2000" dirty="0" err="1"/>
              <a:t>necrotic</a:t>
            </a:r>
            <a:r>
              <a:rPr lang="it-IT" sz="2000" dirty="0"/>
              <a:t> </a:t>
            </a:r>
            <a:r>
              <a:rPr lang="it-IT" sz="2000" dirty="0" err="1"/>
              <a:t>epithelial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</a:t>
            </a:r>
            <a:r>
              <a:rPr lang="it-IT" sz="2000" dirty="0" err="1"/>
              <a:t>admixed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extravasated</a:t>
            </a:r>
            <a:r>
              <a:rPr lang="it-IT" sz="2000" dirty="0"/>
              <a:t> plasma </a:t>
            </a:r>
            <a:r>
              <a:rPr lang="it-IT" sz="2000" dirty="0" err="1"/>
              <a:t>proteins</a:t>
            </a:r>
            <a:r>
              <a:rPr lang="it-IT" sz="2000" dirty="0"/>
              <a:t>. </a:t>
            </a:r>
            <a:r>
              <a:rPr lang="it-IT" sz="2000" dirty="0" err="1"/>
              <a:t>There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a </a:t>
            </a:r>
            <a:r>
              <a:rPr lang="it-IT" sz="2000" dirty="0" err="1"/>
              <a:t>remarkable</a:t>
            </a:r>
            <a:r>
              <a:rPr lang="it-IT" sz="2000" dirty="0"/>
              <a:t> </a:t>
            </a:r>
            <a:r>
              <a:rPr lang="it-IT" sz="2000" dirty="0" err="1"/>
              <a:t>paucity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neutrophilic</a:t>
            </a:r>
            <a:r>
              <a:rPr lang="it-IT" sz="2000" dirty="0"/>
              <a:t> </a:t>
            </a:r>
            <a:r>
              <a:rPr lang="it-IT" sz="2000" dirty="0" err="1"/>
              <a:t>inflammatory</a:t>
            </a:r>
            <a:r>
              <a:rPr lang="it-IT" sz="2000" dirty="0"/>
              <a:t> </a:t>
            </a:r>
            <a:r>
              <a:rPr lang="it-IT" sz="2000" dirty="0" err="1"/>
              <a:t>reaction</a:t>
            </a:r>
            <a:r>
              <a:rPr lang="it-IT" sz="2000" dirty="0"/>
              <a:t> </a:t>
            </a:r>
            <a:r>
              <a:rPr lang="it-IT" sz="2000" dirty="0" err="1"/>
              <a:t>associated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membranes</a:t>
            </a:r>
            <a:r>
              <a:rPr lang="it-IT" sz="2000" dirty="0"/>
              <a:t>. The </a:t>
            </a:r>
            <a:r>
              <a:rPr lang="it-IT" sz="2000" dirty="0" err="1"/>
              <a:t>lesions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hyaline</a:t>
            </a:r>
            <a:r>
              <a:rPr lang="it-IT" sz="2000" dirty="0"/>
              <a:t> membrane </a:t>
            </a:r>
            <a:r>
              <a:rPr lang="it-IT" sz="2000" dirty="0" err="1"/>
              <a:t>disease</a:t>
            </a:r>
            <a:r>
              <a:rPr lang="it-IT" sz="2000" dirty="0"/>
              <a:t> are </a:t>
            </a:r>
            <a:r>
              <a:rPr lang="it-IT" sz="2000" dirty="0" err="1"/>
              <a:t>never</a:t>
            </a:r>
            <a:r>
              <a:rPr lang="it-IT" sz="2000" dirty="0"/>
              <a:t> </a:t>
            </a:r>
            <a:r>
              <a:rPr lang="it-IT" sz="2000" dirty="0" err="1"/>
              <a:t>seen</a:t>
            </a:r>
            <a:r>
              <a:rPr lang="it-IT" sz="2000" dirty="0"/>
              <a:t> in </a:t>
            </a:r>
            <a:r>
              <a:rPr lang="it-IT" sz="2000" dirty="0" err="1"/>
              <a:t>stillborn</a:t>
            </a:r>
            <a:r>
              <a:rPr lang="it-IT" sz="2000" dirty="0"/>
              <a:t> </a:t>
            </a:r>
            <a:r>
              <a:rPr lang="it-IT" sz="2000" dirty="0" err="1"/>
              <a:t>infants</a:t>
            </a:r>
            <a:r>
              <a:rPr lang="it-IT" sz="2000" dirty="0"/>
              <a:t> or in </a:t>
            </a:r>
            <a:r>
              <a:rPr lang="it-IT" sz="2000" dirty="0" err="1"/>
              <a:t>live-born</a:t>
            </a:r>
            <a:r>
              <a:rPr lang="it-IT" sz="2000" dirty="0"/>
              <a:t> </a:t>
            </a:r>
            <a:r>
              <a:rPr lang="it-IT" sz="2000" dirty="0" err="1"/>
              <a:t>infants</a:t>
            </a:r>
            <a:r>
              <a:rPr lang="it-IT" sz="2000" dirty="0"/>
              <a:t> </a:t>
            </a:r>
            <a:r>
              <a:rPr lang="it-IT" sz="2000" dirty="0" err="1"/>
              <a:t>who</a:t>
            </a:r>
            <a:r>
              <a:rPr lang="it-IT" sz="2000" dirty="0"/>
              <a:t> </a:t>
            </a:r>
            <a:r>
              <a:rPr lang="it-IT" sz="2000" dirty="0" err="1"/>
              <a:t>die</a:t>
            </a:r>
            <a:r>
              <a:rPr lang="it-IT" sz="2000" dirty="0"/>
              <a:t> </a:t>
            </a:r>
            <a:r>
              <a:rPr lang="it-IT" sz="2000" dirty="0" err="1"/>
              <a:t>within</a:t>
            </a:r>
            <a:r>
              <a:rPr lang="it-IT" sz="2000" dirty="0"/>
              <a:t> a </a:t>
            </a:r>
            <a:r>
              <a:rPr lang="it-IT" sz="2000" dirty="0" err="1"/>
              <a:t>few</a:t>
            </a:r>
            <a:r>
              <a:rPr lang="it-IT" sz="2000" dirty="0"/>
              <a:t> </a:t>
            </a:r>
            <a:r>
              <a:rPr lang="it-IT" sz="2000" dirty="0" err="1"/>
              <a:t>hours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birth. </a:t>
            </a:r>
            <a:r>
              <a:rPr lang="it-IT" sz="2000" dirty="0" err="1"/>
              <a:t>If</a:t>
            </a:r>
            <a:r>
              <a:rPr lang="it-IT" sz="2000" dirty="0"/>
              <a:t> the </a:t>
            </a:r>
            <a:r>
              <a:rPr lang="it-IT" sz="2000" dirty="0" err="1"/>
              <a:t>infant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RDS </a:t>
            </a:r>
            <a:r>
              <a:rPr lang="it-IT" sz="2000" dirty="0" err="1"/>
              <a:t>dies</a:t>
            </a:r>
            <a:r>
              <a:rPr lang="it-IT" sz="2000" dirty="0"/>
              <a:t> </a:t>
            </a:r>
            <a:r>
              <a:rPr lang="it-IT" sz="2000" dirty="0" err="1"/>
              <a:t>after</a:t>
            </a:r>
            <a:r>
              <a:rPr lang="it-IT" sz="2000" dirty="0"/>
              <a:t> </a:t>
            </a:r>
            <a:r>
              <a:rPr lang="it-IT" sz="2000" dirty="0" err="1"/>
              <a:t>several</a:t>
            </a:r>
            <a:r>
              <a:rPr lang="it-IT" sz="2000" dirty="0"/>
              <a:t> </a:t>
            </a:r>
            <a:r>
              <a:rPr lang="it-IT" sz="2000" dirty="0" err="1"/>
              <a:t>days</a:t>
            </a:r>
            <a:r>
              <a:rPr lang="it-IT" sz="2000" dirty="0"/>
              <a:t>, </a:t>
            </a:r>
            <a:r>
              <a:rPr lang="it-IT" sz="2000" dirty="0" err="1"/>
              <a:t>evidence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reparative</a:t>
            </a:r>
            <a:r>
              <a:rPr lang="it-IT" sz="2000" dirty="0"/>
              <a:t> </a:t>
            </a:r>
            <a:r>
              <a:rPr lang="it-IT" sz="2000" dirty="0" err="1"/>
              <a:t>changes</a:t>
            </a:r>
            <a:r>
              <a:rPr lang="it-IT" sz="2000" dirty="0"/>
              <a:t>, </a:t>
            </a:r>
            <a:r>
              <a:rPr lang="it-IT" sz="2000" dirty="0" err="1"/>
              <a:t>including</a:t>
            </a:r>
            <a:r>
              <a:rPr lang="it-IT" sz="2000" dirty="0"/>
              <a:t> </a:t>
            </a:r>
            <a:r>
              <a:rPr lang="it-IT" sz="2000" dirty="0" err="1"/>
              <a:t>proliferation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type</a:t>
            </a:r>
            <a:r>
              <a:rPr lang="it-IT" sz="2000" dirty="0"/>
              <a:t> II </a:t>
            </a:r>
            <a:r>
              <a:rPr lang="it-IT" sz="2000" dirty="0" err="1"/>
              <a:t>pneumocytes</a:t>
            </a:r>
            <a:r>
              <a:rPr lang="it-IT" sz="2000" dirty="0"/>
              <a:t> and </a:t>
            </a:r>
            <a:r>
              <a:rPr lang="it-IT" sz="2000" dirty="0" err="1"/>
              <a:t>interstitial</a:t>
            </a:r>
            <a:r>
              <a:rPr lang="it-IT" sz="2000" dirty="0"/>
              <a:t> </a:t>
            </a:r>
            <a:r>
              <a:rPr lang="it-IT" sz="2000" dirty="0" err="1"/>
              <a:t>fibrosis</a:t>
            </a:r>
            <a:r>
              <a:rPr lang="it-IT" sz="2000" dirty="0"/>
              <a:t>,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seen</a:t>
            </a:r>
            <a:r>
              <a:rPr lang="it-IT" sz="2000" dirty="0"/>
              <a:t>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7736" y="274212"/>
            <a:ext cx="80685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Hyaline</a:t>
            </a:r>
            <a:r>
              <a:rPr lang="it-IT" sz="2000" dirty="0"/>
              <a:t> membrane </a:t>
            </a:r>
            <a:r>
              <a:rPr lang="it-IT" sz="2000" dirty="0" err="1"/>
              <a:t>disease</a:t>
            </a:r>
            <a:r>
              <a:rPr lang="it-IT" sz="2000" dirty="0"/>
              <a:t> (</a:t>
            </a:r>
            <a:r>
              <a:rPr lang="it-IT" sz="2000" dirty="0" err="1"/>
              <a:t>hematoxylin-eosin</a:t>
            </a:r>
            <a:r>
              <a:rPr lang="it-IT" sz="2000" dirty="0"/>
              <a:t> </a:t>
            </a:r>
            <a:r>
              <a:rPr lang="it-IT" sz="2000" dirty="0" err="1"/>
              <a:t>stain</a:t>
            </a:r>
            <a:r>
              <a:rPr lang="it-IT" sz="2000" dirty="0"/>
              <a:t>). </a:t>
            </a:r>
            <a:r>
              <a:rPr lang="it-IT" sz="2000" dirty="0" err="1"/>
              <a:t>Alternating</a:t>
            </a:r>
            <a:r>
              <a:rPr lang="it-IT" sz="2000" dirty="0"/>
              <a:t> </a:t>
            </a:r>
            <a:r>
              <a:rPr lang="it-IT" sz="2000" dirty="0" err="1"/>
              <a:t>atelectasis</a:t>
            </a:r>
            <a:r>
              <a:rPr lang="it-IT" sz="2000" dirty="0"/>
              <a:t> and </a:t>
            </a:r>
            <a:r>
              <a:rPr lang="it-IT" sz="2000" dirty="0" err="1"/>
              <a:t>dilation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alveoli can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seen</a:t>
            </a:r>
            <a:r>
              <a:rPr lang="it-IT" sz="2000" dirty="0"/>
              <a:t>. Note the </a:t>
            </a:r>
            <a:r>
              <a:rPr lang="it-IT" sz="2000" dirty="0" err="1"/>
              <a:t>eosinophilic</a:t>
            </a:r>
            <a:r>
              <a:rPr lang="it-IT" sz="2000" dirty="0"/>
              <a:t> </a:t>
            </a:r>
            <a:r>
              <a:rPr lang="it-IT" sz="2000" dirty="0" err="1"/>
              <a:t>thick</a:t>
            </a:r>
            <a:r>
              <a:rPr lang="it-IT" sz="2000" dirty="0"/>
              <a:t> </a:t>
            </a:r>
            <a:r>
              <a:rPr lang="it-IT" sz="2000" dirty="0" err="1"/>
              <a:t>hyaline</a:t>
            </a:r>
            <a:r>
              <a:rPr lang="it-IT" sz="2000" dirty="0"/>
              <a:t> </a:t>
            </a:r>
            <a:r>
              <a:rPr lang="it-IT" sz="2000" dirty="0" err="1"/>
              <a:t>membranes</a:t>
            </a:r>
            <a:r>
              <a:rPr lang="it-IT" sz="2000" dirty="0"/>
              <a:t> </a:t>
            </a:r>
            <a:r>
              <a:rPr lang="it-IT" sz="2000" dirty="0" err="1"/>
              <a:t>lining</a:t>
            </a:r>
            <a:r>
              <a:rPr lang="it-IT" sz="2000" dirty="0"/>
              <a:t> the </a:t>
            </a:r>
            <a:r>
              <a:rPr lang="it-IT" sz="2000" dirty="0" err="1"/>
              <a:t>dilated</a:t>
            </a:r>
            <a:r>
              <a:rPr lang="it-IT" sz="2000" dirty="0"/>
              <a:t> alveoli.</a:t>
            </a:r>
          </a:p>
        </p:txBody>
      </p:sp>
      <p:pic>
        <p:nvPicPr>
          <p:cNvPr id="3" name="Immagine 2" descr="Schermata 2018-09-24 alle 13.28.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67" y="1517140"/>
            <a:ext cx="6951466" cy="4583623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8705" y="197345"/>
            <a:ext cx="8486589" cy="63709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/>
              <a:t>In </a:t>
            </a:r>
            <a:r>
              <a:rPr lang="it-IT" sz="2400" b="1" dirty="0" err="1"/>
              <a:t>uncomplicated</a:t>
            </a:r>
            <a:r>
              <a:rPr lang="it-IT" sz="2400" b="1" dirty="0"/>
              <a:t> </a:t>
            </a:r>
            <a:r>
              <a:rPr lang="it-IT" sz="2400" b="1" dirty="0" err="1"/>
              <a:t>cases</a:t>
            </a:r>
            <a:r>
              <a:rPr lang="it-IT" sz="2400" b="1" dirty="0"/>
              <a:t>, </a:t>
            </a:r>
            <a:r>
              <a:rPr lang="it-IT" sz="2400" b="1" dirty="0" err="1"/>
              <a:t>recovery</a:t>
            </a:r>
            <a:r>
              <a:rPr lang="it-IT" sz="2400" b="1" dirty="0"/>
              <a:t> </a:t>
            </a:r>
            <a:r>
              <a:rPr lang="it-IT" sz="2400" b="1" dirty="0" err="1"/>
              <a:t>begins</a:t>
            </a:r>
            <a:r>
              <a:rPr lang="it-IT" sz="2400" b="1" dirty="0"/>
              <a:t> </a:t>
            </a:r>
            <a:r>
              <a:rPr lang="it-IT" sz="2400" b="1" dirty="0" err="1"/>
              <a:t>to</a:t>
            </a:r>
            <a:r>
              <a:rPr lang="it-IT" sz="2400" b="1" dirty="0"/>
              <a:t> </a:t>
            </a:r>
            <a:r>
              <a:rPr lang="it-IT" sz="2400" b="1" dirty="0" err="1"/>
              <a:t>occur</a:t>
            </a:r>
            <a:r>
              <a:rPr lang="it-IT" sz="2400" b="1" dirty="0"/>
              <a:t> </a:t>
            </a:r>
            <a:r>
              <a:rPr lang="it-IT" sz="2400" b="1" dirty="0" err="1"/>
              <a:t>within</a:t>
            </a:r>
            <a:r>
              <a:rPr lang="it-IT" sz="2400" b="1" dirty="0"/>
              <a:t> </a:t>
            </a:r>
            <a:r>
              <a:rPr lang="it-IT" sz="2400" b="1" dirty="0" err="1"/>
              <a:t>3</a:t>
            </a:r>
            <a:r>
              <a:rPr lang="it-IT" sz="2400" b="1" dirty="0"/>
              <a:t> or </a:t>
            </a:r>
            <a:r>
              <a:rPr lang="it-IT" sz="2400" b="1" dirty="0" err="1"/>
              <a:t>4</a:t>
            </a:r>
            <a:r>
              <a:rPr lang="it-IT" sz="2400" b="1" dirty="0"/>
              <a:t> </a:t>
            </a:r>
            <a:r>
              <a:rPr lang="it-IT" sz="2400" b="1" dirty="0" err="1"/>
              <a:t>days</a:t>
            </a:r>
            <a:r>
              <a:rPr lang="it-IT" sz="2400" dirty="0"/>
              <a:t>. In </a:t>
            </a:r>
            <a:r>
              <a:rPr lang="it-IT" sz="2400" dirty="0" err="1"/>
              <a:t>affected</a:t>
            </a:r>
            <a:r>
              <a:rPr lang="it-IT" sz="2400" dirty="0"/>
              <a:t> </a:t>
            </a:r>
            <a:r>
              <a:rPr lang="it-IT" sz="2400" dirty="0" err="1"/>
              <a:t>infants</a:t>
            </a:r>
            <a:r>
              <a:rPr lang="it-IT" sz="2400" dirty="0"/>
              <a:t>, </a:t>
            </a:r>
            <a:r>
              <a:rPr lang="it-IT" sz="2400" b="1" dirty="0" err="1"/>
              <a:t>oxygen</a:t>
            </a:r>
            <a:r>
              <a:rPr lang="it-IT" sz="2400" b="1" dirty="0"/>
              <a:t> </a:t>
            </a:r>
            <a:r>
              <a:rPr lang="it-IT" sz="2400" b="1" dirty="0" err="1"/>
              <a:t>is</a:t>
            </a:r>
            <a:r>
              <a:rPr lang="it-IT" sz="2400" b="1" dirty="0"/>
              <a:t> </a:t>
            </a:r>
            <a:r>
              <a:rPr lang="it-IT" sz="2400" b="1" dirty="0" err="1"/>
              <a:t>required</a:t>
            </a:r>
            <a:r>
              <a:rPr lang="it-IT" sz="2400" dirty="0"/>
              <a:t>. </a:t>
            </a:r>
            <a:r>
              <a:rPr lang="it-IT" sz="2400" dirty="0" err="1"/>
              <a:t>Use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high </a:t>
            </a:r>
            <a:r>
              <a:rPr lang="it-IT" sz="2400" dirty="0" err="1"/>
              <a:t>concentrations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ventilator-administered</a:t>
            </a:r>
            <a:r>
              <a:rPr lang="it-IT" sz="2400" dirty="0"/>
              <a:t> </a:t>
            </a:r>
            <a:r>
              <a:rPr lang="it-IT" sz="2400" dirty="0" err="1"/>
              <a:t>oxygen</a:t>
            </a:r>
            <a:r>
              <a:rPr lang="it-IT" sz="2400" dirty="0"/>
              <a:t> </a:t>
            </a:r>
            <a:r>
              <a:rPr lang="it-IT" sz="2400" dirty="0" err="1"/>
              <a:t>for</a:t>
            </a:r>
            <a:r>
              <a:rPr lang="it-IT" sz="2400" dirty="0"/>
              <a:t> </a:t>
            </a:r>
            <a:r>
              <a:rPr lang="it-IT" sz="2400" dirty="0" err="1"/>
              <a:t>prolonged</a:t>
            </a:r>
            <a:r>
              <a:rPr lang="it-IT" sz="2400" dirty="0"/>
              <a:t> </a:t>
            </a:r>
            <a:r>
              <a:rPr lang="it-IT" sz="2400" dirty="0" err="1"/>
              <a:t>periods</a:t>
            </a:r>
            <a:r>
              <a:rPr lang="it-IT" sz="2400" dirty="0"/>
              <a:t>, </a:t>
            </a:r>
            <a:r>
              <a:rPr lang="it-IT" sz="2400" dirty="0" err="1"/>
              <a:t>however</a:t>
            </a:r>
            <a:r>
              <a:rPr lang="it-IT" sz="2400" dirty="0"/>
              <a:t>,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associated</a:t>
            </a:r>
            <a:r>
              <a:rPr lang="it-IT" sz="2400" dirty="0"/>
              <a:t> </a:t>
            </a:r>
            <a:r>
              <a:rPr lang="it-IT" sz="2400" dirty="0" err="1"/>
              <a:t>with</a:t>
            </a:r>
            <a:r>
              <a:rPr lang="it-IT" sz="2400" dirty="0"/>
              <a:t> </a:t>
            </a:r>
            <a:r>
              <a:rPr lang="it-IT" sz="2400" dirty="0" err="1"/>
              <a:t>two</a:t>
            </a:r>
            <a:r>
              <a:rPr lang="it-IT" sz="2400" dirty="0"/>
              <a:t> </a:t>
            </a:r>
            <a:r>
              <a:rPr lang="it-IT" sz="2400" dirty="0" err="1"/>
              <a:t>well-known</a:t>
            </a:r>
            <a:r>
              <a:rPr lang="it-IT" sz="2400" dirty="0"/>
              <a:t> </a:t>
            </a:r>
            <a:r>
              <a:rPr lang="it-IT" sz="2400" dirty="0" err="1"/>
              <a:t>complications</a:t>
            </a:r>
            <a:r>
              <a:rPr lang="it-IT" sz="2400" dirty="0"/>
              <a:t>: </a:t>
            </a:r>
            <a:r>
              <a:rPr lang="it-IT" sz="2400" dirty="0" err="1"/>
              <a:t>retrolental</a:t>
            </a:r>
            <a:r>
              <a:rPr lang="it-IT" sz="2400" dirty="0"/>
              <a:t> </a:t>
            </a:r>
            <a:r>
              <a:rPr lang="it-IT" sz="2400" dirty="0" err="1"/>
              <a:t>fibroplasia</a:t>
            </a:r>
            <a:r>
              <a:rPr lang="it-IT" sz="2400" dirty="0"/>
              <a:t> (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called</a:t>
            </a:r>
            <a:r>
              <a:rPr lang="it-IT" sz="2400" dirty="0"/>
              <a:t> </a:t>
            </a:r>
            <a:r>
              <a:rPr lang="it-IT" sz="2400" dirty="0" err="1"/>
              <a:t>retinopathy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prematurity</a:t>
            </a:r>
            <a:r>
              <a:rPr lang="it-IT" sz="2400" dirty="0"/>
              <a:t>) in the </a:t>
            </a:r>
            <a:r>
              <a:rPr lang="it-IT" sz="2400" dirty="0" err="1"/>
              <a:t>eyes</a:t>
            </a:r>
            <a:r>
              <a:rPr lang="it-IT" sz="2400" dirty="0"/>
              <a:t>; and </a:t>
            </a:r>
            <a:r>
              <a:rPr lang="it-IT" sz="2400" dirty="0" err="1"/>
              <a:t>bronchopulmonary</a:t>
            </a:r>
            <a:r>
              <a:rPr lang="it-IT" sz="2400" dirty="0"/>
              <a:t> </a:t>
            </a:r>
            <a:r>
              <a:rPr lang="it-IT" sz="2400" dirty="0" err="1"/>
              <a:t>dysplasia</a:t>
            </a:r>
            <a:r>
              <a:rPr lang="it-IT" sz="2400" dirty="0"/>
              <a:t>. </a:t>
            </a:r>
            <a:r>
              <a:rPr lang="it-IT" sz="2400" dirty="0" err="1"/>
              <a:t>Fortunately</a:t>
            </a:r>
            <a:r>
              <a:rPr lang="it-IT" sz="2400" dirty="0"/>
              <a:t>, </a:t>
            </a:r>
            <a:r>
              <a:rPr lang="it-IT" sz="2400" dirty="0" err="1"/>
              <a:t>both</a:t>
            </a:r>
            <a:r>
              <a:rPr lang="it-IT" sz="2400" dirty="0"/>
              <a:t> </a:t>
            </a:r>
            <a:r>
              <a:rPr lang="it-IT" sz="2400" dirty="0" err="1"/>
              <a:t>complications</a:t>
            </a:r>
            <a:r>
              <a:rPr lang="it-IT" sz="2400" dirty="0"/>
              <a:t> are </a:t>
            </a:r>
            <a:r>
              <a:rPr lang="it-IT" sz="2400" dirty="0" err="1"/>
              <a:t>now</a:t>
            </a:r>
            <a:r>
              <a:rPr lang="it-IT" sz="2400" dirty="0"/>
              <a:t> </a:t>
            </a:r>
            <a:r>
              <a:rPr lang="it-IT" sz="2400" dirty="0" err="1"/>
              <a:t>significantly</a:t>
            </a:r>
            <a:r>
              <a:rPr lang="it-IT" sz="2400" dirty="0"/>
              <a:t> </a:t>
            </a:r>
            <a:r>
              <a:rPr lang="it-IT" sz="2400" dirty="0" err="1"/>
              <a:t>less</a:t>
            </a:r>
            <a:r>
              <a:rPr lang="it-IT" sz="2400" dirty="0"/>
              <a:t> common </a:t>
            </a:r>
            <a:r>
              <a:rPr lang="it-IT" sz="2400" dirty="0" err="1"/>
              <a:t>as</a:t>
            </a:r>
            <a:r>
              <a:rPr lang="it-IT" sz="2400" dirty="0"/>
              <a:t> a </a:t>
            </a:r>
            <a:r>
              <a:rPr lang="it-IT" sz="2400" dirty="0" err="1"/>
              <a:t>result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gentler</a:t>
            </a:r>
            <a:r>
              <a:rPr lang="it-IT" sz="2400" dirty="0"/>
              <a:t> </a:t>
            </a:r>
            <a:r>
              <a:rPr lang="it-IT" sz="2400" dirty="0" err="1"/>
              <a:t>ventilation</a:t>
            </a:r>
            <a:r>
              <a:rPr lang="it-IT" sz="2400" dirty="0"/>
              <a:t> </a:t>
            </a:r>
            <a:r>
              <a:rPr lang="it-IT" sz="2400" dirty="0" err="1"/>
              <a:t>techniques</a:t>
            </a:r>
            <a:r>
              <a:rPr lang="it-IT" sz="2400" dirty="0"/>
              <a:t>, </a:t>
            </a:r>
            <a:r>
              <a:rPr lang="it-IT" sz="2400" dirty="0" err="1"/>
              <a:t>antenatal</a:t>
            </a:r>
            <a:r>
              <a:rPr lang="it-IT" sz="2400" dirty="0"/>
              <a:t> </a:t>
            </a:r>
            <a:r>
              <a:rPr lang="it-IT" sz="2400" dirty="0" err="1"/>
              <a:t>glucocorticoid</a:t>
            </a:r>
            <a:r>
              <a:rPr lang="it-IT" sz="2400" dirty="0"/>
              <a:t> </a:t>
            </a:r>
            <a:r>
              <a:rPr lang="it-IT" sz="2400" dirty="0" err="1"/>
              <a:t>therapy</a:t>
            </a:r>
            <a:r>
              <a:rPr lang="it-IT" sz="2400" dirty="0"/>
              <a:t>, and </a:t>
            </a:r>
            <a:r>
              <a:rPr lang="it-IT" sz="2400" dirty="0" err="1"/>
              <a:t>prophylactic</a:t>
            </a:r>
            <a:r>
              <a:rPr lang="it-IT" sz="2400" dirty="0"/>
              <a:t> </a:t>
            </a:r>
            <a:r>
              <a:rPr lang="it-IT" sz="2400" dirty="0" err="1"/>
              <a:t>surfactant</a:t>
            </a:r>
            <a:r>
              <a:rPr lang="it-IT" sz="2400" dirty="0"/>
              <a:t> </a:t>
            </a:r>
            <a:r>
              <a:rPr lang="it-IT" sz="2400" dirty="0" err="1"/>
              <a:t>treatments</a:t>
            </a:r>
            <a:r>
              <a:rPr lang="it-IT" sz="2400" dirty="0"/>
              <a:t>. </a:t>
            </a:r>
            <a:r>
              <a:rPr lang="it-IT" sz="2400" dirty="0" err="1"/>
              <a:t>Hence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are </a:t>
            </a:r>
            <a:r>
              <a:rPr lang="it-IT" sz="2400" dirty="0" err="1"/>
              <a:t>described</a:t>
            </a:r>
            <a:r>
              <a:rPr lang="it-IT" sz="2400" dirty="0"/>
              <a:t> </a:t>
            </a:r>
            <a:r>
              <a:rPr lang="it-IT" sz="2400" dirty="0" err="1"/>
              <a:t>briefly</a:t>
            </a:r>
            <a:r>
              <a:rPr lang="it-IT" sz="2400" dirty="0"/>
              <a:t>:</a:t>
            </a:r>
          </a:p>
          <a:p>
            <a:r>
              <a:rPr lang="it-IT" sz="2400" b="1" dirty="0"/>
              <a:t>    </a:t>
            </a:r>
            <a:r>
              <a:rPr lang="it-IT" sz="2400" b="1" dirty="0" err="1"/>
              <a:t>Retinopathy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prematurity</a:t>
            </a:r>
            <a:r>
              <a:rPr lang="it-IT" sz="2400" b="1" dirty="0"/>
              <a:t> </a:t>
            </a:r>
            <a:r>
              <a:rPr lang="it-IT" sz="2400" b="1" dirty="0" err="1"/>
              <a:t>has</a:t>
            </a:r>
            <a:r>
              <a:rPr lang="it-IT" sz="2400" b="1" dirty="0"/>
              <a:t> a </a:t>
            </a:r>
            <a:r>
              <a:rPr lang="it-IT" sz="2400" b="1" dirty="0" err="1"/>
              <a:t>two-phase</a:t>
            </a:r>
            <a:r>
              <a:rPr lang="it-IT" sz="2400" b="1" dirty="0"/>
              <a:t> </a:t>
            </a:r>
            <a:r>
              <a:rPr lang="it-IT" sz="2400" b="1" dirty="0" err="1"/>
              <a:t>pathogenesis</a:t>
            </a:r>
            <a:r>
              <a:rPr lang="it-IT" sz="2400" dirty="0"/>
              <a:t>. </a:t>
            </a:r>
            <a:r>
              <a:rPr lang="it-IT" sz="2400" dirty="0" err="1"/>
              <a:t>During</a:t>
            </a:r>
            <a:r>
              <a:rPr lang="it-IT" sz="2400" dirty="0"/>
              <a:t> the </a:t>
            </a:r>
            <a:r>
              <a:rPr lang="it-IT" sz="2400" dirty="0" err="1"/>
              <a:t>hyperoxic</a:t>
            </a:r>
            <a:r>
              <a:rPr lang="it-IT" sz="2400" dirty="0"/>
              <a:t> </a:t>
            </a:r>
            <a:r>
              <a:rPr lang="it-IT" sz="2400" dirty="0" err="1"/>
              <a:t>phase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RDS </a:t>
            </a:r>
            <a:r>
              <a:rPr lang="it-IT" sz="2400" dirty="0" err="1"/>
              <a:t>therapy</a:t>
            </a:r>
            <a:r>
              <a:rPr lang="it-IT" sz="2400" dirty="0"/>
              <a:t> (</a:t>
            </a:r>
            <a:r>
              <a:rPr lang="it-IT" sz="2400" dirty="0" err="1"/>
              <a:t>phase</a:t>
            </a:r>
            <a:r>
              <a:rPr lang="it-IT" sz="2400" dirty="0"/>
              <a:t> I), </a:t>
            </a:r>
            <a:r>
              <a:rPr lang="it-IT" sz="2400" dirty="0" err="1"/>
              <a:t>expression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proangiogenic</a:t>
            </a:r>
            <a:r>
              <a:rPr lang="it-IT" sz="2400" dirty="0"/>
              <a:t> </a:t>
            </a:r>
            <a:r>
              <a:rPr lang="it-IT" sz="2400" dirty="0" err="1"/>
              <a:t>vascular</a:t>
            </a:r>
            <a:r>
              <a:rPr lang="it-IT" sz="2400" dirty="0"/>
              <a:t> </a:t>
            </a:r>
            <a:r>
              <a:rPr lang="it-IT" sz="2400" dirty="0" err="1"/>
              <a:t>endothelial</a:t>
            </a:r>
            <a:r>
              <a:rPr lang="it-IT" sz="2400" dirty="0"/>
              <a:t> </a:t>
            </a:r>
            <a:r>
              <a:rPr lang="it-IT" sz="2400" dirty="0" err="1"/>
              <a:t>growth</a:t>
            </a:r>
            <a:r>
              <a:rPr lang="it-IT" sz="2400" dirty="0"/>
              <a:t> </a:t>
            </a:r>
            <a:r>
              <a:rPr lang="it-IT" sz="2400" dirty="0" err="1"/>
              <a:t>factor</a:t>
            </a:r>
            <a:r>
              <a:rPr lang="it-IT" sz="2400" dirty="0"/>
              <a:t> (VEGF)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markedly</a:t>
            </a:r>
            <a:r>
              <a:rPr lang="it-IT" sz="2400" dirty="0"/>
              <a:t> </a:t>
            </a:r>
            <a:r>
              <a:rPr lang="it-IT" sz="2400" dirty="0" err="1"/>
              <a:t>decreased</a:t>
            </a:r>
            <a:r>
              <a:rPr lang="it-IT" sz="2400" dirty="0"/>
              <a:t>, </a:t>
            </a:r>
            <a:r>
              <a:rPr lang="it-IT" sz="2400" dirty="0" err="1"/>
              <a:t>causing</a:t>
            </a:r>
            <a:r>
              <a:rPr lang="it-IT" sz="2400" dirty="0"/>
              <a:t> </a:t>
            </a:r>
            <a:r>
              <a:rPr lang="it-IT" sz="2400" dirty="0" err="1"/>
              <a:t>endothelial</a:t>
            </a:r>
            <a:r>
              <a:rPr lang="it-IT" sz="2400" dirty="0"/>
              <a:t> </a:t>
            </a:r>
            <a:r>
              <a:rPr lang="it-IT" sz="2400" dirty="0" err="1"/>
              <a:t>cell</a:t>
            </a:r>
            <a:r>
              <a:rPr lang="it-IT" sz="2400" dirty="0"/>
              <a:t> </a:t>
            </a:r>
            <a:r>
              <a:rPr lang="it-IT" sz="2400" dirty="0" err="1"/>
              <a:t>apoptosis</a:t>
            </a:r>
            <a:r>
              <a:rPr lang="it-IT" sz="2400" dirty="0"/>
              <a:t>. VEGF </a:t>
            </a:r>
            <a:r>
              <a:rPr lang="it-IT" sz="2400" dirty="0" err="1"/>
              <a:t>levels</a:t>
            </a:r>
            <a:r>
              <a:rPr lang="it-IT" sz="2400" dirty="0"/>
              <a:t> </a:t>
            </a:r>
            <a:r>
              <a:rPr lang="it-IT" sz="2400" dirty="0" err="1"/>
              <a:t>rebound</a:t>
            </a:r>
            <a:r>
              <a:rPr lang="it-IT" sz="2400" dirty="0"/>
              <a:t> </a:t>
            </a:r>
            <a:r>
              <a:rPr lang="it-IT" sz="2400" dirty="0" err="1"/>
              <a:t>after</a:t>
            </a:r>
            <a:r>
              <a:rPr lang="it-IT" sz="2400" dirty="0"/>
              <a:t> </a:t>
            </a:r>
            <a:r>
              <a:rPr lang="it-IT" sz="2400" dirty="0" err="1"/>
              <a:t>return</a:t>
            </a:r>
            <a:r>
              <a:rPr lang="it-IT" sz="2400" dirty="0"/>
              <a:t> to </a:t>
            </a:r>
            <a:r>
              <a:rPr lang="it-IT" sz="2400" dirty="0" err="1"/>
              <a:t>relatively</a:t>
            </a:r>
            <a:r>
              <a:rPr lang="it-IT" sz="2400" dirty="0"/>
              <a:t> </a:t>
            </a:r>
            <a:r>
              <a:rPr lang="it-IT" sz="2400" dirty="0" err="1"/>
              <a:t>hypoxic</a:t>
            </a:r>
            <a:r>
              <a:rPr lang="it-IT" sz="2400" dirty="0"/>
              <a:t> room air </a:t>
            </a:r>
            <a:r>
              <a:rPr lang="it-IT" sz="2400" dirty="0" err="1"/>
              <a:t>ventilation</a:t>
            </a:r>
            <a:r>
              <a:rPr lang="it-IT" sz="2400" dirty="0"/>
              <a:t> (</a:t>
            </a:r>
            <a:r>
              <a:rPr lang="it-IT" sz="2400" dirty="0" err="1"/>
              <a:t>phase</a:t>
            </a:r>
            <a:r>
              <a:rPr lang="it-IT" sz="2400" dirty="0"/>
              <a:t> II), </a:t>
            </a:r>
            <a:r>
              <a:rPr lang="it-IT" sz="2400" dirty="0" err="1"/>
              <a:t>inducing</a:t>
            </a:r>
            <a:r>
              <a:rPr lang="it-IT" sz="2400" dirty="0"/>
              <a:t> </a:t>
            </a:r>
            <a:r>
              <a:rPr lang="it-IT" sz="2400" dirty="0" err="1"/>
              <a:t>retinal</a:t>
            </a:r>
            <a:r>
              <a:rPr lang="it-IT" sz="2400" dirty="0"/>
              <a:t> vessel </a:t>
            </a:r>
            <a:r>
              <a:rPr lang="it-IT" sz="2400" dirty="0" err="1"/>
              <a:t>proliferation</a:t>
            </a:r>
            <a:r>
              <a:rPr lang="it-IT" sz="2400" dirty="0"/>
              <a:t> (</a:t>
            </a:r>
            <a:r>
              <a:rPr lang="it-IT" sz="2400" dirty="0" err="1"/>
              <a:t>neovascularization</a:t>
            </a:r>
            <a:r>
              <a:rPr lang="it-IT" sz="2400" dirty="0"/>
              <a:t>) </a:t>
            </a:r>
            <a:r>
              <a:rPr lang="it-IT" sz="2400" dirty="0" err="1"/>
              <a:t>characteristic</a:t>
            </a:r>
            <a:r>
              <a:rPr lang="it-IT" sz="2400" dirty="0"/>
              <a:t> of the </a:t>
            </a:r>
            <a:r>
              <a:rPr lang="it-IT" sz="2400" dirty="0" err="1"/>
              <a:t>lesions</a:t>
            </a:r>
            <a:r>
              <a:rPr lang="it-IT" sz="2400" dirty="0"/>
              <a:t> in the retina.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C106FCB-832D-C14D-9DBE-C739B20E2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816" y="0"/>
            <a:ext cx="4835769" cy="542929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769A739-59D4-BF4C-80C2-67A7C4B8F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816" y="5429294"/>
            <a:ext cx="4835769" cy="120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642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901228D-215A-D64A-B2C5-BAD8BB44A747}"/>
              </a:ext>
            </a:extLst>
          </p:cNvPr>
          <p:cNvSpPr/>
          <p:nvPr/>
        </p:nvSpPr>
        <p:spPr>
          <a:xfrm>
            <a:off x="497304" y="436382"/>
            <a:ext cx="818147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The major </a:t>
            </a:r>
            <a:r>
              <a:rPr lang="it-IT" sz="2400" b="1" dirty="0" err="1"/>
              <a:t>abnormality</a:t>
            </a:r>
            <a:r>
              <a:rPr lang="it-IT" sz="2400" b="1" dirty="0"/>
              <a:t> in </a:t>
            </a:r>
            <a:r>
              <a:rPr lang="it-IT" sz="2400" b="1" dirty="0" err="1"/>
              <a:t>bronchopulmonary</a:t>
            </a:r>
            <a:r>
              <a:rPr lang="it-IT" sz="2400" b="1" dirty="0"/>
              <a:t> </a:t>
            </a:r>
            <a:r>
              <a:rPr lang="it-IT" sz="2400" b="1" dirty="0" err="1"/>
              <a:t>dysplasia</a:t>
            </a:r>
            <a:r>
              <a:rPr lang="it-IT" sz="2400" b="1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a </a:t>
            </a:r>
            <a:r>
              <a:rPr lang="it-IT" sz="2400" dirty="0" err="1"/>
              <a:t>striking</a:t>
            </a:r>
            <a:r>
              <a:rPr lang="it-IT" sz="2400" dirty="0"/>
              <a:t> </a:t>
            </a:r>
            <a:r>
              <a:rPr lang="it-IT" sz="2400" dirty="0" err="1"/>
              <a:t>decrease</a:t>
            </a:r>
            <a:r>
              <a:rPr lang="it-IT" sz="2400" dirty="0"/>
              <a:t> in </a:t>
            </a:r>
            <a:r>
              <a:rPr lang="it-IT" sz="2400" dirty="0" err="1"/>
              <a:t>alveolar</a:t>
            </a:r>
            <a:r>
              <a:rPr lang="it-IT" sz="2400" dirty="0"/>
              <a:t> </a:t>
            </a:r>
            <a:r>
              <a:rPr lang="it-IT" sz="2400" dirty="0" err="1"/>
              <a:t>septation</a:t>
            </a:r>
            <a:r>
              <a:rPr lang="it-IT" sz="2400" dirty="0"/>
              <a:t> (</a:t>
            </a:r>
            <a:r>
              <a:rPr lang="it-IT" sz="2400" dirty="0" err="1"/>
              <a:t>manifested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large, </a:t>
            </a:r>
            <a:r>
              <a:rPr lang="it-IT" sz="2400" dirty="0" err="1"/>
              <a:t>simplified</a:t>
            </a:r>
            <a:r>
              <a:rPr lang="it-IT" sz="2400" dirty="0"/>
              <a:t> </a:t>
            </a:r>
            <a:r>
              <a:rPr lang="it-IT" sz="2400" dirty="0" err="1"/>
              <a:t>alveolar</a:t>
            </a:r>
            <a:r>
              <a:rPr lang="it-IT" sz="2400" dirty="0"/>
              <a:t> </a:t>
            </a:r>
            <a:r>
              <a:rPr lang="it-IT" sz="2400" dirty="0" err="1"/>
              <a:t>structures</a:t>
            </a:r>
            <a:r>
              <a:rPr lang="it-IT" sz="2400" dirty="0"/>
              <a:t>) and a </a:t>
            </a:r>
            <a:r>
              <a:rPr lang="it-IT" sz="2400" dirty="0" err="1"/>
              <a:t>dysmorphic</a:t>
            </a:r>
            <a:r>
              <a:rPr lang="it-IT" sz="2400" dirty="0"/>
              <a:t> </a:t>
            </a:r>
            <a:r>
              <a:rPr lang="it-IT" sz="2400" dirty="0" err="1"/>
              <a:t>capillary</a:t>
            </a:r>
            <a:r>
              <a:rPr lang="it-IT" sz="2400" dirty="0"/>
              <a:t> </a:t>
            </a:r>
            <a:r>
              <a:rPr lang="it-IT" sz="2400" dirty="0" err="1"/>
              <a:t>configuration</a:t>
            </a:r>
            <a:r>
              <a:rPr lang="it-IT" sz="2400" dirty="0"/>
              <a:t>. </a:t>
            </a:r>
          </a:p>
          <a:p>
            <a:endParaRPr lang="it-IT" sz="2400" dirty="0"/>
          </a:p>
          <a:p>
            <a:r>
              <a:rPr lang="it-IT" sz="2400" dirty="0"/>
              <a:t>Multiple </a:t>
            </a:r>
            <a:r>
              <a:rPr lang="it-IT" sz="2400" dirty="0" err="1"/>
              <a:t>factors</a:t>
            </a:r>
            <a:r>
              <a:rPr lang="it-IT" sz="2400" dirty="0"/>
              <a:t>—</a:t>
            </a:r>
            <a:r>
              <a:rPr lang="it-IT" sz="2400" dirty="0" err="1"/>
              <a:t>hyperoxemia</a:t>
            </a:r>
            <a:r>
              <a:rPr lang="it-IT" sz="2400" dirty="0"/>
              <a:t>, </a:t>
            </a:r>
            <a:r>
              <a:rPr lang="it-IT" sz="2400" dirty="0" err="1"/>
              <a:t>hyperventilation</a:t>
            </a:r>
            <a:r>
              <a:rPr lang="it-IT" sz="2400" dirty="0"/>
              <a:t>, </a:t>
            </a:r>
            <a:r>
              <a:rPr lang="it-IT" sz="2400" dirty="0" err="1"/>
              <a:t>prematurity</a:t>
            </a:r>
            <a:r>
              <a:rPr lang="it-IT" sz="2400" dirty="0"/>
              <a:t>, </a:t>
            </a:r>
            <a:r>
              <a:rPr lang="it-IT" sz="2400" dirty="0" err="1"/>
              <a:t>inflammatory</a:t>
            </a:r>
            <a:r>
              <a:rPr lang="it-IT" sz="2400" dirty="0"/>
              <a:t> </a:t>
            </a:r>
            <a:r>
              <a:rPr lang="it-IT" sz="2400" dirty="0" err="1"/>
              <a:t>cytokines</a:t>
            </a:r>
            <a:r>
              <a:rPr lang="it-IT" sz="2400" dirty="0"/>
              <a:t>, and </a:t>
            </a:r>
            <a:r>
              <a:rPr lang="it-IT" sz="2400" dirty="0" err="1"/>
              <a:t>vascular</a:t>
            </a:r>
            <a:r>
              <a:rPr lang="it-IT" sz="2400" dirty="0"/>
              <a:t> </a:t>
            </a:r>
            <a:r>
              <a:rPr lang="it-IT" sz="2400" dirty="0" err="1"/>
              <a:t>maldevelopment</a:t>
            </a:r>
            <a:r>
              <a:rPr lang="it-IT" sz="2400" dirty="0"/>
              <a:t>—</a:t>
            </a:r>
            <a:r>
              <a:rPr lang="it-IT" sz="2400" dirty="0" err="1"/>
              <a:t>contribute</a:t>
            </a:r>
            <a:r>
              <a:rPr lang="it-IT" sz="2400" dirty="0"/>
              <a:t> to </a:t>
            </a:r>
            <a:r>
              <a:rPr lang="it-IT" sz="2400" dirty="0" err="1"/>
              <a:t>bronchopulmonary</a:t>
            </a:r>
            <a:r>
              <a:rPr lang="it-IT" sz="2400" dirty="0"/>
              <a:t> </a:t>
            </a:r>
            <a:r>
              <a:rPr lang="it-IT" sz="2400" dirty="0" err="1"/>
              <a:t>dysplasia</a:t>
            </a:r>
            <a:r>
              <a:rPr lang="it-IT" sz="2400" dirty="0"/>
              <a:t> and </a:t>
            </a:r>
            <a:r>
              <a:rPr lang="it-IT" sz="2400" dirty="0" err="1"/>
              <a:t>probably</a:t>
            </a:r>
            <a:r>
              <a:rPr lang="it-IT" sz="2400" dirty="0"/>
              <a:t> </a:t>
            </a:r>
            <a:r>
              <a:rPr lang="it-IT" sz="2400" dirty="0" err="1"/>
              <a:t>act</a:t>
            </a:r>
            <a:r>
              <a:rPr lang="it-IT" sz="2400" dirty="0"/>
              <a:t> </a:t>
            </a:r>
            <a:r>
              <a:rPr lang="it-IT" sz="2400" dirty="0" err="1"/>
              <a:t>additively</a:t>
            </a:r>
            <a:r>
              <a:rPr lang="it-IT" sz="2400" dirty="0"/>
              <a:t> or </a:t>
            </a:r>
            <a:r>
              <a:rPr lang="it-IT" sz="2400" dirty="0" err="1"/>
              <a:t>synergistically</a:t>
            </a:r>
            <a:r>
              <a:rPr lang="it-IT" sz="2400" dirty="0"/>
              <a:t> to </a:t>
            </a:r>
            <a:r>
              <a:rPr lang="it-IT" sz="2400" dirty="0" err="1"/>
              <a:t>promote</a:t>
            </a:r>
            <a:r>
              <a:rPr lang="it-IT" sz="2400" dirty="0"/>
              <a:t> </a:t>
            </a:r>
            <a:r>
              <a:rPr lang="it-IT" sz="2400" dirty="0" err="1"/>
              <a:t>injury</a:t>
            </a:r>
            <a:r>
              <a:rPr lang="it-IT" sz="2400" dirty="0"/>
              <a:t>.</a:t>
            </a:r>
          </a:p>
          <a:p>
            <a:r>
              <a:rPr lang="it-IT" sz="2400" dirty="0" err="1"/>
              <a:t>Infants</a:t>
            </a:r>
            <a:r>
              <a:rPr lang="it-IT" sz="2400" dirty="0"/>
              <a:t> </a:t>
            </a:r>
            <a:r>
              <a:rPr lang="it-IT" sz="2400" dirty="0" err="1"/>
              <a:t>who</a:t>
            </a:r>
            <a:r>
              <a:rPr lang="it-IT" sz="2400" dirty="0"/>
              <a:t> </a:t>
            </a:r>
            <a:r>
              <a:rPr lang="it-IT" sz="2400" dirty="0" err="1"/>
              <a:t>recover</a:t>
            </a:r>
            <a:r>
              <a:rPr lang="it-IT" sz="2400" dirty="0"/>
              <a:t> from RDS </a:t>
            </a:r>
            <a:r>
              <a:rPr lang="it-IT" sz="2400" dirty="0" err="1"/>
              <a:t>also</a:t>
            </a:r>
            <a:r>
              <a:rPr lang="it-IT" sz="2400" dirty="0"/>
              <a:t> are </a:t>
            </a:r>
            <a:r>
              <a:rPr lang="it-IT" sz="2400" dirty="0" err="1"/>
              <a:t>at</a:t>
            </a:r>
            <a:r>
              <a:rPr lang="it-IT" sz="2400" dirty="0"/>
              <a:t> </a:t>
            </a:r>
            <a:r>
              <a:rPr lang="it-IT" sz="2400" dirty="0" err="1"/>
              <a:t>increased</a:t>
            </a:r>
            <a:r>
              <a:rPr lang="it-IT" sz="2400" dirty="0"/>
              <a:t> </a:t>
            </a:r>
            <a:r>
              <a:rPr lang="it-IT" sz="2400" dirty="0" err="1"/>
              <a:t>risk</a:t>
            </a:r>
            <a:r>
              <a:rPr lang="it-IT" sz="2400" dirty="0"/>
              <a:t> for </a:t>
            </a:r>
            <a:r>
              <a:rPr lang="it-IT" sz="2400" dirty="0" err="1"/>
              <a:t>developing</a:t>
            </a:r>
            <a:r>
              <a:rPr lang="it-IT" sz="2400" dirty="0"/>
              <a:t> a </a:t>
            </a:r>
            <a:r>
              <a:rPr lang="it-IT" sz="2400" dirty="0" err="1"/>
              <a:t>variety</a:t>
            </a:r>
            <a:r>
              <a:rPr lang="it-IT" sz="2400" dirty="0"/>
              <a:t> of </a:t>
            </a:r>
            <a:r>
              <a:rPr lang="it-IT" sz="2400" dirty="0" err="1"/>
              <a:t>other</a:t>
            </a:r>
            <a:r>
              <a:rPr lang="it-IT" sz="2400" dirty="0"/>
              <a:t> </a:t>
            </a:r>
            <a:r>
              <a:rPr lang="it-IT" sz="2400" dirty="0" err="1"/>
              <a:t>complications</a:t>
            </a:r>
            <a:r>
              <a:rPr lang="it-IT" sz="2400" dirty="0"/>
              <a:t> </a:t>
            </a:r>
            <a:r>
              <a:rPr lang="it-IT" sz="2400" dirty="0" err="1"/>
              <a:t>associated</a:t>
            </a:r>
            <a:r>
              <a:rPr lang="it-IT" sz="2400" dirty="0"/>
              <a:t> with </a:t>
            </a:r>
            <a:r>
              <a:rPr lang="it-IT" sz="2400" dirty="0" err="1"/>
              <a:t>preterm</a:t>
            </a:r>
            <a:r>
              <a:rPr lang="it-IT" sz="2400" dirty="0"/>
              <a:t> </a:t>
            </a:r>
            <a:r>
              <a:rPr lang="it-IT" sz="2400" dirty="0" err="1"/>
              <a:t>birth</a:t>
            </a:r>
            <a:r>
              <a:rPr lang="it-IT" sz="2400" dirty="0"/>
              <a:t>; </a:t>
            </a:r>
            <a:r>
              <a:rPr lang="it-IT" sz="2400" dirty="0" err="1"/>
              <a:t>most</a:t>
            </a:r>
            <a:r>
              <a:rPr lang="it-IT" sz="2400" dirty="0"/>
              <a:t> </a:t>
            </a:r>
            <a:r>
              <a:rPr lang="it-IT" sz="2400" dirty="0" err="1"/>
              <a:t>important</a:t>
            </a:r>
            <a:r>
              <a:rPr lang="it-IT" sz="2400" dirty="0"/>
              <a:t> </a:t>
            </a:r>
            <a:r>
              <a:rPr lang="it-IT" sz="2400" dirty="0" err="1"/>
              <a:t>among</a:t>
            </a:r>
            <a:r>
              <a:rPr lang="it-IT" sz="2400" dirty="0"/>
              <a:t> </a:t>
            </a:r>
            <a:r>
              <a:rPr lang="it-IT" sz="2400" dirty="0" err="1"/>
              <a:t>these</a:t>
            </a:r>
            <a:r>
              <a:rPr lang="it-IT" sz="2400" dirty="0"/>
              <a:t> are </a:t>
            </a:r>
            <a:r>
              <a:rPr lang="it-IT" sz="2400" dirty="0" err="1"/>
              <a:t>patent</a:t>
            </a:r>
            <a:r>
              <a:rPr lang="it-IT" sz="2400" dirty="0"/>
              <a:t> </a:t>
            </a:r>
            <a:r>
              <a:rPr lang="it-IT" sz="2400" dirty="0" err="1"/>
              <a:t>ductus</a:t>
            </a:r>
            <a:r>
              <a:rPr lang="it-IT" sz="2400" dirty="0"/>
              <a:t> </a:t>
            </a:r>
            <a:r>
              <a:rPr lang="it-IT" sz="2400" dirty="0" err="1"/>
              <a:t>arteriosus</a:t>
            </a:r>
            <a:r>
              <a:rPr lang="it-IT" sz="2400" dirty="0"/>
              <a:t>, </a:t>
            </a:r>
            <a:r>
              <a:rPr lang="it-IT" sz="2400" dirty="0" err="1"/>
              <a:t>intraventricular</a:t>
            </a:r>
            <a:r>
              <a:rPr lang="it-IT" sz="2400" dirty="0"/>
              <a:t> </a:t>
            </a:r>
            <a:r>
              <a:rPr lang="it-IT" sz="2400" dirty="0" err="1"/>
              <a:t>hemorrhage</a:t>
            </a:r>
            <a:r>
              <a:rPr lang="it-IT" sz="2400" dirty="0"/>
              <a:t>, and </a:t>
            </a:r>
            <a:r>
              <a:rPr lang="it-IT" sz="2400" dirty="0" err="1"/>
              <a:t>necrotizing</a:t>
            </a:r>
            <a:r>
              <a:rPr lang="it-IT" sz="2400" dirty="0"/>
              <a:t> </a:t>
            </a:r>
            <a:r>
              <a:rPr lang="it-IT" sz="2400" dirty="0" err="1"/>
              <a:t>enterocolitis</a:t>
            </a:r>
            <a:r>
              <a:rPr lang="it-IT" sz="2400" dirty="0"/>
              <a:t>. </a:t>
            </a:r>
            <a:r>
              <a:rPr lang="it-IT" sz="2400" dirty="0" err="1"/>
              <a:t>Thus</a:t>
            </a:r>
            <a:r>
              <a:rPr lang="it-IT" sz="2400" dirty="0"/>
              <a:t>, </a:t>
            </a:r>
            <a:r>
              <a:rPr lang="it-IT" sz="2400" dirty="0" err="1"/>
              <a:t>although</a:t>
            </a:r>
            <a:r>
              <a:rPr lang="it-IT" sz="2400" dirty="0"/>
              <a:t> </a:t>
            </a:r>
            <a:r>
              <a:rPr lang="it-IT" sz="2400" dirty="0" err="1"/>
              <a:t>technologic</a:t>
            </a:r>
            <a:r>
              <a:rPr lang="it-IT" sz="2400" dirty="0"/>
              <a:t> </a:t>
            </a:r>
            <a:r>
              <a:rPr lang="it-IT" sz="2400" dirty="0" err="1"/>
              <a:t>advances</a:t>
            </a:r>
            <a:r>
              <a:rPr lang="it-IT" sz="2400" dirty="0"/>
              <a:t> help </a:t>
            </a:r>
            <a:r>
              <a:rPr lang="it-IT" sz="2400" dirty="0" err="1"/>
              <a:t>save</a:t>
            </a:r>
            <a:r>
              <a:rPr lang="it-IT" sz="2400" dirty="0"/>
              <a:t> the </a:t>
            </a:r>
            <a:r>
              <a:rPr lang="it-IT" sz="2400" dirty="0" err="1"/>
              <a:t>lives</a:t>
            </a:r>
            <a:r>
              <a:rPr lang="it-IT" sz="2400" dirty="0"/>
              <a:t> of </a:t>
            </a:r>
            <a:r>
              <a:rPr lang="it-IT" sz="2400" dirty="0" err="1"/>
              <a:t>many</a:t>
            </a:r>
            <a:r>
              <a:rPr lang="it-IT" sz="2400" dirty="0"/>
              <a:t> </a:t>
            </a:r>
            <a:r>
              <a:rPr lang="it-IT" sz="2400" dirty="0" err="1"/>
              <a:t>infants</a:t>
            </a:r>
            <a:r>
              <a:rPr lang="it-IT" sz="2400" dirty="0"/>
              <a:t> with RDS,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bring</a:t>
            </a:r>
            <a:r>
              <a:rPr lang="it-IT" sz="2400" dirty="0"/>
              <a:t> to the </a:t>
            </a:r>
            <a:r>
              <a:rPr lang="it-IT" sz="2400" dirty="0" err="1"/>
              <a:t>surface</a:t>
            </a:r>
            <a:r>
              <a:rPr lang="it-IT" sz="2400" dirty="0"/>
              <a:t> the </a:t>
            </a:r>
            <a:r>
              <a:rPr lang="it-IT" sz="2400" dirty="0" err="1"/>
              <a:t>exquisite</a:t>
            </a:r>
            <a:r>
              <a:rPr lang="it-IT" sz="2400" dirty="0"/>
              <a:t> </a:t>
            </a:r>
            <a:r>
              <a:rPr lang="it-IT" sz="2400" dirty="0" err="1"/>
              <a:t>fragility</a:t>
            </a:r>
            <a:r>
              <a:rPr lang="it-IT" sz="2400" dirty="0"/>
              <a:t> of the immature neonate.</a:t>
            </a:r>
          </a:p>
        </p:txBody>
      </p:sp>
    </p:spTree>
    <p:extLst>
      <p:ext uri="{BB962C8B-B14F-4D97-AF65-F5344CB8AC3E}">
        <p14:creationId xmlns:p14="http://schemas.microsoft.com/office/powerpoint/2010/main" val="14479047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8-10-18 alle 22.07.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72" y="1219200"/>
            <a:ext cx="8448123" cy="4305151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93059" y="391930"/>
            <a:ext cx="8157882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dirty="0"/>
              <a:t>NEC </a:t>
            </a:r>
            <a:r>
              <a:rPr lang="it-IT" sz="2000" dirty="0" err="1"/>
              <a:t>typically</a:t>
            </a:r>
            <a:r>
              <a:rPr lang="it-IT" sz="2000" dirty="0"/>
              <a:t> </a:t>
            </a:r>
            <a:r>
              <a:rPr lang="it-IT" sz="2000" dirty="0" err="1"/>
              <a:t>involves</a:t>
            </a:r>
            <a:r>
              <a:rPr lang="it-IT" sz="2000" dirty="0"/>
              <a:t> the terminal </a:t>
            </a:r>
            <a:r>
              <a:rPr lang="it-IT" sz="2000" dirty="0" err="1"/>
              <a:t>ileum</a:t>
            </a:r>
            <a:r>
              <a:rPr lang="it-IT" sz="2000" dirty="0"/>
              <a:t>, </a:t>
            </a:r>
            <a:r>
              <a:rPr lang="it-IT" sz="2000" dirty="0" err="1"/>
              <a:t>cecum</a:t>
            </a:r>
            <a:r>
              <a:rPr lang="it-IT" sz="2000" dirty="0"/>
              <a:t>, and right colon, </a:t>
            </a:r>
            <a:r>
              <a:rPr lang="it-IT" sz="2000" dirty="0" err="1"/>
              <a:t>although</a:t>
            </a:r>
            <a:r>
              <a:rPr lang="it-IT" sz="2000" dirty="0"/>
              <a:t> </a:t>
            </a:r>
            <a:r>
              <a:rPr lang="it-IT" sz="2000" dirty="0" err="1"/>
              <a:t>any</a:t>
            </a:r>
            <a:r>
              <a:rPr lang="it-IT" sz="2000" dirty="0"/>
              <a:t> part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small</a:t>
            </a:r>
            <a:r>
              <a:rPr lang="it-IT" sz="2000" dirty="0"/>
              <a:t> or </a:t>
            </a:r>
            <a:r>
              <a:rPr lang="it-IT" sz="2000" dirty="0" err="1"/>
              <a:t>large</a:t>
            </a:r>
            <a:r>
              <a:rPr lang="it-IT" sz="2000" dirty="0"/>
              <a:t> intestine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involved</a:t>
            </a:r>
            <a:r>
              <a:rPr lang="it-IT" sz="2000" dirty="0"/>
              <a:t>. The </a:t>
            </a:r>
            <a:r>
              <a:rPr lang="it-IT" sz="2000" dirty="0" err="1"/>
              <a:t>involved</a:t>
            </a:r>
            <a:r>
              <a:rPr lang="it-IT" sz="2000" dirty="0"/>
              <a:t> </a:t>
            </a:r>
            <a:r>
              <a:rPr lang="it-IT" sz="2000" dirty="0" err="1"/>
              <a:t>segment</a:t>
            </a:r>
            <a:r>
              <a:rPr lang="it-IT" sz="2000" dirty="0"/>
              <a:t> </a:t>
            </a:r>
            <a:r>
              <a:rPr lang="it-IT" sz="2000" dirty="0" err="1"/>
              <a:t>typically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distended</a:t>
            </a:r>
            <a:r>
              <a:rPr lang="it-IT" sz="2000" dirty="0"/>
              <a:t>, </a:t>
            </a:r>
            <a:r>
              <a:rPr lang="it-IT" sz="2000" dirty="0" err="1"/>
              <a:t>friable</a:t>
            </a:r>
            <a:r>
              <a:rPr lang="it-IT" sz="2000" dirty="0"/>
              <a:t>, and </a:t>
            </a:r>
            <a:r>
              <a:rPr lang="it-IT" sz="2000" dirty="0" err="1"/>
              <a:t>congested</a:t>
            </a:r>
            <a:r>
              <a:rPr lang="it-IT" sz="2000" dirty="0"/>
              <a:t>, or </a:t>
            </a:r>
            <a:r>
              <a:rPr lang="it-IT" sz="2000" dirty="0" err="1"/>
              <a:t>it</a:t>
            </a:r>
            <a:r>
              <a:rPr lang="it-IT" sz="2000" dirty="0"/>
              <a:t> can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frankly</a:t>
            </a:r>
            <a:r>
              <a:rPr lang="it-IT" sz="2000" dirty="0"/>
              <a:t> </a:t>
            </a:r>
            <a:r>
              <a:rPr lang="it-IT" sz="2000" dirty="0" err="1"/>
              <a:t>gangrenous</a:t>
            </a:r>
            <a:r>
              <a:rPr lang="it-IT" sz="2000" dirty="0"/>
              <a:t>; </a:t>
            </a:r>
            <a:r>
              <a:rPr lang="it-IT" sz="2000" dirty="0" err="1"/>
              <a:t>intestinal</a:t>
            </a:r>
            <a:r>
              <a:rPr lang="it-IT" sz="2000" dirty="0"/>
              <a:t> </a:t>
            </a:r>
            <a:r>
              <a:rPr lang="it-IT" sz="2000" dirty="0" err="1"/>
              <a:t>perforation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accompanying</a:t>
            </a:r>
            <a:r>
              <a:rPr lang="it-IT" sz="2000" dirty="0"/>
              <a:t> </a:t>
            </a:r>
            <a:r>
              <a:rPr lang="it-IT" sz="2000" dirty="0" err="1"/>
              <a:t>peritonitis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seen</a:t>
            </a:r>
            <a:r>
              <a:rPr lang="it-IT" sz="2000" dirty="0"/>
              <a:t>. On </a:t>
            </a:r>
            <a:r>
              <a:rPr lang="it-IT" sz="2000" dirty="0" err="1"/>
              <a:t>microscopic</a:t>
            </a:r>
            <a:r>
              <a:rPr lang="it-IT" sz="2000" dirty="0"/>
              <a:t> </a:t>
            </a:r>
            <a:r>
              <a:rPr lang="it-IT" sz="2000" dirty="0" err="1"/>
              <a:t>examination</a:t>
            </a:r>
            <a:r>
              <a:rPr lang="it-IT" sz="2000" dirty="0"/>
              <a:t>, </a:t>
            </a:r>
            <a:r>
              <a:rPr lang="it-IT" sz="2000" dirty="0" err="1"/>
              <a:t>mucosal</a:t>
            </a:r>
            <a:r>
              <a:rPr lang="it-IT" sz="2000" dirty="0"/>
              <a:t> or </a:t>
            </a:r>
            <a:r>
              <a:rPr lang="it-IT" sz="2000" dirty="0" err="1"/>
              <a:t>transmural</a:t>
            </a:r>
            <a:r>
              <a:rPr lang="it-IT" sz="2000" dirty="0"/>
              <a:t> coagulative </a:t>
            </a:r>
            <a:r>
              <a:rPr lang="it-IT" sz="2000" dirty="0" err="1"/>
              <a:t>necrosis</a:t>
            </a:r>
            <a:r>
              <a:rPr lang="it-IT" sz="2000" dirty="0"/>
              <a:t>, </a:t>
            </a:r>
            <a:r>
              <a:rPr lang="it-IT" sz="2000" dirty="0" err="1"/>
              <a:t>ulceration</a:t>
            </a:r>
            <a:r>
              <a:rPr lang="it-IT" sz="2000" dirty="0"/>
              <a:t>, </a:t>
            </a:r>
            <a:r>
              <a:rPr lang="it-IT" sz="2000" dirty="0" err="1"/>
              <a:t>bacterial</a:t>
            </a:r>
            <a:r>
              <a:rPr lang="it-IT" sz="2000" dirty="0"/>
              <a:t> </a:t>
            </a:r>
            <a:r>
              <a:rPr lang="it-IT" sz="2000" dirty="0" err="1"/>
              <a:t>colonization</a:t>
            </a:r>
            <a:r>
              <a:rPr lang="it-IT" sz="2000" dirty="0"/>
              <a:t>, and </a:t>
            </a:r>
            <a:r>
              <a:rPr lang="it-IT" sz="2000" dirty="0" err="1"/>
              <a:t>submucosal</a:t>
            </a:r>
            <a:r>
              <a:rPr lang="it-IT" sz="2000" dirty="0"/>
              <a:t> gas </a:t>
            </a:r>
            <a:r>
              <a:rPr lang="it-IT" sz="2000" dirty="0" err="1"/>
              <a:t>bubbles</a:t>
            </a:r>
            <a:r>
              <a:rPr lang="it-IT" sz="2000" dirty="0"/>
              <a:t> are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features</a:t>
            </a:r>
            <a:r>
              <a:rPr lang="it-IT" sz="2000" dirty="0"/>
              <a:t> </a:t>
            </a:r>
            <a:r>
              <a:rPr lang="it-IT" sz="2000" dirty="0" err="1"/>
              <a:t>associated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NEC. </a:t>
            </a:r>
            <a:r>
              <a:rPr lang="it-IT" sz="2000" dirty="0" err="1"/>
              <a:t>Evidence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reparative</a:t>
            </a:r>
            <a:r>
              <a:rPr lang="it-IT" sz="2000" dirty="0"/>
              <a:t> </a:t>
            </a:r>
            <a:r>
              <a:rPr lang="it-IT" sz="2000" dirty="0" err="1"/>
              <a:t>changes</a:t>
            </a:r>
            <a:r>
              <a:rPr lang="it-IT" sz="2000" dirty="0"/>
              <a:t>,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granulation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r>
              <a:rPr lang="it-IT" sz="2000" dirty="0"/>
              <a:t> and </a:t>
            </a:r>
            <a:r>
              <a:rPr lang="it-IT" sz="2000" dirty="0" err="1"/>
              <a:t>fibrosis</a:t>
            </a:r>
            <a:r>
              <a:rPr lang="it-IT" sz="2000" dirty="0"/>
              <a:t>,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seen</a:t>
            </a:r>
            <a:r>
              <a:rPr lang="it-IT" sz="2000" dirty="0"/>
              <a:t> </a:t>
            </a:r>
            <a:r>
              <a:rPr lang="it-IT" sz="2000" dirty="0" err="1"/>
              <a:t>shortly</a:t>
            </a:r>
            <a:r>
              <a:rPr lang="it-IT" sz="2000" dirty="0"/>
              <a:t> </a:t>
            </a:r>
            <a:r>
              <a:rPr lang="it-IT" sz="2000" dirty="0" err="1"/>
              <a:t>after</a:t>
            </a:r>
            <a:r>
              <a:rPr lang="it-IT" sz="2000" dirty="0"/>
              <a:t> </a:t>
            </a:r>
            <a:r>
              <a:rPr lang="it-IT" sz="2000" dirty="0" err="1"/>
              <a:t>resolution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acute </a:t>
            </a:r>
            <a:r>
              <a:rPr lang="it-IT" sz="2000" dirty="0" err="1"/>
              <a:t>episode</a:t>
            </a:r>
            <a:r>
              <a:rPr lang="it-IT" sz="2000" dirty="0"/>
              <a:t>.</a:t>
            </a:r>
          </a:p>
        </p:txBody>
      </p:sp>
      <p:sp>
        <p:nvSpPr>
          <p:cNvPr id="3" name="Rettangolo 2"/>
          <p:cNvSpPr/>
          <p:nvPr/>
        </p:nvSpPr>
        <p:spPr>
          <a:xfrm>
            <a:off x="493059" y="3770884"/>
            <a:ext cx="8157882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dirty="0"/>
              <a:t>The </a:t>
            </a:r>
            <a:r>
              <a:rPr lang="it-IT" sz="2000" dirty="0" err="1"/>
              <a:t>clinical</a:t>
            </a:r>
            <a:r>
              <a:rPr lang="it-IT" sz="2000" dirty="0"/>
              <a:t> </a:t>
            </a:r>
            <a:r>
              <a:rPr lang="it-IT" sz="2000" dirty="0" err="1"/>
              <a:t>course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fairly</a:t>
            </a:r>
            <a:r>
              <a:rPr lang="it-IT" sz="2000" dirty="0"/>
              <a:t> </a:t>
            </a:r>
            <a:r>
              <a:rPr lang="it-IT" sz="2000" dirty="0" err="1"/>
              <a:t>typical</a:t>
            </a:r>
            <a:r>
              <a:rPr lang="it-IT" sz="2000" dirty="0"/>
              <a:t>, </a:t>
            </a:r>
            <a:r>
              <a:rPr lang="it-IT" sz="2000" dirty="0" err="1"/>
              <a:t>with</a:t>
            </a:r>
            <a:r>
              <a:rPr lang="it-IT" sz="2000" dirty="0"/>
              <a:t> the </a:t>
            </a:r>
            <a:r>
              <a:rPr lang="it-IT" sz="2000" dirty="0" err="1"/>
              <a:t>onset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bloody</a:t>
            </a:r>
            <a:r>
              <a:rPr lang="it-IT" sz="2000" dirty="0"/>
              <a:t> </a:t>
            </a:r>
            <a:r>
              <a:rPr lang="it-IT" sz="2000" dirty="0" err="1"/>
              <a:t>stools</a:t>
            </a:r>
            <a:r>
              <a:rPr lang="it-IT" sz="2000" dirty="0"/>
              <a:t>, </a:t>
            </a:r>
            <a:r>
              <a:rPr lang="it-IT" sz="2000" dirty="0" err="1"/>
              <a:t>abdominal</a:t>
            </a:r>
            <a:r>
              <a:rPr lang="it-IT" sz="2000" dirty="0"/>
              <a:t> </a:t>
            </a:r>
            <a:r>
              <a:rPr lang="it-IT" sz="2000" dirty="0" err="1"/>
              <a:t>distention</a:t>
            </a:r>
            <a:r>
              <a:rPr lang="it-IT" sz="2000" dirty="0"/>
              <a:t>, and </a:t>
            </a:r>
            <a:r>
              <a:rPr lang="it-IT" sz="2000" dirty="0" err="1"/>
              <a:t>development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circulatory</a:t>
            </a:r>
            <a:r>
              <a:rPr lang="it-IT" sz="2000" dirty="0"/>
              <a:t> </a:t>
            </a:r>
            <a:r>
              <a:rPr lang="it-IT" sz="2000" dirty="0" err="1"/>
              <a:t>collapse</a:t>
            </a:r>
            <a:r>
              <a:rPr lang="it-IT" sz="2000" dirty="0"/>
              <a:t>. </a:t>
            </a:r>
            <a:r>
              <a:rPr lang="it-IT" sz="2000" dirty="0" err="1"/>
              <a:t>Abdominal</a:t>
            </a:r>
            <a:r>
              <a:rPr lang="it-IT" sz="2000" dirty="0"/>
              <a:t> </a:t>
            </a:r>
            <a:r>
              <a:rPr lang="it-IT" sz="2000" dirty="0" err="1"/>
              <a:t>radiographs</a:t>
            </a:r>
            <a:r>
              <a:rPr lang="it-IT" sz="2000" dirty="0"/>
              <a:t> </a:t>
            </a:r>
            <a:r>
              <a:rPr lang="it-IT" sz="2000" dirty="0" err="1"/>
              <a:t>often</a:t>
            </a:r>
            <a:r>
              <a:rPr lang="it-IT" sz="2000" dirty="0"/>
              <a:t> </a:t>
            </a:r>
            <a:r>
              <a:rPr lang="it-IT" sz="2000" dirty="0" err="1"/>
              <a:t>demonstrate</a:t>
            </a:r>
            <a:r>
              <a:rPr lang="it-IT" sz="2000" dirty="0"/>
              <a:t> gas </a:t>
            </a:r>
            <a:r>
              <a:rPr lang="it-IT" sz="2000" dirty="0" err="1"/>
              <a:t>within</a:t>
            </a:r>
            <a:r>
              <a:rPr lang="it-IT" sz="2000" dirty="0"/>
              <a:t> the </a:t>
            </a:r>
            <a:r>
              <a:rPr lang="it-IT" sz="2000" dirty="0" err="1"/>
              <a:t>intestinal</a:t>
            </a:r>
            <a:r>
              <a:rPr lang="it-IT" sz="2000" dirty="0"/>
              <a:t> </a:t>
            </a:r>
            <a:r>
              <a:rPr lang="it-IT" sz="2000" dirty="0" err="1"/>
              <a:t>wall</a:t>
            </a:r>
            <a:r>
              <a:rPr lang="it-IT" sz="2000" dirty="0"/>
              <a:t> (</a:t>
            </a:r>
            <a:r>
              <a:rPr lang="it-IT" sz="2000" dirty="0" err="1"/>
              <a:t>pneumatosis</a:t>
            </a:r>
            <a:r>
              <a:rPr lang="it-IT" sz="2000" dirty="0"/>
              <a:t> </a:t>
            </a:r>
            <a:r>
              <a:rPr lang="it-IT" sz="2000" dirty="0" err="1"/>
              <a:t>intestinalis</a:t>
            </a:r>
            <a:r>
              <a:rPr lang="it-IT" sz="2000" dirty="0"/>
              <a:t>). </a:t>
            </a:r>
            <a:r>
              <a:rPr lang="it-IT" sz="2000" dirty="0" err="1"/>
              <a:t>When</a:t>
            </a:r>
            <a:r>
              <a:rPr lang="it-IT" sz="2000" dirty="0"/>
              <a:t> </a:t>
            </a:r>
            <a:r>
              <a:rPr lang="it-IT" sz="2000" dirty="0" err="1"/>
              <a:t>detected</a:t>
            </a:r>
            <a:r>
              <a:rPr lang="it-IT" sz="2000" dirty="0"/>
              <a:t> </a:t>
            </a:r>
            <a:r>
              <a:rPr lang="it-IT" sz="2000" dirty="0" err="1"/>
              <a:t>early</a:t>
            </a:r>
            <a:r>
              <a:rPr lang="it-IT" sz="2000" dirty="0"/>
              <a:t>, NEC </a:t>
            </a:r>
            <a:r>
              <a:rPr lang="it-IT" sz="2000" dirty="0" err="1"/>
              <a:t>often</a:t>
            </a:r>
            <a:r>
              <a:rPr lang="it-IT" sz="2000" dirty="0"/>
              <a:t> can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managed</a:t>
            </a:r>
            <a:r>
              <a:rPr lang="it-IT" sz="2000" dirty="0"/>
              <a:t> </a:t>
            </a:r>
            <a:r>
              <a:rPr lang="it-IT" sz="2000" dirty="0" err="1"/>
              <a:t>conservatively</a:t>
            </a:r>
            <a:r>
              <a:rPr lang="it-IT" sz="2000" dirty="0"/>
              <a:t>, </a:t>
            </a:r>
            <a:r>
              <a:rPr lang="it-IT" sz="2000" dirty="0" err="1"/>
              <a:t>but</a:t>
            </a:r>
            <a:r>
              <a:rPr lang="it-IT" sz="2000" dirty="0"/>
              <a:t> </a:t>
            </a:r>
            <a:r>
              <a:rPr lang="it-IT" sz="2000" dirty="0" err="1"/>
              <a:t>many</a:t>
            </a:r>
            <a:r>
              <a:rPr lang="it-IT" sz="2000" dirty="0"/>
              <a:t> </a:t>
            </a:r>
            <a:r>
              <a:rPr lang="it-IT" sz="2000" dirty="0" err="1"/>
              <a:t>cases</a:t>
            </a:r>
            <a:r>
              <a:rPr lang="it-IT" sz="2000" dirty="0"/>
              <a:t> (20% </a:t>
            </a:r>
            <a:r>
              <a:rPr lang="it-IT" sz="2000" dirty="0" err="1"/>
              <a:t>to</a:t>
            </a:r>
            <a:r>
              <a:rPr lang="it-IT" sz="2000" dirty="0"/>
              <a:t> 60%) </a:t>
            </a:r>
            <a:r>
              <a:rPr lang="it-IT" sz="2000" dirty="0" err="1"/>
              <a:t>require</a:t>
            </a:r>
            <a:r>
              <a:rPr lang="it-IT" sz="2000" dirty="0"/>
              <a:t> operative </a:t>
            </a:r>
            <a:r>
              <a:rPr lang="it-IT" sz="2000" dirty="0" err="1"/>
              <a:t>intervention</a:t>
            </a:r>
            <a:r>
              <a:rPr lang="it-IT" sz="2000" dirty="0"/>
              <a:t> </a:t>
            </a:r>
            <a:r>
              <a:rPr lang="it-IT" sz="2000" dirty="0" err="1"/>
              <a:t>including</a:t>
            </a:r>
            <a:r>
              <a:rPr lang="it-IT" sz="2000" dirty="0"/>
              <a:t> </a:t>
            </a:r>
            <a:r>
              <a:rPr lang="it-IT" sz="2000" dirty="0" err="1"/>
              <a:t>resection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necrotic</a:t>
            </a:r>
            <a:r>
              <a:rPr lang="it-IT" sz="2000" dirty="0"/>
              <a:t> </a:t>
            </a:r>
            <a:r>
              <a:rPr lang="it-IT" sz="2000" dirty="0" err="1"/>
              <a:t>segments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bowel</a:t>
            </a:r>
            <a:r>
              <a:rPr lang="it-IT" sz="2000" dirty="0"/>
              <a:t>. NEC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associated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high </a:t>
            </a:r>
            <a:r>
              <a:rPr lang="it-IT" sz="2000" dirty="0" err="1"/>
              <a:t>perinatal</a:t>
            </a:r>
            <a:r>
              <a:rPr lang="it-IT" sz="2000" dirty="0"/>
              <a:t> </a:t>
            </a:r>
            <a:r>
              <a:rPr lang="it-IT" sz="2000" dirty="0" err="1"/>
              <a:t>mortality</a:t>
            </a:r>
            <a:r>
              <a:rPr lang="it-IT" sz="2000" dirty="0"/>
              <a:t>; </a:t>
            </a:r>
            <a:r>
              <a:rPr lang="it-IT" sz="2000" dirty="0" err="1"/>
              <a:t>infants</a:t>
            </a:r>
            <a:r>
              <a:rPr lang="it-IT" sz="2000" dirty="0"/>
              <a:t> </a:t>
            </a:r>
            <a:r>
              <a:rPr lang="it-IT" sz="2000" dirty="0" err="1"/>
              <a:t>who</a:t>
            </a:r>
            <a:r>
              <a:rPr lang="it-IT" sz="2000" dirty="0"/>
              <a:t> </a:t>
            </a:r>
            <a:r>
              <a:rPr lang="it-IT" sz="2000" dirty="0" err="1"/>
              <a:t>survive</a:t>
            </a:r>
            <a:r>
              <a:rPr lang="it-IT" sz="2000" dirty="0"/>
              <a:t> </a:t>
            </a:r>
            <a:r>
              <a:rPr lang="it-IT" sz="2000" dirty="0" err="1"/>
              <a:t>often</a:t>
            </a:r>
            <a:r>
              <a:rPr lang="it-IT" sz="2000" dirty="0"/>
              <a:t> </a:t>
            </a:r>
            <a:r>
              <a:rPr lang="it-IT" sz="2000" dirty="0" err="1"/>
              <a:t>develop</a:t>
            </a:r>
            <a:r>
              <a:rPr lang="it-IT" sz="2000" dirty="0"/>
              <a:t> </a:t>
            </a:r>
            <a:r>
              <a:rPr lang="it-IT" sz="2000" dirty="0" err="1"/>
              <a:t>post-NEC</a:t>
            </a:r>
            <a:r>
              <a:rPr lang="it-IT" sz="2000" dirty="0"/>
              <a:t> </a:t>
            </a:r>
            <a:r>
              <a:rPr lang="it-IT" sz="2000" dirty="0" err="1"/>
              <a:t>strictures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fibrosis</a:t>
            </a:r>
            <a:r>
              <a:rPr lang="it-IT" sz="2000" dirty="0"/>
              <a:t> </a:t>
            </a:r>
            <a:r>
              <a:rPr lang="it-IT" sz="2000" dirty="0" err="1"/>
              <a:t>caused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the </a:t>
            </a:r>
            <a:r>
              <a:rPr lang="it-IT" sz="2000" dirty="0" err="1"/>
              <a:t>healing</a:t>
            </a:r>
            <a:r>
              <a:rPr lang="it-IT" sz="2000" dirty="0"/>
              <a:t> </a:t>
            </a:r>
            <a:r>
              <a:rPr lang="it-IT" sz="2000" dirty="0" err="1"/>
              <a:t>process</a:t>
            </a:r>
            <a:r>
              <a:rPr lang="it-IT" sz="2000" dirty="0"/>
              <a:t>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63269" y="229335"/>
            <a:ext cx="85095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Necrotizing</a:t>
            </a:r>
            <a:r>
              <a:rPr lang="it-IT" dirty="0"/>
              <a:t> </a:t>
            </a:r>
            <a:r>
              <a:rPr lang="it-IT" dirty="0" err="1"/>
              <a:t>enterocolitis</a:t>
            </a:r>
            <a:r>
              <a:rPr lang="it-IT" dirty="0"/>
              <a:t>. (A) At </a:t>
            </a:r>
            <a:r>
              <a:rPr lang="it-IT" dirty="0" err="1"/>
              <a:t>postmortem</a:t>
            </a:r>
            <a:r>
              <a:rPr lang="it-IT" dirty="0"/>
              <a:t> </a:t>
            </a:r>
            <a:r>
              <a:rPr lang="it-IT" dirty="0" err="1"/>
              <a:t>examination</a:t>
            </a:r>
            <a:r>
              <a:rPr lang="it-IT" dirty="0"/>
              <a:t> in a severe case, the </a:t>
            </a:r>
            <a:r>
              <a:rPr lang="it-IT" dirty="0" err="1"/>
              <a:t>entire</a:t>
            </a:r>
            <a:r>
              <a:rPr lang="it-IT" dirty="0"/>
              <a:t> </a:t>
            </a:r>
            <a:r>
              <a:rPr lang="it-IT" dirty="0" err="1"/>
              <a:t>small</a:t>
            </a:r>
            <a:r>
              <a:rPr lang="it-IT" dirty="0"/>
              <a:t> </a:t>
            </a:r>
            <a:r>
              <a:rPr lang="it-IT" dirty="0" err="1"/>
              <a:t>bowel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markedly</a:t>
            </a:r>
            <a:r>
              <a:rPr lang="it-IT" dirty="0"/>
              <a:t> </a:t>
            </a:r>
            <a:r>
              <a:rPr lang="it-IT" dirty="0" err="1"/>
              <a:t>distended</a:t>
            </a:r>
            <a:r>
              <a:rPr lang="it-IT" dirty="0"/>
              <a:t> and </a:t>
            </a:r>
            <a:r>
              <a:rPr lang="it-IT" dirty="0" err="1"/>
              <a:t>perilously</a:t>
            </a:r>
            <a:r>
              <a:rPr lang="it-IT" dirty="0"/>
              <a:t> </a:t>
            </a:r>
            <a:r>
              <a:rPr lang="it-IT" dirty="0" err="1"/>
              <a:t>thin</a:t>
            </a:r>
            <a:r>
              <a:rPr lang="it-IT" dirty="0"/>
              <a:t> (</a:t>
            </a:r>
            <a:r>
              <a:rPr lang="it-IT" dirty="0" err="1"/>
              <a:t>usually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appearance</a:t>
            </a:r>
            <a:r>
              <a:rPr lang="it-IT" dirty="0"/>
              <a:t> </a:t>
            </a:r>
            <a:r>
              <a:rPr lang="it-IT" dirty="0" err="1"/>
              <a:t>implies</a:t>
            </a:r>
            <a:r>
              <a:rPr lang="it-IT" dirty="0"/>
              <a:t> </a:t>
            </a:r>
            <a:r>
              <a:rPr lang="it-IT" dirty="0" err="1"/>
              <a:t>impending</a:t>
            </a:r>
            <a:r>
              <a:rPr lang="it-IT" dirty="0"/>
              <a:t> </a:t>
            </a:r>
            <a:r>
              <a:rPr lang="it-IT" dirty="0" err="1"/>
              <a:t>perforation</a:t>
            </a:r>
            <a:r>
              <a:rPr lang="it-IT" dirty="0"/>
              <a:t>). (</a:t>
            </a:r>
            <a:r>
              <a:rPr lang="it-IT" dirty="0" err="1"/>
              <a:t>B</a:t>
            </a:r>
            <a:r>
              <a:rPr lang="it-IT" dirty="0"/>
              <a:t>) The </a:t>
            </a:r>
            <a:r>
              <a:rPr lang="it-IT" dirty="0" err="1"/>
              <a:t>congested</a:t>
            </a:r>
            <a:r>
              <a:rPr lang="it-IT" dirty="0"/>
              <a:t> </a:t>
            </a:r>
            <a:r>
              <a:rPr lang="it-IT" dirty="0" err="1"/>
              <a:t>portion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ileum</a:t>
            </a:r>
            <a:r>
              <a:rPr lang="it-IT" dirty="0"/>
              <a:t> </a:t>
            </a:r>
            <a:r>
              <a:rPr lang="it-IT" dirty="0" err="1"/>
              <a:t>corresponds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areas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hemorrhagic</a:t>
            </a:r>
            <a:r>
              <a:rPr lang="it-IT" dirty="0"/>
              <a:t> </a:t>
            </a:r>
            <a:r>
              <a:rPr lang="it-IT" dirty="0" err="1"/>
              <a:t>infarction</a:t>
            </a:r>
            <a:r>
              <a:rPr lang="it-IT" dirty="0"/>
              <a:t> and </a:t>
            </a:r>
            <a:r>
              <a:rPr lang="it-IT" dirty="0" err="1"/>
              <a:t>transmural</a:t>
            </a:r>
            <a:r>
              <a:rPr lang="it-IT" dirty="0"/>
              <a:t> </a:t>
            </a:r>
            <a:r>
              <a:rPr lang="it-IT" dirty="0" err="1"/>
              <a:t>necrosis</a:t>
            </a:r>
            <a:r>
              <a:rPr lang="it-IT" dirty="0"/>
              <a:t>. </a:t>
            </a:r>
            <a:r>
              <a:rPr lang="it-IT" dirty="0" err="1"/>
              <a:t>Submucosal</a:t>
            </a:r>
            <a:r>
              <a:rPr lang="it-IT" dirty="0"/>
              <a:t> gas </a:t>
            </a:r>
            <a:r>
              <a:rPr lang="it-IT" dirty="0" err="1"/>
              <a:t>bubbles</a:t>
            </a:r>
            <a:r>
              <a:rPr lang="it-IT" dirty="0"/>
              <a:t> (</a:t>
            </a:r>
            <a:r>
              <a:rPr lang="it-IT" dirty="0" err="1"/>
              <a:t>pneumatosis</a:t>
            </a:r>
            <a:r>
              <a:rPr lang="it-IT" dirty="0"/>
              <a:t> </a:t>
            </a:r>
            <a:r>
              <a:rPr lang="it-IT" dirty="0" err="1"/>
              <a:t>intestinalis</a:t>
            </a:r>
            <a:r>
              <a:rPr lang="it-IT" dirty="0"/>
              <a:t>) can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seen</a:t>
            </a:r>
            <a:r>
              <a:rPr lang="it-IT" dirty="0"/>
              <a:t> in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areas</a:t>
            </a:r>
            <a:r>
              <a:rPr lang="it-IT" dirty="0"/>
              <a:t> (</a:t>
            </a:r>
            <a:r>
              <a:rPr lang="it-IT" dirty="0" err="1"/>
              <a:t>arrows</a:t>
            </a:r>
            <a:r>
              <a:rPr lang="it-IT" dirty="0"/>
              <a:t>).</a:t>
            </a:r>
          </a:p>
        </p:txBody>
      </p:sp>
      <p:pic>
        <p:nvPicPr>
          <p:cNvPr id="3" name="Immagine 2" descr="Schermata 2018-09-24 alle 13.29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70" y="2011092"/>
            <a:ext cx="4100252" cy="4221422"/>
          </a:xfrm>
          <a:prstGeom prst="rect">
            <a:avLst/>
          </a:prstGeom>
        </p:spPr>
      </p:pic>
      <p:pic>
        <p:nvPicPr>
          <p:cNvPr id="4" name="Immagine 3" descr="Schermata 2018-09-24 alle 13.29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081" y="2011092"/>
            <a:ext cx="4080708" cy="4221422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4236" y="409236"/>
            <a:ext cx="3122705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Sudden</a:t>
            </a:r>
            <a:r>
              <a:rPr lang="it-IT" b="1" dirty="0"/>
              <a:t> </a:t>
            </a:r>
            <a:r>
              <a:rPr lang="it-IT" b="1" dirty="0" err="1"/>
              <a:t>Infant</a:t>
            </a:r>
            <a:r>
              <a:rPr lang="it-IT" b="1" dirty="0"/>
              <a:t> Death </a:t>
            </a:r>
            <a:r>
              <a:rPr lang="it-IT" b="1" dirty="0" err="1"/>
              <a:t>Syndrome</a:t>
            </a:r>
            <a:r>
              <a:rPr lang="it-IT" b="1" dirty="0"/>
              <a:t> (SIDS)</a:t>
            </a:r>
          </a:p>
          <a:p>
            <a:endParaRPr lang="it-IT" dirty="0"/>
          </a:p>
          <a:p>
            <a:r>
              <a:rPr lang="it-IT" dirty="0" err="1"/>
              <a:t>According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National </a:t>
            </a:r>
            <a:r>
              <a:rPr lang="it-IT" dirty="0" err="1"/>
              <a:t>Institute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Child</a:t>
            </a:r>
            <a:r>
              <a:rPr lang="it-IT" dirty="0"/>
              <a:t> </a:t>
            </a:r>
            <a:r>
              <a:rPr lang="it-IT" dirty="0" err="1"/>
              <a:t>Health</a:t>
            </a:r>
            <a:r>
              <a:rPr lang="it-IT" dirty="0"/>
              <a:t> and </a:t>
            </a:r>
            <a:r>
              <a:rPr lang="it-IT" dirty="0" err="1"/>
              <a:t>Human</a:t>
            </a:r>
            <a:r>
              <a:rPr lang="it-IT" dirty="0"/>
              <a:t> </a:t>
            </a:r>
            <a:r>
              <a:rPr lang="it-IT" dirty="0" err="1"/>
              <a:t>Development</a:t>
            </a:r>
            <a:r>
              <a:rPr lang="it-IT" dirty="0"/>
              <a:t>, SIDS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defined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“the </a:t>
            </a:r>
            <a:r>
              <a:rPr lang="it-IT" dirty="0" err="1"/>
              <a:t>sudden</a:t>
            </a:r>
            <a:r>
              <a:rPr lang="it-IT" dirty="0"/>
              <a:t> </a:t>
            </a:r>
            <a:r>
              <a:rPr lang="it-IT" dirty="0" err="1"/>
              <a:t>death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infant</a:t>
            </a:r>
            <a:r>
              <a:rPr lang="it-IT" dirty="0"/>
              <a:t> under </a:t>
            </a:r>
            <a:r>
              <a:rPr lang="it-IT" dirty="0" err="1"/>
              <a:t>1</a:t>
            </a:r>
            <a:r>
              <a:rPr lang="it-IT" dirty="0"/>
              <a:t> </a:t>
            </a:r>
            <a:r>
              <a:rPr lang="it-IT" dirty="0" err="1"/>
              <a:t>year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age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remains</a:t>
            </a:r>
            <a:r>
              <a:rPr lang="it-IT" dirty="0"/>
              <a:t> </a:t>
            </a:r>
            <a:r>
              <a:rPr lang="it-IT" dirty="0" err="1"/>
              <a:t>unexplained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a </a:t>
            </a:r>
            <a:r>
              <a:rPr lang="it-IT" dirty="0" err="1"/>
              <a:t>thorough</a:t>
            </a:r>
            <a:r>
              <a:rPr lang="it-IT" dirty="0"/>
              <a:t> case </a:t>
            </a:r>
            <a:r>
              <a:rPr lang="it-IT" dirty="0" err="1"/>
              <a:t>investigation</a:t>
            </a:r>
            <a:r>
              <a:rPr lang="it-IT" dirty="0"/>
              <a:t>, </a:t>
            </a:r>
            <a:r>
              <a:rPr lang="it-IT" dirty="0" err="1"/>
              <a:t>including</a:t>
            </a:r>
            <a:r>
              <a:rPr lang="it-IT" dirty="0"/>
              <a:t> performance </a:t>
            </a:r>
            <a:r>
              <a:rPr lang="it-IT" dirty="0" err="1"/>
              <a:t>of</a:t>
            </a:r>
            <a:r>
              <a:rPr lang="it-IT" dirty="0"/>
              <a:t> a complete </a:t>
            </a:r>
            <a:r>
              <a:rPr lang="it-IT" dirty="0" err="1"/>
              <a:t>autopsy</a:t>
            </a:r>
            <a:r>
              <a:rPr lang="it-IT" dirty="0"/>
              <a:t>, </a:t>
            </a:r>
            <a:r>
              <a:rPr lang="it-IT" dirty="0" err="1"/>
              <a:t>examination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death</a:t>
            </a:r>
            <a:r>
              <a:rPr lang="it-IT" dirty="0"/>
              <a:t> scene, and </a:t>
            </a:r>
            <a:r>
              <a:rPr lang="it-IT" dirty="0" err="1"/>
              <a:t>review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clinical</a:t>
            </a:r>
            <a:r>
              <a:rPr lang="it-IT" dirty="0"/>
              <a:t> </a:t>
            </a:r>
            <a:r>
              <a:rPr lang="it-IT" dirty="0" err="1"/>
              <a:t>history</a:t>
            </a:r>
            <a:r>
              <a:rPr lang="it-IT" dirty="0"/>
              <a:t>.”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emphasize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sudden</a:t>
            </a:r>
            <a:r>
              <a:rPr lang="it-IT" dirty="0"/>
              <a:t> </a:t>
            </a:r>
            <a:r>
              <a:rPr lang="it-IT" dirty="0" err="1"/>
              <a:t>death</a:t>
            </a:r>
            <a:r>
              <a:rPr lang="it-IT" dirty="0"/>
              <a:t> in </a:t>
            </a:r>
            <a:r>
              <a:rPr lang="it-IT" dirty="0" err="1"/>
              <a:t>infancy</a:t>
            </a:r>
            <a:r>
              <a:rPr lang="it-IT" dirty="0"/>
              <a:t> are </a:t>
            </a:r>
            <a:r>
              <a:rPr lang="it-IT" dirty="0" err="1"/>
              <a:t>found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anatomic</a:t>
            </a:r>
            <a:r>
              <a:rPr lang="it-IT" dirty="0"/>
              <a:t> or </a:t>
            </a:r>
            <a:r>
              <a:rPr lang="it-IT" dirty="0" err="1"/>
              <a:t>biochemical</a:t>
            </a:r>
            <a:r>
              <a:rPr lang="it-IT" dirty="0"/>
              <a:t> </a:t>
            </a:r>
            <a:r>
              <a:rPr lang="it-IT" dirty="0" err="1"/>
              <a:t>basis</a:t>
            </a:r>
            <a:r>
              <a:rPr lang="it-IT" dirty="0"/>
              <a:t> at </a:t>
            </a:r>
            <a:r>
              <a:rPr lang="it-IT" dirty="0" err="1"/>
              <a:t>autopsy</a:t>
            </a:r>
            <a:endParaRPr lang="it-IT" dirty="0"/>
          </a:p>
        </p:txBody>
      </p:sp>
      <p:pic>
        <p:nvPicPr>
          <p:cNvPr id="3" name="Immagine 2" descr="Schermata 2018-10-18 alle 22.21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646" y="355600"/>
            <a:ext cx="5498353" cy="5408949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10-18 alle 22.21.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411" y="1449294"/>
            <a:ext cx="5108934" cy="415554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83881" y="612844"/>
            <a:ext cx="3520530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Pathogenesis</a:t>
            </a:r>
            <a:endParaRPr lang="it-IT" b="1" dirty="0"/>
          </a:p>
          <a:p>
            <a:endParaRPr lang="it-IT" dirty="0"/>
          </a:p>
          <a:p>
            <a:r>
              <a:rPr lang="it-IT" dirty="0"/>
              <a:t>SIDS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multifactorial</a:t>
            </a:r>
            <a:r>
              <a:rPr lang="it-IT" dirty="0"/>
              <a:t> </a:t>
            </a:r>
            <a:r>
              <a:rPr lang="it-IT" dirty="0" err="1"/>
              <a:t>condition</a:t>
            </a:r>
            <a:r>
              <a:rPr lang="it-IT" dirty="0"/>
              <a:t>, </a:t>
            </a:r>
            <a:r>
              <a:rPr lang="it-IT" dirty="0" err="1"/>
              <a:t>with</a:t>
            </a:r>
            <a:r>
              <a:rPr lang="it-IT" dirty="0"/>
              <a:t> a </a:t>
            </a:r>
            <a:r>
              <a:rPr lang="it-IT" dirty="0" err="1"/>
              <a:t>mixture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contributing</a:t>
            </a:r>
            <a:r>
              <a:rPr lang="it-IT" dirty="0"/>
              <a:t> </a:t>
            </a:r>
            <a:r>
              <a:rPr lang="it-IT" dirty="0" err="1"/>
              <a:t>causes</a:t>
            </a:r>
            <a:r>
              <a:rPr lang="it-IT" dirty="0"/>
              <a:t> in a </a:t>
            </a:r>
            <a:r>
              <a:rPr lang="it-IT" dirty="0" err="1"/>
              <a:t>given</a:t>
            </a:r>
            <a:r>
              <a:rPr lang="it-IT" dirty="0"/>
              <a:t> case. Three </a:t>
            </a:r>
            <a:r>
              <a:rPr lang="it-IT" dirty="0" err="1"/>
              <a:t>interacting</a:t>
            </a:r>
            <a:r>
              <a:rPr lang="it-IT" dirty="0"/>
              <a:t> </a:t>
            </a:r>
            <a:r>
              <a:rPr lang="it-IT" dirty="0" err="1"/>
              <a:t>variables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proposed</a:t>
            </a:r>
            <a:r>
              <a:rPr lang="it-IT" dirty="0"/>
              <a:t>: (</a:t>
            </a:r>
            <a:r>
              <a:rPr lang="it-IT" dirty="0" err="1"/>
              <a:t>1</a:t>
            </a:r>
            <a:r>
              <a:rPr lang="it-IT" dirty="0"/>
              <a:t>) a </a:t>
            </a:r>
            <a:r>
              <a:rPr lang="it-IT" dirty="0" err="1"/>
              <a:t>vulnerable</a:t>
            </a:r>
            <a:r>
              <a:rPr lang="it-IT" dirty="0"/>
              <a:t> </a:t>
            </a:r>
            <a:r>
              <a:rPr lang="it-IT" dirty="0" err="1"/>
              <a:t>infant</a:t>
            </a:r>
            <a:r>
              <a:rPr lang="it-IT" dirty="0"/>
              <a:t>, (</a:t>
            </a:r>
            <a:r>
              <a:rPr lang="it-IT" dirty="0" err="1"/>
              <a:t>2</a:t>
            </a:r>
            <a:r>
              <a:rPr lang="it-IT" dirty="0"/>
              <a:t>) a </a:t>
            </a:r>
            <a:r>
              <a:rPr lang="it-IT" dirty="0" err="1"/>
              <a:t>critical</a:t>
            </a:r>
            <a:r>
              <a:rPr lang="it-IT" dirty="0"/>
              <a:t> </a:t>
            </a:r>
            <a:r>
              <a:rPr lang="it-IT" dirty="0" err="1"/>
              <a:t>developmental</a:t>
            </a:r>
            <a:r>
              <a:rPr lang="it-IT" dirty="0"/>
              <a:t> </a:t>
            </a:r>
            <a:r>
              <a:rPr lang="it-IT" dirty="0" err="1"/>
              <a:t>period</a:t>
            </a:r>
            <a:r>
              <a:rPr lang="it-IT" dirty="0"/>
              <a:t> in </a:t>
            </a:r>
            <a:r>
              <a:rPr lang="it-IT" dirty="0" err="1"/>
              <a:t>homeostatic</a:t>
            </a:r>
            <a:r>
              <a:rPr lang="it-IT" dirty="0"/>
              <a:t> </a:t>
            </a:r>
            <a:r>
              <a:rPr lang="it-IT" dirty="0" err="1"/>
              <a:t>control</a:t>
            </a:r>
            <a:r>
              <a:rPr lang="it-IT" dirty="0"/>
              <a:t>, and (</a:t>
            </a:r>
            <a:r>
              <a:rPr lang="it-IT" dirty="0" err="1"/>
              <a:t>3</a:t>
            </a:r>
            <a:r>
              <a:rPr lang="it-IT" dirty="0"/>
              <a:t>) </a:t>
            </a:r>
            <a:r>
              <a:rPr lang="it-IT" dirty="0" err="1"/>
              <a:t>one</a:t>
            </a:r>
            <a:r>
              <a:rPr lang="it-IT" dirty="0"/>
              <a:t> or more </a:t>
            </a:r>
            <a:r>
              <a:rPr lang="it-IT" dirty="0" err="1"/>
              <a:t>exogenous</a:t>
            </a:r>
            <a:r>
              <a:rPr lang="it-IT" dirty="0"/>
              <a:t> </a:t>
            </a:r>
            <a:r>
              <a:rPr lang="it-IT" dirty="0" err="1"/>
              <a:t>stressors</a:t>
            </a:r>
            <a:r>
              <a:rPr lang="it-IT" dirty="0"/>
              <a:t>. </a:t>
            </a:r>
            <a:r>
              <a:rPr lang="it-IT" dirty="0" err="1"/>
              <a:t>According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model</a:t>
            </a:r>
            <a:r>
              <a:rPr lang="it-IT" dirty="0"/>
              <a:t>,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</a:t>
            </a:r>
            <a:r>
              <a:rPr lang="it-IT" dirty="0" err="1"/>
              <a:t>make</a:t>
            </a:r>
            <a:r>
              <a:rPr lang="it-IT" dirty="0"/>
              <a:t> the </a:t>
            </a:r>
            <a:r>
              <a:rPr lang="it-IT" dirty="0" err="1"/>
              <a:t>infant</a:t>
            </a:r>
            <a:r>
              <a:rPr lang="it-IT" dirty="0"/>
              <a:t> </a:t>
            </a:r>
            <a:r>
              <a:rPr lang="it-IT" dirty="0" err="1"/>
              <a:t>vulnerable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sudden</a:t>
            </a:r>
            <a:r>
              <a:rPr lang="it-IT" dirty="0"/>
              <a:t> </a:t>
            </a:r>
            <a:r>
              <a:rPr lang="it-IT" dirty="0" err="1"/>
              <a:t>death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the </a:t>
            </a:r>
            <a:r>
              <a:rPr lang="it-IT" dirty="0" err="1"/>
              <a:t>critical</a:t>
            </a:r>
            <a:r>
              <a:rPr lang="it-IT" dirty="0"/>
              <a:t> </a:t>
            </a:r>
            <a:r>
              <a:rPr lang="it-IT" dirty="0" err="1"/>
              <a:t>developmental</a:t>
            </a:r>
            <a:r>
              <a:rPr lang="it-IT" dirty="0"/>
              <a:t> </a:t>
            </a:r>
            <a:r>
              <a:rPr lang="it-IT" dirty="0" err="1"/>
              <a:t>period</a:t>
            </a:r>
            <a:r>
              <a:rPr lang="it-IT" dirty="0"/>
              <a:t> (i.e., </a:t>
            </a:r>
            <a:r>
              <a:rPr lang="it-IT" dirty="0" err="1"/>
              <a:t>1</a:t>
            </a:r>
            <a:r>
              <a:rPr lang="it-IT" dirty="0"/>
              <a:t> </a:t>
            </a:r>
            <a:r>
              <a:rPr lang="it-IT" dirty="0" err="1"/>
              <a:t>month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1</a:t>
            </a:r>
            <a:r>
              <a:rPr lang="it-IT" dirty="0"/>
              <a:t> </a:t>
            </a:r>
            <a:r>
              <a:rPr lang="it-IT" dirty="0" err="1"/>
              <a:t>year</a:t>
            </a:r>
            <a:r>
              <a:rPr lang="it-IT" dirty="0"/>
              <a:t>).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vulnerability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parents</a:t>
            </a:r>
            <a:r>
              <a:rPr lang="it-IT" dirty="0"/>
              <a:t> or the </a:t>
            </a:r>
            <a:r>
              <a:rPr lang="it-IT" dirty="0" err="1"/>
              <a:t>infant</a:t>
            </a:r>
            <a:r>
              <a:rPr lang="it-IT" dirty="0"/>
              <a:t>, </a:t>
            </a:r>
            <a:r>
              <a:rPr lang="it-IT" dirty="0" err="1"/>
              <a:t>whereas</a:t>
            </a:r>
            <a:r>
              <a:rPr lang="it-IT" dirty="0"/>
              <a:t> the </a:t>
            </a:r>
            <a:r>
              <a:rPr lang="it-IT" dirty="0" err="1"/>
              <a:t>exogenous</a:t>
            </a:r>
            <a:r>
              <a:rPr lang="it-IT" dirty="0"/>
              <a:t> </a:t>
            </a:r>
            <a:r>
              <a:rPr lang="it-IT" dirty="0" err="1"/>
              <a:t>stressor</a:t>
            </a:r>
            <a:r>
              <a:rPr lang="it-IT" dirty="0"/>
              <a:t> or </a:t>
            </a:r>
            <a:r>
              <a:rPr lang="it-IT" dirty="0" err="1"/>
              <a:t>stressors</a:t>
            </a:r>
            <a:r>
              <a:rPr lang="it-IT" dirty="0"/>
              <a:t> are </a:t>
            </a:r>
            <a:r>
              <a:rPr lang="it-IT" dirty="0" err="1"/>
              <a:t>attributable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environment</a:t>
            </a:r>
            <a:endParaRPr lang="it-IT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43646" y="289679"/>
            <a:ext cx="8142941" cy="2585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 err="1"/>
              <a:t>Although</a:t>
            </a:r>
            <a:r>
              <a:rPr lang="it-IT" dirty="0"/>
              <a:t> </a:t>
            </a:r>
            <a:r>
              <a:rPr lang="it-IT" dirty="0" err="1"/>
              <a:t>numerous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proposed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account </a:t>
            </a:r>
            <a:r>
              <a:rPr lang="it-IT" dirty="0" err="1"/>
              <a:t>for</a:t>
            </a:r>
            <a:r>
              <a:rPr lang="it-IT" dirty="0"/>
              <a:t> a </a:t>
            </a:r>
            <a:r>
              <a:rPr lang="it-IT" dirty="0" err="1"/>
              <a:t>vulnerable</a:t>
            </a:r>
            <a:r>
              <a:rPr lang="it-IT" dirty="0"/>
              <a:t> </a:t>
            </a:r>
            <a:r>
              <a:rPr lang="it-IT" dirty="0" err="1"/>
              <a:t>infant</a:t>
            </a:r>
            <a:r>
              <a:rPr lang="it-IT" dirty="0"/>
              <a:t>,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compelling</a:t>
            </a:r>
            <a:r>
              <a:rPr lang="it-IT" dirty="0"/>
              <a:t> </a:t>
            </a:r>
            <a:r>
              <a:rPr lang="it-IT" dirty="0" err="1"/>
              <a:t>hypothesis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SIDS </a:t>
            </a:r>
            <a:r>
              <a:rPr lang="it-IT" dirty="0" err="1"/>
              <a:t>reflects</a:t>
            </a:r>
            <a:r>
              <a:rPr lang="it-IT" dirty="0"/>
              <a:t> a </a:t>
            </a:r>
            <a:r>
              <a:rPr lang="it-IT" dirty="0" err="1"/>
              <a:t>delayed</a:t>
            </a:r>
            <a:r>
              <a:rPr lang="it-IT" dirty="0"/>
              <a:t> </a:t>
            </a:r>
            <a:r>
              <a:rPr lang="it-IT" dirty="0" err="1"/>
              <a:t>development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arousal</a:t>
            </a:r>
            <a:r>
              <a:rPr lang="it-IT" dirty="0"/>
              <a:t> and </a:t>
            </a:r>
            <a:r>
              <a:rPr lang="it-IT" dirty="0" err="1"/>
              <a:t>cardiorespiratory</a:t>
            </a:r>
            <a:r>
              <a:rPr lang="it-IT" dirty="0"/>
              <a:t> </a:t>
            </a:r>
            <a:r>
              <a:rPr lang="it-IT" dirty="0" err="1"/>
              <a:t>control</a:t>
            </a:r>
            <a:r>
              <a:rPr lang="it-IT" dirty="0"/>
              <a:t>. The </a:t>
            </a:r>
            <a:r>
              <a:rPr lang="it-IT" dirty="0" err="1"/>
              <a:t>brain</a:t>
            </a:r>
            <a:r>
              <a:rPr lang="it-IT" dirty="0"/>
              <a:t> </a:t>
            </a:r>
            <a:r>
              <a:rPr lang="it-IT" dirty="0" err="1"/>
              <a:t>stem</a:t>
            </a:r>
            <a:r>
              <a:rPr lang="it-IT" dirty="0"/>
              <a:t> and, in </a:t>
            </a:r>
            <a:r>
              <a:rPr lang="it-IT" dirty="0" err="1"/>
              <a:t>particular</a:t>
            </a:r>
            <a:r>
              <a:rPr lang="it-IT" dirty="0"/>
              <a:t>, the </a:t>
            </a:r>
            <a:r>
              <a:rPr lang="it-IT" dirty="0" err="1"/>
              <a:t>medulla</a:t>
            </a:r>
            <a:r>
              <a:rPr lang="it-IT" dirty="0"/>
              <a:t> </a:t>
            </a:r>
            <a:r>
              <a:rPr lang="it-IT" dirty="0" err="1"/>
              <a:t>oblongata</a:t>
            </a:r>
            <a:r>
              <a:rPr lang="it-IT" dirty="0"/>
              <a:t> play a </a:t>
            </a:r>
            <a:r>
              <a:rPr lang="it-IT" dirty="0" err="1"/>
              <a:t>critical</a:t>
            </a:r>
            <a:r>
              <a:rPr lang="it-IT" dirty="0"/>
              <a:t> </a:t>
            </a:r>
            <a:r>
              <a:rPr lang="it-IT" dirty="0" err="1"/>
              <a:t>role</a:t>
            </a:r>
            <a:r>
              <a:rPr lang="it-IT" dirty="0"/>
              <a:t> in the </a:t>
            </a:r>
            <a:r>
              <a:rPr lang="it-IT" dirty="0" err="1"/>
              <a:t>body’s</a:t>
            </a:r>
            <a:r>
              <a:rPr lang="it-IT" dirty="0"/>
              <a:t> “</a:t>
            </a:r>
            <a:r>
              <a:rPr lang="it-IT" dirty="0" err="1"/>
              <a:t>arousal</a:t>
            </a:r>
            <a:r>
              <a:rPr lang="it-IT" dirty="0"/>
              <a:t>” </a:t>
            </a:r>
            <a:r>
              <a:rPr lang="it-IT" dirty="0" err="1"/>
              <a:t>response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noxious</a:t>
            </a:r>
            <a:r>
              <a:rPr lang="it-IT" dirty="0"/>
              <a:t> </a:t>
            </a:r>
            <a:r>
              <a:rPr lang="it-IT" dirty="0" err="1"/>
              <a:t>stimuli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episodic</a:t>
            </a:r>
            <a:r>
              <a:rPr lang="it-IT" dirty="0"/>
              <a:t> </a:t>
            </a:r>
            <a:r>
              <a:rPr lang="it-IT" dirty="0" err="1"/>
              <a:t>hypercarbia</a:t>
            </a:r>
            <a:r>
              <a:rPr lang="it-IT" dirty="0"/>
              <a:t>, </a:t>
            </a:r>
            <a:r>
              <a:rPr lang="it-IT" dirty="0" err="1"/>
              <a:t>hypoxia</a:t>
            </a:r>
            <a:r>
              <a:rPr lang="it-IT" dirty="0"/>
              <a:t>, and </a:t>
            </a:r>
            <a:r>
              <a:rPr lang="it-IT" dirty="0" err="1"/>
              <a:t>thermal</a:t>
            </a:r>
            <a:r>
              <a:rPr lang="it-IT" dirty="0"/>
              <a:t> stress </a:t>
            </a:r>
            <a:r>
              <a:rPr lang="it-IT" dirty="0" err="1"/>
              <a:t>encountered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sleep</a:t>
            </a:r>
            <a:r>
              <a:rPr lang="it-IT" dirty="0"/>
              <a:t>. The </a:t>
            </a:r>
            <a:r>
              <a:rPr lang="it-IT" dirty="0" err="1"/>
              <a:t>serotonergic</a:t>
            </a:r>
            <a:r>
              <a:rPr lang="it-IT" dirty="0"/>
              <a:t> (5-HT) system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medulla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implicated</a:t>
            </a:r>
            <a:r>
              <a:rPr lang="it-IT" dirty="0"/>
              <a:t> in </a:t>
            </a:r>
            <a:r>
              <a:rPr lang="it-IT" dirty="0" err="1"/>
              <a:t>these</a:t>
            </a:r>
            <a:r>
              <a:rPr lang="it-IT" dirty="0"/>
              <a:t> “</a:t>
            </a:r>
            <a:r>
              <a:rPr lang="it-IT" dirty="0" err="1"/>
              <a:t>arousal</a:t>
            </a:r>
            <a:r>
              <a:rPr lang="it-IT" dirty="0"/>
              <a:t>” </a:t>
            </a:r>
            <a:r>
              <a:rPr lang="it-IT" dirty="0" err="1"/>
              <a:t>responses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regulation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critical</a:t>
            </a:r>
            <a:r>
              <a:rPr lang="it-IT" dirty="0"/>
              <a:t> </a:t>
            </a:r>
            <a:r>
              <a:rPr lang="it-IT" dirty="0" err="1"/>
              <a:t>homeostatic</a:t>
            </a:r>
            <a:r>
              <a:rPr lang="it-IT" dirty="0"/>
              <a:t> </a:t>
            </a:r>
            <a:r>
              <a:rPr lang="it-IT" dirty="0" err="1"/>
              <a:t>functions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respiratory</a:t>
            </a:r>
            <a:r>
              <a:rPr lang="it-IT" dirty="0"/>
              <a:t> drive,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pressure</a:t>
            </a:r>
            <a:r>
              <a:rPr lang="it-IT" dirty="0"/>
              <a:t>, and upper </a:t>
            </a:r>
            <a:r>
              <a:rPr lang="it-IT" dirty="0" err="1"/>
              <a:t>airway</a:t>
            </a:r>
            <a:r>
              <a:rPr lang="it-IT" dirty="0"/>
              <a:t> </a:t>
            </a:r>
            <a:r>
              <a:rPr lang="it-IT" dirty="0" err="1"/>
              <a:t>reflexes</a:t>
            </a:r>
            <a:r>
              <a:rPr lang="it-IT" dirty="0"/>
              <a:t>. </a:t>
            </a:r>
            <a:r>
              <a:rPr lang="it-IT" dirty="0" err="1"/>
              <a:t>Abnormalities</a:t>
            </a:r>
            <a:r>
              <a:rPr lang="it-IT" dirty="0"/>
              <a:t> in </a:t>
            </a:r>
            <a:r>
              <a:rPr lang="it-IT" dirty="0" err="1"/>
              <a:t>serotonin-dependent</a:t>
            </a:r>
            <a:r>
              <a:rPr lang="it-IT" dirty="0"/>
              <a:t> </a:t>
            </a:r>
            <a:r>
              <a:rPr lang="it-IT" dirty="0" err="1"/>
              <a:t>signaling</a:t>
            </a:r>
            <a:r>
              <a:rPr lang="it-IT" dirty="0"/>
              <a:t> in the </a:t>
            </a:r>
            <a:r>
              <a:rPr lang="it-IT" dirty="0" err="1"/>
              <a:t>brain</a:t>
            </a:r>
            <a:r>
              <a:rPr lang="it-IT" dirty="0"/>
              <a:t> </a:t>
            </a:r>
            <a:r>
              <a:rPr lang="it-IT" dirty="0" err="1"/>
              <a:t>stem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the </a:t>
            </a:r>
            <a:r>
              <a:rPr lang="it-IT" dirty="0" err="1"/>
              <a:t>underlying</a:t>
            </a:r>
            <a:r>
              <a:rPr lang="it-IT" dirty="0"/>
              <a:t> </a:t>
            </a:r>
            <a:r>
              <a:rPr lang="it-IT" dirty="0" err="1"/>
              <a:t>basis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SIDS in some </a:t>
            </a:r>
            <a:r>
              <a:rPr lang="it-IT" dirty="0" err="1"/>
              <a:t>infants</a:t>
            </a:r>
            <a:r>
              <a:rPr lang="it-IT" dirty="0"/>
              <a:t>.</a:t>
            </a:r>
          </a:p>
        </p:txBody>
      </p:sp>
      <p:sp>
        <p:nvSpPr>
          <p:cNvPr id="3" name="Rettangolo 2"/>
          <p:cNvSpPr/>
          <p:nvPr/>
        </p:nvSpPr>
        <p:spPr>
          <a:xfrm>
            <a:off x="343646" y="3429000"/>
            <a:ext cx="8142941" cy="28623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 err="1"/>
              <a:t>Among</a:t>
            </a:r>
            <a:r>
              <a:rPr lang="it-IT" dirty="0"/>
              <a:t> the </a:t>
            </a:r>
            <a:r>
              <a:rPr lang="it-IT" dirty="0" err="1"/>
              <a:t>potential</a:t>
            </a:r>
            <a:r>
              <a:rPr lang="it-IT" dirty="0"/>
              <a:t> </a:t>
            </a:r>
            <a:r>
              <a:rPr lang="it-IT" dirty="0" err="1"/>
              <a:t>environmental</a:t>
            </a:r>
            <a:r>
              <a:rPr lang="it-IT" dirty="0"/>
              <a:t> </a:t>
            </a:r>
            <a:r>
              <a:rPr lang="it-IT" dirty="0" err="1"/>
              <a:t>causes</a:t>
            </a:r>
            <a:r>
              <a:rPr lang="it-IT" dirty="0"/>
              <a:t>, prone sleeping position, sleeping on soft </a:t>
            </a:r>
            <a:r>
              <a:rPr lang="it-IT" dirty="0" err="1"/>
              <a:t>surfaces</a:t>
            </a:r>
            <a:r>
              <a:rPr lang="it-IT" dirty="0"/>
              <a:t>, and </a:t>
            </a:r>
            <a:r>
              <a:rPr lang="it-IT" dirty="0" err="1"/>
              <a:t>thermal</a:t>
            </a:r>
            <a:r>
              <a:rPr lang="it-IT" dirty="0"/>
              <a:t> stress are </a:t>
            </a:r>
            <a:r>
              <a:rPr lang="it-IT" dirty="0" err="1"/>
              <a:t>possibly</a:t>
            </a:r>
            <a:r>
              <a:rPr lang="it-IT" dirty="0"/>
              <a:t>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modifiable</a:t>
            </a:r>
            <a:r>
              <a:rPr lang="it-IT" dirty="0"/>
              <a:t> </a:t>
            </a:r>
            <a:r>
              <a:rPr lang="it-IT" dirty="0" err="1"/>
              <a:t>risk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SIDS.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studies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clearly</a:t>
            </a:r>
            <a:r>
              <a:rPr lang="it-IT" dirty="0"/>
              <a:t> </a:t>
            </a:r>
            <a:r>
              <a:rPr lang="it-IT" dirty="0" err="1"/>
              <a:t>shown</a:t>
            </a:r>
            <a:r>
              <a:rPr lang="it-IT" dirty="0"/>
              <a:t>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risk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SIDS in </a:t>
            </a:r>
            <a:r>
              <a:rPr lang="it-IT" dirty="0" err="1"/>
              <a:t>infants</a:t>
            </a:r>
            <a:r>
              <a:rPr lang="it-IT" dirty="0"/>
              <a:t> </a:t>
            </a:r>
            <a:r>
              <a:rPr lang="it-IT" dirty="0" err="1"/>
              <a:t>who</a:t>
            </a:r>
            <a:r>
              <a:rPr lang="it-IT" dirty="0"/>
              <a:t> </a:t>
            </a:r>
            <a:r>
              <a:rPr lang="it-IT" dirty="0" err="1"/>
              <a:t>sleep</a:t>
            </a:r>
            <a:r>
              <a:rPr lang="it-IT" dirty="0"/>
              <a:t> in a prone position, </a:t>
            </a:r>
            <a:r>
              <a:rPr lang="it-IT" dirty="0" err="1"/>
              <a:t>prompting</a:t>
            </a:r>
            <a:r>
              <a:rPr lang="it-IT" dirty="0"/>
              <a:t> the American </a:t>
            </a:r>
            <a:r>
              <a:rPr lang="it-IT" dirty="0" err="1"/>
              <a:t>Academy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Pediatrics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recommend</a:t>
            </a:r>
            <a:r>
              <a:rPr lang="it-IT" dirty="0"/>
              <a:t> </a:t>
            </a:r>
            <a:r>
              <a:rPr lang="it-IT" dirty="0" err="1"/>
              <a:t>placing</a:t>
            </a:r>
            <a:r>
              <a:rPr lang="it-IT" dirty="0"/>
              <a:t> </a:t>
            </a:r>
            <a:r>
              <a:rPr lang="it-IT" dirty="0" err="1"/>
              <a:t>healthy</a:t>
            </a:r>
            <a:r>
              <a:rPr lang="it-IT" dirty="0"/>
              <a:t> </a:t>
            </a:r>
            <a:r>
              <a:rPr lang="it-IT" dirty="0" err="1"/>
              <a:t>infants</a:t>
            </a:r>
            <a:r>
              <a:rPr lang="it-IT" dirty="0"/>
              <a:t> on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backs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laying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 down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sleep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“Back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Sleep</a:t>
            </a:r>
            <a:r>
              <a:rPr lang="it-IT" dirty="0"/>
              <a:t>” </a:t>
            </a:r>
            <a:r>
              <a:rPr lang="it-IT" dirty="0" err="1"/>
              <a:t>campaign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resulted</a:t>
            </a:r>
            <a:r>
              <a:rPr lang="it-IT" dirty="0"/>
              <a:t> in </a:t>
            </a:r>
            <a:r>
              <a:rPr lang="it-IT" dirty="0" err="1"/>
              <a:t>substantial</a:t>
            </a:r>
            <a:r>
              <a:rPr lang="it-IT" dirty="0"/>
              <a:t> </a:t>
            </a:r>
            <a:r>
              <a:rPr lang="it-IT" dirty="0" err="1"/>
              <a:t>decreases</a:t>
            </a:r>
            <a:r>
              <a:rPr lang="it-IT" dirty="0"/>
              <a:t> in </a:t>
            </a:r>
            <a:r>
              <a:rPr lang="it-IT" dirty="0" err="1"/>
              <a:t>SIDS-related</a:t>
            </a:r>
            <a:r>
              <a:rPr lang="it-IT" dirty="0"/>
              <a:t> </a:t>
            </a:r>
            <a:r>
              <a:rPr lang="it-IT" dirty="0" err="1"/>
              <a:t>deaths</a:t>
            </a:r>
            <a:r>
              <a:rPr lang="it-IT" dirty="0"/>
              <a:t> </a:t>
            </a:r>
            <a:r>
              <a:rPr lang="it-IT" dirty="0" err="1"/>
              <a:t>since</a:t>
            </a:r>
            <a:r>
              <a:rPr lang="it-IT" dirty="0"/>
              <a:t>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inception</a:t>
            </a:r>
            <a:r>
              <a:rPr lang="it-IT" dirty="0"/>
              <a:t> in 1994. The prone position </a:t>
            </a:r>
            <a:r>
              <a:rPr lang="it-IT" dirty="0" err="1"/>
              <a:t>increases</a:t>
            </a:r>
            <a:r>
              <a:rPr lang="it-IT" dirty="0"/>
              <a:t> the </a:t>
            </a:r>
            <a:r>
              <a:rPr lang="it-IT" dirty="0" err="1"/>
              <a:t>infant</a:t>
            </a:r>
            <a:r>
              <a:rPr lang="it-IT" dirty="0"/>
              <a:t>’</a:t>
            </a:r>
            <a:r>
              <a:rPr lang="it-IT" dirty="0" err="1"/>
              <a:t>s</a:t>
            </a:r>
            <a:r>
              <a:rPr lang="it-IT" dirty="0"/>
              <a:t> </a:t>
            </a:r>
            <a:r>
              <a:rPr lang="it-IT" dirty="0" err="1"/>
              <a:t>vulnerability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 or more </a:t>
            </a:r>
            <a:r>
              <a:rPr lang="it-IT" dirty="0" err="1"/>
              <a:t>recognized</a:t>
            </a:r>
            <a:r>
              <a:rPr lang="it-IT" dirty="0"/>
              <a:t> </a:t>
            </a:r>
            <a:r>
              <a:rPr lang="it-IT" dirty="0" err="1"/>
              <a:t>noxious</a:t>
            </a:r>
            <a:r>
              <a:rPr lang="it-IT" dirty="0"/>
              <a:t> </a:t>
            </a:r>
            <a:r>
              <a:rPr lang="it-IT" dirty="0" err="1"/>
              <a:t>stimuli</a:t>
            </a:r>
            <a:r>
              <a:rPr lang="it-IT" dirty="0"/>
              <a:t> (</a:t>
            </a:r>
            <a:r>
              <a:rPr lang="it-IT" dirty="0" err="1"/>
              <a:t>hypoxia</a:t>
            </a:r>
            <a:r>
              <a:rPr lang="it-IT" dirty="0"/>
              <a:t>, </a:t>
            </a:r>
            <a:r>
              <a:rPr lang="it-IT" dirty="0" err="1"/>
              <a:t>hypercarbia</a:t>
            </a:r>
            <a:r>
              <a:rPr lang="it-IT" dirty="0"/>
              <a:t>, and </a:t>
            </a:r>
            <a:r>
              <a:rPr lang="it-IT" dirty="0" err="1"/>
              <a:t>thermal</a:t>
            </a:r>
            <a:r>
              <a:rPr lang="it-IT" dirty="0"/>
              <a:t> stress)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sleep</a:t>
            </a:r>
            <a:r>
              <a:rPr lang="it-IT" dirty="0"/>
              <a:t>. In </a:t>
            </a:r>
            <a:r>
              <a:rPr lang="it-IT" dirty="0" err="1"/>
              <a:t>addition</a:t>
            </a:r>
            <a:r>
              <a:rPr lang="it-IT" dirty="0"/>
              <a:t>, the prone position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associated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decreased</a:t>
            </a:r>
            <a:r>
              <a:rPr lang="it-IT" dirty="0"/>
              <a:t> </a:t>
            </a:r>
            <a:r>
              <a:rPr lang="it-IT" dirty="0" err="1"/>
              <a:t>arousal</a:t>
            </a:r>
            <a:r>
              <a:rPr lang="it-IT" dirty="0"/>
              <a:t> </a:t>
            </a:r>
            <a:r>
              <a:rPr lang="it-IT" dirty="0" err="1"/>
              <a:t>responsiveness</a:t>
            </a:r>
            <a:r>
              <a:rPr lang="it-IT" dirty="0"/>
              <a:t> </a:t>
            </a:r>
            <a:r>
              <a:rPr lang="it-IT" dirty="0" err="1"/>
              <a:t>compared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the supine position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13764" y="1305341"/>
            <a:ext cx="851647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Fetal</a:t>
            </a:r>
            <a:r>
              <a:rPr lang="it-IT" sz="2000" b="1" dirty="0"/>
              <a:t> </a:t>
            </a:r>
            <a:r>
              <a:rPr lang="it-IT" sz="2000" b="1" dirty="0" err="1"/>
              <a:t>Hydrops</a:t>
            </a:r>
            <a:endParaRPr lang="it-IT" sz="2000" b="1" dirty="0"/>
          </a:p>
          <a:p>
            <a:endParaRPr lang="it-IT" sz="2000" dirty="0"/>
          </a:p>
          <a:p>
            <a:r>
              <a:rPr lang="it-IT" sz="2000" b="1" dirty="0" err="1"/>
              <a:t>Fetal</a:t>
            </a:r>
            <a:r>
              <a:rPr lang="it-IT" sz="2000" b="1" dirty="0"/>
              <a:t> </a:t>
            </a:r>
            <a:r>
              <a:rPr lang="it-IT" sz="2000" b="1" dirty="0" err="1"/>
              <a:t>hydrops</a:t>
            </a:r>
            <a:r>
              <a:rPr lang="it-IT" sz="2000" b="1" dirty="0"/>
              <a:t> </a:t>
            </a:r>
            <a:r>
              <a:rPr lang="it-IT" sz="2000" b="1" dirty="0" err="1"/>
              <a:t>refers</a:t>
            </a:r>
            <a:r>
              <a:rPr lang="it-IT" sz="2000" b="1" dirty="0"/>
              <a:t> </a:t>
            </a:r>
            <a:r>
              <a:rPr lang="it-IT" sz="2000" b="1" dirty="0" err="1"/>
              <a:t>to</a:t>
            </a:r>
            <a:r>
              <a:rPr lang="it-IT" sz="2000" b="1" dirty="0"/>
              <a:t> the </a:t>
            </a:r>
            <a:r>
              <a:rPr lang="it-IT" sz="2000" b="1" dirty="0" err="1"/>
              <a:t>accumulation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edema </a:t>
            </a:r>
            <a:r>
              <a:rPr lang="it-IT" sz="2000" b="1" dirty="0" err="1"/>
              <a:t>fluid</a:t>
            </a:r>
            <a:r>
              <a:rPr lang="it-IT" sz="2000" b="1" dirty="0"/>
              <a:t> in the </a:t>
            </a:r>
            <a:r>
              <a:rPr lang="it-IT" sz="2000" b="1" dirty="0" err="1"/>
              <a:t>fetus</a:t>
            </a:r>
            <a:r>
              <a:rPr lang="it-IT" sz="2000" b="1" dirty="0"/>
              <a:t> </a:t>
            </a:r>
            <a:r>
              <a:rPr lang="it-IT" sz="2000" b="1" dirty="0" err="1"/>
              <a:t>during</a:t>
            </a:r>
            <a:r>
              <a:rPr lang="it-IT" sz="2000" b="1" dirty="0"/>
              <a:t> intrauterine </a:t>
            </a:r>
            <a:r>
              <a:rPr lang="it-IT" sz="2000" b="1" dirty="0" err="1"/>
              <a:t>growth</a:t>
            </a:r>
            <a:r>
              <a:rPr lang="it-IT" sz="2000" b="1" dirty="0"/>
              <a:t>. </a:t>
            </a:r>
            <a:r>
              <a:rPr lang="it-IT" sz="2000" dirty="0"/>
              <a:t>The </a:t>
            </a:r>
            <a:r>
              <a:rPr lang="it-IT" sz="2000" dirty="0" err="1"/>
              <a:t>causes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fetal</a:t>
            </a:r>
            <a:r>
              <a:rPr lang="it-IT" sz="2000" dirty="0"/>
              <a:t> </a:t>
            </a:r>
            <a:r>
              <a:rPr lang="it-IT" sz="2000" dirty="0" err="1"/>
              <a:t>hydrops</a:t>
            </a:r>
            <a:r>
              <a:rPr lang="it-IT" sz="2000" dirty="0"/>
              <a:t> are </a:t>
            </a:r>
            <a:r>
              <a:rPr lang="it-IT" sz="2000" dirty="0" err="1"/>
              <a:t>manifold</a:t>
            </a:r>
            <a:r>
              <a:rPr lang="it-IT" sz="2000" dirty="0"/>
              <a:t>.</a:t>
            </a:r>
          </a:p>
          <a:p>
            <a:r>
              <a:rPr lang="it-IT" sz="2000" dirty="0"/>
              <a:t>In the </a:t>
            </a:r>
            <a:r>
              <a:rPr lang="it-IT" sz="2000" dirty="0" err="1"/>
              <a:t>past</a:t>
            </a:r>
            <a:r>
              <a:rPr lang="it-IT" sz="2000" dirty="0"/>
              <a:t>, </a:t>
            </a:r>
            <a:r>
              <a:rPr lang="it-IT" sz="2000" dirty="0" err="1"/>
              <a:t>hemolytic</a:t>
            </a:r>
            <a:r>
              <a:rPr lang="it-IT" sz="2000" dirty="0"/>
              <a:t> anemia </a:t>
            </a:r>
            <a:r>
              <a:rPr lang="it-IT" sz="2000" dirty="0" err="1"/>
              <a:t>caused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Rh</a:t>
            </a:r>
            <a:r>
              <a:rPr lang="it-IT" sz="2000" dirty="0"/>
              <a:t> </a:t>
            </a:r>
            <a:r>
              <a:rPr lang="it-IT" sz="2000" dirty="0" err="1"/>
              <a:t>blood</a:t>
            </a:r>
            <a:r>
              <a:rPr lang="it-IT" sz="2000" dirty="0"/>
              <a:t> </a:t>
            </a:r>
            <a:r>
              <a:rPr lang="it-IT" sz="2000" dirty="0" err="1"/>
              <a:t>group</a:t>
            </a:r>
            <a:r>
              <a:rPr lang="it-IT" sz="2000" dirty="0"/>
              <a:t> </a:t>
            </a:r>
            <a:r>
              <a:rPr lang="it-IT" sz="2000" dirty="0" err="1"/>
              <a:t>incompatibility</a:t>
            </a:r>
            <a:r>
              <a:rPr lang="it-IT" sz="2000" dirty="0"/>
              <a:t> </a:t>
            </a:r>
            <a:r>
              <a:rPr lang="it-IT" sz="2000" dirty="0" err="1"/>
              <a:t>between</a:t>
            </a:r>
            <a:r>
              <a:rPr lang="it-IT" sz="2000" dirty="0"/>
              <a:t> </a:t>
            </a:r>
            <a:r>
              <a:rPr lang="it-IT" sz="2000" dirty="0" err="1"/>
              <a:t>mother</a:t>
            </a:r>
            <a:r>
              <a:rPr lang="it-IT" sz="2000" dirty="0"/>
              <a:t> and </a:t>
            </a:r>
            <a:r>
              <a:rPr lang="it-IT" sz="2000" dirty="0" err="1"/>
              <a:t>fetus</a:t>
            </a:r>
            <a:r>
              <a:rPr lang="it-IT" sz="2000" dirty="0"/>
              <a:t> (immune </a:t>
            </a:r>
            <a:r>
              <a:rPr lang="it-IT" sz="2000" dirty="0" err="1"/>
              <a:t>hydrops</a:t>
            </a:r>
            <a:r>
              <a:rPr lang="it-IT" sz="2000" dirty="0"/>
              <a:t>) </a:t>
            </a:r>
            <a:r>
              <a:rPr lang="it-IT" sz="2000" dirty="0" err="1"/>
              <a:t>was</a:t>
            </a:r>
            <a:r>
              <a:rPr lang="it-IT" sz="2000" dirty="0"/>
              <a:t> the </a:t>
            </a:r>
            <a:r>
              <a:rPr lang="it-IT" sz="2000" dirty="0" err="1"/>
              <a:t>most</a:t>
            </a:r>
            <a:r>
              <a:rPr lang="it-IT" sz="2000" dirty="0"/>
              <a:t> common cause, </a:t>
            </a:r>
            <a:r>
              <a:rPr lang="it-IT" sz="2000" dirty="0" err="1"/>
              <a:t>but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the </a:t>
            </a:r>
            <a:r>
              <a:rPr lang="it-IT" sz="2000" dirty="0" err="1"/>
              <a:t>successful</a:t>
            </a:r>
            <a:r>
              <a:rPr lang="it-IT" sz="2000" dirty="0"/>
              <a:t> </a:t>
            </a:r>
            <a:r>
              <a:rPr lang="it-IT" sz="2000" dirty="0" err="1"/>
              <a:t>prophylaxis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disorder</a:t>
            </a:r>
            <a:r>
              <a:rPr lang="it-IT" sz="2000" dirty="0"/>
              <a:t> </a:t>
            </a:r>
            <a:r>
              <a:rPr lang="it-IT" sz="2000" dirty="0" err="1"/>
              <a:t>during</a:t>
            </a:r>
            <a:r>
              <a:rPr lang="it-IT" sz="2000" dirty="0"/>
              <a:t> </a:t>
            </a:r>
            <a:r>
              <a:rPr lang="it-IT" sz="2000" dirty="0" err="1"/>
              <a:t>pregnancy</a:t>
            </a:r>
            <a:r>
              <a:rPr lang="it-IT" sz="2000" dirty="0"/>
              <a:t>,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causes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nonimmune</a:t>
            </a:r>
            <a:r>
              <a:rPr lang="it-IT" sz="2000" dirty="0"/>
              <a:t> </a:t>
            </a:r>
            <a:r>
              <a:rPr lang="it-IT" sz="2000" dirty="0" err="1"/>
              <a:t>hydrops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emerged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the </a:t>
            </a:r>
            <a:r>
              <a:rPr lang="it-IT" sz="2000" dirty="0" err="1"/>
              <a:t>principal</a:t>
            </a:r>
            <a:r>
              <a:rPr lang="it-IT" sz="2000" dirty="0"/>
              <a:t> </a:t>
            </a:r>
            <a:r>
              <a:rPr lang="it-IT" sz="2000" dirty="0" err="1"/>
              <a:t>culprits</a:t>
            </a:r>
            <a:r>
              <a:rPr lang="it-IT" sz="2000" dirty="0"/>
              <a:t>. </a:t>
            </a:r>
          </a:p>
          <a:p>
            <a:endParaRPr lang="it-IT" sz="2000" dirty="0"/>
          </a:p>
          <a:p>
            <a:r>
              <a:rPr lang="it-IT" sz="2000" dirty="0"/>
              <a:t>The </a:t>
            </a:r>
            <a:r>
              <a:rPr lang="it-IT" sz="2000" dirty="0" err="1"/>
              <a:t>fluid</a:t>
            </a:r>
            <a:r>
              <a:rPr lang="it-IT" sz="2000" dirty="0"/>
              <a:t> </a:t>
            </a:r>
            <a:r>
              <a:rPr lang="it-IT" sz="2000" dirty="0" err="1"/>
              <a:t>accumulation</a:t>
            </a:r>
            <a:r>
              <a:rPr lang="it-IT" sz="2000" dirty="0"/>
              <a:t> can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quite</a:t>
            </a:r>
            <a:r>
              <a:rPr lang="it-IT" sz="2000" dirty="0"/>
              <a:t> </a:t>
            </a:r>
            <a:r>
              <a:rPr lang="it-IT" sz="2000" dirty="0" err="1"/>
              <a:t>variable</a:t>
            </a:r>
            <a:r>
              <a:rPr lang="it-IT" sz="2000" dirty="0"/>
              <a:t>, </a:t>
            </a:r>
            <a:r>
              <a:rPr lang="it-IT" sz="2000" dirty="0" err="1"/>
              <a:t>ranging</a:t>
            </a:r>
            <a:r>
              <a:rPr lang="it-IT" sz="2000" dirty="0"/>
              <a:t> in </a:t>
            </a:r>
            <a:r>
              <a:rPr lang="it-IT" sz="2000" dirty="0" err="1"/>
              <a:t>degree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progressive, </a:t>
            </a:r>
            <a:r>
              <a:rPr lang="it-IT" sz="2000" dirty="0" err="1"/>
              <a:t>generalized</a:t>
            </a:r>
            <a:r>
              <a:rPr lang="it-IT" sz="2000" dirty="0"/>
              <a:t> edema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fetus</a:t>
            </a:r>
            <a:r>
              <a:rPr lang="it-IT" sz="2000" dirty="0"/>
              <a:t> (</a:t>
            </a:r>
            <a:r>
              <a:rPr lang="it-IT" sz="2000" dirty="0" err="1"/>
              <a:t>hydrops</a:t>
            </a:r>
            <a:r>
              <a:rPr lang="it-IT" sz="2000" dirty="0"/>
              <a:t> </a:t>
            </a:r>
            <a:r>
              <a:rPr lang="it-IT" sz="2000" dirty="0" err="1"/>
              <a:t>fetalis</a:t>
            </a:r>
            <a:r>
              <a:rPr lang="it-IT" sz="2000" dirty="0"/>
              <a:t>), a </a:t>
            </a:r>
            <a:r>
              <a:rPr lang="it-IT" sz="2000" dirty="0" err="1"/>
              <a:t>usually</a:t>
            </a:r>
            <a:r>
              <a:rPr lang="it-IT" sz="2000" dirty="0"/>
              <a:t> </a:t>
            </a:r>
            <a:r>
              <a:rPr lang="it-IT" sz="2000" dirty="0" err="1"/>
              <a:t>lethal</a:t>
            </a:r>
            <a:r>
              <a:rPr lang="it-IT" sz="2000" dirty="0"/>
              <a:t> </a:t>
            </a:r>
            <a:r>
              <a:rPr lang="it-IT" sz="2000" dirty="0" err="1"/>
              <a:t>condition</a:t>
            </a:r>
            <a:r>
              <a:rPr lang="it-IT" sz="2000" dirty="0"/>
              <a:t>, </a:t>
            </a:r>
            <a:r>
              <a:rPr lang="it-IT" sz="2000" dirty="0" err="1"/>
              <a:t>to</a:t>
            </a:r>
            <a:r>
              <a:rPr lang="it-IT" sz="2000" dirty="0"/>
              <a:t> more </a:t>
            </a:r>
            <a:r>
              <a:rPr lang="it-IT" sz="2000" dirty="0" err="1"/>
              <a:t>localized</a:t>
            </a:r>
            <a:r>
              <a:rPr lang="it-IT" sz="2000" dirty="0"/>
              <a:t> and </a:t>
            </a:r>
            <a:r>
              <a:rPr lang="it-IT" sz="2000" dirty="0" err="1"/>
              <a:t>less</a:t>
            </a:r>
            <a:r>
              <a:rPr lang="it-IT" sz="2000" dirty="0"/>
              <a:t> </a:t>
            </a:r>
            <a:r>
              <a:rPr lang="it-IT" sz="2000" dirty="0" err="1"/>
              <a:t>marked</a:t>
            </a:r>
            <a:r>
              <a:rPr lang="it-IT" sz="2000" dirty="0"/>
              <a:t> </a:t>
            </a:r>
            <a:r>
              <a:rPr lang="it-IT" sz="2000" dirty="0" err="1"/>
              <a:t>edematous</a:t>
            </a:r>
            <a:r>
              <a:rPr lang="it-IT" sz="2000" dirty="0"/>
              <a:t> </a:t>
            </a:r>
            <a:r>
              <a:rPr lang="it-IT" sz="2000" dirty="0" err="1"/>
              <a:t>processes</a:t>
            </a:r>
            <a:r>
              <a:rPr lang="it-IT" sz="2000" dirty="0"/>
              <a:t>,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isolated</a:t>
            </a:r>
            <a:r>
              <a:rPr lang="it-IT" sz="2000" dirty="0"/>
              <a:t> </a:t>
            </a:r>
            <a:r>
              <a:rPr lang="it-IT" sz="2000" dirty="0" err="1"/>
              <a:t>pleural</a:t>
            </a:r>
            <a:r>
              <a:rPr lang="it-IT" sz="2000" dirty="0"/>
              <a:t> and </a:t>
            </a:r>
            <a:r>
              <a:rPr lang="it-IT" sz="2000" dirty="0" err="1"/>
              <a:t>peritoneal</a:t>
            </a:r>
            <a:r>
              <a:rPr lang="it-IT" sz="2000" dirty="0"/>
              <a:t> </a:t>
            </a:r>
            <a:r>
              <a:rPr lang="it-IT" sz="2000" dirty="0" err="1"/>
              <a:t>effusions</a:t>
            </a:r>
            <a:r>
              <a:rPr lang="it-IT" sz="2000" dirty="0"/>
              <a:t> or </a:t>
            </a:r>
            <a:r>
              <a:rPr lang="it-IT" sz="2000" dirty="0" err="1"/>
              <a:t>postnuchal</a:t>
            </a:r>
            <a:r>
              <a:rPr lang="it-IT" sz="2000" dirty="0"/>
              <a:t> </a:t>
            </a:r>
            <a:r>
              <a:rPr lang="it-IT" sz="2000" dirty="0" err="1"/>
              <a:t>fluid</a:t>
            </a:r>
            <a:r>
              <a:rPr lang="it-IT" sz="2000" dirty="0"/>
              <a:t> </a:t>
            </a:r>
            <a:r>
              <a:rPr lang="it-IT" sz="2000" dirty="0" err="1"/>
              <a:t>collections</a:t>
            </a:r>
            <a:r>
              <a:rPr lang="it-IT" sz="2000" dirty="0"/>
              <a:t> (</a:t>
            </a:r>
            <a:r>
              <a:rPr lang="it-IT" sz="2000" dirty="0" err="1"/>
              <a:t>cystic</a:t>
            </a:r>
            <a:r>
              <a:rPr lang="it-IT" sz="2000" dirty="0"/>
              <a:t> </a:t>
            </a:r>
            <a:r>
              <a:rPr lang="it-IT" sz="2000" dirty="0" err="1"/>
              <a:t>hygroma</a:t>
            </a:r>
            <a:r>
              <a:rPr lang="it-IT" sz="2000" dirty="0"/>
              <a:t>),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often</a:t>
            </a:r>
            <a:r>
              <a:rPr lang="it-IT" sz="2000" dirty="0"/>
              <a:t> are </a:t>
            </a:r>
            <a:r>
              <a:rPr lang="it-IT" sz="2000" dirty="0" err="1"/>
              <a:t>compatible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life.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4 alle 13.58.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44" y="1999771"/>
            <a:ext cx="3260958" cy="4621830"/>
          </a:xfrm>
          <a:prstGeom prst="rect">
            <a:avLst/>
          </a:prstGeom>
        </p:spPr>
      </p:pic>
      <p:pic>
        <p:nvPicPr>
          <p:cNvPr id="3" name="Immagine 2" descr="Schermata 2018-09-24 alle 13.59.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959" y="1999771"/>
            <a:ext cx="3280216" cy="462183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60434" y="352093"/>
            <a:ext cx="82231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Hydrops</a:t>
            </a:r>
            <a:r>
              <a:rPr lang="it-IT" dirty="0"/>
              <a:t> </a:t>
            </a:r>
            <a:r>
              <a:rPr lang="it-IT" dirty="0" err="1"/>
              <a:t>fetalis</a:t>
            </a:r>
            <a:r>
              <a:rPr lang="it-IT" dirty="0"/>
              <a:t>. (A) </a:t>
            </a:r>
            <a:r>
              <a:rPr lang="it-IT" dirty="0" err="1"/>
              <a:t>Generalized</a:t>
            </a:r>
            <a:r>
              <a:rPr lang="it-IT" dirty="0"/>
              <a:t> </a:t>
            </a:r>
            <a:r>
              <a:rPr lang="it-IT" dirty="0" err="1"/>
              <a:t>accumulation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 in the </a:t>
            </a:r>
            <a:r>
              <a:rPr lang="it-IT" dirty="0" err="1"/>
              <a:t>fetus</a:t>
            </a:r>
            <a:r>
              <a:rPr lang="it-IT" dirty="0"/>
              <a:t>. (</a:t>
            </a:r>
            <a:r>
              <a:rPr lang="it-IT" dirty="0" err="1"/>
              <a:t>B</a:t>
            </a:r>
            <a:r>
              <a:rPr lang="it-IT" dirty="0"/>
              <a:t>) </a:t>
            </a:r>
            <a:r>
              <a:rPr lang="it-IT" dirty="0" err="1"/>
              <a:t>Fluid</a:t>
            </a:r>
            <a:r>
              <a:rPr lang="it-IT" dirty="0"/>
              <a:t> </a:t>
            </a:r>
            <a:r>
              <a:rPr lang="it-IT" dirty="0" err="1"/>
              <a:t>accumulation</a:t>
            </a:r>
            <a:r>
              <a:rPr lang="it-IT" dirty="0"/>
              <a:t> </a:t>
            </a:r>
            <a:r>
              <a:rPr lang="it-IT" dirty="0" err="1"/>
              <a:t>particularly</a:t>
            </a:r>
            <a:r>
              <a:rPr lang="it-IT" dirty="0"/>
              <a:t> </a:t>
            </a:r>
            <a:r>
              <a:rPr lang="it-IT" dirty="0" err="1"/>
              <a:t>prominent</a:t>
            </a:r>
            <a:r>
              <a:rPr lang="it-IT" dirty="0"/>
              <a:t> in the soft </a:t>
            </a:r>
            <a:r>
              <a:rPr lang="it-IT" dirty="0" err="1"/>
              <a:t>tissues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neck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condition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termed</a:t>
            </a:r>
            <a:r>
              <a:rPr lang="it-IT" dirty="0"/>
              <a:t> </a:t>
            </a:r>
            <a:r>
              <a:rPr lang="it-IT" dirty="0" err="1"/>
              <a:t>cystic</a:t>
            </a:r>
            <a:r>
              <a:rPr lang="it-IT" dirty="0"/>
              <a:t> </a:t>
            </a:r>
            <a:r>
              <a:rPr lang="it-IT" dirty="0" err="1"/>
              <a:t>hygroma</a:t>
            </a:r>
            <a:r>
              <a:rPr lang="it-IT" dirty="0"/>
              <a:t>. </a:t>
            </a:r>
            <a:r>
              <a:rPr lang="it-IT" dirty="0" err="1"/>
              <a:t>Cystic</a:t>
            </a:r>
            <a:r>
              <a:rPr lang="it-IT" dirty="0"/>
              <a:t> </a:t>
            </a:r>
            <a:r>
              <a:rPr lang="it-IT" dirty="0" err="1"/>
              <a:t>hygromas</a:t>
            </a:r>
            <a:r>
              <a:rPr lang="it-IT" dirty="0"/>
              <a:t> are </a:t>
            </a:r>
            <a:r>
              <a:rPr lang="it-IT" dirty="0" err="1"/>
              <a:t>characteristically</a:t>
            </a:r>
            <a:r>
              <a:rPr lang="it-IT" dirty="0"/>
              <a:t> </a:t>
            </a:r>
            <a:r>
              <a:rPr lang="it-IT" dirty="0" err="1"/>
              <a:t>seen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limited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, </a:t>
            </a:r>
            <a:r>
              <a:rPr lang="it-IT" dirty="0" err="1"/>
              <a:t>constitutional</a:t>
            </a:r>
            <a:r>
              <a:rPr lang="it-IT" dirty="0"/>
              <a:t> </a:t>
            </a:r>
            <a:r>
              <a:rPr lang="it-IT" dirty="0" err="1"/>
              <a:t>chromosomal</a:t>
            </a:r>
            <a:r>
              <a:rPr lang="it-IT" dirty="0"/>
              <a:t> </a:t>
            </a:r>
            <a:r>
              <a:rPr lang="it-IT" dirty="0" err="1"/>
              <a:t>anomalies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45,</a:t>
            </a:r>
            <a:r>
              <a:rPr lang="it-IT" dirty="0" err="1"/>
              <a:t>X</a:t>
            </a:r>
            <a:r>
              <a:rPr lang="it-IT" dirty="0"/>
              <a:t> </a:t>
            </a:r>
            <a:r>
              <a:rPr lang="it-IT" dirty="0" err="1"/>
              <a:t>karyotypes</a:t>
            </a:r>
            <a:r>
              <a:rPr lang="it-IT" dirty="0"/>
              <a:t>.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10-18 alle 23.10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988" y="36513"/>
            <a:ext cx="6146800" cy="67691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9107" y="1028342"/>
            <a:ext cx="24582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Low-density</a:t>
            </a:r>
            <a:r>
              <a:rPr lang="it-IT" b="1" dirty="0"/>
              <a:t> </a:t>
            </a:r>
            <a:r>
              <a:rPr lang="it-IT" b="1" dirty="0" err="1"/>
              <a:t>lipoprotein</a:t>
            </a:r>
            <a:r>
              <a:rPr lang="it-IT" b="1" dirty="0"/>
              <a:t> (LDL) </a:t>
            </a:r>
            <a:r>
              <a:rPr lang="it-IT" b="1" dirty="0" err="1"/>
              <a:t>metabolism</a:t>
            </a:r>
            <a:r>
              <a:rPr lang="it-IT" b="1" dirty="0"/>
              <a:t> and the </a:t>
            </a:r>
            <a:r>
              <a:rPr lang="it-IT" b="1" dirty="0" err="1"/>
              <a:t>role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the </a:t>
            </a:r>
            <a:r>
              <a:rPr lang="it-IT" b="1" dirty="0" err="1"/>
              <a:t>liver</a:t>
            </a:r>
            <a:r>
              <a:rPr lang="it-IT" b="1" dirty="0"/>
              <a:t> in </a:t>
            </a:r>
            <a:r>
              <a:rPr lang="it-IT" b="1" dirty="0" err="1"/>
              <a:t>its</a:t>
            </a:r>
            <a:r>
              <a:rPr lang="it-IT" b="1" dirty="0"/>
              <a:t> </a:t>
            </a:r>
            <a:r>
              <a:rPr lang="it-IT" b="1" dirty="0" err="1"/>
              <a:t>synthesis</a:t>
            </a:r>
            <a:r>
              <a:rPr lang="it-IT" b="1" dirty="0"/>
              <a:t> and </a:t>
            </a:r>
            <a:r>
              <a:rPr lang="it-IT" b="1" dirty="0" err="1"/>
              <a:t>clearance</a:t>
            </a:r>
            <a:r>
              <a:rPr lang="it-IT" b="1" dirty="0"/>
              <a:t>. </a:t>
            </a:r>
            <a:r>
              <a:rPr lang="it-IT" dirty="0" err="1"/>
              <a:t>Lipolysis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very-low-density</a:t>
            </a:r>
            <a:r>
              <a:rPr lang="it-IT" dirty="0"/>
              <a:t> </a:t>
            </a:r>
            <a:r>
              <a:rPr lang="it-IT" dirty="0" err="1"/>
              <a:t>lipoprotein</a:t>
            </a:r>
            <a:r>
              <a:rPr lang="it-IT" dirty="0"/>
              <a:t> (VLDL)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lipoprotein</a:t>
            </a:r>
            <a:r>
              <a:rPr lang="it-IT" dirty="0"/>
              <a:t> </a:t>
            </a:r>
            <a:r>
              <a:rPr lang="it-IT" dirty="0" err="1"/>
              <a:t>lipase</a:t>
            </a:r>
            <a:r>
              <a:rPr lang="it-IT" dirty="0"/>
              <a:t> in the </a:t>
            </a:r>
            <a:r>
              <a:rPr lang="it-IT" dirty="0" err="1"/>
              <a:t>capillaries</a:t>
            </a:r>
            <a:r>
              <a:rPr lang="it-IT" dirty="0"/>
              <a:t> </a:t>
            </a:r>
            <a:r>
              <a:rPr lang="it-IT" dirty="0" err="1"/>
              <a:t>releases</a:t>
            </a:r>
            <a:r>
              <a:rPr lang="it-IT" dirty="0"/>
              <a:t> </a:t>
            </a:r>
            <a:r>
              <a:rPr lang="it-IT" dirty="0" err="1"/>
              <a:t>triglycerides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are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stored</a:t>
            </a:r>
            <a:r>
              <a:rPr lang="it-IT" dirty="0"/>
              <a:t> in </a:t>
            </a:r>
            <a:r>
              <a:rPr lang="it-IT" dirty="0" err="1"/>
              <a:t>fat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and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source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energy</a:t>
            </a:r>
            <a:r>
              <a:rPr lang="it-IT" dirty="0"/>
              <a:t> in </a:t>
            </a:r>
            <a:r>
              <a:rPr lang="it-IT" dirty="0" err="1"/>
              <a:t>skeletal</a:t>
            </a:r>
            <a:r>
              <a:rPr lang="it-IT" dirty="0"/>
              <a:t> </a:t>
            </a:r>
            <a:r>
              <a:rPr lang="it-IT" dirty="0" err="1"/>
              <a:t>muscles</a:t>
            </a:r>
            <a:r>
              <a:rPr lang="it-IT" dirty="0"/>
              <a:t>. IDL (</a:t>
            </a:r>
            <a:r>
              <a:rPr lang="it-IT" dirty="0" err="1"/>
              <a:t>intermediate-density</a:t>
            </a:r>
            <a:r>
              <a:rPr lang="it-IT" dirty="0"/>
              <a:t> </a:t>
            </a:r>
            <a:r>
              <a:rPr lang="it-IT" dirty="0" err="1"/>
              <a:t>lipoprotein</a:t>
            </a:r>
            <a:r>
              <a:rPr lang="it-IT" dirty="0"/>
              <a:t>) </a:t>
            </a:r>
            <a:r>
              <a:rPr lang="it-IT" dirty="0" err="1"/>
              <a:t>remains</a:t>
            </a:r>
            <a:r>
              <a:rPr lang="it-IT" dirty="0"/>
              <a:t> in the </a:t>
            </a:r>
            <a:r>
              <a:rPr lang="it-IT" dirty="0" err="1"/>
              <a:t>blood</a:t>
            </a:r>
            <a:r>
              <a:rPr lang="it-IT" dirty="0"/>
              <a:t> and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taken</a:t>
            </a:r>
            <a:r>
              <a:rPr lang="it-IT" dirty="0"/>
              <a:t> up </a:t>
            </a:r>
            <a:r>
              <a:rPr lang="it-IT" dirty="0" err="1"/>
              <a:t>by</a:t>
            </a:r>
            <a:r>
              <a:rPr lang="it-IT" dirty="0"/>
              <a:t> the </a:t>
            </a:r>
            <a:r>
              <a:rPr lang="it-IT" dirty="0" err="1"/>
              <a:t>liver</a:t>
            </a:r>
            <a:r>
              <a:rPr lang="it-IT" dirty="0"/>
              <a:t>. </a:t>
            </a:r>
          </a:p>
        </p:txBody>
      </p:sp>
      <p:pic>
        <p:nvPicPr>
          <p:cNvPr id="3" name="Immagine 2" descr="Schermata 2018-09-24 alle 12.06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350" y="0"/>
            <a:ext cx="62166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78117" y="517744"/>
            <a:ext cx="8322235" cy="5386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Immune </a:t>
            </a:r>
            <a:r>
              <a:rPr lang="it-IT" sz="2000" b="1" dirty="0" err="1"/>
              <a:t>Hydrops</a:t>
            </a:r>
            <a:endParaRPr lang="it-IT" sz="2000" b="1" dirty="0"/>
          </a:p>
          <a:p>
            <a:endParaRPr lang="it-IT" dirty="0"/>
          </a:p>
          <a:p>
            <a:r>
              <a:rPr lang="it-IT" dirty="0"/>
              <a:t>Immune </a:t>
            </a:r>
            <a:r>
              <a:rPr lang="it-IT" dirty="0" err="1"/>
              <a:t>hydrops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antibody-induced</a:t>
            </a:r>
            <a:r>
              <a:rPr lang="it-IT" dirty="0"/>
              <a:t> </a:t>
            </a:r>
            <a:r>
              <a:rPr lang="it-IT" dirty="0" err="1"/>
              <a:t>hemolytic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 in the </a:t>
            </a:r>
            <a:r>
              <a:rPr lang="it-IT" dirty="0" err="1"/>
              <a:t>newborn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caused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group</a:t>
            </a:r>
            <a:r>
              <a:rPr lang="it-IT" dirty="0"/>
              <a:t> </a:t>
            </a:r>
            <a:r>
              <a:rPr lang="it-IT" dirty="0" err="1"/>
              <a:t>incompatibility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mother</a:t>
            </a:r>
            <a:r>
              <a:rPr lang="it-IT" dirty="0"/>
              <a:t> and </a:t>
            </a:r>
            <a:r>
              <a:rPr lang="it-IT" dirty="0" err="1"/>
              <a:t>fetus</a:t>
            </a:r>
            <a:r>
              <a:rPr lang="it-IT" dirty="0"/>
              <a:t>.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incompatibility</a:t>
            </a:r>
            <a:r>
              <a:rPr lang="it-IT" dirty="0"/>
              <a:t> </a:t>
            </a:r>
            <a:r>
              <a:rPr lang="it-IT" dirty="0" err="1"/>
              <a:t>occurs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the </a:t>
            </a:r>
            <a:r>
              <a:rPr lang="it-IT" dirty="0" err="1"/>
              <a:t>fetus</a:t>
            </a:r>
            <a:r>
              <a:rPr lang="it-IT" dirty="0"/>
              <a:t> </a:t>
            </a:r>
            <a:r>
              <a:rPr lang="it-IT" dirty="0" err="1"/>
              <a:t>inherits</a:t>
            </a:r>
            <a:r>
              <a:rPr lang="it-IT" dirty="0"/>
              <a:t> </a:t>
            </a:r>
            <a:r>
              <a:rPr lang="it-IT" dirty="0" err="1"/>
              <a:t>red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antigenic</a:t>
            </a:r>
            <a:r>
              <a:rPr lang="it-IT" dirty="0"/>
              <a:t> </a:t>
            </a:r>
            <a:r>
              <a:rPr lang="it-IT" dirty="0" err="1"/>
              <a:t>determinants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the </a:t>
            </a:r>
            <a:r>
              <a:rPr lang="it-IT" dirty="0" err="1"/>
              <a:t>father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are </a:t>
            </a:r>
            <a:r>
              <a:rPr lang="it-IT" dirty="0" err="1"/>
              <a:t>foreign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mother</a:t>
            </a:r>
            <a:r>
              <a:rPr lang="it-IT" dirty="0"/>
              <a:t>. </a:t>
            </a:r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most</a:t>
            </a:r>
            <a:r>
              <a:rPr lang="it-IT" dirty="0"/>
              <a:t> common antigens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result</a:t>
            </a:r>
            <a:r>
              <a:rPr lang="it-IT" dirty="0"/>
              <a:t> in </a:t>
            </a:r>
            <a:r>
              <a:rPr lang="it-IT" dirty="0" err="1"/>
              <a:t>clinically</a:t>
            </a:r>
            <a:r>
              <a:rPr lang="it-IT" dirty="0"/>
              <a:t> </a:t>
            </a:r>
            <a:r>
              <a:rPr lang="it-IT" dirty="0" err="1"/>
              <a:t>significant</a:t>
            </a:r>
            <a:r>
              <a:rPr lang="it-IT" dirty="0"/>
              <a:t> </a:t>
            </a:r>
            <a:r>
              <a:rPr lang="it-IT" dirty="0" err="1"/>
              <a:t>hemolysis</a:t>
            </a:r>
            <a:r>
              <a:rPr lang="it-IT" dirty="0"/>
              <a:t> are the </a:t>
            </a:r>
            <a:r>
              <a:rPr lang="it-IT" dirty="0" err="1"/>
              <a:t>Rh</a:t>
            </a:r>
            <a:r>
              <a:rPr lang="it-IT" dirty="0"/>
              <a:t> and ABO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group</a:t>
            </a:r>
            <a:r>
              <a:rPr lang="it-IT" dirty="0"/>
              <a:t> antigens.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numerous</a:t>
            </a:r>
            <a:r>
              <a:rPr lang="it-IT" dirty="0"/>
              <a:t> antigens </a:t>
            </a:r>
            <a:r>
              <a:rPr lang="it-IT" dirty="0" err="1"/>
              <a:t>included</a:t>
            </a:r>
            <a:r>
              <a:rPr lang="it-IT" dirty="0"/>
              <a:t> in the </a:t>
            </a:r>
            <a:r>
              <a:rPr lang="it-IT" dirty="0" err="1"/>
              <a:t>Rh</a:t>
            </a:r>
            <a:r>
              <a:rPr lang="it-IT" dirty="0"/>
              <a:t> system,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b="1" dirty="0"/>
              <a:t>the </a:t>
            </a:r>
            <a:r>
              <a:rPr lang="it-IT" b="1" dirty="0" err="1"/>
              <a:t>D</a:t>
            </a:r>
            <a:r>
              <a:rPr lang="it-IT" b="1" dirty="0"/>
              <a:t> </a:t>
            </a:r>
            <a:r>
              <a:rPr lang="it-IT" b="1" dirty="0" err="1"/>
              <a:t>antigen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a major cause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Rh</a:t>
            </a:r>
            <a:r>
              <a:rPr lang="it-IT" b="1" dirty="0"/>
              <a:t> </a:t>
            </a:r>
            <a:r>
              <a:rPr lang="it-IT" b="1" dirty="0" err="1"/>
              <a:t>incompatibility</a:t>
            </a:r>
            <a:r>
              <a:rPr lang="it-IT" dirty="0"/>
              <a:t>. </a:t>
            </a:r>
            <a:r>
              <a:rPr lang="it-IT" dirty="0" err="1"/>
              <a:t>Fetal</a:t>
            </a:r>
            <a:r>
              <a:rPr lang="it-IT" dirty="0"/>
              <a:t> </a:t>
            </a:r>
            <a:r>
              <a:rPr lang="it-IT" dirty="0" err="1"/>
              <a:t>red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reach</a:t>
            </a:r>
            <a:r>
              <a:rPr lang="it-IT" dirty="0"/>
              <a:t> the </a:t>
            </a:r>
            <a:r>
              <a:rPr lang="it-IT" dirty="0" err="1"/>
              <a:t>maternal</a:t>
            </a:r>
            <a:r>
              <a:rPr lang="it-IT" dirty="0"/>
              <a:t> </a:t>
            </a:r>
            <a:r>
              <a:rPr lang="it-IT" dirty="0" err="1"/>
              <a:t>circulation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the last </a:t>
            </a:r>
            <a:r>
              <a:rPr lang="it-IT" dirty="0" err="1"/>
              <a:t>trimester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pregnancy</a:t>
            </a:r>
            <a:r>
              <a:rPr lang="it-IT" dirty="0"/>
              <a:t>, </a:t>
            </a:r>
            <a:r>
              <a:rPr lang="it-IT" dirty="0" err="1"/>
              <a:t>when</a:t>
            </a:r>
            <a:r>
              <a:rPr lang="it-IT" dirty="0"/>
              <a:t> the </a:t>
            </a:r>
            <a:r>
              <a:rPr lang="it-IT" dirty="0" err="1"/>
              <a:t>cytotrophoblast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no </a:t>
            </a:r>
            <a:r>
              <a:rPr lang="it-IT" dirty="0" err="1"/>
              <a:t>longer</a:t>
            </a:r>
            <a:r>
              <a:rPr lang="it-IT" dirty="0"/>
              <a:t> </a:t>
            </a:r>
            <a:r>
              <a:rPr lang="it-IT" dirty="0" err="1"/>
              <a:t>present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barrier</a:t>
            </a:r>
            <a:r>
              <a:rPr lang="it-IT" dirty="0"/>
              <a:t>, or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childbirth</a:t>
            </a:r>
            <a:r>
              <a:rPr lang="it-IT" dirty="0"/>
              <a:t> </a:t>
            </a:r>
            <a:r>
              <a:rPr lang="it-IT" dirty="0" err="1"/>
              <a:t>itself</a:t>
            </a:r>
            <a:r>
              <a:rPr lang="it-IT" dirty="0"/>
              <a:t> (</a:t>
            </a:r>
            <a:r>
              <a:rPr lang="it-IT" dirty="0" err="1"/>
              <a:t>fetomaternal</a:t>
            </a:r>
            <a:r>
              <a:rPr lang="it-IT" dirty="0"/>
              <a:t> </a:t>
            </a:r>
            <a:r>
              <a:rPr lang="it-IT" dirty="0" err="1"/>
              <a:t>bleed</a:t>
            </a:r>
            <a:r>
              <a:rPr lang="it-IT" dirty="0"/>
              <a:t>). </a:t>
            </a:r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mother</a:t>
            </a:r>
            <a:r>
              <a:rPr lang="it-IT" dirty="0"/>
              <a:t>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becomes</a:t>
            </a:r>
            <a:r>
              <a:rPr lang="it-IT" dirty="0"/>
              <a:t> </a:t>
            </a:r>
            <a:r>
              <a:rPr lang="it-IT" dirty="0" err="1"/>
              <a:t>sensitized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foreign</a:t>
            </a:r>
            <a:r>
              <a:rPr lang="it-IT" dirty="0"/>
              <a:t> </a:t>
            </a:r>
            <a:r>
              <a:rPr lang="it-IT" dirty="0" err="1"/>
              <a:t>antigen</a:t>
            </a:r>
            <a:r>
              <a:rPr lang="it-IT" dirty="0"/>
              <a:t> and </a:t>
            </a:r>
            <a:r>
              <a:rPr lang="it-IT" dirty="0" err="1"/>
              <a:t>produces</a:t>
            </a:r>
            <a:r>
              <a:rPr lang="it-IT" dirty="0"/>
              <a:t> </a:t>
            </a:r>
            <a:r>
              <a:rPr lang="it-IT" dirty="0" err="1"/>
              <a:t>antibodies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, in future </a:t>
            </a:r>
            <a:r>
              <a:rPr lang="it-IT" dirty="0" err="1"/>
              <a:t>pregnancies</a:t>
            </a:r>
            <a:r>
              <a:rPr lang="it-IT" dirty="0"/>
              <a:t>, can </a:t>
            </a:r>
            <a:r>
              <a:rPr lang="it-IT" dirty="0" err="1"/>
              <a:t>freely</a:t>
            </a:r>
            <a:r>
              <a:rPr lang="it-IT" dirty="0"/>
              <a:t> traverse the placenta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fetus</a:t>
            </a:r>
            <a:r>
              <a:rPr lang="it-IT" dirty="0"/>
              <a:t>, in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cause </a:t>
            </a:r>
            <a:r>
              <a:rPr lang="it-IT" dirty="0" err="1"/>
              <a:t>red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destruction</a:t>
            </a:r>
            <a:r>
              <a:rPr lang="it-IT" dirty="0"/>
              <a:t>.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initiation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immune </a:t>
            </a:r>
            <a:r>
              <a:rPr lang="it-IT" dirty="0" err="1"/>
              <a:t>hemolysis</a:t>
            </a:r>
            <a:r>
              <a:rPr lang="it-IT" dirty="0"/>
              <a:t>, progressive anemia in the </a:t>
            </a:r>
            <a:r>
              <a:rPr lang="it-IT" dirty="0" err="1"/>
              <a:t>fetus</a:t>
            </a:r>
            <a:r>
              <a:rPr lang="it-IT" dirty="0"/>
              <a:t> </a:t>
            </a:r>
            <a:r>
              <a:rPr lang="it-IT" dirty="0" err="1"/>
              <a:t>leads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 ischemia, intrauterine </a:t>
            </a:r>
            <a:r>
              <a:rPr lang="it-IT" dirty="0" err="1"/>
              <a:t>cardiac</a:t>
            </a:r>
            <a:r>
              <a:rPr lang="it-IT" dirty="0"/>
              <a:t> </a:t>
            </a:r>
            <a:r>
              <a:rPr lang="it-IT" dirty="0" err="1"/>
              <a:t>failure</a:t>
            </a:r>
            <a:r>
              <a:rPr lang="it-IT" dirty="0"/>
              <a:t>, and </a:t>
            </a:r>
            <a:r>
              <a:rPr lang="it-IT" dirty="0" err="1"/>
              <a:t>peripheral</a:t>
            </a:r>
            <a:r>
              <a:rPr lang="it-IT" dirty="0"/>
              <a:t> </a:t>
            </a:r>
            <a:r>
              <a:rPr lang="it-IT" dirty="0" err="1"/>
              <a:t>pooling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 (edema). As </a:t>
            </a:r>
            <a:r>
              <a:rPr lang="it-IT" dirty="0" err="1"/>
              <a:t>discussed</a:t>
            </a:r>
            <a:r>
              <a:rPr lang="it-IT" dirty="0"/>
              <a:t> </a:t>
            </a:r>
            <a:r>
              <a:rPr lang="it-IT" dirty="0" err="1"/>
              <a:t>later</a:t>
            </a:r>
            <a:r>
              <a:rPr lang="it-IT" dirty="0"/>
              <a:t>, </a:t>
            </a:r>
            <a:r>
              <a:rPr lang="it-IT" dirty="0" err="1"/>
              <a:t>cardiac</a:t>
            </a:r>
            <a:r>
              <a:rPr lang="it-IT" dirty="0"/>
              <a:t> </a:t>
            </a:r>
            <a:r>
              <a:rPr lang="it-IT" dirty="0" err="1"/>
              <a:t>failure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the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pathway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edema </a:t>
            </a:r>
            <a:r>
              <a:rPr lang="it-IT" dirty="0" err="1"/>
              <a:t>occurs</a:t>
            </a:r>
            <a:r>
              <a:rPr lang="it-IT" dirty="0"/>
              <a:t> in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nonimmune</a:t>
            </a:r>
            <a:r>
              <a:rPr lang="it-IT" dirty="0"/>
              <a:t> </a:t>
            </a:r>
            <a:r>
              <a:rPr lang="it-IT" dirty="0" err="1"/>
              <a:t>hydrops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1235" y="474344"/>
            <a:ext cx="8501530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Nonimmune</a:t>
            </a:r>
            <a:r>
              <a:rPr lang="it-IT" sz="2000" b="1" dirty="0"/>
              <a:t> </a:t>
            </a:r>
            <a:r>
              <a:rPr lang="it-IT" sz="2000" b="1" dirty="0" err="1"/>
              <a:t>Hydrops</a:t>
            </a:r>
            <a:endParaRPr lang="it-IT" sz="2000" b="1" dirty="0"/>
          </a:p>
          <a:p>
            <a:endParaRPr lang="it-IT" dirty="0"/>
          </a:p>
          <a:p>
            <a:r>
              <a:rPr lang="it-IT" dirty="0"/>
              <a:t>The major </a:t>
            </a:r>
            <a:r>
              <a:rPr lang="it-IT" dirty="0" err="1"/>
              <a:t>causes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nonimmune</a:t>
            </a:r>
            <a:r>
              <a:rPr lang="it-IT" dirty="0"/>
              <a:t> </a:t>
            </a:r>
            <a:r>
              <a:rPr lang="it-IT" dirty="0" err="1"/>
              <a:t>hydrops</a:t>
            </a:r>
            <a:r>
              <a:rPr lang="it-IT" dirty="0"/>
              <a:t> include </a:t>
            </a:r>
            <a:r>
              <a:rPr lang="it-IT" dirty="0" err="1"/>
              <a:t>those</a:t>
            </a:r>
            <a:r>
              <a:rPr lang="it-IT" dirty="0"/>
              <a:t> </a:t>
            </a:r>
            <a:r>
              <a:rPr lang="it-IT" dirty="0" err="1"/>
              <a:t>disorders</a:t>
            </a:r>
            <a:r>
              <a:rPr lang="it-IT" dirty="0"/>
              <a:t> </a:t>
            </a:r>
            <a:r>
              <a:rPr lang="it-IT" dirty="0" err="1"/>
              <a:t>associated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cardiovascular</a:t>
            </a:r>
            <a:r>
              <a:rPr lang="it-IT" dirty="0"/>
              <a:t> </a:t>
            </a:r>
            <a:r>
              <a:rPr lang="it-IT" dirty="0" err="1"/>
              <a:t>defects</a:t>
            </a:r>
            <a:r>
              <a:rPr lang="it-IT" dirty="0"/>
              <a:t>, </a:t>
            </a:r>
            <a:r>
              <a:rPr lang="it-IT" dirty="0" err="1"/>
              <a:t>chromosomal</a:t>
            </a:r>
            <a:r>
              <a:rPr lang="it-IT" dirty="0"/>
              <a:t> </a:t>
            </a:r>
            <a:r>
              <a:rPr lang="it-IT" dirty="0" err="1"/>
              <a:t>anomalies</a:t>
            </a:r>
            <a:r>
              <a:rPr lang="it-IT" dirty="0"/>
              <a:t>, and </a:t>
            </a:r>
            <a:r>
              <a:rPr lang="it-IT" dirty="0" err="1"/>
              <a:t>fetal</a:t>
            </a:r>
            <a:r>
              <a:rPr lang="it-IT" dirty="0"/>
              <a:t> anemia.</a:t>
            </a:r>
          </a:p>
          <a:p>
            <a:endParaRPr lang="it-IT" dirty="0"/>
          </a:p>
          <a:p>
            <a:r>
              <a:rPr lang="it-IT" dirty="0"/>
              <a:t>    </a:t>
            </a:r>
            <a:r>
              <a:rPr lang="it-IT" b="1" dirty="0" err="1"/>
              <a:t>Structural</a:t>
            </a:r>
            <a:r>
              <a:rPr lang="it-IT" b="1" dirty="0"/>
              <a:t> </a:t>
            </a:r>
            <a:r>
              <a:rPr lang="it-IT" b="1" dirty="0" err="1"/>
              <a:t>cardiovascular</a:t>
            </a:r>
            <a:r>
              <a:rPr lang="it-IT" b="1" dirty="0"/>
              <a:t> </a:t>
            </a:r>
            <a:r>
              <a:rPr lang="it-IT" b="1" dirty="0" err="1"/>
              <a:t>defects</a:t>
            </a:r>
            <a:r>
              <a:rPr lang="it-IT" b="1" dirty="0"/>
              <a:t> and </a:t>
            </a:r>
            <a:r>
              <a:rPr lang="it-IT" b="1" dirty="0" err="1"/>
              <a:t>functional</a:t>
            </a:r>
            <a:r>
              <a:rPr lang="it-IT" b="1" dirty="0"/>
              <a:t> </a:t>
            </a:r>
            <a:r>
              <a:rPr lang="it-IT" b="1" dirty="0" err="1"/>
              <a:t>abnormalities</a:t>
            </a:r>
            <a:r>
              <a:rPr lang="it-IT" b="1" dirty="0"/>
              <a:t> </a:t>
            </a:r>
            <a:r>
              <a:rPr lang="it-IT" dirty="0"/>
              <a:t>(i.e., </a:t>
            </a:r>
            <a:r>
              <a:rPr lang="it-IT" dirty="0" err="1"/>
              <a:t>arrhythmias</a:t>
            </a:r>
            <a:r>
              <a:rPr lang="it-IT" dirty="0"/>
              <a:t>)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result</a:t>
            </a:r>
            <a:r>
              <a:rPr lang="it-IT" dirty="0"/>
              <a:t> in intrauterine </a:t>
            </a:r>
            <a:r>
              <a:rPr lang="it-IT" dirty="0" err="1"/>
              <a:t>cardiac</a:t>
            </a:r>
            <a:r>
              <a:rPr lang="it-IT" dirty="0"/>
              <a:t> </a:t>
            </a:r>
            <a:r>
              <a:rPr lang="it-IT" dirty="0" err="1"/>
              <a:t>failure</a:t>
            </a:r>
            <a:r>
              <a:rPr lang="it-IT" dirty="0"/>
              <a:t> and </a:t>
            </a:r>
            <a:r>
              <a:rPr lang="it-IT" dirty="0" err="1"/>
              <a:t>hydrops</a:t>
            </a:r>
            <a:r>
              <a:rPr lang="it-IT" dirty="0"/>
              <a:t>. </a:t>
            </a:r>
            <a:r>
              <a:rPr lang="it-IT" dirty="0" err="1"/>
              <a:t>Among</a:t>
            </a:r>
            <a:r>
              <a:rPr lang="it-IT" dirty="0"/>
              <a:t> the </a:t>
            </a:r>
            <a:r>
              <a:rPr lang="it-IT" dirty="0" err="1"/>
              <a:t>chromosomal</a:t>
            </a:r>
            <a:r>
              <a:rPr lang="it-IT" dirty="0"/>
              <a:t> </a:t>
            </a:r>
            <a:r>
              <a:rPr lang="it-IT" dirty="0" err="1"/>
              <a:t>anomalies</a:t>
            </a:r>
            <a:r>
              <a:rPr lang="it-IT" dirty="0"/>
              <a:t>, 45,</a:t>
            </a:r>
            <a:r>
              <a:rPr lang="it-IT" dirty="0" err="1"/>
              <a:t>X</a:t>
            </a:r>
            <a:r>
              <a:rPr lang="it-IT" dirty="0"/>
              <a:t> </a:t>
            </a:r>
            <a:r>
              <a:rPr lang="it-IT" dirty="0" err="1"/>
              <a:t>karyotype</a:t>
            </a:r>
            <a:r>
              <a:rPr lang="it-IT" dirty="0"/>
              <a:t> (Turner </a:t>
            </a:r>
            <a:r>
              <a:rPr lang="it-IT" dirty="0" err="1"/>
              <a:t>syndrome</a:t>
            </a:r>
            <a:r>
              <a:rPr lang="it-IT" dirty="0"/>
              <a:t>) and </a:t>
            </a:r>
            <a:r>
              <a:rPr lang="it-IT" dirty="0" err="1"/>
              <a:t>trisomies</a:t>
            </a:r>
            <a:r>
              <a:rPr lang="it-IT" dirty="0"/>
              <a:t> 21 and 18 are </a:t>
            </a:r>
            <a:r>
              <a:rPr lang="it-IT" dirty="0" err="1"/>
              <a:t>associated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fetal</a:t>
            </a:r>
            <a:r>
              <a:rPr lang="it-IT" dirty="0"/>
              <a:t> </a:t>
            </a:r>
            <a:r>
              <a:rPr lang="it-IT" dirty="0" err="1"/>
              <a:t>hydrops</a:t>
            </a:r>
            <a:r>
              <a:rPr lang="it-IT" dirty="0"/>
              <a:t>; the </a:t>
            </a:r>
            <a:r>
              <a:rPr lang="it-IT" dirty="0" err="1"/>
              <a:t>basis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disorder</a:t>
            </a:r>
            <a:r>
              <a:rPr lang="it-IT" dirty="0"/>
              <a:t> </a:t>
            </a:r>
            <a:r>
              <a:rPr lang="it-IT" dirty="0" err="1"/>
              <a:t>usually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presence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underlying</a:t>
            </a:r>
            <a:r>
              <a:rPr lang="it-IT" dirty="0"/>
              <a:t> </a:t>
            </a:r>
            <a:r>
              <a:rPr lang="it-IT" dirty="0" err="1"/>
              <a:t>structural</a:t>
            </a:r>
            <a:r>
              <a:rPr lang="it-IT" dirty="0"/>
              <a:t> </a:t>
            </a:r>
            <a:r>
              <a:rPr lang="it-IT" dirty="0" err="1"/>
              <a:t>cardiac</a:t>
            </a:r>
            <a:r>
              <a:rPr lang="it-IT" dirty="0"/>
              <a:t> </a:t>
            </a:r>
            <a:r>
              <a:rPr lang="it-IT" dirty="0" err="1"/>
              <a:t>anomalies</a:t>
            </a:r>
            <a:r>
              <a:rPr lang="it-IT" dirty="0"/>
              <a:t>, </a:t>
            </a:r>
            <a:r>
              <a:rPr lang="it-IT" dirty="0" err="1"/>
              <a:t>although</a:t>
            </a:r>
            <a:r>
              <a:rPr lang="it-IT" dirty="0"/>
              <a:t> in Turner </a:t>
            </a:r>
            <a:r>
              <a:rPr lang="it-IT" dirty="0" err="1"/>
              <a:t>syndrome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abnormality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lymphatic</a:t>
            </a:r>
            <a:r>
              <a:rPr lang="it-IT" dirty="0"/>
              <a:t> </a:t>
            </a:r>
            <a:r>
              <a:rPr lang="it-IT" dirty="0" err="1"/>
              <a:t>drainage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the </a:t>
            </a:r>
            <a:r>
              <a:rPr lang="it-IT" dirty="0" err="1"/>
              <a:t>neck</a:t>
            </a:r>
            <a:r>
              <a:rPr lang="it-IT" dirty="0"/>
              <a:t> </a:t>
            </a:r>
            <a:r>
              <a:rPr lang="it-IT" dirty="0" err="1"/>
              <a:t>leading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postnuchal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 </a:t>
            </a:r>
            <a:r>
              <a:rPr lang="it-IT" dirty="0" err="1"/>
              <a:t>accumulation</a:t>
            </a:r>
            <a:r>
              <a:rPr lang="it-IT" dirty="0"/>
              <a:t> (</a:t>
            </a:r>
            <a:r>
              <a:rPr lang="it-IT" dirty="0" err="1"/>
              <a:t>resulting</a:t>
            </a:r>
            <a:r>
              <a:rPr lang="it-IT" dirty="0"/>
              <a:t> in </a:t>
            </a:r>
            <a:r>
              <a:rPr lang="it-IT" dirty="0" err="1"/>
              <a:t>cystic</a:t>
            </a:r>
            <a:r>
              <a:rPr lang="it-IT" dirty="0"/>
              <a:t> </a:t>
            </a:r>
            <a:r>
              <a:rPr lang="it-IT" dirty="0" err="1"/>
              <a:t>hygromas</a:t>
            </a:r>
            <a:r>
              <a:rPr lang="it-IT" dirty="0"/>
              <a:t>).</a:t>
            </a:r>
          </a:p>
          <a:p>
            <a:r>
              <a:rPr lang="it-IT" dirty="0"/>
              <a:t>    </a:t>
            </a:r>
            <a:r>
              <a:rPr lang="it-IT" b="1" dirty="0" err="1"/>
              <a:t>Fetal</a:t>
            </a:r>
            <a:r>
              <a:rPr lang="it-IT" b="1" dirty="0"/>
              <a:t> </a:t>
            </a:r>
            <a:r>
              <a:rPr lang="it-IT" b="1" dirty="0" err="1"/>
              <a:t>anemias</a:t>
            </a:r>
            <a:r>
              <a:rPr lang="it-IT" b="1" dirty="0"/>
              <a:t> </a:t>
            </a:r>
            <a:r>
              <a:rPr lang="it-IT" b="1" dirty="0" err="1"/>
              <a:t>resulting</a:t>
            </a:r>
            <a:r>
              <a:rPr lang="it-IT" b="1" dirty="0"/>
              <a:t> </a:t>
            </a:r>
            <a:r>
              <a:rPr lang="it-IT" b="1" dirty="0" err="1"/>
              <a:t>from</a:t>
            </a:r>
            <a:r>
              <a:rPr lang="it-IT" b="1" dirty="0"/>
              <a:t> </a:t>
            </a:r>
            <a:r>
              <a:rPr lang="it-IT" b="1" dirty="0" err="1"/>
              <a:t>causes</a:t>
            </a:r>
            <a:r>
              <a:rPr lang="it-IT" b="1" dirty="0"/>
              <a:t> </a:t>
            </a:r>
            <a:r>
              <a:rPr lang="it-IT" b="1" dirty="0" err="1"/>
              <a:t>other</a:t>
            </a:r>
            <a:r>
              <a:rPr lang="it-IT" b="1" dirty="0"/>
              <a:t> </a:t>
            </a:r>
            <a:r>
              <a:rPr lang="it-IT" b="1" dirty="0" err="1"/>
              <a:t>than</a:t>
            </a:r>
            <a:r>
              <a:rPr lang="it-IT" b="1" dirty="0"/>
              <a:t> </a:t>
            </a:r>
            <a:r>
              <a:rPr lang="it-IT" b="1" dirty="0" err="1"/>
              <a:t>Rh</a:t>
            </a:r>
            <a:r>
              <a:rPr lang="it-IT" b="1" dirty="0"/>
              <a:t> or ABO </a:t>
            </a:r>
            <a:r>
              <a:rPr lang="it-IT" b="1" dirty="0" err="1"/>
              <a:t>incompatibility</a:t>
            </a:r>
            <a:r>
              <a:rPr lang="it-IT" b="1" dirty="0"/>
              <a:t> </a:t>
            </a:r>
            <a:r>
              <a:rPr lang="it-IT" b="1" dirty="0" err="1"/>
              <a:t>also</a:t>
            </a:r>
            <a:r>
              <a:rPr lang="it-IT" b="1" dirty="0"/>
              <a:t> </a:t>
            </a:r>
            <a:r>
              <a:rPr lang="it-IT" b="1" dirty="0" err="1"/>
              <a:t>may</a:t>
            </a:r>
            <a:r>
              <a:rPr lang="it-IT" b="1" dirty="0"/>
              <a:t> </a:t>
            </a:r>
            <a:r>
              <a:rPr lang="it-IT" b="1" dirty="0" err="1"/>
              <a:t>result</a:t>
            </a:r>
            <a:r>
              <a:rPr lang="it-IT" b="1" dirty="0"/>
              <a:t> in </a:t>
            </a:r>
            <a:r>
              <a:rPr lang="it-IT" b="1" dirty="0" err="1"/>
              <a:t>hydrops</a:t>
            </a:r>
            <a:r>
              <a:rPr lang="it-IT" dirty="0"/>
              <a:t>. In fact, in some parts of the world (e.g., Southeast Asia), severe fetal anemia caused by homozygous α-thalassemia probably is the most common cause of fetal hydrops.</a:t>
            </a:r>
          </a:p>
          <a:p>
            <a:r>
              <a:rPr lang="it-IT" dirty="0"/>
              <a:t>    </a:t>
            </a:r>
            <a:r>
              <a:rPr lang="it-IT" b="1" dirty="0" err="1"/>
              <a:t>Transplacental</a:t>
            </a:r>
            <a:r>
              <a:rPr lang="it-IT" b="1" dirty="0"/>
              <a:t> </a:t>
            </a:r>
            <a:r>
              <a:rPr lang="it-IT" b="1" dirty="0" err="1"/>
              <a:t>infection</a:t>
            </a:r>
            <a:r>
              <a:rPr lang="it-IT" b="1" dirty="0"/>
              <a:t> </a:t>
            </a:r>
            <a:r>
              <a:rPr lang="it-IT" b="1" dirty="0" err="1"/>
              <a:t>by</a:t>
            </a:r>
            <a:r>
              <a:rPr lang="it-IT" b="1" dirty="0"/>
              <a:t> </a:t>
            </a:r>
            <a:r>
              <a:rPr lang="it-IT" b="1" dirty="0" err="1"/>
              <a:t>parvovirus</a:t>
            </a:r>
            <a:r>
              <a:rPr lang="it-IT" b="1" dirty="0"/>
              <a:t> B19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increasingly</a:t>
            </a:r>
            <a:r>
              <a:rPr lang="it-IT" dirty="0"/>
              <a:t> </a:t>
            </a:r>
            <a:r>
              <a:rPr lang="it-IT" dirty="0" err="1"/>
              <a:t>recognized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cause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fetal</a:t>
            </a:r>
            <a:r>
              <a:rPr lang="it-IT" dirty="0"/>
              <a:t> </a:t>
            </a:r>
            <a:r>
              <a:rPr lang="it-IT" dirty="0" err="1"/>
              <a:t>hydrops</a:t>
            </a:r>
            <a:r>
              <a:rPr lang="it-IT" dirty="0"/>
              <a:t>. The virus </a:t>
            </a:r>
            <a:r>
              <a:rPr lang="it-IT" dirty="0" err="1"/>
              <a:t>gains</a:t>
            </a:r>
            <a:r>
              <a:rPr lang="it-IT" dirty="0"/>
              <a:t> entry </a:t>
            </a:r>
            <a:r>
              <a:rPr lang="it-IT" dirty="0" err="1"/>
              <a:t>into</a:t>
            </a:r>
            <a:r>
              <a:rPr lang="it-IT" dirty="0"/>
              <a:t> </a:t>
            </a:r>
            <a:r>
              <a:rPr lang="it-IT" dirty="0" err="1"/>
              <a:t>erythroid</a:t>
            </a:r>
            <a:r>
              <a:rPr lang="it-IT" dirty="0"/>
              <a:t> </a:t>
            </a:r>
            <a:r>
              <a:rPr lang="it-IT" dirty="0" err="1"/>
              <a:t>precursors</a:t>
            </a:r>
            <a:r>
              <a:rPr lang="it-IT" dirty="0"/>
              <a:t> (</a:t>
            </a:r>
            <a:r>
              <a:rPr lang="it-IT" dirty="0" err="1"/>
              <a:t>normoblasts</a:t>
            </a:r>
            <a:r>
              <a:rPr lang="it-IT" dirty="0"/>
              <a:t>),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replicates</a:t>
            </a:r>
            <a:r>
              <a:rPr lang="it-IT" dirty="0"/>
              <a:t>. The </a:t>
            </a:r>
            <a:r>
              <a:rPr lang="it-IT" dirty="0" err="1"/>
              <a:t>ensuing</a:t>
            </a:r>
            <a:r>
              <a:rPr lang="it-IT" dirty="0"/>
              <a:t> </a:t>
            </a:r>
            <a:r>
              <a:rPr lang="it-IT" dirty="0" err="1"/>
              <a:t>cellular</a:t>
            </a:r>
            <a:r>
              <a:rPr lang="it-IT" dirty="0"/>
              <a:t> </a:t>
            </a:r>
            <a:r>
              <a:rPr lang="it-IT" dirty="0" err="1"/>
              <a:t>injury</a:t>
            </a:r>
            <a:r>
              <a:rPr lang="it-IT" dirty="0"/>
              <a:t> </a:t>
            </a:r>
            <a:r>
              <a:rPr lang="it-IT" dirty="0" err="1"/>
              <a:t>leads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death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normoblasts</a:t>
            </a:r>
            <a:r>
              <a:rPr lang="it-IT" dirty="0"/>
              <a:t> and </a:t>
            </a:r>
            <a:r>
              <a:rPr lang="it-IT" dirty="0" err="1"/>
              <a:t>aplastic</a:t>
            </a:r>
            <a:r>
              <a:rPr lang="it-IT" dirty="0"/>
              <a:t> anemia. </a:t>
            </a:r>
            <a:r>
              <a:rPr lang="it-IT" dirty="0" err="1"/>
              <a:t>Parvoviral</a:t>
            </a:r>
            <a:r>
              <a:rPr lang="it-IT" dirty="0"/>
              <a:t> </a:t>
            </a:r>
            <a:r>
              <a:rPr lang="it-IT" dirty="0" err="1"/>
              <a:t>intranuclear</a:t>
            </a:r>
            <a:r>
              <a:rPr lang="it-IT" dirty="0"/>
              <a:t> </a:t>
            </a:r>
            <a:r>
              <a:rPr lang="it-IT" dirty="0" err="1"/>
              <a:t>inclusions</a:t>
            </a:r>
            <a:r>
              <a:rPr lang="it-IT" dirty="0"/>
              <a:t> can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seen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</a:t>
            </a:r>
            <a:r>
              <a:rPr lang="it-IT" dirty="0" err="1"/>
              <a:t>circulating</a:t>
            </a:r>
            <a:r>
              <a:rPr lang="it-IT" dirty="0"/>
              <a:t> and </a:t>
            </a:r>
            <a:r>
              <a:rPr lang="it-IT" dirty="0" err="1"/>
              <a:t>marrow</a:t>
            </a:r>
            <a:r>
              <a:rPr lang="it-IT" dirty="0"/>
              <a:t> </a:t>
            </a:r>
            <a:r>
              <a:rPr lang="it-IT" dirty="0" err="1"/>
              <a:t>erythroid</a:t>
            </a:r>
            <a:r>
              <a:rPr lang="it-IT" dirty="0"/>
              <a:t> </a:t>
            </a:r>
            <a:r>
              <a:rPr lang="it-IT" dirty="0" err="1"/>
              <a:t>precursors</a:t>
            </a:r>
            <a:endParaRPr lang="it-IT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52795" y="317541"/>
            <a:ext cx="87912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Bone</a:t>
            </a:r>
            <a:r>
              <a:rPr lang="it-IT" dirty="0"/>
              <a:t> </a:t>
            </a:r>
            <a:r>
              <a:rPr lang="it-IT" dirty="0" err="1"/>
              <a:t>marrow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infant</a:t>
            </a:r>
            <a:r>
              <a:rPr lang="it-IT" dirty="0"/>
              <a:t> </a:t>
            </a:r>
            <a:r>
              <a:rPr lang="it-IT" dirty="0" err="1"/>
              <a:t>infected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parvovirus</a:t>
            </a:r>
            <a:r>
              <a:rPr lang="it-IT" dirty="0"/>
              <a:t> B19. The </a:t>
            </a:r>
            <a:r>
              <a:rPr lang="it-IT" dirty="0" err="1"/>
              <a:t>arrows</a:t>
            </a:r>
            <a:r>
              <a:rPr lang="it-IT" dirty="0"/>
              <a:t> </a:t>
            </a:r>
            <a:r>
              <a:rPr lang="it-IT" dirty="0" err="1"/>
              <a:t>point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erythroid</a:t>
            </a:r>
            <a:r>
              <a:rPr lang="it-IT" dirty="0"/>
              <a:t> </a:t>
            </a:r>
            <a:r>
              <a:rPr lang="it-IT" dirty="0" err="1"/>
              <a:t>precursors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large</a:t>
            </a:r>
            <a:r>
              <a:rPr lang="it-IT" dirty="0"/>
              <a:t> </a:t>
            </a:r>
            <a:r>
              <a:rPr lang="it-IT" dirty="0" err="1"/>
              <a:t>homogeneous</a:t>
            </a:r>
            <a:r>
              <a:rPr lang="it-IT" dirty="0"/>
              <a:t> </a:t>
            </a:r>
            <a:r>
              <a:rPr lang="it-IT" dirty="0" err="1"/>
              <a:t>intranuclear</a:t>
            </a:r>
            <a:r>
              <a:rPr lang="it-IT" dirty="0"/>
              <a:t> </a:t>
            </a:r>
            <a:r>
              <a:rPr lang="it-IT" dirty="0" err="1"/>
              <a:t>inclusions</a:t>
            </a:r>
            <a:r>
              <a:rPr lang="it-IT" dirty="0"/>
              <a:t> and a </a:t>
            </a:r>
            <a:r>
              <a:rPr lang="it-IT" dirty="0" err="1"/>
              <a:t>surrounding</a:t>
            </a:r>
            <a:r>
              <a:rPr lang="it-IT" dirty="0"/>
              <a:t> </a:t>
            </a:r>
            <a:r>
              <a:rPr lang="it-IT" dirty="0" err="1"/>
              <a:t>peripheral</a:t>
            </a:r>
            <a:r>
              <a:rPr lang="it-IT" dirty="0"/>
              <a:t> </a:t>
            </a:r>
            <a:r>
              <a:rPr lang="it-IT" dirty="0" err="1"/>
              <a:t>rim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residual</a:t>
            </a:r>
            <a:r>
              <a:rPr lang="it-IT" dirty="0"/>
              <a:t> </a:t>
            </a:r>
            <a:r>
              <a:rPr lang="it-IT" dirty="0" err="1"/>
              <a:t>chromatin</a:t>
            </a:r>
            <a:r>
              <a:rPr lang="it-IT" dirty="0"/>
              <a:t>. </a:t>
            </a:r>
          </a:p>
        </p:txBody>
      </p:sp>
      <p:pic>
        <p:nvPicPr>
          <p:cNvPr id="4" name="Immagine 3" descr="Schermata 2018-09-24 alle 14.00.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89" y="1517140"/>
            <a:ext cx="7000822" cy="4577273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17841" y="423388"/>
            <a:ext cx="83083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Numerous</a:t>
            </a:r>
            <a:r>
              <a:rPr lang="it-IT" dirty="0"/>
              <a:t> </a:t>
            </a:r>
            <a:r>
              <a:rPr lang="it-IT" dirty="0" err="1"/>
              <a:t>islands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extramedullary</a:t>
            </a:r>
            <a:r>
              <a:rPr lang="it-IT" dirty="0"/>
              <a:t> </a:t>
            </a:r>
            <a:r>
              <a:rPr lang="it-IT" dirty="0" err="1"/>
              <a:t>hematopoiesis</a:t>
            </a:r>
            <a:r>
              <a:rPr lang="it-IT" dirty="0"/>
              <a:t> (</a:t>
            </a:r>
            <a:r>
              <a:rPr lang="it-IT" dirty="0" err="1"/>
              <a:t>small</a:t>
            </a:r>
            <a:r>
              <a:rPr lang="it-IT" dirty="0"/>
              <a:t> </a:t>
            </a:r>
            <a:r>
              <a:rPr lang="it-IT" dirty="0" err="1"/>
              <a:t>blue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) are </a:t>
            </a:r>
            <a:r>
              <a:rPr lang="it-IT" dirty="0" err="1"/>
              <a:t>scattered</a:t>
            </a:r>
            <a:r>
              <a:rPr lang="it-IT" dirty="0"/>
              <a:t> </a:t>
            </a:r>
            <a:r>
              <a:rPr lang="it-IT" dirty="0" err="1"/>
              <a:t>among</a:t>
            </a:r>
            <a:r>
              <a:rPr lang="it-IT" dirty="0"/>
              <a:t> mature </a:t>
            </a:r>
            <a:r>
              <a:rPr lang="it-IT" dirty="0" err="1"/>
              <a:t>hepatocytes</a:t>
            </a:r>
            <a:r>
              <a:rPr lang="it-IT" dirty="0"/>
              <a:t> in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histologic</a:t>
            </a:r>
            <a:r>
              <a:rPr lang="it-IT" dirty="0"/>
              <a:t> </a:t>
            </a:r>
            <a:r>
              <a:rPr lang="it-IT" dirty="0" err="1"/>
              <a:t>preparation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infant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nonimmune</a:t>
            </a:r>
            <a:r>
              <a:rPr lang="it-IT" dirty="0"/>
              <a:t> </a:t>
            </a:r>
            <a:r>
              <a:rPr lang="it-IT" dirty="0" err="1"/>
              <a:t>hydrops</a:t>
            </a:r>
            <a:r>
              <a:rPr lang="it-IT" dirty="0"/>
              <a:t> </a:t>
            </a:r>
            <a:r>
              <a:rPr lang="it-IT" dirty="0" err="1"/>
              <a:t>fetalis</a:t>
            </a:r>
            <a:endParaRPr lang="it-IT" dirty="0"/>
          </a:p>
        </p:txBody>
      </p:sp>
      <p:pic>
        <p:nvPicPr>
          <p:cNvPr id="3" name="Immagine 2" descr="Schermata 2018-09-24 alle 14.01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30" y="1521260"/>
            <a:ext cx="7552340" cy="4950978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4 alle 14.03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045" y="2028733"/>
            <a:ext cx="4781909" cy="462765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63267" y="264617"/>
            <a:ext cx="83684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 </a:t>
            </a:r>
            <a:r>
              <a:rPr lang="it-IT" dirty="0" err="1"/>
              <a:t>Kernicterus</a:t>
            </a:r>
            <a:r>
              <a:rPr lang="it-IT" dirty="0"/>
              <a:t>. Severe </a:t>
            </a:r>
            <a:r>
              <a:rPr lang="it-IT" dirty="0" err="1"/>
              <a:t>hyperbilirubinemia</a:t>
            </a:r>
            <a:r>
              <a:rPr lang="it-IT" dirty="0"/>
              <a:t> in the </a:t>
            </a:r>
            <a:r>
              <a:rPr lang="it-IT" dirty="0" err="1"/>
              <a:t>neonatal</a:t>
            </a:r>
            <a:r>
              <a:rPr lang="it-IT" dirty="0"/>
              <a:t> </a:t>
            </a:r>
            <a:r>
              <a:rPr lang="it-IT" dirty="0" err="1"/>
              <a:t>period—for</a:t>
            </a:r>
            <a:r>
              <a:rPr lang="it-IT" dirty="0"/>
              <a:t> </a:t>
            </a:r>
            <a:r>
              <a:rPr lang="it-IT" dirty="0" err="1"/>
              <a:t>example</a:t>
            </a:r>
            <a:r>
              <a:rPr lang="it-IT" dirty="0"/>
              <a:t>, </a:t>
            </a:r>
            <a:r>
              <a:rPr lang="it-IT" dirty="0" err="1"/>
              <a:t>secondary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immune </a:t>
            </a:r>
            <a:r>
              <a:rPr lang="it-IT" dirty="0" err="1"/>
              <a:t>hydrolysis—results</a:t>
            </a:r>
            <a:r>
              <a:rPr lang="it-IT" dirty="0"/>
              <a:t> in </a:t>
            </a:r>
            <a:r>
              <a:rPr lang="it-IT" dirty="0" err="1"/>
              <a:t>deposition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bilirubin</a:t>
            </a:r>
            <a:r>
              <a:rPr lang="it-IT" dirty="0"/>
              <a:t> </a:t>
            </a:r>
            <a:r>
              <a:rPr lang="it-IT" dirty="0" err="1"/>
              <a:t>pigment</a:t>
            </a:r>
            <a:r>
              <a:rPr lang="it-IT" dirty="0"/>
              <a:t> (</a:t>
            </a:r>
            <a:r>
              <a:rPr lang="it-IT" dirty="0" err="1"/>
              <a:t>arrows</a:t>
            </a:r>
            <a:r>
              <a:rPr lang="it-IT" dirty="0"/>
              <a:t>) in the </a:t>
            </a:r>
            <a:r>
              <a:rPr lang="it-IT" dirty="0" err="1"/>
              <a:t>brain</a:t>
            </a:r>
            <a:r>
              <a:rPr lang="it-IT" dirty="0"/>
              <a:t> </a:t>
            </a:r>
            <a:r>
              <a:rPr lang="it-IT" dirty="0" err="1"/>
              <a:t>parenchyma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occurs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the </a:t>
            </a:r>
            <a:r>
              <a:rPr lang="it-IT" dirty="0" err="1"/>
              <a:t>blood–brain</a:t>
            </a:r>
            <a:r>
              <a:rPr lang="it-IT" dirty="0"/>
              <a:t> </a:t>
            </a:r>
            <a:r>
              <a:rPr lang="it-IT" dirty="0" err="1"/>
              <a:t>barrier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developed</a:t>
            </a:r>
            <a:r>
              <a:rPr lang="it-IT" dirty="0"/>
              <a:t> in the </a:t>
            </a:r>
            <a:r>
              <a:rPr lang="it-IT" dirty="0" err="1"/>
              <a:t>neonatal</a:t>
            </a:r>
            <a:r>
              <a:rPr lang="it-IT" dirty="0"/>
              <a:t> </a:t>
            </a:r>
            <a:r>
              <a:rPr lang="it-IT" dirty="0" err="1"/>
              <a:t>period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in </a:t>
            </a:r>
            <a:r>
              <a:rPr lang="it-IT" dirty="0" err="1"/>
              <a:t>adulthood</a:t>
            </a:r>
            <a:r>
              <a:rPr lang="it-IT" dirty="0"/>
              <a:t>. </a:t>
            </a:r>
            <a:r>
              <a:rPr lang="it-IT" dirty="0" err="1"/>
              <a:t>Infants</a:t>
            </a:r>
            <a:r>
              <a:rPr lang="it-IT" dirty="0"/>
              <a:t> </a:t>
            </a:r>
            <a:r>
              <a:rPr lang="it-IT" dirty="0" err="1"/>
              <a:t>who</a:t>
            </a:r>
            <a:r>
              <a:rPr lang="it-IT" dirty="0"/>
              <a:t> </a:t>
            </a:r>
            <a:r>
              <a:rPr lang="it-IT" dirty="0" err="1"/>
              <a:t>survive</a:t>
            </a:r>
            <a:r>
              <a:rPr lang="it-IT" dirty="0"/>
              <a:t> </a:t>
            </a:r>
            <a:r>
              <a:rPr lang="it-IT" dirty="0" err="1"/>
              <a:t>develop</a:t>
            </a:r>
            <a:r>
              <a:rPr lang="it-IT" dirty="0"/>
              <a:t> </a:t>
            </a:r>
            <a:r>
              <a:rPr lang="it-IT" dirty="0" err="1"/>
              <a:t>long-term</a:t>
            </a:r>
            <a:r>
              <a:rPr lang="it-IT" dirty="0"/>
              <a:t> </a:t>
            </a:r>
            <a:r>
              <a:rPr lang="it-IT" dirty="0" err="1"/>
              <a:t>neurologic</a:t>
            </a:r>
            <a:r>
              <a:rPr lang="it-IT" dirty="0"/>
              <a:t> </a:t>
            </a:r>
            <a:r>
              <a:rPr lang="it-IT" dirty="0" err="1"/>
              <a:t>sequelae</a:t>
            </a:r>
            <a:r>
              <a:rPr lang="it-IT" dirty="0"/>
              <a:t>. 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73529" y="197345"/>
            <a:ext cx="8396941" cy="6463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Clinical</a:t>
            </a:r>
            <a:r>
              <a:rPr lang="it-IT" b="1" dirty="0"/>
              <a:t> </a:t>
            </a:r>
            <a:r>
              <a:rPr lang="it-IT" b="1" dirty="0" err="1"/>
              <a:t>Course</a:t>
            </a:r>
            <a:endParaRPr lang="it-IT" b="1" dirty="0"/>
          </a:p>
          <a:p>
            <a:endParaRPr lang="it-IT" dirty="0"/>
          </a:p>
          <a:p>
            <a:r>
              <a:rPr lang="it-IT" b="1" dirty="0" err="1"/>
              <a:t>Early</a:t>
            </a:r>
            <a:r>
              <a:rPr lang="it-IT" b="1" dirty="0"/>
              <a:t> </a:t>
            </a:r>
            <a:r>
              <a:rPr lang="it-IT" b="1" dirty="0" err="1"/>
              <a:t>recognition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fetal</a:t>
            </a:r>
            <a:r>
              <a:rPr lang="it-IT" b="1" dirty="0"/>
              <a:t> </a:t>
            </a:r>
            <a:r>
              <a:rPr lang="it-IT" b="1" dirty="0" err="1"/>
              <a:t>hydrops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imperative</a:t>
            </a:r>
            <a:r>
              <a:rPr lang="it-IT" dirty="0"/>
              <a:t>,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even</a:t>
            </a:r>
            <a:r>
              <a:rPr lang="it-IT" dirty="0"/>
              <a:t> severe </a:t>
            </a:r>
            <a:r>
              <a:rPr lang="it-IT" dirty="0" err="1"/>
              <a:t>cases</a:t>
            </a:r>
            <a:r>
              <a:rPr lang="it-IT" dirty="0"/>
              <a:t> can </a:t>
            </a:r>
            <a:r>
              <a:rPr lang="it-IT" dirty="0" err="1"/>
              <a:t>sometimes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salvaged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timely</a:t>
            </a:r>
            <a:r>
              <a:rPr lang="it-IT" dirty="0"/>
              <a:t> </a:t>
            </a:r>
            <a:r>
              <a:rPr lang="it-IT" dirty="0" err="1"/>
              <a:t>therapy</a:t>
            </a:r>
            <a:r>
              <a:rPr lang="it-IT" dirty="0"/>
              <a:t>. Immune </a:t>
            </a:r>
            <a:r>
              <a:rPr lang="it-IT" dirty="0" err="1"/>
              <a:t>hydrops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Rh</a:t>
            </a:r>
            <a:r>
              <a:rPr lang="it-IT" dirty="0"/>
              <a:t> </a:t>
            </a:r>
            <a:r>
              <a:rPr lang="it-IT" dirty="0" err="1"/>
              <a:t>incompatibility</a:t>
            </a:r>
            <a:r>
              <a:rPr lang="it-IT" dirty="0"/>
              <a:t> can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predicted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reasonable</a:t>
            </a:r>
            <a:r>
              <a:rPr lang="it-IT" dirty="0"/>
              <a:t> </a:t>
            </a:r>
            <a:r>
              <a:rPr lang="it-IT" dirty="0" err="1"/>
              <a:t>certainty</a:t>
            </a:r>
            <a:r>
              <a:rPr lang="it-IT" dirty="0"/>
              <a:t>,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severity</a:t>
            </a:r>
            <a:r>
              <a:rPr lang="it-IT" dirty="0"/>
              <a:t> </a:t>
            </a:r>
            <a:r>
              <a:rPr lang="it-IT" dirty="0" err="1"/>
              <a:t>correlates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rapidly</a:t>
            </a:r>
            <a:r>
              <a:rPr lang="it-IT" dirty="0"/>
              <a:t> </a:t>
            </a:r>
            <a:r>
              <a:rPr lang="it-IT" dirty="0" err="1"/>
              <a:t>rising</a:t>
            </a:r>
            <a:r>
              <a:rPr lang="it-IT" dirty="0"/>
              <a:t> </a:t>
            </a:r>
            <a:r>
              <a:rPr lang="it-IT" dirty="0" err="1"/>
              <a:t>Rh</a:t>
            </a:r>
            <a:r>
              <a:rPr lang="it-IT" dirty="0"/>
              <a:t> antibody </a:t>
            </a:r>
            <a:r>
              <a:rPr lang="it-IT" dirty="0" err="1"/>
              <a:t>titers</a:t>
            </a:r>
            <a:r>
              <a:rPr lang="it-IT" dirty="0"/>
              <a:t> in the </a:t>
            </a:r>
            <a:r>
              <a:rPr lang="it-IT" dirty="0" err="1"/>
              <a:t>mother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pregnancy</a:t>
            </a:r>
            <a:r>
              <a:rPr lang="it-IT" dirty="0"/>
              <a:t>. </a:t>
            </a:r>
            <a:r>
              <a:rPr lang="it-IT" dirty="0" err="1"/>
              <a:t>Antenatal</a:t>
            </a:r>
            <a:r>
              <a:rPr lang="it-IT" dirty="0"/>
              <a:t> </a:t>
            </a:r>
            <a:r>
              <a:rPr lang="it-IT" dirty="0" err="1"/>
              <a:t>identification</a:t>
            </a:r>
            <a:r>
              <a:rPr lang="it-IT" dirty="0"/>
              <a:t> and management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at-risk</a:t>
            </a:r>
            <a:r>
              <a:rPr lang="it-IT" dirty="0"/>
              <a:t> </a:t>
            </a:r>
            <a:r>
              <a:rPr lang="it-IT" dirty="0" err="1"/>
              <a:t>fetus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facilitated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amniocentesis</a:t>
            </a:r>
            <a:r>
              <a:rPr lang="it-IT" dirty="0"/>
              <a:t> and the </a:t>
            </a:r>
            <a:r>
              <a:rPr lang="it-IT" dirty="0" err="1"/>
              <a:t>advent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chorionic</a:t>
            </a:r>
            <a:r>
              <a:rPr lang="it-IT" dirty="0"/>
              <a:t> </a:t>
            </a:r>
            <a:r>
              <a:rPr lang="it-IT" dirty="0" err="1"/>
              <a:t>villus</a:t>
            </a:r>
            <a:r>
              <a:rPr lang="it-IT" dirty="0"/>
              <a:t> and </a:t>
            </a:r>
            <a:r>
              <a:rPr lang="it-IT" dirty="0" err="1"/>
              <a:t>fetal</a:t>
            </a:r>
            <a:r>
              <a:rPr lang="it-IT" dirty="0"/>
              <a:t>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sampling</a:t>
            </a:r>
            <a:r>
              <a:rPr lang="it-IT" dirty="0"/>
              <a:t>. </a:t>
            </a:r>
          </a:p>
          <a:p>
            <a:endParaRPr lang="it-IT" dirty="0"/>
          </a:p>
          <a:p>
            <a:r>
              <a:rPr lang="it-IT" b="1" dirty="0"/>
              <a:t>The </a:t>
            </a:r>
            <a:r>
              <a:rPr lang="it-IT" b="1" dirty="0" err="1"/>
              <a:t>direct</a:t>
            </a:r>
            <a:r>
              <a:rPr lang="it-IT" b="1" dirty="0"/>
              <a:t> </a:t>
            </a:r>
            <a:r>
              <a:rPr lang="it-IT" b="1" dirty="0" err="1"/>
              <a:t>anti-globulin</a:t>
            </a:r>
            <a:r>
              <a:rPr lang="it-IT" b="1" dirty="0"/>
              <a:t> test (</a:t>
            </a:r>
            <a:r>
              <a:rPr lang="it-IT" b="1" dirty="0" err="1"/>
              <a:t>direct</a:t>
            </a:r>
            <a:r>
              <a:rPr lang="it-IT" b="1" dirty="0"/>
              <a:t> </a:t>
            </a:r>
            <a:r>
              <a:rPr lang="it-IT" b="1" dirty="0" err="1"/>
              <a:t>Coombs</a:t>
            </a:r>
            <a:r>
              <a:rPr lang="it-IT" b="1" dirty="0"/>
              <a:t> test)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fetal</a:t>
            </a:r>
            <a:r>
              <a:rPr lang="it-IT" dirty="0"/>
              <a:t> </a:t>
            </a:r>
            <a:r>
              <a:rPr lang="it-IT" dirty="0" err="1"/>
              <a:t>cord</a:t>
            </a:r>
            <a:r>
              <a:rPr lang="it-IT" dirty="0"/>
              <a:t>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yields</a:t>
            </a:r>
            <a:r>
              <a:rPr lang="it-IT" dirty="0"/>
              <a:t> a positive </a:t>
            </a:r>
            <a:r>
              <a:rPr lang="it-IT" dirty="0" err="1"/>
              <a:t>result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red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coated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maternal</a:t>
            </a:r>
            <a:r>
              <a:rPr lang="it-IT" dirty="0"/>
              <a:t> antibody. In </a:t>
            </a:r>
            <a:r>
              <a:rPr lang="it-IT" dirty="0" err="1"/>
              <a:t>addition</a:t>
            </a:r>
            <a:r>
              <a:rPr lang="it-IT" dirty="0"/>
              <a:t>, </a:t>
            </a:r>
            <a:r>
              <a:rPr lang="it-IT" dirty="0" err="1"/>
              <a:t>cloning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RHD gene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resulted</a:t>
            </a:r>
            <a:r>
              <a:rPr lang="it-IT" dirty="0"/>
              <a:t> in </a:t>
            </a:r>
            <a:r>
              <a:rPr lang="it-IT" dirty="0" err="1"/>
              <a:t>efforts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determine</a:t>
            </a:r>
            <a:r>
              <a:rPr lang="it-IT" dirty="0"/>
              <a:t> </a:t>
            </a:r>
            <a:r>
              <a:rPr lang="it-IT" dirty="0" err="1"/>
              <a:t>fetal</a:t>
            </a:r>
            <a:r>
              <a:rPr lang="it-IT" dirty="0"/>
              <a:t> </a:t>
            </a:r>
            <a:r>
              <a:rPr lang="it-IT" dirty="0" err="1"/>
              <a:t>Rh</a:t>
            </a:r>
            <a:r>
              <a:rPr lang="it-IT" dirty="0"/>
              <a:t> status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sequencing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free DNA in </a:t>
            </a:r>
            <a:r>
              <a:rPr lang="it-IT" dirty="0" err="1"/>
              <a:t>maternal</a:t>
            </a:r>
            <a:r>
              <a:rPr lang="it-IT" dirty="0"/>
              <a:t> </a:t>
            </a:r>
            <a:r>
              <a:rPr lang="it-IT" dirty="0" err="1"/>
              <a:t>blood</a:t>
            </a:r>
            <a:r>
              <a:rPr lang="it-IT" dirty="0"/>
              <a:t>.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identified</a:t>
            </a:r>
            <a:r>
              <a:rPr lang="it-IT" dirty="0"/>
              <a:t>, </a:t>
            </a:r>
            <a:r>
              <a:rPr lang="it-IT" dirty="0" err="1"/>
              <a:t>cases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severe intrauterine </a:t>
            </a:r>
            <a:r>
              <a:rPr lang="it-IT" dirty="0" err="1"/>
              <a:t>hemolysis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treated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fetal</a:t>
            </a:r>
            <a:r>
              <a:rPr lang="it-IT" dirty="0"/>
              <a:t> </a:t>
            </a:r>
            <a:r>
              <a:rPr lang="it-IT" dirty="0" err="1"/>
              <a:t>intravascular</a:t>
            </a:r>
            <a:r>
              <a:rPr lang="it-IT" dirty="0"/>
              <a:t> </a:t>
            </a:r>
            <a:r>
              <a:rPr lang="it-IT" dirty="0" err="1"/>
              <a:t>transfusions</a:t>
            </a:r>
            <a:r>
              <a:rPr lang="it-IT" dirty="0"/>
              <a:t> via the </a:t>
            </a:r>
            <a:r>
              <a:rPr lang="it-IT" dirty="0" err="1"/>
              <a:t>umbilical</a:t>
            </a:r>
            <a:r>
              <a:rPr lang="it-IT" dirty="0"/>
              <a:t> </a:t>
            </a:r>
            <a:r>
              <a:rPr lang="it-IT" dirty="0" err="1"/>
              <a:t>cord</a:t>
            </a:r>
            <a:r>
              <a:rPr lang="it-IT" dirty="0"/>
              <a:t> and </a:t>
            </a:r>
            <a:r>
              <a:rPr lang="it-IT" dirty="0" err="1"/>
              <a:t>early</a:t>
            </a:r>
            <a:r>
              <a:rPr lang="it-IT" dirty="0"/>
              <a:t> delivery. </a:t>
            </a:r>
            <a:r>
              <a:rPr lang="it-IT" dirty="0" err="1"/>
              <a:t>Postnatally</a:t>
            </a:r>
            <a:r>
              <a:rPr lang="it-IT" dirty="0"/>
              <a:t>, </a:t>
            </a:r>
            <a:r>
              <a:rPr lang="it-IT" dirty="0" err="1"/>
              <a:t>phototherapy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helpful</a:t>
            </a:r>
            <a:r>
              <a:rPr lang="it-IT" dirty="0"/>
              <a:t>,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visible</a:t>
            </a:r>
            <a:r>
              <a:rPr lang="it-IT" dirty="0"/>
              <a:t> light </a:t>
            </a:r>
            <a:r>
              <a:rPr lang="it-IT" dirty="0" err="1"/>
              <a:t>converts</a:t>
            </a:r>
            <a:r>
              <a:rPr lang="it-IT" dirty="0"/>
              <a:t> </a:t>
            </a:r>
            <a:r>
              <a:rPr lang="it-IT" dirty="0" err="1"/>
              <a:t>bilirubin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readily</a:t>
            </a:r>
            <a:r>
              <a:rPr lang="it-IT" dirty="0"/>
              <a:t> </a:t>
            </a:r>
            <a:r>
              <a:rPr lang="it-IT" dirty="0" err="1"/>
              <a:t>excreted</a:t>
            </a:r>
            <a:r>
              <a:rPr lang="it-IT" dirty="0"/>
              <a:t> </a:t>
            </a:r>
            <a:r>
              <a:rPr lang="it-IT" dirty="0" err="1"/>
              <a:t>dipyrroles</a:t>
            </a:r>
            <a:r>
              <a:rPr lang="it-IT" dirty="0"/>
              <a:t>. As </a:t>
            </a:r>
            <a:r>
              <a:rPr lang="it-IT" dirty="0" err="1"/>
              <a:t>already</a:t>
            </a:r>
            <a:r>
              <a:rPr lang="it-IT" dirty="0"/>
              <a:t> </a:t>
            </a:r>
            <a:r>
              <a:rPr lang="it-IT" dirty="0" err="1"/>
              <a:t>discussed</a:t>
            </a:r>
            <a:r>
              <a:rPr lang="it-IT" dirty="0"/>
              <a:t>, in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overwhelming</a:t>
            </a:r>
            <a:r>
              <a:rPr lang="it-IT" dirty="0"/>
              <a:t> </a:t>
            </a:r>
            <a:r>
              <a:rPr lang="it-IT" dirty="0" err="1"/>
              <a:t>majority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, </a:t>
            </a:r>
            <a:r>
              <a:rPr lang="it-IT" dirty="0" err="1"/>
              <a:t>administration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RhIg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mother</a:t>
            </a:r>
            <a:r>
              <a:rPr lang="it-IT" dirty="0"/>
              <a:t> can </a:t>
            </a:r>
            <a:r>
              <a:rPr lang="it-IT" dirty="0" err="1"/>
              <a:t>prevent</a:t>
            </a:r>
            <a:r>
              <a:rPr lang="it-IT" dirty="0"/>
              <a:t> the </a:t>
            </a:r>
            <a:r>
              <a:rPr lang="it-IT" dirty="0" err="1"/>
              <a:t>occurrence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immune </a:t>
            </a:r>
            <a:r>
              <a:rPr lang="it-IT" dirty="0" err="1"/>
              <a:t>hydrops</a:t>
            </a:r>
            <a:r>
              <a:rPr lang="it-IT" dirty="0"/>
              <a:t> in </a:t>
            </a:r>
            <a:r>
              <a:rPr lang="it-IT" dirty="0" err="1"/>
              <a:t>subsequent</a:t>
            </a:r>
            <a:r>
              <a:rPr lang="it-IT" dirty="0"/>
              <a:t> </a:t>
            </a:r>
            <a:r>
              <a:rPr lang="it-IT" dirty="0" err="1"/>
              <a:t>pregnancies</a:t>
            </a:r>
            <a:r>
              <a:rPr lang="it-IT" dirty="0"/>
              <a:t>. Group ABO </a:t>
            </a:r>
            <a:r>
              <a:rPr lang="it-IT" dirty="0" err="1"/>
              <a:t>hemolytic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more </a:t>
            </a:r>
            <a:r>
              <a:rPr lang="it-IT" dirty="0" err="1"/>
              <a:t>difficult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predict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readily</a:t>
            </a:r>
            <a:r>
              <a:rPr lang="it-IT" dirty="0"/>
              <a:t> </a:t>
            </a:r>
            <a:r>
              <a:rPr lang="it-IT" dirty="0" err="1"/>
              <a:t>anticipated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awareness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incompatibility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mother</a:t>
            </a:r>
            <a:r>
              <a:rPr lang="it-IT" dirty="0"/>
              <a:t> and </a:t>
            </a:r>
            <a:r>
              <a:rPr lang="it-IT" dirty="0" err="1"/>
              <a:t>father</a:t>
            </a:r>
            <a:r>
              <a:rPr lang="it-IT" dirty="0"/>
              <a:t> and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hemoglobin</a:t>
            </a:r>
            <a:r>
              <a:rPr lang="it-IT" dirty="0"/>
              <a:t> and </a:t>
            </a:r>
            <a:r>
              <a:rPr lang="it-IT" dirty="0" err="1"/>
              <a:t>bilirubin</a:t>
            </a:r>
            <a:r>
              <a:rPr lang="it-IT" dirty="0"/>
              <a:t> </a:t>
            </a:r>
            <a:r>
              <a:rPr lang="it-IT" dirty="0" err="1"/>
              <a:t>determinations</a:t>
            </a:r>
            <a:r>
              <a:rPr lang="it-IT" dirty="0"/>
              <a:t> in the </a:t>
            </a:r>
            <a:r>
              <a:rPr lang="it-IT" dirty="0" err="1"/>
              <a:t>vulnerable</a:t>
            </a:r>
            <a:r>
              <a:rPr lang="it-IT" dirty="0"/>
              <a:t> </a:t>
            </a:r>
            <a:r>
              <a:rPr lang="it-IT" dirty="0" err="1"/>
              <a:t>newborn</a:t>
            </a:r>
            <a:r>
              <a:rPr lang="it-IT" dirty="0"/>
              <a:t>. In </a:t>
            </a:r>
            <a:r>
              <a:rPr lang="it-IT" dirty="0" err="1"/>
              <a:t>fatal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fetal</a:t>
            </a:r>
            <a:r>
              <a:rPr lang="it-IT" dirty="0"/>
              <a:t> </a:t>
            </a:r>
            <a:r>
              <a:rPr lang="it-IT" dirty="0" err="1"/>
              <a:t>hydrops</a:t>
            </a:r>
            <a:r>
              <a:rPr lang="it-IT" dirty="0"/>
              <a:t>, a </a:t>
            </a:r>
            <a:r>
              <a:rPr lang="it-IT" dirty="0" err="1"/>
              <a:t>thorough</a:t>
            </a:r>
            <a:r>
              <a:rPr lang="it-IT" dirty="0"/>
              <a:t> </a:t>
            </a:r>
            <a:r>
              <a:rPr lang="it-IT" dirty="0" err="1"/>
              <a:t>postmortem</a:t>
            </a:r>
            <a:r>
              <a:rPr lang="it-IT" dirty="0"/>
              <a:t> </a:t>
            </a:r>
            <a:r>
              <a:rPr lang="it-IT" dirty="0" err="1"/>
              <a:t>examination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imperative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determine</a:t>
            </a:r>
            <a:r>
              <a:rPr lang="it-IT" dirty="0"/>
              <a:t> the cause and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exclude</a:t>
            </a:r>
            <a:r>
              <a:rPr lang="it-IT" dirty="0"/>
              <a:t> a </a:t>
            </a:r>
            <a:r>
              <a:rPr lang="it-IT" dirty="0" err="1"/>
              <a:t>potentially</a:t>
            </a:r>
            <a:r>
              <a:rPr lang="it-IT" dirty="0"/>
              <a:t> </a:t>
            </a:r>
            <a:r>
              <a:rPr lang="it-IT" dirty="0" err="1"/>
              <a:t>recurring</a:t>
            </a:r>
            <a:r>
              <a:rPr lang="it-IT" dirty="0"/>
              <a:t> cause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chromosomal</a:t>
            </a:r>
            <a:r>
              <a:rPr lang="it-IT" dirty="0"/>
              <a:t> </a:t>
            </a:r>
            <a:r>
              <a:rPr lang="it-IT" dirty="0" err="1"/>
              <a:t>abnormality</a:t>
            </a:r>
            <a:r>
              <a:rPr lang="it-IT" dirty="0"/>
              <a:t>.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10-18 alle 23.22.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" y="31750"/>
            <a:ext cx="7378700" cy="67945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78117" y="197346"/>
            <a:ext cx="8217647" cy="3416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 err="1"/>
              <a:t>Hemangiomas</a:t>
            </a:r>
            <a:r>
              <a:rPr lang="it-IT" b="1" dirty="0"/>
              <a:t> </a:t>
            </a:r>
            <a:r>
              <a:rPr lang="it-IT" dirty="0"/>
              <a:t>are the </a:t>
            </a:r>
            <a:r>
              <a:rPr lang="it-IT" dirty="0" err="1"/>
              <a:t>most</a:t>
            </a:r>
            <a:r>
              <a:rPr lang="it-IT" dirty="0"/>
              <a:t> common </a:t>
            </a:r>
            <a:r>
              <a:rPr lang="it-IT" dirty="0" err="1"/>
              <a:t>neoplasms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infancy</a:t>
            </a:r>
            <a:r>
              <a:rPr lang="it-IT" dirty="0"/>
              <a:t>.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cavernous</a:t>
            </a:r>
            <a:r>
              <a:rPr lang="it-IT" dirty="0"/>
              <a:t> and </a:t>
            </a:r>
            <a:r>
              <a:rPr lang="it-IT" dirty="0" err="1"/>
              <a:t>capillary</a:t>
            </a:r>
            <a:r>
              <a:rPr lang="it-IT" dirty="0"/>
              <a:t> </a:t>
            </a:r>
            <a:r>
              <a:rPr lang="it-IT" dirty="0" err="1"/>
              <a:t>hemangiomas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encountered</a:t>
            </a:r>
            <a:r>
              <a:rPr lang="it-IT" dirty="0"/>
              <a:t>, </a:t>
            </a:r>
            <a:r>
              <a:rPr lang="it-IT" dirty="0" err="1"/>
              <a:t>although</a:t>
            </a:r>
            <a:r>
              <a:rPr lang="it-IT" dirty="0"/>
              <a:t> the </a:t>
            </a:r>
            <a:r>
              <a:rPr lang="it-IT" dirty="0" err="1"/>
              <a:t>latter</a:t>
            </a:r>
            <a:r>
              <a:rPr lang="it-IT" dirty="0"/>
              <a:t> </a:t>
            </a:r>
            <a:r>
              <a:rPr lang="it-IT" dirty="0" err="1"/>
              <a:t>often</a:t>
            </a:r>
            <a:r>
              <a:rPr lang="it-IT" dirty="0"/>
              <a:t> are more </a:t>
            </a:r>
            <a:r>
              <a:rPr lang="it-IT" dirty="0" err="1"/>
              <a:t>cellular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in </a:t>
            </a:r>
            <a:r>
              <a:rPr lang="it-IT" dirty="0" err="1"/>
              <a:t>adults</a:t>
            </a:r>
            <a:r>
              <a:rPr lang="it-IT" dirty="0"/>
              <a:t> and </a:t>
            </a:r>
            <a:r>
              <a:rPr lang="it-IT" dirty="0" err="1"/>
              <a:t>thus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appear</a:t>
            </a:r>
            <a:r>
              <a:rPr lang="it-IT" dirty="0"/>
              <a:t> </a:t>
            </a:r>
            <a:r>
              <a:rPr lang="it-IT" dirty="0" err="1"/>
              <a:t>deceptively</a:t>
            </a:r>
            <a:r>
              <a:rPr lang="it-IT" dirty="0"/>
              <a:t> </a:t>
            </a:r>
            <a:r>
              <a:rPr lang="it-IT" dirty="0" err="1"/>
              <a:t>worrisome</a:t>
            </a:r>
            <a:r>
              <a:rPr lang="it-IT" dirty="0"/>
              <a:t>. In </a:t>
            </a:r>
            <a:r>
              <a:rPr lang="it-IT" dirty="0" err="1"/>
              <a:t>children</a:t>
            </a:r>
            <a:r>
              <a:rPr lang="it-IT" dirty="0"/>
              <a:t>,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hemangiomas</a:t>
            </a:r>
            <a:r>
              <a:rPr lang="it-IT" dirty="0"/>
              <a:t> are </a:t>
            </a:r>
            <a:r>
              <a:rPr lang="it-IT" dirty="0" err="1"/>
              <a:t>located</a:t>
            </a:r>
            <a:r>
              <a:rPr lang="it-IT" dirty="0"/>
              <a:t> in the </a:t>
            </a:r>
            <a:r>
              <a:rPr lang="it-IT" dirty="0" err="1"/>
              <a:t>skin</a:t>
            </a:r>
            <a:r>
              <a:rPr lang="it-IT" dirty="0"/>
              <a:t>, </a:t>
            </a:r>
            <a:r>
              <a:rPr lang="it-IT" dirty="0" err="1"/>
              <a:t>particularly</a:t>
            </a:r>
            <a:r>
              <a:rPr lang="it-IT" dirty="0"/>
              <a:t> on the face and </a:t>
            </a:r>
            <a:r>
              <a:rPr lang="it-IT" dirty="0" err="1"/>
              <a:t>scalp</a:t>
            </a:r>
            <a:r>
              <a:rPr lang="it-IT" dirty="0"/>
              <a:t>,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produce </a:t>
            </a:r>
            <a:r>
              <a:rPr lang="it-IT" dirty="0" err="1"/>
              <a:t>flat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elevated</a:t>
            </a:r>
            <a:r>
              <a:rPr lang="it-IT" dirty="0"/>
              <a:t>, </a:t>
            </a:r>
            <a:r>
              <a:rPr lang="it-IT" dirty="0" err="1"/>
              <a:t>irregular</a:t>
            </a:r>
            <a:r>
              <a:rPr lang="it-IT" dirty="0"/>
              <a:t>, </a:t>
            </a:r>
            <a:r>
              <a:rPr lang="it-IT" dirty="0" err="1"/>
              <a:t>red-blue</a:t>
            </a:r>
            <a:r>
              <a:rPr lang="it-IT" dirty="0"/>
              <a:t> </a:t>
            </a:r>
            <a:r>
              <a:rPr lang="it-IT" dirty="0" err="1"/>
              <a:t>masses</a:t>
            </a:r>
            <a:r>
              <a:rPr lang="it-IT" dirty="0"/>
              <a:t>; the </a:t>
            </a:r>
            <a:r>
              <a:rPr lang="it-IT" dirty="0" err="1"/>
              <a:t>flat</a:t>
            </a:r>
            <a:r>
              <a:rPr lang="it-IT" dirty="0"/>
              <a:t>, </a:t>
            </a:r>
            <a:r>
              <a:rPr lang="it-IT" dirty="0" err="1"/>
              <a:t>larger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 are </a:t>
            </a:r>
            <a:r>
              <a:rPr lang="it-IT" dirty="0" err="1"/>
              <a:t>referred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port-wine</a:t>
            </a:r>
            <a:r>
              <a:rPr lang="it-IT" dirty="0"/>
              <a:t> </a:t>
            </a:r>
            <a:r>
              <a:rPr lang="it-IT" dirty="0" err="1"/>
              <a:t>stains</a:t>
            </a:r>
            <a:r>
              <a:rPr lang="it-IT" dirty="0"/>
              <a:t>. </a:t>
            </a:r>
            <a:r>
              <a:rPr lang="it-IT" dirty="0" err="1"/>
              <a:t>Hemangiomas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enlarge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the </a:t>
            </a:r>
            <a:r>
              <a:rPr lang="it-IT" dirty="0" err="1"/>
              <a:t>child</a:t>
            </a:r>
            <a:r>
              <a:rPr lang="it-IT" dirty="0"/>
              <a:t> </a:t>
            </a:r>
            <a:r>
              <a:rPr lang="it-IT" dirty="0" err="1"/>
              <a:t>ages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in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instances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spontaneously</a:t>
            </a:r>
            <a:r>
              <a:rPr lang="it-IT" dirty="0"/>
              <a:t> </a:t>
            </a:r>
            <a:r>
              <a:rPr lang="it-IT" dirty="0" err="1"/>
              <a:t>regress</a:t>
            </a:r>
            <a:r>
              <a:rPr lang="it-IT" dirty="0"/>
              <a:t>. The </a:t>
            </a:r>
            <a:r>
              <a:rPr lang="it-IT" dirty="0" err="1"/>
              <a:t>vast</a:t>
            </a:r>
            <a:r>
              <a:rPr lang="it-IT" dirty="0"/>
              <a:t> </a:t>
            </a:r>
            <a:r>
              <a:rPr lang="it-IT" dirty="0" err="1"/>
              <a:t>majority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superficial</a:t>
            </a:r>
            <a:r>
              <a:rPr lang="it-IT" dirty="0"/>
              <a:t> </a:t>
            </a:r>
            <a:r>
              <a:rPr lang="it-IT" dirty="0" err="1"/>
              <a:t>hemangiomas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no more </a:t>
            </a:r>
            <a:r>
              <a:rPr lang="it-IT" dirty="0" err="1"/>
              <a:t>than</a:t>
            </a:r>
            <a:r>
              <a:rPr lang="it-IT" dirty="0"/>
              <a:t> a </a:t>
            </a:r>
            <a:r>
              <a:rPr lang="it-IT" dirty="0" err="1"/>
              <a:t>cosmetic</a:t>
            </a:r>
            <a:r>
              <a:rPr lang="it-IT" dirty="0"/>
              <a:t> </a:t>
            </a:r>
            <a:r>
              <a:rPr lang="it-IT" dirty="0" err="1"/>
              <a:t>significance</a:t>
            </a:r>
            <a:r>
              <a:rPr lang="it-IT" dirty="0"/>
              <a:t>; </a:t>
            </a:r>
            <a:r>
              <a:rPr lang="it-IT" dirty="0" err="1"/>
              <a:t>rarely</a:t>
            </a:r>
            <a:r>
              <a:rPr lang="it-IT" dirty="0"/>
              <a:t>,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the </a:t>
            </a:r>
            <a:r>
              <a:rPr lang="it-IT" dirty="0" err="1"/>
              <a:t>manifestation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a </a:t>
            </a:r>
            <a:r>
              <a:rPr lang="it-IT" dirty="0" err="1"/>
              <a:t>hereditary</a:t>
            </a:r>
            <a:r>
              <a:rPr lang="it-IT" dirty="0"/>
              <a:t> </a:t>
            </a:r>
            <a:r>
              <a:rPr lang="it-IT" dirty="0" err="1"/>
              <a:t>disorder</a:t>
            </a:r>
            <a:r>
              <a:rPr lang="it-IT" dirty="0"/>
              <a:t> </a:t>
            </a:r>
            <a:r>
              <a:rPr lang="it-IT" dirty="0" err="1"/>
              <a:t>associated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</a:t>
            </a:r>
            <a:r>
              <a:rPr lang="it-IT" dirty="0" err="1"/>
              <a:t>internal</a:t>
            </a:r>
            <a:r>
              <a:rPr lang="it-IT" dirty="0"/>
              <a:t> </a:t>
            </a:r>
            <a:r>
              <a:rPr lang="it-IT" dirty="0" err="1"/>
              <a:t>organs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the von </a:t>
            </a:r>
            <a:r>
              <a:rPr lang="it-IT" dirty="0" err="1"/>
              <a:t>Hippel-Lindau</a:t>
            </a:r>
            <a:r>
              <a:rPr lang="it-IT" dirty="0"/>
              <a:t> </a:t>
            </a:r>
            <a:r>
              <a:rPr lang="it-IT" dirty="0" err="1"/>
              <a:t>syndrome</a:t>
            </a:r>
            <a:r>
              <a:rPr lang="it-IT" dirty="0"/>
              <a:t>. A subset </a:t>
            </a:r>
            <a:r>
              <a:rPr lang="it-IT" dirty="0" err="1"/>
              <a:t>of</a:t>
            </a:r>
            <a:r>
              <a:rPr lang="it-IT" dirty="0"/>
              <a:t> CNS </a:t>
            </a:r>
            <a:r>
              <a:rPr lang="it-IT" dirty="0" err="1"/>
              <a:t>cavernous</a:t>
            </a:r>
            <a:r>
              <a:rPr lang="it-IT" dirty="0"/>
              <a:t> </a:t>
            </a:r>
            <a:r>
              <a:rPr lang="it-IT" dirty="0" err="1"/>
              <a:t>hemangiomas</a:t>
            </a:r>
            <a:r>
              <a:rPr lang="it-IT" dirty="0"/>
              <a:t> can </a:t>
            </a:r>
            <a:r>
              <a:rPr lang="it-IT" dirty="0" err="1"/>
              <a:t>occur</a:t>
            </a:r>
            <a:r>
              <a:rPr lang="it-IT" dirty="0"/>
              <a:t> in the </a:t>
            </a:r>
            <a:r>
              <a:rPr lang="it-IT" dirty="0" err="1"/>
              <a:t>familial</a:t>
            </a:r>
            <a:r>
              <a:rPr lang="it-IT" dirty="0"/>
              <a:t> </a:t>
            </a:r>
            <a:r>
              <a:rPr lang="it-IT" dirty="0" err="1"/>
              <a:t>setting</a:t>
            </a:r>
            <a:r>
              <a:rPr lang="it-IT" dirty="0"/>
              <a:t>; </a:t>
            </a:r>
            <a:r>
              <a:rPr lang="it-IT" dirty="0" err="1"/>
              <a:t>affected</a:t>
            </a:r>
            <a:r>
              <a:rPr lang="it-IT" dirty="0"/>
              <a:t> </a:t>
            </a:r>
            <a:r>
              <a:rPr lang="it-IT" dirty="0" err="1"/>
              <a:t>families</a:t>
            </a:r>
            <a:r>
              <a:rPr lang="it-IT" dirty="0"/>
              <a:t> </a:t>
            </a:r>
            <a:r>
              <a:rPr lang="it-IT" dirty="0" err="1"/>
              <a:t>harbor</a:t>
            </a:r>
            <a:r>
              <a:rPr lang="it-IT" dirty="0"/>
              <a:t> </a:t>
            </a:r>
            <a:r>
              <a:rPr lang="it-IT" dirty="0" err="1"/>
              <a:t>mutations</a:t>
            </a:r>
            <a:r>
              <a:rPr lang="it-IT" dirty="0"/>
              <a:t> in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three</a:t>
            </a:r>
            <a:r>
              <a:rPr lang="it-IT" dirty="0"/>
              <a:t> </a:t>
            </a:r>
            <a:r>
              <a:rPr lang="it-IT" dirty="0" err="1"/>
              <a:t>cerebral</a:t>
            </a:r>
            <a:r>
              <a:rPr lang="it-IT" dirty="0"/>
              <a:t> </a:t>
            </a:r>
            <a:r>
              <a:rPr lang="it-IT" dirty="0" err="1"/>
              <a:t>cavernous</a:t>
            </a:r>
            <a:r>
              <a:rPr lang="it-IT" dirty="0"/>
              <a:t> </a:t>
            </a:r>
            <a:r>
              <a:rPr lang="it-IT" dirty="0" err="1"/>
              <a:t>malformation</a:t>
            </a:r>
            <a:r>
              <a:rPr lang="it-IT" dirty="0"/>
              <a:t> (CCM) </a:t>
            </a:r>
            <a:r>
              <a:rPr lang="it-IT" dirty="0" err="1"/>
              <a:t>genes</a:t>
            </a:r>
            <a:r>
              <a:rPr lang="it-IT" dirty="0"/>
              <a:t>.</a:t>
            </a:r>
          </a:p>
        </p:txBody>
      </p:sp>
      <p:sp>
        <p:nvSpPr>
          <p:cNvPr id="3" name="Rettangolo 2"/>
          <p:cNvSpPr/>
          <p:nvPr/>
        </p:nvSpPr>
        <p:spPr>
          <a:xfrm>
            <a:off x="478117" y="4167663"/>
            <a:ext cx="8217647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 err="1"/>
              <a:t>Lymphangiomas</a:t>
            </a:r>
            <a:r>
              <a:rPr lang="it-IT" dirty="0"/>
              <a:t> </a:t>
            </a:r>
            <a:r>
              <a:rPr lang="it-IT" dirty="0" err="1"/>
              <a:t>represent</a:t>
            </a:r>
            <a:r>
              <a:rPr lang="it-IT" dirty="0"/>
              <a:t> the </a:t>
            </a:r>
            <a:r>
              <a:rPr lang="it-IT" dirty="0" err="1"/>
              <a:t>lymphatic</a:t>
            </a:r>
            <a:r>
              <a:rPr lang="it-IT" dirty="0"/>
              <a:t> </a:t>
            </a:r>
            <a:r>
              <a:rPr lang="it-IT" dirty="0" err="1"/>
              <a:t>counterpart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hemangiomas</a:t>
            </a:r>
            <a:r>
              <a:rPr lang="it-IT" dirty="0"/>
              <a:t>. </a:t>
            </a:r>
            <a:r>
              <a:rPr lang="it-IT" dirty="0" err="1"/>
              <a:t>Microscopic</a:t>
            </a:r>
            <a:r>
              <a:rPr lang="it-IT" dirty="0"/>
              <a:t> </a:t>
            </a:r>
            <a:r>
              <a:rPr lang="it-IT" dirty="0" err="1"/>
              <a:t>examination</a:t>
            </a:r>
            <a:r>
              <a:rPr lang="it-IT" dirty="0"/>
              <a:t> </a:t>
            </a:r>
            <a:r>
              <a:rPr lang="it-IT" dirty="0" err="1"/>
              <a:t>shows</a:t>
            </a:r>
            <a:r>
              <a:rPr lang="it-IT" dirty="0"/>
              <a:t> </a:t>
            </a:r>
            <a:r>
              <a:rPr lang="it-IT" dirty="0" err="1"/>
              <a:t>cystic</a:t>
            </a:r>
            <a:r>
              <a:rPr lang="it-IT" dirty="0"/>
              <a:t> and </a:t>
            </a:r>
            <a:r>
              <a:rPr lang="it-IT" dirty="0" err="1"/>
              <a:t>cavernous</a:t>
            </a:r>
            <a:r>
              <a:rPr lang="it-IT" dirty="0"/>
              <a:t> </a:t>
            </a:r>
            <a:r>
              <a:rPr lang="it-IT" dirty="0" err="1"/>
              <a:t>spaces</a:t>
            </a:r>
            <a:r>
              <a:rPr lang="it-IT" dirty="0"/>
              <a:t> </a:t>
            </a:r>
            <a:r>
              <a:rPr lang="it-IT" dirty="0" err="1"/>
              <a:t>lined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endothelial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and </a:t>
            </a:r>
            <a:r>
              <a:rPr lang="it-IT" dirty="0" err="1"/>
              <a:t>surrounded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lymphoid</a:t>
            </a:r>
            <a:r>
              <a:rPr lang="it-IT" dirty="0"/>
              <a:t> </a:t>
            </a:r>
            <a:r>
              <a:rPr lang="it-IT" dirty="0" err="1"/>
              <a:t>aggregates</a:t>
            </a:r>
            <a:r>
              <a:rPr lang="it-IT" dirty="0"/>
              <a:t>; the </a:t>
            </a:r>
            <a:r>
              <a:rPr lang="it-IT" dirty="0" err="1"/>
              <a:t>spaces</a:t>
            </a:r>
            <a:r>
              <a:rPr lang="it-IT" dirty="0"/>
              <a:t> </a:t>
            </a:r>
            <a:r>
              <a:rPr lang="it-IT" dirty="0" err="1"/>
              <a:t>usually</a:t>
            </a:r>
            <a:r>
              <a:rPr lang="it-IT" dirty="0"/>
              <a:t> </a:t>
            </a:r>
            <a:r>
              <a:rPr lang="it-IT" dirty="0" err="1"/>
              <a:t>contain</a:t>
            </a:r>
            <a:r>
              <a:rPr lang="it-IT" dirty="0"/>
              <a:t> pale </a:t>
            </a:r>
            <a:r>
              <a:rPr lang="it-IT" dirty="0" err="1"/>
              <a:t>fluid</a:t>
            </a:r>
            <a:r>
              <a:rPr lang="it-IT" dirty="0"/>
              <a:t>.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occur</a:t>
            </a:r>
            <a:r>
              <a:rPr lang="it-IT" dirty="0"/>
              <a:t> on the </a:t>
            </a:r>
            <a:r>
              <a:rPr lang="it-IT" dirty="0" err="1"/>
              <a:t>skin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, more </a:t>
            </a:r>
            <a:r>
              <a:rPr lang="it-IT" dirty="0" err="1"/>
              <a:t>importantly</a:t>
            </a:r>
            <a:r>
              <a:rPr lang="it-IT" dirty="0"/>
              <a:t>,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are </a:t>
            </a:r>
            <a:r>
              <a:rPr lang="it-IT" dirty="0" err="1"/>
              <a:t>encountered</a:t>
            </a:r>
            <a:r>
              <a:rPr lang="it-IT" dirty="0"/>
              <a:t> in the </a:t>
            </a:r>
            <a:r>
              <a:rPr lang="it-IT" dirty="0" err="1"/>
              <a:t>deeper</a:t>
            </a:r>
            <a:r>
              <a:rPr lang="it-IT" dirty="0"/>
              <a:t> </a:t>
            </a:r>
            <a:r>
              <a:rPr lang="it-IT" dirty="0" err="1"/>
              <a:t>regions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neck</a:t>
            </a:r>
            <a:r>
              <a:rPr lang="it-IT" dirty="0"/>
              <a:t>, </a:t>
            </a:r>
            <a:r>
              <a:rPr lang="it-IT" dirty="0" err="1"/>
              <a:t>axilla</a:t>
            </a:r>
            <a:r>
              <a:rPr lang="it-IT" dirty="0"/>
              <a:t>, </a:t>
            </a:r>
            <a:r>
              <a:rPr lang="it-IT" dirty="0" err="1"/>
              <a:t>mediastinum</a:t>
            </a:r>
            <a:r>
              <a:rPr lang="it-IT" dirty="0"/>
              <a:t>, and </a:t>
            </a:r>
            <a:r>
              <a:rPr lang="it-IT" dirty="0" err="1"/>
              <a:t>retroperitoneum</a:t>
            </a:r>
            <a:r>
              <a:rPr lang="it-IT" dirty="0"/>
              <a:t>. </a:t>
            </a:r>
            <a:r>
              <a:rPr lang="it-IT" dirty="0" err="1"/>
              <a:t>Although</a:t>
            </a:r>
            <a:r>
              <a:rPr lang="it-IT" dirty="0"/>
              <a:t> </a:t>
            </a:r>
            <a:r>
              <a:rPr lang="it-IT" dirty="0" err="1"/>
              <a:t>histologically</a:t>
            </a:r>
            <a:r>
              <a:rPr lang="it-IT" dirty="0"/>
              <a:t> </a:t>
            </a:r>
            <a:r>
              <a:rPr lang="it-IT" dirty="0" err="1"/>
              <a:t>benign</a:t>
            </a:r>
            <a:r>
              <a:rPr lang="it-IT" dirty="0"/>
              <a:t>,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tend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increase</a:t>
            </a:r>
            <a:r>
              <a:rPr lang="it-IT" dirty="0"/>
              <a:t> in </a:t>
            </a:r>
            <a:r>
              <a:rPr lang="it-IT" dirty="0" err="1"/>
              <a:t>size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birth and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encroach</a:t>
            </a:r>
            <a:r>
              <a:rPr lang="it-IT" dirty="0"/>
              <a:t> on </a:t>
            </a:r>
            <a:r>
              <a:rPr lang="it-IT" dirty="0" err="1"/>
              <a:t>mediastinal</a:t>
            </a:r>
            <a:r>
              <a:rPr lang="it-IT" dirty="0"/>
              <a:t> </a:t>
            </a:r>
            <a:r>
              <a:rPr lang="it-IT" dirty="0" err="1"/>
              <a:t>structures</a:t>
            </a:r>
            <a:r>
              <a:rPr lang="it-IT" dirty="0"/>
              <a:t> or </a:t>
            </a:r>
            <a:r>
              <a:rPr lang="it-IT" dirty="0" err="1"/>
              <a:t>nerve</a:t>
            </a:r>
            <a:r>
              <a:rPr lang="it-IT" dirty="0"/>
              <a:t> </a:t>
            </a:r>
            <a:r>
              <a:rPr lang="it-IT" dirty="0" err="1"/>
              <a:t>trunks</a:t>
            </a:r>
            <a:r>
              <a:rPr lang="it-IT" dirty="0"/>
              <a:t> in </a:t>
            </a:r>
            <a:r>
              <a:rPr lang="it-IT" dirty="0" err="1"/>
              <a:t>axilla</a:t>
            </a:r>
            <a:r>
              <a:rPr lang="it-IT" dirty="0"/>
              <a:t>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5217" y="689125"/>
            <a:ext cx="87735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Congenital</a:t>
            </a:r>
            <a:r>
              <a:rPr lang="it-IT" sz="2000" dirty="0"/>
              <a:t> </a:t>
            </a:r>
            <a:r>
              <a:rPr lang="it-IT" sz="2000" dirty="0" err="1"/>
              <a:t>capillary</a:t>
            </a:r>
            <a:r>
              <a:rPr lang="it-IT" sz="2000" dirty="0"/>
              <a:t> </a:t>
            </a:r>
            <a:r>
              <a:rPr lang="it-IT" sz="2000" dirty="0" err="1"/>
              <a:t>hemangioma</a:t>
            </a:r>
            <a:r>
              <a:rPr lang="it-IT" sz="2000" dirty="0"/>
              <a:t> (A) at birth and (</a:t>
            </a:r>
            <a:r>
              <a:rPr lang="it-IT" sz="2000" dirty="0" err="1"/>
              <a:t>B</a:t>
            </a:r>
            <a:r>
              <a:rPr lang="it-IT" sz="2000" dirty="0"/>
              <a:t>) at </a:t>
            </a:r>
            <a:r>
              <a:rPr lang="it-IT" sz="2000" dirty="0" err="1"/>
              <a:t>2</a:t>
            </a:r>
            <a:r>
              <a:rPr lang="it-IT" sz="2000" dirty="0"/>
              <a:t> </a:t>
            </a:r>
            <a:r>
              <a:rPr lang="it-IT" sz="2000" dirty="0" err="1"/>
              <a:t>years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age</a:t>
            </a:r>
            <a:r>
              <a:rPr lang="it-IT" sz="2000" dirty="0"/>
              <a:t> </a:t>
            </a:r>
            <a:r>
              <a:rPr lang="it-IT" sz="2000" dirty="0" err="1"/>
              <a:t>after</a:t>
            </a:r>
            <a:r>
              <a:rPr lang="it-IT" sz="2000" dirty="0"/>
              <a:t> the </a:t>
            </a:r>
            <a:r>
              <a:rPr lang="it-IT" sz="2000" dirty="0" err="1"/>
              <a:t>lesion</a:t>
            </a:r>
            <a:r>
              <a:rPr lang="it-IT" sz="2000" dirty="0"/>
              <a:t> </a:t>
            </a:r>
            <a:r>
              <a:rPr lang="it-IT" sz="2000" dirty="0" err="1"/>
              <a:t>had</a:t>
            </a:r>
            <a:r>
              <a:rPr lang="it-IT" sz="2000" dirty="0"/>
              <a:t> </a:t>
            </a:r>
            <a:r>
              <a:rPr lang="it-IT" sz="2000" dirty="0" err="1"/>
              <a:t>undergone</a:t>
            </a:r>
            <a:r>
              <a:rPr lang="it-IT" sz="2000" dirty="0"/>
              <a:t> </a:t>
            </a:r>
            <a:r>
              <a:rPr lang="it-IT" sz="2000" dirty="0" err="1"/>
              <a:t>spontaneous</a:t>
            </a:r>
            <a:r>
              <a:rPr lang="it-IT" sz="2000" dirty="0"/>
              <a:t> </a:t>
            </a:r>
            <a:r>
              <a:rPr lang="it-IT" sz="2000" dirty="0" err="1"/>
              <a:t>regression</a:t>
            </a:r>
            <a:r>
              <a:rPr lang="it-IT" sz="2000" dirty="0"/>
              <a:t>.</a:t>
            </a:r>
          </a:p>
        </p:txBody>
      </p:sp>
      <p:pic>
        <p:nvPicPr>
          <p:cNvPr id="3" name="Immagine 2" descr="Schermata 2018-09-24 alle 14.04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45" y="2370530"/>
            <a:ext cx="3935855" cy="2727766"/>
          </a:xfrm>
          <a:prstGeom prst="rect">
            <a:avLst/>
          </a:prstGeom>
        </p:spPr>
      </p:pic>
      <p:pic>
        <p:nvPicPr>
          <p:cNvPr id="4" name="Immagine 3" descr="Schermata 2018-09-24 alle 14.04.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285" y="2370528"/>
            <a:ext cx="3999984" cy="2727767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0AE658D-FB6D-A34B-9913-21BDDB459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005"/>
            <a:ext cx="9144000" cy="670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37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4 alle 12.07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261" y="2414026"/>
            <a:ext cx="5755475" cy="427464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94363" y="289679"/>
            <a:ext cx="85552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The LDL </a:t>
            </a:r>
            <a:r>
              <a:rPr lang="it-IT" dirty="0" err="1"/>
              <a:t>receptor</a:t>
            </a:r>
            <a:r>
              <a:rPr lang="it-IT" dirty="0"/>
              <a:t> </a:t>
            </a:r>
            <a:r>
              <a:rPr lang="it-IT" dirty="0" err="1"/>
              <a:t>pathway</a:t>
            </a:r>
            <a:r>
              <a:rPr lang="it-IT" dirty="0"/>
              <a:t> and </a:t>
            </a:r>
            <a:r>
              <a:rPr lang="it-IT" dirty="0" err="1"/>
              <a:t>regulation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cholesterol</a:t>
            </a:r>
            <a:r>
              <a:rPr lang="it-IT" dirty="0"/>
              <a:t> </a:t>
            </a:r>
            <a:r>
              <a:rPr lang="it-IT" dirty="0" err="1"/>
              <a:t>metabolism</a:t>
            </a:r>
            <a:r>
              <a:rPr lang="it-IT" dirty="0"/>
              <a:t>. The yellow </a:t>
            </a:r>
            <a:r>
              <a:rPr lang="it-IT" dirty="0" err="1"/>
              <a:t>arrows</a:t>
            </a:r>
            <a:r>
              <a:rPr lang="it-IT" dirty="0"/>
              <a:t> show </a:t>
            </a:r>
            <a:r>
              <a:rPr lang="it-IT" dirty="0" err="1"/>
              <a:t>three</a:t>
            </a:r>
            <a:r>
              <a:rPr lang="it-IT" dirty="0"/>
              <a:t> </a:t>
            </a:r>
            <a:r>
              <a:rPr lang="it-IT" dirty="0" err="1"/>
              <a:t>regulatory</a:t>
            </a:r>
            <a:r>
              <a:rPr lang="it-IT" dirty="0"/>
              <a:t> </a:t>
            </a:r>
            <a:r>
              <a:rPr lang="it-IT" dirty="0" err="1"/>
              <a:t>functions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free </a:t>
            </a:r>
            <a:r>
              <a:rPr lang="it-IT" dirty="0" err="1"/>
              <a:t>intracellular</a:t>
            </a:r>
            <a:r>
              <a:rPr lang="it-IT" dirty="0"/>
              <a:t> </a:t>
            </a:r>
            <a:r>
              <a:rPr lang="it-IT" dirty="0" err="1"/>
              <a:t>cholesterol</a:t>
            </a:r>
            <a:r>
              <a:rPr lang="it-IT" dirty="0"/>
              <a:t>: (</a:t>
            </a:r>
            <a:r>
              <a:rPr lang="it-IT" dirty="0" err="1"/>
              <a:t>1</a:t>
            </a:r>
            <a:r>
              <a:rPr lang="it-IT" dirty="0"/>
              <a:t>) </a:t>
            </a:r>
            <a:r>
              <a:rPr lang="it-IT" dirty="0" err="1"/>
              <a:t>suppression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cholesterol</a:t>
            </a:r>
            <a:r>
              <a:rPr lang="it-IT" dirty="0"/>
              <a:t> </a:t>
            </a:r>
            <a:r>
              <a:rPr lang="it-IT" dirty="0" err="1"/>
              <a:t>synthesis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inhibition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HMG-CoA</a:t>
            </a:r>
            <a:r>
              <a:rPr lang="it-IT" dirty="0"/>
              <a:t> </a:t>
            </a:r>
            <a:r>
              <a:rPr lang="it-IT" dirty="0" err="1"/>
              <a:t>reductase</a:t>
            </a:r>
            <a:r>
              <a:rPr lang="it-IT" dirty="0"/>
              <a:t>, (</a:t>
            </a:r>
            <a:r>
              <a:rPr lang="it-IT" dirty="0" err="1"/>
              <a:t>2</a:t>
            </a:r>
            <a:r>
              <a:rPr lang="it-IT" dirty="0"/>
              <a:t>) </a:t>
            </a:r>
            <a:r>
              <a:rPr lang="it-IT" dirty="0" err="1"/>
              <a:t>stimulating</a:t>
            </a:r>
            <a:r>
              <a:rPr lang="it-IT" dirty="0"/>
              <a:t> the </a:t>
            </a:r>
            <a:r>
              <a:rPr lang="it-IT" dirty="0" err="1"/>
              <a:t>storage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excess</a:t>
            </a:r>
            <a:r>
              <a:rPr lang="it-IT" dirty="0"/>
              <a:t> </a:t>
            </a:r>
            <a:r>
              <a:rPr lang="it-IT" dirty="0" err="1"/>
              <a:t>cholesterol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esters</a:t>
            </a:r>
            <a:r>
              <a:rPr lang="it-IT" dirty="0"/>
              <a:t>, and (</a:t>
            </a:r>
            <a:r>
              <a:rPr lang="it-IT" dirty="0" err="1"/>
              <a:t>3</a:t>
            </a:r>
            <a:r>
              <a:rPr lang="it-IT" dirty="0"/>
              <a:t>) </a:t>
            </a:r>
            <a:r>
              <a:rPr lang="it-IT" dirty="0" err="1"/>
              <a:t>inhibition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synthesis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LDL </a:t>
            </a:r>
            <a:r>
              <a:rPr lang="it-IT" dirty="0" err="1"/>
              <a:t>receptors</a:t>
            </a:r>
            <a:r>
              <a:rPr lang="it-IT" dirty="0"/>
              <a:t>. PCSK9 </a:t>
            </a:r>
            <a:r>
              <a:rPr lang="it-IT" dirty="0" err="1"/>
              <a:t>causes</a:t>
            </a:r>
            <a:r>
              <a:rPr lang="it-IT" dirty="0"/>
              <a:t> </a:t>
            </a:r>
            <a:r>
              <a:rPr lang="it-IT" dirty="0" err="1"/>
              <a:t>intracellular</a:t>
            </a:r>
            <a:r>
              <a:rPr lang="it-IT" dirty="0"/>
              <a:t> </a:t>
            </a:r>
            <a:r>
              <a:rPr lang="it-IT" dirty="0" err="1"/>
              <a:t>degradation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LDL </a:t>
            </a:r>
            <a:r>
              <a:rPr lang="it-IT" dirty="0" err="1"/>
              <a:t>receptors</a:t>
            </a:r>
            <a:r>
              <a:rPr lang="it-IT" dirty="0"/>
              <a:t> in </a:t>
            </a:r>
            <a:r>
              <a:rPr lang="it-IT" dirty="0" err="1"/>
              <a:t>liver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, </a:t>
            </a:r>
            <a:r>
              <a:rPr lang="it-IT" dirty="0" err="1"/>
              <a:t>reducing</a:t>
            </a:r>
            <a:r>
              <a:rPr lang="it-IT" dirty="0"/>
              <a:t> the </a:t>
            </a:r>
            <a:r>
              <a:rPr lang="it-IT" dirty="0" err="1"/>
              <a:t>level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LDL </a:t>
            </a:r>
            <a:r>
              <a:rPr lang="it-IT" dirty="0" err="1"/>
              <a:t>receptors</a:t>
            </a:r>
            <a:r>
              <a:rPr lang="it-IT" dirty="0"/>
              <a:t> on the </a:t>
            </a:r>
            <a:r>
              <a:rPr lang="it-IT" dirty="0" err="1"/>
              <a:t>cell</a:t>
            </a:r>
            <a:r>
              <a:rPr lang="it-IT" dirty="0"/>
              <a:t> membrane. </a:t>
            </a:r>
            <a:r>
              <a:rPr lang="it-IT" dirty="0" err="1"/>
              <a:t>HMG-CoA</a:t>
            </a:r>
            <a:r>
              <a:rPr lang="it-IT" dirty="0"/>
              <a:t> </a:t>
            </a:r>
            <a:r>
              <a:rPr lang="it-IT" dirty="0" err="1"/>
              <a:t>reductase</a:t>
            </a:r>
            <a:r>
              <a:rPr lang="it-IT" dirty="0"/>
              <a:t>, 3-Hydroxy-3-methylglutaryl–coenzyme A </a:t>
            </a:r>
            <a:r>
              <a:rPr lang="it-IT" dirty="0" err="1"/>
              <a:t>reductase</a:t>
            </a:r>
            <a:r>
              <a:rPr lang="it-IT" dirty="0"/>
              <a:t>; LDL, </a:t>
            </a:r>
            <a:r>
              <a:rPr lang="it-IT" dirty="0" err="1"/>
              <a:t>low-density</a:t>
            </a:r>
            <a:r>
              <a:rPr lang="it-IT" dirty="0"/>
              <a:t> </a:t>
            </a:r>
            <a:r>
              <a:rPr lang="it-IT" dirty="0" err="1"/>
              <a:t>lipoprotein</a:t>
            </a:r>
            <a:r>
              <a:rPr lang="it-IT" dirty="0"/>
              <a:t>; PCSK9, </a:t>
            </a:r>
            <a:r>
              <a:rPr lang="it-IT" dirty="0" err="1"/>
              <a:t>proprotein</a:t>
            </a:r>
            <a:r>
              <a:rPr lang="it-IT" dirty="0"/>
              <a:t> </a:t>
            </a:r>
            <a:r>
              <a:rPr lang="it-IT" dirty="0" err="1"/>
              <a:t>convertase</a:t>
            </a:r>
            <a:r>
              <a:rPr lang="it-IT" dirty="0"/>
              <a:t> </a:t>
            </a:r>
            <a:r>
              <a:rPr lang="it-IT" dirty="0" err="1"/>
              <a:t>subtilisin</a:t>
            </a:r>
            <a:r>
              <a:rPr lang="it-IT" dirty="0"/>
              <a:t>/</a:t>
            </a:r>
            <a:r>
              <a:rPr lang="it-IT" dirty="0" err="1"/>
              <a:t>kexin</a:t>
            </a:r>
            <a:r>
              <a:rPr lang="it-IT" dirty="0"/>
              <a:t> </a:t>
            </a:r>
            <a:r>
              <a:rPr lang="it-IT" dirty="0" err="1"/>
              <a:t>type</a:t>
            </a:r>
            <a:r>
              <a:rPr lang="it-IT" dirty="0"/>
              <a:t> </a:t>
            </a:r>
            <a:r>
              <a:rPr lang="it-IT" dirty="0" err="1"/>
              <a:t>9</a:t>
            </a:r>
            <a:endParaRPr lang="it-IT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03411" y="1028342"/>
            <a:ext cx="83371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Teratomas</a:t>
            </a:r>
            <a:r>
              <a:rPr lang="it-IT" b="1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occur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benign</a:t>
            </a:r>
            <a:r>
              <a:rPr lang="it-IT" dirty="0"/>
              <a:t>, </a:t>
            </a:r>
            <a:r>
              <a:rPr lang="it-IT" dirty="0" err="1"/>
              <a:t>well-differentiated</a:t>
            </a:r>
            <a:r>
              <a:rPr lang="it-IT" dirty="0"/>
              <a:t> </a:t>
            </a:r>
            <a:r>
              <a:rPr lang="it-IT" dirty="0" err="1"/>
              <a:t>cystic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 (</a:t>
            </a:r>
            <a:r>
              <a:rPr lang="it-IT" b="1" dirty="0"/>
              <a:t>mature </a:t>
            </a:r>
            <a:r>
              <a:rPr lang="it-IT" b="1" dirty="0" err="1"/>
              <a:t>teratomas</a:t>
            </a:r>
            <a:r>
              <a:rPr lang="it-IT" dirty="0"/>
              <a:t>),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indeterminate </a:t>
            </a:r>
            <a:r>
              <a:rPr lang="it-IT" dirty="0" err="1"/>
              <a:t>potential</a:t>
            </a:r>
            <a:r>
              <a:rPr lang="it-IT" dirty="0"/>
              <a:t> (</a:t>
            </a:r>
            <a:r>
              <a:rPr lang="it-IT" b="1" dirty="0"/>
              <a:t>immature </a:t>
            </a:r>
            <a:r>
              <a:rPr lang="it-IT" b="1" dirty="0" err="1"/>
              <a:t>teratomas</a:t>
            </a:r>
            <a:r>
              <a:rPr lang="it-IT" dirty="0"/>
              <a:t>), or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unequivocally</a:t>
            </a:r>
            <a:r>
              <a:rPr lang="it-IT" dirty="0"/>
              <a:t> </a:t>
            </a:r>
            <a:r>
              <a:rPr lang="it-IT" b="1" dirty="0" err="1"/>
              <a:t>malignant</a:t>
            </a:r>
            <a:r>
              <a:rPr lang="it-IT" b="1" dirty="0"/>
              <a:t> </a:t>
            </a:r>
            <a:r>
              <a:rPr lang="it-IT" b="1" dirty="0" err="1"/>
              <a:t>teratomas</a:t>
            </a:r>
            <a:r>
              <a:rPr lang="it-IT" b="1" dirty="0"/>
              <a:t> </a:t>
            </a:r>
            <a:r>
              <a:rPr lang="it-IT" dirty="0"/>
              <a:t>(</a:t>
            </a:r>
            <a:r>
              <a:rPr lang="it-IT" dirty="0" err="1"/>
              <a:t>usually</a:t>
            </a:r>
            <a:r>
              <a:rPr lang="it-IT" dirty="0"/>
              <a:t> </a:t>
            </a:r>
            <a:r>
              <a:rPr lang="it-IT" dirty="0" err="1"/>
              <a:t>admixed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another</a:t>
            </a:r>
            <a:r>
              <a:rPr lang="it-IT" dirty="0"/>
              <a:t> </a:t>
            </a:r>
            <a:r>
              <a:rPr lang="it-IT" dirty="0" err="1"/>
              <a:t>germ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component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endodermal</a:t>
            </a:r>
            <a:r>
              <a:rPr lang="it-IT" dirty="0"/>
              <a:t> </a:t>
            </a:r>
            <a:r>
              <a:rPr lang="it-IT" dirty="0" err="1"/>
              <a:t>sinus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). </a:t>
            </a:r>
          </a:p>
          <a:p>
            <a:endParaRPr lang="it-IT" dirty="0"/>
          </a:p>
          <a:p>
            <a:r>
              <a:rPr lang="it-IT" b="1" dirty="0" err="1"/>
              <a:t>Sacrococcygeal</a:t>
            </a:r>
            <a:r>
              <a:rPr lang="it-IT" b="1" dirty="0"/>
              <a:t> </a:t>
            </a:r>
            <a:r>
              <a:rPr lang="it-IT" b="1" dirty="0" err="1"/>
              <a:t>teratomas</a:t>
            </a:r>
            <a:r>
              <a:rPr lang="it-IT" b="1" dirty="0"/>
              <a:t> </a:t>
            </a:r>
            <a:r>
              <a:rPr lang="it-IT" dirty="0"/>
              <a:t>are the </a:t>
            </a:r>
            <a:r>
              <a:rPr lang="it-IT" dirty="0" err="1"/>
              <a:t>most</a:t>
            </a:r>
            <a:r>
              <a:rPr lang="it-IT" dirty="0"/>
              <a:t> common </a:t>
            </a:r>
            <a:r>
              <a:rPr lang="it-IT" dirty="0" err="1"/>
              <a:t>teratomas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childhood</a:t>
            </a:r>
            <a:r>
              <a:rPr lang="it-IT" dirty="0"/>
              <a:t>, accounting </a:t>
            </a:r>
            <a:r>
              <a:rPr lang="it-IT" dirty="0" err="1"/>
              <a:t>for</a:t>
            </a:r>
            <a:r>
              <a:rPr lang="it-IT" dirty="0"/>
              <a:t> 40% or more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 . In </a:t>
            </a:r>
            <a:r>
              <a:rPr lang="it-IT" dirty="0" err="1"/>
              <a:t>view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overlap</a:t>
            </a:r>
            <a:r>
              <a:rPr lang="it-IT" dirty="0"/>
              <a:t> in the </a:t>
            </a:r>
            <a:r>
              <a:rPr lang="it-IT" dirty="0" err="1"/>
              <a:t>mechanisms</a:t>
            </a:r>
            <a:r>
              <a:rPr lang="it-IT" dirty="0"/>
              <a:t> </a:t>
            </a:r>
            <a:r>
              <a:rPr lang="it-IT" dirty="0" err="1"/>
              <a:t>underlying</a:t>
            </a:r>
            <a:r>
              <a:rPr lang="it-IT" dirty="0"/>
              <a:t> </a:t>
            </a:r>
            <a:r>
              <a:rPr lang="it-IT" dirty="0" err="1"/>
              <a:t>congenital</a:t>
            </a:r>
            <a:r>
              <a:rPr lang="it-IT" dirty="0"/>
              <a:t> </a:t>
            </a:r>
            <a:r>
              <a:rPr lang="it-IT" dirty="0" err="1"/>
              <a:t>malformations</a:t>
            </a:r>
            <a:r>
              <a:rPr lang="it-IT" dirty="0"/>
              <a:t> and </a:t>
            </a:r>
            <a:r>
              <a:rPr lang="it-IT" dirty="0" err="1"/>
              <a:t>oncogenesis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interesting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approximately</a:t>
            </a:r>
            <a:r>
              <a:rPr lang="it-IT" dirty="0"/>
              <a:t> 10%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sacrococcygeal</a:t>
            </a:r>
            <a:r>
              <a:rPr lang="it-IT" dirty="0"/>
              <a:t> </a:t>
            </a:r>
            <a:r>
              <a:rPr lang="it-IT" dirty="0" err="1"/>
              <a:t>teratomas</a:t>
            </a:r>
            <a:r>
              <a:rPr lang="it-IT" dirty="0"/>
              <a:t> are </a:t>
            </a:r>
            <a:r>
              <a:rPr lang="it-IT" dirty="0" err="1"/>
              <a:t>associated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congenital</a:t>
            </a:r>
            <a:r>
              <a:rPr lang="it-IT" dirty="0"/>
              <a:t> </a:t>
            </a:r>
            <a:r>
              <a:rPr lang="it-IT" dirty="0" err="1"/>
              <a:t>anomalies</a:t>
            </a:r>
            <a:r>
              <a:rPr lang="it-IT" dirty="0"/>
              <a:t>, </a:t>
            </a:r>
            <a:r>
              <a:rPr lang="it-IT" dirty="0" err="1"/>
              <a:t>primarily</a:t>
            </a:r>
            <a:r>
              <a:rPr lang="it-IT" dirty="0"/>
              <a:t> </a:t>
            </a:r>
            <a:r>
              <a:rPr lang="it-IT" dirty="0" err="1"/>
              <a:t>defects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hindgut</a:t>
            </a:r>
            <a:r>
              <a:rPr lang="it-IT" dirty="0"/>
              <a:t> and </a:t>
            </a:r>
            <a:r>
              <a:rPr lang="it-IT" dirty="0" err="1"/>
              <a:t>cloacal</a:t>
            </a:r>
            <a:r>
              <a:rPr lang="it-IT" dirty="0"/>
              <a:t> </a:t>
            </a:r>
            <a:r>
              <a:rPr lang="it-IT" dirty="0" err="1"/>
              <a:t>region</a:t>
            </a:r>
            <a:r>
              <a:rPr lang="it-IT" dirty="0"/>
              <a:t> and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midline</a:t>
            </a:r>
            <a:r>
              <a:rPr lang="it-IT" dirty="0"/>
              <a:t> </a:t>
            </a:r>
            <a:r>
              <a:rPr lang="it-IT" dirty="0" err="1"/>
              <a:t>defects</a:t>
            </a:r>
            <a:r>
              <a:rPr lang="it-IT" dirty="0"/>
              <a:t> (e.g., meningocele, spina bifida)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believed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result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effects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tumor</a:t>
            </a:r>
            <a:r>
              <a:rPr lang="it-IT" dirty="0"/>
              <a:t>. </a:t>
            </a:r>
            <a:r>
              <a:rPr lang="it-IT" dirty="0" err="1"/>
              <a:t>Approximately</a:t>
            </a:r>
            <a:r>
              <a:rPr lang="it-IT" dirty="0"/>
              <a:t> 75%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 are mature </a:t>
            </a:r>
            <a:r>
              <a:rPr lang="it-IT" dirty="0" err="1"/>
              <a:t>teratomas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a </a:t>
            </a:r>
            <a:r>
              <a:rPr lang="it-IT" dirty="0" err="1"/>
              <a:t>benign</a:t>
            </a:r>
            <a:r>
              <a:rPr lang="it-IT" dirty="0"/>
              <a:t> </a:t>
            </a:r>
            <a:r>
              <a:rPr lang="it-IT" dirty="0" err="1"/>
              <a:t>course</a:t>
            </a:r>
            <a:r>
              <a:rPr lang="it-IT" dirty="0"/>
              <a:t>, and </a:t>
            </a:r>
            <a:r>
              <a:rPr lang="it-IT" dirty="0" err="1"/>
              <a:t>about</a:t>
            </a:r>
            <a:r>
              <a:rPr lang="it-IT" dirty="0"/>
              <a:t> 12% are </a:t>
            </a:r>
            <a:r>
              <a:rPr lang="it-IT" dirty="0" err="1"/>
              <a:t>unmistakably</a:t>
            </a:r>
            <a:r>
              <a:rPr lang="it-IT" dirty="0"/>
              <a:t> </a:t>
            </a:r>
            <a:r>
              <a:rPr lang="it-IT" dirty="0" err="1"/>
              <a:t>malignant</a:t>
            </a:r>
            <a:r>
              <a:rPr lang="it-IT" dirty="0"/>
              <a:t> and </a:t>
            </a:r>
            <a:r>
              <a:rPr lang="it-IT" dirty="0" err="1"/>
              <a:t>lethal</a:t>
            </a:r>
            <a:r>
              <a:rPr lang="it-IT" dirty="0"/>
              <a:t>. The remainder are </a:t>
            </a:r>
            <a:r>
              <a:rPr lang="it-IT" dirty="0" err="1"/>
              <a:t>designated</a:t>
            </a:r>
            <a:r>
              <a:rPr lang="it-IT" dirty="0"/>
              <a:t> immature </a:t>
            </a:r>
            <a:r>
              <a:rPr lang="it-IT" dirty="0" err="1"/>
              <a:t>teratomas</a:t>
            </a:r>
            <a:r>
              <a:rPr lang="it-IT" dirty="0"/>
              <a:t>, and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malignant</a:t>
            </a:r>
            <a:r>
              <a:rPr lang="it-IT" dirty="0"/>
              <a:t> </a:t>
            </a:r>
            <a:r>
              <a:rPr lang="it-IT" dirty="0" err="1"/>
              <a:t>potential</a:t>
            </a:r>
            <a:r>
              <a:rPr lang="it-IT" dirty="0"/>
              <a:t> </a:t>
            </a:r>
            <a:r>
              <a:rPr lang="it-IT" dirty="0" err="1"/>
              <a:t>correlates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the </a:t>
            </a:r>
            <a:r>
              <a:rPr lang="it-IT" dirty="0" err="1"/>
              <a:t>amount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immature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elements</a:t>
            </a:r>
            <a:r>
              <a:rPr lang="it-IT" dirty="0"/>
              <a:t> </a:t>
            </a:r>
            <a:r>
              <a:rPr lang="it-IT" dirty="0" err="1"/>
              <a:t>present</a:t>
            </a:r>
            <a:r>
              <a:rPr lang="it-IT" dirty="0"/>
              <a:t>.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benign</a:t>
            </a:r>
            <a:r>
              <a:rPr lang="it-IT" dirty="0"/>
              <a:t> </a:t>
            </a:r>
            <a:r>
              <a:rPr lang="it-IT" dirty="0" err="1"/>
              <a:t>teratomas</a:t>
            </a:r>
            <a:r>
              <a:rPr lang="it-IT" dirty="0"/>
              <a:t> are </a:t>
            </a:r>
            <a:r>
              <a:rPr lang="it-IT" dirty="0" err="1"/>
              <a:t>encountered</a:t>
            </a:r>
            <a:r>
              <a:rPr lang="it-IT" dirty="0"/>
              <a:t> in </a:t>
            </a:r>
            <a:r>
              <a:rPr lang="it-IT" dirty="0" err="1"/>
              <a:t>younger</a:t>
            </a:r>
            <a:r>
              <a:rPr lang="it-IT" dirty="0"/>
              <a:t> </a:t>
            </a:r>
            <a:r>
              <a:rPr lang="it-IT" dirty="0" err="1"/>
              <a:t>infants</a:t>
            </a:r>
            <a:r>
              <a:rPr lang="it-IT" dirty="0"/>
              <a:t> (</a:t>
            </a:r>
            <a:r>
              <a:rPr lang="it-IT" dirty="0" err="1"/>
              <a:t>4</a:t>
            </a:r>
            <a:r>
              <a:rPr lang="it-IT" dirty="0"/>
              <a:t> </a:t>
            </a:r>
            <a:r>
              <a:rPr lang="it-IT" dirty="0" err="1"/>
              <a:t>months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age</a:t>
            </a:r>
            <a:r>
              <a:rPr lang="it-IT" dirty="0"/>
              <a:t> or </a:t>
            </a:r>
            <a:r>
              <a:rPr lang="it-IT" dirty="0" err="1"/>
              <a:t>younger</a:t>
            </a:r>
            <a:r>
              <a:rPr lang="it-IT" dirty="0"/>
              <a:t>), </a:t>
            </a:r>
            <a:r>
              <a:rPr lang="it-IT" dirty="0" err="1"/>
              <a:t>whereas</a:t>
            </a:r>
            <a:r>
              <a:rPr lang="it-IT" dirty="0"/>
              <a:t> </a:t>
            </a:r>
            <a:r>
              <a:rPr lang="it-IT" dirty="0" err="1"/>
              <a:t>children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malignant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 </a:t>
            </a:r>
            <a:r>
              <a:rPr lang="it-IT" dirty="0" err="1"/>
              <a:t>tend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somewhat</a:t>
            </a:r>
            <a:r>
              <a:rPr lang="it-IT" dirty="0"/>
              <a:t> </a:t>
            </a:r>
            <a:r>
              <a:rPr lang="it-IT" dirty="0" err="1"/>
              <a:t>older</a:t>
            </a:r>
            <a:r>
              <a:rPr lang="it-IT" dirty="0"/>
              <a:t>.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8075" y="476311"/>
            <a:ext cx="8396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 </a:t>
            </a:r>
            <a:r>
              <a:rPr lang="it-IT" dirty="0" err="1"/>
              <a:t>Sacrococcygeal</a:t>
            </a:r>
            <a:r>
              <a:rPr lang="it-IT" dirty="0"/>
              <a:t> teratoma. Note the </a:t>
            </a:r>
            <a:r>
              <a:rPr lang="it-IT" dirty="0" err="1"/>
              <a:t>size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lesion</a:t>
            </a:r>
            <a:r>
              <a:rPr lang="it-IT" dirty="0"/>
              <a:t> </a:t>
            </a:r>
            <a:r>
              <a:rPr lang="it-IT" dirty="0" err="1"/>
              <a:t>compared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infant</a:t>
            </a:r>
            <a:r>
              <a:rPr lang="it-IT" dirty="0"/>
              <a:t>. </a:t>
            </a:r>
          </a:p>
        </p:txBody>
      </p:sp>
      <p:pic>
        <p:nvPicPr>
          <p:cNvPr id="3" name="Immagine 2" descr="Schermata 2018-09-24 alle 14.06.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263" y="1164315"/>
            <a:ext cx="4351474" cy="5380185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48236" y="389146"/>
            <a:ext cx="815788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Malignant</a:t>
            </a:r>
            <a:r>
              <a:rPr lang="it-IT" sz="2000" b="1" dirty="0"/>
              <a:t> </a:t>
            </a:r>
            <a:r>
              <a:rPr lang="it-IT" sz="2000" b="1" dirty="0" err="1"/>
              <a:t>Neoplasms</a:t>
            </a:r>
            <a:endParaRPr lang="it-IT" sz="2000" b="1" dirty="0"/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organ</a:t>
            </a:r>
            <a:r>
              <a:rPr lang="it-IT" dirty="0"/>
              <a:t> </a:t>
            </a:r>
            <a:r>
              <a:rPr lang="it-IT" dirty="0" err="1"/>
              <a:t>systems</a:t>
            </a:r>
            <a:r>
              <a:rPr lang="it-IT" dirty="0"/>
              <a:t> </a:t>
            </a:r>
            <a:r>
              <a:rPr lang="it-IT" dirty="0" err="1"/>
              <a:t>involved</a:t>
            </a:r>
            <a:r>
              <a:rPr lang="it-IT" dirty="0"/>
              <a:t>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commonly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malignant</a:t>
            </a:r>
            <a:r>
              <a:rPr lang="it-IT" dirty="0"/>
              <a:t> </a:t>
            </a:r>
            <a:r>
              <a:rPr lang="it-IT" dirty="0" err="1"/>
              <a:t>neoplasms</a:t>
            </a:r>
            <a:r>
              <a:rPr lang="it-IT" dirty="0"/>
              <a:t> in </a:t>
            </a:r>
            <a:r>
              <a:rPr lang="it-IT" dirty="0" err="1"/>
              <a:t>infancy</a:t>
            </a:r>
            <a:r>
              <a:rPr lang="it-IT" dirty="0"/>
              <a:t> and </a:t>
            </a:r>
            <a:r>
              <a:rPr lang="it-IT" dirty="0" err="1"/>
              <a:t>childhood</a:t>
            </a:r>
            <a:r>
              <a:rPr lang="it-IT" dirty="0"/>
              <a:t> are the </a:t>
            </a:r>
            <a:r>
              <a:rPr lang="it-IT" dirty="0" err="1"/>
              <a:t>hematopoietic</a:t>
            </a:r>
            <a:r>
              <a:rPr lang="it-IT" dirty="0"/>
              <a:t> system, </a:t>
            </a:r>
            <a:r>
              <a:rPr lang="it-IT" dirty="0" err="1"/>
              <a:t>neural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, and soft </a:t>
            </a:r>
            <a:r>
              <a:rPr lang="it-IT" dirty="0" err="1"/>
              <a:t>tissues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in </a:t>
            </a:r>
            <a:r>
              <a:rPr lang="it-IT" dirty="0" err="1"/>
              <a:t>sharp</a:t>
            </a:r>
            <a:r>
              <a:rPr lang="it-IT" dirty="0"/>
              <a:t> </a:t>
            </a:r>
            <a:r>
              <a:rPr lang="it-IT" dirty="0" err="1"/>
              <a:t>contrast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in </a:t>
            </a:r>
            <a:r>
              <a:rPr lang="it-IT" dirty="0" err="1"/>
              <a:t>adults</a:t>
            </a:r>
            <a:r>
              <a:rPr lang="it-IT" dirty="0"/>
              <a:t>, in </a:t>
            </a:r>
            <a:r>
              <a:rPr lang="it-IT" dirty="0" err="1"/>
              <a:t>whom</a:t>
            </a:r>
            <a:r>
              <a:rPr lang="it-IT" dirty="0"/>
              <a:t> </a:t>
            </a:r>
            <a:r>
              <a:rPr lang="it-IT" dirty="0" err="1"/>
              <a:t>epithelial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lung</a:t>
            </a:r>
            <a:r>
              <a:rPr lang="it-IT" dirty="0"/>
              <a:t>, </a:t>
            </a:r>
            <a:r>
              <a:rPr lang="it-IT" dirty="0" err="1"/>
              <a:t>heart</a:t>
            </a:r>
            <a:r>
              <a:rPr lang="it-IT" dirty="0"/>
              <a:t>, prostate, and colon are the </a:t>
            </a:r>
            <a:r>
              <a:rPr lang="it-IT" dirty="0" err="1"/>
              <a:t>most</a:t>
            </a:r>
            <a:r>
              <a:rPr lang="it-IT" dirty="0"/>
              <a:t> common </a:t>
            </a:r>
            <a:r>
              <a:rPr lang="it-IT" dirty="0" err="1"/>
              <a:t>forms</a:t>
            </a:r>
            <a:r>
              <a:rPr lang="it-IT" dirty="0"/>
              <a:t>. </a:t>
            </a:r>
            <a:r>
              <a:rPr lang="it-IT" dirty="0" err="1"/>
              <a:t>Malignant</a:t>
            </a:r>
            <a:r>
              <a:rPr lang="it-IT" dirty="0"/>
              <a:t> </a:t>
            </a:r>
            <a:r>
              <a:rPr lang="it-IT" dirty="0" err="1"/>
              <a:t>neoplasms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infancy</a:t>
            </a:r>
            <a:r>
              <a:rPr lang="it-IT" dirty="0"/>
              <a:t> and </a:t>
            </a:r>
            <a:r>
              <a:rPr lang="it-IT" dirty="0" err="1"/>
              <a:t>childhood</a:t>
            </a:r>
            <a:r>
              <a:rPr lang="it-IT" dirty="0"/>
              <a:t> </a:t>
            </a:r>
            <a:r>
              <a:rPr lang="it-IT" dirty="0" err="1"/>
              <a:t>differ</a:t>
            </a:r>
            <a:r>
              <a:rPr lang="it-IT" dirty="0"/>
              <a:t> </a:t>
            </a:r>
            <a:r>
              <a:rPr lang="it-IT" dirty="0" err="1"/>
              <a:t>biologically</a:t>
            </a:r>
            <a:r>
              <a:rPr lang="it-IT" dirty="0"/>
              <a:t> and </a:t>
            </a:r>
            <a:r>
              <a:rPr lang="it-IT" dirty="0" err="1"/>
              <a:t>histologically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those</a:t>
            </a:r>
            <a:r>
              <a:rPr lang="it-IT" dirty="0"/>
              <a:t> in </a:t>
            </a:r>
            <a:r>
              <a:rPr lang="it-IT" dirty="0" err="1"/>
              <a:t>adults</a:t>
            </a:r>
            <a:r>
              <a:rPr lang="it-IT" dirty="0"/>
              <a:t>.</a:t>
            </a:r>
          </a:p>
        </p:txBody>
      </p:sp>
      <p:pic>
        <p:nvPicPr>
          <p:cNvPr id="4" name="Immagine 3" descr="Schermata 2018-10-18 alle 23.31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50" y="2732088"/>
            <a:ext cx="6311900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10-18 alle 23.32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97" y="1251284"/>
            <a:ext cx="8400797" cy="4228876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10-18 alle 23.33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13" y="837364"/>
            <a:ext cx="8191082" cy="4817443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94363" y="352823"/>
            <a:ext cx="85552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A) Neuroblastoma.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tumor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composed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small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</a:t>
            </a:r>
            <a:r>
              <a:rPr lang="it-IT" sz="2000" dirty="0" err="1"/>
              <a:t>embedded</a:t>
            </a:r>
            <a:r>
              <a:rPr lang="it-IT" sz="2000" dirty="0"/>
              <a:t> in a </a:t>
            </a:r>
            <a:r>
              <a:rPr lang="it-IT" sz="2000" dirty="0" err="1"/>
              <a:t>finely</a:t>
            </a:r>
            <a:r>
              <a:rPr lang="it-IT" sz="2000" dirty="0"/>
              <a:t> fibrillar </a:t>
            </a:r>
            <a:r>
              <a:rPr lang="it-IT" sz="2000" dirty="0" err="1"/>
              <a:t>matrix</a:t>
            </a:r>
            <a:r>
              <a:rPr lang="it-IT" sz="2000" dirty="0"/>
              <a:t> (</a:t>
            </a:r>
            <a:r>
              <a:rPr lang="it-IT" sz="2000" dirty="0" err="1"/>
              <a:t>neuropil</a:t>
            </a:r>
            <a:r>
              <a:rPr lang="it-IT" sz="2000" dirty="0"/>
              <a:t>). A </a:t>
            </a:r>
            <a:r>
              <a:rPr lang="it-IT" sz="2000" dirty="0" err="1"/>
              <a:t>Homer-Wright</a:t>
            </a:r>
            <a:r>
              <a:rPr lang="it-IT" sz="2000" dirty="0"/>
              <a:t> </a:t>
            </a:r>
            <a:r>
              <a:rPr lang="it-IT" sz="2000" dirty="0" err="1"/>
              <a:t>pseudorosette</a:t>
            </a:r>
            <a:r>
              <a:rPr lang="it-IT" sz="2000" dirty="0"/>
              <a:t> (</a:t>
            </a:r>
            <a:r>
              <a:rPr lang="it-IT" sz="2000" dirty="0" err="1"/>
              <a:t>tumor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</a:t>
            </a:r>
            <a:r>
              <a:rPr lang="it-IT" sz="2000" dirty="0" err="1"/>
              <a:t>arranged</a:t>
            </a:r>
            <a:r>
              <a:rPr lang="it-IT" sz="2000" dirty="0"/>
              <a:t> </a:t>
            </a:r>
            <a:r>
              <a:rPr lang="it-IT" sz="2000" dirty="0" err="1"/>
              <a:t>concentrically</a:t>
            </a:r>
            <a:r>
              <a:rPr lang="it-IT" sz="2000" dirty="0"/>
              <a:t> </a:t>
            </a:r>
            <a:r>
              <a:rPr lang="it-IT" sz="2000" dirty="0" err="1"/>
              <a:t>around</a:t>
            </a:r>
            <a:r>
              <a:rPr lang="it-IT" sz="2000" dirty="0"/>
              <a:t> a </a:t>
            </a:r>
            <a:r>
              <a:rPr lang="it-IT" sz="2000" dirty="0" err="1"/>
              <a:t>central</a:t>
            </a:r>
            <a:r>
              <a:rPr lang="it-IT" sz="2000" dirty="0"/>
              <a:t> </a:t>
            </a:r>
            <a:r>
              <a:rPr lang="it-IT" sz="2000" dirty="0" err="1"/>
              <a:t>core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neuropil</a:t>
            </a:r>
            <a:r>
              <a:rPr lang="it-IT" sz="2000" dirty="0"/>
              <a:t>)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seen</a:t>
            </a:r>
            <a:r>
              <a:rPr lang="it-IT" sz="2000" dirty="0"/>
              <a:t> in the upper right corner. (</a:t>
            </a:r>
            <a:r>
              <a:rPr lang="it-IT" sz="2000" dirty="0" err="1"/>
              <a:t>B</a:t>
            </a:r>
            <a:r>
              <a:rPr lang="it-IT" sz="2000" dirty="0"/>
              <a:t>) </a:t>
            </a:r>
            <a:r>
              <a:rPr lang="it-IT" sz="2000" dirty="0" err="1"/>
              <a:t>Ganglioneuromas</a:t>
            </a:r>
            <a:r>
              <a:rPr lang="it-IT" sz="2000" dirty="0"/>
              <a:t>, </a:t>
            </a:r>
            <a:r>
              <a:rPr lang="it-IT" sz="2000" dirty="0" err="1"/>
              <a:t>arising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spontaneous</a:t>
            </a:r>
            <a:r>
              <a:rPr lang="it-IT" sz="2000" dirty="0"/>
              <a:t> or </a:t>
            </a:r>
            <a:r>
              <a:rPr lang="it-IT" sz="2000" dirty="0" err="1"/>
              <a:t>therapy-induced</a:t>
            </a:r>
            <a:r>
              <a:rPr lang="it-IT" sz="2000" dirty="0"/>
              <a:t> </a:t>
            </a:r>
            <a:r>
              <a:rPr lang="it-IT" sz="2000" dirty="0" err="1"/>
              <a:t>maturation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neuroblastomas</a:t>
            </a:r>
            <a:r>
              <a:rPr lang="it-IT" sz="2000" dirty="0"/>
              <a:t>, are </a:t>
            </a:r>
            <a:r>
              <a:rPr lang="it-IT" sz="2000" dirty="0" err="1"/>
              <a:t>characterized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clusters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large</a:t>
            </a:r>
            <a:r>
              <a:rPr lang="it-IT" sz="2000" dirty="0"/>
              <a:t> </a:t>
            </a:r>
            <a:r>
              <a:rPr lang="it-IT" sz="2000" dirty="0" err="1"/>
              <a:t>ganglion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vesicular</a:t>
            </a:r>
            <a:r>
              <a:rPr lang="it-IT" sz="2000" dirty="0"/>
              <a:t> nuclei and </a:t>
            </a:r>
            <a:r>
              <a:rPr lang="it-IT" sz="2000" dirty="0" err="1"/>
              <a:t>abundant</a:t>
            </a:r>
            <a:r>
              <a:rPr lang="it-IT" sz="2000" dirty="0"/>
              <a:t> </a:t>
            </a:r>
            <a:r>
              <a:rPr lang="it-IT" sz="2000" dirty="0" err="1"/>
              <a:t>eosinophilic</a:t>
            </a:r>
            <a:r>
              <a:rPr lang="it-IT" sz="2000" dirty="0"/>
              <a:t> </a:t>
            </a:r>
            <a:r>
              <a:rPr lang="it-IT" sz="2000" dirty="0" err="1"/>
              <a:t>cytoplasm</a:t>
            </a:r>
            <a:r>
              <a:rPr lang="it-IT" sz="2000" dirty="0"/>
              <a:t> (</a:t>
            </a:r>
            <a:r>
              <a:rPr lang="it-IT" sz="2000" dirty="0" err="1"/>
              <a:t>arrow</a:t>
            </a:r>
            <a:r>
              <a:rPr lang="it-IT" sz="2000" dirty="0"/>
              <a:t>). </a:t>
            </a:r>
            <a:r>
              <a:rPr lang="it-IT" sz="2000" dirty="0" err="1"/>
              <a:t>Spindle-shaped</a:t>
            </a:r>
            <a:r>
              <a:rPr lang="it-IT" sz="2000" dirty="0"/>
              <a:t> </a:t>
            </a:r>
            <a:r>
              <a:rPr lang="it-IT" sz="2000" dirty="0" err="1"/>
              <a:t>Schwann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are </a:t>
            </a:r>
            <a:r>
              <a:rPr lang="it-IT" sz="2000" dirty="0" err="1"/>
              <a:t>present</a:t>
            </a:r>
            <a:r>
              <a:rPr lang="it-IT" sz="2000" dirty="0"/>
              <a:t> in the background stroma. </a:t>
            </a:r>
          </a:p>
        </p:txBody>
      </p:sp>
      <p:pic>
        <p:nvPicPr>
          <p:cNvPr id="3" name="Immagine 2" descr="Schermata 2018-09-24 alle 14.07.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64" y="3073562"/>
            <a:ext cx="3948294" cy="2570504"/>
          </a:xfrm>
          <a:prstGeom prst="rect">
            <a:avLst/>
          </a:prstGeom>
        </p:spPr>
      </p:pic>
      <p:pic>
        <p:nvPicPr>
          <p:cNvPr id="4" name="Immagine 3" descr="Schermata 2018-09-24 alle 14.08.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210" y="3073562"/>
            <a:ext cx="3816427" cy="2552236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10-18 alle 23.34.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1219107"/>
            <a:ext cx="6223000" cy="51816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090128" y="487239"/>
            <a:ext cx="4963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Neuroblastoma International </a:t>
            </a:r>
            <a:r>
              <a:rPr lang="it-IT" sz="2000" b="1" dirty="0" err="1"/>
              <a:t>Staging</a:t>
            </a:r>
            <a:r>
              <a:rPr lang="it-IT" sz="2000" b="1" dirty="0"/>
              <a:t> System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99876" y="388105"/>
            <a:ext cx="85376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(A) FISH </a:t>
            </a:r>
            <a:r>
              <a:rPr lang="it-IT" dirty="0" err="1"/>
              <a:t>using</a:t>
            </a:r>
            <a:r>
              <a:rPr lang="it-IT" dirty="0"/>
              <a:t> a </a:t>
            </a:r>
            <a:r>
              <a:rPr lang="it-IT" dirty="0" err="1"/>
              <a:t>fluorescein-labeled</a:t>
            </a:r>
            <a:r>
              <a:rPr lang="it-IT" dirty="0"/>
              <a:t> </a:t>
            </a:r>
            <a:r>
              <a:rPr lang="it-IT" dirty="0" err="1"/>
              <a:t>cosmid</a:t>
            </a:r>
            <a:r>
              <a:rPr lang="it-IT" dirty="0"/>
              <a:t> probe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N-myc</a:t>
            </a:r>
            <a:r>
              <a:rPr lang="it-IT" dirty="0"/>
              <a:t> on a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section</a:t>
            </a:r>
            <a:r>
              <a:rPr lang="it-IT" dirty="0"/>
              <a:t> </a:t>
            </a:r>
            <a:r>
              <a:rPr lang="it-IT" dirty="0" err="1"/>
              <a:t>containing</a:t>
            </a:r>
            <a:r>
              <a:rPr lang="it-IT" dirty="0"/>
              <a:t> neuroblastoma </a:t>
            </a:r>
            <a:r>
              <a:rPr lang="it-IT" dirty="0" err="1"/>
              <a:t>attached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kidney</a:t>
            </a:r>
            <a:r>
              <a:rPr lang="it-IT" dirty="0"/>
              <a:t>. Note the neuroblastoma </a:t>
            </a:r>
            <a:r>
              <a:rPr lang="it-IT" dirty="0" err="1"/>
              <a:t>cells</a:t>
            </a:r>
            <a:r>
              <a:rPr lang="it-IT" dirty="0"/>
              <a:t> on the upper </a:t>
            </a:r>
            <a:r>
              <a:rPr lang="it-IT" dirty="0" err="1"/>
              <a:t>half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photo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large</a:t>
            </a:r>
            <a:r>
              <a:rPr lang="it-IT" dirty="0"/>
              <a:t> </a:t>
            </a:r>
            <a:r>
              <a:rPr lang="it-IT" dirty="0" err="1"/>
              <a:t>areas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staining</a:t>
            </a:r>
            <a:r>
              <a:rPr lang="it-IT" dirty="0"/>
              <a:t> (yellow-green);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corresponds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amplified</a:t>
            </a:r>
            <a:r>
              <a:rPr lang="it-IT" dirty="0"/>
              <a:t> N-MYC in the </a:t>
            </a:r>
            <a:r>
              <a:rPr lang="it-IT" dirty="0" err="1"/>
              <a:t>form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homogeneously</a:t>
            </a:r>
            <a:r>
              <a:rPr lang="it-IT" dirty="0"/>
              <a:t> </a:t>
            </a:r>
            <a:r>
              <a:rPr lang="it-IT" dirty="0" err="1"/>
              <a:t>staining</a:t>
            </a:r>
            <a:r>
              <a:rPr lang="it-IT" dirty="0"/>
              <a:t> </a:t>
            </a:r>
            <a:r>
              <a:rPr lang="it-IT" dirty="0" err="1"/>
              <a:t>regions</a:t>
            </a:r>
            <a:r>
              <a:rPr lang="it-IT" dirty="0"/>
              <a:t>. </a:t>
            </a:r>
            <a:r>
              <a:rPr lang="it-IT" dirty="0" err="1"/>
              <a:t>Renal</a:t>
            </a:r>
            <a:r>
              <a:rPr lang="it-IT" dirty="0"/>
              <a:t> </a:t>
            </a:r>
            <a:r>
              <a:rPr lang="it-IT" dirty="0" err="1"/>
              <a:t>tubular</a:t>
            </a:r>
            <a:r>
              <a:rPr lang="it-IT" dirty="0"/>
              <a:t> </a:t>
            </a:r>
            <a:r>
              <a:rPr lang="it-IT" dirty="0" err="1"/>
              <a:t>epithelial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in the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half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photograph</a:t>
            </a:r>
            <a:r>
              <a:rPr lang="it-IT" dirty="0"/>
              <a:t> show no </a:t>
            </a:r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staining</a:t>
            </a:r>
            <a:r>
              <a:rPr lang="it-IT" dirty="0"/>
              <a:t> and background (green) </a:t>
            </a:r>
            <a:r>
              <a:rPr lang="it-IT" dirty="0" err="1"/>
              <a:t>cytoplasmic</a:t>
            </a:r>
            <a:r>
              <a:rPr lang="it-IT" dirty="0"/>
              <a:t> </a:t>
            </a:r>
            <a:r>
              <a:rPr lang="it-IT" dirty="0" err="1"/>
              <a:t>staining</a:t>
            </a:r>
            <a:r>
              <a:rPr lang="it-IT" dirty="0"/>
              <a:t>. (</a:t>
            </a:r>
            <a:r>
              <a:rPr lang="it-IT" dirty="0" err="1"/>
              <a:t>B</a:t>
            </a:r>
            <a:r>
              <a:rPr lang="it-IT" dirty="0"/>
              <a:t>) A </a:t>
            </a:r>
            <a:r>
              <a:rPr lang="it-IT" dirty="0" err="1"/>
              <a:t>Kaplan-Meier</a:t>
            </a:r>
            <a:r>
              <a:rPr lang="it-IT" dirty="0"/>
              <a:t> </a:t>
            </a:r>
            <a:r>
              <a:rPr lang="it-IT" dirty="0" err="1"/>
              <a:t>survival</a:t>
            </a:r>
            <a:r>
              <a:rPr lang="it-IT" dirty="0"/>
              <a:t> curve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infants</a:t>
            </a:r>
            <a:r>
              <a:rPr lang="it-IT" dirty="0"/>
              <a:t> </a:t>
            </a:r>
            <a:r>
              <a:rPr lang="it-IT" dirty="0" err="1"/>
              <a:t>younger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1</a:t>
            </a:r>
            <a:r>
              <a:rPr lang="it-IT" dirty="0"/>
              <a:t> </a:t>
            </a:r>
            <a:r>
              <a:rPr lang="it-IT" dirty="0" err="1"/>
              <a:t>year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age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metastatic</a:t>
            </a:r>
            <a:r>
              <a:rPr lang="it-IT" dirty="0"/>
              <a:t> neuroblastoma. The 3-year </a:t>
            </a:r>
            <a:r>
              <a:rPr lang="it-IT" dirty="0" err="1"/>
              <a:t>event-free</a:t>
            </a:r>
            <a:r>
              <a:rPr lang="it-IT" dirty="0"/>
              <a:t> </a:t>
            </a:r>
            <a:r>
              <a:rPr lang="it-IT" dirty="0" err="1"/>
              <a:t>survival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infants</a:t>
            </a:r>
            <a:r>
              <a:rPr lang="it-IT" dirty="0"/>
              <a:t> </a:t>
            </a:r>
            <a:r>
              <a:rPr lang="it-IT" dirty="0" err="1"/>
              <a:t>whose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 </a:t>
            </a:r>
            <a:r>
              <a:rPr lang="it-IT" dirty="0" err="1"/>
              <a:t>lacked</a:t>
            </a:r>
            <a:r>
              <a:rPr lang="it-IT" dirty="0"/>
              <a:t> MYCN </a:t>
            </a:r>
            <a:r>
              <a:rPr lang="it-IT" dirty="0" err="1"/>
              <a:t>amplification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93%, </a:t>
            </a:r>
            <a:r>
              <a:rPr lang="it-IT" dirty="0" err="1"/>
              <a:t>whereas</a:t>
            </a:r>
            <a:r>
              <a:rPr lang="it-IT" dirty="0"/>
              <a:t> </a:t>
            </a:r>
            <a:r>
              <a:rPr lang="it-IT" dirty="0" err="1"/>
              <a:t>those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MYCN </a:t>
            </a:r>
            <a:r>
              <a:rPr lang="it-IT" dirty="0" err="1"/>
              <a:t>amplification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a 10% </a:t>
            </a:r>
            <a:r>
              <a:rPr lang="it-IT" dirty="0" err="1"/>
              <a:t>event-free</a:t>
            </a:r>
            <a:r>
              <a:rPr lang="it-IT" dirty="0"/>
              <a:t> </a:t>
            </a:r>
            <a:r>
              <a:rPr lang="it-IT" dirty="0" err="1"/>
              <a:t>survival</a:t>
            </a:r>
            <a:r>
              <a:rPr lang="it-IT" dirty="0"/>
              <a:t>. </a:t>
            </a:r>
          </a:p>
        </p:txBody>
      </p:sp>
      <p:pic>
        <p:nvPicPr>
          <p:cNvPr id="3" name="Immagine 2" descr="Schermata 2018-09-24 alle 14.10.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46" y="3429000"/>
            <a:ext cx="4011189" cy="2778584"/>
          </a:xfrm>
          <a:prstGeom prst="rect">
            <a:avLst/>
          </a:prstGeom>
        </p:spPr>
      </p:pic>
      <p:pic>
        <p:nvPicPr>
          <p:cNvPr id="4" name="Immagine 3" descr="Schermata 2018-09-24 alle 14.10.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248" y="3361114"/>
            <a:ext cx="3739945" cy="284647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10-18 alle 23.36.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062" y="1234048"/>
            <a:ext cx="7018509" cy="4389904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4037" y="458670"/>
            <a:ext cx="8755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Retinoblastoma</a:t>
            </a:r>
            <a:r>
              <a:rPr lang="it-IT" dirty="0"/>
              <a:t>. (A) </a:t>
            </a:r>
            <a:r>
              <a:rPr lang="it-IT" dirty="0" err="1"/>
              <a:t>Poorly</a:t>
            </a:r>
            <a:r>
              <a:rPr lang="it-IT" dirty="0"/>
              <a:t> </a:t>
            </a:r>
            <a:r>
              <a:rPr lang="it-IT" dirty="0" err="1"/>
              <a:t>cohesive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 in retina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seen</a:t>
            </a:r>
            <a:r>
              <a:rPr lang="it-IT" dirty="0"/>
              <a:t> </a:t>
            </a:r>
            <a:r>
              <a:rPr lang="it-IT" dirty="0" err="1"/>
              <a:t>abutting</a:t>
            </a:r>
            <a:r>
              <a:rPr lang="it-IT" dirty="0"/>
              <a:t> the </a:t>
            </a:r>
            <a:r>
              <a:rPr lang="it-IT" dirty="0" err="1"/>
              <a:t>optic</a:t>
            </a:r>
            <a:r>
              <a:rPr lang="it-IT" dirty="0"/>
              <a:t> </a:t>
            </a:r>
            <a:r>
              <a:rPr lang="it-IT" dirty="0" err="1"/>
              <a:t>nerve</a:t>
            </a:r>
            <a:r>
              <a:rPr lang="it-IT" dirty="0"/>
              <a:t>. (</a:t>
            </a:r>
            <a:r>
              <a:rPr lang="it-IT" dirty="0" err="1"/>
              <a:t>B</a:t>
            </a:r>
            <a:r>
              <a:rPr lang="it-IT" dirty="0"/>
              <a:t>) </a:t>
            </a:r>
            <a:r>
              <a:rPr lang="it-IT" dirty="0" err="1"/>
              <a:t>Higher-power</a:t>
            </a:r>
            <a:r>
              <a:rPr lang="it-IT" dirty="0"/>
              <a:t> </a:t>
            </a:r>
            <a:r>
              <a:rPr lang="it-IT" dirty="0" err="1"/>
              <a:t>view</a:t>
            </a:r>
            <a:r>
              <a:rPr lang="it-IT" dirty="0"/>
              <a:t> </a:t>
            </a:r>
            <a:r>
              <a:rPr lang="it-IT" dirty="0" err="1"/>
              <a:t>showing</a:t>
            </a:r>
            <a:r>
              <a:rPr lang="it-IT" dirty="0"/>
              <a:t> </a:t>
            </a:r>
            <a:r>
              <a:rPr lang="it-IT" dirty="0" err="1"/>
              <a:t>Flexner-Wintersteiner</a:t>
            </a:r>
            <a:r>
              <a:rPr lang="it-IT" dirty="0"/>
              <a:t> </a:t>
            </a:r>
            <a:r>
              <a:rPr lang="it-IT" dirty="0" err="1"/>
              <a:t>rosettes</a:t>
            </a:r>
            <a:r>
              <a:rPr lang="it-IT" dirty="0"/>
              <a:t> (</a:t>
            </a:r>
            <a:r>
              <a:rPr lang="it-IT" dirty="0" err="1"/>
              <a:t>arrow</a:t>
            </a:r>
            <a:r>
              <a:rPr lang="it-IT" dirty="0"/>
              <a:t>) and </a:t>
            </a:r>
            <a:r>
              <a:rPr lang="it-IT" dirty="0" err="1"/>
              <a:t>numerous</a:t>
            </a:r>
            <a:r>
              <a:rPr lang="it-IT" dirty="0"/>
              <a:t> </a:t>
            </a:r>
            <a:r>
              <a:rPr lang="it-IT" dirty="0" err="1"/>
              <a:t>mitotic</a:t>
            </a:r>
            <a:r>
              <a:rPr lang="it-IT" dirty="0"/>
              <a:t> </a:t>
            </a:r>
            <a:r>
              <a:rPr lang="it-IT" dirty="0" err="1"/>
              <a:t>figures</a:t>
            </a:r>
            <a:r>
              <a:rPr lang="it-IT" dirty="0"/>
              <a:t>.</a:t>
            </a:r>
          </a:p>
        </p:txBody>
      </p:sp>
      <p:pic>
        <p:nvPicPr>
          <p:cNvPr id="3" name="Immagine 2" descr="Schermata 2018-09-24 alle 14.17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14" y="1940527"/>
            <a:ext cx="3891406" cy="3680139"/>
          </a:xfrm>
          <a:prstGeom prst="rect">
            <a:avLst/>
          </a:prstGeom>
        </p:spPr>
      </p:pic>
      <p:pic>
        <p:nvPicPr>
          <p:cNvPr id="4" name="Immagine 3" descr="Schermata 2018-09-24 alle 14.17.4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181" y="2424868"/>
            <a:ext cx="4454782" cy="298293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4 alle 12.09.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83" y="2122258"/>
            <a:ext cx="6192634" cy="450256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67904" y="156237"/>
            <a:ext cx="8608192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(Top) In CF, a </a:t>
            </a:r>
            <a:r>
              <a:rPr lang="it-IT" dirty="0" err="1"/>
              <a:t>chloride</a:t>
            </a:r>
            <a:r>
              <a:rPr lang="it-IT" dirty="0"/>
              <a:t> </a:t>
            </a:r>
            <a:r>
              <a:rPr lang="it-IT" dirty="0" err="1"/>
              <a:t>channel</a:t>
            </a:r>
            <a:r>
              <a:rPr lang="it-IT" dirty="0"/>
              <a:t> </a:t>
            </a:r>
            <a:r>
              <a:rPr lang="it-IT" dirty="0" err="1"/>
              <a:t>defect</a:t>
            </a:r>
            <a:r>
              <a:rPr lang="it-IT" dirty="0"/>
              <a:t> in the </a:t>
            </a:r>
            <a:r>
              <a:rPr lang="it-IT" dirty="0" err="1"/>
              <a:t>sweat</a:t>
            </a:r>
            <a:r>
              <a:rPr lang="it-IT" dirty="0"/>
              <a:t> </a:t>
            </a:r>
            <a:r>
              <a:rPr lang="it-IT" dirty="0" err="1"/>
              <a:t>duct</a:t>
            </a:r>
            <a:r>
              <a:rPr lang="it-IT" dirty="0"/>
              <a:t> </a:t>
            </a:r>
            <a:r>
              <a:rPr lang="it-IT" dirty="0" err="1"/>
              <a:t>causes</a:t>
            </a:r>
            <a:r>
              <a:rPr lang="it-IT" dirty="0"/>
              <a:t>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chloride</a:t>
            </a:r>
            <a:r>
              <a:rPr lang="it-IT" dirty="0"/>
              <a:t> and </a:t>
            </a:r>
            <a:r>
              <a:rPr lang="it-IT" dirty="0" err="1"/>
              <a:t>sodium</a:t>
            </a:r>
            <a:r>
              <a:rPr lang="it-IT" dirty="0"/>
              <a:t> </a:t>
            </a:r>
            <a:r>
              <a:rPr lang="it-IT" dirty="0" err="1"/>
              <a:t>concentration</a:t>
            </a:r>
            <a:r>
              <a:rPr lang="it-IT" dirty="0"/>
              <a:t> in </a:t>
            </a:r>
            <a:r>
              <a:rPr lang="it-IT" dirty="0" err="1"/>
              <a:t>sweat</a:t>
            </a:r>
            <a:r>
              <a:rPr lang="it-IT" dirty="0"/>
              <a:t>. (</a:t>
            </a:r>
            <a:r>
              <a:rPr lang="it-IT" dirty="0" err="1"/>
              <a:t>Bottom</a:t>
            </a:r>
            <a:r>
              <a:rPr lang="it-IT" dirty="0"/>
              <a:t>) </a:t>
            </a:r>
            <a:r>
              <a:rPr lang="it-IT" dirty="0" err="1"/>
              <a:t>Patients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CF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decreased</a:t>
            </a:r>
            <a:r>
              <a:rPr lang="it-IT" dirty="0"/>
              <a:t> </a:t>
            </a:r>
            <a:r>
              <a:rPr lang="it-IT" dirty="0" err="1"/>
              <a:t>chloride</a:t>
            </a:r>
            <a:r>
              <a:rPr lang="it-IT" dirty="0"/>
              <a:t> </a:t>
            </a:r>
            <a:r>
              <a:rPr lang="it-IT" dirty="0" err="1"/>
              <a:t>secretion</a:t>
            </a:r>
            <a:r>
              <a:rPr lang="it-IT" dirty="0"/>
              <a:t> and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sodium</a:t>
            </a:r>
            <a:r>
              <a:rPr lang="it-IT" dirty="0"/>
              <a:t> and water </a:t>
            </a:r>
            <a:r>
              <a:rPr lang="it-IT" dirty="0" err="1"/>
              <a:t>reabsorption</a:t>
            </a:r>
            <a:r>
              <a:rPr lang="it-IT" dirty="0"/>
              <a:t> in the </a:t>
            </a:r>
            <a:r>
              <a:rPr lang="it-IT" dirty="0" err="1"/>
              <a:t>airways</a:t>
            </a:r>
            <a:r>
              <a:rPr lang="it-IT" dirty="0"/>
              <a:t>, </a:t>
            </a:r>
            <a:r>
              <a:rPr lang="it-IT" dirty="0" err="1"/>
              <a:t>leading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dehydration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mucus</a:t>
            </a:r>
            <a:r>
              <a:rPr lang="it-IT" dirty="0"/>
              <a:t> </a:t>
            </a:r>
            <a:r>
              <a:rPr lang="it-IT" dirty="0" err="1"/>
              <a:t>layer</a:t>
            </a:r>
            <a:r>
              <a:rPr lang="it-IT" dirty="0"/>
              <a:t> </a:t>
            </a:r>
            <a:r>
              <a:rPr lang="it-IT" dirty="0" err="1"/>
              <a:t>coating</a:t>
            </a:r>
            <a:r>
              <a:rPr lang="it-IT" dirty="0"/>
              <a:t> </a:t>
            </a:r>
            <a:r>
              <a:rPr lang="it-IT" dirty="0" err="1"/>
              <a:t>epithelial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, </a:t>
            </a:r>
            <a:r>
              <a:rPr lang="it-IT" dirty="0" err="1"/>
              <a:t>defective</a:t>
            </a:r>
            <a:r>
              <a:rPr lang="it-IT" dirty="0"/>
              <a:t> </a:t>
            </a:r>
            <a:r>
              <a:rPr lang="it-IT" dirty="0" err="1"/>
              <a:t>mucociliary</a:t>
            </a:r>
            <a:r>
              <a:rPr lang="it-IT" dirty="0"/>
              <a:t> </a:t>
            </a:r>
            <a:r>
              <a:rPr lang="it-IT" dirty="0" err="1"/>
              <a:t>action</a:t>
            </a:r>
            <a:r>
              <a:rPr lang="it-IT" dirty="0"/>
              <a:t>, and </a:t>
            </a:r>
            <a:r>
              <a:rPr lang="it-IT" dirty="0" err="1"/>
              <a:t>mucous</a:t>
            </a:r>
            <a:r>
              <a:rPr lang="it-IT" dirty="0"/>
              <a:t> </a:t>
            </a:r>
            <a:r>
              <a:rPr lang="it-IT" dirty="0" err="1"/>
              <a:t>plugging</a:t>
            </a:r>
            <a:r>
              <a:rPr lang="it-IT" dirty="0"/>
              <a:t>. CFTR, </a:t>
            </a:r>
            <a:r>
              <a:rPr lang="it-IT" dirty="0" err="1"/>
              <a:t>Cystic</a:t>
            </a:r>
            <a:r>
              <a:rPr lang="it-IT" dirty="0"/>
              <a:t> </a:t>
            </a:r>
            <a:r>
              <a:rPr lang="it-IT" dirty="0" err="1"/>
              <a:t>fibrosis</a:t>
            </a:r>
            <a:r>
              <a:rPr lang="it-IT" dirty="0"/>
              <a:t> </a:t>
            </a:r>
            <a:r>
              <a:rPr lang="it-IT" dirty="0" err="1"/>
              <a:t>transmembrane</a:t>
            </a:r>
            <a:r>
              <a:rPr lang="it-IT" dirty="0"/>
              <a:t> </a:t>
            </a:r>
            <a:r>
              <a:rPr lang="it-IT" dirty="0" err="1"/>
              <a:t>conductance</a:t>
            </a:r>
            <a:r>
              <a:rPr lang="it-IT" dirty="0"/>
              <a:t> </a:t>
            </a:r>
            <a:r>
              <a:rPr lang="it-IT" dirty="0" err="1"/>
              <a:t>regulator</a:t>
            </a:r>
            <a:r>
              <a:rPr lang="it-IT" dirty="0"/>
              <a:t>; </a:t>
            </a:r>
            <a:r>
              <a:rPr lang="it-IT" dirty="0" err="1"/>
              <a:t>ENaC</a:t>
            </a:r>
            <a:r>
              <a:rPr lang="it-IT" dirty="0"/>
              <a:t>, </a:t>
            </a:r>
            <a:r>
              <a:rPr lang="it-IT" dirty="0" err="1"/>
              <a:t>epithelial</a:t>
            </a:r>
            <a:r>
              <a:rPr lang="it-IT" dirty="0"/>
              <a:t> </a:t>
            </a:r>
            <a:r>
              <a:rPr lang="it-IT" dirty="0" err="1"/>
              <a:t>sodium</a:t>
            </a:r>
            <a:r>
              <a:rPr lang="it-IT" dirty="0"/>
              <a:t> </a:t>
            </a:r>
            <a:r>
              <a:rPr lang="it-IT" dirty="0" err="1"/>
              <a:t>channel</a:t>
            </a:r>
            <a:r>
              <a:rPr lang="it-IT" dirty="0"/>
              <a:t> </a:t>
            </a:r>
            <a:r>
              <a:rPr lang="it-IT" dirty="0" err="1"/>
              <a:t>responsible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intracellular</a:t>
            </a:r>
            <a:r>
              <a:rPr lang="it-IT" dirty="0"/>
              <a:t> </a:t>
            </a:r>
            <a:r>
              <a:rPr lang="it-IT" dirty="0" err="1"/>
              <a:t>sodium</a:t>
            </a:r>
            <a:r>
              <a:rPr lang="it-IT" dirty="0"/>
              <a:t> </a:t>
            </a:r>
            <a:r>
              <a:rPr lang="it-IT" dirty="0" err="1"/>
              <a:t>conduction</a:t>
            </a:r>
            <a:r>
              <a:rPr lang="it-IT" dirty="0"/>
              <a:t>. 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BA1EB43-A9D1-F44A-A177-6C44CC599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46" y="453857"/>
            <a:ext cx="8558668" cy="251393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1B9CF34-D901-2E4F-B9CB-71F78CB58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255" y="3290971"/>
            <a:ext cx="6533892" cy="3109829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1DEE668-6493-C444-923C-E1B8E3E99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174750"/>
            <a:ext cx="78740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2160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00077" y="175292"/>
            <a:ext cx="77438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Wilms</a:t>
            </a:r>
            <a:r>
              <a:rPr lang="it-IT" sz="2000" dirty="0"/>
              <a:t> </a:t>
            </a:r>
            <a:r>
              <a:rPr lang="it-IT" sz="2000" dirty="0" err="1"/>
              <a:t>tumor</a:t>
            </a:r>
            <a:r>
              <a:rPr lang="it-IT" sz="2000" dirty="0"/>
              <a:t> in the </a:t>
            </a:r>
            <a:r>
              <a:rPr lang="it-IT" sz="2000" dirty="0" err="1"/>
              <a:t>lower</a:t>
            </a:r>
            <a:r>
              <a:rPr lang="it-IT" sz="2000" dirty="0"/>
              <a:t> pole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kidney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the </a:t>
            </a:r>
            <a:r>
              <a:rPr lang="it-IT" sz="2000" dirty="0" err="1"/>
              <a:t>characteristic</a:t>
            </a:r>
            <a:r>
              <a:rPr lang="it-IT" sz="2000" dirty="0"/>
              <a:t> </a:t>
            </a:r>
            <a:r>
              <a:rPr lang="it-IT" sz="2000" dirty="0" err="1"/>
              <a:t>tan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gray</a:t>
            </a:r>
            <a:r>
              <a:rPr lang="it-IT" sz="2000" dirty="0"/>
              <a:t> color and </a:t>
            </a:r>
            <a:r>
              <a:rPr lang="it-IT" sz="2000" dirty="0" err="1"/>
              <a:t>well-circumscribed</a:t>
            </a:r>
            <a:r>
              <a:rPr lang="it-IT" sz="2000" dirty="0"/>
              <a:t> </a:t>
            </a:r>
            <a:r>
              <a:rPr lang="it-IT" sz="2000" dirty="0" err="1"/>
              <a:t>margins</a:t>
            </a:r>
            <a:r>
              <a:rPr lang="it-IT" sz="2000" dirty="0"/>
              <a:t>. </a:t>
            </a:r>
          </a:p>
        </p:txBody>
      </p:sp>
      <p:pic>
        <p:nvPicPr>
          <p:cNvPr id="3" name="Immagine 2" descr="Schermata 2018-09-24 alle 14.19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973" y="1267233"/>
            <a:ext cx="4172054" cy="4760506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47282" y="405747"/>
            <a:ext cx="8449435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(A) </a:t>
            </a:r>
            <a:r>
              <a:rPr lang="it-IT" dirty="0" err="1"/>
              <a:t>Wilms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tightly</a:t>
            </a:r>
            <a:r>
              <a:rPr lang="it-IT" dirty="0"/>
              <a:t> </a:t>
            </a:r>
            <a:r>
              <a:rPr lang="it-IT" dirty="0" err="1"/>
              <a:t>packed</a:t>
            </a:r>
            <a:r>
              <a:rPr lang="it-IT" dirty="0"/>
              <a:t> </a:t>
            </a:r>
            <a:r>
              <a:rPr lang="it-IT" dirty="0" err="1"/>
              <a:t>blue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consistent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the </a:t>
            </a:r>
            <a:r>
              <a:rPr lang="it-IT" dirty="0" err="1"/>
              <a:t>blastemal</a:t>
            </a:r>
            <a:r>
              <a:rPr lang="it-IT" dirty="0"/>
              <a:t> </a:t>
            </a:r>
            <a:r>
              <a:rPr lang="it-IT" dirty="0" err="1"/>
              <a:t>component</a:t>
            </a:r>
            <a:r>
              <a:rPr lang="it-IT" dirty="0"/>
              <a:t> and </a:t>
            </a:r>
            <a:r>
              <a:rPr lang="it-IT" dirty="0" err="1"/>
              <a:t>interspersed</a:t>
            </a:r>
            <a:r>
              <a:rPr lang="it-IT" dirty="0"/>
              <a:t> primitive </a:t>
            </a:r>
            <a:r>
              <a:rPr lang="it-IT" dirty="0" err="1"/>
              <a:t>tubules</a:t>
            </a:r>
            <a:r>
              <a:rPr lang="it-IT" dirty="0"/>
              <a:t>, </a:t>
            </a:r>
            <a:r>
              <a:rPr lang="it-IT" dirty="0" err="1"/>
              <a:t>representing</a:t>
            </a:r>
            <a:r>
              <a:rPr lang="it-IT" dirty="0"/>
              <a:t> the </a:t>
            </a:r>
            <a:r>
              <a:rPr lang="it-IT" dirty="0" err="1"/>
              <a:t>epithelial</a:t>
            </a:r>
            <a:r>
              <a:rPr lang="it-IT" dirty="0"/>
              <a:t> </a:t>
            </a:r>
            <a:r>
              <a:rPr lang="it-IT" dirty="0" err="1"/>
              <a:t>component</a:t>
            </a:r>
            <a:r>
              <a:rPr lang="it-IT" dirty="0"/>
              <a:t>. (</a:t>
            </a:r>
            <a:r>
              <a:rPr lang="it-IT" dirty="0" err="1"/>
              <a:t>B</a:t>
            </a:r>
            <a:r>
              <a:rPr lang="it-IT" dirty="0"/>
              <a:t>) </a:t>
            </a:r>
            <a:r>
              <a:rPr lang="it-IT" dirty="0" err="1"/>
              <a:t>Focal</a:t>
            </a:r>
            <a:r>
              <a:rPr lang="it-IT" dirty="0"/>
              <a:t> </a:t>
            </a:r>
            <a:r>
              <a:rPr lang="it-IT" dirty="0" err="1"/>
              <a:t>anaplasia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present</a:t>
            </a:r>
            <a:r>
              <a:rPr lang="it-IT" dirty="0"/>
              <a:t> in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areas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Wilms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, </a:t>
            </a:r>
            <a:r>
              <a:rPr lang="it-IT" dirty="0" err="1"/>
              <a:t>characterized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hyperchromatic</a:t>
            </a:r>
            <a:r>
              <a:rPr lang="it-IT" dirty="0"/>
              <a:t>, </a:t>
            </a:r>
            <a:r>
              <a:rPr lang="it-IT" dirty="0" err="1"/>
              <a:t>pleomorphic</a:t>
            </a:r>
            <a:r>
              <a:rPr lang="it-IT" dirty="0"/>
              <a:t> nuclei, and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abnormal</a:t>
            </a:r>
            <a:r>
              <a:rPr lang="it-IT" dirty="0"/>
              <a:t> </a:t>
            </a:r>
            <a:r>
              <a:rPr lang="it-IT" dirty="0" err="1"/>
              <a:t>mitosis</a:t>
            </a:r>
            <a:r>
              <a:rPr lang="it-IT" dirty="0"/>
              <a:t> (center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field</a:t>
            </a:r>
            <a:r>
              <a:rPr lang="it-IT" dirty="0"/>
              <a:t>). </a:t>
            </a:r>
            <a:r>
              <a:rPr lang="it-IT" dirty="0" err="1"/>
              <a:t>Predominance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blastemal</a:t>
            </a:r>
            <a:r>
              <a:rPr lang="it-IT" dirty="0"/>
              <a:t> </a:t>
            </a:r>
            <a:r>
              <a:rPr lang="it-IT" dirty="0" err="1"/>
              <a:t>morphology</a:t>
            </a:r>
            <a:r>
              <a:rPr lang="it-IT" dirty="0"/>
              <a:t> and diffuse </a:t>
            </a:r>
            <a:r>
              <a:rPr lang="it-IT" dirty="0" err="1"/>
              <a:t>anaplasia</a:t>
            </a:r>
            <a:r>
              <a:rPr lang="it-IT" dirty="0"/>
              <a:t> are </a:t>
            </a:r>
            <a:r>
              <a:rPr lang="it-IT" dirty="0" err="1"/>
              <a:t>associated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molecular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. </a:t>
            </a:r>
          </a:p>
        </p:txBody>
      </p:sp>
      <p:pic>
        <p:nvPicPr>
          <p:cNvPr id="3" name="Immagine 2" descr="Schermata 2018-09-24 alle 14.20.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57" y="2887703"/>
            <a:ext cx="3670539" cy="2735062"/>
          </a:xfrm>
          <a:prstGeom prst="rect">
            <a:avLst/>
          </a:prstGeom>
        </p:spPr>
      </p:pic>
      <p:pic>
        <p:nvPicPr>
          <p:cNvPr id="4" name="Immagine 3" descr="Schermata 2018-09-24 alle 14.20.5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359" y="2887702"/>
            <a:ext cx="3675681" cy="2735063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10-18 alle 23.39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94" y="1541231"/>
            <a:ext cx="7309224" cy="3775537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10-18 alle 23.40.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381000"/>
            <a:ext cx="75184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1EAFB7C-310F-CC42-A5A8-7E289CFDA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77" y="1716505"/>
            <a:ext cx="8288471" cy="3093787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6E6E4D8-86BA-1646-B512-32674B499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64" y="834189"/>
            <a:ext cx="8007586" cy="50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251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52669" y="335845"/>
            <a:ext cx="81142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FISH. (A) </a:t>
            </a:r>
            <a:r>
              <a:rPr lang="it-IT" dirty="0" err="1"/>
              <a:t>Interphase</a:t>
            </a:r>
            <a:r>
              <a:rPr lang="it-IT" dirty="0"/>
              <a:t> </a:t>
            </a:r>
            <a:r>
              <a:rPr lang="it-IT" dirty="0" err="1"/>
              <a:t>nucleus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a male </a:t>
            </a:r>
            <a:r>
              <a:rPr lang="it-IT" dirty="0" err="1"/>
              <a:t>patient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suspected</a:t>
            </a:r>
            <a:r>
              <a:rPr lang="it-IT" dirty="0"/>
              <a:t> </a:t>
            </a:r>
            <a:r>
              <a:rPr lang="it-IT" dirty="0" err="1"/>
              <a:t>trisomy</a:t>
            </a:r>
            <a:r>
              <a:rPr lang="it-IT" dirty="0"/>
              <a:t> 18. Three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fluorescent</a:t>
            </a:r>
            <a:r>
              <a:rPr lang="it-IT" dirty="0"/>
              <a:t> </a:t>
            </a:r>
            <a:r>
              <a:rPr lang="it-IT" dirty="0" err="1"/>
              <a:t>probes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in a “FISH cocktail”; the green probe </a:t>
            </a:r>
            <a:r>
              <a:rPr lang="it-IT" dirty="0" err="1"/>
              <a:t>hybridizes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X</a:t>
            </a:r>
            <a:r>
              <a:rPr lang="it-IT" dirty="0"/>
              <a:t> </a:t>
            </a:r>
            <a:r>
              <a:rPr lang="it-IT" dirty="0" err="1"/>
              <a:t>chromosome</a:t>
            </a:r>
            <a:r>
              <a:rPr lang="it-IT" dirty="0"/>
              <a:t> </a:t>
            </a:r>
            <a:r>
              <a:rPr lang="it-IT" dirty="0" err="1"/>
              <a:t>centromere</a:t>
            </a:r>
            <a:r>
              <a:rPr lang="it-IT" dirty="0"/>
              <a:t> (</a:t>
            </a:r>
            <a:r>
              <a:rPr lang="it-IT" dirty="0" err="1"/>
              <a:t>one</a:t>
            </a:r>
            <a:r>
              <a:rPr lang="it-IT" dirty="0"/>
              <a:t> copy), the </a:t>
            </a:r>
            <a:r>
              <a:rPr lang="it-IT" dirty="0" err="1"/>
              <a:t>red</a:t>
            </a:r>
            <a:r>
              <a:rPr lang="it-IT" dirty="0"/>
              <a:t> probe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Y</a:t>
            </a:r>
            <a:r>
              <a:rPr lang="it-IT" dirty="0"/>
              <a:t> </a:t>
            </a:r>
            <a:r>
              <a:rPr lang="it-IT" dirty="0" err="1"/>
              <a:t>chromosome</a:t>
            </a:r>
            <a:r>
              <a:rPr lang="it-IT" dirty="0"/>
              <a:t> </a:t>
            </a:r>
            <a:r>
              <a:rPr lang="it-IT" dirty="0" err="1"/>
              <a:t>centromere</a:t>
            </a:r>
            <a:r>
              <a:rPr lang="it-IT" dirty="0"/>
              <a:t> (</a:t>
            </a:r>
            <a:r>
              <a:rPr lang="it-IT" dirty="0" err="1"/>
              <a:t>one</a:t>
            </a:r>
            <a:r>
              <a:rPr lang="it-IT" dirty="0"/>
              <a:t> copy), and the </a:t>
            </a:r>
            <a:r>
              <a:rPr lang="it-IT" dirty="0" err="1"/>
              <a:t>aqua</a:t>
            </a:r>
            <a:r>
              <a:rPr lang="it-IT" dirty="0"/>
              <a:t> probe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chromosome</a:t>
            </a:r>
            <a:r>
              <a:rPr lang="it-IT" dirty="0"/>
              <a:t> 18 </a:t>
            </a:r>
            <a:r>
              <a:rPr lang="it-IT" dirty="0" err="1"/>
              <a:t>centromere</a:t>
            </a:r>
            <a:r>
              <a:rPr lang="it-IT" dirty="0"/>
              <a:t> (</a:t>
            </a:r>
            <a:r>
              <a:rPr lang="it-IT" dirty="0" err="1"/>
              <a:t>three</a:t>
            </a:r>
            <a:r>
              <a:rPr lang="it-IT" dirty="0"/>
              <a:t> </a:t>
            </a:r>
            <a:r>
              <a:rPr lang="it-IT" dirty="0" err="1"/>
              <a:t>copies</a:t>
            </a:r>
            <a:r>
              <a:rPr lang="it-IT" dirty="0"/>
              <a:t>). (</a:t>
            </a:r>
            <a:r>
              <a:rPr lang="it-IT" dirty="0" err="1"/>
              <a:t>B</a:t>
            </a:r>
            <a:r>
              <a:rPr lang="it-IT" dirty="0"/>
              <a:t>) A </a:t>
            </a:r>
            <a:r>
              <a:rPr lang="it-IT" dirty="0" err="1"/>
              <a:t>metaphase</a:t>
            </a:r>
            <a:r>
              <a:rPr lang="it-IT" dirty="0"/>
              <a:t> spread in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fluorescent</a:t>
            </a:r>
            <a:r>
              <a:rPr lang="it-IT" dirty="0"/>
              <a:t> </a:t>
            </a:r>
            <a:r>
              <a:rPr lang="it-IT" dirty="0" err="1"/>
              <a:t>probes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,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hybridizing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chromosome</a:t>
            </a:r>
            <a:r>
              <a:rPr lang="it-IT" dirty="0"/>
              <a:t> </a:t>
            </a:r>
            <a:r>
              <a:rPr lang="it-IT" dirty="0" err="1"/>
              <a:t>region</a:t>
            </a:r>
            <a:r>
              <a:rPr lang="it-IT" dirty="0"/>
              <a:t> 22q13 (green) and the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hybridizing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chromosome</a:t>
            </a:r>
            <a:r>
              <a:rPr lang="it-IT" dirty="0"/>
              <a:t> </a:t>
            </a:r>
            <a:r>
              <a:rPr lang="it-IT" dirty="0" err="1"/>
              <a:t>region</a:t>
            </a:r>
            <a:r>
              <a:rPr lang="it-IT" dirty="0"/>
              <a:t> 22q11.2 (</a:t>
            </a:r>
            <a:r>
              <a:rPr lang="it-IT" dirty="0" err="1"/>
              <a:t>red</a:t>
            </a:r>
            <a:r>
              <a:rPr lang="it-IT" dirty="0"/>
              <a:t>). </a:t>
            </a:r>
          </a:p>
        </p:txBody>
      </p:sp>
      <p:pic>
        <p:nvPicPr>
          <p:cNvPr id="3" name="Immagine 2" descr="Schermata 2018-09-24 alle 14.22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11" y="2752021"/>
            <a:ext cx="2560377" cy="3770133"/>
          </a:xfrm>
          <a:prstGeom prst="rect">
            <a:avLst/>
          </a:prstGeom>
        </p:spPr>
      </p:pic>
      <p:pic>
        <p:nvPicPr>
          <p:cNvPr id="4" name="Immagine 3" descr="Schermata 2018-09-24 alle 14.22.4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259" y="2752021"/>
            <a:ext cx="2792691" cy="377013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70434" y="3034279"/>
            <a:ext cx="2522483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There</a:t>
            </a:r>
            <a:r>
              <a:rPr lang="it-IT" dirty="0"/>
              <a:t> are </a:t>
            </a:r>
            <a:r>
              <a:rPr lang="it-IT" dirty="0" err="1"/>
              <a:t>two</a:t>
            </a:r>
            <a:r>
              <a:rPr lang="it-IT" dirty="0"/>
              <a:t> 22q13 </a:t>
            </a:r>
            <a:r>
              <a:rPr lang="it-IT" dirty="0" err="1"/>
              <a:t>signals</a:t>
            </a:r>
            <a:r>
              <a:rPr lang="it-IT" dirty="0"/>
              <a:t>.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chromosomes</a:t>
            </a:r>
            <a:r>
              <a:rPr lang="it-IT" dirty="0"/>
              <a:t>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stain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the probe </a:t>
            </a:r>
            <a:r>
              <a:rPr lang="it-IT" dirty="0" err="1"/>
              <a:t>for</a:t>
            </a:r>
            <a:r>
              <a:rPr lang="it-IT" dirty="0"/>
              <a:t> 22q11.2, </a:t>
            </a:r>
            <a:r>
              <a:rPr lang="it-IT" dirty="0" err="1"/>
              <a:t>indicating</a:t>
            </a:r>
            <a:r>
              <a:rPr lang="it-IT" dirty="0"/>
              <a:t> a </a:t>
            </a:r>
            <a:r>
              <a:rPr lang="it-IT" dirty="0" err="1"/>
              <a:t>microdeletion</a:t>
            </a:r>
            <a:r>
              <a:rPr lang="it-IT" dirty="0"/>
              <a:t> in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region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abnormality</a:t>
            </a:r>
            <a:r>
              <a:rPr lang="it-IT" dirty="0"/>
              <a:t> </a:t>
            </a:r>
            <a:r>
              <a:rPr lang="it-IT" dirty="0" err="1"/>
              <a:t>gives</a:t>
            </a:r>
            <a:r>
              <a:rPr lang="it-IT" dirty="0"/>
              <a:t> rise </a:t>
            </a:r>
            <a:r>
              <a:rPr lang="it-IT" dirty="0" err="1"/>
              <a:t>to</a:t>
            </a:r>
            <a:r>
              <a:rPr lang="it-IT" dirty="0"/>
              <a:t> the 22q11.2 </a:t>
            </a:r>
            <a:r>
              <a:rPr lang="it-IT" dirty="0" err="1"/>
              <a:t>deletion</a:t>
            </a:r>
            <a:r>
              <a:rPr lang="it-IT" dirty="0"/>
              <a:t> </a:t>
            </a:r>
            <a:r>
              <a:rPr lang="it-IT" dirty="0" err="1"/>
              <a:t>syndrome</a:t>
            </a:r>
            <a:r>
              <a:rPr lang="it-IT" dirty="0"/>
              <a:t> (</a:t>
            </a:r>
            <a:r>
              <a:rPr lang="it-IT" dirty="0" err="1"/>
              <a:t>DiGeorge</a:t>
            </a:r>
            <a:r>
              <a:rPr lang="it-IT" dirty="0"/>
              <a:t> </a:t>
            </a:r>
            <a:r>
              <a:rPr lang="it-IT" dirty="0" err="1"/>
              <a:t>syndrome</a:t>
            </a:r>
            <a:r>
              <a:rPr lang="it-IT" dirty="0"/>
              <a:t>).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8462" y="229335"/>
            <a:ext cx="84670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Analysis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copy </a:t>
            </a:r>
            <a:r>
              <a:rPr lang="it-IT" dirty="0" err="1"/>
              <a:t>number</a:t>
            </a:r>
            <a:r>
              <a:rPr lang="it-IT" dirty="0"/>
              <a:t> </a:t>
            </a:r>
            <a:r>
              <a:rPr lang="it-IT" dirty="0" err="1"/>
              <a:t>variation</a:t>
            </a:r>
            <a:r>
              <a:rPr lang="it-IT" dirty="0"/>
              <a:t> via SNP </a:t>
            </a:r>
            <a:r>
              <a:rPr lang="it-IT" dirty="0" err="1"/>
              <a:t>cytogenomic</a:t>
            </a:r>
            <a:r>
              <a:rPr lang="it-IT" dirty="0"/>
              <a:t> </a:t>
            </a:r>
            <a:r>
              <a:rPr lang="it-IT" dirty="0" err="1"/>
              <a:t>array</a:t>
            </a:r>
            <a:r>
              <a:rPr lang="it-IT" dirty="0"/>
              <a:t>. </a:t>
            </a:r>
            <a:r>
              <a:rPr lang="it-IT" dirty="0" err="1"/>
              <a:t>Genomic</a:t>
            </a:r>
            <a:r>
              <a:rPr lang="it-IT" dirty="0"/>
              <a:t> DNA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labeled</a:t>
            </a:r>
            <a:r>
              <a:rPr lang="it-IT" dirty="0"/>
              <a:t> and </a:t>
            </a:r>
            <a:r>
              <a:rPr lang="it-IT" dirty="0" err="1"/>
              <a:t>hybridized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array</a:t>
            </a:r>
            <a:r>
              <a:rPr lang="it-IT" dirty="0"/>
              <a:t> </a:t>
            </a:r>
            <a:r>
              <a:rPr lang="it-IT" dirty="0" err="1"/>
              <a:t>containing</a:t>
            </a:r>
            <a:r>
              <a:rPr lang="it-IT" dirty="0"/>
              <a:t> </a:t>
            </a:r>
            <a:r>
              <a:rPr lang="it-IT" dirty="0" err="1"/>
              <a:t>potentially</a:t>
            </a:r>
            <a:r>
              <a:rPr lang="it-IT" dirty="0"/>
              <a:t> </a:t>
            </a:r>
            <a:r>
              <a:rPr lang="it-IT" dirty="0" err="1"/>
              <a:t>millions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probe </a:t>
            </a:r>
            <a:r>
              <a:rPr lang="it-IT" dirty="0" err="1"/>
              <a:t>spots</a:t>
            </a:r>
            <a:r>
              <a:rPr lang="it-IT" dirty="0"/>
              <a:t>. Copy </a:t>
            </a:r>
            <a:r>
              <a:rPr lang="it-IT" dirty="0" err="1"/>
              <a:t>number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determined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overall</a:t>
            </a:r>
            <a:r>
              <a:rPr lang="it-IT" dirty="0"/>
              <a:t> </a:t>
            </a:r>
            <a:r>
              <a:rPr lang="it-IT" dirty="0" err="1"/>
              <a:t>intensity</a:t>
            </a:r>
            <a:r>
              <a:rPr lang="it-IT" dirty="0"/>
              <a:t> and </a:t>
            </a:r>
            <a:r>
              <a:rPr lang="it-IT" dirty="0" err="1"/>
              <a:t>genotype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determined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allelic</a:t>
            </a:r>
            <a:r>
              <a:rPr lang="it-IT" dirty="0"/>
              <a:t> </a:t>
            </a:r>
            <a:r>
              <a:rPr lang="it-IT" dirty="0" err="1"/>
              <a:t>ratio</a:t>
            </a:r>
            <a:r>
              <a:rPr lang="it-IT" dirty="0"/>
              <a:t>. The </a:t>
            </a:r>
            <a:r>
              <a:rPr lang="it-IT" dirty="0" err="1"/>
              <a:t>example</a:t>
            </a:r>
            <a:r>
              <a:rPr lang="it-IT" dirty="0"/>
              <a:t> </a:t>
            </a:r>
            <a:r>
              <a:rPr lang="it-IT" dirty="0" err="1"/>
              <a:t>shown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p</a:t>
            </a:r>
            <a:r>
              <a:rPr lang="it-IT" dirty="0"/>
              <a:t> </a:t>
            </a:r>
            <a:r>
              <a:rPr lang="it-IT" dirty="0" err="1"/>
              <a:t>arm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chromosome</a:t>
            </a:r>
            <a:r>
              <a:rPr lang="it-IT" dirty="0"/>
              <a:t> 12 in a </a:t>
            </a:r>
            <a:r>
              <a:rPr lang="it-IT" dirty="0" err="1"/>
              <a:t>pediatric</a:t>
            </a:r>
            <a:r>
              <a:rPr lang="it-IT" dirty="0"/>
              <a:t> </a:t>
            </a:r>
            <a:r>
              <a:rPr lang="it-IT" dirty="0" err="1"/>
              <a:t>leukemia</a:t>
            </a:r>
            <a:r>
              <a:rPr lang="it-IT" dirty="0"/>
              <a:t>. </a:t>
            </a:r>
            <a:r>
              <a:rPr lang="it-IT" dirty="0" err="1"/>
              <a:t>Here</a:t>
            </a:r>
            <a:r>
              <a:rPr lang="it-IT" dirty="0"/>
              <a:t>, the </a:t>
            </a:r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areas</a:t>
            </a:r>
            <a:r>
              <a:rPr lang="it-IT" dirty="0"/>
              <a:t> (green) show </a:t>
            </a:r>
            <a:r>
              <a:rPr lang="it-IT" dirty="0" err="1"/>
              <a:t>neutral</a:t>
            </a:r>
            <a:r>
              <a:rPr lang="it-IT" dirty="0"/>
              <a:t> (</a:t>
            </a:r>
            <a:r>
              <a:rPr lang="it-IT" dirty="0" err="1"/>
              <a:t>diploid</a:t>
            </a:r>
            <a:r>
              <a:rPr lang="it-IT" dirty="0"/>
              <a:t>) DNA </a:t>
            </a:r>
            <a:r>
              <a:rPr lang="it-IT" dirty="0" err="1"/>
              <a:t>content</a:t>
            </a:r>
            <a:r>
              <a:rPr lang="it-IT" dirty="0"/>
              <a:t> and the </a:t>
            </a:r>
            <a:r>
              <a:rPr lang="it-IT" dirty="0" err="1"/>
              <a:t>zygosity</a:t>
            </a:r>
            <a:r>
              <a:rPr lang="it-IT" dirty="0"/>
              <a:t> plot </a:t>
            </a:r>
            <a:r>
              <a:rPr lang="it-IT" dirty="0" err="1"/>
              <a:t>shows</a:t>
            </a:r>
            <a:r>
              <a:rPr lang="it-IT" dirty="0"/>
              <a:t> the </a:t>
            </a:r>
            <a:r>
              <a:rPr lang="it-IT" dirty="0" err="1"/>
              <a:t>expected</a:t>
            </a:r>
            <a:r>
              <a:rPr lang="it-IT" dirty="0"/>
              <a:t> </a:t>
            </a:r>
            <a:r>
              <a:rPr lang="it-IT" dirty="0" err="1"/>
              <a:t>ratio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AA, AB, and BB SNP </a:t>
            </a:r>
            <a:r>
              <a:rPr lang="it-IT" dirty="0" err="1"/>
              <a:t>genotypes</a:t>
            </a:r>
            <a:r>
              <a:rPr lang="it-IT" dirty="0"/>
              <a:t>. The </a:t>
            </a:r>
            <a:r>
              <a:rPr lang="it-IT" dirty="0" err="1"/>
              <a:t>anomalous</a:t>
            </a:r>
            <a:r>
              <a:rPr lang="it-IT" dirty="0"/>
              <a:t> area (</a:t>
            </a:r>
            <a:r>
              <a:rPr lang="it-IT" dirty="0" err="1"/>
              <a:t>red</a:t>
            </a:r>
            <a:r>
              <a:rPr lang="it-IT" dirty="0"/>
              <a:t>) </a:t>
            </a:r>
            <a:r>
              <a:rPr lang="it-IT" dirty="0" err="1"/>
              <a:t>shows</a:t>
            </a:r>
            <a:r>
              <a:rPr lang="it-IT" dirty="0"/>
              <a:t> </a:t>
            </a:r>
            <a:r>
              <a:rPr lang="it-IT" dirty="0" err="1"/>
              <a:t>decreased</a:t>
            </a:r>
            <a:r>
              <a:rPr lang="it-IT" dirty="0"/>
              <a:t> </a:t>
            </a:r>
            <a:r>
              <a:rPr lang="it-IT" dirty="0" err="1"/>
              <a:t>overall</a:t>
            </a:r>
            <a:r>
              <a:rPr lang="it-IT" dirty="0"/>
              <a:t> </a:t>
            </a:r>
            <a:r>
              <a:rPr lang="it-IT" dirty="0" err="1"/>
              <a:t>intensity</a:t>
            </a:r>
            <a:r>
              <a:rPr lang="it-IT" dirty="0"/>
              <a:t>, and the </a:t>
            </a:r>
            <a:r>
              <a:rPr lang="it-IT" dirty="0" err="1"/>
              <a:t>zygosity</a:t>
            </a:r>
            <a:r>
              <a:rPr lang="it-IT" dirty="0"/>
              <a:t> plot </a:t>
            </a:r>
            <a:r>
              <a:rPr lang="it-IT" dirty="0" err="1"/>
              <a:t>shows</a:t>
            </a:r>
            <a:r>
              <a:rPr lang="it-IT" dirty="0"/>
              <a:t> loss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heterozygosity</a:t>
            </a:r>
            <a:r>
              <a:rPr lang="it-IT" dirty="0"/>
              <a:t> (the AB </a:t>
            </a:r>
            <a:r>
              <a:rPr lang="it-IT" dirty="0" err="1"/>
              <a:t>genotype</a:t>
            </a:r>
            <a:r>
              <a:rPr lang="it-IT" dirty="0"/>
              <a:t>); </a:t>
            </a:r>
            <a:r>
              <a:rPr lang="it-IT" dirty="0" err="1"/>
              <a:t>together</a:t>
            </a:r>
            <a:r>
              <a:rPr lang="it-IT" dirty="0"/>
              <a:t>,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findings</a:t>
            </a:r>
            <a:r>
              <a:rPr lang="it-IT" dirty="0"/>
              <a:t> indicate the </a:t>
            </a:r>
            <a:r>
              <a:rPr lang="it-IT" dirty="0" err="1"/>
              <a:t>presence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a </a:t>
            </a:r>
            <a:r>
              <a:rPr lang="it-IT" dirty="0" err="1"/>
              <a:t>deletion</a:t>
            </a:r>
            <a:r>
              <a:rPr lang="it-IT" dirty="0"/>
              <a:t> on </a:t>
            </a:r>
            <a:r>
              <a:rPr lang="it-IT" dirty="0" err="1"/>
              <a:t>one</a:t>
            </a:r>
            <a:r>
              <a:rPr lang="it-IT" dirty="0"/>
              <a:t> copy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chromosome</a:t>
            </a:r>
            <a:r>
              <a:rPr lang="it-IT" dirty="0"/>
              <a:t> 12p.</a:t>
            </a:r>
          </a:p>
        </p:txBody>
      </p:sp>
      <p:pic>
        <p:nvPicPr>
          <p:cNvPr id="4" name="Immagine 3" descr="Schermata 2018-09-24 alle 14.25.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46" y="3029179"/>
            <a:ext cx="7238908" cy="354656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13284</TotalTime>
  <Words>7331</Words>
  <Application>Microsoft Macintosh PowerPoint</Application>
  <PresentationFormat>Presentazione su schermo (4:3)</PresentationFormat>
  <Paragraphs>168</Paragraphs>
  <Slides>101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101</vt:i4>
      </vt:variant>
    </vt:vector>
  </HeadingPairs>
  <TitlesOfParts>
    <vt:vector size="104" baseType="lpstr"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IRCCS Burlo Garofolo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Sergio Crovella</dc:creator>
  <cp:lastModifiedBy>THECROVELS THECROVELS</cp:lastModifiedBy>
  <cp:revision>133</cp:revision>
  <dcterms:created xsi:type="dcterms:W3CDTF">2018-10-12T20:10:58Z</dcterms:created>
  <dcterms:modified xsi:type="dcterms:W3CDTF">2020-03-10T11:04:26Z</dcterms:modified>
</cp:coreProperties>
</file>