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89" r:id="rId4"/>
    <p:sldId id="459" r:id="rId5"/>
    <p:sldId id="290" r:id="rId6"/>
    <p:sldId id="461" r:id="rId7"/>
    <p:sldId id="460" r:id="rId8"/>
    <p:sldId id="257" r:id="rId9"/>
    <p:sldId id="258" r:id="rId10"/>
    <p:sldId id="291" r:id="rId11"/>
    <p:sldId id="292" r:id="rId12"/>
    <p:sldId id="293" r:id="rId13"/>
    <p:sldId id="463" r:id="rId14"/>
    <p:sldId id="462" r:id="rId15"/>
    <p:sldId id="464" r:id="rId16"/>
    <p:sldId id="259" r:id="rId17"/>
    <p:sldId id="294" r:id="rId18"/>
    <p:sldId id="295" r:id="rId19"/>
    <p:sldId id="260" r:id="rId20"/>
    <p:sldId id="261" r:id="rId21"/>
    <p:sldId id="262" r:id="rId22"/>
    <p:sldId id="296" r:id="rId23"/>
    <p:sldId id="297" r:id="rId24"/>
    <p:sldId id="298" r:id="rId25"/>
    <p:sldId id="465" r:id="rId26"/>
    <p:sldId id="263" r:id="rId27"/>
    <p:sldId id="299" r:id="rId28"/>
    <p:sldId id="466" r:id="rId29"/>
    <p:sldId id="300" r:id="rId30"/>
    <p:sldId id="467" r:id="rId31"/>
    <p:sldId id="301" r:id="rId32"/>
    <p:sldId id="264" r:id="rId33"/>
    <p:sldId id="302" r:id="rId34"/>
    <p:sldId id="303" r:id="rId35"/>
    <p:sldId id="304" r:id="rId36"/>
    <p:sldId id="306" r:id="rId37"/>
    <p:sldId id="305" r:id="rId38"/>
    <p:sldId id="468" r:id="rId39"/>
    <p:sldId id="469" r:id="rId40"/>
    <p:sldId id="470" r:id="rId41"/>
    <p:sldId id="282" r:id="rId42"/>
    <p:sldId id="471" r:id="rId43"/>
    <p:sldId id="283" r:id="rId44"/>
    <p:sldId id="280" r:id="rId45"/>
    <p:sldId id="281" r:id="rId46"/>
    <p:sldId id="472" r:id="rId47"/>
    <p:sldId id="473" r:id="rId48"/>
    <p:sldId id="474" r:id="rId49"/>
    <p:sldId id="284" r:id="rId50"/>
    <p:sldId id="279" r:id="rId51"/>
    <p:sldId id="475" r:id="rId52"/>
    <p:sldId id="476" r:id="rId53"/>
    <p:sldId id="477" r:id="rId54"/>
    <p:sldId id="478" r:id="rId55"/>
    <p:sldId id="479" r:id="rId56"/>
    <p:sldId id="275" r:id="rId57"/>
    <p:sldId id="286" r:id="rId58"/>
    <p:sldId id="287" r:id="rId59"/>
    <p:sldId id="285" r:id="rId60"/>
    <p:sldId id="288" r:id="rId61"/>
    <p:sldId id="481" r:id="rId62"/>
    <p:sldId id="482" r:id="rId63"/>
    <p:sldId id="307" r:id="rId64"/>
    <p:sldId id="308" r:id="rId65"/>
    <p:sldId id="309" r:id="rId66"/>
    <p:sldId id="310" r:id="rId67"/>
    <p:sldId id="311" r:id="rId68"/>
    <p:sldId id="312" r:id="rId69"/>
    <p:sldId id="313" r:id="rId70"/>
    <p:sldId id="314" r:id="rId71"/>
    <p:sldId id="265" r:id="rId72"/>
    <p:sldId id="315" r:id="rId73"/>
    <p:sldId id="316" r:id="rId74"/>
    <p:sldId id="317" r:id="rId75"/>
    <p:sldId id="318" r:id="rId76"/>
    <p:sldId id="319" r:id="rId77"/>
    <p:sldId id="320" r:id="rId78"/>
    <p:sldId id="321" r:id="rId79"/>
    <p:sldId id="322" r:id="rId80"/>
    <p:sldId id="323" r:id="rId81"/>
    <p:sldId id="266" r:id="rId82"/>
    <p:sldId id="324" r:id="rId83"/>
    <p:sldId id="325" r:id="rId84"/>
    <p:sldId id="326" r:id="rId85"/>
    <p:sldId id="327" r:id="rId86"/>
    <p:sldId id="328" r:id="rId87"/>
    <p:sldId id="329" r:id="rId88"/>
    <p:sldId id="267" r:id="rId89"/>
    <p:sldId id="330" r:id="rId90"/>
    <p:sldId id="331" r:id="rId91"/>
    <p:sldId id="333" r:id="rId92"/>
    <p:sldId id="334" r:id="rId93"/>
    <p:sldId id="483" r:id="rId94"/>
    <p:sldId id="335" r:id="rId95"/>
    <p:sldId id="336" r:id="rId96"/>
    <p:sldId id="332" r:id="rId97"/>
    <p:sldId id="268" r:id="rId98"/>
    <p:sldId id="337" r:id="rId99"/>
    <p:sldId id="338" r:id="rId100"/>
    <p:sldId id="269" r:id="rId101"/>
    <p:sldId id="270" r:id="rId102"/>
    <p:sldId id="339" r:id="rId103"/>
    <p:sldId id="340" r:id="rId104"/>
    <p:sldId id="271" r:id="rId105"/>
    <p:sldId id="277" r:id="rId106"/>
    <p:sldId id="278" r:id="rId107"/>
    <p:sldId id="272" r:id="rId10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2"/>
    <p:restoredTop sz="93322"/>
  </p:normalViewPr>
  <p:slideViewPr>
    <p:cSldViewPr snapToGrid="0" snapToObjects="1" showGuides="1">
      <p:cViewPr varScale="1">
        <p:scale>
          <a:sx n="86" d="100"/>
          <a:sy n="86" d="100"/>
        </p:scale>
        <p:origin x="17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F0CA7-EEBC-4628-97EA-5EAA9E8AD60C}" type="doc">
      <dgm:prSet loTypeId="urn:microsoft.com/office/officeart/2005/8/layout/radial1" loCatId="cycle" qsTypeId="urn:microsoft.com/office/officeart/2005/8/quickstyle/simple4" qsCatId="simple" csTypeId="urn:microsoft.com/office/officeart/2005/8/colors/accent3_2" csCatId="accent3" phldr="1"/>
      <dgm:spPr/>
      <dgm:t>
        <a:bodyPr/>
        <a:lstStyle/>
        <a:p>
          <a:endParaRPr lang="pt-BR"/>
        </a:p>
      </dgm:t>
    </dgm:pt>
    <dgm:pt modelId="{B41BF5C3-8D2F-421F-8E0D-00F17B3D4E01}">
      <dgm:prSet phldrT="[Texto]" phldr="1"/>
      <dgm:spPr/>
      <dgm:t>
        <a:bodyPr/>
        <a:lstStyle/>
        <a:p>
          <a:endParaRPr lang="pt-BR"/>
        </a:p>
      </dgm:t>
    </dgm:pt>
    <dgm:pt modelId="{B981BA62-2034-405F-9D6D-4E10C474F081}" type="parTrans" cxnId="{3A51A670-F67B-4113-8596-2F1EF880B8C2}">
      <dgm:prSet/>
      <dgm:spPr/>
      <dgm:t>
        <a:bodyPr/>
        <a:lstStyle/>
        <a:p>
          <a:endParaRPr lang="pt-BR"/>
        </a:p>
      </dgm:t>
    </dgm:pt>
    <dgm:pt modelId="{644FC6AF-407C-4925-B99F-A828B589719F}" type="sibTrans" cxnId="{3A51A670-F67B-4113-8596-2F1EF880B8C2}">
      <dgm:prSet/>
      <dgm:spPr/>
      <dgm:t>
        <a:bodyPr/>
        <a:lstStyle/>
        <a:p>
          <a:endParaRPr lang="pt-BR"/>
        </a:p>
      </dgm:t>
    </dgm:pt>
    <dgm:pt modelId="{D4427538-06B1-435B-86AE-6B8EE961329D}">
      <dgm:prSet phldrT="[Texto]"/>
      <dgm:spPr/>
      <dgm:t>
        <a:bodyPr/>
        <a:lstStyle/>
        <a:p>
          <a:r>
            <a:rPr lang="pt-BR" b="1" i="0" u="none" dirty="0">
              <a:solidFill>
                <a:schemeClr val="tx1"/>
              </a:solidFill>
            </a:rPr>
            <a:t>IMUNE SYSTEM</a:t>
          </a:r>
          <a:endParaRPr lang="pt-BR" b="1" dirty="0">
            <a:solidFill>
              <a:schemeClr val="tx1"/>
            </a:solidFill>
          </a:endParaRPr>
        </a:p>
      </dgm:t>
    </dgm:pt>
    <dgm:pt modelId="{F01AE3AA-99C6-4789-AD72-013FEB6F8E37}" type="parTrans" cxnId="{30EF6A4B-A6E9-41B6-840A-FE831E5EB11C}">
      <dgm:prSet/>
      <dgm:spPr/>
      <dgm:t>
        <a:bodyPr/>
        <a:lstStyle/>
        <a:p>
          <a:endParaRPr lang="pt-BR"/>
        </a:p>
      </dgm:t>
    </dgm:pt>
    <dgm:pt modelId="{43C74977-0DF2-4822-9AFA-0E1A398CA826}" type="sibTrans" cxnId="{30EF6A4B-A6E9-41B6-840A-FE831E5EB11C}">
      <dgm:prSet/>
      <dgm:spPr/>
      <dgm:t>
        <a:bodyPr/>
        <a:lstStyle/>
        <a:p>
          <a:endParaRPr lang="pt-BR"/>
        </a:p>
      </dgm:t>
    </dgm:pt>
    <dgm:pt modelId="{07781674-D91D-44AF-A3BF-A1D73631544C}">
      <dgm:prSet phldrT="[Texto]"/>
      <dgm:spPr/>
      <dgm:t>
        <a:bodyPr/>
        <a:lstStyle/>
        <a:p>
          <a:r>
            <a:rPr lang="pt-BR" b="1" i="0" u="none" dirty="0">
              <a:solidFill>
                <a:schemeClr val="tx1"/>
              </a:solidFill>
            </a:rPr>
            <a:t>CANCER</a:t>
          </a:r>
          <a:endParaRPr lang="pt-BR" b="1" dirty="0">
            <a:solidFill>
              <a:schemeClr val="tx1"/>
            </a:solidFill>
          </a:endParaRPr>
        </a:p>
      </dgm:t>
    </dgm:pt>
    <dgm:pt modelId="{596E78CF-87A1-42C9-863F-FB5FC6DFA6FC}" type="parTrans" cxnId="{37BBDD7F-0D72-412F-84C9-4A3EFD2880A9}">
      <dgm:prSet/>
      <dgm:spPr/>
      <dgm:t>
        <a:bodyPr/>
        <a:lstStyle/>
        <a:p>
          <a:endParaRPr lang="pt-BR"/>
        </a:p>
      </dgm:t>
    </dgm:pt>
    <dgm:pt modelId="{EB615725-13C6-4EC4-8726-6AA12FD3FBBC}" type="sibTrans" cxnId="{37BBDD7F-0D72-412F-84C9-4A3EFD2880A9}">
      <dgm:prSet/>
      <dgm:spPr/>
      <dgm:t>
        <a:bodyPr/>
        <a:lstStyle/>
        <a:p>
          <a:endParaRPr lang="pt-BR"/>
        </a:p>
      </dgm:t>
    </dgm:pt>
    <dgm:pt modelId="{DE733546-6424-4D68-8368-B34D171B60DB}">
      <dgm:prSet phldrT="[Texto]"/>
      <dgm:spPr/>
      <dgm:t>
        <a:bodyPr/>
        <a:lstStyle/>
        <a:p>
          <a:r>
            <a:rPr lang="pt-BR" b="1" i="0" u="none" dirty="0">
              <a:solidFill>
                <a:schemeClr val="tx1"/>
              </a:solidFill>
            </a:rPr>
            <a:t>ANTIBIOTICS</a:t>
          </a:r>
          <a:endParaRPr lang="pt-BR" b="1" dirty="0">
            <a:solidFill>
              <a:schemeClr val="tx1"/>
            </a:solidFill>
          </a:endParaRPr>
        </a:p>
      </dgm:t>
    </dgm:pt>
    <dgm:pt modelId="{8B0E14A0-24B6-4940-952A-44F1FED298C0}" type="parTrans" cxnId="{7E617BD7-A807-4F44-9E21-F4B92D3BEED0}">
      <dgm:prSet/>
      <dgm:spPr/>
      <dgm:t>
        <a:bodyPr/>
        <a:lstStyle/>
        <a:p>
          <a:endParaRPr lang="pt-BR"/>
        </a:p>
      </dgm:t>
    </dgm:pt>
    <dgm:pt modelId="{0904769C-2CFE-458B-8920-5C4263BD42E1}" type="sibTrans" cxnId="{7E617BD7-A807-4F44-9E21-F4B92D3BEED0}">
      <dgm:prSet/>
      <dgm:spPr/>
      <dgm:t>
        <a:bodyPr/>
        <a:lstStyle/>
        <a:p>
          <a:endParaRPr lang="pt-BR"/>
        </a:p>
      </dgm:t>
    </dgm:pt>
    <dgm:pt modelId="{28DF14AA-E585-44F5-9D88-654DEFB224FE}">
      <dgm:prSet phldrT="[Texto]" custT="1"/>
      <dgm:spPr/>
      <dgm:t>
        <a:bodyPr/>
        <a:lstStyle/>
        <a:p>
          <a:r>
            <a:rPr lang="pt-BR" sz="2000" b="1" i="0" u="none" dirty="0">
              <a:solidFill>
                <a:schemeClr val="tx1"/>
              </a:solidFill>
            </a:rPr>
            <a:t>CHEMOTHERAPY</a:t>
          </a:r>
          <a:endParaRPr lang="pt-BR" sz="2000" b="1" dirty="0">
            <a:solidFill>
              <a:schemeClr val="tx1"/>
            </a:solidFill>
          </a:endParaRPr>
        </a:p>
      </dgm:t>
    </dgm:pt>
    <dgm:pt modelId="{EB8CE156-E92C-423C-A402-D5653469865A}" type="parTrans" cxnId="{95774B34-144E-4F4C-9BC9-26B213E988F5}">
      <dgm:prSet/>
      <dgm:spPr/>
      <dgm:t>
        <a:bodyPr/>
        <a:lstStyle/>
        <a:p>
          <a:endParaRPr lang="pt-BR"/>
        </a:p>
      </dgm:t>
    </dgm:pt>
    <dgm:pt modelId="{D9A9D1A6-FB08-4CFC-A6EF-4C85C9D25291}" type="sibTrans" cxnId="{95774B34-144E-4F4C-9BC9-26B213E988F5}">
      <dgm:prSet/>
      <dgm:spPr/>
      <dgm:t>
        <a:bodyPr/>
        <a:lstStyle/>
        <a:p>
          <a:endParaRPr lang="pt-BR"/>
        </a:p>
      </dgm:t>
    </dgm:pt>
    <dgm:pt modelId="{0B41E2ED-3445-4A54-85FE-600F660F96BA}" type="pres">
      <dgm:prSet presAssocID="{26FF0CA7-EEBC-4628-97EA-5EAA9E8AD60C}" presName="cycle" presStyleCnt="0">
        <dgm:presLayoutVars>
          <dgm:chMax val="1"/>
          <dgm:dir/>
          <dgm:animLvl val="ctr"/>
          <dgm:resizeHandles val="exact"/>
        </dgm:presLayoutVars>
      </dgm:prSet>
      <dgm:spPr/>
    </dgm:pt>
    <dgm:pt modelId="{AD083FDB-FE0B-4226-B75C-8A3372C1E8AA}" type="pres">
      <dgm:prSet presAssocID="{B41BF5C3-8D2F-421F-8E0D-00F17B3D4E01}" presName="centerShape" presStyleLbl="node0" presStyleIdx="0" presStyleCnt="1"/>
      <dgm:spPr/>
    </dgm:pt>
    <dgm:pt modelId="{30A58787-0DD8-4E0D-A097-78C75D63857D}" type="pres">
      <dgm:prSet presAssocID="{F01AE3AA-99C6-4789-AD72-013FEB6F8E37}" presName="Name9" presStyleLbl="parChTrans1D2" presStyleIdx="0" presStyleCnt="4"/>
      <dgm:spPr/>
    </dgm:pt>
    <dgm:pt modelId="{24D4779B-2A7C-41DA-BBD5-BAC628AB90BD}" type="pres">
      <dgm:prSet presAssocID="{F01AE3AA-99C6-4789-AD72-013FEB6F8E37}" presName="connTx" presStyleLbl="parChTrans1D2" presStyleIdx="0" presStyleCnt="4"/>
      <dgm:spPr/>
    </dgm:pt>
    <dgm:pt modelId="{057ED7AA-D6A1-42AA-818E-CBE4ED4ECDFE}" type="pres">
      <dgm:prSet presAssocID="{D4427538-06B1-435B-86AE-6B8EE961329D}" presName="node" presStyleLbl="node1" presStyleIdx="0" presStyleCnt="4" custScaleX="128281" custScaleY="130530" custRadScaleRad="92670">
        <dgm:presLayoutVars>
          <dgm:bulletEnabled val="1"/>
        </dgm:presLayoutVars>
      </dgm:prSet>
      <dgm:spPr/>
    </dgm:pt>
    <dgm:pt modelId="{E54CDDF9-89CC-4C55-BE04-E4B4B3BEFE5D}" type="pres">
      <dgm:prSet presAssocID="{596E78CF-87A1-42C9-863F-FB5FC6DFA6FC}" presName="Name9" presStyleLbl="parChTrans1D2" presStyleIdx="1" presStyleCnt="4"/>
      <dgm:spPr/>
    </dgm:pt>
    <dgm:pt modelId="{FE8C710F-21BE-4C67-BDE6-44B62B145FEC}" type="pres">
      <dgm:prSet presAssocID="{596E78CF-87A1-42C9-863F-FB5FC6DFA6FC}" presName="connTx" presStyleLbl="parChTrans1D2" presStyleIdx="1" presStyleCnt="4"/>
      <dgm:spPr/>
    </dgm:pt>
    <dgm:pt modelId="{F0A72426-0439-4CA1-B7D2-4284B1B1C572}" type="pres">
      <dgm:prSet presAssocID="{07781674-D91D-44AF-A3BF-A1D73631544C}" presName="node" presStyleLbl="node1" presStyleIdx="1" presStyleCnt="4" custScaleX="121308" custScaleY="115263" custRadScaleRad="124578" custRadScaleInc="1810">
        <dgm:presLayoutVars>
          <dgm:bulletEnabled val="1"/>
        </dgm:presLayoutVars>
      </dgm:prSet>
      <dgm:spPr/>
    </dgm:pt>
    <dgm:pt modelId="{FEF3FB82-DCD9-4A67-A878-56B98A611122}" type="pres">
      <dgm:prSet presAssocID="{8B0E14A0-24B6-4940-952A-44F1FED298C0}" presName="Name9" presStyleLbl="parChTrans1D2" presStyleIdx="2" presStyleCnt="4"/>
      <dgm:spPr/>
    </dgm:pt>
    <dgm:pt modelId="{33C7E99D-3BC3-4CEF-A5F6-81E2B53B9F66}" type="pres">
      <dgm:prSet presAssocID="{8B0E14A0-24B6-4940-952A-44F1FED298C0}" presName="connTx" presStyleLbl="parChTrans1D2" presStyleIdx="2" presStyleCnt="4"/>
      <dgm:spPr/>
    </dgm:pt>
    <dgm:pt modelId="{C79AEE53-DBEC-49B0-A6FE-F453912413BE}" type="pres">
      <dgm:prSet presAssocID="{DE733546-6424-4D68-8368-B34D171B60DB}" presName="node" presStyleLbl="node1" presStyleIdx="2" presStyleCnt="4" custScaleX="123554" custScaleY="122900" custRadScaleRad="92671">
        <dgm:presLayoutVars>
          <dgm:bulletEnabled val="1"/>
        </dgm:presLayoutVars>
      </dgm:prSet>
      <dgm:spPr/>
    </dgm:pt>
    <dgm:pt modelId="{E5F0838E-5218-4A2A-8E6D-F7ADF6E28D82}" type="pres">
      <dgm:prSet presAssocID="{EB8CE156-E92C-423C-A402-D5653469865A}" presName="Name9" presStyleLbl="parChTrans1D2" presStyleIdx="3" presStyleCnt="4"/>
      <dgm:spPr/>
    </dgm:pt>
    <dgm:pt modelId="{406FD304-3502-4A72-AB82-35D9D70F9511}" type="pres">
      <dgm:prSet presAssocID="{EB8CE156-E92C-423C-A402-D5653469865A}" presName="connTx" presStyleLbl="parChTrans1D2" presStyleIdx="3" presStyleCnt="4"/>
      <dgm:spPr/>
    </dgm:pt>
    <dgm:pt modelId="{FF21803B-A816-4EF8-9029-BE3E62460074}" type="pres">
      <dgm:prSet presAssocID="{28DF14AA-E585-44F5-9D88-654DEFB224FE}" presName="node" presStyleLbl="node1" presStyleIdx="3" presStyleCnt="4" custScaleX="150721" custScaleY="134397" custRadScaleRad="135282" custRadScaleInc="-307">
        <dgm:presLayoutVars>
          <dgm:bulletEnabled val="1"/>
        </dgm:presLayoutVars>
      </dgm:prSet>
      <dgm:spPr/>
    </dgm:pt>
  </dgm:ptLst>
  <dgm:cxnLst>
    <dgm:cxn modelId="{36FF1F29-8B9E-4C46-898D-72F547174720}" type="presOf" srcId="{B41BF5C3-8D2F-421F-8E0D-00F17B3D4E01}" destId="{AD083FDB-FE0B-4226-B75C-8A3372C1E8AA}" srcOrd="0" destOrd="0" presId="urn:microsoft.com/office/officeart/2005/8/layout/radial1"/>
    <dgm:cxn modelId="{95774B34-144E-4F4C-9BC9-26B213E988F5}" srcId="{B41BF5C3-8D2F-421F-8E0D-00F17B3D4E01}" destId="{28DF14AA-E585-44F5-9D88-654DEFB224FE}" srcOrd="3" destOrd="0" parTransId="{EB8CE156-E92C-423C-A402-D5653469865A}" sibTransId="{D9A9D1A6-FB08-4CFC-A6EF-4C85C9D25291}"/>
    <dgm:cxn modelId="{2BC82E38-C866-494A-9451-CBCC91B7D36C}" type="presOf" srcId="{8B0E14A0-24B6-4940-952A-44F1FED298C0}" destId="{FEF3FB82-DCD9-4A67-A878-56B98A611122}" srcOrd="0" destOrd="0" presId="urn:microsoft.com/office/officeart/2005/8/layout/radial1"/>
    <dgm:cxn modelId="{6EA9CB41-201F-4678-B456-D19499135670}" type="presOf" srcId="{8B0E14A0-24B6-4940-952A-44F1FED298C0}" destId="{33C7E99D-3BC3-4CEF-A5F6-81E2B53B9F66}" srcOrd="1" destOrd="0" presId="urn:microsoft.com/office/officeart/2005/8/layout/radial1"/>
    <dgm:cxn modelId="{30EF6A4B-A6E9-41B6-840A-FE831E5EB11C}" srcId="{B41BF5C3-8D2F-421F-8E0D-00F17B3D4E01}" destId="{D4427538-06B1-435B-86AE-6B8EE961329D}" srcOrd="0" destOrd="0" parTransId="{F01AE3AA-99C6-4789-AD72-013FEB6F8E37}" sibTransId="{43C74977-0DF2-4822-9AFA-0E1A398CA826}"/>
    <dgm:cxn modelId="{70F71D5A-03D5-4F30-81F1-C308061A1080}" type="presOf" srcId="{07781674-D91D-44AF-A3BF-A1D73631544C}" destId="{F0A72426-0439-4CA1-B7D2-4284B1B1C572}" srcOrd="0" destOrd="0" presId="urn:microsoft.com/office/officeart/2005/8/layout/radial1"/>
    <dgm:cxn modelId="{6021145D-E07D-4440-B4C7-541B6F035CDC}" type="presOf" srcId="{26FF0CA7-EEBC-4628-97EA-5EAA9E8AD60C}" destId="{0B41E2ED-3445-4A54-85FE-600F660F96BA}" srcOrd="0" destOrd="0" presId="urn:microsoft.com/office/officeart/2005/8/layout/radial1"/>
    <dgm:cxn modelId="{3A51A670-F67B-4113-8596-2F1EF880B8C2}" srcId="{26FF0CA7-EEBC-4628-97EA-5EAA9E8AD60C}" destId="{B41BF5C3-8D2F-421F-8E0D-00F17B3D4E01}" srcOrd="0" destOrd="0" parTransId="{B981BA62-2034-405F-9D6D-4E10C474F081}" sibTransId="{644FC6AF-407C-4925-B99F-A828B589719F}"/>
    <dgm:cxn modelId="{37BBDD7F-0D72-412F-84C9-4A3EFD2880A9}" srcId="{B41BF5C3-8D2F-421F-8E0D-00F17B3D4E01}" destId="{07781674-D91D-44AF-A3BF-A1D73631544C}" srcOrd="1" destOrd="0" parTransId="{596E78CF-87A1-42C9-863F-FB5FC6DFA6FC}" sibTransId="{EB615725-13C6-4EC4-8726-6AA12FD3FBBC}"/>
    <dgm:cxn modelId="{45B84E87-5C12-4BAA-9AC0-918C760BB0D1}" type="presOf" srcId="{DE733546-6424-4D68-8368-B34D171B60DB}" destId="{C79AEE53-DBEC-49B0-A6FE-F453912413BE}" srcOrd="0" destOrd="0" presId="urn:microsoft.com/office/officeart/2005/8/layout/radial1"/>
    <dgm:cxn modelId="{825401A5-1ABF-47B5-897F-39D91E6775CA}" type="presOf" srcId="{D4427538-06B1-435B-86AE-6B8EE961329D}" destId="{057ED7AA-D6A1-42AA-818E-CBE4ED4ECDFE}" srcOrd="0" destOrd="0" presId="urn:microsoft.com/office/officeart/2005/8/layout/radial1"/>
    <dgm:cxn modelId="{5472AAA9-1122-4F27-A8A9-B1E864EBEB84}" type="presOf" srcId="{EB8CE156-E92C-423C-A402-D5653469865A}" destId="{406FD304-3502-4A72-AB82-35D9D70F9511}" srcOrd="1" destOrd="0" presId="urn:microsoft.com/office/officeart/2005/8/layout/radial1"/>
    <dgm:cxn modelId="{9F6383C2-D438-4EDF-9FB1-4CA5DE9C2B0D}" type="presOf" srcId="{F01AE3AA-99C6-4789-AD72-013FEB6F8E37}" destId="{24D4779B-2A7C-41DA-BBD5-BAC628AB90BD}" srcOrd="1" destOrd="0" presId="urn:microsoft.com/office/officeart/2005/8/layout/radial1"/>
    <dgm:cxn modelId="{F990E0D6-E5C6-431F-A42C-AF64F3586A13}" type="presOf" srcId="{F01AE3AA-99C6-4789-AD72-013FEB6F8E37}" destId="{30A58787-0DD8-4E0D-A097-78C75D63857D}" srcOrd="0" destOrd="0" presId="urn:microsoft.com/office/officeart/2005/8/layout/radial1"/>
    <dgm:cxn modelId="{7E617BD7-A807-4F44-9E21-F4B92D3BEED0}" srcId="{B41BF5C3-8D2F-421F-8E0D-00F17B3D4E01}" destId="{DE733546-6424-4D68-8368-B34D171B60DB}" srcOrd="2" destOrd="0" parTransId="{8B0E14A0-24B6-4940-952A-44F1FED298C0}" sibTransId="{0904769C-2CFE-458B-8920-5C4263BD42E1}"/>
    <dgm:cxn modelId="{5F3680D8-0F7B-4DA1-B8F8-9CF420F4042B}" type="presOf" srcId="{596E78CF-87A1-42C9-863F-FB5FC6DFA6FC}" destId="{E54CDDF9-89CC-4C55-BE04-E4B4B3BEFE5D}" srcOrd="0" destOrd="0" presId="urn:microsoft.com/office/officeart/2005/8/layout/radial1"/>
    <dgm:cxn modelId="{23CD08E5-93EF-4B87-8FCE-0C4F0B2E4FAB}" type="presOf" srcId="{596E78CF-87A1-42C9-863F-FB5FC6DFA6FC}" destId="{FE8C710F-21BE-4C67-BDE6-44B62B145FEC}" srcOrd="1" destOrd="0" presId="urn:microsoft.com/office/officeart/2005/8/layout/radial1"/>
    <dgm:cxn modelId="{02DD08E9-041B-4CA1-AB84-2D5C122A7925}" type="presOf" srcId="{28DF14AA-E585-44F5-9D88-654DEFB224FE}" destId="{FF21803B-A816-4EF8-9029-BE3E62460074}" srcOrd="0" destOrd="0" presId="urn:microsoft.com/office/officeart/2005/8/layout/radial1"/>
    <dgm:cxn modelId="{6C104BF1-9E84-45F0-B39B-10775B9C25AD}" type="presOf" srcId="{EB8CE156-E92C-423C-A402-D5653469865A}" destId="{E5F0838E-5218-4A2A-8E6D-F7ADF6E28D82}" srcOrd="0" destOrd="0" presId="urn:microsoft.com/office/officeart/2005/8/layout/radial1"/>
    <dgm:cxn modelId="{9996A191-1130-445A-BC23-3F523208F6BA}" type="presParOf" srcId="{0B41E2ED-3445-4A54-85FE-600F660F96BA}" destId="{AD083FDB-FE0B-4226-B75C-8A3372C1E8AA}" srcOrd="0" destOrd="0" presId="urn:microsoft.com/office/officeart/2005/8/layout/radial1"/>
    <dgm:cxn modelId="{A53CEE0B-C169-45B5-8BFA-D149A1140BEB}" type="presParOf" srcId="{0B41E2ED-3445-4A54-85FE-600F660F96BA}" destId="{30A58787-0DD8-4E0D-A097-78C75D63857D}" srcOrd="1" destOrd="0" presId="urn:microsoft.com/office/officeart/2005/8/layout/radial1"/>
    <dgm:cxn modelId="{497C43E8-BF69-4601-AA1D-B1A64B276B26}" type="presParOf" srcId="{30A58787-0DD8-4E0D-A097-78C75D63857D}" destId="{24D4779B-2A7C-41DA-BBD5-BAC628AB90BD}" srcOrd="0" destOrd="0" presId="urn:microsoft.com/office/officeart/2005/8/layout/radial1"/>
    <dgm:cxn modelId="{9B5843A0-EE64-4374-B8AA-F4B006F12334}" type="presParOf" srcId="{0B41E2ED-3445-4A54-85FE-600F660F96BA}" destId="{057ED7AA-D6A1-42AA-818E-CBE4ED4ECDFE}" srcOrd="2" destOrd="0" presId="urn:microsoft.com/office/officeart/2005/8/layout/radial1"/>
    <dgm:cxn modelId="{D5D2E154-F22A-43B7-A747-E531D062DC7F}" type="presParOf" srcId="{0B41E2ED-3445-4A54-85FE-600F660F96BA}" destId="{E54CDDF9-89CC-4C55-BE04-E4B4B3BEFE5D}" srcOrd="3" destOrd="0" presId="urn:microsoft.com/office/officeart/2005/8/layout/radial1"/>
    <dgm:cxn modelId="{97F5572D-22F6-44CB-9737-E26DBEEEFDEA}" type="presParOf" srcId="{E54CDDF9-89CC-4C55-BE04-E4B4B3BEFE5D}" destId="{FE8C710F-21BE-4C67-BDE6-44B62B145FEC}" srcOrd="0" destOrd="0" presId="urn:microsoft.com/office/officeart/2005/8/layout/radial1"/>
    <dgm:cxn modelId="{088F8812-4C70-4BAD-B7A4-A7B755EEFB90}" type="presParOf" srcId="{0B41E2ED-3445-4A54-85FE-600F660F96BA}" destId="{F0A72426-0439-4CA1-B7D2-4284B1B1C572}" srcOrd="4" destOrd="0" presId="urn:microsoft.com/office/officeart/2005/8/layout/radial1"/>
    <dgm:cxn modelId="{43E1A655-533D-466E-8E84-4F445035AFF6}" type="presParOf" srcId="{0B41E2ED-3445-4A54-85FE-600F660F96BA}" destId="{FEF3FB82-DCD9-4A67-A878-56B98A611122}" srcOrd="5" destOrd="0" presId="urn:microsoft.com/office/officeart/2005/8/layout/radial1"/>
    <dgm:cxn modelId="{B6530DA9-A37D-4A71-8649-01C0D19D369D}" type="presParOf" srcId="{FEF3FB82-DCD9-4A67-A878-56B98A611122}" destId="{33C7E99D-3BC3-4CEF-A5F6-81E2B53B9F66}" srcOrd="0" destOrd="0" presId="urn:microsoft.com/office/officeart/2005/8/layout/radial1"/>
    <dgm:cxn modelId="{03E5CE46-33C7-48E9-A4EB-442D5E328B6F}" type="presParOf" srcId="{0B41E2ED-3445-4A54-85FE-600F660F96BA}" destId="{C79AEE53-DBEC-49B0-A6FE-F453912413BE}" srcOrd="6" destOrd="0" presId="urn:microsoft.com/office/officeart/2005/8/layout/radial1"/>
    <dgm:cxn modelId="{76E11812-257D-478C-BF5E-474F2186F9FB}" type="presParOf" srcId="{0B41E2ED-3445-4A54-85FE-600F660F96BA}" destId="{E5F0838E-5218-4A2A-8E6D-F7ADF6E28D82}" srcOrd="7" destOrd="0" presId="urn:microsoft.com/office/officeart/2005/8/layout/radial1"/>
    <dgm:cxn modelId="{28CBEE6E-1BBA-4A95-92AB-4DA143923093}" type="presParOf" srcId="{E5F0838E-5218-4A2A-8E6D-F7ADF6E28D82}" destId="{406FD304-3502-4A72-AB82-35D9D70F9511}" srcOrd="0" destOrd="0" presId="urn:microsoft.com/office/officeart/2005/8/layout/radial1"/>
    <dgm:cxn modelId="{01687D83-E715-46BC-954E-2E3730279C96}" type="presParOf" srcId="{0B41E2ED-3445-4A54-85FE-600F660F96BA}" destId="{FF21803B-A816-4EF8-9029-BE3E62460074}"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83FDB-FE0B-4226-B75C-8A3372C1E8AA}">
      <dsp:nvSpPr>
        <dsp:cNvPr id="0" name=""/>
        <dsp:cNvSpPr/>
      </dsp:nvSpPr>
      <dsp:spPr>
        <a:xfrm>
          <a:off x="3968389" y="1891061"/>
          <a:ext cx="1415372" cy="1415372"/>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pt-BR" sz="2700" kern="1200"/>
        </a:p>
      </dsp:txBody>
      <dsp:txXfrm>
        <a:off x="4175665" y="2098337"/>
        <a:ext cx="1000820" cy="1000820"/>
      </dsp:txXfrm>
    </dsp:sp>
    <dsp:sp modelId="{30A58787-0DD8-4E0D-A097-78C75D63857D}">
      <dsp:nvSpPr>
        <dsp:cNvPr id="0" name=""/>
        <dsp:cNvSpPr/>
      </dsp:nvSpPr>
      <dsp:spPr>
        <a:xfrm rot="16200000">
          <a:off x="4638373" y="1839428"/>
          <a:ext cx="75405" cy="27861"/>
        </a:xfrm>
        <a:custGeom>
          <a:avLst/>
          <a:gdLst/>
          <a:ahLst/>
          <a:cxnLst/>
          <a:rect l="0" t="0" r="0" b="0"/>
          <a:pathLst>
            <a:path>
              <a:moveTo>
                <a:pt x="0" y="13930"/>
              </a:moveTo>
              <a:lnTo>
                <a:pt x="75405" y="13930"/>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674190" y="1851474"/>
        <a:ext cx="3770" cy="3770"/>
      </dsp:txXfrm>
    </dsp:sp>
    <dsp:sp modelId="{057ED7AA-D6A1-42AA-818E-CBE4ED4ECDFE}">
      <dsp:nvSpPr>
        <dsp:cNvPr id="0" name=""/>
        <dsp:cNvSpPr/>
      </dsp:nvSpPr>
      <dsp:spPr>
        <a:xfrm>
          <a:off x="3768248" y="-31829"/>
          <a:ext cx="1815654" cy="184748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pt-BR" sz="1700" b="1" i="0" u="none" kern="1200" dirty="0">
              <a:solidFill>
                <a:schemeClr val="tx1"/>
              </a:solidFill>
            </a:rPr>
            <a:t>IMUNE SYSTEM</a:t>
          </a:r>
          <a:endParaRPr lang="pt-BR" sz="1700" b="1" kern="1200" dirty="0">
            <a:solidFill>
              <a:schemeClr val="tx1"/>
            </a:solidFill>
          </a:endParaRPr>
        </a:p>
      </dsp:txBody>
      <dsp:txXfrm>
        <a:off x="4034144" y="238729"/>
        <a:ext cx="1283862" cy="1306370"/>
      </dsp:txXfrm>
    </dsp:sp>
    <dsp:sp modelId="{E54CDDF9-89CC-4C55-BE04-E4B4B3BEFE5D}">
      <dsp:nvSpPr>
        <dsp:cNvPr id="0" name=""/>
        <dsp:cNvSpPr/>
      </dsp:nvSpPr>
      <dsp:spPr>
        <a:xfrm rot="48870">
          <a:off x="5383654" y="2600054"/>
          <a:ext cx="728372" cy="27861"/>
        </a:xfrm>
        <a:custGeom>
          <a:avLst/>
          <a:gdLst/>
          <a:ahLst/>
          <a:cxnLst/>
          <a:rect l="0" t="0" r="0" b="0"/>
          <a:pathLst>
            <a:path>
              <a:moveTo>
                <a:pt x="0" y="13930"/>
              </a:moveTo>
              <a:lnTo>
                <a:pt x="728372" y="13930"/>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5729630" y="2595775"/>
        <a:ext cx="36418" cy="36418"/>
      </dsp:txXfrm>
    </dsp:sp>
    <dsp:sp modelId="{F0A72426-0439-4CA1-B7D2-4284B1B1C572}">
      <dsp:nvSpPr>
        <dsp:cNvPr id="0" name=""/>
        <dsp:cNvSpPr/>
      </dsp:nvSpPr>
      <dsp:spPr>
        <a:xfrm>
          <a:off x="6111893" y="1815664"/>
          <a:ext cx="1716960" cy="1631401"/>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pt-BR" sz="1700" b="1" i="0" u="none" kern="1200" dirty="0">
              <a:solidFill>
                <a:schemeClr val="tx1"/>
              </a:solidFill>
            </a:rPr>
            <a:t>CANCER</a:t>
          </a:r>
          <a:endParaRPr lang="pt-BR" sz="1700" b="1" kern="1200" dirty="0">
            <a:solidFill>
              <a:schemeClr val="tx1"/>
            </a:solidFill>
          </a:endParaRPr>
        </a:p>
      </dsp:txBody>
      <dsp:txXfrm>
        <a:off x="6363336" y="2054577"/>
        <a:ext cx="1214074" cy="1153575"/>
      </dsp:txXfrm>
    </dsp:sp>
    <dsp:sp modelId="{FEF3FB82-DCD9-4A67-A878-56B98A611122}">
      <dsp:nvSpPr>
        <dsp:cNvPr id="0" name=""/>
        <dsp:cNvSpPr/>
      </dsp:nvSpPr>
      <dsp:spPr>
        <a:xfrm rot="5400000">
          <a:off x="4611365" y="3357213"/>
          <a:ext cx="129419" cy="27861"/>
        </a:xfrm>
        <a:custGeom>
          <a:avLst/>
          <a:gdLst/>
          <a:ahLst/>
          <a:cxnLst/>
          <a:rect l="0" t="0" r="0" b="0"/>
          <a:pathLst>
            <a:path>
              <a:moveTo>
                <a:pt x="0" y="13930"/>
              </a:moveTo>
              <a:lnTo>
                <a:pt x="129419" y="13930"/>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4672840" y="3367909"/>
        <a:ext cx="6470" cy="6470"/>
      </dsp:txXfrm>
    </dsp:sp>
    <dsp:sp modelId="{C79AEE53-DBEC-49B0-A6FE-F453912413BE}">
      <dsp:nvSpPr>
        <dsp:cNvPr id="0" name=""/>
        <dsp:cNvSpPr/>
      </dsp:nvSpPr>
      <dsp:spPr>
        <a:xfrm>
          <a:off x="3801700" y="3435854"/>
          <a:ext cx="1748749" cy="173949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pt-BR" sz="1700" b="1" i="0" u="none" kern="1200" dirty="0">
              <a:solidFill>
                <a:schemeClr val="tx1"/>
              </a:solidFill>
            </a:rPr>
            <a:t>ANTIBIOTICS</a:t>
          </a:r>
          <a:endParaRPr lang="pt-BR" sz="1700" b="1" kern="1200" dirty="0">
            <a:solidFill>
              <a:schemeClr val="tx1"/>
            </a:solidFill>
          </a:endParaRPr>
        </a:p>
      </dsp:txBody>
      <dsp:txXfrm>
        <a:off x="4057798" y="3690597"/>
        <a:ext cx="1236553" cy="1230007"/>
      </dsp:txXfrm>
    </dsp:sp>
    <dsp:sp modelId="{E5F0838E-5218-4A2A-8E6D-F7ADF6E28D82}">
      <dsp:nvSpPr>
        <dsp:cNvPr id="0" name=""/>
        <dsp:cNvSpPr/>
      </dsp:nvSpPr>
      <dsp:spPr>
        <a:xfrm rot="10791711">
          <a:off x="3251030" y="2587388"/>
          <a:ext cx="717362" cy="27861"/>
        </a:xfrm>
        <a:custGeom>
          <a:avLst/>
          <a:gdLst/>
          <a:ahLst/>
          <a:cxnLst/>
          <a:rect l="0" t="0" r="0" b="0"/>
          <a:pathLst>
            <a:path>
              <a:moveTo>
                <a:pt x="0" y="13930"/>
              </a:moveTo>
              <a:lnTo>
                <a:pt x="717362" y="13930"/>
              </a:lnTo>
            </a:path>
          </a:pathLst>
        </a:custGeom>
        <a:noFill/>
        <a:ln w="9525" cap="flat"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rot="10800000">
        <a:off x="3591777" y="2583385"/>
        <a:ext cx="35868" cy="35868"/>
      </dsp:txXfrm>
    </dsp:sp>
    <dsp:sp modelId="{FF21803B-A816-4EF8-9029-BE3E62460074}">
      <dsp:nvSpPr>
        <dsp:cNvPr id="0" name=""/>
        <dsp:cNvSpPr/>
      </dsp:nvSpPr>
      <dsp:spPr>
        <a:xfrm>
          <a:off x="1117770" y="1653646"/>
          <a:ext cx="2133264" cy="1902218"/>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i="0" u="none" kern="1200" dirty="0">
              <a:solidFill>
                <a:schemeClr val="tx1"/>
              </a:solidFill>
            </a:rPr>
            <a:t>CHEMOTHERAPY</a:t>
          </a:r>
          <a:endParaRPr lang="pt-BR" sz="2000" b="1" kern="1200" dirty="0">
            <a:solidFill>
              <a:schemeClr val="tx1"/>
            </a:solidFill>
          </a:endParaRPr>
        </a:p>
      </dsp:txBody>
      <dsp:txXfrm>
        <a:off x="1430179" y="1932219"/>
        <a:ext cx="1508446" cy="134507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pt-BR"/>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Fare clic per modificare lo stile del sottotitolo dello schema</a:t>
            </a:r>
            <a:endParaRPr lang="it-IT"/>
          </a:p>
        </p:txBody>
      </p:sp>
      <p:sp>
        <p:nvSpPr>
          <p:cNvPr id="4" name="Segnaposto data 3"/>
          <p:cNvSpPr>
            <a:spLocks noGrp="1"/>
          </p:cNvSpPr>
          <p:nvPr>
            <p:ph type="dt" sz="half" idx="10"/>
          </p:nvPr>
        </p:nvSpPr>
        <p:spPr/>
        <p:txBody>
          <a:bodyPr/>
          <a:lstStyle/>
          <a:p>
            <a:fld id="{949AC55F-CDA2-0848-A271-7E8B1F92DA5F}" type="datetimeFigureOut">
              <a:rPr lang="it-IT" smtClean="0"/>
              <a:pPr/>
              <a:t>10/03/20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pt-BR"/>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data 3"/>
          <p:cNvSpPr>
            <a:spLocks noGrp="1"/>
          </p:cNvSpPr>
          <p:nvPr>
            <p:ph type="dt" sz="half" idx="10"/>
          </p:nvPr>
        </p:nvSpPr>
        <p:spPr/>
        <p:txBody>
          <a:bodyPr/>
          <a:lstStyle/>
          <a:p>
            <a:fld id="{949AC55F-CDA2-0848-A271-7E8B1F92DA5F}" type="datetimeFigureOut">
              <a:rPr lang="it-IT" smtClean="0"/>
              <a:pPr/>
              <a:t>10/03/20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pt-BR"/>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data 3"/>
          <p:cNvSpPr>
            <a:spLocks noGrp="1"/>
          </p:cNvSpPr>
          <p:nvPr>
            <p:ph type="dt" sz="half" idx="10"/>
          </p:nvPr>
        </p:nvSpPr>
        <p:spPr/>
        <p:txBody>
          <a:bodyPr/>
          <a:lstStyle/>
          <a:p>
            <a:fld id="{949AC55F-CDA2-0848-A271-7E8B1F92DA5F}" type="datetimeFigureOut">
              <a:rPr lang="it-IT" smtClean="0"/>
              <a:pPr/>
              <a:t>10/03/20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pt-BR"/>
              <a:t>Fare clic per modificare stile</a:t>
            </a:r>
            <a:endParaRPr lang="it-IT"/>
          </a:p>
        </p:txBody>
      </p:sp>
      <p:sp>
        <p:nvSpPr>
          <p:cNvPr id="3" name="Segnaposto contenuto 2"/>
          <p:cNvSpPr>
            <a:spLocks noGrp="1"/>
          </p:cNvSpPr>
          <p:nvPr>
            <p:ph idx="1"/>
          </p:nvPr>
        </p:nvSpPr>
        <p:spPr/>
        <p:txBody>
          <a:body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data 3"/>
          <p:cNvSpPr>
            <a:spLocks noGrp="1"/>
          </p:cNvSpPr>
          <p:nvPr>
            <p:ph type="dt" sz="half" idx="10"/>
          </p:nvPr>
        </p:nvSpPr>
        <p:spPr/>
        <p:txBody>
          <a:bodyPr/>
          <a:lstStyle/>
          <a:p>
            <a:fld id="{949AC55F-CDA2-0848-A271-7E8B1F92DA5F}" type="datetimeFigureOut">
              <a:rPr lang="it-IT" smtClean="0"/>
              <a:pPr/>
              <a:t>10/03/20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pt-BR"/>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Fare clic per modificare gli stili del testo dello schema</a:t>
            </a:r>
          </a:p>
        </p:txBody>
      </p:sp>
      <p:sp>
        <p:nvSpPr>
          <p:cNvPr id="4" name="Segnaposto data 3"/>
          <p:cNvSpPr>
            <a:spLocks noGrp="1"/>
          </p:cNvSpPr>
          <p:nvPr>
            <p:ph type="dt" sz="half" idx="10"/>
          </p:nvPr>
        </p:nvSpPr>
        <p:spPr/>
        <p:txBody>
          <a:bodyPr/>
          <a:lstStyle/>
          <a:p>
            <a:fld id="{949AC55F-CDA2-0848-A271-7E8B1F92DA5F}" type="datetimeFigureOut">
              <a:rPr lang="it-IT" smtClean="0"/>
              <a:pPr/>
              <a:t>10/03/20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pt-BR"/>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5" name="Segnaposto data 4"/>
          <p:cNvSpPr>
            <a:spLocks noGrp="1"/>
          </p:cNvSpPr>
          <p:nvPr>
            <p:ph type="dt" sz="half" idx="10"/>
          </p:nvPr>
        </p:nvSpPr>
        <p:spPr/>
        <p:txBody>
          <a:bodyPr/>
          <a:lstStyle/>
          <a:p>
            <a:fld id="{949AC55F-CDA2-0848-A271-7E8B1F92DA5F}" type="datetimeFigureOut">
              <a:rPr lang="it-IT" smtClean="0"/>
              <a:pPr/>
              <a:t>10/03/20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pt-BR"/>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7" name="Segnaposto data 6"/>
          <p:cNvSpPr>
            <a:spLocks noGrp="1"/>
          </p:cNvSpPr>
          <p:nvPr>
            <p:ph type="dt" sz="half" idx="10"/>
          </p:nvPr>
        </p:nvSpPr>
        <p:spPr/>
        <p:txBody>
          <a:bodyPr/>
          <a:lstStyle/>
          <a:p>
            <a:fld id="{949AC55F-CDA2-0848-A271-7E8B1F92DA5F}" type="datetimeFigureOut">
              <a:rPr lang="it-IT" smtClean="0"/>
              <a:pPr/>
              <a:t>10/03/20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pt-BR"/>
              <a:t>Fare clic per modificare stile</a:t>
            </a:r>
            <a:endParaRPr lang="it-IT"/>
          </a:p>
        </p:txBody>
      </p:sp>
      <p:sp>
        <p:nvSpPr>
          <p:cNvPr id="3" name="Segnaposto data 2"/>
          <p:cNvSpPr>
            <a:spLocks noGrp="1"/>
          </p:cNvSpPr>
          <p:nvPr>
            <p:ph type="dt" sz="half" idx="10"/>
          </p:nvPr>
        </p:nvSpPr>
        <p:spPr/>
        <p:txBody>
          <a:bodyPr/>
          <a:lstStyle/>
          <a:p>
            <a:fld id="{949AC55F-CDA2-0848-A271-7E8B1F92DA5F}" type="datetimeFigureOut">
              <a:rPr lang="it-IT" smtClean="0"/>
              <a:pPr/>
              <a:t>10/03/20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9AC55F-CDA2-0848-A271-7E8B1F92DA5F}" type="datetimeFigureOut">
              <a:rPr lang="it-IT" smtClean="0"/>
              <a:pPr/>
              <a:t>10/03/20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pt-BR"/>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Fare clic per modificare gli stili del testo dello schema</a:t>
            </a:r>
          </a:p>
        </p:txBody>
      </p:sp>
      <p:sp>
        <p:nvSpPr>
          <p:cNvPr id="5" name="Segnaposto data 4"/>
          <p:cNvSpPr>
            <a:spLocks noGrp="1"/>
          </p:cNvSpPr>
          <p:nvPr>
            <p:ph type="dt" sz="half" idx="10"/>
          </p:nvPr>
        </p:nvSpPr>
        <p:spPr/>
        <p:txBody>
          <a:bodyPr/>
          <a:lstStyle/>
          <a:p>
            <a:fld id="{949AC55F-CDA2-0848-A271-7E8B1F92DA5F}" type="datetimeFigureOut">
              <a:rPr lang="it-IT" smtClean="0"/>
              <a:pPr/>
              <a:t>10/03/20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pt-BR"/>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Fare clic per modificare gli stili del testo dello schema</a:t>
            </a:r>
          </a:p>
        </p:txBody>
      </p:sp>
      <p:sp>
        <p:nvSpPr>
          <p:cNvPr id="5" name="Segnaposto data 4"/>
          <p:cNvSpPr>
            <a:spLocks noGrp="1"/>
          </p:cNvSpPr>
          <p:nvPr>
            <p:ph type="dt" sz="half" idx="10"/>
          </p:nvPr>
        </p:nvSpPr>
        <p:spPr/>
        <p:txBody>
          <a:bodyPr/>
          <a:lstStyle/>
          <a:p>
            <a:fld id="{949AC55F-CDA2-0848-A271-7E8B1F92DA5F}" type="datetimeFigureOut">
              <a:rPr lang="it-IT" smtClean="0"/>
              <a:pPr/>
              <a:t>10/03/20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8984C5F-00D2-F444-BF89-C78EF577219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Fare clic per modificare gli stili del testo dello schema</a:t>
            </a:r>
          </a:p>
          <a:p>
            <a:pPr lvl="1"/>
            <a:r>
              <a:rPr lang="pt-BR"/>
              <a:t>Secondo livello</a:t>
            </a:r>
          </a:p>
          <a:p>
            <a:pPr lvl="2"/>
            <a:r>
              <a:rPr lang="pt-BR"/>
              <a:t>Terzo livello</a:t>
            </a:r>
          </a:p>
          <a:p>
            <a:pPr lvl="3"/>
            <a:r>
              <a:rPr lang="pt-BR"/>
              <a:t>Quarto livello</a:t>
            </a:r>
          </a:p>
          <a:p>
            <a:pPr lvl="4"/>
            <a:r>
              <a:rPr lang="pt-BR"/>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9AC55F-CDA2-0848-A271-7E8B1F92DA5F}" type="datetimeFigureOut">
              <a:rPr lang="it-IT" smtClean="0"/>
              <a:pPr/>
              <a:t>10/03/20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84C5F-00D2-F444-BF89-C78EF577219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1.xml"/><Relationship Id="rId7" Type="http://schemas.openxmlformats.org/officeDocument/2006/relationships/hyperlink" Target="https://www.google.com.br/url?sa=i&amp;rct=j&amp;q=&amp;esrc=s&amp;source=imgres&amp;cd=&amp;cad=rja&amp;uact=8&amp;ved=2ahUKEwislcmUyY7eAhXJHpAKHcjYBqgQjRx6BAgBEAU&amp;url=https://www.mundoboaforma.com.br/o-que-ajuda-sua-microbiota-intestinal/&amp;psig=AOvVaw174jKiyny0ZR1KqWWQUxVj&amp;ust=1539903353323707"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br/url?sa=i&amp;rct=j&amp;q=&amp;esrc=s&amp;source=imgres&amp;cd=&amp;cad=rja&amp;uact=8&amp;ved=2ahUKEwjs16KWzY7eAhWGEJAKHTKVD6AQjRx6BAgBEAU&amp;url=https://br.freepik.com/vetores-premium/empresario-de-desenho-animado-pensando-uma-nova-ideia_2370234.htm&amp;psig=AOvVaw2d88hmvw__Vt3Ok6kDNEkj&amp;ust=1539904430670256" TargetMode="External"/><Relationship Id="rId2" Type="http://schemas.openxmlformats.org/officeDocument/2006/relationships/hyperlink" Target="https://www.google.com.br/imgres?imgurl=https://image.freepik.com/vetores-gratis/empresario-de-desenho-animado-pensando-uma-nova-ideia_43633-2160.jpg&amp;imgrefurl=https://br.freepik.com/vetores-premium/empresario-de-desenho-animado-pensando-uma-nova-ideia_2370234.htm&amp;docid=tgp6MwiEfKi5FM&amp;tbnid=sFjQhy3tyXGFQM:&amp;vet=10ahUKEwjunoGlzI7eAhUCl5AKHUWoBmsQMwhJKAswCw..i&amp;w=626&amp;h=976&amp;bih=651&amp;biw=1366&amp;q=pensando%20desenho%20&amp;ved=0ahUKEwjunoGlzI7eAhUCl5AKHUWoBmsQMwhJKAswCw&amp;iact=mrc&amp;uact=8" TargetMode="Externa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br/imgres?imgurl=https://st2.depositphotos.com/1265075/7040/i/950/depositphotos_70401459-stock-photo-positive-negative-customer-feedback-buttons.jpg&amp;imgrefurl=https://br.depositphotos.com/70401459/stock-photo-positive-negative-customer-feedback-buttons.html&amp;docid=1CZByP3on0j2TM&amp;tbnid=OMmeFWZcFybWpM:&amp;vet=10ahUKEwj8utfDzo7eAhUHk5AKHdbqDMEQMwg_KAEwAQ..i&amp;w=1024&amp;h=667&amp;bih=651&amp;biw=1366&amp;q=POSITIVO%20E%20NEGATIVO%20DEDO&amp;ved=0ahUKEwj8utfDzo7eAhUHk5AKHdbqDMEQMwg_KAEwAQ&amp;iact=mrc&amp;uact=8" TargetMode="External"/><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www.google.com.br/url?sa=i&amp;rct=j&amp;q=&amp;esrc=s&amp;source=imgres&amp;cd=&amp;cad=rja&amp;uact=8&amp;ved=2ahUKEwjG37OF0Y7eAhVDEJAKHb6eBuoQjRx6BAgBEAU&amp;url=http://ekobih.com/osjecate-li-da-vam-imunitet-pada-podignite-ga-na-prirodan-nacin/&amp;psig=AOvVaw0pYqWzT5UlGc3LlBcP2EPq&amp;ust=1539905231227142" TargetMode="External"/><Relationship Id="rId2" Type="http://schemas.openxmlformats.org/officeDocument/2006/relationships/hyperlink" Target="https://www.google.com.br/url?sa=i&amp;rct=j&amp;q=&amp;esrc=s&amp;source=imgres&amp;cd=&amp;cad=rja&amp;uact=8&amp;ved=2ahUKEwilsaua0I7eAhUMGJAKHZDYDSQQjRx6BAgBEAU&amp;url=https://www.tuasaude.com/como-aumentar-o-sistema-imunologico/&amp;psig=AOvVaw0pYqWzT5UlGc3LlBcP2EPq&amp;ust=1539905231227142" TargetMode="Externa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google.com.br/url?sa=i&amp;rct=j&amp;q=&amp;esrc=s&amp;source=imgres&amp;cd=&amp;cad=rja&amp;uact=8&amp;ved=2ahUKEwj8oZfY0Y7eAhXHDJAKHdChDmMQjRx6BAgBEAU&amp;url=https://www.x-obz.pt/1834-2/&amp;psig=AOvVaw2rSpbHkZwKgrbi9top31nB&amp;ust=1539905630926199"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err="1"/>
              <a:t>General</a:t>
            </a:r>
            <a:r>
              <a:rPr lang="it-IT" b="1" dirty="0"/>
              <a:t> </a:t>
            </a:r>
            <a:r>
              <a:rPr lang="it-IT" b="1" dirty="0" err="1"/>
              <a:t>Pathology</a:t>
            </a:r>
            <a:r>
              <a:rPr lang="it-IT" b="1" dirty="0"/>
              <a:t> </a:t>
            </a:r>
            <a:r>
              <a:rPr lang="it-IT" b="1" dirty="0" err="1"/>
              <a:t>of</a:t>
            </a:r>
            <a:r>
              <a:rPr lang="it-IT" b="1" dirty="0"/>
              <a:t> </a:t>
            </a:r>
            <a:r>
              <a:rPr lang="it-IT" b="1" dirty="0" err="1"/>
              <a:t>Infectious</a:t>
            </a:r>
            <a:r>
              <a:rPr lang="it-IT" b="1" dirty="0"/>
              <a:t> </a:t>
            </a:r>
            <a:r>
              <a:rPr lang="it-IT" b="1" dirty="0" err="1"/>
              <a:t>Diseases</a:t>
            </a:r>
            <a:endParaRPr lang="it-IT" b="1" dirty="0"/>
          </a:p>
        </p:txBody>
      </p:sp>
      <p:sp>
        <p:nvSpPr>
          <p:cNvPr id="3" name="Sottotitolo 2"/>
          <p:cNvSpPr>
            <a:spLocks noGrp="1"/>
          </p:cNvSpPr>
          <p:nvPr>
            <p:ph type="subTitle" idx="1"/>
          </p:nvPr>
        </p:nvSpPr>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Schermata 2018-10-20 alle 23.09.25.png"/>
          <p:cNvPicPr>
            <a:picLocks noChangeAspect="1"/>
          </p:cNvPicPr>
          <p:nvPr/>
        </p:nvPicPr>
        <p:blipFill>
          <a:blip r:embed="rId2"/>
          <a:stretch>
            <a:fillRect/>
          </a:stretch>
        </p:blipFill>
        <p:spPr>
          <a:xfrm>
            <a:off x="1050854" y="390235"/>
            <a:ext cx="7119503" cy="587756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83422" y="456605"/>
            <a:ext cx="8177155" cy="1323439"/>
          </a:xfrm>
          <a:prstGeom prst="rect">
            <a:avLst/>
          </a:prstGeom>
        </p:spPr>
        <p:txBody>
          <a:bodyPr wrap="square">
            <a:spAutoFit/>
          </a:bodyPr>
          <a:lstStyle/>
          <a:p>
            <a:r>
              <a:rPr lang="it-IT" sz="2000" dirty="0"/>
              <a:t> </a:t>
            </a:r>
            <a:r>
              <a:rPr lang="it-IT" sz="2000" dirty="0" err="1"/>
              <a:t>Mononuclear</a:t>
            </a:r>
            <a:r>
              <a:rPr lang="it-IT" sz="2000" dirty="0"/>
              <a:t> and </a:t>
            </a:r>
            <a:r>
              <a:rPr lang="it-IT" sz="2000" dirty="0" err="1"/>
              <a:t>granulomatous</a:t>
            </a:r>
            <a:r>
              <a:rPr lang="it-IT" sz="2000" dirty="0"/>
              <a:t> </a:t>
            </a:r>
            <a:r>
              <a:rPr lang="it-IT" sz="2000" dirty="0" err="1"/>
              <a:t>inflammation</a:t>
            </a:r>
            <a:r>
              <a:rPr lang="it-IT" sz="2000" dirty="0"/>
              <a:t>. (A) Acute </a:t>
            </a:r>
            <a:r>
              <a:rPr lang="it-IT" sz="2000" dirty="0" err="1"/>
              <a:t>viral</a:t>
            </a:r>
            <a:r>
              <a:rPr lang="it-IT" sz="2000" dirty="0"/>
              <a:t> </a:t>
            </a:r>
            <a:r>
              <a:rPr lang="it-IT" sz="2000" dirty="0" err="1"/>
              <a:t>hepatitis</a:t>
            </a:r>
            <a:r>
              <a:rPr lang="it-IT" sz="2000" dirty="0"/>
              <a:t> </a:t>
            </a:r>
            <a:r>
              <a:rPr lang="it-IT" sz="2000" dirty="0" err="1"/>
              <a:t>characterized</a:t>
            </a:r>
            <a:r>
              <a:rPr lang="it-IT" sz="2000" dirty="0"/>
              <a:t> </a:t>
            </a:r>
            <a:r>
              <a:rPr lang="it-IT" sz="2000" dirty="0" err="1"/>
              <a:t>by</a:t>
            </a:r>
            <a:r>
              <a:rPr lang="it-IT" sz="2000" dirty="0"/>
              <a:t> a </a:t>
            </a:r>
            <a:r>
              <a:rPr lang="it-IT" sz="2000" dirty="0" err="1"/>
              <a:t>predominantly</a:t>
            </a:r>
            <a:r>
              <a:rPr lang="it-IT" sz="2000" dirty="0"/>
              <a:t> </a:t>
            </a:r>
            <a:r>
              <a:rPr lang="it-IT" sz="2000" dirty="0" err="1"/>
              <a:t>lymphocytic</a:t>
            </a:r>
            <a:r>
              <a:rPr lang="it-IT" sz="2000" dirty="0"/>
              <a:t> infiltrate. (</a:t>
            </a:r>
            <a:r>
              <a:rPr lang="it-IT" sz="2000" dirty="0" err="1"/>
              <a:t>B</a:t>
            </a:r>
            <a:r>
              <a:rPr lang="it-IT" sz="2000" dirty="0"/>
              <a:t>) </a:t>
            </a:r>
            <a:r>
              <a:rPr lang="it-IT" sz="2000" dirty="0" err="1"/>
              <a:t>Secondary</a:t>
            </a:r>
            <a:r>
              <a:rPr lang="it-IT" sz="2000" dirty="0"/>
              <a:t> </a:t>
            </a:r>
            <a:r>
              <a:rPr lang="it-IT" sz="2000" dirty="0" err="1"/>
              <a:t>syphilis</a:t>
            </a:r>
            <a:r>
              <a:rPr lang="it-IT" sz="2000" dirty="0"/>
              <a:t> in the </a:t>
            </a:r>
            <a:r>
              <a:rPr lang="it-IT" sz="2000" dirty="0" err="1"/>
              <a:t>dermis</a:t>
            </a:r>
            <a:r>
              <a:rPr lang="it-IT" sz="2000" dirty="0"/>
              <a:t> </a:t>
            </a:r>
            <a:r>
              <a:rPr lang="it-IT" sz="2000" dirty="0" err="1"/>
              <a:t>with</a:t>
            </a:r>
            <a:r>
              <a:rPr lang="it-IT" sz="2000" dirty="0"/>
              <a:t> </a:t>
            </a:r>
            <a:r>
              <a:rPr lang="it-IT" sz="2000" dirty="0" err="1"/>
              <a:t>perivascular</a:t>
            </a:r>
            <a:r>
              <a:rPr lang="it-IT" sz="2000" dirty="0"/>
              <a:t> </a:t>
            </a:r>
            <a:r>
              <a:rPr lang="it-IT" sz="2000" dirty="0" err="1"/>
              <a:t>lymphoplasmacytic</a:t>
            </a:r>
            <a:r>
              <a:rPr lang="it-IT" sz="2000" dirty="0"/>
              <a:t> infiltrate and </a:t>
            </a:r>
            <a:r>
              <a:rPr lang="it-IT" sz="2000" dirty="0" err="1"/>
              <a:t>endothelial</a:t>
            </a:r>
            <a:r>
              <a:rPr lang="it-IT" sz="2000" dirty="0"/>
              <a:t> </a:t>
            </a:r>
            <a:r>
              <a:rPr lang="it-IT" sz="2000" dirty="0" err="1"/>
              <a:t>proliferation</a:t>
            </a:r>
            <a:r>
              <a:rPr lang="it-IT" sz="2000" dirty="0"/>
              <a:t>.</a:t>
            </a:r>
            <a:r>
              <a:rPr lang="it-IT" dirty="0"/>
              <a:t> </a:t>
            </a:r>
          </a:p>
        </p:txBody>
      </p:sp>
      <p:pic>
        <p:nvPicPr>
          <p:cNvPr id="3" name="Immagine 2" descr="Schermata 2018-10-20 alle 22.51.33.png"/>
          <p:cNvPicPr>
            <a:picLocks noChangeAspect="1"/>
          </p:cNvPicPr>
          <p:nvPr/>
        </p:nvPicPr>
        <p:blipFill>
          <a:blip r:embed="rId2"/>
          <a:stretch>
            <a:fillRect/>
          </a:stretch>
        </p:blipFill>
        <p:spPr>
          <a:xfrm>
            <a:off x="322204" y="2743326"/>
            <a:ext cx="4004308" cy="2591677"/>
          </a:xfrm>
          <a:prstGeom prst="rect">
            <a:avLst/>
          </a:prstGeom>
        </p:spPr>
      </p:pic>
      <p:pic>
        <p:nvPicPr>
          <p:cNvPr id="4" name="Immagine 3" descr="Schermata 2018-10-20 alle 22.51.48.png"/>
          <p:cNvPicPr>
            <a:picLocks noChangeAspect="1"/>
          </p:cNvPicPr>
          <p:nvPr/>
        </p:nvPicPr>
        <p:blipFill>
          <a:blip r:embed="rId3"/>
          <a:stretch>
            <a:fillRect/>
          </a:stretch>
        </p:blipFill>
        <p:spPr>
          <a:xfrm>
            <a:off x="4846404" y="2761660"/>
            <a:ext cx="3984531" cy="2573343"/>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2120" y="356723"/>
            <a:ext cx="8419759" cy="2031325"/>
          </a:xfrm>
          <a:prstGeom prst="rect">
            <a:avLst/>
          </a:prstGeom>
        </p:spPr>
        <p:txBody>
          <a:bodyPr wrap="square">
            <a:spAutoFit/>
          </a:bodyPr>
          <a:lstStyle/>
          <a:p>
            <a:r>
              <a:rPr lang="it-IT" dirty="0"/>
              <a:t>(</a:t>
            </a:r>
            <a:r>
              <a:rPr lang="it-IT" dirty="0" err="1"/>
              <a:t>C</a:t>
            </a:r>
            <a:r>
              <a:rPr lang="it-IT" dirty="0"/>
              <a:t>) </a:t>
            </a:r>
            <a:r>
              <a:rPr lang="it-IT" dirty="0" err="1"/>
              <a:t>Granulomatous</a:t>
            </a:r>
            <a:r>
              <a:rPr lang="it-IT" dirty="0"/>
              <a:t> </a:t>
            </a:r>
            <a:r>
              <a:rPr lang="it-IT" dirty="0" err="1"/>
              <a:t>inflammation</a:t>
            </a:r>
            <a:r>
              <a:rPr lang="it-IT" dirty="0"/>
              <a:t> in </a:t>
            </a:r>
            <a:r>
              <a:rPr lang="it-IT" dirty="0" err="1"/>
              <a:t>response</a:t>
            </a:r>
            <a:r>
              <a:rPr lang="it-IT" dirty="0"/>
              <a:t> </a:t>
            </a:r>
            <a:r>
              <a:rPr lang="it-IT" dirty="0" err="1"/>
              <a:t>to</a:t>
            </a:r>
            <a:r>
              <a:rPr lang="it-IT" dirty="0"/>
              <a:t> </a:t>
            </a:r>
            <a:r>
              <a:rPr lang="it-IT" dirty="0" err="1"/>
              <a:t>tuberculosis</a:t>
            </a:r>
            <a:r>
              <a:rPr lang="it-IT" dirty="0"/>
              <a:t>. Note the zone </a:t>
            </a:r>
            <a:r>
              <a:rPr lang="it-IT" dirty="0" err="1"/>
              <a:t>of</a:t>
            </a:r>
            <a:r>
              <a:rPr lang="it-IT" dirty="0"/>
              <a:t> </a:t>
            </a:r>
            <a:r>
              <a:rPr lang="it-IT" dirty="0" err="1"/>
              <a:t>caseation</a:t>
            </a:r>
            <a:r>
              <a:rPr lang="it-IT" dirty="0"/>
              <a:t> (</a:t>
            </a:r>
            <a:r>
              <a:rPr lang="it-IT" dirty="0" err="1"/>
              <a:t>asterisk</a:t>
            </a:r>
            <a:r>
              <a:rPr lang="it-IT" dirty="0"/>
              <a:t>), </a:t>
            </a:r>
            <a:r>
              <a:rPr lang="it-IT" dirty="0" err="1"/>
              <a:t>which</a:t>
            </a:r>
            <a:r>
              <a:rPr lang="it-IT" dirty="0"/>
              <a:t> </a:t>
            </a:r>
            <a:r>
              <a:rPr lang="it-IT" dirty="0" err="1"/>
              <a:t>normally</a:t>
            </a:r>
            <a:r>
              <a:rPr lang="it-IT" dirty="0"/>
              <a:t> </a:t>
            </a:r>
            <a:r>
              <a:rPr lang="it-IT" dirty="0" err="1"/>
              <a:t>forms</a:t>
            </a:r>
            <a:r>
              <a:rPr lang="it-IT" dirty="0"/>
              <a:t> the center </a:t>
            </a:r>
            <a:r>
              <a:rPr lang="it-IT" dirty="0" err="1"/>
              <a:t>of</a:t>
            </a:r>
            <a:r>
              <a:rPr lang="it-IT" dirty="0"/>
              <a:t> the granuloma, </a:t>
            </a:r>
            <a:r>
              <a:rPr lang="it-IT" dirty="0" err="1"/>
              <a:t>with</a:t>
            </a:r>
            <a:r>
              <a:rPr lang="it-IT" dirty="0"/>
              <a:t> a </a:t>
            </a:r>
            <a:r>
              <a:rPr lang="it-IT" dirty="0" err="1"/>
              <a:t>surrounding</a:t>
            </a:r>
            <a:r>
              <a:rPr lang="it-IT" dirty="0"/>
              <a:t> </a:t>
            </a:r>
            <a:r>
              <a:rPr lang="it-IT" dirty="0" err="1"/>
              <a:t>rim</a:t>
            </a:r>
            <a:r>
              <a:rPr lang="it-IT" dirty="0"/>
              <a:t> </a:t>
            </a:r>
            <a:r>
              <a:rPr lang="it-IT" dirty="0" err="1"/>
              <a:t>of</a:t>
            </a:r>
            <a:r>
              <a:rPr lang="it-IT" dirty="0"/>
              <a:t> </a:t>
            </a:r>
            <a:r>
              <a:rPr lang="it-IT" dirty="0" err="1"/>
              <a:t>activated</a:t>
            </a:r>
            <a:r>
              <a:rPr lang="it-IT" dirty="0"/>
              <a:t> </a:t>
            </a:r>
            <a:r>
              <a:rPr lang="it-IT" dirty="0" err="1"/>
              <a:t>epithelioid</a:t>
            </a:r>
            <a:r>
              <a:rPr lang="it-IT" dirty="0"/>
              <a:t> </a:t>
            </a:r>
            <a:r>
              <a:rPr lang="it-IT" dirty="0" err="1"/>
              <a:t>macrophages</a:t>
            </a:r>
            <a:r>
              <a:rPr lang="it-IT" dirty="0"/>
              <a:t>, some </a:t>
            </a:r>
            <a:r>
              <a:rPr lang="it-IT" dirty="0" err="1"/>
              <a:t>of</a:t>
            </a:r>
            <a:r>
              <a:rPr lang="it-IT" dirty="0"/>
              <a:t> </a:t>
            </a:r>
            <a:r>
              <a:rPr lang="it-IT" dirty="0" err="1"/>
              <a:t>which</a:t>
            </a:r>
            <a:r>
              <a:rPr lang="it-IT" dirty="0"/>
              <a:t> </a:t>
            </a:r>
            <a:r>
              <a:rPr lang="it-IT" dirty="0" err="1"/>
              <a:t>have</a:t>
            </a:r>
            <a:r>
              <a:rPr lang="it-IT" dirty="0"/>
              <a:t> </a:t>
            </a:r>
            <a:r>
              <a:rPr lang="it-IT" dirty="0" err="1"/>
              <a:t>fused</a:t>
            </a:r>
            <a:r>
              <a:rPr lang="it-IT" dirty="0"/>
              <a:t> </a:t>
            </a:r>
            <a:r>
              <a:rPr lang="it-IT" dirty="0" err="1"/>
              <a:t>to</a:t>
            </a:r>
            <a:r>
              <a:rPr lang="it-IT" dirty="0"/>
              <a:t> </a:t>
            </a:r>
            <a:r>
              <a:rPr lang="it-IT" dirty="0" err="1"/>
              <a:t>form</a:t>
            </a:r>
            <a:r>
              <a:rPr lang="it-IT" dirty="0"/>
              <a:t> </a:t>
            </a:r>
            <a:r>
              <a:rPr lang="it-IT" dirty="0" err="1"/>
              <a:t>giant</a:t>
            </a:r>
            <a:r>
              <a:rPr lang="it-IT" dirty="0"/>
              <a:t> </a:t>
            </a:r>
            <a:r>
              <a:rPr lang="it-IT" dirty="0" err="1"/>
              <a:t>cells</a:t>
            </a:r>
            <a:r>
              <a:rPr lang="it-IT" dirty="0"/>
              <a:t> (</a:t>
            </a:r>
            <a:r>
              <a:rPr lang="it-IT" dirty="0" err="1"/>
              <a:t>arrows</a:t>
            </a:r>
            <a:r>
              <a:rPr lang="it-IT" dirty="0"/>
              <a:t>); </a:t>
            </a:r>
            <a:r>
              <a:rPr lang="it-IT" dirty="0" err="1"/>
              <a:t>this</a:t>
            </a:r>
            <a:r>
              <a:rPr lang="it-IT" dirty="0"/>
              <a:t> in turn </a:t>
            </a:r>
            <a:r>
              <a:rPr lang="it-IT" dirty="0" err="1"/>
              <a:t>is</a:t>
            </a:r>
            <a:r>
              <a:rPr lang="it-IT" dirty="0"/>
              <a:t> </a:t>
            </a:r>
            <a:r>
              <a:rPr lang="it-IT" dirty="0" err="1"/>
              <a:t>surrounded</a:t>
            </a:r>
            <a:r>
              <a:rPr lang="it-IT" dirty="0"/>
              <a:t> </a:t>
            </a:r>
            <a:r>
              <a:rPr lang="it-IT" dirty="0" err="1"/>
              <a:t>by</a:t>
            </a:r>
            <a:r>
              <a:rPr lang="it-IT" dirty="0"/>
              <a:t> a zone </a:t>
            </a:r>
            <a:r>
              <a:rPr lang="it-IT" dirty="0" err="1"/>
              <a:t>of</a:t>
            </a:r>
            <a:r>
              <a:rPr lang="it-IT" dirty="0"/>
              <a:t> </a:t>
            </a:r>
            <a:r>
              <a:rPr lang="it-IT" dirty="0" err="1"/>
              <a:t>activated</a:t>
            </a:r>
            <a:r>
              <a:rPr lang="it-IT" dirty="0"/>
              <a:t> </a:t>
            </a:r>
            <a:r>
              <a:rPr lang="it-IT" dirty="0" err="1"/>
              <a:t>T</a:t>
            </a:r>
            <a:r>
              <a:rPr lang="it-IT" dirty="0"/>
              <a:t> </a:t>
            </a:r>
            <a:r>
              <a:rPr lang="it-IT" dirty="0" err="1"/>
              <a:t>lymphocytes</a:t>
            </a:r>
            <a:r>
              <a:rPr lang="it-IT" dirty="0"/>
              <a:t>. </a:t>
            </a:r>
            <a:r>
              <a:rPr lang="it-IT" dirty="0" err="1"/>
              <a:t>This</a:t>
            </a:r>
            <a:r>
              <a:rPr lang="it-IT" dirty="0"/>
              <a:t> </a:t>
            </a:r>
            <a:r>
              <a:rPr lang="it-IT" dirty="0" err="1"/>
              <a:t>high-magnification</a:t>
            </a:r>
            <a:r>
              <a:rPr lang="it-IT" dirty="0"/>
              <a:t> </a:t>
            </a:r>
            <a:r>
              <a:rPr lang="it-IT" dirty="0" err="1"/>
              <a:t>view</a:t>
            </a:r>
            <a:r>
              <a:rPr lang="it-IT" dirty="0"/>
              <a:t> </a:t>
            </a:r>
            <a:r>
              <a:rPr lang="it-IT" dirty="0" err="1"/>
              <a:t>highlights</a:t>
            </a:r>
            <a:r>
              <a:rPr lang="it-IT" dirty="0"/>
              <a:t> the </a:t>
            </a:r>
            <a:r>
              <a:rPr lang="it-IT" dirty="0" err="1"/>
              <a:t>histologic</a:t>
            </a:r>
            <a:r>
              <a:rPr lang="it-IT" dirty="0"/>
              <a:t> </a:t>
            </a:r>
            <a:r>
              <a:rPr lang="it-IT" dirty="0" err="1"/>
              <a:t>features</a:t>
            </a:r>
            <a:r>
              <a:rPr lang="it-IT" dirty="0"/>
              <a:t>; the </a:t>
            </a:r>
            <a:r>
              <a:rPr lang="it-IT" dirty="0" err="1"/>
              <a:t>granulomatous</a:t>
            </a:r>
            <a:r>
              <a:rPr lang="it-IT" dirty="0"/>
              <a:t> </a:t>
            </a:r>
            <a:r>
              <a:rPr lang="it-IT" dirty="0" err="1"/>
              <a:t>response</a:t>
            </a:r>
            <a:r>
              <a:rPr lang="it-IT" dirty="0"/>
              <a:t> </a:t>
            </a:r>
            <a:r>
              <a:rPr lang="it-IT" dirty="0" err="1"/>
              <a:t>typically</a:t>
            </a:r>
            <a:r>
              <a:rPr lang="it-IT" dirty="0"/>
              <a:t> </a:t>
            </a:r>
            <a:r>
              <a:rPr lang="it-IT" dirty="0" err="1"/>
              <a:t>takes</a:t>
            </a:r>
            <a:r>
              <a:rPr lang="it-IT" dirty="0"/>
              <a:t> the </a:t>
            </a:r>
            <a:r>
              <a:rPr lang="it-IT" dirty="0" err="1"/>
              <a:t>form</a:t>
            </a:r>
            <a:r>
              <a:rPr lang="it-IT" dirty="0"/>
              <a:t> </a:t>
            </a:r>
            <a:r>
              <a:rPr lang="it-IT" dirty="0" err="1"/>
              <a:t>of</a:t>
            </a:r>
            <a:r>
              <a:rPr lang="it-IT" dirty="0"/>
              <a:t> a </a:t>
            </a:r>
            <a:r>
              <a:rPr lang="it-IT" dirty="0" err="1"/>
              <a:t>three-dimensional</a:t>
            </a:r>
            <a:r>
              <a:rPr lang="it-IT" dirty="0"/>
              <a:t> </a:t>
            </a:r>
            <a:r>
              <a:rPr lang="it-IT" dirty="0" err="1"/>
              <a:t>sphere</a:t>
            </a:r>
            <a:r>
              <a:rPr lang="it-IT" dirty="0"/>
              <a:t> </a:t>
            </a:r>
            <a:r>
              <a:rPr lang="it-IT" dirty="0" err="1"/>
              <a:t>with</a:t>
            </a:r>
            <a:r>
              <a:rPr lang="it-IT" dirty="0"/>
              <a:t> the </a:t>
            </a:r>
            <a:r>
              <a:rPr lang="it-IT" dirty="0" err="1"/>
              <a:t>offending</a:t>
            </a:r>
            <a:r>
              <a:rPr lang="it-IT" dirty="0"/>
              <a:t> </a:t>
            </a:r>
            <a:r>
              <a:rPr lang="it-IT" dirty="0" err="1"/>
              <a:t>organism</a:t>
            </a:r>
            <a:r>
              <a:rPr lang="it-IT" dirty="0"/>
              <a:t> in the </a:t>
            </a:r>
            <a:r>
              <a:rPr lang="it-IT" dirty="0" err="1"/>
              <a:t>central</a:t>
            </a:r>
            <a:r>
              <a:rPr lang="it-IT" dirty="0"/>
              <a:t> area. </a:t>
            </a:r>
          </a:p>
        </p:txBody>
      </p:sp>
      <p:pic>
        <p:nvPicPr>
          <p:cNvPr id="3" name="Immagine 2" descr="Schermata 2018-10-20 alle 22.54.23.png"/>
          <p:cNvPicPr>
            <a:picLocks noChangeAspect="1"/>
          </p:cNvPicPr>
          <p:nvPr/>
        </p:nvPicPr>
        <p:blipFill>
          <a:blip r:embed="rId2"/>
          <a:stretch>
            <a:fillRect/>
          </a:stretch>
        </p:blipFill>
        <p:spPr>
          <a:xfrm>
            <a:off x="1726763" y="2535794"/>
            <a:ext cx="6040892" cy="3947555"/>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6040" y="920621"/>
            <a:ext cx="8131920" cy="501675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000" b="1" dirty="0"/>
              <a:t>Cytopathic-Cytoproliferative Reaction </a:t>
            </a:r>
          </a:p>
          <a:p>
            <a:endParaRPr lang="it-IT" sz="2000" dirty="0"/>
          </a:p>
          <a:p>
            <a:r>
              <a:rPr lang="it-IT" sz="2000" dirty="0" err="1"/>
              <a:t>Cytopathic-cytoproliferative</a:t>
            </a:r>
            <a:r>
              <a:rPr lang="it-IT" sz="2000" dirty="0"/>
              <a:t> </a:t>
            </a:r>
            <a:r>
              <a:rPr lang="it-IT" sz="2000" dirty="0" err="1"/>
              <a:t>reactions</a:t>
            </a:r>
            <a:r>
              <a:rPr lang="it-IT" sz="2000" dirty="0"/>
              <a:t> </a:t>
            </a:r>
            <a:r>
              <a:rPr lang="it-IT" sz="2000" dirty="0" err="1"/>
              <a:t>usually</a:t>
            </a:r>
            <a:r>
              <a:rPr lang="it-IT" sz="2000" dirty="0"/>
              <a:t> are </a:t>
            </a:r>
            <a:r>
              <a:rPr lang="it-IT" sz="2000" dirty="0" err="1"/>
              <a:t>produced</a:t>
            </a:r>
            <a:r>
              <a:rPr lang="it-IT" sz="2000" dirty="0"/>
              <a:t> </a:t>
            </a:r>
            <a:r>
              <a:rPr lang="it-IT" sz="2000" dirty="0" err="1"/>
              <a:t>by</a:t>
            </a:r>
            <a:r>
              <a:rPr lang="it-IT" sz="2000" dirty="0"/>
              <a:t> </a:t>
            </a:r>
            <a:r>
              <a:rPr lang="it-IT" sz="2000" dirty="0" err="1"/>
              <a:t>viruses</a:t>
            </a:r>
            <a:r>
              <a:rPr lang="it-IT" sz="2000" dirty="0"/>
              <a:t>. The </a:t>
            </a:r>
            <a:r>
              <a:rPr lang="it-IT" sz="2000" dirty="0" err="1"/>
              <a:t>lesions</a:t>
            </a:r>
            <a:r>
              <a:rPr lang="it-IT" sz="2000" dirty="0"/>
              <a:t> are </a:t>
            </a:r>
            <a:r>
              <a:rPr lang="it-IT" sz="2000" dirty="0" err="1"/>
              <a:t>characterized</a:t>
            </a:r>
            <a:r>
              <a:rPr lang="it-IT" sz="2000" dirty="0"/>
              <a:t> </a:t>
            </a:r>
            <a:r>
              <a:rPr lang="it-IT" sz="2000" dirty="0" err="1"/>
              <a:t>by</a:t>
            </a:r>
            <a:r>
              <a:rPr lang="it-IT" sz="2000" dirty="0"/>
              <a:t> </a:t>
            </a:r>
            <a:r>
              <a:rPr lang="it-IT" sz="2000" dirty="0" err="1"/>
              <a:t>cell</a:t>
            </a:r>
            <a:r>
              <a:rPr lang="it-IT" sz="2000" dirty="0"/>
              <a:t> </a:t>
            </a:r>
            <a:r>
              <a:rPr lang="it-IT" sz="2000" dirty="0" err="1"/>
              <a:t>necrosis</a:t>
            </a:r>
            <a:r>
              <a:rPr lang="it-IT" sz="2000" dirty="0"/>
              <a:t> or </a:t>
            </a:r>
            <a:r>
              <a:rPr lang="it-IT" sz="2000" dirty="0" err="1"/>
              <a:t>cellular</a:t>
            </a:r>
            <a:r>
              <a:rPr lang="it-IT" sz="2000" dirty="0"/>
              <a:t> </a:t>
            </a:r>
            <a:r>
              <a:rPr lang="it-IT" sz="2000" dirty="0" err="1"/>
              <a:t>proliferation</a:t>
            </a:r>
            <a:r>
              <a:rPr lang="it-IT" sz="2000" dirty="0"/>
              <a:t>, </a:t>
            </a:r>
            <a:r>
              <a:rPr lang="it-IT" sz="2000" dirty="0" err="1"/>
              <a:t>usually</a:t>
            </a:r>
            <a:r>
              <a:rPr lang="it-IT" sz="2000" dirty="0"/>
              <a:t> </a:t>
            </a:r>
            <a:r>
              <a:rPr lang="it-IT" sz="2000" dirty="0" err="1"/>
              <a:t>with</a:t>
            </a:r>
            <a:r>
              <a:rPr lang="it-IT" sz="2000" dirty="0"/>
              <a:t> sparse </a:t>
            </a:r>
            <a:r>
              <a:rPr lang="it-IT" sz="2000" dirty="0" err="1"/>
              <a:t>inflammatory</a:t>
            </a:r>
            <a:r>
              <a:rPr lang="it-IT" sz="2000" dirty="0"/>
              <a:t> </a:t>
            </a:r>
            <a:r>
              <a:rPr lang="it-IT" sz="2000" dirty="0" err="1"/>
              <a:t>cells</a:t>
            </a:r>
            <a:r>
              <a:rPr lang="it-IT" sz="2000" dirty="0"/>
              <a:t>.</a:t>
            </a:r>
          </a:p>
          <a:p>
            <a:endParaRPr lang="it-IT" sz="2000" dirty="0"/>
          </a:p>
          <a:p>
            <a:r>
              <a:rPr lang="it-IT" sz="2000" dirty="0"/>
              <a:t>Some </a:t>
            </a:r>
            <a:r>
              <a:rPr lang="it-IT" sz="2000" dirty="0" err="1"/>
              <a:t>viruses</a:t>
            </a:r>
            <a:r>
              <a:rPr lang="it-IT" sz="2000" dirty="0"/>
              <a:t> replicate </a:t>
            </a:r>
            <a:r>
              <a:rPr lang="it-IT" sz="2000" dirty="0" err="1"/>
              <a:t>within</a:t>
            </a:r>
            <a:r>
              <a:rPr lang="it-IT" sz="2000" dirty="0"/>
              <a:t> </a:t>
            </a:r>
            <a:r>
              <a:rPr lang="it-IT" sz="2000" dirty="0" err="1"/>
              <a:t>cells</a:t>
            </a:r>
            <a:r>
              <a:rPr lang="it-IT" sz="2000" dirty="0"/>
              <a:t> and </a:t>
            </a:r>
            <a:r>
              <a:rPr lang="it-IT" sz="2000" dirty="0" err="1"/>
              <a:t>make</a:t>
            </a:r>
            <a:r>
              <a:rPr lang="it-IT" sz="2000" dirty="0"/>
              <a:t> </a:t>
            </a:r>
            <a:r>
              <a:rPr lang="it-IT" sz="2000" dirty="0" err="1"/>
              <a:t>viral</a:t>
            </a:r>
            <a:r>
              <a:rPr lang="it-IT" sz="2000" dirty="0"/>
              <a:t> </a:t>
            </a:r>
            <a:r>
              <a:rPr lang="it-IT" sz="2000" dirty="0" err="1"/>
              <a:t>aggregates</a:t>
            </a:r>
            <a:r>
              <a:rPr lang="it-IT" sz="2000" dirty="0"/>
              <a:t> </a:t>
            </a:r>
            <a:r>
              <a:rPr lang="it-IT" sz="2000" dirty="0" err="1"/>
              <a:t>that</a:t>
            </a:r>
            <a:r>
              <a:rPr lang="it-IT" sz="2000" dirty="0"/>
              <a:t> are </a:t>
            </a:r>
            <a:r>
              <a:rPr lang="it-IT" sz="2000" dirty="0" err="1"/>
              <a:t>visible</a:t>
            </a:r>
            <a:r>
              <a:rPr lang="it-IT" sz="2000" dirty="0"/>
              <a:t> </a:t>
            </a:r>
            <a:r>
              <a:rPr lang="it-IT" sz="2000" dirty="0" err="1"/>
              <a:t>as</a:t>
            </a:r>
            <a:r>
              <a:rPr lang="it-IT" sz="2000" dirty="0"/>
              <a:t> </a:t>
            </a:r>
            <a:r>
              <a:rPr lang="it-IT" sz="2000" dirty="0" err="1"/>
              <a:t>inclusion</a:t>
            </a:r>
            <a:r>
              <a:rPr lang="it-IT" sz="2000" dirty="0"/>
              <a:t> </a:t>
            </a:r>
            <a:r>
              <a:rPr lang="it-IT" sz="2000" dirty="0" err="1"/>
              <a:t>bodies</a:t>
            </a:r>
            <a:r>
              <a:rPr lang="it-IT" sz="2000" dirty="0"/>
              <a:t> (e.g., </a:t>
            </a:r>
            <a:r>
              <a:rPr lang="it-IT" sz="2000" dirty="0" err="1"/>
              <a:t>herpesviruses</a:t>
            </a:r>
            <a:r>
              <a:rPr lang="it-IT" sz="2000" dirty="0"/>
              <a:t> or </a:t>
            </a:r>
            <a:r>
              <a:rPr lang="it-IT" sz="2000" dirty="0" err="1"/>
              <a:t>adenovirus</a:t>
            </a:r>
            <a:r>
              <a:rPr lang="it-IT" sz="2000" dirty="0"/>
              <a:t>) or induce </a:t>
            </a:r>
            <a:r>
              <a:rPr lang="it-IT" sz="2000" dirty="0" err="1"/>
              <a:t>cells</a:t>
            </a:r>
            <a:r>
              <a:rPr lang="it-IT" sz="2000" dirty="0"/>
              <a:t> </a:t>
            </a:r>
            <a:r>
              <a:rPr lang="it-IT" sz="2000" dirty="0" err="1"/>
              <a:t>to</a:t>
            </a:r>
            <a:r>
              <a:rPr lang="it-IT" sz="2000" dirty="0"/>
              <a:t> fuse and </a:t>
            </a:r>
            <a:r>
              <a:rPr lang="it-IT" sz="2000" dirty="0" err="1"/>
              <a:t>form</a:t>
            </a:r>
            <a:r>
              <a:rPr lang="it-IT" sz="2000" dirty="0"/>
              <a:t> </a:t>
            </a:r>
            <a:r>
              <a:rPr lang="it-IT" sz="2000" dirty="0" err="1"/>
              <a:t>multinucleated</a:t>
            </a:r>
            <a:r>
              <a:rPr lang="it-IT" sz="2000" dirty="0"/>
              <a:t> </a:t>
            </a:r>
            <a:r>
              <a:rPr lang="it-IT" sz="2000" dirty="0" err="1"/>
              <a:t>cells</a:t>
            </a:r>
            <a:r>
              <a:rPr lang="it-IT" sz="2000" dirty="0"/>
              <a:t> </a:t>
            </a:r>
            <a:r>
              <a:rPr lang="it-IT" sz="2000" dirty="0" err="1"/>
              <a:t>called</a:t>
            </a:r>
            <a:r>
              <a:rPr lang="it-IT" sz="2000" dirty="0"/>
              <a:t> </a:t>
            </a:r>
            <a:r>
              <a:rPr lang="it-IT" sz="2000" b="1" dirty="0" err="1"/>
              <a:t>polykaryons</a:t>
            </a:r>
            <a:r>
              <a:rPr lang="it-IT" sz="2000" b="1" dirty="0"/>
              <a:t> </a:t>
            </a:r>
            <a:r>
              <a:rPr lang="it-IT" sz="2000" dirty="0"/>
              <a:t>(e.g., </a:t>
            </a:r>
            <a:r>
              <a:rPr lang="it-IT" sz="2000" dirty="0" err="1"/>
              <a:t>measles</a:t>
            </a:r>
            <a:r>
              <a:rPr lang="it-IT" sz="2000" dirty="0"/>
              <a:t> virus or </a:t>
            </a:r>
            <a:r>
              <a:rPr lang="it-IT" sz="2000" dirty="0" err="1"/>
              <a:t>herpesviruses</a:t>
            </a:r>
            <a:r>
              <a:rPr lang="it-IT" sz="2000" dirty="0"/>
              <a:t>).</a:t>
            </a:r>
          </a:p>
          <a:p>
            <a:endParaRPr lang="it-IT" sz="2000" dirty="0"/>
          </a:p>
          <a:p>
            <a:r>
              <a:rPr lang="it-IT" sz="2000" dirty="0"/>
              <a:t> </a:t>
            </a:r>
            <a:r>
              <a:rPr lang="it-IT" sz="2000" dirty="0" err="1"/>
              <a:t>Focal</a:t>
            </a:r>
            <a:r>
              <a:rPr lang="it-IT" sz="2000" dirty="0"/>
              <a:t> </a:t>
            </a:r>
            <a:r>
              <a:rPr lang="it-IT" sz="2000" dirty="0" err="1"/>
              <a:t>cell</a:t>
            </a:r>
            <a:r>
              <a:rPr lang="it-IT" sz="2000" dirty="0"/>
              <a:t> </a:t>
            </a:r>
            <a:r>
              <a:rPr lang="it-IT" sz="2000" dirty="0" err="1"/>
              <a:t>damage</a:t>
            </a:r>
            <a:r>
              <a:rPr lang="it-IT" sz="2000" dirty="0"/>
              <a:t> in the </a:t>
            </a:r>
            <a:r>
              <a:rPr lang="it-IT" sz="2000" dirty="0" err="1"/>
              <a:t>skin</a:t>
            </a:r>
            <a:r>
              <a:rPr lang="it-IT" sz="2000" dirty="0"/>
              <a:t> </a:t>
            </a:r>
            <a:r>
              <a:rPr lang="it-IT" sz="2000" dirty="0" err="1"/>
              <a:t>may</a:t>
            </a:r>
            <a:r>
              <a:rPr lang="it-IT" sz="2000" dirty="0"/>
              <a:t> cause </a:t>
            </a:r>
            <a:r>
              <a:rPr lang="it-IT" sz="2000" dirty="0" err="1"/>
              <a:t>epithelial</a:t>
            </a:r>
            <a:r>
              <a:rPr lang="it-IT" sz="2000" dirty="0"/>
              <a:t> </a:t>
            </a:r>
            <a:r>
              <a:rPr lang="it-IT" sz="2000" dirty="0" err="1"/>
              <a:t>cells</a:t>
            </a:r>
            <a:r>
              <a:rPr lang="it-IT" sz="2000" dirty="0"/>
              <a:t> </a:t>
            </a:r>
            <a:r>
              <a:rPr lang="it-IT" sz="2000" dirty="0" err="1"/>
              <a:t>to</a:t>
            </a:r>
            <a:r>
              <a:rPr lang="it-IT" sz="2000" dirty="0"/>
              <a:t> </a:t>
            </a:r>
            <a:r>
              <a:rPr lang="it-IT" sz="2000" dirty="0" err="1"/>
              <a:t>become</a:t>
            </a:r>
            <a:r>
              <a:rPr lang="it-IT" sz="2000" dirty="0"/>
              <a:t> </a:t>
            </a:r>
            <a:r>
              <a:rPr lang="it-IT" sz="2000" dirty="0" err="1"/>
              <a:t>detached</a:t>
            </a:r>
            <a:r>
              <a:rPr lang="it-IT" sz="2000" dirty="0"/>
              <a:t>, </a:t>
            </a:r>
            <a:r>
              <a:rPr lang="it-IT" sz="2000" dirty="0" err="1"/>
              <a:t>forming</a:t>
            </a:r>
            <a:r>
              <a:rPr lang="it-IT" sz="2000" dirty="0"/>
              <a:t> </a:t>
            </a:r>
            <a:r>
              <a:rPr lang="it-IT" sz="2000" dirty="0" err="1"/>
              <a:t>blisters</a:t>
            </a:r>
            <a:r>
              <a:rPr lang="it-IT" sz="2000" dirty="0"/>
              <a:t>. Some </a:t>
            </a:r>
            <a:r>
              <a:rPr lang="it-IT" sz="2000" dirty="0" err="1"/>
              <a:t>viruses</a:t>
            </a:r>
            <a:r>
              <a:rPr lang="it-IT" sz="2000" dirty="0"/>
              <a:t> can cause </a:t>
            </a:r>
            <a:r>
              <a:rPr lang="it-IT" sz="2000" dirty="0" err="1"/>
              <a:t>epithelial</a:t>
            </a:r>
            <a:r>
              <a:rPr lang="it-IT" sz="2000" dirty="0"/>
              <a:t> </a:t>
            </a:r>
            <a:r>
              <a:rPr lang="it-IT" sz="2000" dirty="0" err="1"/>
              <a:t>cells</a:t>
            </a:r>
            <a:r>
              <a:rPr lang="it-IT" sz="2000" dirty="0"/>
              <a:t> </a:t>
            </a:r>
            <a:r>
              <a:rPr lang="it-IT" sz="2000" dirty="0" err="1"/>
              <a:t>to</a:t>
            </a:r>
            <a:r>
              <a:rPr lang="it-IT" sz="2000" dirty="0"/>
              <a:t> proliferate (e.g., </a:t>
            </a:r>
            <a:r>
              <a:rPr lang="it-IT" sz="2000" dirty="0" err="1"/>
              <a:t>venereal</a:t>
            </a:r>
            <a:r>
              <a:rPr lang="it-IT" sz="2000" dirty="0"/>
              <a:t> </a:t>
            </a:r>
            <a:r>
              <a:rPr lang="it-IT" sz="2000" dirty="0" err="1"/>
              <a:t>warts</a:t>
            </a:r>
            <a:r>
              <a:rPr lang="it-IT" sz="2000" dirty="0"/>
              <a:t> </a:t>
            </a:r>
            <a:r>
              <a:rPr lang="it-IT" sz="2000" dirty="0" err="1"/>
              <a:t>caused</a:t>
            </a:r>
            <a:r>
              <a:rPr lang="it-IT" sz="2000" dirty="0"/>
              <a:t> </a:t>
            </a:r>
            <a:r>
              <a:rPr lang="it-IT" sz="2000" dirty="0" err="1"/>
              <a:t>by</a:t>
            </a:r>
            <a:r>
              <a:rPr lang="it-IT" sz="2000" dirty="0"/>
              <a:t> HPV or the </a:t>
            </a:r>
            <a:r>
              <a:rPr lang="it-IT" sz="2000" dirty="0" err="1"/>
              <a:t>umbilicated</a:t>
            </a:r>
            <a:r>
              <a:rPr lang="it-IT" sz="2000" dirty="0"/>
              <a:t> </a:t>
            </a:r>
            <a:r>
              <a:rPr lang="it-IT" sz="2000" dirty="0" err="1"/>
              <a:t>papules</a:t>
            </a:r>
            <a:r>
              <a:rPr lang="it-IT" sz="2000" dirty="0"/>
              <a:t> </a:t>
            </a:r>
            <a:r>
              <a:rPr lang="it-IT" sz="2000" dirty="0" err="1"/>
              <a:t>of</a:t>
            </a:r>
            <a:r>
              <a:rPr lang="it-IT" sz="2000" dirty="0"/>
              <a:t> </a:t>
            </a:r>
            <a:r>
              <a:rPr lang="it-IT" sz="2000" dirty="0" err="1"/>
              <a:t>molluscum</a:t>
            </a:r>
            <a:r>
              <a:rPr lang="it-IT" sz="2000" dirty="0"/>
              <a:t> </a:t>
            </a:r>
            <a:r>
              <a:rPr lang="it-IT" sz="2000" dirty="0" err="1"/>
              <a:t>contagiosum</a:t>
            </a:r>
            <a:r>
              <a:rPr lang="it-IT" sz="2000" dirty="0"/>
              <a:t> </a:t>
            </a:r>
            <a:r>
              <a:rPr lang="it-IT" sz="2000" dirty="0" err="1"/>
              <a:t>caused</a:t>
            </a:r>
            <a:r>
              <a:rPr lang="it-IT" sz="2000" dirty="0"/>
              <a:t> </a:t>
            </a:r>
            <a:r>
              <a:rPr lang="it-IT" sz="2000" dirty="0" err="1"/>
              <a:t>by</a:t>
            </a:r>
            <a:r>
              <a:rPr lang="it-IT" sz="2000" dirty="0"/>
              <a:t> </a:t>
            </a:r>
            <a:r>
              <a:rPr lang="it-IT" sz="2000" dirty="0" err="1"/>
              <a:t>poxviruses</a:t>
            </a:r>
            <a:r>
              <a:rPr lang="it-IT" sz="2000" dirty="0"/>
              <a:t>). </a:t>
            </a:r>
            <a:r>
              <a:rPr lang="it-IT" sz="2000" dirty="0" err="1"/>
              <a:t>Finally</a:t>
            </a:r>
            <a:r>
              <a:rPr lang="it-IT" sz="2000" dirty="0"/>
              <a:t>, </a:t>
            </a:r>
            <a:r>
              <a:rPr lang="it-IT" sz="2000" dirty="0" err="1"/>
              <a:t>viruses</a:t>
            </a:r>
            <a:r>
              <a:rPr lang="it-IT" sz="2000" dirty="0"/>
              <a:t> can </a:t>
            </a:r>
            <a:r>
              <a:rPr lang="it-IT" sz="2000" dirty="0" err="1"/>
              <a:t>contribute</a:t>
            </a:r>
            <a:r>
              <a:rPr lang="it-IT" sz="2000" dirty="0"/>
              <a:t> </a:t>
            </a:r>
            <a:r>
              <a:rPr lang="it-IT" sz="2000" dirty="0" err="1"/>
              <a:t>to</a:t>
            </a:r>
            <a:r>
              <a:rPr lang="it-IT" sz="2000" dirty="0"/>
              <a:t> the </a:t>
            </a:r>
            <a:r>
              <a:rPr lang="it-IT" sz="2000" dirty="0" err="1"/>
              <a:t>development</a:t>
            </a:r>
            <a:r>
              <a:rPr lang="it-IT" sz="2000" dirty="0"/>
              <a:t> </a:t>
            </a:r>
            <a:r>
              <a:rPr lang="it-IT" sz="2000" dirty="0" err="1"/>
              <a:t>of</a:t>
            </a:r>
            <a:r>
              <a:rPr lang="it-IT" sz="2000" dirty="0"/>
              <a:t> </a:t>
            </a:r>
            <a:r>
              <a:rPr lang="it-IT" sz="2000" dirty="0" err="1"/>
              <a:t>malignant</a:t>
            </a:r>
            <a:r>
              <a:rPr lang="it-IT" sz="2000" dirty="0"/>
              <a:t> </a:t>
            </a:r>
            <a:r>
              <a:rPr lang="it-IT" sz="2000" dirty="0" err="1"/>
              <a:t>neoplasms</a:t>
            </a:r>
            <a:endParaRPr lang="it-IT" sz="20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2 alle 16.23.02.png"/>
          <p:cNvPicPr>
            <a:picLocks noChangeAspect="1"/>
          </p:cNvPicPr>
          <p:nvPr/>
        </p:nvPicPr>
        <p:blipFill>
          <a:blip r:embed="rId2"/>
          <a:stretch>
            <a:fillRect/>
          </a:stretch>
        </p:blipFill>
        <p:spPr>
          <a:xfrm>
            <a:off x="1225550" y="177800"/>
            <a:ext cx="6692900" cy="66802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415" y="288158"/>
            <a:ext cx="8191426" cy="2554545"/>
          </a:xfrm>
          <a:prstGeom prst="rect">
            <a:avLst/>
          </a:prstGeom>
        </p:spPr>
        <p:txBody>
          <a:bodyPr wrap="square">
            <a:spAutoFit/>
          </a:bodyPr>
          <a:lstStyle/>
          <a:p>
            <a:endParaRPr lang="it-IT" sz="2000" dirty="0"/>
          </a:p>
          <a:p>
            <a:endParaRPr lang="it-IT" sz="2000" dirty="0"/>
          </a:p>
          <a:p>
            <a:endParaRPr lang="it-IT" sz="2000" dirty="0"/>
          </a:p>
          <a:p>
            <a:endParaRPr lang="it-IT" sz="2000" dirty="0"/>
          </a:p>
          <a:p>
            <a:endParaRPr lang="it-IT" sz="2000" dirty="0"/>
          </a:p>
          <a:p>
            <a:endParaRPr lang="it-IT" sz="2000" dirty="0"/>
          </a:p>
          <a:p>
            <a:endParaRPr lang="it-IT" sz="2000" dirty="0"/>
          </a:p>
          <a:p>
            <a:endParaRPr lang="it-IT" sz="2000" dirty="0"/>
          </a:p>
        </p:txBody>
      </p:sp>
      <p:pic>
        <p:nvPicPr>
          <p:cNvPr id="3" name="Immagine 2" descr="Schermata 2018-10-20 alle 22.55.26.png"/>
          <p:cNvPicPr>
            <a:picLocks noChangeAspect="1"/>
          </p:cNvPicPr>
          <p:nvPr/>
        </p:nvPicPr>
        <p:blipFill>
          <a:blip r:embed="rId2"/>
          <a:stretch>
            <a:fillRect/>
          </a:stretch>
        </p:blipFill>
        <p:spPr>
          <a:xfrm>
            <a:off x="0" y="3429000"/>
            <a:ext cx="5413435" cy="3016862"/>
          </a:xfrm>
          <a:prstGeom prst="rect">
            <a:avLst/>
          </a:prstGeom>
        </p:spPr>
      </p:pic>
      <p:sp>
        <p:nvSpPr>
          <p:cNvPr id="4" name="Rettangolo 3"/>
          <p:cNvSpPr/>
          <p:nvPr/>
        </p:nvSpPr>
        <p:spPr>
          <a:xfrm>
            <a:off x="285415" y="501880"/>
            <a:ext cx="8410977" cy="2862322"/>
          </a:xfrm>
          <a:prstGeom prst="rect">
            <a:avLst/>
          </a:prstGeom>
        </p:spPr>
        <p:txBody>
          <a:bodyPr wrap="square">
            <a:spAutoFit/>
          </a:bodyPr>
          <a:lstStyle/>
          <a:p>
            <a:r>
              <a:rPr lang="it-IT" sz="2000" b="1" dirty="0"/>
              <a:t>Chronic Inflammation and Scarring </a:t>
            </a:r>
          </a:p>
          <a:p>
            <a:endParaRPr lang="it-IT" sz="2000" dirty="0"/>
          </a:p>
          <a:p>
            <a:r>
              <a:rPr lang="it-IT" sz="2000" dirty="0" err="1"/>
              <a:t>Many</a:t>
            </a:r>
            <a:r>
              <a:rPr lang="it-IT" sz="2000" dirty="0"/>
              <a:t> </a:t>
            </a:r>
            <a:r>
              <a:rPr lang="it-IT" sz="2000" dirty="0" err="1"/>
              <a:t>infections</a:t>
            </a:r>
            <a:r>
              <a:rPr lang="it-IT" sz="2000" dirty="0"/>
              <a:t> </a:t>
            </a:r>
            <a:r>
              <a:rPr lang="it-IT" sz="2000" dirty="0" err="1"/>
              <a:t>elicit</a:t>
            </a:r>
            <a:r>
              <a:rPr lang="it-IT" sz="2000" dirty="0"/>
              <a:t> </a:t>
            </a:r>
            <a:r>
              <a:rPr lang="it-IT" sz="2000" dirty="0" err="1"/>
              <a:t>chronic</a:t>
            </a:r>
            <a:r>
              <a:rPr lang="it-IT" sz="2000" dirty="0"/>
              <a:t> </a:t>
            </a:r>
            <a:r>
              <a:rPr lang="it-IT" sz="2000" dirty="0" err="1"/>
              <a:t>inflammation</a:t>
            </a:r>
            <a:r>
              <a:rPr lang="it-IT" sz="2000" dirty="0"/>
              <a:t>, </a:t>
            </a:r>
            <a:r>
              <a:rPr lang="it-IT" sz="2000" dirty="0" err="1"/>
              <a:t>which</a:t>
            </a:r>
            <a:r>
              <a:rPr lang="it-IT" sz="2000" dirty="0"/>
              <a:t> can </a:t>
            </a:r>
            <a:r>
              <a:rPr lang="it-IT" sz="2000" dirty="0" err="1"/>
              <a:t>either</a:t>
            </a:r>
            <a:r>
              <a:rPr lang="it-IT" sz="2000" dirty="0"/>
              <a:t> </a:t>
            </a:r>
            <a:r>
              <a:rPr lang="it-IT" sz="2000" dirty="0" err="1"/>
              <a:t>resolve</a:t>
            </a:r>
            <a:r>
              <a:rPr lang="it-IT" sz="2000" dirty="0"/>
              <a:t> </a:t>
            </a:r>
            <a:r>
              <a:rPr lang="it-IT" sz="2000" dirty="0" err="1"/>
              <a:t>with</a:t>
            </a:r>
            <a:r>
              <a:rPr lang="it-IT" sz="2000" dirty="0"/>
              <a:t> complete </a:t>
            </a:r>
            <a:r>
              <a:rPr lang="it-IT" sz="2000" dirty="0" err="1"/>
              <a:t>healing</a:t>
            </a:r>
            <a:r>
              <a:rPr lang="it-IT" sz="2000" dirty="0"/>
              <a:t> or </a:t>
            </a:r>
            <a:r>
              <a:rPr lang="it-IT" sz="2000" dirty="0" err="1"/>
              <a:t>lead</a:t>
            </a:r>
            <a:r>
              <a:rPr lang="it-IT" sz="2000" dirty="0"/>
              <a:t> </a:t>
            </a:r>
            <a:r>
              <a:rPr lang="it-IT" sz="2000" dirty="0" err="1"/>
              <a:t>to</a:t>
            </a:r>
            <a:r>
              <a:rPr lang="it-IT" sz="2000" dirty="0"/>
              <a:t> </a:t>
            </a:r>
            <a:r>
              <a:rPr lang="it-IT" sz="2000" dirty="0" err="1"/>
              <a:t>extensive</a:t>
            </a:r>
            <a:r>
              <a:rPr lang="it-IT" sz="2000" dirty="0"/>
              <a:t> </a:t>
            </a:r>
            <a:r>
              <a:rPr lang="it-IT" sz="2000" dirty="0" err="1"/>
              <a:t>scarring</a:t>
            </a:r>
            <a:r>
              <a:rPr lang="it-IT" sz="2000" dirty="0"/>
              <a:t>.</a:t>
            </a:r>
          </a:p>
          <a:p>
            <a:r>
              <a:rPr lang="it-IT" sz="2000" dirty="0" err="1"/>
              <a:t>Sometimes</a:t>
            </a:r>
            <a:r>
              <a:rPr lang="it-IT" sz="2000" dirty="0"/>
              <a:t> </a:t>
            </a:r>
            <a:r>
              <a:rPr lang="it-IT" sz="2000" dirty="0" err="1"/>
              <a:t>an</a:t>
            </a:r>
            <a:r>
              <a:rPr lang="it-IT" sz="2000" dirty="0"/>
              <a:t> </a:t>
            </a:r>
            <a:r>
              <a:rPr lang="it-IT" sz="2000" dirty="0" err="1"/>
              <a:t>exuberant</a:t>
            </a:r>
            <a:r>
              <a:rPr lang="it-IT" sz="2000" dirty="0"/>
              <a:t> </a:t>
            </a:r>
            <a:r>
              <a:rPr lang="it-IT" sz="2000" dirty="0" err="1"/>
              <a:t>scarring</a:t>
            </a:r>
            <a:r>
              <a:rPr lang="it-IT" sz="2000" dirty="0"/>
              <a:t> </a:t>
            </a:r>
            <a:r>
              <a:rPr lang="it-IT" sz="2000" dirty="0" err="1"/>
              <a:t>response</a:t>
            </a:r>
            <a:r>
              <a:rPr lang="it-IT" sz="2000" dirty="0"/>
              <a:t> </a:t>
            </a:r>
            <a:r>
              <a:rPr lang="it-IT" sz="2000" dirty="0" err="1"/>
              <a:t>is</a:t>
            </a:r>
            <a:r>
              <a:rPr lang="it-IT" sz="2000" dirty="0"/>
              <a:t> the major cause </a:t>
            </a:r>
            <a:r>
              <a:rPr lang="it-IT" sz="2000" dirty="0" err="1"/>
              <a:t>of</a:t>
            </a:r>
            <a:r>
              <a:rPr lang="it-IT" sz="2000" dirty="0"/>
              <a:t> </a:t>
            </a:r>
            <a:r>
              <a:rPr lang="it-IT" sz="2000" dirty="0" err="1"/>
              <a:t>dysfunction</a:t>
            </a:r>
            <a:r>
              <a:rPr lang="it-IT" sz="2000" dirty="0"/>
              <a:t>. </a:t>
            </a:r>
            <a:r>
              <a:rPr lang="it-IT" sz="2000" dirty="0" err="1"/>
              <a:t>For</a:t>
            </a:r>
            <a:r>
              <a:rPr lang="it-IT" sz="2000" dirty="0"/>
              <a:t> </a:t>
            </a:r>
            <a:r>
              <a:rPr lang="it-IT" sz="2000" dirty="0" err="1"/>
              <a:t>example</a:t>
            </a:r>
            <a:r>
              <a:rPr lang="it-IT" sz="2000" dirty="0"/>
              <a:t>, </a:t>
            </a:r>
            <a:r>
              <a:rPr lang="it-IT" sz="2000" dirty="0" err="1"/>
              <a:t>schistosome</a:t>
            </a:r>
            <a:r>
              <a:rPr lang="it-IT" sz="2000" dirty="0"/>
              <a:t> </a:t>
            </a:r>
            <a:r>
              <a:rPr lang="it-IT" sz="2000" dirty="0" err="1"/>
              <a:t>eggs</a:t>
            </a:r>
            <a:r>
              <a:rPr lang="it-IT" sz="2000" dirty="0"/>
              <a:t> cause “</a:t>
            </a:r>
            <a:r>
              <a:rPr lang="it-IT" sz="2000" dirty="0" err="1"/>
              <a:t>pipestem</a:t>
            </a:r>
            <a:r>
              <a:rPr lang="it-IT" sz="2000" dirty="0"/>
              <a:t>” </a:t>
            </a:r>
            <a:r>
              <a:rPr lang="it-IT" sz="2000" dirty="0" err="1"/>
              <a:t>fibrosis</a:t>
            </a:r>
            <a:r>
              <a:rPr lang="it-IT" sz="2000" dirty="0"/>
              <a:t> </a:t>
            </a:r>
            <a:r>
              <a:rPr lang="it-IT" sz="2000" dirty="0" err="1"/>
              <a:t>of</a:t>
            </a:r>
            <a:r>
              <a:rPr lang="it-IT" sz="2000" dirty="0"/>
              <a:t> the </a:t>
            </a:r>
            <a:r>
              <a:rPr lang="it-IT" sz="2000" dirty="0" err="1"/>
              <a:t>liver</a:t>
            </a:r>
            <a:r>
              <a:rPr lang="it-IT" sz="2000" dirty="0"/>
              <a:t> or </a:t>
            </a:r>
            <a:r>
              <a:rPr lang="it-IT" sz="2000" dirty="0" err="1"/>
              <a:t>fibrosis</a:t>
            </a:r>
            <a:r>
              <a:rPr lang="it-IT" sz="2000" dirty="0"/>
              <a:t> </a:t>
            </a:r>
            <a:r>
              <a:rPr lang="it-IT" sz="2000" dirty="0" err="1"/>
              <a:t>of</a:t>
            </a:r>
            <a:r>
              <a:rPr lang="it-IT" sz="2000" dirty="0"/>
              <a:t> the </a:t>
            </a:r>
            <a:r>
              <a:rPr lang="it-IT" sz="2000" dirty="0" err="1"/>
              <a:t>bladder</a:t>
            </a:r>
            <a:r>
              <a:rPr lang="it-IT" sz="2000" dirty="0"/>
              <a:t> </a:t>
            </a:r>
            <a:r>
              <a:rPr lang="it-IT" sz="2000" dirty="0" err="1"/>
              <a:t>wall</a:t>
            </a:r>
            <a:r>
              <a:rPr lang="it-IT" sz="2000" dirty="0"/>
              <a:t>. M. </a:t>
            </a:r>
            <a:r>
              <a:rPr lang="it-IT" sz="2000" dirty="0" err="1"/>
              <a:t>tuberculosis</a:t>
            </a:r>
            <a:r>
              <a:rPr lang="it-IT" sz="2000" dirty="0"/>
              <a:t> </a:t>
            </a:r>
            <a:r>
              <a:rPr lang="it-IT" sz="2000" dirty="0" err="1"/>
              <a:t>causes</a:t>
            </a:r>
            <a:r>
              <a:rPr lang="it-IT" sz="2000" dirty="0"/>
              <a:t> </a:t>
            </a:r>
            <a:r>
              <a:rPr lang="it-IT" sz="2000" dirty="0" err="1"/>
              <a:t>constrictive</a:t>
            </a:r>
            <a:r>
              <a:rPr lang="it-IT" sz="2000" dirty="0"/>
              <a:t> </a:t>
            </a:r>
            <a:r>
              <a:rPr lang="it-IT" sz="2000" dirty="0" err="1"/>
              <a:t>fibrous</a:t>
            </a:r>
            <a:r>
              <a:rPr lang="it-IT" sz="2000" dirty="0"/>
              <a:t> </a:t>
            </a:r>
            <a:r>
              <a:rPr lang="it-IT" sz="2000" dirty="0" err="1"/>
              <a:t>pericarditis</a:t>
            </a:r>
            <a:r>
              <a:rPr lang="it-IT" sz="2000" dirty="0"/>
              <a:t>. </a:t>
            </a:r>
            <a:r>
              <a:rPr lang="it-IT" sz="2000" dirty="0" err="1"/>
              <a:t>Chronic</a:t>
            </a:r>
            <a:r>
              <a:rPr lang="it-IT" sz="2000" dirty="0"/>
              <a:t> HBV </a:t>
            </a:r>
            <a:r>
              <a:rPr lang="it-IT" sz="2000" dirty="0" err="1"/>
              <a:t>infection</a:t>
            </a:r>
            <a:r>
              <a:rPr lang="it-IT" sz="2000" dirty="0"/>
              <a:t> </a:t>
            </a:r>
            <a:r>
              <a:rPr lang="it-IT" sz="2000" dirty="0" err="1"/>
              <a:t>may</a:t>
            </a:r>
            <a:r>
              <a:rPr lang="it-IT" sz="2000" dirty="0"/>
              <a:t> cause </a:t>
            </a:r>
            <a:r>
              <a:rPr lang="it-IT" sz="2000" dirty="0" err="1"/>
              <a:t>cirrhosis</a:t>
            </a:r>
            <a:r>
              <a:rPr lang="it-IT" sz="2000" dirty="0"/>
              <a:t> </a:t>
            </a:r>
            <a:r>
              <a:rPr lang="it-IT" sz="2000" dirty="0" err="1"/>
              <a:t>of</a:t>
            </a:r>
            <a:r>
              <a:rPr lang="it-IT" sz="2000" dirty="0"/>
              <a:t> the </a:t>
            </a:r>
            <a:r>
              <a:rPr lang="it-IT" sz="2000" dirty="0" err="1"/>
              <a:t>liver</a:t>
            </a:r>
            <a:r>
              <a:rPr lang="it-IT" sz="2000" dirty="0"/>
              <a:t>, in </a:t>
            </a:r>
            <a:r>
              <a:rPr lang="it-IT" sz="2000" dirty="0" err="1"/>
              <a:t>which</a:t>
            </a:r>
            <a:r>
              <a:rPr lang="it-IT" sz="2000" dirty="0"/>
              <a:t> dense </a:t>
            </a:r>
            <a:r>
              <a:rPr lang="it-IT" sz="2000" dirty="0" err="1"/>
              <a:t>fibrous</a:t>
            </a:r>
            <a:r>
              <a:rPr lang="it-IT" sz="2000" dirty="0"/>
              <a:t> </a:t>
            </a:r>
            <a:r>
              <a:rPr lang="it-IT" sz="2000" dirty="0" err="1"/>
              <a:t>septa</a:t>
            </a:r>
            <a:r>
              <a:rPr lang="it-IT" sz="2000" dirty="0"/>
              <a:t> surround </a:t>
            </a:r>
            <a:r>
              <a:rPr lang="it-IT" sz="2000" dirty="0" err="1"/>
              <a:t>nodules</a:t>
            </a:r>
            <a:r>
              <a:rPr lang="it-IT" sz="2000" dirty="0"/>
              <a:t> </a:t>
            </a:r>
            <a:r>
              <a:rPr lang="it-IT" sz="2000" dirty="0" err="1"/>
              <a:t>of</a:t>
            </a:r>
            <a:r>
              <a:rPr lang="it-IT" sz="2000" dirty="0"/>
              <a:t> </a:t>
            </a:r>
            <a:r>
              <a:rPr lang="it-IT" sz="2000" dirty="0" err="1"/>
              <a:t>regenerating</a:t>
            </a:r>
            <a:r>
              <a:rPr lang="it-IT" sz="2000" dirty="0"/>
              <a:t> </a:t>
            </a:r>
            <a:r>
              <a:rPr lang="it-IT" sz="2000" dirty="0" err="1"/>
              <a:t>hepatocytes</a:t>
            </a:r>
            <a:r>
              <a:rPr lang="it-IT" sz="2000" dirty="0"/>
              <a:t>.</a:t>
            </a:r>
          </a:p>
        </p:txBody>
      </p:sp>
      <p:sp>
        <p:nvSpPr>
          <p:cNvPr id="5" name="Rettangolo 4"/>
          <p:cNvSpPr/>
          <p:nvPr/>
        </p:nvSpPr>
        <p:spPr>
          <a:xfrm>
            <a:off x="5782591" y="4167663"/>
            <a:ext cx="2994897" cy="1631216"/>
          </a:xfrm>
          <a:prstGeom prst="rect">
            <a:avLst/>
          </a:prstGeom>
        </p:spPr>
        <p:txBody>
          <a:bodyPr wrap="square">
            <a:spAutoFit/>
          </a:bodyPr>
          <a:lstStyle/>
          <a:p>
            <a:r>
              <a:rPr lang="it-IT" sz="2000" dirty="0"/>
              <a:t>Schistosoma </a:t>
            </a:r>
            <a:r>
              <a:rPr lang="it-IT" sz="2000" dirty="0" err="1"/>
              <a:t>haematobium</a:t>
            </a:r>
            <a:r>
              <a:rPr lang="it-IT" sz="2000" dirty="0"/>
              <a:t> </a:t>
            </a:r>
            <a:r>
              <a:rPr lang="it-IT" sz="2000" dirty="0" err="1"/>
              <a:t>infection</a:t>
            </a:r>
            <a:r>
              <a:rPr lang="it-IT" sz="2000" dirty="0"/>
              <a:t> </a:t>
            </a:r>
            <a:r>
              <a:rPr lang="it-IT" sz="2000" dirty="0" err="1"/>
              <a:t>of</a:t>
            </a:r>
            <a:r>
              <a:rPr lang="it-IT" sz="2000" dirty="0"/>
              <a:t> the </a:t>
            </a:r>
            <a:r>
              <a:rPr lang="it-IT" sz="2000" dirty="0" err="1"/>
              <a:t>bladder</a:t>
            </a:r>
            <a:r>
              <a:rPr lang="it-IT" sz="2000" dirty="0"/>
              <a:t> </a:t>
            </a:r>
            <a:r>
              <a:rPr lang="it-IT" sz="2000" dirty="0" err="1"/>
              <a:t>with</a:t>
            </a:r>
            <a:r>
              <a:rPr lang="it-IT" sz="2000" dirty="0"/>
              <a:t> </a:t>
            </a:r>
            <a:r>
              <a:rPr lang="it-IT" sz="2000" dirty="0" err="1"/>
              <a:t>numerous</a:t>
            </a:r>
            <a:r>
              <a:rPr lang="it-IT" sz="2000" dirty="0"/>
              <a:t> </a:t>
            </a:r>
            <a:r>
              <a:rPr lang="it-IT" sz="2000" dirty="0" err="1"/>
              <a:t>calcified</a:t>
            </a:r>
            <a:r>
              <a:rPr lang="it-IT" sz="2000" dirty="0"/>
              <a:t> </a:t>
            </a:r>
            <a:r>
              <a:rPr lang="it-IT" sz="2000" dirty="0" err="1"/>
              <a:t>eggs</a:t>
            </a:r>
            <a:r>
              <a:rPr lang="it-IT" sz="2000" dirty="0"/>
              <a:t> and </a:t>
            </a:r>
            <a:r>
              <a:rPr lang="it-IT" sz="2000" dirty="0" err="1"/>
              <a:t>extensive</a:t>
            </a:r>
            <a:r>
              <a:rPr lang="it-IT" sz="2000" dirty="0"/>
              <a:t> </a:t>
            </a:r>
            <a:r>
              <a:rPr lang="it-IT" sz="2000" dirty="0" err="1"/>
              <a:t>scarring</a:t>
            </a:r>
            <a:r>
              <a:rPr lang="it-IT" sz="2000" dirty="0"/>
              <a: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2 alle 16.27.46.png"/>
          <p:cNvPicPr>
            <a:picLocks noChangeAspect="1"/>
          </p:cNvPicPr>
          <p:nvPr/>
        </p:nvPicPr>
        <p:blipFill>
          <a:blip r:embed="rId2"/>
          <a:stretch>
            <a:fillRect/>
          </a:stretch>
        </p:blipFill>
        <p:spPr>
          <a:xfrm>
            <a:off x="1327150" y="676762"/>
            <a:ext cx="6472566" cy="6181237"/>
          </a:xfrm>
          <a:prstGeom prst="rect">
            <a:avLst/>
          </a:prstGeom>
        </p:spPr>
      </p:pic>
      <p:pic>
        <p:nvPicPr>
          <p:cNvPr id="3" name="Immagine 2" descr="Schermata 2018-10-22 alle 16.27.33.png"/>
          <p:cNvPicPr>
            <a:picLocks noChangeAspect="1"/>
          </p:cNvPicPr>
          <p:nvPr/>
        </p:nvPicPr>
        <p:blipFill>
          <a:blip r:embed="rId3"/>
          <a:stretch>
            <a:fillRect/>
          </a:stretch>
        </p:blipFill>
        <p:spPr>
          <a:xfrm>
            <a:off x="2504843" y="0"/>
            <a:ext cx="3568385" cy="676763"/>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17391" y="1028343"/>
            <a:ext cx="7849684"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000" dirty="0" err="1"/>
              <a:t>Patients</a:t>
            </a:r>
            <a:r>
              <a:rPr lang="it-IT" sz="2000" dirty="0"/>
              <a:t> </a:t>
            </a:r>
            <a:r>
              <a:rPr lang="it-IT" sz="2000" dirty="0" err="1"/>
              <a:t>with</a:t>
            </a:r>
            <a:r>
              <a:rPr lang="it-IT" sz="2000" dirty="0"/>
              <a:t> antibody, </a:t>
            </a:r>
            <a:r>
              <a:rPr lang="it-IT" sz="2000" dirty="0" err="1"/>
              <a:t>complement</a:t>
            </a:r>
            <a:r>
              <a:rPr lang="it-IT" sz="2000" dirty="0"/>
              <a:t>, or </a:t>
            </a:r>
            <a:r>
              <a:rPr lang="it-IT" sz="2000" dirty="0" err="1"/>
              <a:t>neutrophil</a:t>
            </a:r>
            <a:r>
              <a:rPr lang="it-IT" sz="2000" dirty="0"/>
              <a:t> </a:t>
            </a:r>
            <a:r>
              <a:rPr lang="it-IT" sz="2000" dirty="0" err="1"/>
              <a:t>defects</a:t>
            </a:r>
            <a:r>
              <a:rPr lang="it-IT" sz="2000" dirty="0"/>
              <a:t> </a:t>
            </a:r>
            <a:r>
              <a:rPr lang="it-IT" sz="2000" dirty="0" err="1"/>
              <a:t>may</a:t>
            </a:r>
            <a:r>
              <a:rPr lang="it-IT" sz="2000" dirty="0"/>
              <a:t> </a:t>
            </a:r>
            <a:r>
              <a:rPr lang="it-IT" sz="2000" dirty="0" err="1"/>
              <a:t>acquire</a:t>
            </a:r>
            <a:r>
              <a:rPr lang="it-IT" sz="2000" dirty="0"/>
              <a:t> severe </a:t>
            </a:r>
            <a:r>
              <a:rPr lang="it-IT" sz="2000" dirty="0" err="1"/>
              <a:t>local</a:t>
            </a:r>
            <a:r>
              <a:rPr lang="it-IT" sz="2000" dirty="0"/>
              <a:t> </a:t>
            </a:r>
            <a:r>
              <a:rPr lang="it-IT" sz="2000" dirty="0" err="1"/>
              <a:t>bacterial</a:t>
            </a:r>
            <a:r>
              <a:rPr lang="it-IT" sz="2000" dirty="0"/>
              <a:t> </a:t>
            </a:r>
            <a:r>
              <a:rPr lang="it-IT" sz="2000" dirty="0" err="1"/>
              <a:t>infections</a:t>
            </a:r>
            <a:r>
              <a:rPr lang="it-IT" sz="2000" dirty="0"/>
              <a:t> </a:t>
            </a:r>
            <a:r>
              <a:rPr lang="it-IT" sz="2000" dirty="0" err="1"/>
              <a:t>that</a:t>
            </a:r>
            <a:r>
              <a:rPr lang="it-IT" sz="2000" dirty="0"/>
              <a:t> do </a:t>
            </a:r>
            <a:r>
              <a:rPr lang="it-IT" sz="2000" dirty="0" err="1"/>
              <a:t>not</a:t>
            </a:r>
            <a:r>
              <a:rPr lang="it-IT" sz="2000" dirty="0"/>
              <a:t> </a:t>
            </a:r>
            <a:r>
              <a:rPr lang="it-IT" sz="2000" dirty="0" err="1"/>
              <a:t>elicit</a:t>
            </a:r>
            <a:r>
              <a:rPr lang="it-IT" sz="2000" dirty="0"/>
              <a:t> </a:t>
            </a:r>
            <a:r>
              <a:rPr lang="it-IT" sz="2000" dirty="0" err="1"/>
              <a:t>any</a:t>
            </a:r>
            <a:r>
              <a:rPr lang="it-IT" sz="2000" dirty="0"/>
              <a:t> </a:t>
            </a:r>
            <a:r>
              <a:rPr lang="it-IT" sz="2000" dirty="0" err="1"/>
              <a:t>significant</a:t>
            </a:r>
            <a:r>
              <a:rPr lang="it-IT" sz="2000" dirty="0"/>
              <a:t> </a:t>
            </a:r>
            <a:r>
              <a:rPr lang="it-IT" sz="2000" dirty="0" err="1"/>
              <a:t>neutrophilic</a:t>
            </a:r>
            <a:r>
              <a:rPr lang="it-IT" sz="2000" dirty="0"/>
              <a:t> infiltrate. </a:t>
            </a:r>
          </a:p>
          <a:p>
            <a:endParaRPr lang="it-IT" sz="2000" dirty="0"/>
          </a:p>
          <a:p>
            <a:r>
              <a:rPr lang="it-IT" sz="2000" dirty="0"/>
              <a:t>In </a:t>
            </a:r>
            <a:r>
              <a:rPr lang="it-IT" sz="2000" dirty="0" err="1"/>
              <a:t>these</a:t>
            </a:r>
            <a:r>
              <a:rPr lang="it-IT" sz="2000" dirty="0"/>
              <a:t> </a:t>
            </a:r>
            <a:r>
              <a:rPr lang="it-IT" sz="2000" dirty="0" err="1"/>
              <a:t>patients</a:t>
            </a:r>
            <a:r>
              <a:rPr lang="it-IT" sz="2000" dirty="0"/>
              <a:t>, the </a:t>
            </a:r>
            <a:r>
              <a:rPr lang="it-IT" sz="2000" dirty="0" err="1"/>
              <a:t>identity</a:t>
            </a:r>
            <a:r>
              <a:rPr lang="it-IT" sz="2000" dirty="0"/>
              <a:t> </a:t>
            </a:r>
            <a:r>
              <a:rPr lang="it-IT" sz="2000" dirty="0" err="1"/>
              <a:t>of</a:t>
            </a:r>
            <a:r>
              <a:rPr lang="it-IT" sz="2000" dirty="0"/>
              <a:t> the causative </a:t>
            </a:r>
            <a:r>
              <a:rPr lang="it-IT" sz="2000" dirty="0" err="1"/>
              <a:t>organism</a:t>
            </a:r>
            <a:r>
              <a:rPr lang="it-IT" sz="2000" dirty="0"/>
              <a:t> </a:t>
            </a:r>
            <a:r>
              <a:rPr lang="it-IT" sz="2000" dirty="0" err="1"/>
              <a:t>determined</a:t>
            </a:r>
            <a:r>
              <a:rPr lang="it-IT" sz="2000" dirty="0"/>
              <a:t> </a:t>
            </a:r>
            <a:r>
              <a:rPr lang="it-IT" sz="2000" dirty="0" err="1"/>
              <a:t>by</a:t>
            </a:r>
            <a:r>
              <a:rPr lang="it-IT" sz="2000" dirty="0"/>
              <a:t> culture or </a:t>
            </a:r>
            <a:r>
              <a:rPr lang="it-IT" sz="2000" dirty="0" err="1"/>
              <a:t>special</a:t>
            </a:r>
            <a:r>
              <a:rPr lang="it-IT" sz="2000" dirty="0"/>
              <a:t> </a:t>
            </a:r>
            <a:r>
              <a:rPr lang="it-IT" sz="2000" dirty="0" err="1"/>
              <a:t>stains</a:t>
            </a:r>
            <a:r>
              <a:rPr lang="it-IT" sz="2000" dirty="0"/>
              <a:t> </a:t>
            </a:r>
            <a:r>
              <a:rPr lang="it-IT" sz="2000" dirty="0" err="1"/>
              <a:t>may</a:t>
            </a:r>
            <a:r>
              <a:rPr lang="it-IT" sz="2000" dirty="0"/>
              <a:t> </a:t>
            </a:r>
            <a:r>
              <a:rPr lang="it-IT" sz="2000" dirty="0" err="1"/>
              <a:t>not</a:t>
            </a:r>
            <a:r>
              <a:rPr lang="it-IT" sz="2000" dirty="0"/>
              <a:t> </a:t>
            </a:r>
            <a:r>
              <a:rPr lang="it-IT" sz="2000" dirty="0" err="1"/>
              <a:t>have</a:t>
            </a:r>
            <a:r>
              <a:rPr lang="it-IT" sz="2000" dirty="0"/>
              <a:t> </a:t>
            </a:r>
            <a:r>
              <a:rPr lang="it-IT" sz="2000" dirty="0" err="1"/>
              <a:t>been</a:t>
            </a:r>
            <a:r>
              <a:rPr lang="it-IT" sz="2000" dirty="0"/>
              <a:t> </a:t>
            </a:r>
            <a:r>
              <a:rPr lang="it-IT" sz="2000" dirty="0" err="1"/>
              <a:t>predicted</a:t>
            </a:r>
            <a:r>
              <a:rPr lang="it-IT" sz="2000" dirty="0"/>
              <a:t> </a:t>
            </a:r>
            <a:r>
              <a:rPr lang="it-IT" sz="2000" dirty="0" err="1"/>
              <a:t>from</a:t>
            </a:r>
            <a:r>
              <a:rPr lang="it-IT" sz="2000" dirty="0"/>
              <a:t> </a:t>
            </a:r>
            <a:r>
              <a:rPr lang="it-IT" sz="2000" dirty="0" err="1"/>
              <a:t>histology</a:t>
            </a:r>
            <a:r>
              <a:rPr lang="it-IT" sz="2000" dirty="0"/>
              <a:t>. </a:t>
            </a:r>
            <a:r>
              <a:rPr lang="it-IT" sz="2000" dirty="0" err="1"/>
              <a:t>Although</a:t>
            </a:r>
            <a:r>
              <a:rPr lang="it-IT" sz="2000" dirty="0"/>
              <a:t> </a:t>
            </a:r>
            <a:r>
              <a:rPr lang="it-IT" sz="2000" dirty="0" err="1"/>
              <a:t>many</a:t>
            </a:r>
            <a:r>
              <a:rPr lang="it-IT" sz="2000" dirty="0"/>
              <a:t> </a:t>
            </a:r>
            <a:r>
              <a:rPr lang="it-IT" sz="2000" dirty="0" err="1"/>
              <a:t>viral</a:t>
            </a:r>
            <a:r>
              <a:rPr lang="it-IT" sz="2000" dirty="0"/>
              <a:t> </a:t>
            </a:r>
            <a:r>
              <a:rPr lang="it-IT" sz="2000" dirty="0" err="1"/>
              <a:t>cytopathic</a:t>
            </a:r>
            <a:r>
              <a:rPr lang="it-IT" sz="2000" dirty="0"/>
              <a:t> </a:t>
            </a:r>
            <a:r>
              <a:rPr lang="it-IT" sz="2000" dirty="0" err="1"/>
              <a:t>effects</a:t>
            </a:r>
            <a:r>
              <a:rPr lang="it-IT" sz="2000" dirty="0"/>
              <a:t> (e.g., </a:t>
            </a:r>
            <a:r>
              <a:rPr lang="it-IT" sz="2000" dirty="0" err="1"/>
              <a:t>cell</a:t>
            </a:r>
            <a:r>
              <a:rPr lang="it-IT" sz="2000" dirty="0"/>
              <a:t> </a:t>
            </a:r>
            <a:r>
              <a:rPr lang="it-IT" sz="2000" dirty="0" err="1"/>
              <a:t>fusion</a:t>
            </a:r>
            <a:r>
              <a:rPr lang="it-IT" sz="2000" dirty="0"/>
              <a:t> or </a:t>
            </a:r>
            <a:r>
              <a:rPr lang="it-IT" sz="2000" dirty="0" err="1"/>
              <a:t>inclusions</a:t>
            </a:r>
            <a:r>
              <a:rPr lang="it-IT" sz="2000" dirty="0"/>
              <a:t>) </a:t>
            </a:r>
            <a:r>
              <a:rPr lang="it-IT" sz="2000" dirty="0" err="1"/>
              <a:t>may</a:t>
            </a:r>
            <a:r>
              <a:rPr lang="it-IT" sz="2000" dirty="0"/>
              <a:t> </a:t>
            </a:r>
            <a:r>
              <a:rPr lang="it-IT" sz="2000" dirty="0" err="1"/>
              <a:t>still</a:t>
            </a:r>
            <a:r>
              <a:rPr lang="it-IT" sz="2000" dirty="0"/>
              <a:t> </a:t>
            </a:r>
            <a:r>
              <a:rPr lang="it-IT" sz="2000" dirty="0" err="1"/>
              <a:t>be</a:t>
            </a:r>
            <a:r>
              <a:rPr lang="it-IT" sz="2000" dirty="0"/>
              <a:t> </a:t>
            </a:r>
            <a:r>
              <a:rPr lang="it-IT" sz="2000" dirty="0" err="1"/>
              <a:t>present</a:t>
            </a:r>
            <a:r>
              <a:rPr lang="it-IT" sz="2000" dirty="0"/>
              <a:t>, </a:t>
            </a:r>
            <a:r>
              <a:rPr lang="it-IT" sz="2000" dirty="0" err="1"/>
              <a:t>viral</a:t>
            </a:r>
            <a:r>
              <a:rPr lang="it-IT" sz="2000" dirty="0"/>
              <a:t> </a:t>
            </a:r>
            <a:r>
              <a:rPr lang="it-IT" sz="2000" dirty="0" err="1"/>
              <a:t>infections</a:t>
            </a:r>
            <a:r>
              <a:rPr lang="it-IT" sz="2000" dirty="0"/>
              <a:t> in </a:t>
            </a:r>
            <a:r>
              <a:rPr lang="it-IT" sz="2000" dirty="0" err="1"/>
              <a:t>immunocompromised</a:t>
            </a:r>
            <a:r>
              <a:rPr lang="it-IT" sz="2000" dirty="0"/>
              <a:t> </a:t>
            </a:r>
            <a:r>
              <a:rPr lang="it-IT" sz="2000" dirty="0" err="1"/>
              <a:t>hosts</a:t>
            </a:r>
            <a:r>
              <a:rPr lang="it-IT" sz="2000" dirty="0"/>
              <a:t> </a:t>
            </a:r>
            <a:r>
              <a:rPr lang="it-IT" sz="2000" dirty="0" err="1"/>
              <a:t>may</a:t>
            </a:r>
            <a:r>
              <a:rPr lang="it-IT" sz="2000" dirty="0"/>
              <a:t> </a:t>
            </a:r>
            <a:r>
              <a:rPr lang="it-IT" sz="2000" dirty="0" err="1"/>
              <a:t>not</a:t>
            </a:r>
            <a:r>
              <a:rPr lang="it-IT" sz="2000" dirty="0"/>
              <a:t> </a:t>
            </a:r>
            <a:r>
              <a:rPr lang="it-IT" sz="2000" dirty="0" err="1"/>
              <a:t>engender</a:t>
            </a:r>
            <a:r>
              <a:rPr lang="it-IT" sz="2000" dirty="0"/>
              <a:t> the </a:t>
            </a:r>
            <a:r>
              <a:rPr lang="it-IT" sz="2000" dirty="0" err="1"/>
              <a:t>anticipated</a:t>
            </a:r>
            <a:r>
              <a:rPr lang="it-IT" sz="2000" dirty="0"/>
              <a:t> </a:t>
            </a:r>
            <a:r>
              <a:rPr lang="it-IT" sz="2000" dirty="0" err="1"/>
              <a:t>mononuclear</a:t>
            </a:r>
            <a:r>
              <a:rPr lang="it-IT" sz="2000" dirty="0"/>
              <a:t> </a:t>
            </a:r>
            <a:r>
              <a:rPr lang="it-IT" sz="2000" dirty="0" err="1"/>
              <a:t>inflammatory</a:t>
            </a:r>
            <a:r>
              <a:rPr lang="it-IT" sz="2000" dirty="0"/>
              <a:t> </a:t>
            </a:r>
            <a:r>
              <a:rPr lang="it-IT" sz="2000" dirty="0" err="1"/>
              <a:t>response</a:t>
            </a:r>
            <a:r>
              <a:rPr lang="it-IT" sz="2000" dirty="0"/>
              <a:t>. In </a:t>
            </a:r>
            <a:r>
              <a:rPr lang="it-IT" sz="2000" dirty="0" err="1"/>
              <a:t>patients</a:t>
            </a:r>
            <a:r>
              <a:rPr lang="it-IT" sz="2000" dirty="0"/>
              <a:t> </a:t>
            </a:r>
            <a:r>
              <a:rPr lang="it-IT" sz="2000" dirty="0" err="1"/>
              <a:t>with</a:t>
            </a:r>
            <a:r>
              <a:rPr lang="it-IT" sz="2000" dirty="0"/>
              <a:t> AIDS </a:t>
            </a:r>
            <a:r>
              <a:rPr lang="it-IT" sz="2000" dirty="0" err="1"/>
              <a:t>who</a:t>
            </a:r>
            <a:r>
              <a:rPr lang="it-IT" sz="2000" dirty="0"/>
              <a:t> </a:t>
            </a:r>
            <a:r>
              <a:rPr lang="it-IT" sz="2000" dirty="0" err="1"/>
              <a:t>have</a:t>
            </a:r>
            <a:r>
              <a:rPr lang="it-IT" sz="2000" dirty="0"/>
              <a:t> no </a:t>
            </a:r>
            <a:r>
              <a:rPr lang="it-IT" sz="2000" dirty="0" err="1"/>
              <a:t>helper</a:t>
            </a:r>
            <a:r>
              <a:rPr lang="it-IT" sz="2000" dirty="0"/>
              <a:t> </a:t>
            </a:r>
            <a:r>
              <a:rPr lang="it-IT" sz="2000" dirty="0" err="1"/>
              <a:t>T</a:t>
            </a:r>
            <a:r>
              <a:rPr lang="it-IT" sz="2000" dirty="0"/>
              <a:t> </a:t>
            </a:r>
            <a:r>
              <a:rPr lang="it-IT" sz="2000" dirty="0" err="1"/>
              <a:t>cells</a:t>
            </a:r>
            <a:r>
              <a:rPr lang="it-IT" sz="2000" dirty="0"/>
              <a:t> and </a:t>
            </a:r>
            <a:r>
              <a:rPr lang="it-IT" sz="2000" dirty="0" err="1"/>
              <a:t>cannot</a:t>
            </a:r>
            <a:r>
              <a:rPr lang="it-IT" sz="2000" dirty="0"/>
              <a:t> </a:t>
            </a:r>
            <a:r>
              <a:rPr lang="it-IT" sz="2000" dirty="0" err="1"/>
              <a:t>mount</a:t>
            </a:r>
            <a:r>
              <a:rPr lang="it-IT" sz="2000" dirty="0"/>
              <a:t> </a:t>
            </a:r>
            <a:r>
              <a:rPr lang="it-IT" sz="2000" dirty="0" err="1"/>
              <a:t>normal</a:t>
            </a:r>
            <a:r>
              <a:rPr lang="it-IT" sz="2000" dirty="0"/>
              <a:t> </a:t>
            </a:r>
            <a:r>
              <a:rPr lang="it-IT" sz="2000" dirty="0" err="1"/>
              <a:t>cellular</a:t>
            </a:r>
            <a:r>
              <a:rPr lang="it-IT" sz="2000" dirty="0"/>
              <a:t> </a:t>
            </a:r>
            <a:r>
              <a:rPr lang="it-IT" sz="2000" dirty="0" err="1"/>
              <a:t>responses</a:t>
            </a:r>
            <a:r>
              <a:rPr lang="it-IT" sz="2000" dirty="0"/>
              <a:t>, </a:t>
            </a:r>
            <a:r>
              <a:rPr lang="it-IT" sz="2000" dirty="0" err="1"/>
              <a:t>organisms</a:t>
            </a:r>
            <a:r>
              <a:rPr lang="it-IT" sz="2000" dirty="0"/>
              <a:t> </a:t>
            </a:r>
            <a:r>
              <a:rPr lang="it-IT" sz="2000" dirty="0" err="1"/>
              <a:t>that</a:t>
            </a:r>
            <a:r>
              <a:rPr lang="it-IT" sz="2000" dirty="0"/>
              <a:t> </a:t>
            </a:r>
            <a:r>
              <a:rPr lang="it-IT" sz="2000" dirty="0" err="1"/>
              <a:t>would</a:t>
            </a:r>
            <a:r>
              <a:rPr lang="it-IT" sz="2000" dirty="0"/>
              <a:t> </a:t>
            </a:r>
            <a:r>
              <a:rPr lang="it-IT" sz="2000" dirty="0" err="1"/>
              <a:t>otherwise</a:t>
            </a:r>
            <a:r>
              <a:rPr lang="it-IT" sz="2000" dirty="0"/>
              <a:t> cause </a:t>
            </a:r>
            <a:r>
              <a:rPr lang="it-IT" sz="2000" dirty="0" err="1"/>
              <a:t>granulomatous</a:t>
            </a:r>
            <a:r>
              <a:rPr lang="it-IT" sz="2000" dirty="0"/>
              <a:t> </a:t>
            </a:r>
            <a:r>
              <a:rPr lang="it-IT" sz="2000" dirty="0" err="1"/>
              <a:t>inflammation</a:t>
            </a:r>
            <a:r>
              <a:rPr lang="it-IT" sz="2000" dirty="0"/>
              <a:t> (e.g., M. </a:t>
            </a:r>
            <a:r>
              <a:rPr lang="it-IT" sz="2000" dirty="0" err="1"/>
              <a:t>avium</a:t>
            </a:r>
            <a:r>
              <a:rPr lang="it-IT" sz="2000" dirty="0"/>
              <a:t> </a:t>
            </a:r>
            <a:r>
              <a:rPr lang="it-IT" sz="2000" dirty="0" err="1"/>
              <a:t>complex</a:t>
            </a:r>
            <a:r>
              <a:rPr lang="it-IT" sz="2000" dirty="0"/>
              <a:t>) </a:t>
            </a:r>
            <a:r>
              <a:rPr lang="it-IT" sz="2000" dirty="0" err="1"/>
              <a:t>fail</a:t>
            </a:r>
            <a:r>
              <a:rPr lang="it-IT" sz="2000" dirty="0"/>
              <a:t> </a:t>
            </a:r>
            <a:r>
              <a:rPr lang="it-IT" sz="2000" dirty="0" err="1"/>
              <a:t>to</a:t>
            </a:r>
            <a:r>
              <a:rPr lang="it-IT" sz="2000" dirty="0"/>
              <a:t> do so.</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6769" y="413799"/>
            <a:ext cx="8334134" cy="1754327"/>
          </a:xfrm>
          <a:prstGeom prst="rect">
            <a:avLst/>
          </a:prstGeom>
        </p:spPr>
        <p:txBody>
          <a:bodyPr wrap="square">
            <a:spAutoFit/>
          </a:bodyPr>
          <a:lstStyle/>
          <a:p>
            <a:r>
              <a:rPr lang="it-IT" dirty="0"/>
              <a:t>In the </a:t>
            </a:r>
            <a:r>
              <a:rPr lang="it-IT" dirty="0" err="1"/>
              <a:t>absence</a:t>
            </a:r>
            <a:r>
              <a:rPr lang="it-IT" dirty="0"/>
              <a:t> </a:t>
            </a:r>
            <a:r>
              <a:rPr lang="it-IT" dirty="0" err="1"/>
              <a:t>of</a:t>
            </a:r>
            <a:r>
              <a:rPr lang="it-IT" dirty="0"/>
              <a:t> appropriate </a:t>
            </a:r>
            <a:r>
              <a:rPr lang="it-IT" dirty="0" err="1"/>
              <a:t>T-cell–mediated</a:t>
            </a:r>
            <a:r>
              <a:rPr lang="it-IT" dirty="0"/>
              <a:t> </a:t>
            </a:r>
            <a:r>
              <a:rPr lang="it-IT" dirty="0" err="1"/>
              <a:t>immunity</a:t>
            </a:r>
            <a:r>
              <a:rPr lang="it-IT" dirty="0"/>
              <a:t>, </a:t>
            </a:r>
            <a:r>
              <a:rPr lang="it-IT" dirty="0" err="1"/>
              <a:t>granulomatous</a:t>
            </a:r>
            <a:r>
              <a:rPr lang="it-IT" dirty="0"/>
              <a:t> </a:t>
            </a:r>
            <a:r>
              <a:rPr lang="it-IT" dirty="0" err="1"/>
              <a:t>host</a:t>
            </a:r>
            <a:r>
              <a:rPr lang="it-IT" dirty="0"/>
              <a:t> </a:t>
            </a:r>
            <a:r>
              <a:rPr lang="it-IT" dirty="0" err="1"/>
              <a:t>response</a:t>
            </a:r>
            <a:r>
              <a:rPr lang="it-IT" dirty="0"/>
              <a:t> </a:t>
            </a:r>
            <a:r>
              <a:rPr lang="it-IT" dirty="0" err="1"/>
              <a:t>does</a:t>
            </a:r>
            <a:r>
              <a:rPr lang="it-IT" dirty="0"/>
              <a:t> </a:t>
            </a:r>
            <a:r>
              <a:rPr lang="it-IT" dirty="0" err="1"/>
              <a:t>not</a:t>
            </a:r>
            <a:r>
              <a:rPr lang="it-IT" dirty="0"/>
              <a:t> </a:t>
            </a:r>
            <a:r>
              <a:rPr lang="it-IT" dirty="0" err="1"/>
              <a:t>occur</a:t>
            </a:r>
            <a:r>
              <a:rPr lang="it-IT" dirty="0"/>
              <a:t>. </a:t>
            </a:r>
            <a:r>
              <a:rPr lang="it-IT" dirty="0" err="1"/>
              <a:t>Mycobacterium</a:t>
            </a:r>
            <a:r>
              <a:rPr lang="it-IT" dirty="0"/>
              <a:t> </a:t>
            </a:r>
            <a:r>
              <a:rPr lang="it-IT" dirty="0" err="1"/>
              <a:t>avium</a:t>
            </a:r>
            <a:r>
              <a:rPr lang="it-IT" dirty="0"/>
              <a:t> </a:t>
            </a:r>
            <a:r>
              <a:rPr lang="it-IT" dirty="0" err="1"/>
              <a:t>infection</a:t>
            </a:r>
            <a:r>
              <a:rPr lang="it-IT" dirty="0"/>
              <a:t> in a </a:t>
            </a:r>
            <a:r>
              <a:rPr lang="it-IT" dirty="0" err="1"/>
              <a:t>duodenal</a:t>
            </a:r>
            <a:r>
              <a:rPr lang="it-IT" dirty="0"/>
              <a:t> </a:t>
            </a:r>
            <a:r>
              <a:rPr lang="it-IT" dirty="0" err="1"/>
              <a:t>biopsy</a:t>
            </a:r>
            <a:r>
              <a:rPr lang="it-IT" dirty="0"/>
              <a:t> </a:t>
            </a:r>
            <a:r>
              <a:rPr lang="it-IT" dirty="0" err="1"/>
              <a:t>from</a:t>
            </a:r>
            <a:r>
              <a:rPr lang="it-IT" dirty="0"/>
              <a:t> a </a:t>
            </a:r>
            <a:r>
              <a:rPr lang="it-IT" dirty="0" err="1"/>
              <a:t>patient</a:t>
            </a:r>
            <a:r>
              <a:rPr lang="it-IT" dirty="0"/>
              <a:t> </a:t>
            </a:r>
            <a:r>
              <a:rPr lang="it-IT" dirty="0" err="1"/>
              <a:t>with</a:t>
            </a:r>
            <a:r>
              <a:rPr lang="it-IT" dirty="0"/>
              <a:t> AIDS, </a:t>
            </a:r>
            <a:r>
              <a:rPr lang="it-IT" dirty="0" err="1"/>
              <a:t>showing</a:t>
            </a:r>
            <a:r>
              <a:rPr lang="it-IT" dirty="0"/>
              <a:t> massive </a:t>
            </a:r>
            <a:r>
              <a:rPr lang="it-IT" dirty="0" err="1"/>
              <a:t>intracellular</a:t>
            </a:r>
            <a:r>
              <a:rPr lang="it-IT" dirty="0"/>
              <a:t> </a:t>
            </a:r>
            <a:r>
              <a:rPr lang="it-IT" dirty="0" err="1"/>
              <a:t>macrophage</a:t>
            </a:r>
            <a:r>
              <a:rPr lang="it-IT" dirty="0"/>
              <a:t> </a:t>
            </a:r>
            <a:r>
              <a:rPr lang="it-IT" dirty="0" err="1"/>
              <a:t>infection</a:t>
            </a:r>
            <a:r>
              <a:rPr lang="it-IT" dirty="0"/>
              <a:t> </a:t>
            </a:r>
            <a:r>
              <a:rPr lang="it-IT" dirty="0" err="1"/>
              <a:t>with</a:t>
            </a:r>
            <a:r>
              <a:rPr lang="it-IT" dirty="0"/>
              <a:t> </a:t>
            </a:r>
            <a:r>
              <a:rPr lang="it-IT" dirty="0" err="1"/>
              <a:t>acid-fast</a:t>
            </a:r>
            <a:r>
              <a:rPr lang="it-IT" dirty="0"/>
              <a:t> </a:t>
            </a:r>
            <a:r>
              <a:rPr lang="it-IT" dirty="0" err="1"/>
              <a:t>organisms</a:t>
            </a:r>
            <a:r>
              <a:rPr lang="it-IT" dirty="0"/>
              <a:t> (</a:t>
            </a:r>
            <a:r>
              <a:rPr lang="it-IT" dirty="0" err="1"/>
              <a:t>filamentous</a:t>
            </a:r>
            <a:r>
              <a:rPr lang="it-IT" dirty="0"/>
              <a:t> and </a:t>
            </a:r>
            <a:r>
              <a:rPr lang="it-IT" dirty="0" err="1"/>
              <a:t>pink</a:t>
            </a:r>
            <a:r>
              <a:rPr lang="it-IT" dirty="0"/>
              <a:t> in </a:t>
            </a:r>
            <a:r>
              <a:rPr lang="it-IT" dirty="0" err="1"/>
              <a:t>this</a:t>
            </a:r>
            <a:r>
              <a:rPr lang="it-IT" dirty="0"/>
              <a:t> </a:t>
            </a:r>
            <a:r>
              <a:rPr lang="it-IT" dirty="0" err="1"/>
              <a:t>acid-fast</a:t>
            </a:r>
            <a:r>
              <a:rPr lang="it-IT" dirty="0"/>
              <a:t> </a:t>
            </a:r>
            <a:r>
              <a:rPr lang="it-IT" dirty="0" err="1"/>
              <a:t>stain</a:t>
            </a:r>
            <a:r>
              <a:rPr lang="it-IT" dirty="0"/>
              <a:t> </a:t>
            </a:r>
            <a:r>
              <a:rPr lang="it-IT" dirty="0" err="1"/>
              <a:t>preparation</a:t>
            </a:r>
            <a:r>
              <a:rPr lang="it-IT" dirty="0"/>
              <a:t>). The </a:t>
            </a:r>
            <a:r>
              <a:rPr lang="it-IT" dirty="0" err="1"/>
              <a:t>intracellular</a:t>
            </a:r>
            <a:r>
              <a:rPr lang="it-IT" dirty="0"/>
              <a:t> </a:t>
            </a:r>
            <a:r>
              <a:rPr lang="it-IT" dirty="0" err="1"/>
              <a:t>bacteria</a:t>
            </a:r>
            <a:r>
              <a:rPr lang="it-IT" dirty="0"/>
              <a:t> </a:t>
            </a:r>
            <a:r>
              <a:rPr lang="it-IT" dirty="0" err="1"/>
              <a:t>persist</a:t>
            </a:r>
            <a:r>
              <a:rPr lang="it-IT" dirty="0"/>
              <a:t> and </a:t>
            </a:r>
            <a:r>
              <a:rPr lang="it-IT" dirty="0" err="1"/>
              <a:t>even</a:t>
            </a:r>
            <a:r>
              <a:rPr lang="it-IT" dirty="0"/>
              <a:t> proliferate </a:t>
            </a:r>
            <a:r>
              <a:rPr lang="it-IT" dirty="0" err="1"/>
              <a:t>within</a:t>
            </a:r>
            <a:r>
              <a:rPr lang="it-IT" dirty="0"/>
              <a:t> </a:t>
            </a:r>
            <a:r>
              <a:rPr lang="it-IT" dirty="0" err="1"/>
              <a:t>macrophages</a:t>
            </a:r>
            <a:r>
              <a:rPr lang="it-IT" dirty="0"/>
              <a:t>, </a:t>
            </a:r>
            <a:r>
              <a:rPr lang="it-IT" dirty="0" err="1"/>
              <a:t>because</a:t>
            </a:r>
            <a:r>
              <a:rPr lang="it-IT" dirty="0"/>
              <a:t> </a:t>
            </a:r>
            <a:r>
              <a:rPr lang="it-IT" dirty="0" err="1"/>
              <a:t>there</a:t>
            </a:r>
            <a:r>
              <a:rPr lang="it-IT" dirty="0"/>
              <a:t> are </a:t>
            </a:r>
            <a:r>
              <a:rPr lang="it-IT" dirty="0" err="1"/>
              <a:t>inadequate</a:t>
            </a:r>
            <a:r>
              <a:rPr lang="it-IT" dirty="0"/>
              <a:t> </a:t>
            </a:r>
            <a:r>
              <a:rPr lang="it-IT" dirty="0" err="1"/>
              <a:t>T</a:t>
            </a:r>
            <a:r>
              <a:rPr lang="it-IT" dirty="0"/>
              <a:t> </a:t>
            </a:r>
            <a:r>
              <a:rPr lang="it-IT" dirty="0" err="1"/>
              <a:t>cells</a:t>
            </a:r>
            <a:r>
              <a:rPr lang="it-IT" dirty="0"/>
              <a:t> </a:t>
            </a:r>
            <a:r>
              <a:rPr lang="it-IT" dirty="0" err="1"/>
              <a:t>to</a:t>
            </a:r>
            <a:r>
              <a:rPr lang="it-IT" dirty="0"/>
              <a:t> </a:t>
            </a:r>
            <a:r>
              <a:rPr lang="it-IT" dirty="0" err="1"/>
              <a:t>mount</a:t>
            </a:r>
            <a:r>
              <a:rPr lang="it-IT" dirty="0"/>
              <a:t> a </a:t>
            </a:r>
            <a:r>
              <a:rPr lang="it-IT" dirty="0" err="1"/>
              <a:t>granulomatous</a:t>
            </a:r>
            <a:r>
              <a:rPr lang="it-IT" dirty="0"/>
              <a:t> </a:t>
            </a:r>
            <a:r>
              <a:rPr lang="it-IT" dirty="0" err="1"/>
              <a:t>response</a:t>
            </a:r>
            <a:r>
              <a:rPr lang="it-IT" dirty="0"/>
              <a:t>. AIDS, </a:t>
            </a:r>
            <a:r>
              <a:rPr lang="it-IT" dirty="0" err="1"/>
              <a:t>acquired</a:t>
            </a:r>
            <a:r>
              <a:rPr lang="it-IT" dirty="0"/>
              <a:t> </a:t>
            </a:r>
            <a:r>
              <a:rPr lang="it-IT" dirty="0" err="1"/>
              <a:t>immunodeficiency</a:t>
            </a:r>
            <a:r>
              <a:rPr lang="it-IT" dirty="0"/>
              <a:t> </a:t>
            </a:r>
            <a:r>
              <a:rPr lang="it-IT" dirty="0" err="1"/>
              <a:t>syndrome</a:t>
            </a:r>
            <a:r>
              <a:rPr lang="it-IT" dirty="0"/>
              <a:t>.</a:t>
            </a:r>
          </a:p>
        </p:txBody>
      </p:sp>
      <p:pic>
        <p:nvPicPr>
          <p:cNvPr id="3" name="Immagine 2" descr="Schermata 2018-10-20 alle 22.57.03.png"/>
          <p:cNvPicPr>
            <a:picLocks noChangeAspect="1"/>
          </p:cNvPicPr>
          <p:nvPr/>
        </p:nvPicPr>
        <p:blipFill>
          <a:blip r:embed="rId2"/>
          <a:stretch>
            <a:fillRect/>
          </a:stretch>
        </p:blipFill>
        <p:spPr>
          <a:xfrm>
            <a:off x="1436692" y="2459601"/>
            <a:ext cx="6169632" cy="40488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09.37.png"/>
          <p:cNvPicPr>
            <a:picLocks noChangeAspect="1"/>
          </p:cNvPicPr>
          <p:nvPr/>
        </p:nvPicPr>
        <p:blipFill>
          <a:blip r:embed="rId2"/>
          <a:stretch>
            <a:fillRect/>
          </a:stretch>
        </p:blipFill>
        <p:spPr>
          <a:xfrm>
            <a:off x="1354397" y="303068"/>
            <a:ext cx="6476192" cy="59749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02226" y="1095687"/>
            <a:ext cx="8105801" cy="3693319"/>
          </a:xfrm>
          <a:prstGeom prst="rect">
            <a:avLst/>
          </a:prstGeom>
        </p:spPr>
        <p:txBody>
          <a:bodyPr wrap="square">
            <a:spAutoFit/>
          </a:bodyPr>
          <a:lstStyle/>
          <a:p>
            <a:r>
              <a:rPr lang="it-IT" sz="2400" b="1" dirty="0" err="1"/>
              <a:t>Bacteria</a:t>
            </a:r>
            <a:r>
              <a:rPr lang="it-IT" sz="2400" b="1" dirty="0"/>
              <a:t> </a:t>
            </a:r>
            <a:r>
              <a:rPr lang="it-IT" sz="2400" dirty="0"/>
              <a:t>are </a:t>
            </a:r>
            <a:r>
              <a:rPr lang="it-IT" sz="2400" dirty="0" err="1"/>
              <a:t>prokaryotes</a:t>
            </a:r>
            <a:r>
              <a:rPr lang="it-IT" sz="2400" dirty="0"/>
              <a:t>, </a:t>
            </a:r>
            <a:r>
              <a:rPr lang="it-IT" sz="2400" dirty="0" err="1"/>
              <a:t>meaning</a:t>
            </a:r>
            <a:r>
              <a:rPr lang="it-IT" sz="2400" dirty="0"/>
              <a:t> </a:t>
            </a:r>
            <a:r>
              <a:rPr lang="it-IT" sz="2400" dirty="0" err="1"/>
              <a:t>that</a:t>
            </a:r>
            <a:r>
              <a:rPr lang="it-IT" sz="2400" dirty="0"/>
              <a:t> </a:t>
            </a:r>
            <a:r>
              <a:rPr lang="it-IT" sz="2400" dirty="0" err="1"/>
              <a:t>they</a:t>
            </a:r>
            <a:r>
              <a:rPr lang="it-IT" sz="2400" dirty="0"/>
              <a:t> </a:t>
            </a:r>
            <a:r>
              <a:rPr lang="it-IT" sz="2400" dirty="0" err="1"/>
              <a:t>have</a:t>
            </a:r>
            <a:r>
              <a:rPr lang="it-IT" sz="2400" dirty="0"/>
              <a:t> a </a:t>
            </a:r>
            <a:r>
              <a:rPr lang="it-IT" sz="2400" dirty="0" err="1"/>
              <a:t>cell</a:t>
            </a:r>
            <a:r>
              <a:rPr lang="it-IT" sz="2400" dirty="0"/>
              <a:t> membrane </a:t>
            </a:r>
            <a:r>
              <a:rPr lang="it-IT" sz="2400" dirty="0" err="1"/>
              <a:t>but</a:t>
            </a:r>
            <a:r>
              <a:rPr lang="it-IT" sz="2400" dirty="0"/>
              <a:t> </a:t>
            </a:r>
            <a:r>
              <a:rPr lang="it-IT" sz="2400" dirty="0" err="1"/>
              <a:t>lack</a:t>
            </a:r>
            <a:r>
              <a:rPr lang="it-IT" sz="2400" dirty="0"/>
              <a:t> </a:t>
            </a:r>
            <a:r>
              <a:rPr lang="it-IT" sz="2400" dirty="0" err="1"/>
              <a:t>membrane-bound</a:t>
            </a:r>
            <a:r>
              <a:rPr lang="it-IT" sz="2400" dirty="0"/>
              <a:t> nuclei and </a:t>
            </a:r>
            <a:r>
              <a:rPr lang="it-IT" sz="2400" dirty="0" err="1"/>
              <a:t>other</a:t>
            </a:r>
            <a:r>
              <a:rPr lang="it-IT" sz="2400" dirty="0"/>
              <a:t> </a:t>
            </a:r>
            <a:r>
              <a:rPr lang="it-IT" sz="2400" dirty="0" err="1"/>
              <a:t>membrane-enclosed</a:t>
            </a:r>
            <a:r>
              <a:rPr lang="it-IT" sz="2400" dirty="0"/>
              <a:t> </a:t>
            </a:r>
            <a:r>
              <a:rPr lang="it-IT" sz="2400" dirty="0" err="1"/>
              <a:t>organelles</a:t>
            </a:r>
            <a:r>
              <a:rPr lang="it-IT" sz="2400" dirty="0"/>
              <a:t>. </a:t>
            </a:r>
          </a:p>
          <a:p>
            <a:r>
              <a:rPr lang="it-IT" sz="2400" dirty="0" err="1"/>
              <a:t>Most</a:t>
            </a:r>
            <a:r>
              <a:rPr lang="it-IT" sz="2400" dirty="0"/>
              <a:t> </a:t>
            </a:r>
            <a:r>
              <a:rPr lang="it-IT" sz="2400" dirty="0" err="1"/>
              <a:t>bacteria</a:t>
            </a:r>
            <a:r>
              <a:rPr lang="it-IT" sz="2400" dirty="0"/>
              <a:t> are </a:t>
            </a:r>
            <a:r>
              <a:rPr lang="it-IT" sz="2400" dirty="0" err="1"/>
              <a:t>bounded</a:t>
            </a:r>
            <a:r>
              <a:rPr lang="it-IT" sz="2400" dirty="0"/>
              <a:t> </a:t>
            </a:r>
            <a:r>
              <a:rPr lang="it-IT" sz="2400" dirty="0" err="1"/>
              <a:t>by</a:t>
            </a:r>
            <a:r>
              <a:rPr lang="it-IT" sz="2400" dirty="0"/>
              <a:t> a </a:t>
            </a:r>
            <a:r>
              <a:rPr lang="it-IT" sz="2400" dirty="0" err="1"/>
              <a:t>cell</a:t>
            </a:r>
            <a:r>
              <a:rPr lang="it-IT" sz="2400" dirty="0"/>
              <a:t> </a:t>
            </a:r>
            <a:r>
              <a:rPr lang="it-IT" sz="2400" dirty="0" err="1"/>
              <a:t>wall</a:t>
            </a:r>
            <a:r>
              <a:rPr lang="it-IT" sz="2400" dirty="0"/>
              <a:t> </a:t>
            </a:r>
            <a:r>
              <a:rPr lang="it-IT" sz="2400" dirty="0" err="1"/>
              <a:t>consisting</a:t>
            </a:r>
            <a:r>
              <a:rPr lang="it-IT" sz="2400" dirty="0"/>
              <a:t> </a:t>
            </a:r>
            <a:r>
              <a:rPr lang="it-IT" sz="2400" dirty="0" err="1"/>
              <a:t>of</a:t>
            </a:r>
            <a:r>
              <a:rPr lang="it-IT" sz="2400" dirty="0"/>
              <a:t> </a:t>
            </a:r>
            <a:r>
              <a:rPr lang="it-IT" sz="2400" dirty="0" err="1"/>
              <a:t>peptidoglycan</a:t>
            </a:r>
            <a:r>
              <a:rPr lang="it-IT" sz="2400" dirty="0"/>
              <a:t>, a </a:t>
            </a:r>
            <a:r>
              <a:rPr lang="it-IT" sz="2400" dirty="0" err="1"/>
              <a:t>polymer</a:t>
            </a:r>
            <a:r>
              <a:rPr lang="it-IT" sz="2400" dirty="0"/>
              <a:t> </a:t>
            </a:r>
            <a:r>
              <a:rPr lang="it-IT" sz="2400" dirty="0" err="1"/>
              <a:t>of</a:t>
            </a:r>
            <a:r>
              <a:rPr lang="it-IT" sz="2400" dirty="0"/>
              <a:t> long </a:t>
            </a:r>
            <a:r>
              <a:rPr lang="it-IT" sz="2400" dirty="0" err="1"/>
              <a:t>sugar</a:t>
            </a:r>
            <a:r>
              <a:rPr lang="it-IT" sz="2400" dirty="0"/>
              <a:t> </a:t>
            </a:r>
            <a:r>
              <a:rPr lang="it-IT" sz="2400" dirty="0" err="1"/>
              <a:t>chains</a:t>
            </a:r>
            <a:r>
              <a:rPr lang="it-IT" sz="2400" dirty="0"/>
              <a:t> </a:t>
            </a:r>
            <a:r>
              <a:rPr lang="it-IT" sz="2400" dirty="0" err="1"/>
              <a:t>linked</a:t>
            </a:r>
            <a:r>
              <a:rPr lang="it-IT" sz="2400" dirty="0"/>
              <a:t> </a:t>
            </a:r>
            <a:r>
              <a:rPr lang="it-IT" sz="2400" dirty="0" err="1"/>
              <a:t>by</a:t>
            </a:r>
            <a:r>
              <a:rPr lang="it-IT" sz="2400" dirty="0"/>
              <a:t> peptide </a:t>
            </a:r>
            <a:r>
              <a:rPr lang="it-IT" sz="2400" dirty="0" err="1"/>
              <a:t>bridges</a:t>
            </a:r>
            <a:r>
              <a:rPr lang="it-IT" sz="2400" dirty="0"/>
              <a:t> </a:t>
            </a:r>
            <a:r>
              <a:rPr lang="it-IT" sz="2400" dirty="0" err="1"/>
              <a:t>surrounding</a:t>
            </a:r>
            <a:r>
              <a:rPr lang="it-IT" sz="2400" dirty="0"/>
              <a:t> the </a:t>
            </a:r>
            <a:r>
              <a:rPr lang="it-IT" sz="2400" dirty="0" err="1"/>
              <a:t>cell</a:t>
            </a:r>
            <a:r>
              <a:rPr lang="it-IT" sz="2400" dirty="0"/>
              <a:t> membrane. </a:t>
            </a:r>
            <a:r>
              <a:rPr lang="it-IT" sz="2400" dirty="0" err="1"/>
              <a:t>There</a:t>
            </a:r>
            <a:r>
              <a:rPr lang="it-IT" sz="2400" dirty="0"/>
              <a:t> are </a:t>
            </a:r>
            <a:r>
              <a:rPr lang="it-IT" sz="2400" dirty="0" err="1"/>
              <a:t>two</a:t>
            </a:r>
            <a:r>
              <a:rPr lang="it-IT" sz="2400" dirty="0"/>
              <a:t> common </a:t>
            </a:r>
            <a:r>
              <a:rPr lang="it-IT" sz="2400" dirty="0" err="1"/>
              <a:t>forms</a:t>
            </a:r>
            <a:r>
              <a:rPr lang="it-IT" sz="2400" dirty="0"/>
              <a:t> </a:t>
            </a:r>
            <a:r>
              <a:rPr lang="it-IT" sz="2400" dirty="0" err="1"/>
              <a:t>of</a:t>
            </a:r>
            <a:r>
              <a:rPr lang="it-IT" sz="2400" dirty="0"/>
              <a:t> </a:t>
            </a:r>
            <a:r>
              <a:rPr lang="it-IT" sz="2400" dirty="0" err="1"/>
              <a:t>cell</a:t>
            </a:r>
            <a:r>
              <a:rPr lang="it-IT" sz="2400" dirty="0"/>
              <a:t> </a:t>
            </a:r>
            <a:r>
              <a:rPr lang="it-IT" sz="2400" dirty="0" err="1"/>
              <a:t>wall</a:t>
            </a:r>
            <a:r>
              <a:rPr lang="it-IT" sz="2400" dirty="0"/>
              <a:t> </a:t>
            </a:r>
            <a:r>
              <a:rPr lang="it-IT" sz="2400" dirty="0" err="1"/>
              <a:t>structure</a:t>
            </a:r>
            <a:r>
              <a:rPr lang="it-IT" sz="2400" b="1" dirty="0"/>
              <a:t>: a </a:t>
            </a:r>
            <a:r>
              <a:rPr lang="it-IT" sz="2400" b="1" dirty="0" err="1"/>
              <a:t>thick</a:t>
            </a:r>
            <a:r>
              <a:rPr lang="it-IT" sz="2400" b="1" dirty="0"/>
              <a:t> </a:t>
            </a:r>
            <a:r>
              <a:rPr lang="it-IT" sz="2400" b="1" dirty="0" err="1"/>
              <a:t>wall</a:t>
            </a:r>
            <a:r>
              <a:rPr lang="it-IT" sz="2400" b="1" dirty="0"/>
              <a:t> </a:t>
            </a:r>
            <a:r>
              <a:rPr lang="it-IT" sz="2400" b="1" dirty="0" err="1"/>
              <a:t>that</a:t>
            </a:r>
            <a:r>
              <a:rPr lang="it-IT" sz="2400" b="1" dirty="0"/>
              <a:t> </a:t>
            </a:r>
            <a:r>
              <a:rPr lang="it-IT" sz="2400" b="1" dirty="0" err="1"/>
              <a:t>retains</a:t>
            </a:r>
            <a:r>
              <a:rPr lang="it-IT" sz="2400" b="1" dirty="0"/>
              <a:t> </a:t>
            </a:r>
            <a:r>
              <a:rPr lang="it-IT" sz="2400" b="1" dirty="0" err="1"/>
              <a:t>crystal-violet</a:t>
            </a:r>
            <a:r>
              <a:rPr lang="it-IT" sz="2400" b="1" dirty="0"/>
              <a:t> </a:t>
            </a:r>
            <a:r>
              <a:rPr lang="it-IT" sz="2400" b="1" dirty="0" err="1"/>
              <a:t>stain</a:t>
            </a:r>
            <a:r>
              <a:rPr lang="it-IT" sz="2400" b="1" dirty="0"/>
              <a:t> (</a:t>
            </a:r>
            <a:r>
              <a:rPr lang="it-IT" sz="2400" b="1" dirty="0" err="1"/>
              <a:t>gram-positive</a:t>
            </a:r>
            <a:r>
              <a:rPr lang="it-IT" sz="2400" b="1" dirty="0"/>
              <a:t> </a:t>
            </a:r>
            <a:r>
              <a:rPr lang="it-IT" sz="2400" b="1" dirty="0" err="1"/>
              <a:t>bacteria</a:t>
            </a:r>
            <a:r>
              <a:rPr lang="it-IT" sz="2400" b="1" dirty="0"/>
              <a:t>) </a:t>
            </a:r>
            <a:r>
              <a:rPr lang="it-IT" sz="2400" dirty="0"/>
              <a:t>and </a:t>
            </a:r>
            <a:r>
              <a:rPr lang="it-IT" sz="2400" b="1" dirty="0"/>
              <a:t>a </a:t>
            </a:r>
            <a:r>
              <a:rPr lang="it-IT" sz="2400" b="1" dirty="0" err="1"/>
              <a:t>thin</a:t>
            </a:r>
            <a:r>
              <a:rPr lang="it-IT" sz="2400" b="1" dirty="0"/>
              <a:t> </a:t>
            </a:r>
            <a:r>
              <a:rPr lang="it-IT" sz="2400" b="1" dirty="0" err="1"/>
              <a:t>cell</a:t>
            </a:r>
            <a:r>
              <a:rPr lang="it-IT" sz="2400" b="1" dirty="0"/>
              <a:t> </a:t>
            </a:r>
            <a:r>
              <a:rPr lang="it-IT" sz="2400" b="1" dirty="0" err="1"/>
              <a:t>wall</a:t>
            </a:r>
            <a:r>
              <a:rPr lang="it-IT" sz="2400" b="1" dirty="0"/>
              <a:t> </a:t>
            </a:r>
            <a:r>
              <a:rPr lang="it-IT" sz="2400" b="1" dirty="0" err="1"/>
              <a:t>surrounded</a:t>
            </a:r>
            <a:r>
              <a:rPr lang="it-IT" sz="2400" b="1" dirty="0"/>
              <a:t> </a:t>
            </a:r>
            <a:r>
              <a:rPr lang="it-IT" sz="2400" b="1" dirty="0" err="1"/>
              <a:t>by</a:t>
            </a:r>
            <a:r>
              <a:rPr lang="it-IT" sz="2400" b="1" dirty="0"/>
              <a:t> </a:t>
            </a:r>
            <a:r>
              <a:rPr lang="it-IT" sz="2400" b="1" dirty="0" err="1"/>
              <a:t>an</a:t>
            </a:r>
            <a:r>
              <a:rPr lang="it-IT" sz="2400" b="1" dirty="0"/>
              <a:t> </a:t>
            </a:r>
            <a:r>
              <a:rPr lang="it-IT" sz="2400" b="1" dirty="0" err="1"/>
              <a:t>outer</a:t>
            </a:r>
            <a:r>
              <a:rPr lang="it-IT" sz="2400" b="1" dirty="0"/>
              <a:t> membrane (gram-negative </a:t>
            </a:r>
            <a:r>
              <a:rPr lang="it-IT" sz="2400" b="1" dirty="0" err="1"/>
              <a:t>bacteria</a:t>
            </a:r>
            <a:r>
              <a:rPr lang="it-IT" sz="2400" b="1" dirty="0"/>
              <a:t>)</a:t>
            </a:r>
            <a:r>
              <a:rPr lang="it-IT" sz="2400" dirty="0"/>
              <a:t>.</a:t>
            </a:r>
          </a:p>
          <a:p>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0D1ABB-8AAB-1D4B-9A8A-F989B076D5DD}"/>
              </a:ext>
            </a:extLst>
          </p:cNvPr>
          <p:cNvPicPr>
            <a:picLocks noChangeAspect="1"/>
          </p:cNvPicPr>
          <p:nvPr/>
        </p:nvPicPr>
        <p:blipFill>
          <a:blip r:embed="rId2"/>
          <a:stretch>
            <a:fillRect/>
          </a:stretch>
        </p:blipFill>
        <p:spPr>
          <a:xfrm>
            <a:off x="1466850" y="1104900"/>
            <a:ext cx="6210300" cy="4648200"/>
          </a:xfrm>
          <a:prstGeom prst="rect">
            <a:avLst/>
          </a:prstGeom>
        </p:spPr>
      </p:pic>
      <p:pic>
        <p:nvPicPr>
          <p:cNvPr id="6" name="Immagine 5">
            <a:extLst>
              <a:ext uri="{FF2B5EF4-FFF2-40B4-BE49-F238E27FC236}">
                <a16:creationId xmlns:a16="http://schemas.microsoft.com/office/drawing/2014/main" id="{7E1C51A6-15CF-3E48-8FCB-AF748990B8CC}"/>
              </a:ext>
            </a:extLst>
          </p:cNvPr>
          <p:cNvPicPr>
            <a:picLocks noChangeAspect="1"/>
          </p:cNvPicPr>
          <p:nvPr/>
        </p:nvPicPr>
        <p:blipFill>
          <a:blip r:embed="rId3"/>
          <a:stretch>
            <a:fillRect/>
          </a:stretch>
        </p:blipFill>
        <p:spPr>
          <a:xfrm>
            <a:off x="918103" y="1307681"/>
            <a:ext cx="7307793" cy="3732151"/>
          </a:xfrm>
          <a:prstGeom prst="rect">
            <a:avLst/>
          </a:prstGeom>
        </p:spPr>
      </p:pic>
    </p:spTree>
    <p:extLst>
      <p:ext uri="{BB962C8B-B14F-4D97-AF65-F5344CB8AC3E}">
        <p14:creationId xmlns:p14="http://schemas.microsoft.com/office/powerpoint/2010/main" val="22794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D43464B-E004-B74E-81A5-E96C16CD8941}"/>
              </a:ext>
            </a:extLst>
          </p:cNvPr>
          <p:cNvSpPr/>
          <p:nvPr/>
        </p:nvSpPr>
        <p:spPr>
          <a:xfrm>
            <a:off x="704841" y="1218624"/>
            <a:ext cx="8163099" cy="3416320"/>
          </a:xfrm>
          <a:prstGeom prst="rect">
            <a:avLst/>
          </a:prstGeom>
        </p:spPr>
        <p:txBody>
          <a:bodyPr wrap="square">
            <a:spAutoFit/>
          </a:bodyPr>
          <a:lstStyle/>
          <a:p>
            <a:r>
              <a:rPr lang="it-IT" sz="2400" b="1" dirty="0" err="1"/>
              <a:t>Bacteria</a:t>
            </a:r>
            <a:r>
              <a:rPr lang="it-IT" sz="2400" b="1" dirty="0"/>
              <a:t> are </a:t>
            </a:r>
            <a:r>
              <a:rPr lang="it-IT" sz="2400" b="1" dirty="0" err="1"/>
              <a:t>classified</a:t>
            </a:r>
            <a:r>
              <a:rPr lang="it-IT" sz="2400" b="1" dirty="0"/>
              <a:t> by </a:t>
            </a:r>
            <a:r>
              <a:rPr lang="it-IT" sz="2400" b="1" dirty="0" err="1"/>
              <a:t>Gram</a:t>
            </a:r>
            <a:r>
              <a:rPr lang="it-IT" sz="2400" b="1" dirty="0"/>
              <a:t> </a:t>
            </a:r>
            <a:r>
              <a:rPr lang="it-IT" sz="2400" b="1" dirty="0" err="1"/>
              <a:t>staining</a:t>
            </a:r>
            <a:r>
              <a:rPr lang="it-IT" sz="2400" b="1" dirty="0"/>
              <a:t> (positive or negative), </a:t>
            </a:r>
            <a:r>
              <a:rPr lang="it-IT" sz="2400" b="1" dirty="0" err="1"/>
              <a:t>shape</a:t>
            </a:r>
            <a:r>
              <a:rPr lang="it-IT" sz="2400" b="1" dirty="0"/>
              <a:t> (</a:t>
            </a:r>
            <a:r>
              <a:rPr lang="it-IT" sz="2400" b="1" dirty="0" err="1"/>
              <a:t>spherical</a:t>
            </a:r>
            <a:r>
              <a:rPr lang="it-IT" sz="2400" b="1" dirty="0"/>
              <a:t>, </a:t>
            </a:r>
            <a:r>
              <a:rPr lang="it-IT" sz="2400" b="1" dirty="0" err="1"/>
              <a:t>called</a:t>
            </a:r>
            <a:r>
              <a:rPr lang="it-IT" sz="2400" b="1" dirty="0"/>
              <a:t> cocci, or </a:t>
            </a:r>
            <a:r>
              <a:rPr lang="it-IT" sz="2400" b="1" dirty="0" err="1"/>
              <a:t>rod-shaped</a:t>
            </a:r>
            <a:r>
              <a:rPr lang="it-IT" sz="2400" b="1" dirty="0"/>
              <a:t>, </a:t>
            </a:r>
            <a:r>
              <a:rPr lang="it-IT" sz="2400" b="1" dirty="0" err="1"/>
              <a:t>called</a:t>
            </a:r>
            <a:r>
              <a:rPr lang="it-IT" sz="2400" b="1" dirty="0"/>
              <a:t> bacilli) , and </a:t>
            </a:r>
            <a:r>
              <a:rPr lang="it-IT" sz="2400" b="1" dirty="0" err="1"/>
              <a:t>their</a:t>
            </a:r>
            <a:r>
              <a:rPr lang="it-IT" sz="2400" b="1" dirty="0"/>
              <a:t> </a:t>
            </a:r>
            <a:r>
              <a:rPr lang="it-IT" sz="2400" b="1" dirty="0" err="1"/>
              <a:t>requirement</a:t>
            </a:r>
            <a:r>
              <a:rPr lang="it-IT" sz="2400" b="1" dirty="0"/>
              <a:t> for </a:t>
            </a:r>
            <a:r>
              <a:rPr lang="it-IT" sz="2400" b="1" dirty="0" err="1"/>
              <a:t>oxygen</a:t>
            </a:r>
            <a:r>
              <a:rPr lang="it-IT" sz="2400" b="1" dirty="0"/>
              <a:t> (</a:t>
            </a:r>
            <a:r>
              <a:rPr lang="it-IT" sz="2400" b="1" dirty="0" err="1"/>
              <a:t>aerobic</a:t>
            </a:r>
            <a:r>
              <a:rPr lang="it-IT" sz="2400" b="1" dirty="0"/>
              <a:t> or </a:t>
            </a:r>
            <a:r>
              <a:rPr lang="it-IT" sz="2400" b="1" dirty="0" err="1"/>
              <a:t>anaerobic</a:t>
            </a:r>
            <a:r>
              <a:rPr lang="it-IT" sz="2400" b="1" dirty="0"/>
              <a:t>). </a:t>
            </a:r>
            <a:r>
              <a:rPr lang="it-IT" sz="2400" dirty="0" err="1"/>
              <a:t>Motile</a:t>
            </a:r>
            <a:r>
              <a:rPr lang="it-IT" sz="2400" dirty="0"/>
              <a:t> </a:t>
            </a:r>
            <a:r>
              <a:rPr lang="it-IT" sz="2400" dirty="0" err="1"/>
              <a:t>bacteria</a:t>
            </a:r>
            <a:r>
              <a:rPr lang="it-IT" sz="2400" dirty="0"/>
              <a:t> </a:t>
            </a:r>
            <a:r>
              <a:rPr lang="it-IT" sz="2400" dirty="0" err="1"/>
              <a:t>have</a:t>
            </a:r>
            <a:r>
              <a:rPr lang="it-IT" sz="2400" dirty="0"/>
              <a:t> flagella, long </a:t>
            </a:r>
            <a:r>
              <a:rPr lang="it-IT" sz="2400" dirty="0" err="1"/>
              <a:t>helical</a:t>
            </a:r>
            <a:r>
              <a:rPr lang="it-IT" sz="2400" dirty="0"/>
              <a:t> </a:t>
            </a:r>
            <a:r>
              <a:rPr lang="it-IT" sz="2400" dirty="0" err="1"/>
              <a:t>filaments</a:t>
            </a:r>
            <a:r>
              <a:rPr lang="it-IT" sz="2400" dirty="0"/>
              <a:t> </a:t>
            </a:r>
            <a:r>
              <a:rPr lang="it-IT" sz="2400" dirty="0" err="1"/>
              <a:t>extending</a:t>
            </a:r>
            <a:r>
              <a:rPr lang="it-IT" sz="2400" dirty="0"/>
              <a:t> from the </a:t>
            </a:r>
            <a:r>
              <a:rPr lang="it-IT" sz="2400" dirty="0" err="1"/>
              <a:t>cell</a:t>
            </a:r>
            <a:r>
              <a:rPr lang="it-IT" sz="2400" dirty="0"/>
              <a:t> </a:t>
            </a:r>
            <a:r>
              <a:rPr lang="it-IT" sz="2400" dirty="0" err="1"/>
              <a:t>surface</a:t>
            </a:r>
            <a:r>
              <a:rPr lang="it-IT" sz="2400" dirty="0"/>
              <a:t> </a:t>
            </a:r>
            <a:r>
              <a:rPr lang="it-IT" sz="2400" dirty="0" err="1"/>
              <a:t>that</a:t>
            </a:r>
            <a:r>
              <a:rPr lang="it-IT" sz="2400" dirty="0"/>
              <a:t> rotate and </a:t>
            </a:r>
            <a:r>
              <a:rPr lang="it-IT" sz="2400" dirty="0" err="1"/>
              <a:t>move</a:t>
            </a:r>
            <a:r>
              <a:rPr lang="it-IT" sz="2400" dirty="0"/>
              <a:t> the </a:t>
            </a:r>
            <a:r>
              <a:rPr lang="it-IT" sz="2400" dirty="0" err="1"/>
              <a:t>bacteria</a:t>
            </a:r>
            <a:r>
              <a:rPr lang="it-IT" sz="2400" dirty="0"/>
              <a:t>. Some </a:t>
            </a:r>
            <a:r>
              <a:rPr lang="it-IT" sz="2400" dirty="0" err="1"/>
              <a:t>bacteria</a:t>
            </a:r>
            <a:r>
              <a:rPr lang="it-IT" sz="2400" dirty="0"/>
              <a:t> </a:t>
            </a:r>
            <a:r>
              <a:rPr lang="it-IT" sz="2400" dirty="0" err="1"/>
              <a:t>possess</a:t>
            </a:r>
            <a:r>
              <a:rPr lang="it-IT" sz="2400" dirty="0"/>
              <a:t> pili, </a:t>
            </a:r>
            <a:r>
              <a:rPr lang="it-IT" sz="2400" dirty="0" err="1"/>
              <a:t>another</a:t>
            </a:r>
            <a:r>
              <a:rPr lang="it-IT" sz="2400" dirty="0"/>
              <a:t> </a:t>
            </a:r>
            <a:r>
              <a:rPr lang="it-IT" sz="2400" dirty="0" err="1"/>
              <a:t>kind</a:t>
            </a:r>
            <a:r>
              <a:rPr lang="it-IT" sz="2400" dirty="0"/>
              <a:t> of </a:t>
            </a:r>
            <a:r>
              <a:rPr lang="it-IT" sz="2400" dirty="0" err="1"/>
              <a:t>surface</a:t>
            </a:r>
            <a:r>
              <a:rPr lang="it-IT" sz="2400" dirty="0"/>
              <a:t> </a:t>
            </a:r>
            <a:r>
              <a:rPr lang="it-IT" sz="2400" dirty="0" err="1"/>
              <a:t>projection</a:t>
            </a:r>
            <a:r>
              <a:rPr lang="it-IT" sz="2400" dirty="0"/>
              <a:t> </a:t>
            </a:r>
            <a:r>
              <a:rPr lang="it-IT" sz="2400" dirty="0" err="1"/>
              <a:t>that</a:t>
            </a:r>
            <a:r>
              <a:rPr lang="it-IT" sz="2400" dirty="0"/>
              <a:t> can </a:t>
            </a:r>
            <a:r>
              <a:rPr lang="it-IT" sz="2400" dirty="0" err="1"/>
              <a:t>attach</a:t>
            </a:r>
            <a:r>
              <a:rPr lang="it-IT" sz="2400" dirty="0"/>
              <a:t> </a:t>
            </a:r>
            <a:r>
              <a:rPr lang="it-IT" sz="2400" dirty="0" err="1"/>
              <a:t>bacteria</a:t>
            </a:r>
            <a:r>
              <a:rPr lang="it-IT" sz="2400" dirty="0"/>
              <a:t> to </a:t>
            </a:r>
            <a:r>
              <a:rPr lang="it-IT" sz="2400" dirty="0" err="1"/>
              <a:t>host</a:t>
            </a:r>
            <a:r>
              <a:rPr lang="it-IT" sz="2400" dirty="0"/>
              <a:t> </a:t>
            </a:r>
            <a:r>
              <a:rPr lang="it-IT" sz="2400" dirty="0" err="1"/>
              <a:t>cells</a:t>
            </a:r>
            <a:r>
              <a:rPr lang="it-IT" sz="2400" dirty="0"/>
              <a:t> or </a:t>
            </a:r>
            <a:r>
              <a:rPr lang="it-IT" sz="2400" dirty="0" err="1"/>
              <a:t>extracellular</a:t>
            </a:r>
            <a:r>
              <a:rPr lang="it-IT" sz="2400" dirty="0"/>
              <a:t> </a:t>
            </a:r>
            <a:r>
              <a:rPr lang="it-IT" sz="2400" dirty="0" err="1"/>
              <a:t>matrix</a:t>
            </a:r>
            <a:r>
              <a:rPr lang="it-IT" sz="2400" dirty="0"/>
              <a:t>. </a:t>
            </a:r>
            <a:r>
              <a:rPr lang="it-IT" sz="2400" dirty="0" err="1"/>
              <a:t>Bacteria</a:t>
            </a:r>
            <a:r>
              <a:rPr lang="it-IT" sz="2400" dirty="0"/>
              <a:t> </a:t>
            </a:r>
            <a:r>
              <a:rPr lang="it-IT" sz="2400" dirty="0" err="1"/>
              <a:t>synthesize</a:t>
            </a:r>
            <a:r>
              <a:rPr lang="it-IT" sz="2400" dirty="0"/>
              <a:t> </a:t>
            </a:r>
            <a:r>
              <a:rPr lang="it-IT" sz="2400" dirty="0" err="1"/>
              <a:t>their</a:t>
            </a:r>
            <a:r>
              <a:rPr lang="it-IT" sz="2400" dirty="0"/>
              <a:t> </a:t>
            </a:r>
            <a:r>
              <a:rPr lang="it-IT" sz="2400" dirty="0" err="1"/>
              <a:t>own</a:t>
            </a:r>
            <a:r>
              <a:rPr lang="it-IT" sz="2400" dirty="0"/>
              <a:t> DNA, RNA, and </a:t>
            </a:r>
            <a:r>
              <a:rPr lang="it-IT" sz="2400" dirty="0" err="1"/>
              <a:t>proteins</a:t>
            </a:r>
            <a:r>
              <a:rPr lang="it-IT" sz="2400" dirty="0"/>
              <a:t>, </a:t>
            </a:r>
            <a:r>
              <a:rPr lang="it-IT" sz="2400" dirty="0" err="1"/>
              <a:t>but</a:t>
            </a:r>
            <a:r>
              <a:rPr lang="it-IT" sz="2400" dirty="0"/>
              <a:t> </a:t>
            </a:r>
            <a:r>
              <a:rPr lang="it-IT" sz="2400" dirty="0" err="1"/>
              <a:t>they</a:t>
            </a:r>
            <a:r>
              <a:rPr lang="it-IT" sz="2400" dirty="0"/>
              <a:t> </a:t>
            </a:r>
            <a:r>
              <a:rPr lang="it-IT" sz="2400" dirty="0" err="1"/>
              <a:t>depend</a:t>
            </a:r>
            <a:r>
              <a:rPr lang="it-IT" sz="2400" dirty="0"/>
              <a:t> on the </a:t>
            </a:r>
            <a:r>
              <a:rPr lang="it-IT" sz="2400" dirty="0" err="1"/>
              <a:t>host</a:t>
            </a:r>
            <a:r>
              <a:rPr lang="it-IT" sz="2400" dirty="0"/>
              <a:t> for </a:t>
            </a:r>
            <a:r>
              <a:rPr lang="it-IT" sz="2400" dirty="0" err="1"/>
              <a:t>favorable</a:t>
            </a:r>
            <a:r>
              <a:rPr lang="it-IT" sz="2400" dirty="0"/>
              <a:t> </a:t>
            </a:r>
            <a:r>
              <a:rPr lang="it-IT" sz="2400" dirty="0" err="1"/>
              <a:t>growth</a:t>
            </a:r>
            <a:r>
              <a:rPr lang="it-IT" sz="2400" dirty="0"/>
              <a:t> </a:t>
            </a:r>
            <a:r>
              <a:rPr lang="it-IT" sz="2400" dirty="0" err="1"/>
              <a:t>conditions</a:t>
            </a:r>
            <a:r>
              <a:rPr lang="it-IT" sz="2400" dirty="0"/>
              <a:t>. </a:t>
            </a:r>
          </a:p>
        </p:txBody>
      </p:sp>
    </p:spTree>
    <p:extLst>
      <p:ext uri="{BB962C8B-B14F-4D97-AF65-F5344CB8AC3E}">
        <p14:creationId xmlns:p14="http://schemas.microsoft.com/office/powerpoint/2010/main" val="133947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49BA6CA-41BE-4F46-952C-5469756556A8}"/>
              </a:ext>
            </a:extLst>
          </p:cNvPr>
          <p:cNvSpPr/>
          <p:nvPr/>
        </p:nvSpPr>
        <p:spPr>
          <a:xfrm>
            <a:off x="435934" y="903515"/>
            <a:ext cx="3157871" cy="4893647"/>
          </a:xfrm>
          <a:prstGeom prst="rect">
            <a:avLst/>
          </a:prstGeom>
        </p:spPr>
        <p:txBody>
          <a:bodyPr wrap="square">
            <a:spAutoFit/>
          </a:bodyPr>
          <a:lstStyle/>
          <a:p>
            <a:r>
              <a:rPr lang="it-IT" sz="2400" dirty="0" err="1"/>
              <a:t>Many</a:t>
            </a:r>
            <a:r>
              <a:rPr lang="it-IT" sz="2400" dirty="0"/>
              <a:t> </a:t>
            </a:r>
            <a:r>
              <a:rPr lang="it-IT" sz="2400" dirty="0" err="1"/>
              <a:t>bacteria</a:t>
            </a:r>
            <a:r>
              <a:rPr lang="it-IT" sz="2400" dirty="0"/>
              <a:t> </a:t>
            </a:r>
            <a:r>
              <a:rPr lang="it-IT" sz="2400" dirty="0" err="1"/>
              <a:t>remain</a:t>
            </a:r>
            <a:r>
              <a:rPr lang="it-IT" sz="2400" dirty="0"/>
              <a:t> </a:t>
            </a:r>
            <a:r>
              <a:rPr lang="it-IT" sz="2400" dirty="0" err="1"/>
              <a:t>extracellular</a:t>
            </a:r>
            <a:r>
              <a:rPr lang="it-IT" sz="2400" dirty="0"/>
              <a:t> </a:t>
            </a:r>
            <a:r>
              <a:rPr lang="it-IT" sz="2400" dirty="0" err="1"/>
              <a:t>when</a:t>
            </a:r>
            <a:r>
              <a:rPr lang="it-IT" sz="2400" dirty="0"/>
              <a:t> </a:t>
            </a:r>
            <a:r>
              <a:rPr lang="it-IT" sz="2400" dirty="0" err="1"/>
              <a:t>they</a:t>
            </a:r>
            <a:r>
              <a:rPr lang="it-IT" sz="2400" dirty="0"/>
              <a:t> </a:t>
            </a:r>
            <a:r>
              <a:rPr lang="it-IT" sz="2400" dirty="0" err="1"/>
              <a:t>grow</a:t>
            </a:r>
            <a:r>
              <a:rPr lang="it-IT" sz="2400" dirty="0"/>
              <a:t> in the </a:t>
            </a:r>
            <a:r>
              <a:rPr lang="it-IT" sz="2400" dirty="0" err="1"/>
              <a:t>host</a:t>
            </a:r>
            <a:r>
              <a:rPr lang="it-IT" sz="2400" dirty="0"/>
              <a:t>, </a:t>
            </a:r>
            <a:r>
              <a:rPr lang="it-IT" sz="2400" dirty="0" err="1"/>
              <a:t>while</a:t>
            </a:r>
            <a:r>
              <a:rPr lang="it-IT" sz="2400" dirty="0"/>
              <a:t> </a:t>
            </a:r>
            <a:r>
              <a:rPr lang="it-IT" sz="2400" dirty="0" err="1"/>
              <a:t>others</a:t>
            </a:r>
            <a:r>
              <a:rPr lang="it-IT" sz="2400" dirty="0"/>
              <a:t> can </a:t>
            </a:r>
            <a:r>
              <a:rPr lang="it-IT" sz="2400" dirty="0" err="1"/>
              <a:t>survive</a:t>
            </a:r>
            <a:r>
              <a:rPr lang="it-IT" sz="2400" dirty="0"/>
              <a:t> and replicate </a:t>
            </a:r>
            <a:r>
              <a:rPr lang="it-IT" sz="2400" dirty="0" err="1"/>
              <a:t>both</a:t>
            </a:r>
            <a:r>
              <a:rPr lang="it-IT" sz="2400" dirty="0"/>
              <a:t> </a:t>
            </a:r>
            <a:r>
              <a:rPr lang="it-IT" sz="2400" dirty="0" err="1"/>
              <a:t>outside</a:t>
            </a:r>
            <a:r>
              <a:rPr lang="it-IT" sz="2400" dirty="0"/>
              <a:t> and inside of </a:t>
            </a:r>
            <a:r>
              <a:rPr lang="it-IT" sz="2400" dirty="0" err="1"/>
              <a:t>host</a:t>
            </a:r>
            <a:r>
              <a:rPr lang="it-IT" sz="2400" dirty="0"/>
              <a:t> </a:t>
            </a:r>
            <a:r>
              <a:rPr lang="it-IT" sz="2400" dirty="0" err="1"/>
              <a:t>cells</a:t>
            </a:r>
            <a:r>
              <a:rPr lang="it-IT" sz="2400" dirty="0"/>
              <a:t> (</a:t>
            </a:r>
            <a:r>
              <a:rPr lang="it-IT" sz="2400" dirty="0" err="1"/>
              <a:t>facultative</a:t>
            </a:r>
            <a:r>
              <a:rPr lang="it-IT" sz="2400" dirty="0"/>
              <a:t> </a:t>
            </a:r>
            <a:r>
              <a:rPr lang="it-IT" sz="2400" dirty="0" err="1"/>
              <a:t>intracellular</a:t>
            </a:r>
            <a:r>
              <a:rPr lang="it-IT" sz="2400" dirty="0"/>
              <a:t> </a:t>
            </a:r>
            <a:r>
              <a:rPr lang="it-IT" sz="2400" dirty="0" err="1"/>
              <a:t>bacteria</a:t>
            </a:r>
            <a:r>
              <a:rPr lang="it-IT" sz="2400" dirty="0"/>
              <a:t> </a:t>
            </a:r>
            <a:r>
              <a:rPr lang="it-IT" sz="2400" dirty="0" err="1"/>
              <a:t>such</a:t>
            </a:r>
            <a:r>
              <a:rPr lang="it-IT" sz="2400" dirty="0"/>
              <a:t> </a:t>
            </a:r>
            <a:r>
              <a:rPr lang="it-IT" sz="2400" dirty="0" err="1"/>
              <a:t>as</a:t>
            </a:r>
            <a:r>
              <a:rPr lang="it-IT" sz="2400" dirty="0"/>
              <a:t> </a:t>
            </a:r>
            <a:r>
              <a:rPr lang="it-IT" sz="2400" b="1" dirty="0" err="1"/>
              <a:t>mycobacteria</a:t>
            </a:r>
            <a:r>
              <a:rPr lang="it-IT" sz="2400" dirty="0"/>
              <a:t>), and some </a:t>
            </a:r>
            <a:r>
              <a:rPr lang="it-IT" sz="2400" dirty="0" err="1"/>
              <a:t>grow</a:t>
            </a:r>
            <a:r>
              <a:rPr lang="it-IT" sz="2400" dirty="0"/>
              <a:t> </a:t>
            </a:r>
            <a:r>
              <a:rPr lang="it-IT" sz="2400" dirty="0" err="1"/>
              <a:t>only</a:t>
            </a:r>
            <a:r>
              <a:rPr lang="it-IT" sz="2400" dirty="0"/>
              <a:t> inside </a:t>
            </a:r>
            <a:r>
              <a:rPr lang="it-IT" sz="2400" dirty="0" err="1"/>
              <a:t>host</a:t>
            </a:r>
            <a:r>
              <a:rPr lang="it-IT" sz="2400" dirty="0"/>
              <a:t> </a:t>
            </a:r>
            <a:r>
              <a:rPr lang="it-IT" sz="2400" dirty="0" err="1"/>
              <a:t>cells</a:t>
            </a:r>
            <a:r>
              <a:rPr lang="it-IT" sz="2400" dirty="0"/>
              <a:t> (</a:t>
            </a:r>
            <a:r>
              <a:rPr lang="it-IT" sz="2400" dirty="0" err="1"/>
              <a:t>obligate</a:t>
            </a:r>
            <a:r>
              <a:rPr lang="it-IT" sz="2400" dirty="0"/>
              <a:t> </a:t>
            </a:r>
            <a:r>
              <a:rPr lang="it-IT" sz="2400" dirty="0" err="1"/>
              <a:t>intracellular</a:t>
            </a:r>
            <a:r>
              <a:rPr lang="it-IT" sz="2400" dirty="0"/>
              <a:t> </a:t>
            </a:r>
            <a:r>
              <a:rPr lang="it-IT" sz="2400" dirty="0" err="1"/>
              <a:t>bacteria</a:t>
            </a:r>
            <a:r>
              <a:rPr lang="it-IT" sz="2400" dirty="0"/>
              <a:t>, </a:t>
            </a:r>
            <a:r>
              <a:rPr lang="it-IT" sz="2400" dirty="0" err="1"/>
              <a:t>such</a:t>
            </a:r>
            <a:r>
              <a:rPr lang="it-IT" sz="2400" dirty="0"/>
              <a:t> </a:t>
            </a:r>
            <a:r>
              <a:rPr lang="it-IT" sz="2400" dirty="0" err="1"/>
              <a:t>as</a:t>
            </a:r>
            <a:r>
              <a:rPr lang="it-IT" sz="2400" dirty="0"/>
              <a:t> rickettsia).</a:t>
            </a:r>
          </a:p>
        </p:txBody>
      </p:sp>
      <p:pic>
        <p:nvPicPr>
          <p:cNvPr id="6" name="Immagine 5">
            <a:extLst>
              <a:ext uri="{FF2B5EF4-FFF2-40B4-BE49-F238E27FC236}">
                <a16:creationId xmlns:a16="http://schemas.microsoft.com/office/drawing/2014/main" id="{A00DE29C-0B6F-AD43-821B-4AF601053404}"/>
              </a:ext>
            </a:extLst>
          </p:cNvPr>
          <p:cNvPicPr>
            <a:picLocks noChangeAspect="1"/>
          </p:cNvPicPr>
          <p:nvPr/>
        </p:nvPicPr>
        <p:blipFill>
          <a:blip r:embed="rId2"/>
          <a:stretch>
            <a:fillRect/>
          </a:stretch>
        </p:blipFill>
        <p:spPr>
          <a:xfrm>
            <a:off x="3912338" y="1435142"/>
            <a:ext cx="4857786" cy="3625955"/>
          </a:xfrm>
          <a:prstGeom prst="rect">
            <a:avLst/>
          </a:prstGeom>
        </p:spPr>
      </p:pic>
    </p:spTree>
    <p:extLst>
      <p:ext uri="{BB962C8B-B14F-4D97-AF65-F5344CB8AC3E}">
        <p14:creationId xmlns:p14="http://schemas.microsoft.com/office/powerpoint/2010/main" val="55475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3527" y="1142620"/>
            <a:ext cx="8376945" cy="830997"/>
          </a:xfrm>
          <a:prstGeom prst="rect">
            <a:avLst/>
          </a:prstGeom>
        </p:spPr>
        <p:txBody>
          <a:bodyPr wrap="square">
            <a:spAutoFit/>
          </a:bodyPr>
          <a:lstStyle/>
          <a:p>
            <a:r>
              <a:rPr lang="it-IT" sz="2400" dirty="0" err="1"/>
              <a:t>Molecules</a:t>
            </a:r>
            <a:r>
              <a:rPr lang="it-IT" sz="2400" dirty="0"/>
              <a:t> on the </a:t>
            </a:r>
            <a:r>
              <a:rPr lang="it-IT" sz="2400" dirty="0" err="1"/>
              <a:t>surface</a:t>
            </a:r>
            <a:r>
              <a:rPr lang="it-IT" sz="2400" dirty="0"/>
              <a:t> </a:t>
            </a:r>
            <a:r>
              <a:rPr lang="it-IT" sz="2400" dirty="0" err="1"/>
              <a:t>of</a:t>
            </a:r>
            <a:r>
              <a:rPr lang="it-IT" sz="2400" dirty="0"/>
              <a:t> gram-negative and </a:t>
            </a:r>
            <a:r>
              <a:rPr lang="it-IT" sz="2400" dirty="0" err="1"/>
              <a:t>gram-positive</a:t>
            </a:r>
            <a:r>
              <a:rPr lang="it-IT" sz="2400" dirty="0"/>
              <a:t> </a:t>
            </a:r>
            <a:r>
              <a:rPr lang="it-IT" sz="2400" dirty="0" err="1"/>
              <a:t>bacteria</a:t>
            </a:r>
            <a:r>
              <a:rPr lang="it-IT" sz="2400" dirty="0"/>
              <a:t> </a:t>
            </a:r>
            <a:r>
              <a:rPr lang="it-IT" sz="2400" dirty="0" err="1"/>
              <a:t>involved</a:t>
            </a:r>
            <a:r>
              <a:rPr lang="it-IT" sz="2400" dirty="0"/>
              <a:t> in the </a:t>
            </a:r>
            <a:r>
              <a:rPr lang="it-IT" sz="2400" dirty="0" err="1"/>
              <a:t>pathogenesis</a:t>
            </a:r>
            <a:r>
              <a:rPr lang="it-IT" sz="2400" dirty="0"/>
              <a:t> </a:t>
            </a:r>
            <a:r>
              <a:rPr lang="it-IT" sz="2400" dirty="0" err="1"/>
              <a:t>of</a:t>
            </a:r>
            <a:r>
              <a:rPr lang="it-IT" sz="2400" dirty="0"/>
              <a:t> </a:t>
            </a:r>
            <a:r>
              <a:rPr lang="it-IT" sz="2400" dirty="0" err="1"/>
              <a:t>infection</a:t>
            </a:r>
            <a:r>
              <a:rPr lang="it-IT" sz="2400" dirty="0"/>
              <a:t>. </a:t>
            </a:r>
          </a:p>
        </p:txBody>
      </p:sp>
      <p:pic>
        <p:nvPicPr>
          <p:cNvPr id="3" name="Immagine 2" descr="Schermata 2018-10-20 alle 22.23.13.png"/>
          <p:cNvPicPr>
            <a:picLocks noChangeAspect="1"/>
          </p:cNvPicPr>
          <p:nvPr/>
        </p:nvPicPr>
        <p:blipFill>
          <a:blip r:embed="rId2"/>
          <a:stretch>
            <a:fillRect/>
          </a:stretch>
        </p:blipFill>
        <p:spPr>
          <a:xfrm>
            <a:off x="0" y="2703110"/>
            <a:ext cx="9144000" cy="29749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13.46.png"/>
          <p:cNvPicPr>
            <a:picLocks noChangeAspect="1"/>
          </p:cNvPicPr>
          <p:nvPr/>
        </p:nvPicPr>
        <p:blipFill>
          <a:blip r:embed="rId2"/>
          <a:stretch>
            <a:fillRect/>
          </a:stretch>
        </p:blipFill>
        <p:spPr>
          <a:xfrm>
            <a:off x="1549400" y="-1"/>
            <a:ext cx="6146800" cy="68580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14.11.png"/>
          <p:cNvPicPr>
            <a:picLocks noChangeAspect="1"/>
          </p:cNvPicPr>
          <p:nvPr/>
        </p:nvPicPr>
        <p:blipFill>
          <a:blip r:embed="rId2"/>
          <a:stretch>
            <a:fillRect/>
          </a:stretch>
        </p:blipFill>
        <p:spPr>
          <a:xfrm>
            <a:off x="1894669" y="0"/>
            <a:ext cx="4933950" cy="68580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3369" y="442337"/>
            <a:ext cx="8343053" cy="923330"/>
          </a:xfrm>
          <a:prstGeom prst="rect">
            <a:avLst/>
          </a:prstGeom>
        </p:spPr>
        <p:txBody>
          <a:bodyPr wrap="square">
            <a:spAutoFit/>
          </a:bodyPr>
          <a:lstStyle/>
          <a:p>
            <a:r>
              <a:rPr lang="it-IT" dirty="0" err="1"/>
              <a:t>Bacterial</a:t>
            </a:r>
            <a:r>
              <a:rPr lang="it-IT" dirty="0"/>
              <a:t> </a:t>
            </a:r>
            <a:r>
              <a:rPr lang="it-IT" dirty="0" err="1"/>
              <a:t>morphologies</a:t>
            </a:r>
            <a:r>
              <a:rPr lang="it-IT" dirty="0"/>
              <a:t>. The </a:t>
            </a:r>
            <a:r>
              <a:rPr lang="it-IT" dirty="0" err="1"/>
              <a:t>bacteria</a:t>
            </a:r>
            <a:r>
              <a:rPr lang="it-IT" dirty="0"/>
              <a:t> are </a:t>
            </a:r>
            <a:r>
              <a:rPr lang="it-IT" dirty="0" err="1"/>
              <a:t>indicated</a:t>
            </a:r>
            <a:r>
              <a:rPr lang="it-IT" dirty="0"/>
              <a:t> </a:t>
            </a:r>
            <a:r>
              <a:rPr lang="it-IT" dirty="0" err="1"/>
              <a:t>by</a:t>
            </a:r>
            <a:r>
              <a:rPr lang="it-IT" dirty="0"/>
              <a:t> </a:t>
            </a:r>
            <a:r>
              <a:rPr lang="it-IT" dirty="0" err="1"/>
              <a:t>arrows</a:t>
            </a:r>
            <a:r>
              <a:rPr lang="it-IT" dirty="0"/>
              <a:t>. (A) </a:t>
            </a:r>
            <a:r>
              <a:rPr lang="it-IT" dirty="0" err="1"/>
              <a:t>Gram</a:t>
            </a:r>
            <a:r>
              <a:rPr lang="it-IT" dirty="0"/>
              <a:t> </a:t>
            </a:r>
            <a:r>
              <a:rPr lang="it-IT" dirty="0" err="1"/>
              <a:t>stain</a:t>
            </a:r>
            <a:r>
              <a:rPr lang="it-IT" dirty="0"/>
              <a:t> </a:t>
            </a:r>
            <a:r>
              <a:rPr lang="it-IT" dirty="0" err="1"/>
              <a:t>preparation</a:t>
            </a:r>
            <a:r>
              <a:rPr lang="it-IT" dirty="0"/>
              <a:t> </a:t>
            </a:r>
            <a:r>
              <a:rPr lang="it-IT" dirty="0" err="1"/>
              <a:t>of</a:t>
            </a:r>
            <a:r>
              <a:rPr lang="it-IT" dirty="0"/>
              <a:t> </a:t>
            </a:r>
            <a:r>
              <a:rPr lang="it-IT" dirty="0" err="1"/>
              <a:t>sputum</a:t>
            </a:r>
            <a:r>
              <a:rPr lang="it-IT" dirty="0"/>
              <a:t> </a:t>
            </a:r>
            <a:r>
              <a:rPr lang="it-IT" dirty="0" err="1"/>
              <a:t>from</a:t>
            </a:r>
            <a:r>
              <a:rPr lang="it-IT" dirty="0"/>
              <a:t> a </a:t>
            </a:r>
            <a:r>
              <a:rPr lang="it-IT" dirty="0" err="1"/>
              <a:t>patient</a:t>
            </a:r>
            <a:r>
              <a:rPr lang="it-IT" dirty="0"/>
              <a:t> </a:t>
            </a:r>
            <a:r>
              <a:rPr lang="it-IT" dirty="0" err="1"/>
              <a:t>with</a:t>
            </a:r>
            <a:r>
              <a:rPr lang="it-IT" dirty="0"/>
              <a:t> pneumonia. </a:t>
            </a:r>
            <a:r>
              <a:rPr lang="it-IT" dirty="0" err="1"/>
              <a:t>Gram-positive</a:t>
            </a:r>
            <a:r>
              <a:rPr lang="it-IT" dirty="0"/>
              <a:t>, </a:t>
            </a:r>
            <a:r>
              <a:rPr lang="it-IT" dirty="0" err="1"/>
              <a:t>elongated</a:t>
            </a:r>
            <a:r>
              <a:rPr lang="it-IT" dirty="0"/>
              <a:t> cocci in </a:t>
            </a:r>
            <a:r>
              <a:rPr lang="it-IT" dirty="0" err="1"/>
              <a:t>pairs</a:t>
            </a:r>
            <a:r>
              <a:rPr lang="it-IT" dirty="0"/>
              <a:t> and short </a:t>
            </a:r>
            <a:r>
              <a:rPr lang="it-IT" dirty="0" err="1"/>
              <a:t>chains</a:t>
            </a:r>
            <a:r>
              <a:rPr lang="it-IT" dirty="0"/>
              <a:t> (</a:t>
            </a:r>
            <a:r>
              <a:rPr lang="it-IT" dirty="0" err="1"/>
              <a:t>Streptococcus</a:t>
            </a:r>
            <a:r>
              <a:rPr lang="it-IT" dirty="0"/>
              <a:t> </a:t>
            </a:r>
            <a:r>
              <a:rPr lang="it-IT" dirty="0" err="1"/>
              <a:t>pneumoniae</a:t>
            </a:r>
            <a:r>
              <a:rPr lang="it-IT" dirty="0"/>
              <a:t>) and a </a:t>
            </a:r>
            <a:r>
              <a:rPr lang="it-IT" dirty="0" err="1"/>
              <a:t>neutrophil</a:t>
            </a:r>
            <a:r>
              <a:rPr lang="it-IT" dirty="0"/>
              <a:t> are </a:t>
            </a:r>
            <a:r>
              <a:rPr lang="it-IT" dirty="0" err="1"/>
              <a:t>evident</a:t>
            </a:r>
            <a:r>
              <a:rPr lang="it-IT" dirty="0"/>
              <a:t>.</a:t>
            </a:r>
          </a:p>
        </p:txBody>
      </p:sp>
      <p:pic>
        <p:nvPicPr>
          <p:cNvPr id="3" name="Immagine 2" descr="Schermata 2018-10-20 alle 22.24.28.png"/>
          <p:cNvPicPr>
            <a:picLocks noChangeAspect="1"/>
          </p:cNvPicPr>
          <p:nvPr/>
        </p:nvPicPr>
        <p:blipFill>
          <a:blip r:embed="rId2"/>
          <a:stretch>
            <a:fillRect/>
          </a:stretch>
        </p:blipFill>
        <p:spPr>
          <a:xfrm>
            <a:off x="1336983" y="1614300"/>
            <a:ext cx="6470034" cy="47918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58.48.png"/>
          <p:cNvPicPr>
            <a:picLocks noChangeAspect="1"/>
          </p:cNvPicPr>
          <p:nvPr/>
        </p:nvPicPr>
        <p:blipFill>
          <a:blip r:embed="rId2"/>
          <a:stretch>
            <a:fillRect/>
          </a:stretch>
        </p:blipFill>
        <p:spPr>
          <a:xfrm>
            <a:off x="1651000" y="0"/>
            <a:ext cx="584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287" y="470875"/>
            <a:ext cx="8191426" cy="923330"/>
          </a:xfrm>
          <a:prstGeom prst="rect">
            <a:avLst/>
          </a:prstGeom>
        </p:spPr>
        <p:txBody>
          <a:bodyPr wrap="square">
            <a:spAutoFit/>
          </a:bodyPr>
          <a:lstStyle/>
          <a:p>
            <a:r>
              <a:rPr lang="it-IT" dirty="0"/>
              <a:t>(</a:t>
            </a:r>
            <a:r>
              <a:rPr lang="it-IT" dirty="0" err="1"/>
              <a:t>B</a:t>
            </a:r>
            <a:r>
              <a:rPr lang="it-IT" dirty="0"/>
              <a:t>) </a:t>
            </a:r>
            <a:r>
              <a:rPr lang="it-IT" dirty="0" err="1"/>
              <a:t>Gram</a:t>
            </a:r>
            <a:r>
              <a:rPr lang="it-IT" dirty="0"/>
              <a:t> </a:t>
            </a:r>
            <a:r>
              <a:rPr lang="it-IT" dirty="0" err="1"/>
              <a:t>stain</a:t>
            </a:r>
            <a:r>
              <a:rPr lang="it-IT" dirty="0"/>
              <a:t> </a:t>
            </a:r>
            <a:r>
              <a:rPr lang="it-IT" dirty="0" err="1"/>
              <a:t>preparation</a:t>
            </a:r>
            <a:r>
              <a:rPr lang="it-IT" dirty="0"/>
              <a:t> </a:t>
            </a:r>
            <a:r>
              <a:rPr lang="it-IT" dirty="0" err="1"/>
              <a:t>of</a:t>
            </a:r>
            <a:r>
              <a:rPr lang="it-IT" dirty="0"/>
              <a:t> a </a:t>
            </a:r>
            <a:r>
              <a:rPr lang="it-IT" dirty="0" err="1"/>
              <a:t>bronchoalveolar</a:t>
            </a:r>
            <a:r>
              <a:rPr lang="it-IT" dirty="0"/>
              <a:t> </a:t>
            </a:r>
            <a:r>
              <a:rPr lang="it-IT" dirty="0" err="1"/>
              <a:t>lavage</a:t>
            </a:r>
            <a:r>
              <a:rPr lang="it-IT" dirty="0"/>
              <a:t> specimen </a:t>
            </a:r>
            <a:r>
              <a:rPr lang="it-IT" dirty="0" err="1"/>
              <a:t>showing</a:t>
            </a:r>
            <a:r>
              <a:rPr lang="it-IT" dirty="0"/>
              <a:t> gram-negative </a:t>
            </a:r>
            <a:r>
              <a:rPr lang="it-IT" dirty="0" err="1"/>
              <a:t>intracellular</a:t>
            </a:r>
            <a:r>
              <a:rPr lang="it-IT" dirty="0"/>
              <a:t> </a:t>
            </a:r>
            <a:r>
              <a:rPr lang="it-IT" dirty="0" err="1"/>
              <a:t>rods</a:t>
            </a:r>
            <a:r>
              <a:rPr lang="it-IT" dirty="0"/>
              <a:t> </a:t>
            </a:r>
            <a:r>
              <a:rPr lang="it-IT" dirty="0" err="1"/>
              <a:t>typical</a:t>
            </a:r>
            <a:r>
              <a:rPr lang="it-IT" dirty="0"/>
              <a:t> </a:t>
            </a:r>
            <a:r>
              <a:rPr lang="it-IT" dirty="0" err="1"/>
              <a:t>of</a:t>
            </a:r>
            <a:r>
              <a:rPr lang="it-IT" dirty="0"/>
              <a:t> </a:t>
            </a:r>
            <a:r>
              <a:rPr lang="it-IT" dirty="0" err="1"/>
              <a:t>members</a:t>
            </a:r>
            <a:r>
              <a:rPr lang="it-IT" dirty="0"/>
              <a:t> </a:t>
            </a:r>
            <a:r>
              <a:rPr lang="it-IT" dirty="0" err="1"/>
              <a:t>of</a:t>
            </a:r>
            <a:r>
              <a:rPr lang="it-IT" dirty="0"/>
              <a:t> </a:t>
            </a:r>
            <a:r>
              <a:rPr lang="it-IT" dirty="0" err="1"/>
              <a:t>Enterobacteriaceae</a:t>
            </a:r>
            <a:r>
              <a:rPr lang="it-IT" dirty="0"/>
              <a:t> </a:t>
            </a:r>
            <a:r>
              <a:rPr lang="it-IT" dirty="0" err="1"/>
              <a:t>such</a:t>
            </a:r>
            <a:r>
              <a:rPr lang="it-IT" dirty="0"/>
              <a:t> </a:t>
            </a:r>
            <a:r>
              <a:rPr lang="it-IT" dirty="0" err="1"/>
              <a:t>as</a:t>
            </a:r>
            <a:r>
              <a:rPr lang="it-IT" dirty="0"/>
              <a:t> </a:t>
            </a:r>
            <a:r>
              <a:rPr lang="it-IT" dirty="0" err="1"/>
              <a:t>Klebsiella</a:t>
            </a:r>
            <a:r>
              <a:rPr lang="it-IT" dirty="0"/>
              <a:t> </a:t>
            </a:r>
            <a:r>
              <a:rPr lang="it-IT" dirty="0" err="1"/>
              <a:t>pneumoniae</a:t>
            </a:r>
            <a:r>
              <a:rPr lang="it-IT" dirty="0"/>
              <a:t> or </a:t>
            </a:r>
            <a:r>
              <a:rPr lang="it-IT" dirty="0" err="1"/>
              <a:t>Escherichia</a:t>
            </a:r>
            <a:r>
              <a:rPr lang="it-IT" dirty="0"/>
              <a:t> coli. </a:t>
            </a:r>
          </a:p>
        </p:txBody>
      </p:sp>
      <p:pic>
        <p:nvPicPr>
          <p:cNvPr id="3" name="Immagine 2" descr="Schermata 2018-10-20 alle 22.25.41.png"/>
          <p:cNvPicPr>
            <a:picLocks noChangeAspect="1"/>
          </p:cNvPicPr>
          <p:nvPr/>
        </p:nvPicPr>
        <p:blipFill>
          <a:blip r:embed="rId2"/>
          <a:stretch>
            <a:fillRect/>
          </a:stretch>
        </p:blipFill>
        <p:spPr>
          <a:xfrm>
            <a:off x="1316694" y="1565431"/>
            <a:ext cx="6510611" cy="49136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6287" y="356723"/>
            <a:ext cx="8191426" cy="923330"/>
          </a:xfrm>
          <a:prstGeom prst="rect">
            <a:avLst/>
          </a:prstGeom>
        </p:spPr>
        <p:txBody>
          <a:bodyPr wrap="square">
            <a:spAutoFit/>
          </a:bodyPr>
          <a:lstStyle/>
          <a:p>
            <a:r>
              <a:rPr lang="it-IT" dirty="0"/>
              <a:t>(</a:t>
            </a:r>
            <a:r>
              <a:rPr lang="it-IT" dirty="0" err="1"/>
              <a:t>C</a:t>
            </a:r>
            <a:r>
              <a:rPr lang="it-IT" dirty="0"/>
              <a:t>) Silver </a:t>
            </a:r>
            <a:r>
              <a:rPr lang="it-IT" dirty="0" err="1"/>
              <a:t>stain</a:t>
            </a:r>
            <a:r>
              <a:rPr lang="it-IT" dirty="0"/>
              <a:t> </a:t>
            </a:r>
            <a:r>
              <a:rPr lang="it-IT" dirty="0" err="1"/>
              <a:t>preparation</a:t>
            </a:r>
            <a:r>
              <a:rPr lang="it-IT" dirty="0"/>
              <a:t> </a:t>
            </a:r>
            <a:r>
              <a:rPr lang="it-IT" dirty="0" err="1"/>
              <a:t>of</a:t>
            </a:r>
            <a:r>
              <a:rPr lang="it-IT" dirty="0"/>
              <a:t> </a:t>
            </a:r>
            <a:r>
              <a:rPr lang="it-IT" dirty="0" err="1"/>
              <a:t>brain</a:t>
            </a:r>
            <a:r>
              <a:rPr lang="it-IT" dirty="0"/>
              <a:t> </a:t>
            </a:r>
            <a:r>
              <a:rPr lang="it-IT" dirty="0" err="1"/>
              <a:t>tissue</a:t>
            </a:r>
            <a:r>
              <a:rPr lang="it-IT" dirty="0"/>
              <a:t> </a:t>
            </a:r>
            <a:r>
              <a:rPr lang="it-IT" dirty="0" err="1"/>
              <a:t>from</a:t>
            </a:r>
            <a:r>
              <a:rPr lang="it-IT" dirty="0"/>
              <a:t> a </a:t>
            </a:r>
            <a:r>
              <a:rPr lang="it-IT" dirty="0" err="1"/>
              <a:t>patient</a:t>
            </a:r>
            <a:r>
              <a:rPr lang="it-IT" dirty="0"/>
              <a:t> </a:t>
            </a:r>
            <a:r>
              <a:rPr lang="it-IT" dirty="0" err="1"/>
              <a:t>with</a:t>
            </a:r>
            <a:r>
              <a:rPr lang="it-IT" dirty="0"/>
              <a:t> </a:t>
            </a:r>
            <a:r>
              <a:rPr lang="it-IT" dirty="0" err="1"/>
              <a:t>Lyme</a:t>
            </a:r>
            <a:r>
              <a:rPr lang="it-IT" dirty="0"/>
              <a:t> </a:t>
            </a:r>
            <a:r>
              <a:rPr lang="it-IT" dirty="0" err="1"/>
              <a:t>disease</a:t>
            </a:r>
            <a:r>
              <a:rPr lang="it-IT" dirty="0"/>
              <a:t> </a:t>
            </a:r>
            <a:r>
              <a:rPr lang="it-IT" dirty="0" err="1"/>
              <a:t>meningoencephalitis</a:t>
            </a:r>
            <a:r>
              <a:rPr lang="it-IT" dirty="0"/>
              <a:t>. </a:t>
            </a:r>
            <a:r>
              <a:rPr lang="it-IT" dirty="0" err="1"/>
              <a:t>Two</a:t>
            </a:r>
            <a:r>
              <a:rPr lang="it-IT" dirty="0"/>
              <a:t> </a:t>
            </a:r>
            <a:r>
              <a:rPr lang="it-IT" dirty="0" err="1"/>
              <a:t>helical</a:t>
            </a:r>
            <a:r>
              <a:rPr lang="it-IT" dirty="0"/>
              <a:t> </a:t>
            </a:r>
            <a:r>
              <a:rPr lang="it-IT" dirty="0" err="1"/>
              <a:t>spirochetes</a:t>
            </a:r>
            <a:r>
              <a:rPr lang="it-IT" dirty="0"/>
              <a:t> (</a:t>
            </a:r>
            <a:r>
              <a:rPr lang="it-IT" dirty="0" err="1"/>
              <a:t>Borrelia</a:t>
            </a:r>
            <a:r>
              <a:rPr lang="it-IT" dirty="0"/>
              <a:t> </a:t>
            </a:r>
            <a:r>
              <a:rPr lang="it-IT" dirty="0" err="1"/>
              <a:t>burgdorferi</a:t>
            </a:r>
            <a:r>
              <a:rPr lang="it-IT" dirty="0"/>
              <a:t>) are </a:t>
            </a:r>
            <a:r>
              <a:rPr lang="it-IT" dirty="0" err="1"/>
              <a:t>shown</a:t>
            </a:r>
            <a:r>
              <a:rPr lang="it-IT" dirty="0"/>
              <a:t> (</a:t>
            </a:r>
            <a:r>
              <a:rPr lang="it-IT" dirty="0" err="1"/>
              <a:t>arrows</a:t>
            </a:r>
            <a:r>
              <a:rPr lang="it-IT" dirty="0"/>
              <a:t>). </a:t>
            </a:r>
          </a:p>
        </p:txBody>
      </p:sp>
      <p:pic>
        <p:nvPicPr>
          <p:cNvPr id="3" name="Immagine 2" descr="Schermata 2018-10-20 alle 22.40.28.png"/>
          <p:cNvPicPr>
            <a:picLocks noChangeAspect="1"/>
          </p:cNvPicPr>
          <p:nvPr/>
        </p:nvPicPr>
        <p:blipFill>
          <a:blip r:embed="rId2"/>
          <a:stretch>
            <a:fillRect/>
          </a:stretch>
        </p:blipFill>
        <p:spPr>
          <a:xfrm>
            <a:off x="1376379" y="1530922"/>
            <a:ext cx="6391241" cy="48626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47641" y="920621"/>
            <a:ext cx="8048718" cy="501675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000" b="1" dirty="0"/>
              <a:t>Fungi are </a:t>
            </a:r>
            <a:r>
              <a:rPr lang="it-IT" sz="2000" b="1" dirty="0" err="1"/>
              <a:t>eukaryotes</a:t>
            </a:r>
            <a:r>
              <a:rPr lang="it-IT" sz="2000" b="1" dirty="0"/>
              <a:t> </a:t>
            </a:r>
            <a:r>
              <a:rPr lang="it-IT" sz="2000" b="1" dirty="0" err="1"/>
              <a:t>with</a:t>
            </a:r>
            <a:r>
              <a:rPr lang="it-IT" sz="2000" b="1" dirty="0"/>
              <a:t> </a:t>
            </a:r>
            <a:r>
              <a:rPr lang="it-IT" sz="2000" b="1" dirty="0" err="1"/>
              <a:t>thick</a:t>
            </a:r>
            <a:r>
              <a:rPr lang="it-IT" sz="2000" b="1" dirty="0"/>
              <a:t> </a:t>
            </a:r>
            <a:r>
              <a:rPr lang="it-IT" sz="2000" b="1" dirty="0" err="1"/>
              <a:t>cell</a:t>
            </a:r>
            <a:r>
              <a:rPr lang="it-IT" sz="2000" b="1" dirty="0"/>
              <a:t> </a:t>
            </a:r>
            <a:r>
              <a:rPr lang="it-IT" sz="2000" b="1" dirty="0" err="1"/>
              <a:t>walls</a:t>
            </a:r>
            <a:r>
              <a:rPr lang="it-IT" sz="2000" b="1" dirty="0"/>
              <a:t> </a:t>
            </a:r>
            <a:r>
              <a:rPr lang="it-IT" sz="2000" b="1" dirty="0" err="1"/>
              <a:t>composed</a:t>
            </a:r>
            <a:r>
              <a:rPr lang="it-IT" sz="2000" b="1" dirty="0"/>
              <a:t> </a:t>
            </a:r>
            <a:r>
              <a:rPr lang="it-IT" sz="2000" b="1" dirty="0" err="1"/>
              <a:t>of</a:t>
            </a:r>
            <a:r>
              <a:rPr lang="it-IT" sz="2000" b="1" dirty="0"/>
              <a:t> </a:t>
            </a:r>
            <a:r>
              <a:rPr lang="it-IT" sz="2000" b="1" dirty="0" err="1"/>
              <a:t>complex</a:t>
            </a:r>
            <a:r>
              <a:rPr lang="it-IT" sz="2000" b="1" dirty="0"/>
              <a:t> </a:t>
            </a:r>
            <a:r>
              <a:rPr lang="it-IT" sz="2000" b="1" dirty="0" err="1"/>
              <a:t>carbohydrates</a:t>
            </a:r>
            <a:r>
              <a:rPr lang="it-IT" sz="2000" b="1" dirty="0"/>
              <a:t> </a:t>
            </a:r>
            <a:r>
              <a:rPr lang="it-IT" sz="2000" b="1" dirty="0" err="1"/>
              <a:t>such</a:t>
            </a:r>
            <a:r>
              <a:rPr lang="it-IT" sz="2000" b="1" dirty="0"/>
              <a:t> </a:t>
            </a:r>
            <a:r>
              <a:rPr lang="it-IT" sz="2000" b="1" dirty="0" err="1"/>
              <a:t>as</a:t>
            </a:r>
            <a:r>
              <a:rPr lang="it-IT" sz="2000" b="1" dirty="0"/>
              <a:t> </a:t>
            </a:r>
            <a:r>
              <a:rPr lang="it-IT" sz="2000" b="1" dirty="0" err="1"/>
              <a:t>beta-glucans</a:t>
            </a:r>
            <a:r>
              <a:rPr lang="it-IT" sz="2000" b="1" dirty="0"/>
              <a:t>, </a:t>
            </a:r>
            <a:r>
              <a:rPr lang="it-IT" sz="2000" b="1" dirty="0" err="1"/>
              <a:t>chitin</a:t>
            </a:r>
            <a:r>
              <a:rPr lang="it-IT" sz="2000" b="1" dirty="0"/>
              <a:t>, and </a:t>
            </a:r>
            <a:r>
              <a:rPr lang="it-IT" sz="2000" b="1" dirty="0" err="1"/>
              <a:t>mannosylated</a:t>
            </a:r>
            <a:r>
              <a:rPr lang="it-IT" sz="2000" b="1" dirty="0"/>
              <a:t> </a:t>
            </a:r>
            <a:r>
              <a:rPr lang="it-IT" sz="2000" b="1" dirty="0" err="1"/>
              <a:t>glycoproteins</a:t>
            </a:r>
            <a:r>
              <a:rPr lang="it-IT" sz="2000" b="1" dirty="0"/>
              <a:t>.</a:t>
            </a:r>
          </a:p>
          <a:p>
            <a:endParaRPr lang="it-IT" sz="2000" dirty="0"/>
          </a:p>
          <a:p>
            <a:r>
              <a:rPr lang="it-IT" sz="2000" dirty="0"/>
              <a:t> </a:t>
            </a:r>
            <a:r>
              <a:rPr lang="it-IT" sz="2000" dirty="0" err="1"/>
              <a:t>Calcofluor-white</a:t>
            </a:r>
            <a:r>
              <a:rPr lang="it-IT" sz="2000" dirty="0"/>
              <a:t>, a </a:t>
            </a:r>
            <a:r>
              <a:rPr lang="it-IT" sz="2000" dirty="0" err="1"/>
              <a:t>fluorescent</a:t>
            </a:r>
            <a:r>
              <a:rPr lang="it-IT" sz="2000" dirty="0"/>
              <a:t> </a:t>
            </a:r>
            <a:r>
              <a:rPr lang="it-IT" sz="2000" dirty="0" err="1"/>
              <a:t>stain</a:t>
            </a:r>
            <a:r>
              <a:rPr lang="it-IT" sz="2000" dirty="0"/>
              <a:t> </a:t>
            </a:r>
            <a:r>
              <a:rPr lang="it-IT" sz="2000" dirty="0" err="1"/>
              <a:t>that</a:t>
            </a:r>
            <a:r>
              <a:rPr lang="it-IT" sz="2000" dirty="0"/>
              <a:t> </a:t>
            </a:r>
            <a:r>
              <a:rPr lang="it-IT" sz="2000" dirty="0" err="1"/>
              <a:t>binds</a:t>
            </a:r>
            <a:r>
              <a:rPr lang="it-IT" sz="2000" dirty="0"/>
              <a:t> </a:t>
            </a:r>
            <a:r>
              <a:rPr lang="it-IT" sz="2000" dirty="0" err="1"/>
              <a:t>chitin</a:t>
            </a:r>
            <a:r>
              <a:rPr lang="it-IT" sz="2000" dirty="0"/>
              <a:t>, </a:t>
            </a:r>
            <a:r>
              <a:rPr lang="it-IT" sz="2000" dirty="0" err="1"/>
              <a:t>provides</a:t>
            </a:r>
            <a:r>
              <a:rPr lang="it-IT" sz="2000" dirty="0"/>
              <a:t> a </a:t>
            </a:r>
            <a:r>
              <a:rPr lang="it-IT" sz="2000" dirty="0" err="1"/>
              <a:t>useful</a:t>
            </a:r>
            <a:r>
              <a:rPr lang="it-IT" sz="2000" dirty="0"/>
              <a:t> way </a:t>
            </a:r>
            <a:r>
              <a:rPr lang="it-IT" sz="2000" dirty="0" err="1"/>
              <a:t>to</a:t>
            </a:r>
            <a:r>
              <a:rPr lang="it-IT" sz="2000" dirty="0"/>
              <a:t> </a:t>
            </a:r>
            <a:r>
              <a:rPr lang="it-IT" sz="2000" dirty="0" err="1"/>
              <a:t>identify</a:t>
            </a:r>
            <a:r>
              <a:rPr lang="it-IT" sz="2000" dirty="0"/>
              <a:t> fungi in </a:t>
            </a:r>
            <a:r>
              <a:rPr lang="it-IT" sz="2000" dirty="0" err="1"/>
              <a:t>patient</a:t>
            </a:r>
            <a:r>
              <a:rPr lang="it-IT" sz="2000" dirty="0"/>
              <a:t> </a:t>
            </a:r>
            <a:r>
              <a:rPr lang="it-IT" sz="2000" dirty="0" err="1"/>
              <a:t>specimens</a:t>
            </a:r>
            <a:r>
              <a:rPr lang="it-IT" sz="2000" dirty="0"/>
              <a:t>. </a:t>
            </a:r>
            <a:r>
              <a:rPr lang="it-IT" sz="2000" dirty="0" err="1"/>
              <a:t>Assays</a:t>
            </a:r>
            <a:r>
              <a:rPr lang="it-IT" sz="2000" dirty="0"/>
              <a:t> </a:t>
            </a:r>
            <a:r>
              <a:rPr lang="it-IT" sz="2000" dirty="0" err="1"/>
              <a:t>for</a:t>
            </a:r>
            <a:r>
              <a:rPr lang="it-IT" sz="2000" dirty="0"/>
              <a:t> </a:t>
            </a:r>
            <a:r>
              <a:rPr lang="it-IT" sz="2000" dirty="0" err="1"/>
              <a:t>beta-glucans</a:t>
            </a:r>
            <a:r>
              <a:rPr lang="it-IT" sz="2000" dirty="0"/>
              <a:t> in </a:t>
            </a:r>
            <a:r>
              <a:rPr lang="it-IT" sz="2000" dirty="0" err="1"/>
              <a:t>blood</a:t>
            </a:r>
            <a:r>
              <a:rPr lang="it-IT" sz="2000" dirty="0"/>
              <a:t> are </a:t>
            </a:r>
            <a:r>
              <a:rPr lang="it-IT" sz="2000" dirty="0" err="1"/>
              <a:t>used</a:t>
            </a:r>
            <a:r>
              <a:rPr lang="it-IT" sz="2000" dirty="0"/>
              <a:t> </a:t>
            </a:r>
            <a:r>
              <a:rPr lang="it-IT" sz="2000" dirty="0" err="1"/>
              <a:t>to</a:t>
            </a:r>
            <a:r>
              <a:rPr lang="it-IT" sz="2000" dirty="0"/>
              <a:t> </a:t>
            </a:r>
            <a:r>
              <a:rPr lang="it-IT" sz="2000" dirty="0" err="1"/>
              <a:t>diagnose</a:t>
            </a:r>
            <a:r>
              <a:rPr lang="it-IT" sz="2000" dirty="0"/>
              <a:t> </a:t>
            </a:r>
            <a:r>
              <a:rPr lang="it-IT" sz="2000" dirty="0" err="1"/>
              <a:t>disseminated</a:t>
            </a:r>
            <a:r>
              <a:rPr lang="it-IT" sz="2000" dirty="0"/>
              <a:t> </a:t>
            </a:r>
            <a:r>
              <a:rPr lang="it-IT" sz="2000" dirty="0" err="1"/>
              <a:t>fungal</a:t>
            </a:r>
            <a:r>
              <a:rPr lang="it-IT" sz="2000" dirty="0"/>
              <a:t> </a:t>
            </a:r>
            <a:r>
              <a:rPr lang="it-IT" sz="2000" dirty="0" err="1"/>
              <a:t>infections</a:t>
            </a:r>
            <a:r>
              <a:rPr lang="it-IT" sz="2000" dirty="0"/>
              <a:t>. Fungi can </a:t>
            </a:r>
            <a:r>
              <a:rPr lang="it-IT" sz="2000" dirty="0" err="1"/>
              <a:t>grow</a:t>
            </a:r>
            <a:r>
              <a:rPr lang="it-IT" sz="2000" dirty="0"/>
              <a:t> </a:t>
            </a:r>
            <a:r>
              <a:rPr lang="it-IT" sz="2000" dirty="0" err="1"/>
              <a:t>either</a:t>
            </a:r>
            <a:r>
              <a:rPr lang="it-IT" sz="2000" dirty="0"/>
              <a:t> </a:t>
            </a:r>
            <a:r>
              <a:rPr lang="it-IT" sz="2000" dirty="0" err="1"/>
              <a:t>as</a:t>
            </a:r>
            <a:r>
              <a:rPr lang="it-IT" sz="2000" dirty="0"/>
              <a:t> </a:t>
            </a:r>
            <a:r>
              <a:rPr lang="it-IT" sz="2000" dirty="0" err="1"/>
              <a:t>rounded</a:t>
            </a:r>
            <a:r>
              <a:rPr lang="it-IT" sz="2000" dirty="0"/>
              <a:t> </a:t>
            </a:r>
            <a:r>
              <a:rPr lang="it-IT" sz="2000" dirty="0" err="1"/>
              <a:t>yeast</a:t>
            </a:r>
            <a:r>
              <a:rPr lang="it-IT" sz="2000" dirty="0"/>
              <a:t> </a:t>
            </a:r>
            <a:r>
              <a:rPr lang="it-IT" sz="2000" dirty="0" err="1"/>
              <a:t>cells</a:t>
            </a:r>
            <a:r>
              <a:rPr lang="it-IT" sz="2000" dirty="0"/>
              <a:t> or </a:t>
            </a:r>
            <a:r>
              <a:rPr lang="it-IT" sz="2000" dirty="0" err="1"/>
              <a:t>as</a:t>
            </a:r>
            <a:r>
              <a:rPr lang="it-IT" sz="2000" dirty="0"/>
              <a:t> </a:t>
            </a:r>
            <a:r>
              <a:rPr lang="it-IT" sz="2000" dirty="0" err="1"/>
              <a:t>slender</a:t>
            </a:r>
            <a:r>
              <a:rPr lang="it-IT" sz="2000" dirty="0"/>
              <a:t>, </a:t>
            </a:r>
            <a:r>
              <a:rPr lang="it-IT" sz="2000" dirty="0" err="1"/>
              <a:t>filamentous</a:t>
            </a:r>
            <a:r>
              <a:rPr lang="it-IT" sz="2000" dirty="0"/>
              <a:t> </a:t>
            </a:r>
            <a:r>
              <a:rPr lang="it-IT" sz="2000" dirty="0" err="1"/>
              <a:t>hyphae</a:t>
            </a:r>
            <a:r>
              <a:rPr lang="it-IT" sz="2000" dirty="0"/>
              <a:t>. An </a:t>
            </a:r>
            <a:r>
              <a:rPr lang="it-IT" sz="2000" dirty="0" err="1"/>
              <a:t>important</a:t>
            </a:r>
            <a:r>
              <a:rPr lang="it-IT" sz="2000" dirty="0"/>
              <a:t> </a:t>
            </a:r>
            <a:r>
              <a:rPr lang="it-IT" sz="2000" dirty="0" err="1"/>
              <a:t>distinguishing</a:t>
            </a:r>
            <a:r>
              <a:rPr lang="it-IT" sz="2000" dirty="0"/>
              <a:t> </a:t>
            </a:r>
            <a:r>
              <a:rPr lang="it-IT" sz="2000" dirty="0" err="1"/>
              <a:t>characteristic</a:t>
            </a:r>
            <a:r>
              <a:rPr lang="it-IT" sz="2000" dirty="0"/>
              <a:t> </a:t>
            </a:r>
            <a:r>
              <a:rPr lang="it-IT" sz="2000" dirty="0" err="1"/>
              <a:t>is</a:t>
            </a:r>
            <a:r>
              <a:rPr lang="it-IT" sz="2000" dirty="0"/>
              <a:t> </a:t>
            </a:r>
            <a:r>
              <a:rPr lang="it-IT" sz="2000" dirty="0" err="1"/>
              <a:t>whether</a:t>
            </a:r>
            <a:r>
              <a:rPr lang="it-IT" sz="2000" dirty="0"/>
              <a:t> </a:t>
            </a:r>
            <a:r>
              <a:rPr lang="it-IT" sz="2000" dirty="0" err="1"/>
              <a:t>hyphae</a:t>
            </a:r>
            <a:r>
              <a:rPr lang="it-IT" sz="2000" dirty="0"/>
              <a:t> are </a:t>
            </a:r>
            <a:r>
              <a:rPr lang="it-IT" sz="2000" dirty="0" err="1"/>
              <a:t>septate</a:t>
            </a:r>
            <a:r>
              <a:rPr lang="it-IT" sz="2000" dirty="0"/>
              <a:t> (</a:t>
            </a:r>
            <a:r>
              <a:rPr lang="it-IT" sz="2000" dirty="0" err="1"/>
              <a:t>with</a:t>
            </a:r>
            <a:r>
              <a:rPr lang="it-IT" sz="2000" dirty="0"/>
              <a:t> </a:t>
            </a:r>
            <a:r>
              <a:rPr lang="it-IT" sz="2000" dirty="0" err="1"/>
              <a:t>cell</a:t>
            </a:r>
            <a:r>
              <a:rPr lang="it-IT" sz="2000" dirty="0"/>
              <a:t> </a:t>
            </a:r>
            <a:r>
              <a:rPr lang="it-IT" sz="2000" dirty="0" err="1"/>
              <a:t>walls</a:t>
            </a:r>
            <a:r>
              <a:rPr lang="it-IT" sz="2000" dirty="0"/>
              <a:t> </a:t>
            </a:r>
            <a:r>
              <a:rPr lang="it-IT" sz="2000" dirty="0" err="1"/>
              <a:t>separating</a:t>
            </a:r>
            <a:r>
              <a:rPr lang="it-IT" sz="2000" dirty="0"/>
              <a:t> </a:t>
            </a:r>
            <a:r>
              <a:rPr lang="it-IT" sz="2000" dirty="0" err="1"/>
              <a:t>individual</a:t>
            </a:r>
            <a:r>
              <a:rPr lang="it-IT" sz="2000" dirty="0"/>
              <a:t> </a:t>
            </a:r>
            <a:r>
              <a:rPr lang="it-IT" sz="2000" dirty="0" err="1"/>
              <a:t>cells</a:t>
            </a:r>
            <a:r>
              <a:rPr lang="it-IT" sz="2000" dirty="0"/>
              <a:t>) or </a:t>
            </a:r>
            <a:r>
              <a:rPr lang="it-IT" sz="2000" dirty="0" err="1"/>
              <a:t>aseptate</a:t>
            </a:r>
            <a:r>
              <a:rPr lang="it-IT" sz="2000" dirty="0"/>
              <a:t>.</a:t>
            </a:r>
          </a:p>
          <a:p>
            <a:endParaRPr lang="it-IT" sz="2000" dirty="0"/>
          </a:p>
          <a:p>
            <a:r>
              <a:rPr lang="it-IT" sz="2000" dirty="0"/>
              <a:t>Some </a:t>
            </a:r>
            <a:r>
              <a:rPr lang="it-IT" sz="2000" dirty="0" err="1"/>
              <a:t>of</a:t>
            </a:r>
            <a:r>
              <a:rPr lang="it-IT" sz="2000" dirty="0"/>
              <a:t> the </a:t>
            </a:r>
            <a:r>
              <a:rPr lang="it-IT" sz="2000" dirty="0" err="1"/>
              <a:t>most</a:t>
            </a:r>
            <a:r>
              <a:rPr lang="it-IT" sz="2000" dirty="0"/>
              <a:t> </a:t>
            </a:r>
            <a:r>
              <a:rPr lang="it-IT" sz="2000" dirty="0" err="1"/>
              <a:t>important</a:t>
            </a:r>
            <a:r>
              <a:rPr lang="it-IT" sz="2000" dirty="0"/>
              <a:t> </a:t>
            </a:r>
            <a:r>
              <a:rPr lang="it-IT" sz="2000" dirty="0" err="1"/>
              <a:t>pathogenic</a:t>
            </a:r>
            <a:r>
              <a:rPr lang="it-IT" sz="2000" dirty="0"/>
              <a:t> fungi </a:t>
            </a:r>
            <a:r>
              <a:rPr lang="it-IT" sz="2000" dirty="0" err="1"/>
              <a:t>exhibit</a:t>
            </a:r>
            <a:r>
              <a:rPr lang="it-IT" sz="2000" dirty="0"/>
              <a:t> </a:t>
            </a:r>
            <a:r>
              <a:rPr lang="it-IT" sz="2000" dirty="0" err="1"/>
              <a:t>thermal</a:t>
            </a:r>
            <a:r>
              <a:rPr lang="it-IT" sz="2000" dirty="0"/>
              <a:t> </a:t>
            </a:r>
            <a:r>
              <a:rPr lang="it-IT" sz="2000" dirty="0" err="1"/>
              <a:t>dimorphism</a:t>
            </a:r>
            <a:r>
              <a:rPr lang="it-IT" sz="2000" dirty="0"/>
              <a:t>; </a:t>
            </a:r>
            <a:r>
              <a:rPr lang="it-IT" sz="2000" dirty="0" err="1"/>
              <a:t>that</a:t>
            </a:r>
            <a:r>
              <a:rPr lang="it-IT" sz="2000" dirty="0"/>
              <a:t> </a:t>
            </a:r>
            <a:r>
              <a:rPr lang="it-IT" sz="2000" dirty="0" err="1"/>
              <a:t>is</a:t>
            </a:r>
            <a:r>
              <a:rPr lang="it-IT" sz="2000" dirty="0"/>
              <a:t>, </a:t>
            </a:r>
            <a:r>
              <a:rPr lang="it-IT" sz="2000" dirty="0" err="1"/>
              <a:t>they</a:t>
            </a:r>
            <a:r>
              <a:rPr lang="it-IT" sz="2000" dirty="0"/>
              <a:t> </a:t>
            </a:r>
            <a:r>
              <a:rPr lang="it-IT" sz="2000" dirty="0" err="1"/>
              <a:t>grow</a:t>
            </a:r>
            <a:r>
              <a:rPr lang="it-IT" sz="2000" dirty="0"/>
              <a:t> </a:t>
            </a:r>
            <a:r>
              <a:rPr lang="it-IT" sz="2000" dirty="0" err="1"/>
              <a:t>as</a:t>
            </a:r>
            <a:r>
              <a:rPr lang="it-IT" sz="2000" dirty="0"/>
              <a:t> </a:t>
            </a:r>
            <a:r>
              <a:rPr lang="it-IT" sz="2000" dirty="0" err="1"/>
              <a:t>hyphal</a:t>
            </a:r>
            <a:r>
              <a:rPr lang="it-IT" sz="2000" dirty="0"/>
              <a:t> </a:t>
            </a:r>
            <a:r>
              <a:rPr lang="it-IT" sz="2000" dirty="0" err="1"/>
              <a:t>forms</a:t>
            </a:r>
            <a:r>
              <a:rPr lang="it-IT" sz="2000" dirty="0"/>
              <a:t> at </a:t>
            </a:r>
            <a:r>
              <a:rPr lang="it-IT" sz="2000" dirty="0" err="1"/>
              <a:t>room</a:t>
            </a:r>
            <a:r>
              <a:rPr lang="it-IT" sz="2000" dirty="0"/>
              <a:t> temperature </a:t>
            </a:r>
            <a:r>
              <a:rPr lang="it-IT" sz="2000" dirty="0" err="1"/>
              <a:t>but</a:t>
            </a:r>
            <a:r>
              <a:rPr lang="it-IT" sz="2000" dirty="0"/>
              <a:t> </a:t>
            </a:r>
            <a:r>
              <a:rPr lang="it-IT" sz="2000" dirty="0" err="1"/>
              <a:t>as</a:t>
            </a:r>
            <a:r>
              <a:rPr lang="it-IT" sz="2000" dirty="0"/>
              <a:t> </a:t>
            </a:r>
            <a:r>
              <a:rPr lang="it-IT" sz="2000" dirty="0" err="1"/>
              <a:t>yeast</a:t>
            </a:r>
            <a:r>
              <a:rPr lang="it-IT" sz="2000" dirty="0"/>
              <a:t> </a:t>
            </a:r>
            <a:r>
              <a:rPr lang="it-IT" sz="2000" dirty="0" err="1"/>
              <a:t>forms</a:t>
            </a:r>
            <a:r>
              <a:rPr lang="it-IT" sz="2000" dirty="0"/>
              <a:t> at body temperature. Fungi </a:t>
            </a:r>
            <a:r>
              <a:rPr lang="it-IT" sz="2000" dirty="0" err="1"/>
              <a:t>may</a:t>
            </a:r>
            <a:r>
              <a:rPr lang="it-IT" sz="2000" dirty="0"/>
              <a:t> produce </a:t>
            </a:r>
            <a:r>
              <a:rPr lang="it-IT" sz="2000" dirty="0" err="1"/>
              <a:t>sexual</a:t>
            </a:r>
            <a:r>
              <a:rPr lang="it-IT" sz="2000" dirty="0"/>
              <a:t> </a:t>
            </a:r>
            <a:r>
              <a:rPr lang="it-IT" sz="2000" dirty="0" err="1"/>
              <a:t>spores</a:t>
            </a:r>
            <a:r>
              <a:rPr lang="it-IT" sz="2000" dirty="0"/>
              <a:t> or, more </a:t>
            </a:r>
            <a:r>
              <a:rPr lang="it-IT" sz="2000" dirty="0" err="1"/>
              <a:t>commonly</a:t>
            </a:r>
            <a:r>
              <a:rPr lang="it-IT" sz="2000" dirty="0"/>
              <a:t>, </a:t>
            </a:r>
            <a:r>
              <a:rPr lang="it-IT" sz="2000" dirty="0" err="1"/>
              <a:t>asexual</a:t>
            </a:r>
            <a:r>
              <a:rPr lang="it-IT" sz="2000" dirty="0"/>
              <a:t> </a:t>
            </a:r>
            <a:r>
              <a:rPr lang="it-IT" sz="2000" dirty="0" err="1"/>
              <a:t>spores</a:t>
            </a:r>
            <a:r>
              <a:rPr lang="it-IT" sz="2000" dirty="0"/>
              <a:t> </a:t>
            </a:r>
            <a:r>
              <a:rPr lang="it-IT" sz="2000" dirty="0" err="1"/>
              <a:t>called</a:t>
            </a:r>
            <a:r>
              <a:rPr lang="it-IT" sz="2000" dirty="0"/>
              <a:t> </a:t>
            </a:r>
            <a:r>
              <a:rPr lang="it-IT" sz="2000" dirty="0" err="1"/>
              <a:t>conidia</a:t>
            </a:r>
            <a:r>
              <a:rPr lang="it-IT" sz="2000" dirty="0"/>
              <a:t>. The </a:t>
            </a:r>
            <a:r>
              <a:rPr lang="it-IT" sz="2000" dirty="0" err="1"/>
              <a:t>latter</a:t>
            </a:r>
            <a:r>
              <a:rPr lang="it-IT" sz="2000" dirty="0"/>
              <a:t> are </a:t>
            </a:r>
            <a:r>
              <a:rPr lang="it-IT" sz="2000" dirty="0" err="1"/>
              <a:t>produced</a:t>
            </a:r>
            <a:r>
              <a:rPr lang="it-IT" sz="2000" dirty="0"/>
              <a:t> on </a:t>
            </a:r>
            <a:r>
              <a:rPr lang="it-IT" sz="2000" dirty="0" err="1"/>
              <a:t>specialized</a:t>
            </a:r>
            <a:r>
              <a:rPr lang="it-IT" sz="2000" dirty="0"/>
              <a:t> </a:t>
            </a:r>
            <a:r>
              <a:rPr lang="it-IT" sz="2000" dirty="0" err="1"/>
              <a:t>structures</a:t>
            </a:r>
            <a:r>
              <a:rPr lang="it-IT" sz="2000" dirty="0"/>
              <a:t> or </a:t>
            </a:r>
            <a:r>
              <a:rPr lang="it-IT" sz="2000" dirty="0" err="1"/>
              <a:t>fruiting</a:t>
            </a:r>
            <a:r>
              <a:rPr lang="it-IT" sz="2000" dirty="0"/>
              <a:t> </a:t>
            </a:r>
            <a:r>
              <a:rPr lang="it-IT" sz="2000" dirty="0" err="1"/>
              <a:t>bodies</a:t>
            </a:r>
            <a:r>
              <a:rPr lang="it-IT" sz="2000" dirty="0"/>
              <a:t> </a:t>
            </a:r>
            <a:r>
              <a:rPr lang="it-IT" sz="2000" dirty="0" err="1"/>
              <a:t>arising</a:t>
            </a:r>
            <a:r>
              <a:rPr lang="it-IT" sz="2000" dirty="0"/>
              <a:t> </a:t>
            </a:r>
            <a:r>
              <a:rPr lang="it-IT" sz="2000" dirty="0" err="1"/>
              <a:t>along</a:t>
            </a:r>
            <a:r>
              <a:rPr lang="it-IT" sz="2000" dirty="0"/>
              <a:t> the </a:t>
            </a:r>
            <a:r>
              <a:rPr lang="it-IT" sz="2000" dirty="0" err="1"/>
              <a:t>hyphal</a:t>
            </a:r>
            <a:r>
              <a:rPr lang="it-IT" sz="2000" dirty="0"/>
              <a:t> </a:t>
            </a:r>
            <a:r>
              <a:rPr lang="it-IT" sz="2000" dirty="0" err="1"/>
              <a:t>filament</a:t>
            </a:r>
            <a:r>
              <a:rPr lang="it-IT" sz="2000"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18.10.png"/>
          <p:cNvPicPr>
            <a:picLocks noChangeAspect="1"/>
          </p:cNvPicPr>
          <p:nvPr/>
        </p:nvPicPr>
        <p:blipFill>
          <a:blip r:embed="rId2"/>
          <a:stretch>
            <a:fillRect/>
          </a:stretch>
        </p:blipFill>
        <p:spPr>
          <a:xfrm>
            <a:off x="452707" y="1688580"/>
            <a:ext cx="8238585" cy="30487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3527" y="1248707"/>
            <a:ext cx="8376946"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b="1" dirty="0"/>
              <a:t>Fungi are </a:t>
            </a:r>
            <a:r>
              <a:rPr lang="it-IT" b="1" dirty="0" err="1"/>
              <a:t>divided</a:t>
            </a:r>
            <a:r>
              <a:rPr lang="it-IT" b="1" dirty="0"/>
              <a:t> </a:t>
            </a:r>
            <a:r>
              <a:rPr lang="it-IT" b="1" dirty="0" err="1"/>
              <a:t>into</a:t>
            </a:r>
            <a:r>
              <a:rPr lang="it-IT" b="1" dirty="0"/>
              <a:t> </a:t>
            </a:r>
            <a:r>
              <a:rPr lang="it-IT" b="1" dirty="0" err="1"/>
              <a:t>endemic</a:t>
            </a:r>
            <a:r>
              <a:rPr lang="it-IT" b="1" dirty="0"/>
              <a:t> and </a:t>
            </a:r>
            <a:r>
              <a:rPr lang="it-IT" b="1" dirty="0" err="1"/>
              <a:t>opportunistic</a:t>
            </a:r>
            <a:r>
              <a:rPr lang="it-IT" b="1" dirty="0"/>
              <a:t> </a:t>
            </a:r>
            <a:r>
              <a:rPr lang="it-IT" b="1" dirty="0" err="1"/>
              <a:t>species</a:t>
            </a:r>
            <a:r>
              <a:rPr lang="it-IT" b="1" dirty="0"/>
              <a:t>.</a:t>
            </a:r>
          </a:p>
          <a:p>
            <a:endParaRPr lang="it-IT" dirty="0"/>
          </a:p>
          <a:p>
            <a:r>
              <a:rPr lang="it-IT" dirty="0"/>
              <a:t>    </a:t>
            </a:r>
            <a:r>
              <a:rPr lang="it-IT" b="1" dirty="0" err="1"/>
              <a:t>Endemic</a:t>
            </a:r>
            <a:r>
              <a:rPr lang="it-IT" b="1" dirty="0"/>
              <a:t> fungi </a:t>
            </a:r>
            <a:r>
              <a:rPr lang="it-IT" dirty="0"/>
              <a:t>are invasive </a:t>
            </a:r>
            <a:r>
              <a:rPr lang="it-IT" dirty="0" err="1"/>
              <a:t>species</a:t>
            </a:r>
            <a:r>
              <a:rPr lang="it-IT" dirty="0"/>
              <a:t> </a:t>
            </a:r>
            <a:r>
              <a:rPr lang="it-IT" dirty="0" err="1"/>
              <a:t>that</a:t>
            </a:r>
            <a:r>
              <a:rPr lang="it-IT" dirty="0"/>
              <a:t> are </a:t>
            </a:r>
            <a:r>
              <a:rPr lang="it-IT" dirty="0" err="1"/>
              <a:t>usually</a:t>
            </a:r>
            <a:r>
              <a:rPr lang="it-IT" dirty="0"/>
              <a:t> </a:t>
            </a:r>
            <a:r>
              <a:rPr lang="it-IT" dirty="0" err="1"/>
              <a:t>limited</a:t>
            </a:r>
            <a:r>
              <a:rPr lang="it-IT" dirty="0"/>
              <a:t> </a:t>
            </a:r>
            <a:r>
              <a:rPr lang="it-IT" dirty="0" err="1"/>
              <a:t>to</a:t>
            </a:r>
            <a:r>
              <a:rPr lang="it-IT" dirty="0"/>
              <a:t> </a:t>
            </a:r>
            <a:r>
              <a:rPr lang="it-IT" dirty="0" err="1"/>
              <a:t>particular</a:t>
            </a:r>
            <a:r>
              <a:rPr lang="it-IT" dirty="0"/>
              <a:t> </a:t>
            </a:r>
            <a:r>
              <a:rPr lang="it-IT" dirty="0" err="1"/>
              <a:t>geographic</a:t>
            </a:r>
            <a:r>
              <a:rPr lang="it-IT" dirty="0"/>
              <a:t> </a:t>
            </a:r>
            <a:r>
              <a:rPr lang="it-IT" dirty="0" err="1"/>
              <a:t>regions</a:t>
            </a:r>
            <a:r>
              <a:rPr lang="it-IT" dirty="0"/>
              <a:t> (e.g., </a:t>
            </a:r>
            <a:r>
              <a:rPr lang="it-IT" dirty="0" err="1"/>
              <a:t>Coccidioides</a:t>
            </a:r>
            <a:r>
              <a:rPr lang="it-IT" dirty="0"/>
              <a:t> in the </a:t>
            </a:r>
            <a:r>
              <a:rPr lang="it-IT" dirty="0" err="1"/>
              <a:t>southwestern</a:t>
            </a:r>
            <a:r>
              <a:rPr lang="it-IT" dirty="0"/>
              <a:t> </a:t>
            </a:r>
            <a:r>
              <a:rPr lang="it-IT" dirty="0" err="1"/>
              <a:t>United</a:t>
            </a:r>
            <a:r>
              <a:rPr lang="it-IT" dirty="0"/>
              <a:t> </a:t>
            </a:r>
            <a:r>
              <a:rPr lang="it-IT" dirty="0" err="1"/>
              <a:t>States</a:t>
            </a:r>
            <a:r>
              <a:rPr lang="it-IT" dirty="0"/>
              <a:t>, </a:t>
            </a:r>
            <a:r>
              <a:rPr lang="it-IT" dirty="0" err="1"/>
              <a:t>Histoplasma</a:t>
            </a:r>
            <a:r>
              <a:rPr lang="it-IT" dirty="0"/>
              <a:t> in the Ohio River Valley).</a:t>
            </a:r>
          </a:p>
          <a:p>
            <a:r>
              <a:rPr lang="it-IT" dirty="0"/>
              <a:t>    </a:t>
            </a:r>
          </a:p>
          <a:p>
            <a:r>
              <a:rPr lang="it-IT" dirty="0"/>
              <a:t>    </a:t>
            </a:r>
            <a:r>
              <a:rPr lang="it-IT" b="1" dirty="0" err="1"/>
              <a:t>Opportunistic</a:t>
            </a:r>
            <a:r>
              <a:rPr lang="it-IT" b="1" dirty="0"/>
              <a:t> fungi </a:t>
            </a:r>
            <a:r>
              <a:rPr lang="it-IT" dirty="0"/>
              <a:t>(e.g., Candida, </a:t>
            </a:r>
            <a:r>
              <a:rPr lang="it-IT" dirty="0" err="1"/>
              <a:t>Aspergillus</a:t>
            </a:r>
            <a:r>
              <a:rPr lang="it-IT" dirty="0"/>
              <a:t>, </a:t>
            </a:r>
            <a:r>
              <a:rPr lang="it-IT" dirty="0" err="1"/>
              <a:t>Mucor</a:t>
            </a:r>
            <a:r>
              <a:rPr lang="it-IT" dirty="0"/>
              <a:t>, </a:t>
            </a:r>
            <a:r>
              <a:rPr lang="it-IT" dirty="0" err="1"/>
              <a:t>Cryptococcus</a:t>
            </a:r>
            <a:r>
              <a:rPr lang="it-IT" dirty="0"/>
              <a:t>), </a:t>
            </a:r>
            <a:r>
              <a:rPr lang="it-IT" dirty="0" err="1"/>
              <a:t>by</a:t>
            </a:r>
            <a:r>
              <a:rPr lang="it-IT" dirty="0"/>
              <a:t> </a:t>
            </a:r>
            <a:r>
              <a:rPr lang="it-IT" dirty="0" err="1"/>
              <a:t>contrast</a:t>
            </a:r>
            <a:r>
              <a:rPr lang="it-IT" dirty="0"/>
              <a:t>, are </a:t>
            </a:r>
            <a:r>
              <a:rPr lang="it-IT" dirty="0" err="1"/>
              <a:t>ubiquitous</a:t>
            </a:r>
            <a:r>
              <a:rPr lang="it-IT" dirty="0"/>
              <a:t> </a:t>
            </a:r>
            <a:r>
              <a:rPr lang="it-IT" dirty="0" err="1"/>
              <a:t>organisms</a:t>
            </a:r>
            <a:r>
              <a:rPr lang="it-IT" dirty="0"/>
              <a:t> </a:t>
            </a:r>
            <a:r>
              <a:rPr lang="it-IT" dirty="0" err="1"/>
              <a:t>that</a:t>
            </a:r>
            <a:r>
              <a:rPr lang="it-IT" dirty="0"/>
              <a:t> </a:t>
            </a:r>
            <a:r>
              <a:rPr lang="it-IT" dirty="0" err="1"/>
              <a:t>either</a:t>
            </a:r>
            <a:r>
              <a:rPr lang="it-IT" dirty="0"/>
              <a:t> </a:t>
            </a:r>
            <a:r>
              <a:rPr lang="it-IT" dirty="0" err="1"/>
              <a:t>colonize</a:t>
            </a:r>
            <a:r>
              <a:rPr lang="it-IT" dirty="0"/>
              <a:t> </a:t>
            </a:r>
            <a:r>
              <a:rPr lang="it-IT" dirty="0" err="1"/>
              <a:t>individuals</a:t>
            </a:r>
            <a:r>
              <a:rPr lang="it-IT" dirty="0"/>
              <a:t> or are </a:t>
            </a:r>
            <a:r>
              <a:rPr lang="it-IT" dirty="0" err="1"/>
              <a:t>encountered</a:t>
            </a:r>
            <a:r>
              <a:rPr lang="it-IT" dirty="0"/>
              <a:t> </a:t>
            </a:r>
            <a:r>
              <a:rPr lang="it-IT" dirty="0" err="1"/>
              <a:t>from</a:t>
            </a:r>
            <a:r>
              <a:rPr lang="it-IT" dirty="0"/>
              <a:t> </a:t>
            </a:r>
            <a:r>
              <a:rPr lang="it-IT" dirty="0" err="1"/>
              <a:t>environmental</a:t>
            </a:r>
            <a:r>
              <a:rPr lang="it-IT" dirty="0"/>
              <a:t> </a:t>
            </a:r>
            <a:r>
              <a:rPr lang="it-IT" dirty="0" err="1"/>
              <a:t>sources</a:t>
            </a:r>
            <a:r>
              <a:rPr lang="it-IT" dirty="0"/>
              <a:t> </a:t>
            </a:r>
            <a:r>
              <a:rPr lang="it-IT" dirty="0" err="1"/>
              <a:t>but</a:t>
            </a:r>
            <a:r>
              <a:rPr lang="it-IT" dirty="0"/>
              <a:t> do </a:t>
            </a:r>
            <a:r>
              <a:rPr lang="it-IT" dirty="0" err="1"/>
              <a:t>not</a:t>
            </a:r>
            <a:r>
              <a:rPr lang="it-IT" dirty="0"/>
              <a:t> cause severe </a:t>
            </a:r>
            <a:r>
              <a:rPr lang="it-IT" dirty="0" err="1"/>
              <a:t>disease</a:t>
            </a:r>
            <a:r>
              <a:rPr lang="it-IT" dirty="0"/>
              <a:t> in </a:t>
            </a:r>
            <a:r>
              <a:rPr lang="it-IT" dirty="0" err="1"/>
              <a:t>healthy</a:t>
            </a:r>
            <a:r>
              <a:rPr lang="it-IT" dirty="0"/>
              <a:t> </a:t>
            </a:r>
            <a:r>
              <a:rPr lang="it-IT" dirty="0" err="1"/>
              <a:t>individuals</a:t>
            </a:r>
            <a:r>
              <a:rPr lang="it-IT" dirty="0"/>
              <a:t>. In </a:t>
            </a:r>
            <a:r>
              <a:rPr lang="it-IT" dirty="0" err="1"/>
              <a:t>immunodeficient</a:t>
            </a:r>
            <a:r>
              <a:rPr lang="it-IT" dirty="0"/>
              <a:t> </a:t>
            </a:r>
            <a:r>
              <a:rPr lang="it-IT" dirty="0" err="1"/>
              <a:t>individuals</a:t>
            </a:r>
            <a:r>
              <a:rPr lang="it-IT" dirty="0"/>
              <a:t>, </a:t>
            </a:r>
            <a:r>
              <a:rPr lang="it-IT" dirty="0" err="1"/>
              <a:t>opportunistic</a:t>
            </a:r>
            <a:r>
              <a:rPr lang="it-IT" dirty="0"/>
              <a:t> fungi </a:t>
            </a:r>
            <a:r>
              <a:rPr lang="it-IT" dirty="0" err="1"/>
              <a:t>give</a:t>
            </a:r>
            <a:r>
              <a:rPr lang="it-IT" dirty="0"/>
              <a:t> rise </a:t>
            </a:r>
            <a:r>
              <a:rPr lang="it-IT" dirty="0" err="1"/>
              <a:t>to</a:t>
            </a:r>
            <a:r>
              <a:rPr lang="it-IT" dirty="0"/>
              <a:t> </a:t>
            </a:r>
            <a:r>
              <a:rPr lang="it-IT" dirty="0" err="1"/>
              <a:t>life-threatening</a:t>
            </a:r>
            <a:r>
              <a:rPr lang="it-IT" dirty="0"/>
              <a:t> invasive </a:t>
            </a:r>
            <a:r>
              <a:rPr lang="it-IT" dirty="0" err="1"/>
              <a:t>infections</a:t>
            </a:r>
            <a:r>
              <a:rPr lang="it-IT" dirty="0"/>
              <a:t> </a:t>
            </a:r>
            <a:r>
              <a:rPr lang="it-IT" dirty="0" err="1"/>
              <a:t>characterized</a:t>
            </a:r>
            <a:r>
              <a:rPr lang="it-IT" dirty="0"/>
              <a:t> </a:t>
            </a:r>
            <a:r>
              <a:rPr lang="it-IT" dirty="0" err="1"/>
              <a:t>by</a:t>
            </a:r>
            <a:r>
              <a:rPr lang="it-IT" dirty="0"/>
              <a:t> </a:t>
            </a:r>
            <a:r>
              <a:rPr lang="it-IT" dirty="0" err="1"/>
              <a:t>vascular</a:t>
            </a:r>
            <a:r>
              <a:rPr lang="it-IT" dirty="0"/>
              <a:t> </a:t>
            </a:r>
            <a:r>
              <a:rPr lang="it-IT" dirty="0" err="1"/>
              <a:t>occlusion</a:t>
            </a:r>
            <a:r>
              <a:rPr lang="it-IT" dirty="0"/>
              <a:t>, </a:t>
            </a:r>
            <a:r>
              <a:rPr lang="it-IT" dirty="0" err="1"/>
              <a:t>hemorrhage</a:t>
            </a:r>
            <a:r>
              <a:rPr lang="it-IT" dirty="0"/>
              <a:t>, and </a:t>
            </a:r>
            <a:r>
              <a:rPr lang="it-IT" dirty="0" err="1"/>
              <a:t>tissue</a:t>
            </a:r>
            <a:r>
              <a:rPr lang="it-IT" dirty="0"/>
              <a:t> </a:t>
            </a:r>
            <a:r>
              <a:rPr lang="it-IT" dirty="0" err="1"/>
              <a:t>necrosis</a:t>
            </a:r>
            <a:r>
              <a:rPr lang="it-IT" dirty="0"/>
              <a:t>, </a:t>
            </a:r>
            <a:r>
              <a:rPr lang="it-IT" dirty="0" err="1"/>
              <a:t>with</a:t>
            </a:r>
            <a:r>
              <a:rPr lang="it-IT" dirty="0"/>
              <a:t> </a:t>
            </a:r>
            <a:r>
              <a:rPr lang="it-IT" dirty="0" err="1"/>
              <a:t>little</a:t>
            </a:r>
            <a:r>
              <a:rPr lang="it-IT" dirty="0"/>
              <a:t> or no </a:t>
            </a:r>
            <a:r>
              <a:rPr lang="it-IT" dirty="0" err="1"/>
              <a:t>inflammatory</a:t>
            </a:r>
            <a:r>
              <a:rPr lang="it-IT" dirty="0"/>
              <a:t> </a:t>
            </a:r>
            <a:r>
              <a:rPr lang="it-IT" dirty="0" err="1"/>
              <a:t>response</a:t>
            </a:r>
            <a:r>
              <a:rPr lang="it-IT" dirty="0"/>
              <a:t>. </a:t>
            </a:r>
            <a:r>
              <a:rPr lang="it-IT" dirty="0" err="1"/>
              <a:t>Patients</a:t>
            </a:r>
            <a:r>
              <a:rPr lang="it-IT" dirty="0"/>
              <a:t> </a:t>
            </a:r>
            <a:r>
              <a:rPr lang="it-IT" dirty="0" err="1"/>
              <a:t>with</a:t>
            </a:r>
            <a:r>
              <a:rPr lang="it-IT" dirty="0"/>
              <a:t> AIDS are </a:t>
            </a:r>
            <a:r>
              <a:rPr lang="it-IT" dirty="0" err="1"/>
              <a:t>very</a:t>
            </a:r>
            <a:r>
              <a:rPr lang="it-IT" dirty="0"/>
              <a:t> </a:t>
            </a:r>
            <a:r>
              <a:rPr lang="it-IT" dirty="0" err="1"/>
              <a:t>susceptible</a:t>
            </a:r>
            <a:r>
              <a:rPr lang="it-IT" dirty="0"/>
              <a:t> </a:t>
            </a:r>
            <a:r>
              <a:rPr lang="it-IT" dirty="0" err="1"/>
              <a:t>to</a:t>
            </a:r>
            <a:r>
              <a:rPr lang="it-IT" dirty="0"/>
              <a:t> </a:t>
            </a:r>
            <a:r>
              <a:rPr lang="it-IT" dirty="0" err="1"/>
              <a:t>infection</a:t>
            </a:r>
            <a:r>
              <a:rPr lang="it-IT" dirty="0"/>
              <a:t> </a:t>
            </a:r>
            <a:r>
              <a:rPr lang="it-IT" dirty="0" err="1"/>
              <a:t>with</a:t>
            </a:r>
            <a:r>
              <a:rPr lang="it-IT" dirty="0"/>
              <a:t> the </a:t>
            </a:r>
            <a:r>
              <a:rPr lang="it-IT" dirty="0" err="1"/>
              <a:t>opportunistic</a:t>
            </a:r>
            <a:r>
              <a:rPr lang="it-IT" dirty="0"/>
              <a:t> </a:t>
            </a:r>
            <a:r>
              <a:rPr lang="it-IT" dirty="0" err="1"/>
              <a:t>fungus</a:t>
            </a:r>
            <a:r>
              <a:rPr lang="it-IT" dirty="0"/>
              <a:t> </a:t>
            </a:r>
            <a:r>
              <a:rPr lang="it-IT" dirty="0" err="1"/>
              <a:t>Pneumocystis</a:t>
            </a:r>
            <a:r>
              <a:rPr lang="it-IT" dirty="0"/>
              <a:t> </a:t>
            </a:r>
            <a:r>
              <a:rPr lang="it-IT" dirty="0" err="1"/>
              <a:t>jiroveci</a:t>
            </a:r>
            <a:r>
              <a:rPr lang="it-IT" dirty="0"/>
              <a:t> (</a:t>
            </a:r>
            <a:r>
              <a:rPr lang="it-IT" dirty="0" err="1"/>
              <a:t>previously</a:t>
            </a:r>
            <a:r>
              <a:rPr lang="it-IT" dirty="0"/>
              <a:t> </a:t>
            </a:r>
            <a:r>
              <a:rPr lang="it-IT" dirty="0" err="1"/>
              <a:t>called</a:t>
            </a:r>
            <a:r>
              <a:rPr lang="it-IT" dirty="0"/>
              <a:t> </a:t>
            </a:r>
            <a:r>
              <a:rPr lang="it-IT" dirty="0" err="1"/>
              <a:t>Pneumocystis</a:t>
            </a:r>
            <a:r>
              <a:rPr lang="it-IT" dirty="0"/>
              <a:t> </a:t>
            </a:r>
            <a:r>
              <a:rPr lang="it-IT" dirty="0" err="1"/>
              <a:t>carinii</a:t>
            </a:r>
            <a:r>
              <a:rPr lang="it-IT"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D4F0EF0-476C-0A4F-928C-9221143BB622}"/>
              </a:ext>
            </a:extLst>
          </p:cNvPr>
          <p:cNvPicPr>
            <a:picLocks noChangeAspect="1"/>
          </p:cNvPicPr>
          <p:nvPr/>
        </p:nvPicPr>
        <p:blipFill>
          <a:blip r:embed="rId2"/>
          <a:stretch>
            <a:fillRect/>
          </a:stretch>
        </p:blipFill>
        <p:spPr>
          <a:xfrm>
            <a:off x="528172" y="978195"/>
            <a:ext cx="8070112" cy="4890977"/>
          </a:xfrm>
          <a:prstGeom prst="rect">
            <a:avLst/>
          </a:prstGeom>
        </p:spPr>
      </p:pic>
    </p:spTree>
    <p:extLst>
      <p:ext uri="{BB962C8B-B14F-4D97-AF65-F5344CB8AC3E}">
        <p14:creationId xmlns:p14="http://schemas.microsoft.com/office/powerpoint/2010/main" val="316226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3716" y="399530"/>
            <a:ext cx="8345728" cy="646331"/>
          </a:xfrm>
          <a:prstGeom prst="rect">
            <a:avLst/>
          </a:prstGeom>
        </p:spPr>
        <p:txBody>
          <a:bodyPr wrap="square">
            <a:spAutoFit/>
          </a:bodyPr>
          <a:lstStyle/>
          <a:p>
            <a:r>
              <a:rPr lang="it-IT" dirty="0" err="1"/>
              <a:t>Meningeal</a:t>
            </a:r>
            <a:r>
              <a:rPr lang="it-IT" dirty="0"/>
              <a:t> </a:t>
            </a:r>
            <a:r>
              <a:rPr lang="it-IT" dirty="0" err="1"/>
              <a:t>blood</a:t>
            </a:r>
            <a:r>
              <a:rPr lang="it-IT" dirty="0"/>
              <a:t> </a:t>
            </a:r>
            <a:r>
              <a:rPr lang="it-IT" dirty="0" err="1"/>
              <a:t>vessels</a:t>
            </a:r>
            <a:r>
              <a:rPr lang="it-IT" dirty="0"/>
              <a:t> </a:t>
            </a:r>
            <a:r>
              <a:rPr lang="it-IT" dirty="0" err="1"/>
              <a:t>with</a:t>
            </a:r>
            <a:r>
              <a:rPr lang="it-IT" dirty="0"/>
              <a:t> </a:t>
            </a:r>
            <a:r>
              <a:rPr lang="it-IT" dirty="0" err="1"/>
              <a:t>angioinvasive</a:t>
            </a:r>
            <a:r>
              <a:rPr lang="it-IT" dirty="0"/>
              <a:t> </a:t>
            </a:r>
            <a:r>
              <a:rPr lang="it-IT" dirty="0" err="1"/>
              <a:t>Mucor</a:t>
            </a:r>
            <a:r>
              <a:rPr lang="it-IT" dirty="0"/>
              <a:t> </a:t>
            </a:r>
            <a:r>
              <a:rPr lang="it-IT" dirty="0" err="1"/>
              <a:t>species</a:t>
            </a:r>
            <a:r>
              <a:rPr lang="it-IT" dirty="0"/>
              <a:t>. Note the </a:t>
            </a:r>
            <a:r>
              <a:rPr lang="it-IT" dirty="0" err="1"/>
              <a:t>irregular</a:t>
            </a:r>
            <a:r>
              <a:rPr lang="it-IT" dirty="0"/>
              <a:t> </a:t>
            </a:r>
            <a:r>
              <a:rPr lang="it-IT" dirty="0" err="1"/>
              <a:t>width</a:t>
            </a:r>
            <a:r>
              <a:rPr lang="it-IT" dirty="0"/>
              <a:t> and </a:t>
            </a:r>
            <a:r>
              <a:rPr lang="it-IT" dirty="0" err="1"/>
              <a:t>near</a:t>
            </a:r>
            <a:r>
              <a:rPr lang="it-IT" dirty="0"/>
              <a:t> </a:t>
            </a:r>
            <a:r>
              <a:rPr lang="it-IT" dirty="0" err="1"/>
              <a:t>right-angle</a:t>
            </a:r>
            <a:r>
              <a:rPr lang="it-IT" dirty="0"/>
              <a:t> branching </a:t>
            </a:r>
            <a:r>
              <a:rPr lang="it-IT" dirty="0" err="1"/>
              <a:t>of</a:t>
            </a:r>
            <a:r>
              <a:rPr lang="it-IT" dirty="0"/>
              <a:t> the </a:t>
            </a:r>
            <a:r>
              <a:rPr lang="it-IT" dirty="0" err="1"/>
              <a:t>hyphae</a:t>
            </a:r>
            <a:r>
              <a:rPr lang="it-IT" dirty="0"/>
              <a:t> (</a:t>
            </a:r>
            <a:r>
              <a:rPr lang="it-IT" dirty="0" err="1"/>
              <a:t>arrow</a:t>
            </a:r>
            <a:r>
              <a:rPr lang="it-IT" dirty="0"/>
              <a:t>).</a:t>
            </a:r>
          </a:p>
        </p:txBody>
      </p:sp>
      <p:pic>
        <p:nvPicPr>
          <p:cNvPr id="3" name="Immagine 2" descr="Schermata 2018-10-20 alle 22.42.53.png"/>
          <p:cNvPicPr>
            <a:picLocks noChangeAspect="1"/>
          </p:cNvPicPr>
          <p:nvPr/>
        </p:nvPicPr>
        <p:blipFill>
          <a:blip r:embed="rId2"/>
          <a:stretch>
            <a:fillRect/>
          </a:stretch>
        </p:blipFill>
        <p:spPr>
          <a:xfrm>
            <a:off x="1015193" y="1636467"/>
            <a:ext cx="7113614" cy="45917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20.31.png"/>
          <p:cNvPicPr>
            <a:picLocks noChangeAspect="1"/>
          </p:cNvPicPr>
          <p:nvPr/>
        </p:nvPicPr>
        <p:blipFill>
          <a:blip r:embed="rId2"/>
          <a:stretch>
            <a:fillRect/>
          </a:stretch>
        </p:blipFill>
        <p:spPr>
          <a:xfrm>
            <a:off x="715769" y="1412623"/>
            <a:ext cx="7820285" cy="411664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0761EB0-50C2-2846-8EE2-E1FB03EF73CD}"/>
              </a:ext>
            </a:extLst>
          </p:cNvPr>
          <p:cNvPicPr>
            <a:picLocks noChangeAspect="1"/>
          </p:cNvPicPr>
          <p:nvPr/>
        </p:nvPicPr>
        <p:blipFill>
          <a:blip r:embed="rId2"/>
          <a:stretch>
            <a:fillRect/>
          </a:stretch>
        </p:blipFill>
        <p:spPr>
          <a:xfrm>
            <a:off x="1127051" y="708893"/>
            <a:ext cx="6677247" cy="5272306"/>
          </a:xfrm>
          <a:prstGeom prst="rect">
            <a:avLst/>
          </a:prstGeom>
        </p:spPr>
      </p:pic>
      <p:pic>
        <p:nvPicPr>
          <p:cNvPr id="7" name="Immagine 6">
            <a:extLst>
              <a:ext uri="{FF2B5EF4-FFF2-40B4-BE49-F238E27FC236}">
                <a16:creationId xmlns:a16="http://schemas.microsoft.com/office/drawing/2014/main" id="{BE6FAB01-2060-9E4F-9D1D-45EE7058D151}"/>
              </a:ext>
            </a:extLst>
          </p:cNvPr>
          <p:cNvPicPr>
            <a:picLocks noChangeAspect="1"/>
          </p:cNvPicPr>
          <p:nvPr/>
        </p:nvPicPr>
        <p:blipFill>
          <a:blip r:embed="rId3"/>
          <a:stretch>
            <a:fillRect/>
          </a:stretch>
        </p:blipFill>
        <p:spPr>
          <a:xfrm>
            <a:off x="234950" y="120650"/>
            <a:ext cx="8674100" cy="6616700"/>
          </a:xfrm>
          <a:prstGeom prst="rect">
            <a:avLst/>
          </a:prstGeom>
        </p:spPr>
      </p:pic>
    </p:spTree>
    <p:extLst>
      <p:ext uri="{BB962C8B-B14F-4D97-AF65-F5344CB8AC3E}">
        <p14:creationId xmlns:p14="http://schemas.microsoft.com/office/powerpoint/2010/main" val="1179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20.43.png"/>
          <p:cNvPicPr>
            <a:picLocks noChangeAspect="1"/>
          </p:cNvPicPr>
          <p:nvPr/>
        </p:nvPicPr>
        <p:blipFill>
          <a:blip r:embed="rId2"/>
          <a:stretch>
            <a:fillRect/>
          </a:stretch>
        </p:blipFill>
        <p:spPr>
          <a:xfrm>
            <a:off x="668188" y="1255665"/>
            <a:ext cx="7792001" cy="40561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1603" y="297097"/>
            <a:ext cx="8548194" cy="3046988"/>
          </a:xfrm>
          <a:prstGeom prst="rect">
            <a:avLst/>
          </a:prstGeom>
        </p:spPr>
        <p:txBody>
          <a:bodyPr wrap="square">
            <a:spAutoFit/>
          </a:bodyPr>
          <a:lstStyle/>
          <a:p>
            <a:r>
              <a:rPr lang="it-IT" sz="2400" b="1" dirty="0" err="1"/>
              <a:t>Prions</a:t>
            </a:r>
            <a:r>
              <a:rPr lang="it-IT" sz="2400" b="1" dirty="0"/>
              <a:t> </a:t>
            </a:r>
            <a:r>
              <a:rPr lang="it-IT" sz="2400" dirty="0"/>
              <a:t>are </a:t>
            </a:r>
            <a:r>
              <a:rPr lang="it-IT" sz="2400" dirty="0" err="1"/>
              <a:t>composed</a:t>
            </a:r>
            <a:r>
              <a:rPr lang="it-IT" sz="2400" dirty="0"/>
              <a:t> </a:t>
            </a:r>
            <a:r>
              <a:rPr lang="it-IT" sz="2400" dirty="0" err="1"/>
              <a:t>of</a:t>
            </a:r>
            <a:r>
              <a:rPr lang="it-IT" sz="2400" dirty="0"/>
              <a:t> </a:t>
            </a:r>
            <a:r>
              <a:rPr lang="it-IT" sz="2400" dirty="0" err="1"/>
              <a:t>abnormal</a:t>
            </a:r>
            <a:r>
              <a:rPr lang="it-IT" sz="2400" dirty="0"/>
              <a:t> </a:t>
            </a:r>
            <a:r>
              <a:rPr lang="it-IT" sz="2400" dirty="0" err="1"/>
              <a:t>forms</a:t>
            </a:r>
            <a:r>
              <a:rPr lang="it-IT" sz="2400" dirty="0"/>
              <a:t> </a:t>
            </a:r>
            <a:r>
              <a:rPr lang="it-IT" sz="2400" dirty="0" err="1"/>
              <a:t>of</a:t>
            </a:r>
            <a:r>
              <a:rPr lang="it-IT" sz="2400" dirty="0"/>
              <a:t> a </a:t>
            </a:r>
            <a:r>
              <a:rPr lang="it-IT" sz="2400" dirty="0" err="1"/>
              <a:t>host</a:t>
            </a:r>
            <a:r>
              <a:rPr lang="it-IT" sz="2400" dirty="0"/>
              <a:t> </a:t>
            </a:r>
            <a:r>
              <a:rPr lang="it-IT" sz="2400" dirty="0" err="1"/>
              <a:t>protein</a:t>
            </a:r>
            <a:r>
              <a:rPr lang="it-IT" sz="2400" dirty="0"/>
              <a:t> </a:t>
            </a:r>
            <a:r>
              <a:rPr lang="it-IT" sz="2400" dirty="0" err="1"/>
              <a:t>termed</a:t>
            </a:r>
            <a:r>
              <a:rPr lang="it-IT" sz="2400" dirty="0"/>
              <a:t> </a:t>
            </a:r>
            <a:r>
              <a:rPr lang="it-IT" sz="2400" dirty="0" err="1"/>
              <a:t>prion</a:t>
            </a:r>
            <a:r>
              <a:rPr lang="it-IT" sz="2400" dirty="0"/>
              <a:t> </a:t>
            </a:r>
            <a:r>
              <a:rPr lang="it-IT" sz="2400" dirty="0" err="1"/>
              <a:t>protein</a:t>
            </a:r>
            <a:r>
              <a:rPr lang="it-IT" sz="2400" dirty="0"/>
              <a:t> (</a:t>
            </a:r>
            <a:r>
              <a:rPr lang="it-IT" sz="2400" dirty="0" err="1"/>
              <a:t>PrP</a:t>
            </a:r>
            <a:r>
              <a:rPr lang="it-IT" sz="2400" dirty="0"/>
              <a:t>). </a:t>
            </a:r>
            <a:r>
              <a:rPr lang="it-IT" sz="2400" dirty="0" err="1"/>
              <a:t>These</a:t>
            </a:r>
            <a:r>
              <a:rPr lang="it-IT" sz="2400" dirty="0"/>
              <a:t> agents cause </a:t>
            </a:r>
            <a:r>
              <a:rPr lang="it-IT" sz="2400" dirty="0" err="1"/>
              <a:t>transmissible</a:t>
            </a:r>
            <a:r>
              <a:rPr lang="it-IT" sz="2400" dirty="0"/>
              <a:t> </a:t>
            </a:r>
            <a:r>
              <a:rPr lang="it-IT" sz="2400" dirty="0" err="1"/>
              <a:t>spongiform</a:t>
            </a:r>
            <a:r>
              <a:rPr lang="it-IT" sz="2400" dirty="0"/>
              <a:t> </a:t>
            </a:r>
            <a:r>
              <a:rPr lang="it-IT" sz="2400" dirty="0" err="1"/>
              <a:t>encephalopathies</a:t>
            </a:r>
            <a:r>
              <a:rPr lang="it-IT" sz="2400" dirty="0"/>
              <a:t>, </a:t>
            </a:r>
            <a:r>
              <a:rPr lang="it-IT" sz="2400" dirty="0" err="1"/>
              <a:t>including</a:t>
            </a:r>
            <a:r>
              <a:rPr lang="it-IT" sz="2400" dirty="0"/>
              <a:t> </a:t>
            </a:r>
            <a:r>
              <a:rPr lang="it-IT" sz="2400" dirty="0" err="1"/>
              <a:t>Kuru</a:t>
            </a:r>
            <a:r>
              <a:rPr lang="it-IT" sz="2400" dirty="0"/>
              <a:t> (</a:t>
            </a:r>
            <a:r>
              <a:rPr lang="it-IT" sz="2400" dirty="0" err="1"/>
              <a:t>associated</a:t>
            </a:r>
            <a:r>
              <a:rPr lang="it-IT" sz="2400" dirty="0"/>
              <a:t> with human </a:t>
            </a:r>
            <a:r>
              <a:rPr lang="it-IT" sz="2400" dirty="0" err="1"/>
              <a:t>cannibalism</a:t>
            </a:r>
            <a:r>
              <a:rPr lang="it-IT" sz="2400" dirty="0"/>
              <a:t>), </a:t>
            </a:r>
            <a:r>
              <a:rPr lang="it-IT" sz="2400" dirty="0" err="1"/>
              <a:t>hereditary</a:t>
            </a:r>
            <a:r>
              <a:rPr lang="it-IT" sz="2400" dirty="0"/>
              <a:t> or </a:t>
            </a:r>
            <a:r>
              <a:rPr lang="it-IT" sz="2400" dirty="0" err="1"/>
              <a:t>sporadic</a:t>
            </a:r>
            <a:r>
              <a:rPr lang="it-IT" sz="2400" dirty="0"/>
              <a:t> </a:t>
            </a:r>
            <a:r>
              <a:rPr lang="it-IT" sz="2400" dirty="0" err="1"/>
              <a:t>Creutzfeldt</a:t>
            </a:r>
            <a:r>
              <a:rPr lang="it-IT" sz="2400" dirty="0"/>
              <a:t>-Jakob </a:t>
            </a:r>
            <a:r>
              <a:rPr lang="it-IT" sz="2400" dirty="0" err="1"/>
              <a:t>disease</a:t>
            </a:r>
            <a:r>
              <a:rPr lang="it-IT" sz="2400" dirty="0"/>
              <a:t> (CJD), bovine </a:t>
            </a:r>
            <a:r>
              <a:rPr lang="it-IT" sz="2400" dirty="0" err="1"/>
              <a:t>spongiform</a:t>
            </a:r>
            <a:r>
              <a:rPr lang="it-IT" sz="2400" dirty="0"/>
              <a:t> </a:t>
            </a:r>
            <a:r>
              <a:rPr lang="it-IT" sz="2400" dirty="0" err="1"/>
              <a:t>encephalopathy</a:t>
            </a:r>
            <a:r>
              <a:rPr lang="it-IT" sz="2400" dirty="0"/>
              <a:t> (BSE) (</a:t>
            </a:r>
            <a:r>
              <a:rPr lang="it-IT" sz="2400" dirty="0" err="1"/>
              <a:t>better</a:t>
            </a:r>
            <a:r>
              <a:rPr lang="it-IT" sz="2400" dirty="0"/>
              <a:t> </a:t>
            </a:r>
            <a:r>
              <a:rPr lang="it-IT" sz="2400" dirty="0" err="1"/>
              <a:t>known</a:t>
            </a:r>
            <a:r>
              <a:rPr lang="it-IT" sz="2400" dirty="0"/>
              <a:t> </a:t>
            </a:r>
            <a:r>
              <a:rPr lang="it-IT" sz="2400" dirty="0" err="1"/>
              <a:t>as</a:t>
            </a:r>
            <a:r>
              <a:rPr lang="it-IT" sz="2400" dirty="0"/>
              <a:t> </a:t>
            </a:r>
            <a:r>
              <a:rPr lang="it-IT" sz="2400" dirty="0" err="1"/>
              <a:t>mad</a:t>
            </a:r>
            <a:r>
              <a:rPr lang="it-IT" sz="2400" dirty="0"/>
              <a:t> cow </a:t>
            </a:r>
            <a:r>
              <a:rPr lang="it-IT" sz="2400" dirty="0" err="1"/>
              <a:t>disease</a:t>
            </a:r>
            <a:r>
              <a:rPr lang="it-IT" sz="2400" dirty="0"/>
              <a:t>), and </a:t>
            </a:r>
            <a:r>
              <a:rPr lang="it-IT" sz="2400" dirty="0" err="1"/>
              <a:t>variant</a:t>
            </a:r>
            <a:r>
              <a:rPr lang="it-IT" sz="2400" dirty="0"/>
              <a:t> </a:t>
            </a:r>
            <a:r>
              <a:rPr lang="it-IT" sz="2400" dirty="0" err="1"/>
              <a:t>Creutzfeldt</a:t>
            </a:r>
            <a:r>
              <a:rPr lang="it-IT" sz="2400" dirty="0"/>
              <a:t>-Jakob </a:t>
            </a:r>
            <a:r>
              <a:rPr lang="it-IT" sz="2400" dirty="0" err="1"/>
              <a:t>disease</a:t>
            </a:r>
            <a:r>
              <a:rPr lang="it-IT" sz="2400" dirty="0"/>
              <a:t> (</a:t>
            </a:r>
            <a:r>
              <a:rPr lang="it-IT" sz="2400" dirty="0" err="1"/>
              <a:t>vCJD</a:t>
            </a:r>
            <a:r>
              <a:rPr lang="it-IT" sz="2400" dirty="0"/>
              <a:t>) (</a:t>
            </a:r>
            <a:r>
              <a:rPr lang="it-IT" sz="2400" dirty="0" err="1"/>
              <a:t>probably</a:t>
            </a:r>
            <a:r>
              <a:rPr lang="it-IT" sz="2400" dirty="0"/>
              <a:t> </a:t>
            </a:r>
            <a:r>
              <a:rPr lang="it-IT" sz="2400" dirty="0" err="1"/>
              <a:t>transmitted</a:t>
            </a:r>
            <a:r>
              <a:rPr lang="it-IT" sz="2400" dirty="0"/>
              <a:t> to </a:t>
            </a:r>
            <a:r>
              <a:rPr lang="it-IT" sz="2400" dirty="0" err="1"/>
              <a:t>humans</a:t>
            </a:r>
            <a:r>
              <a:rPr lang="it-IT" sz="2400" dirty="0"/>
              <a:t> </a:t>
            </a:r>
            <a:r>
              <a:rPr lang="it-IT" sz="2400" dirty="0" err="1"/>
              <a:t>through</a:t>
            </a:r>
            <a:r>
              <a:rPr lang="it-IT" sz="2400" dirty="0"/>
              <a:t> </a:t>
            </a:r>
            <a:r>
              <a:rPr lang="it-IT" sz="2400" dirty="0" err="1"/>
              <a:t>consumption</a:t>
            </a:r>
            <a:r>
              <a:rPr lang="it-IT" sz="2400" dirty="0"/>
              <a:t> of </a:t>
            </a:r>
            <a:r>
              <a:rPr lang="it-IT" sz="2400" dirty="0" err="1"/>
              <a:t>meat</a:t>
            </a:r>
            <a:r>
              <a:rPr lang="it-IT" sz="2400" dirty="0"/>
              <a:t> from BSE-</a:t>
            </a:r>
            <a:r>
              <a:rPr lang="it-IT" sz="2400" dirty="0" err="1"/>
              <a:t>infected</a:t>
            </a:r>
            <a:r>
              <a:rPr lang="it-IT" sz="2400" dirty="0"/>
              <a:t> </a:t>
            </a:r>
            <a:r>
              <a:rPr lang="it-IT" sz="2400" dirty="0" err="1"/>
              <a:t>cattle</a:t>
            </a:r>
            <a:r>
              <a:rPr lang="it-IT" sz="2400" dirty="0"/>
              <a:t>). </a:t>
            </a:r>
          </a:p>
        </p:txBody>
      </p:sp>
      <p:pic>
        <p:nvPicPr>
          <p:cNvPr id="7" name="Immagine 6">
            <a:extLst>
              <a:ext uri="{FF2B5EF4-FFF2-40B4-BE49-F238E27FC236}">
                <a16:creationId xmlns:a16="http://schemas.microsoft.com/office/drawing/2014/main" id="{CF586A65-BCFA-F747-97B1-BDC62EBE691D}"/>
              </a:ext>
            </a:extLst>
          </p:cNvPr>
          <p:cNvPicPr>
            <a:picLocks noChangeAspect="1"/>
          </p:cNvPicPr>
          <p:nvPr/>
        </p:nvPicPr>
        <p:blipFill>
          <a:blip r:embed="rId2"/>
          <a:stretch>
            <a:fillRect/>
          </a:stretch>
        </p:blipFill>
        <p:spPr>
          <a:xfrm>
            <a:off x="646470" y="3527135"/>
            <a:ext cx="3939230" cy="2974686"/>
          </a:xfrm>
          <a:prstGeom prst="rect">
            <a:avLst/>
          </a:prstGeom>
        </p:spPr>
      </p:pic>
      <p:pic>
        <p:nvPicPr>
          <p:cNvPr id="9" name="Immagine 8">
            <a:extLst>
              <a:ext uri="{FF2B5EF4-FFF2-40B4-BE49-F238E27FC236}">
                <a16:creationId xmlns:a16="http://schemas.microsoft.com/office/drawing/2014/main" id="{0078FB00-BD08-1442-B0D5-0724FCB58F16}"/>
              </a:ext>
            </a:extLst>
          </p:cNvPr>
          <p:cNvPicPr>
            <a:picLocks noChangeAspect="1"/>
          </p:cNvPicPr>
          <p:nvPr/>
        </p:nvPicPr>
        <p:blipFill>
          <a:blip r:embed="rId3"/>
          <a:stretch>
            <a:fillRect/>
          </a:stretch>
        </p:blipFill>
        <p:spPr>
          <a:xfrm>
            <a:off x="4818542" y="3527135"/>
            <a:ext cx="3858375" cy="23351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696EB8-3CAF-6B47-BBBC-BD08945B1290}"/>
              </a:ext>
            </a:extLst>
          </p:cNvPr>
          <p:cNvPicPr>
            <a:picLocks noChangeAspect="1"/>
          </p:cNvPicPr>
          <p:nvPr/>
        </p:nvPicPr>
        <p:blipFill>
          <a:blip r:embed="rId2"/>
          <a:stretch>
            <a:fillRect/>
          </a:stretch>
        </p:blipFill>
        <p:spPr>
          <a:xfrm>
            <a:off x="948807" y="781492"/>
            <a:ext cx="7184317" cy="5002619"/>
          </a:xfrm>
          <a:prstGeom prst="rect">
            <a:avLst/>
          </a:prstGeom>
        </p:spPr>
      </p:pic>
    </p:spTree>
    <p:extLst>
      <p:ext uri="{BB962C8B-B14F-4D97-AF65-F5344CB8AC3E}">
        <p14:creationId xmlns:p14="http://schemas.microsoft.com/office/powerpoint/2010/main" val="2384309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28123" y="860047"/>
            <a:ext cx="8491112" cy="4524316"/>
          </a:xfrm>
          <a:prstGeom prst="rect">
            <a:avLst/>
          </a:prstGeom>
        </p:spPr>
        <p:txBody>
          <a:bodyPr wrap="square">
            <a:spAutoFit/>
          </a:bodyPr>
          <a:lstStyle/>
          <a:p>
            <a:r>
              <a:rPr lang="it-IT" b="1" dirty="0" err="1"/>
              <a:t>Helminths</a:t>
            </a:r>
            <a:r>
              <a:rPr lang="it-IT" b="1" dirty="0"/>
              <a:t> </a:t>
            </a:r>
            <a:r>
              <a:rPr lang="it-IT" b="1" dirty="0" err="1"/>
              <a:t>comprise</a:t>
            </a:r>
            <a:r>
              <a:rPr lang="it-IT" b="1" dirty="0"/>
              <a:t> </a:t>
            </a:r>
            <a:r>
              <a:rPr lang="it-IT" b="1" dirty="0" err="1"/>
              <a:t>three</a:t>
            </a:r>
            <a:r>
              <a:rPr lang="it-IT" b="1" dirty="0"/>
              <a:t> </a:t>
            </a:r>
            <a:r>
              <a:rPr lang="it-IT" b="1" dirty="0" err="1"/>
              <a:t>groups</a:t>
            </a:r>
            <a:r>
              <a:rPr lang="it-IT" b="1" dirty="0"/>
              <a:t>:</a:t>
            </a:r>
          </a:p>
          <a:p>
            <a:endParaRPr lang="it-IT" dirty="0"/>
          </a:p>
          <a:p>
            <a:r>
              <a:rPr lang="it-IT" dirty="0"/>
              <a:t>    </a:t>
            </a:r>
            <a:r>
              <a:rPr lang="it-IT" b="1" dirty="0" err="1"/>
              <a:t>Roundworms</a:t>
            </a:r>
            <a:r>
              <a:rPr lang="it-IT" b="1" dirty="0"/>
              <a:t> (</a:t>
            </a:r>
            <a:r>
              <a:rPr lang="it-IT" b="1" dirty="0" err="1"/>
              <a:t>nematodes</a:t>
            </a:r>
            <a:r>
              <a:rPr lang="it-IT" b="1" dirty="0"/>
              <a:t>) </a:t>
            </a:r>
            <a:r>
              <a:rPr lang="it-IT" dirty="0"/>
              <a:t>are </a:t>
            </a:r>
            <a:r>
              <a:rPr lang="it-IT" dirty="0" err="1"/>
              <a:t>circular</a:t>
            </a:r>
            <a:r>
              <a:rPr lang="it-IT" dirty="0"/>
              <a:t> in </a:t>
            </a:r>
            <a:r>
              <a:rPr lang="it-IT" dirty="0" err="1"/>
              <a:t>cross-section</a:t>
            </a:r>
            <a:r>
              <a:rPr lang="it-IT" dirty="0"/>
              <a:t> and </a:t>
            </a:r>
            <a:r>
              <a:rPr lang="it-IT" dirty="0" err="1"/>
              <a:t>nonsegmented</a:t>
            </a:r>
            <a:r>
              <a:rPr lang="it-IT" dirty="0"/>
              <a:t>. </a:t>
            </a:r>
            <a:r>
              <a:rPr lang="it-IT" dirty="0" err="1"/>
              <a:t>Intestinal</a:t>
            </a:r>
            <a:r>
              <a:rPr lang="it-IT" dirty="0"/>
              <a:t> </a:t>
            </a:r>
            <a:r>
              <a:rPr lang="it-IT" dirty="0" err="1"/>
              <a:t>nematodes</a:t>
            </a:r>
            <a:r>
              <a:rPr lang="it-IT" dirty="0"/>
              <a:t> include A. </a:t>
            </a:r>
            <a:r>
              <a:rPr lang="it-IT" dirty="0" err="1"/>
              <a:t>lumbricoides</a:t>
            </a:r>
            <a:r>
              <a:rPr lang="it-IT" dirty="0"/>
              <a:t>, </a:t>
            </a:r>
            <a:r>
              <a:rPr lang="it-IT" dirty="0" err="1"/>
              <a:t>Strongyloides</a:t>
            </a:r>
            <a:r>
              <a:rPr lang="it-IT" dirty="0"/>
              <a:t> </a:t>
            </a:r>
            <a:r>
              <a:rPr lang="it-IT" dirty="0" err="1"/>
              <a:t>stercoralis</a:t>
            </a:r>
            <a:r>
              <a:rPr lang="it-IT" dirty="0"/>
              <a:t>, and </a:t>
            </a:r>
            <a:r>
              <a:rPr lang="it-IT" dirty="0" err="1"/>
              <a:t>hookworms</a:t>
            </a:r>
            <a:r>
              <a:rPr lang="it-IT" dirty="0"/>
              <a:t>. </a:t>
            </a:r>
            <a:r>
              <a:rPr lang="it-IT" dirty="0" err="1"/>
              <a:t>Nematodes</a:t>
            </a:r>
            <a:r>
              <a:rPr lang="it-IT" dirty="0"/>
              <a:t> </a:t>
            </a:r>
            <a:r>
              <a:rPr lang="it-IT" dirty="0" err="1"/>
              <a:t>that</a:t>
            </a:r>
            <a:r>
              <a:rPr lang="it-IT" dirty="0"/>
              <a:t> invade </a:t>
            </a:r>
            <a:r>
              <a:rPr lang="it-IT" dirty="0" err="1"/>
              <a:t>tissues</a:t>
            </a:r>
            <a:r>
              <a:rPr lang="it-IT" dirty="0"/>
              <a:t> include the </a:t>
            </a:r>
            <a:r>
              <a:rPr lang="it-IT" dirty="0" err="1"/>
              <a:t>filariae</a:t>
            </a:r>
            <a:r>
              <a:rPr lang="it-IT" dirty="0"/>
              <a:t>, </a:t>
            </a:r>
            <a:r>
              <a:rPr lang="it-IT" dirty="0" err="1"/>
              <a:t>such</a:t>
            </a:r>
            <a:r>
              <a:rPr lang="it-IT" dirty="0"/>
              <a:t> </a:t>
            </a:r>
            <a:r>
              <a:rPr lang="it-IT" dirty="0" err="1"/>
              <a:t>as</a:t>
            </a:r>
            <a:r>
              <a:rPr lang="it-IT" dirty="0"/>
              <a:t> </a:t>
            </a:r>
            <a:r>
              <a:rPr lang="it-IT" dirty="0" err="1"/>
              <a:t>Wuchereria</a:t>
            </a:r>
            <a:r>
              <a:rPr lang="it-IT" dirty="0"/>
              <a:t> </a:t>
            </a:r>
            <a:r>
              <a:rPr lang="it-IT" dirty="0" err="1"/>
              <a:t>bancrofti</a:t>
            </a:r>
            <a:r>
              <a:rPr lang="it-IT" dirty="0"/>
              <a:t> and </a:t>
            </a:r>
            <a:r>
              <a:rPr lang="it-IT" dirty="0" err="1"/>
              <a:t>Trichinella</a:t>
            </a:r>
            <a:r>
              <a:rPr lang="it-IT" dirty="0"/>
              <a:t> </a:t>
            </a:r>
            <a:r>
              <a:rPr lang="it-IT" dirty="0" err="1"/>
              <a:t>spiralis</a:t>
            </a:r>
            <a:r>
              <a:rPr lang="it-IT" dirty="0"/>
              <a:t>.</a:t>
            </a:r>
          </a:p>
          <a:p>
            <a:endParaRPr lang="it-IT" dirty="0"/>
          </a:p>
          <a:p>
            <a:r>
              <a:rPr lang="it-IT" dirty="0"/>
              <a:t>    </a:t>
            </a:r>
            <a:r>
              <a:rPr lang="it-IT" b="1" dirty="0" err="1"/>
              <a:t>Tapeworms</a:t>
            </a:r>
            <a:r>
              <a:rPr lang="it-IT" b="1" dirty="0"/>
              <a:t> (</a:t>
            </a:r>
            <a:r>
              <a:rPr lang="it-IT" b="1" dirty="0" err="1"/>
              <a:t>cestodes</a:t>
            </a:r>
            <a:r>
              <a:rPr lang="it-IT" b="1" dirty="0"/>
              <a:t>) </a:t>
            </a:r>
            <a:r>
              <a:rPr lang="it-IT" dirty="0" err="1"/>
              <a:t>have</a:t>
            </a:r>
            <a:r>
              <a:rPr lang="it-IT" dirty="0"/>
              <a:t> a head (</a:t>
            </a:r>
            <a:r>
              <a:rPr lang="it-IT" dirty="0" err="1"/>
              <a:t>scolex</a:t>
            </a:r>
            <a:r>
              <a:rPr lang="it-IT" dirty="0"/>
              <a:t>) and a </a:t>
            </a:r>
            <a:r>
              <a:rPr lang="it-IT" dirty="0" err="1"/>
              <a:t>ribbon</a:t>
            </a:r>
            <a:r>
              <a:rPr lang="it-IT" dirty="0"/>
              <a:t> </a:t>
            </a:r>
            <a:r>
              <a:rPr lang="it-IT" dirty="0" err="1"/>
              <a:t>of</a:t>
            </a:r>
            <a:r>
              <a:rPr lang="it-IT" dirty="0"/>
              <a:t> multiple </a:t>
            </a:r>
            <a:r>
              <a:rPr lang="it-IT" dirty="0" err="1"/>
              <a:t>flat</a:t>
            </a:r>
            <a:r>
              <a:rPr lang="it-IT" dirty="0"/>
              <a:t> </a:t>
            </a:r>
            <a:r>
              <a:rPr lang="it-IT" dirty="0" err="1"/>
              <a:t>segments</a:t>
            </a:r>
            <a:r>
              <a:rPr lang="it-IT" dirty="0"/>
              <a:t> (</a:t>
            </a:r>
            <a:r>
              <a:rPr lang="it-IT" dirty="0" err="1"/>
              <a:t>proglottids</a:t>
            </a:r>
            <a:r>
              <a:rPr lang="it-IT" dirty="0"/>
              <a:t>). </a:t>
            </a:r>
            <a:r>
              <a:rPr lang="it-IT" dirty="0" err="1"/>
              <a:t>They</a:t>
            </a:r>
            <a:r>
              <a:rPr lang="it-IT" dirty="0"/>
              <a:t> </a:t>
            </a:r>
            <a:r>
              <a:rPr lang="it-IT" dirty="0" err="1"/>
              <a:t>adsorb</a:t>
            </a:r>
            <a:r>
              <a:rPr lang="it-IT" dirty="0"/>
              <a:t> </a:t>
            </a:r>
            <a:r>
              <a:rPr lang="it-IT" dirty="0" err="1"/>
              <a:t>nutrition</a:t>
            </a:r>
            <a:r>
              <a:rPr lang="it-IT" dirty="0"/>
              <a:t> </a:t>
            </a:r>
            <a:r>
              <a:rPr lang="it-IT" dirty="0" err="1"/>
              <a:t>through</a:t>
            </a:r>
            <a:r>
              <a:rPr lang="it-IT" dirty="0"/>
              <a:t> </a:t>
            </a:r>
            <a:r>
              <a:rPr lang="it-IT" dirty="0" err="1"/>
              <a:t>their</a:t>
            </a:r>
            <a:r>
              <a:rPr lang="it-IT" dirty="0"/>
              <a:t> </a:t>
            </a:r>
            <a:r>
              <a:rPr lang="it-IT" dirty="0" err="1"/>
              <a:t>tegument</a:t>
            </a:r>
            <a:r>
              <a:rPr lang="it-IT" dirty="0"/>
              <a:t> and do </a:t>
            </a:r>
            <a:r>
              <a:rPr lang="it-IT" dirty="0" err="1"/>
              <a:t>not</a:t>
            </a:r>
            <a:r>
              <a:rPr lang="it-IT" dirty="0"/>
              <a:t> </a:t>
            </a:r>
            <a:r>
              <a:rPr lang="it-IT" dirty="0" err="1"/>
              <a:t>have</a:t>
            </a:r>
            <a:r>
              <a:rPr lang="it-IT" dirty="0"/>
              <a:t> a digestive </a:t>
            </a:r>
            <a:r>
              <a:rPr lang="it-IT" dirty="0" err="1"/>
              <a:t>tract</a:t>
            </a:r>
            <a:r>
              <a:rPr lang="it-IT" dirty="0"/>
              <a:t>. </a:t>
            </a:r>
            <a:r>
              <a:rPr lang="it-IT" dirty="0" err="1"/>
              <a:t>They</a:t>
            </a:r>
            <a:r>
              <a:rPr lang="it-IT" dirty="0"/>
              <a:t> include the </a:t>
            </a:r>
            <a:r>
              <a:rPr lang="it-IT" dirty="0" err="1"/>
              <a:t>fish</a:t>
            </a:r>
            <a:r>
              <a:rPr lang="it-IT" dirty="0"/>
              <a:t>, </a:t>
            </a:r>
            <a:r>
              <a:rPr lang="it-IT" dirty="0" err="1"/>
              <a:t>beef</a:t>
            </a:r>
            <a:r>
              <a:rPr lang="it-IT" dirty="0"/>
              <a:t>, and </a:t>
            </a:r>
            <a:r>
              <a:rPr lang="it-IT" dirty="0" err="1"/>
              <a:t>pork</a:t>
            </a:r>
            <a:r>
              <a:rPr lang="it-IT" dirty="0"/>
              <a:t> </a:t>
            </a:r>
            <a:r>
              <a:rPr lang="it-IT" dirty="0" err="1"/>
              <a:t>tapeworms</a:t>
            </a:r>
            <a:r>
              <a:rPr lang="it-IT" dirty="0"/>
              <a:t> </a:t>
            </a:r>
            <a:r>
              <a:rPr lang="it-IT" dirty="0" err="1"/>
              <a:t>that</a:t>
            </a:r>
            <a:r>
              <a:rPr lang="it-IT" dirty="0"/>
              <a:t> </a:t>
            </a:r>
            <a:r>
              <a:rPr lang="it-IT" dirty="0" err="1"/>
              <a:t>make</a:t>
            </a:r>
            <a:r>
              <a:rPr lang="it-IT" dirty="0"/>
              <a:t> </a:t>
            </a:r>
            <a:r>
              <a:rPr lang="it-IT" dirty="0" err="1"/>
              <a:t>their</a:t>
            </a:r>
            <a:r>
              <a:rPr lang="it-IT" dirty="0"/>
              <a:t> home in the </a:t>
            </a:r>
            <a:r>
              <a:rPr lang="it-IT" dirty="0" err="1"/>
              <a:t>human</a:t>
            </a:r>
            <a:r>
              <a:rPr lang="it-IT" dirty="0"/>
              <a:t> intestine. The </a:t>
            </a:r>
            <a:r>
              <a:rPr lang="it-IT" dirty="0" err="1"/>
              <a:t>larvae</a:t>
            </a:r>
            <a:r>
              <a:rPr lang="it-IT" dirty="0"/>
              <a:t> </a:t>
            </a:r>
            <a:r>
              <a:rPr lang="it-IT" dirty="0" err="1"/>
              <a:t>that</a:t>
            </a:r>
            <a:r>
              <a:rPr lang="it-IT" dirty="0"/>
              <a:t> </a:t>
            </a:r>
            <a:r>
              <a:rPr lang="it-IT" dirty="0" err="1"/>
              <a:t>develop</a:t>
            </a:r>
            <a:r>
              <a:rPr lang="it-IT" dirty="0"/>
              <a:t> </a:t>
            </a:r>
            <a:r>
              <a:rPr lang="it-IT" dirty="0" err="1"/>
              <a:t>after</a:t>
            </a:r>
            <a:r>
              <a:rPr lang="it-IT" dirty="0"/>
              <a:t> </a:t>
            </a:r>
            <a:r>
              <a:rPr lang="it-IT" dirty="0" err="1"/>
              <a:t>ingestion</a:t>
            </a:r>
            <a:r>
              <a:rPr lang="it-IT" dirty="0"/>
              <a:t> </a:t>
            </a:r>
            <a:r>
              <a:rPr lang="it-IT" dirty="0" err="1"/>
              <a:t>of</a:t>
            </a:r>
            <a:r>
              <a:rPr lang="it-IT" dirty="0"/>
              <a:t> </a:t>
            </a:r>
            <a:r>
              <a:rPr lang="it-IT" dirty="0" err="1"/>
              <a:t>eggs</a:t>
            </a:r>
            <a:r>
              <a:rPr lang="it-IT" dirty="0"/>
              <a:t> </a:t>
            </a:r>
            <a:r>
              <a:rPr lang="it-IT" dirty="0" err="1"/>
              <a:t>of</a:t>
            </a:r>
            <a:r>
              <a:rPr lang="it-IT" dirty="0"/>
              <a:t> </a:t>
            </a:r>
            <a:r>
              <a:rPr lang="it-IT" dirty="0" err="1"/>
              <a:t>certain</a:t>
            </a:r>
            <a:r>
              <a:rPr lang="it-IT" dirty="0"/>
              <a:t> </a:t>
            </a:r>
            <a:r>
              <a:rPr lang="it-IT" dirty="0" err="1"/>
              <a:t>tapeworms</a:t>
            </a:r>
            <a:r>
              <a:rPr lang="it-IT" dirty="0"/>
              <a:t> can cause </a:t>
            </a:r>
            <a:r>
              <a:rPr lang="it-IT" dirty="0" err="1"/>
              <a:t>cystic</a:t>
            </a:r>
            <a:r>
              <a:rPr lang="it-IT" dirty="0"/>
              <a:t> </a:t>
            </a:r>
            <a:r>
              <a:rPr lang="it-IT" dirty="0" err="1"/>
              <a:t>disease</a:t>
            </a:r>
            <a:r>
              <a:rPr lang="it-IT" dirty="0"/>
              <a:t> </a:t>
            </a:r>
            <a:r>
              <a:rPr lang="it-IT" dirty="0" err="1"/>
              <a:t>within</a:t>
            </a:r>
            <a:r>
              <a:rPr lang="it-IT" dirty="0"/>
              <a:t> </a:t>
            </a:r>
            <a:r>
              <a:rPr lang="it-IT" dirty="0" err="1"/>
              <a:t>tissues</a:t>
            </a:r>
            <a:r>
              <a:rPr lang="it-IT" dirty="0"/>
              <a:t> (</a:t>
            </a:r>
            <a:r>
              <a:rPr lang="it-IT" dirty="0" err="1"/>
              <a:t>Echinoccus</a:t>
            </a:r>
            <a:r>
              <a:rPr lang="it-IT" dirty="0"/>
              <a:t> </a:t>
            </a:r>
            <a:r>
              <a:rPr lang="it-IT" dirty="0" err="1"/>
              <a:t>granulosus</a:t>
            </a:r>
            <a:r>
              <a:rPr lang="it-IT" dirty="0"/>
              <a:t> </a:t>
            </a:r>
            <a:r>
              <a:rPr lang="it-IT" dirty="0" err="1"/>
              <a:t>larvae</a:t>
            </a:r>
            <a:r>
              <a:rPr lang="it-IT" dirty="0"/>
              <a:t> cause </a:t>
            </a:r>
            <a:r>
              <a:rPr lang="it-IT" dirty="0" err="1"/>
              <a:t>hydatid</a:t>
            </a:r>
            <a:r>
              <a:rPr lang="it-IT" dirty="0"/>
              <a:t> </a:t>
            </a:r>
            <a:r>
              <a:rPr lang="it-IT" dirty="0" err="1"/>
              <a:t>cysts</a:t>
            </a:r>
            <a:r>
              <a:rPr lang="it-IT" dirty="0"/>
              <a:t>; </a:t>
            </a:r>
            <a:r>
              <a:rPr lang="it-IT" dirty="0" err="1"/>
              <a:t>pork</a:t>
            </a:r>
            <a:r>
              <a:rPr lang="it-IT" dirty="0"/>
              <a:t> </a:t>
            </a:r>
            <a:r>
              <a:rPr lang="it-IT" dirty="0" err="1"/>
              <a:t>tapeworm</a:t>
            </a:r>
            <a:r>
              <a:rPr lang="it-IT" dirty="0"/>
              <a:t> </a:t>
            </a:r>
            <a:r>
              <a:rPr lang="it-IT" dirty="0" err="1"/>
              <a:t>larvae</a:t>
            </a:r>
            <a:r>
              <a:rPr lang="it-IT" dirty="0"/>
              <a:t> produce </a:t>
            </a:r>
            <a:r>
              <a:rPr lang="it-IT" dirty="0" err="1"/>
              <a:t>cysts</a:t>
            </a:r>
            <a:r>
              <a:rPr lang="it-IT" dirty="0"/>
              <a:t> </a:t>
            </a:r>
            <a:r>
              <a:rPr lang="it-IT" dirty="0" err="1"/>
              <a:t>called</a:t>
            </a:r>
            <a:r>
              <a:rPr lang="it-IT" dirty="0"/>
              <a:t> </a:t>
            </a:r>
            <a:r>
              <a:rPr lang="it-IT" dirty="0" err="1"/>
              <a:t>cysticerci</a:t>
            </a:r>
            <a:r>
              <a:rPr lang="it-IT" dirty="0"/>
              <a:t> in </a:t>
            </a:r>
            <a:r>
              <a:rPr lang="it-IT" dirty="0" err="1"/>
              <a:t>many</a:t>
            </a:r>
            <a:r>
              <a:rPr lang="it-IT" dirty="0"/>
              <a:t> </a:t>
            </a:r>
            <a:r>
              <a:rPr lang="it-IT" dirty="0" err="1"/>
              <a:t>organs</a:t>
            </a:r>
            <a:r>
              <a:rPr lang="it-IT" dirty="0"/>
              <a:t>).</a:t>
            </a:r>
          </a:p>
          <a:p>
            <a:endParaRPr lang="it-IT" dirty="0"/>
          </a:p>
          <a:p>
            <a:r>
              <a:rPr lang="it-IT" dirty="0"/>
              <a:t>    </a:t>
            </a:r>
            <a:r>
              <a:rPr lang="it-IT" b="1" dirty="0" err="1"/>
              <a:t>Flukes</a:t>
            </a:r>
            <a:r>
              <a:rPr lang="it-IT" b="1" dirty="0"/>
              <a:t> (</a:t>
            </a:r>
            <a:r>
              <a:rPr lang="it-IT" b="1" dirty="0" err="1"/>
              <a:t>trematodes</a:t>
            </a:r>
            <a:r>
              <a:rPr lang="it-IT" b="1" dirty="0"/>
              <a:t>) </a:t>
            </a:r>
            <a:r>
              <a:rPr lang="it-IT" dirty="0"/>
              <a:t>are </a:t>
            </a:r>
            <a:r>
              <a:rPr lang="it-IT" dirty="0" err="1"/>
              <a:t>leaf-shaped</a:t>
            </a:r>
            <a:r>
              <a:rPr lang="it-IT" dirty="0"/>
              <a:t> </a:t>
            </a:r>
            <a:r>
              <a:rPr lang="it-IT" dirty="0" err="1"/>
              <a:t>flatworms</a:t>
            </a:r>
            <a:r>
              <a:rPr lang="it-IT" dirty="0"/>
              <a:t> </a:t>
            </a:r>
            <a:r>
              <a:rPr lang="it-IT" dirty="0" err="1"/>
              <a:t>with</a:t>
            </a:r>
            <a:r>
              <a:rPr lang="it-IT" dirty="0"/>
              <a:t> </a:t>
            </a:r>
            <a:r>
              <a:rPr lang="it-IT" dirty="0" err="1"/>
              <a:t>prominent</a:t>
            </a:r>
            <a:r>
              <a:rPr lang="it-IT" dirty="0"/>
              <a:t> </a:t>
            </a:r>
            <a:r>
              <a:rPr lang="it-IT" dirty="0" err="1"/>
              <a:t>suckers</a:t>
            </a:r>
            <a:r>
              <a:rPr lang="it-IT" dirty="0"/>
              <a:t> </a:t>
            </a:r>
            <a:r>
              <a:rPr lang="it-IT" dirty="0" err="1"/>
              <a:t>that</a:t>
            </a:r>
            <a:r>
              <a:rPr lang="it-IT" dirty="0"/>
              <a:t> are </a:t>
            </a:r>
            <a:r>
              <a:rPr lang="it-IT" dirty="0" err="1"/>
              <a:t>used</a:t>
            </a:r>
            <a:r>
              <a:rPr lang="it-IT" dirty="0"/>
              <a:t> </a:t>
            </a:r>
            <a:r>
              <a:rPr lang="it-IT" dirty="0" err="1"/>
              <a:t>to</a:t>
            </a:r>
            <a:r>
              <a:rPr lang="it-IT" dirty="0"/>
              <a:t> </a:t>
            </a:r>
            <a:r>
              <a:rPr lang="it-IT" dirty="0" err="1"/>
              <a:t>attach</a:t>
            </a:r>
            <a:r>
              <a:rPr lang="it-IT" dirty="0"/>
              <a:t> </a:t>
            </a:r>
            <a:r>
              <a:rPr lang="it-IT" dirty="0" err="1"/>
              <a:t>to</a:t>
            </a:r>
            <a:r>
              <a:rPr lang="it-IT" dirty="0"/>
              <a:t> the </a:t>
            </a:r>
            <a:r>
              <a:rPr lang="it-IT" dirty="0" err="1"/>
              <a:t>host</a:t>
            </a:r>
            <a:r>
              <a:rPr lang="it-IT" dirty="0"/>
              <a:t>. </a:t>
            </a:r>
            <a:r>
              <a:rPr lang="it-IT" dirty="0" err="1"/>
              <a:t>They</a:t>
            </a:r>
            <a:r>
              <a:rPr lang="it-IT" dirty="0"/>
              <a:t> include </a:t>
            </a:r>
            <a:r>
              <a:rPr lang="it-IT" dirty="0" err="1"/>
              <a:t>liver</a:t>
            </a:r>
            <a:r>
              <a:rPr lang="it-IT" dirty="0"/>
              <a:t> and </a:t>
            </a:r>
            <a:r>
              <a:rPr lang="it-IT" dirty="0" err="1"/>
              <a:t>lung</a:t>
            </a:r>
            <a:r>
              <a:rPr lang="it-IT" dirty="0"/>
              <a:t> </a:t>
            </a:r>
            <a:r>
              <a:rPr lang="it-IT" dirty="0" err="1"/>
              <a:t>flukes</a:t>
            </a:r>
            <a:r>
              <a:rPr lang="it-IT" dirty="0"/>
              <a:t> and </a:t>
            </a:r>
            <a:r>
              <a:rPr lang="it-IT" dirty="0" err="1"/>
              <a:t>schistosomes</a:t>
            </a:r>
            <a:r>
              <a:rPr lang="it-IT"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61389" y="370992"/>
            <a:ext cx="6544935" cy="400110"/>
          </a:xfrm>
          <a:prstGeom prst="rect">
            <a:avLst/>
          </a:prstGeom>
        </p:spPr>
        <p:txBody>
          <a:bodyPr wrap="square">
            <a:spAutoFit/>
          </a:bodyPr>
          <a:lstStyle/>
          <a:p>
            <a:r>
              <a:rPr lang="it-IT" sz="2000" dirty="0" err="1"/>
              <a:t>Coiled</a:t>
            </a:r>
            <a:r>
              <a:rPr lang="it-IT" sz="2000" dirty="0"/>
              <a:t> </a:t>
            </a:r>
            <a:r>
              <a:rPr lang="it-IT" sz="2000" dirty="0" err="1"/>
              <a:t>Trichinella</a:t>
            </a:r>
            <a:r>
              <a:rPr lang="it-IT" sz="2000" dirty="0"/>
              <a:t> </a:t>
            </a:r>
            <a:r>
              <a:rPr lang="it-IT" sz="2000" dirty="0" err="1"/>
              <a:t>spiralis</a:t>
            </a:r>
            <a:r>
              <a:rPr lang="it-IT" sz="2000" dirty="0"/>
              <a:t> larva </a:t>
            </a:r>
            <a:r>
              <a:rPr lang="it-IT" sz="2000" dirty="0" err="1"/>
              <a:t>within</a:t>
            </a:r>
            <a:r>
              <a:rPr lang="it-IT" sz="2000" dirty="0"/>
              <a:t> a </a:t>
            </a:r>
            <a:r>
              <a:rPr lang="it-IT" sz="2000" dirty="0" err="1"/>
              <a:t>skeletal</a:t>
            </a:r>
            <a:r>
              <a:rPr lang="it-IT" sz="2000" dirty="0"/>
              <a:t> </a:t>
            </a:r>
            <a:r>
              <a:rPr lang="it-IT" sz="2000" dirty="0" err="1"/>
              <a:t>muscle</a:t>
            </a:r>
            <a:r>
              <a:rPr lang="it-IT" sz="2000" dirty="0"/>
              <a:t> </a:t>
            </a:r>
            <a:r>
              <a:rPr lang="it-IT" sz="2000" dirty="0" err="1"/>
              <a:t>cell</a:t>
            </a:r>
            <a:r>
              <a:rPr lang="it-IT" sz="2000" dirty="0"/>
              <a:t>.</a:t>
            </a:r>
          </a:p>
        </p:txBody>
      </p:sp>
      <p:pic>
        <p:nvPicPr>
          <p:cNvPr id="3" name="Immagine 2" descr="Schermata 2018-10-20 alle 22.43.49.png"/>
          <p:cNvPicPr>
            <a:picLocks noChangeAspect="1"/>
          </p:cNvPicPr>
          <p:nvPr/>
        </p:nvPicPr>
        <p:blipFill>
          <a:blip r:embed="rId2"/>
          <a:stretch>
            <a:fillRect/>
          </a:stretch>
        </p:blipFill>
        <p:spPr>
          <a:xfrm>
            <a:off x="462015" y="1219565"/>
            <a:ext cx="7972013" cy="517073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0 alle 23.23.40.png"/>
          <p:cNvPicPr>
            <a:picLocks noChangeAspect="1"/>
          </p:cNvPicPr>
          <p:nvPr/>
        </p:nvPicPr>
        <p:blipFill>
          <a:blip r:embed="rId2"/>
          <a:stretch>
            <a:fillRect/>
          </a:stretch>
        </p:blipFill>
        <p:spPr>
          <a:xfrm>
            <a:off x="398370" y="794551"/>
            <a:ext cx="8431175" cy="3232447"/>
          </a:xfrm>
          <a:prstGeom prst="rect">
            <a:avLst/>
          </a:prstGeom>
        </p:spPr>
      </p:pic>
      <p:pic>
        <p:nvPicPr>
          <p:cNvPr id="3" name="Immagine 2">
            <a:extLst>
              <a:ext uri="{FF2B5EF4-FFF2-40B4-BE49-F238E27FC236}">
                <a16:creationId xmlns:a16="http://schemas.microsoft.com/office/drawing/2014/main" id="{E28DCC6E-A14B-EC46-873B-9D98BD0EAF09}"/>
              </a:ext>
            </a:extLst>
          </p:cNvPr>
          <p:cNvPicPr>
            <a:picLocks noChangeAspect="1"/>
          </p:cNvPicPr>
          <p:nvPr/>
        </p:nvPicPr>
        <p:blipFill>
          <a:blip r:embed="rId3"/>
          <a:stretch>
            <a:fillRect/>
          </a:stretch>
        </p:blipFill>
        <p:spPr>
          <a:xfrm>
            <a:off x="2191579" y="4026998"/>
            <a:ext cx="4844755" cy="258797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1 alle 20.07.45.png"/>
          <p:cNvPicPr>
            <a:picLocks noChangeAspect="1"/>
          </p:cNvPicPr>
          <p:nvPr/>
        </p:nvPicPr>
        <p:blipFill>
          <a:blip r:embed="rId2"/>
          <a:stretch>
            <a:fillRect/>
          </a:stretch>
        </p:blipFill>
        <p:spPr>
          <a:xfrm>
            <a:off x="297325" y="735013"/>
            <a:ext cx="8549350" cy="48219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08.05.png"/>
          <p:cNvPicPr>
            <a:picLocks noChangeAspect="1"/>
          </p:cNvPicPr>
          <p:nvPr/>
        </p:nvPicPr>
        <p:blipFill>
          <a:blip r:embed="rId2"/>
          <a:stretch>
            <a:fillRect/>
          </a:stretch>
        </p:blipFill>
        <p:spPr>
          <a:xfrm>
            <a:off x="576785" y="1023187"/>
            <a:ext cx="7990430" cy="343052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27.39.png"/>
          <p:cNvPicPr>
            <a:picLocks noChangeAspect="1"/>
          </p:cNvPicPr>
          <p:nvPr/>
        </p:nvPicPr>
        <p:blipFill>
          <a:blip r:embed="rId2"/>
          <a:stretch>
            <a:fillRect/>
          </a:stretch>
        </p:blipFill>
        <p:spPr>
          <a:xfrm>
            <a:off x="1199055" y="334657"/>
            <a:ext cx="6562429" cy="61832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09.43.png"/>
          <p:cNvPicPr>
            <a:picLocks noChangeAspect="1"/>
          </p:cNvPicPr>
          <p:nvPr/>
        </p:nvPicPr>
        <p:blipFill>
          <a:blip r:embed="rId2"/>
          <a:stretch>
            <a:fillRect/>
          </a:stretch>
        </p:blipFill>
        <p:spPr>
          <a:xfrm>
            <a:off x="533400" y="428625"/>
            <a:ext cx="7366000" cy="61976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BD1C99E-551C-8743-96FA-2BB17719A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35" y="857250"/>
            <a:ext cx="7982130" cy="5143500"/>
          </a:xfrm>
          <a:prstGeom prst="rect">
            <a:avLst/>
          </a:prstGeom>
        </p:spPr>
      </p:pic>
      <p:pic>
        <p:nvPicPr>
          <p:cNvPr id="7" name="Immagine 6">
            <a:extLst>
              <a:ext uri="{FF2B5EF4-FFF2-40B4-BE49-F238E27FC236}">
                <a16:creationId xmlns:a16="http://schemas.microsoft.com/office/drawing/2014/main" id="{5B3EB6F7-7A58-3F46-97DD-1483DD13E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0214"/>
            <a:ext cx="9144000" cy="3897572"/>
          </a:xfrm>
          <a:prstGeom prst="rect">
            <a:avLst/>
          </a:prstGeom>
        </p:spPr>
      </p:pic>
    </p:spTree>
    <p:extLst>
      <p:ext uri="{BB962C8B-B14F-4D97-AF65-F5344CB8AC3E}">
        <p14:creationId xmlns:p14="http://schemas.microsoft.com/office/powerpoint/2010/main" val="22075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33AF3F5-09E6-F04E-9BFC-20822C728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2564904"/>
            <a:ext cx="5838825" cy="3171825"/>
          </a:xfrm>
          <a:prstGeom prst="rect">
            <a:avLst/>
          </a:prstGeom>
        </p:spPr>
      </p:pic>
      <p:pic>
        <p:nvPicPr>
          <p:cNvPr id="7" name="Immagine 6">
            <a:extLst>
              <a:ext uri="{FF2B5EF4-FFF2-40B4-BE49-F238E27FC236}">
                <a16:creationId xmlns:a16="http://schemas.microsoft.com/office/drawing/2014/main" id="{9008304E-0CD4-484D-B676-08FE4BA4C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972218"/>
            <a:ext cx="3202800" cy="1842615"/>
          </a:xfrm>
          <a:prstGeom prst="rect">
            <a:avLst/>
          </a:prstGeom>
        </p:spPr>
      </p:pic>
    </p:spTree>
    <p:extLst>
      <p:ext uri="{BB962C8B-B14F-4D97-AF65-F5344CB8AC3E}">
        <p14:creationId xmlns:p14="http://schemas.microsoft.com/office/powerpoint/2010/main" val="168431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0A4E3E3-6419-134E-AD65-25980DBCFEA0}"/>
              </a:ext>
            </a:extLst>
          </p:cNvPr>
          <p:cNvSpPr/>
          <p:nvPr/>
        </p:nvSpPr>
        <p:spPr>
          <a:xfrm>
            <a:off x="598515" y="302043"/>
            <a:ext cx="7847215" cy="3046988"/>
          </a:xfrm>
          <a:prstGeom prst="rect">
            <a:avLst/>
          </a:prstGeom>
        </p:spPr>
        <p:txBody>
          <a:bodyPr wrap="square">
            <a:spAutoFit/>
          </a:bodyPr>
          <a:lstStyle/>
          <a:p>
            <a:r>
              <a:rPr lang="it-IT" sz="2400" dirty="0" err="1"/>
              <a:t>PrP</a:t>
            </a:r>
            <a:r>
              <a:rPr lang="it-IT" sz="2400" dirty="0"/>
              <a:t> </a:t>
            </a:r>
            <a:r>
              <a:rPr lang="it-IT" sz="2400" dirty="0" err="1"/>
              <a:t>is</a:t>
            </a:r>
            <a:r>
              <a:rPr lang="it-IT" sz="2400" dirty="0"/>
              <a:t> </a:t>
            </a:r>
            <a:r>
              <a:rPr lang="it-IT" sz="2400" dirty="0" err="1"/>
              <a:t>found</a:t>
            </a:r>
            <a:r>
              <a:rPr lang="it-IT" sz="2400" dirty="0"/>
              <a:t> </a:t>
            </a:r>
            <a:r>
              <a:rPr lang="it-IT" sz="2400" dirty="0" err="1"/>
              <a:t>normally</a:t>
            </a:r>
            <a:r>
              <a:rPr lang="it-IT" sz="2400" dirty="0"/>
              <a:t> in </a:t>
            </a:r>
            <a:r>
              <a:rPr lang="it-IT" sz="2400" dirty="0" err="1"/>
              <a:t>neurons</a:t>
            </a:r>
            <a:r>
              <a:rPr lang="it-IT" sz="2400" dirty="0"/>
              <a:t>. </a:t>
            </a:r>
            <a:r>
              <a:rPr lang="it-IT" sz="2400" dirty="0" err="1"/>
              <a:t>Diseases</a:t>
            </a:r>
            <a:r>
              <a:rPr lang="it-IT" sz="2400" dirty="0"/>
              <a:t> </a:t>
            </a:r>
            <a:r>
              <a:rPr lang="it-IT" sz="2400" dirty="0" err="1"/>
              <a:t>occur</a:t>
            </a:r>
            <a:r>
              <a:rPr lang="it-IT" sz="2400" dirty="0"/>
              <a:t> </a:t>
            </a:r>
            <a:r>
              <a:rPr lang="it-IT" sz="2400" dirty="0" err="1"/>
              <a:t>when</a:t>
            </a:r>
            <a:r>
              <a:rPr lang="it-IT" sz="2400" dirty="0"/>
              <a:t> the </a:t>
            </a:r>
            <a:r>
              <a:rPr lang="it-IT" sz="2400" b="1" dirty="0" err="1"/>
              <a:t>PrP</a:t>
            </a:r>
            <a:r>
              <a:rPr lang="it-IT" sz="2400" b="1" dirty="0"/>
              <a:t> </a:t>
            </a:r>
            <a:r>
              <a:rPr lang="it-IT" sz="2400" b="1" dirty="0" err="1"/>
              <a:t>undergoes</a:t>
            </a:r>
            <a:r>
              <a:rPr lang="it-IT" sz="2400" b="1" dirty="0"/>
              <a:t> a </a:t>
            </a:r>
            <a:r>
              <a:rPr lang="it-IT" sz="2400" b="1" dirty="0" err="1"/>
              <a:t>conformational</a:t>
            </a:r>
            <a:r>
              <a:rPr lang="it-IT" sz="2400" b="1" dirty="0"/>
              <a:t> </a:t>
            </a:r>
            <a:r>
              <a:rPr lang="it-IT" sz="2400" b="1" dirty="0" err="1"/>
              <a:t>change</a:t>
            </a:r>
            <a:r>
              <a:rPr lang="it-IT" sz="2400" b="1" dirty="0"/>
              <a:t> </a:t>
            </a:r>
            <a:r>
              <a:rPr lang="it-IT" sz="2400" b="1" dirty="0" err="1"/>
              <a:t>that</a:t>
            </a:r>
            <a:r>
              <a:rPr lang="it-IT" sz="2400" b="1" dirty="0"/>
              <a:t> </a:t>
            </a:r>
            <a:r>
              <a:rPr lang="it-IT" sz="2400" b="1" dirty="0" err="1"/>
              <a:t>confers</a:t>
            </a:r>
            <a:r>
              <a:rPr lang="it-IT" sz="2400" b="1" dirty="0"/>
              <a:t> </a:t>
            </a:r>
            <a:r>
              <a:rPr lang="it-IT" sz="2400" b="1" dirty="0" err="1"/>
              <a:t>resistance</a:t>
            </a:r>
            <a:r>
              <a:rPr lang="it-IT" sz="2400" b="1" dirty="0"/>
              <a:t> to </a:t>
            </a:r>
            <a:r>
              <a:rPr lang="it-IT" sz="2400" b="1" dirty="0" err="1"/>
              <a:t>proteases</a:t>
            </a:r>
            <a:r>
              <a:rPr lang="it-IT" sz="2400" dirty="0"/>
              <a:t>. The </a:t>
            </a:r>
            <a:r>
              <a:rPr lang="it-IT" sz="2400" dirty="0" err="1"/>
              <a:t>protease-resistant</a:t>
            </a:r>
            <a:r>
              <a:rPr lang="it-IT" sz="2400" dirty="0"/>
              <a:t> </a:t>
            </a:r>
            <a:r>
              <a:rPr lang="it-IT" sz="2400" dirty="0" err="1"/>
              <a:t>PrP</a:t>
            </a:r>
            <a:r>
              <a:rPr lang="it-IT" sz="2400" dirty="0"/>
              <a:t> </a:t>
            </a:r>
            <a:r>
              <a:rPr lang="it-IT" sz="2400" dirty="0" err="1"/>
              <a:t>promotes</a:t>
            </a:r>
            <a:r>
              <a:rPr lang="it-IT" sz="2400" dirty="0"/>
              <a:t> </a:t>
            </a:r>
            <a:r>
              <a:rPr lang="it-IT" sz="2400" dirty="0" err="1"/>
              <a:t>conversion</a:t>
            </a:r>
            <a:r>
              <a:rPr lang="it-IT" sz="2400" dirty="0"/>
              <a:t> of the </a:t>
            </a:r>
            <a:r>
              <a:rPr lang="it-IT" sz="2400" dirty="0" err="1"/>
              <a:t>normal</a:t>
            </a:r>
            <a:r>
              <a:rPr lang="it-IT" sz="2400" dirty="0"/>
              <a:t> </a:t>
            </a:r>
            <a:r>
              <a:rPr lang="it-IT" sz="2400" dirty="0" err="1"/>
              <a:t>protease</a:t>
            </a:r>
            <a:r>
              <a:rPr lang="it-IT" sz="2400" dirty="0"/>
              <a:t>-sensitive </a:t>
            </a:r>
            <a:r>
              <a:rPr lang="it-IT" sz="2400" dirty="0" err="1"/>
              <a:t>PrP</a:t>
            </a:r>
            <a:r>
              <a:rPr lang="it-IT" sz="2400" dirty="0"/>
              <a:t> to the </a:t>
            </a:r>
            <a:r>
              <a:rPr lang="it-IT" sz="2400" dirty="0" err="1"/>
              <a:t>abnormal</a:t>
            </a:r>
            <a:r>
              <a:rPr lang="it-IT" sz="2400" dirty="0"/>
              <a:t> </a:t>
            </a:r>
            <a:r>
              <a:rPr lang="it-IT" sz="2400" dirty="0" err="1"/>
              <a:t>form</a:t>
            </a:r>
            <a:r>
              <a:rPr lang="it-IT" sz="2400" dirty="0"/>
              <a:t>, </a:t>
            </a:r>
            <a:r>
              <a:rPr lang="it-IT" sz="2400" dirty="0" err="1"/>
              <a:t>explaining</a:t>
            </a:r>
            <a:r>
              <a:rPr lang="it-IT" sz="2400" dirty="0"/>
              <a:t> the </a:t>
            </a:r>
            <a:r>
              <a:rPr lang="it-IT" sz="2400" dirty="0" err="1"/>
              <a:t>transmissable</a:t>
            </a:r>
            <a:r>
              <a:rPr lang="it-IT" sz="2400" dirty="0"/>
              <a:t> nature of </a:t>
            </a:r>
            <a:r>
              <a:rPr lang="it-IT" sz="2400" dirty="0" err="1"/>
              <a:t>these</a:t>
            </a:r>
            <a:r>
              <a:rPr lang="it-IT" sz="2400" dirty="0"/>
              <a:t> </a:t>
            </a:r>
            <a:r>
              <a:rPr lang="it-IT" sz="2400" dirty="0" err="1"/>
              <a:t>diseases</a:t>
            </a:r>
            <a:r>
              <a:rPr lang="it-IT" sz="2400" dirty="0"/>
              <a:t>. CJD can be </a:t>
            </a:r>
            <a:r>
              <a:rPr lang="it-IT" sz="2400" dirty="0" err="1"/>
              <a:t>transmitted</a:t>
            </a:r>
            <a:r>
              <a:rPr lang="it-IT" sz="2400" dirty="0"/>
              <a:t> from </a:t>
            </a:r>
            <a:r>
              <a:rPr lang="it-IT" sz="2400" dirty="0" err="1"/>
              <a:t>person</a:t>
            </a:r>
            <a:r>
              <a:rPr lang="it-IT" sz="2400" dirty="0"/>
              <a:t> to </a:t>
            </a:r>
            <a:r>
              <a:rPr lang="it-IT" sz="2400" dirty="0" err="1"/>
              <a:t>person</a:t>
            </a:r>
            <a:r>
              <a:rPr lang="it-IT" sz="2400" dirty="0"/>
              <a:t> </a:t>
            </a:r>
            <a:r>
              <a:rPr lang="it-IT" sz="2400" dirty="0" err="1"/>
              <a:t>iatrogenically</a:t>
            </a:r>
            <a:r>
              <a:rPr lang="it-IT" sz="2400" dirty="0"/>
              <a:t>, by </a:t>
            </a:r>
            <a:r>
              <a:rPr lang="it-IT" sz="2400" dirty="0" err="1"/>
              <a:t>surgery</a:t>
            </a:r>
            <a:r>
              <a:rPr lang="it-IT" sz="2400" dirty="0"/>
              <a:t>, </a:t>
            </a:r>
            <a:r>
              <a:rPr lang="it-IT" sz="2400" dirty="0" err="1"/>
              <a:t>organ</a:t>
            </a:r>
            <a:r>
              <a:rPr lang="it-IT" sz="2400" dirty="0"/>
              <a:t> </a:t>
            </a:r>
            <a:r>
              <a:rPr lang="it-IT" sz="2400" dirty="0" err="1"/>
              <a:t>transplantation</a:t>
            </a:r>
            <a:r>
              <a:rPr lang="it-IT" sz="2400" dirty="0"/>
              <a:t>, or </a:t>
            </a:r>
            <a:r>
              <a:rPr lang="it-IT" sz="2400" dirty="0" err="1"/>
              <a:t>blood</a:t>
            </a:r>
            <a:r>
              <a:rPr lang="it-IT" sz="2400" dirty="0"/>
              <a:t> </a:t>
            </a:r>
            <a:r>
              <a:rPr lang="it-IT" sz="2400" dirty="0" err="1"/>
              <a:t>transfusion</a:t>
            </a:r>
            <a:r>
              <a:rPr lang="it-IT" sz="2400" dirty="0"/>
              <a:t>.</a:t>
            </a:r>
          </a:p>
        </p:txBody>
      </p:sp>
      <p:pic>
        <p:nvPicPr>
          <p:cNvPr id="5" name="Immagine 4" descr="Schermata 2018-10-20 alle 23.04.31.png">
            <a:extLst>
              <a:ext uri="{FF2B5EF4-FFF2-40B4-BE49-F238E27FC236}">
                <a16:creationId xmlns:a16="http://schemas.microsoft.com/office/drawing/2014/main" id="{7DEE892B-6352-EB4E-86B0-AD24BE28685B}"/>
              </a:ext>
            </a:extLst>
          </p:cNvPr>
          <p:cNvPicPr>
            <a:picLocks noChangeAspect="1"/>
          </p:cNvPicPr>
          <p:nvPr/>
        </p:nvPicPr>
        <p:blipFill>
          <a:blip r:embed="rId2"/>
          <a:stretch>
            <a:fillRect/>
          </a:stretch>
        </p:blipFill>
        <p:spPr>
          <a:xfrm>
            <a:off x="1100716" y="3349031"/>
            <a:ext cx="6842812" cy="3008390"/>
          </a:xfrm>
          <a:prstGeom prst="rect">
            <a:avLst/>
          </a:prstGeom>
        </p:spPr>
      </p:pic>
    </p:spTree>
    <p:extLst>
      <p:ext uri="{BB962C8B-B14F-4D97-AF65-F5344CB8AC3E}">
        <p14:creationId xmlns:p14="http://schemas.microsoft.com/office/powerpoint/2010/main" val="3466958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map&#10;&#10;Description generated with very high confidence">
            <a:extLst>
              <a:ext uri="{FF2B5EF4-FFF2-40B4-BE49-F238E27FC236}">
                <a16:creationId xmlns:a16="http://schemas.microsoft.com/office/drawing/2014/main" id="{56E1E4E4-8478-462D-A5A1-ED0DA336FD99}"/>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858505"/>
            <a:ext cx="9144000" cy="5140990"/>
          </a:xfrm>
          <a:prstGeom prst="rect">
            <a:avLst/>
          </a:prstGeom>
          <a:ln>
            <a:noFill/>
          </a:ln>
        </p:spPr>
      </p:pic>
      <p:sp>
        <p:nvSpPr>
          <p:cNvPr id="14" name="Rectangle 13">
            <a:extLst>
              <a:ext uri="{FF2B5EF4-FFF2-40B4-BE49-F238E27FC236}">
                <a16:creationId xmlns:a16="http://schemas.microsoft.com/office/drawing/2014/main" id="{AE943E43-4C98-4D7A-AB24-532640751355}"/>
              </a:ext>
            </a:extLst>
          </p:cNvPr>
          <p:cNvSpPr/>
          <p:nvPr/>
        </p:nvSpPr>
        <p:spPr>
          <a:xfrm>
            <a:off x="0" y="5231686"/>
            <a:ext cx="9144000" cy="692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CaixaDeTexto 10"/>
          <p:cNvSpPr txBox="1"/>
          <p:nvPr/>
        </p:nvSpPr>
        <p:spPr>
          <a:xfrm>
            <a:off x="359532" y="3131095"/>
            <a:ext cx="8316924" cy="1131079"/>
          </a:xfrm>
          <a:prstGeom prst="rect">
            <a:avLst/>
          </a:prstGeom>
          <a:solidFill>
            <a:schemeClr val="bg1"/>
          </a:solidFill>
        </p:spPr>
        <p:txBody>
          <a:bodyPr wrap="square" rtlCol="0">
            <a:spAutoFit/>
          </a:bodyPr>
          <a:lstStyle/>
          <a:p>
            <a:pPr algn="ctr"/>
            <a:r>
              <a:rPr lang="pt-BR" sz="3375" b="1" dirty="0"/>
              <a:t>INTESTINAL MICROBIOTA KEY FACTOR IN THE CURE OF CANCER</a:t>
            </a:r>
          </a:p>
        </p:txBody>
      </p:sp>
      <p:sp>
        <p:nvSpPr>
          <p:cNvPr id="8" name="Titolo 7">
            <a:extLst>
              <a:ext uri="{FF2B5EF4-FFF2-40B4-BE49-F238E27FC236}">
                <a16:creationId xmlns:a16="http://schemas.microsoft.com/office/drawing/2014/main" id="{58BF1434-36EA-CE4C-A8DF-3AE91A3C60B5}"/>
              </a:ext>
            </a:extLst>
          </p:cNvPr>
          <p:cNvSpPr>
            <a:spLocks noGrp="1"/>
          </p:cNvSpPr>
          <p:nvPr>
            <p:ph type="ctrTitle"/>
          </p:nvPr>
        </p:nvSpPr>
        <p:spPr/>
        <p:txBody>
          <a:bodyPr/>
          <a:lstStyle/>
          <a:p>
            <a:endParaRPr lang="it-IT" dirty="0"/>
          </a:p>
        </p:txBody>
      </p:sp>
    </p:spTree>
    <p:extLst>
      <p:ext uri="{BB962C8B-B14F-4D97-AF65-F5344CB8AC3E}">
        <p14:creationId xmlns:p14="http://schemas.microsoft.com/office/powerpoint/2010/main" val="1438159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0" y="857250"/>
          <a:ext cx="9144000"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esultado de imagem para microbiota intestinal">
            <a:hlinkClick r:id="rId7"/>
          </p:cNvPr>
          <p:cNvPicPr>
            <a:picLocks noChangeAspect="1" noChangeArrowheads="1"/>
          </p:cNvPicPr>
          <p:nvPr/>
        </p:nvPicPr>
        <p:blipFill>
          <a:blip r:embed="rId8" cstate="print"/>
          <a:srcRect/>
          <a:stretch>
            <a:fillRect/>
          </a:stretch>
        </p:blipFill>
        <p:spPr bwMode="auto">
          <a:xfrm>
            <a:off x="3167844" y="2672916"/>
            <a:ext cx="2955601" cy="1625581"/>
          </a:xfrm>
          <a:prstGeom prst="rect">
            <a:avLst/>
          </a:prstGeom>
          <a:noFill/>
        </p:spPr>
      </p:pic>
    </p:spTree>
    <p:extLst>
      <p:ext uri="{BB962C8B-B14F-4D97-AF65-F5344CB8AC3E}">
        <p14:creationId xmlns:p14="http://schemas.microsoft.com/office/powerpoint/2010/main" val="4072079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p:cNvSpPr txBox="1"/>
          <p:nvPr/>
        </p:nvSpPr>
        <p:spPr>
          <a:xfrm>
            <a:off x="5710335" y="1106742"/>
            <a:ext cx="3020127" cy="669414"/>
          </a:xfrm>
          <a:prstGeom prst="rect">
            <a:avLst/>
          </a:prstGeom>
          <a:noFill/>
        </p:spPr>
        <p:txBody>
          <a:bodyPr wrap="square" rtlCol="0">
            <a:spAutoFit/>
          </a:bodyPr>
          <a:lstStyle/>
          <a:p>
            <a:r>
              <a:rPr lang="pt-BR" sz="3750" b="1" dirty="0"/>
              <a:t>REFLECTION</a:t>
            </a:r>
          </a:p>
        </p:txBody>
      </p:sp>
      <p:sp>
        <p:nvSpPr>
          <p:cNvPr id="23558" name="AutoShape 6" descr="Resultado de imagem para pensando desenho">
            <a:hlinkClick r:id="rId2"/>
          </p:cNvPr>
          <p:cNvSpPr>
            <a:spLocks noChangeAspect="1" noChangeArrowheads="1"/>
          </p:cNvSpPr>
          <p:nvPr/>
        </p:nvSpPr>
        <p:spPr bwMode="auto">
          <a:xfrm>
            <a:off x="69056" y="85725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pic>
        <p:nvPicPr>
          <p:cNvPr id="23564" name="Picture 12" descr="Resultado de imagem para pensando desenho">
            <a:hlinkClick r:id="rId3"/>
          </p:cNvPr>
          <p:cNvPicPr>
            <a:picLocks noChangeAspect="1" noChangeArrowheads="1"/>
          </p:cNvPicPr>
          <p:nvPr/>
        </p:nvPicPr>
        <p:blipFill>
          <a:blip r:embed="rId4" cstate="print"/>
          <a:srcRect/>
          <a:stretch>
            <a:fillRect/>
          </a:stretch>
        </p:blipFill>
        <p:spPr bwMode="auto">
          <a:xfrm>
            <a:off x="2897814" y="1538790"/>
            <a:ext cx="2614613" cy="4079082"/>
          </a:xfrm>
          <a:prstGeom prst="rect">
            <a:avLst/>
          </a:prstGeom>
          <a:noFill/>
        </p:spPr>
      </p:pic>
    </p:spTree>
    <p:extLst>
      <p:ext uri="{BB962C8B-B14F-4D97-AF65-F5344CB8AC3E}">
        <p14:creationId xmlns:p14="http://schemas.microsoft.com/office/powerpoint/2010/main" val="2892694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cstate="print"/>
          <a:srcRect/>
          <a:stretch>
            <a:fillRect/>
          </a:stretch>
        </p:blipFill>
        <p:spPr bwMode="auto">
          <a:xfrm>
            <a:off x="8258175" y="1808820"/>
            <a:ext cx="885825" cy="928688"/>
          </a:xfrm>
          <a:prstGeom prst="rect">
            <a:avLst/>
          </a:prstGeom>
          <a:noFill/>
          <a:ln w="9525">
            <a:noFill/>
            <a:miter lim="800000"/>
            <a:headEnd/>
            <a:tailEnd/>
          </a:ln>
        </p:spPr>
      </p:pic>
      <p:sp>
        <p:nvSpPr>
          <p:cNvPr id="8" name="CaixaDeTexto 7"/>
          <p:cNvSpPr txBox="1"/>
          <p:nvPr/>
        </p:nvSpPr>
        <p:spPr>
          <a:xfrm>
            <a:off x="0" y="3444024"/>
            <a:ext cx="9144000" cy="1304203"/>
          </a:xfrm>
          <a:prstGeom prst="rect">
            <a:avLst/>
          </a:prstGeom>
          <a:noFill/>
        </p:spPr>
        <p:txBody>
          <a:bodyPr wrap="square" rtlCol="0">
            <a:spAutoFit/>
          </a:bodyPr>
          <a:lstStyle/>
          <a:p>
            <a:pPr algn="ctr"/>
            <a:r>
              <a:rPr lang="en-US" sz="2625" dirty="0"/>
              <a:t>Can the intestinal </a:t>
            </a:r>
            <a:r>
              <a:rPr lang="en-US" sz="2625" dirty="0" err="1"/>
              <a:t>microbiota</a:t>
            </a:r>
            <a:r>
              <a:rPr lang="en-US" sz="2625" dirty="0"/>
              <a:t> type be related to a higher mortality rate among patients undergoing the same chemotherapy treatment?</a:t>
            </a:r>
            <a:endParaRPr lang="pt-BR" sz="2625" dirty="0"/>
          </a:p>
        </p:txBody>
      </p:sp>
      <p:sp>
        <p:nvSpPr>
          <p:cNvPr id="37890" name="AutoShape 2" descr="Resultado de imagem para POSITIVO E NEGATIVO DEDO">
            <a:hlinkClick r:id="rId3"/>
          </p:cNvPr>
          <p:cNvSpPr>
            <a:spLocks noChangeAspect="1" noChangeArrowheads="1"/>
          </p:cNvSpPr>
          <p:nvPr/>
        </p:nvSpPr>
        <p:spPr bwMode="auto">
          <a:xfrm>
            <a:off x="69056" y="85725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pic>
        <p:nvPicPr>
          <p:cNvPr id="37892" name="Picture 4"/>
          <p:cNvPicPr>
            <a:picLocks noChangeAspect="1" noChangeArrowheads="1"/>
          </p:cNvPicPr>
          <p:nvPr/>
        </p:nvPicPr>
        <p:blipFill>
          <a:blip r:embed="rId4" cstate="print"/>
          <a:srcRect/>
          <a:stretch>
            <a:fillRect/>
          </a:stretch>
        </p:blipFill>
        <p:spPr bwMode="auto">
          <a:xfrm>
            <a:off x="35496" y="1808820"/>
            <a:ext cx="1035844" cy="957263"/>
          </a:xfrm>
          <a:prstGeom prst="rect">
            <a:avLst/>
          </a:prstGeom>
          <a:noFill/>
          <a:ln w="9525">
            <a:noFill/>
            <a:miter lim="800000"/>
            <a:headEnd/>
            <a:tailEnd/>
          </a:ln>
        </p:spPr>
      </p:pic>
      <p:sp>
        <p:nvSpPr>
          <p:cNvPr id="7" name="CaixaDeTexto 6"/>
          <p:cNvSpPr txBox="1"/>
          <p:nvPr/>
        </p:nvSpPr>
        <p:spPr>
          <a:xfrm>
            <a:off x="791580" y="1484784"/>
            <a:ext cx="7776864" cy="1107996"/>
          </a:xfrm>
          <a:prstGeom prst="rect">
            <a:avLst/>
          </a:prstGeom>
          <a:noFill/>
        </p:spPr>
        <p:txBody>
          <a:bodyPr wrap="square" rtlCol="0">
            <a:spAutoFit/>
          </a:bodyPr>
          <a:lstStyle/>
          <a:p>
            <a:pPr algn="ctr"/>
            <a:r>
              <a:rPr lang="pt-BR" sz="2625" dirty="0" err="1"/>
              <a:t>Can</a:t>
            </a:r>
            <a:r>
              <a:rPr lang="pt-BR" sz="2625" dirty="0"/>
              <a:t> </a:t>
            </a:r>
            <a:r>
              <a:rPr lang="pt-BR" sz="2625" dirty="0" err="1"/>
              <a:t>the</a:t>
            </a:r>
            <a:r>
              <a:rPr lang="pt-BR" sz="2625" dirty="0"/>
              <a:t> intestinal microbiota </a:t>
            </a:r>
            <a:r>
              <a:rPr lang="pt-BR" sz="2625" dirty="0" err="1"/>
              <a:t>act</a:t>
            </a:r>
            <a:r>
              <a:rPr lang="pt-BR" sz="2625" dirty="0"/>
              <a:t> </a:t>
            </a:r>
            <a:r>
              <a:rPr lang="pt-BR" sz="2625" dirty="0" err="1"/>
              <a:t>positively</a:t>
            </a:r>
            <a:r>
              <a:rPr lang="pt-BR" sz="2625" dirty="0"/>
              <a:t> </a:t>
            </a:r>
            <a:r>
              <a:rPr lang="pt-BR" sz="2625" dirty="0" err="1"/>
              <a:t>or</a:t>
            </a:r>
            <a:r>
              <a:rPr lang="pt-BR" sz="2625" dirty="0"/>
              <a:t> </a:t>
            </a:r>
            <a:r>
              <a:rPr lang="pt-BR" sz="2625" dirty="0" err="1"/>
              <a:t>negatively</a:t>
            </a:r>
            <a:r>
              <a:rPr lang="pt-BR" sz="2625" dirty="0"/>
              <a:t> </a:t>
            </a:r>
            <a:r>
              <a:rPr lang="pt-BR" sz="2625" dirty="0" err="1"/>
              <a:t>against</a:t>
            </a:r>
            <a:r>
              <a:rPr lang="pt-BR" sz="2625" dirty="0"/>
              <a:t> </a:t>
            </a:r>
            <a:r>
              <a:rPr lang="pt-BR" sz="2625" dirty="0" err="1"/>
              <a:t>chemotherapeutic</a:t>
            </a:r>
            <a:r>
              <a:rPr lang="pt-BR" sz="2625" dirty="0"/>
              <a:t> </a:t>
            </a:r>
            <a:r>
              <a:rPr lang="pt-BR" sz="2625" dirty="0" err="1"/>
              <a:t>treatments</a:t>
            </a:r>
            <a:r>
              <a:rPr lang="pt-BR" sz="2625" dirty="0"/>
              <a:t>?</a:t>
            </a:r>
          </a:p>
          <a:p>
            <a:endParaRPr lang="pt-BR" sz="1350" dirty="0"/>
          </a:p>
        </p:txBody>
      </p:sp>
    </p:spTree>
    <p:extLst>
      <p:ext uri="{BB962C8B-B14F-4D97-AF65-F5344CB8AC3E}">
        <p14:creationId xmlns:p14="http://schemas.microsoft.com/office/powerpoint/2010/main" val="45382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726922"/>
            <a:ext cx="9144000" cy="1304203"/>
          </a:xfrm>
          <a:prstGeom prst="rect">
            <a:avLst/>
          </a:prstGeom>
          <a:noFill/>
        </p:spPr>
        <p:txBody>
          <a:bodyPr wrap="square" rtlCol="0">
            <a:spAutoFit/>
          </a:bodyPr>
          <a:lstStyle/>
          <a:p>
            <a:pPr algn="ctr"/>
            <a:r>
              <a:rPr lang="en-US" sz="2625" dirty="0"/>
              <a:t>Does the change in the intestinal </a:t>
            </a:r>
            <a:r>
              <a:rPr lang="en-US" sz="2625" dirty="0" err="1"/>
              <a:t>microbiota</a:t>
            </a:r>
            <a:r>
              <a:rPr lang="en-US" sz="2625" dirty="0"/>
              <a:t> interfere with the action of the immune system or the action of the therapeutic drug? How is this possible ?</a:t>
            </a:r>
            <a:endParaRPr lang="pt-BR" sz="2625" dirty="0"/>
          </a:p>
        </p:txBody>
      </p:sp>
      <p:sp>
        <p:nvSpPr>
          <p:cNvPr id="3074" name="AutoShape 2" descr="Imagem relacionada">
            <a:hlinkClick r:id="rId2"/>
          </p:cNvPr>
          <p:cNvSpPr>
            <a:spLocks noChangeAspect="1" noChangeArrowheads="1"/>
          </p:cNvSpPr>
          <p:nvPr/>
        </p:nvSpPr>
        <p:spPr bwMode="auto">
          <a:xfrm>
            <a:off x="1958579" y="-606029"/>
            <a:ext cx="4572000" cy="3050382"/>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sp>
        <p:nvSpPr>
          <p:cNvPr id="3076" name="AutoShape 4" descr="Imagem relacionada">
            <a:hlinkClick r:id="rId2"/>
          </p:cNvPr>
          <p:cNvSpPr>
            <a:spLocks noChangeAspect="1" noChangeArrowheads="1"/>
          </p:cNvSpPr>
          <p:nvPr/>
        </p:nvSpPr>
        <p:spPr bwMode="auto">
          <a:xfrm>
            <a:off x="1958579" y="-606029"/>
            <a:ext cx="4572000" cy="3050382"/>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sp>
        <p:nvSpPr>
          <p:cNvPr id="3078" name="AutoShape 6" descr="Imagem relacionada">
            <a:hlinkClick r:id="rId3"/>
          </p:cNvPr>
          <p:cNvSpPr>
            <a:spLocks noChangeAspect="1" noChangeArrowheads="1"/>
          </p:cNvSpPr>
          <p:nvPr/>
        </p:nvSpPr>
        <p:spPr bwMode="auto">
          <a:xfrm>
            <a:off x="2433638" y="-96441"/>
            <a:ext cx="3864769" cy="1993107"/>
          </a:xfrm>
          <a:prstGeom prst="rect">
            <a:avLst/>
          </a:prstGeom>
          <a:noFill/>
        </p:spPr>
        <p:txBody>
          <a:bodyPr vert="horz" wrap="square" lIns="68580" tIns="34290" rIns="68580" bIns="34290" numCol="1" anchor="t" anchorCtr="0" compatLnSpc="1">
            <a:prstTxWarp prst="textNoShape">
              <a:avLst/>
            </a:prstTxWarp>
          </a:bodyPr>
          <a:lstStyle/>
          <a:p>
            <a:endParaRPr lang="pt-BR" sz="1350"/>
          </a:p>
        </p:txBody>
      </p:sp>
      <p:pic>
        <p:nvPicPr>
          <p:cNvPr id="3080" name="Picture 8" descr="Imagem relacionada">
            <a:hlinkClick r:id="rId3"/>
          </p:cNvPr>
          <p:cNvPicPr>
            <a:picLocks noChangeAspect="1" noChangeArrowheads="1"/>
          </p:cNvPicPr>
          <p:nvPr/>
        </p:nvPicPr>
        <p:blipFill>
          <a:blip r:embed="rId4" cstate="print"/>
          <a:srcRect/>
          <a:stretch>
            <a:fillRect/>
          </a:stretch>
        </p:blipFill>
        <p:spPr bwMode="auto">
          <a:xfrm>
            <a:off x="305527" y="1322766"/>
            <a:ext cx="2084507" cy="1075005"/>
          </a:xfrm>
          <a:prstGeom prst="rect">
            <a:avLst/>
          </a:prstGeom>
          <a:noFill/>
        </p:spPr>
      </p:pic>
      <p:pic>
        <p:nvPicPr>
          <p:cNvPr id="3083" name="Picture 11"/>
          <p:cNvPicPr>
            <a:picLocks noChangeAspect="1" noChangeArrowheads="1"/>
          </p:cNvPicPr>
          <p:nvPr/>
        </p:nvPicPr>
        <p:blipFill>
          <a:blip r:embed="rId5" cstate="print"/>
          <a:srcRect/>
          <a:stretch>
            <a:fillRect/>
          </a:stretch>
        </p:blipFill>
        <p:spPr bwMode="auto">
          <a:xfrm>
            <a:off x="7488324" y="3753037"/>
            <a:ext cx="1121569" cy="1878806"/>
          </a:xfrm>
          <a:prstGeom prst="rect">
            <a:avLst/>
          </a:prstGeom>
          <a:noFill/>
          <a:ln w="9525">
            <a:noFill/>
            <a:miter lim="800000"/>
            <a:headEnd/>
            <a:tailEnd/>
          </a:ln>
        </p:spPr>
      </p:pic>
    </p:spTree>
    <p:extLst>
      <p:ext uri="{BB962C8B-B14F-4D97-AF65-F5344CB8AC3E}">
        <p14:creationId xmlns:p14="http://schemas.microsoft.com/office/powerpoint/2010/main" val="3275069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923928" y="2162904"/>
            <a:ext cx="4950042" cy="2585323"/>
          </a:xfrm>
          <a:prstGeom prst="rect">
            <a:avLst/>
          </a:prstGeom>
          <a:noFill/>
        </p:spPr>
        <p:txBody>
          <a:bodyPr wrap="square" rtlCol="0">
            <a:spAutoFit/>
          </a:bodyPr>
          <a:lstStyle/>
          <a:p>
            <a:pPr algn="ctr"/>
            <a:r>
              <a:rPr lang="en-US" sz="2700" dirty="0"/>
              <a:t>The knowledge of the patient's intestinal </a:t>
            </a:r>
            <a:r>
              <a:rPr lang="en-US" sz="2700" dirty="0" err="1"/>
              <a:t>microbiota</a:t>
            </a:r>
            <a:r>
              <a:rPr lang="en-US" sz="2700" dirty="0"/>
              <a:t> as well as a change in eating habits to intentionally change the intestinal </a:t>
            </a:r>
            <a:r>
              <a:rPr lang="en-US" sz="2700" dirty="0" err="1"/>
              <a:t>microbiota</a:t>
            </a:r>
            <a:r>
              <a:rPr lang="en-US" sz="2700" dirty="0"/>
              <a:t> would be an asset to medicine?</a:t>
            </a:r>
            <a:endParaRPr lang="pt-BR" sz="2625" dirty="0"/>
          </a:p>
        </p:txBody>
      </p:sp>
      <p:pic>
        <p:nvPicPr>
          <p:cNvPr id="2050" name="Picture 2" descr="Imagem relacionada">
            <a:hlinkClick r:id="rId2"/>
          </p:cNvPr>
          <p:cNvPicPr>
            <a:picLocks noChangeAspect="1" noChangeArrowheads="1"/>
          </p:cNvPicPr>
          <p:nvPr/>
        </p:nvPicPr>
        <p:blipFill>
          <a:blip r:embed="rId3" cstate="print"/>
          <a:srcRect/>
          <a:stretch>
            <a:fillRect/>
          </a:stretch>
        </p:blipFill>
        <p:spPr bwMode="auto">
          <a:xfrm>
            <a:off x="305527" y="1646802"/>
            <a:ext cx="3456383" cy="3456384"/>
          </a:xfrm>
          <a:prstGeom prst="rect">
            <a:avLst/>
          </a:prstGeom>
          <a:noFill/>
        </p:spPr>
      </p:pic>
    </p:spTree>
    <p:extLst>
      <p:ext uri="{BB962C8B-B14F-4D97-AF65-F5344CB8AC3E}">
        <p14:creationId xmlns:p14="http://schemas.microsoft.com/office/powerpoint/2010/main" val="1411600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BADFE6-8A49-4D7E-8739-78F5D6AA2F7E}"/>
              </a:ext>
            </a:extLst>
          </p:cNvPr>
          <p:cNvSpPr/>
          <p:nvPr/>
        </p:nvSpPr>
        <p:spPr>
          <a:xfrm>
            <a:off x="305526" y="1700809"/>
            <a:ext cx="4374486" cy="3739046"/>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11" name="CaixaDeTexto 10"/>
          <p:cNvSpPr txBox="1"/>
          <p:nvPr/>
        </p:nvSpPr>
        <p:spPr>
          <a:xfrm>
            <a:off x="5421292" y="4935538"/>
            <a:ext cx="2833533" cy="300082"/>
          </a:xfrm>
          <a:prstGeom prst="rect">
            <a:avLst/>
          </a:prstGeom>
          <a:noFill/>
        </p:spPr>
        <p:txBody>
          <a:bodyPr wrap="none" rtlCol="0">
            <a:spAutoFit/>
          </a:bodyPr>
          <a:lstStyle/>
          <a:p>
            <a:r>
              <a:rPr lang="pt-BR" sz="1350" dirty="0"/>
              <a:t>ABED </a:t>
            </a:r>
            <a:r>
              <a:rPr lang="pt-BR" sz="1350" dirty="0" err="1"/>
              <a:t>et</a:t>
            </a:r>
            <a:r>
              <a:rPr lang="pt-BR" sz="1350" dirty="0"/>
              <a:t> </a:t>
            </a:r>
            <a:r>
              <a:rPr lang="pt-BR" sz="1350" dirty="0" err="1"/>
              <a:t>al</a:t>
            </a:r>
            <a:r>
              <a:rPr lang="pt-BR" sz="1350" dirty="0"/>
              <a:t>, 2016. </a:t>
            </a:r>
            <a:r>
              <a:rPr lang="pt-BR" sz="1350" dirty="0" err="1"/>
              <a:t>Cell</a:t>
            </a:r>
            <a:r>
              <a:rPr lang="pt-BR" sz="1350" dirty="0"/>
              <a:t> Host &amp; </a:t>
            </a:r>
            <a:r>
              <a:rPr lang="pt-BR" sz="1350" dirty="0" err="1"/>
              <a:t>Microbe</a:t>
            </a:r>
            <a:endParaRPr lang="pt-BR" sz="1350" dirty="0"/>
          </a:p>
        </p:txBody>
      </p:sp>
      <p:pic>
        <p:nvPicPr>
          <p:cNvPr id="6" name="Picture 5" descr="A screenshot of a cell phone&#10;&#10;Description generated with very high confidence">
            <a:extLst>
              <a:ext uri="{FF2B5EF4-FFF2-40B4-BE49-F238E27FC236}">
                <a16:creationId xmlns:a16="http://schemas.microsoft.com/office/drawing/2014/main" id="{DB27639A-6741-4B46-A155-C005C327F7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330" b="33601"/>
          <a:stretch/>
        </p:blipFill>
        <p:spPr>
          <a:xfrm>
            <a:off x="5891227" y="949221"/>
            <a:ext cx="3252773" cy="993767"/>
          </a:xfrm>
          <a:prstGeom prst="rect">
            <a:avLst/>
          </a:prstGeom>
        </p:spPr>
      </p:pic>
      <p:sp>
        <p:nvSpPr>
          <p:cNvPr id="2" name="TextBox 1">
            <a:extLst>
              <a:ext uri="{FF2B5EF4-FFF2-40B4-BE49-F238E27FC236}">
                <a16:creationId xmlns:a16="http://schemas.microsoft.com/office/drawing/2014/main" id="{A1B44703-ABCC-483D-B5C1-95C1B7BB63E7}"/>
              </a:ext>
            </a:extLst>
          </p:cNvPr>
          <p:cNvSpPr txBox="1"/>
          <p:nvPr/>
        </p:nvSpPr>
        <p:spPr>
          <a:xfrm>
            <a:off x="467544" y="2049315"/>
            <a:ext cx="3902792" cy="1762021"/>
          </a:xfrm>
          <a:prstGeom prst="rect">
            <a:avLst/>
          </a:prstGeom>
          <a:noFill/>
        </p:spPr>
        <p:txBody>
          <a:bodyPr wrap="square" rtlCol="0">
            <a:spAutoFit/>
          </a:bodyPr>
          <a:lstStyle/>
          <a:p>
            <a:pPr>
              <a:spcBef>
                <a:spcPts val="450"/>
              </a:spcBef>
            </a:pPr>
            <a:r>
              <a:rPr lang="pt-BR" sz="1500" b="1" dirty="0" err="1">
                <a:solidFill>
                  <a:schemeClr val="accent6">
                    <a:lumMod val="50000"/>
                  </a:schemeClr>
                </a:solidFill>
              </a:rPr>
              <a:t>Colorectal</a:t>
            </a:r>
            <a:r>
              <a:rPr lang="pt-BR" sz="1500" b="1" dirty="0">
                <a:solidFill>
                  <a:schemeClr val="accent6">
                    <a:lumMod val="50000"/>
                  </a:schemeClr>
                </a:solidFill>
              </a:rPr>
              <a:t> </a:t>
            </a:r>
            <a:r>
              <a:rPr lang="pt-BR" sz="1500" b="1" dirty="0" err="1">
                <a:solidFill>
                  <a:schemeClr val="accent6">
                    <a:lumMod val="50000"/>
                  </a:schemeClr>
                </a:solidFill>
              </a:rPr>
              <a:t>cancer</a:t>
            </a:r>
            <a:r>
              <a:rPr lang="pt-BR" sz="1350" b="1" cap="all" dirty="0">
                <a:solidFill>
                  <a:schemeClr val="accent6">
                    <a:lumMod val="50000"/>
                  </a:schemeClr>
                </a:solidFill>
              </a:rPr>
              <a:t>:</a:t>
            </a:r>
            <a:endParaRPr lang="pt-BR" sz="1500" dirty="0">
              <a:solidFill>
                <a:schemeClr val="accent6">
                  <a:lumMod val="50000"/>
                </a:schemeClr>
              </a:solidFill>
            </a:endParaRPr>
          </a:p>
          <a:p>
            <a:pPr marL="214313" indent="-214313">
              <a:spcBef>
                <a:spcPts val="450"/>
              </a:spcBef>
              <a:buFont typeface="Arial" panose="020B0604020202020204" pitchFamily="34" charset="0"/>
              <a:buChar char="•"/>
            </a:pPr>
            <a:r>
              <a:rPr lang="pt-BR" sz="1350" dirty="0" err="1">
                <a:solidFill>
                  <a:schemeClr val="accent6">
                    <a:lumMod val="50000"/>
                  </a:schemeClr>
                </a:solidFill>
              </a:rPr>
              <a:t>Association</a:t>
            </a:r>
            <a:r>
              <a:rPr lang="pt-BR" sz="1350" dirty="0">
                <a:solidFill>
                  <a:schemeClr val="accent6">
                    <a:lumMod val="50000"/>
                  </a:schemeClr>
                </a:solidFill>
              </a:rPr>
              <a:t> </a:t>
            </a:r>
            <a:r>
              <a:rPr lang="pt-BR" sz="1350" dirty="0" err="1">
                <a:solidFill>
                  <a:schemeClr val="accent6">
                    <a:lumMod val="50000"/>
                  </a:schemeClr>
                </a:solidFill>
              </a:rPr>
              <a:t>with</a:t>
            </a:r>
            <a:r>
              <a:rPr lang="pt-BR" sz="1350" dirty="0">
                <a:solidFill>
                  <a:schemeClr val="accent6">
                    <a:lumMod val="50000"/>
                  </a:schemeClr>
                </a:solidFill>
              </a:rPr>
              <a:t> local </a:t>
            </a:r>
            <a:r>
              <a:rPr lang="pt-BR" sz="1350" dirty="0" err="1">
                <a:solidFill>
                  <a:schemeClr val="accent6">
                    <a:lumMod val="50000"/>
                  </a:schemeClr>
                </a:solidFill>
              </a:rPr>
              <a:t>microbiota</a:t>
            </a:r>
            <a:r>
              <a:rPr lang="pt-BR" sz="1350" dirty="0">
                <a:solidFill>
                  <a:schemeClr val="accent6">
                    <a:lumMod val="50000"/>
                  </a:schemeClr>
                </a:solidFill>
              </a:rPr>
              <a:t>;</a:t>
            </a:r>
          </a:p>
          <a:p>
            <a:pPr marL="214313" indent="-214313">
              <a:spcBef>
                <a:spcPts val="450"/>
              </a:spcBef>
              <a:buFont typeface="Arial" panose="020B0604020202020204" pitchFamily="34" charset="0"/>
              <a:buChar char="•"/>
            </a:pPr>
            <a:r>
              <a:rPr lang="pt-BR" sz="1350" dirty="0" err="1">
                <a:solidFill>
                  <a:schemeClr val="accent6">
                    <a:lumMod val="50000"/>
                  </a:schemeClr>
                </a:solidFill>
              </a:rPr>
              <a:t>Metastases</a:t>
            </a:r>
            <a:r>
              <a:rPr lang="pt-BR" sz="1350" dirty="0">
                <a:solidFill>
                  <a:schemeClr val="accent6">
                    <a:lumMod val="50000"/>
                  </a:schemeClr>
                </a:solidFill>
              </a:rPr>
              <a:t> </a:t>
            </a:r>
            <a:r>
              <a:rPr lang="pt-BR" sz="1350" dirty="0" err="1">
                <a:solidFill>
                  <a:schemeClr val="accent6">
                    <a:lumMod val="50000"/>
                  </a:schemeClr>
                </a:solidFill>
              </a:rPr>
              <a:t>associated</a:t>
            </a:r>
            <a:r>
              <a:rPr lang="pt-BR" sz="1350" dirty="0">
                <a:solidFill>
                  <a:schemeClr val="accent6">
                    <a:lumMod val="50000"/>
                  </a:schemeClr>
                </a:solidFill>
              </a:rPr>
              <a:t> </a:t>
            </a:r>
            <a:r>
              <a:rPr lang="pt-BR" sz="1350" dirty="0" err="1">
                <a:solidFill>
                  <a:schemeClr val="accent6">
                    <a:lumMod val="50000"/>
                  </a:schemeClr>
                </a:solidFill>
              </a:rPr>
              <a:t>with</a:t>
            </a:r>
            <a:r>
              <a:rPr lang="pt-BR" sz="1350" dirty="0">
                <a:solidFill>
                  <a:schemeClr val="accent6">
                    <a:lumMod val="50000"/>
                  </a:schemeClr>
                </a:solidFill>
              </a:rPr>
              <a:t> </a:t>
            </a:r>
            <a:r>
              <a:rPr lang="pt-BR" sz="1350" dirty="0" err="1">
                <a:solidFill>
                  <a:schemeClr val="accent6">
                    <a:lumMod val="50000"/>
                  </a:schemeClr>
                </a:solidFill>
              </a:rPr>
              <a:t>bacterial</a:t>
            </a:r>
            <a:r>
              <a:rPr lang="pt-BR" sz="1350" dirty="0">
                <a:solidFill>
                  <a:schemeClr val="accent6">
                    <a:lumMod val="50000"/>
                  </a:schemeClr>
                </a:solidFill>
              </a:rPr>
              <a:t> : </a:t>
            </a:r>
            <a:r>
              <a:rPr lang="pt-BR" sz="1350" i="1" dirty="0" err="1">
                <a:solidFill>
                  <a:schemeClr val="accent6">
                    <a:lumMod val="50000"/>
                  </a:schemeClr>
                </a:solidFill>
              </a:rPr>
              <a:t>Fusobacterium</a:t>
            </a:r>
            <a:r>
              <a:rPr lang="pt-BR" sz="1350" i="1" dirty="0">
                <a:solidFill>
                  <a:schemeClr val="accent6">
                    <a:lumMod val="50000"/>
                  </a:schemeClr>
                </a:solidFill>
              </a:rPr>
              <a:t>, Bacteroides, </a:t>
            </a:r>
            <a:r>
              <a:rPr lang="pt-BR" sz="1350" i="1" dirty="0" err="1">
                <a:solidFill>
                  <a:schemeClr val="accent6">
                    <a:lumMod val="50000"/>
                  </a:schemeClr>
                </a:solidFill>
              </a:rPr>
              <a:t>Selenomonas</a:t>
            </a:r>
            <a:r>
              <a:rPr lang="pt-BR" sz="1350" i="1" dirty="0">
                <a:solidFill>
                  <a:schemeClr val="accent6">
                    <a:lumMod val="50000"/>
                  </a:schemeClr>
                </a:solidFill>
              </a:rPr>
              <a:t> </a:t>
            </a:r>
            <a:r>
              <a:rPr lang="pt-BR" sz="1350" dirty="0">
                <a:solidFill>
                  <a:schemeClr val="accent6">
                    <a:lumMod val="50000"/>
                  </a:schemeClr>
                </a:solidFill>
              </a:rPr>
              <a:t>e</a:t>
            </a:r>
            <a:r>
              <a:rPr lang="pt-BR" sz="1350" i="1" dirty="0">
                <a:solidFill>
                  <a:schemeClr val="accent6">
                    <a:lumMod val="50000"/>
                  </a:schemeClr>
                </a:solidFill>
              </a:rPr>
              <a:t> </a:t>
            </a:r>
            <a:r>
              <a:rPr lang="pt-BR" sz="1350" i="1" dirty="0" err="1">
                <a:solidFill>
                  <a:schemeClr val="accent6">
                    <a:lumMod val="50000"/>
                  </a:schemeClr>
                </a:solidFill>
              </a:rPr>
              <a:t>Prevotella</a:t>
            </a:r>
            <a:r>
              <a:rPr lang="pt-BR" sz="1350" i="1" dirty="0">
                <a:solidFill>
                  <a:schemeClr val="accent6">
                    <a:lumMod val="50000"/>
                  </a:schemeClr>
                </a:solidFill>
              </a:rPr>
              <a:t>;</a:t>
            </a:r>
          </a:p>
          <a:p>
            <a:pPr marL="214313" indent="-214313" algn="just">
              <a:spcBef>
                <a:spcPts val="450"/>
              </a:spcBef>
              <a:buFont typeface="Arial" panose="020B0604020202020204" pitchFamily="34" charset="0"/>
              <a:buChar char="•"/>
            </a:pPr>
            <a:r>
              <a:rPr lang="en-US" sz="1350" dirty="0">
                <a:solidFill>
                  <a:schemeClr val="accent6">
                    <a:lumMod val="50000"/>
                  </a:schemeClr>
                </a:solidFill>
              </a:rPr>
              <a:t>Antibiotic treatment in </a:t>
            </a:r>
            <a:r>
              <a:rPr lang="en-US" sz="1350" dirty="0" err="1">
                <a:solidFill>
                  <a:schemeClr val="accent6">
                    <a:lumMod val="50000"/>
                  </a:schemeClr>
                </a:solidFill>
              </a:rPr>
              <a:t>Fusobacterium</a:t>
            </a:r>
            <a:r>
              <a:rPr lang="en-US" sz="1350" dirty="0">
                <a:solidFill>
                  <a:schemeClr val="accent6">
                    <a:lumMod val="50000"/>
                  </a:schemeClr>
                </a:solidFill>
              </a:rPr>
              <a:t>-positive mice decreased tumor development</a:t>
            </a:r>
            <a:r>
              <a:rPr lang="pt-BR" sz="1350" dirty="0">
                <a:solidFill>
                  <a:schemeClr val="accent6">
                    <a:lumMod val="50000"/>
                  </a:schemeClr>
                </a:solidFill>
              </a:rPr>
              <a:t>.</a:t>
            </a:r>
          </a:p>
        </p:txBody>
      </p:sp>
      <p:sp>
        <p:nvSpPr>
          <p:cNvPr id="3" name="TextBox 2">
            <a:extLst>
              <a:ext uri="{FF2B5EF4-FFF2-40B4-BE49-F238E27FC236}">
                <a16:creationId xmlns:a16="http://schemas.microsoft.com/office/drawing/2014/main" id="{50D0AC01-4D5A-430D-8F95-FF0A61304389}"/>
              </a:ext>
            </a:extLst>
          </p:cNvPr>
          <p:cNvSpPr txBox="1"/>
          <p:nvPr/>
        </p:nvSpPr>
        <p:spPr>
          <a:xfrm>
            <a:off x="467544" y="4052780"/>
            <a:ext cx="3902792" cy="1074653"/>
          </a:xfrm>
          <a:prstGeom prst="rect">
            <a:avLst/>
          </a:prstGeom>
          <a:noFill/>
        </p:spPr>
        <p:txBody>
          <a:bodyPr wrap="square" rtlCol="0">
            <a:spAutoFit/>
          </a:bodyPr>
          <a:lstStyle/>
          <a:p>
            <a:pPr>
              <a:spcBef>
                <a:spcPts val="450"/>
              </a:spcBef>
            </a:pPr>
            <a:r>
              <a:rPr lang="pt-BR" sz="1500" b="1" i="1" dirty="0" err="1">
                <a:solidFill>
                  <a:schemeClr val="accent6">
                    <a:lumMod val="50000"/>
                  </a:schemeClr>
                </a:solidFill>
              </a:rPr>
              <a:t>Fusobacterium</a:t>
            </a:r>
            <a:r>
              <a:rPr lang="pt-BR" sz="1350" b="1" cap="all" dirty="0">
                <a:solidFill>
                  <a:schemeClr val="accent6">
                    <a:lumMod val="50000"/>
                  </a:schemeClr>
                </a:solidFill>
              </a:rPr>
              <a:t>: </a:t>
            </a:r>
          </a:p>
          <a:p>
            <a:pPr marL="257175" indent="-257175">
              <a:spcBef>
                <a:spcPts val="450"/>
              </a:spcBef>
              <a:buFont typeface="Arial" panose="020B0604020202020204" pitchFamily="34" charset="0"/>
              <a:buChar char="•"/>
            </a:pPr>
            <a:r>
              <a:rPr lang="pt-BR" sz="1350" dirty="0" err="1">
                <a:solidFill>
                  <a:schemeClr val="accent6">
                    <a:lumMod val="50000"/>
                  </a:schemeClr>
                </a:solidFill>
              </a:rPr>
              <a:t>Induces</a:t>
            </a:r>
            <a:r>
              <a:rPr lang="pt-BR" sz="1350" dirty="0">
                <a:solidFill>
                  <a:schemeClr val="accent6">
                    <a:lumMod val="50000"/>
                  </a:schemeClr>
                </a:solidFill>
              </a:rPr>
              <a:t> </a:t>
            </a:r>
            <a:r>
              <a:rPr lang="pt-BR" sz="1350" dirty="0" err="1">
                <a:solidFill>
                  <a:schemeClr val="accent6">
                    <a:lumMod val="50000"/>
                  </a:schemeClr>
                </a:solidFill>
              </a:rPr>
              <a:t>healthy</a:t>
            </a:r>
            <a:r>
              <a:rPr lang="pt-BR" sz="1350" dirty="0">
                <a:solidFill>
                  <a:schemeClr val="accent6">
                    <a:lumMod val="50000"/>
                  </a:schemeClr>
                </a:solidFill>
              </a:rPr>
              <a:t> </a:t>
            </a:r>
            <a:r>
              <a:rPr lang="pt-BR" sz="1350" dirty="0" err="1">
                <a:solidFill>
                  <a:schemeClr val="accent6">
                    <a:lumMod val="50000"/>
                  </a:schemeClr>
                </a:solidFill>
              </a:rPr>
              <a:t>cell</a:t>
            </a:r>
            <a:r>
              <a:rPr lang="pt-BR" sz="1350" dirty="0">
                <a:solidFill>
                  <a:schemeClr val="accent6">
                    <a:lumMod val="50000"/>
                  </a:schemeClr>
                </a:solidFill>
              </a:rPr>
              <a:t> </a:t>
            </a:r>
            <a:r>
              <a:rPr lang="pt-BR" sz="1350" dirty="0" err="1">
                <a:solidFill>
                  <a:schemeClr val="accent6">
                    <a:lumMod val="50000"/>
                  </a:schemeClr>
                </a:solidFill>
              </a:rPr>
              <a:t>autophagy</a:t>
            </a:r>
            <a:r>
              <a:rPr lang="pt-BR" sz="1350" dirty="0">
                <a:solidFill>
                  <a:schemeClr val="accent6">
                    <a:lumMod val="50000"/>
                  </a:schemeClr>
                </a:solidFill>
              </a:rPr>
              <a:t>;</a:t>
            </a:r>
          </a:p>
          <a:p>
            <a:pPr marL="257175" indent="-257175">
              <a:spcBef>
                <a:spcPts val="450"/>
              </a:spcBef>
              <a:buFont typeface="Arial" panose="020B0604020202020204" pitchFamily="34" charset="0"/>
              <a:buChar char="•"/>
            </a:pPr>
            <a:r>
              <a:rPr lang="en-US" sz="1350" dirty="0">
                <a:solidFill>
                  <a:schemeClr val="accent6">
                    <a:lumMod val="50000"/>
                  </a:schemeClr>
                </a:solidFill>
              </a:rPr>
              <a:t>Increases the resistance of tumor cells to chemotherapy.</a:t>
            </a:r>
          </a:p>
        </p:txBody>
      </p:sp>
      <p:pic>
        <p:nvPicPr>
          <p:cNvPr id="13" name="Picture 4" descr="Imagem relacionada">
            <a:extLst>
              <a:ext uri="{FF2B5EF4-FFF2-40B4-BE49-F238E27FC236}">
                <a16:creationId xmlns:a16="http://schemas.microsoft.com/office/drawing/2014/main" id="{E851A52D-0027-4A19-96E2-9905AD7D3C17}"/>
              </a:ext>
            </a:extLst>
          </p:cNvPr>
          <p:cNvPicPr>
            <a:picLocks noChangeAspect="1" noChangeArrowheads="1"/>
          </p:cNvPicPr>
          <p:nvPr/>
        </p:nvPicPr>
        <p:blipFill>
          <a:blip r:embed="rId3" cstate="print"/>
          <a:srcRect t="16000" b="17999"/>
          <a:stretch>
            <a:fillRect/>
          </a:stretch>
        </p:blipFill>
        <p:spPr bwMode="auto">
          <a:xfrm>
            <a:off x="5112059" y="2445182"/>
            <a:ext cx="3409517" cy="2250297"/>
          </a:xfrm>
          <a:prstGeom prst="rect">
            <a:avLst/>
          </a:prstGeom>
          <a:noFill/>
        </p:spPr>
      </p:pic>
    </p:spTree>
    <p:extLst>
      <p:ext uri="{BB962C8B-B14F-4D97-AF65-F5344CB8AC3E}">
        <p14:creationId xmlns:p14="http://schemas.microsoft.com/office/powerpoint/2010/main" val="2795941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m para ducto pancreas"/>
          <p:cNvPicPr>
            <a:picLocks noChangeAspect="1" noChangeArrowheads="1"/>
          </p:cNvPicPr>
          <p:nvPr/>
        </p:nvPicPr>
        <p:blipFill>
          <a:blip r:embed="rId2" cstate="print"/>
          <a:srcRect/>
          <a:stretch>
            <a:fillRect/>
          </a:stretch>
        </p:blipFill>
        <p:spPr bwMode="auto">
          <a:xfrm>
            <a:off x="3307605" y="4077072"/>
            <a:ext cx="2528790" cy="1770153"/>
          </a:xfrm>
          <a:prstGeom prst="rect">
            <a:avLst/>
          </a:prstGeom>
          <a:noFill/>
        </p:spPr>
      </p:pic>
      <p:pic>
        <p:nvPicPr>
          <p:cNvPr id="12" name="Picture 2"/>
          <p:cNvPicPr>
            <a:picLocks noChangeAspect="1" noChangeArrowheads="1"/>
          </p:cNvPicPr>
          <p:nvPr/>
        </p:nvPicPr>
        <p:blipFill>
          <a:blip r:embed="rId3" cstate="print"/>
          <a:srcRect l="59070" t="42499" r="25427" b="43335"/>
          <a:stretch>
            <a:fillRect/>
          </a:stretch>
        </p:blipFill>
        <p:spPr bwMode="auto">
          <a:xfrm>
            <a:off x="302207" y="1137530"/>
            <a:ext cx="3107529" cy="910835"/>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l="64968" t="42500" r="14452" b="39167"/>
          <a:stretch>
            <a:fillRect/>
          </a:stretch>
        </p:blipFill>
        <p:spPr bwMode="auto">
          <a:xfrm>
            <a:off x="5112060" y="1083952"/>
            <a:ext cx="3375447" cy="964413"/>
          </a:xfrm>
          <a:prstGeom prst="rect">
            <a:avLst/>
          </a:prstGeom>
          <a:noFill/>
          <a:ln w="9525">
            <a:noFill/>
            <a:miter lim="800000"/>
            <a:headEnd/>
            <a:tailEnd/>
          </a:ln>
          <a:effectLst/>
        </p:spPr>
      </p:pic>
      <p:sp>
        <p:nvSpPr>
          <p:cNvPr id="9" name="Retângulo 8"/>
          <p:cNvSpPr/>
          <p:nvPr/>
        </p:nvSpPr>
        <p:spPr>
          <a:xfrm>
            <a:off x="5158653" y="2348879"/>
            <a:ext cx="3647613" cy="1936428"/>
          </a:xfrm>
          <a:prstGeom prst="rect">
            <a:avLst/>
          </a:prstGeom>
        </p:spPr>
        <p:txBody>
          <a:bodyPr wrap="square">
            <a:spAutoFit/>
          </a:bodyPr>
          <a:lstStyle/>
          <a:p>
            <a:pPr marL="257175" indent="-257175" algn="just">
              <a:spcBef>
                <a:spcPts val="450"/>
              </a:spcBef>
              <a:buFont typeface="Wingdings" pitchFamily="2" charset="2"/>
              <a:buChar char="ü"/>
            </a:pPr>
            <a:r>
              <a:rPr lang="it-IT" sz="1400" dirty="0"/>
              <a:t>High </a:t>
            </a:r>
            <a:r>
              <a:rPr lang="it-IT" sz="1400" dirty="0" err="1"/>
              <a:t>numbers</a:t>
            </a:r>
            <a:r>
              <a:rPr lang="it-IT" sz="1400" dirty="0"/>
              <a:t> of </a:t>
            </a:r>
            <a:r>
              <a:rPr lang="it-IT" sz="1400" dirty="0" err="1"/>
              <a:t>Gammaproteobacter</a:t>
            </a:r>
            <a:r>
              <a:rPr lang="it-IT" sz="1400" dirty="0"/>
              <a:t> </a:t>
            </a:r>
            <a:r>
              <a:rPr lang="it-IT" sz="1400" dirty="0" err="1"/>
              <a:t>bacteria</a:t>
            </a:r>
            <a:r>
              <a:rPr lang="it-IT" sz="1400" dirty="0"/>
              <a:t>, </a:t>
            </a:r>
            <a:r>
              <a:rPr lang="it-IT" sz="1400" dirty="0" err="1"/>
              <a:t>including</a:t>
            </a:r>
            <a:r>
              <a:rPr lang="it-IT" sz="1400" dirty="0"/>
              <a:t> </a:t>
            </a:r>
            <a:r>
              <a:rPr lang="it-IT" sz="1400" dirty="0" err="1"/>
              <a:t>Enterobacteriaceae</a:t>
            </a:r>
            <a:r>
              <a:rPr lang="it-IT" sz="1400" dirty="0"/>
              <a:t>, </a:t>
            </a:r>
            <a:r>
              <a:rPr lang="it-IT" sz="1400" dirty="0" err="1"/>
              <a:t>were</a:t>
            </a:r>
            <a:r>
              <a:rPr lang="it-IT" sz="1400" dirty="0"/>
              <a:t> </a:t>
            </a:r>
            <a:r>
              <a:rPr lang="it-IT" sz="1400" dirty="0" err="1"/>
              <a:t>found</a:t>
            </a:r>
            <a:r>
              <a:rPr lang="it-IT" sz="1400" dirty="0"/>
              <a:t> in </a:t>
            </a:r>
            <a:r>
              <a:rPr lang="it-IT" sz="1400" dirty="0" err="1"/>
              <a:t>cases</a:t>
            </a:r>
            <a:r>
              <a:rPr lang="it-IT" sz="1400" dirty="0"/>
              <a:t> </a:t>
            </a:r>
            <a:r>
              <a:rPr lang="it-IT" sz="1400" dirty="0" err="1"/>
              <a:t>that</a:t>
            </a:r>
            <a:r>
              <a:rPr lang="it-IT" sz="1400" dirty="0"/>
              <a:t> </a:t>
            </a:r>
            <a:r>
              <a:rPr lang="it-IT" sz="1400" dirty="0" err="1"/>
              <a:t>did</a:t>
            </a:r>
            <a:r>
              <a:rPr lang="it-IT" sz="1400" dirty="0"/>
              <a:t> </a:t>
            </a:r>
            <a:r>
              <a:rPr lang="it-IT" sz="1400" dirty="0" err="1"/>
              <a:t>not</a:t>
            </a:r>
            <a:r>
              <a:rPr lang="it-IT" sz="1400" dirty="0"/>
              <a:t> </a:t>
            </a:r>
            <a:r>
              <a:rPr lang="it-IT" sz="1400" dirty="0" err="1"/>
              <a:t>respond</a:t>
            </a:r>
            <a:r>
              <a:rPr lang="it-IT" sz="1400" dirty="0"/>
              <a:t> to treatment;</a:t>
            </a:r>
          </a:p>
          <a:p>
            <a:pPr marL="257175" indent="-257175" algn="just">
              <a:spcBef>
                <a:spcPts val="450"/>
              </a:spcBef>
              <a:buFont typeface="Wingdings" pitchFamily="2" charset="2"/>
              <a:buChar char="ü"/>
            </a:pPr>
            <a:r>
              <a:rPr lang="it-IT" sz="1400" dirty="0" err="1"/>
              <a:t>Abundance</a:t>
            </a:r>
            <a:r>
              <a:rPr lang="it-IT" sz="1400" dirty="0"/>
              <a:t> of </a:t>
            </a:r>
            <a:r>
              <a:rPr lang="it-IT" sz="1400" dirty="0" err="1"/>
              <a:t>Lachnospiraceae</a:t>
            </a:r>
            <a:r>
              <a:rPr lang="it-IT" sz="1400" dirty="0"/>
              <a:t> and </a:t>
            </a:r>
            <a:r>
              <a:rPr lang="it-IT" sz="1400" dirty="0" err="1"/>
              <a:t>Actinomycetaceae</a:t>
            </a:r>
            <a:r>
              <a:rPr lang="it-IT" sz="1400" dirty="0"/>
              <a:t> </a:t>
            </a:r>
            <a:r>
              <a:rPr lang="it-IT" sz="1400" dirty="0" err="1"/>
              <a:t>were</a:t>
            </a:r>
            <a:r>
              <a:rPr lang="it-IT" sz="1400" dirty="0"/>
              <a:t> </a:t>
            </a:r>
            <a:r>
              <a:rPr lang="it-IT" sz="1400" dirty="0" err="1"/>
              <a:t>associated</a:t>
            </a:r>
            <a:r>
              <a:rPr lang="it-IT" sz="1400" dirty="0"/>
              <a:t> with a </a:t>
            </a:r>
            <a:r>
              <a:rPr lang="it-IT" sz="1400" dirty="0" err="1"/>
              <a:t>higher</a:t>
            </a:r>
            <a:r>
              <a:rPr lang="it-IT" sz="1400" dirty="0"/>
              <a:t> </a:t>
            </a:r>
            <a:r>
              <a:rPr lang="it-IT" sz="1400" dirty="0" err="1"/>
              <a:t>number</a:t>
            </a:r>
            <a:r>
              <a:rPr lang="it-IT" sz="1400" dirty="0"/>
              <a:t> of </a:t>
            </a:r>
            <a:r>
              <a:rPr lang="it-IT" sz="1400" dirty="0" err="1"/>
              <a:t>favorable</a:t>
            </a:r>
            <a:r>
              <a:rPr lang="it-IT" sz="1400" dirty="0"/>
              <a:t> </a:t>
            </a:r>
            <a:r>
              <a:rPr lang="it-IT" sz="1400" dirty="0" err="1"/>
              <a:t>outcome</a:t>
            </a:r>
            <a:r>
              <a:rPr lang="it-IT" sz="1400" dirty="0"/>
              <a:t>.</a:t>
            </a:r>
            <a:endParaRPr lang="pt-PT" sz="1350" dirty="0"/>
          </a:p>
          <a:p>
            <a:pPr marL="257175" indent="-257175" algn="just">
              <a:spcBef>
                <a:spcPts val="450"/>
              </a:spcBef>
              <a:buFont typeface="Wingdings" pitchFamily="2" charset="2"/>
              <a:buChar char="ü"/>
            </a:pPr>
            <a:endParaRPr lang="pt-BR" sz="1350" dirty="0"/>
          </a:p>
        </p:txBody>
      </p:sp>
      <p:sp>
        <p:nvSpPr>
          <p:cNvPr id="4" name="TextBox 3">
            <a:extLst>
              <a:ext uri="{FF2B5EF4-FFF2-40B4-BE49-F238E27FC236}">
                <a16:creationId xmlns:a16="http://schemas.microsoft.com/office/drawing/2014/main" id="{320D51E6-475D-4509-AF6C-52B984339FAA}"/>
              </a:ext>
            </a:extLst>
          </p:cNvPr>
          <p:cNvSpPr txBox="1"/>
          <p:nvPr/>
        </p:nvSpPr>
        <p:spPr>
          <a:xfrm>
            <a:off x="302207" y="2348879"/>
            <a:ext cx="3783739" cy="2098010"/>
          </a:xfrm>
          <a:prstGeom prst="rect">
            <a:avLst/>
          </a:prstGeom>
          <a:noFill/>
        </p:spPr>
        <p:txBody>
          <a:bodyPr wrap="square" rtlCol="0">
            <a:spAutoFit/>
          </a:bodyPr>
          <a:lstStyle/>
          <a:p>
            <a:pPr marL="214313" indent="-214313" algn="just">
              <a:spcBef>
                <a:spcPts val="450"/>
              </a:spcBef>
              <a:buFont typeface="Arial" panose="020B0604020202020204" pitchFamily="34" charset="0"/>
              <a:buChar char="•"/>
            </a:pPr>
            <a:r>
              <a:rPr lang="pt-BR" sz="1350" dirty="0" err="1"/>
              <a:t>Proteobacteria</a:t>
            </a:r>
            <a:r>
              <a:rPr lang="pt-BR" sz="1350" dirty="0"/>
              <a:t>:</a:t>
            </a:r>
          </a:p>
          <a:p>
            <a:pPr marL="557213" lvl="1" indent="-214313" algn="just">
              <a:spcBef>
                <a:spcPts val="450"/>
              </a:spcBef>
              <a:buFont typeface="Wingdings" panose="05000000000000000000" pitchFamily="2" charset="2"/>
              <a:buChar char="ü"/>
            </a:pPr>
            <a:r>
              <a:rPr lang="en-US" sz="1350" dirty="0"/>
              <a:t>Production of enzymes that degrade </a:t>
            </a:r>
            <a:r>
              <a:rPr lang="en-US" sz="1350" dirty="0" err="1"/>
              <a:t>cytotoxic</a:t>
            </a:r>
            <a:r>
              <a:rPr lang="en-US" sz="1350" dirty="0"/>
              <a:t> </a:t>
            </a:r>
            <a:r>
              <a:rPr lang="en-US" sz="1350" dirty="0" err="1"/>
              <a:t>antineoplastic</a:t>
            </a:r>
            <a:r>
              <a:rPr lang="en-US" sz="1350" dirty="0"/>
              <a:t> agents;</a:t>
            </a:r>
          </a:p>
          <a:p>
            <a:pPr marL="557213" lvl="1" indent="-214313" algn="just">
              <a:spcBef>
                <a:spcPts val="450"/>
              </a:spcBef>
              <a:buFont typeface="Wingdings" panose="05000000000000000000" pitchFamily="2" charset="2"/>
              <a:buChar char="ü"/>
            </a:pPr>
            <a:r>
              <a:rPr lang="it-IT" sz="1400" dirty="0" err="1"/>
              <a:t>Hinders</a:t>
            </a:r>
            <a:r>
              <a:rPr lang="it-IT" sz="1400" dirty="0"/>
              <a:t> and </a:t>
            </a:r>
            <a:r>
              <a:rPr lang="it-IT" sz="1400" dirty="0" err="1"/>
              <a:t>make</a:t>
            </a:r>
            <a:r>
              <a:rPr lang="it-IT" sz="1400" dirty="0"/>
              <a:t>  treatment </a:t>
            </a:r>
            <a:r>
              <a:rPr lang="it-IT" sz="1400" dirty="0" err="1"/>
              <a:t>difficult</a:t>
            </a:r>
            <a:endParaRPr lang="it-IT" sz="1400" dirty="0"/>
          </a:p>
          <a:p>
            <a:pPr marL="557213" lvl="1" indent="-214313" algn="just">
              <a:spcBef>
                <a:spcPts val="450"/>
              </a:spcBef>
              <a:buFont typeface="Wingdings" panose="05000000000000000000" pitchFamily="2" charset="2"/>
              <a:buChar char="ü"/>
            </a:pPr>
            <a:r>
              <a:rPr lang="it-IT" sz="1400" dirty="0" err="1"/>
              <a:t>They</a:t>
            </a:r>
            <a:r>
              <a:rPr lang="it-IT" sz="1400" dirty="0"/>
              <a:t> </a:t>
            </a:r>
            <a:r>
              <a:rPr lang="it-IT" sz="1400" dirty="0" err="1"/>
              <a:t>contribute</a:t>
            </a:r>
            <a:r>
              <a:rPr lang="it-IT" sz="1400" dirty="0"/>
              <a:t> to </a:t>
            </a:r>
            <a:r>
              <a:rPr lang="it-IT" sz="1400" dirty="0" err="1"/>
              <a:t>tumor</a:t>
            </a:r>
            <a:r>
              <a:rPr lang="it-IT" sz="1400" dirty="0"/>
              <a:t> </a:t>
            </a:r>
            <a:r>
              <a:rPr lang="it-IT" sz="1400" dirty="0" err="1"/>
              <a:t>growth</a:t>
            </a:r>
            <a:r>
              <a:rPr lang="it-IT" sz="1400" dirty="0"/>
              <a:t>; </a:t>
            </a:r>
            <a:r>
              <a:rPr lang="it-IT" sz="1400" dirty="0" err="1"/>
              <a:t>Mainly</a:t>
            </a:r>
            <a:r>
              <a:rPr lang="it-IT" sz="1400" dirty="0"/>
              <a:t> in </a:t>
            </a:r>
            <a:r>
              <a:rPr lang="it-IT" sz="1400" dirty="0" err="1"/>
              <a:t>pancreatic</a:t>
            </a:r>
            <a:r>
              <a:rPr lang="it-IT" sz="1400" dirty="0"/>
              <a:t> </a:t>
            </a:r>
            <a:r>
              <a:rPr lang="it-IT" sz="1400" dirty="0" err="1"/>
              <a:t>ductal</a:t>
            </a:r>
            <a:r>
              <a:rPr lang="it-IT" sz="1400" dirty="0"/>
              <a:t> adenocarcinoma.</a:t>
            </a:r>
            <a:endParaRPr lang="pt-BR" sz="1350" dirty="0"/>
          </a:p>
          <a:p>
            <a:pPr marL="557213" lvl="1" indent="-214313" algn="just">
              <a:spcBef>
                <a:spcPts val="450"/>
              </a:spcBef>
              <a:buFont typeface="Wingdings" panose="05000000000000000000" pitchFamily="2" charset="2"/>
              <a:buChar char="ü"/>
            </a:pPr>
            <a:endParaRPr lang="en-US" sz="1350" dirty="0"/>
          </a:p>
          <a:p>
            <a:pPr marL="557213" lvl="1" indent="-214313" algn="just">
              <a:spcBef>
                <a:spcPts val="450"/>
              </a:spcBef>
              <a:buFont typeface="Wingdings" panose="05000000000000000000" pitchFamily="2" charset="2"/>
              <a:buChar char="ü"/>
            </a:pPr>
            <a:endParaRPr lang="pt-BR" sz="1350" dirty="0"/>
          </a:p>
        </p:txBody>
      </p:sp>
    </p:spTree>
    <p:extLst>
      <p:ext uri="{BB962C8B-B14F-4D97-AF65-F5344CB8AC3E}">
        <p14:creationId xmlns:p14="http://schemas.microsoft.com/office/powerpoint/2010/main" val="4223879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59070" t="42499" r="25427" b="43335"/>
          <a:stretch>
            <a:fillRect/>
          </a:stretch>
        </p:blipFill>
        <p:spPr bwMode="auto">
          <a:xfrm>
            <a:off x="218570" y="1970838"/>
            <a:ext cx="3107529" cy="910835"/>
          </a:xfrm>
          <a:prstGeom prst="rect">
            <a:avLst/>
          </a:prstGeom>
          <a:noFill/>
          <a:ln w="9525">
            <a:noFill/>
            <a:miter lim="800000"/>
            <a:headEnd/>
            <a:tailEnd/>
          </a:ln>
          <a:effectLst/>
        </p:spPr>
      </p:pic>
      <p:sp>
        <p:nvSpPr>
          <p:cNvPr id="8" name="Título 1"/>
          <p:cNvSpPr>
            <a:spLocks noGrp="1"/>
          </p:cNvSpPr>
          <p:nvPr>
            <p:ph type="ctrTitle"/>
          </p:nvPr>
        </p:nvSpPr>
        <p:spPr>
          <a:xfrm>
            <a:off x="218569" y="2975751"/>
            <a:ext cx="3720275" cy="1339463"/>
          </a:xfrm>
        </p:spPr>
        <p:txBody>
          <a:bodyPr>
            <a:normAutofit fontScale="90000"/>
          </a:bodyPr>
          <a:lstStyle/>
          <a:p>
            <a:pPr marL="257175" indent="-257175" algn="just">
              <a:buFont typeface="Wingdings" pitchFamily="2" charset="2"/>
              <a:buChar char="ü"/>
            </a:pPr>
            <a:r>
              <a:rPr lang="it-IT" sz="1600" dirty="0" err="1"/>
              <a:t>Presence</a:t>
            </a:r>
            <a:r>
              <a:rPr lang="it-IT" sz="1600" dirty="0"/>
              <a:t> of </a:t>
            </a:r>
            <a:r>
              <a:rPr lang="it-IT" sz="1600" dirty="0" err="1"/>
              <a:t>Eubacterium</a:t>
            </a:r>
            <a:r>
              <a:rPr lang="it-IT" sz="1600" dirty="0"/>
              <a:t> </a:t>
            </a:r>
            <a:r>
              <a:rPr lang="it-IT" sz="1600" dirty="0" err="1"/>
              <a:t>limosum</a:t>
            </a:r>
            <a:r>
              <a:rPr lang="it-IT" sz="1600" dirty="0"/>
              <a:t> </a:t>
            </a:r>
            <a:r>
              <a:rPr lang="it-IT" sz="1600" dirty="0" err="1"/>
              <a:t>bacteria</a:t>
            </a:r>
            <a:r>
              <a:rPr lang="it-IT" sz="1600" dirty="0"/>
              <a:t> in the </a:t>
            </a:r>
            <a:r>
              <a:rPr lang="it-IT" sz="1600" dirty="0" err="1"/>
              <a:t>feces</a:t>
            </a:r>
            <a:r>
              <a:rPr lang="it-IT" sz="1600" dirty="0"/>
              <a:t> of </a:t>
            </a:r>
            <a:r>
              <a:rPr lang="it-IT" sz="1600" dirty="0" err="1"/>
              <a:t>individuals</a:t>
            </a:r>
            <a:r>
              <a:rPr lang="it-IT" sz="1600" dirty="0"/>
              <a:t> </a:t>
            </a:r>
            <a:r>
              <a:rPr lang="it-IT" sz="1600" dirty="0" err="1"/>
              <a:t>undergoing</a:t>
            </a:r>
            <a:r>
              <a:rPr lang="it-IT" sz="1600" dirty="0"/>
              <a:t> bone </a:t>
            </a:r>
            <a:r>
              <a:rPr lang="it-IT" sz="1600" dirty="0" err="1"/>
              <a:t>marrow</a:t>
            </a:r>
            <a:r>
              <a:rPr lang="it-IT" sz="1600" dirty="0"/>
              <a:t> </a:t>
            </a:r>
            <a:r>
              <a:rPr lang="it-IT" sz="1600" dirty="0" err="1"/>
              <a:t>transplantation</a:t>
            </a:r>
            <a:r>
              <a:rPr lang="it-IT" sz="1600" dirty="0"/>
              <a:t> </a:t>
            </a:r>
            <a:r>
              <a:rPr lang="it-IT" sz="1600" dirty="0" err="1"/>
              <a:t>reduces</a:t>
            </a:r>
            <a:r>
              <a:rPr lang="it-IT" sz="1600" dirty="0"/>
              <a:t> the </a:t>
            </a:r>
            <a:r>
              <a:rPr lang="it-IT" sz="1600" dirty="0" err="1"/>
              <a:t>likelihood</a:t>
            </a:r>
            <a:r>
              <a:rPr lang="it-IT" sz="1600" dirty="0"/>
              <a:t> of immune </a:t>
            </a:r>
            <a:r>
              <a:rPr lang="it-IT" sz="1600" dirty="0" err="1"/>
              <a:t>decline</a:t>
            </a:r>
            <a:r>
              <a:rPr lang="it-IT" sz="1600" dirty="0"/>
              <a:t> </a:t>
            </a:r>
            <a:r>
              <a:rPr lang="it-IT" sz="1600" dirty="0" err="1"/>
              <a:t>when</a:t>
            </a:r>
            <a:r>
              <a:rPr lang="it-IT" sz="1600" dirty="0"/>
              <a:t> </a:t>
            </a:r>
            <a:r>
              <a:rPr lang="it-IT" sz="1600" dirty="0" err="1"/>
              <a:t>compared</a:t>
            </a:r>
            <a:r>
              <a:rPr lang="it-IT" sz="1600" dirty="0"/>
              <a:t> to </a:t>
            </a:r>
            <a:r>
              <a:rPr lang="it-IT" sz="1600" dirty="0" err="1"/>
              <a:t>patients</a:t>
            </a:r>
            <a:r>
              <a:rPr lang="it-IT" sz="1600" dirty="0"/>
              <a:t> </a:t>
            </a:r>
            <a:r>
              <a:rPr lang="it-IT" sz="1600" dirty="0" err="1"/>
              <a:t>who</a:t>
            </a:r>
            <a:r>
              <a:rPr lang="it-IT" sz="1600" dirty="0"/>
              <a:t> do </a:t>
            </a:r>
            <a:r>
              <a:rPr lang="it-IT" sz="1600" dirty="0" err="1"/>
              <a:t>not</a:t>
            </a:r>
            <a:r>
              <a:rPr lang="it-IT" sz="1600" dirty="0"/>
              <a:t> </a:t>
            </a:r>
            <a:r>
              <a:rPr lang="it-IT" sz="1600" dirty="0" err="1"/>
              <a:t>have</a:t>
            </a:r>
            <a:r>
              <a:rPr lang="it-IT" sz="1600" dirty="0"/>
              <a:t> </a:t>
            </a:r>
            <a:r>
              <a:rPr lang="it-IT" sz="1600" dirty="0" err="1"/>
              <a:t>this</a:t>
            </a:r>
            <a:r>
              <a:rPr lang="it-IT" sz="1600" dirty="0"/>
              <a:t> </a:t>
            </a:r>
            <a:r>
              <a:rPr lang="it-IT" sz="1600" dirty="0" err="1"/>
              <a:t>bacterium</a:t>
            </a:r>
            <a:r>
              <a:rPr lang="it-IT" sz="1600" dirty="0"/>
              <a:t> in </a:t>
            </a:r>
            <a:r>
              <a:rPr lang="it-IT" sz="1600" dirty="0" err="1"/>
              <a:t>their</a:t>
            </a:r>
            <a:r>
              <a:rPr lang="it-IT" sz="1600" dirty="0"/>
              <a:t> </a:t>
            </a:r>
            <a:r>
              <a:rPr lang="it-IT" sz="1600" dirty="0" err="1"/>
              <a:t>microbiota</a:t>
            </a:r>
            <a:r>
              <a:rPr lang="it-IT" sz="1600" dirty="0"/>
              <a:t>.</a:t>
            </a:r>
            <a:endParaRPr lang="pt-BR" sz="1500" dirty="0">
              <a:latin typeface="+mn-lt"/>
            </a:endParaRPr>
          </a:p>
        </p:txBody>
      </p:sp>
      <p:pic>
        <p:nvPicPr>
          <p:cNvPr id="7" name="Picture 3"/>
          <p:cNvPicPr>
            <a:picLocks noChangeAspect="1" noChangeArrowheads="1"/>
          </p:cNvPicPr>
          <p:nvPr/>
        </p:nvPicPr>
        <p:blipFill>
          <a:blip r:embed="rId3" cstate="print"/>
          <a:srcRect l="64968" t="42500" r="14452" b="39167"/>
          <a:stretch>
            <a:fillRect/>
          </a:stretch>
        </p:blipFill>
        <p:spPr bwMode="auto">
          <a:xfrm>
            <a:off x="5195990" y="1917260"/>
            <a:ext cx="3375447" cy="964413"/>
          </a:xfrm>
          <a:prstGeom prst="rect">
            <a:avLst/>
          </a:prstGeom>
          <a:noFill/>
          <a:ln w="9525">
            <a:noFill/>
            <a:miter lim="800000"/>
            <a:headEnd/>
            <a:tailEnd/>
          </a:ln>
          <a:effectLst/>
        </p:spPr>
      </p:pic>
      <p:sp>
        <p:nvSpPr>
          <p:cNvPr id="9" name="Retângulo 8"/>
          <p:cNvSpPr/>
          <p:nvPr/>
        </p:nvSpPr>
        <p:spPr>
          <a:xfrm>
            <a:off x="5300155" y="2975751"/>
            <a:ext cx="3167117" cy="1377300"/>
          </a:xfrm>
          <a:prstGeom prst="rect">
            <a:avLst/>
          </a:prstGeom>
        </p:spPr>
        <p:txBody>
          <a:bodyPr wrap="square">
            <a:spAutoFit/>
          </a:bodyPr>
          <a:lstStyle/>
          <a:p>
            <a:pPr marL="214313" indent="-214313" algn="just">
              <a:buFont typeface="Wingdings" pitchFamily="2" charset="2"/>
              <a:buChar char="ü"/>
            </a:pPr>
            <a:r>
              <a:rPr lang="it-IT" sz="1400" dirty="0" err="1"/>
              <a:t>Low</a:t>
            </a:r>
            <a:r>
              <a:rPr lang="it-IT" sz="1400" dirty="0"/>
              <a:t> </a:t>
            </a:r>
            <a:r>
              <a:rPr lang="it-IT" sz="1400" dirty="0" err="1"/>
              <a:t>intestinal</a:t>
            </a:r>
            <a:r>
              <a:rPr lang="it-IT" sz="1400" dirty="0"/>
              <a:t> </a:t>
            </a:r>
            <a:r>
              <a:rPr lang="it-IT" sz="1400" dirty="0" err="1"/>
              <a:t>microbiota</a:t>
            </a:r>
            <a:r>
              <a:rPr lang="it-IT" sz="1400" dirty="0"/>
              <a:t> </a:t>
            </a:r>
            <a:r>
              <a:rPr lang="it-IT" sz="1400" dirty="0" err="1"/>
              <a:t>diversity</a:t>
            </a:r>
            <a:r>
              <a:rPr lang="it-IT" sz="1400" dirty="0"/>
              <a:t> </a:t>
            </a:r>
            <a:r>
              <a:rPr lang="it-IT" sz="1400" dirty="0" err="1"/>
              <a:t>was</a:t>
            </a:r>
            <a:r>
              <a:rPr lang="it-IT" sz="1400" dirty="0"/>
              <a:t> </a:t>
            </a:r>
            <a:r>
              <a:rPr lang="it-IT" sz="1400" dirty="0" err="1"/>
              <a:t>associated</a:t>
            </a:r>
            <a:r>
              <a:rPr lang="it-IT" sz="1400" dirty="0"/>
              <a:t> with </a:t>
            </a:r>
            <a:r>
              <a:rPr lang="it-IT" sz="1400" dirty="0" err="1"/>
              <a:t>higher</a:t>
            </a:r>
            <a:r>
              <a:rPr lang="it-IT" sz="1400" dirty="0"/>
              <a:t> </a:t>
            </a:r>
            <a:r>
              <a:rPr lang="it-IT" sz="1400" dirty="0" err="1"/>
              <a:t>mortality</a:t>
            </a:r>
            <a:r>
              <a:rPr lang="it-IT" sz="1400" dirty="0"/>
              <a:t> (52% of the </a:t>
            </a:r>
            <a:r>
              <a:rPr lang="it-IT" sz="1400" dirty="0" err="1"/>
              <a:t>study</a:t>
            </a:r>
            <a:r>
              <a:rPr lang="it-IT" sz="1400" dirty="0"/>
              <a:t> </a:t>
            </a:r>
            <a:r>
              <a:rPr lang="it-IT" sz="1400" dirty="0" err="1"/>
              <a:t>cases</a:t>
            </a:r>
            <a:r>
              <a:rPr lang="it-IT" sz="1400" dirty="0"/>
              <a:t>);</a:t>
            </a:r>
          </a:p>
          <a:p>
            <a:pPr marL="214313" indent="-214313" algn="just">
              <a:buFont typeface="Wingdings" pitchFamily="2" charset="2"/>
              <a:buChar char="ü"/>
            </a:pPr>
            <a:r>
              <a:rPr lang="it-IT" sz="1400" dirty="0"/>
              <a:t>Greater </a:t>
            </a:r>
            <a:r>
              <a:rPr lang="it-IT" sz="1400" dirty="0" err="1"/>
              <a:t>diversity</a:t>
            </a:r>
            <a:r>
              <a:rPr lang="it-IT" sz="1400" dirty="0"/>
              <a:t> </a:t>
            </a:r>
            <a:r>
              <a:rPr lang="it-IT" sz="1400" dirty="0" err="1"/>
              <a:t>increases</a:t>
            </a:r>
            <a:r>
              <a:rPr lang="it-IT" sz="1400" dirty="0"/>
              <a:t> the </a:t>
            </a:r>
            <a:r>
              <a:rPr lang="it-IT" sz="1400" dirty="0" err="1"/>
              <a:t>expectations</a:t>
            </a:r>
            <a:r>
              <a:rPr lang="it-IT" sz="1400" dirty="0"/>
              <a:t> of </a:t>
            </a:r>
            <a:r>
              <a:rPr lang="it-IT" sz="1400" dirty="0" err="1"/>
              <a:t>improvement</a:t>
            </a:r>
            <a:endParaRPr lang="pt-PT" sz="1350" dirty="0"/>
          </a:p>
          <a:p>
            <a:pPr marL="214313" indent="-214313" algn="just">
              <a:buFont typeface="Wingdings" pitchFamily="2" charset="2"/>
              <a:buChar char="ü"/>
            </a:pPr>
            <a:endParaRPr lang="pt-BR" sz="1350" dirty="0"/>
          </a:p>
        </p:txBody>
      </p:sp>
      <p:sp>
        <p:nvSpPr>
          <p:cNvPr id="10" name="Title 3">
            <a:extLst>
              <a:ext uri="{FF2B5EF4-FFF2-40B4-BE49-F238E27FC236}">
                <a16:creationId xmlns:a16="http://schemas.microsoft.com/office/drawing/2014/main" id="{320DEFEF-FB64-4B88-A7C3-C9A6F14FE3E5}"/>
              </a:ext>
            </a:extLst>
          </p:cNvPr>
          <p:cNvSpPr txBox="1">
            <a:spLocks/>
          </p:cNvSpPr>
          <p:nvPr/>
        </p:nvSpPr>
        <p:spPr>
          <a:xfrm>
            <a:off x="347363" y="998730"/>
            <a:ext cx="8229600" cy="824451"/>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300" b="1" dirty="0"/>
              <a:t>Intestinal Microbiota  </a:t>
            </a:r>
            <a:r>
              <a:rPr lang="pt-BR" sz="3300" b="1" dirty="0" err="1"/>
              <a:t>and</a:t>
            </a:r>
            <a:r>
              <a:rPr lang="pt-BR" sz="3300" b="1" dirty="0"/>
              <a:t> </a:t>
            </a:r>
            <a:r>
              <a:rPr lang="pt-BR" sz="3300" b="1" dirty="0" err="1"/>
              <a:t>immuno-therapy</a:t>
            </a:r>
            <a:endParaRPr lang="pt-BR" sz="3300" dirty="0"/>
          </a:p>
        </p:txBody>
      </p:sp>
    </p:spTree>
    <p:extLst>
      <p:ext uri="{BB962C8B-B14F-4D97-AF65-F5344CB8AC3E}">
        <p14:creationId xmlns:p14="http://schemas.microsoft.com/office/powerpoint/2010/main" val="1066476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81062" y="2240869"/>
            <a:ext cx="4860540" cy="3848361"/>
          </a:xfrm>
          <a:prstGeom prst="rect">
            <a:avLst/>
          </a:prstGeom>
          <a:noFill/>
        </p:spPr>
        <p:txBody>
          <a:bodyPr wrap="square" rtlCol="0">
            <a:spAutoFit/>
          </a:bodyPr>
          <a:lstStyle/>
          <a:p>
            <a:pPr marL="285750" indent="-285750" algn="just">
              <a:lnSpc>
                <a:spcPct val="150000"/>
              </a:lnSpc>
              <a:spcBef>
                <a:spcPts val="450"/>
              </a:spcBef>
              <a:buFont typeface="Arial" panose="020B0604020202020204" pitchFamily="34" charset="0"/>
              <a:buChar char="•"/>
            </a:pPr>
            <a:r>
              <a:rPr lang="it-IT" sz="1400" dirty="0" err="1"/>
              <a:t>Vancomycin</a:t>
            </a:r>
            <a:r>
              <a:rPr lang="it-IT" sz="1400" dirty="0"/>
              <a:t> and </a:t>
            </a:r>
            <a:r>
              <a:rPr lang="it-IT" sz="1400" dirty="0" err="1"/>
              <a:t>Metronidazole</a:t>
            </a:r>
            <a:r>
              <a:rPr lang="it-IT" sz="1400" dirty="0"/>
              <a:t> = </a:t>
            </a:r>
            <a:r>
              <a:rPr lang="it-IT" sz="1400" dirty="0" err="1"/>
              <a:t>Resistant</a:t>
            </a:r>
            <a:r>
              <a:rPr lang="it-IT" sz="1400" dirty="0"/>
              <a:t> </a:t>
            </a:r>
            <a:r>
              <a:rPr lang="it-IT" sz="1400" dirty="0" err="1"/>
              <a:t>Enterococcus</a:t>
            </a:r>
            <a:r>
              <a:rPr lang="it-IT" sz="1400" dirty="0"/>
              <a:t> </a:t>
            </a:r>
            <a:r>
              <a:rPr lang="it-IT" sz="1400" dirty="0" err="1"/>
              <a:t>Vancomycin</a:t>
            </a:r>
            <a:r>
              <a:rPr lang="it-IT" sz="1400" dirty="0"/>
              <a:t> (VRE) and an </a:t>
            </a:r>
            <a:r>
              <a:rPr lang="it-IT" sz="1400" dirty="0" err="1"/>
              <a:t>increased</a:t>
            </a:r>
            <a:r>
              <a:rPr lang="it-IT" sz="1400" dirty="0"/>
              <a:t> </a:t>
            </a:r>
            <a:r>
              <a:rPr lang="it-IT" sz="1400" dirty="0" err="1"/>
              <a:t>risk</a:t>
            </a:r>
            <a:r>
              <a:rPr lang="it-IT" sz="1400" dirty="0"/>
              <a:t> of </a:t>
            </a:r>
            <a:r>
              <a:rPr lang="it-IT" sz="1400" dirty="0" err="1"/>
              <a:t>bacteremia</a:t>
            </a:r>
            <a:r>
              <a:rPr lang="it-IT" sz="1400" dirty="0"/>
              <a:t> by VRE or Gram-negative </a:t>
            </a:r>
            <a:r>
              <a:rPr lang="it-IT" sz="1400" dirty="0" err="1"/>
              <a:t>bacteria</a:t>
            </a:r>
            <a:endParaRPr lang="it-IT" sz="1400" dirty="0"/>
          </a:p>
          <a:p>
            <a:pPr marL="285750" indent="-285750" algn="just">
              <a:lnSpc>
                <a:spcPct val="150000"/>
              </a:lnSpc>
              <a:spcBef>
                <a:spcPts val="450"/>
              </a:spcBef>
              <a:buFont typeface="Arial" panose="020B0604020202020204" pitchFamily="34" charset="0"/>
              <a:buChar char="•"/>
            </a:pPr>
            <a:r>
              <a:rPr lang="it-IT" sz="1400" dirty="0"/>
              <a:t>Use of </a:t>
            </a:r>
            <a:r>
              <a:rPr lang="it-IT" sz="1400" dirty="0" err="1"/>
              <a:t>Ciprofloxacin</a:t>
            </a:r>
            <a:r>
              <a:rPr lang="it-IT" sz="1400" dirty="0"/>
              <a:t> and </a:t>
            </a:r>
            <a:r>
              <a:rPr lang="it-IT" sz="1400" dirty="0" err="1"/>
              <a:t>Levofloxacin</a:t>
            </a:r>
            <a:r>
              <a:rPr lang="it-IT" sz="1400" dirty="0"/>
              <a:t> </a:t>
            </a:r>
            <a:r>
              <a:rPr lang="it-IT" sz="1400" dirty="0" err="1"/>
              <a:t>has</a:t>
            </a:r>
            <a:r>
              <a:rPr lang="it-IT" sz="1400" dirty="0"/>
              <a:t> </a:t>
            </a:r>
            <a:r>
              <a:rPr lang="it-IT" sz="1400" dirty="0" err="1"/>
              <a:t>been</a:t>
            </a:r>
            <a:r>
              <a:rPr lang="it-IT" sz="1400" dirty="0"/>
              <a:t> </a:t>
            </a:r>
            <a:r>
              <a:rPr lang="it-IT" sz="1400" dirty="0" err="1"/>
              <a:t>associated</a:t>
            </a:r>
            <a:r>
              <a:rPr lang="it-IT" sz="1400" dirty="0"/>
              <a:t> with </a:t>
            </a:r>
            <a:r>
              <a:rPr lang="it-IT" sz="1400" dirty="0" err="1"/>
              <a:t>reduced</a:t>
            </a:r>
            <a:r>
              <a:rPr lang="it-IT" sz="1400" dirty="0"/>
              <a:t> </a:t>
            </a:r>
            <a:r>
              <a:rPr lang="it-IT" sz="1400" dirty="0" err="1"/>
              <a:t>risk</a:t>
            </a:r>
            <a:r>
              <a:rPr lang="it-IT" sz="1400" dirty="0"/>
              <a:t> of Gram-negative </a:t>
            </a:r>
            <a:r>
              <a:rPr lang="it-IT" sz="1400" dirty="0" err="1"/>
              <a:t>bacterial</a:t>
            </a:r>
            <a:r>
              <a:rPr lang="it-IT" sz="1400" dirty="0"/>
              <a:t> </a:t>
            </a:r>
            <a:r>
              <a:rPr lang="it-IT" sz="1400" dirty="0" err="1"/>
              <a:t>infections</a:t>
            </a:r>
            <a:r>
              <a:rPr lang="it-IT" sz="1400" dirty="0"/>
              <a:t> by </a:t>
            </a:r>
            <a:r>
              <a:rPr lang="it-IT" sz="1400" dirty="0" err="1"/>
              <a:t>reducing</a:t>
            </a:r>
            <a:r>
              <a:rPr lang="it-IT" sz="1400" dirty="0"/>
              <a:t> the </a:t>
            </a:r>
            <a:r>
              <a:rPr lang="it-IT" sz="1400" dirty="0" err="1"/>
              <a:t>risk</a:t>
            </a:r>
            <a:r>
              <a:rPr lang="it-IT" sz="1400" dirty="0"/>
              <a:t> of </a:t>
            </a:r>
            <a:r>
              <a:rPr lang="it-IT" sz="1400" dirty="0" err="1"/>
              <a:t>bacteremia</a:t>
            </a:r>
            <a:r>
              <a:rPr lang="it-IT" sz="1400" dirty="0"/>
              <a:t>;</a:t>
            </a:r>
          </a:p>
          <a:p>
            <a:pPr marL="285750" indent="-285750" algn="just">
              <a:lnSpc>
                <a:spcPct val="150000"/>
              </a:lnSpc>
              <a:spcBef>
                <a:spcPts val="450"/>
              </a:spcBef>
              <a:buFont typeface="Arial" panose="020B0604020202020204" pitchFamily="34" charset="0"/>
              <a:buChar char="•"/>
            </a:pPr>
            <a:r>
              <a:rPr lang="it-IT" sz="1400" dirty="0" err="1"/>
              <a:t>Elimination</a:t>
            </a:r>
            <a:r>
              <a:rPr lang="it-IT" sz="1400" dirty="0"/>
              <a:t> of the </a:t>
            </a:r>
            <a:r>
              <a:rPr lang="it-IT" sz="1400" dirty="0" err="1"/>
              <a:t>commensal</a:t>
            </a:r>
            <a:r>
              <a:rPr lang="it-IT" sz="1400" dirty="0"/>
              <a:t> </a:t>
            </a:r>
            <a:r>
              <a:rPr lang="it-IT" sz="1400" dirty="0" err="1"/>
              <a:t>microbiota</a:t>
            </a:r>
            <a:r>
              <a:rPr lang="it-IT" sz="1400" dirty="0"/>
              <a:t> </a:t>
            </a:r>
            <a:r>
              <a:rPr lang="it-IT" sz="1400" dirty="0" err="1"/>
              <a:t>increases</a:t>
            </a:r>
            <a:r>
              <a:rPr lang="it-IT" sz="1400" dirty="0"/>
              <a:t> the </a:t>
            </a:r>
            <a:r>
              <a:rPr lang="it-IT" sz="1400" dirty="0" err="1"/>
              <a:t>risk</a:t>
            </a:r>
            <a:r>
              <a:rPr lang="it-IT" sz="1400" dirty="0"/>
              <a:t> of </a:t>
            </a:r>
            <a:r>
              <a:rPr lang="it-IT" sz="1400" dirty="0" err="1"/>
              <a:t>proliferation</a:t>
            </a:r>
            <a:r>
              <a:rPr lang="it-IT" sz="1400" dirty="0"/>
              <a:t> of </a:t>
            </a:r>
            <a:r>
              <a:rPr lang="it-IT" sz="1400" dirty="0" err="1"/>
              <a:t>opportunistic</a:t>
            </a:r>
            <a:r>
              <a:rPr lang="it-IT" sz="1400" dirty="0"/>
              <a:t> or </a:t>
            </a:r>
            <a:r>
              <a:rPr lang="it-IT" sz="1400" dirty="0" err="1"/>
              <a:t>pathogenic</a:t>
            </a:r>
            <a:r>
              <a:rPr lang="it-IT" sz="1400" dirty="0"/>
              <a:t> </a:t>
            </a:r>
            <a:r>
              <a:rPr lang="it-IT" sz="1400" dirty="0" err="1"/>
              <a:t>bacteria</a:t>
            </a:r>
            <a:r>
              <a:rPr lang="it-IT" sz="1400" dirty="0"/>
              <a:t>, </a:t>
            </a:r>
            <a:r>
              <a:rPr lang="it-IT" sz="1400" dirty="0" err="1"/>
              <a:t>increasing</a:t>
            </a:r>
            <a:r>
              <a:rPr lang="it-IT" sz="1400" dirty="0"/>
              <a:t> the </a:t>
            </a:r>
            <a:r>
              <a:rPr lang="it-IT" sz="1400" dirty="0" err="1"/>
              <a:t>risk</a:t>
            </a:r>
            <a:r>
              <a:rPr lang="it-IT" sz="1400" dirty="0"/>
              <a:t> of </a:t>
            </a:r>
            <a:r>
              <a:rPr lang="it-IT" sz="1400" dirty="0" err="1"/>
              <a:t>death</a:t>
            </a:r>
            <a:r>
              <a:rPr lang="it-IT" sz="1400" dirty="0"/>
              <a:t>.</a:t>
            </a:r>
            <a:endParaRPr lang="pt-PT" sz="1350" dirty="0"/>
          </a:p>
          <a:p>
            <a:pPr marL="214313" indent="-214313" algn="just">
              <a:lnSpc>
                <a:spcPct val="150000"/>
              </a:lnSpc>
              <a:spcBef>
                <a:spcPts val="450"/>
              </a:spcBef>
              <a:buFont typeface="Wingdings" pitchFamily="2" charset="2"/>
              <a:buChar char="ü"/>
            </a:pPr>
            <a:endParaRPr lang="pt-PT" sz="1350" dirty="0"/>
          </a:p>
          <a:p>
            <a:pPr marL="214313" indent="-214313" algn="just">
              <a:lnSpc>
                <a:spcPct val="150000"/>
              </a:lnSpc>
              <a:spcBef>
                <a:spcPts val="450"/>
              </a:spcBef>
              <a:buFont typeface="Wingdings" pitchFamily="2" charset="2"/>
              <a:buChar char="ü"/>
            </a:pPr>
            <a:endParaRPr lang="pt-BR" sz="1350" dirty="0"/>
          </a:p>
        </p:txBody>
      </p:sp>
      <p:pic>
        <p:nvPicPr>
          <p:cNvPr id="20484" name="Picture 4" descr="Resultado de imagem para antibiótico"/>
          <p:cNvPicPr>
            <a:picLocks noChangeAspect="1" noChangeArrowheads="1"/>
          </p:cNvPicPr>
          <p:nvPr/>
        </p:nvPicPr>
        <p:blipFill>
          <a:blip r:embed="rId2" cstate="print"/>
          <a:srcRect/>
          <a:stretch>
            <a:fillRect/>
          </a:stretch>
        </p:blipFill>
        <p:spPr bwMode="auto">
          <a:xfrm>
            <a:off x="5966181" y="3677354"/>
            <a:ext cx="2796757" cy="1847431"/>
          </a:xfrm>
          <a:prstGeom prst="rect">
            <a:avLst/>
          </a:prstGeom>
          <a:noFill/>
        </p:spPr>
      </p:pic>
      <p:sp>
        <p:nvSpPr>
          <p:cNvPr id="8" name="Title 4">
            <a:extLst>
              <a:ext uri="{FF2B5EF4-FFF2-40B4-BE49-F238E27FC236}">
                <a16:creationId xmlns:a16="http://schemas.microsoft.com/office/drawing/2014/main" id="{28B8BBFF-AEF1-45F2-9652-C52B5D2BCF79}"/>
              </a:ext>
            </a:extLst>
          </p:cNvPr>
          <p:cNvSpPr txBox="1">
            <a:spLocks/>
          </p:cNvSpPr>
          <p:nvPr/>
        </p:nvSpPr>
        <p:spPr>
          <a:xfrm>
            <a:off x="456600" y="961766"/>
            <a:ext cx="4709467"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300" b="1" dirty="0" err="1"/>
              <a:t>Therapy</a:t>
            </a:r>
            <a:r>
              <a:rPr lang="pt-BR" sz="3300" b="1" dirty="0"/>
              <a:t> </a:t>
            </a:r>
            <a:r>
              <a:rPr lang="pt-BR" sz="3300" b="1" dirty="0" err="1"/>
              <a:t>with</a:t>
            </a:r>
            <a:r>
              <a:rPr lang="pt-BR" sz="3300" b="1" dirty="0"/>
              <a:t> </a:t>
            </a:r>
            <a:r>
              <a:rPr lang="pt-BR" sz="3300" b="1" dirty="0" err="1"/>
              <a:t>Antibiotics</a:t>
            </a:r>
            <a:endParaRPr lang="pt-BR" sz="3300" dirty="0"/>
          </a:p>
        </p:txBody>
      </p:sp>
      <p:pic>
        <p:nvPicPr>
          <p:cNvPr id="9" name="Picture 3">
            <a:extLst>
              <a:ext uri="{FF2B5EF4-FFF2-40B4-BE49-F238E27FC236}">
                <a16:creationId xmlns:a16="http://schemas.microsoft.com/office/drawing/2014/main" id="{B0AC5DF1-7792-414A-B267-442CC895EC92}"/>
              </a:ext>
            </a:extLst>
          </p:cNvPr>
          <p:cNvPicPr>
            <a:picLocks noChangeAspect="1" noChangeArrowheads="1"/>
          </p:cNvPicPr>
          <p:nvPr/>
        </p:nvPicPr>
        <p:blipFill rotWithShape="1">
          <a:blip r:embed="rId3" cstate="print"/>
          <a:srcRect l="65820" t="43112" r="14452" b="39167"/>
          <a:stretch/>
        </p:blipFill>
        <p:spPr bwMode="auto">
          <a:xfrm>
            <a:off x="5746748" y="1052737"/>
            <a:ext cx="3235622" cy="932210"/>
          </a:xfrm>
          <a:prstGeom prst="rect">
            <a:avLst/>
          </a:prstGeom>
        </p:spPr>
      </p:pic>
    </p:spTree>
    <p:extLst>
      <p:ext uri="{BB962C8B-B14F-4D97-AF65-F5344CB8AC3E}">
        <p14:creationId xmlns:p14="http://schemas.microsoft.com/office/powerpoint/2010/main" val="70426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16102" y="1086875"/>
            <a:ext cx="8091530" cy="3785652"/>
          </a:xfrm>
          <a:prstGeom prst="rect">
            <a:avLst/>
          </a:prstGeom>
        </p:spPr>
        <p:txBody>
          <a:bodyPr wrap="square">
            <a:spAutoFit/>
          </a:bodyPr>
          <a:lstStyle/>
          <a:p>
            <a:r>
              <a:rPr lang="it-IT" sz="2400" b="1" dirty="0" err="1"/>
              <a:t>Viruses</a:t>
            </a:r>
            <a:r>
              <a:rPr lang="it-IT" sz="2400" b="1" dirty="0"/>
              <a:t> are </a:t>
            </a:r>
            <a:r>
              <a:rPr lang="it-IT" sz="2400" b="1" dirty="0" err="1"/>
              <a:t>obligate</a:t>
            </a:r>
            <a:r>
              <a:rPr lang="it-IT" sz="2400" b="1" dirty="0"/>
              <a:t> </a:t>
            </a:r>
            <a:r>
              <a:rPr lang="it-IT" sz="2400" b="1" dirty="0" err="1"/>
              <a:t>intracellular</a:t>
            </a:r>
            <a:r>
              <a:rPr lang="it-IT" sz="2400" b="1" dirty="0"/>
              <a:t> </a:t>
            </a:r>
            <a:r>
              <a:rPr lang="it-IT" sz="2400" b="1" dirty="0" err="1"/>
              <a:t>parasites</a:t>
            </a:r>
            <a:r>
              <a:rPr lang="it-IT" sz="2400" b="1" dirty="0"/>
              <a:t> </a:t>
            </a:r>
            <a:r>
              <a:rPr lang="it-IT" sz="2400" b="1" dirty="0" err="1"/>
              <a:t>that</a:t>
            </a:r>
            <a:r>
              <a:rPr lang="it-IT" sz="2400" b="1" dirty="0"/>
              <a:t> </a:t>
            </a:r>
            <a:r>
              <a:rPr lang="it-IT" sz="2400" b="1" dirty="0" err="1"/>
              <a:t>depend</a:t>
            </a:r>
            <a:r>
              <a:rPr lang="it-IT" sz="2400" b="1" dirty="0"/>
              <a:t> on the </a:t>
            </a:r>
            <a:r>
              <a:rPr lang="it-IT" sz="2400" b="1" dirty="0" err="1"/>
              <a:t>host</a:t>
            </a:r>
            <a:r>
              <a:rPr lang="it-IT" sz="2400" b="1" dirty="0"/>
              <a:t> </a:t>
            </a:r>
            <a:r>
              <a:rPr lang="it-IT" sz="2400" b="1" dirty="0" err="1"/>
              <a:t>cell</a:t>
            </a:r>
            <a:r>
              <a:rPr lang="it-IT" sz="2400" b="1" dirty="0"/>
              <a:t>’</a:t>
            </a:r>
            <a:r>
              <a:rPr lang="it-IT" sz="2400" b="1" dirty="0" err="1"/>
              <a:t>s</a:t>
            </a:r>
            <a:r>
              <a:rPr lang="it-IT" sz="2400" b="1" dirty="0"/>
              <a:t> </a:t>
            </a:r>
            <a:r>
              <a:rPr lang="it-IT" sz="2400" b="1" dirty="0" err="1"/>
              <a:t>metabolic</a:t>
            </a:r>
            <a:r>
              <a:rPr lang="it-IT" sz="2400" b="1" dirty="0"/>
              <a:t> </a:t>
            </a:r>
            <a:r>
              <a:rPr lang="it-IT" sz="2400" b="1" dirty="0" err="1"/>
              <a:t>machinery</a:t>
            </a:r>
            <a:r>
              <a:rPr lang="it-IT" sz="2400" b="1" dirty="0"/>
              <a:t> </a:t>
            </a:r>
            <a:r>
              <a:rPr lang="it-IT" sz="2400" b="1" dirty="0" err="1"/>
              <a:t>for</a:t>
            </a:r>
            <a:r>
              <a:rPr lang="it-IT" sz="2400" b="1" dirty="0"/>
              <a:t> </a:t>
            </a:r>
            <a:r>
              <a:rPr lang="it-IT" sz="2400" b="1" dirty="0" err="1"/>
              <a:t>their</a:t>
            </a:r>
            <a:r>
              <a:rPr lang="it-IT" sz="2400" b="1" dirty="0"/>
              <a:t> </a:t>
            </a:r>
            <a:r>
              <a:rPr lang="it-IT" sz="2400" b="1" dirty="0" err="1"/>
              <a:t>replication</a:t>
            </a:r>
            <a:r>
              <a:rPr lang="it-IT" sz="2400" b="1" dirty="0"/>
              <a:t>. </a:t>
            </a:r>
            <a:r>
              <a:rPr lang="it-IT" sz="2400" dirty="0" err="1"/>
              <a:t>They</a:t>
            </a:r>
            <a:r>
              <a:rPr lang="it-IT" sz="2400" dirty="0"/>
              <a:t> </a:t>
            </a:r>
            <a:r>
              <a:rPr lang="it-IT" sz="2400" dirty="0" err="1"/>
              <a:t>consist</a:t>
            </a:r>
            <a:r>
              <a:rPr lang="it-IT" sz="2400" dirty="0"/>
              <a:t> </a:t>
            </a:r>
            <a:r>
              <a:rPr lang="it-IT" sz="2400" dirty="0" err="1"/>
              <a:t>of</a:t>
            </a:r>
            <a:r>
              <a:rPr lang="it-IT" sz="2400" dirty="0"/>
              <a:t> a </a:t>
            </a:r>
            <a:r>
              <a:rPr lang="it-IT" sz="2400" dirty="0" err="1"/>
              <a:t>nucleic</a:t>
            </a:r>
            <a:r>
              <a:rPr lang="it-IT" sz="2400" dirty="0"/>
              <a:t> acid </a:t>
            </a:r>
            <a:r>
              <a:rPr lang="it-IT" sz="2400" dirty="0" err="1"/>
              <a:t>genome</a:t>
            </a:r>
            <a:r>
              <a:rPr lang="it-IT" sz="2400" dirty="0"/>
              <a:t> </a:t>
            </a:r>
            <a:r>
              <a:rPr lang="it-IT" sz="2400" dirty="0" err="1"/>
              <a:t>surrounded</a:t>
            </a:r>
            <a:r>
              <a:rPr lang="it-IT" sz="2400" dirty="0"/>
              <a:t> </a:t>
            </a:r>
            <a:r>
              <a:rPr lang="it-IT" sz="2400" dirty="0" err="1"/>
              <a:t>by</a:t>
            </a:r>
            <a:r>
              <a:rPr lang="it-IT" sz="2400" dirty="0"/>
              <a:t> a </a:t>
            </a:r>
            <a:r>
              <a:rPr lang="it-IT" sz="2400" dirty="0" err="1"/>
              <a:t>protein</a:t>
            </a:r>
            <a:r>
              <a:rPr lang="it-IT" sz="2400" dirty="0"/>
              <a:t> </a:t>
            </a:r>
            <a:r>
              <a:rPr lang="it-IT" sz="2400" dirty="0" err="1"/>
              <a:t>coat</a:t>
            </a:r>
            <a:r>
              <a:rPr lang="it-IT" sz="2400" dirty="0"/>
              <a:t> (</a:t>
            </a:r>
            <a:r>
              <a:rPr lang="it-IT" sz="2400" dirty="0" err="1"/>
              <a:t>called</a:t>
            </a:r>
            <a:r>
              <a:rPr lang="it-IT" sz="2400" dirty="0"/>
              <a:t> a </a:t>
            </a:r>
            <a:r>
              <a:rPr lang="it-IT" sz="2400" dirty="0" err="1"/>
              <a:t>capsid</a:t>
            </a:r>
            <a:r>
              <a:rPr lang="it-IT" sz="2400" dirty="0"/>
              <a:t>) </a:t>
            </a:r>
            <a:r>
              <a:rPr lang="it-IT" sz="2400" dirty="0" err="1"/>
              <a:t>that</a:t>
            </a:r>
            <a:r>
              <a:rPr lang="it-IT" sz="2400" dirty="0"/>
              <a:t> </a:t>
            </a:r>
            <a:r>
              <a:rPr lang="it-IT" sz="2400" dirty="0" err="1"/>
              <a:t>is</a:t>
            </a:r>
            <a:r>
              <a:rPr lang="it-IT" sz="2400" dirty="0"/>
              <a:t> </a:t>
            </a:r>
            <a:r>
              <a:rPr lang="it-IT" sz="2400" dirty="0" err="1"/>
              <a:t>sometimes</a:t>
            </a:r>
            <a:r>
              <a:rPr lang="it-IT" sz="2400" dirty="0"/>
              <a:t> </a:t>
            </a:r>
            <a:r>
              <a:rPr lang="it-IT" sz="2400" dirty="0" err="1"/>
              <a:t>encased</a:t>
            </a:r>
            <a:r>
              <a:rPr lang="it-IT" sz="2400" dirty="0"/>
              <a:t> in a </a:t>
            </a:r>
            <a:r>
              <a:rPr lang="it-IT" sz="2400" dirty="0" err="1"/>
              <a:t>lipid</a:t>
            </a:r>
            <a:r>
              <a:rPr lang="it-IT" sz="2400" dirty="0"/>
              <a:t> membrane. </a:t>
            </a:r>
            <a:r>
              <a:rPr lang="it-IT" sz="2400" dirty="0" err="1"/>
              <a:t>Viruses</a:t>
            </a:r>
            <a:r>
              <a:rPr lang="it-IT" sz="2400" dirty="0"/>
              <a:t> are </a:t>
            </a:r>
            <a:r>
              <a:rPr lang="it-IT" sz="2400" dirty="0" err="1"/>
              <a:t>classified</a:t>
            </a:r>
            <a:r>
              <a:rPr lang="it-IT" sz="2400" dirty="0"/>
              <a:t> by </a:t>
            </a:r>
            <a:r>
              <a:rPr lang="it-IT" sz="2400" dirty="0" err="1"/>
              <a:t>their</a:t>
            </a:r>
            <a:r>
              <a:rPr lang="it-IT" sz="2400" dirty="0"/>
              <a:t> </a:t>
            </a:r>
            <a:r>
              <a:rPr lang="it-IT" sz="2400" dirty="0" err="1"/>
              <a:t>nucleic</a:t>
            </a:r>
            <a:r>
              <a:rPr lang="it-IT" sz="2400" dirty="0"/>
              <a:t> acid </a:t>
            </a:r>
            <a:r>
              <a:rPr lang="it-IT" sz="2400" dirty="0" err="1"/>
              <a:t>genome</a:t>
            </a:r>
            <a:r>
              <a:rPr lang="it-IT" sz="2400" dirty="0"/>
              <a:t> (DNA or RNA, </a:t>
            </a:r>
            <a:r>
              <a:rPr lang="it-IT" sz="2400" dirty="0" err="1"/>
              <a:t>but</a:t>
            </a:r>
            <a:r>
              <a:rPr lang="it-IT" sz="2400" dirty="0"/>
              <a:t> </a:t>
            </a:r>
            <a:r>
              <a:rPr lang="it-IT" sz="2400" dirty="0" err="1"/>
              <a:t>not</a:t>
            </a:r>
            <a:r>
              <a:rPr lang="it-IT" sz="2400" dirty="0"/>
              <a:t> </a:t>
            </a:r>
            <a:r>
              <a:rPr lang="it-IT" sz="2400" dirty="0" err="1"/>
              <a:t>both</a:t>
            </a:r>
            <a:r>
              <a:rPr lang="it-IT" sz="2400" dirty="0"/>
              <a:t>), the </a:t>
            </a:r>
            <a:r>
              <a:rPr lang="it-IT" sz="2400" dirty="0" err="1"/>
              <a:t>shape</a:t>
            </a:r>
            <a:r>
              <a:rPr lang="it-IT" sz="2400" dirty="0"/>
              <a:t> of the </a:t>
            </a:r>
            <a:r>
              <a:rPr lang="it-IT" sz="2400" dirty="0" err="1"/>
              <a:t>capsid</a:t>
            </a:r>
            <a:r>
              <a:rPr lang="it-IT" sz="2400" dirty="0"/>
              <a:t> (</a:t>
            </a:r>
            <a:r>
              <a:rPr lang="it-IT" sz="2400" dirty="0" err="1"/>
              <a:t>icosahedral</a:t>
            </a:r>
            <a:r>
              <a:rPr lang="it-IT" sz="2400" dirty="0"/>
              <a:t> or </a:t>
            </a:r>
            <a:r>
              <a:rPr lang="it-IT" sz="2400" dirty="0" err="1"/>
              <a:t>helical</a:t>
            </a:r>
            <a:r>
              <a:rPr lang="it-IT" sz="2400" dirty="0"/>
              <a:t>), the </a:t>
            </a:r>
            <a:r>
              <a:rPr lang="it-IT" sz="2400" dirty="0" err="1"/>
              <a:t>presence</a:t>
            </a:r>
            <a:r>
              <a:rPr lang="it-IT" sz="2400" dirty="0"/>
              <a:t> or </a:t>
            </a:r>
            <a:r>
              <a:rPr lang="it-IT" sz="2400" dirty="0" err="1"/>
              <a:t>absence</a:t>
            </a:r>
            <a:r>
              <a:rPr lang="it-IT" sz="2400" dirty="0"/>
              <a:t> of a </a:t>
            </a:r>
            <a:r>
              <a:rPr lang="it-IT" sz="2400" dirty="0" err="1"/>
              <a:t>lipid</a:t>
            </a:r>
            <a:r>
              <a:rPr lang="it-IT" sz="2400" dirty="0"/>
              <a:t> </a:t>
            </a:r>
            <a:r>
              <a:rPr lang="it-IT" sz="2400" dirty="0" err="1"/>
              <a:t>envelope</a:t>
            </a:r>
            <a:r>
              <a:rPr lang="it-IT" sz="2400" dirty="0"/>
              <a:t>, </a:t>
            </a:r>
            <a:r>
              <a:rPr lang="it-IT" sz="2400" dirty="0" err="1"/>
              <a:t>their</a:t>
            </a:r>
            <a:r>
              <a:rPr lang="it-IT" sz="2400" dirty="0"/>
              <a:t> mode of </a:t>
            </a:r>
            <a:r>
              <a:rPr lang="it-IT" sz="2400" dirty="0" err="1"/>
              <a:t>replication</a:t>
            </a:r>
            <a:r>
              <a:rPr lang="it-IT" sz="2400" dirty="0"/>
              <a:t>, </a:t>
            </a:r>
            <a:r>
              <a:rPr lang="it-IT" sz="2400" dirty="0" err="1"/>
              <a:t>their</a:t>
            </a:r>
            <a:r>
              <a:rPr lang="it-IT" sz="2400" dirty="0"/>
              <a:t> </a:t>
            </a:r>
            <a:r>
              <a:rPr lang="it-IT" sz="2400" dirty="0" err="1"/>
              <a:t>preferred</a:t>
            </a:r>
            <a:r>
              <a:rPr lang="it-IT" sz="2400" dirty="0"/>
              <a:t> </a:t>
            </a:r>
            <a:r>
              <a:rPr lang="it-IT" sz="2400" dirty="0" err="1"/>
              <a:t>cell</a:t>
            </a:r>
            <a:r>
              <a:rPr lang="it-IT" sz="2400" dirty="0"/>
              <a:t> </a:t>
            </a:r>
            <a:r>
              <a:rPr lang="it-IT" sz="2400" dirty="0" err="1"/>
              <a:t>type</a:t>
            </a:r>
            <a:r>
              <a:rPr lang="it-IT" sz="2400" dirty="0"/>
              <a:t> for </a:t>
            </a:r>
            <a:r>
              <a:rPr lang="it-IT" sz="2400" dirty="0" err="1"/>
              <a:t>replication</a:t>
            </a:r>
            <a:r>
              <a:rPr lang="it-IT" sz="2400" dirty="0"/>
              <a:t> (</a:t>
            </a:r>
            <a:r>
              <a:rPr lang="it-IT" sz="2400" dirty="0" err="1"/>
              <a:t>called</a:t>
            </a:r>
            <a:r>
              <a:rPr lang="it-IT" sz="2400" dirty="0"/>
              <a:t> </a:t>
            </a:r>
            <a:r>
              <a:rPr lang="it-IT" sz="2400" dirty="0" err="1"/>
              <a:t>tropism</a:t>
            </a:r>
            <a:r>
              <a:rPr lang="it-IT" sz="2400" dirty="0"/>
              <a:t>), or the </a:t>
            </a:r>
            <a:r>
              <a:rPr lang="it-IT" sz="2400" dirty="0" err="1"/>
              <a:t>type</a:t>
            </a:r>
            <a:r>
              <a:rPr lang="it-IT" sz="2400" dirty="0"/>
              <a:t> of </a:t>
            </a:r>
            <a:r>
              <a:rPr lang="it-IT" sz="2400" dirty="0" err="1"/>
              <a:t>pathology</a:t>
            </a:r>
            <a:r>
              <a:rPr lang="it-IT" sz="2400" dirty="0"/>
              <a:t> </a:t>
            </a:r>
            <a:r>
              <a:rPr lang="it-IT" sz="2400" dirty="0" err="1"/>
              <a:t>they</a:t>
            </a:r>
            <a:r>
              <a:rPr lang="it-IT" sz="2400" dirty="0"/>
              <a:t> cause</a:t>
            </a:r>
            <a:r>
              <a:rPr lang="it-IT" sz="2400" b="1" dirty="0"/>
              <a:t>. </a:t>
            </a:r>
            <a:endParaRPr lang="it-IT"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9338" t="39167" r="21150" b="52537"/>
          <a:stretch>
            <a:fillRect/>
          </a:stretch>
        </p:blipFill>
        <p:spPr bwMode="auto">
          <a:xfrm>
            <a:off x="17828" y="2732479"/>
            <a:ext cx="9036012" cy="1232306"/>
          </a:xfrm>
          <a:prstGeom prst="rect">
            <a:avLst/>
          </a:prstGeom>
          <a:noFill/>
          <a:ln w="9525">
            <a:noFill/>
            <a:miter lim="800000"/>
            <a:headEnd/>
            <a:tailEnd/>
          </a:ln>
          <a:effectLst/>
        </p:spPr>
      </p:pic>
      <p:pic>
        <p:nvPicPr>
          <p:cNvPr id="4" name="Picture 3" descr="A screenshot of a cell phone&#10;&#10;Description generated with very high confidence">
            <a:extLst>
              <a:ext uri="{FF2B5EF4-FFF2-40B4-BE49-F238E27FC236}">
                <a16:creationId xmlns:a16="http://schemas.microsoft.com/office/drawing/2014/main" id="{C58285F2-C40B-4D4C-9CE0-6ACB76670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30" b="33601"/>
          <a:stretch/>
        </p:blipFill>
        <p:spPr>
          <a:xfrm>
            <a:off x="5178646" y="901019"/>
            <a:ext cx="3888963" cy="1188132"/>
          </a:xfrm>
          <a:prstGeom prst="rect">
            <a:avLst/>
          </a:prstGeom>
        </p:spPr>
      </p:pic>
    </p:spTree>
    <p:extLst>
      <p:ext uri="{BB962C8B-B14F-4D97-AF65-F5344CB8AC3E}">
        <p14:creationId xmlns:p14="http://schemas.microsoft.com/office/powerpoint/2010/main" val="4031890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59070" t="42499" r="25427" b="43335"/>
          <a:stretch>
            <a:fillRect/>
          </a:stretch>
        </p:blipFill>
        <p:spPr bwMode="auto">
          <a:xfrm>
            <a:off x="218570" y="2021581"/>
            <a:ext cx="3107529" cy="910835"/>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l="64968" t="42500" r="14452" b="39167"/>
          <a:stretch>
            <a:fillRect/>
          </a:stretch>
        </p:blipFill>
        <p:spPr bwMode="auto">
          <a:xfrm>
            <a:off x="4788026" y="1994792"/>
            <a:ext cx="3375447" cy="964413"/>
          </a:xfrm>
          <a:prstGeom prst="rect">
            <a:avLst/>
          </a:prstGeom>
          <a:noFill/>
          <a:ln w="9525">
            <a:noFill/>
            <a:miter lim="800000"/>
            <a:headEnd/>
            <a:tailEnd/>
          </a:ln>
          <a:effectLst/>
        </p:spPr>
      </p:pic>
      <p:sp>
        <p:nvSpPr>
          <p:cNvPr id="9" name="Retângulo 8"/>
          <p:cNvSpPr/>
          <p:nvPr/>
        </p:nvSpPr>
        <p:spPr>
          <a:xfrm>
            <a:off x="4788026" y="3168824"/>
            <a:ext cx="3679246" cy="715581"/>
          </a:xfrm>
          <a:prstGeom prst="rect">
            <a:avLst/>
          </a:prstGeom>
        </p:spPr>
        <p:txBody>
          <a:bodyPr wrap="square">
            <a:spAutoFit/>
          </a:bodyPr>
          <a:lstStyle/>
          <a:p>
            <a:pPr marL="214313" indent="-214313" algn="just">
              <a:buFont typeface="Wingdings" pitchFamily="2" charset="2"/>
              <a:buChar char="ü"/>
            </a:pPr>
            <a:r>
              <a:rPr lang="pt-PT" sz="1350" dirty="0" err="1"/>
              <a:t>Currently</a:t>
            </a:r>
            <a:r>
              <a:rPr lang="pt-PT" sz="1350" dirty="0"/>
              <a:t> </a:t>
            </a:r>
            <a:r>
              <a:rPr lang="pt-PT" sz="1350" dirty="0" err="1"/>
              <a:t>the</a:t>
            </a:r>
            <a:r>
              <a:rPr lang="pt-PT" sz="1350" dirty="0"/>
              <a:t> </a:t>
            </a:r>
            <a:r>
              <a:rPr lang="pt-PT" sz="1350" dirty="0" err="1"/>
              <a:t>therapy</a:t>
            </a:r>
            <a:r>
              <a:rPr lang="pt-PT" sz="1350" dirty="0"/>
              <a:t> </a:t>
            </a:r>
            <a:r>
              <a:rPr lang="pt-PT" sz="1350" dirty="0" err="1"/>
              <a:t>is</a:t>
            </a:r>
            <a:r>
              <a:rPr lang="pt-PT" sz="1350" dirty="0"/>
              <a:t> </a:t>
            </a:r>
            <a:r>
              <a:rPr lang="pt-PT" sz="1350" dirty="0" err="1"/>
              <a:t>combined</a:t>
            </a:r>
            <a:r>
              <a:rPr lang="pt-PT" sz="1350" dirty="0"/>
              <a:t> </a:t>
            </a:r>
            <a:r>
              <a:rPr lang="pt-PT" sz="1350" dirty="0" err="1"/>
              <a:t>with</a:t>
            </a:r>
            <a:r>
              <a:rPr lang="pt-PT" sz="1350" dirty="0"/>
              <a:t>: </a:t>
            </a:r>
            <a:r>
              <a:rPr lang="pt-PT" sz="1350" dirty="0" err="1"/>
              <a:t>chemotherapy</a:t>
            </a:r>
            <a:r>
              <a:rPr lang="pt-PT" sz="1350" dirty="0"/>
              <a:t>, </a:t>
            </a:r>
            <a:r>
              <a:rPr lang="pt-PT" sz="1350" dirty="0" err="1"/>
              <a:t>and</a:t>
            </a:r>
            <a:r>
              <a:rPr lang="pt-PT" sz="1350" dirty="0"/>
              <a:t> / </a:t>
            </a:r>
            <a:r>
              <a:rPr lang="pt-PT" sz="1350" dirty="0" err="1"/>
              <a:t>or</a:t>
            </a:r>
            <a:r>
              <a:rPr lang="pt-PT" sz="1350" dirty="0"/>
              <a:t> </a:t>
            </a:r>
            <a:r>
              <a:rPr lang="pt-PT" sz="1350" dirty="0" err="1"/>
              <a:t>radiotherapy</a:t>
            </a:r>
            <a:r>
              <a:rPr lang="pt-PT" sz="1350" dirty="0"/>
              <a:t> </a:t>
            </a:r>
            <a:r>
              <a:rPr lang="pt-PT" sz="1350" dirty="0" err="1"/>
              <a:t>and</a:t>
            </a:r>
            <a:r>
              <a:rPr lang="pt-PT" sz="1350" dirty="0"/>
              <a:t> </a:t>
            </a:r>
            <a:r>
              <a:rPr lang="pt-PT" sz="1350" dirty="0" err="1"/>
              <a:t>antibiotics</a:t>
            </a:r>
            <a:r>
              <a:rPr lang="pt-PT" sz="1350" dirty="0"/>
              <a:t>.</a:t>
            </a:r>
          </a:p>
        </p:txBody>
      </p:sp>
      <p:sp>
        <p:nvSpPr>
          <p:cNvPr id="10" name="Title 3">
            <a:extLst>
              <a:ext uri="{FF2B5EF4-FFF2-40B4-BE49-F238E27FC236}">
                <a16:creationId xmlns:a16="http://schemas.microsoft.com/office/drawing/2014/main" id="{320DEFEF-FB64-4B88-A7C3-C9A6F14FE3E5}"/>
              </a:ext>
            </a:extLst>
          </p:cNvPr>
          <p:cNvSpPr txBox="1">
            <a:spLocks/>
          </p:cNvSpPr>
          <p:nvPr/>
        </p:nvSpPr>
        <p:spPr>
          <a:xfrm>
            <a:off x="347363" y="998730"/>
            <a:ext cx="8229600" cy="786444"/>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300" b="1" dirty="0"/>
              <a:t>Intestinal Microbiota  </a:t>
            </a:r>
            <a:r>
              <a:rPr lang="pt-BR" sz="3300" b="1" dirty="0" err="1"/>
              <a:t>and</a:t>
            </a:r>
            <a:r>
              <a:rPr lang="pt-BR" sz="3300" b="1" dirty="0"/>
              <a:t> </a:t>
            </a:r>
            <a:r>
              <a:rPr lang="pt-BR" sz="3300" b="1" dirty="0" err="1"/>
              <a:t>immuno-therapy</a:t>
            </a:r>
            <a:endParaRPr lang="pt-BR" sz="3300" dirty="0"/>
          </a:p>
        </p:txBody>
      </p:sp>
      <p:sp>
        <p:nvSpPr>
          <p:cNvPr id="6" name="Rectangle 5">
            <a:extLst>
              <a:ext uri="{FF2B5EF4-FFF2-40B4-BE49-F238E27FC236}">
                <a16:creationId xmlns:a16="http://schemas.microsoft.com/office/drawing/2014/main" id="{84F3DA3B-1F86-46D6-BA60-A18CA34B5C71}"/>
              </a:ext>
            </a:extLst>
          </p:cNvPr>
          <p:cNvSpPr/>
          <p:nvPr/>
        </p:nvSpPr>
        <p:spPr>
          <a:xfrm>
            <a:off x="218569" y="3168823"/>
            <a:ext cx="4137407" cy="1754326"/>
          </a:xfrm>
          <a:prstGeom prst="rect">
            <a:avLst/>
          </a:prstGeom>
        </p:spPr>
        <p:txBody>
          <a:bodyPr wrap="square">
            <a:spAutoFit/>
          </a:bodyPr>
          <a:lstStyle/>
          <a:p>
            <a:pPr marL="214313" indent="-214313" algn="just">
              <a:buFont typeface="Wingdings" pitchFamily="2" charset="2"/>
              <a:buChar char="ü"/>
            </a:pPr>
            <a:r>
              <a:rPr lang="pt-BR" sz="1350" dirty="0" err="1"/>
              <a:t>Modulation</a:t>
            </a:r>
            <a:r>
              <a:rPr lang="pt-BR" sz="1350" dirty="0"/>
              <a:t> </a:t>
            </a:r>
            <a:r>
              <a:rPr lang="pt-BR" sz="1350" dirty="0" err="1"/>
              <a:t>of</a:t>
            </a:r>
            <a:r>
              <a:rPr lang="pt-BR" sz="1350" dirty="0"/>
              <a:t> </a:t>
            </a:r>
            <a:r>
              <a:rPr lang="pt-BR" sz="1350" dirty="0" err="1"/>
              <a:t>immunotherapy</a:t>
            </a:r>
            <a:r>
              <a:rPr lang="pt-BR" sz="1350" dirty="0"/>
              <a:t> response </a:t>
            </a:r>
            <a:r>
              <a:rPr lang="pt-BR" sz="1350" dirty="0" err="1"/>
              <a:t>with</a:t>
            </a:r>
            <a:r>
              <a:rPr lang="pt-BR" sz="1350" dirty="0"/>
              <a:t> </a:t>
            </a:r>
            <a:r>
              <a:rPr lang="pt-BR" sz="1350" dirty="0" err="1"/>
              <a:t>programmed</a:t>
            </a:r>
            <a:r>
              <a:rPr lang="pt-BR" sz="1350" dirty="0"/>
              <a:t> </a:t>
            </a:r>
            <a:r>
              <a:rPr lang="pt-BR" sz="1350" dirty="0" err="1"/>
              <a:t>cell</a:t>
            </a:r>
            <a:r>
              <a:rPr lang="pt-BR" sz="1350" dirty="0"/>
              <a:t> </a:t>
            </a:r>
            <a:r>
              <a:rPr lang="pt-BR" sz="1350" dirty="0" err="1"/>
              <a:t>death</a:t>
            </a:r>
            <a:r>
              <a:rPr lang="pt-BR" sz="1350" dirty="0"/>
              <a:t> </a:t>
            </a:r>
            <a:r>
              <a:rPr lang="pt-BR" sz="1350" dirty="0" err="1"/>
              <a:t>protein-blocking</a:t>
            </a:r>
            <a:r>
              <a:rPr lang="pt-BR" sz="1350" dirty="0"/>
              <a:t> </a:t>
            </a:r>
            <a:r>
              <a:rPr lang="pt-BR" sz="1350" dirty="0" err="1"/>
              <a:t>antibodies</a:t>
            </a:r>
            <a:r>
              <a:rPr lang="pt-BR" sz="1350" dirty="0"/>
              <a:t> 1 (PD1) </a:t>
            </a:r>
            <a:r>
              <a:rPr lang="pt-BR" sz="1350" dirty="0" err="1"/>
              <a:t>or</a:t>
            </a:r>
            <a:r>
              <a:rPr lang="pt-BR" sz="1350" dirty="0"/>
              <a:t> its </a:t>
            </a:r>
            <a:r>
              <a:rPr lang="pt-BR" sz="1350" dirty="0" err="1"/>
              <a:t>ligand</a:t>
            </a:r>
            <a:r>
              <a:rPr lang="pt-BR" sz="1350" dirty="0"/>
              <a:t> (PDL1);</a:t>
            </a:r>
            <a:br>
              <a:rPr lang="pt-BR" sz="1350" dirty="0"/>
            </a:br>
            <a:endParaRPr lang="pt-BR" sz="1350" dirty="0"/>
          </a:p>
          <a:p>
            <a:pPr marL="214313" indent="-214313" algn="just">
              <a:buFont typeface="Wingdings" pitchFamily="2" charset="2"/>
              <a:buChar char="ü"/>
            </a:pPr>
            <a:r>
              <a:rPr lang="pt-BR" sz="1350" dirty="0" err="1"/>
              <a:t>Failures</a:t>
            </a:r>
            <a:r>
              <a:rPr lang="pt-BR" sz="1350" dirty="0"/>
              <a:t> </a:t>
            </a:r>
            <a:r>
              <a:rPr lang="pt-BR" sz="1350" dirty="0" err="1"/>
              <a:t>were</a:t>
            </a:r>
            <a:r>
              <a:rPr lang="pt-BR" sz="1350" dirty="0"/>
              <a:t> </a:t>
            </a:r>
            <a:r>
              <a:rPr lang="pt-BR" sz="1350" dirty="0" err="1"/>
              <a:t>observed</a:t>
            </a:r>
            <a:r>
              <a:rPr lang="pt-BR" sz="1350" dirty="0"/>
              <a:t> in PD1 </a:t>
            </a:r>
            <a:r>
              <a:rPr lang="pt-BR" sz="1350" dirty="0" err="1"/>
              <a:t>or</a:t>
            </a:r>
            <a:r>
              <a:rPr lang="pt-BR" sz="1350" dirty="0"/>
              <a:t> PDL1-directed </a:t>
            </a:r>
            <a:r>
              <a:rPr lang="pt-BR" sz="1350" dirty="0" err="1"/>
              <a:t>immunotherapy</a:t>
            </a:r>
            <a:r>
              <a:rPr lang="pt-BR" sz="1350" dirty="0"/>
              <a:t> </a:t>
            </a:r>
            <a:r>
              <a:rPr lang="pt-BR" sz="1350" dirty="0" err="1"/>
              <a:t>when</a:t>
            </a:r>
            <a:r>
              <a:rPr lang="pt-BR" sz="1350" dirty="0"/>
              <a:t> </a:t>
            </a:r>
            <a:r>
              <a:rPr lang="pt-BR" sz="1350" dirty="0" err="1"/>
              <a:t>associated</a:t>
            </a:r>
            <a:r>
              <a:rPr lang="pt-BR" sz="1350" dirty="0"/>
              <a:t> </a:t>
            </a:r>
            <a:r>
              <a:rPr lang="pt-BR" sz="1350" dirty="0" err="1"/>
              <a:t>with</a:t>
            </a:r>
            <a:r>
              <a:rPr lang="pt-BR" sz="1350" dirty="0"/>
              <a:t> </a:t>
            </a:r>
            <a:r>
              <a:rPr lang="pt-BR" sz="1350" dirty="0" err="1"/>
              <a:t>broad-spectrum</a:t>
            </a:r>
            <a:r>
              <a:rPr lang="pt-BR" sz="1350" dirty="0"/>
              <a:t> </a:t>
            </a:r>
            <a:r>
              <a:rPr lang="pt-BR" sz="1350" dirty="0" err="1"/>
              <a:t>antibiotics</a:t>
            </a:r>
            <a:r>
              <a:rPr lang="pt-BR" sz="1350" dirty="0"/>
              <a:t>.</a:t>
            </a:r>
          </a:p>
          <a:p>
            <a:pPr marL="214313" indent="-214313" algn="just">
              <a:buFont typeface="Wingdings" pitchFamily="2" charset="2"/>
              <a:buChar char="ü"/>
            </a:pPr>
            <a:endParaRPr lang="pt-BR" sz="1350" dirty="0"/>
          </a:p>
        </p:txBody>
      </p:sp>
      <p:pic>
        <p:nvPicPr>
          <p:cNvPr id="13" name="Picture 2" descr="Resultado de imagem para PD1 ou PDL1">
            <a:extLst>
              <a:ext uri="{FF2B5EF4-FFF2-40B4-BE49-F238E27FC236}">
                <a16:creationId xmlns:a16="http://schemas.microsoft.com/office/drawing/2014/main" id="{3F915451-3F8F-4B16-8C65-7C55A6594A2C}"/>
              </a:ext>
            </a:extLst>
          </p:cNvPr>
          <p:cNvPicPr>
            <a:picLocks noChangeAspect="1" noChangeArrowheads="1"/>
          </p:cNvPicPr>
          <p:nvPr/>
        </p:nvPicPr>
        <p:blipFill>
          <a:blip r:embed="rId4" cstate="print"/>
          <a:srcRect/>
          <a:stretch>
            <a:fillRect/>
          </a:stretch>
        </p:blipFill>
        <p:spPr bwMode="auto">
          <a:xfrm>
            <a:off x="5575278" y="4038288"/>
            <a:ext cx="2707081" cy="1848284"/>
          </a:xfrm>
          <a:prstGeom prst="rect">
            <a:avLst/>
          </a:prstGeom>
          <a:noFill/>
        </p:spPr>
      </p:pic>
    </p:spTree>
    <p:extLst>
      <p:ext uri="{BB962C8B-B14F-4D97-AF65-F5344CB8AC3E}">
        <p14:creationId xmlns:p14="http://schemas.microsoft.com/office/powerpoint/2010/main" val="757480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59070" t="42499" r="25427" b="43335"/>
          <a:stretch>
            <a:fillRect/>
          </a:stretch>
        </p:blipFill>
        <p:spPr bwMode="auto">
          <a:xfrm>
            <a:off x="0" y="2299961"/>
            <a:ext cx="3107529" cy="910835"/>
          </a:xfrm>
          <a:prstGeom prst="rect">
            <a:avLst/>
          </a:prstGeom>
          <a:noFill/>
          <a:ln w="9525">
            <a:noFill/>
            <a:miter lim="800000"/>
            <a:headEnd/>
            <a:tailEnd/>
          </a:ln>
          <a:effectLst/>
        </p:spPr>
      </p:pic>
      <p:pic>
        <p:nvPicPr>
          <p:cNvPr id="20482" name="Picture 2" descr="Resultado de imagem para mice desenho"/>
          <p:cNvPicPr>
            <a:picLocks noChangeAspect="1" noChangeArrowheads="1"/>
          </p:cNvPicPr>
          <p:nvPr/>
        </p:nvPicPr>
        <p:blipFill>
          <a:blip r:embed="rId3" cstate="print"/>
          <a:srcRect/>
          <a:stretch>
            <a:fillRect/>
          </a:stretch>
        </p:blipFill>
        <p:spPr bwMode="auto">
          <a:xfrm rot="20237683">
            <a:off x="1010444" y="4422369"/>
            <a:ext cx="1658499" cy="1634332"/>
          </a:xfrm>
          <a:prstGeom prst="rect">
            <a:avLst/>
          </a:prstGeom>
          <a:noFill/>
        </p:spPr>
      </p:pic>
      <p:sp>
        <p:nvSpPr>
          <p:cNvPr id="6" name="CaixaDeTexto 5"/>
          <p:cNvSpPr txBox="1"/>
          <p:nvPr/>
        </p:nvSpPr>
        <p:spPr>
          <a:xfrm>
            <a:off x="143279" y="3214687"/>
            <a:ext cx="4150172" cy="954107"/>
          </a:xfrm>
          <a:prstGeom prst="rect">
            <a:avLst/>
          </a:prstGeom>
          <a:noFill/>
        </p:spPr>
        <p:txBody>
          <a:bodyPr wrap="square" rtlCol="0">
            <a:spAutoFit/>
          </a:bodyPr>
          <a:lstStyle/>
          <a:p>
            <a:pPr>
              <a:spcBef>
                <a:spcPts val="450"/>
              </a:spcBef>
            </a:pPr>
            <a:r>
              <a:rPr lang="it-IT" sz="1400" dirty="0"/>
              <a:t>Transfer of the human </a:t>
            </a:r>
            <a:r>
              <a:rPr lang="it-IT" sz="1400" dirty="0" err="1"/>
              <a:t>intestinal</a:t>
            </a:r>
            <a:r>
              <a:rPr lang="it-IT" sz="1400" dirty="0"/>
              <a:t> </a:t>
            </a:r>
            <a:r>
              <a:rPr lang="it-IT" sz="1400" dirty="0" err="1"/>
              <a:t>microbiota</a:t>
            </a:r>
            <a:r>
              <a:rPr lang="it-IT" sz="1400" dirty="0"/>
              <a:t> to "</a:t>
            </a:r>
            <a:r>
              <a:rPr lang="it-IT" sz="1400" dirty="0" err="1"/>
              <a:t>avatars</a:t>
            </a:r>
            <a:r>
              <a:rPr lang="it-IT" sz="1400" dirty="0"/>
              <a:t>" mice </a:t>
            </a:r>
            <a:r>
              <a:rPr lang="it-IT" sz="1400" dirty="0" err="1"/>
              <a:t>demonstrated</a:t>
            </a:r>
            <a:r>
              <a:rPr lang="it-IT" sz="1400" dirty="0"/>
              <a:t> </a:t>
            </a:r>
            <a:r>
              <a:rPr lang="it-IT" sz="1400" dirty="0" err="1"/>
              <a:t>that</a:t>
            </a:r>
            <a:r>
              <a:rPr lang="it-IT" sz="1400" dirty="0"/>
              <a:t> </a:t>
            </a:r>
            <a:r>
              <a:rPr lang="it-IT" sz="1400" dirty="0" err="1"/>
              <a:t>they</a:t>
            </a:r>
            <a:r>
              <a:rPr lang="it-IT" sz="1400" dirty="0"/>
              <a:t> </a:t>
            </a:r>
            <a:r>
              <a:rPr lang="it-IT" sz="1400" dirty="0" err="1"/>
              <a:t>responded</a:t>
            </a:r>
            <a:r>
              <a:rPr lang="it-IT" sz="1400" dirty="0"/>
              <a:t> to </a:t>
            </a:r>
            <a:r>
              <a:rPr lang="it-IT" sz="1400" dirty="0" err="1"/>
              <a:t>therapy</a:t>
            </a:r>
            <a:r>
              <a:rPr lang="it-IT" sz="1400" dirty="0"/>
              <a:t>, a </a:t>
            </a:r>
            <a:r>
              <a:rPr lang="it-IT" sz="1400" dirty="0" err="1"/>
              <a:t>fact</a:t>
            </a:r>
            <a:r>
              <a:rPr lang="it-IT" sz="1400" dirty="0"/>
              <a:t> </a:t>
            </a:r>
            <a:r>
              <a:rPr lang="it-IT" sz="1400" dirty="0" err="1"/>
              <a:t>that</a:t>
            </a:r>
            <a:r>
              <a:rPr lang="it-IT" sz="1400" dirty="0"/>
              <a:t> </a:t>
            </a:r>
            <a:r>
              <a:rPr lang="it-IT" sz="1400" dirty="0" err="1"/>
              <a:t>did</a:t>
            </a:r>
            <a:r>
              <a:rPr lang="it-IT" sz="1400" dirty="0"/>
              <a:t> </a:t>
            </a:r>
            <a:r>
              <a:rPr lang="it-IT" sz="1400" dirty="0" err="1"/>
              <a:t>not</a:t>
            </a:r>
            <a:r>
              <a:rPr lang="it-IT" sz="1400" dirty="0"/>
              <a:t> </a:t>
            </a:r>
            <a:r>
              <a:rPr lang="it-IT" sz="1400" dirty="0" err="1"/>
              <a:t>occur</a:t>
            </a:r>
            <a:r>
              <a:rPr lang="it-IT" sz="1400" dirty="0"/>
              <a:t> in </a:t>
            </a:r>
            <a:r>
              <a:rPr lang="it-IT" sz="1400" dirty="0" err="1"/>
              <a:t>rats</a:t>
            </a:r>
            <a:r>
              <a:rPr lang="it-IT" sz="1400" dirty="0"/>
              <a:t> </a:t>
            </a:r>
            <a:r>
              <a:rPr lang="it-IT" sz="1400" dirty="0" err="1"/>
              <a:t>that</a:t>
            </a:r>
            <a:r>
              <a:rPr lang="it-IT" sz="1400" dirty="0"/>
              <a:t> </a:t>
            </a:r>
            <a:r>
              <a:rPr lang="it-IT" sz="1400" dirty="0" err="1"/>
              <a:t>did</a:t>
            </a:r>
            <a:r>
              <a:rPr lang="it-IT" sz="1400" dirty="0"/>
              <a:t> </a:t>
            </a:r>
            <a:r>
              <a:rPr lang="it-IT" sz="1400" dirty="0" err="1"/>
              <a:t>not</a:t>
            </a:r>
            <a:r>
              <a:rPr lang="it-IT" sz="1400" dirty="0"/>
              <a:t> </a:t>
            </a:r>
            <a:r>
              <a:rPr lang="it-IT" sz="1400" dirty="0" err="1"/>
              <a:t>receive</a:t>
            </a:r>
            <a:r>
              <a:rPr lang="it-IT" sz="1400" dirty="0"/>
              <a:t> </a:t>
            </a:r>
            <a:r>
              <a:rPr lang="it-IT" sz="1400" dirty="0" err="1"/>
              <a:t>it</a:t>
            </a:r>
            <a:r>
              <a:rPr lang="it-IT" sz="1400" dirty="0"/>
              <a:t>.</a:t>
            </a:r>
            <a:endParaRPr lang="pt-BR" sz="1350" dirty="0"/>
          </a:p>
        </p:txBody>
      </p:sp>
      <p:pic>
        <p:nvPicPr>
          <p:cNvPr id="5" name="Picture 3"/>
          <p:cNvPicPr>
            <a:picLocks noChangeAspect="1" noChangeArrowheads="1"/>
          </p:cNvPicPr>
          <p:nvPr/>
        </p:nvPicPr>
        <p:blipFill>
          <a:blip r:embed="rId4" cstate="print"/>
          <a:srcRect l="64968" t="42500" r="14452" b="39167"/>
          <a:stretch>
            <a:fillRect/>
          </a:stretch>
        </p:blipFill>
        <p:spPr bwMode="auto">
          <a:xfrm>
            <a:off x="6151310" y="2299962"/>
            <a:ext cx="2786058" cy="796016"/>
          </a:xfrm>
          <a:prstGeom prst="rect">
            <a:avLst/>
          </a:prstGeom>
          <a:noFill/>
          <a:ln w="9525">
            <a:noFill/>
            <a:miter lim="800000"/>
            <a:headEnd/>
            <a:tailEnd/>
          </a:ln>
          <a:effectLst/>
        </p:spPr>
      </p:pic>
      <p:sp>
        <p:nvSpPr>
          <p:cNvPr id="7" name="CaixaDeTexto 6"/>
          <p:cNvSpPr txBox="1"/>
          <p:nvPr/>
        </p:nvSpPr>
        <p:spPr>
          <a:xfrm>
            <a:off x="4540101" y="3210796"/>
            <a:ext cx="4150172" cy="2298065"/>
          </a:xfrm>
          <a:prstGeom prst="rect">
            <a:avLst/>
          </a:prstGeom>
          <a:noFill/>
        </p:spPr>
        <p:txBody>
          <a:bodyPr wrap="square" rtlCol="0">
            <a:spAutoFit/>
          </a:bodyPr>
          <a:lstStyle/>
          <a:p>
            <a:pPr algn="just">
              <a:spcBef>
                <a:spcPts val="450"/>
              </a:spcBef>
            </a:pPr>
            <a:r>
              <a:rPr lang="pt-PT" sz="1350" dirty="0" err="1"/>
              <a:t>The</a:t>
            </a:r>
            <a:r>
              <a:rPr lang="pt-PT" sz="1350" dirty="0"/>
              <a:t> use </a:t>
            </a:r>
            <a:r>
              <a:rPr lang="pt-PT" sz="1350" dirty="0" err="1"/>
              <a:t>of</a:t>
            </a:r>
            <a:r>
              <a:rPr lang="pt-PT" sz="1350" dirty="0"/>
              <a:t> </a:t>
            </a:r>
            <a:r>
              <a:rPr lang="pt-PT" sz="1350" dirty="0" err="1"/>
              <a:t>broad-spectrum</a:t>
            </a:r>
            <a:r>
              <a:rPr lang="pt-PT" sz="1350" dirty="0"/>
              <a:t> </a:t>
            </a:r>
            <a:r>
              <a:rPr lang="pt-PT" sz="1350" dirty="0" err="1"/>
              <a:t>antibiotics</a:t>
            </a:r>
            <a:r>
              <a:rPr lang="pt-PT" sz="1350" dirty="0"/>
              <a:t> in </a:t>
            </a:r>
            <a:r>
              <a:rPr lang="pt-PT" sz="1350" dirty="0" err="1"/>
              <a:t>patients</a:t>
            </a:r>
            <a:r>
              <a:rPr lang="pt-PT" sz="1350" dirty="0"/>
              <a:t> </a:t>
            </a:r>
            <a:r>
              <a:rPr lang="pt-PT" sz="1350" dirty="0" err="1"/>
              <a:t>susceptible</a:t>
            </a:r>
            <a:r>
              <a:rPr lang="pt-PT" sz="1350" dirty="0"/>
              <a:t> to </a:t>
            </a:r>
            <a:r>
              <a:rPr lang="pt-PT" sz="1350" dirty="0" err="1"/>
              <a:t>bacteremia</a:t>
            </a:r>
            <a:r>
              <a:rPr lang="pt-PT" sz="1350" dirty="0"/>
              <a:t> </a:t>
            </a:r>
            <a:r>
              <a:rPr lang="pt-PT" sz="1350" dirty="0" err="1"/>
              <a:t>or</a:t>
            </a:r>
            <a:r>
              <a:rPr lang="pt-PT" sz="1350" dirty="0"/>
              <a:t> </a:t>
            </a:r>
            <a:r>
              <a:rPr lang="pt-PT" sz="1350" dirty="0" err="1"/>
              <a:t>sepsis</a:t>
            </a:r>
            <a:r>
              <a:rPr lang="pt-PT" sz="1350" dirty="0"/>
              <a:t> </a:t>
            </a:r>
            <a:r>
              <a:rPr lang="pt-PT" sz="1350" dirty="0" err="1"/>
              <a:t>reduces</a:t>
            </a:r>
            <a:r>
              <a:rPr lang="pt-PT" sz="1350" dirty="0"/>
              <a:t> </a:t>
            </a:r>
            <a:r>
              <a:rPr lang="pt-PT" sz="1350" dirty="0" err="1"/>
              <a:t>the</a:t>
            </a:r>
            <a:r>
              <a:rPr lang="pt-PT" sz="1350" dirty="0"/>
              <a:t> </a:t>
            </a:r>
            <a:r>
              <a:rPr lang="pt-PT" sz="1350" dirty="0" err="1"/>
              <a:t>diversity</a:t>
            </a:r>
            <a:r>
              <a:rPr lang="pt-PT" sz="1350" dirty="0"/>
              <a:t> </a:t>
            </a:r>
            <a:r>
              <a:rPr lang="pt-PT" sz="1350" dirty="0" err="1"/>
              <a:t>of</a:t>
            </a:r>
            <a:r>
              <a:rPr lang="pt-PT" sz="1350" dirty="0"/>
              <a:t> </a:t>
            </a:r>
            <a:r>
              <a:rPr lang="pt-PT" sz="1350" dirty="0" err="1"/>
              <a:t>the</a:t>
            </a:r>
            <a:r>
              <a:rPr lang="pt-PT" sz="1350" dirty="0"/>
              <a:t> </a:t>
            </a:r>
            <a:r>
              <a:rPr lang="pt-PT" sz="1350" dirty="0" err="1"/>
              <a:t>commensal</a:t>
            </a:r>
            <a:r>
              <a:rPr lang="pt-PT" sz="1350" dirty="0"/>
              <a:t> </a:t>
            </a:r>
            <a:r>
              <a:rPr lang="pt-PT" sz="1350" dirty="0" err="1"/>
              <a:t>microbiota</a:t>
            </a:r>
            <a:r>
              <a:rPr lang="pt-PT" sz="1350" dirty="0"/>
              <a:t>, </a:t>
            </a:r>
            <a:r>
              <a:rPr lang="pt-PT" sz="1350" dirty="0" err="1"/>
              <a:t>this</a:t>
            </a:r>
            <a:r>
              <a:rPr lang="pt-PT" sz="1350" dirty="0"/>
              <a:t> </a:t>
            </a:r>
            <a:r>
              <a:rPr lang="pt-PT" sz="1350" dirty="0" err="1"/>
              <a:t>fact</a:t>
            </a:r>
            <a:r>
              <a:rPr lang="pt-PT" sz="1350" dirty="0"/>
              <a:t> </a:t>
            </a:r>
            <a:r>
              <a:rPr lang="pt-PT" sz="1350" dirty="0" err="1"/>
              <a:t>could</a:t>
            </a:r>
            <a:r>
              <a:rPr lang="pt-PT" sz="1350" dirty="0"/>
              <a:t> </a:t>
            </a:r>
            <a:r>
              <a:rPr lang="pt-PT" sz="1350" dirty="0" err="1"/>
              <a:t>be</a:t>
            </a:r>
            <a:r>
              <a:rPr lang="pt-PT" sz="1350" dirty="0"/>
              <a:t> </a:t>
            </a:r>
            <a:r>
              <a:rPr lang="pt-PT" sz="1350" dirty="0" err="1"/>
              <a:t>minimized</a:t>
            </a:r>
            <a:r>
              <a:rPr lang="pt-PT" sz="1350" dirty="0"/>
              <a:t> </a:t>
            </a:r>
            <a:r>
              <a:rPr lang="pt-PT" sz="1350" dirty="0" err="1"/>
              <a:t>by</a:t>
            </a:r>
            <a:r>
              <a:rPr lang="pt-PT" sz="1350" dirty="0"/>
              <a:t> </a:t>
            </a:r>
            <a:r>
              <a:rPr lang="pt-PT" sz="1350" dirty="0" err="1"/>
              <a:t>transplanting</a:t>
            </a:r>
            <a:r>
              <a:rPr lang="pt-PT" sz="1350" dirty="0"/>
              <a:t> fecal material </a:t>
            </a:r>
            <a:r>
              <a:rPr lang="pt-PT" sz="1350" dirty="0" err="1"/>
              <a:t>from</a:t>
            </a:r>
            <a:r>
              <a:rPr lang="pt-PT" sz="1350" dirty="0"/>
              <a:t> </a:t>
            </a:r>
            <a:r>
              <a:rPr lang="pt-PT" sz="1350" dirty="0" err="1"/>
              <a:t>the</a:t>
            </a:r>
            <a:r>
              <a:rPr lang="pt-PT" sz="1350" dirty="0"/>
              <a:t> </a:t>
            </a:r>
            <a:r>
              <a:rPr lang="pt-PT" sz="1350" dirty="0" err="1"/>
              <a:t>patient</a:t>
            </a:r>
            <a:r>
              <a:rPr lang="pt-PT" sz="1350" dirty="0"/>
              <a:t> </a:t>
            </a:r>
            <a:r>
              <a:rPr lang="pt-PT" sz="1350" dirty="0" err="1"/>
              <a:t>or</a:t>
            </a:r>
            <a:r>
              <a:rPr lang="pt-PT" sz="1350" dirty="0"/>
              <a:t> </a:t>
            </a:r>
            <a:r>
              <a:rPr lang="pt-PT" sz="1350" dirty="0" err="1"/>
              <a:t>third</a:t>
            </a:r>
            <a:r>
              <a:rPr lang="pt-PT" sz="1350" dirty="0"/>
              <a:t> </a:t>
            </a:r>
            <a:r>
              <a:rPr lang="pt-PT" sz="1350" dirty="0" err="1"/>
              <a:t>parties</a:t>
            </a:r>
            <a:r>
              <a:rPr lang="pt-PT" sz="1350" dirty="0"/>
              <a:t>;</a:t>
            </a:r>
          </a:p>
          <a:p>
            <a:pPr algn="just">
              <a:spcBef>
                <a:spcPts val="450"/>
              </a:spcBef>
            </a:pPr>
            <a:br>
              <a:rPr lang="pt-PT" sz="1350" dirty="0"/>
            </a:br>
            <a:r>
              <a:rPr lang="pt-PT" sz="1350" dirty="0" err="1"/>
              <a:t>However</a:t>
            </a:r>
            <a:r>
              <a:rPr lang="pt-PT" sz="1350" dirty="0"/>
              <a:t>, </a:t>
            </a:r>
            <a:r>
              <a:rPr lang="pt-PT" sz="1350" dirty="0" err="1"/>
              <a:t>there</a:t>
            </a:r>
            <a:r>
              <a:rPr lang="pt-PT" sz="1350" dirty="0"/>
              <a:t> </a:t>
            </a:r>
            <a:r>
              <a:rPr lang="pt-PT" sz="1350" dirty="0" err="1"/>
              <a:t>have</a:t>
            </a:r>
            <a:r>
              <a:rPr lang="pt-PT" sz="1350" dirty="0"/>
              <a:t> </a:t>
            </a:r>
            <a:r>
              <a:rPr lang="pt-PT" sz="1350" dirty="0" err="1"/>
              <a:t>been</a:t>
            </a:r>
            <a:r>
              <a:rPr lang="pt-PT" sz="1350" dirty="0"/>
              <a:t> </a:t>
            </a:r>
            <a:r>
              <a:rPr lang="pt-PT" sz="1350" dirty="0" err="1"/>
              <a:t>reports</a:t>
            </a:r>
            <a:r>
              <a:rPr lang="pt-PT" sz="1350" dirty="0"/>
              <a:t> </a:t>
            </a:r>
            <a:r>
              <a:rPr lang="pt-PT" sz="1350" dirty="0" err="1"/>
              <a:t>of</a:t>
            </a:r>
            <a:r>
              <a:rPr lang="pt-PT" sz="1350" dirty="0"/>
              <a:t> viral </a:t>
            </a:r>
            <a:r>
              <a:rPr lang="pt-PT" sz="1350" dirty="0" err="1"/>
              <a:t>infection</a:t>
            </a:r>
            <a:r>
              <a:rPr lang="pt-PT" sz="1350" dirty="0"/>
              <a:t> </a:t>
            </a:r>
            <a:r>
              <a:rPr lang="pt-PT" sz="1350" dirty="0" err="1"/>
              <a:t>and</a:t>
            </a:r>
            <a:r>
              <a:rPr lang="pt-PT" sz="1350" dirty="0"/>
              <a:t> gastrointestinal </a:t>
            </a:r>
            <a:r>
              <a:rPr lang="pt-PT" sz="1350" dirty="0" err="1"/>
              <a:t>anomalies</a:t>
            </a:r>
            <a:r>
              <a:rPr lang="pt-PT" sz="1350" dirty="0"/>
              <a:t>, </a:t>
            </a:r>
            <a:r>
              <a:rPr lang="pt-PT" sz="1350" dirty="0" err="1"/>
              <a:t>further</a:t>
            </a:r>
            <a:r>
              <a:rPr lang="pt-PT" sz="1350" dirty="0"/>
              <a:t> </a:t>
            </a:r>
            <a:r>
              <a:rPr lang="pt-PT" sz="1350" dirty="0" err="1"/>
              <a:t>studies</a:t>
            </a:r>
            <a:r>
              <a:rPr lang="pt-PT" sz="1350" dirty="0"/>
              <a:t> </a:t>
            </a:r>
            <a:r>
              <a:rPr lang="pt-PT" sz="1350" dirty="0" err="1"/>
              <a:t>and</a:t>
            </a:r>
            <a:r>
              <a:rPr lang="pt-PT" sz="1350" dirty="0"/>
              <a:t> </a:t>
            </a:r>
            <a:r>
              <a:rPr lang="pt-PT" sz="1350" dirty="0" err="1"/>
              <a:t>long-term</a:t>
            </a:r>
            <a:r>
              <a:rPr lang="pt-PT" sz="1350" dirty="0"/>
              <a:t> follow-up are </a:t>
            </a:r>
            <a:r>
              <a:rPr lang="pt-PT" sz="1350" dirty="0" err="1"/>
              <a:t>needed</a:t>
            </a:r>
            <a:r>
              <a:rPr lang="pt-PT" sz="1350" dirty="0"/>
              <a:t>.</a:t>
            </a:r>
          </a:p>
          <a:p>
            <a:pPr algn="just">
              <a:spcBef>
                <a:spcPts val="450"/>
              </a:spcBef>
              <a:buFont typeface="Wingdings" pitchFamily="2" charset="2"/>
              <a:buChar char="ü"/>
            </a:pPr>
            <a:endParaRPr lang="pt-BR" sz="1350" dirty="0"/>
          </a:p>
        </p:txBody>
      </p:sp>
      <p:sp>
        <p:nvSpPr>
          <p:cNvPr id="8" name="Title 4">
            <a:extLst>
              <a:ext uri="{FF2B5EF4-FFF2-40B4-BE49-F238E27FC236}">
                <a16:creationId xmlns:a16="http://schemas.microsoft.com/office/drawing/2014/main" id="{70312654-0EE6-4F00-80E2-AED123EA5877}"/>
              </a:ext>
            </a:extLst>
          </p:cNvPr>
          <p:cNvSpPr txBox="1">
            <a:spLocks/>
          </p:cNvSpPr>
          <p:nvPr/>
        </p:nvSpPr>
        <p:spPr>
          <a:xfrm>
            <a:off x="456599" y="961766"/>
            <a:ext cx="8165851"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300" b="1" dirty="0"/>
              <a:t>Intestinal Microbiota  </a:t>
            </a:r>
            <a:r>
              <a:rPr lang="pt-BR" sz="3300" b="1" dirty="0" err="1"/>
              <a:t>and</a:t>
            </a:r>
            <a:r>
              <a:rPr lang="pt-BR" sz="3300" b="1" dirty="0"/>
              <a:t> </a:t>
            </a:r>
            <a:r>
              <a:rPr lang="pt-BR" sz="3300" b="1" dirty="0" err="1"/>
              <a:t>immuno-therapy</a:t>
            </a:r>
            <a:endParaRPr lang="pt-BR" sz="3300" dirty="0"/>
          </a:p>
        </p:txBody>
      </p:sp>
    </p:spTree>
    <p:extLst>
      <p:ext uri="{BB962C8B-B14F-4D97-AF65-F5344CB8AC3E}">
        <p14:creationId xmlns:p14="http://schemas.microsoft.com/office/powerpoint/2010/main" val="1401910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9338" t="47463" r="21150" b="26666"/>
          <a:stretch>
            <a:fillRect/>
          </a:stretch>
        </p:blipFill>
        <p:spPr bwMode="auto">
          <a:xfrm>
            <a:off x="251520" y="2411009"/>
            <a:ext cx="8092355" cy="3441408"/>
          </a:xfrm>
          <a:prstGeom prst="rect">
            <a:avLst/>
          </a:prstGeom>
          <a:noFill/>
          <a:ln w="9525">
            <a:noFill/>
            <a:miter lim="800000"/>
            <a:headEnd/>
            <a:tailEnd/>
          </a:ln>
          <a:effectLst/>
        </p:spPr>
      </p:pic>
      <p:pic>
        <p:nvPicPr>
          <p:cNvPr id="4" name="Picture 3" descr="A screenshot of a cell phone&#10;&#10;Description generated with very high confidence">
            <a:extLst>
              <a:ext uri="{FF2B5EF4-FFF2-40B4-BE49-F238E27FC236}">
                <a16:creationId xmlns:a16="http://schemas.microsoft.com/office/drawing/2014/main" id="{C58285F2-C40B-4D4C-9CE0-6ACB76670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330" b="33601"/>
          <a:stretch/>
        </p:blipFill>
        <p:spPr>
          <a:xfrm>
            <a:off x="5178646" y="901019"/>
            <a:ext cx="3888963" cy="1188132"/>
          </a:xfrm>
          <a:prstGeom prst="rect">
            <a:avLst/>
          </a:prstGeom>
        </p:spPr>
      </p:pic>
    </p:spTree>
    <p:extLst>
      <p:ext uri="{BB962C8B-B14F-4D97-AF65-F5344CB8AC3E}">
        <p14:creationId xmlns:p14="http://schemas.microsoft.com/office/powerpoint/2010/main" val="696567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59605" t="15000" r="10994" b="3333"/>
          <a:stretch>
            <a:fillRect/>
          </a:stretch>
        </p:blipFill>
        <p:spPr bwMode="auto">
          <a:xfrm>
            <a:off x="252828" y="919810"/>
            <a:ext cx="5703096" cy="5080940"/>
          </a:xfrm>
          <a:prstGeom prst="rect">
            <a:avLst/>
          </a:prstGeom>
          <a:noFill/>
          <a:ln w="9525">
            <a:noFill/>
            <a:miter lim="800000"/>
            <a:headEnd/>
            <a:tailEnd/>
          </a:ln>
          <a:effectLst/>
        </p:spPr>
      </p:pic>
      <p:pic>
        <p:nvPicPr>
          <p:cNvPr id="6" name="Picture 3">
            <a:extLst>
              <a:ext uri="{FF2B5EF4-FFF2-40B4-BE49-F238E27FC236}">
                <a16:creationId xmlns:a16="http://schemas.microsoft.com/office/drawing/2014/main" id="{863EC33F-04AC-4F09-BDB0-64E5ACEAF06B}"/>
              </a:ext>
            </a:extLst>
          </p:cNvPr>
          <p:cNvPicPr>
            <a:picLocks noChangeAspect="1" noChangeArrowheads="1"/>
          </p:cNvPicPr>
          <p:nvPr/>
        </p:nvPicPr>
        <p:blipFill rotWithShape="1">
          <a:blip r:embed="rId3" cstate="print"/>
          <a:srcRect l="65820" t="43112" r="14452" b="39167"/>
          <a:stretch/>
        </p:blipFill>
        <p:spPr bwMode="auto">
          <a:xfrm>
            <a:off x="6236314" y="1106742"/>
            <a:ext cx="2643152" cy="761515"/>
          </a:xfrm>
          <a:prstGeom prst="rect">
            <a:avLst/>
          </a:prstGeom>
        </p:spPr>
      </p:pic>
      <p:sp>
        <p:nvSpPr>
          <p:cNvPr id="3" name="Rectangle 2">
            <a:extLst>
              <a:ext uri="{FF2B5EF4-FFF2-40B4-BE49-F238E27FC236}">
                <a16:creationId xmlns:a16="http://schemas.microsoft.com/office/drawing/2014/main" id="{51044BA6-E099-4494-99D2-A2E56CCB5917}"/>
              </a:ext>
            </a:extLst>
          </p:cNvPr>
          <p:cNvSpPr/>
          <p:nvPr/>
        </p:nvSpPr>
        <p:spPr>
          <a:xfrm>
            <a:off x="6177010" y="2186862"/>
            <a:ext cx="2694261" cy="1264449"/>
          </a:xfrm>
          <a:prstGeom prst="rect">
            <a:avLst/>
          </a:prstGeom>
        </p:spPr>
        <p:txBody>
          <a:bodyPr wrap="square">
            <a:spAutoFit/>
          </a:bodyPr>
          <a:lstStyle/>
          <a:p>
            <a:pPr marL="214313" indent="-214313" algn="just">
              <a:spcBef>
                <a:spcPts val="450"/>
              </a:spcBef>
              <a:buFont typeface="Arial" panose="020B0604020202020204" pitchFamily="34" charset="0"/>
              <a:buChar char="•"/>
            </a:pPr>
            <a:r>
              <a:rPr lang="en-US" sz="1200" dirty="0"/>
              <a:t>Phylogenetic tree of bacterial species typical of the intestine.</a:t>
            </a:r>
          </a:p>
          <a:p>
            <a:pPr marL="214313" indent="-214313" algn="just">
              <a:spcBef>
                <a:spcPts val="450"/>
              </a:spcBef>
              <a:buFont typeface="Arial" panose="020B0604020202020204" pitchFamily="34" charset="0"/>
              <a:buChar char="•"/>
            </a:pPr>
            <a:r>
              <a:rPr lang="en-US" sz="1200" dirty="0">
                <a:solidFill>
                  <a:srgbClr val="0070C0"/>
                </a:solidFill>
              </a:rPr>
              <a:t>Blue</a:t>
            </a:r>
            <a:r>
              <a:rPr lang="en-US" sz="1200" dirty="0"/>
              <a:t> indicates beneficial associations, while </a:t>
            </a:r>
            <a:r>
              <a:rPr lang="en-US" sz="1200" dirty="0">
                <a:solidFill>
                  <a:srgbClr val="FF0000"/>
                </a:solidFill>
              </a:rPr>
              <a:t>red</a:t>
            </a:r>
            <a:r>
              <a:rPr lang="en-US" sz="1200" dirty="0"/>
              <a:t> shading indicates association with negative effects.</a:t>
            </a:r>
            <a:endParaRPr lang="pt-BR" sz="1200" dirty="0"/>
          </a:p>
        </p:txBody>
      </p:sp>
    </p:spTree>
    <p:extLst>
      <p:ext uri="{BB962C8B-B14F-4D97-AF65-F5344CB8AC3E}">
        <p14:creationId xmlns:p14="http://schemas.microsoft.com/office/powerpoint/2010/main" val="1854032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0562CD-AF49-4078-A46A-48A2205D9D86}"/>
              </a:ext>
            </a:extLst>
          </p:cNvPr>
          <p:cNvPicPr>
            <a:picLocks noChangeAspect="1"/>
          </p:cNvPicPr>
          <p:nvPr/>
        </p:nvPicPr>
        <p:blipFill>
          <a:blip r:embed="rId2" cstate="print"/>
          <a:stretch>
            <a:fillRect/>
          </a:stretch>
        </p:blipFill>
        <p:spPr>
          <a:xfrm>
            <a:off x="57853" y="1739045"/>
            <a:ext cx="9086147" cy="4245936"/>
          </a:xfrm>
          <a:prstGeom prst="rect">
            <a:avLst/>
          </a:prstGeom>
        </p:spPr>
      </p:pic>
      <p:pic>
        <p:nvPicPr>
          <p:cNvPr id="6" name="Picture 3">
            <a:extLst>
              <a:ext uri="{FF2B5EF4-FFF2-40B4-BE49-F238E27FC236}">
                <a16:creationId xmlns:a16="http://schemas.microsoft.com/office/drawing/2014/main" id="{863EC33F-04AC-4F09-BDB0-64E5ACEAF06B}"/>
              </a:ext>
            </a:extLst>
          </p:cNvPr>
          <p:cNvPicPr>
            <a:picLocks noChangeAspect="1" noChangeArrowheads="1"/>
          </p:cNvPicPr>
          <p:nvPr/>
        </p:nvPicPr>
        <p:blipFill rotWithShape="1">
          <a:blip r:embed="rId3" cstate="print"/>
          <a:srcRect l="65820" t="43112" r="14452" b="39167"/>
          <a:stretch/>
        </p:blipFill>
        <p:spPr bwMode="auto">
          <a:xfrm>
            <a:off x="6220309" y="961767"/>
            <a:ext cx="2853302" cy="822061"/>
          </a:xfrm>
          <a:prstGeom prst="rect">
            <a:avLst/>
          </a:prstGeom>
        </p:spPr>
      </p:pic>
    </p:spTree>
    <p:extLst>
      <p:ext uri="{BB962C8B-B14F-4D97-AF65-F5344CB8AC3E}">
        <p14:creationId xmlns:p14="http://schemas.microsoft.com/office/powerpoint/2010/main" val="925970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863EC33F-04AC-4F09-BDB0-64E5ACEAF06B}"/>
              </a:ext>
            </a:extLst>
          </p:cNvPr>
          <p:cNvPicPr>
            <a:picLocks noChangeAspect="1" noChangeArrowheads="1"/>
          </p:cNvPicPr>
          <p:nvPr/>
        </p:nvPicPr>
        <p:blipFill rotWithShape="1">
          <a:blip r:embed="rId2" cstate="print"/>
          <a:srcRect l="65820" t="43112" r="14452" b="39167"/>
          <a:stretch/>
        </p:blipFill>
        <p:spPr bwMode="auto">
          <a:xfrm>
            <a:off x="6220309" y="961767"/>
            <a:ext cx="2853302" cy="822061"/>
          </a:xfrm>
          <a:prstGeom prst="rect">
            <a:avLst/>
          </a:prstGeom>
        </p:spPr>
      </p:pic>
      <p:pic>
        <p:nvPicPr>
          <p:cNvPr id="10" name="Picture 9">
            <a:extLst>
              <a:ext uri="{FF2B5EF4-FFF2-40B4-BE49-F238E27FC236}">
                <a16:creationId xmlns:a16="http://schemas.microsoft.com/office/drawing/2014/main" id="{2B3F351C-690A-451D-BE28-F2AF4CBFC848}"/>
              </a:ext>
            </a:extLst>
          </p:cNvPr>
          <p:cNvPicPr>
            <a:picLocks noChangeAspect="1"/>
          </p:cNvPicPr>
          <p:nvPr/>
        </p:nvPicPr>
        <p:blipFill>
          <a:blip r:embed="rId3" cstate="print"/>
          <a:stretch>
            <a:fillRect/>
          </a:stretch>
        </p:blipFill>
        <p:spPr>
          <a:xfrm>
            <a:off x="403622" y="1525191"/>
            <a:ext cx="8336756" cy="3807619"/>
          </a:xfrm>
          <a:prstGeom prst="rect">
            <a:avLst/>
          </a:prstGeom>
        </p:spPr>
      </p:pic>
    </p:spTree>
    <p:extLst>
      <p:ext uri="{BB962C8B-B14F-4D97-AF65-F5344CB8AC3E}">
        <p14:creationId xmlns:p14="http://schemas.microsoft.com/office/powerpoint/2010/main" val="3086534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A2FA45-9F33-4B71-9B79-D6F0838F1D7B}"/>
              </a:ext>
            </a:extLst>
          </p:cNvPr>
          <p:cNvSpPr/>
          <p:nvPr/>
        </p:nvSpPr>
        <p:spPr>
          <a:xfrm>
            <a:off x="6408205" y="2996952"/>
            <a:ext cx="2580641" cy="923330"/>
          </a:xfrm>
          <a:prstGeom prst="rect">
            <a:avLst/>
          </a:prstGeom>
          <a:solidFill>
            <a:schemeClr val="bg1"/>
          </a:solidFill>
          <a:ln>
            <a:solidFill>
              <a:schemeClr val="tx1"/>
            </a:solidFill>
          </a:ln>
        </p:spPr>
        <p:txBody>
          <a:bodyPr wrap="square">
            <a:spAutoFit/>
          </a:bodyPr>
          <a:lstStyle/>
          <a:p>
            <a:pPr algn="ctr">
              <a:spcBef>
                <a:spcPts val="300"/>
              </a:spcBef>
              <a:spcAft>
                <a:spcPts val="450"/>
              </a:spcAft>
            </a:pPr>
            <a:r>
              <a:rPr lang="pt-BR" sz="1350" dirty="0" err="1"/>
              <a:t>Bacteria</a:t>
            </a:r>
            <a:r>
              <a:rPr lang="pt-BR" sz="1350" dirty="0"/>
              <a:t> </a:t>
            </a:r>
            <a:r>
              <a:rPr lang="pt-BR" sz="1350" dirty="0" err="1"/>
              <a:t>metabolites</a:t>
            </a:r>
            <a:r>
              <a:rPr lang="pt-BR" sz="1350" dirty="0"/>
              <a:t> amino </a:t>
            </a:r>
            <a:r>
              <a:rPr lang="en-US" sz="1350" dirty="0"/>
              <a:t>acids are increased and fatty acids are decreased throughout </a:t>
            </a:r>
            <a:r>
              <a:rPr lang="pt-BR" sz="1350" dirty="0" err="1"/>
              <a:t>colonic</a:t>
            </a:r>
            <a:r>
              <a:rPr lang="pt-BR" sz="1350" dirty="0"/>
              <a:t> </a:t>
            </a:r>
            <a:r>
              <a:rPr lang="pt-BR" sz="1350" dirty="0" err="1"/>
              <a:t>carcinogenesis</a:t>
            </a:r>
            <a:endParaRPr lang="pt-BR" sz="1350" dirty="0"/>
          </a:p>
        </p:txBody>
      </p:sp>
      <p:sp>
        <p:nvSpPr>
          <p:cNvPr id="12" name="Rectangle: Rounded Corners 11">
            <a:extLst>
              <a:ext uri="{FF2B5EF4-FFF2-40B4-BE49-F238E27FC236}">
                <a16:creationId xmlns:a16="http://schemas.microsoft.com/office/drawing/2014/main" id="{184F19FC-06BB-4792-AA1C-3CCF93380C3E}"/>
              </a:ext>
            </a:extLst>
          </p:cNvPr>
          <p:cNvSpPr/>
          <p:nvPr/>
        </p:nvSpPr>
        <p:spPr>
          <a:xfrm>
            <a:off x="3325295" y="2103664"/>
            <a:ext cx="2852498" cy="37159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sz="1350"/>
          </a:p>
        </p:txBody>
      </p:sp>
      <p:sp>
        <p:nvSpPr>
          <p:cNvPr id="10" name="Rectangle: Rounded Corners 9">
            <a:extLst>
              <a:ext uri="{FF2B5EF4-FFF2-40B4-BE49-F238E27FC236}">
                <a16:creationId xmlns:a16="http://schemas.microsoft.com/office/drawing/2014/main" id="{624E9E28-9538-4417-B9B8-5F9146AB8322}"/>
              </a:ext>
            </a:extLst>
          </p:cNvPr>
          <p:cNvSpPr/>
          <p:nvPr/>
        </p:nvSpPr>
        <p:spPr>
          <a:xfrm>
            <a:off x="122904" y="2098222"/>
            <a:ext cx="3017560" cy="371592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pt-BR" sz="1350"/>
          </a:p>
        </p:txBody>
      </p:sp>
      <p:sp>
        <p:nvSpPr>
          <p:cNvPr id="2" name="Title 1">
            <a:extLst>
              <a:ext uri="{FF2B5EF4-FFF2-40B4-BE49-F238E27FC236}">
                <a16:creationId xmlns:a16="http://schemas.microsoft.com/office/drawing/2014/main" id="{CE2A89A4-25A1-45B1-8B87-D462105A0678}"/>
              </a:ext>
            </a:extLst>
          </p:cNvPr>
          <p:cNvSpPr>
            <a:spLocks noGrp="1"/>
          </p:cNvSpPr>
          <p:nvPr>
            <p:ph type="title"/>
          </p:nvPr>
        </p:nvSpPr>
        <p:spPr>
          <a:xfrm>
            <a:off x="89702" y="917647"/>
            <a:ext cx="7614646" cy="418976"/>
          </a:xfrm>
        </p:spPr>
        <p:txBody>
          <a:bodyPr>
            <a:noAutofit/>
          </a:bodyPr>
          <a:lstStyle/>
          <a:p>
            <a:pPr algn="l"/>
            <a:r>
              <a:rPr lang="pt-BR" sz="2700" dirty="0"/>
              <a:t>Some </a:t>
            </a:r>
            <a:r>
              <a:rPr lang="pt-BR" sz="2700" dirty="0" err="1"/>
              <a:t>species</a:t>
            </a:r>
            <a:r>
              <a:rPr lang="pt-BR" sz="2700" dirty="0"/>
              <a:t> </a:t>
            </a:r>
            <a:r>
              <a:rPr lang="pt-BR" sz="2700" dirty="0" err="1"/>
              <a:t>and</a:t>
            </a:r>
            <a:r>
              <a:rPr lang="pt-BR" sz="2700" dirty="0"/>
              <a:t> </a:t>
            </a:r>
            <a:r>
              <a:rPr lang="pt-BR" sz="2700" dirty="0" err="1"/>
              <a:t>corelations</a:t>
            </a:r>
            <a:r>
              <a:rPr lang="pt-BR" sz="2700" dirty="0"/>
              <a:t> </a:t>
            </a:r>
            <a:r>
              <a:rPr lang="pt-BR" sz="2700" dirty="0" err="1"/>
              <a:t>to</a:t>
            </a:r>
            <a:r>
              <a:rPr lang="pt-BR" sz="2700" dirty="0"/>
              <a:t> </a:t>
            </a:r>
            <a:r>
              <a:rPr lang="pt-BR" sz="2700" dirty="0" err="1"/>
              <a:t>colorectal</a:t>
            </a:r>
            <a:r>
              <a:rPr lang="pt-BR" sz="2700" dirty="0"/>
              <a:t> </a:t>
            </a:r>
            <a:r>
              <a:rPr lang="pt-BR" sz="2700" dirty="0" err="1"/>
              <a:t>tumors</a:t>
            </a:r>
            <a:r>
              <a:rPr lang="pt-BR" sz="2700" dirty="0"/>
              <a:t>...</a:t>
            </a:r>
          </a:p>
        </p:txBody>
      </p:sp>
      <p:sp>
        <p:nvSpPr>
          <p:cNvPr id="4" name="Arrow: Up 3">
            <a:extLst>
              <a:ext uri="{FF2B5EF4-FFF2-40B4-BE49-F238E27FC236}">
                <a16:creationId xmlns:a16="http://schemas.microsoft.com/office/drawing/2014/main" id="{C800CBF0-E0BF-4D4A-B650-F4375756C3F1}"/>
              </a:ext>
            </a:extLst>
          </p:cNvPr>
          <p:cNvSpPr/>
          <p:nvPr/>
        </p:nvSpPr>
        <p:spPr>
          <a:xfrm>
            <a:off x="6385706" y="3942063"/>
            <a:ext cx="1890210" cy="2000084"/>
          </a:xfrm>
          <a:prstGeom prst="upArrow">
            <a:avLst>
              <a:gd name="adj1" fmla="val 74188"/>
              <a:gd name="adj2" fmla="val 24661"/>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 name="Rectangle: Rounded Corners 4">
            <a:extLst>
              <a:ext uri="{FF2B5EF4-FFF2-40B4-BE49-F238E27FC236}">
                <a16:creationId xmlns:a16="http://schemas.microsoft.com/office/drawing/2014/main" id="{7B8DE924-B60E-44D6-8F64-8E8F2254FB96}"/>
              </a:ext>
            </a:extLst>
          </p:cNvPr>
          <p:cNvSpPr/>
          <p:nvPr/>
        </p:nvSpPr>
        <p:spPr>
          <a:xfrm>
            <a:off x="6461921" y="4468694"/>
            <a:ext cx="1737781" cy="1430179"/>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algn="ctr"/>
            <a:r>
              <a:rPr lang="pt-BR" sz="1200" i="1" dirty="0" err="1"/>
              <a:t>Fusobacteria</a:t>
            </a:r>
            <a:endParaRPr lang="pt-BR" sz="1200" i="1" dirty="0"/>
          </a:p>
          <a:p>
            <a:pPr algn="ctr"/>
            <a:r>
              <a:rPr lang="pt-BR" sz="1200" i="1" dirty="0" err="1"/>
              <a:t>Alistipes</a:t>
            </a:r>
            <a:endParaRPr lang="pt-BR" sz="1200" i="1" dirty="0"/>
          </a:p>
          <a:p>
            <a:pPr algn="ctr"/>
            <a:r>
              <a:rPr lang="pt-BR" sz="1200" i="1" dirty="0" err="1"/>
              <a:t>Porphyromonadaceae</a:t>
            </a:r>
            <a:endParaRPr lang="pt-BR" sz="1200" i="1" dirty="0"/>
          </a:p>
          <a:p>
            <a:pPr algn="ctr"/>
            <a:r>
              <a:rPr lang="pt-BR" sz="1200" i="1" dirty="0" err="1"/>
              <a:t>Coriobacteridae</a:t>
            </a:r>
            <a:r>
              <a:rPr lang="pt-BR" sz="1200" i="1" dirty="0"/>
              <a:t> </a:t>
            </a:r>
          </a:p>
          <a:p>
            <a:pPr algn="ctr"/>
            <a:r>
              <a:rPr lang="pt-BR" sz="1200" i="1" dirty="0" err="1"/>
              <a:t>Staphylococcaceae</a:t>
            </a:r>
            <a:endParaRPr lang="pt-BR" sz="1200" i="1" dirty="0"/>
          </a:p>
          <a:p>
            <a:pPr algn="ctr"/>
            <a:r>
              <a:rPr lang="pt-BR" sz="1200" i="1" dirty="0" err="1"/>
              <a:t>Akkermansia</a:t>
            </a:r>
            <a:r>
              <a:rPr lang="pt-BR" sz="1200" i="1" dirty="0"/>
              <a:t> </a:t>
            </a:r>
            <a:r>
              <a:rPr lang="pt-BR" sz="1200" dirty="0"/>
              <a:t>spp</a:t>
            </a:r>
            <a:r>
              <a:rPr lang="pt-BR" sz="1200" i="1" dirty="0"/>
              <a:t>. </a:t>
            </a:r>
          </a:p>
          <a:p>
            <a:pPr algn="ctr"/>
            <a:r>
              <a:rPr lang="en-US" sz="1200" i="1" dirty="0" err="1"/>
              <a:t>Methanobacteriales</a:t>
            </a:r>
            <a:endParaRPr lang="pt-BR" sz="1200" i="1" dirty="0"/>
          </a:p>
        </p:txBody>
      </p:sp>
      <p:sp>
        <p:nvSpPr>
          <p:cNvPr id="6" name="Arrow: Up 5">
            <a:extLst>
              <a:ext uri="{FF2B5EF4-FFF2-40B4-BE49-F238E27FC236}">
                <a16:creationId xmlns:a16="http://schemas.microsoft.com/office/drawing/2014/main" id="{495B979E-BE24-4C5B-900A-5C704A61FE76}"/>
              </a:ext>
            </a:extLst>
          </p:cNvPr>
          <p:cNvSpPr/>
          <p:nvPr/>
        </p:nvSpPr>
        <p:spPr>
          <a:xfrm flipV="1">
            <a:off x="7219981" y="1046995"/>
            <a:ext cx="1890210" cy="1939075"/>
          </a:xfrm>
          <a:prstGeom prst="upArrow">
            <a:avLst>
              <a:gd name="adj1" fmla="val 74188"/>
              <a:gd name="adj2" fmla="val 24661"/>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7" name="Rectangle: Rounded Corners 6">
            <a:extLst>
              <a:ext uri="{FF2B5EF4-FFF2-40B4-BE49-F238E27FC236}">
                <a16:creationId xmlns:a16="http://schemas.microsoft.com/office/drawing/2014/main" id="{F1AA51E9-A448-4EAC-9168-C56419FA1BE5}"/>
              </a:ext>
            </a:extLst>
          </p:cNvPr>
          <p:cNvSpPr/>
          <p:nvPr/>
        </p:nvSpPr>
        <p:spPr>
          <a:xfrm>
            <a:off x="7276031" y="1116105"/>
            <a:ext cx="1737781" cy="1225868"/>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algn="ctr"/>
            <a:r>
              <a:rPr lang="en-US" sz="1200" i="1" dirty="0"/>
              <a:t>Bifidobacterium Lactobacillus </a:t>
            </a:r>
            <a:r>
              <a:rPr lang="pt-BR" sz="1200" i="1" dirty="0" err="1"/>
              <a:t>Ruminococcus</a:t>
            </a:r>
            <a:r>
              <a:rPr lang="pt-BR" sz="1200" i="1" dirty="0"/>
              <a:t> </a:t>
            </a:r>
            <a:r>
              <a:rPr lang="pt-BR" sz="1200" i="1" dirty="0" err="1"/>
              <a:t>Faecalibacterium</a:t>
            </a:r>
            <a:r>
              <a:rPr lang="pt-BR" sz="1200" dirty="0"/>
              <a:t> spp. </a:t>
            </a:r>
            <a:r>
              <a:rPr lang="pt-BR" sz="1200" i="1" dirty="0" err="1"/>
              <a:t>Roseburia</a:t>
            </a:r>
            <a:r>
              <a:rPr lang="pt-BR" sz="1200" i="1" dirty="0"/>
              <a:t> </a:t>
            </a:r>
          </a:p>
          <a:p>
            <a:pPr algn="ctr"/>
            <a:r>
              <a:rPr lang="pt-BR" sz="1200" i="1" dirty="0"/>
              <a:t>Treponema</a:t>
            </a:r>
          </a:p>
        </p:txBody>
      </p:sp>
      <p:pic>
        <p:nvPicPr>
          <p:cNvPr id="8" name="Picture 7">
            <a:extLst>
              <a:ext uri="{FF2B5EF4-FFF2-40B4-BE49-F238E27FC236}">
                <a16:creationId xmlns:a16="http://schemas.microsoft.com/office/drawing/2014/main" id="{FD37BB34-9B0B-498D-9AB0-265DF3859FBE}"/>
              </a:ext>
            </a:extLst>
          </p:cNvPr>
          <p:cNvPicPr>
            <a:picLocks noChangeAspect="1"/>
          </p:cNvPicPr>
          <p:nvPr/>
        </p:nvPicPr>
        <p:blipFill rotWithShape="1">
          <a:blip r:embed="rId2" cstate="print"/>
          <a:srcRect l="16335" t="44528" r="23422" b="27653"/>
          <a:stretch/>
        </p:blipFill>
        <p:spPr>
          <a:xfrm>
            <a:off x="130189" y="1389593"/>
            <a:ext cx="2321370" cy="602688"/>
          </a:xfrm>
          <a:prstGeom prst="rect">
            <a:avLst/>
          </a:prstGeom>
          <a:ln>
            <a:solidFill>
              <a:schemeClr val="tx1"/>
            </a:solidFill>
          </a:ln>
        </p:spPr>
      </p:pic>
      <p:sp>
        <p:nvSpPr>
          <p:cNvPr id="9" name="Rectangle 8">
            <a:extLst>
              <a:ext uri="{FF2B5EF4-FFF2-40B4-BE49-F238E27FC236}">
                <a16:creationId xmlns:a16="http://schemas.microsoft.com/office/drawing/2014/main" id="{389E4233-9B71-4ACB-841A-98FB6AB9440E}"/>
              </a:ext>
            </a:extLst>
          </p:cNvPr>
          <p:cNvSpPr/>
          <p:nvPr/>
        </p:nvSpPr>
        <p:spPr>
          <a:xfrm>
            <a:off x="101534" y="2280542"/>
            <a:ext cx="3017159" cy="3216265"/>
          </a:xfrm>
          <a:prstGeom prst="rect">
            <a:avLst/>
          </a:prstGeom>
        </p:spPr>
        <p:txBody>
          <a:bodyPr wrap="square">
            <a:spAutoFit/>
          </a:bodyPr>
          <a:lstStyle/>
          <a:p>
            <a:pPr algn="ctr">
              <a:spcAft>
                <a:spcPts val="450"/>
              </a:spcAft>
            </a:pPr>
            <a:r>
              <a:rPr lang="pt-BR" sz="1500" i="1" dirty="0">
                <a:solidFill>
                  <a:schemeClr val="accent5">
                    <a:lumMod val="50000"/>
                  </a:schemeClr>
                </a:solidFill>
              </a:rPr>
              <a:t>Escherichia coli</a:t>
            </a:r>
            <a:r>
              <a:rPr lang="pt-BR" sz="1500" dirty="0">
                <a:solidFill>
                  <a:schemeClr val="accent5">
                    <a:lumMod val="50000"/>
                  </a:schemeClr>
                </a:solidFill>
              </a:rPr>
              <a:t>:</a:t>
            </a:r>
          </a:p>
          <a:p>
            <a:pPr marL="130969" indent="-130969" algn="just">
              <a:spcAft>
                <a:spcPts val="450"/>
              </a:spcAft>
              <a:buFont typeface="Arial" panose="020B0604020202020204" pitchFamily="34" charset="0"/>
              <a:buChar char="•"/>
            </a:pPr>
            <a:r>
              <a:rPr lang="en-US" sz="1350" dirty="0">
                <a:solidFill>
                  <a:schemeClr val="accent5">
                    <a:lumMod val="50000"/>
                  </a:schemeClr>
                </a:solidFill>
              </a:rPr>
              <a:t>Pathogenic E. coli strains with a multi-enzymatic machinery for synthesizing a peptide-polyketide </a:t>
            </a:r>
            <a:r>
              <a:rPr lang="pt-BR" sz="1350" dirty="0" err="1">
                <a:solidFill>
                  <a:schemeClr val="accent5">
                    <a:lumMod val="50000"/>
                  </a:schemeClr>
                </a:solidFill>
              </a:rPr>
              <a:t>hybrid</a:t>
            </a:r>
            <a:r>
              <a:rPr lang="pt-BR" sz="1350" dirty="0">
                <a:solidFill>
                  <a:schemeClr val="accent5">
                    <a:lumMod val="50000"/>
                  </a:schemeClr>
                </a:solidFill>
              </a:rPr>
              <a:t> </a:t>
            </a:r>
            <a:r>
              <a:rPr lang="pt-BR" sz="1350" dirty="0" err="1">
                <a:solidFill>
                  <a:schemeClr val="accent5">
                    <a:lumMod val="50000"/>
                  </a:schemeClr>
                </a:solidFill>
              </a:rPr>
              <a:t>genotoxin</a:t>
            </a:r>
            <a:r>
              <a:rPr lang="pt-BR" sz="1350" dirty="0">
                <a:solidFill>
                  <a:schemeClr val="accent5">
                    <a:lumMod val="50000"/>
                  </a:schemeClr>
                </a:solidFill>
              </a:rPr>
              <a:t> </a:t>
            </a:r>
            <a:r>
              <a:rPr lang="pt-BR" sz="1350" dirty="0" err="1">
                <a:solidFill>
                  <a:schemeClr val="accent5">
                    <a:lumMod val="50000"/>
                  </a:schemeClr>
                </a:solidFill>
              </a:rPr>
              <a:t>named</a:t>
            </a:r>
            <a:r>
              <a:rPr lang="pt-BR" sz="1350" dirty="0">
                <a:solidFill>
                  <a:schemeClr val="accent5">
                    <a:lumMod val="50000"/>
                  </a:schemeClr>
                </a:solidFill>
              </a:rPr>
              <a:t> </a:t>
            </a:r>
            <a:r>
              <a:rPr lang="pt-BR" sz="1350" dirty="0" err="1">
                <a:solidFill>
                  <a:schemeClr val="accent5">
                    <a:lumMod val="50000"/>
                  </a:schemeClr>
                </a:solidFill>
              </a:rPr>
              <a:t>Colibactin</a:t>
            </a:r>
            <a:r>
              <a:rPr lang="pt-BR" sz="1350" dirty="0">
                <a:solidFill>
                  <a:schemeClr val="accent5">
                    <a:lumMod val="50000"/>
                  </a:schemeClr>
                </a:solidFill>
              </a:rPr>
              <a:t> (</a:t>
            </a:r>
            <a:r>
              <a:rPr lang="pt-BR" sz="1350" dirty="0" err="1">
                <a:solidFill>
                  <a:schemeClr val="accent5">
                    <a:lumMod val="50000"/>
                  </a:schemeClr>
                </a:solidFill>
              </a:rPr>
              <a:t>pks</a:t>
            </a:r>
            <a:r>
              <a:rPr lang="pt-BR" sz="1350" dirty="0">
                <a:solidFill>
                  <a:schemeClr val="accent5">
                    <a:lumMod val="50000"/>
                  </a:schemeClr>
                </a:solidFill>
              </a:rPr>
              <a:t>).</a:t>
            </a:r>
          </a:p>
          <a:p>
            <a:pPr marL="130969" indent="-130969" algn="just">
              <a:spcAft>
                <a:spcPts val="450"/>
              </a:spcAft>
            </a:pPr>
            <a:endParaRPr lang="pt-BR" sz="1350" dirty="0">
              <a:solidFill>
                <a:schemeClr val="accent5">
                  <a:lumMod val="50000"/>
                </a:schemeClr>
              </a:solidFill>
            </a:endParaRPr>
          </a:p>
          <a:p>
            <a:pPr marL="130969" indent="-130969" algn="just">
              <a:spcAft>
                <a:spcPts val="450"/>
              </a:spcAft>
              <a:buFont typeface="Arial" panose="020B0604020202020204" pitchFamily="34" charset="0"/>
              <a:buChar char="•"/>
            </a:pPr>
            <a:r>
              <a:rPr lang="pt-BR" sz="1350" dirty="0">
                <a:solidFill>
                  <a:schemeClr val="accent5">
                    <a:lumMod val="50000"/>
                  </a:schemeClr>
                </a:solidFill>
              </a:rPr>
              <a:t> </a:t>
            </a:r>
            <a:r>
              <a:rPr lang="en-US" sz="1350" dirty="0">
                <a:solidFill>
                  <a:schemeClr val="accent5">
                    <a:lumMod val="50000"/>
                  </a:schemeClr>
                </a:solidFill>
              </a:rPr>
              <a:t>Epithelial proliferation and E. coli colonization density were significantly correlated in the mucosa distant from cancer and </a:t>
            </a:r>
            <a:r>
              <a:rPr lang="en-US" sz="1350" dirty="0" err="1">
                <a:solidFill>
                  <a:schemeClr val="accent5">
                    <a:lumMod val="50000"/>
                  </a:schemeClr>
                </a:solidFill>
              </a:rPr>
              <a:t>psk</a:t>
            </a:r>
            <a:r>
              <a:rPr lang="en-US" sz="1350" dirty="0">
                <a:solidFill>
                  <a:schemeClr val="accent5">
                    <a:lumMod val="50000"/>
                  </a:schemeClr>
                </a:solidFill>
              </a:rPr>
              <a:t> positive cancer specimens showed higher levels of DNA damage than its negative counterparts, supporting potential causal link.</a:t>
            </a:r>
          </a:p>
        </p:txBody>
      </p:sp>
      <p:sp>
        <p:nvSpPr>
          <p:cNvPr id="11" name="Rectangle 10">
            <a:extLst>
              <a:ext uri="{FF2B5EF4-FFF2-40B4-BE49-F238E27FC236}">
                <a16:creationId xmlns:a16="http://schemas.microsoft.com/office/drawing/2014/main" id="{2A0D3A56-3FC3-4413-BBAD-33C7FA62E8F6}"/>
              </a:ext>
            </a:extLst>
          </p:cNvPr>
          <p:cNvSpPr/>
          <p:nvPr/>
        </p:nvSpPr>
        <p:spPr>
          <a:xfrm>
            <a:off x="3325296" y="2188804"/>
            <a:ext cx="2852498" cy="3590727"/>
          </a:xfrm>
          <a:prstGeom prst="rect">
            <a:avLst/>
          </a:prstGeom>
        </p:spPr>
        <p:txBody>
          <a:bodyPr wrap="square">
            <a:spAutoFit/>
          </a:bodyPr>
          <a:lstStyle/>
          <a:p>
            <a:pPr algn="ctr">
              <a:spcBef>
                <a:spcPts val="300"/>
              </a:spcBef>
              <a:spcAft>
                <a:spcPts val="225"/>
              </a:spcAft>
            </a:pPr>
            <a:r>
              <a:rPr lang="pt-BR" sz="1500" i="1" dirty="0">
                <a:solidFill>
                  <a:schemeClr val="accent3">
                    <a:lumMod val="50000"/>
                  </a:schemeClr>
                </a:solidFill>
              </a:rPr>
              <a:t>Bacteroides </a:t>
            </a:r>
            <a:r>
              <a:rPr lang="pt-BR" sz="1500" i="1" dirty="0" err="1">
                <a:solidFill>
                  <a:schemeClr val="accent3">
                    <a:lumMod val="50000"/>
                  </a:schemeClr>
                </a:solidFill>
              </a:rPr>
              <a:t>fragilis</a:t>
            </a:r>
            <a:r>
              <a:rPr lang="pt-BR" sz="1500" dirty="0">
                <a:solidFill>
                  <a:schemeClr val="accent3">
                    <a:lumMod val="50000"/>
                  </a:schemeClr>
                </a:solidFill>
              </a:rPr>
              <a:t>: </a:t>
            </a:r>
          </a:p>
          <a:p>
            <a:pPr marL="148829" indent="-148829" algn="just">
              <a:spcBef>
                <a:spcPts val="300"/>
              </a:spcBef>
              <a:spcAft>
                <a:spcPts val="225"/>
              </a:spcAft>
              <a:buFont typeface="Arial" panose="020B0604020202020204" pitchFamily="34" charset="0"/>
              <a:buChar char="•"/>
            </a:pPr>
            <a:r>
              <a:rPr lang="en-US" sz="1350" dirty="0">
                <a:solidFill>
                  <a:schemeClr val="accent3">
                    <a:lumMod val="50000"/>
                  </a:schemeClr>
                </a:solidFill>
              </a:rPr>
              <a:t>Small proportion of fecal microbiota (0.5% e </a:t>
            </a:r>
            <a:r>
              <a:rPr lang="pt-BR" sz="1350" dirty="0">
                <a:solidFill>
                  <a:schemeClr val="accent3">
                    <a:lumMod val="50000"/>
                  </a:schemeClr>
                </a:solidFill>
              </a:rPr>
              <a:t>1%);</a:t>
            </a:r>
          </a:p>
          <a:p>
            <a:pPr marL="148829" indent="-148829" algn="just">
              <a:spcBef>
                <a:spcPts val="300"/>
              </a:spcBef>
              <a:spcAft>
                <a:spcPts val="225"/>
              </a:spcAft>
              <a:buFont typeface="Arial" panose="020B0604020202020204" pitchFamily="34" charset="0"/>
              <a:buChar char="•"/>
            </a:pPr>
            <a:r>
              <a:rPr lang="pt-BR" sz="1350" dirty="0" err="1">
                <a:solidFill>
                  <a:schemeClr val="accent3">
                    <a:lumMod val="50000"/>
                  </a:schemeClr>
                </a:solidFill>
              </a:rPr>
              <a:t>Enterotoxigenic</a:t>
            </a:r>
            <a:r>
              <a:rPr lang="pt-BR" sz="1350" dirty="0">
                <a:solidFill>
                  <a:schemeClr val="accent3">
                    <a:lumMod val="50000"/>
                  </a:schemeClr>
                </a:solidFill>
              </a:rPr>
              <a:t> </a:t>
            </a:r>
            <a:r>
              <a:rPr lang="pt-BR" sz="1350" dirty="0" err="1">
                <a:solidFill>
                  <a:schemeClr val="accent3">
                    <a:lumMod val="50000"/>
                  </a:schemeClr>
                </a:solidFill>
              </a:rPr>
              <a:t>subtype</a:t>
            </a:r>
            <a:r>
              <a:rPr lang="pt-BR" sz="1350" dirty="0">
                <a:solidFill>
                  <a:schemeClr val="accent3">
                    <a:lumMod val="50000"/>
                  </a:schemeClr>
                </a:solidFill>
              </a:rPr>
              <a:t> (ETBF): </a:t>
            </a:r>
            <a:r>
              <a:rPr lang="en-US" sz="1350" dirty="0">
                <a:solidFill>
                  <a:schemeClr val="accent3">
                    <a:lumMod val="50000"/>
                  </a:schemeClr>
                </a:solidFill>
              </a:rPr>
              <a:t>toxin (BFT) which binds to a specific colonic epithelial receptor activating a signaling pathways:</a:t>
            </a:r>
          </a:p>
          <a:p>
            <a:pPr marL="148829" indent="-148829" algn="ctr">
              <a:spcAft>
                <a:spcPts val="225"/>
              </a:spcAft>
              <a:buFont typeface="Arial" panose="020B0604020202020204" pitchFamily="34" charset="0"/>
              <a:buChar char="•"/>
            </a:pPr>
            <a:endParaRPr lang="en-US" sz="1350" dirty="0">
              <a:solidFill>
                <a:schemeClr val="accent3">
                  <a:lumMod val="50000"/>
                </a:schemeClr>
              </a:solidFill>
            </a:endParaRPr>
          </a:p>
          <a:p>
            <a:pPr marL="214313" indent="-214313">
              <a:spcAft>
                <a:spcPts val="225"/>
              </a:spcAft>
              <a:buFont typeface="Wingdings" panose="05000000000000000000" pitchFamily="2" charset="2"/>
              <a:buChar char="Ø"/>
            </a:pPr>
            <a:r>
              <a:rPr lang="en-US" sz="1350" dirty="0">
                <a:solidFill>
                  <a:schemeClr val="accent3">
                    <a:lumMod val="50000"/>
                  </a:schemeClr>
                </a:solidFill>
              </a:rPr>
              <a:t>Cell proliferation;</a:t>
            </a:r>
          </a:p>
          <a:p>
            <a:pPr marL="214313" indent="-214313">
              <a:spcAft>
                <a:spcPts val="225"/>
              </a:spcAft>
              <a:buFont typeface="Wingdings" panose="05000000000000000000" pitchFamily="2" charset="2"/>
              <a:buChar char="Ø"/>
            </a:pPr>
            <a:r>
              <a:rPr lang="en-US" sz="1350" dirty="0">
                <a:solidFill>
                  <a:schemeClr val="accent3">
                    <a:lumMod val="50000"/>
                  </a:schemeClr>
                </a:solidFill>
              </a:rPr>
              <a:t>Release proinflammatory mediators</a:t>
            </a:r>
          </a:p>
          <a:p>
            <a:pPr marL="214313" indent="-214313">
              <a:spcAft>
                <a:spcPts val="225"/>
              </a:spcAft>
              <a:buFont typeface="Wingdings" panose="05000000000000000000" pitchFamily="2" charset="2"/>
              <a:buChar char="Ø"/>
            </a:pPr>
            <a:r>
              <a:rPr lang="en-US" sz="1350" dirty="0">
                <a:solidFill>
                  <a:schemeClr val="accent3">
                    <a:lumMod val="50000"/>
                  </a:schemeClr>
                </a:solidFill>
              </a:rPr>
              <a:t>Induction of </a:t>
            </a:r>
            <a:r>
              <a:rPr lang="pt-BR" sz="1350" dirty="0">
                <a:solidFill>
                  <a:schemeClr val="accent3">
                    <a:lumMod val="50000"/>
                  </a:schemeClr>
                </a:solidFill>
              </a:rPr>
              <a:t>DNA </a:t>
            </a:r>
            <a:r>
              <a:rPr lang="pt-BR" sz="1350" dirty="0" err="1">
                <a:solidFill>
                  <a:schemeClr val="accent3">
                    <a:lumMod val="50000"/>
                  </a:schemeClr>
                </a:solidFill>
              </a:rPr>
              <a:t>damage</a:t>
            </a:r>
            <a:r>
              <a:rPr lang="pt-BR" sz="1350" dirty="0">
                <a:solidFill>
                  <a:schemeClr val="accent3">
                    <a:lumMod val="50000"/>
                  </a:schemeClr>
                </a:solidFill>
              </a:rPr>
              <a:t> </a:t>
            </a:r>
          </a:p>
          <a:p>
            <a:pPr marL="148829" indent="-148829" algn="just">
              <a:spcBef>
                <a:spcPts val="300"/>
              </a:spcBef>
              <a:spcAft>
                <a:spcPts val="225"/>
              </a:spcAft>
              <a:buFont typeface="Arial" panose="020B0604020202020204" pitchFamily="34" charset="0"/>
              <a:buChar char="•"/>
            </a:pPr>
            <a:endParaRPr lang="pt-BR" sz="1350" dirty="0">
              <a:solidFill>
                <a:schemeClr val="accent3">
                  <a:lumMod val="50000"/>
                </a:schemeClr>
              </a:solidFill>
            </a:endParaRPr>
          </a:p>
          <a:p>
            <a:pPr marL="148829" indent="-148829" algn="just">
              <a:spcBef>
                <a:spcPts val="300"/>
              </a:spcBef>
              <a:spcAft>
                <a:spcPts val="225"/>
              </a:spcAft>
              <a:buFont typeface="Arial" panose="020B0604020202020204" pitchFamily="34" charset="0"/>
              <a:buChar char="•"/>
            </a:pPr>
            <a:r>
              <a:rPr lang="pt-BR" sz="1350" dirty="0">
                <a:solidFill>
                  <a:schemeClr val="accent3">
                    <a:lumMod val="50000"/>
                  </a:schemeClr>
                </a:solidFill>
              </a:rPr>
              <a:t>ETBF: Tumor </a:t>
            </a:r>
            <a:r>
              <a:rPr lang="pt-BR" sz="1350" dirty="0" err="1">
                <a:solidFill>
                  <a:schemeClr val="accent3">
                    <a:lumMod val="50000"/>
                  </a:schemeClr>
                </a:solidFill>
              </a:rPr>
              <a:t>formation</a:t>
            </a:r>
            <a:r>
              <a:rPr lang="pt-BR" sz="1350" dirty="0">
                <a:solidFill>
                  <a:schemeClr val="accent3">
                    <a:lumMod val="50000"/>
                  </a:schemeClr>
                </a:solidFill>
              </a:rPr>
              <a:t> in experimental </a:t>
            </a:r>
            <a:r>
              <a:rPr lang="pt-BR" sz="1350" dirty="0" err="1">
                <a:solidFill>
                  <a:schemeClr val="accent3">
                    <a:lumMod val="50000"/>
                  </a:schemeClr>
                </a:solidFill>
              </a:rPr>
              <a:t>animals</a:t>
            </a:r>
            <a:endParaRPr lang="en-US" sz="1350" dirty="0">
              <a:solidFill>
                <a:schemeClr val="accent3">
                  <a:lumMod val="50000"/>
                </a:schemeClr>
              </a:solidFill>
            </a:endParaRPr>
          </a:p>
        </p:txBody>
      </p:sp>
    </p:spTree>
    <p:extLst>
      <p:ext uri="{BB962C8B-B14F-4D97-AF65-F5344CB8AC3E}">
        <p14:creationId xmlns:p14="http://schemas.microsoft.com/office/powerpoint/2010/main" val="39318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500"/>
                                        <p:tgtEl>
                                          <p:spTgt spid="11">
                                            <p:txEl>
                                              <p:pRg st="5" end="5"/>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fade">
                                      <p:cBhvr>
                                        <p:cTn id="40" dur="500"/>
                                        <p:tgtEl>
                                          <p:spTgt spid="1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Effect transition="in" filter="fade">
                                      <p:cBhvr>
                                        <p:cTn id="45" dur="500"/>
                                        <p:tgtEl>
                                          <p:spTgt spid="1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0-#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additive="base">
                                        <p:cTn id="58" dur="500" fill="hold"/>
                                        <p:tgtEl>
                                          <p:spTgt spid="5"/>
                                        </p:tgtEl>
                                        <p:attrNameLst>
                                          <p:attrName>ppt_x</p:attrName>
                                        </p:attrNameLst>
                                      </p:cBhvr>
                                      <p:tavLst>
                                        <p:tav tm="0">
                                          <p:val>
                                            <p:strVal val="#ppt_x"/>
                                          </p:val>
                                        </p:tav>
                                        <p:tav tm="100000">
                                          <p:val>
                                            <p:strVal val="#ppt_x"/>
                                          </p:val>
                                        </p:tav>
                                      </p:tavLst>
                                    </p:anim>
                                    <p:anim calcmode="lin" valueType="num">
                                      <p:cBhvr additive="base">
                                        <p:cTn id="59" dur="500" fill="hold"/>
                                        <p:tgtEl>
                                          <p:spTgt spid="5"/>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ppt_x"/>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6" presetClass="entr" presetSubtype="26"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Horizont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0" grpId="0" animBg="1"/>
      <p:bldP spid="4" grpId="0" animBg="1"/>
      <p:bldP spid="5" grpId="0" animBg="1"/>
      <p:bldP spid="6" grpId="0" animBg="1"/>
      <p:bldP spid="7" grpId="0" animBg="1"/>
      <p:bldP spid="9" grpId="0"/>
      <p:bldP spid="11"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77BED3D-70C4-4003-A941-B2E4F0EF07CE}"/>
              </a:ext>
            </a:extLst>
          </p:cNvPr>
          <p:cNvGrpSpPr/>
          <p:nvPr/>
        </p:nvGrpSpPr>
        <p:grpSpPr>
          <a:xfrm>
            <a:off x="1418512" y="3077663"/>
            <a:ext cx="1343678" cy="1373135"/>
            <a:chOff x="1891348" y="2960550"/>
            <a:chExt cx="1791571" cy="1830847"/>
          </a:xfrm>
        </p:grpSpPr>
        <p:sp>
          <p:nvSpPr>
            <p:cNvPr id="10" name="Rectangle: Rounded Corners 9">
              <a:extLst>
                <a:ext uri="{FF2B5EF4-FFF2-40B4-BE49-F238E27FC236}">
                  <a16:creationId xmlns:a16="http://schemas.microsoft.com/office/drawing/2014/main" id="{0901268B-D0DE-4813-8431-CD59C5C2A6CE}"/>
                </a:ext>
              </a:extLst>
            </p:cNvPr>
            <p:cNvSpPr/>
            <p:nvPr/>
          </p:nvSpPr>
          <p:spPr>
            <a:xfrm>
              <a:off x="1891348" y="2960550"/>
              <a:ext cx="1791571" cy="177715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sz="1350"/>
            </a:p>
          </p:txBody>
        </p:sp>
        <p:sp>
          <p:nvSpPr>
            <p:cNvPr id="9" name="Rectangle 8">
              <a:extLst>
                <a:ext uri="{FF2B5EF4-FFF2-40B4-BE49-F238E27FC236}">
                  <a16:creationId xmlns:a16="http://schemas.microsoft.com/office/drawing/2014/main" id="{E56E2D20-76B6-4638-ACC5-DD233DF05B19}"/>
                </a:ext>
              </a:extLst>
            </p:cNvPr>
            <p:cNvSpPr/>
            <p:nvPr/>
          </p:nvSpPr>
          <p:spPr>
            <a:xfrm>
              <a:off x="2003372" y="3094479"/>
              <a:ext cx="1625466" cy="276999"/>
            </a:xfrm>
            <a:prstGeom prst="rect">
              <a:avLst/>
            </a:prstGeom>
          </p:spPr>
          <p:txBody>
            <a:bodyPr wrap="square" lIns="0" tIns="0" rIns="0" bIns="0">
              <a:spAutoFit/>
            </a:bodyPr>
            <a:lstStyle/>
            <a:p>
              <a:pPr algn="ctr"/>
              <a:r>
                <a:rPr lang="en-US" sz="1350" b="1" u="sng" dirty="0"/>
                <a:t>Lean animals: </a:t>
              </a:r>
              <a:endParaRPr lang="pt-BR" sz="1350" b="1" u="sng" dirty="0"/>
            </a:p>
          </p:txBody>
        </p:sp>
        <p:sp>
          <p:nvSpPr>
            <p:cNvPr id="11" name="Rectangle 10">
              <a:extLst>
                <a:ext uri="{FF2B5EF4-FFF2-40B4-BE49-F238E27FC236}">
                  <a16:creationId xmlns:a16="http://schemas.microsoft.com/office/drawing/2014/main" id="{2D475A4B-A19C-4BFE-805C-7DE551CAB7AD}"/>
                </a:ext>
              </a:extLst>
            </p:cNvPr>
            <p:cNvSpPr/>
            <p:nvPr/>
          </p:nvSpPr>
          <p:spPr>
            <a:xfrm>
              <a:off x="2042563" y="3437179"/>
              <a:ext cx="1547082" cy="1354218"/>
            </a:xfrm>
            <a:prstGeom prst="rect">
              <a:avLst/>
            </a:prstGeom>
          </p:spPr>
          <p:txBody>
            <a:bodyPr wrap="square">
              <a:spAutoFit/>
            </a:bodyPr>
            <a:lstStyle/>
            <a:p>
              <a:pPr algn="ctr"/>
              <a:r>
                <a:rPr lang="en-US" sz="1200" dirty="0"/>
                <a:t>increase in body adiposity in a diet dependent </a:t>
              </a:r>
              <a:r>
                <a:rPr lang="pt-BR" sz="1200" dirty="0" err="1"/>
                <a:t>manner</a:t>
              </a:r>
              <a:endParaRPr lang="pt-BR" sz="1200" dirty="0"/>
            </a:p>
          </p:txBody>
        </p:sp>
      </p:grpSp>
      <p:pic>
        <p:nvPicPr>
          <p:cNvPr id="41" name="Picture 2">
            <a:extLst>
              <a:ext uri="{FF2B5EF4-FFF2-40B4-BE49-F238E27FC236}">
                <a16:creationId xmlns:a16="http://schemas.microsoft.com/office/drawing/2014/main" id="{3A206CBA-70B7-4D60-9410-A49F6668D064}"/>
              </a:ext>
            </a:extLst>
          </p:cNvPr>
          <p:cNvPicPr>
            <a:picLocks noChangeAspect="1" noChangeArrowheads="1"/>
          </p:cNvPicPr>
          <p:nvPr/>
        </p:nvPicPr>
        <p:blipFill>
          <a:blip r:embed="rId2" cstate="print"/>
          <a:srcRect l="59605" t="15000" r="10994" b="3333"/>
          <a:stretch>
            <a:fillRect/>
          </a:stretch>
        </p:blipFill>
        <p:spPr bwMode="auto">
          <a:xfrm>
            <a:off x="6978465" y="4108800"/>
            <a:ext cx="2086051" cy="1858482"/>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6FB5F394-35A3-4588-AAD1-6C0B0A78F05A}"/>
              </a:ext>
            </a:extLst>
          </p:cNvPr>
          <p:cNvSpPr>
            <a:spLocks noGrp="1"/>
          </p:cNvSpPr>
          <p:nvPr>
            <p:ph type="title"/>
          </p:nvPr>
        </p:nvSpPr>
        <p:spPr>
          <a:xfrm>
            <a:off x="312809" y="870238"/>
            <a:ext cx="6311364" cy="857250"/>
          </a:xfrm>
        </p:spPr>
        <p:txBody>
          <a:bodyPr>
            <a:noAutofit/>
          </a:bodyPr>
          <a:lstStyle/>
          <a:p>
            <a:pPr algn="l"/>
            <a:r>
              <a:rPr lang="en-US" sz="2100" dirty="0"/>
              <a:t>Interactions between colorectal cancer risk factors</a:t>
            </a:r>
            <a:br>
              <a:rPr lang="en-US" sz="2100" dirty="0"/>
            </a:br>
            <a:r>
              <a:rPr lang="pt-BR" sz="2100" dirty="0" err="1"/>
              <a:t>and</a:t>
            </a:r>
            <a:r>
              <a:rPr lang="pt-BR" sz="2100" dirty="0"/>
              <a:t> </a:t>
            </a:r>
            <a:r>
              <a:rPr lang="pt-BR" sz="2100" dirty="0" err="1"/>
              <a:t>gut</a:t>
            </a:r>
            <a:r>
              <a:rPr lang="pt-BR" sz="2100" dirty="0"/>
              <a:t> </a:t>
            </a:r>
            <a:r>
              <a:rPr lang="pt-BR" sz="2100" dirty="0" err="1"/>
              <a:t>microbiome</a:t>
            </a:r>
            <a:endParaRPr lang="pt-BR" sz="2100" dirty="0"/>
          </a:p>
        </p:txBody>
      </p:sp>
      <p:sp>
        <p:nvSpPr>
          <p:cNvPr id="3" name="Content Placeholder 2">
            <a:extLst>
              <a:ext uri="{FF2B5EF4-FFF2-40B4-BE49-F238E27FC236}">
                <a16:creationId xmlns:a16="http://schemas.microsoft.com/office/drawing/2014/main" id="{AD61CE7C-3CC7-4909-8B2C-9E1C4DFF0EFA}"/>
              </a:ext>
            </a:extLst>
          </p:cNvPr>
          <p:cNvSpPr>
            <a:spLocks noGrp="1"/>
          </p:cNvSpPr>
          <p:nvPr>
            <p:ph idx="1"/>
          </p:nvPr>
        </p:nvSpPr>
        <p:spPr>
          <a:xfrm>
            <a:off x="270741" y="2124812"/>
            <a:ext cx="2544417" cy="841035"/>
          </a:xfrm>
        </p:spPr>
        <p:txBody>
          <a:bodyPr>
            <a:normAutofit fontScale="92500" lnSpcReduction="20000"/>
          </a:bodyPr>
          <a:lstStyle/>
          <a:p>
            <a:pPr>
              <a:buFont typeface="Wingdings" panose="05000000000000000000" pitchFamily="2" charset="2"/>
              <a:buChar char="ü"/>
            </a:pPr>
            <a:r>
              <a:rPr lang="en-US" sz="1500" dirty="0"/>
              <a:t>Obese and lean individuals:</a:t>
            </a:r>
          </a:p>
          <a:p>
            <a:pPr marL="0" indent="0">
              <a:buNone/>
            </a:pPr>
            <a:r>
              <a:rPr lang="en-US" sz="1350" dirty="0"/>
              <a:t>D</a:t>
            </a:r>
            <a:r>
              <a:rPr lang="pt-BR" sz="1350" dirty="0" err="1"/>
              <a:t>ifferent</a:t>
            </a:r>
            <a:r>
              <a:rPr lang="pt-BR" sz="1350" dirty="0"/>
              <a:t> </a:t>
            </a:r>
            <a:r>
              <a:rPr lang="pt-BR" sz="1350" dirty="0" err="1"/>
              <a:t>gut</a:t>
            </a:r>
            <a:r>
              <a:rPr lang="pt-BR" sz="1350" dirty="0"/>
              <a:t> microbiota. </a:t>
            </a:r>
          </a:p>
          <a:p>
            <a:pPr marL="0" indent="0">
              <a:buNone/>
            </a:pPr>
            <a:r>
              <a:rPr lang="pt-BR" sz="1350" dirty="0" err="1"/>
              <a:t>Low</a:t>
            </a:r>
            <a:r>
              <a:rPr lang="pt-BR" sz="1350" dirty="0"/>
              <a:t> </a:t>
            </a:r>
            <a:r>
              <a:rPr lang="pt-BR" sz="1350" dirty="0" err="1"/>
              <a:t>energy</a:t>
            </a:r>
            <a:r>
              <a:rPr lang="pt-BR" sz="1350" dirty="0"/>
              <a:t> diet </a:t>
            </a:r>
            <a:r>
              <a:rPr lang="en-US" sz="1350" dirty="0"/>
              <a:t>increase gene </a:t>
            </a:r>
            <a:r>
              <a:rPr lang="pt-BR" sz="1350" dirty="0" err="1"/>
              <a:t>richness</a:t>
            </a:r>
            <a:r>
              <a:rPr lang="pt-BR" sz="1350" dirty="0"/>
              <a:t>. </a:t>
            </a:r>
          </a:p>
        </p:txBody>
      </p:sp>
      <p:sp>
        <p:nvSpPr>
          <p:cNvPr id="6" name="Rectangle 5">
            <a:extLst>
              <a:ext uri="{FF2B5EF4-FFF2-40B4-BE49-F238E27FC236}">
                <a16:creationId xmlns:a16="http://schemas.microsoft.com/office/drawing/2014/main" id="{1D9A886D-2164-4382-BA00-BD4EF7126329}"/>
              </a:ext>
            </a:extLst>
          </p:cNvPr>
          <p:cNvSpPr/>
          <p:nvPr/>
        </p:nvSpPr>
        <p:spPr>
          <a:xfrm>
            <a:off x="1106501" y="4441410"/>
            <a:ext cx="1085554" cy="300082"/>
          </a:xfrm>
          <a:prstGeom prst="rect">
            <a:avLst/>
          </a:prstGeom>
        </p:spPr>
        <p:txBody>
          <a:bodyPr wrap="none">
            <a:spAutoFit/>
          </a:bodyPr>
          <a:lstStyle/>
          <a:p>
            <a:r>
              <a:rPr lang="en-US" sz="1350" dirty="0"/>
              <a:t>Mice models</a:t>
            </a:r>
            <a:endParaRPr lang="pt-BR" sz="1350" dirty="0"/>
          </a:p>
        </p:txBody>
      </p:sp>
      <p:grpSp>
        <p:nvGrpSpPr>
          <p:cNvPr id="44" name="Group 43">
            <a:extLst>
              <a:ext uri="{FF2B5EF4-FFF2-40B4-BE49-F238E27FC236}">
                <a16:creationId xmlns:a16="http://schemas.microsoft.com/office/drawing/2014/main" id="{F6D91698-314E-4606-84B9-7813E93EE156}"/>
              </a:ext>
            </a:extLst>
          </p:cNvPr>
          <p:cNvGrpSpPr/>
          <p:nvPr/>
        </p:nvGrpSpPr>
        <p:grpSpPr>
          <a:xfrm>
            <a:off x="361429" y="3347488"/>
            <a:ext cx="1219100" cy="648481"/>
            <a:chOff x="481906" y="3320317"/>
            <a:chExt cx="1625466" cy="864641"/>
          </a:xfrm>
        </p:grpSpPr>
        <p:sp>
          <p:nvSpPr>
            <p:cNvPr id="7" name="Arrow: Right 6">
              <a:extLst>
                <a:ext uri="{FF2B5EF4-FFF2-40B4-BE49-F238E27FC236}">
                  <a16:creationId xmlns:a16="http://schemas.microsoft.com/office/drawing/2014/main" id="{C766308A-8F93-47B4-952E-D47C07C77C57}"/>
                </a:ext>
              </a:extLst>
            </p:cNvPr>
            <p:cNvSpPr/>
            <p:nvPr/>
          </p:nvSpPr>
          <p:spPr>
            <a:xfrm>
              <a:off x="481907" y="3320317"/>
              <a:ext cx="1625465" cy="864641"/>
            </a:xfrm>
            <a:prstGeom prst="rightArrow">
              <a:avLst>
                <a:gd name="adj1" fmla="val 70156"/>
                <a:gd name="adj2" fmla="val 50000"/>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t-BR" sz="1350"/>
            </a:p>
          </p:txBody>
        </p:sp>
        <p:sp>
          <p:nvSpPr>
            <p:cNvPr id="8" name="Rectangle 7">
              <a:extLst>
                <a:ext uri="{FF2B5EF4-FFF2-40B4-BE49-F238E27FC236}">
                  <a16:creationId xmlns:a16="http://schemas.microsoft.com/office/drawing/2014/main" id="{B6DA639B-F7C7-4119-AE79-EF6BD7DE3B39}"/>
                </a:ext>
              </a:extLst>
            </p:cNvPr>
            <p:cNvSpPr/>
            <p:nvPr/>
          </p:nvSpPr>
          <p:spPr>
            <a:xfrm>
              <a:off x="481906" y="3421626"/>
              <a:ext cx="1393237" cy="677108"/>
            </a:xfrm>
            <a:prstGeom prst="rect">
              <a:avLst/>
            </a:prstGeom>
          </p:spPr>
          <p:txBody>
            <a:bodyPr wrap="square">
              <a:spAutoFit/>
            </a:bodyPr>
            <a:lstStyle/>
            <a:p>
              <a:r>
                <a:rPr lang="en-US" sz="1350" dirty="0">
                  <a:solidFill>
                    <a:schemeClr val="accent5">
                      <a:lumMod val="50000"/>
                    </a:schemeClr>
                  </a:solidFill>
                </a:rPr>
                <a:t>Obese microbiome </a:t>
              </a:r>
              <a:endParaRPr lang="pt-BR" sz="1350" dirty="0">
                <a:solidFill>
                  <a:schemeClr val="accent5">
                    <a:lumMod val="50000"/>
                  </a:schemeClr>
                </a:solidFill>
              </a:endParaRPr>
            </a:p>
          </p:txBody>
        </p:sp>
      </p:grpSp>
      <p:sp>
        <p:nvSpPr>
          <p:cNvPr id="12" name="Rectangle 11">
            <a:extLst>
              <a:ext uri="{FF2B5EF4-FFF2-40B4-BE49-F238E27FC236}">
                <a16:creationId xmlns:a16="http://schemas.microsoft.com/office/drawing/2014/main" id="{4F9A5FA8-B251-4498-80F6-7D187A27C83A}"/>
              </a:ext>
            </a:extLst>
          </p:cNvPr>
          <p:cNvSpPr/>
          <p:nvPr/>
        </p:nvSpPr>
        <p:spPr>
          <a:xfrm>
            <a:off x="261888" y="2011414"/>
            <a:ext cx="2588056" cy="283517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13" name="Picture 2" descr="Resultado de imagem para mice desenho">
            <a:extLst>
              <a:ext uri="{FF2B5EF4-FFF2-40B4-BE49-F238E27FC236}">
                <a16:creationId xmlns:a16="http://schemas.microsoft.com/office/drawing/2014/main" id="{E6A4CDE6-1657-44A9-99A7-41F36FB194F4}"/>
              </a:ext>
            </a:extLst>
          </p:cNvPr>
          <p:cNvPicPr>
            <a:picLocks noChangeAspect="1" noChangeArrowheads="1"/>
          </p:cNvPicPr>
          <p:nvPr/>
        </p:nvPicPr>
        <p:blipFill>
          <a:blip r:embed="rId3" cstate="print"/>
          <a:srcRect/>
          <a:stretch>
            <a:fillRect/>
          </a:stretch>
        </p:blipFill>
        <p:spPr bwMode="auto">
          <a:xfrm rot="20237683">
            <a:off x="628710" y="4373440"/>
            <a:ext cx="414953" cy="408907"/>
          </a:xfrm>
          <a:prstGeom prst="rect">
            <a:avLst/>
          </a:prstGeom>
          <a:noFill/>
        </p:spPr>
      </p:pic>
      <p:sp>
        <p:nvSpPr>
          <p:cNvPr id="14" name="Rectangle 13">
            <a:extLst>
              <a:ext uri="{FF2B5EF4-FFF2-40B4-BE49-F238E27FC236}">
                <a16:creationId xmlns:a16="http://schemas.microsoft.com/office/drawing/2014/main" id="{3DC69422-F6A0-4B98-84B8-2B86FDDFD402}"/>
              </a:ext>
            </a:extLst>
          </p:cNvPr>
          <p:cNvSpPr/>
          <p:nvPr/>
        </p:nvSpPr>
        <p:spPr>
          <a:xfrm>
            <a:off x="3185040" y="2995171"/>
            <a:ext cx="2927932" cy="507831"/>
          </a:xfrm>
          <a:prstGeom prst="rect">
            <a:avLst/>
          </a:prstGeom>
        </p:spPr>
        <p:txBody>
          <a:bodyPr wrap="square">
            <a:spAutoFit/>
          </a:bodyPr>
          <a:lstStyle/>
          <a:p>
            <a:pPr marL="214313" indent="-214313">
              <a:buFont typeface="Wingdings" panose="05000000000000000000" pitchFamily="2" charset="2"/>
              <a:buChar char="Ø"/>
            </a:pPr>
            <a:endParaRPr lang="en-US" sz="1350" dirty="0"/>
          </a:p>
          <a:p>
            <a:pPr marL="214313" indent="-214313">
              <a:buFont typeface="Wingdings" panose="05000000000000000000" pitchFamily="2" charset="2"/>
              <a:buChar char="Ø"/>
            </a:pPr>
            <a:endParaRPr lang="en-US" sz="1350" dirty="0"/>
          </a:p>
        </p:txBody>
      </p:sp>
      <p:sp>
        <p:nvSpPr>
          <p:cNvPr id="15" name="Rectangle 14">
            <a:extLst>
              <a:ext uri="{FF2B5EF4-FFF2-40B4-BE49-F238E27FC236}">
                <a16:creationId xmlns:a16="http://schemas.microsoft.com/office/drawing/2014/main" id="{374F5FBE-24C7-42FF-8D38-5625C77D4ECE}"/>
              </a:ext>
            </a:extLst>
          </p:cNvPr>
          <p:cNvSpPr/>
          <p:nvPr/>
        </p:nvSpPr>
        <p:spPr>
          <a:xfrm>
            <a:off x="3009403" y="2057773"/>
            <a:ext cx="3018221" cy="1015663"/>
          </a:xfrm>
          <a:prstGeom prst="rect">
            <a:avLst/>
          </a:prstGeom>
        </p:spPr>
        <p:txBody>
          <a:bodyPr wrap="square">
            <a:spAutoFit/>
          </a:bodyPr>
          <a:lstStyle/>
          <a:p>
            <a:pPr marL="214313" indent="-214313">
              <a:buFont typeface="Wingdings" panose="05000000000000000000" pitchFamily="2" charset="2"/>
              <a:buChar char="ü"/>
            </a:pPr>
            <a:r>
              <a:rPr lang="pt-BR" sz="1500" dirty="0" err="1"/>
              <a:t>Dietary</a:t>
            </a:r>
            <a:r>
              <a:rPr lang="pt-BR" sz="1500" dirty="0"/>
              <a:t> </a:t>
            </a:r>
            <a:r>
              <a:rPr lang="en-US" sz="1500" dirty="0"/>
              <a:t>fiber and resistant starch: Stimulate-&gt; short chain fatty acids (SCFA) </a:t>
            </a:r>
          </a:p>
          <a:p>
            <a:pPr marL="214313" indent="-214313">
              <a:buFont typeface="Wingdings" panose="05000000000000000000" pitchFamily="2" charset="2"/>
              <a:buChar char="ü"/>
            </a:pPr>
            <a:endParaRPr lang="en-US" sz="1500" dirty="0"/>
          </a:p>
        </p:txBody>
      </p:sp>
      <p:grpSp>
        <p:nvGrpSpPr>
          <p:cNvPr id="38" name="Group 37">
            <a:extLst>
              <a:ext uri="{FF2B5EF4-FFF2-40B4-BE49-F238E27FC236}">
                <a16:creationId xmlns:a16="http://schemas.microsoft.com/office/drawing/2014/main" id="{8DB2442E-665D-4BAC-9C37-91DA7BCA2AB9}"/>
              </a:ext>
            </a:extLst>
          </p:cNvPr>
          <p:cNvGrpSpPr/>
          <p:nvPr/>
        </p:nvGrpSpPr>
        <p:grpSpPr>
          <a:xfrm>
            <a:off x="6317300" y="1753273"/>
            <a:ext cx="2504022" cy="529790"/>
            <a:chOff x="8630997" y="2164424"/>
            <a:chExt cx="3338696" cy="706386"/>
          </a:xfrm>
        </p:grpSpPr>
        <p:sp>
          <p:nvSpPr>
            <p:cNvPr id="20" name="Rectangle: Rounded Corners 19">
              <a:extLst>
                <a:ext uri="{FF2B5EF4-FFF2-40B4-BE49-F238E27FC236}">
                  <a16:creationId xmlns:a16="http://schemas.microsoft.com/office/drawing/2014/main" id="{56CB5E3E-1189-4338-AA09-9E8C1735CDE8}"/>
                </a:ext>
              </a:extLst>
            </p:cNvPr>
            <p:cNvSpPr/>
            <p:nvPr/>
          </p:nvSpPr>
          <p:spPr>
            <a:xfrm>
              <a:off x="8630997" y="2164424"/>
              <a:ext cx="3338696" cy="7063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sz="1350"/>
            </a:p>
          </p:txBody>
        </p:sp>
        <p:sp>
          <p:nvSpPr>
            <p:cNvPr id="18" name="Rectangle 17">
              <a:extLst>
                <a:ext uri="{FF2B5EF4-FFF2-40B4-BE49-F238E27FC236}">
                  <a16:creationId xmlns:a16="http://schemas.microsoft.com/office/drawing/2014/main" id="{6A32F55F-0C38-474C-BBE9-AD61B2FA849A}"/>
                </a:ext>
              </a:extLst>
            </p:cNvPr>
            <p:cNvSpPr/>
            <p:nvPr/>
          </p:nvSpPr>
          <p:spPr>
            <a:xfrm>
              <a:off x="8630997" y="2225229"/>
              <a:ext cx="3338696" cy="615553"/>
            </a:xfrm>
            <a:prstGeom prst="rect">
              <a:avLst/>
            </a:prstGeom>
          </p:spPr>
          <p:txBody>
            <a:bodyPr wrap="square">
              <a:spAutoFit/>
            </a:bodyPr>
            <a:lstStyle/>
            <a:p>
              <a:pPr algn="ctr"/>
              <a:r>
                <a:rPr lang="pt-BR" sz="1200" dirty="0" err="1">
                  <a:solidFill>
                    <a:schemeClr val="accent6">
                      <a:lumMod val="50000"/>
                    </a:schemeClr>
                  </a:solidFill>
                </a:rPr>
                <a:t>Promotes</a:t>
              </a:r>
              <a:r>
                <a:rPr lang="pt-BR" sz="1200" dirty="0">
                  <a:solidFill>
                    <a:schemeClr val="accent6">
                      <a:lumMod val="50000"/>
                    </a:schemeClr>
                  </a:solidFill>
                </a:rPr>
                <a:t> </a:t>
              </a:r>
              <a:r>
                <a:rPr lang="pt-BR" sz="1200" dirty="0" err="1">
                  <a:solidFill>
                    <a:schemeClr val="accent6">
                      <a:lumMod val="50000"/>
                    </a:schemeClr>
                  </a:solidFill>
                </a:rPr>
                <a:t>and</a:t>
              </a:r>
              <a:r>
                <a:rPr lang="pt-BR" sz="1200" dirty="0">
                  <a:solidFill>
                    <a:schemeClr val="accent6">
                      <a:lumMod val="50000"/>
                    </a:schemeClr>
                  </a:solidFill>
                </a:rPr>
                <a:t> </a:t>
              </a:r>
              <a:r>
                <a:rPr lang="en-US" sz="1200" dirty="0">
                  <a:solidFill>
                    <a:schemeClr val="accent6">
                      <a:lumMod val="50000"/>
                    </a:schemeClr>
                  </a:solidFill>
                </a:rPr>
                <a:t>maintains colonic epithelial health (barrier function)</a:t>
              </a:r>
            </a:p>
          </p:txBody>
        </p:sp>
      </p:grpSp>
      <p:grpSp>
        <p:nvGrpSpPr>
          <p:cNvPr id="39" name="Group 38">
            <a:extLst>
              <a:ext uri="{FF2B5EF4-FFF2-40B4-BE49-F238E27FC236}">
                <a16:creationId xmlns:a16="http://schemas.microsoft.com/office/drawing/2014/main" id="{FD996E9A-1188-4870-B218-8CF8B86DC568}"/>
              </a:ext>
            </a:extLst>
          </p:cNvPr>
          <p:cNvGrpSpPr/>
          <p:nvPr/>
        </p:nvGrpSpPr>
        <p:grpSpPr>
          <a:xfrm>
            <a:off x="6327432" y="2404257"/>
            <a:ext cx="2562094" cy="1649284"/>
            <a:chOff x="8600008" y="3323160"/>
            <a:chExt cx="3416125" cy="2199045"/>
          </a:xfrm>
        </p:grpSpPr>
        <p:sp>
          <p:nvSpPr>
            <p:cNvPr id="21" name="Rectangle: Rounded Corners 20">
              <a:extLst>
                <a:ext uri="{FF2B5EF4-FFF2-40B4-BE49-F238E27FC236}">
                  <a16:creationId xmlns:a16="http://schemas.microsoft.com/office/drawing/2014/main" id="{30DA1CD6-1E30-46D8-A398-D74067B23F4C}"/>
                </a:ext>
              </a:extLst>
            </p:cNvPr>
            <p:cNvSpPr/>
            <p:nvPr/>
          </p:nvSpPr>
          <p:spPr>
            <a:xfrm>
              <a:off x="8600008" y="3323160"/>
              <a:ext cx="3338696" cy="213768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sz="1350"/>
            </a:p>
          </p:txBody>
        </p:sp>
        <p:sp>
          <p:nvSpPr>
            <p:cNvPr id="19" name="Rectangle 18">
              <a:extLst>
                <a:ext uri="{FF2B5EF4-FFF2-40B4-BE49-F238E27FC236}">
                  <a16:creationId xmlns:a16="http://schemas.microsoft.com/office/drawing/2014/main" id="{F53118B5-F49D-48F5-A54C-F13455EBC438}"/>
                </a:ext>
              </a:extLst>
            </p:cNvPr>
            <p:cNvSpPr/>
            <p:nvPr/>
          </p:nvSpPr>
          <p:spPr>
            <a:xfrm>
              <a:off x="8627887" y="3429325"/>
              <a:ext cx="3388246" cy="2092880"/>
            </a:xfrm>
            <a:prstGeom prst="rect">
              <a:avLst/>
            </a:prstGeom>
          </p:spPr>
          <p:txBody>
            <a:bodyPr wrap="square">
              <a:spAutoFit/>
            </a:bodyPr>
            <a:lstStyle/>
            <a:p>
              <a:pPr marL="135731"/>
              <a:r>
                <a:rPr lang="en-US" sz="1200" dirty="0">
                  <a:solidFill>
                    <a:schemeClr val="accent6">
                      <a:lumMod val="50000"/>
                    </a:schemeClr>
                  </a:solidFill>
                </a:rPr>
                <a:t>Suppress colonic cancer:</a:t>
              </a:r>
            </a:p>
            <a:p>
              <a:pPr marL="214313" indent="-214313">
                <a:buFont typeface="Wingdings" panose="05000000000000000000" pitchFamily="2" charset="2"/>
                <a:buChar char="Ø"/>
              </a:pPr>
              <a:endParaRPr lang="en-US" sz="1200" dirty="0">
                <a:solidFill>
                  <a:schemeClr val="accent6">
                    <a:lumMod val="50000"/>
                  </a:schemeClr>
                </a:solidFill>
              </a:endParaRPr>
            </a:p>
            <a:p>
              <a:pPr marL="214313" indent="-214313">
                <a:buFont typeface="Wingdings" panose="05000000000000000000" pitchFamily="2" charset="2"/>
                <a:buChar char="Ø"/>
              </a:pPr>
              <a:r>
                <a:rPr lang="pt-BR" sz="1200" dirty="0" err="1">
                  <a:solidFill>
                    <a:schemeClr val="accent6">
                      <a:lumMod val="50000"/>
                    </a:schemeClr>
                  </a:solidFill>
                </a:rPr>
                <a:t>Inhibiting</a:t>
              </a:r>
              <a:r>
                <a:rPr lang="pt-BR" sz="1200" dirty="0">
                  <a:solidFill>
                    <a:schemeClr val="accent6">
                      <a:lumMod val="50000"/>
                    </a:schemeClr>
                  </a:solidFill>
                </a:rPr>
                <a:t> intestinal </a:t>
              </a:r>
              <a:r>
                <a:rPr lang="pt-BR" sz="1200" dirty="0" err="1">
                  <a:solidFill>
                    <a:schemeClr val="accent6">
                      <a:lumMod val="50000"/>
                    </a:schemeClr>
                  </a:solidFill>
                </a:rPr>
                <a:t>inflammation</a:t>
              </a:r>
              <a:r>
                <a:rPr lang="pt-BR" sz="1200" dirty="0">
                  <a:solidFill>
                    <a:schemeClr val="accent6">
                      <a:lumMod val="50000"/>
                    </a:schemeClr>
                  </a:solidFill>
                </a:rPr>
                <a:t>,</a:t>
              </a:r>
            </a:p>
            <a:p>
              <a:pPr marL="214313" indent="-214313">
                <a:buFont typeface="Wingdings" panose="05000000000000000000" pitchFamily="2" charset="2"/>
                <a:buChar char="Ø"/>
              </a:pPr>
              <a:r>
                <a:rPr lang="pt-BR" sz="1200" dirty="0" err="1">
                  <a:solidFill>
                    <a:schemeClr val="accent6">
                      <a:lumMod val="50000"/>
                    </a:schemeClr>
                  </a:solidFill>
                </a:rPr>
                <a:t>Modulating</a:t>
              </a:r>
              <a:r>
                <a:rPr lang="pt-BR" sz="1200" dirty="0">
                  <a:solidFill>
                    <a:schemeClr val="accent6">
                      <a:lumMod val="50000"/>
                    </a:schemeClr>
                  </a:solidFill>
                </a:rPr>
                <a:t> </a:t>
              </a:r>
              <a:r>
                <a:rPr lang="pt-BR" sz="1200" dirty="0" err="1">
                  <a:solidFill>
                    <a:schemeClr val="accent6">
                      <a:lumMod val="50000"/>
                    </a:schemeClr>
                  </a:solidFill>
                </a:rPr>
                <a:t>immune</a:t>
              </a:r>
              <a:r>
                <a:rPr lang="pt-BR" sz="1200" dirty="0">
                  <a:solidFill>
                    <a:schemeClr val="accent6">
                      <a:lumMod val="50000"/>
                    </a:schemeClr>
                  </a:solidFill>
                </a:rPr>
                <a:t> response, </a:t>
              </a:r>
            </a:p>
            <a:p>
              <a:pPr marL="214313" indent="-214313">
                <a:buFont typeface="Wingdings" panose="05000000000000000000" pitchFamily="2" charset="2"/>
                <a:buChar char="Ø"/>
              </a:pPr>
              <a:r>
                <a:rPr lang="pt-BR" sz="1200" dirty="0" err="1">
                  <a:solidFill>
                    <a:schemeClr val="accent6">
                      <a:lumMod val="50000"/>
                    </a:schemeClr>
                  </a:solidFill>
                </a:rPr>
                <a:t>Regulating</a:t>
              </a:r>
              <a:r>
                <a:rPr lang="pt-BR" sz="1200" dirty="0">
                  <a:solidFill>
                    <a:schemeClr val="accent6">
                      <a:lumMod val="50000"/>
                    </a:schemeClr>
                  </a:solidFill>
                </a:rPr>
                <a:t> DNA </a:t>
              </a:r>
              <a:r>
                <a:rPr lang="pt-BR" sz="1200" dirty="0" err="1">
                  <a:solidFill>
                    <a:schemeClr val="accent6">
                      <a:lumMod val="50000"/>
                    </a:schemeClr>
                  </a:solidFill>
                </a:rPr>
                <a:t>methylation</a:t>
              </a:r>
              <a:r>
                <a:rPr lang="pt-BR" sz="1200" dirty="0">
                  <a:solidFill>
                    <a:schemeClr val="accent6">
                      <a:lumMod val="50000"/>
                    </a:schemeClr>
                  </a:solidFill>
                </a:rPr>
                <a:t> for </a:t>
              </a:r>
              <a:r>
                <a:rPr lang="en-US" sz="1200" dirty="0">
                  <a:solidFill>
                    <a:schemeClr val="accent6">
                      <a:lumMod val="50000"/>
                    </a:schemeClr>
                  </a:solidFill>
                </a:rPr>
                <a:t>proliferation, </a:t>
              </a:r>
            </a:p>
            <a:p>
              <a:pPr marL="214313" indent="-214313">
                <a:buFont typeface="Wingdings" panose="05000000000000000000" pitchFamily="2" charset="2"/>
                <a:buChar char="Ø"/>
              </a:pPr>
              <a:r>
                <a:rPr lang="en-US" sz="1200" dirty="0">
                  <a:solidFill>
                    <a:schemeClr val="accent6">
                      <a:lumMod val="50000"/>
                    </a:schemeClr>
                  </a:solidFill>
                </a:rPr>
                <a:t>diminishing oxidative DNA damage.</a:t>
              </a:r>
            </a:p>
          </p:txBody>
        </p:sp>
      </p:grpSp>
      <p:cxnSp>
        <p:nvCxnSpPr>
          <p:cNvPr id="28" name="Straight Connector 27">
            <a:extLst>
              <a:ext uri="{FF2B5EF4-FFF2-40B4-BE49-F238E27FC236}">
                <a16:creationId xmlns:a16="http://schemas.microsoft.com/office/drawing/2014/main" id="{BFD532D5-96CF-4BC6-9286-AD66BA7A0D3D}"/>
              </a:ext>
            </a:extLst>
          </p:cNvPr>
          <p:cNvCxnSpPr/>
          <p:nvPr/>
        </p:nvCxnSpPr>
        <p:spPr>
          <a:xfrm>
            <a:off x="5961594" y="2080218"/>
            <a:ext cx="0" cy="1149654"/>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2C381CB-A748-4A77-B142-56129C089372}"/>
              </a:ext>
            </a:extLst>
          </p:cNvPr>
          <p:cNvCxnSpPr>
            <a:cxnSpLocks/>
          </p:cNvCxnSpPr>
          <p:nvPr/>
        </p:nvCxnSpPr>
        <p:spPr>
          <a:xfrm>
            <a:off x="4114673" y="2554063"/>
            <a:ext cx="183620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675CA96-02A5-45E8-8B07-94A3327433AF}"/>
              </a:ext>
            </a:extLst>
          </p:cNvPr>
          <p:cNvCxnSpPr/>
          <p:nvPr/>
        </p:nvCxnSpPr>
        <p:spPr>
          <a:xfrm>
            <a:off x="5954450" y="2089557"/>
            <a:ext cx="314976" cy="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AEE2FC0-132B-4226-A1D4-DFB2628433C5}"/>
              </a:ext>
            </a:extLst>
          </p:cNvPr>
          <p:cNvCxnSpPr/>
          <p:nvPr/>
        </p:nvCxnSpPr>
        <p:spPr>
          <a:xfrm>
            <a:off x="5960402" y="3219155"/>
            <a:ext cx="314976" cy="0"/>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C13D1E84-5471-464C-9800-1296EA1C9D00}"/>
              </a:ext>
            </a:extLst>
          </p:cNvPr>
          <p:cNvPicPr>
            <a:picLocks noChangeAspect="1"/>
          </p:cNvPicPr>
          <p:nvPr/>
        </p:nvPicPr>
        <p:blipFill rotWithShape="1">
          <a:blip r:embed="rId4" cstate="print"/>
          <a:srcRect l="16335" t="44528" r="23422" b="27653"/>
          <a:stretch/>
        </p:blipFill>
        <p:spPr>
          <a:xfrm>
            <a:off x="6678206" y="968889"/>
            <a:ext cx="2321370" cy="602688"/>
          </a:xfrm>
          <a:prstGeom prst="rect">
            <a:avLst/>
          </a:prstGeom>
          <a:ln>
            <a:solidFill>
              <a:schemeClr val="tx1"/>
            </a:solidFill>
          </a:ln>
        </p:spPr>
      </p:pic>
      <p:sp>
        <p:nvSpPr>
          <p:cNvPr id="40" name="Rectangle 39">
            <a:extLst>
              <a:ext uri="{FF2B5EF4-FFF2-40B4-BE49-F238E27FC236}">
                <a16:creationId xmlns:a16="http://schemas.microsoft.com/office/drawing/2014/main" id="{5AFF4E5B-E0FB-4DF5-A3FB-F69BCCFCB6B3}"/>
              </a:ext>
            </a:extLst>
          </p:cNvPr>
          <p:cNvSpPr/>
          <p:nvPr/>
        </p:nvSpPr>
        <p:spPr>
          <a:xfrm>
            <a:off x="2961797" y="4178042"/>
            <a:ext cx="3647646" cy="2154436"/>
          </a:xfrm>
          <a:prstGeom prst="rect">
            <a:avLst/>
          </a:prstGeom>
        </p:spPr>
        <p:txBody>
          <a:bodyPr wrap="square">
            <a:spAutoFit/>
          </a:bodyPr>
          <a:lstStyle/>
          <a:p>
            <a:pPr marL="214313" indent="-214313">
              <a:spcAft>
                <a:spcPts val="450"/>
              </a:spcAft>
              <a:buFont typeface="Wingdings" panose="05000000000000000000" pitchFamily="2" charset="2"/>
              <a:buChar char="ü"/>
            </a:pPr>
            <a:r>
              <a:rPr lang="en-US" sz="1350" dirty="0"/>
              <a:t>A study from Ireland: athletes with higher microbial diversity </a:t>
            </a:r>
          </a:p>
          <a:p>
            <a:pPr marL="214313" indent="-214313">
              <a:spcAft>
                <a:spcPts val="450"/>
              </a:spcAft>
              <a:buFont typeface="Wingdings" panose="05000000000000000000" pitchFamily="2" charset="2"/>
              <a:buChar char="ü"/>
            </a:pPr>
            <a:r>
              <a:rPr lang="pt-BR" sz="1350" dirty="0" err="1"/>
              <a:t>Alcoholics</a:t>
            </a:r>
            <a:r>
              <a:rPr lang="pt-BR" sz="1350" dirty="0"/>
              <a:t>: </a:t>
            </a:r>
            <a:r>
              <a:rPr lang="en-US" sz="1350" dirty="0"/>
              <a:t>greater abundance of Proteobacteria </a:t>
            </a:r>
            <a:r>
              <a:rPr lang="pt-BR" sz="1350" dirty="0" err="1"/>
              <a:t>or</a:t>
            </a:r>
            <a:r>
              <a:rPr lang="pt-BR" sz="1350" dirty="0"/>
              <a:t> its </a:t>
            </a:r>
            <a:r>
              <a:rPr lang="pt-BR" sz="1350" dirty="0" err="1"/>
              <a:t>family</a:t>
            </a:r>
            <a:r>
              <a:rPr lang="pt-BR" sz="1350" dirty="0"/>
              <a:t> </a:t>
            </a:r>
            <a:r>
              <a:rPr lang="pt-BR" sz="1350" i="1" dirty="0" err="1"/>
              <a:t>Enterobacteriaceae</a:t>
            </a:r>
            <a:r>
              <a:rPr lang="pt-BR" sz="1350" dirty="0"/>
              <a:t> </a:t>
            </a:r>
          </a:p>
          <a:p>
            <a:pPr marL="214313" indent="-214313">
              <a:spcAft>
                <a:spcPts val="450"/>
              </a:spcAft>
              <a:buFont typeface="Wingdings" panose="05000000000000000000" pitchFamily="2" charset="2"/>
              <a:buChar char="ü"/>
            </a:pPr>
            <a:r>
              <a:rPr lang="en-US" sz="1350" dirty="0"/>
              <a:t>Smoking cessation increase some Firmicutes and decreasing </a:t>
            </a:r>
            <a:r>
              <a:rPr lang="pt-BR" sz="1350" dirty="0"/>
              <a:t>some </a:t>
            </a:r>
            <a:r>
              <a:rPr lang="pt-BR" sz="1350" dirty="0" err="1"/>
              <a:t>Bacteroidetes</a:t>
            </a:r>
            <a:r>
              <a:rPr lang="pt-BR" sz="1350" dirty="0"/>
              <a:t> </a:t>
            </a:r>
            <a:r>
              <a:rPr lang="pt-BR" sz="1350" dirty="0" err="1"/>
              <a:t>and</a:t>
            </a:r>
            <a:r>
              <a:rPr lang="pt-BR" sz="1350" dirty="0"/>
              <a:t> </a:t>
            </a:r>
            <a:r>
              <a:rPr lang="pt-BR" sz="1350" dirty="0" err="1"/>
              <a:t>Proteobacteria</a:t>
            </a:r>
            <a:r>
              <a:rPr lang="pt-BR" sz="1350" dirty="0"/>
              <a:t>.</a:t>
            </a:r>
          </a:p>
          <a:p>
            <a:pPr marL="214313" indent="-214313">
              <a:spcAft>
                <a:spcPts val="450"/>
              </a:spcAft>
              <a:buFont typeface="Wingdings" panose="05000000000000000000" pitchFamily="2" charset="2"/>
              <a:buChar char="ü"/>
            </a:pPr>
            <a:endParaRPr lang="en-US" sz="1350" dirty="0"/>
          </a:p>
        </p:txBody>
      </p:sp>
      <p:sp>
        <p:nvSpPr>
          <p:cNvPr id="42" name="Rectangle 41">
            <a:extLst>
              <a:ext uri="{FF2B5EF4-FFF2-40B4-BE49-F238E27FC236}">
                <a16:creationId xmlns:a16="http://schemas.microsoft.com/office/drawing/2014/main" id="{038F0812-7FB6-449C-8EDA-2C922F87A18D}"/>
              </a:ext>
            </a:extLst>
          </p:cNvPr>
          <p:cNvSpPr/>
          <p:nvPr/>
        </p:nvSpPr>
        <p:spPr>
          <a:xfrm>
            <a:off x="2976583" y="1710465"/>
            <a:ext cx="6022994" cy="23521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3" name="Rectangle 42">
            <a:extLst>
              <a:ext uri="{FF2B5EF4-FFF2-40B4-BE49-F238E27FC236}">
                <a16:creationId xmlns:a16="http://schemas.microsoft.com/office/drawing/2014/main" id="{2485307D-89BB-4C34-A260-BEA1E58CB2BB}"/>
              </a:ext>
            </a:extLst>
          </p:cNvPr>
          <p:cNvSpPr/>
          <p:nvPr/>
        </p:nvSpPr>
        <p:spPr>
          <a:xfrm>
            <a:off x="2976581" y="4155522"/>
            <a:ext cx="4001883" cy="205277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Tree>
    <p:extLst>
      <p:ext uri="{BB962C8B-B14F-4D97-AF65-F5344CB8AC3E}">
        <p14:creationId xmlns:p14="http://schemas.microsoft.com/office/powerpoint/2010/main" val="59352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0">
                                            <p:txEl>
                                              <p:pRg st="0" end="0"/>
                                            </p:txEl>
                                          </p:spTgt>
                                        </p:tgtEl>
                                        <p:attrNameLst>
                                          <p:attrName>style.visibility</p:attrName>
                                        </p:attrNameLst>
                                      </p:cBhvr>
                                      <p:to>
                                        <p:strVal val="visible"/>
                                      </p:to>
                                    </p:set>
                                    <p:animEffect transition="in" filter="fade">
                                      <p:cBhvr>
                                        <p:cTn id="53" dur="500"/>
                                        <p:tgtEl>
                                          <p:spTgt spid="4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
                                            <p:txEl>
                                              <p:pRg st="1" end="1"/>
                                            </p:txEl>
                                          </p:spTgt>
                                        </p:tgtEl>
                                        <p:attrNameLst>
                                          <p:attrName>style.visibility</p:attrName>
                                        </p:attrNameLst>
                                      </p:cBhvr>
                                      <p:to>
                                        <p:strVal val="visible"/>
                                      </p:to>
                                    </p:set>
                                    <p:animEffect transition="in" filter="fade">
                                      <p:cBhvr>
                                        <p:cTn id="58" dur="500"/>
                                        <p:tgtEl>
                                          <p:spTgt spid="40">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Effect transition="in" filter="fade">
                                      <p:cBhvr>
                                        <p:cTn id="63"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0" grpId="0" uiExpand="1" build="p"/>
      <p:bldP spid="42" grpId="0" animBg="1"/>
      <p:bldP spid="4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D4303-E834-42B0-A359-F5F7F07AB96D}"/>
              </a:ext>
            </a:extLst>
          </p:cNvPr>
          <p:cNvPicPr>
            <a:picLocks noChangeAspect="1"/>
          </p:cNvPicPr>
          <p:nvPr/>
        </p:nvPicPr>
        <p:blipFill rotWithShape="1">
          <a:blip r:embed="rId2" cstate="print"/>
          <a:srcRect l="16335" t="20657" r="11610" b="13315"/>
          <a:stretch/>
        </p:blipFill>
        <p:spPr>
          <a:xfrm>
            <a:off x="629562" y="1727488"/>
            <a:ext cx="7614846" cy="3923120"/>
          </a:xfrm>
          <a:prstGeom prst="rect">
            <a:avLst/>
          </a:prstGeom>
        </p:spPr>
      </p:pic>
      <p:sp>
        <p:nvSpPr>
          <p:cNvPr id="8" name="Title 1">
            <a:extLst>
              <a:ext uri="{FF2B5EF4-FFF2-40B4-BE49-F238E27FC236}">
                <a16:creationId xmlns:a16="http://schemas.microsoft.com/office/drawing/2014/main" id="{DBD29B91-865E-4FD8-B177-D084EC6C5D90}"/>
              </a:ext>
            </a:extLst>
          </p:cNvPr>
          <p:cNvSpPr>
            <a:spLocks noGrp="1"/>
          </p:cNvSpPr>
          <p:nvPr>
            <p:ph type="title"/>
          </p:nvPr>
        </p:nvSpPr>
        <p:spPr>
          <a:xfrm>
            <a:off x="312808" y="870238"/>
            <a:ext cx="8201630" cy="857250"/>
          </a:xfrm>
        </p:spPr>
        <p:txBody>
          <a:bodyPr>
            <a:noAutofit/>
          </a:bodyPr>
          <a:lstStyle/>
          <a:p>
            <a:pPr algn="l"/>
            <a:r>
              <a:rPr lang="en-US" sz="2100" dirty="0"/>
              <a:t>Interactions between colorectal cancer </a:t>
            </a:r>
            <a:r>
              <a:rPr lang="pt-BR" sz="2100" dirty="0" err="1"/>
              <a:t>and</a:t>
            </a:r>
            <a:r>
              <a:rPr lang="pt-BR" sz="2100" dirty="0"/>
              <a:t> </a:t>
            </a:r>
            <a:r>
              <a:rPr lang="pt-BR" sz="2100" dirty="0" err="1"/>
              <a:t>gut</a:t>
            </a:r>
            <a:r>
              <a:rPr lang="pt-BR" sz="2100" dirty="0"/>
              <a:t> </a:t>
            </a:r>
            <a:r>
              <a:rPr lang="pt-BR" sz="2100" dirty="0" err="1"/>
              <a:t>microbiome</a:t>
            </a:r>
            <a:endParaRPr lang="pt-BR" sz="2100" dirty="0"/>
          </a:p>
        </p:txBody>
      </p:sp>
      <p:pic>
        <p:nvPicPr>
          <p:cNvPr id="9" name="Picture 8">
            <a:extLst>
              <a:ext uri="{FF2B5EF4-FFF2-40B4-BE49-F238E27FC236}">
                <a16:creationId xmlns:a16="http://schemas.microsoft.com/office/drawing/2014/main" id="{380B72B2-3268-4C0F-A467-1254E95BB690}"/>
              </a:ext>
            </a:extLst>
          </p:cNvPr>
          <p:cNvPicPr>
            <a:picLocks noChangeAspect="1"/>
          </p:cNvPicPr>
          <p:nvPr/>
        </p:nvPicPr>
        <p:blipFill rotWithShape="1">
          <a:blip r:embed="rId3" cstate="print"/>
          <a:srcRect l="16335" t="44528" r="23422" b="27653"/>
          <a:stretch/>
        </p:blipFill>
        <p:spPr>
          <a:xfrm>
            <a:off x="6644837" y="1678433"/>
            <a:ext cx="2321370" cy="602688"/>
          </a:xfrm>
          <a:prstGeom prst="rect">
            <a:avLst/>
          </a:prstGeom>
          <a:ln>
            <a:solidFill>
              <a:schemeClr val="tx1"/>
            </a:solidFill>
          </a:ln>
        </p:spPr>
      </p:pic>
    </p:spTree>
    <p:extLst>
      <p:ext uri="{BB962C8B-B14F-4D97-AF65-F5344CB8AC3E}">
        <p14:creationId xmlns:p14="http://schemas.microsoft.com/office/powerpoint/2010/main" val="3692492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F04163-8792-3244-AFAC-0615D04E0EE7}"/>
              </a:ext>
            </a:extLst>
          </p:cNvPr>
          <p:cNvPicPr>
            <a:picLocks noChangeAspect="1"/>
          </p:cNvPicPr>
          <p:nvPr/>
        </p:nvPicPr>
        <p:blipFill>
          <a:blip r:embed="rId2"/>
          <a:stretch>
            <a:fillRect/>
          </a:stretch>
        </p:blipFill>
        <p:spPr>
          <a:xfrm>
            <a:off x="598516" y="1145081"/>
            <a:ext cx="7957820" cy="4574075"/>
          </a:xfrm>
          <a:prstGeom prst="rect">
            <a:avLst/>
          </a:prstGeom>
        </p:spPr>
      </p:pic>
    </p:spTree>
    <p:extLst>
      <p:ext uri="{BB962C8B-B14F-4D97-AF65-F5344CB8AC3E}">
        <p14:creationId xmlns:p14="http://schemas.microsoft.com/office/powerpoint/2010/main" val="898800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0190-4AE3-43C4-B245-13412933AE72}"/>
              </a:ext>
            </a:extLst>
          </p:cNvPr>
          <p:cNvSpPr>
            <a:spLocks noGrp="1"/>
          </p:cNvSpPr>
          <p:nvPr>
            <p:ph type="title"/>
          </p:nvPr>
        </p:nvSpPr>
        <p:spPr/>
        <p:txBody>
          <a:bodyPr>
            <a:normAutofit fontScale="90000"/>
          </a:bodyPr>
          <a:lstStyle/>
          <a:p>
            <a:r>
              <a:rPr lang="pt-BR" b="1" dirty="0" err="1"/>
              <a:t>Allogeneic</a:t>
            </a:r>
            <a:r>
              <a:rPr lang="pt-BR" b="1" dirty="0"/>
              <a:t> </a:t>
            </a:r>
            <a:r>
              <a:rPr lang="pt-BR" b="1" dirty="0" err="1"/>
              <a:t>stem</a:t>
            </a:r>
            <a:r>
              <a:rPr lang="pt-BR" b="1" dirty="0"/>
              <a:t> </a:t>
            </a:r>
            <a:r>
              <a:rPr lang="pt-BR" b="1" dirty="0" err="1"/>
              <a:t>cell</a:t>
            </a:r>
            <a:r>
              <a:rPr lang="pt-BR" b="1" dirty="0"/>
              <a:t> </a:t>
            </a:r>
            <a:r>
              <a:rPr lang="pt-BR" b="1" dirty="0" err="1"/>
              <a:t>transplant</a:t>
            </a:r>
            <a:r>
              <a:rPr lang="pt-BR" b="1" dirty="0"/>
              <a:t> (</a:t>
            </a:r>
            <a:r>
              <a:rPr lang="pt-BR" b="1" dirty="0" err="1"/>
              <a:t>allo</a:t>
            </a:r>
            <a:r>
              <a:rPr lang="pt-BR" b="1" dirty="0"/>
              <a:t>-HSCT) , </a:t>
            </a:r>
            <a:r>
              <a:rPr lang="pt-BR" b="1" dirty="0" err="1"/>
              <a:t>graft</a:t>
            </a:r>
            <a:r>
              <a:rPr lang="pt-BR" b="1" dirty="0"/>
              <a:t>-versus-host </a:t>
            </a:r>
            <a:r>
              <a:rPr lang="pt-BR" b="1" dirty="0" err="1"/>
              <a:t>disease</a:t>
            </a:r>
            <a:r>
              <a:rPr lang="pt-BR" b="1" dirty="0"/>
              <a:t> (GVHD) </a:t>
            </a:r>
            <a:r>
              <a:rPr lang="pt-BR" b="1" dirty="0" err="1"/>
              <a:t>and</a:t>
            </a:r>
            <a:r>
              <a:rPr lang="pt-BR" b="1" dirty="0"/>
              <a:t> </a:t>
            </a:r>
            <a:r>
              <a:rPr lang="pt-BR" b="1" dirty="0" err="1"/>
              <a:t>gut</a:t>
            </a:r>
            <a:r>
              <a:rPr lang="pt-BR" b="1" dirty="0"/>
              <a:t> microbiota</a:t>
            </a:r>
            <a:endParaRPr lang="pt-BR" dirty="0"/>
          </a:p>
        </p:txBody>
      </p:sp>
      <p:sp>
        <p:nvSpPr>
          <p:cNvPr id="3" name="Content Placeholder 2">
            <a:extLst>
              <a:ext uri="{FF2B5EF4-FFF2-40B4-BE49-F238E27FC236}">
                <a16:creationId xmlns:a16="http://schemas.microsoft.com/office/drawing/2014/main" id="{46A86BA6-EC15-49BD-9356-187C9DB3F08D}"/>
              </a:ext>
            </a:extLst>
          </p:cNvPr>
          <p:cNvSpPr>
            <a:spLocks noGrp="1"/>
          </p:cNvSpPr>
          <p:nvPr>
            <p:ph idx="1"/>
          </p:nvPr>
        </p:nvSpPr>
        <p:spPr>
          <a:xfrm>
            <a:off x="251520" y="2400300"/>
            <a:ext cx="4870884" cy="3394472"/>
          </a:xfrm>
        </p:spPr>
        <p:txBody>
          <a:bodyPr>
            <a:normAutofit lnSpcReduction="10000"/>
          </a:bodyPr>
          <a:lstStyle/>
          <a:p>
            <a:pPr algn="just">
              <a:spcAft>
                <a:spcPts val="450"/>
              </a:spcAft>
            </a:pPr>
            <a:r>
              <a:rPr lang="en-US" sz="1500" dirty="0"/>
              <a:t>One of the earliest demonstrations of the role of the gut microbiota in response and toxicity to cancer therapy</a:t>
            </a:r>
          </a:p>
          <a:p>
            <a:pPr algn="just">
              <a:spcAft>
                <a:spcPts val="450"/>
              </a:spcAft>
            </a:pPr>
            <a:r>
              <a:rPr lang="en-US" sz="1500" dirty="0"/>
              <a:t>Fecal samples -&gt; loss of bacterial diversity and stability, and dominance of </a:t>
            </a:r>
            <a:r>
              <a:rPr lang="en-US" sz="1500" i="1" dirty="0"/>
              <a:t>Enterococcus</a:t>
            </a:r>
            <a:r>
              <a:rPr lang="en-US" sz="1500" dirty="0"/>
              <a:t>, </a:t>
            </a:r>
            <a:r>
              <a:rPr lang="en-US" sz="1500" i="1" dirty="0"/>
              <a:t>Streptococcus</a:t>
            </a:r>
            <a:r>
              <a:rPr lang="en-US" sz="1500" dirty="0"/>
              <a:t>, and various </a:t>
            </a:r>
            <a:r>
              <a:rPr lang="da-DK" sz="1500" dirty="0"/>
              <a:t>Proteobacteria (Holler et al., 2014; Taur et al., 2012). </a:t>
            </a:r>
          </a:p>
          <a:p>
            <a:pPr algn="just">
              <a:spcAft>
                <a:spcPts val="450"/>
              </a:spcAft>
            </a:pPr>
            <a:r>
              <a:rPr lang="en-US" sz="1500" dirty="0"/>
              <a:t>Health-promoting bacteria such as </a:t>
            </a:r>
            <a:r>
              <a:rPr lang="en-US" sz="1500" i="1" dirty="0" err="1"/>
              <a:t>Faecalibacterium</a:t>
            </a:r>
            <a:r>
              <a:rPr lang="en-US" sz="1500" dirty="0"/>
              <a:t> and </a:t>
            </a:r>
            <a:r>
              <a:rPr lang="en-US" sz="1500" i="1" dirty="0" err="1"/>
              <a:t>Ruminococcus</a:t>
            </a:r>
            <a:r>
              <a:rPr lang="en-US" sz="1500" dirty="0"/>
              <a:t> were reduced (</a:t>
            </a:r>
            <a:r>
              <a:rPr lang="en-US" sz="1500" dirty="0" err="1"/>
              <a:t>Biagi</a:t>
            </a:r>
            <a:r>
              <a:rPr lang="en-US" sz="1500" dirty="0"/>
              <a:t> et al., 2015). </a:t>
            </a:r>
          </a:p>
          <a:p>
            <a:pPr algn="just">
              <a:spcAft>
                <a:spcPts val="450"/>
              </a:spcAft>
            </a:pPr>
            <a:r>
              <a:rPr lang="en-US" sz="1500" dirty="0"/>
              <a:t>Association with differences in long-term survival: lower diversity of gut with shortened overall survival and higher mortality rates, compared with those with a high diversity of </a:t>
            </a:r>
            <a:r>
              <a:rPr lang="fr-FR" sz="1500" dirty="0" err="1"/>
              <a:t>gut</a:t>
            </a:r>
            <a:r>
              <a:rPr lang="fr-FR" sz="1500" dirty="0"/>
              <a:t> </a:t>
            </a:r>
            <a:r>
              <a:rPr lang="fr-FR" sz="1500" dirty="0" err="1"/>
              <a:t>microbiota</a:t>
            </a:r>
            <a:r>
              <a:rPr lang="fr-FR" sz="1500" dirty="0"/>
              <a:t> (</a:t>
            </a:r>
            <a:r>
              <a:rPr lang="fr-FR" sz="1500" dirty="0" err="1"/>
              <a:t>Taur</a:t>
            </a:r>
            <a:r>
              <a:rPr lang="fr-FR" sz="1500" dirty="0"/>
              <a:t> et al., 2014).</a:t>
            </a:r>
            <a:endParaRPr lang="pt-BR" sz="1500" dirty="0"/>
          </a:p>
          <a:p>
            <a:pPr algn="just">
              <a:spcAft>
                <a:spcPts val="450"/>
              </a:spcAft>
            </a:pPr>
            <a:endParaRPr lang="pt-BR" sz="1500" dirty="0"/>
          </a:p>
        </p:txBody>
      </p:sp>
      <p:pic>
        <p:nvPicPr>
          <p:cNvPr id="4" name="Picture 2">
            <a:extLst>
              <a:ext uri="{FF2B5EF4-FFF2-40B4-BE49-F238E27FC236}">
                <a16:creationId xmlns:a16="http://schemas.microsoft.com/office/drawing/2014/main" id="{F87DF16A-930C-445A-81E3-C57C26C744A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l="71900" t="32500" r="5113" b="11666"/>
          <a:stretch>
            <a:fillRect/>
          </a:stretch>
        </p:blipFill>
        <p:spPr bwMode="auto">
          <a:xfrm>
            <a:off x="5328084" y="2391845"/>
            <a:ext cx="3641931" cy="2837304"/>
          </a:xfrm>
          <a:prstGeom prst="rect">
            <a:avLst/>
          </a:prstGeom>
          <a:noFill/>
          <a:ln w="9525">
            <a:noFill/>
            <a:miter lim="800000"/>
            <a:headEnd/>
            <a:tailEnd/>
          </a:ln>
          <a:effectLst/>
        </p:spPr>
      </p:pic>
      <p:sp>
        <p:nvSpPr>
          <p:cNvPr id="6" name="Rectangle 5">
            <a:extLst>
              <a:ext uri="{FF2B5EF4-FFF2-40B4-BE49-F238E27FC236}">
                <a16:creationId xmlns:a16="http://schemas.microsoft.com/office/drawing/2014/main" id="{25984ED5-F231-4596-9A64-30635194BED9}"/>
              </a:ext>
            </a:extLst>
          </p:cNvPr>
          <p:cNvSpPr/>
          <p:nvPr/>
        </p:nvSpPr>
        <p:spPr>
          <a:xfrm>
            <a:off x="5273792" y="5301569"/>
            <a:ext cx="3750515" cy="507831"/>
          </a:xfrm>
          <a:prstGeom prst="rect">
            <a:avLst/>
          </a:prstGeom>
        </p:spPr>
        <p:txBody>
          <a:bodyPr wrap="square">
            <a:spAutoFit/>
          </a:bodyPr>
          <a:lstStyle/>
          <a:p>
            <a:pPr algn="just"/>
            <a:r>
              <a:rPr lang="pt-BR" sz="900" dirty="0">
                <a:solidFill>
                  <a:srgbClr val="222222"/>
                </a:solidFill>
                <a:latin typeface="Arial" panose="020B0604020202020204" pitchFamily="34" charset="0"/>
              </a:rPr>
              <a:t>SHONO, </a:t>
            </a:r>
            <a:r>
              <a:rPr lang="pt-BR" sz="900" dirty="0" err="1">
                <a:solidFill>
                  <a:srgbClr val="222222"/>
                </a:solidFill>
                <a:latin typeface="Arial" panose="020B0604020202020204" pitchFamily="34" charset="0"/>
              </a:rPr>
              <a:t>Yusuke</a:t>
            </a:r>
            <a:r>
              <a:rPr lang="pt-BR" sz="900" dirty="0">
                <a:solidFill>
                  <a:srgbClr val="222222"/>
                </a:solidFill>
                <a:latin typeface="Arial" panose="020B0604020202020204" pitchFamily="34" charset="0"/>
              </a:rPr>
              <a:t>; VAN DEN BRINK, Marcel RM. </a:t>
            </a:r>
            <a:r>
              <a:rPr lang="pt-BR" sz="900" dirty="0" err="1">
                <a:solidFill>
                  <a:srgbClr val="222222"/>
                </a:solidFill>
                <a:latin typeface="Arial" panose="020B0604020202020204" pitchFamily="34" charset="0"/>
              </a:rPr>
              <a:t>Gut</a:t>
            </a:r>
            <a:r>
              <a:rPr lang="pt-BR" sz="900" dirty="0">
                <a:solidFill>
                  <a:srgbClr val="222222"/>
                </a:solidFill>
                <a:latin typeface="Arial" panose="020B0604020202020204" pitchFamily="34" charset="0"/>
              </a:rPr>
              <a:t> microbiota </a:t>
            </a:r>
            <a:r>
              <a:rPr lang="pt-BR" sz="900" dirty="0" err="1">
                <a:solidFill>
                  <a:srgbClr val="222222"/>
                </a:solidFill>
                <a:latin typeface="Arial" panose="020B0604020202020204" pitchFamily="34" charset="0"/>
              </a:rPr>
              <a:t>injury</a:t>
            </a:r>
            <a:r>
              <a:rPr lang="pt-BR" sz="900" dirty="0">
                <a:solidFill>
                  <a:srgbClr val="222222"/>
                </a:solidFill>
                <a:latin typeface="Arial" panose="020B0604020202020204" pitchFamily="34" charset="0"/>
              </a:rPr>
              <a:t> in </a:t>
            </a:r>
            <a:r>
              <a:rPr lang="pt-BR" sz="900" dirty="0" err="1">
                <a:solidFill>
                  <a:srgbClr val="222222"/>
                </a:solidFill>
                <a:latin typeface="Arial" panose="020B0604020202020204" pitchFamily="34" charset="0"/>
              </a:rPr>
              <a:t>allogeneic</a:t>
            </a:r>
            <a:r>
              <a:rPr lang="pt-BR" sz="900" dirty="0">
                <a:solidFill>
                  <a:srgbClr val="222222"/>
                </a:solidFill>
                <a:latin typeface="Arial" panose="020B0604020202020204" pitchFamily="34" charset="0"/>
              </a:rPr>
              <a:t> </a:t>
            </a:r>
            <a:r>
              <a:rPr lang="pt-BR" sz="900" dirty="0" err="1">
                <a:solidFill>
                  <a:srgbClr val="222222"/>
                </a:solidFill>
                <a:latin typeface="Arial" panose="020B0604020202020204" pitchFamily="34" charset="0"/>
              </a:rPr>
              <a:t>haematopoietic</a:t>
            </a:r>
            <a:r>
              <a:rPr lang="pt-BR" sz="900" dirty="0">
                <a:solidFill>
                  <a:srgbClr val="222222"/>
                </a:solidFill>
                <a:latin typeface="Arial" panose="020B0604020202020204" pitchFamily="34" charset="0"/>
              </a:rPr>
              <a:t> </a:t>
            </a:r>
            <a:r>
              <a:rPr lang="pt-BR" sz="900" dirty="0" err="1">
                <a:solidFill>
                  <a:srgbClr val="222222"/>
                </a:solidFill>
                <a:latin typeface="Arial" panose="020B0604020202020204" pitchFamily="34" charset="0"/>
              </a:rPr>
              <a:t>stem</a:t>
            </a:r>
            <a:r>
              <a:rPr lang="pt-BR" sz="900" dirty="0">
                <a:solidFill>
                  <a:srgbClr val="222222"/>
                </a:solidFill>
                <a:latin typeface="Arial" panose="020B0604020202020204" pitchFamily="34" charset="0"/>
              </a:rPr>
              <a:t> </a:t>
            </a:r>
            <a:r>
              <a:rPr lang="pt-BR" sz="900" dirty="0" err="1">
                <a:solidFill>
                  <a:srgbClr val="222222"/>
                </a:solidFill>
                <a:latin typeface="Arial" panose="020B0604020202020204" pitchFamily="34" charset="0"/>
              </a:rPr>
              <a:t>cell</a:t>
            </a:r>
            <a:r>
              <a:rPr lang="pt-BR" sz="900" dirty="0">
                <a:solidFill>
                  <a:srgbClr val="222222"/>
                </a:solidFill>
                <a:latin typeface="Arial" panose="020B0604020202020204" pitchFamily="34" charset="0"/>
              </a:rPr>
              <a:t> </a:t>
            </a:r>
            <a:r>
              <a:rPr lang="pt-BR" sz="900" dirty="0" err="1">
                <a:solidFill>
                  <a:srgbClr val="222222"/>
                </a:solidFill>
                <a:latin typeface="Arial" panose="020B0604020202020204" pitchFamily="34" charset="0"/>
              </a:rPr>
              <a:t>transplantation</a:t>
            </a:r>
            <a:r>
              <a:rPr lang="pt-BR" sz="900" dirty="0">
                <a:solidFill>
                  <a:srgbClr val="222222"/>
                </a:solidFill>
                <a:latin typeface="Arial" panose="020B0604020202020204" pitchFamily="34" charset="0"/>
              </a:rPr>
              <a:t>. </a:t>
            </a:r>
            <a:r>
              <a:rPr lang="pt-BR" sz="900" b="1" dirty="0" err="1">
                <a:solidFill>
                  <a:srgbClr val="222222"/>
                </a:solidFill>
                <a:latin typeface="Arial" panose="020B0604020202020204" pitchFamily="34" charset="0"/>
              </a:rPr>
              <a:t>Nature</a:t>
            </a:r>
            <a:r>
              <a:rPr lang="pt-BR" sz="900" b="1" dirty="0">
                <a:solidFill>
                  <a:srgbClr val="222222"/>
                </a:solidFill>
                <a:latin typeface="Arial" panose="020B0604020202020204" pitchFamily="34" charset="0"/>
              </a:rPr>
              <a:t> Reviews </a:t>
            </a:r>
            <a:r>
              <a:rPr lang="pt-BR" sz="900" b="1" dirty="0" err="1">
                <a:solidFill>
                  <a:srgbClr val="222222"/>
                </a:solidFill>
                <a:latin typeface="Arial" panose="020B0604020202020204" pitchFamily="34" charset="0"/>
              </a:rPr>
              <a:t>Cancer</a:t>
            </a:r>
            <a:r>
              <a:rPr lang="pt-BR" sz="900" dirty="0">
                <a:solidFill>
                  <a:srgbClr val="222222"/>
                </a:solidFill>
                <a:latin typeface="Arial" panose="020B0604020202020204" pitchFamily="34" charset="0"/>
              </a:rPr>
              <a:t>, 2018.</a:t>
            </a:r>
            <a:endParaRPr lang="pt-BR" sz="900" dirty="0"/>
          </a:p>
        </p:txBody>
      </p:sp>
    </p:spTree>
    <p:extLst>
      <p:ext uri="{BB962C8B-B14F-4D97-AF65-F5344CB8AC3E}">
        <p14:creationId xmlns:p14="http://schemas.microsoft.com/office/powerpoint/2010/main" val="2588176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803E-5251-44E7-81C9-F0FAA9761C55}"/>
              </a:ext>
            </a:extLst>
          </p:cNvPr>
          <p:cNvSpPr>
            <a:spLocks noGrp="1"/>
          </p:cNvSpPr>
          <p:nvPr>
            <p:ph type="title"/>
          </p:nvPr>
        </p:nvSpPr>
        <p:spPr>
          <a:xfrm>
            <a:off x="1259197" y="1814449"/>
            <a:ext cx="6521515" cy="1169871"/>
          </a:xfrm>
          <a:solidFill>
            <a:schemeClr val="accent6">
              <a:lumMod val="20000"/>
              <a:lumOff val="80000"/>
            </a:schemeClr>
          </a:solidFill>
          <a:ln w="19050">
            <a:solidFill>
              <a:schemeClr val="accent6">
                <a:lumMod val="50000"/>
              </a:schemeClr>
            </a:solidFill>
          </a:ln>
        </p:spPr>
        <p:txBody>
          <a:bodyPr>
            <a:normAutofit fontScale="90000"/>
          </a:bodyPr>
          <a:lstStyle/>
          <a:p>
            <a:r>
              <a:rPr lang="en-US" dirty="0">
                <a:solidFill>
                  <a:schemeClr val="accent6">
                    <a:lumMod val="50000"/>
                  </a:schemeClr>
                </a:solidFill>
              </a:rPr>
              <a:t>Strategies focused on the microbiota</a:t>
            </a:r>
            <a:endParaRPr lang="pt-BR" dirty="0">
              <a:solidFill>
                <a:schemeClr val="accent6">
                  <a:lumMod val="50000"/>
                </a:schemeClr>
              </a:solidFill>
            </a:endParaRPr>
          </a:p>
        </p:txBody>
      </p:sp>
      <p:cxnSp>
        <p:nvCxnSpPr>
          <p:cNvPr id="16" name="Straight Connector 15">
            <a:extLst>
              <a:ext uri="{FF2B5EF4-FFF2-40B4-BE49-F238E27FC236}">
                <a16:creationId xmlns:a16="http://schemas.microsoft.com/office/drawing/2014/main" id="{DA93E98A-58E4-434A-9EB4-0BC6C359DC33}"/>
              </a:ext>
            </a:extLst>
          </p:cNvPr>
          <p:cNvCxnSpPr>
            <a:cxnSpLocks/>
            <a:stCxn id="2" idx="2"/>
          </p:cNvCxnSpPr>
          <p:nvPr/>
        </p:nvCxnSpPr>
        <p:spPr>
          <a:xfrm>
            <a:off x="4519955" y="2984320"/>
            <a:ext cx="14844" cy="59620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89959FD-7BFC-46AB-9F46-B4B97B534429}"/>
              </a:ext>
            </a:extLst>
          </p:cNvPr>
          <p:cNvCxnSpPr>
            <a:cxnSpLocks/>
          </p:cNvCxnSpPr>
          <p:nvPr/>
        </p:nvCxnSpPr>
        <p:spPr>
          <a:xfrm>
            <a:off x="629562" y="3580526"/>
            <a:ext cx="7776864"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3388445-05AF-41A3-8976-1C5F258F25BB}"/>
              </a:ext>
            </a:extLst>
          </p:cNvPr>
          <p:cNvCxnSpPr/>
          <p:nvPr/>
        </p:nvCxnSpPr>
        <p:spPr>
          <a:xfrm>
            <a:off x="638586" y="3571502"/>
            <a:ext cx="0" cy="70207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ECD22C-DBFD-462E-B769-E12FB387377B}"/>
              </a:ext>
            </a:extLst>
          </p:cNvPr>
          <p:cNvCxnSpPr/>
          <p:nvPr/>
        </p:nvCxnSpPr>
        <p:spPr>
          <a:xfrm>
            <a:off x="8401322" y="3571502"/>
            <a:ext cx="0" cy="70207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915E63-1A34-46D9-84DB-AD2A8DFEDAD6}"/>
              </a:ext>
            </a:extLst>
          </p:cNvPr>
          <p:cNvCxnSpPr/>
          <p:nvPr/>
        </p:nvCxnSpPr>
        <p:spPr>
          <a:xfrm>
            <a:off x="3329862" y="3580526"/>
            <a:ext cx="0" cy="70207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CCC79C-B7A8-4B7D-AE54-E93F30FF3973}"/>
              </a:ext>
            </a:extLst>
          </p:cNvPr>
          <p:cNvCxnSpPr/>
          <p:nvPr/>
        </p:nvCxnSpPr>
        <p:spPr>
          <a:xfrm>
            <a:off x="5976156" y="3580526"/>
            <a:ext cx="0" cy="702078"/>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78D62B1-9805-484E-B5CA-2CF9A813B6F7}"/>
              </a:ext>
            </a:extLst>
          </p:cNvPr>
          <p:cNvSpPr txBox="1"/>
          <p:nvPr/>
        </p:nvSpPr>
        <p:spPr>
          <a:xfrm>
            <a:off x="143509" y="4323283"/>
            <a:ext cx="1728182" cy="1546577"/>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350" b="1" dirty="0" err="1">
                <a:solidFill>
                  <a:schemeClr val="accent6">
                    <a:lumMod val="50000"/>
                  </a:schemeClr>
                </a:solidFill>
              </a:rPr>
              <a:t>Antibiotics</a:t>
            </a:r>
            <a:endParaRPr lang="pt-BR" sz="1350" dirty="0">
              <a:solidFill>
                <a:schemeClr val="accent6">
                  <a:lumMod val="50000"/>
                </a:schemeClr>
              </a:solidFill>
            </a:endParaRPr>
          </a:p>
          <a:p>
            <a:pPr algn="ctr"/>
            <a:endParaRPr lang="pt-BR" sz="1350" dirty="0">
              <a:solidFill>
                <a:schemeClr val="accent6">
                  <a:lumMod val="50000"/>
                </a:schemeClr>
              </a:solidFill>
            </a:endParaRPr>
          </a:p>
          <a:p>
            <a:pPr algn="just"/>
            <a:r>
              <a:rPr lang="en-US" sz="1350" dirty="0">
                <a:solidFill>
                  <a:schemeClr val="accent6">
                    <a:lumMod val="50000"/>
                  </a:schemeClr>
                </a:solidFill>
              </a:rPr>
              <a:t>Restricted spectrum spares anaerobic anti-inflammatory bacteria; shorter duration</a:t>
            </a:r>
            <a:endParaRPr lang="pt-BR" sz="1350" dirty="0">
              <a:solidFill>
                <a:schemeClr val="accent6">
                  <a:lumMod val="50000"/>
                </a:schemeClr>
              </a:solidFill>
            </a:endParaRPr>
          </a:p>
        </p:txBody>
      </p:sp>
      <p:sp>
        <p:nvSpPr>
          <p:cNvPr id="28" name="TextBox 27">
            <a:extLst>
              <a:ext uri="{FF2B5EF4-FFF2-40B4-BE49-F238E27FC236}">
                <a16:creationId xmlns:a16="http://schemas.microsoft.com/office/drawing/2014/main" id="{E7D26C88-E8A4-4493-B449-41D7A58FF86D}"/>
              </a:ext>
            </a:extLst>
          </p:cNvPr>
          <p:cNvSpPr txBox="1"/>
          <p:nvPr/>
        </p:nvSpPr>
        <p:spPr>
          <a:xfrm>
            <a:off x="2627784" y="4323283"/>
            <a:ext cx="1728184" cy="1338828"/>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350" b="1" dirty="0" err="1">
                <a:solidFill>
                  <a:schemeClr val="accent6">
                    <a:lumMod val="50000"/>
                  </a:schemeClr>
                </a:solidFill>
              </a:rPr>
              <a:t>Prebiotics</a:t>
            </a:r>
            <a:endParaRPr lang="pt-BR" sz="1350" dirty="0">
              <a:solidFill>
                <a:schemeClr val="accent6">
                  <a:lumMod val="50000"/>
                </a:schemeClr>
              </a:solidFill>
            </a:endParaRPr>
          </a:p>
          <a:p>
            <a:pPr algn="just"/>
            <a:endParaRPr lang="pt-BR" sz="1350" dirty="0">
              <a:solidFill>
                <a:schemeClr val="accent6">
                  <a:lumMod val="50000"/>
                </a:schemeClr>
              </a:solidFill>
            </a:endParaRPr>
          </a:p>
          <a:p>
            <a:pPr algn="just"/>
            <a:r>
              <a:rPr lang="en-US" sz="1350" dirty="0">
                <a:solidFill>
                  <a:schemeClr val="accent6">
                    <a:lumMod val="50000"/>
                  </a:schemeClr>
                </a:solidFill>
              </a:rPr>
              <a:t>compounds indigestible for us - increases bacterial metabolites</a:t>
            </a:r>
            <a:endParaRPr lang="pt-BR" sz="1350" dirty="0">
              <a:solidFill>
                <a:schemeClr val="accent6">
                  <a:lumMod val="50000"/>
                </a:schemeClr>
              </a:solidFill>
            </a:endParaRPr>
          </a:p>
        </p:txBody>
      </p:sp>
      <p:sp>
        <p:nvSpPr>
          <p:cNvPr id="29" name="TextBox 28">
            <a:extLst>
              <a:ext uri="{FF2B5EF4-FFF2-40B4-BE49-F238E27FC236}">
                <a16:creationId xmlns:a16="http://schemas.microsoft.com/office/drawing/2014/main" id="{2FE25437-2A6A-4076-A08B-E5401EB2E7CE}"/>
              </a:ext>
            </a:extLst>
          </p:cNvPr>
          <p:cNvSpPr txBox="1"/>
          <p:nvPr/>
        </p:nvSpPr>
        <p:spPr>
          <a:xfrm>
            <a:off x="5112061" y="4342120"/>
            <a:ext cx="1728179" cy="1546577"/>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350" b="1" dirty="0" err="1">
                <a:solidFill>
                  <a:schemeClr val="accent6">
                    <a:lumMod val="50000"/>
                  </a:schemeClr>
                </a:solidFill>
              </a:rPr>
              <a:t>Probiotics</a:t>
            </a:r>
            <a:endParaRPr lang="pt-BR" sz="1350" dirty="0">
              <a:solidFill>
                <a:schemeClr val="accent6">
                  <a:lumMod val="50000"/>
                </a:schemeClr>
              </a:solidFill>
            </a:endParaRPr>
          </a:p>
          <a:p>
            <a:pPr algn="just"/>
            <a:endParaRPr lang="pt-BR" sz="1350" dirty="0">
              <a:solidFill>
                <a:schemeClr val="accent6">
                  <a:lumMod val="50000"/>
                </a:schemeClr>
              </a:solidFill>
            </a:endParaRPr>
          </a:p>
          <a:p>
            <a:pPr algn="just"/>
            <a:r>
              <a:rPr lang="en-US" sz="1350" dirty="0">
                <a:solidFill>
                  <a:schemeClr val="accent6">
                    <a:lumMod val="50000"/>
                  </a:schemeClr>
                </a:solidFill>
              </a:rPr>
              <a:t>FMT - Fecal </a:t>
            </a:r>
            <a:r>
              <a:rPr lang="en-US" sz="1350" dirty="0" err="1">
                <a:solidFill>
                  <a:schemeClr val="accent6">
                    <a:lumMod val="50000"/>
                  </a:schemeClr>
                </a:solidFill>
              </a:rPr>
              <a:t>mictobiota</a:t>
            </a:r>
            <a:r>
              <a:rPr lang="en-US" sz="1350" dirty="0">
                <a:solidFill>
                  <a:schemeClr val="accent6">
                    <a:lumMod val="50000"/>
                  </a:schemeClr>
                </a:solidFill>
              </a:rPr>
              <a:t> transplantation - of the donor, relative or voluntary donor.</a:t>
            </a:r>
            <a:endParaRPr lang="pt-BR" sz="1350" dirty="0">
              <a:solidFill>
                <a:schemeClr val="accent6">
                  <a:lumMod val="50000"/>
                </a:schemeClr>
              </a:solidFill>
            </a:endParaRPr>
          </a:p>
        </p:txBody>
      </p:sp>
      <p:sp>
        <p:nvSpPr>
          <p:cNvPr id="30" name="TextBox 29">
            <a:extLst>
              <a:ext uri="{FF2B5EF4-FFF2-40B4-BE49-F238E27FC236}">
                <a16:creationId xmlns:a16="http://schemas.microsoft.com/office/drawing/2014/main" id="{D146E23F-5C63-4260-B5B6-51AC44F98A3E}"/>
              </a:ext>
            </a:extLst>
          </p:cNvPr>
          <p:cNvSpPr txBox="1"/>
          <p:nvPr/>
        </p:nvSpPr>
        <p:spPr>
          <a:xfrm>
            <a:off x="7272313" y="4342120"/>
            <a:ext cx="1728179" cy="1546577"/>
          </a:xfrm>
          <a:prstGeom prst="rect">
            <a:avLst/>
          </a:prstGeom>
          <a:solidFill>
            <a:schemeClr val="accent6">
              <a:lumMod val="20000"/>
              <a:lumOff val="80000"/>
            </a:schemeClr>
          </a:solidFill>
          <a:ln>
            <a:solidFill>
              <a:schemeClr val="accent6">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pt-BR" sz="1350" b="1" dirty="0">
                <a:solidFill>
                  <a:schemeClr val="accent6">
                    <a:lumMod val="50000"/>
                  </a:schemeClr>
                </a:solidFill>
              </a:rPr>
              <a:t>Post-</a:t>
            </a:r>
            <a:r>
              <a:rPr lang="pt-BR" sz="1350" b="1" dirty="0" err="1">
                <a:solidFill>
                  <a:schemeClr val="accent6">
                    <a:lumMod val="50000"/>
                  </a:schemeClr>
                </a:solidFill>
              </a:rPr>
              <a:t>biotics</a:t>
            </a:r>
            <a:endParaRPr lang="pt-BR" sz="1350" b="1" dirty="0">
              <a:solidFill>
                <a:schemeClr val="accent6">
                  <a:lumMod val="50000"/>
                </a:schemeClr>
              </a:solidFill>
            </a:endParaRPr>
          </a:p>
          <a:p>
            <a:pPr algn="ctr"/>
            <a:endParaRPr lang="pt-BR" sz="1350" dirty="0">
              <a:solidFill>
                <a:schemeClr val="accent6">
                  <a:lumMod val="50000"/>
                </a:schemeClr>
              </a:solidFill>
            </a:endParaRPr>
          </a:p>
          <a:p>
            <a:pPr algn="just"/>
            <a:r>
              <a:rPr lang="en-US" sz="1350" dirty="0">
                <a:solidFill>
                  <a:schemeClr val="accent6">
                    <a:lumMod val="50000"/>
                  </a:schemeClr>
                </a:solidFill>
              </a:rPr>
              <a:t>Provide the advantageous metabolites produced by the intestinal microbiota</a:t>
            </a:r>
            <a:endParaRPr lang="pt-BR" sz="1350" dirty="0">
              <a:solidFill>
                <a:schemeClr val="accent6">
                  <a:lumMod val="50000"/>
                </a:schemeClr>
              </a:solidFill>
            </a:endParaRPr>
          </a:p>
        </p:txBody>
      </p:sp>
      <p:pic>
        <p:nvPicPr>
          <p:cNvPr id="31" name="Picture 3">
            <a:extLst>
              <a:ext uri="{FF2B5EF4-FFF2-40B4-BE49-F238E27FC236}">
                <a16:creationId xmlns:a16="http://schemas.microsoft.com/office/drawing/2014/main" id="{13A0A9B5-6B90-4B16-9F99-E93DBE1DD483}"/>
              </a:ext>
            </a:extLst>
          </p:cNvPr>
          <p:cNvPicPr>
            <a:picLocks noChangeAspect="1" noChangeArrowheads="1"/>
          </p:cNvPicPr>
          <p:nvPr/>
        </p:nvPicPr>
        <p:blipFill rotWithShape="1">
          <a:blip r:embed="rId2" cstate="print"/>
          <a:srcRect l="65820" t="43112" r="14452" b="39167"/>
          <a:stretch/>
        </p:blipFill>
        <p:spPr bwMode="auto">
          <a:xfrm>
            <a:off x="6078706" y="396182"/>
            <a:ext cx="2853302" cy="822061"/>
          </a:xfrm>
          <a:prstGeom prst="rect">
            <a:avLst/>
          </a:prstGeom>
        </p:spPr>
      </p:pic>
    </p:spTree>
    <p:extLst>
      <p:ext uri="{BB962C8B-B14F-4D97-AF65-F5344CB8AC3E}">
        <p14:creationId xmlns:p14="http://schemas.microsoft.com/office/powerpoint/2010/main" val="3362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22"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par>
                                <p:cTn id="19" presetID="22"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Epigenome Song">
            <a:hlinkClick r:id="" action="ppaction://media"/>
            <a:extLst>
              <a:ext uri="{FF2B5EF4-FFF2-40B4-BE49-F238E27FC236}">
                <a16:creationId xmlns:a16="http://schemas.microsoft.com/office/drawing/2014/main" id="{45C45ACC-5E57-6D4D-9E1E-EEB3C9590A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7544" y="1106742"/>
            <a:ext cx="8136038" cy="4590510"/>
          </a:xfrm>
        </p:spPr>
      </p:pic>
    </p:spTree>
    <p:extLst>
      <p:ext uri="{BB962C8B-B14F-4D97-AF65-F5344CB8AC3E}">
        <p14:creationId xmlns:p14="http://schemas.microsoft.com/office/powerpoint/2010/main" val="28427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29.14.png"/>
          <p:cNvPicPr>
            <a:picLocks noChangeAspect="1"/>
          </p:cNvPicPr>
          <p:nvPr/>
        </p:nvPicPr>
        <p:blipFill>
          <a:blip r:embed="rId2"/>
          <a:stretch>
            <a:fillRect/>
          </a:stretch>
        </p:blipFill>
        <p:spPr>
          <a:xfrm>
            <a:off x="492159" y="1162050"/>
            <a:ext cx="8159681" cy="4994714"/>
          </a:xfrm>
          <a:prstGeom prst="rect">
            <a:avLst/>
          </a:prstGeom>
        </p:spPr>
      </p:pic>
      <p:sp>
        <p:nvSpPr>
          <p:cNvPr id="3" name="Rettangolo 2"/>
          <p:cNvSpPr/>
          <p:nvPr/>
        </p:nvSpPr>
        <p:spPr>
          <a:xfrm>
            <a:off x="1729590" y="370464"/>
            <a:ext cx="5684819" cy="461665"/>
          </a:xfrm>
          <a:prstGeom prst="rect">
            <a:avLst/>
          </a:prstGeom>
        </p:spPr>
        <p:txBody>
          <a:bodyPr wrap="none">
            <a:spAutoFit/>
          </a:bodyPr>
          <a:lstStyle/>
          <a:p>
            <a:r>
              <a:rPr lang="it-IT" sz="2400" dirty="0" err="1"/>
              <a:t>Techniques</a:t>
            </a:r>
            <a:r>
              <a:rPr lang="it-IT" sz="2400" dirty="0"/>
              <a:t> </a:t>
            </a:r>
            <a:r>
              <a:rPr lang="it-IT" sz="2400" dirty="0" err="1"/>
              <a:t>for</a:t>
            </a:r>
            <a:r>
              <a:rPr lang="it-IT" sz="2400" dirty="0"/>
              <a:t> </a:t>
            </a:r>
            <a:r>
              <a:rPr lang="it-IT" sz="2400" dirty="0" err="1"/>
              <a:t>Identifying</a:t>
            </a:r>
            <a:r>
              <a:rPr lang="it-IT" sz="2400" dirty="0"/>
              <a:t> </a:t>
            </a:r>
            <a:r>
              <a:rPr lang="it-IT" sz="2400" dirty="0" err="1"/>
              <a:t>Infectious</a:t>
            </a:r>
            <a:r>
              <a:rPr lang="it-IT" sz="2400" dirty="0"/>
              <a:t> </a:t>
            </a:r>
            <a:r>
              <a:rPr lang="it-IT" sz="2400" dirty="0" err="1"/>
              <a:t>Agents</a:t>
            </a:r>
            <a:endParaRPr lang="it-IT"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54.33.png"/>
          <p:cNvPicPr>
            <a:picLocks noChangeAspect="1"/>
          </p:cNvPicPr>
          <p:nvPr/>
        </p:nvPicPr>
        <p:blipFill>
          <a:blip r:embed="rId2"/>
          <a:stretch>
            <a:fillRect/>
          </a:stretch>
        </p:blipFill>
        <p:spPr>
          <a:xfrm>
            <a:off x="1009650" y="673100"/>
            <a:ext cx="7124700" cy="6184900"/>
          </a:xfrm>
          <a:prstGeom prst="rect">
            <a:avLst/>
          </a:prstGeom>
        </p:spPr>
      </p:pic>
      <p:sp>
        <p:nvSpPr>
          <p:cNvPr id="3" name="CasellaDiTesto 2"/>
          <p:cNvSpPr txBox="1"/>
          <p:nvPr/>
        </p:nvSpPr>
        <p:spPr>
          <a:xfrm>
            <a:off x="2275526" y="119102"/>
            <a:ext cx="3839513" cy="400110"/>
          </a:xfrm>
          <a:prstGeom prst="rect">
            <a:avLst/>
          </a:prstGeom>
          <a:noFill/>
        </p:spPr>
        <p:txBody>
          <a:bodyPr wrap="none" rtlCol="0">
            <a:spAutoFit/>
          </a:bodyPr>
          <a:lstStyle/>
          <a:p>
            <a:r>
              <a:rPr lang="it-IT" sz="2000" b="1" dirty="0" err="1"/>
              <a:t>Re-emerging</a:t>
            </a:r>
            <a:r>
              <a:rPr lang="it-IT" sz="2000" b="1" dirty="0"/>
              <a:t> or </a:t>
            </a:r>
            <a:r>
              <a:rPr lang="it-IT" sz="2000" b="1" dirty="0" err="1"/>
              <a:t>emerging</a:t>
            </a:r>
            <a:r>
              <a:rPr lang="it-IT" sz="2000" b="1" dirty="0"/>
              <a:t> </a:t>
            </a:r>
            <a:r>
              <a:rPr lang="it-IT" sz="2000" b="1" dirty="0" err="1"/>
              <a:t>diseases</a:t>
            </a:r>
            <a:endParaRPr lang="it-IT" sz="2000"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54.47.png"/>
          <p:cNvPicPr>
            <a:picLocks noChangeAspect="1"/>
          </p:cNvPicPr>
          <p:nvPr/>
        </p:nvPicPr>
        <p:blipFill>
          <a:blip r:embed="rId2"/>
          <a:stretch>
            <a:fillRect/>
          </a:stretch>
        </p:blipFill>
        <p:spPr>
          <a:xfrm>
            <a:off x="609474" y="1032421"/>
            <a:ext cx="7925051" cy="479315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55.03.png"/>
          <p:cNvPicPr>
            <a:picLocks noChangeAspect="1"/>
          </p:cNvPicPr>
          <p:nvPr/>
        </p:nvPicPr>
        <p:blipFill>
          <a:blip r:embed="rId2"/>
          <a:stretch>
            <a:fillRect/>
          </a:stretch>
        </p:blipFill>
        <p:spPr>
          <a:xfrm>
            <a:off x="410437" y="1190624"/>
            <a:ext cx="8323126" cy="371361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58.02.png"/>
          <p:cNvPicPr>
            <a:picLocks noChangeAspect="1"/>
          </p:cNvPicPr>
          <p:nvPr/>
        </p:nvPicPr>
        <p:blipFill>
          <a:blip r:embed="rId2"/>
          <a:stretch>
            <a:fillRect/>
          </a:stretch>
        </p:blipFill>
        <p:spPr>
          <a:xfrm>
            <a:off x="729564" y="139699"/>
            <a:ext cx="7150100" cy="671830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0.59.23.png"/>
          <p:cNvPicPr>
            <a:picLocks noChangeAspect="1"/>
          </p:cNvPicPr>
          <p:nvPr/>
        </p:nvPicPr>
        <p:blipFill>
          <a:blip r:embed="rId2"/>
          <a:stretch>
            <a:fillRect/>
          </a:stretch>
        </p:blipFill>
        <p:spPr>
          <a:xfrm>
            <a:off x="3314699" y="0"/>
            <a:ext cx="5829301" cy="6858000"/>
          </a:xfrm>
          <a:prstGeom prst="rect">
            <a:avLst/>
          </a:prstGeom>
        </p:spPr>
      </p:pic>
      <p:sp>
        <p:nvSpPr>
          <p:cNvPr id="3" name="Rettangolo 2"/>
          <p:cNvSpPr/>
          <p:nvPr/>
        </p:nvSpPr>
        <p:spPr>
          <a:xfrm>
            <a:off x="222150" y="0"/>
            <a:ext cx="3092549" cy="6740308"/>
          </a:xfrm>
          <a:prstGeom prst="rect">
            <a:avLst/>
          </a:prstGeom>
        </p:spPr>
        <p:txBody>
          <a:bodyPr wrap="square">
            <a:spAutoFit/>
          </a:bodyPr>
          <a:lstStyle/>
          <a:p>
            <a:endParaRPr lang="it-IT" dirty="0"/>
          </a:p>
          <a:p>
            <a:r>
              <a:rPr lang="it-IT" b="1" dirty="0" err="1"/>
              <a:t>Agents</a:t>
            </a:r>
            <a:r>
              <a:rPr lang="it-IT" b="1" dirty="0"/>
              <a:t> </a:t>
            </a:r>
            <a:r>
              <a:rPr lang="it-IT" b="1" dirty="0" err="1"/>
              <a:t>of</a:t>
            </a:r>
            <a:r>
              <a:rPr lang="it-IT" b="1" dirty="0"/>
              <a:t> </a:t>
            </a:r>
            <a:r>
              <a:rPr lang="it-IT" b="1" dirty="0" err="1"/>
              <a:t>Bioterrorism</a:t>
            </a:r>
            <a:endParaRPr lang="it-IT" b="1" dirty="0"/>
          </a:p>
          <a:p>
            <a:r>
              <a:rPr lang="it-IT" dirty="0" err="1"/>
              <a:t>Sadly</a:t>
            </a:r>
            <a:r>
              <a:rPr lang="it-IT" dirty="0"/>
              <a:t>, the </a:t>
            </a:r>
            <a:r>
              <a:rPr lang="it-IT" dirty="0" err="1"/>
              <a:t>anthrax</a:t>
            </a:r>
            <a:r>
              <a:rPr lang="it-IT" dirty="0"/>
              <a:t> </a:t>
            </a:r>
            <a:r>
              <a:rPr lang="it-IT" dirty="0" err="1"/>
              <a:t>attacks</a:t>
            </a:r>
            <a:r>
              <a:rPr lang="it-IT" dirty="0"/>
              <a:t> in the </a:t>
            </a:r>
            <a:r>
              <a:rPr lang="it-IT" dirty="0" err="1"/>
              <a:t>United</a:t>
            </a:r>
            <a:r>
              <a:rPr lang="it-IT" dirty="0"/>
              <a:t> </a:t>
            </a:r>
            <a:r>
              <a:rPr lang="it-IT" dirty="0" err="1"/>
              <a:t>States</a:t>
            </a:r>
            <a:r>
              <a:rPr lang="it-IT" dirty="0"/>
              <a:t> in 2001 </a:t>
            </a:r>
            <a:r>
              <a:rPr lang="it-IT" dirty="0" err="1"/>
              <a:t>transformed</a:t>
            </a:r>
            <a:r>
              <a:rPr lang="it-IT" dirty="0"/>
              <a:t> the </a:t>
            </a:r>
            <a:r>
              <a:rPr lang="it-IT" dirty="0" err="1"/>
              <a:t>theoretical</a:t>
            </a:r>
            <a:r>
              <a:rPr lang="it-IT" dirty="0"/>
              <a:t> </a:t>
            </a:r>
            <a:r>
              <a:rPr lang="it-IT" dirty="0" err="1"/>
              <a:t>threat</a:t>
            </a:r>
            <a:r>
              <a:rPr lang="it-IT" dirty="0"/>
              <a:t> </a:t>
            </a:r>
            <a:r>
              <a:rPr lang="it-IT" dirty="0" err="1"/>
              <a:t>of</a:t>
            </a:r>
            <a:r>
              <a:rPr lang="it-IT" dirty="0"/>
              <a:t> </a:t>
            </a:r>
            <a:r>
              <a:rPr lang="it-IT" dirty="0" err="1"/>
              <a:t>bioterrorism</a:t>
            </a:r>
            <a:r>
              <a:rPr lang="it-IT" dirty="0"/>
              <a:t> </a:t>
            </a:r>
            <a:r>
              <a:rPr lang="it-IT" dirty="0" err="1"/>
              <a:t>into</a:t>
            </a:r>
            <a:r>
              <a:rPr lang="it-IT" dirty="0"/>
              <a:t> reality. The </a:t>
            </a:r>
            <a:r>
              <a:rPr lang="it-IT" dirty="0" err="1"/>
              <a:t>Centers</a:t>
            </a:r>
            <a:r>
              <a:rPr lang="it-IT" dirty="0"/>
              <a:t> </a:t>
            </a:r>
            <a:r>
              <a:rPr lang="it-IT" dirty="0" err="1"/>
              <a:t>for</a:t>
            </a:r>
            <a:r>
              <a:rPr lang="it-IT" dirty="0"/>
              <a:t> </a:t>
            </a:r>
            <a:r>
              <a:rPr lang="it-IT" dirty="0" err="1"/>
              <a:t>Disease</a:t>
            </a:r>
            <a:r>
              <a:rPr lang="it-IT" dirty="0"/>
              <a:t> </a:t>
            </a:r>
            <a:r>
              <a:rPr lang="it-IT" dirty="0" err="1"/>
              <a:t>Control</a:t>
            </a:r>
            <a:r>
              <a:rPr lang="it-IT" dirty="0"/>
              <a:t> and </a:t>
            </a:r>
            <a:r>
              <a:rPr lang="it-IT" dirty="0" err="1"/>
              <a:t>Prevention</a:t>
            </a:r>
            <a:r>
              <a:rPr lang="it-IT" dirty="0"/>
              <a:t> (</a:t>
            </a:r>
            <a:r>
              <a:rPr lang="it-IT" dirty="0" err="1"/>
              <a:t>CDC</a:t>
            </a:r>
            <a:r>
              <a:rPr lang="it-IT" dirty="0"/>
              <a:t>) </a:t>
            </a:r>
            <a:r>
              <a:rPr lang="it-IT" dirty="0" err="1"/>
              <a:t>has</a:t>
            </a:r>
            <a:r>
              <a:rPr lang="it-IT" dirty="0"/>
              <a:t> </a:t>
            </a:r>
            <a:r>
              <a:rPr lang="it-IT" dirty="0" err="1"/>
              <a:t>evaluated</a:t>
            </a:r>
            <a:r>
              <a:rPr lang="it-IT" dirty="0"/>
              <a:t> the </a:t>
            </a:r>
            <a:r>
              <a:rPr lang="it-IT" dirty="0" err="1"/>
              <a:t>danger</a:t>
            </a:r>
            <a:r>
              <a:rPr lang="it-IT" dirty="0"/>
              <a:t> </a:t>
            </a:r>
            <a:r>
              <a:rPr lang="it-IT" dirty="0" err="1"/>
              <a:t>microorganisms</a:t>
            </a:r>
            <a:r>
              <a:rPr lang="it-IT" dirty="0"/>
              <a:t> pose </a:t>
            </a:r>
            <a:r>
              <a:rPr lang="it-IT" dirty="0" err="1"/>
              <a:t>as</a:t>
            </a:r>
            <a:r>
              <a:rPr lang="it-IT" dirty="0"/>
              <a:t> </a:t>
            </a:r>
            <a:r>
              <a:rPr lang="it-IT" dirty="0" err="1"/>
              <a:t>weapons</a:t>
            </a:r>
            <a:r>
              <a:rPr lang="it-IT" dirty="0"/>
              <a:t> on the </a:t>
            </a:r>
            <a:r>
              <a:rPr lang="it-IT" dirty="0" err="1"/>
              <a:t>basis</a:t>
            </a:r>
            <a:r>
              <a:rPr lang="it-IT" dirty="0"/>
              <a:t> </a:t>
            </a:r>
            <a:r>
              <a:rPr lang="it-IT" dirty="0" err="1"/>
              <a:t>of</a:t>
            </a:r>
            <a:r>
              <a:rPr lang="it-IT" dirty="0"/>
              <a:t> the </a:t>
            </a:r>
            <a:r>
              <a:rPr lang="it-IT" dirty="0" err="1"/>
              <a:t>efficiency</a:t>
            </a:r>
            <a:r>
              <a:rPr lang="it-IT" dirty="0"/>
              <a:t> </a:t>
            </a:r>
            <a:r>
              <a:rPr lang="it-IT" dirty="0" err="1"/>
              <a:t>with</a:t>
            </a:r>
            <a:r>
              <a:rPr lang="it-IT" dirty="0"/>
              <a:t> </a:t>
            </a:r>
            <a:r>
              <a:rPr lang="it-IT" dirty="0" err="1"/>
              <a:t>which</a:t>
            </a:r>
            <a:r>
              <a:rPr lang="it-IT" dirty="0"/>
              <a:t> </a:t>
            </a:r>
            <a:r>
              <a:rPr lang="it-IT" dirty="0" err="1"/>
              <a:t>disease</a:t>
            </a:r>
            <a:r>
              <a:rPr lang="it-IT" dirty="0"/>
              <a:t> can </a:t>
            </a:r>
            <a:r>
              <a:rPr lang="it-IT" dirty="0" err="1"/>
              <a:t>be</a:t>
            </a:r>
            <a:r>
              <a:rPr lang="it-IT" dirty="0"/>
              <a:t> </a:t>
            </a:r>
            <a:r>
              <a:rPr lang="it-IT" dirty="0" err="1"/>
              <a:t>transmitted</a:t>
            </a:r>
            <a:r>
              <a:rPr lang="it-IT" dirty="0"/>
              <a:t>, </a:t>
            </a:r>
            <a:r>
              <a:rPr lang="it-IT" dirty="0" err="1"/>
              <a:t>how</a:t>
            </a:r>
            <a:r>
              <a:rPr lang="it-IT" dirty="0"/>
              <a:t> </a:t>
            </a:r>
            <a:r>
              <a:rPr lang="it-IT" dirty="0" err="1"/>
              <a:t>difficult</a:t>
            </a:r>
            <a:r>
              <a:rPr lang="it-IT" dirty="0"/>
              <a:t> the </a:t>
            </a:r>
            <a:r>
              <a:rPr lang="it-IT" dirty="0" err="1"/>
              <a:t>microorganisms</a:t>
            </a:r>
            <a:r>
              <a:rPr lang="it-IT" dirty="0"/>
              <a:t> are </a:t>
            </a:r>
            <a:r>
              <a:rPr lang="it-IT" dirty="0" err="1"/>
              <a:t>to</a:t>
            </a:r>
            <a:r>
              <a:rPr lang="it-IT" dirty="0"/>
              <a:t> produce and </a:t>
            </a:r>
            <a:r>
              <a:rPr lang="it-IT" dirty="0" err="1"/>
              <a:t>distribute</a:t>
            </a:r>
            <a:r>
              <a:rPr lang="it-IT" dirty="0"/>
              <a:t>, </a:t>
            </a:r>
            <a:r>
              <a:rPr lang="it-IT" dirty="0" err="1"/>
              <a:t>what</a:t>
            </a:r>
            <a:r>
              <a:rPr lang="it-IT" dirty="0"/>
              <a:t> can </a:t>
            </a:r>
            <a:r>
              <a:rPr lang="it-IT" dirty="0" err="1"/>
              <a:t>be</a:t>
            </a:r>
            <a:r>
              <a:rPr lang="it-IT" dirty="0"/>
              <a:t> </a:t>
            </a:r>
            <a:r>
              <a:rPr lang="it-IT" dirty="0" err="1"/>
              <a:t>done</a:t>
            </a:r>
            <a:r>
              <a:rPr lang="it-IT" dirty="0"/>
              <a:t> </a:t>
            </a:r>
            <a:r>
              <a:rPr lang="it-IT" dirty="0" err="1"/>
              <a:t>to</a:t>
            </a:r>
            <a:r>
              <a:rPr lang="it-IT" dirty="0"/>
              <a:t> </a:t>
            </a:r>
            <a:r>
              <a:rPr lang="it-IT" dirty="0" err="1"/>
              <a:t>defend</a:t>
            </a:r>
            <a:r>
              <a:rPr lang="it-IT" dirty="0"/>
              <a:t> </a:t>
            </a:r>
            <a:r>
              <a:rPr lang="it-IT" dirty="0" err="1"/>
              <a:t>against</a:t>
            </a:r>
            <a:r>
              <a:rPr lang="it-IT" dirty="0"/>
              <a:t> </a:t>
            </a:r>
            <a:r>
              <a:rPr lang="it-IT" dirty="0" err="1"/>
              <a:t>them</a:t>
            </a:r>
            <a:r>
              <a:rPr lang="it-IT" dirty="0"/>
              <a:t>, and the </a:t>
            </a:r>
            <a:r>
              <a:rPr lang="it-IT" dirty="0" err="1"/>
              <a:t>extent</a:t>
            </a:r>
            <a:r>
              <a:rPr lang="it-IT" dirty="0"/>
              <a:t> </a:t>
            </a:r>
            <a:r>
              <a:rPr lang="it-IT" dirty="0" err="1"/>
              <a:t>to</a:t>
            </a:r>
            <a:r>
              <a:rPr lang="it-IT" dirty="0"/>
              <a:t> </a:t>
            </a:r>
            <a:r>
              <a:rPr lang="it-IT" dirty="0" err="1"/>
              <a:t>which</a:t>
            </a:r>
            <a:r>
              <a:rPr lang="it-IT" dirty="0"/>
              <a:t> </a:t>
            </a:r>
            <a:r>
              <a:rPr lang="it-IT" dirty="0" err="1"/>
              <a:t>they</a:t>
            </a:r>
            <a:r>
              <a:rPr lang="it-IT" dirty="0"/>
              <a:t> are </a:t>
            </a:r>
            <a:r>
              <a:rPr lang="it-IT" dirty="0" err="1"/>
              <a:t>likely</a:t>
            </a:r>
            <a:r>
              <a:rPr lang="it-IT" dirty="0"/>
              <a:t> </a:t>
            </a:r>
            <a:r>
              <a:rPr lang="it-IT" dirty="0" err="1"/>
              <a:t>to</a:t>
            </a:r>
            <a:r>
              <a:rPr lang="it-IT" dirty="0"/>
              <a:t> </a:t>
            </a:r>
            <a:r>
              <a:rPr lang="it-IT" dirty="0" err="1"/>
              <a:t>alarm</a:t>
            </a:r>
            <a:r>
              <a:rPr lang="it-IT" dirty="0"/>
              <a:t> the public and produce </a:t>
            </a:r>
            <a:r>
              <a:rPr lang="it-IT" dirty="0" err="1"/>
              <a:t>widespread</a:t>
            </a:r>
            <a:r>
              <a:rPr lang="it-IT" dirty="0"/>
              <a:t> </a:t>
            </a:r>
            <a:r>
              <a:rPr lang="it-IT" dirty="0" err="1"/>
              <a:t>fear</a:t>
            </a:r>
            <a:r>
              <a:rPr lang="it-IT" dirty="0"/>
              <a:t>. </a:t>
            </a:r>
            <a:r>
              <a:rPr lang="it-IT" dirty="0" err="1"/>
              <a:t>Based</a:t>
            </a:r>
            <a:r>
              <a:rPr lang="it-IT" dirty="0"/>
              <a:t> on </a:t>
            </a:r>
            <a:r>
              <a:rPr lang="it-IT" dirty="0" err="1"/>
              <a:t>these</a:t>
            </a:r>
            <a:r>
              <a:rPr lang="it-IT" dirty="0"/>
              <a:t> </a:t>
            </a:r>
            <a:r>
              <a:rPr lang="it-IT" dirty="0" err="1"/>
              <a:t>criteria</a:t>
            </a:r>
            <a:r>
              <a:rPr lang="it-IT" dirty="0"/>
              <a:t>, the CDC </a:t>
            </a:r>
            <a:r>
              <a:rPr lang="it-IT" dirty="0" err="1"/>
              <a:t>has</a:t>
            </a:r>
            <a:r>
              <a:rPr lang="it-IT" dirty="0"/>
              <a:t> </a:t>
            </a:r>
            <a:r>
              <a:rPr lang="it-IT" dirty="0" err="1"/>
              <a:t>ranked</a:t>
            </a:r>
            <a:r>
              <a:rPr lang="it-IT" dirty="0"/>
              <a:t> </a:t>
            </a:r>
            <a:r>
              <a:rPr lang="it-IT" dirty="0" err="1"/>
              <a:t>bioweapons</a:t>
            </a:r>
            <a:r>
              <a:rPr lang="it-IT" dirty="0"/>
              <a:t> </a:t>
            </a:r>
            <a:r>
              <a:rPr lang="it-IT" dirty="0" err="1"/>
              <a:t>into</a:t>
            </a:r>
            <a:r>
              <a:rPr lang="it-IT" dirty="0"/>
              <a:t> </a:t>
            </a:r>
            <a:r>
              <a:rPr lang="it-IT" dirty="0" err="1"/>
              <a:t>three</a:t>
            </a:r>
            <a:r>
              <a:rPr lang="it-IT" dirty="0"/>
              <a:t> </a:t>
            </a:r>
            <a:r>
              <a:rPr lang="it-IT" dirty="0" err="1"/>
              <a:t>categories</a:t>
            </a:r>
            <a:r>
              <a:rPr lang="it-IT" dirty="0"/>
              <a:t>, </a:t>
            </a:r>
            <a:r>
              <a:rPr lang="it-IT" dirty="0" err="1"/>
              <a:t>designated</a:t>
            </a:r>
            <a:r>
              <a:rPr lang="it-IT" dirty="0"/>
              <a:t> A, </a:t>
            </a:r>
            <a:r>
              <a:rPr lang="it-IT" dirty="0" err="1"/>
              <a:t>B</a:t>
            </a:r>
            <a:r>
              <a:rPr lang="it-IT" dirty="0"/>
              <a:t>, and </a:t>
            </a:r>
            <a:r>
              <a:rPr lang="it-IT" dirty="0" err="1"/>
              <a:t>C</a:t>
            </a:r>
            <a:endParaRPr lang="it-I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1.01.59.png"/>
          <p:cNvPicPr>
            <a:picLocks noChangeAspect="1"/>
          </p:cNvPicPr>
          <p:nvPr/>
        </p:nvPicPr>
        <p:blipFill>
          <a:blip r:embed="rId2"/>
          <a:stretch>
            <a:fillRect/>
          </a:stretch>
        </p:blipFill>
        <p:spPr>
          <a:xfrm>
            <a:off x="4044950" y="0"/>
            <a:ext cx="5099050" cy="6858001"/>
          </a:xfrm>
          <a:prstGeom prst="rect">
            <a:avLst/>
          </a:prstGeom>
        </p:spPr>
      </p:pic>
      <p:sp>
        <p:nvSpPr>
          <p:cNvPr id="3" name="Rettangolo 2"/>
          <p:cNvSpPr/>
          <p:nvPr/>
        </p:nvSpPr>
        <p:spPr>
          <a:xfrm>
            <a:off x="305326" y="688005"/>
            <a:ext cx="3522498" cy="5909311"/>
          </a:xfrm>
          <a:prstGeom prst="rect">
            <a:avLst/>
          </a:prstGeom>
        </p:spPr>
        <p:txBody>
          <a:bodyPr wrap="square">
            <a:spAutoFit/>
          </a:bodyPr>
          <a:lstStyle/>
          <a:p>
            <a:r>
              <a:rPr lang="it-IT" b="1" dirty="0" err="1"/>
              <a:t>Routes</a:t>
            </a:r>
            <a:r>
              <a:rPr lang="it-IT" b="1" dirty="0"/>
              <a:t> </a:t>
            </a:r>
            <a:r>
              <a:rPr lang="it-IT" b="1" dirty="0" err="1"/>
              <a:t>of</a:t>
            </a:r>
            <a:r>
              <a:rPr lang="it-IT" b="1" dirty="0"/>
              <a:t> Entry </a:t>
            </a:r>
            <a:r>
              <a:rPr lang="it-IT" b="1" dirty="0" err="1"/>
              <a:t>of</a:t>
            </a:r>
            <a:r>
              <a:rPr lang="it-IT" b="1" dirty="0"/>
              <a:t> </a:t>
            </a:r>
            <a:r>
              <a:rPr lang="it-IT" b="1" dirty="0" err="1"/>
              <a:t>Microbes</a:t>
            </a:r>
            <a:endParaRPr lang="it-IT" b="1" dirty="0"/>
          </a:p>
          <a:p>
            <a:endParaRPr lang="it-IT" dirty="0"/>
          </a:p>
          <a:p>
            <a:r>
              <a:rPr lang="it-IT" dirty="0" err="1"/>
              <a:t>Microbes</a:t>
            </a:r>
            <a:r>
              <a:rPr lang="it-IT" dirty="0"/>
              <a:t> can </a:t>
            </a:r>
            <a:r>
              <a:rPr lang="it-IT" dirty="0" err="1"/>
              <a:t>enter</a:t>
            </a:r>
            <a:r>
              <a:rPr lang="it-IT" dirty="0"/>
              <a:t> the </a:t>
            </a:r>
            <a:r>
              <a:rPr lang="it-IT" dirty="0" err="1"/>
              <a:t>host</a:t>
            </a:r>
            <a:r>
              <a:rPr lang="it-IT" dirty="0"/>
              <a:t> </a:t>
            </a:r>
            <a:r>
              <a:rPr lang="it-IT" dirty="0" err="1"/>
              <a:t>through</a:t>
            </a:r>
            <a:r>
              <a:rPr lang="it-IT" dirty="0"/>
              <a:t> </a:t>
            </a:r>
            <a:r>
              <a:rPr lang="it-IT" dirty="0" err="1"/>
              <a:t>breaches</a:t>
            </a:r>
            <a:r>
              <a:rPr lang="it-IT" dirty="0"/>
              <a:t> in the </a:t>
            </a:r>
            <a:r>
              <a:rPr lang="it-IT" dirty="0" err="1"/>
              <a:t>skin</a:t>
            </a:r>
            <a:r>
              <a:rPr lang="it-IT" dirty="0"/>
              <a:t>, </a:t>
            </a:r>
            <a:r>
              <a:rPr lang="it-IT" dirty="0" err="1"/>
              <a:t>by</a:t>
            </a:r>
            <a:r>
              <a:rPr lang="it-IT" dirty="0"/>
              <a:t> </a:t>
            </a:r>
            <a:r>
              <a:rPr lang="it-IT" dirty="0" err="1"/>
              <a:t>inhalation</a:t>
            </a:r>
            <a:r>
              <a:rPr lang="it-IT" dirty="0"/>
              <a:t> or </a:t>
            </a:r>
            <a:r>
              <a:rPr lang="it-IT" dirty="0" err="1"/>
              <a:t>ingestion</a:t>
            </a:r>
            <a:r>
              <a:rPr lang="it-IT" dirty="0"/>
              <a:t>, or </a:t>
            </a:r>
            <a:r>
              <a:rPr lang="it-IT" dirty="0" err="1"/>
              <a:t>by</a:t>
            </a:r>
            <a:r>
              <a:rPr lang="it-IT" dirty="0"/>
              <a:t> </a:t>
            </a:r>
            <a:r>
              <a:rPr lang="it-IT" dirty="0" err="1"/>
              <a:t>sexual</a:t>
            </a:r>
            <a:r>
              <a:rPr lang="it-IT" dirty="0"/>
              <a:t> </a:t>
            </a:r>
            <a:r>
              <a:rPr lang="it-IT" dirty="0" err="1"/>
              <a:t>transmission</a:t>
            </a:r>
            <a:r>
              <a:rPr lang="it-IT" dirty="0"/>
              <a:t>. The first </a:t>
            </a:r>
            <a:r>
              <a:rPr lang="it-IT" dirty="0" err="1"/>
              <a:t>defenses</a:t>
            </a:r>
            <a:r>
              <a:rPr lang="it-IT" dirty="0"/>
              <a:t> </a:t>
            </a:r>
            <a:r>
              <a:rPr lang="it-IT" dirty="0" err="1"/>
              <a:t>against</a:t>
            </a:r>
            <a:r>
              <a:rPr lang="it-IT" dirty="0"/>
              <a:t> </a:t>
            </a:r>
            <a:r>
              <a:rPr lang="it-IT" dirty="0" err="1"/>
              <a:t>infection</a:t>
            </a:r>
            <a:r>
              <a:rPr lang="it-IT" dirty="0"/>
              <a:t> are </a:t>
            </a:r>
            <a:r>
              <a:rPr lang="it-IT" dirty="0" err="1"/>
              <a:t>intact</a:t>
            </a:r>
            <a:r>
              <a:rPr lang="it-IT" dirty="0"/>
              <a:t> </a:t>
            </a:r>
            <a:r>
              <a:rPr lang="it-IT" dirty="0" err="1"/>
              <a:t>skin</a:t>
            </a:r>
            <a:r>
              <a:rPr lang="it-IT" dirty="0"/>
              <a:t> and </a:t>
            </a:r>
            <a:r>
              <a:rPr lang="it-IT" dirty="0" err="1"/>
              <a:t>mucosal</a:t>
            </a:r>
            <a:r>
              <a:rPr lang="it-IT" dirty="0"/>
              <a:t> </a:t>
            </a:r>
            <a:r>
              <a:rPr lang="it-IT" dirty="0" err="1"/>
              <a:t>surfaces</a:t>
            </a:r>
            <a:r>
              <a:rPr lang="it-IT" dirty="0"/>
              <a:t>, </a:t>
            </a:r>
            <a:r>
              <a:rPr lang="it-IT" dirty="0" err="1"/>
              <a:t>which</a:t>
            </a:r>
            <a:r>
              <a:rPr lang="it-IT" dirty="0"/>
              <a:t> </a:t>
            </a:r>
            <a:r>
              <a:rPr lang="it-IT" dirty="0" err="1"/>
              <a:t>provide</a:t>
            </a:r>
            <a:r>
              <a:rPr lang="it-IT" dirty="0"/>
              <a:t> </a:t>
            </a:r>
            <a:r>
              <a:rPr lang="it-IT" dirty="0" err="1"/>
              <a:t>physical</a:t>
            </a:r>
            <a:r>
              <a:rPr lang="it-IT" dirty="0"/>
              <a:t> </a:t>
            </a:r>
            <a:r>
              <a:rPr lang="it-IT" dirty="0" err="1"/>
              <a:t>barriers</a:t>
            </a:r>
            <a:r>
              <a:rPr lang="it-IT" dirty="0"/>
              <a:t> and produce </a:t>
            </a:r>
            <a:r>
              <a:rPr lang="it-IT" dirty="0" err="1"/>
              <a:t>anti-microbial</a:t>
            </a:r>
            <a:r>
              <a:rPr lang="it-IT" dirty="0"/>
              <a:t> </a:t>
            </a:r>
            <a:r>
              <a:rPr lang="it-IT" dirty="0" err="1"/>
              <a:t>substances</a:t>
            </a:r>
            <a:r>
              <a:rPr lang="it-IT" dirty="0"/>
              <a:t>. In </a:t>
            </a:r>
            <a:r>
              <a:rPr lang="it-IT" dirty="0" err="1"/>
              <a:t>general</a:t>
            </a:r>
            <a:r>
              <a:rPr lang="it-IT" dirty="0"/>
              <a:t>, </a:t>
            </a:r>
            <a:r>
              <a:rPr lang="it-IT" dirty="0" err="1"/>
              <a:t>respiratory</a:t>
            </a:r>
            <a:r>
              <a:rPr lang="it-IT" dirty="0"/>
              <a:t>, </a:t>
            </a:r>
            <a:r>
              <a:rPr lang="it-IT" dirty="0" err="1"/>
              <a:t>gastrointestinal</a:t>
            </a:r>
            <a:r>
              <a:rPr lang="it-IT" dirty="0"/>
              <a:t>, or </a:t>
            </a:r>
            <a:r>
              <a:rPr lang="it-IT" dirty="0" err="1"/>
              <a:t>genitourinary</a:t>
            </a:r>
            <a:r>
              <a:rPr lang="it-IT" dirty="0"/>
              <a:t> </a:t>
            </a:r>
            <a:r>
              <a:rPr lang="it-IT" dirty="0" err="1"/>
              <a:t>tract</a:t>
            </a:r>
            <a:r>
              <a:rPr lang="it-IT" dirty="0"/>
              <a:t> </a:t>
            </a:r>
            <a:r>
              <a:rPr lang="it-IT" dirty="0" err="1"/>
              <a:t>infections</a:t>
            </a:r>
            <a:r>
              <a:rPr lang="it-IT" dirty="0"/>
              <a:t> </a:t>
            </a:r>
            <a:r>
              <a:rPr lang="it-IT" dirty="0" err="1"/>
              <a:t>that</a:t>
            </a:r>
            <a:r>
              <a:rPr lang="it-IT" dirty="0"/>
              <a:t> </a:t>
            </a:r>
            <a:r>
              <a:rPr lang="it-IT" dirty="0" err="1"/>
              <a:t>occur</a:t>
            </a:r>
            <a:r>
              <a:rPr lang="it-IT" dirty="0"/>
              <a:t> in </a:t>
            </a:r>
            <a:r>
              <a:rPr lang="it-IT" dirty="0" err="1"/>
              <a:t>otherwise</a:t>
            </a:r>
            <a:r>
              <a:rPr lang="it-IT" dirty="0"/>
              <a:t> </a:t>
            </a:r>
            <a:r>
              <a:rPr lang="it-IT" dirty="0" err="1"/>
              <a:t>healthy</a:t>
            </a:r>
            <a:r>
              <a:rPr lang="it-IT" dirty="0"/>
              <a:t> </a:t>
            </a:r>
            <a:r>
              <a:rPr lang="it-IT" dirty="0" err="1"/>
              <a:t>individuals</a:t>
            </a:r>
            <a:r>
              <a:rPr lang="it-IT" dirty="0"/>
              <a:t> are </a:t>
            </a:r>
            <a:r>
              <a:rPr lang="it-IT" dirty="0" err="1"/>
              <a:t>caused</a:t>
            </a:r>
            <a:r>
              <a:rPr lang="it-IT" dirty="0"/>
              <a:t> </a:t>
            </a:r>
            <a:r>
              <a:rPr lang="it-IT" dirty="0" err="1"/>
              <a:t>by</a:t>
            </a:r>
            <a:r>
              <a:rPr lang="it-IT" dirty="0"/>
              <a:t> </a:t>
            </a:r>
            <a:r>
              <a:rPr lang="it-IT" dirty="0" err="1"/>
              <a:t>relatively</a:t>
            </a:r>
            <a:r>
              <a:rPr lang="it-IT" dirty="0"/>
              <a:t> </a:t>
            </a:r>
            <a:r>
              <a:rPr lang="it-IT" dirty="0" err="1"/>
              <a:t>virulent</a:t>
            </a:r>
            <a:r>
              <a:rPr lang="it-IT" dirty="0"/>
              <a:t> </a:t>
            </a:r>
            <a:r>
              <a:rPr lang="it-IT" dirty="0" err="1"/>
              <a:t>microorganisms</a:t>
            </a:r>
            <a:r>
              <a:rPr lang="it-IT" dirty="0"/>
              <a:t> </a:t>
            </a:r>
            <a:r>
              <a:rPr lang="it-IT" dirty="0" err="1"/>
              <a:t>that</a:t>
            </a:r>
            <a:r>
              <a:rPr lang="it-IT" dirty="0"/>
              <a:t> are </a:t>
            </a:r>
            <a:r>
              <a:rPr lang="it-IT" dirty="0" err="1"/>
              <a:t>capable</a:t>
            </a:r>
            <a:r>
              <a:rPr lang="it-IT" dirty="0"/>
              <a:t> </a:t>
            </a:r>
            <a:r>
              <a:rPr lang="it-IT" dirty="0" err="1"/>
              <a:t>of</a:t>
            </a:r>
            <a:r>
              <a:rPr lang="it-IT" dirty="0"/>
              <a:t> </a:t>
            </a:r>
            <a:r>
              <a:rPr lang="it-IT" dirty="0" err="1"/>
              <a:t>damaging</a:t>
            </a:r>
            <a:r>
              <a:rPr lang="it-IT" dirty="0"/>
              <a:t> or </a:t>
            </a:r>
            <a:r>
              <a:rPr lang="it-IT" dirty="0" err="1"/>
              <a:t>penetrating</a:t>
            </a:r>
            <a:r>
              <a:rPr lang="it-IT" dirty="0"/>
              <a:t> </a:t>
            </a:r>
            <a:r>
              <a:rPr lang="it-IT" dirty="0" err="1"/>
              <a:t>intact</a:t>
            </a:r>
            <a:r>
              <a:rPr lang="it-IT" dirty="0"/>
              <a:t> </a:t>
            </a:r>
            <a:r>
              <a:rPr lang="it-IT" dirty="0" err="1"/>
              <a:t>epithelial</a:t>
            </a:r>
            <a:r>
              <a:rPr lang="it-IT" dirty="0"/>
              <a:t> </a:t>
            </a:r>
            <a:r>
              <a:rPr lang="it-IT" dirty="0" err="1"/>
              <a:t>barriers</a:t>
            </a:r>
            <a:r>
              <a:rPr lang="it-IT" dirty="0"/>
              <a:t>. </a:t>
            </a:r>
            <a:r>
              <a:rPr lang="it-IT" dirty="0" err="1"/>
              <a:t>By</a:t>
            </a:r>
            <a:r>
              <a:rPr lang="it-IT" dirty="0"/>
              <a:t> </a:t>
            </a:r>
            <a:r>
              <a:rPr lang="it-IT" dirty="0" err="1"/>
              <a:t>contrast</a:t>
            </a:r>
            <a:r>
              <a:rPr lang="it-IT" dirty="0"/>
              <a:t>, </a:t>
            </a:r>
            <a:r>
              <a:rPr lang="it-IT" dirty="0" err="1"/>
              <a:t>most</a:t>
            </a:r>
            <a:r>
              <a:rPr lang="it-IT" dirty="0"/>
              <a:t> </a:t>
            </a:r>
            <a:r>
              <a:rPr lang="it-IT" dirty="0" err="1"/>
              <a:t>skin</a:t>
            </a:r>
            <a:r>
              <a:rPr lang="it-IT" dirty="0"/>
              <a:t> </a:t>
            </a:r>
            <a:r>
              <a:rPr lang="it-IT" dirty="0" err="1"/>
              <a:t>infections</a:t>
            </a:r>
            <a:r>
              <a:rPr lang="it-IT" dirty="0"/>
              <a:t> in </a:t>
            </a:r>
            <a:r>
              <a:rPr lang="it-IT" dirty="0" err="1"/>
              <a:t>healthy</a:t>
            </a:r>
            <a:r>
              <a:rPr lang="it-IT" dirty="0"/>
              <a:t> </a:t>
            </a:r>
            <a:r>
              <a:rPr lang="it-IT" dirty="0" err="1"/>
              <a:t>individuals</a:t>
            </a:r>
            <a:r>
              <a:rPr lang="it-IT" dirty="0"/>
              <a:t> are </a:t>
            </a:r>
            <a:r>
              <a:rPr lang="it-IT" dirty="0" err="1"/>
              <a:t>caused</a:t>
            </a:r>
            <a:r>
              <a:rPr lang="it-IT" dirty="0"/>
              <a:t> </a:t>
            </a:r>
            <a:r>
              <a:rPr lang="it-IT" dirty="0" err="1"/>
              <a:t>by</a:t>
            </a:r>
            <a:r>
              <a:rPr lang="it-IT" dirty="0"/>
              <a:t> </a:t>
            </a:r>
            <a:r>
              <a:rPr lang="it-IT" dirty="0" err="1"/>
              <a:t>less</a:t>
            </a:r>
            <a:r>
              <a:rPr lang="it-IT" dirty="0"/>
              <a:t> </a:t>
            </a:r>
            <a:r>
              <a:rPr lang="it-IT" dirty="0" err="1"/>
              <a:t>virulent</a:t>
            </a:r>
            <a:r>
              <a:rPr lang="it-IT" dirty="0"/>
              <a:t> </a:t>
            </a:r>
            <a:r>
              <a:rPr lang="it-IT" dirty="0" err="1"/>
              <a:t>organisms</a:t>
            </a:r>
            <a:r>
              <a:rPr lang="it-IT" dirty="0"/>
              <a:t> </a:t>
            </a:r>
            <a:r>
              <a:rPr lang="it-IT" dirty="0" err="1"/>
              <a:t>that</a:t>
            </a:r>
            <a:r>
              <a:rPr lang="it-IT" dirty="0"/>
              <a:t> </a:t>
            </a:r>
            <a:r>
              <a:rPr lang="it-IT" dirty="0" err="1"/>
              <a:t>breach</a:t>
            </a:r>
            <a:r>
              <a:rPr lang="it-IT" dirty="0"/>
              <a:t> the </a:t>
            </a:r>
            <a:r>
              <a:rPr lang="it-IT" dirty="0" err="1"/>
              <a:t>skin</a:t>
            </a:r>
            <a:r>
              <a:rPr lang="it-IT" dirty="0"/>
              <a:t> </a:t>
            </a:r>
            <a:r>
              <a:rPr lang="it-IT" dirty="0" err="1"/>
              <a:t>through</a:t>
            </a:r>
            <a:r>
              <a:rPr lang="it-IT" dirty="0"/>
              <a:t> </a:t>
            </a:r>
            <a:r>
              <a:rPr lang="it-IT" dirty="0" err="1"/>
              <a:t>damaged</a:t>
            </a:r>
            <a:r>
              <a:rPr lang="it-IT" dirty="0"/>
              <a:t> </a:t>
            </a:r>
            <a:r>
              <a:rPr lang="it-IT" dirty="0" err="1"/>
              <a:t>sites</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B66CBAE-9FC5-FB4C-98E5-D7A00E6B372B}"/>
              </a:ext>
            </a:extLst>
          </p:cNvPr>
          <p:cNvSpPr/>
          <p:nvPr/>
        </p:nvSpPr>
        <p:spPr>
          <a:xfrm>
            <a:off x="698268" y="1349585"/>
            <a:ext cx="7847216" cy="3785652"/>
          </a:xfrm>
          <a:prstGeom prst="rect">
            <a:avLst/>
          </a:prstGeom>
        </p:spPr>
        <p:txBody>
          <a:bodyPr wrap="square">
            <a:spAutoFit/>
          </a:bodyPr>
          <a:lstStyle/>
          <a:p>
            <a:r>
              <a:rPr lang="it-IT" sz="2400" b="1" dirty="0"/>
              <a:t>Some </a:t>
            </a:r>
            <a:r>
              <a:rPr lang="it-IT" sz="2400" b="1" dirty="0" err="1"/>
              <a:t>viral</a:t>
            </a:r>
            <a:r>
              <a:rPr lang="it-IT" sz="2400" b="1" dirty="0"/>
              <a:t> </a:t>
            </a:r>
            <a:r>
              <a:rPr lang="it-IT" sz="2400" b="1" dirty="0" err="1"/>
              <a:t>components</a:t>
            </a:r>
            <a:r>
              <a:rPr lang="it-IT" sz="2400" b="1" dirty="0"/>
              <a:t> and </a:t>
            </a:r>
            <a:r>
              <a:rPr lang="it-IT" sz="2400" b="1" dirty="0" err="1"/>
              <a:t>particles</a:t>
            </a:r>
            <a:r>
              <a:rPr lang="it-IT" sz="2400" b="1" dirty="0"/>
              <a:t> aggregate </a:t>
            </a:r>
            <a:r>
              <a:rPr lang="it-IT" sz="2400" b="1" dirty="0" err="1"/>
              <a:t>within</a:t>
            </a:r>
            <a:r>
              <a:rPr lang="it-IT" sz="2400" b="1" dirty="0"/>
              <a:t> </a:t>
            </a:r>
            <a:r>
              <a:rPr lang="it-IT" sz="2400" b="1" dirty="0" err="1"/>
              <a:t>infected</a:t>
            </a:r>
            <a:r>
              <a:rPr lang="it-IT" sz="2400" b="1" dirty="0"/>
              <a:t> </a:t>
            </a:r>
            <a:r>
              <a:rPr lang="it-IT" sz="2400" b="1" dirty="0" err="1"/>
              <a:t>cells</a:t>
            </a:r>
            <a:r>
              <a:rPr lang="it-IT" sz="2400" b="1" dirty="0"/>
              <a:t> and </a:t>
            </a:r>
            <a:r>
              <a:rPr lang="it-IT" sz="2400" b="1" dirty="0" err="1"/>
              <a:t>form</a:t>
            </a:r>
            <a:r>
              <a:rPr lang="it-IT" sz="2400" b="1" dirty="0"/>
              <a:t> </a:t>
            </a:r>
            <a:r>
              <a:rPr lang="it-IT" sz="2400" b="1" dirty="0" err="1"/>
              <a:t>characteristic</a:t>
            </a:r>
            <a:r>
              <a:rPr lang="it-IT" sz="2400" b="1" dirty="0"/>
              <a:t> </a:t>
            </a:r>
            <a:r>
              <a:rPr lang="it-IT" sz="2400" b="1" dirty="0" err="1"/>
              <a:t>inclusion</a:t>
            </a:r>
            <a:r>
              <a:rPr lang="it-IT" sz="2400" b="1" dirty="0"/>
              <a:t> </a:t>
            </a:r>
            <a:r>
              <a:rPr lang="it-IT" sz="2400" b="1" dirty="0" err="1"/>
              <a:t>bodies</a:t>
            </a:r>
            <a:r>
              <a:rPr lang="it-IT" sz="2400" b="1" dirty="0"/>
              <a:t>, </a:t>
            </a:r>
            <a:r>
              <a:rPr lang="it-IT" sz="2400" b="1" dirty="0" err="1"/>
              <a:t>which</a:t>
            </a:r>
            <a:r>
              <a:rPr lang="it-IT" sz="2400" b="1" dirty="0"/>
              <a:t> </a:t>
            </a:r>
            <a:r>
              <a:rPr lang="it-IT" sz="2400" b="1" dirty="0" err="1"/>
              <a:t>may</a:t>
            </a:r>
            <a:r>
              <a:rPr lang="it-IT" sz="2400" b="1" dirty="0"/>
              <a:t> be </a:t>
            </a:r>
            <a:r>
              <a:rPr lang="it-IT" sz="2400" b="1" dirty="0" err="1"/>
              <a:t>seen</a:t>
            </a:r>
            <a:r>
              <a:rPr lang="it-IT" sz="2400" b="1" dirty="0"/>
              <a:t> with the light </a:t>
            </a:r>
            <a:r>
              <a:rPr lang="it-IT" sz="2400" b="1" dirty="0" err="1"/>
              <a:t>microscope</a:t>
            </a:r>
            <a:r>
              <a:rPr lang="it-IT" sz="2400" b="1" dirty="0"/>
              <a:t> and are </a:t>
            </a:r>
            <a:r>
              <a:rPr lang="it-IT" sz="2400" b="1" dirty="0" err="1"/>
              <a:t>useful</a:t>
            </a:r>
            <a:r>
              <a:rPr lang="it-IT" sz="2400" b="1" dirty="0"/>
              <a:t> for </a:t>
            </a:r>
            <a:r>
              <a:rPr lang="it-IT" sz="2400" b="1" dirty="0" err="1"/>
              <a:t>diagnosis</a:t>
            </a:r>
            <a:r>
              <a:rPr lang="it-IT" sz="2400" b="1" dirty="0"/>
              <a:t>. </a:t>
            </a:r>
            <a:r>
              <a:rPr lang="it-IT" sz="2400" dirty="0"/>
              <a:t>For </a:t>
            </a:r>
            <a:r>
              <a:rPr lang="it-IT" sz="2400" dirty="0" err="1"/>
              <a:t>example</a:t>
            </a:r>
            <a:r>
              <a:rPr lang="it-IT" sz="2400" dirty="0"/>
              <a:t>, </a:t>
            </a:r>
            <a:r>
              <a:rPr lang="it-IT" sz="2400" dirty="0" err="1"/>
              <a:t>cytomegalovirus</a:t>
            </a:r>
            <a:r>
              <a:rPr lang="it-IT" sz="2400" dirty="0"/>
              <a:t> (CMV)-</a:t>
            </a:r>
            <a:r>
              <a:rPr lang="it-IT" sz="2400" dirty="0" err="1"/>
              <a:t>infected</a:t>
            </a:r>
            <a:r>
              <a:rPr lang="it-IT" sz="2400" dirty="0"/>
              <a:t> </a:t>
            </a:r>
            <a:r>
              <a:rPr lang="it-IT" sz="2400" dirty="0" err="1"/>
              <a:t>cells</a:t>
            </a:r>
            <a:r>
              <a:rPr lang="it-IT" sz="2400" dirty="0"/>
              <a:t> are </a:t>
            </a:r>
            <a:r>
              <a:rPr lang="it-IT" sz="2400" dirty="0" err="1"/>
              <a:t>enlarged</a:t>
            </a:r>
            <a:r>
              <a:rPr lang="it-IT" sz="2400" dirty="0"/>
              <a:t> and show a large </a:t>
            </a:r>
            <a:r>
              <a:rPr lang="it-IT" sz="2400" dirty="0" err="1"/>
              <a:t>eosinophilic</a:t>
            </a:r>
            <a:r>
              <a:rPr lang="it-IT" sz="2400" dirty="0"/>
              <a:t> </a:t>
            </a:r>
            <a:r>
              <a:rPr lang="it-IT" sz="2400" dirty="0" err="1"/>
              <a:t>nuclear</a:t>
            </a:r>
            <a:r>
              <a:rPr lang="it-IT" sz="2400" dirty="0"/>
              <a:t> </a:t>
            </a:r>
            <a:r>
              <a:rPr lang="it-IT" sz="2400" dirty="0" err="1"/>
              <a:t>inclusion</a:t>
            </a:r>
            <a:r>
              <a:rPr lang="it-IT" sz="2400" dirty="0"/>
              <a:t> and </a:t>
            </a:r>
            <a:r>
              <a:rPr lang="it-IT" sz="2400" dirty="0" err="1"/>
              <a:t>smaller</a:t>
            </a:r>
            <a:r>
              <a:rPr lang="it-IT" sz="2400" dirty="0"/>
              <a:t> </a:t>
            </a:r>
            <a:r>
              <a:rPr lang="it-IT" sz="2400" dirty="0" err="1"/>
              <a:t>basophilic</a:t>
            </a:r>
            <a:r>
              <a:rPr lang="it-IT" sz="2400" dirty="0"/>
              <a:t> </a:t>
            </a:r>
            <a:r>
              <a:rPr lang="it-IT" sz="2400" dirty="0" err="1"/>
              <a:t>cytoplasmic</a:t>
            </a:r>
            <a:r>
              <a:rPr lang="it-IT" sz="2400" dirty="0"/>
              <a:t> </a:t>
            </a:r>
            <a:r>
              <a:rPr lang="it-IT" sz="2400" dirty="0" err="1"/>
              <a:t>inclusions</a:t>
            </a:r>
            <a:r>
              <a:rPr lang="it-IT" sz="2400" dirty="0"/>
              <a:t>; </a:t>
            </a:r>
            <a:r>
              <a:rPr lang="it-IT" sz="2400" dirty="0" err="1"/>
              <a:t>herpes­viruses</a:t>
            </a:r>
            <a:r>
              <a:rPr lang="it-IT" sz="2400" dirty="0"/>
              <a:t> </a:t>
            </a:r>
            <a:r>
              <a:rPr lang="it-IT" sz="2400" dirty="0" err="1"/>
              <a:t>form</a:t>
            </a:r>
            <a:r>
              <a:rPr lang="it-IT" sz="2400" dirty="0"/>
              <a:t> a large </a:t>
            </a:r>
            <a:r>
              <a:rPr lang="it-IT" sz="2400" dirty="0" err="1"/>
              <a:t>nuclear</a:t>
            </a:r>
            <a:r>
              <a:rPr lang="it-IT" sz="2400" dirty="0"/>
              <a:t> </a:t>
            </a:r>
            <a:r>
              <a:rPr lang="it-IT" sz="2400" dirty="0" err="1"/>
              <a:t>inclusion</a:t>
            </a:r>
            <a:r>
              <a:rPr lang="it-IT" sz="2400" dirty="0"/>
              <a:t> </a:t>
            </a:r>
            <a:r>
              <a:rPr lang="it-IT" sz="2400" dirty="0" err="1"/>
              <a:t>surrounded</a:t>
            </a:r>
            <a:r>
              <a:rPr lang="it-IT" sz="2400" dirty="0"/>
              <a:t> by a </a:t>
            </a:r>
            <a:r>
              <a:rPr lang="it-IT" sz="2400" dirty="0" err="1"/>
              <a:t>clear</a:t>
            </a:r>
            <a:r>
              <a:rPr lang="it-IT" sz="2400" dirty="0"/>
              <a:t> </a:t>
            </a:r>
            <a:r>
              <a:rPr lang="it-IT" sz="2400" dirty="0" err="1"/>
              <a:t>halo</a:t>
            </a:r>
            <a:r>
              <a:rPr lang="it-IT" sz="2400" dirty="0"/>
              <a:t>; and </a:t>
            </a:r>
            <a:r>
              <a:rPr lang="it-IT" sz="2400" dirty="0" err="1"/>
              <a:t>both</a:t>
            </a:r>
            <a:r>
              <a:rPr lang="it-IT" sz="2400" dirty="0"/>
              <a:t> </a:t>
            </a:r>
            <a:r>
              <a:rPr lang="it-IT" sz="2400" dirty="0" err="1"/>
              <a:t>smallpox</a:t>
            </a:r>
            <a:r>
              <a:rPr lang="it-IT" sz="2400" dirty="0"/>
              <a:t> and </a:t>
            </a:r>
            <a:r>
              <a:rPr lang="it-IT" sz="2400" dirty="0" err="1"/>
              <a:t>rabies</a:t>
            </a:r>
            <a:r>
              <a:rPr lang="it-IT" sz="2400" dirty="0"/>
              <a:t> </a:t>
            </a:r>
            <a:r>
              <a:rPr lang="it-IT" sz="2400" dirty="0" err="1"/>
              <a:t>viruses</a:t>
            </a:r>
            <a:r>
              <a:rPr lang="it-IT" sz="2400" dirty="0"/>
              <a:t> </a:t>
            </a:r>
            <a:r>
              <a:rPr lang="it-IT" sz="2400" dirty="0" err="1"/>
              <a:t>form</a:t>
            </a:r>
            <a:r>
              <a:rPr lang="it-IT" sz="2400" dirty="0"/>
              <a:t> </a:t>
            </a:r>
            <a:r>
              <a:rPr lang="it-IT" sz="2400" dirty="0" err="1"/>
              <a:t>characteristic</a:t>
            </a:r>
            <a:r>
              <a:rPr lang="it-IT" sz="2400" dirty="0"/>
              <a:t> </a:t>
            </a:r>
            <a:r>
              <a:rPr lang="it-IT" sz="2400" dirty="0" err="1"/>
              <a:t>cytoplasmic</a:t>
            </a:r>
            <a:r>
              <a:rPr lang="it-IT" sz="2400" dirty="0"/>
              <a:t> </a:t>
            </a:r>
            <a:r>
              <a:rPr lang="it-IT" sz="2400" dirty="0" err="1"/>
              <a:t>inclusions</a:t>
            </a:r>
            <a:r>
              <a:rPr lang="it-IT" sz="2400" dirty="0"/>
              <a:t>. </a:t>
            </a:r>
            <a:r>
              <a:rPr lang="it-IT" sz="2400" dirty="0" err="1"/>
              <a:t>However</a:t>
            </a:r>
            <a:r>
              <a:rPr lang="it-IT" sz="2400" dirty="0"/>
              <a:t>, </a:t>
            </a:r>
            <a:r>
              <a:rPr lang="it-IT" sz="2400" dirty="0" err="1"/>
              <a:t>many</a:t>
            </a:r>
            <a:r>
              <a:rPr lang="it-IT" sz="2400" dirty="0"/>
              <a:t> </a:t>
            </a:r>
            <a:r>
              <a:rPr lang="it-IT" sz="2400" dirty="0" err="1"/>
              <a:t>viruses</a:t>
            </a:r>
            <a:r>
              <a:rPr lang="it-IT" sz="2400" dirty="0"/>
              <a:t> (e.g., poliovirus) do </a:t>
            </a:r>
            <a:r>
              <a:rPr lang="it-IT" sz="2400" dirty="0" err="1"/>
              <a:t>not</a:t>
            </a:r>
            <a:r>
              <a:rPr lang="it-IT" sz="2400" dirty="0"/>
              <a:t> produce </a:t>
            </a:r>
            <a:r>
              <a:rPr lang="it-IT" sz="2400" dirty="0" err="1"/>
              <a:t>inclusions</a:t>
            </a:r>
            <a:r>
              <a:rPr lang="it-IT" sz="2400" dirty="0"/>
              <a:t>.</a:t>
            </a:r>
          </a:p>
        </p:txBody>
      </p:sp>
    </p:spTree>
    <p:extLst>
      <p:ext uri="{BB962C8B-B14F-4D97-AF65-F5344CB8AC3E}">
        <p14:creationId xmlns:p14="http://schemas.microsoft.com/office/powerpoint/2010/main" val="1319164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1.02.11.png"/>
          <p:cNvPicPr>
            <a:picLocks noChangeAspect="1"/>
          </p:cNvPicPr>
          <p:nvPr/>
        </p:nvPicPr>
        <p:blipFill>
          <a:blip r:embed="rId2"/>
          <a:stretch>
            <a:fillRect/>
          </a:stretch>
        </p:blipFill>
        <p:spPr>
          <a:xfrm>
            <a:off x="1532445" y="0"/>
            <a:ext cx="5719627"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45.13.png"/>
          <p:cNvPicPr>
            <a:picLocks noChangeAspect="1"/>
          </p:cNvPicPr>
          <p:nvPr/>
        </p:nvPicPr>
        <p:blipFill>
          <a:blip r:embed="rId2"/>
          <a:stretch>
            <a:fillRect/>
          </a:stretch>
        </p:blipFill>
        <p:spPr>
          <a:xfrm>
            <a:off x="2479675" y="0"/>
            <a:ext cx="6664325" cy="6858001"/>
          </a:xfrm>
          <a:prstGeom prst="rect">
            <a:avLst/>
          </a:prstGeom>
        </p:spPr>
      </p:pic>
      <p:sp>
        <p:nvSpPr>
          <p:cNvPr id="3" name="Rettangolo 2"/>
          <p:cNvSpPr/>
          <p:nvPr/>
        </p:nvSpPr>
        <p:spPr>
          <a:xfrm>
            <a:off x="528019" y="335845"/>
            <a:ext cx="2479675" cy="6186310"/>
          </a:xfrm>
          <a:prstGeom prst="rect">
            <a:avLst/>
          </a:prstGeom>
        </p:spPr>
        <p:txBody>
          <a:bodyPr wrap="square">
            <a:spAutoFit/>
          </a:bodyPr>
          <a:lstStyle/>
          <a:p>
            <a:r>
              <a:rPr lang="it-IT" b="1" dirty="0" err="1"/>
              <a:t>Routes</a:t>
            </a:r>
            <a:r>
              <a:rPr lang="it-IT" b="1" dirty="0"/>
              <a:t> of entry and </a:t>
            </a:r>
            <a:r>
              <a:rPr lang="it-IT" b="1" dirty="0" err="1"/>
              <a:t>dissemination</a:t>
            </a:r>
            <a:r>
              <a:rPr lang="it-IT" b="1" dirty="0"/>
              <a:t> of </a:t>
            </a:r>
            <a:r>
              <a:rPr lang="it-IT" b="1" dirty="0" err="1"/>
              <a:t>microbes</a:t>
            </a:r>
            <a:r>
              <a:rPr lang="it-IT" b="1" dirty="0"/>
              <a:t>. </a:t>
            </a:r>
          </a:p>
          <a:p>
            <a:r>
              <a:rPr lang="it-IT" dirty="0" err="1"/>
              <a:t>To</a:t>
            </a:r>
            <a:r>
              <a:rPr lang="it-IT" dirty="0"/>
              <a:t> </a:t>
            </a:r>
            <a:r>
              <a:rPr lang="it-IT" dirty="0" err="1"/>
              <a:t>enter</a:t>
            </a:r>
            <a:r>
              <a:rPr lang="it-IT" dirty="0"/>
              <a:t> the body, </a:t>
            </a:r>
            <a:r>
              <a:rPr lang="it-IT" dirty="0" err="1"/>
              <a:t>microbes</a:t>
            </a:r>
            <a:r>
              <a:rPr lang="it-IT" dirty="0"/>
              <a:t> penetrate </a:t>
            </a:r>
            <a:r>
              <a:rPr lang="it-IT" dirty="0" err="1"/>
              <a:t>epithelial</a:t>
            </a:r>
            <a:r>
              <a:rPr lang="it-IT" dirty="0"/>
              <a:t> or </a:t>
            </a:r>
            <a:r>
              <a:rPr lang="it-IT" dirty="0" err="1"/>
              <a:t>mucosal</a:t>
            </a:r>
            <a:r>
              <a:rPr lang="it-IT" dirty="0"/>
              <a:t> </a:t>
            </a:r>
            <a:r>
              <a:rPr lang="it-IT" dirty="0" err="1"/>
              <a:t>barriers</a:t>
            </a:r>
            <a:r>
              <a:rPr lang="it-IT" dirty="0"/>
              <a:t>. </a:t>
            </a:r>
            <a:r>
              <a:rPr lang="it-IT" dirty="0" err="1"/>
              <a:t>Infection</a:t>
            </a:r>
            <a:r>
              <a:rPr lang="it-IT" dirty="0"/>
              <a:t> </a:t>
            </a:r>
            <a:r>
              <a:rPr lang="it-IT" dirty="0" err="1"/>
              <a:t>may</a:t>
            </a:r>
            <a:r>
              <a:rPr lang="it-IT" dirty="0"/>
              <a:t> </a:t>
            </a:r>
            <a:r>
              <a:rPr lang="it-IT" dirty="0" err="1"/>
              <a:t>remain</a:t>
            </a:r>
            <a:r>
              <a:rPr lang="it-IT" dirty="0"/>
              <a:t> </a:t>
            </a:r>
            <a:r>
              <a:rPr lang="it-IT" dirty="0" err="1"/>
              <a:t>localized</a:t>
            </a:r>
            <a:r>
              <a:rPr lang="it-IT" dirty="0"/>
              <a:t> at the site </a:t>
            </a:r>
            <a:r>
              <a:rPr lang="it-IT" dirty="0" err="1"/>
              <a:t>of</a:t>
            </a:r>
            <a:r>
              <a:rPr lang="it-IT" dirty="0"/>
              <a:t> entry or spread </a:t>
            </a:r>
            <a:r>
              <a:rPr lang="it-IT" dirty="0" err="1"/>
              <a:t>to</a:t>
            </a:r>
            <a:r>
              <a:rPr lang="it-IT" dirty="0"/>
              <a:t> </a:t>
            </a:r>
            <a:r>
              <a:rPr lang="it-IT" dirty="0" err="1"/>
              <a:t>other</a:t>
            </a:r>
            <a:r>
              <a:rPr lang="it-IT" dirty="0"/>
              <a:t> </a:t>
            </a:r>
            <a:r>
              <a:rPr lang="it-IT" dirty="0" err="1"/>
              <a:t>sites</a:t>
            </a:r>
            <a:r>
              <a:rPr lang="it-IT" dirty="0"/>
              <a:t> in the body. </a:t>
            </a:r>
            <a:r>
              <a:rPr lang="it-IT" dirty="0" err="1"/>
              <a:t>Most</a:t>
            </a:r>
            <a:r>
              <a:rPr lang="it-IT" dirty="0"/>
              <a:t> common </a:t>
            </a:r>
            <a:r>
              <a:rPr lang="it-IT" dirty="0" err="1"/>
              <a:t>microbes</a:t>
            </a:r>
            <a:r>
              <a:rPr lang="it-IT" dirty="0"/>
              <a:t> (</a:t>
            </a:r>
            <a:r>
              <a:rPr lang="it-IT" dirty="0" err="1"/>
              <a:t>selected</a:t>
            </a:r>
            <a:r>
              <a:rPr lang="it-IT" dirty="0"/>
              <a:t> </a:t>
            </a:r>
            <a:r>
              <a:rPr lang="it-IT" dirty="0" err="1"/>
              <a:t>examples</a:t>
            </a:r>
            <a:r>
              <a:rPr lang="it-IT" dirty="0"/>
              <a:t> are </a:t>
            </a:r>
            <a:r>
              <a:rPr lang="it-IT" dirty="0" err="1"/>
              <a:t>shown</a:t>
            </a:r>
            <a:r>
              <a:rPr lang="it-IT" dirty="0"/>
              <a:t>) spread </a:t>
            </a:r>
            <a:r>
              <a:rPr lang="it-IT" dirty="0" err="1"/>
              <a:t>through</a:t>
            </a:r>
            <a:r>
              <a:rPr lang="it-IT" dirty="0"/>
              <a:t> the </a:t>
            </a:r>
            <a:r>
              <a:rPr lang="it-IT" dirty="0" err="1"/>
              <a:t>lymphatics</a:t>
            </a:r>
            <a:r>
              <a:rPr lang="it-IT" dirty="0"/>
              <a:t> or </a:t>
            </a:r>
            <a:r>
              <a:rPr lang="it-IT" dirty="0" err="1"/>
              <a:t>bloodstream</a:t>
            </a:r>
            <a:r>
              <a:rPr lang="it-IT" dirty="0"/>
              <a:t> (</a:t>
            </a:r>
            <a:r>
              <a:rPr lang="it-IT" dirty="0" err="1"/>
              <a:t>either</a:t>
            </a:r>
            <a:r>
              <a:rPr lang="it-IT" dirty="0"/>
              <a:t> </a:t>
            </a:r>
            <a:r>
              <a:rPr lang="it-IT" dirty="0" err="1"/>
              <a:t>freely</a:t>
            </a:r>
            <a:r>
              <a:rPr lang="it-IT" dirty="0"/>
              <a:t> or </a:t>
            </a:r>
            <a:r>
              <a:rPr lang="it-IT" dirty="0" err="1"/>
              <a:t>within</a:t>
            </a:r>
            <a:r>
              <a:rPr lang="it-IT" dirty="0"/>
              <a:t> </a:t>
            </a:r>
            <a:r>
              <a:rPr lang="it-IT" dirty="0" err="1"/>
              <a:t>inflammatory</a:t>
            </a:r>
            <a:r>
              <a:rPr lang="it-IT" dirty="0"/>
              <a:t> </a:t>
            </a:r>
            <a:r>
              <a:rPr lang="it-IT" dirty="0" err="1"/>
              <a:t>cells</a:t>
            </a:r>
            <a:r>
              <a:rPr lang="it-IT" dirty="0"/>
              <a:t>). </a:t>
            </a:r>
            <a:r>
              <a:rPr lang="it-IT" dirty="0" err="1"/>
              <a:t>However</a:t>
            </a:r>
            <a:r>
              <a:rPr lang="it-IT" dirty="0"/>
              <a:t>, </a:t>
            </a:r>
            <a:r>
              <a:rPr lang="it-IT" dirty="0" err="1"/>
              <a:t>certain</a:t>
            </a:r>
            <a:r>
              <a:rPr lang="it-IT" dirty="0"/>
              <a:t> </a:t>
            </a:r>
            <a:r>
              <a:rPr lang="it-IT" dirty="0" err="1"/>
              <a:t>viruses</a:t>
            </a:r>
            <a:r>
              <a:rPr lang="it-IT" dirty="0"/>
              <a:t> and </a:t>
            </a:r>
            <a:r>
              <a:rPr lang="it-IT" dirty="0" err="1"/>
              <a:t>bacterial</a:t>
            </a:r>
            <a:r>
              <a:rPr lang="it-IT" dirty="0"/>
              <a:t> </a:t>
            </a:r>
            <a:r>
              <a:rPr lang="it-IT" dirty="0" err="1"/>
              <a:t>toxins</a:t>
            </a:r>
            <a:r>
              <a:rPr lang="it-IT" dirty="0"/>
              <a:t> </a:t>
            </a:r>
            <a:r>
              <a:rPr lang="it-IT" dirty="0" err="1"/>
              <a:t>also</a:t>
            </a:r>
            <a:r>
              <a:rPr lang="it-IT" dirty="0"/>
              <a:t> </a:t>
            </a:r>
            <a:r>
              <a:rPr lang="it-IT" dirty="0" err="1"/>
              <a:t>may</a:t>
            </a:r>
            <a:r>
              <a:rPr lang="it-IT" dirty="0"/>
              <a:t> </a:t>
            </a:r>
            <a:r>
              <a:rPr lang="it-IT" dirty="0" err="1"/>
              <a:t>travel</a:t>
            </a:r>
            <a:r>
              <a:rPr lang="it-IT" dirty="0"/>
              <a:t> </a:t>
            </a:r>
            <a:r>
              <a:rPr lang="it-IT" dirty="0" err="1"/>
              <a:t>through</a:t>
            </a:r>
            <a:r>
              <a:rPr lang="it-IT" dirty="0"/>
              <a:t> </a:t>
            </a:r>
            <a:r>
              <a:rPr lang="it-IT" dirty="0" err="1"/>
              <a:t>nerves</a:t>
            </a:r>
            <a:r>
              <a:rPr lang="it-IT" dirty="0"/>
              <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1 alle 21.08.12.png"/>
          <p:cNvPicPr>
            <a:picLocks noChangeAspect="1"/>
          </p:cNvPicPr>
          <p:nvPr/>
        </p:nvPicPr>
        <p:blipFill>
          <a:blip r:embed="rId2"/>
          <a:stretch>
            <a:fillRect/>
          </a:stretch>
        </p:blipFill>
        <p:spPr>
          <a:xfrm>
            <a:off x="619736" y="546876"/>
            <a:ext cx="7904528" cy="5730099"/>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1 alle 21.08.34.png"/>
          <p:cNvPicPr>
            <a:picLocks noChangeAspect="1"/>
          </p:cNvPicPr>
          <p:nvPr/>
        </p:nvPicPr>
        <p:blipFill>
          <a:blip r:embed="rId2"/>
          <a:stretch>
            <a:fillRect/>
          </a:stretch>
        </p:blipFill>
        <p:spPr>
          <a:xfrm>
            <a:off x="582111" y="521693"/>
            <a:ext cx="7591927" cy="562510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1.10.59.png"/>
          <p:cNvPicPr>
            <a:picLocks noChangeAspect="1"/>
          </p:cNvPicPr>
          <p:nvPr/>
        </p:nvPicPr>
        <p:blipFill>
          <a:blip r:embed="rId2"/>
          <a:stretch>
            <a:fillRect/>
          </a:stretch>
        </p:blipFill>
        <p:spPr>
          <a:xfrm>
            <a:off x="486247" y="1163362"/>
            <a:ext cx="8171505" cy="381144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1.12.46.png"/>
          <p:cNvPicPr>
            <a:picLocks noChangeAspect="1"/>
          </p:cNvPicPr>
          <p:nvPr/>
        </p:nvPicPr>
        <p:blipFill>
          <a:blip r:embed="rId2"/>
          <a:stretch>
            <a:fillRect/>
          </a:stretch>
        </p:blipFill>
        <p:spPr>
          <a:xfrm>
            <a:off x="738725" y="641349"/>
            <a:ext cx="7666549" cy="583295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11552" y="1111393"/>
            <a:ext cx="8043722" cy="3477875"/>
          </a:xfrm>
          <a:prstGeom prst="rect">
            <a:avLst/>
          </a:prstGeom>
        </p:spPr>
        <p:txBody>
          <a:bodyPr wrap="square">
            <a:spAutoFit/>
          </a:bodyPr>
          <a:lstStyle/>
          <a:p>
            <a:r>
              <a:rPr lang="it-IT" sz="2000" b="1" dirty="0"/>
              <a:t>Urine</a:t>
            </a:r>
            <a:r>
              <a:rPr lang="it-IT" sz="2000" dirty="0"/>
              <a:t>. Urine </a:t>
            </a:r>
            <a:r>
              <a:rPr lang="it-IT" sz="2000" dirty="0" err="1"/>
              <a:t>is</a:t>
            </a:r>
            <a:r>
              <a:rPr lang="it-IT" sz="2000" dirty="0"/>
              <a:t> the </a:t>
            </a:r>
            <a:r>
              <a:rPr lang="it-IT" sz="2000" dirty="0" err="1"/>
              <a:t>usual</a:t>
            </a:r>
            <a:r>
              <a:rPr lang="it-IT" sz="2000" dirty="0"/>
              <a:t> mode </a:t>
            </a:r>
            <a:r>
              <a:rPr lang="it-IT" sz="2000" dirty="0" err="1"/>
              <a:t>of</a:t>
            </a:r>
            <a:r>
              <a:rPr lang="it-IT" sz="2000" dirty="0"/>
              <a:t> </a:t>
            </a:r>
            <a:r>
              <a:rPr lang="it-IT" sz="2000" dirty="0" err="1"/>
              <a:t>exodus</a:t>
            </a:r>
            <a:r>
              <a:rPr lang="it-IT" sz="2000" dirty="0"/>
              <a:t> </a:t>
            </a:r>
            <a:r>
              <a:rPr lang="it-IT" sz="2000" dirty="0" err="1"/>
              <a:t>from</a:t>
            </a:r>
            <a:r>
              <a:rPr lang="it-IT" sz="2000" dirty="0"/>
              <a:t> the </a:t>
            </a:r>
            <a:r>
              <a:rPr lang="it-IT" sz="2000" dirty="0" err="1"/>
              <a:t>human</a:t>
            </a:r>
            <a:r>
              <a:rPr lang="it-IT" sz="2000" dirty="0"/>
              <a:t> </a:t>
            </a:r>
            <a:r>
              <a:rPr lang="it-IT" sz="2000" dirty="0" err="1"/>
              <a:t>host</a:t>
            </a:r>
            <a:r>
              <a:rPr lang="it-IT" sz="2000" dirty="0"/>
              <a:t> </a:t>
            </a:r>
            <a:r>
              <a:rPr lang="it-IT" sz="2000" dirty="0" err="1"/>
              <a:t>for</a:t>
            </a:r>
            <a:r>
              <a:rPr lang="it-IT" sz="2000" dirty="0"/>
              <a:t> </a:t>
            </a:r>
            <a:r>
              <a:rPr lang="it-IT" sz="2000" dirty="0" err="1"/>
              <a:t>only</a:t>
            </a:r>
            <a:r>
              <a:rPr lang="it-IT" sz="2000" dirty="0"/>
              <a:t> a </a:t>
            </a:r>
            <a:r>
              <a:rPr lang="it-IT" sz="2000" dirty="0" err="1"/>
              <a:t>few</a:t>
            </a:r>
            <a:r>
              <a:rPr lang="it-IT" sz="2000" dirty="0"/>
              <a:t> </a:t>
            </a:r>
            <a:r>
              <a:rPr lang="it-IT" sz="2000" dirty="0" err="1"/>
              <a:t>organisms</a:t>
            </a:r>
            <a:r>
              <a:rPr lang="it-IT" sz="2000" dirty="0"/>
              <a:t>, </a:t>
            </a:r>
            <a:r>
              <a:rPr lang="it-IT" sz="2000" dirty="0" err="1"/>
              <a:t>including</a:t>
            </a:r>
            <a:r>
              <a:rPr lang="it-IT" sz="2000" dirty="0"/>
              <a:t> </a:t>
            </a:r>
            <a:r>
              <a:rPr lang="it-IT" sz="2000" i="1" dirty="0"/>
              <a:t>S. </a:t>
            </a:r>
            <a:r>
              <a:rPr lang="it-IT" sz="2000" i="1" dirty="0" err="1"/>
              <a:t>haematobium</a:t>
            </a:r>
            <a:r>
              <a:rPr lang="it-IT" sz="2000" dirty="0"/>
              <a:t>, </a:t>
            </a:r>
            <a:r>
              <a:rPr lang="it-IT" sz="2000" dirty="0" err="1"/>
              <a:t>which</a:t>
            </a:r>
            <a:r>
              <a:rPr lang="it-IT" sz="2000" dirty="0"/>
              <a:t> </a:t>
            </a:r>
            <a:r>
              <a:rPr lang="it-IT" sz="2000" dirty="0" err="1"/>
              <a:t>grows</a:t>
            </a:r>
            <a:r>
              <a:rPr lang="it-IT" sz="2000" dirty="0"/>
              <a:t> in the </a:t>
            </a:r>
            <a:r>
              <a:rPr lang="it-IT" sz="2000" dirty="0" err="1"/>
              <a:t>veins</a:t>
            </a:r>
            <a:r>
              <a:rPr lang="it-IT" sz="2000" dirty="0"/>
              <a:t> </a:t>
            </a:r>
            <a:r>
              <a:rPr lang="it-IT" sz="2000" dirty="0" err="1"/>
              <a:t>of</a:t>
            </a:r>
            <a:r>
              <a:rPr lang="it-IT" sz="2000" dirty="0"/>
              <a:t> the </a:t>
            </a:r>
            <a:r>
              <a:rPr lang="it-IT" sz="2000" dirty="0" err="1"/>
              <a:t>bladder</a:t>
            </a:r>
            <a:r>
              <a:rPr lang="it-IT" sz="2000" dirty="0"/>
              <a:t> and </a:t>
            </a:r>
            <a:r>
              <a:rPr lang="it-IT" sz="2000" dirty="0" err="1"/>
              <a:t>releases</a:t>
            </a:r>
            <a:r>
              <a:rPr lang="it-IT" sz="2000" dirty="0"/>
              <a:t> </a:t>
            </a:r>
            <a:r>
              <a:rPr lang="it-IT" sz="2000" dirty="0" err="1"/>
              <a:t>eggs</a:t>
            </a:r>
            <a:r>
              <a:rPr lang="it-IT" sz="2000" dirty="0"/>
              <a:t> </a:t>
            </a:r>
            <a:r>
              <a:rPr lang="it-IT" sz="2000" dirty="0" err="1"/>
              <a:t>that</a:t>
            </a:r>
            <a:r>
              <a:rPr lang="it-IT" sz="2000" dirty="0"/>
              <a:t> </a:t>
            </a:r>
            <a:r>
              <a:rPr lang="it-IT" sz="2000" dirty="0" err="1"/>
              <a:t>reach</a:t>
            </a:r>
            <a:r>
              <a:rPr lang="it-IT" sz="2000" dirty="0"/>
              <a:t> the urine.</a:t>
            </a:r>
          </a:p>
          <a:p>
            <a:endParaRPr lang="it-IT" sz="2000" dirty="0"/>
          </a:p>
          <a:p>
            <a:r>
              <a:rPr lang="it-IT" sz="2000" b="1" dirty="0" err="1"/>
              <a:t>Genital</a:t>
            </a:r>
            <a:r>
              <a:rPr lang="it-IT" sz="2000" b="1" dirty="0"/>
              <a:t> </a:t>
            </a:r>
            <a:r>
              <a:rPr lang="it-IT" sz="2000" b="1" dirty="0" err="1"/>
              <a:t>tract</a:t>
            </a:r>
            <a:r>
              <a:rPr lang="it-IT" sz="2000" dirty="0"/>
              <a:t>. </a:t>
            </a:r>
            <a:r>
              <a:rPr lang="it-IT" sz="2000" dirty="0" err="1"/>
              <a:t>Sexually</a:t>
            </a:r>
            <a:r>
              <a:rPr lang="it-IT" sz="2000" dirty="0"/>
              <a:t> </a:t>
            </a:r>
            <a:r>
              <a:rPr lang="it-IT" sz="2000" dirty="0" err="1"/>
              <a:t>transmitted</a:t>
            </a:r>
            <a:r>
              <a:rPr lang="it-IT" sz="2000" dirty="0"/>
              <a:t> </a:t>
            </a:r>
            <a:r>
              <a:rPr lang="it-IT" sz="2000" dirty="0" err="1"/>
              <a:t>infections</a:t>
            </a:r>
            <a:r>
              <a:rPr lang="it-IT" sz="2000" dirty="0"/>
              <a:t> (</a:t>
            </a:r>
            <a:r>
              <a:rPr lang="it-IT" sz="2000" dirty="0" err="1"/>
              <a:t>STIs</a:t>
            </a:r>
            <a:r>
              <a:rPr lang="it-IT" sz="2000" dirty="0"/>
              <a:t>) spread </a:t>
            </a:r>
            <a:r>
              <a:rPr lang="it-IT" sz="2000" dirty="0" err="1"/>
              <a:t>from</a:t>
            </a:r>
            <a:r>
              <a:rPr lang="it-IT" sz="2000" dirty="0"/>
              <a:t> the </a:t>
            </a:r>
            <a:r>
              <a:rPr lang="it-IT" sz="2000" dirty="0" err="1"/>
              <a:t>urethra</a:t>
            </a:r>
            <a:r>
              <a:rPr lang="it-IT" sz="2000" dirty="0"/>
              <a:t>, vagina, </a:t>
            </a:r>
            <a:r>
              <a:rPr lang="it-IT" sz="2000" dirty="0" err="1"/>
              <a:t>cervix</a:t>
            </a:r>
            <a:r>
              <a:rPr lang="it-IT" sz="2000" dirty="0"/>
              <a:t>, </a:t>
            </a:r>
            <a:r>
              <a:rPr lang="it-IT" sz="2000" dirty="0" err="1"/>
              <a:t>rectum</a:t>
            </a:r>
            <a:r>
              <a:rPr lang="it-IT" sz="2000" dirty="0"/>
              <a:t>, or </a:t>
            </a:r>
            <a:r>
              <a:rPr lang="it-IT" sz="2000" dirty="0" err="1"/>
              <a:t>oral</a:t>
            </a:r>
            <a:r>
              <a:rPr lang="it-IT" sz="2000" dirty="0"/>
              <a:t> </a:t>
            </a:r>
            <a:r>
              <a:rPr lang="it-IT" sz="2000" dirty="0" err="1"/>
              <a:t>pharynx</a:t>
            </a:r>
            <a:r>
              <a:rPr lang="it-IT" sz="2000" dirty="0"/>
              <a:t>. </a:t>
            </a:r>
            <a:r>
              <a:rPr lang="it-IT" sz="2000" dirty="0" err="1"/>
              <a:t>Organisms</a:t>
            </a:r>
            <a:r>
              <a:rPr lang="it-IT" sz="2000" dirty="0"/>
              <a:t> </a:t>
            </a:r>
            <a:r>
              <a:rPr lang="it-IT" sz="2000" dirty="0" err="1"/>
              <a:t>that</a:t>
            </a:r>
            <a:r>
              <a:rPr lang="it-IT" sz="2000" dirty="0"/>
              <a:t> cause </a:t>
            </a:r>
            <a:r>
              <a:rPr lang="it-IT" sz="2000" dirty="0" err="1"/>
              <a:t>STIs</a:t>
            </a:r>
            <a:r>
              <a:rPr lang="it-IT" sz="2000" dirty="0"/>
              <a:t> </a:t>
            </a:r>
            <a:r>
              <a:rPr lang="it-IT" sz="2000" dirty="0" err="1"/>
              <a:t>depend</a:t>
            </a:r>
            <a:r>
              <a:rPr lang="it-IT" sz="2000" dirty="0"/>
              <a:t> on </a:t>
            </a:r>
            <a:r>
              <a:rPr lang="it-IT" sz="2000" dirty="0" err="1"/>
              <a:t>direct</a:t>
            </a:r>
            <a:r>
              <a:rPr lang="it-IT" sz="2000" dirty="0"/>
              <a:t> </a:t>
            </a:r>
            <a:r>
              <a:rPr lang="it-IT" sz="2000" dirty="0" err="1"/>
              <a:t>contact</a:t>
            </a:r>
            <a:r>
              <a:rPr lang="it-IT" sz="2000" dirty="0"/>
              <a:t> </a:t>
            </a:r>
            <a:r>
              <a:rPr lang="it-IT" sz="2000" dirty="0" err="1"/>
              <a:t>for</a:t>
            </a:r>
            <a:r>
              <a:rPr lang="it-IT" sz="2000" dirty="0"/>
              <a:t> </a:t>
            </a:r>
            <a:r>
              <a:rPr lang="it-IT" sz="2000" dirty="0" err="1"/>
              <a:t>person-to-person</a:t>
            </a:r>
            <a:r>
              <a:rPr lang="it-IT" sz="2000" dirty="0"/>
              <a:t> spread </a:t>
            </a:r>
            <a:r>
              <a:rPr lang="it-IT" sz="2000" dirty="0" err="1"/>
              <a:t>because</a:t>
            </a:r>
            <a:r>
              <a:rPr lang="it-IT" sz="2000" dirty="0"/>
              <a:t> </a:t>
            </a:r>
            <a:r>
              <a:rPr lang="it-IT" sz="2000" dirty="0" err="1"/>
              <a:t>these</a:t>
            </a:r>
            <a:r>
              <a:rPr lang="it-IT" sz="2000" dirty="0"/>
              <a:t> </a:t>
            </a:r>
            <a:r>
              <a:rPr lang="it-IT" sz="2000" dirty="0" err="1"/>
              <a:t>pathogens</a:t>
            </a:r>
            <a:r>
              <a:rPr lang="it-IT" sz="2000" dirty="0"/>
              <a:t> </a:t>
            </a:r>
            <a:r>
              <a:rPr lang="it-IT" sz="2000" dirty="0" err="1"/>
              <a:t>cannot</a:t>
            </a:r>
            <a:r>
              <a:rPr lang="it-IT" sz="2000" dirty="0"/>
              <a:t> </a:t>
            </a:r>
            <a:r>
              <a:rPr lang="it-IT" sz="2000" dirty="0" err="1"/>
              <a:t>survive</a:t>
            </a:r>
            <a:r>
              <a:rPr lang="it-IT" sz="2000" dirty="0"/>
              <a:t> in the </a:t>
            </a:r>
            <a:r>
              <a:rPr lang="it-IT" sz="2000" dirty="0" err="1"/>
              <a:t>environment</a:t>
            </a:r>
            <a:r>
              <a:rPr lang="it-IT" sz="2000" dirty="0"/>
              <a:t>. </a:t>
            </a:r>
            <a:r>
              <a:rPr lang="it-IT" sz="2000" dirty="0" err="1"/>
              <a:t>Transmission</a:t>
            </a:r>
            <a:r>
              <a:rPr lang="it-IT" sz="2000" dirty="0"/>
              <a:t> </a:t>
            </a:r>
            <a:r>
              <a:rPr lang="it-IT" sz="2000" dirty="0" err="1"/>
              <a:t>of</a:t>
            </a:r>
            <a:r>
              <a:rPr lang="it-IT" sz="2000" dirty="0"/>
              <a:t> </a:t>
            </a:r>
            <a:r>
              <a:rPr lang="it-IT" sz="2000" dirty="0" err="1"/>
              <a:t>STIs</a:t>
            </a:r>
            <a:r>
              <a:rPr lang="it-IT" sz="2000" dirty="0"/>
              <a:t> </a:t>
            </a:r>
            <a:r>
              <a:rPr lang="it-IT" sz="2000" dirty="0" err="1"/>
              <a:t>often</a:t>
            </a:r>
            <a:r>
              <a:rPr lang="it-IT" sz="2000" dirty="0"/>
              <a:t> </a:t>
            </a:r>
            <a:r>
              <a:rPr lang="it-IT" sz="2000" dirty="0" err="1"/>
              <a:t>is</a:t>
            </a:r>
            <a:r>
              <a:rPr lang="it-IT" sz="2000" dirty="0"/>
              <a:t> </a:t>
            </a:r>
            <a:r>
              <a:rPr lang="it-IT" sz="2000" dirty="0" err="1"/>
              <a:t>by</a:t>
            </a:r>
            <a:r>
              <a:rPr lang="it-IT" sz="2000" dirty="0"/>
              <a:t> </a:t>
            </a:r>
            <a:r>
              <a:rPr lang="it-IT" sz="2000" dirty="0" err="1"/>
              <a:t>asymptomatic</a:t>
            </a:r>
            <a:r>
              <a:rPr lang="it-IT" sz="2000" dirty="0"/>
              <a:t> </a:t>
            </a:r>
            <a:r>
              <a:rPr lang="it-IT" sz="2000" dirty="0" err="1"/>
              <a:t>individuals</a:t>
            </a:r>
            <a:r>
              <a:rPr lang="it-IT" sz="2000" dirty="0"/>
              <a:t> </a:t>
            </a:r>
            <a:r>
              <a:rPr lang="it-IT" sz="2000" dirty="0" err="1"/>
              <a:t>who</a:t>
            </a:r>
            <a:r>
              <a:rPr lang="it-IT" sz="2000" dirty="0"/>
              <a:t> do </a:t>
            </a:r>
            <a:r>
              <a:rPr lang="it-IT" sz="2000" dirty="0" err="1"/>
              <a:t>not</a:t>
            </a:r>
            <a:r>
              <a:rPr lang="it-IT" sz="2000" dirty="0"/>
              <a:t> </a:t>
            </a:r>
            <a:r>
              <a:rPr lang="it-IT" sz="2000" dirty="0" err="1"/>
              <a:t>realize</a:t>
            </a:r>
            <a:r>
              <a:rPr lang="it-IT" sz="2000" dirty="0"/>
              <a:t> </a:t>
            </a:r>
            <a:r>
              <a:rPr lang="it-IT" sz="2000" dirty="0" err="1"/>
              <a:t>that</a:t>
            </a:r>
            <a:r>
              <a:rPr lang="it-IT" sz="2000" dirty="0"/>
              <a:t> </a:t>
            </a:r>
            <a:r>
              <a:rPr lang="it-IT" sz="2000" dirty="0" err="1"/>
              <a:t>they</a:t>
            </a:r>
            <a:r>
              <a:rPr lang="it-IT" sz="2000" dirty="0"/>
              <a:t> are </a:t>
            </a:r>
            <a:r>
              <a:rPr lang="it-IT" sz="2000" dirty="0" err="1"/>
              <a:t>infected</a:t>
            </a:r>
            <a:r>
              <a:rPr lang="it-IT" sz="2000" dirty="0"/>
              <a:t>. </a:t>
            </a:r>
            <a:r>
              <a:rPr lang="it-IT" sz="2000" dirty="0" err="1"/>
              <a:t>Infection</a:t>
            </a:r>
            <a:r>
              <a:rPr lang="it-IT" sz="2000" dirty="0"/>
              <a:t> </a:t>
            </a:r>
            <a:r>
              <a:rPr lang="it-IT" sz="2000" dirty="0" err="1"/>
              <a:t>with</a:t>
            </a:r>
            <a:r>
              <a:rPr lang="it-IT" sz="2000" dirty="0"/>
              <a:t> </a:t>
            </a:r>
            <a:r>
              <a:rPr lang="it-IT" sz="2000" dirty="0" err="1"/>
              <a:t>one</a:t>
            </a:r>
            <a:r>
              <a:rPr lang="it-IT" sz="2000" dirty="0"/>
              <a:t> STI </a:t>
            </a:r>
            <a:r>
              <a:rPr lang="it-IT" sz="2000" dirty="0" err="1"/>
              <a:t>increases</a:t>
            </a:r>
            <a:r>
              <a:rPr lang="it-IT" sz="2000" dirty="0"/>
              <a:t> the </a:t>
            </a:r>
            <a:r>
              <a:rPr lang="it-IT" sz="2000" dirty="0" err="1"/>
              <a:t>risk</a:t>
            </a:r>
            <a:r>
              <a:rPr lang="it-IT" sz="2000" dirty="0"/>
              <a:t> </a:t>
            </a:r>
            <a:r>
              <a:rPr lang="it-IT" sz="2000" dirty="0" err="1"/>
              <a:t>for</a:t>
            </a:r>
            <a:r>
              <a:rPr lang="it-IT" sz="2000" dirty="0"/>
              <a:t> </a:t>
            </a:r>
            <a:r>
              <a:rPr lang="it-IT" sz="2000" dirty="0" err="1"/>
              <a:t>additional</a:t>
            </a:r>
            <a:r>
              <a:rPr lang="it-IT" sz="2000" dirty="0"/>
              <a:t> </a:t>
            </a:r>
            <a:r>
              <a:rPr lang="it-IT" sz="2000" dirty="0" err="1"/>
              <a:t>STIs</a:t>
            </a:r>
            <a:r>
              <a:rPr lang="it-IT" sz="2000" dirty="0"/>
              <a:t>, </a:t>
            </a:r>
            <a:r>
              <a:rPr lang="it-IT" sz="2000" dirty="0" err="1"/>
              <a:t>mainly</a:t>
            </a:r>
            <a:r>
              <a:rPr lang="it-IT" sz="2000" dirty="0"/>
              <a:t> </a:t>
            </a:r>
            <a:r>
              <a:rPr lang="it-IT" sz="2000" dirty="0" err="1"/>
              <a:t>because</a:t>
            </a:r>
            <a:r>
              <a:rPr lang="it-IT" sz="2000" dirty="0"/>
              <a:t> the </a:t>
            </a:r>
            <a:r>
              <a:rPr lang="it-IT" sz="2000" dirty="0" err="1"/>
              <a:t>risk</a:t>
            </a:r>
            <a:r>
              <a:rPr lang="it-IT" sz="2000" dirty="0"/>
              <a:t> </a:t>
            </a:r>
            <a:r>
              <a:rPr lang="it-IT" sz="2000" dirty="0" err="1"/>
              <a:t>factors</a:t>
            </a:r>
            <a:r>
              <a:rPr lang="it-IT" sz="2000" dirty="0"/>
              <a:t> are the </a:t>
            </a:r>
            <a:r>
              <a:rPr lang="it-IT" sz="2000" dirty="0" err="1"/>
              <a:t>same</a:t>
            </a:r>
            <a:r>
              <a:rPr lang="it-IT" sz="2000" dirty="0"/>
              <a:t> </a:t>
            </a:r>
            <a:r>
              <a:rPr lang="it-IT" sz="2000" dirty="0" err="1"/>
              <a:t>for</a:t>
            </a:r>
            <a:r>
              <a:rPr lang="it-IT" sz="2000" dirty="0"/>
              <a:t> </a:t>
            </a:r>
            <a:r>
              <a:rPr lang="it-IT" sz="2000" dirty="0" err="1"/>
              <a:t>all</a:t>
            </a:r>
            <a:r>
              <a:rPr lang="it-IT" sz="2000" dirty="0"/>
              <a:t> </a:t>
            </a:r>
            <a:r>
              <a:rPr lang="it-IT" sz="2000" dirty="0" err="1"/>
              <a:t>STIs</a:t>
            </a:r>
            <a:r>
              <a:rPr lang="it-IT" sz="2000" dirty="0"/>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1.14.49.png"/>
          <p:cNvPicPr>
            <a:picLocks noChangeAspect="1"/>
          </p:cNvPicPr>
          <p:nvPr/>
        </p:nvPicPr>
        <p:blipFill>
          <a:blip r:embed="rId2"/>
          <a:stretch>
            <a:fillRect/>
          </a:stretch>
        </p:blipFill>
        <p:spPr>
          <a:xfrm>
            <a:off x="526816" y="1111393"/>
            <a:ext cx="8090367" cy="474807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1 alle 23.01.21.png"/>
          <p:cNvPicPr>
            <a:picLocks noChangeAspect="1"/>
          </p:cNvPicPr>
          <p:nvPr/>
        </p:nvPicPr>
        <p:blipFill>
          <a:blip r:embed="rId2"/>
          <a:stretch>
            <a:fillRect/>
          </a:stretch>
        </p:blipFill>
        <p:spPr>
          <a:xfrm>
            <a:off x="557212" y="920750"/>
            <a:ext cx="7821663" cy="494426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6661" y="474344"/>
            <a:ext cx="8290677" cy="5909311"/>
          </a:xfrm>
          <a:prstGeom prst="rect">
            <a:avLst/>
          </a:prstGeom>
        </p:spPr>
        <p:txBody>
          <a:bodyPr wrap="square">
            <a:spAutoFit/>
          </a:bodyPr>
          <a:lstStyle/>
          <a:p>
            <a:r>
              <a:rPr lang="it-IT" dirty="0" err="1"/>
              <a:t>Viruses</a:t>
            </a:r>
            <a:r>
              <a:rPr lang="it-IT" dirty="0"/>
              <a:t> can </a:t>
            </a:r>
            <a:r>
              <a:rPr lang="it-IT" dirty="0" err="1"/>
              <a:t>directly</a:t>
            </a:r>
            <a:r>
              <a:rPr lang="it-IT" dirty="0"/>
              <a:t> </a:t>
            </a:r>
            <a:r>
              <a:rPr lang="it-IT" dirty="0" err="1"/>
              <a:t>damage</a:t>
            </a:r>
            <a:r>
              <a:rPr lang="it-IT" dirty="0"/>
              <a:t> </a:t>
            </a:r>
            <a:r>
              <a:rPr lang="it-IT" dirty="0" err="1"/>
              <a:t>host</a:t>
            </a:r>
            <a:r>
              <a:rPr lang="it-IT" dirty="0"/>
              <a:t> </a:t>
            </a:r>
            <a:r>
              <a:rPr lang="it-IT" dirty="0" err="1"/>
              <a:t>cells</a:t>
            </a:r>
            <a:r>
              <a:rPr lang="it-IT" dirty="0"/>
              <a:t> </a:t>
            </a:r>
            <a:r>
              <a:rPr lang="it-IT" dirty="0" err="1"/>
              <a:t>by</a:t>
            </a:r>
            <a:r>
              <a:rPr lang="it-IT" dirty="0"/>
              <a:t> </a:t>
            </a:r>
            <a:r>
              <a:rPr lang="it-IT" dirty="0" err="1"/>
              <a:t>entering</a:t>
            </a:r>
            <a:r>
              <a:rPr lang="it-IT" dirty="0"/>
              <a:t> </a:t>
            </a:r>
            <a:r>
              <a:rPr lang="it-IT" dirty="0" err="1"/>
              <a:t>them</a:t>
            </a:r>
            <a:r>
              <a:rPr lang="it-IT" dirty="0"/>
              <a:t> and </a:t>
            </a:r>
            <a:r>
              <a:rPr lang="it-IT" dirty="0" err="1"/>
              <a:t>replicating</a:t>
            </a:r>
            <a:r>
              <a:rPr lang="it-IT" dirty="0"/>
              <a:t> at the </a:t>
            </a:r>
            <a:r>
              <a:rPr lang="it-IT" dirty="0" err="1"/>
              <a:t>host</a:t>
            </a:r>
            <a:r>
              <a:rPr lang="it-IT" dirty="0"/>
              <a:t>’</a:t>
            </a:r>
            <a:r>
              <a:rPr lang="it-IT" dirty="0" err="1"/>
              <a:t>s</a:t>
            </a:r>
            <a:r>
              <a:rPr lang="it-IT" dirty="0"/>
              <a:t> </a:t>
            </a:r>
            <a:r>
              <a:rPr lang="it-IT" dirty="0" err="1"/>
              <a:t>expense</a:t>
            </a:r>
            <a:r>
              <a:rPr lang="it-IT" dirty="0"/>
              <a:t>. The </a:t>
            </a:r>
            <a:r>
              <a:rPr lang="it-IT" dirty="0" err="1"/>
              <a:t>manifestations</a:t>
            </a:r>
            <a:r>
              <a:rPr lang="it-IT" dirty="0"/>
              <a:t> </a:t>
            </a:r>
            <a:r>
              <a:rPr lang="it-IT" dirty="0" err="1"/>
              <a:t>of</a:t>
            </a:r>
            <a:r>
              <a:rPr lang="it-IT" dirty="0"/>
              <a:t> </a:t>
            </a:r>
            <a:r>
              <a:rPr lang="it-IT" dirty="0" err="1"/>
              <a:t>viral</a:t>
            </a:r>
            <a:r>
              <a:rPr lang="it-IT" dirty="0"/>
              <a:t> </a:t>
            </a:r>
            <a:r>
              <a:rPr lang="it-IT" dirty="0" err="1"/>
              <a:t>infection</a:t>
            </a:r>
            <a:r>
              <a:rPr lang="it-IT" dirty="0"/>
              <a:t> are </a:t>
            </a:r>
            <a:r>
              <a:rPr lang="it-IT" dirty="0" err="1"/>
              <a:t>largely</a:t>
            </a:r>
            <a:r>
              <a:rPr lang="it-IT" dirty="0"/>
              <a:t> </a:t>
            </a:r>
            <a:r>
              <a:rPr lang="it-IT" dirty="0" err="1"/>
              <a:t>determined</a:t>
            </a:r>
            <a:r>
              <a:rPr lang="it-IT" dirty="0"/>
              <a:t> </a:t>
            </a:r>
            <a:r>
              <a:rPr lang="it-IT" dirty="0" err="1"/>
              <a:t>by</a:t>
            </a:r>
            <a:r>
              <a:rPr lang="it-IT" dirty="0"/>
              <a:t> the </a:t>
            </a:r>
            <a:r>
              <a:rPr lang="it-IT" dirty="0" err="1"/>
              <a:t>tropism</a:t>
            </a:r>
            <a:r>
              <a:rPr lang="it-IT" dirty="0"/>
              <a:t> </a:t>
            </a:r>
            <a:r>
              <a:rPr lang="it-IT" dirty="0" err="1"/>
              <a:t>of</a:t>
            </a:r>
            <a:r>
              <a:rPr lang="it-IT" dirty="0"/>
              <a:t> the virus </a:t>
            </a:r>
            <a:r>
              <a:rPr lang="it-IT" dirty="0" err="1"/>
              <a:t>for</a:t>
            </a:r>
            <a:r>
              <a:rPr lang="it-IT" dirty="0"/>
              <a:t> </a:t>
            </a:r>
            <a:r>
              <a:rPr lang="it-IT" dirty="0" err="1"/>
              <a:t>specific</a:t>
            </a:r>
            <a:r>
              <a:rPr lang="it-IT" dirty="0"/>
              <a:t> </a:t>
            </a:r>
            <a:r>
              <a:rPr lang="it-IT" dirty="0" err="1"/>
              <a:t>tissues</a:t>
            </a:r>
            <a:r>
              <a:rPr lang="it-IT" dirty="0"/>
              <a:t> and </a:t>
            </a:r>
            <a:r>
              <a:rPr lang="it-IT" dirty="0" err="1"/>
              <a:t>cell</a:t>
            </a:r>
            <a:r>
              <a:rPr lang="it-IT" dirty="0"/>
              <a:t> </a:t>
            </a:r>
            <a:r>
              <a:rPr lang="it-IT" dirty="0" err="1"/>
              <a:t>types</a:t>
            </a:r>
            <a:r>
              <a:rPr lang="it-IT" dirty="0"/>
              <a:t>. </a:t>
            </a:r>
            <a:r>
              <a:rPr lang="it-IT" dirty="0" err="1"/>
              <a:t>Tropism</a:t>
            </a:r>
            <a:r>
              <a:rPr lang="it-IT" dirty="0"/>
              <a:t> </a:t>
            </a:r>
            <a:r>
              <a:rPr lang="it-IT" dirty="0" err="1"/>
              <a:t>is</a:t>
            </a:r>
            <a:r>
              <a:rPr lang="it-IT" dirty="0"/>
              <a:t> </a:t>
            </a:r>
            <a:r>
              <a:rPr lang="it-IT" dirty="0" err="1"/>
              <a:t>influenced</a:t>
            </a:r>
            <a:r>
              <a:rPr lang="it-IT" dirty="0"/>
              <a:t> </a:t>
            </a:r>
            <a:r>
              <a:rPr lang="it-IT" dirty="0" err="1"/>
              <a:t>by</a:t>
            </a:r>
            <a:r>
              <a:rPr lang="it-IT" dirty="0"/>
              <a:t> a </a:t>
            </a:r>
            <a:r>
              <a:rPr lang="it-IT" dirty="0" err="1"/>
              <a:t>number</a:t>
            </a:r>
            <a:r>
              <a:rPr lang="it-IT" dirty="0"/>
              <a:t> </a:t>
            </a:r>
            <a:r>
              <a:rPr lang="it-IT" dirty="0" err="1"/>
              <a:t>of</a:t>
            </a:r>
            <a:r>
              <a:rPr lang="it-IT" dirty="0"/>
              <a:t> </a:t>
            </a:r>
            <a:r>
              <a:rPr lang="it-IT" dirty="0" err="1"/>
              <a:t>factors</a:t>
            </a:r>
            <a:r>
              <a:rPr lang="it-IT" dirty="0"/>
              <a:t>.</a:t>
            </a:r>
          </a:p>
          <a:p>
            <a:r>
              <a:rPr lang="it-IT" dirty="0"/>
              <a:t>    </a:t>
            </a:r>
            <a:r>
              <a:rPr lang="it-IT" b="1" dirty="0" err="1"/>
              <a:t>Host</a:t>
            </a:r>
            <a:r>
              <a:rPr lang="it-IT" b="1" dirty="0"/>
              <a:t> </a:t>
            </a:r>
            <a:r>
              <a:rPr lang="it-IT" b="1" dirty="0" err="1"/>
              <a:t>receptors</a:t>
            </a:r>
            <a:r>
              <a:rPr lang="it-IT" b="1" dirty="0"/>
              <a:t> </a:t>
            </a:r>
            <a:r>
              <a:rPr lang="it-IT" b="1" dirty="0" err="1"/>
              <a:t>for</a:t>
            </a:r>
            <a:r>
              <a:rPr lang="it-IT" b="1" dirty="0"/>
              <a:t> </a:t>
            </a:r>
            <a:r>
              <a:rPr lang="it-IT" b="1" dirty="0" err="1"/>
              <a:t>viruses</a:t>
            </a:r>
            <a:r>
              <a:rPr lang="it-IT" dirty="0"/>
              <a:t>. </a:t>
            </a:r>
            <a:r>
              <a:rPr lang="it-IT" dirty="0" err="1"/>
              <a:t>Viruses</a:t>
            </a:r>
            <a:r>
              <a:rPr lang="it-IT" dirty="0"/>
              <a:t> are </a:t>
            </a:r>
            <a:r>
              <a:rPr lang="it-IT" dirty="0" err="1"/>
              <a:t>coated</a:t>
            </a:r>
            <a:r>
              <a:rPr lang="it-IT" dirty="0"/>
              <a:t> </a:t>
            </a:r>
            <a:r>
              <a:rPr lang="it-IT" dirty="0" err="1"/>
              <a:t>with</a:t>
            </a:r>
            <a:r>
              <a:rPr lang="it-IT" dirty="0"/>
              <a:t> </a:t>
            </a:r>
            <a:r>
              <a:rPr lang="it-IT" dirty="0" err="1"/>
              <a:t>surface</a:t>
            </a:r>
            <a:r>
              <a:rPr lang="it-IT" dirty="0"/>
              <a:t> </a:t>
            </a:r>
            <a:r>
              <a:rPr lang="it-IT" dirty="0" err="1"/>
              <a:t>proteins</a:t>
            </a:r>
            <a:r>
              <a:rPr lang="it-IT" dirty="0"/>
              <a:t> </a:t>
            </a:r>
            <a:r>
              <a:rPr lang="it-IT" dirty="0" err="1"/>
              <a:t>that</a:t>
            </a:r>
            <a:r>
              <a:rPr lang="it-IT" dirty="0"/>
              <a:t> </a:t>
            </a:r>
            <a:r>
              <a:rPr lang="it-IT" dirty="0" err="1"/>
              <a:t>bind</a:t>
            </a:r>
            <a:r>
              <a:rPr lang="it-IT" dirty="0"/>
              <a:t> </a:t>
            </a:r>
            <a:r>
              <a:rPr lang="it-IT" dirty="0" err="1"/>
              <a:t>with</a:t>
            </a:r>
            <a:r>
              <a:rPr lang="it-IT" dirty="0"/>
              <a:t> high </a:t>
            </a:r>
            <a:r>
              <a:rPr lang="it-IT" dirty="0" err="1"/>
              <a:t>specificity</a:t>
            </a:r>
            <a:r>
              <a:rPr lang="it-IT" dirty="0"/>
              <a:t> </a:t>
            </a:r>
            <a:r>
              <a:rPr lang="it-IT" dirty="0" err="1"/>
              <a:t>to</a:t>
            </a:r>
            <a:r>
              <a:rPr lang="it-IT" dirty="0"/>
              <a:t> </a:t>
            </a:r>
            <a:r>
              <a:rPr lang="it-IT" dirty="0" err="1"/>
              <a:t>particular</a:t>
            </a:r>
            <a:r>
              <a:rPr lang="it-IT" dirty="0"/>
              <a:t> </a:t>
            </a:r>
            <a:r>
              <a:rPr lang="it-IT" dirty="0" err="1"/>
              <a:t>host</a:t>
            </a:r>
            <a:r>
              <a:rPr lang="it-IT" dirty="0"/>
              <a:t> </a:t>
            </a:r>
            <a:r>
              <a:rPr lang="it-IT" dirty="0" err="1"/>
              <a:t>cell</a:t>
            </a:r>
            <a:r>
              <a:rPr lang="it-IT" dirty="0"/>
              <a:t> </a:t>
            </a:r>
            <a:r>
              <a:rPr lang="it-IT" dirty="0" err="1"/>
              <a:t>surface</a:t>
            </a:r>
            <a:r>
              <a:rPr lang="it-IT" dirty="0"/>
              <a:t> </a:t>
            </a:r>
            <a:r>
              <a:rPr lang="it-IT" dirty="0" err="1"/>
              <a:t>proteins</a:t>
            </a:r>
            <a:r>
              <a:rPr lang="it-IT" dirty="0"/>
              <a:t>. Entry </a:t>
            </a:r>
            <a:r>
              <a:rPr lang="it-IT" dirty="0" err="1"/>
              <a:t>of</a:t>
            </a:r>
            <a:r>
              <a:rPr lang="it-IT" dirty="0"/>
              <a:t> </a:t>
            </a:r>
            <a:r>
              <a:rPr lang="it-IT" dirty="0" err="1"/>
              <a:t>many</a:t>
            </a:r>
            <a:r>
              <a:rPr lang="it-IT" dirty="0"/>
              <a:t> </a:t>
            </a:r>
            <a:r>
              <a:rPr lang="it-IT" dirty="0" err="1"/>
              <a:t>viruses</a:t>
            </a:r>
            <a:r>
              <a:rPr lang="it-IT" dirty="0"/>
              <a:t> </a:t>
            </a:r>
            <a:r>
              <a:rPr lang="it-IT" dirty="0" err="1"/>
              <a:t>into</a:t>
            </a:r>
            <a:r>
              <a:rPr lang="it-IT" dirty="0"/>
              <a:t> </a:t>
            </a:r>
            <a:r>
              <a:rPr lang="it-IT" dirty="0" err="1"/>
              <a:t>cells</a:t>
            </a:r>
            <a:r>
              <a:rPr lang="it-IT" dirty="0"/>
              <a:t> </a:t>
            </a:r>
            <a:r>
              <a:rPr lang="it-IT" dirty="0" err="1"/>
              <a:t>commences</a:t>
            </a:r>
            <a:r>
              <a:rPr lang="it-IT" dirty="0"/>
              <a:t> </a:t>
            </a:r>
            <a:r>
              <a:rPr lang="it-IT" dirty="0" err="1"/>
              <a:t>with</a:t>
            </a:r>
            <a:r>
              <a:rPr lang="it-IT" dirty="0"/>
              <a:t> </a:t>
            </a:r>
            <a:r>
              <a:rPr lang="it-IT" dirty="0" err="1"/>
              <a:t>binding</a:t>
            </a:r>
            <a:r>
              <a:rPr lang="it-IT" dirty="0"/>
              <a:t> </a:t>
            </a:r>
            <a:r>
              <a:rPr lang="it-IT" dirty="0" err="1"/>
              <a:t>to</a:t>
            </a:r>
            <a:r>
              <a:rPr lang="it-IT" dirty="0"/>
              <a:t> </a:t>
            </a:r>
            <a:r>
              <a:rPr lang="it-IT" dirty="0" err="1"/>
              <a:t>normal</a:t>
            </a:r>
            <a:r>
              <a:rPr lang="it-IT" dirty="0"/>
              <a:t> </a:t>
            </a:r>
            <a:r>
              <a:rPr lang="it-IT" dirty="0" err="1"/>
              <a:t>host</a:t>
            </a:r>
            <a:r>
              <a:rPr lang="it-IT" dirty="0"/>
              <a:t> </a:t>
            </a:r>
            <a:r>
              <a:rPr lang="it-IT" dirty="0" err="1"/>
              <a:t>cell</a:t>
            </a:r>
            <a:r>
              <a:rPr lang="it-IT" dirty="0"/>
              <a:t> </a:t>
            </a:r>
            <a:r>
              <a:rPr lang="it-IT" dirty="0" err="1"/>
              <a:t>receptors</a:t>
            </a:r>
            <a:r>
              <a:rPr lang="it-IT" dirty="0"/>
              <a:t>. For </a:t>
            </a:r>
            <a:r>
              <a:rPr lang="it-IT" dirty="0" err="1"/>
              <a:t>example</a:t>
            </a:r>
            <a:r>
              <a:rPr lang="it-IT" dirty="0"/>
              <a:t>, HIV </a:t>
            </a:r>
            <a:r>
              <a:rPr lang="it-IT" dirty="0" err="1"/>
              <a:t>glycoprotein</a:t>
            </a:r>
            <a:r>
              <a:rPr lang="it-IT" dirty="0"/>
              <a:t> gp120 </a:t>
            </a:r>
            <a:r>
              <a:rPr lang="it-IT" dirty="0" err="1"/>
              <a:t>binds</a:t>
            </a:r>
            <a:r>
              <a:rPr lang="it-IT" dirty="0"/>
              <a:t> to CD4 and CXCR4 and CCR5 on T </a:t>
            </a:r>
            <a:r>
              <a:rPr lang="it-IT" dirty="0" err="1"/>
              <a:t>cells</a:t>
            </a:r>
            <a:r>
              <a:rPr lang="it-IT" dirty="0"/>
              <a:t> and </a:t>
            </a:r>
            <a:r>
              <a:rPr lang="it-IT" dirty="0" err="1"/>
              <a:t>macrophages</a:t>
            </a:r>
            <a:r>
              <a:rPr lang="it-IT" dirty="0"/>
              <a:t>. Host </a:t>
            </a:r>
            <a:r>
              <a:rPr lang="it-IT" dirty="0" err="1"/>
              <a:t>proteases</a:t>
            </a:r>
            <a:r>
              <a:rPr lang="it-IT" dirty="0"/>
              <a:t> </a:t>
            </a:r>
            <a:r>
              <a:rPr lang="it-IT" dirty="0" err="1"/>
              <a:t>may</a:t>
            </a:r>
            <a:r>
              <a:rPr lang="it-IT" dirty="0"/>
              <a:t> be </a:t>
            </a:r>
            <a:r>
              <a:rPr lang="it-IT" dirty="0" err="1"/>
              <a:t>needed</a:t>
            </a:r>
            <a:r>
              <a:rPr lang="it-IT" dirty="0"/>
              <a:t> to </a:t>
            </a:r>
            <a:r>
              <a:rPr lang="it-IT" dirty="0" err="1"/>
              <a:t>enable</a:t>
            </a:r>
            <a:r>
              <a:rPr lang="it-IT" dirty="0"/>
              <a:t> </a:t>
            </a:r>
            <a:r>
              <a:rPr lang="it-IT" dirty="0" err="1"/>
              <a:t>binding</a:t>
            </a:r>
            <a:r>
              <a:rPr lang="it-IT" dirty="0"/>
              <a:t> of virus to </a:t>
            </a:r>
            <a:r>
              <a:rPr lang="it-IT" dirty="0" err="1"/>
              <a:t>host</a:t>
            </a:r>
            <a:r>
              <a:rPr lang="it-IT" dirty="0"/>
              <a:t> </a:t>
            </a:r>
            <a:r>
              <a:rPr lang="it-IT" dirty="0" err="1"/>
              <a:t>cells</a:t>
            </a:r>
            <a:r>
              <a:rPr lang="it-IT" dirty="0"/>
              <a:t>; for </a:t>
            </a:r>
            <a:r>
              <a:rPr lang="it-IT" dirty="0" err="1"/>
              <a:t>instance</a:t>
            </a:r>
            <a:r>
              <a:rPr lang="it-IT" dirty="0"/>
              <a:t>, a </a:t>
            </a:r>
            <a:r>
              <a:rPr lang="it-IT" dirty="0" err="1"/>
              <a:t>host</a:t>
            </a:r>
            <a:r>
              <a:rPr lang="it-IT" dirty="0"/>
              <a:t> </a:t>
            </a:r>
            <a:r>
              <a:rPr lang="it-IT" dirty="0" err="1"/>
              <a:t>protease</a:t>
            </a:r>
            <a:r>
              <a:rPr lang="it-IT" dirty="0"/>
              <a:t> </a:t>
            </a:r>
            <a:r>
              <a:rPr lang="it-IT" dirty="0" err="1"/>
              <a:t>cleaves</a:t>
            </a:r>
            <a:r>
              <a:rPr lang="it-IT" dirty="0"/>
              <a:t> and </a:t>
            </a:r>
            <a:r>
              <a:rPr lang="it-IT" dirty="0" err="1"/>
              <a:t>activates</a:t>
            </a:r>
            <a:r>
              <a:rPr lang="it-IT" dirty="0"/>
              <a:t> the influenza virus </a:t>
            </a:r>
            <a:r>
              <a:rPr lang="it-IT" dirty="0" err="1"/>
              <a:t>hemagglutinin</a:t>
            </a:r>
            <a:r>
              <a:rPr lang="it-IT" dirty="0"/>
              <a:t>.</a:t>
            </a:r>
          </a:p>
          <a:p>
            <a:r>
              <a:rPr lang="it-IT" dirty="0"/>
              <a:t>    </a:t>
            </a:r>
            <a:r>
              <a:rPr lang="it-IT" b="1" dirty="0" err="1"/>
              <a:t>Specificity</a:t>
            </a:r>
            <a:r>
              <a:rPr lang="it-IT" b="1" dirty="0"/>
              <a:t> </a:t>
            </a:r>
            <a:r>
              <a:rPr lang="it-IT" b="1" dirty="0" err="1"/>
              <a:t>of</a:t>
            </a:r>
            <a:r>
              <a:rPr lang="it-IT" b="1" dirty="0"/>
              <a:t> </a:t>
            </a:r>
            <a:r>
              <a:rPr lang="it-IT" b="1" dirty="0" err="1"/>
              <a:t>transcription</a:t>
            </a:r>
            <a:r>
              <a:rPr lang="it-IT" b="1" dirty="0"/>
              <a:t> </a:t>
            </a:r>
            <a:r>
              <a:rPr lang="it-IT" b="1" dirty="0" err="1"/>
              <a:t>factors</a:t>
            </a:r>
            <a:r>
              <a:rPr lang="it-IT" b="1" dirty="0"/>
              <a:t>. </a:t>
            </a:r>
            <a:r>
              <a:rPr lang="it-IT" dirty="0"/>
              <a:t>The </a:t>
            </a:r>
            <a:r>
              <a:rPr lang="it-IT" dirty="0" err="1"/>
              <a:t>ability</a:t>
            </a:r>
            <a:r>
              <a:rPr lang="it-IT" dirty="0"/>
              <a:t> </a:t>
            </a:r>
            <a:r>
              <a:rPr lang="it-IT" dirty="0" err="1"/>
              <a:t>of</a:t>
            </a:r>
            <a:r>
              <a:rPr lang="it-IT" dirty="0"/>
              <a:t> the virus </a:t>
            </a:r>
            <a:r>
              <a:rPr lang="it-IT" dirty="0" err="1"/>
              <a:t>to</a:t>
            </a:r>
            <a:r>
              <a:rPr lang="it-IT" dirty="0"/>
              <a:t> replicate inside </a:t>
            </a:r>
            <a:r>
              <a:rPr lang="it-IT" dirty="0" err="1"/>
              <a:t>particular</a:t>
            </a:r>
            <a:r>
              <a:rPr lang="it-IT" dirty="0"/>
              <a:t> </a:t>
            </a:r>
            <a:r>
              <a:rPr lang="it-IT" dirty="0" err="1"/>
              <a:t>cell</a:t>
            </a:r>
            <a:r>
              <a:rPr lang="it-IT" dirty="0"/>
              <a:t> </a:t>
            </a:r>
            <a:r>
              <a:rPr lang="it-IT" dirty="0" err="1"/>
              <a:t>types</a:t>
            </a:r>
            <a:r>
              <a:rPr lang="it-IT" dirty="0"/>
              <a:t> </a:t>
            </a:r>
            <a:r>
              <a:rPr lang="it-IT" dirty="0" err="1"/>
              <a:t>depends</a:t>
            </a:r>
            <a:r>
              <a:rPr lang="it-IT" dirty="0"/>
              <a:t> on the </a:t>
            </a:r>
            <a:r>
              <a:rPr lang="it-IT" dirty="0" err="1"/>
              <a:t>presence</a:t>
            </a:r>
            <a:r>
              <a:rPr lang="it-IT" dirty="0"/>
              <a:t> </a:t>
            </a:r>
            <a:r>
              <a:rPr lang="it-IT" dirty="0" err="1"/>
              <a:t>of</a:t>
            </a:r>
            <a:r>
              <a:rPr lang="it-IT" dirty="0"/>
              <a:t> </a:t>
            </a:r>
            <a:r>
              <a:rPr lang="it-IT" dirty="0" err="1"/>
              <a:t>lineage-specific</a:t>
            </a:r>
            <a:r>
              <a:rPr lang="it-IT" dirty="0"/>
              <a:t> </a:t>
            </a:r>
            <a:r>
              <a:rPr lang="it-IT" dirty="0" err="1"/>
              <a:t>transcription</a:t>
            </a:r>
            <a:r>
              <a:rPr lang="it-IT" dirty="0"/>
              <a:t> </a:t>
            </a:r>
            <a:r>
              <a:rPr lang="it-IT" dirty="0" err="1"/>
              <a:t>factors</a:t>
            </a:r>
            <a:r>
              <a:rPr lang="it-IT" dirty="0"/>
              <a:t> </a:t>
            </a:r>
            <a:r>
              <a:rPr lang="it-IT" dirty="0" err="1"/>
              <a:t>that</a:t>
            </a:r>
            <a:r>
              <a:rPr lang="it-IT" dirty="0"/>
              <a:t> </a:t>
            </a:r>
            <a:r>
              <a:rPr lang="it-IT" dirty="0" err="1"/>
              <a:t>recognize</a:t>
            </a:r>
            <a:r>
              <a:rPr lang="it-IT" dirty="0"/>
              <a:t> </a:t>
            </a:r>
            <a:r>
              <a:rPr lang="it-IT" dirty="0" err="1"/>
              <a:t>viral</a:t>
            </a:r>
            <a:r>
              <a:rPr lang="it-IT" dirty="0"/>
              <a:t> </a:t>
            </a:r>
            <a:r>
              <a:rPr lang="it-IT" dirty="0" err="1"/>
              <a:t>enhancer</a:t>
            </a:r>
            <a:r>
              <a:rPr lang="it-IT" dirty="0"/>
              <a:t> and promoter </a:t>
            </a:r>
            <a:r>
              <a:rPr lang="it-IT" dirty="0" err="1"/>
              <a:t>elements</a:t>
            </a:r>
            <a:r>
              <a:rPr lang="it-IT" dirty="0"/>
              <a:t>. For </a:t>
            </a:r>
            <a:r>
              <a:rPr lang="it-IT" dirty="0" err="1"/>
              <a:t>example</a:t>
            </a:r>
            <a:r>
              <a:rPr lang="it-IT" dirty="0"/>
              <a:t>, the JC virus, </a:t>
            </a:r>
            <a:r>
              <a:rPr lang="it-IT" dirty="0" err="1"/>
              <a:t>which</a:t>
            </a:r>
            <a:r>
              <a:rPr lang="it-IT" dirty="0"/>
              <a:t> </a:t>
            </a:r>
            <a:r>
              <a:rPr lang="it-IT" dirty="0" err="1"/>
              <a:t>causes</a:t>
            </a:r>
            <a:r>
              <a:rPr lang="it-IT" dirty="0"/>
              <a:t> </a:t>
            </a:r>
            <a:r>
              <a:rPr lang="it-IT" dirty="0" err="1"/>
              <a:t>leukoencephalopathy</a:t>
            </a:r>
            <a:r>
              <a:rPr lang="it-IT" dirty="0"/>
              <a:t> </a:t>
            </a:r>
            <a:r>
              <a:rPr lang="it-IT" dirty="0" err="1"/>
              <a:t>replicates</a:t>
            </a:r>
            <a:r>
              <a:rPr lang="it-IT" dirty="0"/>
              <a:t> </a:t>
            </a:r>
            <a:r>
              <a:rPr lang="it-IT" dirty="0" err="1"/>
              <a:t>only</a:t>
            </a:r>
            <a:r>
              <a:rPr lang="it-IT" dirty="0"/>
              <a:t> in oligodendroglia in the CNS </a:t>
            </a:r>
            <a:r>
              <a:rPr lang="it-IT" dirty="0" err="1"/>
              <a:t>because</a:t>
            </a:r>
            <a:r>
              <a:rPr lang="it-IT" dirty="0"/>
              <a:t> the promoter and </a:t>
            </a:r>
            <a:r>
              <a:rPr lang="it-IT" dirty="0" err="1"/>
              <a:t>enhancer</a:t>
            </a:r>
            <a:r>
              <a:rPr lang="it-IT" dirty="0"/>
              <a:t> DNA </a:t>
            </a:r>
            <a:r>
              <a:rPr lang="it-IT" dirty="0" err="1"/>
              <a:t>sequences</a:t>
            </a:r>
            <a:r>
              <a:rPr lang="it-IT" dirty="0"/>
              <a:t> </a:t>
            </a:r>
            <a:r>
              <a:rPr lang="it-IT" dirty="0" err="1"/>
              <a:t>regulating</a:t>
            </a:r>
            <a:r>
              <a:rPr lang="it-IT" dirty="0"/>
              <a:t> </a:t>
            </a:r>
            <a:r>
              <a:rPr lang="it-IT" dirty="0" err="1"/>
              <a:t>viral</a:t>
            </a:r>
            <a:r>
              <a:rPr lang="it-IT" dirty="0"/>
              <a:t> gene </a:t>
            </a:r>
            <a:r>
              <a:rPr lang="it-IT" dirty="0" err="1"/>
              <a:t>expression</a:t>
            </a:r>
            <a:r>
              <a:rPr lang="it-IT" dirty="0"/>
              <a:t> are </a:t>
            </a:r>
            <a:r>
              <a:rPr lang="it-IT" dirty="0" err="1"/>
              <a:t>active</a:t>
            </a:r>
            <a:r>
              <a:rPr lang="it-IT" dirty="0"/>
              <a:t> in </a:t>
            </a:r>
            <a:r>
              <a:rPr lang="it-IT" dirty="0" err="1"/>
              <a:t>glial</a:t>
            </a:r>
            <a:r>
              <a:rPr lang="it-IT" dirty="0"/>
              <a:t> </a:t>
            </a:r>
            <a:r>
              <a:rPr lang="it-IT" dirty="0" err="1"/>
              <a:t>cells</a:t>
            </a:r>
            <a:r>
              <a:rPr lang="it-IT" dirty="0"/>
              <a:t>, </a:t>
            </a:r>
            <a:r>
              <a:rPr lang="it-IT" dirty="0" err="1"/>
              <a:t>but</a:t>
            </a:r>
            <a:r>
              <a:rPr lang="it-IT" dirty="0"/>
              <a:t> </a:t>
            </a:r>
            <a:r>
              <a:rPr lang="it-IT" dirty="0" err="1"/>
              <a:t>not</a:t>
            </a:r>
            <a:r>
              <a:rPr lang="it-IT" dirty="0"/>
              <a:t> in </a:t>
            </a:r>
            <a:r>
              <a:rPr lang="it-IT" dirty="0" err="1"/>
              <a:t>neurons</a:t>
            </a:r>
            <a:r>
              <a:rPr lang="it-IT" dirty="0"/>
              <a:t> or </a:t>
            </a:r>
            <a:r>
              <a:rPr lang="it-IT" dirty="0" err="1"/>
              <a:t>endothelial</a:t>
            </a:r>
            <a:r>
              <a:rPr lang="it-IT" dirty="0"/>
              <a:t> </a:t>
            </a:r>
            <a:r>
              <a:rPr lang="it-IT" dirty="0" err="1"/>
              <a:t>cells</a:t>
            </a:r>
            <a:r>
              <a:rPr lang="it-IT" dirty="0"/>
              <a:t>.</a:t>
            </a:r>
          </a:p>
          <a:p>
            <a:r>
              <a:rPr lang="it-IT" dirty="0"/>
              <a:t>    </a:t>
            </a:r>
            <a:r>
              <a:rPr lang="it-IT" b="1" dirty="0" err="1"/>
              <a:t>Physical</a:t>
            </a:r>
            <a:r>
              <a:rPr lang="it-IT" b="1" dirty="0"/>
              <a:t> </a:t>
            </a:r>
            <a:r>
              <a:rPr lang="it-IT" b="1" dirty="0" err="1"/>
              <a:t>characteristics</a:t>
            </a:r>
            <a:r>
              <a:rPr lang="it-IT" b="1" dirty="0"/>
              <a:t> </a:t>
            </a:r>
            <a:r>
              <a:rPr lang="it-IT" b="1" dirty="0" err="1"/>
              <a:t>of</a:t>
            </a:r>
            <a:r>
              <a:rPr lang="it-IT" b="1" dirty="0"/>
              <a:t> </a:t>
            </a:r>
            <a:r>
              <a:rPr lang="it-IT" b="1" dirty="0" err="1"/>
              <a:t>tissues</a:t>
            </a:r>
            <a:r>
              <a:rPr lang="it-IT" dirty="0"/>
              <a:t>. </a:t>
            </a:r>
            <a:r>
              <a:rPr lang="it-IT" dirty="0" err="1"/>
              <a:t>Host</a:t>
            </a:r>
            <a:r>
              <a:rPr lang="it-IT" dirty="0"/>
              <a:t> </a:t>
            </a:r>
            <a:r>
              <a:rPr lang="it-IT" dirty="0" err="1"/>
              <a:t>environment</a:t>
            </a:r>
            <a:r>
              <a:rPr lang="it-IT" dirty="0"/>
              <a:t> and temperature can </a:t>
            </a:r>
            <a:r>
              <a:rPr lang="it-IT" dirty="0" err="1"/>
              <a:t>contribute</a:t>
            </a:r>
            <a:r>
              <a:rPr lang="it-IT" dirty="0"/>
              <a:t> </a:t>
            </a:r>
            <a:r>
              <a:rPr lang="it-IT" dirty="0" err="1"/>
              <a:t>to</a:t>
            </a:r>
            <a:r>
              <a:rPr lang="it-IT" dirty="0"/>
              <a:t> </a:t>
            </a:r>
            <a:r>
              <a:rPr lang="it-IT" dirty="0" err="1"/>
              <a:t>tissue</a:t>
            </a:r>
            <a:r>
              <a:rPr lang="it-IT" dirty="0"/>
              <a:t> </a:t>
            </a:r>
            <a:r>
              <a:rPr lang="it-IT" dirty="0" err="1"/>
              <a:t>tropism</a:t>
            </a:r>
            <a:r>
              <a:rPr lang="it-IT" dirty="0"/>
              <a:t>. </a:t>
            </a:r>
            <a:r>
              <a:rPr lang="it-IT" dirty="0" err="1"/>
              <a:t>For</a:t>
            </a:r>
            <a:r>
              <a:rPr lang="it-IT" dirty="0"/>
              <a:t> </a:t>
            </a:r>
            <a:r>
              <a:rPr lang="it-IT" dirty="0" err="1"/>
              <a:t>example</a:t>
            </a:r>
            <a:r>
              <a:rPr lang="it-IT" dirty="0"/>
              <a:t>, </a:t>
            </a:r>
            <a:r>
              <a:rPr lang="it-IT" dirty="0" err="1"/>
              <a:t>enteroviruses</a:t>
            </a:r>
            <a:r>
              <a:rPr lang="it-IT" dirty="0"/>
              <a:t> replicate in the intestine in part </a:t>
            </a:r>
            <a:r>
              <a:rPr lang="it-IT" dirty="0" err="1"/>
              <a:t>because</a:t>
            </a:r>
            <a:r>
              <a:rPr lang="it-IT" dirty="0"/>
              <a:t> </a:t>
            </a:r>
            <a:r>
              <a:rPr lang="it-IT" dirty="0" err="1"/>
              <a:t>they</a:t>
            </a:r>
            <a:r>
              <a:rPr lang="it-IT" dirty="0"/>
              <a:t> can </a:t>
            </a:r>
            <a:r>
              <a:rPr lang="it-IT" dirty="0" err="1"/>
              <a:t>resist</a:t>
            </a:r>
            <a:r>
              <a:rPr lang="it-IT" dirty="0"/>
              <a:t> </a:t>
            </a:r>
            <a:r>
              <a:rPr lang="it-IT" dirty="0" err="1"/>
              <a:t>inactivation</a:t>
            </a:r>
            <a:r>
              <a:rPr lang="it-IT" dirty="0"/>
              <a:t> </a:t>
            </a:r>
            <a:r>
              <a:rPr lang="it-IT" dirty="0" err="1"/>
              <a:t>by</a:t>
            </a:r>
            <a:r>
              <a:rPr lang="it-IT" dirty="0"/>
              <a:t> </a:t>
            </a:r>
            <a:r>
              <a:rPr lang="it-IT" dirty="0" err="1"/>
              <a:t>acids</a:t>
            </a:r>
            <a:r>
              <a:rPr lang="it-IT" dirty="0"/>
              <a:t>, bile, and digestive </a:t>
            </a:r>
            <a:r>
              <a:rPr lang="it-IT" dirty="0" err="1"/>
              <a:t>enzymes</a:t>
            </a:r>
            <a:r>
              <a:rPr lang="it-IT" dirty="0"/>
              <a:t>. </a:t>
            </a:r>
            <a:r>
              <a:rPr lang="it-IT" dirty="0" err="1"/>
              <a:t>Rhinoviruses</a:t>
            </a:r>
            <a:r>
              <a:rPr lang="it-IT" dirty="0"/>
              <a:t> </a:t>
            </a:r>
            <a:r>
              <a:rPr lang="it-IT" dirty="0" err="1"/>
              <a:t>infect</a:t>
            </a:r>
            <a:r>
              <a:rPr lang="it-IT" dirty="0"/>
              <a:t> </a:t>
            </a:r>
            <a:r>
              <a:rPr lang="it-IT" dirty="0" err="1"/>
              <a:t>cells</a:t>
            </a:r>
            <a:r>
              <a:rPr lang="it-IT" dirty="0"/>
              <a:t> </a:t>
            </a:r>
            <a:r>
              <a:rPr lang="it-IT" dirty="0" err="1"/>
              <a:t>only</a:t>
            </a:r>
            <a:r>
              <a:rPr lang="it-IT" dirty="0"/>
              <a:t> </a:t>
            </a:r>
            <a:r>
              <a:rPr lang="it-IT" dirty="0" err="1"/>
              <a:t>within</a:t>
            </a:r>
            <a:r>
              <a:rPr lang="it-IT" dirty="0"/>
              <a:t> the </a:t>
            </a:r>
            <a:r>
              <a:rPr lang="it-IT" dirty="0" err="1"/>
              <a:t>upper-respiratory</a:t>
            </a:r>
            <a:r>
              <a:rPr lang="it-IT" dirty="0"/>
              <a:t> </a:t>
            </a:r>
            <a:r>
              <a:rPr lang="it-IT" dirty="0" err="1"/>
              <a:t>tract</a:t>
            </a:r>
            <a:r>
              <a:rPr lang="it-IT" dirty="0"/>
              <a:t> </a:t>
            </a:r>
            <a:r>
              <a:rPr lang="it-IT" dirty="0" err="1"/>
              <a:t>because</a:t>
            </a:r>
            <a:r>
              <a:rPr lang="it-IT" dirty="0"/>
              <a:t> </a:t>
            </a:r>
            <a:r>
              <a:rPr lang="it-IT" dirty="0" err="1"/>
              <a:t>they</a:t>
            </a:r>
            <a:r>
              <a:rPr lang="it-IT" dirty="0"/>
              <a:t> replicate </a:t>
            </a:r>
            <a:r>
              <a:rPr lang="it-IT" dirty="0" err="1"/>
              <a:t>optimally</a:t>
            </a:r>
            <a:r>
              <a:rPr lang="it-IT" dirty="0"/>
              <a:t> at the </a:t>
            </a:r>
            <a:r>
              <a:rPr lang="it-IT" dirty="0" err="1"/>
              <a:t>lower</a:t>
            </a:r>
            <a:r>
              <a:rPr lang="it-IT" dirty="0"/>
              <a:t> </a:t>
            </a:r>
            <a:r>
              <a:rPr lang="it-IT" dirty="0" err="1"/>
              <a:t>temperatures</a:t>
            </a:r>
            <a:r>
              <a:rPr lang="it-IT" dirty="0"/>
              <a:t> </a:t>
            </a:r>
            <a:r>
              <a:rPr lang="it-IT" dirty="0" err="1"/>
              <a:t>characteristic</a:t>
            </a:r>
            <a:r>
              <a:rPr lang="it-IT" dirty="0"/>
              <a:t> </a:t>
            </a:r>
            <a:r>
              <a:rPr lang="it-IT" dirty="0" err="1"/>
              <a:t>of</a:t>
            </a:r>
            <a:r>
              <a:rPr lang="it-IT" dirty="0"/>
              <a:t> </a:t>
            </a:r>
            <a:r>
              <a:rPr lang="it-IT" dirty="0" err="1"/>
              <a:t>this</a:t>
            </a:r>
            <a:r>
              <a:rPr lang="it-IT" dirty="0"/>
              <a:t> site.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40714" y="313916"/>
            <a:ext cx="8462571" cy="2246769"/>
          </a:xfrm>
          <a:prstGeom prst="rect">
            <a:avLst/>
          </a:prstGeom>
        </p:spPr>
        <p:txBody>
          <a:bodyPr wrap="square">
            <a:spAutoFit/>
          </a:bodyPr>
          <a:lstStyle/>
          <a:p>
            <a:r>
              <a:rPr lang="it-IT" sz="2000" b="1" dirty="0" err="1"/>
              <a:t>Examples</a:t>
            </a:r>
            <a:r>
              <a:rPr lang="it-IT" sz="2000" b="1" dirty="0"/>
              <a:t> </a:t>
            </a:r>
            <a:r>
              <a:rPr lang="it-IT" sz="2000" b="1" dirty="0" err="1"/>
              <a:t>of</a:t>
            </a:r>
            <a:r>
              <a:rPr lang="it-IT" sz="2000" b="1" dirty="0"/>
              <a:t> </a:t>
            </a:r>
            <a:r>
              <a:rPr lang="it-IT" sz="2000" b="1" dirty="0" err="1"/>
              <a:t>viral</a:t>
            </a:r>
            <a:r>
              <a:rPr lang="it-IT" sz="2000" b="1" dirty="0"/>
              <a:t> </a:t>
            </a:r>
            <a:r>
              <a:rPr lang="it-IT" sz="2000" b="1" dirty="0" err="1"/>
              <a:t>inclusions</a:t>
            </a:r>
            <a:r>
              <a:rPr lang="it-IT" sz="2000" b="1" dirty="0"/>
              <a:t>. </a:t>
            </a:r>
            <a:r>
              <a:rPr lang="it-IT" sz="2000" dirty="0"/>
              <a:t>(A) </a:t>
            </a:r>
            <a:r>
              <a:rPr lang="it-IT" sz="2000" dirty="0" err="1"/>
              <a:t>Cytomegalovirus</a:t>
            </a:r>
            <a:r>
              <a:rPr lang="it-IT" sz="2000" dirty="0"/>
              <a:t> </a:t>
            </a:r>
            <a:r>
              <a:rPr lang="it-IT" sz="2000" dirty="0" err="1"/>
              <a:t>infection</a:t>
            </a:r>
            <a:r>
              <a:rPr lang="it-IT" sz="2000" dirty="0"/>
              <a:t> in the </a:t>
            </a:r>
            <a:r>
              <a:rPr lang="it-IT" sz="2000" dirty="0" err="1"/>
              <a:t>lung</a:t>
            </a:r>
            <a:r>
              <a:rPr lang="it-IT" sz="2000" dirty="0"/>
              <a:t>. </a:t>
            </a:r>
            <a:r>
              <a:rPr lang="it-IT" sz="2000" dirty="0" err="1"/>
              <a:t>Infected</a:t>
            </a:r>
            <a:r>
              <a:rPr lang="it-IT" sz="2000" dirty="0"/>
              <a:t> </a:t>
            </a:r>
            <a:r>
              <a:rPr lang="it-IT" sz="2000" dirty="0" err="1"/>
              <a:t>cells</a:t>
            </a:r>
            <a:r>
              <a:rPr lang="it-IT" sz="2000" dirty="0"/>
              <a:t> show </a:t>
            </a:r>
            <a:r>
              <a:rPr lang="it-IT" sz="2000" dirty="0" err="1"/>
              <a:t>distinct</a:t>
            </a:r>
            <a:r>
              <a:rPr lang="it-IT" sz="2000" dirty="0"/>
              <a:t> </a:t>
            </a:r>
            <a:r>
              <a:rPr lang="it-IT" sz="2000" dirty="0" err="1"/>
              <a:t>nuclear</a:t>
            </a:r>
            <a:r>
              <a:rPr lang="it-IT" sz="2000" dirty="0"/>
              <a:t> (long </a:t>
            </a:r>
            <a:r>
              <a:rPr lang="it-IT" sz="2000" dirty="0" err="1"/>
              <a:t>arrow</a:t>
            </a:r>
            <a:r>
              <a:rPr lang="it-IT" sz="2000" dirty="0"/>
              <a:t>) and </a:t>
            </a:r>
            <a:r>
              <a:rPr lang="it-IT" sz="2000" dirty="0" err="1"/>
              <a:t>ill-defined</a:t>
            </a:r>
            <a:r>
              <a:rPr lang="it-IT" sz="2000" dirty="0"/>
              <a:t> </a:t>
            </a:r>
            <a:r>
              <a:rPr lang="it-IT" sz="2000" dirty="0" err="1"/>
              <a:t>cytoplasmic</a:t>
            </a:r>
            <a:r>
              <a:rPr lang="it-IT" sz="2000" dirty="0"/>
              <a:t> (short </a:t>
            </a:r>
            <a:r>
              <a:rPr lang="it-IT" sz="2000" dirty="0" err="1"/>
              <a:t>arrows</a:t>
            </a:r>
            <a:r>
              <a:rPr lang="it-IT" sz="2000" dirty="0"/>
              <a:t>) </a:t>
            </a:r>
            <a:r>
              <a:rPr lang="it-IT" sz="2000" dirty="0" err="1"/>
              <a:t>inclusions</a:t>
            </a:r>
            <a:r>
              <a:rPr lang="it-IT" sz="2000" dirty="0"/>
              <a:t>. (</a:t>
            </a:r>
            <a:r>
              <a:rPr lang="it-IT" sz="2000" dirty="0" err="1"/>
              <a:t>B</a:t>
            </a:r>
            <a:r>
              <a:rPr lang="it-IT" sz="2000" dirty="0"/>
              <a:t>) </a:t>
            </a:r>
            <a:r>
              <a:rPr lang="it-IT" sz="2000" dirty="0" err="1"/>
              <a:t>Varicella-zoster</a:t>
            </a:r>
            <a:r>
              <a:rPr lang="it-IT" sz="2000" dirty="0"/>
              <a:t> virus </a:t>
            </a:r>
            <a:r>
              <a:rPr lang="it-IT" sz="2000" dirty="0" err="1"/>
              <a:t>infection</a:t>
            </a:r>
            <a:r>
              <a:rPr lang="it-IT" sz="2000" dirty="0"/>
              <a:t> in the </a:t>
            </a:r>
            <a:r>
              <a:rPr lang="it-IT" sz="2000" dirty="0" err="1"/>
              <a:t>skin</a:t>
            </a:r>
            <a:r>
              <a:rPr lang="it-IT" sz="2000" dirty="0"/>
              <a:t>. Herpes simplex virus and varicella-zoster virus </a:t>
            </a:r>
            <a:r>
              <a:rPr lang="it-IT" sz="2000" dirty="0" err="1"/>
              <a:t>both</a:t>
            </a:r>
            <a:r>
              <a:rPr lang="it-IT" sz="2000" dirty="0"/>
              <a:t> cause </a:t>
            </a:r>
            <a:r>
              <a:rPr lang="it-IT" sz="2000" dirty="0" err="1"/>
              <a:t>characteristic</a:t>
            </a:r>
            <a:r>
              <a:rPr lang="it-IT" sz="2000" dirty="0"/>
              <a:t> </a:t>
            </a:r>
            <a:r>
              <a:rPr lang="it-IT" sz="2000" dirty="0" err="1"/>
              <a:t>cytopathologic</a:t>
            </a:r>
            <a:r>
              <a:rPr lang="it-IT" sz="2000" dirty="0"/>
              <a:t> </a:t>
            </a:r>
            <a:r>
              <a:rPr lang="it-IT" sz="2000" dirty="0" err="1"/>
              <a:t>changes</a:t>
            </a:r>
            <a:r>
              <a:rPr lang="it-IT" sz="2000" dirty="0"/>
              <a:t>, </a:t>
            </a:r>
            <a:r>
              <a:rPr lang="it-IT" sz="2000" dirty="0" err="1"/>
              <a:t>including</a:t>
            </a:r>
            <a:r>
              <a:rPr lang="it-IT" sz="2000" dirty="0"/>
              <a:t> </a:t>
            </a:r>
            <a:r>
              <a:rPr lang="it-IT" sz="2000" dirty="0" err="1"/>
              <a:t>fusion</a:t>
            </a:r>
            <a:r>
              <a:rPr lang="it-IT" sz="2000" dirty="0"/>
              <a:t> </a:t>
            </a:r>
            <a:r>
              <a:rPr lang="it-IT" sz="2000" dirty="0" err="1"/>
              <a:t>of</a:t>
            </a:r>
            <a:r>
              <a:rPr lang="it-IT" sz="2000" dirty="0"/>
              <a:t> </a:t>
            </a:r>
            <a:r>
              <a:rPr lang="it-IT" sz="2000" dirty="0" err="1"/>
              <a:t>epithelial</a:t>
            </a:r>
            <a:r>
              <a:rPr lang="it-IT" sz="2000" dirty="0"/>
              <a:t> </a:t>
            </a:r>
            <a:r>
              <a:rPr lang="it-IT" sz="2000" dirty="0" err="1"/>
              <a:t>cells</a:t>
            </a:r>
            <a:r>
              <a:rPr lang="it-IT" sz="2000" dirty="0"/>
              <a:t>, </a:t>
            </a:r>
            <a:r>
              <a:rPr lang="it-IT" sz="2000" dirty="0" err="1"/>
              <a:t>which</a:t>
            </a:r>
            <a:r>
              <a:rPr lang="it-IT" sz="2000" dirty="0"/>
              <a:t> </a:t>
            </a:r>
            <a:r>
              <a:rPr lang="it-IT" sz="2000" dirty="0" err="1"/>
              <a:t>produces</a:t>
            </a:r>
            <a:r>
              <a:rPr lang="it-IT" sz="2000" dirty="0"/>
              <a:t> </a:t>
            </a:r>
            <a:r>
              <a:rPr lang="it-IT" sz="2000" dirty="0" err="1"/>
              <a:t>multinucleate</a:t>
            </a:r>
            <a:r>
              <a:rPr lang="it-IT" sz="2000" dirty="0"/>
              <a:t> </a:t>
            </a:r>
            <a:r>
              <a:rPr lang="it-IT" sz="2000" dirty="0" err="1"/>
              <a:t>cells</a:t>
            </a:r>
            <a:r>
              <a:rPr lang="it-IT" sz="2000" dirty="0"/>
              <a:t> </a:t>
            </a:r>
            <a:r>
              <a:rPr lang="it-IT" sz="2000" dirty="0" err="1"/>
              <a:t>with</a:t>
            </a:r>
            <a:r>
              <a:rPr lang="it-IT" sz="2000" dirty="0"/>
              <a:t> </a:t>
            </a:r>
            <a:r>
              <a:rPr lang="it-IT" sz="2000" dirty="0" err="1"/>
              <a:t>molding</a:t>
            </a:r>
            <a:r>
              <a:rPr lang="it-IT" sz="2000" dirty="0"/>
              <a:t> </a:t>
            </a:r>
            <a:r>
              <a:rPr lang="it-IT" sz="2000" dirty="0" err="1"/>
              <a:t>of</a:t>
            </a:r>
            <a:r>
              <a:rPr lang="it-IT" sz="2000" dirty="0"/>
              <a:t> nuclei </a:t>
            </a:r>
            <a:r>
              <a:rPr lang="it-IT" sz="2000" dirty="0" err="1"/>
              <a:t>to</a:t>
            </a:r>
            <a:r>
              <a:rPr lang="it-IT" sz="2000" dirty="0"/>
              <a:t> </a:t>
            </a:r>
            <a:r>
              <a:rPr lang="it-IT" sz="2000" dirty="0" err="1"/>
              <a:t>one</a:t>
            </a:r>
            <a:r>
              <a:rPr lang="it-IT" sz="2000" dirty="0"/>
              <a:t> </a:t>
            </a:r>
            <a:r>
              <a:rPr lang="it-IT" sz="2000" dirty="0" err="1"/>
              <a:t>another</a:t>
            </a:r>
            <a:r>
              <a:rPr lang="it-IT" sz="2000" dirty="0"/>
              <a:t> (long </a:t>
            </a:r>
            <a:r>
              <a:rPr lang="it-IT" sz="2000" dirty="0" err="1"/>
              <a:t>arrow</a:t>
            </a:r>
            <a:r>
              <a:rPr lang="it-IT" sz="2000" dirty="0"/>
              <a:t>), and </a:t>
            </a:r>
            <a:r>
              <a:rPr lang="it-IT" sz="2000" dirty="0" err="1"/>
              <a:t>eosinophilic</a:t>
            </a:r>
            <a:r>
              <a:rPr lang="it-IT" sz="2000" dirty="0"/>
              <a:t> </a:t>
            </a:r>
            <a:r>
              <a:rPr lang="it-IT" sz="2000" dirty="0" err="1"/>
              <a:t>haloed</a:t>
            </a:r>
            <a:r>
              <a:rPr lang="it-IT" sz="2000" dirty="0"/>
              <a:t> </a:t>
            </a:r>
            <a:r>
              <a:rPr lang="it-IT" sz="2000" dirty="0" err="1"/>
              <a:t>nuclear</a:t>
            </a:r>
            <a:r>
              <a:rPr lang="it-IT" sz="2000" dirty="0"/>
              <a:t> </a:t>
            </a:r>
            <a:r>
              <a:rPr lang="it-IT" sz="2000" dirty="0" err="1"/>
              <a:t>inclusions</a:t>
            </a:r>
            <a:r>
              <a:rPr lang="it-IT" sz="2000" dirty="0"/>
              <a:t> (short </a:t>
            </a:r>
            <a:r>
              <a:rPr lang="it-IT" sz="2000" dirty="0" err="1"/>
              <a:t>arrow</a:t>
            </a:r>
            <a:r>
              <a:rPr lang="it-IT" sz="2000" dirty="0"/>
              <a:t>)</a:t>
            </a:r>
          </a:p>
        </p:txBody>
      </p:sp>
      <p:pic>
        <p:nvPicPr>
          <p:cNvPr id="4" name="Immagine 3" descr="Schermata 2018-10-20 alle 22.19.24.png"/>
          <p:cNvPicPr>
            <a:picLocks noChangeAspect="1"/>
          </p:cNvPicPr>
          <p:nvPr/>
        </p:nvPicPr>
        <p:blipFill>
          <a:blip r:embed="rId2"/>
          <a:stretch>
            <a:fillRect/>
          </a:stretch>
        </p:blipFill>
        <p:spPr>
          <a:xfrm>
            <a:off x="340714" y="2901526"/>
            <a:ext cx="4122535" cy="2775554"/>
          </a:xfrm>
          <a:prstGeom prst="rect">
            <a:avLst/>
          </a:prstGeom>
        </p:spPr>
      </p:pic>
      <p:pic>
        <p:nvPicPr>
          <p:cNvPr id="5" name="Immagine 4" descr="Schermata 2018-10-20 alle 22.20.38.png"/>
          <p:cNvPicPr>
            <a:picLocks noChangeAspect="1"/>
          </p:cNvPicPr>
          <p:nvPr/>
        </p:nvPicPr>
        <p:blipFill>
          <a:blip r:embed="rId3"/>
          <a:stretch>
            <a:fillRect/>
          </a:stretch>
        </p:blipFill>
        <p:spPr>
          <a:xfrm>
            <a:off x="4899459" y="3010172"/>
            <a:ext cx="3903826" cy="2560713"/>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6661" y="474344"/>
            <a:ext cx="8290677" cy="5940088"/>
          </a:xfrm>
          <a:prstGeom prst="rect">
            <a:avLst/>
          </a:prstGeom>
        </p:spPr>
        <p:txBody>
          <a:bodyPr wrap="square">
            <a:spAutoFit/>
          </a:bodyPr>
          <a:lstStyle/>
          <a:p>
            <a:r>
              <a:rPr lang="it-IT" sz="2000" b="1" dirty="0" err="1"/>
              <a:t>Direct</a:t>
            </a:r>
            <a:r>
              <a:rPr lang="it-IT" sz="2000" b="1" dirty="0"/>
              <a:t> </a:t>
            </a:r>
            <a:r>
              <a:rPr lang="it-IT" sz="2000" b="1" dirty="0" err="1"/>
              <a:t>cytopathic</a:t>
            </a:r>
            <a:r>
              <a:rPr lang="it-IT" sz="2000" b="1" dirty="0"/>
              <a:t> </a:t>
            </a:r>
            <a:r>
              <a:rPr lang="it-IT" sz="2000" b="1" dirty="0" err="1"/>
              <a:t>effects</a:t>
            </a:r>
            <a:r>
              <a:rPr lang="it-IT" sz="2000" dirty="0"/>
              <a:t>. </a:t>
            </a:r>
            <a:r>
              <a:rPr lang="it-IT" sz="2000" dirty="0" err="1"/>
              <a:t>Viruses</a:t>
            </a:r>
            <a:r>
              <a:rPr lang="it-IT" sz="2000" dirty="0"/>
              <a:t> can </a:t>
            </a:r>
            <a:r>
              <a:rPr lang="it-IT" sz="2000" dirty="0" err="1"/>
              <a:t>kill</a:t>
            </a:r>
            <a:r>
              <a:rPr lang="it-IT" sz="2000" dirty="0"/>
              <a:t> </a:t>
            </a:r>
            <a:r>
              <a:rPr lang="it-IT" sz="2000" dirty="0" err="1"/>
              <a:t>cells</a:t>
            </a:r>
            <a:r>
              <a:rPr lang="it-IT" sz="2000" dirty="0"/>
              <a:t> </a:t>
            </a:r>
            <a:r>
              <a:rPr lang="it-IT" sz="2000" dirty="0" err="1"/>
              <a:t>by</a:t>
            </a:r>
            <a:r>
              <a:rPr lang="it-IT" sz="2000" dirty="0"/>
              <a:t> </a:t>
            </a:r>
            <a:r>
              <a:rPr lang="it-IT" sz="2000" dirty="0" err="1"/>
              <a:t>preventing</a:t>
            </a:r>
            <a:r>
              <a:rPr lang="it-IT" sz="2000" dirty="0"/>
              <a:t> </a:t>
            </a:r>
            <a:r>
              <a:rPr lang="it-IT" sz="2000" dirty="0" err="1"/>
              <a:t>synthesis</a:t>
            </a:r>
            <a:r>
              <a:rPr lang="it-IT" sz="2000" dirty="0"/>
              <a:t> </a:t>
            </a:r>
            <a:r>
              <a:rPr lang="it-IT" sz="2000" dirty="0" err="1"/>
              <a:t>of</a:t>
            </a:r>
            <a:r>
              <a:rPr lang="it-IT" sz="2000" dirty="0"/>
              <a:t> </a:t>
            </a:r>
            <a:r>
              <a:rPr lang="it-IT" sz="2000" dirty="0" err="1"/>
              <a:t>critical</a:t>
            </a:r>
            <a:r>
              <a:rPr lang="it-IT" sz="2000" dirty="0"/>
              <a:t> </a:t>
            </a:r>
            <a:r>
              <a:rPr lang="it-IT" sz="2000" dirty="0" err="1"/>
              <a:t>host</a:t>
            </a:r>
            <a:r>
              <a:rPr lang="it-IT" sz="2000" dirty="0"/>
              <a:t> </a:t>
            </a:r>
            <a:r>
              <a:rPr lang="it-IT" sz="2000" dirty="0" err="1"/>
              <a:t>macromolecules</a:t>
            </a:r>
            <a:r>
              <a:rPr lang="it-IT" sz="2000" dirty="0"/>
              <a:t>, </a:t>
            </a:r>
            <a:r>
              <a:rPr lang="it-IT" sz="2000" dirty="0" err="1"/>
              <a:t>by</a:t>
            </a:r>
            <a:r>
              <a:rPr lang="it-IT" sz="2000" dirty="0"/>
              <a:t> </a:t>
            </a:r>
            <a:r>
              <a:rPr lang="it-IT" sz="2000" dirty="0" err="1"/>
              <a:t>producing</a:t>
            </a:r>
            <a:r>
              <a:rPr lang="it-IT" sz="2000" dirty="0"/>
              <a:t> </a:t>
            </a:r>
            <a:r>
              <a:rPr lang="it-IT" sz="2000" dirty="0" err="1"/>
              <a:t>degradative</a:t>
            </a:r>
            <a:r>
              <a:rPr lang="it-IT" sz="2000" dirty="0"/>
              <a:t> </a:t>
            </a:r>
            <a:r>
              <a:rPr lang="it-IT" sz="2000" dirty="0" err="1"/>
              <a:t>enzymes</a:t>
            </a:r>
            <a:r>
              <a:rPr lang="it-IT" sz="2000" dirty="0"/>
              <a:t> and </a:t>
            </a:r>
            <a:r>
              <a:rPr lang="it-IT" sz="2000" dirty="0" err="1"/>
              <a:t>toxic</a:t>
            </a:r>
            <a:r>
              <a:rPr lang="it-IT" sz="2000" dirty="0"/>
              <a:t> </a:t>
            </a:r>
            <a:r>
              <a:rPr lang="it-IT" sz="2000" dirty="0" err="1"/>
              <a:t>proteins</a:t>
            </a:r>
            <a:r>
              <a:rPr lang="it-IT" sz="2000" dirty="0"/>
              <a:t>, or </a:t>
            </a:r>
            <a:r>
              <a:rPr lang="it-IT" sz="2000" dirty="0" err="1"/>
              <a:t>by</a:t>
            </a:r>
            <a:r>
              <a:rPr lang="it-IT" sz="2000" dirty="0"/>
              <a:t> </a:t>
            </a:r>
            <a:r>
              <a:rPr lang="it-IT" sz="2000" dirty="0" err="1"/>
              <a:t>inducing</a:t>
            </a:r>
            <a:r>
              <a:rPr lang="it-IT" sz="2000" dirty="0"/>
              <a:t> </a:t>
            </a:r>
            <a:r>
              <a:rPr lang="it-IT" sz="2000" dirty="0" err="1"/>
              <a:t>apoptosis</a:t>
            </a:r>
            <a:r>
              <a:rPr lang="it-IT" sz="2000" dirty="0"/>
              <a:t>. </a:t>
            </a:r>
            <a:r>
              <a:rPr lang="it-IT" sz="2000" dirty="0" err="1"/>
              <a:t>For</a:t>
            </a:r>
            <a:r>
              <a:rPr lang="it-IT" sz="2000" dirty="0"/>
              <a:t> </a:t>
            </a:r>
            <a:r>
              <a:rPr lang="it-IT" sz="2000" dirty="0" err="1"/>
              <a:t>example</a:t>
            </a:r>
            <a:r>
              <a:rPr lang="it-IT" sz="2000" dirty="0"/>
              <a:t>, </a:t>
            </a:r>
            <a:r>
              <a:rPr lang="it-IT" sz="2000" dirty="0" err="1"/>
              <a:t>poliovirus</a:t>
            </a:r>
            <a:r>
              <a:rPr lang="it-IT" sz="2000" dirty="0"/>
              <a:t> </a:t>
            </a:r>
            <a:r>
              <a:rPr lang="it-IT" sz="2000" dirty="0" err="1"/>
              <a:t>blocks</a:t>
            </a:r>
            <a:r>
              <a:rPr lang="it-IT" sz="2000" dirty="0"/>
              <a:t> </a:t>
            </a:r>
            <a:r>
              <a:rPr lang="it-IT" sz="2000" dirty="0" err="1"/>
              <a:t>synthesis</a:t>
            </a:r>
            <a:r>
              <a:rPr lang="it-IT" sz="2000" dirty="0"/>
              <a:t> </a:t>
            </a:r>
            <a:r>
              <a:rPr lang="it-IT" sz="2000" dirty="0" err="1"/>
              <a:t>of</a:t>
            </a:r>
            <a:r>
              <a:rPr lang="it-IT" sz="2000" dirty="0"/>
              <a:t> </a:t>
            </a:r>
            <a:r>
              <a:rPr lang="it-IT" sz="2000" dirty="0" err="1"/>
              <a:t>host</a:t>
            </a:r>
            <a:r>
              <a:rPr lang="it-IT" sz="2000" dirty="0"/>
              <a:t> </a:t>
            </a:r>
            <a:r>
              <a:rPr lang="it-IT" sz="2000" dirty="0" err="1"/>
              <a:t>proteins</a:t>
            </a:r>
            <a:r>
              <a:rPr lang="it-IT" sz="2000" dirty="0"/>
              <a:t> </a:t>
            </a:r>
            <a:r>
              <a:rPr lang="it-IT" sz="2000" dirty="0" err="1"/>
              <a:t>by</a:t>
            </a:r>
            <a:r>
              <a:rPr lang="it-IT" sz="2000" dirty="0"/>
              <a:t> </a:t>
            </a:r>
            <a:r>
              <a:rPr lang="it-IT" sz="2000" dirty="0" err="1"/>
              <a:t>inactivating</a:t>
            </a:r>
            <a:r>
              <a:rPr lang="it-IT" sz="2000" dirty="0"/>
              <a:t> </a:t>
            </a:r>
            <a:r>
              <a:rPr lang="it-IT" sz="2000" dirty="0" err="1"/>
              <a:t>cap-binding</a:t>
            </a:r>
            <a:r>
              <a:rPr lang="it-IT" sz="2000" dirty="0"/>
              <a:t> </a:t>
            </a:r>
            <a:r>
              <a:rPr lang="it-IT" sz="2000" dirty="0" err="1"/>
              <a:t>protein</a:t>
            </a:r>
            <a:r>
              <a:rPr lang="it-IT" sz="2000" dirty="0"/>
              <a:t>. HSV </a:t>
            </a:r>
            <a:r>
              <a:rPr lang="it-IT" sz="2000" dirty="0" err="1"/>
              <a:t>produces</a:t>
            </a:r>
            <a:r>
              <a:rPr lang="it-IT" sz="2000" dirty="0"/>
              <a:t> </a:t>
            </a:r>
            <a:r>
              <a:rPr lang="it-IT" sz="2000" dirty="0" err="1"/>
              <a:t>proteins</a:t>
            </a:r>
            <a:r>
              <a:rPr lang="it-IT" sz="2000" dirty="0"/>
              <a:t> </a:t>
            </a:r>
            <a:r>
              <a:rPr lang="it-IT" sz="2000" dirty="0" err="1"/>
              <a:t>that</a:t>
            </a:r>
            <a:r>
              <a:rPr lang="it-IT" sz="2000" dirty="0"/>
              <a:t> </a:t>
            </a:r>
            <a:r>
              <a:rPr lang="it-IT" sz="2000" dirty="0" err="1"/>
              <a:t>inhibit</a:t>
            </a:r>
            <a:r>
              <a:rPr lang="it-IT" sz="2000" dirty="0"/>
              <a:t> </a:t>
            </a:r>
            <a:r>
              <a:rPr lang="it-IT" sz="2000" dirty="0" err="1"/>
              <a:t>synthesis</a:t>
            </a:r>
            <a:r>
              <a:rPr lang="it-IT" sz="2000" dirty="0"/>
              <a:t> </a:t>
            </a:r>
            <a:r>
              <a:rPr lang="it-IT" sz="2000" dirty="0" err="1"/>
              <a:t>of</a:t>
            </a:r>
            <a:r>
              <a:rPr lang="it-IT" sz="2000" dirty="0"/>
              <a:t> </a:t>
            </a:r>
            <a:r>
              <a:rPr lang="it-IT" sz="2000" dirty="0" err="1"/>
              <a:t>cellular</a:t>
            </a:r>
            <a:r>
              <a:rPr lang="it-IT" sz="2000" dirty="0"/>
              <a:t> DNA and </a:t>
            </a:r>
            <a:r>
              <a:rPr lang="it-IT" sz="2000" dirty="0" err="1"/>
              <a:t>mRNA</a:t>
            </a:r>
            <a:r>
              <a:rPr lang="it-IT" sz="2000" dirty="0"/>
              <a:t> and </a:t>
            </a:r>
            <a:r>
              <a:rPr lang="it-IT" sz="2000" dirty="0" err="1"/>
              <a:t>other</a:t>
            </a:r>
            <a:r>
              <a:rPr lang="it-IT" sz="2000" dirty="0"/>
              <a:t> </a:t>
            </a:r>
            <a:r>
              <a:rPr lang="it-IT" sz="2000" dirty="0" err="1"/>
              <a:t>proteins</a:t>
            </a:r>
            <a:r>
              <a:rPr lang="it-IT" sz="2000" dirty="0"/>
              <a:t> </a:t>
            </a:r>
            <a:r>
              <a:rPr lang="it-IT" sz="2000" dirty="0" err="1"/>
              <a:t>that</a:t>
            </a:r>
            <a:r>
              <a:rPr lang="it-IT" sz="2000" dirty="0"/>
              <a:t> </a:t>
            </a:r>
            <a:r>
              <a:rPr lang="it-IT" sz="2000" dirty="0" err="1"/>
              <a:t>degrade</a:t>
            </a:r>
            <a:r>
              <a:rPr lang="it-IT" sz="2000" dirty="0"/>
              <a:t> </a:t>
            </a:r>
            <a:r>
              <a:rPr lang="it-IT" sz="2000" dirty="0" err="1"/>
              <a:t>host</a:t>
            </a:r>
            <a:r>
              <a:rPr lang="it-IT" sz="2000" dirty="0"/>
              <a:t> DNA. </a:t>
            </a:r>
            <a:r>
              <a:rPr lang="it-IT" sz="2000" dirty="0" err="1"/>
              <a:t>Viral</a:t>
            </a:r>
            <a:r>
              <a:rPr lang="it-IT" sz="2000" dirty="0"/>
              <a:t> </a:t>
            </a:r>
            <a:r>
              <a:rPr lang="it-IT" sz="2000" dirty="0" err="1"/>
              <a:t>replication</a:t>
            </a:r>
            <a:r>
              <a:rPr lang="it-IT" sz="2000" dirty="0"/>
              <a:t> </a:t>
            </a:r>
            <a:r>
              <a:rPr lang="it-IT" sz="2000" dirty="0" err="1"/>
              <a:t>also</a:t>
            </a:r>
            <a:r>
              <a:rPr lang="it-IT" sz="2000" dirty="0"/>
              <a:t> can trigger </a:t>
            </a:r>
            <a:r>
              <a:rPr lang="it-IT" sz="2000" dirty="0" err="1"/>
              <a:t>apoptosis</a:t>
            </a:r>
            <a:r>
              <a:rPr lang="it-IT" sz="2000" dirty="0"/>
              <a:t> </a:t>
            </a:r>
            <a:r>
              <a:rPr lang="it-IT" sz="2000" dirty="0" err="1"/>
              <a:t>of</a:t>
            </a:r>
            <a:r>
              <a:rPr lang="it-IT" sz="2000" dirty="0"/>
              <a:t> </a:t>
            </a:r>
            <a:r>
              <a:rPr lang="it-IT" sz="2000" dirty="0" err="1"/>
              <a:t>host</a:t>
            </a:r>
            <a:r>
              <a:rPr lang="it-IT" sz="2000" dirty="0"/>
              <a:t> </a:t>
            </a:r>
            <a:r>
              <a:rPr lang="it-IT" sz="2000" dirty="0" err="1"/>
              <a:t>cells</a:t>
            </a:r>
            <a:r>
              <a:rPr lang="it-IT" sz="2000" dirty="0"/>
              <a:t> </a:t>
            </a:r>
            <a:r>
              <a:rPr lang="it-IT" sz="2000" dirty="0" err="1"/>
              <a:t>by</a:t>
            </a:r>
            <a:r>
              <a:rPr lang="it-IT" sz="2000" dirty="0"/>
              <a:t> </a:t>
            </a:r>
            <a:r>
              <a:rPr lang="it-IT" sz="2000" dirty="0" err="1"/>
              <a:t>cell-intrinsic</a:t>
            </a:r>
            <a:r>
              <a:rPr lang="it-IT" sz="2000" dirty="0"/>
              <a:t> </a:t>
            </a:r>
            <a:r>
              <a:rPr lang="it-IT" sz="2000" dirty="0" err="1"/>
              <a:t>mechanisms</a:t>
            </a:r>
            <a:r>
              <a:rPr lang="it-IT" sz="2000" dirty="0"/>
              <a:t>, </a:t>
            </a:r>
            <a:r>
              <a:rPr lang="it-IT" sz="2000" dirty="0" err="1"/>
              <a:t>such</a:t>
            </a:r>
            <a:r>
              <a:rPr lang="it-IT" sz="2000" dirty="0"/>
              <a:t> </a:t>
            </a:r>
            <a:r>
              <a:rPr lang="it-IT" sz="2000" dirty="0" err="1"/>
              <a:t>as</a:t>
            </a:r>
            <a:r>
              <a:rPr lang="it-IT" sz="2000" dirty="0"/>
              <a:t> </a:t>
            </a:r>
            <a:r>
              <a:rPr lang="it-IT" sz="2000" dirty="0" err="1"/>
              <a:t>perturbations</a:t>
            </a:r>
            <a:r>
              <a:rPr lang="it-IT" sz="2000" dirty="0"/>
              <a:t> </a:t>
            </a:r>
            <a:r>
              <a:rPr lang="it-IT" sz="2000" dirty="0" err="1"/>
              <a:t>of</a:t>
            </a:r>
            <a:r>
              <a:rPr lang="it-IT" sz="2000" dirty="0"/>
              <a:t> the </a:t>
            </a:r>
            <a:r>
              <a:rPr lang="it-IT" sz="2000" dirty="0" err="1"/>
              <a:t>endoplasmic</a:t>
            </a:r>
            <a:r>
              <a:rPr lang="it-IT" sz="2000" dirty="0"/>
              <a:t> </a:t>
            </a:r>
            <a:r>
              <a:rPr lang="it-IT" sz="2000" dirty="0" err="1"/>
              <a:t>reticulum</a:t>
            </a:r>
            <a:r>
              <a:rPr lang="it-IT" sz="2000" dirty="0"/>
              <a:t> </a:t>
            </a:r>
            <a:r>
              <a:rPr lang="it-IT" sz="2000" dirty="0" err="1"/>
              <a:t>during</a:t>
            </a:r>
            <a:r>
              <a:rPr lang="it-IT" sz="2000" dirty="0"/>
              <a:t> virus </a:t>
            </a:r>
            <a:r>
              <a:rPr lang="it-IT" sz="2000" dirty="0" err="1"/>
              <a:t>assembly</a:t>
            </a:r>
            <a:r>
              <a:rPr lang="it-IT" sz="2000" dirty="0"/>
              <a:t>, </a:t>
            </a:r>
            <a:r>
              <a:rPr lang="it-IT" sz="2000" dirty="0" err="1"/>
              <a:t>which</a:t>
            </a:r>
            <a:r>
              <a:rPr lang="it-IT" sz="2000" dirty="0"/>
              <a:t> can </a:t>
            </a:r>
            <a:r>
              <a:rPr lang="it-IT" sz="2000" dirty="0" err="1"/>
              <a:t>activate</a:t>
            </a:r>
            <a:r>
              <a:rPr lang="it-IT" sz="2000" dirty="0"/>
              <a:t> </a:t>
            </a:r>
            <a:r>
              <a:rPr lang="it-IT" sz="2000" dirty="0" err="1"/>
              <a:t>caspases</a:t>
            </a:r>
            <a:r>
              <a:rPr lang="it-IT" sz="2000" dirty="0"/>
              <a:t> </a:t>
            </a:r>
            <a:r>
              <a:rPr lang="it-IT" sz="2000" dirty="0" err="1"/>
              <a:t>that</a:t>
            </a:r>
            <a:r>
              <a:rPr lang="it-IT" sz="2000" dirty="0"/>
              <a:t> mediate </a:t>
            </a:r>
            <a:r>
              <a:rPr lang="it-IT" sz="2000" dirty="0" err="1"/>
              <a:t>apoptosis</a:t>
            </a:r>
            <a:r>
              <a:rPr lang="it-IT" sz="2000" dirty="0"/>
              <a:t>.</a:t>
            </a:r>
          </a:p>
          <a:p>
            <a:r>
              <a:rPr lang="it-IT" sz="2000" b="1" dirty="0" err="1"/>
              <a:t>Anti-viral</a:t>
            </a:r>
            <a:r>
              <a:rPr lang="it-IT" sz="2000" b="1" dirty="0"/>
              <a:t> immune </a:t>
            </a:r>
            <a:r>
              <a:rPr lang="it-IT" sz="2000" b="1" dirty="0" err="1"/>
              <a:t>responses</a:t>
            </a:r>
            <a:r>
              <a:rPr lang="it-IT" sz="2000" b="1" dirty="0"/>
              <a:t>. </a:t>
            </a:r>
            <a:r>
              <a:rPr lang="it-IT" sz="2000" dirty="0" err="1"/>
              <a:t>Viral</a:t>
            </a:r>
            <a:r>
              <a:rPr lang="it-IT" sz="2000" dirty="0"/>
              <a:t> </a:t>
            </a:r>
            <a:r>
              <a:rPr lang="it-IT" sz="2000" dirty="0" err="1"/>
              <a:t>proteins</a:t>
            </a:r>
            <a:r>
              <a:rPr lang="it-IT" sz="2000" dirty="0"/>
              <a:t> on the </a:t>
            </a:r>
            <a:r>
              <a:rPr lang="it-IT" sz="2000" dirty="0" err="1"/>
              <a:t>surface</a:t>
            </a:r>
            <a:r>
              <a:rPr lang="it-IT" sz="2000" dirty="0"/>
              <a:t> </a:t>
            </a:r>
            <a:r>
              <a:rPr lang="it-IT" sz="2000" dirty="0" err="1"/>
              <a:t>of</a:t>
            </a:r>
            <a:r>
              <a:rPr lang="it-IT" sz="2000" dirty="0"/>
              <a:t> </a:t>
            </a:r>
            <a:r>
              <a:rPr lang="it-IT" sz="2000" dirty="0" err="1"/>
              <a:t>host</a:t>
            </a:r>
            <a:r>
              <a:rPr lang="it-IT" sz="2000" dirty="0"/>
              <a:t> </a:t>
            </a:r>
            <a:r>
              <a:rPr lang="it-IT" sz="2000" dirty="0" err="1"/>
              <a:t>cells</a:t>
            </a:r>
            <a:r>
              <a:rPr lang="it-IT" sz="2000" dirty="0"/>
              <a:t> </a:t>
            </a:r>
            <a:r>
              <a:rPr lang="it-IT" sz="2000" dirty="0" err="1"/>
              <a:t>may</a:t>
            </a:r>
            <a:r>
              <a:rPr lang="it-IT" sz="2000" dirty="0"/>
              <a:t> </a:t>
            </a:r>
            <a:r>
              <a:rPr lang="it-IT" sz="2000" dirty="0" err="1"/>
              <a:t>be</a:t>
            </a:r>
            <a:r>
              <a:rPr lang="it-IT" sz="2000" dirty="0"/>
              <a:t> </a:t>
            </a:r>
            <a:r>
              <a:rPr lang="it-IT" sz="2000" dirty="0" err="1"/>
              <a:t>recognized</a:t>
            </a:r>
            <a:r>
              <a:rPr lang="it-IT" sz="2000" dirty="0"/>
              <a:t> </a:t>
            </a:r>
            <a:r>
              <a:rPr lang="it-IT" sz="2000" dirty="0" err="1"/>
              <a:t>by</a:t>
            </a:r>
            <a:r>
              <a:rPr lang="it-IT" sz="2000" dirty="0"/>
              <a:t> the immune system, and </a:t>
            </a:r>
            <a:r>
              <a:rPr lang="it-IT" sz="2000" dirty="0" err="1"/>
              <a:t>lymphocytes</a:t>
            </a:r>
            <a:r>
              <a:rPr lang="it-IT" sz="2000" dirty="0"/>
              <a:t> </a:t>
            </a:r>
            <a:r>
              <a:rPr lang="it-IT" sz="2000" dirty="0" err="1"/>
              <a:t>may</a:t>
            </a:r>
            <a:r>
              <a:rPr lang="it-IT" sz="2000" dirty="0"/>
              <a:t> </a:t>
            </a:r>
            <a:r>
              <a:rPr lang="it-IT" sz="2000" dirty="0" err="1"/>
              <a:t>attack</a:t>
            </a:r>
            <a:r>
              <a:rPr lang="it-IT" sz="2000" dirty="0"/>
              <a:t> </a:t>
            </a:r>
            <a:r>
              <a:rPr lang="it-IT" sz="2000" dirty="0" err="1"/>
              <a:t>virus-infected</a:t>
            </a:r>
            <a:r>
              <a:rPr lang="it-IT" sz="2000" dirty="0"/>
              <a:t> </a:t>
            </a:r>
            <a:r>
              <a:rPr lang="it-IT" sz="2000" dirty="0" err="1"/>
              <a:t>cells</a:t>
            </a:r>
            <a:r>
              <a:rPr lang="it-IT" sz="2000" dirty="0"/>
              <a:t>. </a:t>
            </a:r>
            <a:r>
              <a:rPr lang="it-IT" sz="2000" dirty="0" err="1"/>
              <a:t>Cytotoxic</a:t>
            </a:r>
            <a:r>
              <a:rPr lang="it-IT" sz="2000" dirty="0"/>
              <a:t> </a:t>
            </a:r>
            <a:r>
              <a:rPr lang="it-IT" sz="2000" dirty="0" err="1"/>
              <a:t>T</a:t>
            </a:r>
            <a:r>
              <a:rPr lang="it-IT" sz="2000" dirty="0"/>
              <a:t> </a:t>
            </a:r>
            <a:r>
              <a:rPr lang="it-IT" sz="2000" dirty="0" err="1"/>
              <a:t>lymphocytes</a:t>
            </a:r>
            <a:r>
              <a:rPr lang="it-IT" sz="2000" dirty="0"/>
              <a:t> (</a:t>
            </a:r>
            <a:r>
              <a:rPr lang="it-IT" sz="2000" dirty="0" err="1"/>
              <a:t>CTLs</a:t>
            </a:r>
            <a:r>
              <a:rPr lang="it-IT" sz="2000" dirty="0"/>
              <a:t>) are </a:t>
            </a:r>
            <a:r>
              <a:rPr lang="it-IT" sz="2000" dirty="0" err="1"/>
              <a:t>important</a:t>
            </a:r>
            <a:r>
              <a:rPr lang="it-IT" sz="2000" dirty="0"/>
              <a:t> </a:t>
            </a:r>
            <a:r>
              <a:rPr lang="it-IT" sz="2000" dirty="0" err="1"/>
              <a:t>for</a:t>
            </a:r>
            <a:r>
              <a:rPr lang="it-IT" sz="2000" dirty="0"/>
              <a:t> </a:t>
            </a:r>
            <a:r>
              <a:rPr lang="it-IT" sz="2000" dirty="0" err="1"/>
              <a:t>defense</a:t>
            </a:r>
            <a:r>
              <a:rPr lang="it-IT" sz="2000" dirty="0"/>
              <a:t> </a:t>
            </a:r>
            <a:r>
              <a:rPr lang="it-IT" sz="2000" dirty="0" err="1"/>
              <a:t>against</a:t>
            </a:r>
            <a:r>
              <a:rPr lang="it-IT" sz="2000" dirty="0"/>
              <a:t> </a:t>
            </a:r>
            <a:r>
              <a:rPr lang="it-IT" sz="2000" dirty="0" err="1"/>
              <a:t>viral</a:t>
            </a:r>
            <a:r>
              <a:rPr lang="it-IT" sz="2000" dirty="0"/>
              <a:t> </a:t>
            </a:r>
            <a:r>
              <a:rPr lang="it-IT" sz="2000" dirty="0" err="1"/>
              <a:t>infections</a:t>
            </a:r>
            <a:r>
              <a:rPr lang="it-IT" sz="2000" dirty="0"/>
              <a:t>, </a:t>
            </a:r>
            <a:r>
              <a:rPr lang="it-IT" sz="2000" dirty="0" err="1"/>
              <a:t>but</a:t>
            </a:r>
            <a:r>
              <a:rPr lang="it-IT" sz="2000" dirty="0"/>
              <a:t> </a:t>
            </a:r>
            <a:r>
              <a:rPr lang="it-IT" sz="2000" dirty="0" err="1"/>
              <a:t>CTLs</a:t>
            </a:r>
            <a:r>
              <a:rPr lang="it-IT" sz="2000" dirty="0"/>
              <a:t> </a:t>
            </a:r>
            <a:r>
              <a:rPr lang="it-IT" sz="2000" dirty="0" err="1"/>
              <a:t>also</a:t>
            </a:r>
            <a:r>
              <a:rPr lang="it-IT" sz="2000" dirty="0"/>
              <a:t> can </a:t>
            </a:r>
            <a:r>
              <a:rPr lang="it-IT" sz="2000" dirty="0" err="1"/>
              <a:t>be</a:t>
            </a:r>
            <a:r>
              <a:rPr lang="it-IT" sz="2000" dirty="0"/>
              <a:t> </a:t>
            </a:r>
            <a:r>
              <a:rPr lang="it-IT" sz="2000" dirty="0" err="1"/>
              <a:t>responsible</a:t>
            </a:r>
            <a:r>
              <a:rPr lang="it-IT" sz="2000" dirty="0"/>
              <a:t> </a:t>
            </a:r>
            <a:r>
              <a:rPr lang="it-IT" sz="2000" dirty="0" err="1"/>
              <a:t>for</a:t>
            </a:r>
            <a:r>
              <a:rPr lang="it-IT" sz="2000" dirty="0"/>
              <a:t> </a:t>
            </a:r>
            <a:r>
              <a:rPr lang="it-IT" sz="2000" dirty="0" err="1"/>
              <a:t>tissue</a:t>
            </a:r>
            <a:r>
              <a:rPr lang="it-IT" sz="2000" dirty="0"/>
              <a:t> </a:t>
            </a:r>
            <a:r>
              <a:rPr lang="it-IT" sz="2000" dirty="0" err="1"/>
              <a:t>injury</a:t>
            </a:r>
            <a:r>
              <a:rPr lang="it-IT" sz="2000" dirty="0"/>
              <a:t>. </a:t>
            </a:r>
            <a:r>
              <a:rPr lang="it-IT" sz="2000" dirty="0" err="1"/>
              <a:t>Hepatitis</a:t>
            </a:r>
            <a:r>
              <a:rPr lang="it-IT" sz="2000" dirty="0"/>
              <a:t> </a:t>
            </a:r>
            <a:r>
              <a:rPr lang="it-IT" sz="2000" dirty="0" err="1"/>
              <a:t>B</a:t>
            </a:r>
            <a:r>
              <a:rPr lang="it-IT" sz="2000" dirty="0"/>
              <a:t> </a:t>
            </a:r>
            <a:r>
              <a:rPr lang="it-IT" sz="2000" dirty="0" err="1"/>
              <a:t>infection</a:t>
            </a:r>
            <a:r>
              <a:rPr lang="it-IT" sz="2000" dirty="0"/>
              <a:t> </a:t>
            </a:r>
            <a:r>
              <a:rPr lang="it-IT" sz="2000" dirty="0" err="1"/>
              <a:t>causes</a:t>
            </a:r>
            <a:r>
              <a:rPr lang="it-IT" sz="2000" dirty="0"/>
              <a:t> </a:t>
            </a:r>
            <a:r>
              <a:rPr lang="it-IT" sz="2000" dirty="0" err="1"/>
              <a:t>CTL-mediated</a:t>
            </a:r>
            <a:r>
              <a:rPr lang="it-IT" sz="2000" dirty="0"/>
              <a:t> </a:t>
            </a:r>
            <a:r>
              <a:rPr lang="it-IT" sz="2000" dirty="0" err="1"/>
              <a:t>destruction</a:t>
            </a:r>
            <a:r>
              <a:rPr lang="it-IT" sz="2000" dirty="0"/>
              <a:t> </a:t>
            </a:r>
            <a:r>
              <a:rPr lang="it-IT" sz="2000" dirty="0" err="1"/>
              <a:t>of</a:t>
            </a:r>
            <a:r>
              <a:rPr lang="it-IT" sz="2000" dirty="0"/>
              <a:t> </a:t>
            </a:r>
            <a:r>
              <a:rPr lang="it-IT" sz="2000" dirty="0" err="1"/>
              <a:t>infected</a:t>
            </a:r>
            <a:r>
              <a:rPr lang="it-IT" sz="2000" dirty="0"/>
              <a:t> </a:t>
            </a:r>
            <a:r>
              <a:rPr lang="it-IT" sz="2000" dirty="0" err="1"/>
              <a:t>hepatocytes</a:t>
            </a:r>
            <a:r>
              <a:rPr lang="it-IT" sz="2000" dirty="0"/>
              <a:t>, a </a:t>
            </a:r>
            <a:r>
              <a:rPr lang="it-IT" sz="2000" dirty="0" err="1"/>
              <a:t>normal</a:t>
            </a:r>
            <a:r>
              <a:rPr lang="it-IT" sz="2000" dirty="0"/>
              <a:t> </a:t>
            </a:r>
            <a:r>
              <a:rPr lang="it-IT" sz="2000" dirty="0" err="1"/>
              <a:t>response</a:t>
            </a:r>
            <a:r>
              <a:rPr lang="it-IT" sz="2000" dirty="0"/>
              <a:t> </a:t>
            </a:r>
            <a:r>
              <a:rPr lang="it-IT" sz="2000" dirty="0" err="1"/>
              <a:t>that</a:t>
            </a:r>
            <a:r>
              <a:rPr lang="it-IT" sz="2000" dirty="0"/>
              <a:t> </a:t>
            </a:r>
            <a:r>
              <a:rPr lang="it-IT" sz="2000" dirty="0" err="1"/>
              <a:t>is</a:t>
            </a:r>
            <a:r>
              <a:rPr lang="it-IT" sz="2000" dirty="0"/>
              <a:t> </a:t>
            </a:r>
            <a:r>
              <a:rPr lang="it-IT" sz="2000" dirty="0" err="1"/>
              <a:t>attempting</a:t>
            </a:r>
            <a:r>
              <a:rPr lang="it-IT" sz="2000" dirty="0"/>
              <a:t> </a:t>
            </a:r>
            <a:r>
              <a:rPr lang="it-IT" sz="2000" dirty="0" err="1"/>
              <a:t>to</a:t>
            </a:r>
            <a:r>
              <a:rPr lang="it-IT" sz="2000" dirty="0"/>
              <a:t> </a:t>
            </a:r>
            <a:r>
              <a:rPr lang="it-IT" sz="2000" dirty="0" err="1"/>
              <a:t>clear</a:t>
            </a:r>
            <a:r>
              <a:rPr lang="it-IT" sz="2000" dirty="0"/>
              <a:t> the </a:t>
            </a:r>
            <a:r>
              <a:rPr lang="it-IT" sz="2000" dirty="0" err="1"/>
              <a:t>infection</a:t>
            </a:r>
            <a:r>
              <a:rPr lang="it-IT" sz="2000" dirty="0"/>
              <a:t>.</a:t>
            </a:r>
          </a:p>
          <a:p>
            <a:r>
              <a:rPr lang="it-IT" sz="2000" b="1" dirty="0" err="1"/>
              <a:t>Transformation</a:t>
            </a:r>
            <a:r>
              <a:rPr lang="it-IT" sz="2000" b="1" dirty="0"/>
              <a:t> </a:t>
            </a:r>
            <a:r>
              <a:rPr lang="it-IT" sz="2000" b="1" dirty="0" err="1"/>
              <a:t>of</a:t>
            </a:r>
            <a:r>
              <a:rPr lang="it-IT" sz="2000" b="1" dirty="0"/>
              <a:t> </a:t>
            </a:r>
            <a:r>
              <a:rPr lang="it-IT" sz="2000" b="1" dirty="0" err="1"/>
              <a:t>infected</a:t>
            </a:r>
            <a:r>
              <a:rPr lang="it-IT" sz="2000" b="1" dirty="0"/>
              <a:t> </a:t>
            </a:r>
            <a:r>
              <a:rPr lang="it-IT" sz="2000" b="1" dirty="0" err="1"/>
              <a:t>cells</a:t>
            </a:r>
            <a:r>
              <a:rPr lang="it-IT" sz="2000" dirty="0"/>
              <a:t>. </a:t>
            </a:r>
            <a:r>
              <a:rPr lang="it-IT" sz="2000" dirty="0" err="1"/>
              <a:t>Different</a:t>
            </a:r>
            <a:r>
              <a:rPr lang="it-IT" sz="2000" dirty="0"/>
              <a:t> </a:t>
            </a:r>
            <a:r>
              <a:rPr lang="it-IT" sz="2000" dirty="0" err="1"/>
              <a:t>oncogenic</a:t>
            </a:r>
            <a:r>
              <a:rPr lang="it-IT" sz="2000" dirty="0"/>
              <a:t> </a:t>
            </a:r>
            <a:r>
              <a:rPr lang="it-IT" sz="2000" dirty="0" err="1"/>
              <a:t>viruses</a:t>
            </a:r>
            <a:r>
              <a:rPr lang="it-IT" sz="2000" dirty="0"/>
              <a:t> (e.g., HPV, EBV) can </a:t>
            </a:r>
            <a:r>
              <a:rPr lang="it-IT" sz="2000" dirty="0" err="1"/>
              <a:t>stimulate</a:t>
            </a:r>
            <a:r>
              <a:rPr lang="it-IT" sz="2000" dirty="0"/>
              <a:t> </a:t>
            </a:r>
            <a:r>
              <a:rPr lang="it-IT" sz="2000" dirty="0" err="1"/>
              <a:t>cell</a:t>
            </a:r>
            <a:r>
              <a:rPr lang="it-IT" sz="2000" dirty="0"/>
              <a:t> </a:t>
            </a:r>
            <a:r>
              <a:rPr lang="it-IT" sz="2000" dirty="0" err="1"/>
              <a:t>growth</a:t>
            </a:r>
            <a:r>
              <a:rPr lang="it-IT" sz="2000" dirty="0"/>
              <a:t> and </a:t>
            </a:r>
            <a:r>
              <a:rPr lang="it-IT" sz="2000" dirty="0" err="1"/>
              <a:t>survival</a:t>
            </a:r>
            <a:r>
              <a:rPr lang="it-IT" sz="2000" dirty="0"/>
              <a:t> </a:t>
            </a:r>
            <a:r>
              <a:rPr lang="it-IT" sz="2000" dirty="0" err="1"/>
              <a:t>by</a:t>
            </a:r>
            <a:r>
              <a:rPr lang="it-IT" sz="2000" dirty="0"/>
              <a:t> a </a:t>
            </a:r>
            <a:r>
              <a:rPr lang="it-IT" sz="2000" dirty="0" err="1"/>
              <a:t>variety</a:t>
            </a:r>
            <a:r>
              <a:rPr lang="it-IT" sz="2000" dirty="0"/>
              <a:t> </a:t>
            </a:r>
            <a:r>
              <a:rPr lang="it-IT" sz="2000" dirty="0" err="1"/>
              <a:t>of</a:t>
            </a:r>
            <a:r>
              <a:rPr lang="it-IT" sz="2000" dirty="0"/>
              <a:t> </a:t>
            </a:r>
            <a:r>
              <a:rPr lang="it-IT" sz="2000" dirty="0" err="1"/>
              <a:t>mechanisms</a:t>
            </a:r>
            <a:r>
              <a:rPr lang="it-IT" sz="2000" dirty="0"/>
              <a:t>, </a:t>
            </a:r>
            <a:r>
              <a:rPr lang="it-IT" sz="2000" dirty="0" err="1"/>
              <a:t>including</a:t>
            </a:r>
            <a:r>
              <a:rPr lang="it-IT" sz="2000" dirty="0"/>
              <a:t> </a:t>
            </a:r>
            <a:r>
              <a:rPr lang="it-IT" sz="2000" dirty="0" err="1"/>
              <a:t>hijacking</a:t>
            </a:r>
            <a:r>
              <a:rPr lang="it-IT" sz="2000" dirty="0"/>
              <a:t> the </a:t>
            </a:r>
            <a:r>
              <a:rPr lang="it-IT" sz="2000" dirty="0" err="1"/>
              <a:t>control</a:t>
            </a:r>
            <a:r>
              <a:rPr lang="it-IT" sz="2000" dirty="0"/>
              <a:t> </a:t>
            </a:r>
            <a:r>
              <a:rPr lang="it-IT" sz="2000" dirty="0" err="1"/>
              <a:t>of</a:t>
            </a:r>
            <a:r>
              <a:rPr lang="it-IT" sz="2000" dirty="0"/>
              <a:t> </a:t>
            </a:r>
            <a:r>
              <a:rPr lang="it-IT" sz="2000" dirty="0" err="1"/>
              <a:t>cell</a:t>
            </a:r>
            <a:r>
              <a:rPr lang="it-IT" sz="2000" dirty="0"/>
              <a:t> </a:t>
            </a:r>
            <a:r>
              <a:rPr lang="it-IT" sz="2000" dirty="0" err="1"/>
              <a:t>cycle</a:t>
            </a:r>
            <a:r>
              <a:rPr lang="it-IT" sz="2000" dirty="0"/>
              <a:t> </a:t>
            </a:r>
            <a:r>
              <a:rPr lang="it-IT" sz="2000" dirty="0" err="1"/>
              <a:t>machinery</a:t>
            </a:r>
            <a:r>
              <a:rPr lang="it-IT" sz="2000" dirty="0"/>
              <a:t>, </a:t>
            </a:r>
            <a:r>
              <a:rPr lang="it-IT" sz="2000" dirty="0" err="1"/>
              <a:t>anti-apoptotic</a:t>
            </a:r>
            <a:r>
              <a:rPr lang="it-IT" sz="2000" dirty="0"/>
              <a:t> </a:t>
            </a:r>
            <a:r>
              <a:rPr lang="it-IT" sz="2000" dirty="0" err="1"/>
              <a:t>strategies</a:t>
            </a:r>
            <a:r>
              <a:rPr lang="it-IT" sz="2000" dirty="0"/>
              <a:t>, and </a:t>
            </a:r>
            <a:r>
              <a:rPr lang="it-IT" sz="2000" dirty="0" err="1"/>
              <a:t>insertional</a:t>
            </a:r>
            <a:r>
              <a:rPr lang="it-IT" sz="2000" dirty="0"/>
              <a:t> </a:t>
            </a:r>
            <a:r>
              <a:rPr lang="it-IT" sz="2000" dirty="0" err="1"/>
              <a:t>mutagenesis</a:t>
            </a:r>
            <a:r>
              <a:rPr lang="it-IT" sz="2000" dirty="0"/>
              <a:t> (in </a:t>
            </a:r>
            <a:r>
              <a:rPr lang="it-IT" sz="2000" dirty="0" err="1"/>
              <a:t>which</a:t>
            </a:r>
            <a:r>
              <a:rPr lang="it-IT" sz="2000" dirty="0"/>
              <a:t> the </a:t>
            </a:r>
            <a:r>
              <a:rPr lang="it-IT" sz="2000" dirty="0" err="1"/>
              <a:t>insertion</a:t>
            </a:r>
            <a:r>
              <a:rPr lang="it-IT" sz="2000" dirty="0"/>
              <a:t> </a:t>
            </a:r>
            <a:r>
              <a:rPr lang="it-IT" sz="2000" dirty="0" err="1"/>
              <a:t>of</a:t>
            </a:r>
            <a:r>
              <a:rPr lang="it-IT" sz="2000" dirty="0"/>
              <a:t> </a:t>
            </a:r>
            <a:r>
              <a:rPr lang="it-IT" sz="2000" dirty="0" err="1"/>
              <a:t>viral</a:t>
            </a:r>
            <a:r>
              <a:rPr lang="it-IT" sz="2000" dirty="0"/>
              <a:t> DNA </a:t>
            </a:r>
            <a:r>
              <a:rPr lang="it-IT" sz="2000" dirty="0" err="1"/>
              <a:t>into</a:t>
            </a:r>
            <a:r>
              <a:rPr lang="it-IT" sz="2000" dirty="0"/>
              <a:t> the </a:t>
            </a:r>
            <a:r>
              <a:rPr lang="it-IT" sz="2000" dirty="0" err="1"/>
              <a:t>host</a:t>
            </a:r>
            <a:r>
              <a:rPr lang="it-IT" sz="2000" dirty="0"/>
              <a:t> </a:t>
            </a:r>
            <a:r>
              <a:rPr lang="it-IT" sz="2000" dirty="0" err="1"/>
              <a:t>genome</a:t>
            </a:r>
            <a:r>
              <a:rPr lang="it-IT" sz="2000" dirty="0"/>
              <a:t> </a:t>
            </a:r>
            <a:r>
              <a:rPr lang="it-IT" sz="2000" dirty="0" err="1"/>
              <a:t>alters</a:t>
            </a:r>
            <a:r>
              <a:rPr lang="it-IT" sz="2000" dirty="0"/>
              <a:t> the </a:t>
            </a:r>
            <a:r>
              <a:rPr lang="it-IT" sz="2000" dirty="0" err="1"/>
              <a:t>expression</a:t>
            </a:r>
            <a:r>
              <a:rPr lang="it-IT" sz="2000" dirty="0"/>
              <a:t> </a:t>
            </a:r>
            <a:r>
              <a:rPr lang="it-IT" sz="2000" dirty="0" err="1"/>
              <a:t>of</a:t>
            </a:r>
            <a:r>
              <a:rPr lang="it-IT" sz="2000" dirty="0"/>
              <a:t> </a:t>
            </a:r>
            <a:r>
              <a:rPr lang="it-IT" sz="2000" dirty="0" err="1"/>
              <a:t>nearby</a:t>
            </a:r>
            <a:r>
              <a:rPr lang="it-IT" sz="2000" dirty="0"/>
              <a:t> </a:t>
            </a:r>
            <a:r>
              <a:rPr lang="it-IT" sz="2000" dirty="0" err="1"/>
              <a:t>host</a:t>
            </a:r>
            <a:r>
              <a:rPr lang="it-IT" sz="2000" dirty="0"/>
              <a:t> </a:t>
            </a:r>
            <a:r>
              <a:rPr lang="it-IT" sz="2000" dirty="0" err="1"/>
              <a:t>genes</a:t>
            </a:r>
            <a:r>
              <a:rPr lang="it-IT" sz="2000" dirty="0"/>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47.13.png"/>
          <p:cNvPicPr>
            <a:picLocks noChangeAspect="1"/>
          </p:cNvPicPr>
          <p:nvPr/>
        </p:nvPicPr>
        <p:blipFill>
          <a:blip r:embed="rId2"/>
          <a:stretch>
            <a:fillRect/>
          </a:stretch>
        </p:blipFill>
        <p:spPr>
          <a:xfrm>
            <a:off x="1546225" y="0"/>
            <a:ext cx="6051550" cy="685800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2 alle 01.35.33.png"/>
          <p:cNvPicPr>
            <a:picLocks noChangeAspect="1"/>
          </p:cNvPicPr>
          <p:nvPr/>
        </p:nvPicPr>
        <p:blipFill>
          <a:blip r:embed="rId2"/>
          <a:stretch>
            <a:fillRect/>
          </a:stretch>
        </p:blipFill>
        <p:spPr>
          <a:xfrm>
            <a:off x="838200" y="247650"/>
            <a:ext cx="7467600" cy="63627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2 alle 01.36.22.png"/>
          <p:cNvPicPr>
            <a:picLocks noChangeAspect="1"/>
          </p:cNvPicPr>
          <p:nvPr/>
        </p:nvPicPr>
        <p:blipFill>
          <a:blip r:embed="rId2"/>
          <a:stretch>
            <a:fillRect/>
          </a:stretch>
        </p:blipFill>
        <p:spPr>
          <a:xfrm>
            <a:off x="507039" y="629819"/>
            <a:ext cx="8129921" cy="559836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64596" y="197345"/>
            <a:ext cx="4854236" cy="6463309"/>
          </a:xfrm>
          <a:prstGeom prst="rect">
            <a:avLst/>
          </a:prstGeom>
        </p:spPr>
        <p:txBody>
          <a:bodyPr wrap="square">
            <a:spAutoFit/>
          </a:bodyPr>
          <a:lstStyle/>
          <a:p>
            <a:r>
              <a:rPr lang="it-IT" b="1" dirty="0" err="1"/>
              <a:t>Bacterial</a:t>
            </a:r>
            <a:r>
              <a:rPr lang="it-IT" b="1" dirty="0"/>
              <a:t> </a:t>
            </a:r>
            <a:r>
              <a:rPr lang="it-IT" b="1" dirty="0" err="1"/>
              <a:t>Adherence</a:t>
            </a:r>
            <a:r>
              <a:rPr lang="it-IT" b="1" dirty="0"/>
              <a:t> </a:t>
            </a:r>
            <a:r>
              <a:rPr lang="it-IT" b="1" dirty="0" err="1"/>
              <a:t>to</a:t>
            </a:r>
            <a:r>
              <a:rPr lang="it-IT" b="1" dirty="0"/>
              <a:t> </a:t>
            </a:r>
            <a:r>
              <a:rPr lang="it-IT" b="1" dirty="0" err="1"/>
              <a:t>Host</a:t>
            </a:r>
            <a:r>
              <a:rPr lang="it-IT" b="1" dirty="0"/>
              <a:t> </a:t>
            </a:r>
            <a:r>
              <a:rPr lang="it-IT" b="1" dirty="0" err="1"/>
              <a:t>Cells</a:t>
            </a:r>
            <a:endParaRPr lang="it-IT" b="1" dirty="0"/>
          </a:p>
          <a:p>
            <a:endParaRPr lang="it-IT" dirty="0"/>
          </a:p>
          <a:p>
            <a:r>
              <a:rPr lang="it-IT" dirty="0" err="1"/>
              <a:t>Bacterial</a:t>
            </a:r>
            <a:r>
              <a:rPr lang="it-IT" dirty="0"/>
              <a:t> </a:t>
            </a:r>
            <a:r>
              <a:rPr lang="it-IT" dirty="0" err="1"/>
              <a:t>surface</a:t>
            </a:r>
            <a:r>
              <a:rPr lang="it-IT" dirty="0"/>
              <a:t> </a:t>
            </a:r>
            <a:r>
              <a:rPr lang="it-IT" dirty="0" err="1"/>
              <a:t>molecules</a:t>
            </a:r>
            <a:r>
              <a:rPr lang="it-IT" dirty="0"/>
              <a:t> </a:t>
            </a:r>
            <a:r>
              <a:rPr lang="it-IT" dirty="0" err="1"/>
              <a:t>that</a:t>
            </a:r>
            <a:r>
              <a:rPr lang="it-IT" dirty="0"/>
              <a:t> </a:t>
            </a:r>
            <a:r>
              <a:rPr lang="it-IT" dirty="0" err="1"/>
              <a:t>bind</a:t>
            </a:r>
            <a:r>
              <a:rPr lang="it-IT" dirty="0"/>
              <a:t> </a:t>
            </a:r>
            <a:r>
              <a:rPr lang="it-IT" dirty="0" err="1"/>
              <a:t>to</a:t>
            </a:r>
            <a:r>
              <a:rPr lang="it-IT" dirty="0"/>
              <a:t> </a:t>
            </a:r>
            <a:r>
              <a:rPr lang="it-IT" dirty="0" err="1"/>
              <a:t>host</a:t>
            </a:r>
            <a:r>
              <a:rPr lang="it-IT" dirty="0"/>
              <a:t> </a:t>
            </a:r>
            <a:r>
              <a:rPr lang="it-IT" dirty="0" err="1"/>
              <a:t>cells</a:t>
            </a:r>
            <a:r>
              <a:rPr lang="it-IT" dirty="0"/>
              <a:t> or </a:t>
            </a:r>
            <a:r>
              <a:rPr lang="it-IT" dirty="0" err="1"/>
              <a:t>extracellular</a:t>
            </a:r>
            <a:r>
              <a:rPr lang="it-IT" dirty="0"/>
              <a:t> </a:t>
            </a:r>
            <a:r>
              <a:rPr lang="it-IT" dirty="0" err="1"/>
              <a:t>matrix</a:t>
            </a:r>
            <a:r>
              <a:rPr lang="it-IT" dirty="0"/>
              <a:t> are </a:t>
            </a:r>
            <a:r>
              <a:rPr lang="it-IT" dirty="0" err="1"/>
              <a:t>called</a:t>
            </a:r>
            <a:r>
              <a:rPr lang="it-IT" dirty="0"/>
              <a:t> </a:t>
            </a:r>
            <a:r>
              <a:rPr lang="it-IT" dirty="0" err="1"/>
              <a:t>adhesins</a:t>
            </a:r>
            <a:r>
              <a:rPr lang="it-IT" dirty="0"/>
              <a:t>. Diverse </a:t>
            </a:r>
            <a:r>
              <a:rPr lang="it-IT" dirty="0" err="1"/>
              <a:t>surface</a:t>
            </a:r>
            <a:r>
              <a:rPr lang="it-IT" dirty="0"/>
              <a:t> </a:t>
            </a:r>
            <a:r>
              <a:rPr lang="it-IT" dirty="0" err="1"/>
              <a:t>structures</a:t>
            </a:r>
            <a:r>
              <a:rPr lang="it-IT" dirty="0"/>
              <a:t> are </a:t>
            </a:r>
            <a:r>
              <a:rPr lang="it-IT" dirty="0" err="1"/>
              <a:t>involved</a:t>
            </a:r>
            <a:r>
              <a:rPr lang="it-IT" dirty="0"/>
              <a:t> in </a:t>
            </a:r>
            <a:r>
              <a:rPr lang="it-IT" dirty="0" err="1"/>
              <a:t>adhesion</a:t>
            </a:r>
            <a:r>
              <a:rPr lang="it-IT" dirty="0"/>
              <a:t> </a:t>
            </a:r>
            <a:r>
              <a:rPr lang="it-IT" dirty="0" err="1"/>
              <a:t>of</a:t>
            </a:r>
            <a:r>
              <a:rPr lang="it-IT" dirty="0"/>
              <a:t> </a:t>
            </a:r>
            <a:r>
              <a:rPr lang="it-IT" dirty="0" err="1"/>
              <a:t>various</a:t>
            </a:r>
            <a:r>
              <a:rPr lang="it-IT" dirty="0"/>
              <a:t> </a:t>
            </a:r>
            <a:r>
              <a:rPr lang="it-IT" dirty="0" err="1"/>
              <a:t>bacteria</a:t>
            </a:r>
            <a:r>
              <a:rPr lang="it-IT" dirty="0"/>
              <a:t> . S. </a:t>
            </a:r>
            <a:r>
              <a:rPr lang="it-IT" dirty="0" err="1"/>
              <a:t>pyogenes</a:t>
            </a:r>
            <a:r>
              <a:rPr lang="it-IT" dirty="0"/>
              <a:t> </a:t>
            </a:r>
            <a:r>
              <a:rPr lang="it-IT" dirty="0" err="1"/>
              <a:t>has</a:t>
            </a:r>
            <a:r>
              <a:rPr lang="it-IT" dirty="0"/>
              <a:t> </a:t>
            </a:r>
            <a:r>
              <a:rPr lang="it-IT" dirty="0" err="1"/>
              <a:t>protein</a:t>
            </a:r>
            <a:r>
              <a:rPr lang="it-IT" dirty="0"/>
              <a:t> </a:t>
            </a:r>
            <a:r>
              <a:rPr lang="it-IT" dirty="0" err="1"/>
              <a:t>F</a:t>
            </a:r>
            <a:r>
              <a:rPr lang="it-IT" dirty="0"/>
              <a:t> and </a:t>
            </a:r>
            <a:r>
              <a:rPr lang="it-IT" dirty="0" err="1"/>
              <a:t>teichoic</a:t>
            </a:r>
            <a:r>
              <a:rPr lang="it-IT" dirty="0"/>
              <a:t> acid </a:t>
            </a:r>
            <a:r>
              <a:rPr lang="it-IT" dirty="0" err="1"/>
              <a:t>projecting</a:t>
            </a:r>
            <a:r>
              <a:rPr lang="it-IT" dirty="0"/>
              <a:t> </a:t>
            </a:r>
            <a:r>
              <a:rPr lang="it-IT" dirty="0" err="1"/>
              <a:t>from</a:t>
            </a:r>
            <a:r>
              <a:rPr lang="it-IT" dirty="0"/>
              <a:t> </a:t>
            </a:r>
            <a:r>
              <a:rPr lang="it-IT" dirty="0" err="1"/>
              <a:t>its</a:t>
            </a:r>
            <a:r>
              <a:rPr lang="it-IT" dirty="0"/>
              <a:t> </a:t>
            </a:r>
            <a:r>
              <a:rPr lang="it-IT" dirty="0" err="1"/>
              <a:t>cell</a:t>
            </a:r>
            <a:r>
              <a:rPr lang="it-IT" dirty="0"/>
              <a:t> </a:t>
            </a:r>
            <a:r>
              <a:rPr lang="it-IT" dirty="0" err="1"/>
              <a:t>wall</a:t>
            </a:r>
            <a:r>
              <a:rPr lang="it-IT" dirty="0"/>
              <a:t> </a:t>
            </a:r>
            <a:r>
              <a:rPr lang="it-IT" dirty="0" err="1"/>
              <a:t>that</a:t>
            </a:r>
            <a:r>
              <a:rPr lang="it-IT" dirty="0"/>
              <a:t> </a:t>
            </a:r>
            <a:r>
              <a:rPr lang="it-IT" dirty="0" err="1"/>
              <a:t>bind</a:t>
            </a:r>
            <a:r>
              <a:rPr lang="it-IT" dirty="0"/>
              <a:t> </a:t>
            </a:r>
            <a:r>
              <a:rPr lang="it-IT" dirty="0" err="1"/>
              <a:t>to</a:t>
            </a:r>
            <a:r>
              <a:rPr lang="it-IT" dirty="0"/>
              <a:t> </a:t>
            </a:r>
            <a:r>
              <a:rPr lang="it-IT" dirty="0" err="1"/>
              <a:t>fibronectin</a:t>
            </a:r>
            <a:r>
              <a:rPr lang="it-IT" dirty="0"/>
              <a:t> on the </a:t>
            </a:r>
            <a:r>
              <a:rPr lang="it-IT" dirty="0" err="1"/>
              <a:t>surface</a:t>
            </a:r>
            <a:r>
              <a:rPr lang="it-IT" dirty="0"/>
              <a:t> </a:t>
            </a:r>
            <a:r>
              <a:rPr lang="it-IT" dirty="0" err="1"/>
              <a:t>of</a:t>
            </a:r>
            <a:r>
              <a:rPr lang="it-IT" dirty="0"/>
              <a:t> </a:t>
            </a:r>
            <a:r>
              <a:rPr lang="it-IT" dirty="0" err="1"/>
              <a:t>host</a:t>
            </a:r>
            <a:r>
              <a:rPr lang="it-IT" dirty="0"/>
              <a:t> </a:t>
            </a:r>
            <a:r>
              <a:rPr lang="it-IT" dirty="0" err="1"/>
              <a:t>cells</a:t>
            </a:r>
            <a:r>
              <a:rPr lang="it-IT" dirty="0"/>
              <a:t> and in the </a:t>
            </a:r>
            <a:r>
              <a:rPr lang="it-IT" dirty="0" err="1"/>
              <a:t>extracellular</a:t>
            </a:r>
            <a:r>
              <a:rPr lang="it-IT" dirty="0"/>
              <a:t> </a:t>
            </a:r>
            <a:r>
              <a:rPr lang="it-IT" dirty="0" err="1"/>
              <a:t>matrix</a:t>
            </a:r>
            <a:r>
              <a:rPr lang="it-IT" dirty="0"/>
              <a:t>. </a:t>
            </a:r>
            <a:r>
              <a:rPr lang="it-IT" dirty="0" err="1"/>
              <a:t>Other</a:t>
            </a:r>
            <a:r>
              <a:rPr lang="it-IT" dirty="0"/>
              <a:t> </a:t>
            </a:r>
            <a:r>
              <a:rPr lang="it-IT" dirty="0" err="1"/>
              <a:t>bacteria</a:t>
            </a:r>
            <a:r>
              <a:rPr lang="it-IT" dirty="0"/>
              <a:t> </a:t>
            </a:r>
            <a:r>
              <a:rPr lang="it-IT" dirty="0" err="1"/>
              <a:t>have</a:t>
            </a:r>
            <a:r>
              <a:rPr lang="it-IT" dirty="0"/>
              <a:t> </a:t>
            </a:r>
            <a:r>
              <a:rPr lang="it-IT" dirty="0" err="1"/>
              <a:t>filamentous</a:t>
            </a:r>
            <a:r>
              <a:rPr lang="it-IT" dirty="0"/>
              <a:t> </a:t>
            </a:r>
            <a:r>
              <a:rPr lang="it-IT" dirty="0" err="1"/>
              <a:t>proteins</a:t>
            </a:r>
            <a:r>
              <a:rPr lang="it-IT" dirty="0"/>
              <a:t> </a:t>
            </a:r>
            <a:r>
              <a:rPr lang="it-IT" dirty="0" err="1"/>
              <a:t>called</a:t>
            </a:r>
            <a:r>
              <a:rPr lang="it-IT" dirty="0"/>
              <a:t> pili on </a:t>
            </a:r>
            <a:r>
              <a:rPr lang="it-IT" dirty="0" err="1"/>
              <a:t>their</a:t>
            </a:r>
            <a:r>
              <a:rPr lang="it-IT" dirty="0"/>
              <a:t> </a:t>
            </a:r>
            <a:r>
              <a:rPr lang="it-IT" dirty="0" err="1"/>
              <a:t>surfaces</a:t>
            </a:r>
            <a:r>
              <a:rPr lang="it-IT" dirty="0"/>
              <a:t>. </a:t>
            </a:r>
            <a:r>
              <a:rPr lang="it-IT" dirty="0" err="1"/>
              <a:t>Stalks</a:t>
            </a:r>
            <a:r>
              <a:rPr lang="it-IT" dirty="0"/>
              <a:t> </a:t>
            </a:r>
            <a:r>
              <a:rPr lang="it-IT" dirty="0" err="1"/>
              <a:t>of</a:t>
            </a:r>
            <a:r>
              <a:rPr lang="it-IT" dirty="0"/>
              <a:t> pili are </a:t>
            </a:r>
            <a:r>
              <a:rPr lang="it-IT" dirty="0" err="1"/>
              <a:t>structurally</a:t>
            </a:r>
            <a:r>
              <a:rPr lang="it-IT" dirty="0"/>
              <a:t> </a:t>
            </a:r>
            <a:r>
              <a:rPr lang="it-IT" dirty="0" err="1"/>
              <a:t>conserved</a:t>
            </a:r>
            <a:r>
              <a:rPr lang="it-IT" dirty="0"/>
              <a:t>, </a:t>
            </a:r>
            <a:r>
              <a:rPr lang="it-IT" dirty="0" err="1"/>
              <a:t>whereas</a:t>
            </a:r>
            <a:r>
              <a:rPr lang="it-IT" dirty="0"/>
              <a:t> amino </a:t>
            </a:r>
            <a:r>
              <a:rPr lang="it-IT" dirty="0" err="1"/>
              <a:t>acids</a:t>
            </a:r>
            <a:r>
              <a:rPr lang="it-IT" dirty="0"/>
              <a:t> on the </a:t>
            </a:r>
            <a:r>
              <a:rPr lang="it-IT" dirty="0" err="1"/>
              <a:t>tips</a:t>
            </a:r>
            <a:r>
              <a:rPr lang="it-IT" dirty="0"/>
              <a:t> </a:t>
            </a:r>
            <a:r>
              <a:rPr lang="it-IT" dirty="0" err="1"/>
              <a:t>of</a:t>
            </a:r>
            <a:r>
              <a:rPr lang="it-IT" dirty="0"/>
              <a:t> the pili </a:t>
            </a:r>
            <a:r>
              <a:rPr lang="it-IT" dirty="0" err="1"/>
              <a:t>vary</a:t>
            </a:r>
            <a:r>
              <a:rPr lang="it-IT" dirty="0"/>
              <a:t> and </a:t>
            </a:r>
            <a:r>
              <a:rPr lang="it-IT" dirty="0" err="1"/>
              <a:t>determine</a:t>
            </a:r>
            <a:r>
              <a:rPr lang="it-IT" dirty="0"/>
              <a:t> the </a:t>
            </a:r>
            <a:r>
              <a:rPr lang="it-IT" dirty="0" err="1"/>
              <a:t>binding</a:t>
            </a:r>
            <a:r>
              <a:rPr lang="it-IT" dirty="0"/>
              <a:t> </a:t>
            </a:r>
            <a:r>
              <a:rPr lang="it-IT" dirty="0" err="1"/>
              <a:t>specificity</a:t>
            </a:r>
            <a:r>
              <a:rPr lang="it-IT" dirty="0"/>
              <a:t> </a:t>
            </a:r>
            <a:r>
              <a:rPr lang="it-IT" dirty="0" err="1"/>
              <a:t>of</a:t>
            </a:r>
            <a:r>
              <a:rPr lang="it-IT" dirty="0"/>
              <a:t> the </a:t>
            </a:r>
            <a:r>
              <a:rPr lang="it-IT" dirty="0" err="1"/>
              <a:t>bacteria</a:t>
            </a:r>
            <a:r>
              <a:rPr lang="it-IT" dirty="0"/>
              <a:t>. </a:t>
            </a:r>
            <a:r>
              <a:rPr lang="it-IT" dirty="0" err="1"/>
              <a:t>Strains</a:t>
            </a:r>
            <a:r>
              <a:rPr lang="it-IT" dirty="0"/>
              <a:t> </a:t>
            </a:r>
            <a:r>
              <a:rPr lang="it-IT" dirty="0" err="1"/>
              <a:t>of</a:t>
            </a:r>
            <a:r>
              <a:rPr lang="it-IT" dirty="0"/>
              <a:t> E. coli that cause urinary tract infections uniquely express a specific P pilus that binds to a Gal(α1–4)Gal moiety expressed on uroepithelial cells. Pili on N. </a:t>
            </a:r>
            <a:r>
              <a:rPr lang="it-IT" dirty="0" err="1"/>
              <a:t>gonorrhoeae</a:t>
            </a:r>
            <a:r>
              <a:rPr lang="it-IT" dirty="0"/>
              <a:t> </a:t>
            </a:r>
            <a:r>
              <a:rPr lang="it-IT" dirty="0" err="1"/>
              <a:t>bacteria</a:t>
            </a:r>
            <a:r>
              <a:rPr lang="it-IT" dirty="0"/>
              <a:t> mediate </a:t>
            </a:r>
            <a:r>
              <a:rPr lang="it-IT" dirty="0" err="1"/>
              <a:t>adherence</a:t>
            </a:r>
            <a:r>
              <a:rPr lang="it-IT" dirty="0"/>
              <a:t> </a:t>
            </a:r>
            <a:r>
              <a:rPr lang="it-IT" dirty="0" err="1"/>
              <a:t>of</a:t>
            </a:r>
            <a:r>
              <a:rPr lang="it-IT" dirty="0"/>
              <a:t> the </a:t>
            </a:r>
            <a:r>
              <a:rPr lang="it-IT" dirty="0" err="1"/>
              <a:t>bacteria</a:t>
            </a:r>
            <a:r>
              <a:rPr lang="it-IT" dirty="0"/>
              <a:t> </a:t>
            </a:r>
            <a:r>
              <a:rPr lang="it-IT" dirty="0" err="1"/>
              <a:t>to</a:t>
            </a:r>
            <a:r>
              <a:rPr lang="it-IT" dirty="0"/>
              <a:t> </a:t>
            </a:r>
            <a:r>
              <a:rPr lang="it-IT" dirty="0" err="1"/>
              <a:t>host</a:t>
            </a:r>
            <a:r>
              <a:rPr lang="it-IT" dirty="0"/>
              <a:t> </a:t>
            </a:r>
            <a:r>
              <a:rPr lang="it-IT" dirty="0" err="1"/>
              <a:t>cells</a:t>
            </a:r>
            <a:r>
              <a:rPr lang="it-IT" dirty="0"/>
              <a:t> and </a:t>
            </a:r>
            <a:r>
              <a:rPr lang="it-IT" dirty="0" err="1"/>
              <a:t>also</a:t>
            </a:r>
            <a:r>
              <a:rPr lang="it-IT" dirty="0"/>
              <a:t> are </a:t>
            </a:r>
            <a:r>
              <a:rPr lang="it-IT" dirty="0" err="1"/>
              <a:t>targets</a:t>
            </a:r>
            <a:r>
              <a:rPr lang="it-IT" dirty="0"/>
              <a:t> </a:t>
            </a:r>
            <a:r>
              <a:rPr lang="it-IT" dirty="0" err="1"/>
              <a:t>of</a:t>
            </a:r>
            <a:r>
              <a:rPr lang="it-IT" dirty="0"/>
              <a:t> the </a:t>
            </a:r>
            <a:r>
              <a:rPr lang="it-IT" dirty="0" err="1"/>
              <a:t>host</a:t>
            </a:r>
            <a:r>
              <a:rPr lang="it-IT" dirty="0"/>
              <a:t> antibody </a:t>
            </a:r>
            <a:r>
              <a:rPr lang="it-IT" dirty="0" err="1"/>
              <a:t>response</a:t>
            </a:r>
            <a:r>
              <a:rPr lang="it-IT" dirty="0"/>
              <a:t>. </a:t>
            </a:r>
            <a:r>
              <a:rPr lang="it-IT" dirty="0" err="1"/>
              <a:t>Antigenic</a:t>
            </a:r>
            <a:r>
              <a:rPr lang="it-IT" dirty="0"/>
              <a:t> </a:t>
            </a:r>
            <a:r>
              <a:rPr lang="it-IT" dirty="0" err="1"/>
              <a:t>variation</a:t>
            </a:r>
            <a:r>
              <a:rPr lang="it-IT" dirty="0"/>
              <a:t> </a:t>
            </a:r>
            <a:r>
              <a:rPr lang="it-IT" dirty="0" err="1"/>
              <a:t>affecting</a:t>
            </a:r>
            <a:r>
              <a:rPr lang="it-IT" dirty="0"/>
              <a:t> the antigens </a:t>
            </a:r>
            <a:r>
              <a:rPr lang="it-IT" dirty="0" err="1"/>
              <a:t>expressed</a:t>
            </a:r>
            <a:r>
              <a:rPr lang="it-IT" dirty="0"/>
              <a:t> in the pili </a:t>
            </a:r>
            <a:r>
              <a:rPr lang="it-IT" dirty="0" err="1"/>
              <a:t>is</a:t>
            </a:r>
            <a:r>
              <a:rPr lang="it-IT" dirty="0"/>
              <a:t> </a:t>
            </a:r>
            <a:r>
              <a:rPr lang="it-IT" dirty="0" err="1"/>
              <a:t>an</a:t>
            </a:r>
            <a:r>
              <a:rPr lang="it-IT" dirty="0"/>
              <a:t> </a:t>
            </a:r>
            <a:r>
              <a:rPr lang="it-IT" dirty="0" err="1"/>
              <a:t>important</a:t>
            </a:r>
            <a:r>
              <a:rPr lang="it-IT" dirty="0"/>
              <a:t> </a:t>
            </a:r>
            <a:r>
              <a:rPr lang="it-IT" dirty="0" err="1"/>
              <a:t>mechanism</a:t>
            </a:r>
            <a:r>
              <a:rPr lang="it-IT" dirty="0"/>
              <a:t> </a:t>
            </a:r>
            <a:r>
              <a:rPr lang="it-IT" dirty="0" err="1"/>
              <a:t>by</a:t>
            </a:r>
            <a:r>
              <a:rPr lang="it-IT" dirty="0"/>
              <a:t> </a:t>
            </a:r>
            <a:r>
              <a:rPr lang="it-IT" dirty="0" err="1"/>
              <a:t>which</a:t>
            </a:r>
            <a:r>
              <a:rPr lang="it-IT" dirty="0"/>
              <a:t> N. </a:t>
            </a:r>
            <a:r>
              <a:rPr lang="it-IT" dirty="0" err="1"/>
              <a:t>gonorrhoeae</a:t>
            </a:r>
            <a:r>
              <a:rPr lang="it-IT" dirty="0"/>
              <a:t> </a:t>
            </a:r>
            <a:r>
              <a:rPr lang="it-IT" dirty="0" err="1"/>
              <a:t>escapes</a:t>
            </a:r>
            <a:r>
              <a:rPr lang="it-IT" dirty="0"/>
              <a:t> the immune </a:t>
            </a:r>
            <a:r>
              <a:rPr lang="it-IT" dirty="0" err="1"/>
              <a:t>response</a:t>
            </a:r>
            <a:r>
              <a:rPr lang="it-IT" dirty="0"/>
              <a:t>.</a:t>
            </a:r>
          </a:p>
        </p:txBody>
      </p:sp>
      <p:pic>
        <p:nvPicPr>
          <p:cNvPr id="3" name="Immagine 2" descr="Schermata 2018-10-22 alle 01.40.30.png"/>
          <p:cNvPicPr>
            <a:picLocks noChangeAspect="1"/>
          </p:cNvPicPr>
          <p:nvPr/>
        </p:nvPicPr>
        <p:blipFill>
          <a:blip r:embed="rId2"/>
          <a:stretch>
            <a:fillRect/>
          </a:stretch>
        </p:blipFill>
        <p:spPr>
          <a:xfrm>
            <a:off x="5689236" y="341160"/>
            <a:ext cx="3143983" cy="3087840"/>
          </a:xfrm>
          <a:prstGeom prst="rect">
            <a:avLst/>
          </a:prstGeom>
        </p:spPr>
      </p:pic>
      <p:pic>
        <p:nvPicPr>
          <p:cNvPr id="4" name="Immagine 3" descr="Schermata 2018-10-22 alle 01.41.38.png"/>
          <p:cNvPicPr>
            <a:picLocks noChangeAspect="1"/>
          </p:cNvPicPr>
          <p:nvPr/>
        </p:nvPicPr>
        <p:blipFill>
          <a:blip r:embed="rId3"/>
          <a:stretch>
            <a:fillRect/>
          </a:stretch>
        </p:blipFill>
        <p:spPr>
          <a:xfrm>
            <a:off x="5636344" y="3757566"/>
            <a:ext cx="3507656" cy="230852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3353" y="1166842"/>
            <a:ext cx="8467075" cy="4524316"/>
          </a:xfrm>
          <a:prstGeom prst="rect">
            <a:avLst/>
          </a:prstGeom>
        </p:spPr>
        <p:txBody>
          <a:bodyPr wrap="square">
            <a:spAutoFit/>
          </a:bodyPr>
          <a:lstStyle/>
          <a:p>
            <a:r>
              <a:rPr lang="it-IT" b="1" dirty="0" err="1"/>
              <a:t>Bacterial</a:t>
            </a:r>
            <a:r>
              <a:rPr lang="it-IT" b="1" dirty="0"/>
              <a:t> </a:t>
            </a:r>
            <a:r>
              <a:rPr lang="it-IT" b="1" dirty="0" err="1"/>
              <a:t>endotoxin</a:t>
            </a:r>
            <a:r>
              <a:rPr lang="it-IT" b="1" dirty="0"/>
              <a:t> </a:t>
            </a:r>
            <a:r>
              <a:rPr lang="it-IT" dirty="0" err="1"/>
              <a:t>is</a:t>
            </a:r>
            <a:r>
              <a:rPr lang="it-IT" dirty="0"/>
              <a:t> a </a:t>
            </a:r>
            <a:r>
              <a:rPr lang="it-IT" dirty="0" err="1"/>
              <a:t>lipopolysaccharide</a:t>
            </a:r>
            <a:r>
              <a:rPr lang="it-IT" dirty="0"/>
              <a:t> (LPS) </a:t>
            </a:r>
            <a:r>
              <a:rPr lang="it-IT" dirty="0" err="1"/>
              <a:t>that</a:t>
            </a:r>
            <a:r>
              <a:rPr lang="it-IT" dirty="0"/>
              <a:t> </a:t>
            </a:r>
            <a:r>
              <a:rPr lang="it-IT" dirty="0" err="1"/>
              <a:t>is</a:t>
            </a:r>
            <a:r>
              <a:rPr lang="it-IT" dirty="0"/>
              <a:t> a </a:t>
            </a:r>
            <a:r>
              <a:rPr lang="it-IT" dirty="0" err="1"/>
              <a:t>component</a:t>
            </a:r>
            <a:r>
              <a:rPr lang="it-IT" dirty="0"/>
              <a:t> </a:t>
            </a:r>
            <a:r>
              <a:rPr lang="it-IT" dirty="0" err="1"/>
              <a:t>of</a:t>
            </a:r>
            <a:r>
              <a:rPr lang="it-IT" dirty="0"/>
              <a:t> the </a:t>
            </a:r>
            <a:r>
              <a:rPr lang="it-IT" dirty="0" err="1"/>
              <a:t>outer</a:t>
            </a:r>
            <a:r>
              <a:rPr lang="it-IT" dirty="0"/>
              <a:t> membrane </a:t>
            </a:r>
            <a:r>
              <a:rPr lang="it-IT" dirty="0" err="1"/>
              <a:t>of</a:t>
            </a:r>
            <a:r>
              <a:rPr lang="it-IT" dirty="0"/>
              <a:t> gram-negative </a:t>
            </a:r>
            <a:r>
              <a:rPr lang="it-IT" dirty="0" err="1"/>
              <a:t>bacteria</a:t>
            </a:r>
            <a:r>
              <a:rPr lang="it-IT" dirty="0"/>
              <a:t>. LPS </a:t>
            </a:r>
            <a:r>
              <a:rPr lang="it-IT" dirty="0" err="1"/>
              <a:t>is</a:t>
            </a:r>
            <a:r>
              <a:rPr lang="it-IT" dirty="0"/>
              <a:t> </a:t>
            </a:r>
            <a:r>
              <a:rPr lang="it-IT" dirty="0" err="1"/>
              <a:t>composed</a:t>
            </a:r>
            <a:r>
              <a:rPr lang="it-IT" dirty="0"/>
              <a:t> </a:t>
            </a:r>
            <a:r>
              <a:rPr lang="it-IT" dirty="0" err="1"/>
              <a:t>of</a:t>
            </a:r>
            <a:r>
              <a:rPr lang="it-IT" dirty="0"/>
              <a:t> a </a:t>
            </a:r>
            <a:r>
              <a:rPr lang="it-IT" dirty="0" err="1"/>
              <a:t>long-chain</a:t>
            </a:r>
            <a:r>
              <a:rPr lang="it-IT" dirty="0"/>
              <a:t> </a:t>
            </a:r>
            <a:r>
              <a:rPr lang="it-IT" dirty="0" err="1"/>
              <a:t>fatty</a:t>
            </a:r>
            <a:r>
              <a:rPr lang="it-IT" dirty="0"/>
              <a:t> acid </a:t>
            </a:r>
            <a:r>
              <a:rPr lang="it-IT" dirty="0" err="1"/>
              <a:t>anchor</a:t>
            </a:r>
            <a:r>
              <a:rPr lang="it-IT" dirty="0"/>
              <a:t>, </a:t>
            </a:r>
            <a:r>
              <a:rPr lang="it-IT" dirty="0" err="1"/>
              <a:t>termed</a:t>
            </a:r>
            <a:r>
              <a:rPr lang="it-IT" dirty="0"/>
              <a:t> </a:t>
            </a:r>
            <a:r>
              <a:rPr lang="it-IT" dirty="0" err="1"/>
              <a:t>lipid</a:t>
            </a:r>
            <a:r>
              <a:rPr lang="it-IT" dirty="0"/>
              <a:t> A, </a:t>
            </a:r>
            <a:r>
              <a:rPr lang="it-IT" dirty="0" err="1"/>
              <a:t>connected</a:t>
            </a:r>
            <a:r>
              <a:rPr lang="it-IT" dirty="0"/>
              <a:t> </a:t>
            </a:r>
            <a:r>
              <a:rPr lang="it-IT" dirty="0" err="1"/>
              <a:t>to</a:t>
            </a:r>
            <a:r>
              <a:rPr lang="it-IT" dirty="0"/>
              <a:t> a </a:t>
            </a:r>
            <a:r>
              <a:rPr lang="it-IT" dirty="0" err="1"/>
              <a:t>core</a:t>
            </a:r>
            <a:r>
              <a:rPr lang="it-IT" dirty="0"/>
              <a:t> </a:t>
            </a:r>
            <a:r>
              <a:rPr lang="it-IT" dirty="0" err="1"/>
              <a:t>sugar</a:t>
            </a:r>
            <a:r>
              <a:rPr lang="it-IT" dirty="0"/>
              <a:t> </a:t>
            </a:r>
            <a:r>
              <a:rPr lang="it-IT" dirty="0" err="1"/>
              <a:t>chain</a:t>
            </a:r>
            <a:r>
              <a:rPr lang="it-IT" dirty="0"/>
              <a:t>, </a:t>
            </a:r>
            <a:r>
              <a:rPr lang="it-IT" dirty="0" err="1"/>
              <a:t>both</a:t>
            </a:r>
            <a:r>
              <a:rPr lang="it-IT" dirty="0"/>
              <a:t> </a:t>
            </a:r>
            <a:r>
              <a:rPr lang="it-IT" dirty="0" err="1"/>
              <a:t>of</a:t>
            </a:r>
            <a:r>
              <a:rPr lang="it-IT" dirty="0"/>
              <a:t> </a:t>
            </a:r>
            <a:r>
              <a:rPr lang="it-IT" dirty="0" err="1"/>
              <a:t>which</a:t>
            </a:r>
            <a:r>
              <a:rPr lang="it-IT" dirty="0"/>
              <a:t> are </a:t>
            </a:r>
            <a:r>
              <a:rPr lang="it-IT" dirty="0" err="1"/>
              <a:t>very</a:t>
            </a:r>
            <a:r>
              <a:rPr lang="it-IT" dirty="0"/>
              <a:t> </a:t>
            </a:r>
            <a:r>
              <a:rPr lang="it-IT" dirty="0" err="1"/>
              <a:t>similar</a:t>
            </a:r>
            <a:r>
              <a:rPr lang="it-IT" dirty="0"/>
              <a:t> in </a:t>
            </a:r>
            <a:r>
              <a:rPr lang="it-IT" dirty="0" err="1"/>
              <a:t>all</a:t>
            </a:r>
            <a:r>
              <a:rPr lang="it-IT" dirty="0"/>
              <a:t> gram-negative </a:t>
            </a:r>
            <a:r>
              <a:rPr lang="it-IT" dirty="0" err="1"/>
              <a:t>bacteria</a:t>
            </a:r>
            <a:r>
              <a:rPr lang="it-IT" dirty="0"/>
              <a:t>. </a:t>
            </a:r>
            <a:r>
              <a:rPr lang="it-IT" dirty="0" err="1"/>
              <a:t>Attached</a:t>
            </a:r>
            <a:r>
              <a:rPr lang="it-IT" dirty="0"/>
              <a:t> </a:t>
            </a:r>
            <a:r>
              <a:rPr lang="it-IT" dirty="0" err="1"/>
              <a:t>to</a:t>
            </a:r>
            <a:r>
              <a:rPr lang="it-IT" dirty="0"/>
              <a:t> the </a:t>
            </a:r>
            <a:r>
              <a:rPr lang="it-IT" dirty="0" err="1"/>
              <a:t>core</a:t>
            </a:r>
            <a:r>
              <a:rPr lang="it-IT" dirty="0"/>
              <a:t> </a:t>
            </a:r>
            <a:r>
              <a:rPr lang="it-IT" dirty="0" err="1"/>
              <a:t>sugar</a:t>
            </a:r>
            <a:r>
              <a:rPr lang="it-IT" dirty="0"/>
              <a:t> </a:t>
            </a:r>
            <a:r>
              <a:rPr lang="it-IT" dirty="0" err="1"/>
              <a:t>is</a:t>
            </a:r>
            <a:r>
              <a:rPr lang="it-IT" dirty="0"/>
              <a:t> a </a:t>
            </a:r>
            <a:r>
              <a:rPr lang="it-IT" dirty="0" err="1"/>
              <a:t>variable</a:t>
            </a:r>
            <a:r>
              <a:rPr lang="it-IT" dirty="0"/>
              <a:t> </a:t>
            </a:r>
            <a:r>
              <a:rPr lang="it-IT" dirty="0" err="1"/>
              <a:t>carbohydrate</a:t>
            </a:r>
            <a:r>
              <a:rPr lang="it-IT" dirty="0"/>
              <a:t> </a:t>
            </a:r>
            <a:r>
              <a:rPr lang="it-IT" dirty="0" err="1"/>
              <a:t>chain</a:t>
            </a:r>
            <a:r>
              <a:rPr lang="it-IT" dirty="0"/>
              <a:t> (O </a:t>
            </a:r>
            <a:r>
              <a:rPr lang="it-IT" dirty="0" err="1"/>
              <a:t>antigen</a:t>
            </a:r>
            <a:r>
              <a:rPr lang="it-IT" dirty="0"/>
              <a:t>), </a:t>
            </a:r>
            <a:r>
              <a:rPr lang="it-IT" dirty="0" err="1"/>
              <a:t>which</a:t>
            </a:r>
            <a:r>
              <a:rPr lang="it-IT" dirty="0"/>
              <a:t> </a:t>
            </a:r>
            <a:r>
              <a:rPr lang="it-IT" dirty="0" err="1"/>
              <a:t>is</a:t>
            </a:r>
            <a:r>
              <a:rPr lang="it-IT" dirty="0"/>
              <a:t> </a:t>
            </a:r>
            <a:r>
              <a:rPr lang="it-IT" dirty="0" err="1"/>
              <a:t>used</a:t>
            </a:r>
            <a:r>
              <a:rPr lang="it-IT" dirty="0"/>
              <a:t> </a:t>
            </a:r>
            <a:r>
              <a:rPr lang="it-IT" dirty="0" err="1"/>
              <a:t>to</a:t>
            </a:r>
            <a:r>
              <a:rPr lang="it-IT" dirty="0"/>
              <a:t> </a:t>
            </a:r>
            <a:r>
              <a:rPr lang="it-IT" dirty="0" err="1"/>
              <a:t>serotype</a:t>
            </a:r>
            <a:r>
              <a:rPr lang="it-IT" dirty="0"/>
              <a:t> </a:t>
            </a:r>
            <a:r>
              <a:rPr lang="it-IT" dirty="0" err="1"/>
              <a:t>strains</a:t>
            </a:r>
            <a:r>
              <a:rPr lang="it-IT" dirty="0"/>
              <a:t> </a:t>
            </a:r>
            <a:r>
              <a:rPr lang="it-IT" dirty="0" err="1"/>
              <a:t>of</a:t>
            </a:r>
            <a:r>
              <a:rPr lang="it-IT" dirty="0"/>
              <a:t> </a:t>
            </a:r>
            <a:r>
              <a:rPr lang="it-IT" dirty="0" err="1"/>
              <a:t>bacteria</a:t>
            </a:r>
            <a:r>
              <a:rPr lang="it-IT" dirty="0"/>
              <a:t> </a:t>
            </a:r>
            <a:r>
              <a:rPr lang="it-IT" dirty="0" err="1"/>
              <a:t>to</a:t>
            </a:r>
            <a:r>
              <a:rPr lang="it-IT" dirty="0"/>
              <a:t> </a:t>
            </a:r>
            <a:r>
              <a:rPr lang="it-IT" dirty="0" err="1"/>
              <a:t>aid</a:t>
            </a:r>
            <a:r>
              <a:rPr lang="it-IT" dirty="0"/>
              <a:t> in </a:t>
            </a:r>
            <a:r>
              <a:rPr lang="it-IT" dirty="0" err="1"/>
              <a:t>diagnosis</a:t>
            </a:r>
            <a:r>
              <a:rPr lang="it-IT" dirty="0"/>
              <a:t>. </a:t>
            </a:r>
          </a:p>
          <a:p>
            <a:endParaRPr lang="it-IT" dirty="0"/>
          </a:p>
          <a:p>
            <a:r>
              <a:rPr lang="it-IT" dirty="0" err="1"/>
              <a:t>Lipid</a:t>
            </a:r>
            <a:r>
              <a:rPr lang="it-IT" dirty="0"/>
              <a:t> A </a:t>
            </a:r>
            <a:r>
              <a:rPr lang="it-IT" dirty="0" err="1"/>
              <a:t>binds</a:t>
            </a:r>
            <a:r>
              <a:rPr lang="it-IT" dirty="0"/>
              <a:t> </a:t>
            </a:r>
            <a:r>
              <a:rPr lang="it-IT" dirty="0" err="1"/>
              <a:t>to</a:t>
            </a:r>
            <a:r>
              <a:rPr lang="it-IT" dirty="0"/>
              <a:t> CD14 on the </a:t>
            </a:r>
            <a:r>
              <a:rPr lang="it-IT" dirty="0" err="1"/>
              <a:t>surface</a:t>
            </a:r>
            <a:r>
              <a:rPr lang="it-IT" dirty="0"/>
              <a:t> </a:t>
            </a:r>
            <a:r>
              <a:rPr lang="it-IT" dirty="0" err="1"/>
              <a:t>of</a:t>
            </a:r>
            <a:r>
              <a:rPr lang="it-IT" dirty="0"/>
              <a:t> </a:t>
            </a:r>
            <a:r>
              <a:rPr lang="it-IT" dirty="0" err="1"/>
              <a:t>host</a:t>
            </a:r>
            <a:r>
              <a:rPr lang="it-IT" dirty="0"/>
              <a:t> </a:t>
            </a:r>
            <a:r>
              <a:rPr lang="it-IT" dirty="0" err="1"/>
              <a:t>leukocytes</a:t>
            </a:r>
            <a:r>
              <a:rPr lang="it-IT" dirty="0"/>
              <a:t>, and the </a:t>
            </a:r>
            <a:r>
              <a:rPr lang="it-IT" dirty="0" err="1"/>
              <a:t>complex</a:t>
            </a:r>
            <a:r>
              <a:rPr lang="it-IT" dirty="0"/>
              <a:t> </a:t>
            </a:r>
            <a:r>
              <a:rPr lang="it-IT" dirty="0" err="1"/>
              <a:t>then</a:t>
            </a:r>
            <a:r>
              <a:rPr lang="it-IT" dirty="0"/>
              <a:t> </a:t>
            </a:r>
            <a:r>
              <a:rPr lang="it-IT" dirty="0" err="1"/>
              <a:t>binds</a:t>
            </a:r>
            <a:r>
              <a:rPr lang="it-IT" dirty="0"/>
              <a:t> </a:t>
            </a:r>
            <a:r>
              <a:rPr lang="it-IT" dirty="0" err="1"/>
              <a:t>to</a:t>
            </a:r>
            <a:r>
              <a:rPr lang="it-IT" dirty="0"/>
              <a:t> </a:t>
            </a:r>
            <a:r>
              <a:rPr lang="it-IT" dirty="0" err="1"/>
              <a:t>Toll-like</a:t>
            </a:r>
            <a:r>
              <a:rPr lang="it-IT" dirty="0"/>
              <a:t> </a:t>
            </a:r>
            <a:r>
              <a:rPr lang="it-IT" dirty="0" err="1"/>
              <a:t>receptor</a:t>
            </a:r>
            <a:r>
              <a:rPr lang="it-IT" dirty="0"/>
              <a:t> </a:t>
            </a:r>
            <a:r>
              <a:rPr lang="it-IT" dirty="0" err="1"/>
              <a:t>4</a:t>
            </a:r>
            <a:r>
              <a:rPr lang="it-IT" dirty="0"/>
              <a:t>, a pattern </a:t>
            </a:r>
            <a:r>
              <a:rPr lang="it-IT" dirty="0" err="1"/>
              <a:t>recognition</a:t>
            </a:r>
            <a:r>
              <a:rPr lang="it-IT" dirty="0"/>
              <a:t> </a:t>
            </a:r>
            <a:r>
              <a:rPr lang="it-IT" dirty="0" err="1"/>
              <a:t>receptor</a:t>
            </a:r>
            <a:r>
              <a:rPr lang="it-IT" dirty="0"/>
              <a:t> </a:t>
            </a:r>
            <a:r>
              <a:rPr lang="it-IT" dirty="0" err="1"/>
              <a:t>of</a:t>
            </a:r>
            <a:r>
              <a:rPr lang="it-IT" dirty="0"/>
              <a:t> the innate immune system </a:t>
            </a:r>
            <a:r>
              <a:rPr lang="it-IT" dirty="0" err="1"/>
              <a:t>that</a:t>
            </a:r>
            <a:r>
              <a:rPr lang="it-IT" dirty="0"/>
              <a:t> </a:t>
            </a:r>
            <a:r>
              <a:rPr lang="it-IT" dirty="0" err="1"/>
              <a:t>transmits</a:t>
            </a:r>
            <a:r>
              <a:rPr lang="it-IT" dirty="0"/>
              <a:t> </a:t>
            </a:r>
            <a:r>
              <a:rPr lang="it-IT" dirty="0" err="1"/>
              <a:t>signals</a:t>
            </a:r>
            <a:r>
              <a:rPr lang="it-IT" dirty="0"/>
              <a:t> </a:t>
            </a:r>
            <a:r>
              <a:rPr lang="it-IT" dirty="0" err="1"/>
              <a:t>to</a:t>
            </a:r>
            <a:r>
              <a:rPr lang="it-IT" dirty="0"/>
              <a:t> </a:t>
            </a:r>
            <a:r>
              <a:rPr lang="it-IT" dirty="0" err="1"/>
              <a:t>promote</a:t>
            </a:r>
            <a:r>
              <a:rPr lang="it-IT" dirty="0"/>
              <a:t> </a:t>
            </a:r>
            <a:r>
              <a:rPr lang="it-IT" dirty="0" err="1"/>
              <a:t>cell</a:t>
            </a:r>
            <a:r>
              <a:rPr lang="it-IT" dirty="0"/>
              <a:t> </a:t>
            </a:r>
            <a:r>
              <a:rPr lang="it-IT" dirty="0" err="1"/>
              <a:t>activation</a:t>
            </a:r>
            <a:r>
              <a:rPr lang="it-IT" dirty="0"/>
              <a:t> and </a:t>
            </a:r>
            <a:r>
              <a:rPr lang="it-IT" dirty="0" err="1"/>
              <a:t>inflammatory</a:t>
            </a:r>
            <a:r>
              <a:rPr lang="it-IT" dirty="0"/>
              <a:t> </a:t>
            </a:r>
            <a:r>
              <a:rPr lang="it-IT" dirty="0" err="1"/>
              <a:t>responses</a:t>
            </a:r>
            <a:r>
              <a:rPr lang="it-IT" dirty="0"/>
              <a:t>. </a:t>
            </a:r>
            <a:r>
              <a:rPr lang="it-IT" dirty="0" err="1"/>
              <a:t>Responses</a:t>
            </a:r>
            <a:r>
              <a:rPr lang="it-IT" dirty="0"/>
              <a:t> </a:t>
            </a:r>
            <a:r>
              <a:rPr lang="it-IT" dirty="0" err="1"/>
              <a:t>to</a:t>
            </a:r>
            <a:r>
              <a:rPr lang="it-IT" dirty="0"/>
              <a:t> LPS can </a:t>
            </a:r>
            <a:r>
              <a:rPr lang="it-IT" dirty="0" err="1"/>
              <a:t>be</a:t>
            </a:r>
            <a:r>
              <a:rPr lang="it-IT" dirty="0"/>
              <a:t> </a:t>
            </a:r>
            <a:r>
              <a:rPr lang="it-IT" dirty="0" err="1"/>
              <a:t>both</a:t>
            </a:r>
            <a:r>
              <a:rPr lang="it-IT" dirty="0"/>
              <a:t> </a:t>
            </a:r>
            <a:r>
              <a:rPr lang="it-IT" dirty="0" err="1"/>
              <a:t>beneficial</a:t>
            </a:r>
            <a:r>
              <a:rPr lang="it-IT" dirty="0"/>
              <a:t> and </a:t>
            </a:r>
            <a:r>
              <a:rPr lang="it-IT" dirty="0" err="1"/>
              <a:t>harmful</a:t>
            </a:r>
            <a:r>
              <a:rPr lang="it-IT" dirty="0"/>
              <a:t> </a:t>
            </a:r>
            <a:r>
              <a:rPr lang="it-IT" dirty="0" err="1"/>
              <a:t>to</a:t>
            </a:r>
            <a:r>
              <a:rPr lang="it-IT" dirty="0"/>
              <a:t> the </a:t>
            </a:r>
            <a:r>
              <a:rPr lang="it-IT" dirty="0" err="1"/>
              <a:t>host</a:t>
            </a:r>
            <a:r>
              <a:rPr lang="it-IT" dirty="0"/>
              <a:t>. The </a:t>
            </a:r>
            <a:r>
              <a:rPr lang="it-IT" dirty="0" err="1"/>
              <a:t>response</a:t>
            </a:r>
            <a:r>
              <a:rPr lang="it-IT" dirty="0"/>
              <a:t> </a:t>
            </a:r>
            <a:r>
              <a:rPr lang="it-IT" dirty="0" err="1"/>
              <a:t>is</a:t>
            </a:r>
            <a:r>
              <a:rPr lang="it-IT" dirty="0"/>
              <a:t> </a:t>
            </a:r>
            <a:r>
              <a:rPr lang="it-IT" dirty="0" err="1"/>
              <a:t>beneficial</a:t>
            </a:r>
            <a:r>
              <a:rPr lang="it-IT" dirty="0"/>
              <a:t> in </a:t>
            </a:r>
            <a:r>
              <a:rPr lang="it-IT" dirty="0" err="1"/>
              <a:t>that</a:t>
            </a:r>
            <a:r>
              <a:rPr lang="it-IT" dirty="0"/>
              <a:t> LPS </a:t>
            </a:r>
            <a:r>
              <a:rPr lang="it-IT" dirty="0" err="1"/>
              <a:t>activates</a:t>
            </a:r>
            <a:r>
              <a:rPr lang="it-IT" dirty="0"/>
              <a:t> </a:t>
            </a:r>
            <a:r>
              <a:rPr lang="it-IT" dirty="0" err="1"/>
              <a:t>protective</a:t>
            </a:r>
            <a:r>
              <a:rPr lang="it-IT" dirty="0"/>
              <a:t> </a:t>
            </a:r>
            <a:r>
              <a:rPr lang="it-IT" dirty="0" err="1"/>
              <a:t>immunity</a:t>
            </a:r>
            <a:r>
              <a:rPr lang="it-IT" dirty="0"/>
              <a:t> </a:t>
            </a:r>
            <a:r>
              <a:rPr lang="it-IT" dirty="0" err="1"/>
              <a:t>through</a:t>
            </a:r>
            <a:r>
              <a:rPr lang="it-IT" dirty="0"/>
              <a:t> </a:t>
            </a:r>
            <a:r>
              <a:rPr lang="it-IT" dirty="0" err="1"/>
              <a:t>induction</a:t>
            </a:r>
            <a:r>
              <a:rPr lang="it-IT" dirty="0"/>
              <a:t> </a:t>
            </a:r>
            <a:r>
              <a:rPr lang="it-IT" dirty="0" err="1"/>
              <a:t>of</a:t>
            </a:r>
            <a:r>
              <a:rPr lang="it-IT" dirty="0"/>
              <a:t> </a:t>
            </a:r>
            <a:r>
              <a:rPr lang="it-IT" dirty="0" err="1"/>
              <a:t>important</a:t>
            </a:r>
            <a:r>
              <a:rPr lang="it-IT" dirty="0"/>
              <a:t> </a:t>
            </a:r>
            <a:r>
              <a:rPr lang="it-IT" dirty="0" err="1"/>
              <a:t>cytokines</a:t>
            </a:r>
            <a:r>
              <a:rPr lang="it-IT" dirty="0"/>
              <a:t> and </a:t>
            </a:r>
            <a:r>
              <a:rPr lang="it-IT" dirty="0" err="1"/>
              <a:t>chemoattractants</a:t>
            </a:r>
            <a:r>
              <a:rPr lang="it-IT" dirty="0"/>
              <a:t> (</a:t>
            </a:r>
            <a:r>
              <a:rPr lang="it-IT" dirty="0" err="1"/>
              <a:t>chemokines</a:t>
            </a:r>
            <a:r>
              <a:rPr lang="it-IT" dirty="0"/>
              <a:t>), </a:t>
            </a:r>
            <a:r>
              <a:rPr lang="it-IT" dirty="0" err="1"/>
              <a:t>as</a:t>
            </a:r>
            <a:r>
              <a:rPr lang="it-IT" dirty="0"/>
              <a:t> </a:t>
            </a:r>
            <a:r>
              <a:rPr lang="it-IT" dirty="0" err="1"/>
              <a:t>well</a:t>
            </a:r>
            <a:r>
              <a:rPr lang="it-IT" dirty="0"/>
              <a:t> </a:t>
            </a:r>
            <a:r>
              <a:rPr lang="it-IT" dirty="0" err="1"/>
              <a:t>as</a:t>
            </a:r>
            <a:r>
              <a:rPr lang="it-IT" dirty="0"/>
              <a:t> </a:t>
            </a:r>
            <a:r>
              <a:rPr lang="it-IT" dirty="0" err="1"/>
              <a:t>increased</a:t>
            </a:r>
            <a:r>
              <a:rPr lang="it-IT" dirty="0"/>
              <a:t> </a:t>
            </a:r>
            <a:r>
              <a:rPr lang="it-IT" dirty="0" err="1"/>
              <a:t>expression</a:t>
            </a:r>
            <a:r>
              <a:rPr lang="it-IT" dirty="0"/>
              <a:t> </a:t>
            </a:r>
            <a:r>
              <a:rPr lang="it-IT" dirty="0" err="1"/>
              <a:t>of</a:t>
            </a:r>
            <a:r>
              <a:rPr lang="it-IT" dirty="0"/>
              <a:t> </a:t>
            </a:r>
            <a:r>
              <a:rPr lang="it-IT" dirty="0" err="1"/>
              <a:t>costimulatory</a:t>
            </a:r>
            <a:r>
              <a:rPr lang="it-IT" dirty="0"/>
              <a:t> </a:t>
            </a:r>
            <a:r>
              <a:rPr lang="it-IT" dirty="0" err="1"/>
              <a:t>molecules</a:t>
            </a:r>
            <a:r>
              <a:rPr lang="it-IT" dirty="0"/>
              <a:t>, </a:t>
            </a:r>
            <a:r>
              <a:rPr lang="it-IT" dirty="0" err="1"/>
              <a:t>which</a:t>
            </a:r>
            <a:r>
              <a:rPr lang="it-IT" dirty="0"/>
              <a:t> </a:t>
            </a:r>
            <a:r>
              <a:rPr lang="it-IT" dirty="0" err="1"/>
              <a:t>enhance</a:t>
            </a:r>
            <a:r>
              <a:rPr lang="it-IT" dirty="0"/>
              <a:t> </a:t>
            </a:r>
            <a:r>
              <a:rPr lang="it-IT" dirty="0" err="1"/>
              <a:t>T-lymphocyte</a:t>
            </a:r>
            <a:r>
              <a:rPr lang="it-IT" dirty="0"/>
              <a:t> </a:t>
            </a:r>
            <a:r>
              <a:rPr lang="it-IT" dirty="0" err="1"/>
              <a:t>activation</a:t>
            </a:r>
            <a:r>
              <a:rPr lang="it-IT" dirty="0"/>
              <a:t>. </a:t>
            </a:r>
            <a:r>
              <a:rPr lang="it-IT" dirty="0" err="1"/>
              <a:t>However</a:t>
            </a:r>
            <a:r>
              <a:rPr lang="it-IT" dirty="0"/>
              <a:t>, high </a:t>
            </a:r>
            <a:r>
              <a:rPr lang="it-IT" dirty="0" err="1"/>
              <a:t>levels</a:t>
            </a:r>
            <a:r>
              <a:rPr lang="it-IT" dirty="0"/>
              <a:t> </a:t>
            </a:r>
            <a:r>
              <a:rPr lang="it-IT" dirty="0" err="1"/>
              <a:t>of</a:t>
            </a:r>
            <a:r>
              <a:rPr lang="it-IT" dirty="0"/>
              <a:t> LPS play </a:t>
            </a:r>
            <a:r>
              <a:rPr lang="it-IT" dirty="0" err="1"/>
              <a:t>an</a:t>
            </a:r>
            <a:r>
              <a:rPr lang="it-IT" dirty="0"/>
              <a:t> </a:t>
            </a:r>
            <a:r>
              <a:rPr lang="it-IT" dirty="0" err="1"/>
              <a:t>important</a:t>
            </a:r>
            <a:r>
              <a:rPr lang="it-IT" dirty="0"/>
              <a:t> </a:t>
            </a:r>
            <a:r>
              <a:rPr lang="it-IT" dirty="0" err="1"/>
              <a:t>role</a:t>
            </a:r>
            <a:r>
              <a:rPr lang="it-IT" dirty="0"/>
              <a:t> in </a:t>
            </a:r>
            <a:r>
              <a:rPr lang="it-IT" dirty="0" err="1"/>
              <a:t>septic</a:t>
            </a:r>
            <a:r>
              <a:rPr lang="it-IT" dirty="0"/>
              <a:t> shock, </a:t>
            </a:r>
            <a:r>
              <a:rPr lang="it-IT" dirty="0" err="1"/>
              <a:t>disseminated</a:t>
            </a:r>
            <a:r>
              <a:rPr lang="it-IT" dirty="0"/>
              <a:t> </a:t>
            </a:r>
            <a:r>
              <a:rPr lang="it-IT" dirty="0" err="1"/>
              <a:t>intravascular</a:t>
            </a:r>
            <a:r>
              <a:rPr lang="it-IT" dirty="0"/>
              <a:t> </a:t>
            </a:r>
            <a:r>
              <a:rPr lang="it-IT" dirty="0" err="1"/>
              <a:t>coagulation</a:t>
            </a:r>
            <a:r>
              <a:rPr lang="it-IT" dirty="0"/>
              <a:t>, and acute </a:t>
            </a:r>
            <a:r>
              <a:rPr lang="it-IT" dirty="0" err="1"/>
              <a:t>respiratory</a:t>
            </a:r>
            <a:r>
              <a:rPr lang="it-IT" dirty="0"/>
              <a:t> </a:t>
            </a:r>
            <a:r>
              <a:rPr lang="it-IT" dirty="0" err="1"/>
              <a:t>distress</a:t>
            </a:r>
            <a:r>
              <a:rPr lang="it-IT" dirty="0"/>
              <a:t> </a:t>
            </a:r>
            <a:r>
              <a:rPr lang="it-IT" dirty="0" err="1"/>
              <a:t>syndrome</a:t>
            </a:r>
            <a:r>
              <a:rPr lang="it-IT" dirty="0"/>
              <a:t>, </a:t>
            </a:r>
            <a:r>
              <a:rPr lang="it-IT" dirty="0" err="1"/>
              <a:t>mainly</a:t>
            </a:r>
            <a:r>
              <a:rPr lang="it-IT" dirty="0"/>
              <a:t> </a:t>
            </a:r>
            <a:r>
              <a:rPr lang="it-IT" dirty="0" err="1"/>
              <a:t>through</a:t>
            </a:r>
            <a:r>
              <a:rPr lang="it-IT" dirty="0"/>
              <a:t> </a:t>
            </a:r>
            <a:r>
              <a:rPr lang="it-IT" dirty="0" err="1"/>
              <a:t>induction</a:t>
            </a:r>
            <a:r>
              <a:rPr lang="it-IT" dirty="0"/>
              <a:t> </a:t>
            </a:r>
            <a:r>
              <a:rPr lang="it-IT" dirty="0" err="1"/>
              <a:t>of</a:t>
            </a:r>
            <a:r>
              <a:rPr lang="it-IT" dirty="0"/>
              <a:t> </a:t>
            </a:r>
            <a:r>
              <a:rPr lang="it-IT" dirty="0" err="1"/>
              <a:t>excessive</a:t>
            </a:r>
            <a:r>
              <a:rPr lang="it-IT" dirty="0"/>
              <a:t> </a:t>
            </a:r>
            <a:r>
              <a:rPr lang="it-IT" dirty="0" err="1"/>
              <a:t>levels</a:t>
            </a:r>
            <a:r>
              <a:rPr lang="it-IT" dirty="0"/>
              <a:t> </a:t>
            </a:r>
            <a:r>
              <a:rPr lang="it-IT" dirty="0" err="1"/>
              <a:t>of</a:t>
            </a:r>
            <a:r>
              <a:rPr lang="it-IT" dirty="0"/>
              <a:t> </a:t>
            </a:r>
            <a:r>
              <a:rPr lang="it-IT" dirty="0" err="1"/>
              <a:t>cytokines</a:t>
            </a:r>
            <a:r>
              <a:rPr lang="it-IT" dirty="0"/>
              <a:t> </a:t>
            </a:r>
            <a:r>
              <a:rPr lang="it-IT" dirty="0" err="1"/>
              <a:t>such</a:t>
            </a:r>
            <a:r>
              <a:rPr lang="it-IT" dirty="0"/>
              <a:t> </a:t>
            </a:r>
            <a:r>
              <a:rPr lang="it-IT" dirty="0" err="1"/>
              <a:t>as</a:t>
            </a:r>
            <a:r>
              <a:rPr lang="it-IT" dirty="0"/>
              <a:t> </a:t>
            </a:r>
            <a:r>
              <a:rPr lang="it-IT" dirty="0" err="1"/>
              <a:t>tumor</a:t>
            </a:r>
            <a:r>
              <a:rPr lang="it-IT" dirty="0"/>
              <a:t> </a:t>
            </a:r>
            <a:r>
              <a:rPr lang="it-IT" dirty="0" err="1"/>
              <a:t>necrosis</a:t>
            </a:r>
            <a:r>
              <a:rPr lang="it-IT" dirty="0"/>
              <a:t> </a:t>
            </a:r>
            <a:r>
              <a:rPr lang="it-IT" dirty="0" err="1"/>
              <a:t>factor</a:t>
            </a:r>
            <a:endParaRPr lang="it-IT"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35481" y="289678"/>
            <a:ext cx="8490228" cy="5970866"/>
          </a:xfrm>
          <a:prstGeom prst="rect">
            <a:avLst/>
          </a:prstGeom>
        </p:spPr>
        <p:txBody>
          <a:bodyPr wrap="square">
            <a:spAutoFit/>
          </a:bodyPr>
          <a:lstStyle/>
          <a:p>
            <a:r>
              <a:rPr lang="it-IT" sz="2000" b="1" dirty="0" err="1"/>
              <a:t>Exotoxins</a:t>
            </a:r>
            <a:r>
              <a:rPr lang="it-IT" sz="2000" b="1" dirty="0"/>
              <a:t> are </a:t>
            </a:r>
            <a:r>
              <a:rPr lang="it-IT" sz="2000" b="1" dirty="0" err="1"/>
              <a:t>secreted</a:t>
            </a:r>
            <a:r>
              <a:rPr lang="it-IT" sz="2000" b="1" dirty="0"/>
              <a:t> </a:t>
            </a:r>
            <a:r>
              <a:rPr lang="it-IT" sz="2000" b="1" dirty="0" err="1"/>
              <a:t>proteins</a:t>
            </a:r>
            <a:r>
              <a:rPr lang="it-IT" sz="2000" b="1" dirty="0"/>
              <a:t> </a:t>
            </a:r>
            <a:r>
              <a:rPr lang="it-IT" sz="2000" b="1" dirty="0" err="1"/>
              <a:t>that</a:t>
            </a:r>
            <a:r>
              <a:rPr lang="it-IT" sz="2000" b="1" dirty="0"/>
              <a:t> cause </a:t>
            </a:r>
            <a:r>
              <a:rPr lang="it-IT" sz="2000" b="1" dirty="0" err="1"/>
              <a:t>cellular</a:t>
            </a:r>
            <a:r>
              <a:rPr lang="it-IT" sz="2000" b="1" dirty="0"/>
              <a:t> </a:t>
            </a:r>
            <a:r>
              <a:rPr lang="it-IT" sz="2000" b="1" dirty="0" err="1"/>
              <a:t>injury</a:t>
            </a:r>
            <a:r>
              <a:rPr lang="it-IT" sz="2000" b="1" dirty="0"/>
              <a:t> and </a:t>
            </a:r>
            <a:r>
              <a:rPr lang="it-IT" sz="2000" b="1" dirty="0" err="1"/>
              <a:t>disease</a:t>
            </a:r>
            <a:r>
              <a:rPr lang="it-IT" sz="2000" b="1" dirty="0"/>
              <a:t>. </a:t>
            </a:r>
            <a:r>
              <a:rPr lang="it-IT" sz="2000" b="1" dirty="0" err="1"/>
              <a:t>They</a:t>
            </a:r>
            <a:r>
              <a:rPr lang="it-IT" sz="2000" b="1" dirty="0"/>
              <a:t> can </a:t>
            </a:r>
            <a:r>
              <a:rPr lang="it-IT" sz="2000" b="1" dirty="0" err="1"/>
              <a:t>be</a:t>
            </a:r>
            <a:r>
              <a:rPr lang="it-IT" sz="2000" b="1" dirty="0"/>
              <a:t> </a:t>
            </a:r>
            <a:r>
              <a:rPr lang="it-IT" sz="2000" b="1" dirty="0" err="1"/>
              <a:t>classified</a:t>
            </a:r>
            <a:r>
              <a:rPr lang="it-IT" sz="2000" b="1" dirty="0"/>
              <a:t> </a:t>
            </a:r>
            <a:r>
              <a:rPr lang="it-IT" sz="2000" b="1" dirty="0" err="1"/>
              <a:t>into</a:t>
            </a:r>
            <a:r>
              <a:rPr lang="it-IT" sz="2000" b="1" dirty="0"/>
              <a:t> </a:t>
            </a:r>
            <a:r>
              <a:rPr lang="it-IT" sz="2000" b="1" dirty="0" err="1"/>
              <a:t>broad</a:t>
            </a:r>
            <a:r>
              <a:rPr lang="it-IT" sz="2000" b="1" dirty="0"/>
              <a:t> </a:t>
            </a:r>
            <a:r>
              <a:rPr lang="it-IT" sz="2000" b="1" dirty="0" err="1"/>
              <a:t>categories</a:t>
            </a:r>
            <a:r>
              <a:rPr lang="it-IT" sz="2000" b="1" dirty="0"/>
              <a:t> </a:t>
            </a:r>
            <a:r>
              <a:rPr lang="it-IT" sz="2000" b="1" dirty="0" err="1"/>
              <a:t>by</a:t>
            </a:r>
            <a:r>
              <a:rPr lang="it-IT" sz="2000" b="1" dirty="0"/>
              <a:t> </a:t>
            </a:r>
            <a:r>
              <a:rPr lang="it-IT" sz="2000" b="1" dirty="0" err="1"/>
              <a:t>their</a:t>
            </a:r>
            <a:r>
              <a:rPr lang="it-IT" sz="2000" b="1" dirty="0"/>
              <a:t> </a:t>
            </a:r>
            <a:r>
              <a:rPr lang="it-IT" sz="2000" b="1" dirty="0" err="1"/>
              <a:t>mechanism</a:t>
            </a:r>
            <a:r>
              <a:rPr lang="it-IT" sz="2000" b="1" dirty="0"/>
              <a:t> and site </a:t>
            </a:r>
            <a:r>
              <a:rPr lang="it-IT" sz="2000" b="1" dirty="0" err="1"/>
              <a:t>of</a:t>
            </a:r>
            <a:r>
              <a:rPr lang="it-IT" sz="2000" b="1" dirty="0"/>
              <a:t> </a:t>
            </a:r>
            <a:r>
              <a:rPr lang="it-IT" sz="2000" b="1" dirty="0" err="1"/>
              <a:t>action</a:t>
            </a:r>
            <a:r>
              <a:rPr lang="it-IT" sz="2000" b="1" dirty="0"/>
              <a:t>.</a:t>
            </a:r>
          </a:p>
          <a:p>
            <a:endParaRPr lang="it-IT" dirty="0"/>
          </a:p>
          <a:p>
            <a:r>
              <a:rPr lang="it-IT" b="1" dirty="0"/>
              <a:t>    </a:t>
            </a:r>
            <a:r>
              <a:rPr lang="it-IT" b="1" dirty="0" err="1"/>
              <a:t>Enzymes</a:t>
            </a:r>
            <a:r>
              <a:rPr lang="it-IT" dirty="0"/>
              <a:t>. </a:t>
            </a:r>
            <a:r>
              <a:rPr lang="it-IT" dirty="0" err="1"/>
              <a:t>Bacteria</a:t>
            </a:r>
            <a:r>
              <a:rPr lang="it-IT" dirty="0"/>
              <a:t> secrete </a:t>
            </a:r>
            <a:r>
              <a:rPr lang="it-IT" dirty="0" err="1"/>
              <a:t>enzymes</a:t>
            </a:r>
            <a:r>
              <a:rPr lang="it-IT" dirty="0"/>
              <a:t> (</a:t>
            </a:r>
            <a:r>
              <a:rPr lang="it-IT" dirty="0" err="1"/>
              <a:t>proteases</a:t>
            </a:r>
            <a:r>
              <a:rPr lang="it-IT" dirty="0"/>
              <a:t>, </a:t>
            </a:r>
            <a:r>
              <a:rPr lang="it-IT" dirty="0" err="1"/>
              <a:t>hyaluronidases</a:t>
            </a:r>
            <a:r>
              <a:rPr lang="it-IT" dirty="0"/>
              <a:t>, </a:t>
            </a:r>
            <a:r>
              <a:rPr lang="it-IT" dirty="0" err="1"/>
              <a:t>coagulases</a:t>
            </a:r>
            <a:r>
              <a:rPr lang="it-IT" dirty="0"/>
              <a:t>, </a:t>
            </a:r>
            <a:r>
              <a:rPr lang="it-IT" dirty="0" err="1"/>
              <a:t>fibrinolysins</a:t>
            </a:r>
            <a:r>
              <a:rPr lang="it-IT" dirty="0"/>
              <a:t>) </a:t>
            </a:r>
            <a:r>
              <a:rPr lang="it-IT" dirty="0" err="1"/>
              <a:t>that</a:t>
            </a:r>
            <a:r>
              <a:rPr lang="it-IT" dirty="0"/>
              <a:t> </a:t>
            </a:r>
            <a:r>
              <a:rPr lang="it-IT" dirty="0" err="1"/>
              <a:t>act</a:t>
            </a:r>
            <a:r>
              <a:rPr lang="it-IT" dirty="0"/>
              <a:t> on </a:t>
            </a:r>
            <a:r>
              <a:rPr lang="it-IT" dirty="0" err="1"/>
              <a:t>their</a:t>
            </a:r>
            <a:r>
              <a:rPr lang="it-IT" dirty="0"/>
              <a:t> </a:t>
            </a:r>
            <a:r>
              <a:rPr lang="it-IT" dirty="0" err="1"/>
              <a:t>respective</a:t>
            </a:r>
            <a:r>
              <a:rPr lang="it-IT" dirty="0"/>
              <a:t> </a:t>
            </a:r>
            <a:r>
              <a:rPr lang="it-IT" dirty="0" err="1"/>
              <a:t>substrates</a:t>
            </a:r>
            <a:r>
              <a:rPr lang="it-IT" dirty="0"/>
              <a:t> in vitro, </a:t>
            </a:r>
            <a:r>
              <a:rPr lang="it-IT" dirty="0" err="1"/>
              <a:t>but</a:t>
            </a:r>
            <a:r>
              <a:rPr lang="it-IT" dirty="0"/>
              <a:t> </a:t>
            </a:r>
            <a:r>
              <a:rPr lang="it-IT" dirty="0" err="1"/>
              <a:t>their</a:t>
            </a:r>
            <a:r>
              <a:rPr lang="it-IT" dirty="0"/>
              <a:t> </a:t>
            </a:r>
            <a:r>
              <a:rPr lang="it-IT" dirty="0" err="1"/>
              <a:t>role</a:t>
            </a:r>
            <a:r>
              <a:rPr lang="it-IT" dirty="0"/>
              <a:t> in </a:t>
            </a:r>
            <a:r>
              <a:rPr lang="it-IT" dirty="0" err="1"/>
              <a:t>disease</a:t>
            </a:r>
            <a:r>
              <a:rPr lang="it-IT" dirty="0"/>
              <a:t> </a:t>
            </a:r>
            <a:r>
              <a:rPr lang="it-IT" dirty="0" err="1"/>
              <a:t>is</a:t>
            </a:r>
            <a:r>
              <a:rPr lang="it-IT" dirty="0"/>
              <a:t> </a:t>
            </a:r>
            <a:r>
              <a:rPr lang="it-IT" dirty="0" err="1"/>
              <a:t>understood</a:t>
            </a:r>
            <a:r>
              <a:rPr lang="it-IT" dirty="0"/>
              <a:t> in </a:t>
            </a:r>
            <a:r>
              <a:rPr lang="it-IT" dirty="0" err="1"/>
              <a:t>only</a:t>
            </a:r>
            <a:r>
              <a:rPr lang="it-IT" dirty="0"/>
              <a:t> a </a:t>
            </a:r>
            <a:r>
              <a:rPr lang="it-IT" dirty="0" err="1"/>
              <a:t>few</a:t>
            </a:r>
            <a:r>
              <a:rPr lang="it-IT" dirty="0"/>
              <a:t> </a:t>
            </a:r>
            <a:r>
              <a:rPr lang="it-IT" dirty="0" err="1"/>
              <a:t>cases</a:t>
            </a:r>
            <a:r>
              <a:rPr lang="it-IT" dirty="0"/>
              <a:t>. </a:t>
            </a:r>
            <a:r>
              <a:rPr lang="it-IT" dirty="0" err="1"/>
              <a:t>For</a:t>
            </a:r>
            <a:r>
              <a:rPr lang="it-IT" dirty="0"/>
              <a:t> </a:t>
            </a:r>
            <a:r>
              <a:rPr lang="it-IT" dirty="0" err="1"/>
              <a:t>example</a:t>
            </a:r>
            <a:r>
              <a:rPr lang="it-IT" dirty="0"/>
              <a:t>, </a:t>
            </a:r>
            <a:r>
              <a:rPr lang="it-IT" dirty="0" err="1"/>
              <a:t>exfoliative</a:t>
            </a:r>
            <a:r>
              <a:rPr lang="it-IT" dirty="0"/>
              <a:t> </a:t>
            </a:r>
            <a:r>
              <a:rPr lang="it-IT" dirty="0" err="1"/>
              <a:t>toxins</a:t>
            </a:r>
            <a:r>
              <a:rPr lang="it-IT" dirty="0"/>
              <a:t> are </a:t>
            </a:r>
            <a:r>
              <a:rPr lang="it-IT" dirty="0" err="1"/>
              <a:t>proteases</a:t>
            </a:r>
            <a:r>
              <a:rPr lang="it-IT" dirty="0"/>
              <a:t> </a:t>
            </a:r>
            <a:r>
              <a:rPr lang="it-IT" dirty="0" err="1"/>
              <a:t>produced</a:t>
            </a:r>
            <a:r>
              <a:rPr lang="it-IT" dirty="0"/>
              <a:t> </a:t>
            </a:r>
            <a:r>
              <a:rPr lang="it-IT" dirty="0" err="1"/>
              <a:t>by</a:t>
            </a:r>
            <a:r>
              <a:rPr lang="it-IT" dirty="0"/>
              <a:t> S. </a:t>
            </a:r>
            <a:r>
              <a:rPr lang="it-IT" dirty="0" err="1"/>
              <a:t>aureus</a:t>
            </a:r>
            <a:r>
              <a:rPr lang="it-IT" dirty="0"/>
              <a:t> </a:t>
            </a:r>
            <a:r>
              <a:rPr lang="it-IT" dirty="0" err="1"/>
              <a:t>that</a:t>
            </a:r>
            <a:r>
              <a:rPr lang="it-IT" dirty="0"/>
              <a:t> </a:t>
            </a:r>
            <a:r>
              <a:rPr lang="it-IT" dirty="0" err="1"/>
              <a:t>cleave</a:t>
            </a:r>
            <a:r>
              <a:rPr lang="it-IT" dirty="0"/>
              <a:t> </a:t>
            </a:r>
            <a:r>
              <a:rPr lang="it-IT" dirty="0" err="1"/>
              <a:t>proteins</a:t>
            </a:r>
            <a:r>
              <a:rPr lang="it-IT" dirty="0"/>
              <a:t> </a:t>
            </a:r>
            <a:r>
              <a:rPr lang="it-IT" dirty="0" err="1"/>
              <a:t>known</a:t>
            </a:r>
            <a:r>
              <a:rPr lang="it-IT" dirty="0"/>
              <a:t> </a:t>
            </a:r>
            <a:r>
              <a:rPr lang="it-IT" dirty="0" err="1"/>
              <a:t>to</a:t>
            </a:r>
            <a:r>
              <a:rPr lang="it-IT" dirty="0"/>
              <a:t> </a:t>
            </a:r>
            <a:r>
              <a:rPr lang="it-IT" dirty="0" err="1"/>
              <a:t>hold</a:t>
            </a:r>
            <a:r>
              <a:rPr lang="it-IT" dirty="0"/>
              <a:t> </a:t>
            </a:r>
            <a:r>
              <a:rPr lang="it-IT" dirty="0" err="1"/>
              <a:t>keratinocytes</a:t>
            </a:r>
            <a:r>
              <a:rPr lang="it-IT" dirty="0"/>
              <a:t> </a:t>
            </a:r>
            <a:r>
              <a:rPr lang="it-IT" dirty="0" err="1"/>
              <a:t>together</a:t>
            </a:r>
            <a:r>
              <a:rPr lang="it-IT" dirty="0"/>
              <a:t>, </a:t>
            </a:r>
            <a:r>
              <a:rPr lang="it-IT" dirty="0" err="1"/>
              <a:t>causing</a:t>
            </a:r>
            <a:r>
              <a:rPr lang="it-IT" dirty="0"/>
              <a:t> the </a:t>
            </a:r>
            <a:r>
              <a:rPr lang="it-IT" dirty="0" err="1"/>
              <a:t>epidermis</a:t>
            </a:r>
            <a:r>
              <a:rPr lang="it-IT" dirty="0"/>
              <a:t> </a:t>
            </a:r>
            <a:r>
              <a:rPr lang="it-IT" dirty="0" err="1"/>
              <a:t>to</a:t>
            </a:r>
            <a:r>
              <a:rPr lang="it-IT" dirty="0"/>
              <a:t> </a:t>
            </a:r>
            <a:r>
              <a:rPr lang="it-IT" dirty="0" err="1"/>
              <a:t>detach</a:t>
            </a:r>
            <a:r>
              <a:rPr lang="it-IT" dirty="0"/>
              <a:t> </a:t>
            </a:r>
            <a:r>
              <a:rPr lang="it-IT" dirty="0" err="1"/>
              <a:t>from</a:t>
            </a:r>
            <a:r>
              <a:rPr lang="it-IT" dirty="0"/>
              <a:t> the </a:t>
            </a:r>
            <a:r>
              <a:rPr lang="it-IT" dirty="0" err="1"/>
              <a:t>deeper</a:t>
            </a:r>
            <a:r>
              <a:rPr lang="it-IT" dirty="0"/>
              <a:t> </a:t>
            </a:r>
            <a:r>
              <a:rPr lang="it-IT" dirty="0" err="1"/>
              <a:t>skin</a:t>
            </a:r>
            <a:r>
              <a:rPr lang="it-IT" dirty="0"/>
              <a:t>.</a:t>
            </a:r>
          </a:p>
          <a:p>
            <a:r>
              <a:rPr lang="it-IT" dirty="0"/>
              <a:t>    </a:t>
            </a:r>
          </a:p>
          <a:p>
            <a:r>
              <a:rPr lang="it-IT" dirty="0"/>
              <a:t> </a:t>
            </a:r>
            <a:r>
              <a:rPr lang="it-IT" b="1" dirty="0"/>
              <a:t>   A-B </a:t>
            </a:r>
            <a:r>
              <a:rPr lang="it-IT" b="1" dirty="0" err="1"/>
              <a:t>toxins</a:t>
            </a:r>
            <a:r>
              <a:rPr lang="it-IT" b="1" dirty="0"/>
              <a:t>: </a:t>
            </a:r>
            <a:r>
              <a:rPr lang="it-IT" dirty="0" err="1"/>
              <a:t>Toxins</a:t>
            </a:r>
            <a:r>
              <a:rPr lang="it-IT" dirty="0"/>
              <a:t> </a:t>
            </a:r>
            <a:r>
              <a:rPr lang="it-IT" dirty="0" err="1"/>
              <a:t>that</a:t>
            </a:r>
            <a:r>
              <a:rPr lang="it-IT" dirty="0"/>
              <a:t> alter </a:t>
            </a:r>
            <a:r>
              <a:rPr lang="it-IT" dirty="0" err="1"/>
              <a:t>intracellular</a:t>
            </a:r>
            <a:r>
              <a:rPr lang="it-IT" dirty="0"/>
              <a:t> </a:t>
            </a:r>
            <a:r>
              <a:rPr lang="it-IT" dirty="0" err="1"/>
              <a:t>signaling</a:t>
            </a:r>
            <a:r>
              <a:rPr lang="it-IT" dirty="0"/>
              <a:t> or </a:t>
            </a:r>
            <a:r>
              <a:rPr lang="it-IT" dirty="0" err="1"/>
              <a:t>regulatory</a:t>
            </a:r>
            <a:r>
              <a:rPr lang="it-IT" dirty="0"/>
              <a:t> </a:t>
            </a:r>
            <a:r>
              <a:rPr lang="it-IT" dirty="0" err="1"/>
              <a:t>pathways</a:t>
            </a:r>
            <a:r>
              <a:rPr lang="it-IT" dirty="0"/>
              <a:t>. The </a:t>
            </a:r>
            <a:r>
              <a:rPr lang="it-IT" dirty="0" err="1"/>
              <a:t>two-component</a:t>
            </a:r>
            <a:r>
              <a:rPr lang="it-IT" dirty="0"/>
              <a:t> </a:t>
            </a:r>
            <a:r>
              <a:rPr lang="it-IT" dirty="0" err="1"/>
              <a:t>toxins</a:t>
            </a:r>
            <a:r>
              <a:rPr lang="it-IT" dirty="0"/>
              <a:t> </a:t>
            </a:r>
            <a:r>
              <a:rPr lang="it-IT" dirty="0" err="1"/>
              <a:t>have</a:t>
            </a:r>
            <a:r>
              <a:rPr lang="it-IT" dirty="0"/>
              <a:t> </a:t>
            </a:r>
            <a:r>
              <a:rPr lang="it-IT" dirty="0" err="1"/>
              <a:t>an</a:t>
            </a:r>
            <a:r>
              <a:rPr lang="it-IT" dirty="0"/>
              <a:t> </a:t>
            </a:r>
            <a:r>
              <a:rPr lang="it-IT" dirty="0" err="1"/>
              <a:t>active</a:t>
            </a:r>
            <a:r>
              <a:rPr lang="it-IT" dirty="0"/>
              <a:t> (A) </a:t>
            </a:r>
            <a:r>
              <a:rPr lang="it-IT" dirty="0" err="1"/>
              <a:t>component</a:t>
            </a:r>
            <a:r>
              <a:rPr lang="it-IT" dirty="0"/>
              <a:t> </a:t>
            </a:r>
            <a:r>
              <a:rPr lang="it-IT" dirty="0" err="1"/>
              <a:t>with</a:t>
            </a:r>
            <a:r>
              <a:rPr lang="it-IT" dirty="0"/>
              <a:t> </a:t>
            </a:r>
            <a:r>
              <a:rPr lang="it-IT" dirty="0" err="1"/>
              <a:t>enzymatic</a:t>
            </a:r>
            <a:r>
              <a:rPr lang="it-IT" dirty="0"/>
              <a:t> </a:t>
            </a:r>
            <a:r>
              <a:rPr lang="it-IT" dirty="0" err="1"/>
              <a:t>activity</a:t>
            </a:r>
            <a:r>
              <a:rPr lang="it-IT" dirty="0"/>
              <a:t> and a </a:t>
            </a:r>
            <a:r>
              <a:rPr lang="it-IT" dirty="0" err="1"/>
              <a:t>binding</a:t>
            </a:r>
            <a:r>
              <a:rPr lang="it-IT" dirty="0"/>
              <a:t> (</a:t>
            </a:r>
            <a:r>
              <a:rPr lang="it-IT" dirty="0" err="1"/>
              <a:t>B</a:t>
            </a:r>
            <a:r>
              <a:rPr lang="it-IT" dirty="0"/>
              <a:t>) </a:t>
            </a:r>
            <a:r>
              <a:rPr lang="it-IT" dirty="0" err="1"/>
              <a:t>component</a:t>
            </a:r>
            <a:r>
              <a:rPr lang="it-IT" dirty="0"/>
              <a:t> </a:t>
            </a:r>
            <a:r>
              <a:rPr lang="it-IT" dirty="0" err="1"/>
              <a:t>that</a:t>
            </a:r>
            <a:r>
              <a:rPr lang="it-IT" dirty="0"/>
              <a:t> </a:t>
            </a:r>
            <a:r>
              <a:rPr lang="it-IT" dirty="0" err="1"/>
              <a:t>binds</a:t>
            </a:r>
            <a:r>
              <a:rPr lang="it-IT" dirty="0"/>
              <a:t> </a:t>
            </a:r>
            <a:r>
              <a:rPr lang="it-IT" dirty="0" err="1"/>
              <a:t>cell</a:t>
            </a:r>
            <a:r>
              <a:rPr lang="it-IT" dirty="0"/>
              <a:t> </a:t>
            </a:r>
            <a:r>
              <a:rPr lang="it-IT" dirty="0" err="1"/>
              <a:t>surface</a:t>
            </a:r>
            <a:r>
              <a:rPr lang="it-IT" dirty="0"/>
              <a:t> </a:t>
            </a:r>
            <a:r>
              <a:rPr lang="it-IT" dirty="0" err="1"/>
              <a:t>receptors</a:t>
            </a:r>
            <a:r>
              <a:rPr lang="it-IT" dirty="0"/>
              <a:t> and </a:t>
            </a:r>
            <a:r>
              <a:rPr lang="it-IT" dirty="0" err="1"/>
              <a:t>delivers</a:t>
            </a:r>
            <a:r>
              <a:rPr lang="it-IT" dirty="0"/>
              <a:t> the A </a:t>
            </a:r>
            <a:r>
              <a:rPr lang="it-IT" dirty="0" err="1"/>
              <a:t>protein</a:t>
            </a:r>
            <a:r>
              <a:rPr lang="it-IT" dirty="0"/>
              <a:t> </a:t>
            </a:r>
            <a:r>
              <a:rPr lang="it-IT" dirty="0" err="1"/>
              <a:t>into</a:t>
            </a:r>
            <a:r>
              <a:rPr lang="it-IT" dirty="0"/>
              <a:t> the </a:t>
            </a:r>
            <a:r>
              <a:rPr lang="it-IT" dirty="0" err="1"/>
              <a:t>cell</a:t>
            </a:r>
            <a:r>
              <a:rPr lang="it-IT" dirty="0"/>
              <a:t> </a:t>
            </a:r>
            <a:r>
              <a:rPr lang="it-IT" dirty="0" err="1"/>
              <a:t>cytoplasm</a:t>
            </a:r>
            <a:r>
              <a:rPr lang="it-IT" dirty="0"/>
              <a:t>. The </a:t>
            </a:r>
            <a:r>
              <a:rPr lang="it-IT" dirty="0" err="1"/>
              <a:t>effect</a:t>
            </a:r>
            <a:r>
              <a:rPr lang="it-IT" dirty="0"/>
              <a:t> </a:t>
            </a:r>
            <a:r>
              <a:rPr lang="it-IT" dirty="0" err="1"/>
              <a:t>of</a:t>
            </a:r>
            <a:r>
              <a:rPr lang="it-IT" dirty="0"/>
              <a:t> </a:t>
            </a:r>
            <a:r>
              <a:rPr lang="it-IT" dirty="0" err="1"/>
              <a:t>these</a:t>
            </a:r>
            <a:r>
              <a:rPr lang="it-IT" dirty="0"/>
              <a:t> </a:t>
            </a:r>
            <a:r>
              <a:rPr lang="it-IT" dirty="0" err="1"/>
              <a:t>toxins</a:t>
            </a:r>
            <a:r>
              <a:rPr lang="it-IT" dirty="0"/>
              <a:t> </a:t>
            </a:r>
            <a:r>
              <a:rPr lang="it-IT" dirty="0" err="1"/>
              <a:t>depends</a:t>
            </a:r>
            <a:r>
              <a:rPr lang="it-IT" dirty="0"/>
              <a:t> on the </a:t>
            </a:r>
            <a:r>
              <a:rPr lang="it-IT" dirty="0" err="1"/>
              <a:t>binding</a:t>
            </a:r>
            <a:r>
              <a:rPr lang="it-IT" dirty="0"/>
              <a:t> </a:t>
            </a:r>
            <a:r>
              <a:rPr lang="it-IT" dirty="0" err="1"/>
              <a:t>specificity</a:t>
            </a:r>
            <a:r>
              <a:rPr lang="it-IT" dirty="0"/>
              <a:t> </a:t>
            </a:r>
            <a:r>
              <a:rPr lang="it-IT" dirty="0" err="1"/>
              <a:t>of</a:t>
            </a:r>
            <a:r>
              <a:rPr lang="it-IT" dirty="0"/>
              <a:t> the </a:t>
            </a:r>
            <a:r>
              <a:rPr lang="it-IT" dirty="0" err="1"/>
              <a:t>B</a:t>
            </a:r>
            <a:r>
              <a:rPr lang="it-IT" dirty="0"/>
              <a:t> domain and the </a:t>
            </a:r>
            <a:r>
              <a:rPr lang="it-IT" dirty="0" err="1"/>
              <a:t>cellular</a:t>
            </a:r>
            <a:r>
              <a:rPr lang="it-IT" dirty="0"/>
              <a:t> </a:t>
            </a:r>
            <a:r>
              <a:rPr lang="it-IT" dirty="0" err="1"/>
              <a:t>pathways</a:t>
            </a:r>
            <a:r>
              <a:rPr lang="it-IT" dirty="0"/>
              <a:t> </a:t>
            </a:r>
            <a:r>
              <a:rPr lang="it-IT" dirty="0" err="1"/>
              <a:t>affected</a:t>
            </a:r>
            <a:r>
              <a:rPr lang="it-IT" dirty="0"/>
              <a:t> </a:t>
            </a:r>
            <a:r>
              <a:rPr lang="it-IT" dirty="0" err="1"/>
              <a:t>by</a:t>
            </a:r>
            <a:r>
              <a:rPr lang="it-IT" dirty="0"/>
              <a:t> the A domain. A-B </a:t>
            </a:r>
            <a:r>
              <a:rPr lang="it-IT" dirty="0" err="1"/>
              <a:t>toxins</a:t>
            </a:r>
            <a:r>
              <a:rPr lang="it-IT" dirty="0"/>
              <a:t> are </a:t>
            </a:r>
            <a:r>
              <a:rPr lang="it-IT" dirty="0" err="1"/>
              <a:t>made</a:t>
            </a:r>
            <a:r>
              <a:rPr lang="it-IT" dirty="0"/>
              <a:t> </a:t>
            </a:r>
            <a:r>
              <a:rPr lang="it-IT" dirty="0" err="1"/>
              <a:t>by</a:t>
            </a:r>
            <a:r>
              <a:rPr lang="it-IT" dirty="0"/>
              <a:t> </a:t>
            </a:r>
            <a:r>
              <a:rPr lang="it-IT" dirty="0" err="1"/>
              <a:t>many</a:t>
            </a:r>
            <a:r>
              <a:rPr lang="it-IT" dirty="0"/>
              <a:t> </a:t>
            </a:r>
            <a:r>
              <a:rPr lang="it-IT" dirty="0" err="1"/>
              <a:t>bacteria</a:t>
            </a:r>
            <a:r>
              <a:rPr lang="it-IT" dirty="0"/>
              <a:t> </a:t>
            </a:r>
            <a:r>
              <a:rPr lang="it-IT" dirty="0" err="1"/>
              <a:t>including</a:t>
            </a:r>
            <a:r>
              <a:rPr lang="it-IT" dirty="0"/>
              <a:t> </a:t>
            </a:r>
            <a:r>
              <a:rPr lang="it-IT" dirty="0" err="1"/>
              <a:t>Bacillus</a:t>
            </a:r>
            <a:r>
              <a:rPr lang="it-IT" dirty="0"/>
              <a:t> </a:t>
            </a:r>
            <a:r>
              <a:rPr lang="it-IT" dirty="0" err="1"/>
              <a:t>anthracis</a:t>
            </a:r>
            <a:r>
              <a:rPr lang="it-IT" dirty="0"/>
              <a:t>, V. </a:t>
            </a:r>
            <a:r>
              <a:rPr lang="it-IT" dirty="0" err="1"/>
              <a:t>cholerae</a:t>
            </a:r>
            <a:r>
              <a:rPr lang="it-IT" dirty="0"/>
              <a:t>, and </a:t>
            </a:r>
            <a:r>
              <a:rPr lang="it-IT" dirty="0" err="1"/>
              <a:t>Corynebacterium</a:t>
            </a:r>
            <a:r>
              <a:rPr lang="it-IT" dirty="0"/>
              <a:t> </a:t>
            </a:r>
            <a:r>
              <a:rPr lang="it-IT" dirty="0" err="1"/>
              <a:t>diphtheriae</a:t>
            </a:r>
            <a:r>
              <a:rPr lang="it-IT" dirty="0"/>
              <a:t>. The </a:t>
            </a:r>
            <a:r>
              <a:rPr lang="it-IT" dirty="0" err="1"/>
              <a:t>mechanism</a:t>
            </a:r>
            <a:r>
              <a:rPr lang="it-IT" dirty="0"/>
              <a:t> </a:t>
            </a:r>
            <a:r>
              <a:rPr lang="it-IT" dirty="0" err="1"/>
              <a:t>of</a:t>
            </a:r>
            <a:r>
              <a:rPr lang="it-IT" dirty="0"/>
              <a:t> </a:t>
            </a:r>
            <a:r>
              <a:rPr lang="it-IT" dirty="0" err="1"/>
              <a:t>action</a:t>
            </a:r>
            <a:r>
              <a:rPr lang="it-IT" dirty="0"/>
              <a:t> </a:t>
            </a:r>
            <a:r>
              <a:rPr lang="it-IT" dirty="0" err="1"/>
              <a:t>of</a:t>
            </a:r>
            <a:r>
              <a:rPr lang="it-IT" dirty="0"/>
              <a:t> the A-B </a:t>
            </a:r>
            <a:r>
              <a:rPr lang="it-IT" dirty="0" err="1"/>
              <a:t>anthrax</a:t>
            </a:r>
            <a:r>
              <a:rPr lang="it-IT" dirty="0"/>
              <a:t> </a:t>
            </a:r>
            <a:r>
              <a:rPr lang="it-IT" dirty="0" err="1"/>
              <a:t>toxin</a:t>
            </a:r>
            <a:r>
              <a:rPr lang="it-IT" dirty="0"/>
              <a:t> </a:t>
            </a:r>
            <a:r>
              <a:rPr lang="it-IT" dirty="0" err="1"/>
              <a:t>is</a:t>
            </a:r>
            <a:r>
              <a:rPr lang="it-IT" dirty="0"/>
              <a:t> </a:t>
            </a:r>
            <a:r>
              <a:rPr lang="it-IT" dirty="0" err="1"/>
              <a:t>well</a:t>
            </a:r>
            <a:r>
              <a:rPr lang="it-IT" dirty="0"/>
              <a:t> </a:t>
            </a:r>
            <a:r>
              <a:rPr lang="it-IT" dirty="0" err="1"/>
              <a:t>understood</a:t>
            </a:r>
            <a:r>
              <a:rPr lang="it-IT" dirty="0"/>
              <a:t>. </a:t>
            </a:r>
            <a:r>
              <a:rPr lang="it-IT" dirty="0" err="1"/>
              <a:t>Anthrax</a:t>
            </a:r>
            <a:r>
              <a:rPr lang="it-IT" dirty="0"/>
              <a:t> </a:t>
            </a:r>
            <a:r>
              <a:rPr lang="it-IT" dirty="0" err="1"/>
              <a:t>toxin</a:t>
            </a:r>
            <a:r>
              <a:rPr lang="it-IT" dirty="0"/>
              <a:t> </a:t>
            </a:r>
            <a:r>
              <a:rPr lang="it-IT" dirty="0" err="1"/>
              <a:t>has</a:t>
            </a:r>
            <a:r>
              <a:rPr lang="it-IT" dirty="0"/>
              <a:t> </a:t>
            </a:r>
            <a:r>
              <a:rPr lang="it-IT" dirty="0" err="1"/>
              <a:t>two</a:t>
            </a:r>
            <a:r>
              <a:rPr lang="it-IT" dirty="0"/>
              <a:t> alternate A </a:t>
            </a:r>
            <a:r>
              <a:rPr lang="it-IT" dirty="0" err="1"/>
              <a:t>components</a:t>
            </a:r>
            <a:r>
              <a:rPr lang="it-IT" dirty="0"/>
              <a:t>, edema </a:t>
            </a:r>
            <a:r>
              <a:rPr lang="it-IT" dirty="0" err="1"/>
              <a:t>factor</a:t>
            </a:r>
            <a:r>
              <a:rPr lang="it-IT" dirty="0"/>
              <a:t> (EF) and </a:t>
            </a:r>
            <a:r>
              <a:rPr lang="it-IT" dirty="0" err="1"/>
              <a:t>lethal</a:t>
            </a:r>
            <a:r>
              <a:rPr lang="it-IT" dirty="0"/>
              <a:t> </a:t>
            </a:r>
            <a:r>
              <a:rPr lang="it-IT" dirty="0" err="1"/>
              <a:t>factor</a:t>
            </a:r>
            <a:r>
              <a:rPr lang="it-IT" dirty="0"/>
              <a:t> (LF), </a:t>
            </a:r>
            <a:r>
              <a:rPr lang="it-IT" dirty="0" err="1"/>
              <a:t>which</a:t>
            </a:r>
            <a:r>
              <a:rPr lang="it-IT" dirty="0"/>
              <a:t> </a:t>
            </a:r>
            <a:r>
              <a:rPr lang="it-IT" dirty="0" err="1"/>
              <a:t>enter</a:t>
            </a:r>
            <a:r>
              <a:rPr lang="it-IT" dirty="0"/>
              <a:t> </a:t>
            </a:r>
            <a:r>
              <a:rPr lang="it-IT" dirty="0" err="1"/>
              <a:t>cells</a:t>
            </a:r>
            <a:r>
              <a:rPr lang="it-IT" dirty="0"/>
              <a:t> </a:t>
            </a:r>
            <a:r>
              <a:rPr lang="it-IT" dirty="0" err="1"/>
              <a:t>following</a:t>
            </a:r>
            <a:r>
              <a:rPr lang="it-IT" dirty="0"/>
              <a:t> </a:t>
            </a:r>
            <a:r>
              <a:rPr lang="it-IT" dirty="0" err="1"/>
              <a:t>binding</a:t>
            </a:r>
            <a:r>
              <a:rPr lang="it-IT" dirty="0"/>
              <a:t> </a:t>
            </a:r>
            <a:r>
              <a:rPr lang="it-IT" dirty="0" err="1"/>
              <a:t>to</a:t>
            </a:r>
            <a:r>
              <a:rPr lang="it-IT" dirty="0"/>
              <a:t> the </a:t>
            </a:r>
            <a:r>
              <a:rPr lang="it-IT" dirty="0" err="1"/>
              <a:t>B</a:t>
            </a:r>
            <a:r>
              <a:rPr lang="it-IT" dirty="0"/>
              <a:t> </a:t>
            </a:r>
            <a:r>
              <a:rPr lang="it-IT" dirty="0" err="1"/>
              <a:t>component</a:t>
            </a:r>
            <a:r>
              <a:rPr lang="it-IT" dirty="0"/>
              <a:t>, and </a:t>
            </a:r>
            <a:r>
              <a:rPr lang="it-IT" dirty="0" err="1"/>
              <a:t>each</a:t>
            </a:r>
            <a:r>
              <a:rPr lang="it-IT" dirty="0"/>
              <a:t> A </a:t>
            </a:r>
            <a:r>
              <a:rPr lang="it-IT" dirty="0" err="1"/>
              <a:t>component</a:t>
            </a:r>
            <a:r>
              <a:rPr lang="it-IT" dirty="0"/>
              <a:t> </a:t>
            </a:r>
            <a:r>
              <a:rPr lang="it-IT" dirty="0" err="1"/>
              <a:t>mediates</a:t>
            </a:r>
            <a:r>
              <a:rPr lang="it-IT" dirty="0"/>
              <a:t> </a:t>
            </a:r>
            <a:r>
              <a:rPr lang="it-IT" dirty="0" err="1"/>
              <a:t>specific</a:t>
            </a:r>
            <a:r>
              <a:rPr lang="it-IT" dirty="0"/>
              <a:t> </a:t>
            </a:r>
            <a:r>
              <a:rPr lang="it-IT" dirty="0" err="1"/>
              <a:t>pathologic</a:t>
            </a:r>
            <a:r>
              <a:rPr lang="it-IT" dirty="0"/>
              <a:t> </a:t>
            </a:r>
            <a:r>
              <a:rPr lang="it-IT" dirty="0" err="1"/>
              <a:t>effects</a:t>
            </a:r>
            <a:r>
              <a:rPr lang="it-IT" dirty="0"/>
              <a:t>.</a:t>
            </a:r>
          </a:p>
          <a:p>
            <a:r>
              <a:rPr lang="it-IT" dirty="0"/>
              <a:t>    </a:t>
            </a:r>
          </a:p>
          <a:p>
            <a:r>
              <a:rPr lang="it-IT" dirty="0"/>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2499" y="766732"/>
            <a:ext cx="8079001" cy="5324535"/>
          </a:xfrm>
          <a:prstGeom prst="rect">
            <a:avLst/>
          </a:prstGeom>
        </p:spPr>
        <p:txBody>
          <a:bodyPr wrap="square">
            <a:spAutoFit/>
          </a:bodyPr>
          <a:lstStyle/>
          <a:p>
            <a:r>
              <a:rPr lang="it-IT" sz="2000" b="1" dirty="0" err="1"/>
              <a:t>Superantigens</a:t>
            </a:r>
            <a:r>
              <a:rPr lang="it-IT" sz="2000" b="1" dirty="0"/>
              <a:t> </a:t>
            </a:r>
            <a:r>
              <a:rPr lang="it-IT" sz="2000" dirty="0" err="1"/>
              <a:t>stimulate</a:t>
            </a:r>
            <a:r>
              <a:rPr lang="it-IT" sz="2000" dirty="0"/>
              <a:t> </a:t>
            </a:r>
            <a:r>
              <a:rPr lang="it-IT" sz="2000" dirty="0" err="1"/>
              <a:t>very</a:t>
            </a:r>
            <a:r>
              <a:rPr lang="it-IT" sz="2000" dirty="0"/>
              <a:t> </a:t>
            </a:r>
            <a:r>
              <a:rPr lang="it-IT" sz="2000" dirty="0" err="1"/>
              <a:t>large</a:t>
            </a:r>
            <a:r>
              <a:rPr lang="it-IT" sz="2000" dirty="0"/>
              <a:t> </a:t>
            </a:r>
            <a:r>
              <a:rPr lang="it-IT" sz="2000" dirty="0" err="1"/>
              <a:t>numbers</a:t>
            </a:r>
            <a:r>
              <a:rPr lang="it-IT" sz="2000" dirty="0"/>
              <a:t> </a:t>
            </a:r>
            <a:r>
              <a:rPr lang="it-IT" sz="2000" dirty="0" err="1"/>
              <a:t>of</a:t>
            </a:r>
            <a:r>
              <a:rPr lang="it-IT" sz="2000" dirty="0"/>
              <a:t> </a:t>
            </a:r>
            <a:r>
              <a:rPr lang="it-IT" sz="2000" dirty="0" err="1"/>
              <a:t>T</a:t>
            </a:r>
            <a:r>
              <a:rPr lang="it-IT" sz="2000" dirty="0"/>
              <a:t> </a:t>
            </a:r>
            <a:r>
              <a:rPr lang="it-IT" sz="2000" dirty="0" err="1"/>
              <a:t>lymphocytes</a:t>
            </a:r>
            <a:r>
              <a:rPr lang="it-IT" sz="2000" dirty="0"/>
              <a:t> </a:t>
            </a:r>
            <a:r>
              <a:rPr lang="it-IT" sz="2000" dirty="0" err="1"/>
              <a:t>by</a:t>
            </a:r>
            <a:r>
              <a:rPr lang="it-IT" sz="2000" dirty="0"/>
              <a:t> </a:t>
            </a:r>
            <a:r>
              <a:rPr lang="it-IT" sz="2000" dirty="0" err="1"/>
              <a:t>binding</a:t>
            </a:r>
            <a:r>
              <a:rPr lang="it-IT" sz="2000" dirty="0"/>
              <a:t> </a:t>
            </a:r>
            <a:r>
              <a:rPr lang="it-IT" sz="2000" dirty="0" err="1"/>
              <a:t>to</a:t>
            </a:r>
            <a:r>
              <a:rPr lang="it-IT" sz="2000" dirty="0"/>
              <a:t> </a:t>
            </a:r>
            <a:r>
              <a:rPr lang="it-IT" sz="2000" dirty="0" err="1"/>
              <a:t>conserved</a:t>
            </a:r>
            <a:r>
              <a:rPr lang="it-IT" sz="2000" dirty="0"/>
              <a:t> </a:t>
            </a:r>
            <a:r>
              <a:rPr lang="it-IT" sz="2000" dirty="0" err="1"/>
              <a:t>portions</a:t>
            </a:r>
            <a:r>
              <a:rPr lang="it-IT" sz="2000" dirty="0"/>
              <a:t> </a:t>
            </a:r>
            <a:r>
              <a:rPr lang="it-IT" sz="2000" dirty="0" err="1"/>
              <a:t>of</a:t>
            </a:r>
            <a:r>
              <a:rPr lang="it-IT" sz="2000" dirty="0"/>
              <a:t> the </a:t>
            </a:r>
            <a:r>
              <a:rPr lang="it-IT" sz="2000" dirty="0" err="1"/>
              <a:t>T</a:t>
            </a:r>
            <a:r>
              <a:rPr lang="it-IT" sz="2000" dirty="0"/>
              <a:t> </a:t>
            </a:r>
            <a:r>
              <a:rPr lang="it-IT" sz="2000" dirty="0" err="1"/>
              <a:t>cell</a:t>
            </a:r>
            <a:r>
              <a:rPr lang="it-IT" sz="2000" dirty="0"/>
              <a:t> </a:t>
            </a:r>
            <a:r>
              <a:rPr lang="it-IT" sz="2000" dirty="0" err="1"/>
              <a:t>receptor</a:t>
            </a:r>
            <a:r>
              <a:rPr lang="it-IT" sz="2000" dirty="0"/>
              <a:t>, </a:t>
            </a:r>
            <a:r>
              <a:rPr lang="it-IT" sz="2000" dirty="0" err="1"/>
              <a:t>leading</a:t>
            </a:r>
            <a:r>
              <a:rPr lang="it-IT" sz="2000" dirty="0"/>
              <a:t> </a:t>
            </a:r>
            <a:r>
              <a:rPr lang="it-IT" sz="2000" dirty="0" err="1"/>
              <a:t>to</a:t>
            </a:r>
            <a:r>
              <a:rPr lang="it-IT" sz="2000" dirty="0"/>
              <a:t> massive </a:t>
            </a:r>
            <a:r>
              <a:rPr lang="it-IT" sz="2000" dirty="0" err="1"/>
              <a:t>T</a:t>
            </a:r>
            <a:r>
              <a:rPr lang="it-IT" sz="2000" dirty="0"/>
              <a:t> </a:t>
            </a:r>
            <a:r>
              <a:rPr lang="it-IT" sz="2000" dirty="0" err="1"/>
              <a:t>lymphocyte</a:t>
            </a:r>
            <a:r>
              <a:rPr lang="it-IT" sz="2000" dirty="0"/>
              <a:t> </a:t>
            </a:r>
            <a:r>
              <a:rPr lang="it-IT" sz="2000" dirty="0" err="1"/>
              <a:t>proliferation</a:t>
            </a:r>
            <a:r>
              <a:rPr lang="it-IT" sz="2000" dirty="0"/>
              <a:t> and </a:t>
            </a:r>
            <a:r>
              <a:rPr lang="it-IT" sz="2000" dirty="0" err="1"/>
              <a:t>cytokine</a:t>
            </a:r>
            <a:r>
              <a:rPr lang="it-IT" sz="2000" dirty="0"/>
              <a:t> </a:t>
            </a:r>
            <a:r>
              <a:rPr lang="it-IT" sz="2000" dirty="0" err="1"/>
              <a:t>release</a:t>
            </a:r>
            <a:r>
              <a:rPr lang="it-IT" sz="2000" dirty="0"/>
              <a:t>. The high </a:t>
            </a:r>
            <a:r>
              <a:rPr lang="it-IT" sz="2000" dirty="0" err="1"/>
              <a:t>levels</a:t>
            </a:r>
            <a:r>
              <a:rPr lang="it-IT" sz="2000" dirty="0"/>
              <a:t> of </a:t>
            </a:r>
            <a:r>
              <a:rPr lang="it-IT" sz="2000" dirty="0" err="1"/>
              <a:t>cytokines</a:t>
            </a:r>
            <a:r>
              <a:rPr lang="it-IT" sz="2000" dirty="0"/>
              <a:t> </a:t>
            </a:r>
            <a:r>
              <a:rPr lang="it-IT" sz="2000" dirty="0" err="1"/>
              <a:t>lead</a:t>
            </a:r>
            <a:r>
              <a:rPr lang="it-IT" sz="2000" dirty="0"/>
              <a:t> to </a:t>
            </a:r>
            <a:r>
              <a:rPr lang="it-IT" sz="2000" dirty="0" err="1"/>
              <a:t>capillary</a:t>
            </a:r>
            <a:r>
              <a:rPr lang="it-IT" sz="2000" dirty="0"/>
              <a:t> </a:t>
            </a:r>
            <a:r>
              <a:rPr lang="it-IT" sz="2000" dirty="0" err="1"/>
              <a:t>leak</a:t>
            </a:r>
            <a:r>
              <a:rPr lang="it-IT" sz="2000" dirty="0"/>
              <a:t> and the </a:t>
            </a:r>
            <a:r>
              <a:rPr lang="it-IT" sz="2000" dirty="0" err="1"/>
              <a:t>systemic</a:t>
            </a:r>
            <a:r>
              <a:rPr lang="it-IT" sz="2000" dirty="0"/>
              <a:t> </a:t>
            </a:r>
            <a:r>
              <a:rPr lang="it-IT" sz="2000" dirty="0" err="1"/>
              <a:t>inflammatory</a:t>
            </a:r>
            <a:r>
              <a:rPr lang="it-IT" sz="2000" dirty="0"/>
              <a:t> </a:t>
            </a:r>
            <a:r>
              <a:rPr lang="it-IT" sz="2000" dirty="0" err="1"/>
              <a:t>response</a:t>
            </a:r>
            <a:r>
              <a:rPr lang="it-IT" sz="2000" dirty="0"/>
              <a:t> </a:t>
            </a:r>
            <a:r>
              <a:rPr lang="it-IT" sz="2000" dirty="0" err="1"/>
              <a:t>syndrome</a:t>
            </a:r>
            <a:r>
              <a:rPr lang="it-IT" sz="2000" dirty="0"/>
              <a:t>. </a:t>
            </a:r>
            <a:r>
              <a:rPr lang="it-IT" sz="2000" dirty="0" err="1"/>
              <a:t>Superantigens</a:t>
            </a:r>
            <a:r>
              <a:rPr lang="it-IT" sz="2000" dirty="0"/>
              <a:t> </a:t>
            </a:r>
            <a:r>
              <a:rPr lang="it-IT" sz="2000" dirty="0" err="1"/>
              <a:t>made</a:t>
            </a:r>
            <a:r>
              <a:rPr lang="it-IT" sz="2000" dirty="0"/>
              <a:t> </a:t>
            </a:r>
            <a:r>
              <a:rPr lang="it-IT" sz="2000" dirty="0" err="1"/>
              <a:t>by</a:t>
            </a:r>
            <a:r>
              <a:rPr lang="it-IT" sz="2000" dirty="0"/>
              <a:t> S. </a:t>
            </a:r>
            <a:r>
              <a:rPr lang="it-IT" sz="2000" dirty="0" err="1"/>
              <a:t>aureus</a:t>
            </a:r>
            <a:r>
              <a:rPr lang="it-IT" sz="2000" dirty="0"/>
              <a:t> and S. </a:t>
            </a:r>
            <a:r>
              <a:rPr lang="it-IT" sz="2000" dirty="0" err="1"/>
              <a:t>pyogenes</a:t>
            </a:r>
            <a:r>
              <a:rPr lang="it-IT" sz="2000" dirty="0"/>
              <a:t> cause </a:t>
            </a:r>
            <a:r>
              <a:rPr lang="it-IT" sz="2000" dirty="0" err="1"/>
              <a:t>toxic</a:t>
            </a:r>
            <a:r>
              <a:rPr lang="it-IT" sz="2000" dirty="0"/>
              <a:t> shock </a:t>
            </a:r>
            <a:r>
              <a:rPr lang="it-IT" sz="2000" dirty="0" err="1"/>
              <a:t>syndrome</a:t>
            </a:r>
            <a:r>
              <a:rPr lang="it-IT" sz="2000" dirty="0"/>
              <a:t>.</a:t>
            </a:r>
          </a:p>
          <a:p>
            <a:r>
              <a:rPr lang="it-IT" sz="2000" dirty="0"/>
              <a:t> </a:t>
            </a:r>
          </a:p>
          <a:p>
            <a:r>
              <a:rPr lang="it-IT" sz="2000" b="1" dirty="0"/>
              <a:t>    </a:t>
            </a:r>
            <a:r>
              <a:rPr lang="it-IT" sz="2000" b="1" dirty="0" err="1"/>
              <a:t>Neurotoxins</a:t>
            </a:r>
            <a:r>
              <a:rPr lang="it-IT" sz="2000" b="1" dirty="0"/>
              <a:t> </a:t>
            </a:r>
            <a:r>
              <a:rPr lang="it-IT" sz="2000" dirty="0" err="1"/>
              <a:t>produced</a:t>
            </a:r>
            <a:r>
              <a:rPr lang="it-IT" sz="2000" dirty="0"/>
              <a:t> </a:t>
            </a:r>
            <a:r>
              <a:rPr lang="it-IT" sz="2000" dirty="0" err="1"/>
              <a:t>by</a:t>
            </a:r>
            <a:r>
              <a:rPr lang="it-IT" sz="2000" dirty="0"/>
              <a:t> </a:t>
            </a:r>
            <a:r>
              <a:rPr lang="it-IT" sz="2000" dirty="0" err="1"/>
              <a:t>Clostridium</a:t>
            </a:r>
            <a:r>
              <a:rPr lang="it-IT" sz="2000" dirty="0"/>
              <a:t> </a:t>
            </a:r>
            <a:r>
              <a:rPr lang="it-IT" sz="2000" dirty="0" err="1"/>
              <a:t>botulinum</a:t>
            </a:r>
            <a:r>
              <a:rPr lang="it-IT" sz="2000" dirty="0"/>
              <a:t> and </a:t>
            </a:r>
            <a:r>
              <a:rPr lang="it-IT" sz="2000" dirty="0" err="1"/>
              <a:t>Clostridium</a:t>
            </a:r>
            <a:r>
              <a:rPr lang="it-IT" sz="2000" dirty="0"/>
              <a:t> tetani </a:t>
            </a:r>
            <a:r>
              <a:rPr lang="it-IT" sz="2000" dirty="0" err="1"/>
              <a:t>inhibit</a:t>
            </a:r>
            <a:r>
              <a:rPr lang="it-IT" sz="2000" dirty="0"/>
              <a:t> </a:t>
            </a:r>
            <a:r>
              <a:rPr lang="it-IT" sz="2000" dirty="0" err="1"/>
              <a:t>release</a:t>
            </a:r>
            <a:r>
              <a:rPr lang="it-IT" sz="2000" dirty="0"/>
              <a:t> </a:t>
            </a:r>
            <a:r>
              <a:rPr lang="it-IT" sz="2000" dirty="0" err="1"/>
              <a:t>of</a:t>
            </a:r>
            <a:r>
              <a:rPr lang="it-IT" sz="2000" dirty="0"/>
              <a:t> </a:t>
            </a:r>
            <a:r>
              <a:rPr lang="it-IT" sz="2000" dirty="0" err="1"/>
              <a:t>neurotransmitters</a:t>
            </a:r>
            <a:r>
              <a:rPr lang="it-IT" sz="2000" dirty="0"/>
              <a:t>, </a:t>
            </a:r>
            <a:r>
              <a:rPr lang="it-IT" sz="2000" dirty="0" err="1"/>
              <a:t>resulting</a:t>
            </a:r>
            <a:r>
              <a:rPr lang="it-IT" sz="2000" dirty="0"/>
              <a:t> in </a:t>
            </a:r>
            <a:r>
              <a:rPr lang="it-IT" sz="2000" dirty="0" err="1"/>
              <a:t>paralysis</a:t>
            </a:r>
            <a:r>
              <a:rPr lang="it-IT" sz="2000" dirty="0"/>
              <a:t>. </a:t>
            </a:r>
            <a:r>
              <a:rPr lang="it-IT" sz="2000" dirty="0" err="1"/>
              <a:t>These</a:t>
            </a:r>
            <a:r>
              <a:rPr lang="it-IT" sz="2000" dirty="0"/>
              <a:t> </a:t>
            </a:r>
            <a:r>
              <a:rPr lang="it-IT" sz="2000" dirty="0" err="1"/>
              <a:t>toxins</a:t>
            </a:r>
            <a:r>
              <a:rPr lang="it-IT" sz="2000" dirty="0"/>
              <a:t> do </a:t>
            </a:r>
            <a:r>
              <a:rPr lang="it-IT" sz="2000" dirty="0" err="1"/>
              <a:t>not</a:t>
            </a:r>
            <a:r>
              <a:rPr lang="it-IT" sz="2000" dirty="0"/>
              <a:t> </a:t>
            </a:r>
            <a:r>
              <a:rPr lang="it-IT" sz="2000" dirty="0" err="1"/>
              <a:t>kill</a:t>
            </a:r>
            <a:r>
              <a:rPr lang="it-IT" sz="2000" dirty="0"/>
              <a:t> </a:t>
            </a:r>
            <a:r>
              <a:rPr lang="it-IT" sz="2000" dirty="0" err="1"/>
              <a:t>neurons</a:t>
            </a:r>
            <a:r>
              <a:rPr lang="it-IT" sz="2000" dirty="0"/>
              <a:t>; </a:t>
            </a:r>
            <a:r>
              <a:rPr lang="it-IT" sz="2000" dirty="0" err="1"/>
              <a:t>instead</a:t>
            </a:r>
            <a:r>
              <a:rPr lang="it-IT" sz="2000" dirty="0"/>
              <a:t>, the A </a:t>
            </a:r>
            <a:r>
              <a:rPr lang="it-IT" sz="2000" dirty="0" err="1"/>
              <a:t>domains</a:t>
            </a:r>
            <a:r>
              <a:rPr lang="it-IT" sz="2000" dirty="0"/>
              <a:t> </a:t>
            </a:r>
            <a:r>
              <a:rPr lang="it-IT" sz="2000" dirty="0" err="1"/>
              <a:t>cleave</a:t>
            </a:r>
            <a:r>
              <a:rPr lang="it-IT" sz="2000" dirty="0"/>
              <a:t> </a:t>
            </a:r>
            <a:r>
              <a:rPr lang="it-IT" sz="2000" dirty="0" err="1"/>
              <a:t>proteins</a:t>
            </a:r>
            <a:r>
              <a:rPr lang="it-IT" sz="2000" dirty="0"/>
              <a:t> </a:t>
            </a:r>
            <a:r>
              <a:rPr lang="it-IT" sz="2000" dirty="0" err="1"/>
              <a:t>involved</a:t>
            </a:r>
            <a:r>
              <a:rPr lang="it-IT" sz="2000" dirty="0"/>
              <a:t> in </a:t>
            </a:r>
            <a:r>
              <a:rPr lang="it-IT" sz="2000" dirty="0" err="1"/>
              <a:t>secretion</a:t>
            </a:r>
            <a:r>
              <a:rPr lang="it-IT" sz="2000" dirty="0"/>
              <a:t> </a:t>
            </a:r>
            <a:r>
              <a:rPr lang="it-IT" sz="2000" dirty="0" err="1"/>
              <a:t>of</a:t>
            </a:r>
            <a:r>
              <a:rPr lang="it-IT" sz="2000" dirty="0"/>
              <a:t> </a:t>
            </a:r>
            <a:r>
              <a:rPr lang="it-IT" sz="2000" dirty="0" err="1"/>
              <a:t>neurotransmitters</a:t>
            </a:r>
            <a:r>
              <a:rPr lang="it-IT" sz="2000" dirty="0"/>
              <a:t> at the </a:t>
            </a:r>
            <a:r>
              <a:rPr lang="it-IT" sz="2000" dirty="0" err="1"/>
              <a:t>synaptic</a:t>
            </a:r>
            <a:r>
              <a:rPr lang="it-IT" sz="2000" dirty="0"/>
              <a:t> </a:t>
            </a:r>
            <a:r>
              <a:rPr lang="it-IT" sz="2000" dirty="0" err="1"/>
              <a:t>junction</a:t>
            </a:r>
            <a:r>
              <a:rPr lang="it-IT" sz="2000" dirty="0"/>
              <a:t>. </a:t>
            </a:r>
            <a:r>
              <a:rPr lang="it-IT" sz="2000" dirty="0" err="1"/>
              <a:t>Tetanus</a:t>
            </a:r>
            <a:r>
              <a:rPr lang="it-IT" sz="2000" dirty="0"/>
              <a:t> and </a:t>
            </a:r>
            <a:r>
              <a:rPr lang="it-IT" sz="2000" dirty="0" err="1"/>
              <a:t>botulism</a:t>
            </a:r>
            <a:r>
              <a:rPr lang="it-IT" sz="2000" dirty="0"/>
              <a:t> can </a:t>
            </a:r>
            <a:r>
              <a:rPr lang="it-IT" sz="2000" dirty="0" err="1"/>
              <a:t>result</a:t>
            </a:r>
            <a:r>
              <a:rPr lang="it-IT" sz="2000" dirty="0"/>
              <a:t> in </a:t>
            </a:r>
            <a:r>
              <a:rPr lang="it-IT" sz="2000" dirty="0" err="1"/>
              <a:t>death</a:t>
            </a:r>
            <a:r>
              <a:rPr lang="it-IT" sz="2000" dirty="0"/>
              <a:t> </a:t>
            </a:r>
            <a:r>
              <a:rPr lang="it-IT" sz="2000" dirty="0" err="1"/>
              <a:t>from</a:t>
            </a:r>
            <a:r>
              <a:rPr lang="it-IT" sz="2000" dirty="0"/>
              <a:t> </a:t>
            </a:r>
            <a:r>
              <a:rPr lang="it-IT" sz="2000" dirty="0" err="1"/>
              <a:t>respiratory</a:t>
            </a:r>
            <a:r>
              <a:rPr lang="it-IT" sz="2000" dirty="0"/>
              <a:t> </a:t>
            </a:r>
            <a:r>
              <a:rPr lang="it-IT" sz="2000" dirty="0" err="1"/>
              <a:t>failure</a:t>
            </a:r>
            <a:r>
              <a:rPr lang="it-IT" sz="2000" dirty="0"/>
              <a:t> due </a:t>
            </a:r>
            <a:r>
              <a:rPr lang="it-IT" sz="2000" dirty="0" err="1"/>
              <a:t>to</a:t>
            </a:r>
            <a:r>
              <a:rPr lang="it-IT" sz="2000" dirty="0"/>
              <a:t> </a:t>
            </a:r>
            <a:r>
              <a:rPr lang="it-IT" sz="2000" dirty="0" err="1"/>
              <a:t>paralysis</a:t>
            </a:r>
            <a:r>
              <a:rPr lang="it-IT" sz="2000" dirty="0"/>
              <a:t> </a:t>
            </a:r>
            <a:r>
              <a:rPr lang="it-IT" sz="2000" dirty="0" err="1"/>
              <a:t>of</a:t>
            </a:r>
            <a:r>
              <a:rPr lang="it-IT" sz="2000" dirty="0"/>
              <a:t> the </a:t>
            </a:r>
            <a:r>
              <a:rPr lang="it-IT" sz="2000" dirty="0" err="1"/>
              <a:t>chest</a:t>
            </a:r>
            <a:r>
              <a:rPr lang="it-IT" sz="2000" dirty="0"/>
              <a:t> and </a:t>
            </a:r>
            <a:r>
              <a:rPr lang="it-IT" sz="2000" dirty="0" err="1"/>
              <a:t>diaphragm</a:t>
            </a:r>
            <a:r>
              <a:rPr lang="it-IT" sz="2000" dirty="0"/>
              <a:t> </a:t>
            </a:r>
            <a:r>
              <a:rPr lang="it-IT" sz="2000" dirty="0" err="1"/>
              <a:t>muscles</a:t>
            </a:r>
            <a:r>
              <a:rPr lang="it-IT" sz="2000" dirty="0"/>
              <a:t>.</a:t>
            </a:r>
          </a:p>
          <a:p>
            <a:endParaRPr lang="it-IT" sz="2000" dirty="0"/>
          </a:p>
          <a:p>
            <a:r>
              <a:rPr lang="it-IT" sz="2000" dirty="0"/>
              <a:t>   </a:t>
            </a:r>
            <a:r>
              <a:rPr lang="it-IT" sz="2000" b="1" dirty="0"/>
              <a:t> </a:t>
            </a:r>
            <a:r>
              <a:rPr lang="it-IT" sz="2000" b="1" dirty="0" err="1"/>
              <a:t>Enterotoxins</a:t>
            </a:r>
            <a:r>
              <a:rPr lang="it-IT" sz="2000" b="1" dirty="0"/>
              <a:t> </a:t>
            </a:r>
            <a:r>
              <a:rPr lang="it-IT" sz="2000" dirty="0" err="1"/>
              <a:t>affect</a:t>
            </a:r>
            <a:r>
              <a:rPr lang="it-IT" sz="2000" dirty="0"/>
              <a:t> the </a:t>
            </a:r>
            <a:r>
              <a:rPr lang="it-IT" sz="2000" dirty="0" err="1"/>
              <a:t>gastrointestinal</a:t>
            </a:r>
            <a:r>
              <a:rPr lang="it-IT" sz="2000" dirty="0"/>
              <a:t> </a:t>
            </a:r>
            <a:r>
              <a:rPr lang="it-IT" sz="2000" dirty="0" err="1"/>
              <a:t>tract</a:t>
            </a:r>
            <a:r>
              <a:rPr lang="it-IT" sz="2000" dirty="0"/>
              <a:t> </a:t>
            </a:r>
            <a:r>
              <a:rPr lang="it-IT" sz="2000" dirty="0" err="1"/>
              <a:t>causing</a:t>
            </a:r>
            <a:r>
              <a:rPr lang="it-IT" sz="2000" dirty="0"/>
              <a:t> </a:t>
            </a:r>
            <a:r>
              <a:rPr lang="it-IT" sz="2000" dirty="0" err="1"/>
              <a:t>varied</a:t>
            </a:r>
            <a:r>
              <a:rPr lang="it-IT" sz="2000" dirty="0"/>
              <a:t> </a:t>
            </a:r>
            <a:r>
              <a:rPr lang="it-IT" sz="2000" dirty="0" err="1"/>
              <a:t>effects</a:t>
            </a:r>
            <a:r>
              <a:rPr lang="it-IT" sz="2000" dirty="0"/>
              <a:t>, </a:t>
            </a:r>
            <a:r>
              <a:rPr lang="it-IT" sz="2000" dirty="0" err="1"/>
              <a:t>including</a:t>
            </a:r>
            <a:r>
              <a:rPr lang="it-IT" sz="2000" dirty="0"/>
              <a:t> nausea and </a:t>
            </a:r>
            <a:r>
              <a:rPr lang="it-IT" sz="2000" dirty="0" err="1"/>
              <a:t>vomiting</a:t>
            </a:r>
            <a:r>
              <a:rPr lang="it-IT" sz="2000" dirty="0"/>
              <a:t> (S. </a:t>
            </a:r>
            <a:r>
              <a:rPr lang="it-IT" sz="2000" dirty="0" err="1"/>
              <a:t>aureus</a:t>
            </a:r>
            <a:r>
              <a:rPr lang="it-IT" sz="2000" dirty="0"/>
              <a:t>), </a:t>
            </a:r>
            <a:r>
              <a:rPr lang="it-IT" sz="2000" dirty="0" err="1"/>
              <a:t>voluminous</a:t>
            </a:r>
            <a:r>
              <a:rPr lang="it-IT" sz="2000" dirty="0"/>
              <a:t> </a:t>
            </a:r>
            <a:r>
              <a:rPr lang="it-IT" sz="2000" dirty="0" err="1"/>
              <a:t>watery</a:t>
            </a:r>
            <a:r>
              <a:rPr lang="it-IT" sz="2000" dirty="0"/>
              <a:t> </a:t>
            </a:r>
            <a:r>
              <a:rPr lang="it-IT" sz="2000" dirty="0" err="1"/>
              <a:t>diarrhea</a:t>
            </a:r>
            <a:r>
              <a:rPr lang="it-IT" sz="2000" dirty="0"/>
              <a:t> (V. </a:t>
            </a:r>
            <a:r>
              <a:rPr lang="it-IT" sz="2000" dirty="0" err="1"/>
              <a:t>cholerae</a:t>
            </a:r>
            <a:r>
              <a:rPr lang="it-IT" sz="2000" dirty="0"/>
              <a:t>), and </a:t>
            </a:r>
            <a:r>
              <a:rPr lang="it-IT" sz="2000" dirty="0" err="1"/>
              <a:t>bloody</a:t>
            </a:r>
            <a:r>
              <a:rPr lang="it-IT" sz="2000" dirty="0"/>
              <a:t> </a:t>
            </a:r>
            <a:r>
              <a:rPr lang="it-IT" sz="2000" dirty="0" err="1"/>
              <a:t>diarrhea</a:t>
            </a:r>
            <a:r>
              <a:rPr lang="it-IT" sz="2000" dirty="0"/>
              <a:t> (C. difficile)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48.05.png"/>
          <p:cNvPicPr>
            <a:picLocks noChangeAspect="1"/>
          </p:cNvPicPr>
          <p:nvPr/>
        </p:nvPicPr>
        <p:blipFill>
          <a:blip r:embed="rId2"/>
          <a:stretch>
            <a:fillRect/>
          </a:stretch>
        </p:blipFill>
        <p:spPr>
          <a:xfrm>
            <a:off x="3524882" y="638817"/>
            <a:ext cx="5619118" cy="5580365"/>
          </a:xfrm>
          <a:prstGeom prst="rect">
            <a:avLst/>
          </a:prstGeom>
        </p:spPr>
      </p:pic>
      <p:sp>
        <p:nvSpPr>
          <p:cNvPr id="3" name="Rettangolo 2"/>
          <p:cNvSpPr/>
          <p:nvPr/>
        </p:nvSpPr>
        <p:spPr>
          <a:xfrm>
            <a:off x="202466" y="185496"/>
            <a:ext cx="3322416" cy="6463309"/>
          </a:xfrm>
          <a:prstGeom prst="rect">
            <a:avLst/>
          </a:prstGeom>
        </p:spPr>
        <p:txBody>
          <a:bodyPr wrap="square">
            <a:spAutoFit/>
          </a:bodyPr>
          <a:lstStyle/>
          <a:p>
            <a:r>
              <a:rPr lang="it-IT" b="1" dirty="0" err="1"/>
              <a:t>Mechanism</a:t>
            </a:r>
            <a:r>
              <a:rPr lang="it-IT" b="1" dirty="0"/>
              <a:t> </a:t>
            </a:r>
            <a:r>
              <a:rPr lang="it-IT" b="1" dirty="0" err="1"/>
              <a:t>of</a:t>
            </a:r>
            <a:r>
              <a:rPr lang="it-IT" b="1" dirty="0"/>
              <a:t> </a:t>
            </a:r>
            <a:r>
              <a:rPr lang="it-IT" b="1" dirty="0" err="1"/>
              <a:t>anthrax</a:t>
            </a:r>
            <a:r>
              <a:rPr lang="it-IT" b="1" dirty="0"/>
              <a:t> </a:t>
            </a:r>
            <a:r>
              <a:rPr lang="it-IT" b="1" dirty="0" err="1"/>
              <a:t>exotoxin</a:t>
            </a:r>
            <a:r>
              <a:rPr lang="it-IT" b="1" dirty="0"/>
              <a:t> </a:t>
            </a:r>
            <a:r>
              <a:rPr lang="it-IT" b="1" dirty="0" err="1"/>
              <a:t>action</a:t>
            </a:r>
            <a:r>
              <a:rPr lang="it-IT" b="1" dirty="0"/>
              <a:t>. </a:t>
            </a:r>
            <a:r>
              <a:rPr lang="it-IT" dirty="0"/>
              <a:t>The </a:t>
            </a:r>
            <a:r>
              <a:rPr lang="it-IT" dirty="0" err="1"/>
              <a:t>B</a:t>
            </a:r>
            <a:r>
              <a:rPr lang="it-IT" dirty="0"/>
              <a:t> </a:t>
            </a:r>
            <a:r>
              <a:rPr lang="it-IT" dirty="0" err="1"/>
              <a:t>subunit</a:t>
            </a:r>
            <a:r>
              <a:rPr lang="it-IT" dirty="0"/>
              <a:t>, </a:t>
            </a:r>
            <a:r>
              <a:rPr lang="it-IT" dirty="0" err="1"/>
              <a:t>also</a:t>
            </a:r>
            <a:r>
              <a:rPr lang="it-IT" dirty="0"/>
              <a:t> </a:t>
            </a:r>
            <a:r>
              <a:rPr lang="it-IT" dirty="0" err="1"/>
              <a:t>called</a:t>
            </a:r>
            <a:r>
              <a:rPr lang="it-IT" dirty="0"/>
              <a:t> </a:t>
            </a:r>
            <a:r>
              <a:rPr lang="it-IT" dirty="0" err="1"/>
              <a:t>protective</a:t>
            </a:r>
            <a:r>
              <a:rPr lang="it-IT" dirty="0"/>
              <a:t> </a:t>
            </a:r>
            <a:r>
              <a:rPr lang="it-IT" dirty="0" err="1"/>
              <a:t>antigen</a:t>
            </a:r>
            <a:r>
              <a:rPr lang="it-IT" dirty="0"/>
              <a:t>, </a:t>
            </a:r>
            <a:r>
              <a:rPr lang="it-IT" dirty="0" err="1"/>
              <a:t>binds</a:t>
            </a:r>
            <a:r>
              <a:rPr lang="it-IT" dirty="0"/>
              <a:t> a </a:t>
            </a:r>
            <a:r>
              <a:rPr lang="it-IT" dirty="0" err="1"/>
              <a:t>cell-surface</a:t>
            </a:r>
            <a:r>
              <a:rPr lang="it-IT" dirty="0"/>
              <a:t> </a:t>
            </a:r>
            <a:r>
              <a:rPr lang="it-IT" dirty="0" err="1"/>
              <a:t>receptor</a:t>
            </a:r>
            <a:r>
              <a:rPr lang="it-IT" dirty="0"/>
              <a:t>, </a:t>
            </a:r>
            <a:r>
              <a:rPr lang="it-IT" dirty="0" err="1"/>
              <a:t>is</a:t>
            </a:r>
            <a:r>
              <a:rPr lang="it-IT" dirty="0"/>
              <a:t> </a:t>
            </a:r>
            <a:r>
              <a:rPr lang="it-IT" dirty="0" err="1"/>
              <a:t>cleaved</a:t>
            </a:r>
            <a:r>
              <a:rPr lang="it-IT" dirty="0"/>
              <a:t> </a:t>
            </a:r>
            <a:r>
              <a:rPr lang="it-IT" dirty="0" err="1"/>
              <a:t>by</a:t>
            </a:r>
            <a:r>
              <a:rPr lang="it-IT" dirty="0"/>
              <a:t> a </a:t>
            </a:r>
            <a:r>
              <a:rPr lang="it-IT" dirty="0" err="1"/>
              <a:t>host</a:t>
            </a:r>
            <a:r>
              <a:rPr lang="it-IT" dirty="0"/>
              <a:t> </a:t>
            </a:r>
            <a:r>
              <a:rPr lang="it-IT" dirty="0" err="1"/>
              <a:t>protease</a:t>
            </a:r>
            <a:r>
              <a:rPr lang="it-IT" dirty="0"/>
              <a:t>, and </a:t>
            </a:r>
            <a:r>
              <a:rPr lang="it-IT" dirty="0" err="1"/>
              <a:t>forms</a:t>
            </a:r>
            <a:r>
              <a:rPr lang="it-IT" dirty="0"/>
              <a:t> a </a:t>
            </a:r>
            <a:r>
              <a:rPr lang="it-IT" dirty="0" err="1"/>
              <a:t>heptamer</a:t>
            </a:r>
            <a:r>
              <a:rPr lang="it-IT" dirty="0"/>
              <a:t>. Three A </a:t>
            </a:r>
            <a:r>
              <a:rPr lang="it-IT" dirty="0" err="1"/>
              <a:t>subunits</a:t>
            </a:r>
            <a:r>
              <a:rPr lang="it-IT" dirty="0"/>
              <a:t> </a:t>
            </a:r>
            <a:r>
              <a:rPr lang="it-IT" dirty="0" err="1"/>
              <a:t>of</a:t>
            </a:r>
            <a:r>
              <a:rPr lang="it-IT" dirty="0"/>
              <a:t> edema </a:t>
            </a:r>
            <a:r>
              <a:rPr lang="it-IT" dirty="0" err="1"/>
              <a:t>factor</a:t>
            </a:r>
            <a:r>
              <a:rPr lang="it-IT" dirty="0"/>
              <a:t> (EF) or </a:t>
            </a:r>
            <a:r>
              <a:rPr lang="it-IT" dirty="0" err="1"/>
              <a:t>lethal</a:t>
            </a:r>
            <a:r>
              <a:rPr lang="it-IT" dirty="0"/>
              <a:t> </a:t>
            </a:r>
            <a:r>
              <a:rPr lang="it-IT" dirty="0" err="1"/>
              <a:t>factor</a:t>
            </a:r>
            <a:r>
              <a:rPr lang="it-IT" dirty="0"/>
              <a:t> (LF) </a:t>
            </a:r>
            <a:r>
              <a:rPr lang="it-IT" dirty="0" err="1"/>
              <a:t>bind</a:t>
            </a:r>
            <a:r>
              <a:rPr lang="it-IT" dirty="0"/>
              <a:t> </a:t>
            </a:r>
            <a:r>
              <a:rPr lang="it-IT" dirty="0" err="1"/>
              <a:t>to</a:t>
            </a:r>
            <a:r>
              <a:rPr lang="it-IT" dirty="0"/>
              <a:t> the </a:t>
            </a:r>
            <a:r>
              <a:rPr lang="it-IT" dirty="0" err="1"/>
              <a:t>B</a:t>
            </a:r>
            <a:r>
              <a:rPr lang="it-IT" dirty="0"/>
              <a:t> </a:t>
            </a:r>
            <a:r>
              <a:rPr lang="it-IT" dirty="0" err="1"/>
              <a:t>heptamer</a:t>
            </a:r>
            <a:r>
              <a:rPr lang="it-IT" dirty="0"/>
              <a:t>, </a:t>
            </a:r>
            <a:r>
              <a:rPr lang="it-IT" dirty="0" err="1"/>
              <a:t>enter</a:t>
            </a:r>
            <a:r>
              <a:rPr lang="it-IT" dirty="0"/>
              <a:t> the </a:t>
            </a:r>
            <a:r>
              <a:rPr lang="it-IT" dirty="0" err="1"/>
              <a:t>cell</a:t>
            </a:r>
            <a:r>
              <a:rPr lang="it-IT" dirty="0"/>
              <a:t>, and are </a:t>
            </a:r>
            <a:r>
              <a:rPr lang="it-IT" dirty="0" err="1"/>
              <a:t>released</a:t>
            </a:r>
            <a:r>
              <a:rPr lang="it-IT" dirty="0"/>
              <a:t> </a:t>
            </a:r>
            <a:r>
              <a:rPr lang="it-IT" dirty="0" err="1"/>
              <a:t>into</a:t>
            </a:r>
            <a:r>
              <a:rPr lang="it-IT" dirty="0"/>
              <a:t> the </a:t>
            </a:r>
            <a:r>
              <a:rPr lang="it-IT" dirty="0" err="1"/>
              <a:t>cytoplasm</a:t>
            </a:r>
            <a:r>
              <a:rPr lang="it-IT" dirty="0"/>
              <a:t>. EF </a:t>
            </a:r>
            <a:r>
              <a:rPr lang="it-IT" dirty="0" err="1"/>
              <a:t>binds</a:t>
            </a:r>
            <a:r>
              <a:rPr lang="it-IT" dirty="0"/>
              <a:t> </a:t>
            </a:r>
            <a:r>
              <a:rPr lang="it-IT" dirty="0" err="1"/>
              <a:t>calcium</a:t>
            </a:r>
            <a:r>
              <a:rPr lang="it-IT" dirty="0"/>
              <a:t> and </a:t>
            </a:r>
            <a:r>
              <a:rPr lang="it-IT" dirty="0" err="1"/>
              <a:t>calmodulin</a:t>
            </a:r>
            <a:r>
              <a:rPr lang="it-IT" dirty="0"/>
              <a:t> </a:t>
            </a:r>
            <a:r>
              <a:rPr lang="it-IT" dirty="0" err="1"/>
              <a:t>to</a:t>
            </a:r>
            <a:r>
              <a:rPr lang="it-IT" dirty="0"/>
              <a:t> </a:t>
            </a:r>
            <a:r>
              <a:rPr lang="it-IT" dirty="0" err="1"/>
              <a:t>form</a:t>
            </a:r>
            <a:r>
              <a:rPr lang="it-IT" dirty="0"/>
              <a:t> </a:t>
            </a:r>
            <a:r>
              <a:rPr lang="it-IT" dirty="0" err="1"/>
              <a:t>an</a:t>
            </a:r>
            <a:r>
              <a:rPr lang="it-IT" dirty="0"/>
              <a:t> </a:t>
            </a:r>
            <a:r>
              <a:rPr lang="it-IT" dirty="0" err="1"/>
              <a:t>adenylate</a:t>
            </a:r>
            <a:r>
              <a:rPr lang="it-IT" dirty="0"/>
              <a:t> </a:t>
            </a:r>
            <a:r>
              <a:rPr lang="it-IT" dirty="0" err="1"/>
              <a:t>cyclase</a:t>
            </a:r>
            <a:r>
              <a:rPr lang="it-IT" dirty="0"/>
              <a:t> </a:t>
            </a:r>
            <a:r>
              <a:rPr lang="it-IT" dirty="0" err="1"/>
              <a:t>that</a:t>
            </a:r>
            <a:r>
              <a:rPr lang="it-IT" dirty="0"/>
              <a:t> </a:t>
            </a:r>
            <a:r>
              <a:rPr lang="it-IT" dirty="0" err="1"/>
              <a:t>increases</a:t>
            </a:r>
            <a:r>
              <a:rPr lang="it-IT" dirty="0"/>
              <a:t> </a:t>
            </a:r>
            <a:r>
              <a:rPr lang="it-IT" dirty="0" err="1"/>
              <a:t>intracellular</a:t>
            </a:r>
            <a:r>
              <a:rPr lang="it-IT" dirty="0"/>
              <a:t> </a:t>
            </a:r>
            <a:r>
              <a:rPr lang="it-IT" dirty="0" err="1"/>
              <a:t>cAMP</a:t>
            </a:r>
            <a:r>
              <a:rPr lang="it-IT" dirty="0"/>
              <a:t>, </a:t>
            </a:r>
            <a:r>
              <a:rPr lang="it-IT" dirty="0" err="1"/>
              <a:t>which</a:t>
            </a:r>
            <a:r>
              <a:rPr lang="it-IT" dirty="0"/>
              <a:t> </a:t>
            </a:r>
            <a:r>
              <a:rPr lang="it-IT" dirty="0" err="1"/>
              <a:t>causes</a:t>
            </a:r>
            <a:r>
              <a:rPr lang="it-IT" dirty="0"/>
              <a:t> </a:t>
            </a:r>
            <a:r>
              <a:rPr lang="it-IT" dirty="0" err="1"/>
              <a:t>efflux</a:t>
            </a:r>
            <a:r>
              <a:rPr lang="it-IT" dirty="0"/>
              <a:t> </a:t>
            </a:r>
            <a:r>
              <a:rPr lang="it-IT" dirty="0" err="1"/>
              <a:t>of</a:t>
            </a:r>
            <a:r>
              <a:rPr lang="it-IT" dirty="0"/>
              <a:t> water and </a:t>
            </a:r>
            <a:r>
              <a:rPr lang="it-IT" dirty="0" err="1"/>
              <a:t>interstitial</a:t>
            </a:r>
            <a:r>
              <a:rPr lang="it-IT" dirty="0"/>
              <a:t> edema. LF </a:t>
            </a:r>
            <a:r>
              <a:rPr lang="it-IT" dirty="0" err="1"/>
              <a:t>is</a:t>
            </a:r>
            <a:r>
              <a:rPr lang="it-IT" dirty="0"/>
              <a:t> a </a:t>
            </a:r>
            <a:r>
              <a:rPr lang="it-IT" dirty="0" err="1"/>
              <a:t>protease</a:t>
            </a:r>
            <a:r>
              <a:rPr lang="it-IT" dirty="0"/>
              <a:t> </a:t>
            </a:r>
            <a:r>
              <a:rPr lang="it-IT" dirty="0" err="1"/>
              <a:t>that</a:t>
            </a:r>
            <a:r>
              <a:rPr lang="it-IT" dirty="0"/>
              <a:t> </a:t>
            </a:r>
            <a:r>
              <a:rPr lang="it-IT" dirty="0" err="1"/>
              <a:t>destroys</a:t>
            </a:r>
            <a:r>
              <a:rPr lang="it-IT" dirty="0"/>
              <a:t> </a:t>
            </a:r>
            <a:r>
              <a:rPr lang="it-IT" dirty="0" err="1"/>
              <a:t>mitogen-activated</a:t>
            </a:r>
            <a:r>
              <a:rPr lang="it-IT" dirty="0"/>
              <a:t> </a:t>
            </a:r>
            <a:r>
              <a:rPr lang="it-IT" dirty="0" err="1"/>
              <a:t>protein</a:t>
            </a:r>
            <a:r>
              <a:rPr lang="it-IT" dirty="0"/>
              <a:t> </a:t>
            </a:r>
            <a:r>
              <a:rPr lang="it-IT" dirty="0" err="1"/>
              <a:t>kinase</a:t>
            </a:r>
            <a:r>
              <a:rPr lang="it-IT" dirty="0"/>
              <a:t> </a:t>
            </a:r>
            <a:r>
              <a:rPr lang="it-IT" dirty="0" err="1"/>
              <a:t>kinases</a:t>
            </a:r>
            <a:r>
              <a:rPr lang="it-IT" dirty="0"/>
              <a:t> (</a:t>
            </a:r>
            <a:r>
              <a:rPr lang="it-IT" dirty="0" err="1"/>
              <a:t>MAPKKs</a:t>
            </a:r>
            <a:r>
              <a:rPr lang="it-IT" dirty="0"/>
              <a:t>), </a:t>
            </a:r>
            <a:r>
              <a:rPr lang="it-IT" dirty="0" err="1"/>
              <a:t>leading</a:t>
            </a:r>
            <a:r>
              <a:rPr lang="it-IT" dirty="0"/>
              <a:t> </a:t>
            </a:r>
            <a:r>
              <a:rPr lang="it-IT" dirty="0" err="1"/>
              <a:t>to</a:t>
            </a:r>
            <a:r>
              <a:rPr lang="it-IT" dirty="0"/>
              <a:t> </a:t>
            </a:r>
            <a:r>
              <a:rPr lang="it-IT" dirty="0" err="1"/>
              <a:t>cell</a:t>
            </a:r>
            <a:r>
              <a:rPr lang="it-IT" dirty="0"/>
              <a:t> </a:t>
            </a:r>
            <a:r>
              <a:rPr lang="it-IT" dirty="0" err="1"/>
              <a:t>death</a:t>
            </a:r>
            <a:r>
              <a:rPr lang="it-IT" dirty="0"/>
              <a:t>. </a:t>
            </a:r>
            <a:r>
              <a:rPr lang="it-IT" dirty="0" err="1"/>
              <a:t>cAMP</a:t>
            </a:r>
            <a:r>
              <a:rPr lang="it-IT" dirty="0"/>
              <a:t>, </a:t>
            </a:r>
            <a:r>
              <a:rPr lang="it-IT" dirty="0" err="1"/>
              <a:t>cyclic</a:t>
            </a:r>
            <a:r>
              <a:rPr lang="it-IT" dirty="0"/>
              <a:t> </a:t>
            </a:r>
            <a:r>
              <a:rPr lang="it-IT" dirty="0" err="1"/>
              <a:t>adenosine</a:t>
            </a:r>
            <a:r>
              <a:rPr lang="it-IT" dirty="0"/>
              <a:t> </a:t>
            </a:r>
            <a:r>
              <a:rPr lang="it-IT" dirty="0" err="1"/>
              <a:t>monophosphate</a:t>
            </a:r>
            <a:r>
              <a:rPr lang="it-IT" dirty="0"/>
              <a:t>. Note </a:t>
            </a:r>
            <a:r>
              <a:rPr lang="it-IT" dirty="0" err="1"/>
              <a:t>that</a:t>
            </a:r>
            <a:r>
              <a:rPr lang="it-IT" dirty="0"/>
              <a:t> </a:t>
            </a:r>
            <a:r>
              <a:rPr lang="it-IT" dirty="0" err="1"/>
              <a:t>each</a:t>
            </a:r>
            <a:r>
              <a:rPr lang="it-IT" dirty="0"/>
              <a:t> </a:t>
            </a:r>
            <a:r>
              <a:rPr lang="it-IT" dirty="0" err="1"/>
              <a:t>B</a:t>
            </a:r>
            <a:r>
              <a:rPr lang="it-IT" dirty="0"/>
              <a:t> </a:t>
            </a:r>
            <a:r>
              <a:rPr lang="it-IT" dirty="0" err="1"/>
              <a:t>subunit</a:t>
            </a:r>
            <a:r>
              <a:rPr lang="it-IT" dirty="0"/>
              <a:t> </a:t>
            </a:r>
            <a:r>
              <a:rPr lang="it-IT" dirty="0" err="1"/>
              <a:t>binds</a:t>
            </a:r>
            <a:r>
              <a:rPr lang="it-IT" dirty="0"/>
              <a:t> </a:t>
            </a:r>
            <a:r>
              <a:rPr lang="it-IT" dirty="0" err="1"/>
              <a:t>either</a:t>
            </a:r>
            <a:r>
              <a:rPr lang="it-IT" dirty="0"/>
              <a:t> EF or LF, </a:t>
            </a:r>
            <a:r>
              <a:rPr lang="it-IT" dirty="0" err="1"/>
              <a:t>but</a:t>
            </a:r>
            <a:r>
              <a:rPr lang="it-IT" dirty="0"/>
              <a:t> </a:t>
            </a:r>
            <a:r>
              <a:rPr lang="it-IT" dirty="0" err="1"/>
              <a:t>not</a:t>
            </a:r>
            <a:r>
              <a:rPr lang="it-IT" dirty="0"/>
              <a:t> </a:t>
            </a:r>
            <a:r>
              <a:rPr lang="it-IT" dirty="0" err="1"/>
              <a:t>both</a:t>
            </a:r>
            <a:r>
              <a:rPr lang="it-IT" dirty="0"/>
              <a:t> (</a:t>
            </a:r>
            <a:r>
              <a:rPr lang="it-IT" dirty="0" err="1"/>
              <a:t>as</a:t>
            </a:r>
            <a:r>
              <a:rPr lang="it-IT" dirty="0"/>
              <a:t> </a:t>
            </a:r>
            <a:r>
              <a:rPr lang="it-IT" dirty="0" err="1"/>
              <a:t>shown</a:t>
            </a:r>
            <a:r>
              <a:rPr lang="it-IT" dirty="0"/>
              <a:t> </a:t>
            </a:r>
            <a:r>
              <a:rPr lang="it-IT" dirty="0" err="1"/>
              <a:t>for</a:t>
            </a:r>
            <a:r>
              <a:rPr lang="it-IT" dirty="0"/>
              <a:t> </a:t>
            </a:r>
            <a:r>
              <a:rPr lang="it-IT" dirty="0" err="1"/>
              <a:t>simplicity</a:t>
            </a:r>
            <a:r>
              <a:rPr lang="it-IT" dirty="0"/>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11551" y="458956"/>
            <a:ext cx="8325959" cy="5632311"/>
          </a:xfrm>
          <a:prstGeom prst="rect">
            <a:avLst/>
          </a:prstGeom>
        </p:spPr>
        <p:txBody>
          <a:bodyPr wrap="square">
            <a:spAutoFit/>
          </a:bodyPr>
          <a:lstStyle/>
          <a:p>
            <a:r>
              <a:rPr lang="it-IT" sz="2000" b="1" dirty="0" err="1"/>
              <a:t>Injurious</a:t>
            </a:r>
            <a:r>
              <a:rPr lang="it-IT" sz="2000" b="1" dirty="0"/>
              <a:t> </a:t>
            </a:r>
            <a:r>
              <a:rPr lang="it-IT" sz="2000" b="1" dirty="0" err="1"/>
              <a:t>Effects</a:t>
            </a:r>
            <a:r>
              <a:rPr lang="it-IT" sz="2000" b="1" dirty="0"/>
              <a:t> </a:t>
            </a:r>
            <a:r>
              <a:rPr lang="it-IT" sz="2000" b="1" dirty="0" err="1"/>
              <a:t>of</a:t>
            </a:r>
            <a:r>
              <a:rPr lang="it-IT" sz="2000" b="1" dirty="0"/>
              <a:t> </a:t>
            </a:r>
            <a:r>
              <a:rPr lang="it-IT" sz="2000" b="1" dirty="0" err="1"/>
              <a:t>Host</a:t>
            </a:r>
            <a:r>
              <a:rPr lang="it-IT" sz="2000" b="1" dirty="0"/>
              <a:t> Immune </a:t>
            </a:r>
            <a:r>
              <a:rPr lang="it-IT" sz="2000" b="1" dirty="0" err="1"/>
              <a:t>Responses</a:t>
            </a:r>
            <a:endParaRPr lang="it-IT" sz="2000" b="1" dirty="0"/>
          </a:p>
          <a:p>
            <a:endParaRPr lang="it-IT" sz="2000" dirty="0"/>
          </a:p>
          <a:p>
            <a:r>
              <a:rPr lang="it-IT" sz="2000" dirty="0"/>
              <a:t>The </a:t>
            </a:r>
            <a:r>
              <a:rPr lang="it-IT" sz="2000" dirty="0" err="1"/>
              <a:t>host</a:t>
            </a:r>
            <a:r>
              <a:rPr lang="it-IT" sz="2000" dirty="0"/>
              <a:t> immune </a:t>
            </a:r>
            <a:r>
              <a:rPr lang="it-IT" sz="2000" dirty="0" err="1"/>
              <a:t>response</a:t>
            </a:r>
            <a:r>
              <a:rPr lang="it-IT" sz="2000" dirty="0"/>
              <a:t> </a:t>
            </a:r>
            <a:r>
              <a:rPr lang="it-IT" sz="2000" dirty="0" err="1"/>
              <a:t>to</a:t>
            </a:r>
            <a:r>
              <a:rPr lang="it-IT" sz="2000" dirty="0"/>
              <a:t> </a:t>
            </a:r>
            <a:r>
              <a:rPr lang="it-IT" sz="2000" dirty="0" err="1"/>
              <a:t>microbes</a:t>
            </a:r>
            <a:r>
              <a:rPr lang="it-IT" sz="2000" dirty="0"/>
              <a:t> can </a:t>
            </a:r>
            <a:r>
              <a:rPr lang="it-IT" sz="2000" dirty="0" err="1"/>
              <a:t>sometimes</a:t>
            </a:r>
            <a:r>
              <a:rPr lang="it-IT" sz="2000" dirty="0"/>
              <a:t> </a:t>
            </a:r>
            <a:r>
              <a:rPr lang="it-IT" sz="2000" dirty="0" err="1"/>
              <a:t>be</a:t>
            </a:r>
            <a:r>
              <a:rPr lang="it-IT" sz="2000" dirty="0"/>
              <a:t> the cause </a:t>
            </a:r>
            <a:r>
              <a:rPr lang="it-IT" sz="2000" dirty="0" err="1"/>
              <a:t>of</a:t>
            </a:r>
            <a:r>
              <a:rPr lang="it-IT" sz="2000" dirty="0"/>
              <a:t> </a:t>
            </a:r>
            <a:r>
              <a:rPr lang="it-IT" sz="2000" dirty="0" err="1"/>
              <a:t>tissue</a:t>
            </a:r>
            <a:r>
              <a:rPr lang="it-IT" sz="2000" dirty="0"/>
              <a:t> </a:t>
            </a:r>
            <a:r>
              <a:rPr lang="it-IT" sz="2000" dirty="0" err="1"/>
              <a:t>injury</a:t>
            </a:r>
            <a:r>
              <a:rPr lang="it-IT" sz="2000" dirty="0"/>
              <a:t>. A </a:t>
            </a:r>
            <a:r>
              <a:rPr lang="it-IT" sz="2000" dirty="0" err="1"/>
              <a:t>few</a:t>
            </a:r>
            <a:r>
              <a:rPr lang="it-IT" sz="2000" dirty="0"/>
              <a:t> </a:t>
            </a:r>
            <a:r>
              <a:rPr lang="it-IT" sz="2000" dirty="0" err="1"/>
              <a:t>examples</a:t>
            </a:r>
            <a:r>
              <a:rPr lang="it-IT" sz="2000" dirty="0"/>
              <a:t> </a:t>
            </a:r>
            <a:r>
              <a:rPr lang="it-IT" sz="2000" dirty="0" err="1"/>
              <a:t>of</a:t>
            </a:r>
            <a:r>
              <a:rPr lang="it-IT" sz="2000" dirty="0"/>
              <a:t> </a:t>
            </a:r>
            <a:r>
              <a:rPr lang="it-IT" sz="2000" dirty="0" err="1"/>
              <a:t>types</a:t>
            </a:r>
            <a:r>
              <a:rPr lang="it-IT" sz="2000" dirty="0"/>
              <a:t> and </a:t>
            </a:r>
            <a:r>
              <a:rPr lang="it-IT" sz="2000" dirty="0" err="1"/>
              <a:t>mechanisms</a:t>
            </a:r>
            <a:r>
              <a:rPr lang="it-IT" sz="2000" dirty="0"/>
              <a:t> </a:t>
            </a:r>
            <a:r>
              <a:rPr lang="it-IT" sz="2000" dirty="0" err="1"/>
              <a:t>of</a:t>
            </a:r>
            <a:r>
              <a:rPr lang="it-IT" sz="2000" dirty="0"/>
              <a:t> </a:t>
            </a:r>
            <a:r>
              <a:rPr lang="it-IT" sz="2000" dirty="0" err="1"/>
              <a:t>injury</a:t>
            </a:r>
            <a:r>
              <a:rPr lang="it-IT" sz="2000" dirty="0"/>
              <a:t> are </a:t>
            </a:r>
            <a:r>
              <a:rPr lang="it-IT" sz="2000" dirty="0" err="1"/>
              <a:t>as</a:t>
            </a:r>
            <a:r>
              <a:rPr lang="it-IT" sz="2000" dirty="0"/>
              <a:t> </a:t>
            </a:r>
            <a:r>
              <a:rPr lang="it-IT" sz="2000" dirty="0" err="1"/>
              <a:t>follows</a:t>
            </a:r>
            <a:r>
              <a:rPr lang="it-IT" sz="2000" dirty="0"/>
              <a:t>:</a:t>
            </a:r>
          </a:p>
          <a:p>
            <a:endParaRPr lang="it-IT" sz="2000" dirty="0"/>
          </a:p>
          <a:p>
            <a:r>
              <a:rPr lang="it-IT" sz="2000" dirty="0"/>
              <a:t>    </a:t>
            </a:r>
            <a:r>
              <a:rPr lang="it-IT" sz="2000" b="1" dirty="0" err="1"/>
              <a:t>Granulomatous</a:t>
            </a:r>
            <a:r>
              <a:rPr lang="it-IT" sz="2000" b="1" dirty="0"/>
              <a:t> </a:t>
            </a:r>
            <a:r>
              <a:rPr lang="it-IT" sz="2000" b="1" dirty="0" err="1"/>
              <a:t>inflammation</a:t>
            </a:r>
            <a:r>
              <a:rPr lang="it-IT" sz="2000" dirty="0"/>
              <a:t>. </a:t>
            </a:r>
            <a:r>
              <a:rPr lang="it-IT" sz="2000" dirty="0" err="1"/>
              <a:t>Infection</a:t>
            </a:r>
            <a:r>
              <a:rPr lang="it-IT" sz="2000" dirty="0"/>
              <a:t> </a:t>
            </a:r>
            <a:r>
              <a:rPr lang="it-IT" sz="2000" dirty="0" err="1"/>
              <a:t>with</a:t>
            </a:r>
            <a:r>
              <a:rPr lang="it-IT" sz="2000" dirty="0"/>
              <a:t> M. </a:t>
            </a:r>
            <a:r>
              <a:rPr lang="it-IT" sz="2000" dirty="0" err="1"/>
              <a:t>tuberculosis</a:t>
            </a:r>
            <a:r>
              <a:rPr lang="it-IT" sz="2000" dirty="0"/>
              <a:t> </a:t>
            </a:r>
            <a:r>
              <a:rPr lang="it-IT" sz="2000" dirty="0" err="1"/>
              <a:t>results</a:t>
            </a:r>
            <a:r>
              <a:rPr lang="it-IT" sz="2000" dirty="0"/>
              <a:t> in a </a:t>
            </a:r>
            <a:r>
              <a:rPr lang="it-IT" sz="2000" dirty="0" err="1"/>
              <a:t>delayed</a:t>
            </a:r>
            <a:r>
              <a:rPr lang="it-IT" sz="2000" dirty="0"/>
              <a:t> </a:t>
            </a:r>
            <a:r>
              <a:rPr lang="it-IT" sz="2000" dirty="0" err="1"/>
              <a:t>hypersensitivity</a:t>
            </a:r>
            <a:r>
              <a:rPr lang="it-IT" sz="2000" dirty="0"/>
              <a:t> </a:t>
            </a:r>
            <a:r>
              <a:rPr lang="it-IT" sz="2000" dirty="0" err="1"/>
              <a:t>response</a:t>
            </a:r>
            <a:r>
              <a:rPr lang="it-IT" sz="2000" dirty="0"/>
              <a:t> and the </a:t>
            </a:r>
            <a:r>
              <a:rPr lang="it-IT" sz="2000" dirty="0" err="1"/>
              <a:t>formation</a:t>
            </a:r>
            <a:r>
              <a:rPr lang="it-IT" sz="2000" dirty="0"/>
              <a:t> </a:t>
            </a:r>
            <a:r>
              <a:rPr lang="it-IT" sz="2000" dirty="0" err="1"/>
              <a:t>of</a:t>
            </a:r>
            <a:r>
              <a:rPr lang="it-IT" sz="2000" dirty="0"/>
              <a:t> </a:t>
            </a:r>
            <a:r>
              <a:rPr lang="it-IT" sz="2000" dirty="0" err="1"/>
              <a:t>granulomas</a:t>
            </a:r>
            <a:r>
              <a:rPr lang="it-IT" sz="2000" dirty="0"/>
              <a:t>, </a:t>
            </a:r>
            <a:r>
              <a:rPr lang="it-IT" sz="2000" dirty="0" err="1"/>
              <a:t>which</a:t>
            </a:r>
            <a:r>
              <a:rPr lang="it-IT" sz="2000" dirty="0"/>
              <a:t> </a:t>
            </a:r>
            <a:r>
              <a:rPr lang="it-IT" sz="2000" dirty="0" err="1"/>
              <a:t>sequester</a:t>
            </a:r>
            <a:r>
              <a:rPr lang="it-IT" sz="2000" dirty="0"/>
              <a:t> the bacilli and </a:t>
            </a:r>
            <a:r>
              <a:rPr lang="it-IT" sz="2000" dirty="0" err="1"/>
              <a:t>prevent</a:t>
            </a:r>
            <a:r>
              <a:rPr lang="it-IT" sz="2000" dirty="0"/>
              <a:t> </a:t>
            </a:r>
            <a:r>
              <a:rPr lang="it-IT" sz="2000" dirty="0" err="1"/>
              <a:t>its</a:t>
            </a:r>
            <a:r>
              <a:rPr lang="it-IT" sz="2000" dirty="0"/>
              <a:t> spread, </a:t>
            </a:r>
            <a:r>
              <a:rPr lang="it-IT" sz="2000" dirty="0" err="1"/>
              <a:t>but</a:t>
            </a:r>
            <a:r>
              <a:rPr lang="it-IT" sz="2000" dirty="0"/>
              <a:t> </a:t>
            </a:r>
            <a:r>
              <a:rPr lang="it-IT" sz="2000" dirty="0" err="1"/>
              <a:t>also</a:t>
            </a:r>
            <a:r>
              <a:rPr lang="it-IT" sz="2000" dirty="0"/>
              <a:t> produce </a:t>
            </a:r>
            <a:r>
              <a:rPr lang="it-IT" sz="2000" dirty="0" err="1"/>
              <a:t>tissue</a:t>
            </a:r>
            <a:r>
              <a:rPr lang="it-IT" sz="2000" dirty="0"/>
              <a:t> </a:t>
            </a:r>
            <a:r>
              <a:rPr lang="it-IT" sz="2000" dirty="0" err="1"/>
              <a:t>damage</a:t>
            </a:r>
            <a:r>
              <a:rPr lang="it-IT" sz="2000" dirty="0"/>
              <a:t> (</a:t>
            </a:r>
            <a:r>
              <a:rPr lang="it-IT" sz="2000" dirty="0" err="1"/>
              <a:t>caseous</a:t>
            </a:r>
            <a:r>
              <a:rPr lang="it-IT" sz="2000" dirty="0"/>
              <a:t> </a:t>
            </a:r>
            <a:r>
              <a:rPr lang="it-IT" sz="2000" dirty="0" err="1"/>
              <a:t>necrosis</a:t>
            </a:r>
            <a:r>
              <a:rPr lang="it-IT" sz="2000" dirty="0"/>
              <a:t>) and </a:t>
            </a:r>
            <a:r>
              <a:rPr lang="it-IT" sz="2000" dirty="0" err="1"/>
              <a:t>fibrosis</a:t>
            </a:r>
            <a:r>
              <a:rPr lang="it-IT" sz="2000" dirty="0"/>
              <a:t>.</a:t>
            </a:r>
          </a:p>
          <a:p>
            <a:endParaRPr lang="it-IT" sz="2000" dirty="0"/>
          </a:p>
          <a:p>
            <a:r>
              <a:rPr lang="it-IT" sz="2000" dirty="0"/>
              <a:t>    </a:t>
            </a:r>
            <a:r>
              <a:rPr lang="it-IT" sz="2000" b="1" dirty="0" err="1"/>
              <a:t>T-cell–mediated</a:t>
            </a:r>
            <a:r>
              <a:rPr lang="it-IT" sz="2000" b="1" dirty="0"/>
              <a:t> </a:t>
            </a:r>
            <a:r>
              <a:rPr lang="it-IT" sz="2000" b="1" dirty="0" err="1"/>
              <a:t>inflammation</a:t>
            </a:r>
            <a:r>
              <a:rPr lang="it-IT" sz="2000" b="1" dirty="0"/>
              <a:t>. </a:t>
            </a:r>
            <a:r>
              <a:rPr lang="it-IT" sz="2000" dirty="0" err="1"/>
              <a:t>Damage</a:t>
            </a:r>
            <a:r>
              <a:rPr lang="it-IT" sz="2000" dirty="0"/>
              <a:t> </a:t>
            </a:r>
            <a:r>
              <a:rPr lang="it-IT" sz="2000" dirty="0" err="1"/>
              <a:t>from</a:t>
            </a:r>
            <a:r>
              <a:rPr lang="it-IT" sz="2000" dirty="0"/>
              <a:t> HBV and HCV </a:t>
            </a:r>
            <a:r>
              <a:rPr lang="it-IT" sz="2000" dirty="0" err="1"/>
              <a:t>infection</a:t>
            </a:r>
            <a:r>
              <a:rPr lang="it-IT" sz="2000" dirty="0"/>
              <a:t> </a:t>
            </a:r>
            <a:r>
              <a:rPr lang="it-IT" sz="2000" dirty="0" err="1"/>
              <a:t>of</a:t>
            </a:r>
            <a:r>
              <a:rPr lang="it-IT" sz="2000" dirty="0"/>
              <a:t> </a:t>
            </a:r>
            <a:r>
              <a:rPr lang="it-IT" sz="2000" dirty="0" err="1"/>
              <a:t>hepatocytes</a:t>
            </a:r>
            <a:r>
              <a:rPr lang="it-IT" sz="2000" dirty="0"/>
              <a:t> </a:t>
            </a:r>
            <a:r>
              <a:rPr lang="it-IT" sz="2000" dirty="0" err="1"/>
              <a:t>is</a:t>
            </a:r>
            <a:r>
              <a:rPr lang="it-IT" sz="2000" dirty="0"/>
              <a:t> due </a:t>
            </a:r>
            <a:r>
              <a:rPr lang="it-IT" sz="2000" dirty="0" err="1"/>
              <a:t>mainly</a:t>
            </a:r>
            <a:r>
              <a:rPr lang="it-IT" sz="2000" dirty="0"/>
              <a:t> </a:t>
            </a:r>
            <a:r>
              <a:rPr lang="it-IT" sz="2000" dirty="0" err="1"/>
              <a:t>to</a:t>
            </a:r>
            <a:r>
              <a:rPr lang="it-IT" sz="2000" dirty="0"/>
              <a:t> the immune </a:t>
            </a:r>
            <a:r>
              <a:rPr lang="it-IT" sz="2000" dirty="0" err="1"/>
              <a:t>response</a:t>
            </a:r>
            <a:r>
              <a:rPr lang="it-IT" sz="2000" dirty="0"/>
              <a:t> </a:t>
            </a:r>
            <a:r>
              <a:rPr lang="it-IT" sz="2000" dirty="0" err="1"/>
              <a:t>to</a:t>
            </a:r>
            <a:r>
              <a:rPr lang="it-IT" sz="2000" dirty="0"/>
              <a:t> the </a:t>
            </a:r>
            <a:r>
              <a:rPr lang="it-IT" sz="2000" dirty="0" err="1"/>
              <a:t>infected</a:t>
            </a:r>
            <a:r>
              <a:rPr lang="it-IT" sz="2000" dirty="0"/>
              <a:t> </a:t>
            </a:r>
            <a:r>
              <a:rPr lang="it-IT" sz="2000" dirty="0" err="1"/>
              <a:t>liver</a:t>
            </a:r>
            <a:r>
              <a:rPr lang="it-IT" sz="2000" dirty="0"/>
              <a:t> </a:t>
            </a:r>
            <a:r>
              <a:rPr lang="it-IT" sz="2000" dirty="0" err="1"/>
              <a:t>cells</a:t>
            </a:r>
            <a:r>
              <a:rPr lang="it-IT" sz="2000" dirty="0"/>
              <a:t> and </a:t>
            </a:r>
            <a:r>
              <a:rPr lang="it-IT" sz="2000" dirty="0" err="1"/>
              <a:t>not</a:t>
            </a:r>
            <a:r>
              <a:rPr lang="it-IT" sz="2000" dirty="0"/>
              <a:t> </a:t>
            </a:r>
            <a:r>
              <a:rPr lang="it-IT" sz="2000" dirty="0" err="1"/>
              <a:t>to</a:t>
            </a:r>
            <a:r>
              <a:rPr lang="it-IT" sz="2000" dirty="0"/>
              <a:t> </a:t>
            </a:r>
            <a:r>
              <a:rPr lang="it-IT" sz="2000" dirty="0" err="1"/>
              <a:t>cytopathic</a:t>
            </a:r>
            <a:r>
              <a:rPr lang="it-IT" sz="2000" dirty="0"/>
              <a:t> </a:t>
            </a:r>
            <a:r>
              <a:rPr lang="it-IT" sz="2000" dirty="0" err="1"/>
              <a:t>effects</a:t>
            </a:r>
            <a:r>
              <a:rPr lang="it-IT" sz="2000" dirty="0"/>
              <a:t> </a:t>
            </a:r>
            <a:r>
              <a:rPr lang="it-IT" sz="2000" dirty="0" err="1"/>
              <a:t>of</a:t>
            </a:r>
            <a:r>
              <a:rPr lang="it-IT" sz="2000" dirty="0"/>
              <a:t> the virus.</a:t>
            </a:r>
          </a:p>
          <a:p>
            <a:r>
              <a:rPr lang="it-IT" sz="2000" dirty="0"/>
              <a:t>    </a:t>
            </a:r>
          </a:p>
          <a:p>
            <a:r>
              <a:rPr lang="it-IT" sz="2000" dirty="0"/>
              <a:t>    </a:t>
            </a:r>
            <a:r>
              <a:rPr lang="it-IT" sz="2000" b="1" dirty="0"/>
              <a:t>Innate immune </a:t>
            </a:r>
            <a:r>
              <a:rPr lang="it-IT" sz="2000" b="1" dirty="0" err="1"/>
              <a:t>inflammation</a:t>
            </a:r>
            <a:r>
              <a:rPr lang="it-IT" sz="2000" dirty="0"/>
              <a:t>. Pattern </a:t>
            </a:r>
            <a:r>
              <a:rPr lang="it-IT" sz="2000" dirty="0" err="1"/>
              <a:t>recognition</a:t>
            </a:r>
            <a:r>
              <a:rPr lang="it-IT" sz="2000" dirty="0"/>
              <a:t> </a:t>
            </a:r>
            <a:r>
              <a:rPr lang="it-IT" sz="2000" dirty="0" err="1"/>
              <a:t>receptors</a:t>
            </a:r>
            <a:r>
              <a:rPr lang="it-IT" sz="2000" dirty="0"/>
              <a:t> </a:t>
            </a:r>
            <a:r>
              <a:rPr lang="it-IT" sz="2000" dirty="0" err="1"/>
              <a:t>bind</a:t>
            </a:r>
            <a:r>
              <a:rPr lang="it-IT" sz="2000" dirty="0"/>
              <a:t> </a:t>
            </a:r>
            <a:r>
              <a:rPr lang="it-IT" sz="2000" dirty="0" err="1"/>
              <a:t>to</a:t>
            </a:r>
            <a:r>
              <a:rPr lang="it-IT" sz="2000" dirty="0"/>
              <a:t> </a:t>
            </a:r>
            <a:r>
              <a:rPr lang="it-IT" sz="2000" dirty="0" err="1"/>
              <a:t>pathogen-associated</a:t>
            </a:r>
            <a:r>
              <a:rPr lang="it-IT" sz="2000" dirty="0"/>
              <a:t> </a:t>
            </a:r>
            <a:r>
              <a:rPr lang="it-IT" sz="2000" dirty="0" err="1"/>
              <a:t>molecular</a:t>
            </a:r>
            <a:r>
              <a:rPr lang="it-IT" sz="2000" dirty="0"/>
              <a:t> </a:t>
            </a:r>
            <a:r>
              <a:rPr lang="it-IT" sz="2000" dirty="0" err="1"/>
              <a:t>patterns</a:t>
            </a:r>
            <a:r>
              <a:rPr lang="it-IT" sz="2000" dirty="0"/>
              <a:t> (PAMPS) and </a:t>
            </a:r>
            <a:r>
              <a:rPr lang="it-IT" sz="2000" dirty="0" err="1"/>
              <a:t>to</a:t>
            </a:r>
            <a:r>
              <a:rPr lang="it-IT" sz="2000" dirty="0"/>
              <a:t> </a:t>
            </a:r>
            <a:r>
              <a:rPr lang="it-IT" sz="2000" dirty="0" err="1"/>
              <a:t>damage-associated</a:t>
            </a:r>
            <a:r>
              <a:rPr lang="it-IT" sz="2000" dirty="0"/>
              <a:t> </a:t>
            </a:r>
            <a:r>
              <a:rPr lang="it-IT" sz="2000" dirty="0" err="1"/>
              <a:t>molecular</a:t>
            </a:r>
            <a:r>
              <a:rPr lang="it-IT" sz="2000" dirty="0"/>
              <a:t> </a:t>
            </a:r>
            <a:r>
              <a:rPr lang="it-IT" sz="2000" dirty="0" err="1"/>
              <a:t>patterns</a:t>
            </a:r>
            <a:r>
              <a:rPr lang="it-IT" sz="2000" dirty="0"/>
              <a:t> (DAMPS) </a:t>
            </a:r>
            <a:r>
              <a:rPr lang="it-IT" sz="2000" dirty="0" err="1"/>
              <a:t>released</a:t>
            </a:r>
            <a:r>
              <a:rPr lang="it-IT" sz="2000" dirty="0"/>
              <a:t> </a:t>
            </a:r>
            <a:r>
              <a:rPr lang="it-IT" sz="2000" dirty="0" err="1"/>
              <a:t>from</a:t>
            </a:r>
            <a:r>
              <a:rPr lang="it-IT" sz="2000" dirty="0"/>
              <a:t> </a:t>
            </a:r>
            <a:r>
              <a:rPr lang="it-IT" sz="2000" dirty="0" err="1"/>
              <a:t>damaged</a:t>
            </a:r>
            <a:r>
              <a:rPr lang="it-IT" sz="2000" dirty="0"/>
              <a:t> </a:t>
            </a:r>
            <a:r>
              <a:rPr lang="it-IT" sz="2000" dirty="0" err="1"/>
              <a:t>host</a:t>
            </a:r>
            <a:r>
              <a:rPr lang="it-IT" sz="2000" dirty="0"/>
              <a:t> </a:t>
            </a:r>
            <a:r>
              <a:rPr lang="it-IT" sz="2000" dirty="0" err="1"/>
              <a:t>cells</a:t>
            </a:r>
            <a:r>
              <a:rPr lang="it-IT" sz="2000" dirty="0"/>
              <a:t>, </a:t>
            </a:r>
            <a:r>
              <a:rPr lang="it-IT" sz="2000" dirty="0" err="1"/>
              <a:t>activating</a:t>
            </a:r>
            <a:r>
              <a:rPr lang="it-IT" sz="2000" dirty="0"/>
              <a:t> the immune system and </a:t>
            </a:r>
            <a:r>
              <a:rPr lang="it-IT" sz="2000" dirty="0" err="1"/>
              <a:t>leading</a:t>
            </a:r>
            <a:r>
              <a:rPr lang="it-IT" sz="2000" dirty="0"/>
              <a:t> </a:t>
            </a:r>
            <a:r>
              <a:rPr lang="it-IT" sz="2000" dirty="0" err="1"/>
              <a:t>to</a:t>
            </a:r>
            <a:r>
              <a:rPr lang="it-IT" sz="2000" dirty="0"/>
              <a:t> </a:t>
            </a:r>
            <a:r>
              <a:rPr lang="it-IT" sz="2000" dirty="0" err="1"/>
              <a:t>inflammation</a:t>
            </a:r>
            <a:r>
              <a:rPr lang="it-IT" sz="2000"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22.16.png"/>
          <p:cNvPicPr>
            <a:picLocks noChangeAspect="1"/>
          </p:cNvPicPr>
          <p:nvPr/>
        </p:nvPicPr>
        <p:blipFill>
          <a:blip r:embed="rId2"/>
          <a:stretch>
            <a:fillRect/>
          </a:stretch>
        </p:blipFill>
        <p:spPr>
          <a:xfrm>
            <a:off x="1096077" y="1569580"/>
            <a:ext cx="6951845" cy="5063079"/>
          </a:xfrm>
          <a:prstGeom prst="rect">
            <a:avLst/>
          </a:prstGeom>
        </p:spPr>
      </p:pic>
      <p:sp>
        <p:nvSpPr>
          <p:cNvPr id="3" name="Rettangolo 2"/>
          <p:cNvSpPr/>
          <p:nvPr/>
        </p:nvSpPr>
        <p:spPr>
          <a:xfrm>
            <a:off x="563250" y="289528"/>
            <a:ext cx="8017500" cy="1015663"/>
          </a:xfrm>
          <a:prstGeom prst="rect">
            <a:avLst/>
          </a:prstGeom>
        </p:spPr>
        <p:txBody>
          <a:bodyPr wrap="square">
            <a:spAutoFit/>
          </a:bodyPr>
          <a:lstStyle/>
          <a:p>
            <a:r>
              <a:rPr lang="it-IT" sz="2000" dirty="0"/>
              <a:t>(</a:t>
            </a:r>
            <a:r>
              <a:rPr lang="it-IT" sz="2000" dirty="0" err="1"/>
              <a:t>C</a:t>
            </a:r>
            <a:r>
              <a:rPr lang="it-IT" sz="2000" dirty="0"/>
              <a:t>) </a:t>
            </a:r>
            <a:r>
              <a:rPr lang="it-IT" sz="2000" dirty="0" err="1"/>
              <a:t>Hepatitis</a:t>
            </a:r>
            <a:r>
              <a:rPr lang="it-IT" sz="2000" dirty="0"/>
              <a:t> </a:t>
            </a:r>
            <a:r>
              <a:rPr lang="it-IT" sz="2000" dirty="0" err="1"/>
              <a:t>B</a:t>
            </a:r>
            <a:r>
              <a:rPr lang="it-IT" sz="2000" dirty="0"/>
              <a:t> </a:t>
            </a:r>
            <a:r>
              <a:rPr lang="it-IT" sz="2000" dirty="0" err="1"/>
              <a:t>viral</a:t>
            </a:r>
            <a:r>
              <a:rPr lang="it-IT" sz="2000" dirty="0"/>
              <a:t> </a:t>
            </a:r>
            <a:r>
              <a:rPr lang="it-IT" sz="2000" dirty="0" err="1"/>
              <a:t>infection</a:t>
            </a:r>
            <a:r>
              <a:rPr lang="it-IT" sz="2000" dirty="0"/>
              <a:t> in </a:t>
            </a:r>
            <a:r>
              <a:rPr lang="it-IT" sz="2000" dirty="0" err="1"/>
              <a:t>liver</a:t>
            </a:r>
            <a:r>
              <a:rPr lang="it-IT" sz="2000" dirty="0"/>
              <a:t>. In </a:t>
            </a:r>
            <a:r>
              <a:rPr lang="it-IT" sz="2000" dirty="0" err="1"/>
              <a:t>chronic</a:t>
            </a:r>
            <a:r>
              <a:rPr lang="it-IT" sz="2000" dirty="0"/>
              <a:t> </a:t>
            </a:r>
            <a:r>
              <a:rPr lang="it-IT" sz="2000" dirty="0" err="1"/>
              <a:t>infections</a:t>
            </a:r>
            <a:r>
              <a:rPr lang="it-IT" sz="2000" dirty="0"/>
              <a:t>, </a:t>
            </a:r>
            <a:r>
              <a:rPr lang="it-IT" sz="2000" dirty="0" err="1"/>
              <a:t>infected</a:t>
            </a:r>
            <a:r>
              <a:rPr lang="it-IT" sz="2000" dirty="0"/>
              <a:t> </a:t>
            </a:r>
            <a:r>
              <a:rPr lang="it-IT" sz="2000" dirty="0" err="1"/>
              <a:t>hepatocytes</a:t>
            </a:r>
            <a:r>
              <a:rPr lang="it-IT" sz="2000" dirty="0"/>
              <a:t> show diffuse granular (“</a:t>
            </a:r>
            <a:r>
              <a:rPr lang="it-IT" sz="2000" dirty="0" err="1"/>
              <a:t>ground-glass</a:t>
            </a:r>
            <a:r>
              <a:rPr lang="it-IT" sz="2000" dirty="0"/>
              <a:t>”) </a:t>
            </a:r>
            <a:r>
              <a:rPr lang="it-IT" sz="2000" dirty="0" err="1"/>
              <a:t>cytoplasm</a:t>
            </a:r>
            <a:r>
              <a:rPr lang="it-IT" sz="2000" dirty="0"/>
              <a:t>, </a:t>
            </a:r>
            <a:r>
              <a:rPr lang="it-IT" sz="2000" dirty="0" err="1"/>
              <a:t>reflecting</a:t>
            </a:r>
            <a:r>
              <a:rPr lang="it-IT" sz="2000" dirty="0"/>
              <a:t> </a:t>
            </a:r>
            <a:r>
              <a:rPr lang="it-IT" sz="2000" dirty="0" err="1"/>
              <a:t>accumulated</a:t>
            </a:r>
            <a:r>
              <a:rPr lang="it-IT" sz="2000" dirty="0"/>
              <a:t> </a:t>
            </a:r>
            <a:r>
              <a:rPr lang="it-IT" sz="2000" dirty="0" err="1"/>
              <a:t>hepatitis</a:t>
            </a:r>
            <a:r>
              <a:rPr lang="it-IT" sz="2000" dirty="0"/>
              <a:t> </a:t>
            </a:r>
            <a:r>
              <a:rPr lang="it-IT" sz="2000" dirty="0" err="1"/>
              <a:t>B</a:t>
            </a:r>
            <a:r>
              <a:rPr lang="it-IT" sz="2000" dirty="0"/>
              <a:t> </a:t>
            </a:r>
            <a:r>
              <a:rPr lang="it-IT" sz="2000" dirty="0" err="1"/>
              <a:t>surface</a:t>
            </a:r>
            <a:r>
              <a:rPr lang="it-IT" sz="2000" dirty="0"/>
              <a:t> </a:t>
            </a:r>
            <a:r>
              <a:rPr lang="it-IT" sz="2000" dirty="0" err="1"/>
              <a:t>antigen</a:t>
            </a:r>
            <a:r>
              <a:rPr lang="it-IT" sz="2000" dirty="0"/>
              <a:t> (</a:t>
            </a:r>
            <a:r>
              <a:rPr lang="it-IT" sz="2000" dirty="0" err="1"/>
              <a:t>HBsAg</a:t>
            </a:r>
            <a:r>
              <a:rPr lang="it-IT" sz="2000" dirty="0"/>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23680" y="612844"/>
            <a:ext cx="8096640" cy="5632311"/>
          </a:xfrm>
          <a:prstGeom prst="rect">
            <a:avLst/>
          </a:prstGeom>
        </p:spPr>
        <p:txBody>
          <a:bodyPr wrap="square">
            <a:spAutoFit/>
          </a:bodyPr>
          <a:lstStyle/>
          <a:p>
            <a:r>
              <a:rPr lang="it-IT" sz="2000" b="1" dirty="0" err="1"/>
              <a:t>Humoral</a:t>
            </a:r>
            <a:r>
              <a:rPr lang="it-IT" sz="2000" b="1" dirty="0"/>
              <a:t> </a:t>
            </a:r>
            <a:r>
              <a:rPr lang="it-IT" sz="2000" b="1" dirty="0" err="1"/>
              <a:t>immunity</a:t>
            </a:r>
            <a:r>
              <a:rPr lang="it-IT" sz="2000" dirty="0"/>
              <a:t>. </a:t>
            </a:r>
            <a:r>
              <a:rPr lang="it-IT" sz="2000" dirty="0" err="1"/>
              <a:t>Poststreptococcal</a:t>
            </a:r>
            <a:r>
              <a:rPr lang="it-IT" sz="2000" dirty="0"/>
              <a:t> </a:t>
            </a:r>
            <a:r>
              <a:rPr lang="it-IT" sz="2000" dirty="0" err="1"/>
              <a:t>glomerulonephritis</a:t>
            </a:r>
            <a:r>
              <a:rPr lang="it-IT" sz="2000" dirty="0"/>
              <a:t> can </a:t>
            </a:r>
            <a:r>
              <a:rPr lang="it-IT" sz="2000" dirty="0" err="1"/>
              <a:t>develop</a:t>
            </a:r>
            <a:r>
              <a:rPr lang="it-IT" sz="2000" dirty="0"/>
              <a:t> </a:t>
            </a:r>
            <a:r>
              <a:rPr lang="it-IT" sz="2000" dirty="0" err="1"/>
              <a:t>after</a:t>
            </a:r>
            <a:r>
              <a:rPr lang="it-IT" sz="2000" dirty="0"/>
              <a:t> </a:t>
            </a:r>
            <a:r>
              <a:rPr lang="it-IT" sz="2000" dirty="0" err="1"/>
              <a:t>infection</a:t>
            </a:r>
            <a:r>
              <a:rPr lang="it-IT" sz="2000" dirty="0"/>
              <a:t> </a:t>
            </a:r>
            <a:r>
              <a:rPr lang="it-IT" sz="2000" dirty="0" err="1"/>
              <a:t>with</a:t>
            </a:r>
            <a:r>
              <a:rPr lang="it-IT" sz="2000" dirty="0"/>
              <a:t> S. </a:t>
            </a:r>
            <a:r>
              <a:rPr lang="it-IT" sz="2000" dirty="0" err="1"/>
              <a:t>pyogenes</a:t>
            </a:r>
            <a:r>
              <a:rPr lang="it-IT" sz="2000" dirty="0"/>
              <a:t>. </a:t>
            </a:r>
            <a:r>
              <a:rPr lang="it-IT" sz="2000" dirty="0" err="1"/>
              <a:t>It</a:t>
            </a:r>
            <a:r>
              <a:rPr lang="it-IT" sz="2000" dirty="0"/>
              <a:t> </a:t>
            </a:r>
            <a:r>
              <a:rPr lang="it-IT" sz="2000" dirty="0" err="1"/>
              <a:t>is</a:t>
            </a:r>
            <a:r>
              <a:rPr lang="it-IT" sz="2000" dirty="0"/>
              <a:t> </a:t>
            </a:r>
            <a:r>
              <a:rPr lang="it-IT" sz="2000" dirty="0" err="1"/>
              <a:t>caused</a:t>
            </a:r>
            <a:r>
              <a:rPr lang="it-IT" sz="2000" dirty="0"/>
              <a:t> </a:t>
            </a:r>
            <a:r>
              <a:rPr lang="it-IT" sz="2000" dirty="0" err="1"/>
              <a:t>by</a:t>
            </a:r>
            <a:r>
              <a:rPr lang="it-IT" sz="2000" dirty="0"/>
              <a:t> </a:t>
            </a:r>
            <a:r>
              <a:rPr lang="it-IT" sz="2000" dirty="0" err="1"/>
              <a:t>antibodies</a:t>
            </a:r>
            <a:r>
              <a:rPr lang="it-IT" sz="2000" dirty="0"/>
              <a:t> </a:t>
            </a:r>
            <a:r>
              <a:rPr lang="it-IT" sz="2000" dirty="0" err="1"/>
              <a:t>that</a:t>
            </a:r>
            <a:r>
              <a:rPr lang="it-IT" sz="2000" dirty="0"/>
              <a:t> </a:t>
            </a:r>
            <a:r>
              <a:rPr lang="it-IT" sz="2000" dirty="0" err="1"/>
              <a:t>bind</a:t>
            </a:r>
            <a:r>
              <a:rPr lang="it-IT" sz="2000" dirty="0"/>
              <a:t> </a:t>
            </a:r>
            <a:r>
              <a:rPr lang="it-IT" sz="2000" dirty="0" err="1"/>
              <a:t>to</a:t>
            </a:r>
            <a:r>
              <a:rPr lang="it-IT" sz="2000" dirty="0"/>
              <a:t> </a:t>
            </a:r>
            <a:r>
              <a:rPr lang="it-IT" sz="2000" dirty="0" err="1"/>
              <a:t>streptococcal</a:t>
            </a:r>
            <a:r>
              <a:rPr lang="it-IT" sz="2000" dirty="0"/>
              <a:t> antigens and </a:t>
            </a:r>
            <a:r>
              <a:rPr lang="it-IT" sz="2000" dirty="0" err="1"/>
              <a:t>form</a:t>
            </a:r>
            <a:r>
              <a:rPr lang="it-IT" sz="2000" dirty="0"/>
              <a:t> immune </a:t>
            </a:r>
            <a:r>
              <a:rPr lang="it-IT" sz="2000" dirty="0" err="1"/>
              <a:t>complexes</a:t>
            </a:r>
            <a:r>
              <a:rPr lang="it-IT" sz="2000" dirty="0"/>
              <a:t>, </a:t>
            </a:r>
            <a:r>
              <a:rPr lang="it-IT" sz="2000" dirty="0" err="1"/>
              <a:t>which</a:t>
            </a:r>
            <a:r>
              <a:rPr lang="it-IT" sz="2000" dirty="0"/>
              <a:t> </a:t>
            </a:r>
            <a:r>
              <a:rPr lang="it-IT" sz="2000" dirty="0" err="1"/>
              <a:t>deposit</a:t>
            </a:r>
            <a:r>
              <a:rPr lang="it-IT" sz="2000" dirty="0"/>
              <a:t> in </a:t>
            </a:r>
            <a:r>
              <a:rPr lang="it-IT" sz="2000" dirty="0" err="1"/>
              <a:t>renal</a:t>
            </a:r>
            <a:r>
              <a:rPr lang="it-IT" sz="2000" dirty="0"/>
              <a:t> glomeruli and produce </a:t>
            </a:r>
            <a:r>
              <a:rPr lang="it-IT" sz="2000" dirty="0" err="1"/>
              <a:t>nephritis</a:t>
            </a:r>
            <a:r>
              <a:rPr lang="it-IT" sz="2000" dirty="0"/>
              <a:t>.</a:t>
            </a:r>
          </a:p>
          <a:p>
            <a:endParaRPr lang="it-IT" sz="2000" dirty="0"/>
          </a:p>
          <a:p>
            <a:r>
              <a:rPr lang="it-IT" sz="2000" b="1" dirty="0" err="1"/>
              <a:t>Chronic</a:t>
            </a:r>
            <a:r>
              <a:rPr lang="it-IT" sz="2000" b="1" dirty="0"/>
              <a:t> </a:t>
            </a:r>
            <a:r>
              <a:rPr lang="it-IT" sz="2000" b="1" dirty="0" err="1"/>
              <a:t>inflammatory</a:t>
            </a:r>
            <a:r>
              <a:rPr lang="it-IT" sz="2000" b="1" dirty="0"/>
              <a:t> </a:t>
            </a:r>
            <a:r>
              <a:rPr lang="it-IT" sz="2000" b="1" dirty="0" err="1"/>
              <a:t>diseases</a:t>
            </a:r>
            <a:r>
              <a:rPr lang="it-IT" sz="2000" b="1" dirty="0"/>
              <a:t>. </a:t>
            </a:r>
            <a:r>
              <a:rPr lang="it-IT" sz="2000" dirty="0"/>
              <a:t>In the </a:t>
            </a:r>
            <a:r>
              <a:rPr lang="it-IT" sz="2000" dirty="0" err="1"/>
              <a:t>development</a:t>
            </a:r>
            <a:r>
              <a:rPr lang="it-IT" sz="2000" dirty="0"/>
              <a:t> of </a:t>
            </a:r>
            <a:r>
              <a:rPr lang="it-IT" sz="2000" dirty="0" err="1"/>
              <a:t>inflammatory</a:t>
            </a:r>
            <a:r>
              <a:rPr lang="it-IT" sz="2000" dirty="0"/>
              <a:t> </a:t>
            </a:r>
            <a:r>
              <a:rPr lang="it-IT" sz="2000" dirty="0" err="1"/>
              <a:t>bowel</a:t>
            </a:r>
            <a:r>
              <a:rPr lang="it-IT" sz="2000" dirty="0"/>
              <a:t> </a:t>
            </a:r>
            <a:r>
              <a:rPr lang="it-IT" sz="2000" dirty="0" err="1"/>
              <a:t>disease</a:t>
            </a:r>
            <a:r>
              <a:rPr lang="it-IT" sz="2000" dirty="0"/>
              <a:t> an </a:t>
            </a:r>
            <a:r>
              <a:rPr lang="it-IT" sz="2000" dirty="0" err="1"/>
              <a:t>important</a:t>
            </a:r>
            <a:r>
              <a:rPr lang="it-IT" sz="2000" dirty="0"/>
              <a:t> </a:t>
            </a:r>
            <a:r>
              <a:rPr lang="it-IT" sz="2000" dirty="0" err="1"/>
              <a:t>early</a:t>
            </a:r>
            <a:r>
              <a:rPr lang="it-IT" sz="2000" dirty="0"/>
              <a:t> </a:t>
            </a:r>
            <a:r>
              <a:rPr lang="it-IT" sz="2000" dirty="0" err="1"/>
              <a:t>event</a:t>
            </a:r>
            <a:r>
              <a:rPr lang="it-IT" sz="2000" dirty="0"/>
              <a:t> </a:t>
            </a:r>
            <a:r>
              <a:rPr lang="it-IT" sz="2000" dirty="0" err="1"/>
              <a:t>may</a:t>
            </a:r>
            <a:r>
              <a:rPr lang="it-IT" sz="2000" dirty="0"/>
              <a:t> be compromise of the </a:t>
            </a:r>
            <a:r>
              <a:rPr lang="it-IT" sz="2000" dirty="0" err="1"/>
              <a:t>intestinal</a:t>
            </a:r>
            <a:r>
              <a:rPr lang="it-IT" sz="2000" dirty="0"/>
              <a:t> </a:t>
            </a:r>
            <a:r>
              <a:rPr lang="it-IT" sz="2000" dirty="0" err="1"/>
              <a:t>epithelial</a:t>
            </a:r>
            <a:r>
              <a:rPr lang="it-IT" sz="2000" dirty="0"/>
              <a:t> </a:t>
            </a:r>
            <a:r>
              <a:rPr lang="it-IT" sz="2000" dirty="0" err="1"/>
              <a:t>barrier</a:t>
            </a:r>
            <a:r>
              <a:rPr lang="it-IT" sz="2000" dirty="0"/>
              <a:t>, </a:t>
            </a:r>
            <a:r>
              <a:rPr lang="it-IT" sz="2000" dirty="0" err="1"/>
              <a:t>which</a:t>
            </a:r>
            <a:r>
              <a:rPr lang="it-IT" sz="2000" dirty="0"/>
              <a:t> </a:t>
            </a:r>
            <a:r>
              <a:rPr lang="it-IT" sz="2000" dirty="0" err="1"/>
              <a:t>enables</a:t>
            </a:r>
            <a:r>
              <a:rPr lang="it-IT" sz="2000" dirty="0"/>
              <a:t> the entry of </a:t>
            </a:r>
            <a:r>
              <a:rPr lang="it-IT" sz="2000" dirty="0" err="1"/>
              <a:t>both</a:t>
            </a:r>
            <a:r>
              <a:rPr lang="it-IT" sz="2000" dirty="0"/>
              <a:t> </a:t>
            </a:r>
            <a:r>
              <a:rPr lang="it-IT" sz="2000" dirty="0" err="1"/>
              <a:t>pathogenic</a:t>
            </a:r>
            <a:r>
              <a:rPr lang="it-IT" sz="2000" dirty="0"/>
              <a:t> and </a:t>
            </a:r>
            <a:r>
              <a:rPr lang="it-IT" sz="2000" dirty="0" err="1"/>
              <a:t>commensal</a:t>
            </a:r>
            <a:r>
              <a:rPr lang="it-IT" sz="2000" dirty="0"/>
              <a:t> </a:t>
            </a:r>
            <a:r>
              <a:rPr lang="it-IT" sz="2000" dirty="0" err="1"/>
              <a:t>microbes</a:t>
            </a:r>
            <a:r>
              <a:rPr lang="it-IT" sz="2000" dirty="0"/>
              <a:t> and </a:t>
            </a:r>
            <a:r>
              <a:rPr lang="it-IT" sz="2000" dirty="0" err="1"/>
              <a:t>their</a:t>
            </a:r>
            <a:r>
              <a:rPr lang="it-IT" sz="2000" dirty="0"/>
              <a:t> </a:t>
            </a:r>
            <a:r>
              <a:rPr lang="it-IT" sz="2000" dirty="0" err="1"/>
              <a:t>interactions</a:t>
            </a:r>
            <a:r>
              <a:rPr lang="it-IT" sz="2000" dirty="0"/>
              <a:t> with </a:t>
            </a:r>
            <a:r>
              <a:rPr lang="it-IT" sz="2000" dirty="0" err="1"/>
              <a:t>local</a:t>
            </a:r>
            <a:r>
              <a:rPr lang="it-IT" sz="2000" dirty="0"/>
              <a:t> immune </a:t>
            </a:r>
            <a:r>
              <a:rPr lang="it-IT" sz="2000" dirty="0" err="1"/>
              <a:t>cells</a:t>
            </a:r>
            <a:r>
              <a:rPr lang="it-IT" sz="2000" dirty="0"/>
              <a:t>, </a:t>
            </a:r>
            <a:r>
              <a:rPr lang="it-IT" sz="2000" dirty="0" err="1"/>
              <a:t>resulting</a:t>
            </a:r>
            <a:r>
              <a:rPr lang="it-IT" sz="2000" dirty="0"/>
              <a:t> in </a:t>
            </a:r>
            <a:r>
              <a:rPr lang="it-IT" sz="2000" dirty="0" err="1"/>
              <a:t>inflammation</a:t>
            </a:r>
            <a:r>
              <a:rPr lang="it-IT" sz="2000" dirty="0"/>
              <a:t>. The </a:t>
            </a:r>
            <a:r>
              <a:rPr lang="it-IT" sz="2000" dirty="0" err="1"/>
              <a:t>cycle</a:t>
            </a:r>
            <a:r>
              <a:rPr lang="it-IT" sz="2000" dirty="0"/>
              <a:t> </a:t>
            </a:r>
            <a:r>
              <a:rPr lang="it-IT" sz="2000" dirty="0" err="1"/>
              <a:t>of</a:t>
            </a:r>
            <a:r>
              <a:rPr lang="it-IT" sz="2000" dirty="0"/>
              <a:t> </a:t>
            </a:r>
            <a:r>
              <a:rPr lang="it-IT" sz="2000" dirty="0" err="1"/>
              <a:t>inflammation</a:t>
            </a:r>
            <a:r>
              <a:rPr lang="it-IT" sz="2000" dirty="0"/>
              <a:t> and </a:t>
            </a:r>
            <a:r>
              <a:rPr lang="it-IT" sz="2000" dirty="0" err="1"/>
              <a:t>epithelial</a:t>
            </a:r>
            <a:r>
              <a:rPr lang="it-IT" sz="2000" dirty="0"/>
              <a:t> </a:t>
            </a:r>
            <a:r>
              <a:rPr lang="it-IT" sz="2000" dirty="0" err="1"/>
              <a:t>injury</a:t>
            </a:r>
            <a:r>
              <a:rPr lang="it-IT" sz="2000" dirty="0"/>
              <a:t> </a:t>
            </a:r>
            <a:r>
              <a:rPr lang="it-IT" sz="2000" dirty="0" err="1"/>
              <a:t>may</a:t>
            </a:r>
            <a:r>
              <a:rPr lang="it-IT" sz="2000" dirty="0"/>
              <a:t> </a:t>
            </a:r>
            <a:r>
              <a:rPr lang="it-IT" sz="2000" dirty="0" err="1"/>
              <a:t>be</a:t>
            </a:r>
            <a:r>
              <a:rPr lang="it-IT" sz="2000" dirty="0"/>
              <a:t> </a:t>
            </a:r>
            <a:r>
              <a:rPr lang="it-IT" sz="2000" dirty="0" err="1"/>
              <a:t>an</a:t>
            </a:r>
            <a:r>
              <a:rPr lang="it-IT" sz="2000" dirty="0"/>
              <a:t> </a:t>
            </a:r>
            <a:r>
              <a:rPr lang="it-IT" sz="2000" dirty="0" err="1"/>
              <a:t>important</a:t>
            </a:r>
            <a:r>
              <a:rPr lang="it-IT" sz="2000" dirty="0"/>
              <a:t> </a:t>
            </a:r>
            <a:r>
              <a:rPr lang="it-IT" sz="2000" dirty="0" err="1"/>
              <a:t>component</a:t>
            </a:r>
            <a:r>
              <a:rPr lang="it-IT" sz="2000" dirty="0"/>
              <a:t> </a:t>
            </a:r>
            <a:r>
              <a:rPr lang="it-IT" sz="2000" dirty="0" err="1"/>
              <a:t>of</a:t>
            </a:r>
            <a:r>
              <a:rPr lang="it-IT" sz="2000" dirty="0"/>
              <a:t> the </a:t>
            </a:r>
            <a:r>
              <a:rPr lang="it-IT" sz="2000" dirty="0" err="1"/>
              <a:t>disease</a:t>
            </a:r>
            <a:r>
              <a:rPr lang="it-IT" sz="2000" dirty="0"/>
              <a:t>, </a:t>
            </a:r>
            <a:r>
              <a:rPr lang="it-IT" sz="2000" dirty="0" err="1"/>
              <a:t>with</a:t>
            </a:r>
            <a:r>
              <a:rPr lang="it-IT" sz="2000" dirty="0"/>
              <a:t> </a:t>
            </a:r>
            <a:r>
              <a:rPr lang="it-IT" sz="2000" dirty="0" err="1"/>
              <a:t>microbes</a:t>
            </a:r>
            <a:r>
              <a:rPr lang="it-IT" sz="2000" dirty="0"/>
              <a:t> </a:t>
            </a:r>
            <a:r>
              <a:rPr lang="it-IT" sz="2000" dirty="0" err="1"/>
              <a:t>playing</a:t>
            </a:r>
            <a:r>
              <a:rPr lang="it-IT" sz="2000" dirty="0"/>
              <a:t> the </a:t>
            </a:r>
            <a:r>
              <a:rPr lang="it-IT" sz="2000" dirty="0" err="1"/>
              <a:t>central</a:t>
            </a:r>
            <a:r>
              <a:rPr lang="it-IT" sz="2000" dirty="0"/>
              <a:t> </a:t>
            </a:r>
            <a:r>
              <a:rPr lang="it-IT" sz="2000" dirty="0" err="1"/>
              <a:t>role</a:t>
            </a:r>
            <a:r>
              <a:rPr lang="it-IT" sz="2000" dirty="0"/>
              <a:t>.</a:t>
            </a:r>
          </a:p>
          <a:p>
            <a:endParaRPr lang="it-IT" sz="2000" dirty="0"/>
          </a:p>
          <a:p>
            <a:r>
              <a:rPr lang="it-IT" sz="2000" b="1" dirty="0" err="1"/>
              <a:t>Cancer</a:t>
            </a:r>
            <a:r>
              <a:rPr lang="it-IT" sz="2000" dirty="0"/>
              <a:t>. </a:t>
            </a:r>
            <a:r>
              <a:rPr lang="it-IT" sz="2000" dirty="0" err="1"/>
              <a:t>Viruses</a:t>
            </a:r>
            <a:r>
              <a:rPr lang="it-IT" sz="2000" dirty="0"/>
              <a:t>, </a:t>
            </a:r>
            <a:r>
              <a:rPr lang="it-IT" sz="2000" dirty="0" err="1"/>
              <a:t>such</a:t>
            </a:r>
            <a:r>
              <a:rPr lang="it-IT" sz="2000" dirty="0"/>
              <a:t> </a:t>
            </a:r>
            <a:r>
              <a:rPr lang="it-IT" sz="2000" dirty="0" err="1"/>
              <a:t>as</a:t>
            </a:r>
            <a:r>
              <a:rPr lang="it-IT" sz="2000" dirty="0"/>
              <a:t> HBV and HCV, and </a:t>
            </a:r>
            <a:r>
              <a:rPr lang="it-IT" sz="2000" dirty="0" err="1"/>
              <a:t>bacteria</a:t>
            </a:r>
            <a:r>
              <a:rPr lang="it-IT" sz="2000" dirty="0"/>
              <a:t>, </a:t>
            </a:r>
            <a:r>
              <a:rPr lang="it-IT" sz="2000" dirty="0" err="1"/>
              <a:t>such</a:t>
            </a:r>
            <a:r>
              <a:rPr lang="it-IT" sz="2000" dirty="0"/>
              <a:t> </a:t>
            </a:r>
            <a:r>
              <a:rPr lang="it-IT" sz="2000" dirty="0" err="1"/>
              <a:t>as</a:t>
            </a:r>
            <a:r>
              <a:rPr lang="it-IT" sz="2000" dirty="0"/>
              <a:t> H. </a:t>
            </a:r>
            <a:r>
              <a:rPr lang="it-IT" sz="2000" dirty="0" err="1"/>
              <a:t>pylori</a:t>
            </a:r>
            <a:r>
              <a:rPr lang="it-IT" sz="2000" dirty="0"/>
              <a:t>, </a:t>
            </a:r>
            <a:r>
              <a:rPr lang="it-IT" sz="2000" dirty="0" err="1"/>
              <a:t>that</a:t>
            </a:r>
            <a:r>
              <a:rPr lang="it-IT" sz="2000" dirty="0"/>
              <a:t> are </a:t>
            </a:r>
            <a:r>
              <a:rPr lang="it-IT" sz="2000" dirty="0" err="1"/>
              <a:t>not</a:t>
            </a:r>
            <a:r>
              <a:rPr lang="it-IT" sz="2000" dirty="0"/>
              <a:t> </a:t>
            </a:r>
            <a:r>
              <a:rPr lang="it-IT" sz="2000" dirty="0" err="1"/>
              <a:t>known</a:t>
            </a:r>
            <a:r>
              <a:rPr lang="it-IT" sz="2000" dirty="0"/>
              <a:t> </a:t>
            </a:r>
            <a:r>
              <a:rPr lang="it-IT" sz="2000" dirty="0" err="1"/>
              <a:t>to</a:t>
            </a:r>
            <a:r>
              <a:rPr lang="it-IT" sz="2000" dirty="0"/>
              <a:t> </a:t>
            </a:r>
            <a:r>
              <a:rPr lang="it-IT" sz="2000" dirty="0" err="1"/>
              <a:t>carry</a:t>
            </a:r>
            <a:r>
              <a:rPr lang="it-IT" sz="2000" dirty="0"/>
              <a:t> or </a:t>
            </a:r>
            <a:r>
              <a:rPr lang="it-IT" sz="2000" dirty="0" err="1"/>
              <a:t>to</a:t>
            </a:r>
            <a:r>
              <a:rPr lang="it-IT" sz="2000" dirty="0"/>
              <a:t> </a:t>
            </a:r>
            <a:r>
              <a:rPr lang="it-IT" sz="2000" dirty="0" err="1"/>
              <a:t>activate</a:t>
            </a:r>
            <a:r>
              <a:rPr lang="it-IT" sz="2000" dirty="0"/>
              <a:t> </a:t>
            </a:r>
            <a:r>
              <a:rPr lang="it-IT" sz="2000" dirty="0" err="1"/>
              <a:t>oncogenes</a:t>
            </a:r>
            <a:r>
              <a:rPr lang="it-IT" sz="2000" dirty="0"/>
              <a:t> are </a:t>
            </a:r>
            <a:r>
              <a:rPr lang="it-IT" sz="2000" dirty="0" err="1"/>
              <a:t>associated</a:t>
            </a:r>
            <a:r>
              <a:rPr lang="it-IT" sz="2000" dirty="0"/>
              <a:t> </a:t>
            </a:r>
            <a:r>
              <a:rPr lang="it-IT" sz="2000" dirty="0" err="1"/>
              <a:t>with</a:t>
            </a:r>
            <a:r>
              <a:rPr lang="it-IT" sz="2000" dirty="0"/>
              <a:t> </a:t>
            </a:r>
            <a:r>
              <a:rPr lang="it-IT" sz="2000" dirty="0" err="1"/>
              <a:t>cancers</a:t>
            </a:r>
            <a:r>
              <a:rPr lang="it-IT" sz="2000" dirty="0"/>
              <a:t>, </a:t>
            </a:r>
            <a:r>
              <a:rPr lang="it-IT" sz="2000" dirty="0" err="1"/>
              <a:t>presumably</a:t>
            </a:r>
            <a:r>
              <a:rPr lang="it-IT" sz="2000" dirty="0"/>
              <a:t> </a:t>
            </a:r>
            <a:r>
              <a:rPr lang="it-IT" sz="2000" dirty="0" err="1"/>
              <a:t>because</a:t>
            </a:r>
            <a:r>
              <a:rPr lang="it-IT" sz="2000" dirty="0"/>
              <a:t> </a:t>
            </a:r>
            <a:r>
              <a:rPr lang="it-IT" sz="2000" dirty="0" err="1"/>
              <a:t>these</a:t>
            </a:r>
            <a:r>
              <a:rPr lang="it-IT" sz="2000" dirty="0"/>
              <a:t> </a:t>
            </a:r>
            <a:r>
              <a:rPr lang="it-IT" sz="2000" dirty="0" err="1"/>
              <a:t>microbes</a:t>
            </a:r>
            <a:r>
              <a:rPr lang="it-IT" sz="2000" dirty="0"/>
              <a:t> trigger </a:t>
            </a:r>
            <a:r>
              <a:rPr lang="it-IT" sz="2000" dirty="0" err="1"/>
              <a:t>chronic</a:t>
            </a:r>
            <a:r>
              <a:rPr lang="it-IT" sz="2000" dirty="0"/>
              <a:t> </a:t>
            </a:r>
            <a:r>
              <a:rPr lang="it-IT" sz="2000" dirty="0" err="1"/>
              <a:t>inflammation</a:t>
            </a:r>
            <a:r>
              <a:rPr lang="it-IT" sz="2000" dirty="0"/>
              <a:t> </a:t>
            </a:r>
            <a:r>
              <a:rPr lang="it-IT" sz="2000" dirty="0" err="1"/>
              <a:t>with</a:t>
            </a:r>
            <a:r>
              <a:rPr lang="it-IT" sz="2000" dirty="0"/>
              <a:t> </a:t>
            </a:r>
            <a:r>
              <a:rPr lang="it-IT" sz="2000" dirty="0" err="1"/>
              <a:t>subsequent</a:t>
            </a:r>
            <a:r>
              <a:rPr lang="it-IT" sz="2000" dirty="0"/>
              <a:t> </a:t>
            </a:r>
            <a:r>
              <a:rPr lang="it-IT" sz="2000" dirty="0" err="1"/>
              <a:t>tissue</a:t>
            </a:r>
            <a:r>
              <a:rPr lang="it-IT" sz="2000" dirty="0"/>
              <a:t> </a:t>
            </a:r>
            <a:r>
              <a:rPr lang="it-IT" sz="2000" dirty="0" err="1"/>
              <a:t>regeneration</a:t>
            </a:r>
            <a:r>
              <a:rPr lang="it-IT" sz="2000" dirty="0"/>
              <a:t>, </a:t>
            </a:r>
            <a:r>
              <a:rPr lang="it-IT" sz="2000" dirty="0" err="1"/>
              <a:t>which</a:t>
            </a:r>
            <a:r>
              <a:rPr lang="it-IT" sz="2000" dirty="0"/>
              <a:t> </a:t>
            </a:r>
            <a:r>
              <a:rPr lang="it-IT" sz="2000" dirty="0" err="1"/>
              <a:t>provides</a:t>
            </a:r>
            <a:r>
              <a:rPr lang="it-IT" sz="2000" dirty="0"/>
              <a:t> fertile </a:t>
            </a:r>
            <a:r>
              <a:rPr lang="it-IT" sz="2000" dirty="0" err="1"/>
              <a:t>ground</a:t>
            </a:r>
            <a:r>
              <a:rPr lang="it-IT" sz="2000" dirty="0"/>
              <a:t> </a:t>
            </a:r>
            <a:r>
              <a:rPr lang="it-IT" sz="2000" dirty="0" err="1"/>
              <a:t>for</a:t>
            </a:r>
            <a:r>
              <a:rPr lang="it-IT" sz="2000" dirty="0"/>
              <a:t> the </a:t>
            </a:r>
            <a:r>
              <a:rPr lang="it-IT" sz="2000" dirty="0" err="1"/>
              <a:t>development</a:t>
            </a:r>
            <a:r>
              <a:rPr lang="it-IT" sz="2000" dirty="0"/>
              <a:t> </a:t>
            </a:r>
            <a:r>
              <a:rPr lang="it-IT" sz="2000" dirty="0" err="1"/>
              <a:t>of</a:t>
            </a:r>
            <a:r>
              <a:rPr lang="it-IT" sz="2000" dirty="0"/>
              <a:t> </a:t>
            </a:r>
            <a:r>
              <a:rPr lang="it-IT" sz="2000" dirty="0" err="1"/>
              <a:t>cancer</a:t>
            </a:r>
            <a:r>
              <a:rPr lang="it-IT" sz="2000" dirty="0"/>
              <a: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3354" y="1028342"/>
            <a:ext cx="8414156" cy="5016758"/>
          </a:xfrm>
          <a:prstGeom prst="rect">
            <a:avLst/>
          </a:prstGeom>
        </p:spPr>
        <p:txBody>
          <a:bodyPr wrap="square">
            <a:spAutoFit/>
          </a:bodyPr>
          <a:lstStyle/>
          <a:p>
            <a:r>
              <a:rPr lang="it-IT" sz="2000" b="1" dirty="0"/>
              <a:t>Immune </a:t>
            </a:r>
            <a:r>
              <a:rPr lang="it-IT" sz="2000" b="1" dirty="0" err="1"/>
              <a:t>Evasion</a:t>
            </a:r>
            <a:r>
              <a:rPr lang="it-IT" sz="2000" b="1" dirty="0"/>
              <a:t> </a:t>
            </a:r>
            <a:r>
              <a:rPr lang="it-IT" sz="2000" b="1" dirty="0" err="1"/>
              <a:t>by</a:t>
            </a:r>
            <a:r>
              <a:rPr lang="it-IT" sz="2000" b="1" dirty="0"/>
              <a:t> </a:t>
            </a:r>
            <a:r>
              <a:rPr lang="it-IT" sz="2000" b="1" dirty="0" err="1"/>
              <a:t>Microbes</a:t>
            </a:r>
            <a:endParaRPr lang="it-IT" sz="2000" b="1" dirty="0"/>
          </a:p>
          <a:p>
            <a:endParaRPr lang="it-IT" sz="2000" dirty="0"/>
          </a:p>
          <a:p>
            <a:r>
              <a:rPr lang="it-IT" sz="2000" dirty="0" err="1"/>
              <a:t>Not</a:t>
            </a:r>
            <a:r>
              <a:rPr lang="it-IT" sz="2000" dirty="0"/>
              <a:t> </a:t>
            </a:r>
            <a:r>
              <a:rPr lang="it-IT" sz="2000" dirty="0" err="1"/>
              <a:t>surprisingly</a:t>
            </a:r>
            <a:r>
              <a:rPr lang="it-IT" sz="2000" dirty="0"/>
              <a:t>, </a:t>
            </a:r>
            <a:r>
              <a:rPr lang="it-IT" sz="2000" dirty="0" err="1"/>
              <a:t>microorganisms</a:t>
            </a:r>
            <a:r>
              <a:rPr lang="it-IT" sz="2000" dirty="0"/>
              <a:t> </a:t>
            </a:r>
            <a:r>
              <a:rPr lang="it-IT" sz="2000" dirty="0" err="1"/>
              <a:t>have</a:t>
            </a:r>
            <a:r>
              <a:rPr lang="it-IT" sz="2000" dirty="0"/>
              <a:t> </a:t>
            </a:r>
            <a:r>
              <a:rPr lang="it-IT" sz="2000" dirty="0" err="1"/>
              <a:t>developed</a:t>
            </a:r>
            <a:r>
              <a:rPr lang="it-IT" sz="2000" dirty="0"/>
              <a:t> </a:t>
            </a:r>
            <a:r>
              <a:rPr lang="it-IT" sz="2000" dirty="0" err="1"/>
              <a:t>many</a:t>
            </a:r>
            <a:r>
              <a:rPr lang="it-IT" sz="2000" dirty="0"/>
              <a:t> </a:t>
            </a:r>
            <a:r>
              <a:rPr lang="it-IT" sz="2000" dirty="0" err="1"/>
              <a:t>means</a:t>
            </a:r>
            <a:r>
              <a:rPr lang="it-IT" sz="2000" dirty="0"/>
              <a:t> </a:t>
            </a:r>
            <a:r>
              <a:rPr lang="it-IT" sz="2000" dirty="0" err="1"/>
              <a:t>to</a:t>
            </a:r>
            <a:r>
              <a:rPr lang="it-IT" sz="2000" dirty="0"/>
              <a:t> </a:t>
            </a:r>
            <a:r>
              <a:rPr lang="it-IT" sz="2000" dirty="0" err="1"/>
              <a:t>resist</a:t>
            </a:r>
            <a:r>
              <a:rPr lang="it-IT" sz="2000" dirty="0"/>
              <a:t> and evade the immune system. </a:t>
            </a:r>
            <a:r>
              <a:rPr lang="it-IT" sz="2000" dirty="0" err="1"/>
              <a:t>These</a:t>
            </a:r>
            <a:r>
              <a:rPr lang="it-IT" sz="2000" dirty="0"/>
              <a:t> </a:t>
            </a:r>
            <a:r>
              <a:rPr lang="it-IT" sz="2000" dirty="0" err="1"/>
              <a:t>mechanisms</a:t>
            </a:r>
            <a:r>
              <a:rPr lang="it-IT" sz="2000" dirty="0"/>
              <a:t> </a:t>
            </a:r>
            <a:r>
              <a:rPr lang="it-IT" sz="2000" dirty="0" err="1"/>
              <a:t>of</a:t>
            </a:r>
            <a:r>
              <a:rPr lang="it-IT" sz="2000" dirty="0"/>
              <a:t> </a:t>
            </a:r>
            <a:r>
              <a:rPr lang="it-IT" sz="2000" dirty="0" err="1"/>
              <a:t>escaping</a:t>
            </a:r>
            <a:r>
              <a:rPr lang="it-IT" sz="2000" dirty="0"/>
              <a:t> the immune </a:t>
            </a:r>
            <a:r>
              <a:rPr lang="it-IT" sz="2000" dirty="0" err="1"/>
              <a:t>response</a:t>
            </a:r>
            <a:r>
              <a:rPr lang="it-IT" sz="2000" dirty="0"/>
              <a:t> are </a:t>
            </a:r>
            <a:r>
              <a:rPr lang="it-IT" sz="2000" dirty="0" err="1"/>
              <a:t>important</a:t>
            </a:r>
            <a:r>
              <a:rPr lang="it-IT" sz="2000" dirty="0"/>
              <a:t> </a:t>
            </a:r>
            <a:r>
              <a:rPr lang="it-IT" sz="2000" dirty="0" err="1"/>
              <a:t>determinants</a:t>
            </a:r>
            <a:r>
              <a:rPr lang="it-IT" sz="2000" dirty="0"/>
              <a:t> </a:t>
            </a:r>
            <a:r>
              <a:rPr lang="it-IT" sz="2000" dirty="0" err="1"/>
              <a:t>of</a:t>
            </a:r>
            <a:r>
              <a:rPr lang="it-IT" sz="2000" dirty="0"/>
              <a:t> </a:t>
            </a:r>
            <a:r>
              <a:rPr lang="it-IT" sz="2000" dirty="0" err="1"/>
              <a:t>microbial</a:t>
            </a:r>
            <a:r>
              <a:rPr lang="it-IT" sz="2000" dirty="0"/>
              <a:t> </a:t>
            </a:r>
            <a:r>
              <a:rPr lang="it-IT" sz="2000" dirty="0" err="1"/>
              <a:t>virulence</a:t>
            </a:r>
            <a:r>
              <a:rPr lang="it-IT" sz="2000" dirty="0"/>
              <a:t> and </a:t>
            </a:r>
            <a:r>
              <a:rPr lang="it-IT" sz="2000" dirty="0" err="1"/>
              <a:t>pathogenicity</a:t>
            </a:r>
            <a:r>
              <a:rPr lang="it-IT" sz="2000" dirty="0"/>
              <a:t>.</a:t>
            </a:r>
          </a:p>
          <a:p>
            <a:endParaRPr lang="it-IT" sz="2000" dirty="0"/>
          </a:p>
          <a:p>
            <a:r>
              <a:rPr lang="it-IT" sz="2000" dirty="0"/>
              <a:t>    </a:t>
            </a:r>
            <a:r>
              <a:rPr lang="it-IT" sz="2000" b="1" dirty="0" err="1"/>
              <a:t>Antigenic</a:t>
            </a:r>
            <a:r>
              <a:rPr lang="it-IT" sz="2000" b="1" dirty="0"/>
              <a:t> </a:t>
            </a:r>
            <a:r>
              <a:rPr lang="it-IT" sz="2000" b="1" dirty="0" err="1"/>
              <a:t>variation</a:t>
            </a:r>
            <a:r>
              <a:rPr lang="it-IT" sz="2000" b="1" dirty="0"/>
              <a:t>. </a:t>
            </a:r>
            <a:r>
              <a:rPr lang="it-IT" sz="2000" dirty="0" err="1"/>
              <a:t>Neutralizing</a:t>
            </a:r>
            <a:r>
              <a:rPr lang="it-IT" sz="2000" dirty="0"/>
              <a:t> </a:t>
            </a:r>
            <a:r>
              <a:rPr lang="it-IT" sz="2000" dirty="0" err="1"/>
              <a:t>antibodies</a:t>
            </a:r>
            <a:r>
              <a:rPr lang="it-IT" sz="2000" dirty="0"/>
              <a:t> </a:t>
            </a:r>
            <a:r>
              <a:rPr lang="it-IT" sz="2000" dirty="0" err="1"/>
              <a:t>against</a:t>
            </a:r>
            <a:r>
              <a:rPr lang="it-IT" sz="2000" dirty="0"/>
              <a:t> </a:t>
            </a:r>
            <a:r>
              <a:rPr lang="it-IT" sz="2000" dirty="0" err="1"/>
              <a:t>microbial</a:t>
            </a:r>
            <a:r>
              <a:rPr lang="it-IT" sz="2000" dirty="0"/>
              <a:t> antigens block the </a:t>
            </a:r>
            <a:r>
              <a:rPr lang="it-IT" sz="2000" dirty="0" err="1"/>
              <a:t>ability</a:t>
            </a:r>
            <a:r>
              <a:rPr lang="it-IT" sz="2000" dirty="0"/>
              <a:t> </a:t>
            </a:r>
            <a:r>
              <a:rPr lang="it-IT" sz="2000" dirty="0" err="1"/>
              <a:t>of</a:t>
            </a:r>
            <a:r>
              <a:rPr lang="it-IT" sz="2000" dirty="0"/>
              <a:t> </a:t>
            </a:r>
            <a:r>
              <a:rPr lang="it-IT" sz="2000" dirty="0" err="1"/>
              <a:t>microbes</a:t>
            </a:r>
            <a:r>
              <a:rPr lang="it-IT" sz="2000" dirty="0"/>
              <a:t> </a:t>
            </a:r>
            <a:r>
              <a:rPr lang="it-IT" sz="2000" dirty="0" err="1"/>
              <a:t>to</a:t>
            </a:r>
            <a:r>
              <a:rPr lang="it-IT" sz="2000" dirty="0"/>
              <a:t> </a:t>
            </a:r>
            <a:r>
              <a:rPr lang="it-IT" sz="2000" dirty="0" err="1"/>
              <a:t>infect</a:t>
            </a:r>
            <a:r>
              <a:rPr lang="it-IT" sz="2000" dirty="0"/>
              <a:t> </a:t>
            </a:r>
            <a:r>
              <a:rPr lang="it-IT" sz="2000" dirty="0" err="1"/>
              <a:t>cells</a:t>
            </a:r>
            <a:r>
              <a:rPr lang="it-IT" sz="2000" dirty="0"/>
              <a:t> and </a:t>
            </a:r>
            <a:r>
              <a:rPr lang="it-IT" sz="2000" dirty="0" err="1"/>
              <a:t>recruit</a:t>
            </a:r>
            <a:r>
              <a:rPr lang="it-IT" sz="2000" dirty="0"/>
              <a:t> immune </a:t>
            </a:r>
            <a:r>
              <a:rPr lang="it-IT" sz="2000" dirty="0" err="1"/>
              <a:t>cells</a:t>
            </a:r>
            <a:r>
              <a:rPr lang="it-IT" sz="2000" dirty="0"/>
              <a:t> </a:t>
            </a:r>
            <a:r>
              <a:rPr lang="it-IT" sz="2000" dirty="0" err="1"/>
              <a:t>to</a:t>
            </a:r>
            <a:r>
              <a:rPr lang="it-IT" sz="2000" dirty="0"/>
              <a:t> </a:t>
            </a:r>
            <a:r>
              <a:rPr lang="it-IT" sz="2000" dirty="0" err="1"/>
              <a:t>kill</a:t>
            </a:r>
            <a:r>
              <a:rPr lang="it-IT" sz="2000" dirty="0"/>
              <a:t> </a:t>
            </a:r>
            <a:r>
              <a:rPr lang="it-IT" sz="2000" dirty="0" err="1"/>
              <a:t>pathogens</a:t>
            </a:r>
            <a:r>
              <a:rPr lang="it-IT" sz="2000" dirty="0"/>
              <a:t>. </a:t>
            </a:r>
            <a:r>
              <a:rPr lang="it-IT" sz="2000" dirty="0" err="1"/>
              <a:t>To</a:t>
            </a:r>
            <a:r>
              <a:rPr lang="it-IT" sz="2000" dirty="0"/>
              <a:t> </a:t>
            </a:r>
            <a:r>
              <a:rPr lang="it-IT" sz="2000" dirty="0" err="1"/>
              <a:t>escape</a:t>
            </a:r>
            <a:r>
              <a:rPr lang="it-IT" sz="2000" dirty="0"/>
              <a:t> </a:t>
            </a:r>
            <a:r>
              <a:rPr lang="it-IT" sz="2000" dirty="0" err="1"/>
              <a:t>recognition</a:t>
            </a:r>
            <a:r>
              <a:rPr lang="it-IT" sz="2000" dirty="0"/>
              <a:t>, </a:t>
            </a:r>
            <a:r>
              <a:rPr lang="it-IT" sz="2000" dirty="0" err="1"/>
              <a:t>microbes</a:t>
            </a:r>
            <a:r>
              <a:rPr lang="it-IT" sz="2000" dirty="0"/>
              <a:t> </a:t>
            </a:r>
            <a:r>
              <a:rPr lang="it-IT" sz="2000" dirty="0" err="1"/>
              <a:t>use</a:t>
            </a:r>
            <a:r>
              <a:rPr lang="it-IT" sz="2000" dirty="0"/>
              <a:t> </a:t>
            </a:r>
            <a:r>
              <a:rPr lang="it-IT" sz="2000" dirty="0" err="1"/>
              <a:t>many</a:t>
            </a:r>
            <a:r>
              <a:rPr lang="it-IT" sz="2000" dirty="0"/>
              <a:t> </a:t>
            </a:r>
            <a:r>
              <a:rPr lang="it-IT" sz="2000" dirty="0" err="1"/>
              <a:t>strategies</a:t>
            </a:r>
            <a:r>
              <a:rPr lang="it-IT" sz="2000" dirty="0"/>
              <a:t> </a:t>
            </a:r>
            <a:r>
              <a:rPr lang="it-IT" sz="2000" dirty="0" err="1"/>
              <a:t>that</a:t>
            </a:r>
            <a:r>
              <a:rPr lang="it-IT" sz="2000" dirty="0"/>
              <a:t> involve </a:t>
            </a:r>
            <a:r>
              <a:rPr lang="it-IT" sz="2000" dirty="0" err="1"/>
              <a:t>genetic</a:t>
            </a:r>
            <a:r>
              <a:rPr lang="it-IT" sz="2000" dirty="0"/>
              <a:t> </a:t>
            </a:r>
            <a:r>
              <a:rPr lang="it-IT" sz="2000" dirty="0" err="1"/>
              <a:t>mechanisms</a:t>
            </a:r>
            <a:r>
              <a:rPr lang="it-IT" sz="2000" dirty="0"/>
              <a:t> </a:t>
            </a:r>
            <a:r>
              <a:rPr lang="it-IT" sz="2000" dirty="0" err="1"/>
              <a:t>for</a:t>
            </a:r>
            <a:r>
              <a:rPr lang="it-IT" sz="2000" dirty="0"/>
              <a:t> </a:t>
            </a:r>
            <a:r>
              <a:rPr lang="it-IT" sz="2000" dirty="0" err="1"/>
              <a:t>generating</a:t>
            </a:r>
            <a:r>
              <a:rPr lang="it-IT" sz="2000" dirty="0"/>
              <a:t> </a:t>
            </a:r>
            <a:r>
              <a:rPr lang="it-IT" sz="2000" dirty="0" err="1"/>
              <a:t>antigenic</a:t>
            </a:r>
            <a:r>
              <a:rPr lang="it-IT" sz="2000" dirty="0"/>
              <a:t> </a:t>
            </a:r>
            <a:r>
              <a:rPr lang="it-IT" sz="2000" dirty="0" err="1"/>
              <a:t>variation</a:t>
            </a:r>
            <a:r>
              <a:rPr lang="it-IT" sz="2000" dirty="0"/>
              <a:t>. The low fidelity of </a:t>
            </a:r>
            <a:r>
              <a:rPr lang="it-IT" sz="2000" dirty="0" err="1"/>
              <a:t>viral</a:t>
            </a:r>
            <a:r>
              <a:rPr lang="it-IT" sz="2000" dirty="0"/>
              <a:t> RNA </a:t>
            </a:r>
            <a:r>
              <a:rPr lang="it-IT" sz="2000" dirty="0" err="1"/>
              <a:t>polymerases</a:t>
            </a:r>
            <a:r>
              <a:rPr lang="it-IT" sz="2000" dirty="0"/>
              <a:t> (HIV and influenza virus) and </a:t>
            </a:r>
            <a:r>
              <a:rPr lang="it-IT" sz="2000" dirty="0" err="1"/>
              <a:t>reassortment</a:t>
            </a:r>
            <a:r>
              <a:rPr lang="it-IT" sz="2000" dirty="0"/>
              <a:t> of </a:t>
            </a:r>
            <a:r>
              <a:rPr lang="it-IT" sz="2000" dirty="0" err="1"/>
              <a:t>viral</a:t>
            </a:r>
            <a:r>
              <a:rPr lang="it-IT" sz="2000" dirty="0"/>
              <a:t> </a:t>
            </a:r>
            <a:r>
              <a:rPr lang="it-IT" sz="2000" dirty="0" err="1"/>
              <a:t>genomes</a:t>
            </a:r>
            <a:r>
              <a:rPr lang="it-IT" sz="2000" dirty="0"/>
              <a:t> (influenza </a:t>
            </a:r>
            <a:r>
              <a:rPr lang="it-IT" sz="2000" dirty="0" err="1"/>
              <a:t>viruses</a:t>
            </a:r>
            <a:r>
              <a:rPr lang="it-IT" sz="2000" dirty="0"/>
              <a:t>) create </a:t>
            </a:r>
            <a:r>
              <a:rPr lang="it-IT" sz="2000" dirty="0" err="1"/>
              <a:t>viral</a:t>
            </a:r>
            <a:r>
              <a:rPr lang="it-IT" sz="2000" dirty="0"/>
              <a:t> </a:t>
            </a:r>
            <a:r>
              <a:rPr lang="it-IT" sz="2000" dirty="0" err="1"/>
              <a:t>antigenic</a:t>
            </a:r>
            <a:r>
              <a:rPr lang="it-IT" sz="2000" dirty="0"/>
              <a:t> </a:t>
            </a:r>
            <a:r>
              <a:rPr lang="it-IT" sz="2000" dirty="0" err="1"/>
              <a:t>variation</a:t>
            </a:r>
            <a:r>
              <a:rPr lang="it-IT" sz="2000" dirty="0"/>
              <a:t>. </a:t>
            </a:r>
            <a:r>
              <a:rPr lang="it-IT" sz="2000" dirty="0" err="1"/>
              <a:t>Borrelia</a:t>
            </a:r>
            <a:r>
              <a:rPr lang="it-IT" sz="2000" dirty="0"/>
              <a:t> </a:t>
            </a:r>
            <a:r>
              <a:rPr lang="it-IT" sz="2000" dirty="0" err="1"/>
              <a:t>species</a:t>
            </a:r>
            <a:r>
              <a:rPr lang="it-IT" sz="2000" dirty="0"/>
              <a:t> </a:t>
            </a:r>
            <a:r>
              <a:rPr lang="it-IT" sz="2000" dirty="0" err="1"/>
              <a:t>switch</a:t>
            </a:r>
            <a:r>
              <a:rPr lang="it-IT" sz="2000" dirty="0"/>
              <a:t> </a:t>
            </a:r>
            <a:r>
              <a:rPr lang="it-IT" sz="2000" dirty="0" err="1"/>
              <a:t>their</a:t>
            </a:r>
            <a:r>
              <a:rPr lang="it-IT" sz="2000" dirty="0"/>
              <a:t> </a:t>
            </a:r>
            <a:r>
              <a:rPr lang="it-IT" sz="2000" dirty="0" err="1"/>
              <a:t>surface</a:t>
            </a:r>
            <a:r>
              <a:rPr lang="it-IT" sz="2000" dirty="0"/>
              <a:t> antigens via gene </a:t>
            </a:r>
            <a:r>
              <a:rPr lang="it-IT" sz="2000" dirty="0" err="1"/>
              <a:t>rearrangement</a:t>
            </a:r>
            <a:r>
              <a:rPr lang="it-IT" sz="2000" dirty="0"/>
              <a:t>. </a:t>
            </a:r>
            <a:r>
              <a:rPr lang="it-IT" sz="2000" dirty="0" err="1"/>
              <a:t>Trypanosoma</a:t>
            </a:r>
            <a:r>
              <a:rPr lang="it-IT" sz="2000" dirty="0"/>
              <a:t> </a:t>
            </a:r>
            <a:r>
              <a:rPr lang="it-IT" sz="2000" dirty="0" err="1"/>
              <a:t>species</a:t>
            </a:r>
            <a:r>
              <a:rPr lang="it-IT" sz="2000" dirty="0"/>
              <a:t> </a:t>
            </a:r>
            <a:r>
              <a:rPr lang="it-IT" sz="2000" dirty="0" err="1"/>
              <a:t>have</a:t>
            </a:r>
            <a:r>
              <a:rPr lang="it-IT" sz="2000" dirty="0"/>
              <a:t> </a:t>
            </a:r>
            <a:r>
              <a:rPr lang="it-IT" sz="2000" dirty="0" err="1"/>
              <a:t>many</a:t>
            </a:r>
            <a:r>
              <a:rPr lang="it-IT" sz="2000" dirty="0"/>
              <a:t> </a:t>
            </a:r>
            <a:r>
              <a:rPr lang="it-IT" sz="2000" dirty="0" err="1"/>
              <a:t>genes</a:t>
            </a:r>
            <a:r>
              <a:rPr lang="it-IT" sz="2000" dirty="0"/>
              <a:t> </a:t>
            </a:r>
            <a:r>
              <a:rPr lang="it-IT" sz="2000" dirty="0" err="1"/>
              <a:t>for</a:t>
            </a:r>
            <a:r>
              <a:rPr lang="it-IT" sz="2000" dirty="0"/>
              <a:t> </a:t>
            </a:r>
            <a:r>
              <a:rPr lang="it-IT" sz="2000" dirty="0" err="1"/>
              <a:t>their</a:t>
            </a:r>
            <a:r>
              <a:rPr lang="it-IT" sz="2000" dirty="0"/>
              <a:t> major </a:t>
            </a:r>
            <a:r>
              <a:rPr lang="it-IT" sz="2000" dirty="0" err="1"/>
              <a:t>surface</a:t>
            </a:r>
            <a:r>
              <a:rPr lang="it-IT" sz="2000" dirty="0"/>
              <a:t> </a:t>
            </a:r>
            <a:r>
              <a:rPr lang="it-IT" sz="2000" dirty="0" err="1"/>
              <a:t>antigen</a:t>
            </a:r>
            <a:r>
              <a:rPr lang="it-IT" sz="2000" dirty="0"/>
              <a:t>, VSG, and </a:t>
            </a:r>
            <a:r>
              <a:rPr lang="it-IT" sz="2000" dirty="0" err="1"/>
              <a:t>vary</a:t>
            </a:r>
            <a:r>
              <a:rPr lang="it-IT" sz="2000" dirty="0"/>
              <a:t> the </a:t>
            </a:r>
            <a:r>
              <a:rPr lang="it-IT" sz="2000" dirty="0" err="1"/>
              <a:t>expression</a:t>
            </a:r>
            <a:r>
              <a:rPr lang="it-IT" sz="2000" dirty="0"/>
              <a:t> </a:t>
            </a:r>
            <a:r>
              <a:rPr lang="it-IT" sz="2000" dirty="0" err="1"/>
              <a:t>of</a:t>
            </a:r>
            <a:r>
              <a:rPr lang="it-IT" sz="2000" dirty="0"/>
              <a:t> </a:t>
            </a:r>
            <a:r>
              <a:rPr lang="it-IT" sz="2000" dirty="0" err="1"/>
              <a:t>this</a:t>
            </a:r>
            <a:r>
              <a:rPr lang="it-IT" sz="2000" dirty="0"/>
              <a:t> </a:t>
            </a:r>
            <a:r>
              <a:rPr lang="it-IT" sz="2000" dirty="0" err="1"/>
              <a:t>surface</a:t>
            </a:r>
            <a:r>
              <a:rPr lang="it-IT" sz="2000" dirty="0"/>
              <a:t> </a:t>
            </a:r>
            <a:r>
              <a:rPr lang="it-IT" sz="2000" dirty="0" err="1"/>
              <a:t>protein</a:t>
            </a:r>
            <a:r>
              <a:rPr lang="it-IT" sz="2000" dirty="0"/>
              <a:t>. </a:t>
            </a:r>
            <a:r>
              <a:rPr lang="it-IT" sz="2000" dirty="0" err="1"/>
              <a:t>There</a:t>
            </a:r>
            <a:r>
              <a:rPr lang="it-IT" sz="2000" dirty="0"/>
              <a:t> are more </a:t>
            </a:r>
            <a:r>
              <a:rPr lang="it-IT" sz="2000" dirty="0" err="1"/>
              <a:t>than</a:t>
            </a:r>
            <a:r>
              <a:rPr lang="it-IT" sz="2000" dirty="0"/>
              <a:t> 90 </a:t>
            </a:r>
            <a:r>
              <a:rPr lang="it-IT" sz="2000" dirty="0" err="1"/>
              <a:t>different</a:t>
            </a:r>
            <a:r>
              <a:rPr lang="it-IT" sz="2000" dirty="0"/>
              <a:t> </a:t>
            </a:r>
            <a:r>
              <a:rPr lang="it-IT" sz="2000" dirty="0" err="1"/>
              <a:t>serotypes</a:t>
            </a:r>
            <a:r>
              <a:rPr lang="it-IT" sz="2000" dirty="0"/>
              <a:t> </a:t>
            </a:r>
            <a:r>
              <a:rPr lang="it-IT" sz="2000" dirty="0" err="1"/>
              <a:t>of</a:t>
            </a:r>
            <a:r>
              <a:rPr lang="it-IT" sz="2000" dirty="0"/>
              <a:t> S. </a:t>
            </a:r>
            <a:r>
              <a:rPr lang="it-IT" sz="2000" dirty="0" err="1"/>
              <a:t>pneumoniae</a:t>
            </a:r>
            <a:r>
              <a:rPr lang="it-IT" sz="2000" dirty="0"/>
              <a:t>, </a:t>
            </a:r>
            <a:r>
              <a:rPr lang="it-IT" sz="2000" dirty="0" err="1"/>
              <a:t>each</a:t>
            </a:r>
            <a:r>
              <a:rPr lang="it-IT" sz="2000" dirty="0"/>
              <a:t> </a:t>
            </a:r>
            <a:r>
              <a:rPr lang="it-IT" sz="2000" dirty="0" err="1"/>
              <a:t>with</a:t>
            </a:r>
            <a:r>
              <a:rPr lang="it-IT" sz="2000" dirty="0"/>
              <a:t> a </a:t>
            </a:r>
            <a:r>
              <a:rPr lang="it-IT" sz="2000" dirty="0" err="1"/>
              <a:t>different</a:t>
            </a:r>
            <a:r>
              <a:rPr lang="it-IT" sz="2000" dirty="0"/>
              <a:t> capsular </a:t>
            </a:r>
            <a:r>
              <a:rPr lang="it-IT" sz="2000" dirty="0" err="1"/>
              <a:t>polysaccharide</a:t>
            </a:r>
            <a:r>
              <a:rPr lang="it-IT" sz="2000" dirty="0"/>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0435" y="612844"/>
            <a:ext cx="8308317" cy="5078314"/>
          </a:xfrm>
          <a:prstGeom prst="rect">
            <a:avLst/>
          </a:prstGeom>
        </p:spPr>
        <p:txBody>
          <a:bodyPr wrap="square">
            <a:spAutoFit/>
          </a:bodyPr>
          <a:lstStyle/>
          <a:p>
            <a:r>
              <a:rPr lang="it-IT" b="1" dirty="0" err="1"/>
              <a:t>Modification</a:t>
            </a:r>
            <a:r>
              <a:rPr lang="it-IT" b="1" dirty="0"/>
              <a:t> </a:t>
            </a:r>
            <a:r>
              <a:rPr lang="it-IT" b="1" dirty="0" err="1"/>
              <a:t>of</a:t>
            </a:r>
            <a:r>
              <a:rPr lang="it-IT" b="1" dirty="0"/>
              <a:t> </a:t>
            </a:r>
            <a:r>
              <a:rPr lang="it-IT" b="1" dirty="0" err="1"/>
              <a:t>surface</a:t>
            </a:r>
            <a:r>
              <a:rPr lang="it-IT" b="1" dirty="0"/>
              <a:t> </a:t>
            </a:r>
            <a:r>
              <a:rPr lang="it-IT" b="1" dirty="0" err="1"/>
              <a:t>proteins</a:t>
            </a:r>
            <a:r>
              <a:rPr lang="it-IT" dirty="0"/>
              <a:t>. </a:t>
            </a:r>
            <a:r>
              <a:rPr lang="it-IT" dirty="0" err="1"/>
              <a:t>Host</a:t>
            </a:r>
            <a:r>
              <a:rPr lang="it-IT" dirty="0"/>
              <a:t> </a:t>
            </a:r>
            <a:r>
              <a:rPr lang="it-IT" dirty="0" err="1"/>
              <a:t>cationic</a:t>
            </a:r>
            <a:r>
              <a:rPr lang="it-IT" dirty="0"/>
              <a:t> </a:t>
            </a:r>
            <a:r>
              <a:rPr lang="it-IT" dirty="0" err="1"/>
              <a:t>anti-microbial</a:t>
            </a:r>
            <a:r>
              <a:rPr lang="it-IT" dirty="0"/>
              <a:t> </a:t>
            </a:r>
            <a:r>
              <a:rPr lang="it-IT" dirty="0" err="1"/>
              <a:t>peptides</a:t>
            </a:r>
            <a:r>
              <a:rPr lang="it-IT" dirty="0"/>
              <a:t>, </a:t>
            </a:r>
            <a:r>
              <a:rPr lang="it-IT" dirty="0" err="1"/>
              <a:t>including</a:t>
            </a:r>
            <a:r>
              <a:rPr lang="it-IT" dirty="0"/>
              <a:t> </a:t>
            </a:r>
            <a:r>
              <a:rPr lang="it-IT" dirty="0" err="1"/>
              <a:t>defensins</a:t>
            </a:r>
            <a:r>
              <a:rPr lang="it-IT" dirty="0"/>
              <a:t>, </a:t>
            </a:r>
            <a:r>
              <a:rPr lang="it-IT" dirty="0" err="1"/>
              <a:t>cathelicidins</a:t>
            </a:r>
            <a:r>
              <a:rPr lang="it-IT" dirty="0"/>
              <a:t>, and </a:t>
            </a:r>
            <a:r>
              <a:rPr lang="it-IT" dirty="0" err="1"/>
              <a:t>thrombocidins</a:t>
            </a:r>
            <a:r>
              <a:rPr lang="it-IT" dirty="0"/>
              <a:t>, </a:t>
            </a:r>
            <a:r>
              <a:rPr lang="it-IT" dirty="0" err="1"/>
              <a:t>provide</a:t>
            </a:r>
            <a:r>
              <a:rPr lang="it-IT" dirty="0"/>
              <a:t> </a:t>
            </a:r>
            <a:r>
              <a:rPr lang="it-IT" dirty="0" err="1"/>
              <a:t>important</a:t>
            </a:r>
            <a:r>
              <a:rPr lang="it-IT" dirty="0"/>
              <a:t> </a:t>
            </a:r>
            <a:r>
              <a:rPr lang="it-IT" dirty="0" err="1"/>
              <a:t>initial</a:t>
            </a:r>
            <a:r>
              <a:rPr lang="it-IT" dirty="0"/>
              <a:t> </a:t>
            </a:r>
            <a:r>
              <a:rPr lang="it-IT" dirty="0" err="1"/>
              <a:t>defenses</a:t>
            </a:r>
            <a:r>
              <a:rPr lang="it-IT" dirty="0"/>
              <a:t> </a:t>
            </a:r>
            <a:r>
              <a:rPr lang="it-IT" dirty="0" err="1"/>
              <a:t>against</a:t>
            </a:r>
            <a:r>
              <a:rPr lang="it-IT" dirty="0"/>
              <a:t> </a:t>
            </a:r>
            <a:r>
              <a:rPr lang="it-IT" dirty="0" err="1"/>
              <a:t>invading</a:t>
            </a:r>
            <a:r>
              <a:rPr lang="it-IT" dirty="0"/>
              <a:t> </a:t>
            </a:r>
            <a:r>
              <a:rPr lang="it-IT" dirty="0" err="1"/>
              <a:t>microbes</a:t>
            </a:r>
            <a:r>
              <a:rPr lang="it-IT" dirty="0"/>
              <a:t>. </a:t>
            </a:r>
            <a:r>
              <a:rPr lang="it-IT" dirty="0" err="1"/>
              <a:t>These</a:t>
            </a:r>
            <a:r>
              <a:rPr lang="it-IT" dirty="0"/>
              <a:t> </a:t>
            </a:r>
            <a:r>
              <a:rPr lang="it-IT" dirty="0" err="1"/>
              <a:t>peptides</a:t>
            </a:r>
            <a:r>
              <a:rPr lang="it-IT" dirty="0"/>
              <a:t> </a:t>
            </a:r>
            <a:r>
              <a:rPr lang="it-IT" dirty="0" err="1"/>
              <a:t>bind</a:t>
            </a:r>
            <a:r>
              <a:rPr lang="it-IT" dirty="0"/>
              <a:t> the </a:t>
            </a:r>
            <a:r>
              <a:rPr lang="it-IT" dirty="0" err="1"/>
              <a:t>bacterial</a:t>
            </a:r>
            <a:r>
              <a:rPr lang="it-IT" dirty="0"/>
              <a:t> membrane and </a:t>
            </a:r>
            <a:r>
              <a:rPr lang="it-IT" dirty="0" err="1"/>
              <a:t>form</a:t>
            </a:r>
            <a:r>
              <a:rPr lang="it-IT" dirty="0"/>
              <a:t> </a:t>
            </a:r>
            <a:r>
              <a:rPr lang="it-IT" dirty="0" err="1"/>
              <a:t>pores</a:t>
            </a:r>
            <a:r>
              <a:rPr lang="it-IT" dirty="0"/>
              <a:t>, </a:t>
            </a:r>
            <a:r>
              <a:rPr lang="it-IT" dirty="0" err="1"/>
              <a:t>killing</a:t>
            </a:r>
            <a:r>
              <a:rPr lang="it-IT" dirty="0"/>
              <a:t> the </a:t>
            </a:r>
            <a:r>
              <a:rPr lang="it-IT" dirty="0" err="1"/>
              <a:t>bacterium</a:t>
            </a:r>
            <a:r>
              <a:rPr lang="it-IT" dirty="0"/>
              <a:t> </a:t>
            </a:r>
            <a:r>
              <a:rPr lang="it-IT" dirty="0" err="1"/>
              <a:t>by</a:t>
            </a:r>
            <a:r>
              <a:rPr lang="it-IT" dirty="0"/>
              <a:t> </a:t>
            </a:r>
            <a:r>
              <a:rPr lang="it-IT" dirty="0" err="1"/>
              <a:t>osmotic</a:t>
            </a:r>
            <a:r>
              <a:rPr lang="it-IT" dirty="0"/>
              <a:t> </a:t>
            </a:r>
            <a:r>
              <a:rPr lang="it-IT" dirty="0" err="1"/>
              <a:t>lysis</a:t>
            </a:r>
            <a:r>
              <a:rPr lang="it-IT" dirty="0"/>
              <a:t>. </a:t>
            </a:r>
            <a:r>
              <a:rPr lang="it-IT" dirty="0" err="1"/>
              <a:t>Bacterial</a:t>
            </a:r>
            <a:r>
              <a:rPr lang="it-IT" dirty="0"/>
              <a:t> </a:t>
            </a:r>
            <a:r>
              <a:rPr lang="it-IT" dirty="0" err="1"/>
              <a:t>pathogens</a:t>
            </a:r>
            <a:r>
              <a:rPr lang="it-IT" dirty="0"/>
              <a:t> (</a:t>
            </a:r>
            <a:r>
              <a:rPr lang="it-IT" dirty="0" err="1"/>
              <a:t>Shigella</a:t>
            </a:r>
            <a:r>
              <a:rPr lang="it-IT" dirty="0"/>
              <a:t> </a:t>
            </a:r>
            <a:r>
              <a:rPr lang="it-IT" dirty="0" err="1"/>
              <a:t>spp</a:t>
            </a:r>
            <a:r>
              <a:rPr lang="it-IT" dirty="0"/>
              <a:t>., S. </a:t>
            </a:r>
            <a:r>
              <a:rPr lang="it-IT" dirty="0" err="1"/>
              <a:t>aureus</a:t>
            </a:r>
            <a:r>
              <a:rPr lang="it-IT" dirty="0"/>
              <a:t>) </a:t>
            </a:r>
            <a:r>
              <a:rPr lang="it-IT" dirty="0" err="1"/>
              <a:t>avoid</a:t>
            </a:r>
            <a:r>
              <a:rPr lang="it-IT" dirty="0"/>
              <a:t> </a:t>
            </a:r>
            <a:r>
              <a:rPr lang="it-IT" dirty="0" err="1"/>
              <a:t>killing</a:t>
            </a:r>
            <a:r>
              <a:rPr lang="it-IT" dirty="0"/>
              <a:t> </a:t>
            </a:r>
            <a:r>
              <a:rPr lang="it-IT" dirty="0" err="1"/>
              <a:t>by</a:t>
            </a:r>
            <a:r>
              <a:rPr lang="it-IT" dirty="0"/>
              <a:t> </a:t>
            </a:r>
            <a:r>
              <a:rPr lang="it-IT" dirty="0" err="1"/>
              <a:t>making</a:t>
            </a:r>
            <a:r>
              <a:rPr lang="it-IT" dirty="0"/>
              <a:t> </a:t>
            </a:r>
            <a:r>
              <a:rPr lang="it-IT" dirty="0" err="1"/>
              <a:t>surface</a:t>
            </a:r>
            <a:r>
              <a:rPr lang="it-IT" dirty="0"/>
              <a:t> </a:t>
            </a:r>
            <a:r>
              <a:rPr lang="it-IT" dirty="0" err="1"/>
              <a:t>molecules</a:t>
            </a:r>
            <a:r>
              <a:rPr lang="it-IT" dirty="0"/>
              <a:t> </a:t>
            </a:r>
            <a:r>
              <a:rPr lang="it-IT" dirty="0" err="1"/>
              <a:t>that</a:t>
            </a:r>
            <a:r>
              <a:rPr lang="it-IT" dirty="0"/>
              <a:t> </a:t>
            </a:r>
            <a:r>
              <a:rPr lang="it-IT" dirty="0" err="1"/>
              <a:t>resist</a:t>
            </a:r>
            <a:r>
              <a:rPr lang="it-IT" dirty="0"/>
              <a:t> </a:t>
            </a:r>
            <a:r>
              <a:rPr lang="it-IT" dirty="0" err="1"/>
              <a:t>binding</a:t>
            </a:r>
            <a:r>
              <a:rPr lang="it-IT" dirty="0"/>
              <a:t> </a:t>
            </a:r>
            <a:r>
              <a:rPr lang="it-IT" dirty="0" err="1"/>
              <a:t>of</a:t>
            </a:r>
            <a:r>
              <a:rPr lang="it-IT" dirty="0"/>
              <a:t> </a:t>
            </a:r>
            <a:r>
              <a:rPr lang="it-IT" dirty="0" err="1"/>
              <a:t>anti-microbial</a:t>
            </a:r>
            <a:r>
              <a:rPr lang="it-IT" dirty="0"/>
              <a:t> </a:t>
            </a:r>
            <a:r>
              <a:rPr lang="it-IT" dirty="0" err="1"/>
              <a:t>peptides</a:t>
            </a:r>
            <a:r>
              <a:rPr lang="it-IT" dirty="0"/>
              <a:t>, or </a:t>
            </a:r>
            <a:r>
              <a:rPr lang="it-IT" dirty="0" err="1"/>
              <a:t>that</a:t>
            </a:r>
            <a:r>
              <a:rPr lang="it-IT" dirty="0"/>
              <a:t> </a:t>
            </a:r>
            <a:r>
              <a:rPr lang="it-IT" dirty="0" err="1"/>
              <a:t>inactivate</a:t>
            </a:r>
            <a:r>
              <a:rPr lang="it-IT" dirty="0"/>
              <a:t> or </a:t>
            </a:r>
            <a:r>
              <a:rPr lang="it-IT" dirty="0" err="1"/>
              <a:t>downregulate</a:t>
            </a:r>
            <a:r>
              <a:rPr lang="it-IT" dirty="0"/>
              <a:t> </a:t>
            </a:r>
            <a:r>
              <a:rPr lang="it-IT" dirty="0" err="1"/>
              <a:t>anti-microbial</a:t>
            </a:r>
            <a:r>
              <a:rPr lang="it-IT" dirty="0"/>
              <a:t> </a:t>
            </a:r>
            <a:r>
              <a:rPr lang="it-IT" dirty="0" err="1"/>
              <a:t>peptides</a:t>
            </a:r>
            <a:r>
              <a:rPr lang="it-IT" dirty="0"/>
              <a:t>.</a:t>
            </a:r>
          </a:p>
          <a:p>
            <a:endParaRPr lang="it-IT" dirty="0"/>
          </a:p>
          <a:p>
            <a:r>
              <a:rPr lang="it-IT" b="1" dirty="0" err="1"/>
              <a:t>Overcoming</a:t>
            </a:r>
            <a:r>
              <a:rPr lang="it-IT" b="1" dirty="0"/>
              <a:t> </a:t>
            </a:r>
            <a:r>
              <a:rPr lang="it-IT" b="1" dirty="0" err="1"/>
              <a:t>antibodies</a:t>
            </a:r>
            <a:r>
              <a:rPr lang="it-IT" b="1" dirty="0"/>
              <a:t> and </a:t>
            </a:r>
            <a:r>
              <a:rPr lang="it-IT" b="1" dirty="0" err="1"/>
              <a:t>complement</a:t>
            </a:r>
            <a:r>
              <a:rPr lang="it-IT" b="1" dirty="0"/>
              <a:t>. </a:t>
            </a:r>
            <a:r>
              <a:rPr lang="it-IT" dirty="0" err="1"/>
              <a:t>Host</a:t>
            </a:r>
            <a:r>
              <a:rPr lang="it-IT" dirty="0"/>
              <a:t> </a:t>
            </a:r>
            <a:r>
              <a:rPr lang="it-IT" dirty="0" err="1"/>
              <a:t>defense</a:t>
            </a:r>
            <a:r>
              <a:rPr lang="it-IT" dirty="0"/>
              <a:t> </a:t>
            </a:r>
            <a:r>
              <a:rPr lang="it-IT" dirty="0" err="1"/>
              <a:t>includes</a:t>
            </a:r>
            <a:r>
              <a:rPr lang="it-IT" dirty="0"/>
              <a:t> </a:t>
            </a:r>
            <a:r>
              <a:rPr lang="it-IT" dirty="0" err="1"/>
              <a:t>coating</a:t>
            </a:r>
            <a:r>
              <a:rPr lang="it-IT" dirty="0"/>
              <a:t> </a:t>
            </a:r>
            <a:r>
              <a:rPr lang="it-IT" dirty="0" err="1"/>
              <a:t>of</a:t>
            </a:r>
            <a:r>
              <a:rPr lang="it-IT" dirty="0"/>
              <a:t> </a:t>
            </a:r>
            <a:r>
              <a:rPr lang="it-IT" dirty="0" err="1"/>
              <a:t>bacteria</a:t>
            </a:r>
            <a:r>
              <a:rPr lang="it-IT" dirty="0"/>
              <a:t> </a:t>
            </a:r>
            <a:r>
              <a:rPr lang="it-IT" dirty="0" err="1"/>
              <a:t>with</a:t>
            </a:r>
            <a:r>
              <a:rPr lang="it-IT" dirty="0"/>
              <a:t> </a:t>
            </a:r>
            <a:r>
              <a:rPr lang="it-IT" dirty="0" err="1"/>
              <a:t>antibodies</a:t>
            </a:r>
            <a:r>
              <a:rPr lang="it-IT" dirty="0"/>
              <a:t> or the </a:t>
            </a:r>
            <a:r>
              <a:rPr lang="it-IT" dirty="0" err="1"/>
              <a:t>complement</a:t>
            </a:r>
            <a:r>
              <a:rPr lang="it-IT" dirty="0"/>
              <a:t> </a:t>
            </a:r>
            <a:r>
              <a:rPr lang="it-IT" dirty="0" err="1"/>
              <a:t>protein</a:t>
            </a:r>
            <a:r>
              <a:rPr lang="it-IT" dirty="0"/>
              <a:t> C3b (</a:t>
            </a:r>
            <a:r>
              <a:rPr lang="it-IT" dirty="0" err="1"/>
              <a:t>opsonization</a:t>
            </a:r>
            <a:r>
              <a:rPr lang="it-IT" dirty="0"/>
              <a:t>) </a:t>
            </a:r>
            <a:r>
              <a:rPr lang="it-IT" dirty="0" err="1"/>
              <a:t>to</a:t>
            </a:r>
            <a:r>
              <a:rPr lang="it-IT" dirty="0"/>
              <a:t> facilitate </a:t>
            </a:r>
            <a:r>
              <a:rPr lang="it-IT" dirty="0" err="1"/>
              <a:t>phagocytosis</a:t>
            </a:r>
            <a:r>
              <a:rPr lang="it-IT" dirty="0"/>
              <a:t> </a:t>
            </a:r>
            <a:r>
              <a:rPr lang="it-IT" dirty="0" err="1"/>
              <a:t>by</a:t>
            </a:r>
            <a:r>
              <a:rPr lang="it-IT" dirty="0"/>
              <a:t> </a:t>
            </a:r>
            <a:r>
              <a:rPr lang="it-IT" dirty="0" err="1"/>
              <a:t>macrophages</a:t>
            </a:r>
            <a:r>
              <a:rPr lang="it-IT" dirty="0"/>
              <a:t>. </a:t>
            </a:r>
            <a:r>
              <a:rPr lang="it-IT" dirty="0" err="1"/>
              <a:t>However</a:t>
            </a:r>
            <a:r>
              <a:rPr lang="it-IT" dirty="0"/>
              <a:t>, the </a:t>
            </a:r>
            <a:r>
              <a:rPr lang="it-IT" dirty="0" err="1"/>
              <a:t>facultative</a:t>
            </a:r>
            <a:r>
              <a:rPr lang="it-IT" dirty="0"/>
              <a:t> </a:t>
            </a:r>
            <a:r>
              <a:rPr lang="it-IT" dirty="0" err="1"/>
              <a:t>intracellular</a:t>
            </a:r>
            <a:r>
              <a:rPr lang="it-IT" dirty="0"/>
              <a:t> </a:t>
            </a:r>
            <a:r>
              <a:rPr lang="it-IT" dirty="0" err="1"/>
              <a:t>pathogen</a:t>
            </a:r>
            <a:r>
              <a:rPr lang="it-IT" dirty="0"/>
              <a:t> M. </a:t>
            </a:r>
            <a:r>
              <a:rPr lang="it-IT" dirty="0" err="1"/>
              <a:t>tuberculosis</a:t>
            </a:r>
            <a:r>
              <a:rPr lang="it-IT" dirty="0"/>
              <a:t> </a:t>
            </a:r>
            <a:r>
              <a:rPr lang="it-IT" dirty="0" err="1"/>
              <a:t>subverts</a:t>
            </a:r>
            <a:r>
              <a:rPr lang="it-IT" dirty="0"/>
              <a:t> the </a:t>
            </a:r>
            <a:r>
              <a:rPr lang="it-IT" dirty="0" err="1"/>
              <a:t>complement</a:t>
            </a:r>
            <a:r>
              <a:rPr lang="it-IT" dirty="0"/>
              <a:t> </a:t>
            </a:r>
            <a:r>
              <a:rPr lang="it-IT" dirty="0" err="1"/>
              <a:t>response</a:t>
            </a:r>
            <a:r>
              <a:rPr lang="it-IT" dirty="0"/>
              <a:t> </a:t>
            </a:r>
            <a:r>
              <a:rPr lang="it-IT" dirty="0" err="1"/>
              <a:t>by</a:t>
            </a:r>
            <a:r>
              <a:rPr lang="it-IT" dirty="0"/>
              <a:t> </a:t>
            </a:r>
            <a:r>
              <a:rPr lang="it-IT" dirty="0" err="1"/>
              <a:t>activating</a:t>
            </a:r>
            <a:r>
              <a:rPr lang="it-IT" dirty="0"/>
              <a:t> the alternative </a:t>
            </a:r>
            <a:r>
              <a:rPr lang="it-IT" dirty="0" err="1"/>
              <a:t>complement</a:t>
            </a:r>
            <a:r>
              <a:rPr lang="it-IT" dirty="0"/>
              <a:t> </a:t>
            </a:r>
            <a:r>
              <a:rPr lang="it-IT" dirty="0" err="1"/>
              <a:t>pathway</a:t>
            </a:r>
            <a:r>
              <a:rPr lang="it-IT" dirty="0"/>
              <a:t> in the </a:t>
            </a:r>
            <a:r>
              <a:rPr lang="it-IT" dirty="0" err="1"/>
              <a:t>extracellular</a:t>
            </a:r>
            <a:r>
              <a:rPr lang="it-IT" dirty="0"/>
              <a:t> </a:t>
            </a:r>
            <a:r>
              <a:rPr lang="it-IT" dirty="0" err="1"/>
              <a:t>environment</a:t>
            </a:r>
            <a:r>
              <a:rPr lang="it-IT" dirty="0"/>
              <a:t>, and </a:t>
            </a:r>
            <a:r>
              <a:rPr lang="it-IT" dirty="0" err="1"/>
              <a:t>complement</a:t>
            </a:r>
            <a:r>
              <a:rPr lang="it-IT" dirty="0"/>
              <a:t> </a:t>
            </a:r>
            <a:r>
              <a:rPr lang="it-IT" dirty="0" err="1"/>
              <a:t>products</a:t>
            </a:r>
            <a:r>
              <a:rPr lang="it-IT" dirty="0"/>
              <a:t> </a:t>
            </a:r>
            <a:r>
              <a:rPr lang="it-IT" dirty="0" err="1"/>
              <a:t>coat</a:t>
            </a:r>
            <a:r>
              <a:rPr lang="it-IT" dirty="0"/>
              <a:t> the </a:t>
            </a:r>
            <a:r>
              <a:rPr lang="it-IT" dirty="0" err="1"/>
              <a:t>bacteria</a:t>
            </a:r>
            <a:r>
              <a:rPr lang="it-IT" dirty="0"/>
              <a:t>, </a:t>
            </a:r>
            <a:r>
              <a:rPr lang="it-IT" dirty="0" err="1"/>
              <a:t>resulting</a:t>
            </a:r>
            <a:r>
              <a:rPr lang="it-IT" dirty="0"/>
              <a:t> in </a:t>
            </a:r>
            <a:r>
              <a:rPr lang="it-IT" dirty="0" err="1"/>
              <a:t>uptake</a:t>
            </a:r>
            <a:r>
              <a:rPr lang="it-IT" dirty="0"/>
              <a:t> </a:t>
            </a:r>
            <a:r>
              <a:rPr lang="it-IT" dirty="0" err="1"/>
              <a:t>of</a:t>
            </a:r>
            <a:r>
              <a:rPr lang="it-IT" dirty="0"/>
              <a:t> the </a:t>
            </a:r>
            <a:r>
              <a:rPr lang="it-IT" dirty="0" err="1"/>
              <a:t>organism</a:t>
            </a:r>
            <a:r>
              <a:rPr lang="it-IT" dirty="0"/>
              <a:t> </a:t>
            </a:r>
            <a:r>
              <a:rPr lang="it-IT" dirty="0" err="1"/>
              <a:t>by</a:t>
            </a:r>
            <a:r>
              <a:rPr lang="it-IT" dirty="0"/>
              <a:t> </a:t>
            </a:r>
            <a:r>
              <a:rPr lang="it-IT" dirty="0" err="1"/>
              <a:t>monocytes</a:t>
            </a:r>
            <a:r>
              <a:rPr lang="it-IT" dirty="0"/>
              <a:t>; </a:t>
            </a:r>
            <a:r>
              <a:rPr lang="it-IT" dirty="0" err="1"/>
              <a:t>by</a:t>
            </a:r>
            <a:r>
              <a:rPr lang="it-IT" dirty="0"/>
              <a:t> </a:t>
            </a:r>
            <a:r>
              <a:rPr lang="it-IT" dirty="0" err="1"/>
              <a:t>this</a:t>
            </a:r>
            <a:r>
              <a:rPr lang="it-IT" dirty="0"/>
              <a:t> </a:t>
            </a:r>
            <a:r>
              <a:rPr lang="it-IT" dirty="0" err="1"/>
              <a:t>means</a:t>
            </a:r>
            <a:r>
              <a:rPr lang="it-IT" dirty="0"/>
              <a:t>, the </a:t>
            </a:r>
            <a:r>
              <a:rPr lang="it-IT" dirty="0" err="1"/>
              <a:t>organism</a:t>
            </a:r>
            <a:r>
              <a:rPr lang="it-IT" dirty="0"/>
              <a:t> </a:t>
            </a:r>
            <a:r>
              <a:rPr lang="it-IT" dirty="0" err="1"/>
              <a:t>reaches</a:t>
            </a:r>
            <a:r>
              <a:rPr lang="it-IT" dirty="0"/>
              <a:t> </a:t>
            </a:r>
            <a:r>
              <a:rPr lang="it-IT" dirty="0" err="1"/>
              <a:t>its</a:t>
            </a:r>
            <a:r>
              <a:rPr lang="it-IT" dirty="0"/>
              <a:t> site </a:t>
            </a:r>
            <a:r>
              <a:rPr lang="it-IT" dirty="0" err="1"/>
              <a:t>of</a:t>
            </a:r>
            <a:r>
              <a:rPr lang="it-IT" dirty="0"/>
              <a:t> </a:t>
            </a:r>
            <a:r>
              <a:rPr lang="it-IT" dirty="0" err="1"/>
              <a:t>replication</a:t>
            </a:r>
            <a:r>
              <a:rPr lang="it-IT" dirty="0"/>
              <a:t>. </a:t>
            </a:r>
            <a:r>
              <a:rPr lang="it-IT" dirty="0" err="1"/>
              <a:t>Many</a:t>
            </a:r>
            <a:r>
              <a:rPr lang="it-IT" dirty="0"/>
              <a:t> </a:t>
            </a:r>
            <a:r>
              <a:rPr lang="it-IT" dirty="0" err="1"/>
              <a:t>bacteria</a:t>
            </a:r>
            <a:r>
              <a:rPr lang="it-IT" dirty="0"/>
              <a:t> (</a:t>
            </a:r>
            <a:r>
              <a:rPr lang="it-IT" dirty="0" err="1"/>
              <a:t>such</a:t>
            </a:r>
            <a:r>
              <a:rPr lang="it-IT" dirty="0"/>
              <a:t> </a:t>
            </a:r>
            <a:r>
              <a:rPr lang="it-IT" dirty="0" err="1"/>
              <a:t>as</a:t>
            </a:r>
            <a:r>
              <a:rPr lang="it-IT" dirty="0"/>
              <a:t> </a:t>
            </a:r>
            <a:r>
              <a:rPr lang="it-IT" dirty="0" err="1"/>
              <a:t>Shigella</a:t>
            </a:r>
            <a:r>
              <a:rPr lang="it-IT" dirty="0"/>
              <a:t>, </a:t>
            </a:r>
            <a:r>
              <a:rPr lang="it-IT" dirty="0" err="1"/>
              <a:t>enteroinvasive</a:t>
            </a:r>
            <a:r>
              <a:rPr lang="it-IT" dirty="0"/>
              <a:t> E. coli, M. </a:t>
            </a:r>
            <a:r>
              <a:rPr lang="it-IT" dirty="0" err="1"/>
              <a:t>tuberculosis</a:t>
            </a:r>
            <a:r>
              <a:rPr lang="it-IT" dirty="0"/>
              <a:t>, M. </a:t>
            </a:r>
            <a:r>
              <a:rPr lang="it-IT" dirty="0" err="1"/>
              <a:t>leprae</a:t>
            </a:r>
            <a:r>
              <a:rPr lang="it-IT" dirty="0"/>
              <a:t>, S. enterica </a:t>
            </a:r>
            <a:r>
              <a:rPr lang="it-IT" dirty="0" err="1"/>
              <a:t>serotype</a:t>
            </a:r>
            <a:r>
              <a:rPr lang="it-IT" dirty="0"/>
              <a:t> </a:t>
            </a:r>
            <a:r>
              <a:rPr lang="it-IT" dirty="0" err="1"/>
              <a:t>Typhi</a:t>
            </a:r>
            <a:r>
              <a:rPr lang="it-IT" dirty="0"/>
              <a:t>) </a:t>
            </a:r>
            <a:r>
              <a:rPr lang="it-IT" dirty="0" err="1"/>
              <a:t>use</a:t>
            </a:r>
            <a:r>
              <a:rPr lang="it-IT" dirty="0"/>
              <a:t> the inside </a:t>
            </a:r>
            <a:r>
              <a:rPr lang="it-IT" dirty="0" err="1"/>
              <a:t>of</a:t>
            </a:r>
            <a:r>
              <a:rPr lang="it-IT" dirty="0"/>
              <a:t> </a:t>
            </a:r>
            <a:r>
              <a:rPr lang="it-IT" dirty="0" err="1"/>
              <a:t>cells</a:t>
            </a:r>
            <a:r>
              <a:rPr lang="it-IT" dirty="0"/>
              <a:t> </a:t>
            </a:r>
            <a:r>
              <a:rPr lang="it-IT" dirty="0" err="1"/>
              <a:t>as</a:t>
            </a:r>
            <a:r>
              <a:rPr lang="it-IT" dirty="0"/>
              <a:t> a “</a:t>
            </a:r>
            <a:r>
              <a:rPr lang="it-IT" dirty="0" err="1"/>
              <a:t>hideout</a:t>
            </a:r>
            <a:r>
              <a:rPr lang="it-IT" dirty="0"/>
              <a:t>” </a:t>
            </a:r>
            <a:r>
              <a:rPr lang="it-IT" dirty="0" err="1"/>
              <a:t>that</a:t>
            </a:r>
            <a:r>
              <a:rPr lang="it-IT" dirty="0"/>
              <a:t> </a:t>
            </a:r>
            <a:r>
              <a:rPr lang="it-IT" dirty="0" err="1"/>
              <a:t>allows</a:t>
            </a:r>
            <a:r>
              <a:rPr lang="it-IT" dirty="0"/>
              <a:t> </a:t>
            </a:r>
            <a:r>
              <a:rPr lang="it-IT" dirty="0" err="1"/>
              <a:t>them</a:t>
            </a:r>
            <a:r>
              <a:rPr lang="it-IT" dirty="0"/>
              <a:t> </a:t>
            </a:r>
            <a:r>
              <a:rPr lang="it-IT" dirty="0" err="1"/>
              <a:t>to</a:t>
            </a:r>
            <a:r>
              <a:rPr lang="it-IT" dirty="0"/>
              <a:t> </a:t>
            </a:r>
            <a:r>
              <a:rPr lang="it-IT" dirty="0" err="1"/>
              <a:t>escape</a:t>
            </a:r>
            <a:r>
              <a:rPr lang="it-IT" dirty="0"/>
              <a:t> </a:t>
            </a:r>
            <a:r>
              <a:rPr lang="it-IT" dirty="0" err="1"/>
              <a:t>from</a:t>
            </a:r>
            <a:r>
              <a:rPr lang="it-IT" dirty="0"/>
              <a:t> </a:t>
            </a:r>
            <a:r>
              <a:rPr lang="it-IT" dirty="0" err="1"/>
              <a:t>antibodies</a:t>
            </a:r>
            <a:r>
              <a:rPr lang="it-IT" dirty="0"/>
              <a:t> and </a:t>
            </a:r>
            <a:r>
              <a:rPr lang="it-IT" dirty="0" err="1"/>
              <a:t>complement</a:t>
            </a:r>
            <a:r>
              <a:rPr lang="it-IT" dirty="0"/>
              <a:t>. Listeria </a:t>
            </a:r>
            <a:r>
              <a:rPr lang="it-IT" dirty="0" err="1"/>
              <a:t>monocytogenes</a:t>
            </a:r>
            <a:r>
              <a:rPr lang="it-IT" dirty="0"/>
              <a:t> can </a:t>
            </a:r>
            <a:r>
              <a:rPr lang="it-IT" dirty="0" err="1"/>
              <a:t>manipulate</a:t>
            </a:r>
            <a:r>
              <a:rPr lang="it-IT" dirty="0"/>
              <a:t> the </a:t>
            </a:r>
            <a:r>
              <a:rPr lang="it-IT" dirty="0" err="1"/>
              <a:t>cell</a:t>
            </a:r>
            <a:r>
              <a:rPr lang="it-IT" dirty="0"/>
              <a:t> </a:t>
            </a:r>
            <a:r>
              <a:rPr lang="it-IT" dirty="0" err="1"/>
              <a:t>cytoskeleton</a:t>
            </a:r>
            <a:r>
              <a:rPr lang="it-IT" dirty="0"/>
              <a:t> </a:t>
            </a:r>
            <a:r>
              <a:rPr lang="it-IT" dirty="0" err="1"/>
              <a:t>to</a:t>
            </a:r>
            <a:r>
              <a:rPr lang="it-IT" dirty="0"/>
              <a:t> spread </a:t>
            </a:r>
            <a:r>
              <a:rPr lang="it-IT" dirty="0" err="1"/>
              <a:t>directly</a:t>
            </a:r>
            <a:r>
              <a:rPr lang="it-IT" dirty="0"/>
              <a:t> </a:t>
            </a:r>
            <a:r>
              <a:rPr lang="it-IT" dirty="0" err="1"/>
              <a:t>from</a:t>
            </a:r>
            <a:r>
              <a:rPr lang="it-IT" dirty="0"/>
              <a:t> </a:t>
            </a:r>
            <a:r>
              <a:rPr lang="it-IT" dirty="0" err="1"/>
              <a:t>cell</a:t>
            </a:r>
            <a:r>
              <a:rPr lang="it-IT" dirty="0"/>
              <a:t> </a:t>
            </a:r>
            <a:r>
              <a:rPr lang="it-IT" dirty="0" err="1"/>
              <a:t>to</a:t>
            </a:r>
            <a:r>
              <a:rPr lang="it-IT" dirty="0"/>
              <a:t> </a:t>
            </a:r>
            <a:r>
              <a:rPr lang="it-IT" dirty="0" err="1"/>
              <a:t>cell</a:t>
            </a:r>
            <a:r>
              <a:rPr lang="it-IT" dirty="0"/>
              <a:t>, </a:t>
            </a:r>
            <a:r>
              <a:rPr lang="it-IT" dirty="0" err="1"/>
              <a:t>thus</a:t>
            </a:r>
            <a:r>
              <a:rPr lang="it-IT" dirty="0"/>
              <a:t> </a:t>
            </a:r>
            <a:r>
              <a:rPr lang="it-IT" dirty="0" err="1"/>
              <a:t>allowing</a:t>
            </a:r>
            <a:r>
              <a:rPr lang="it-IT" dirty="0"/>
              <a:t> the </a:t>
            </a:r>
            <a:r>
              <a:rPr lang="it-IT" dirty="0" err="1"/>
              <a:t>bacteria</a:t>
            </a:r>
            <a:r>
              <a:rPr lang="it-IT" dirty="0"/>
              <a:t> </a:t>
            </a:r>
            <a:r>
              <a:rPr lang="it-IT" dirty="0" err="1"/>
              <a:t>to</a:t>
            </a:r>
            <a:r>
              <a:rPr lang="it-IT" dirty="0"/>
              <a:t> evade immune </a:t>
            </a:r>
            <a:r>
              <a:rPr lang="it-IT" dirty="0" err="1"/>
              <a:t>defenses</a:t>
            </a:r>
            <a:r>
              <a:rPr lang="it-IT" dirty="0"/>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7DC28D4-CE00-4A40-87CE-9E3A988E6B94}"/>
              </a:ext>
            </a:extLst>
          </p:cNvPr>
          <p:cNvPicPr>
            <a:picLocks noChangeAspect="1"/>
          </p:cNvPicPr>
          <p:nvPr/>
        </p:nvPicPr>
        <p:blipFill>
          <a:blip r:embed="rId2"/>
          <a:stretch>
            <a:fillRect/>
          </a:stretch>
        </p:blipFill>
        <p:spPr>
          <a:xfrm>
            <a:off x="0" y="1370240"/>
            <a:ext cx="9144000" cy="4117519"/>
          </a:xfrm>
          <a:prstGeom prst="rect">
            <a:avLst/>
          </a:prstGeom>
        </p:spPr>
      </p:pic>
    </p:spTree>
    <p:extLst>
      <p:ext uri="{BB962C8B-B14F-4D97-AF65-F5344CB8AC3E}">
        <p14:creationId xmlns:p14="http://schemas.microsoft.com/office/powerpoint/2010/main" val="1331086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0993" y="535900"/>
            <a:ext cx="8484715" cy="5786200"/>
          </a:xfrm>
          <a:prstGeom prst="rect">
            <a:avLst/>
          </a:prstGeom>
        </p:spPr>
        <p:txBody>
          <a:bodyPr wrap="square">
            <a:spAutoFit/>
          </a:bodyPr>
          <a:lstStyle/>
          <a:p>
            <a:r>
              <a:rPr lang="it-IT" sz="1600" b="1" dirty="0" err="1"/>
              <a:t>Resisting</a:t>
            </a:r>
            <a:r>
              <a:rPr lang="it-IT" sz="1600" b="1" dirty="0"/>
              <a:t> </a:t>
            </a:r>
            <a:r>
              <a:rPr lang="it-IT" sz="1600" b="1" dirty="0" err="1"/>
              <a:t>phagocytosis</a:t>
            </a:r>
            <a:r>
              <a:rPr lang="it-IT" sz="1600" b="1" dirty="0"/>
              <a:t> and </a:t>
            </a:r>
            <a:r>
              <a:rPr lang="it-IT" sz="1600" b="1" dirty="0" err="1"/>
              <a:t>bacterial</a:t>
            </a:r>
            <a:r>
              <a:rPr lang="it-IT" sz="1600" b="1" dirty="0"/>
              <a:t> </a:t>
            </a:r>
            <a:r>
              <a:rPr lang="it-IT" sz="1600" b="1" dirty="0" err="1"/>
              <a:t>killing</a:t>
            </a:r>
            <a:r>
              <a:rPr lang="it-IT" sz="1600" b="1" dirty="0"/>
              <a:t> in </a:t>
            </a:r>
            <a:r>
              <a:rPr lang="it-IT" sz="1600" b="1" dirty="0" err="1"/>
              <a:t>phagosomes</a:t>
            </a:r>
            <a:r>
              <a:rPr lang="it-IT" sz="1600" dirty="0"/>
              <a:t>. </a:t>
            </a:r>
            <a:r>
              <a:rPr lang="it-IT" sz="1600" dirty="0" err="1"/>
              <a:t>Phagocytosis</a:t>
            </a:r>
            <a:r>
              <a:rPr lang="it-IT" sz="1600" dirty="0"/>
              <a:t> and </a:t>
            </a:r>
            <a:r>
              <a:rPr lang="it-IT" sz="1600" dirty="0" err="1"/>
              <a:t>killing</a:t>
            </a:r>
            <a:r>
              <a:rPr lang="it-IT" sz="1600" dirty="0"/>
              <a:t> </a:t>
            </a:r>
            <a:r>
              <a:rPr lang="it-IT" sz="1600" dirty="0" err="1"/>
              <a:t>of</a:t>
            </a:r>
            <a:r>
              <a:rPr lang="it-IT" sz="1600" dirty="0"/>
              <a:t> </a:t>
            </a:r>
            <a:r>
              <a:rPr lang="it-IT" sz="1600" dirty="0" err="1"/>
              <a:t>bacteria</a:t>
            </a:r>
            <a:r>
              <a:rPr lang="it-IT" sz="1600" dirty="0"/>
              <a:t> </a:t>
            </a:r>
            <a:r>
              <a:rPr lang="it-IT" sz="1600" dirty="0" err="1"/>
              <a:t>by</a:t>
            </a:r>
            <a:r>
              <a:rPr lang="it-IT" sz="1600" dirty="0"/>
              <a:t> </a:t>
            </a:r>
            <a:r>
              <a:rPr lang="it-IT" sz="1600" dirty="0" err="1"/>
              <a:t>neutrophils</a:t>
            </a:r>
            <a:r>
              <a:rPr lang="it-IT" sz="1600" dirty="0"/>
              <a:t> and </a:t>
            </a:r>
            <a:r>
              <a:rPr lang="it-IT" sz="1600" dirty="0" err="1"/>
              <a:t>macrophages</a:t>
            </a:r>
            <a:r>
              <a:rPr lang="it-IT" sz="1600" dirty="0"/>
              <a:t> </a:t>
            </a:r>
            <a:r>
              <a:rPr lang="it-IT" sz="1600" dirty="0" err="1"/>
              <a:t>constitute</a:t>
            </a:r>
            <a:r>
              <a:rPr lang="it-IT" sz="1600" dirty="0"/>
              <a:t> a </a:t>
            </a:r>
            <a:r>
              <a:rPr lang="it-IT" sz="1600" dirty="0" err="1"/>
              <a:t>critical</a:t>
            </a:r>
            <a:r>
              <a:rPr lang="it-IT" sz="1600" dirty="0"/>
              <a:t> </a:t>
            </a:r>
            <a:r>
              <a:rPr lang="it-IT" sz="1600" dirty="0" err="1"/>
              <a:t>host</a:t>
            </a:r>
            <a:r>
              <a:rPr lang="it-IT" sz="1600" dirty="0"/>
              <a:t> </a:t>
            </a:r>
            <a:r>
              <a:rPr lang="it-IT" sz="1600" dirty="0" err="1"/>
              <a:t>defense</a:t>
            </a:r>
            <a:r>
              <a:rPr lang="it-IT" sz="1600" dirty="0"/>
              <a:t> </a:t>
            </a:r>
            <a:r>
              <a:rPr lang="it-IT" sz="1600" dirty="0" err="1"/>
              <a:t>against</a:t>
            </a:r>
            <a:r>
              <a:rPr lang="it-IT" sz="1600" dirty="0"/>
              <a:t> </a:t>
            </a:r>
            <a:r>
              <a:rPr lang="it-IT" sz="1600" dirty="0" err="1"/>
              <a:t>extracellular</a:t>
            </a:r>
            <a:r>
              <a:rPr lang="it-IT" sz="1600" dirty="0"/>
              <a:t> </a:t>
            </a:r>
            <a:r>
              <a:rPr lang="it-IT" sz="1600" dirty="0" err="1"/>
              <a:t>bacteria</a:t>
            </a:r>
            <a:r>
              <a:rPr lang="it-IT" sz="1600" dirty="0"/>
              <a:t>. The </a:t>
            </a:r>
            <a:r>
              <a:rPr lang="it-IT" sz="1600" dirty="0" err="1"/>
              <a:t>carbohydrate</a:t>
            </a:r>
            <a:r>
              <a:rPr lang="it-IT" sz="1600" dirty="0"/>
              <a:t> capsule on the </a:t>
            </a:r>
            <a:r>
              <a:rPr lang="it-IT" sz="1600" dirty="0" err="1"/>
              <a:t>surface</a:t>
            </a:r>
            <a:r>
              <a:rPr lang="it-IT" sz="1600" dirty="0"/>
              <a:t> </a:t>
            </a:r>
            <a:r>
              <a:rPr lang="it-IT" sz="1600" dirty="0" err="1"/>
              <a:t>of</a:t>
            </a:r>
            <a:r>
              <a:rPr lang="it-IT" sz="1600" dirty="0"/>
              <a:t> </a:t>
            </a:r>
            <a:r>
              <a:rPr lang="it-IT" sz="1600" dirty="0" err="1"/>
              <a:t>many</a:t>
            </a:r>
            <a:r>
              <a:rPr lang="it-IT" sz="1600" dirty="0"/>
              <a:t> </a:t>
            </a:r>
            <a:r>
              <a:rPr lang="it-IT" sz="1600" dirty="0" err="1"/>
              <a:t>bacteria</a:t>
            </a:r>
            <a:r>
              <a:rPr lang="it-IT" sz="1600" dirty="0"/>
              <a:t> </a:t>
            </a:r>
            <a:r>
              <a:rPr lang="it-IT" sz="1600" dirty="0" err="1"/>
              <a:t>that</a:t>
            </a:r>
            <a:r>
              <a:rPr lang="it-IT" sz="1600" dirty="0"/>
              <a:t> cause pneumonia or </a:t>
            </a:r>
            <a:r>
              <a:rPr lang="it-IT" sz="1600" dirty="0" err="1"/>
              <a:t>meningitis</a:t>
            </a:r>
            <a:r>
              <a:rPr lang="it-IT" sz="1600" dirty="0"/>
              <a:t> (S. </a:t>
            </a:r>
            <a:r>
              <a:rPr lang="it-IT" sz="1600" dirty="0" err="1"/>
              <a:t>pneumoniae</a:t>
            </a:r>
            <a:r>
              <a:rPr lang="it-IT" sz="1600" dirty="0"/>
              <a:t>, </a:t>
            </a:r>
            <a:r>
              <a:rPr lang="it-IT" sz="1600" dirty="0" err="1"/>
              <a:t>Neisseria</a:t>
            </a:r>
            <a:r>
              <a:rPr lang="it-IT" sz="1600" dirty="0"/>
              <a:t> </a:t>
            </a:r>
            <a:r>
              <a:rPr lang="it-IT" sz="1600" dirty="0" err="1"/>
              <a:t>meningitidis</a:t>
            </a:r>
            <a:r>
              <a:rPr lang="it-IT" sz="1600" dirty="0"/>
              <a:t>, H. </a:t>
            </a:r>
            <a:r>
              <a:rPr lang="it-IT" sz="1600" dirty="0" err="1"/>
              <a:t>influenzae</a:t>
            </a:r>
            <a:r>
              <a:rPr lang="it-IT" sz="1600" dirty="0"/>
              <a:t>) </a:t>
            </a:r>
            <a:r>
              <a:rPr lang="it-IT" sz="1600" dirty="0" err="1"/>
              <a:t>makes</a:t>
            </a:r>
            <a:r>
              <a:rPr lang="it-IT" sz="1600" dirty="0"/>
              <a:t> </a:t>
            </a:r>
            <a:r>
              <a:rPr lang="it-IT" sz="1600" dirty="0" err="1"/>
              <a:t>them</a:t>
            </a:r>
            <a:r>
              <a:rPr lang="it-IT" sz="1600" dirty="0"/>
              <a:t> more </a:t>
            </a:r>
            <a:r>
              <a:rPr lang="it-IT" sz="1600" dirty="0" err="1"/>
              <a:t>virulent</a:t>
            </a:r>
            <a:r>
              <a:rPr lang="it-IT" sz="1600" dirty="0"/>
              <a:t> </a:t>
            </a:r>
            <a:r>
              <a:rPr lang="it-IT" sz="1600" dirty="0" err="1"/>
              <a:t>by</a:t>
            </a:r>
            <a:r>
              <a:rPr lang="it-IT" sz="1600" dirty="0"/>
              <a:t> </a:t>
            </a:r>
            <a:r>
              <a:rPr lang="it-IT" sz="1600" dirty="0" err="1"/>
              <a:t>preventing</a:t>
            </a:r>
            <a:r>
              <a:rPr lang="it-IT" sz="1600" dirty="0"/>
              <a:t> </a:t>
            </a:r>
            <a:r>
              <a:rPr lang="it-IT" sz="1600" dirty="0" err="1"/>
              <a:t>phagocytosis</a:t>
            </a:r>
            <a:r>
              <a:rPr lang="it-IT" sz="1600" dirty="0"/>
              <a:t> </a:t>
            </a:r>
            <a:r>
              <a:rPr lang="it-IT" sz="1600" dirty="0" err="1"/>
              <a:t>of</a:t>
            </a:r>
            <a:r>
              <a:rPr lang="it-IT" sz="1600" dirty="0"/>
              <a:t> the </a:t>
            </a:r>
            <a:r>
              <a:rPr lang="it-IT" sz="1600" dirty="0" err="1"/>
              <a:t>organisms</a:t>
            </a:r>
            <a:r>
              <a:rPr lang="it-IT" sz="1600" dirty="0"/>
              <a:t> </a:t>
            </a:r>
            <a:r>
              <a:rPr lang="it-IT" sz="1600" dirty="0" err="1"/>
              <a:t>by</a:t>
            </a:r>
            <a:r>
              <a:rPr lang="it-IT" sz="1600" dirty="0"/>
              <a:t> </a:t>
            </a:r>
            <a:r>
              <a:rPr lang="it-IT" sz="1600" dirty="0" err="1"/>
              <a:t>neutrophils</a:t>
            </a:r>
            <a:r>
              <a:rPr lang="it-IT" sz="1600" dirty="0"/>
              <a:t>. </a:t>
            </a:r>
            <a:r>
              <a:rPr lang="it-IT" sz="1600" dirty="0" err="1"/>
              <a:t>Surface</a:t>
            </a:r>
            <a:r>
              <a:rPr lang="it-IT" sz="1600" dirty="0"/>
              <a:t> </a:t>
            </a:r>
            <a:r>
              <a:rPr lang="it-IT" sz="1600" dirty="0" err="1"/>
              <a:t>proteins</a:t>
            </a:r>
            <a:r>
              <a:rPr lang="it-IT" sz="1600" dirty="0"/>
              <a:t> </a:t>
            </a:r>
            <a:r>
              <a:rPr lang="it-IT" sz="1600" dirty="0" err="1"/>
              <a:t>that</a:t>
            </a:r>
            <a:r>
              <a:rPr lang="it-IT" sz="1600" dirty="0"/>
              <a:t> </a:t>
            </a:r>
            <a:r>
              <a:rPr lang="it-IT" sz="1600" dirty="0" err="1"/>
              <a:t>inhibit</a:t>
            </a:r>
            <a:r>
              <a:rPr lang="it-IT" sz="1600" dirty="0"/>
              <a:t> </a:t>
            </a:r>
            <a:r>
              <a:rPr lang="it-IT" sz="1600" dirty="0" err="1"/>
              <a:t>phagocytosis</a:t>
            </a:r>
            <a:r>
              <a:rPr lang="it-IT" sz="1600" dirty="0"/>
              <a:t> include </a:t>
            </a:r>
            <a:r>
              <a:rPr lang="it-IT" sz="1600" dirty="0" err="1"/>
              <a:t>proteins</a:t>
            </a:r>
            <a:r>
              <a:rPr lang="it-IT" sz="1600" dirty="0"/>
              <a:t> A (S. </a:t>
            </a:r>
            <a:r>
              <a:rPr lang="it-IT" sz="1600" dirty="0" err="1"/>
              <a:t>aureus</a:t>
            </a:r>
            <a:r>
              <a:rPr lang="it-IT" sz="1600" dirty="0"/>
              <a:t>) and </a:t>
            </a:r>
            <a:r>
              <a:rPr lang="it-IT" sz="1600" dirty="0" err="1"/>
              <a:t>M</a:t>
            </a:r>
            <a:r>
              <a:rPr lang="it-IT" sz="1600" dirty="0"/>
              <a:t> (S. </a:t>
            </a:r>
            <a:r>
              <a:rPr lang="it-IT" sz="1600" dirty="0" err="1"/>
              <a:t>pyogenes</a:t>
            </a:r>
            <a:r>
              <a:rPr lang="it-IT" sz="1600" dirty="0"/>
              <a:t>). </a:t>
            </a:r>
            <a:r>
              <a:rPr lang="it-IT" sz="1600" dirty="0" err="1"/>
              <a:t>Macrophages</a:t>
            </a:r>
            <a:r>
              <a:rPr lang="it-IT" sz="1600" dirty="0"/>
              <a:t> </a:t>
            </a:r>
            <a:r>
              <a:rPr lang="it-IT" sz="1600" dirty="0" err="1"/>
              <a:t>usually</a:t>
            </a:r>
            <a:r>
              <a:rPr lang="it-IT" sz="1600" dirty="0"/>
              <a:t> </a:t>
            </a:r>
            <a:r>
              <a:rPr lang="it-IT" sz="1600" dirty="0" err="1"/>
              <a:t>kill</a:t>
            </a:r>
            <a:r>
              <a:rPr lang="it-IT" sz="1600" dirty="0"/>
              <a:t> </a:t>
            </a:r>
            <a:r>
              <a:rPr lang="it-IT" sz="1600" dirty="0" err="1"/>
              <a:t>bacteria</a:t>
            </a:r>
            <a:r>
              <a:rPr lang="it-IT" sz="1600" dirty="0"/>
              <a:t> </a:t>
            </a:r>
            <a:r>
              <a:rPr lang="it-IT" sz="1600" dirty="0" err="1"/>
              <a:t>by</a:t>
            </a:r>
            <a:r>
              <a:rPr lang="it-IT" sz="1600" dirty="0"/>
              <a:t> </a:t>
            </a:r>
            <a:r>
              <a:rPr lang="it-IT" sz="1600" dirty="0" err="1"/>
              <a:t>fusion</a:t>
            </a:r>
            <a:r>
              <a:rPr lang="it-IT" sz="1600" dirty="0"/>
              <a:t> </a:t>
            </a:r>
            <a:r>
              <a:rPr lang="it-IT" sz="1600" dirty="0" err="1"/>
              <a:t>of</a:t>
            </a:r>
            <a:r>
              <a:rPr lang="it-IT" sz="1600" dirty="0"/>
              <a:t> the </a:t>
            </a:r>
            <a:r>
              <a:rPr lang="it-IT" sz="1600" dirty="0" err="1"/>
              <a:t>phagosome</a:t>
            </a:r>
            <a:r>
              <a:rPr lang="it-IT" sz="1600" dirty="0"/>
              <a:t> </a:t>
            </a:r>
            <a:r>
              <a:rPr lang="it-IT" sz="1600" dirty="0" err="1"/>
              <a:t>with</a:t>
            </a:r>
            <a:r>
              <a:rPr lang="it-IT" sz="1600" dirty="0"/>
              <a:t> the </a:t>
            </a:r>
            <a:r>
              <a:rPr lang="it-IT" sz="1600" dirty="0" err="1"/>
              <a:t>lysosome</a:t>
            </a:r>
            <a:r>
              <a:rPr lang="it-IT" sz="1600" dirty="0"/>
              <a:t> </a:t>
            </a:r>
            <a:r>
              <a:rPr lang="it-IT" sz="1600" dirty="0" err="1"/>
              <a:t>to</a:t>
            </a:r>
            <a:r>
              <a:rPr lang="it-IT" sz="1600" dirty="0"/>
              <a:t> </a:t>
            </a:r>
            <a:r>
              <a:rPr lang="it-IT" sz="1600" dirty="0" err="1"/>
              <a:t>form</a:t>
            </a:r>
            <a:r>
              <a:rPr lang="it-IT" sz="1600" dirty="0"/>
              <a:t> a </a:t>
            </a:r>
            <a:r>
              <a:rPr lang="it-IT" sz="1600" dirty="0" err="1"/>
              <a:t>phagolysosome</a:t>
            </a:r>
            <a:r>
              <a:rPr lang="it-IT" sz="1600" dirty="0"/>
              <a:t>. M. </a:t>
            </a:r>
            <a:r>
              <a:rPr lang="it-IT" sz="1600" dirty="0" err="1"/>
              <a:t>tuberculosis</a:t>
            </a:r>
            <a:r>
              <a:rPr lang="it-IT" sz="1600" dirty="0"/>
              <a:t> </a:t>
            </a:r>
            <a:r>
              <a:rPr lang="it-IT" sz="1600" dirty="0" err="1"/>
              <a:t>blocks</a:t>
            </a:r>
            <a:r>
              <a:rPr lang="it-IT" sz="1600" dirty="0"/>
              <a:t> </a:t>
            </a:r>
            <a:r>
              <a:rPr lang="it-IT" sz="1600" dirty="0" err="1"/>
              <a:t>fusion</a:t>
            </a:r>
            <a:r>
              <a:rPr lang="it-IT" sz="1600" dirty="0"/>
              <a:t> </a:t>
            </a:r>
            <a:r>
              <a:rPr lang="it-IT" sz="1600" dirty="0" err="1"/>
              <a:t>of</a:t>
            </a:r>
            <a:r>
              <a:rPr lang="it-IT" sz="1600" dirty="0"/>
              <a:t> the </a:t>
            </a:r>
            <a:r>
              <a:rPr lang="it-IT" sz="1600" dirty="0" err="1"/>
              <a:t>lysosome</a:t>
            </a:r>
            <a:r>
              <a:rPr lang="it-IT" sz="1600" dirty="0"/>
              <a:t> </a:t>
            </a:r>
            <a:r>
              <a:rPr lang="it-IT" sz="1600" dirty="0" err="1"/>
              <a:t>with</a:t>
            </a:r>
            <a:r>
              <a:rPr lang="it-IT" sz="1600" dirty="0"/>
              <a:t> the </a:t>
            </a:r>
            <a:r>
              <a:rPr lang="it-IT" sz="1600" dirty="0" err="1"/>
              <a:t>phagosome</a:t>
            </a:r>
            <a:r>
              <a:rPr lang="it-IT" sz="1600" dirty="0"/>
              <a:t>, </a:t>
            </a:r>
            <a:r>
              <a:rPr lang="it-IT" sz="1600" dirty="0" err="1"/>
              <a:t>allowing</a:t>
            </a:r>
            <a:r>
              <a:rPr lang="it-IT" sz="1600" dirty="0"/>
              <a:t> the </a:t>
            </a:r>
            <a:r>
              <a:rPr lang="it-IT" sz="1600" dirty="0" err="1"/>
              <a:t>bacteria</a:t>
            </a:r>
            <a:r>
              <a:rPr lang="it-IT" sz="1600" dirty="0"/>
              <a:t> </a:t>
            </a:r>
            <a:r>
              <a:rPr lang="it-IT" sz="1600" dirty="0" err="1"/>
              <a:t>to</a:t>
            </a:r>
            <a:r>
              <a:rPr lang="it-IT" sz="1600" dirty="0"/>
              <a:t> proliferate </a:t>
            </a:r>
            <a:r>
              <a:rPr lang="it-IT" sz="1600" dirty="0" err="1"/>
              <a:t>unchecked</a:t>
            </a:r>
            <a:r>
              <a:rPr lang="it-IT" sz="1600" dirty="0"/>
              <a:t> </a:t>
            </a:r>
            <a:r>
              <a:rPr lang="it-IT" sz="1600" dirty="0" err="1"/>
              <a:t>within</a:t>
            </a:r>
            <a:r>
              <a:rPr lang="it-IT" sz="1600" dirty="0"/>
              <a:t> the </a:t>
            </a:r>
            <a:r>
              <a:rPr lang="it-IT" sz="1600" dirty="0" err="1"/>
              <a:t>macrophage</a:t>
            </a:r>
            <a:r>
              <a:rPr lang="it-IT" sz="1600" dirty="0"/>
              <a:t>. Legionella </a:t>
            </a:r>
            <a:r>
              <a:rPr lang="it-IT" sz="1600" dirty="0" err="1"/>
              <a:t>produces</a:t>
            </a:r>
            <a:r>
              <a:rPr lang="it-IT" sz="1600" dirty="0"/>
              <a:t> a </a:t>
            </a:r>
            <a:r>
              <a:rPr lang="it-IT" sz="1600" dirty="0" err="1"/>
              <a:t>pore-forming</a:t>
            </a:r>
            <a:r>
              <a:rPr lang="it-IT" sz="1600" dirty="0"/>
              <a:t> </a:t>
            </a:r>
            <a:r>
              <a:rPr lang="it-IT" sz="1600" dirty="0" err="1"/>
              <a:t>protein</a:t>
            </a:r>
            <a:r>
              <a:rPr lang="it-IT" sz="1600" dirty="0"/>
              <a:t> </a:t>
            </a:r>
            <a:r>
              <a:rPr lang="it-IT" sz="1600" dirty="0" err="1"/>
              <a:t>called</a:t>
            </a:r>
            <a:r>
              <a:rPr lang="it-IT" sz="1600" dirty="0"/>
              <a:t> </a:t>
            </a:r>
            <a:r>
              <a:rPr lang="it-IT" sz="1600" dirty="0" err="1"/>
              <a:t>listeriolysin</a:t>
            </a:r>
            <a:r>
              <a:rPr lang="it-IT" sz="1600" dirty="0"/>
              <a:t> O and </a:t>
            </a:r>
            <a:r>
              <a:rPr lang="it-IT" sz="1600" dirty="0" err="1"/>
              <a:t>two</a:t>
            </a:r>
            <a:r>
              <a:rPr lang="it-IT" sz="1600" dirty="0"/>
              <a:t> </a:t>
            </a:r>
            <a:r>
              <a:rPr lang="it-IT" sz="1600" dirty="0" err="1"/>
              <a:t>phospholipases</a:t>
            </a:r>
            <a:r>
              <a:rPr lang="it-IT" sz="1600" dirty="0"/>
              <a:t> </a:t>
            </a:r>
            <a:r>
              <a:rPr lang="it-IT" sz="1600" dirty="0" err="1"/>
              <a:t>that</a:t>
            </a:r>
            <a:r>
              <a:rPr lang="it-IT" sz="1600" dirty="0"/>
              <a:t> </a:t>
            </a:r>
            <a:r>
              <a:rPr lang="it-IT" sz="1600" dirty="0" err="1"/>
              <a:t>degrade</a:t>
            </a:r>
            <a:r>
              <a:rPr lang="it-IT" sz="1600" dirty="0"/>
              <a:t> the </a:t>
            </a:r>
            <a:r>
              <a:rPr lang="it-IT" sz="1600" dirty="0" err="1"/>
              <a:t>phagosome</a:t>
            </a:r>
            <a:r>
              <a:rPr lang="it-IT" sz="1600" dirty="0"/>
              <a:t> membrane, </a:t>
            </a:r>
            <a:r>
              <a:rPr lang="it-IT" sz="1600" dirty="0" err="1"/>
              <a:t>allowing</a:t>
            </a:r>
            <a:r>
              <a:rPr lang="it-IT" sz="1600" dirty="0"/>
              <a:t> the </a:t>
            </a:r>
            <a:r>
              <a:rPr lang="it-IT" sz="1600" dirty="0" err="1"/>
              <a:t>bacteria</a:t>
            </a:r>
            <a:r>
              <a:rPr lang="it-IT" sz="1600" dirty="0"/>
              <a:t> </a:t>
            </a:r>
            <a:r>
              <a:rPr lang="it-IT" sz="1600" dirty="0" err="1"/>
              <a:t>to</a:t>
            </a:r>
            <a:r>
              <a:rPr lang="it-IT" sz="1600" dirty="0"/>
              <a:t> </a:t>
            </a:r>
            <a:r>
              <a:rPr lang="it-IT" sz="1600" dirty="0" err="1"/>
              <a:t>escape</a:t>
            </a:r>
            <a:r>
              <a:rPr lang="it-IT" sz="1600" dirty="0"/>
              <a:t> </a:t>
            </a:r>
            <a:r>
              <a:rPr lang="it-IT" sz="1600" dirty="0" err="1"/>
              <a:t>into</a:t>
            </a:r>
            <a:r>
              <a:rPr lang="it-IT" sz="1600" dirty="0"/>
              <a:t> the </a:t>
            </a:r>
            <a:r>
              <a:rPr lang="it-IT" sz="1600" dirty="0" err="1"/>
              <a:t>cytoplasm</a:t>
            </a:r>
            <a:r>
              <a:rPr lang="it-IT" sz="1600" dirty="0"/>
              <a:t> and </a:t>
            </a:r>
            <a:r>
              <a:rPr lang="it-IT" sz="1600" dirty="0" err="1"/>
              <a:t>avoid</a:t>
            </a:r>
            <a:r>
              <a:rPr lang="it-IT" sz="1600" dirty="0"/>
              <a:t> </a:t>
            </a:r>
            <a:r>
              <a:rPr lang="it-IT" sz="1600" dirty="0" err="1"/>
              <a:t>destruction</a:t>
            </a:r>
            <a:r>
              <a:rPr lang="it-IT" sz="1600" dirty="0"/>
              <a:t> in the </a:t>
            </a:r>
            <a:r>
              <a:rPr lang="it-IT" sz="1600" dirty="0" err="1"/>
              <a:t>macrophage</a:t>
            </a:r>
            <a:r>
              <a:rPr lang="it-IT" sz="1600" dirty="0"/>
              <a:t>. Legionella </a:t>
            </a:r>
            <a:r>
              <a:rPr lang="it-IT" sz="1600" dirty="0" err="1"/>
              <a:t>also</a:t>
            </a:r>
            <a:r>
              <a:rPr lang="it-IT" sz="1600" dirty="0"/>
              <a:t> </a:t>
            </a:r>
            <a:r>
              <a:rPr lang="it-IT" sz="1600" dirty="0" err="1"/>
              <a:t>secretes</a:t>
            </a:r>
            <a:r>
              <a:rPr lang="it-IT" sz="1600" dirty="0"/>
              <a:t> </a:t>
            </a:r>
            <a:r>
              <a:rPr lang="it-IT" sz="1600" dirty="0" err="1"/>
              <a:t>proteins</a:t>
            </a:r>
            <a:r>
              <a:rPr lang="it-IT" sz="1600" dirty="0"/>
              <a:t> </a:t>
            </a:r>
            <a:r>
              <a:rPr lang="it-IT" sz="1600" dirty="0" err="1"/>
              <a:t>that</a:t>
            </a:r>
            <a:r>
              <a:rPr lang="it-IT" sz="1600" dirty="0"/>
              <a:t> modulate </a:t>
            </a:r>
            <a:r>
              <a:rPr lang="it-IT" sz="1600" dirty="0" err="1"/>
              <a:t>small</a:t>
            </a:r>
            <a:r>
              <a:rPr lang="it-IT" sz="1600" dirty="0"/>
              <a:t> </a:t>
            </a:r>
            <a:r>
              <a:rPr lang="it-IT" sz="1600" dirty="0" err="1"/>
              <a:t>GTPases</a:t>
            </a:r>
            <a:r>
              <a:rPr lang="it-IT" sz="1600" dirty="0"/>
              <a:t>, master </a:t>
            </a:r>
            <a:r>
              <a:rPr lang="it-IT" sz="1600" dirty="0" err="1"/>
              <a:t>regulators</a:t>
            </a:r>
            <a:r>
              <a:rPr lang="it-IT" sz="1600" dirty="0"/>
              <a:t> </a:t>
            </a:r>
            <a:r>
              <a:rPr lang="it-IT" sz="1600" dirty="0" err="1"/>
              <a:t>of</a:t>
            </a:r>
            <a:r>
              <a:rPr lang="it-IT" sz="1600" dirty="0"/>
              <a:t> </a:t>
            </a:r>
            <a:r>
              <a:rPr lang="it-IT" sz="1600" dirty="0" err="1"/>
              <a:t>intracellular</a:t>
            </a:r>
            <a:r>
              <a:rPr lang="it-IT" sz="1600" dirty="0"/>
              <a:t> </a:t>
            </a:r>
            <a:r>
              <a:rPr lang="it-IT" sz="1600" dirty="0" err="1"/>
              <a:t>signaling</a:t>
            </a:r>
            <a:r>
              <a:rPr lang="it-IT" sz="1600" dirty="0"/>
              <a:t> </a:t>
            </a:r>
            <a:r>
              <a:rPr lang="it-IT" sz="1600" dirty="0" err="1"/>
              <a:t>to</a:t>
            </a:r>
            <a:r>
              <a:rPr lang="it-IT" sz="1600" dirty="0"/>
              <a:t> </a:t>
            </a:r>
            <a:r>
              <a:rPr lang="it-IT" sz="1600" dirty="0" err="1"/>
              <a:t>modify</a:t>
            </a:r>
            <a:r>
              <a:rPr lang="it-IT" sz="1600" dirty="0"/>
              <a:t> </a:t>
            </a:r>
            <a:r>
              <a:rPr lang="it-IT" sz="1600" dirty="0" err="1"/>
              <a:t>trafficking</a:t>
            </a:r>
            <a:r>
              <a:rPr lang="it-IT" sz="1600" dirty="0"/>
              <a:t>. </a:t>
            </a:r>
            <a:r>
              <a:rPr lang="it-IT" sz="1600" dirty="0" err="1"/>
              <a:t>Also</a:t>
            </a:r>
            <a:r>
              <a:rPr lang="it-IT" sz="1600" dirty="0"/>
              <a:t>, </a:t>
            </a:r>
            <a:r>
              <a:rPr lang="it-IT" sz="1600" dirty="0" err="1"/>
              <a:t>many</a:t>
            </a:r>
            <a:r>
              <a:rPr lang="it-IT" sz="1600" dirty="0"/>
              <a:t> </a:t>
            </a:r>
            <a:r>
              <a:rPr lang="it-IT" sz="1600" dirty="0" err="1"/>
              <a:t>bacteria</a:t>
            </a:r>
            <a:r>
              <a:rPr lang="it-IT" sz="1600" dirty="0"/>
              <a:t> </a:t>
            </a:r>
            <a:r>
              <a:rPr lang="it-IT" sz="1600" dirty="0" err="1"/>
              <a:t>make</a:t>
            </a:r>
            <a:r>
              <a:rPr lang="it-IT" sz="1600" dirty="0"/>
              <a:t> </a:t>
            </a:r>
            <a:r>
              <a:rPr lang="it-IT" sz="1600" dirty="0" err="1"/>
              <a:t>proteins</a:t>
            </a:r>
            <a:r>
              <a:rPr lang="it-IT" sz="1600" dirty="0"/>
              <a:t> </a:t>
            </a:r>
            <a:r>
              <a:rPr lang="it-IT" sz="1600" dirty="0" err="1"/>
              <a:t>that</a:t>
            </a:r>
            <a:r>
              <a:rPr lang="it-IT" sz="1600" dirty="0"/>
              <a:t> </a:t>
            </a:r>
            <a:r>
              <a:rPr lang="it-IT" sz="1600" dirty="0" err="1"/>
              <a:t>kill</a:t>
            </a:r>
            <a:r>
              <a:rPr lang="it-IT" sz="1600" dirty="0"/>
              <a:t> </a:t>
            </a:r>
            <a:r>
              <a:rPr lang="it-IT" sz="1600" dirty="0" err="1"/>
              <a:t>phagocytes</a:t>
            </a:r>
            <a:r>
              <a:rPr lang="it-IT" sz="1600" dirty="0"/>
              <a:t>, </a:t>
            </a:r>
            <a:r>
              <a:rPr lang="it-IT" sz="1600" dirty="0" err="1"/>
              <a:t>prevent</a:t>
            </a:r>
            <a:r>
              <a:rPr lang="it-IT" sz="1600" dirty="0"/>
              <a:t> </a:t>
            </a:r>
            <a:r>
              <a:rPr lang="it-IT" sz="1600" dirty="0" err="1"/>
              <a:t>their</a:t>
            </a:r>
            <a:r>
              <a:rPr lang="it-IT" sz="1600" dirty="0"/>
              <a:t> </a:t>
            </a:r>
            <a:r>
              <a:rPr lang="it-IT" sz="1600" dirty="0" err="1"/>
              <a:t>migration</a:t>
            </a:r>
            <a:r>
              <a:rPr lang="it-IT" sz="1600" dirty="0"/>
              <a:t>, or </a:t>
            </a:r>
            <a:r>
              <a:rPr lang="it-IT" sz="1600" dirty="0" err="1"/>
              <a:t>diminish</a:t>
            </a:r>
            <a:r>
              <a:rPr lang="it-IT" sz="1600" dirty="0"/>
              <a:t> </a:t>
            </a:r>
            <a:r>
              <a:rPr lang="it-IT" sz="1600" dirty="0" err="1"/>
              <a:t>their</a:t>
            </a:r>
            <a:r>
              <a:rPr lang="it-IT" sz="1600" dirty="0"/>
              <a:t> </a:t>
            </a:r>
            <a:r>
              <a:rPr lang="it-IT" sz="1600" dirty="0" err="1"/>
              <a:t>oxidative</a:t>
            </a:r>
            <a:r>
              <a:rPr lang="it-IT" sz="1600" dirty="0"/>
              <a:t> </a:t>
            </a:r>
            <a:r>
              <a:rPr lang="it-IT" sz="1600" dirty="0" err="1"/>
              <a:t>burst</a:t>
            </a:r>
            <a:r>
              <a:rPr lang="it-IT" sz="1600" dirty="0"/>
              <a:t>.</a:t>
            </a:r>
          </a:p>
          <a:p>
            <a:endParaRPr lang="it-IT" dirty="0"/>
          </a:p>
          <a:p>
            <a:r>
              <a:rPr lang="it-IT" sz="1600" b="1" dirty="0" err="1"/>
              <a:t>Escaping</a:t>
            </a:r>
            <a:r>
              <a:rPr lang="it-IT" sz="1600" b="1" dirty="0"/>
              <a:t> the </a:t>
            </a:r>
            <a:r>
              <a:rPr lang="it-IT" sz="1600" b="1" dirty="0" err="1"/>
              <a:t>inflammasome</a:t>
            </a:r>
            <a:r>
              <a:rPr lang="it-IT" sz="1600" b="1" dirty="0"/>
              <a:t>. </a:t>
            </a:r>
            <a:r>
              <a:rPr lang="it-IT" sz="1600" dirty="0"/>
              <a:t>The </a:t>
            </a:r>
            <a:r>
              <a:rPr lang="it-IT" sz="1600" dirty="0" err="1"/>
              <a:t>activation</a:t>
            </a:r>
            <a:r>
              <a:rPr lang="it-IT" sz="1600" dirty="0"/>
              <a:t> </a:t>
            </a:r>
            <a:r>
              <a:rPr lang="it-IT" sz="1600" dirty="0" err="1"/>
              <a:t>of</a:t>
            </a:r>
            <a:r>
              <a:rPr lang="it-IT" sz="1600" dirty="0"/>
              <a:t> the </a:t>
            </a:r>
            <a:r>
              <a:rPr lang="it-IT" sz="1600" dirty="0" err="1"/>
              <a:t>cytosolic</a:t>
            </a:r>
            <a:r>
              <a:rPr lang="it-IT" sz="1600" dirty="0"/>
              <a:t> </a:t>
            </a:r>
            <a:r>
              <a:rPr lang="it-IT" sz="1600" dirty="0" err="1"/>
              <a:t>inflammasome</a:t>
            </a:r>
            <a:r>
              <a:rPr lang="it-IT" sz="1600" dirty="0"/>
              <a:t> </a:t>
            </a:r>
            <a:r>
              <a:rPr lang="it-IT" sz="1600" dirty="0" err="1"/>
              <a:t>is</a:t>
            </a:r>
            <a:r>
              <a:rPr lang="it-IT" sz="1600" dirty="0"/>
              <a:t> </a:t>
            </a:r>
            <a:r>
              <a:rPr lang="it-IT" sz="1600" dirty="0" err="1"/>
              <a:t>one</a:t>
            </a:r>
            <a:r>
              <a:rPr lang="it-IT" sz="1600" dirty="0"/>
              <a:t> </a:t>
            </a:r>
            <a:r>
              <a:rPr lang="it-IT" sz="1600" dirty="0" err="1"/>
              <a:t>pathway</a:t>
            </a:r>
            <a:r>
              <a:rPr lang="it-IT" sz="1600" dirty="0"/>
              <a:t> </a:t>
            </a:r>
            <a:r>
              <a:rPr lang="it-IT" sz="1600" dirty="0" err="1"/>
              <a:t>of</a:t>
            </a:r>
            <a:r>
              <a:rPr lang="it-IT" sz="1600" dirty="0"/>
              <a:t> innate immune </a:t>
            </a:r>
            <a:r>
              <a:rPr lang="it-IT" sz="1600" dirty="0" err="1"/>
              <a:t>responses</a:t>
            </a:r>
            <a:r>
              <a:rPr lang="it-IT" sz="1600" dirty="0"/>
              <a:t> </a:t>
            </a:r>
            <a:r>
              <a:rPr lang="it-IT" sz="1600" dirty="0" err="1"/>
              <a:t>to</a:t>
            </a:r>
            <a:r>
              <a:rPr lang="it-IT" sz="1600" dirty="0"/>
              <a:t> </a:t>
            </a:r>
            <a:r>
              <a:rPr lang="it-IT" sz="1600" dirty="0" err="1"/>
              <a:t>microbes</a:t>
            </a:r>
            <a:r>
              <a:rPr lang="it-IT" sz="1600" dirty="0"/>
              <a:t>. </a:t>
            </a:r>
            <a:r>
              <a:rPr lang="it-IT" sz="1600" dirty="0" err="1"/>
              <a:t>It</a:t>
            </a:r>
            <a:r>
              <a:rPr lang="it-IT" sz="1600" dirty="0"/>
              <a:t> </a:t>
            </a:r>
            <a:r>
              <a:rPr lang="it-IT" sz="1600" dirty="0" err="1"/>
              <a:t>is</a:t>
            </a:r>
            <a:r>
              <a:rPr lang="it-IT" sz="1600" dirty="0"/>
              <a:t> </a:t>
            </a:r>
            <a:r>
              <a:rPr lang="it-IT" sz="1600" dirty="0" err="1"/>
              <a:t>stimulated</a:t>
            </a:r>
            <a:r>
              <a:rPr lang="it-IT" sz="1600" dirty="0"/>
              <a:t> </a:t>
            </a:r>
            <a:r>
              <a:rPr lang="it-IT" sz="1600" dirty="0" err="1"/>
              <a:t>by</a:t>
            </a:r>
            <a:r>
              <a:rPr lang="it-IT" sz="1600" dirty="0"/>
              <a:t> </a:t>
            </a:r>
            <a:r>
              <a:rPr lang="it-IT" sz="1600" dirty="0" err="1"/>
              <a:t>microbial</a:t>
            </a:r>
            <a:r>
              <a:rPr lang="it-IT" sz="1600" dirty="0"/>
              <a:t> </a:t>
            </a:r>
            <a:r>
              <a:rPr lang="it-IT" sz="1600" dirty="0" err="1"/>
              <a:t>products</a:t>
            </a:r>
            <a:r>
              <a:rPr lang="it-IT" sz="1600" dirty="0"/>
              <a:t> and </a:t>
            </a:r>
            <a:r>
              <a:rPr lang="it-IT" sz="1600" dirty="0" err="1"/>
              <a:t>culminates</a:t>
            </a:r>
            <a:r>
              <a:rPr lang="it-IT" sz="1600" dirty="0"/>
              <a:t> in the </a:t>
            </a:r>
            <a:r>
              <a:rPr lang="it-IT" sz="1600" dirty="0" err="1"/>
              <a:t>activation</a:t>
            </a:r>
            <a:r>
              <a:rPr lang="it-IT" sz="1600" dirty="0"/>
              <a:t> </a:t>
            </a:r>
            <a:r>
              <a:rPr lang="it-IT" sz="1600" dirty="0" err="1"/>
              <a:t>of</a:t>
            </a:r>
            <a:r>
              <a:rPr lang="it-IT" sz="1600" dirty="0"/>
              <a:t> </a:t>
            </a:r>
            <a:r>
              <a:rPr lang="it-IT" sz="1600" dirty="0" err="1"/>
              <a:t>caspases</a:t>
            </a:r>
            <a:r>
              <a:rPr lang="it-IT" sz="1600" dirty="0"/>
              <a:t>, </a:t>
            </a:r>
            <a:r>
              <a:rPr lang="it-IT" sz="1600" dirty="0" err="1"/>
              <a:t>which</a:t>
            </a:r>
            <a:r>
              <a:rPr lang="it-IT" sz="1600" dirty="0"/>
              <a:t> induce the </a:t>
            </a:r>
            <a:r>
              <a:rPr lang="it-IT" sz="1600" dirty="0" err="1"/>
              <a:t>secretion</a:t>
            </a:r>
            <a:r>
              <a:rPr lang="it-IT" sz="1600" dirty="0"/>
              <a:t> </a:t>
            </a:r>
            <a:r>
              <a:rPr lang="it-IT" sz="1600" dirty="0" err="1"/>
              <a:t>of</a:t>
            </a:r>
            <a:r>
              <a:rPr lang="it-IT" sz="1600" dirty="0"/>
              <a:t> the </a:t>
            </a:r>
            <a:r>
              <a:rPr lang="it-IT" sz="1600" dirty="0" err="1"/>
              <a:t>pro-inflammatory</a:t>
            </a:r>
            <a:r>
              <a:rPr lang="it-IT" sz="1600" dirty="0"/>
              <a:t> </a:t>
            </a:r>
            <a:r>
              <a:rPr lang="it-IT" sz="1600" dirty="0" err="1"/>
              <a:t>cytokines</a:t>
            </a:r>
            <a:r>
              <a:rPr lang="it-IT" sz="1600" dirty="0"/>
              <a:t> IL-1 and IL-18 and induce a </a:t>
            </a:r>
            <a:r>
              <a:rPr lang="it-IT" sz="1600" dirty="0" err="1"/>
              <a:t>form</a:t>
            </a:r>
            <a:r>
              <a:rPr lang="it-IT" sz="1600" dirty="0"/>
              <a:t> </a:t>
            </a:r>
            <a:r>
              <a:rPr lang="it-IT" sz="1600" dirty="0" err="1"/>
              <a:t>of</a:t>
            </a:r>
            <a:r>
              <a:rPr lang="it-IT" sz="1600" dirty="0"/>
              <a:t> </a:t>
            </a:r>
            <a:r>
              <a:rPr lang="it-IT" sz="1600" dirty="0" err="1"/>
              <a:t>cell</a:t>
            </a:r>
            <a:r>
              <a:rPr lang="it-IT" sz="1600" dirty="0"/>
              <a:t> </a:t>
            </a:r>
            <a:r>
              <a:rPr lang="it-IT" sz="1600" dirty="0" err="1"/>
              <a:t>death</a:t>
            </a:r>
            <a:r>
              <a:rPr lang="it-IT" sz="1600" dirty="0"/>
              <a:t> </a:t>
            </a:r>
            <a:r>
              <a:rPr lang="it-IT" sz="1600" dirty="0" err="1"/>
              <a:t>called</a:t>
            </a:r>
            <a:r>
              <a:rPr lang="it-IT" sz="1600" dirty="0"/>
              <a:t> </a:t>
            </a:r>
            <a:r>
              <a:rPr lang="it-IT" sz="1600" dirty="0" err="1"/>
              <a:t>pyroptosis</a:t>
            </a:r>
            <a:r>
              <a:rPr lang="it-IT" sz="1600" dirty="0"/>
              <a:t>. </a:t>
            </a:r>
            <a:r>
              <a:rPr lang="it-IT" sz="1600" dirty="0" err="1"/>
              <a:t>Both</a:t>
            </a:r>
            <a:r>
              <a:rPr lang="it-IT" sz="1600" dirty="0"/>
              <a:t> </a:t>
            </a:r>
            <a:r>
              <a:rPr lang="it-IT" sz="1600" dirty="0" err="1"/>
              <a:t>inflammation</a:t>
            </a:r>
            <a:r>
              <a:rPr lang="it-IT" sz="1600" dirty="0"/>
              <a:t> and </a:t>
            </a:r>
            <a:r>
              <a:rPr lang="it-IT" sz="1600" dirty="0" err="1"/>
              <a:t>cell</a:t>
            </a:r>
            <a:r>
              <a:rPr lang="it-IT" sz="1600" dirty="0"/>
              <a:t> </a:t>
            </a:r>
            <a:r>
              <a:rPr lang="it-IT" sz="1600" dirty="0" err="1"/>
              <a:t>death</a:t>
            </a:r>
            <a:r>
              <a:rPr lang="it-IT" sz="1600" dirty="0"/>
              <a:t> </a:t>
            </a:r>
            <a:r>
              <a:rPr lang="it-IT" sz="1600" dirty="0" err="1"/>
              <a:t>limit</a:t>
            </a:r>
            <a:r>
              <a:rPr lang="it-IT" sz="1600" dirty="0"/>
              <a:t> </a:t>
            </a:r>
            <a:r>
              <a:rPr lang="it-IT" sz="1600" dirty="0" err="1"/>
              <a:t>microbial</a:t>
            </a:r>
            <a:r>
              <a:rPr lang="it-IT" sz="1600" dirty="0"/>
              <a:t> </a:t>
            </a:r>
            <a:r>
              <a:rPr lang="it-IT" sz="1600" dirty="0" err="1"/>
              <a:t>virulence</a:t>
            </a:r>
            <a:r>
              <a:rPr lang="it-IT" sz="1600" dirty="0"/>
              <a:t> and </a:t>
            </a:r>
            <a:r>
              <a:rPr lang="it-IT" sz="1600" dirty="0" err="1"/>
              <a:t>replication</a:t>
            </a:r>
            <a:r>
              <a:rPr lang="it-IT" sz="1600" dirty="0"/>
              <a:t>. Some </a:t>
            </a:r>
            <a:r>
              <a:rPr lang="it-IT" sz="1600" dirty="0" err="1"/>
              <a:t>bacteria</a:t>
            </a:r>
            <a:r>
              <a:rPr lang="it-IT" sz="1600" dirty="0"/>
              <a:t>, </a:t>
            </a:r>
            <a:r>
              <a:rPr lang="it-IT" sz="1600" dirty="0" err="1"/>
              <a:t>such</a:t>
            </a:r>
            <a:r>
              <a:rPr lang="it-IT" sz="1600" dirty="0"/>
              <a:t> </a:t>
            </a:r>
            <a:r>
              <a:rPr lang="it-IT" sz="1600" dirty="0" err="1"/>
              <a:t>as</a:t>
            </a:r>
            <a:r>
              <a:rPr lang="it-IT" sz="1600" dirty="0"/>
              <a:t> </a:t>
            </a:r>
            <a:r>
              <a:rPr lang="it-IT" sz="1600" dirty="0" err="1"/>
              <a:t>Yersinia</a:t>
            </a:r>
            <a:r>
              <a:rPr lang="it-IT" sz="1600" dirty="0"/>
              <a:t> and Salmonella, express </a:t>
            </a:r>
            <a:r>
              <a:rPr lang="it-IT" sz="1600" dirty="0" err="1"/>
              <a:t>virulence</a:t>
            </a:r>
            <a:r>
              <a:rPr lang="it-IT" sz="1600" dirty="0"/>
              <a:t> </a:t>
            </a:r>
            <a:r>
              <a:rPr lang="it-IT" sz="1600" dirty="0" err="1"/>
              <a:t>proteins</a:t>
            </a:r>
            <a:r>
              <a:rPr lang="it-IT" sz="1600" dirty="0"/>
              <a:t> </a:t>
            </a:r>
            <a:r>
              <a:rPr lang="it-IT" sz="1600" dirty="0" err="1"/>
              <a:t>that</a:t>
            </a:r>
            <a:r>
              <a:rPr lang="it-IT" sz="1600" dirty="0"/>
              <a:t> </a:t>
            </a:r>
            <a:r>
              <a:rPr lang="it-IT" sz="1600" dirty="0" err="1"/>
              <a:t>inhibit</a:t>
            </a:r>
            <a:r>
              <a:rPr lang="it-IT" sz="1600" dirty="0"/>
              <a:t> the </a:t>
            </a:r>
            <a:r>
              <a:rPr lang="it-IT" sz="1600" dirty="0" err="1"/>
              <a:t>formation</a:t>
            </a:r>
            <a:r>
              <a:rPr lang="it-IT" sz="1600" dirty="0"/>
              <a:t> </a:t>
            </a:r>
            <a:r>
              <a:rPr lang="it-IT" sz="1600" dirty="0" err="1"/>
              <a:t>of</a:t>
            </a:r>
            <a:r>
              <a:rPr lang="it-IT" sz="1600" dirty="0"/>
              <a:t> the mature </a:t>
            </a:r>
            <a:r>
              <a:rPr lang="it-IT" sz="1600" dirty="0" err="1"/>
              <a:t>inflammasome</a:t>
            </a:r>
            <a:r>
              <a:rPr lang="it-IT" sz="1600" dirty="0"/>
              <a:t>, </a:t>
            </a:r>
            <a:r>
              <a:rPr lang="it-IT" sz="1600" dirty="0" err="1"/>
              <a:t>suppress</a:t>
            </a:r>
            <a:r>
              <a:rPr lang="it-IT" sz="1600" dirty="0"/>
              <a:t> </a:t>
            </a:r>
            <a:r>
              <a:rPr lang="it-IT" sz="1600" dirty="0" err="1"/>
              <a:t>caspase</a:t>
            </a:r>
            <a:r>
              <a:rPr lang="it-IT" sz="1600" dirty="0"/>
              <a:t> </a:t>
            </a:r>
            <a:r>
              <a:rPr lang="it-IT" sz="1600" dirty="0" err="1"/>
              <a:t>activation</a:t>
            </a:r>
            <a:r>
              <a:rPr lang="it-IT" sz="1600" dirty="0"/>
              <a:t>, block </a:t>
            </a:r>
            <a:r>
              <a:rPr lang="it-IT" sz="1600" dirty="0" err="1"/>
              <a:t>signaling</a:t>
            </a:r>
            <a:r>
              <a:rPr lang="it-IT" sz="1600" dirty="0"/>
              <a:t> </a:t>
            </a:r>
            <a:r>
              <a:rPr lang="it-IT" sz="1600" dirty="0" err="1"/>
              <a:t>pathways</a:t>
            </a:r>
            <a:r>
              <a:rPr lang="it-IT" sz="1600" dirty="0"/>
              <a:t> </a:t>
            </a:r>
            <a:r>
              <a:rPr lang="it-IT" sz="1600" dirty="0" err="1"/>
              <a:t>that</a:t>
            </a:r>
            <a:r>
              <a:rPr lang="it-IT" sz="1600" dirty="0"/>
              <a:t> are </a:t>
            </a:r>
            <a:r>
              <a:rPr lang="it-IT" sz="1600" dirty="0" err="1"/>
              <a:t>required</a:t>
            </a:r>
            <a:r>
              <a:rPr lang="it-IT" sz="1600" dirty="0"/>
              <a:t> </a:t>
            </a:r>
            <a:r>
              <a:rPr lang="it-IT" sz="1600" dirty="0" err="1"/>
              <a:t>for</a:t>
            </a:r>
            <a:r>
              <a:rPr lang="it-IT" sz="1600" dirty="0"/>
              <a:t> </a:t>
            </a:r>
            <a:r>
              <a:rPr lang="it-IT" sz="1600" dirty="0" err="1"/>
              <a:t>inflammasome</a:t>
            </a:r>
            <a:r>
              <a:rPr lang="it-IT" sz="1600" dirty="0"/>
              <a:t> </a:t>
            </a:r>
            <a:r>
              <a:rPr lang="it-IT" sz="1600" dirty="0" err="1"/>
              <a:t>activation</a:t>
            </a:r>
            <a:r>
              <a:rPr lang="it-IT" sz="1600" dirty="0"/>
              <a:t>, or </a:t>
            </a:r>
            <a:r>
              <a:rPr lang="it-IT" sz="1600" dirty="0" err="1"/>
              <a:t>limit</a:t>
            </a:r>
            <a:r>
              <a:rPr lang="it-IT" sz="1600" dirty="0"/>
              <a:t> the </a:t>
            </a:r>
            <a:r>
              <a:rPr lang="it-IT" sz="1600" dirty="0" err="1"/>
              <a:t>access</a:t>
            </a:r>
            <a:r>
              <a:rPr lang="it-IT" sz="1600" dirty="0"/>
              <a:t> </a:t>
            </a:r>
            <a:r>
              <a:rPr lang="it-IT" sz="1600" dirty="0" err="1"/>
              <a:t>of</a:t>
            </a:r>
            <a:r>
              <a:rPr lang="it-IT" sz="1600" dirty="0"/>
              <a:t> </a:t>
            </a:r>
            <a:r>
              <a:rPr lang="it-IT" sz="1600" dirty="0" err="1"/>
              <a:t>other</a:t>
            </a:r>
            <a:r>
              <a:rPr lang="it-IT" sz="1600" dirty="0"/>
              <a:t> </a:t>
            </a:r>
            <a:r>
              <a:rPr lang="it-IT" sz="1600" dirty="0" err="1"/>
              <a:t>bacterial</a:t>
            </a:r>
            <a:r>
              <a:rPr lang="it-IT" sz="1600" dirty="0"/>
              <a:t> </a:t>
            </a:r>
            <a:r>
              <a:rPr lang="it-IT" sz="1600" dirty="0" err="1"/>
              <a:t>proteins</a:t>
            </a:r>
            <a:r>
              <a:rPr lang="it-IT" sz="1600" dirty="0"/>
              <a:t> </a:t>
            </a:r>
            <a:r>
              <a:rPr lang="it-IT" sz="1600" dirty="0" err="1"/>
              <a:t>to</a:t>
            </a:r>
            <a:r>
              <a:rPr lang="it-IT" sz="1600" dirty="0"/>
              <a:t> the </a:t>
            </a:r>
            <a:r>
              <a:rPr lang="it-IT" sz="1600" dirty="0" err="1"/>
              <a:t>inflammasome</a:t>
            </a:r>
            <a:r>
              <a:rPr lang="it-IT" sz="1600" dirty="0"/>
              <a:t>. </a:t>
            </a:r>
            <a:r>
              <a:rPr lang="it-IT" sz="1600" dirty="0" err="1"/>
              <a:t>All</a:t>
            </a:r>
            <a:r>
              <a:rPr lang="it-IT" sz="1600" dirty="0"/>
              <a:t> </a:t>
            </a:r>
            <a:r>
              <a:rPr lang="it-IT" sz="1600" dirty="0" err="1"/>
              <a:t>these</a:t>
            </a:r>
            <a:r>
              <a:rPr lang="it-IT" sz="1600" dirty="0"/>
              <a:t> </a:t>
            </a:r>
            <a:r>
              <a:rPr lang="it-IT" sz="1600" dirty="0" err="1"/>
              <a:t>mechanisms</a:t>
            </a:r>
            <a:r>
              <a:rPr lang="it-IT" sz="1600" dirty="0"/>
              <a:t> serve </a:t>
            </a:r>
            <a:r>
              <a:rPr lang="it-IT" sz="1600" dirty="0" err="1"/>
              <a:t>to</a:t>
            </a:r>
            <a:r>
              <a:rPr lang="it-IT" sz="1600" dirty="0"/>
              <a:t> </a:t>
            </a:r>
            <a:r>
              <a:rPr lang="it-IT" sz="1600" dirty="0" err="1"/>
              <a:t>disable</a:t>
            </a:r>
            <a:r>
              <a:rPr lang="it-IT" sz="1600" dirty="0"/>
              <a:t> </a:t>
            </a:r>
            <a:r>
              <a:rPr lang="it-IT" sz="1600" dirty="0" err="1"/>
              <a:t>various</a:t>
            </a:r>
            <a:r>
              <a:rPr lang="it-IT" sz="1600" dirty="0"/>
              <a:t> </a:t>
            </a:r>
            <a:r>
              <a:rPr lang="it-IT" sz="1600" dirty="0" err="1"/>
              <a:t>components</a:t>
            </a:r>
            <a:r>
              <a:rPr lang="it-IT" sz="1600" dirty="0"/>
              <a:t> </a:t>
            </a:r>
            <a:r>
              <a:rPr lang="it-IT" sz="1600" dirty="0" err="1"/>
              <a:t>of</a:t>
            </a:r>
            <a:r>
              <a:rPr lang="it-IT" sz="1600" dirty="0"/>
              <a:t> </a:t>
            </a:r>
            <a:r>
              <a:rPr lang="it-IT" sz="1600" dirty="0" err="1"/>
              <a:t>this</a:t>
            </a:r>
            <a:r>
              <a:rPr lang="it-IT" sz="1600" dirty="0"/>
              <a:t> </a:t>
            </a:r>
            <a:r>
              <a:rPr lang="it-IT" sz="1600" dirty="0" err="1"/>
              <a:t>host</a:t>
            </a:r>
            <a:r>
              <a:rPr lang="it-IT" sz="1600" dirty="0"/>
              <a:t> </a:t>
            </a:r>
            <a:r>
              <a:rPr lang="it-IT" sz="1600" dirty="0" err="1"/>
              <a:t>anti-microbial</a:t>
            </a:r>
            <a:r>
              <a:rPr lang="it-IT" sz="1600" dirty="0"/>
              <a:t> </a:t>
            </a:r>
            <a:r>
              <a:rPr lang="it-IT" sz="1600" dirty="0" err="1"/>
              <a:t>defense</a:t>
            </a:r>
            <a:r>
              <a:rPr lang="it-IT" sz="1600" dirty="0"/>
              <a:t> </a:t>
            </a:r>
            <a:r>
              <a:rPr lang="it-IT" sz="1600" dirty="0" err="1"/>
              <a:t>reaction</a:t>
            </a:r>
            <a:r>
              <a:rPr lang="it-IT" sz="1600" dirty="0"/>
              <a:t>.</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6102" y="335845"/>
            <a:ext cx="8431796" cy="6186310"/>
          </a:xfrm>
          <a:prstGeom prst="rect">
            <a:avLst/>
          </a:prstGeom>
        </p:spPr>
        <p:txBody>
          <a:bodyPr wrap="square">
            <a:spAutoFit/>
          </a:bodyPr>
          <a:lstStyle/>
          <a:p>
            <a:r>
              <a:rPr lang="it-IT" b="1" dirty="0" err="1"/>
              <a:t>Disruption</a:t>
            </a:r>
            <a:r>
              <a:rPr lang="it-IT" b="1" dirty="0"/>
              <a:t> </a:t>
            </a:r>
            <a:r>
              <a:rPr lang="it-IT" b="1" dirty="0" err="1"/>
              <a:t>of</a:t>
            </a:r>
            <a:r>
              <a:rPr lang="it-IT" b="1" dirty="0"/>
              <a:t> interferon </a:t>
            </a:r>
            <a:r>
              <a:rPr lang="it-IT" b="1" dirty="0" err="1"/>
              <a:t>pathways</a:t>
            </a:r>
            <a:r>
              <a:rPr lang="it-IT" dirty="0"/>
              <a:t>. </a:t>
            </a:r>
            <a:r>
              <a:rPr lang="it-IT" dirty="0" err="1"/>
              <a:t>Viruses</a:t>
            </a:r>
            <a:r>
              <a:rPr lang="it-IT" dirty="0"/>
              <a:t> </a:t>
            </a:r>
            <a:r>
              <a:rPr lang="it-IT" dirty="0" err="1"/>
              <a:t>have</a:t>
            </a:r>
            <a:r>
              <a:rPr lang="it-IT" dirty="0"/>
              <a:t> </a:t>
            </a:r>
            <a:r>
              <a:rPr lang="it-IT" dirty="0" err="1"/>
              <a:t>developed</a:t>
            </a:r>
            <a:r>
              <a:rPr lang="it-IT" dirty="0"/>
              <a:t> a </a:t>
            </a:r>
            <a:r>
              <a:rPr lang="it-IT" dirty="0" err="1"/>
              <a:t>large</a:t>
            </a:r>
            <a:r>
              <a:rPr lang="it-IT" dirty="0"/>
              <a:t> </a:t>
            </a:r>
            <a:r>
              <a:rPr lang="it-IT" dirty="0" err="1"/>
              <a:t>number</a:t>
            </a:r>
            <a:r>
              <a:rPr lang="it-IT" dirty="0"/>
              <a:t> </a:t>
            </a:r>
            <a:r>
              <a:rPr lang="it-IT" dirty="0" err="1"/>
              <a:t>of</a:t>
            </a:r>
            <a:r>
              <a:rPr lang="it-IT" dirty="0"/>
              <a:t> </a:t>
            </a:r>
            <a:r>
              <a:rPr lang="it-IT" dirty="0" err="1"/>
              <a:t>strategies</a:t>
            </a:r>
            <a:r>
              <a:rPr lang="it-IT" dirty="0"/>
              <a:t> </a:t>
            </a:r>
            <a:r>
              <a:rPr lang="it-IT" dirty="0" err="1"/>
              <a:t>to</a:t>
            </a:r>
            <a:r>
              <a:rPr lang="it-IT" dirty="0"/>
              <a:t> combat </a:t>
            </a:r>
            <a:r>
              <a:rPr lang="it-IT" dirty="0" err="1"/>
              <a:t>interferons</a:t>
            </a:r>
            <a:r>
              <a:rPr lang="it-IT" dirty="0"/>
              <a:t> (</a:t>
            </a:r>
            <a:r>
              <a:rPr lang="it-IT" dirty="0" err="1"/>
              <a:t>IFNs</a:t>
            </a:r>
            <a:r>
              <a:rPr lang="it-IT" dirty="0"/>
              <a:t>), </a:t>
            </a:r>
            <a:r>
              <a:rPr lang="it-IT" dirty="0" err="1"/>
              <a:t>which</a:t>
            </a:r>
            <a:r>
              <a:rPr lang="it-IT" dirty="0"/>
              <a:t> are </a:t>
            </a:r>
            <a:r>
              <a:rPr lang="it-IT" dirty="0" err="1"/>
              <a:t>mediators</a:t>
            </a:r>
            <a:r>
              <a:rPr lang="it-IT" dirty="0"/>
              <a:t> </a:t>
            </a:r>
            <a:r>
              <a:rPr lang="it-IT" dirty="0" err="1"/>
              <a:t>of</a:t>
            </a:r>
            <a:r>
              <a:rPr lang="it-IT" dirty="0"/>
              <a:t> </a:t>
            </a:r>
            <a:r>
              <a:rPr lang="it-IT" dirty="0" err="1"/>
              <a:t>early</a:t>
            </a:r>
            <a:r>
              <a:rPr lang="it-IT" dirty="0"/>
              <a:t> </a:t>
            </a:r>
            <a:r>
              <a:rPr lang="it-IT" dirty="0" err="1"/>
              <a:t>antiviral</a:t>
            </a:r>
            <a:r>
              <a:rPr lang="it-IT" dirty="0"/>
              <a:t> </a:t>
            </a:r>
            <a:r>
              <a:rPr lang="it-IT" dirty="0" err="1"/>
              <a:t>defense</a:t>
            </a:r>
            <a:r>
              <a:rPr lang="it-IT" dirty="0"/>
              <a:t>. Some </a:t>
            </a:r>
            <a:r>
              <a:rPr lang="it-IT" dirty="0" err="1"/>
              <a:t>viruses</a:t>
            </a:r>
            <a:r>
              <a:rPr lang="it-IT" dirty="0"/>
              <a:t> produce </a:t>
            </a:r>
            <a:r>
              <a:rPr lang="it-IT" dirty="0" err="1"/>
              <a:t>soluble</a:t>
            </a:r>
            <a:r>
              <a:rPr lang="it-IT" dirty="0"/>
              <a:t> </a:t>
            </a:r>
            <a:r>
              <a:rPr lang="it-IT" dirty="0" err="1"/>
              <a:t>homologues</a:t>
            </a:r>
            <a:r>
              <a:rPr lang="it-IT" dirty="0"/>
              <a:t> </a:t>
            </a:r>
            <a:r>
              <a:rPr lang="it-IT" dirty="0" err="1"/>
              <a:t>of</a:t>
            </a:r>
            <a:r>
              <a:rPr lang="it-IT" dirty="0"/>
              <a:t> IFN </a:t>
            </a:r>
            <a:r>
              <a:rPr lang="it-IT" dirty="0" err="1"/>
              <a:t>receptors</a:t>
            </a:r>
            <a:r>
              <a:rPr lang="it-IT" dirty="0"/>
              <a:t> </a:t>
            </a:r>
            <a:r>
              <a:rPr lang="it-IT" dirty="0" err="1"/>
              <a:t>that</a:t>
            </a:r>
            <a:r>
              <a:rPr lang="it-IT" dirty="0"/>
              <a:t> </a:t>
            </a:r>
            <a:r>
              <a:rPr lang="it-IT" dirty="0" err="1"/>
              <a:t>bind</a:t>
            </a:r>
            <a:r>
              <a:rPr lang="it-IT" dirty="0"/>
              <a:t> </a:t>
            </a:r>
            <a:r>
              <a:rPr lang="it-IT" dirty="0" err="1"/>
              <a:t>to</a:t>
            </a:r>
            <a:r>
              <a:rPr lang="it-IT" dirty="0"/>
              <a:t> and block the </a:t>
            </a:r>
            <a:r>
              <a:rPr lang="it-IT" dirty="0" err="1"/>
              <a:t>actions</a:t>
            </a:r>
            <a:r>
              <a:rPr lang="it-IT" dirty="0"/>
              <a:t> </a:t>
            </a:r>
            <a:r>
              <a:rPr lang="it-IT" dirty="0" err="1"/>
              <a:t>of</a:t>
            </a:r>
            <a:r>
              <a:rPr lang="it-IT" dirty="0"/>
              <a:t> </a:t>
            </a:r>
            <a:r>
              <a:rPr lang="it-IT" dirty="0" err="1"/>
              <a:t>secreted</a:t>
            </a:r>
            <a:r>
              <a:rPr lang="it-IT" dirty="0"/>
              <a:t> </a:t>
            </a:r>
            <a:r>
              <a:rPr lang="it-IT" dirty="0" err="1"/>
              <a:t>IFNs</a:t>
            </a:r>
            <a:r>
              <a:rPr lang="it-IT" dirty="0"/>
              <a:t>, or produce </a:t>
            </a:r>
            <a:r>
              <a:rPr lang="it-IT" dirty="0" err="1"/>
              <a:t>proteins</a:t>
            </a:r>
            <a:r>
              <a:rPr lang="it-IT" dirty="0"/>
              <a:t> </a:t>
            </a:r>
            <a:r>
              <a:rPr lang="it-IT" dirty="0" err="1"/>
              <a:t>that</a:t>
            </a:r>
            <a:r>
              <a:rPr lang="it-IT" dirty="0"/>
              <a:t> </a:t>
            </a:r>
            <a:r>
              <a:rPr lang="it-IT" dirty="0" err="1"/>
              <a:t>inhibit</a:t>
            </a:r>
            <a:r>
              <a:rPr lang="it-IT" dirty="0"/>
              <a:t> </a:t>
            </a:r>
            <a:r>
              <a:rPr lang="it-IT" dirty="0" err="1"/>
              <a:t>intracellular</a:t>
            </a:r>
            <a:r>
              <a:rPr lang="it-IT" dirty="0"/>
              <a:t> JAK/STAT </a:t>
            </a:r>
            <a:r>
              <a:rPr lang="it-IT" dirty="0" err="1"/>
              <a:t>signaling</a:t>
            </a:r>
            <a:r>
              <a:rPr lang="it-IT" dirty="0"/>
              <a:t> downstream </a:t>
            </a:r>
            <a:r>
              <a:rPr lang="it-IT" dirty="0" err="1"/>
              <a:t>of</a:t>
            </a:r>
            <a:r>
              <a:rPr lang="it-IT" dirty="0"/>
              <a:t> IFN </a:t>
            </a:r>
            <a:r>
              <a:rPr lang="it-IT" dirty="0" err="1"/>
              <a:t>receptors</a:t>
            </a:r>
            <a:r>
              <a:rPr lang="it-IT" dirty="0"/>
              <a:t>. RIG-I (RNA </a:t>
            </a:r>
            <a:r>
              <a:rPr lang="it-IT" dirty="0" err="1"/>
              <a:t>helicase</a:t>
            </a:r>
            <a:r>
              <a:rPr lang="it-IT" dirty="0"/>
              <a:t> </a:t>
            </a:r>
            <a:r>
              <a:rPr lang="it-IT" dirty="0" err="1"/>
              <a:t>retinoic</a:t>
            </a:r>
            <a:r>
              <a:rPr lang="it-IT" dirty="0"/>
              <a:t> acid </a:t>
            </a:r>
            <a:r>
              <a:rPr lang="it-IT" dirty="0" err="1"/>
              <a:t>inducible</a:t>
            </a:r>
            <a:r>
              <a:rPr lang="it-IT" dirty="0"/>
              <a:t> gene I </a:t>
            </a:r>
            <a:r>
              <a:rPr lang="it-IT" dirty="0" err="1"/>
              <a:t>protein</a:t>
            </a:r>
            <a:r>
              <a:rPr lang="it-IT" dirty="0"/>
              <a:t>) </a:t>
            </a:r>
            <a:r>
              <a:rPr lang="it-IT" dirty="0" err="1"/>
              <a:t>is</a:t>
            </a:r>
            <a:r>
              <a:rPr lang="it-IT" dirty="0"/>
              <a:t> a </a:t>
            </a:r>
            <a:r>
              <a:rPr lang="it-IT" dirty="0" err="1"/>
              <a:t>host</a:t>
            </a:r>
            <a:r>
              <a:rPr lang="it-IT" dirty="0"/>
              <a:t> </a:t>
            </a:r>
            <a:r>
              <a:rPr lang="it-IT" dirty="0" err="1"/>
              <a:t>cytoplasmic</a:t>
            </a:r>
            <a:r>
              <a:rPr lang="it-IT" dirty="0"/>
              <a:t> pattern </a:t>
            </a:r>
            <a:r>
              <a:rPr lang="it-IT" dirty="0" err="1"/>
              <a:t>recognition</a:t>
            </a:r>
            <a:r>
              <a:rPr lang="it-IT" dirty="0"/>
              <a:t> </a:t>
            </a:r>
            <a:r>
              <a:rPr lang="it-IT" dirty="0" err="1"/>
              <a:t>receptor</a:t>
            </a:r>
            <a:r>
              <a:rPr lang="it-IT" dirty="0"/>
              <a:t> </a:t>
            </a:r>
            <a:r>
              <a:rPr lang="it-IT" dirty="0" err="1"/>
              <a:t>for</a:t>
            </a:r>
            <a:r>
              <a:rPr lang="it-IT" dirty="0"/>
              <a:t> </a:t>
            </a:r>
            <a:r>
              <a:rPr lang="it-IT" dirty="0" err="1"/>
              <a:t>intracellular</a:t>
            </a:r>
            <a:r>
              <a:rPr lang="it-IT" dirty="0"/>
              <a:t> </a:t>
            </a:r>
            <a:r>
              <a:rPr lang="it-IT" dirty="0" err="1"/>
              <a:t>double-stranded</a:t>
            </a:r>
            <a:r>
              <a:rPr lang="it-IT" dirty="0"/>
              <a:t> RNA </a:t>
            </a:r>
            <a:r>
              <a:rPr lang="it-IT" dirty="0" err="1"/>
              <a:t>viruses</a:t>
            </a:r>
            <a:r>
              <a:rPr lang="it-IT" dirty="0"/>
              <a:t>. RIG-I </a:t>
            </a:r>
            <a:r>
              <a:rPr lang="it-IT" dirty="0" err="1"/>
              <a:t>inhibits</a:t>
            </a:r>
            <a:r>
              <a:rPr lang="it-IT" dirty="0"/>
              <a:t> </a:t>
            </a:r>
            <a:r>
              <a:rPr lang="it-IT" dirty="0" err="1"/>
              <a:t>signaling</a:t>
            </a:r>
            <a:r>
              <a:rPr lang="it-IT" dirty="0"/>
              <a:t> </a:t>
            </a:r>
            <a:r>
              <a:rPr lang="it-IT" dirty="0" err="1"/>
              <a:t>by</a:t>
            </a:r>
            <a:r>
              <a:rPr lang="it-IT" dirty="0"/>
              <a:t> </a:t>
            </a:r>
            <a:r>
              <a:rPr lang="it-IT" dirty="0" err="1"/>
              <a:t>this</a:t>
            </a:r>
            <a:r>
              <a:rPr lang="it-IT" dirty="0"/>
              <a:t> </a:t>
            </a:r>
            <a:r>
              <a:rPr lang="it-IT" dirty="0" err="1"/>
              <a:t>receptor</a:t>
            </a:r>
            <a:r>
              <a:rPr lang="it-IT" dirty="0"/>
              <a:t>, </a:t>
            </a:r>
            <a:r>
              <a:rPr lang="it-IT" dirty="0" err="1"/>
              <a:t>thus</a:t>
            </a:r>
            <a:r>
              <a:rPr lang="it-IT" dirty="0"/>
              <a:t> </a:t>
            </a:r>
            <a:r>
              <a:rPr lang="it-IT" dirty="0" err="1"/>
              <a:t>blocking</a:t>
            </a:r>
            <a:r>
              <a:rPr lang="it-IT" dirty="0"/>
              <a:t> the downstream IFN </a:t>
            </a:r>
            <a:r>
              <a:rPr lang="it-IT" dirty="0" err="1"/>
              <a:t>pathway</a:t>
            </a:r>
            <a:r>
              <a:rPr lang="it-IT" dirty="0"/>
              <a:t> and </a:t>
            </a:r>
            <a:r>
              <a:rPr lang="it-IT" dirty="0" err="1"/>
              <a:t>overcoming</a:t>
            </a:r>
            <a:r>
              <a:rPr lang="it-IT" dirty="0"/>
              <a:t> </a:t>
            </a:r>
            <a:r>
              <a:rPr lang="it-IT" dirty="0" err="1"/>
              <a:t>this</a:t>
            </a:r>
            <a:r>
              <a:rPr lang="it-IT" dirty="0"/>
              <a:t> </a:t>
            </a:r>
            <a:r>
              <a:rPr lang="it-IT" dirty="0" err="1"/>
              <a:t>host</a:t>
            </a:r>
            <a:r>
              <a:rPr lang="it-IT" dirty="0"/>
              <a:t> </a:t>
            </a:r>
            <a:r>
              <a:rPr lang="it-IT" dirty="0" err="1"/>
              <a:t>defense</a:t>
            </a:r>
            <a:r>
              <a:rPr lang="it-IT" dirty="0"/>
              <a:t>. Some </a:t>
            </a:r>
            <a:r>
              <a:rPr lang="it-IT" dirty="0" err="1"/>
              <a:t>viruses</a:t>
            </a:r>
            <a:r>
              <a:rPr lang="it-IT" dirty="0"/>
              <a:t> </a:t>
            </a:r>
            <a:r>
              <a:rPr lang="it-IT" dirty="0" err="1"/>
              <a:t>encode</a:t>
            </a:r>
            <a:r>
              <a:rPr lang="it-IT" dirty="0"/>
              <a:t> </a:t>
            </a:r>
            <a:r>
              <a:rPr lang="it-IT" dirty="0" err="1"/>
              <a:t>within</a:t>
            </a:r>
            <a:r>
              <a:rPr lang="it-IT" dirty="0"/>
              <a:t> </a:t>
            </a:r>
            <a:r>
              <a:rPr lang="it-IT" dirty="0" err="1"/>
              <a:t>their</a:t>
            </a:r>
            <a:r>
              <a:rPr lang="it-IT" dirty="0"/>
              <a:t> </a:t>
            </a:r>
            <a:r>
              <a:rPr lang="it-IT" dirty="0" err="1"/>
              <a:t>genomes</a:t>
            </a:r>
            <a:r>
              <a:rPr lang="it-IT" dirty="0"/>
              <a:t> </a:t>
            </a:r>
            <a:r>
              <a:rPr lang="it-IT" dirty="0" err="1"/>
              <a:t>homologs</a:t>
            </a:r>
            <a:r>
              <a:rPr lang="it-IT" dirty="0"/>
              <a:t> </a:t>
            </a:r>
            <a:r>
              <a:rPr lang="it-IT" dirty="0" err="1"/>
              <a:t>of</a:t>
            </a:r>
            <a:r>
              <a:rPr lang="it-IT" dirty="0"/>
              <a:t> </a:t>
            </a:r>
            <a:r>
              <a:rPr lang="it-IT" dirty="0" err="1"/>
              <a:t>cytokines</a:t>
            </a:r>
            <a:r>
              <a:rPr lang="it-IT" dirty="0"/>
              <a:t>, </a:t>
            </a:r>
            <a:r>
              <a:rPr lang="it-IT" dirty="0" err="1"/>
              <a:t>chemokines</a:t>
            </a:r>
            <a:r>
              <a:rPr lang="it-IT" dirty="0"/>
              <a:t>, or </a:t>
            </a:r>
            <a:r>
              <a:rPr lang="it-IT" dirty="0" err="1"/>
              <a:t>their</a:t>
            </a:r>
            <a:r>
              <a:rPr lang="it-IT" dirty="0"/>
              <a:t> </a:t>
            </a:r>
            <a:r>
              <a:rPr lang="it-IT" dirty="0" err="1"/>
              <a:t>receptors</a:t>
            </a:r>
            <a:r>
              <a:rPr lang="it-IT" dirty="0"/>
              <a:t> </a:t>
            </a:r>
            <a:r>
              <a:rPr lang="it-IT" dirty="0" err="1"/>
              <a:t>that</a:t>
            </a:r>
            <a:r>
              <a:rPr lang="it-IT" dirty="0"/>
              <a:t> </a:t>
            </a:r>
            <a:r>
              <a:rPr lang="it-IT" dirty="0" err="1"/>
              <a:t>act</a:t>
            </a:r>
            <a:r>
              <a:rPr lang="it-IT" dirty="0"/>
              <a:t> </a:t>
            </a:r>
            <a:r>
              <a:rPr lang="it-IT" dirty="0" err="1"/>
              <a:t>as</a:t>
            </a:r>
            <a:r>
              <a:rPr lang="it-IT" dirty="0"/>
              <a:t> competitive </a:t>
            </a:r>
            <a:r>
              <a:rPr lang="it-IT" dirty="0" err="1"/>
              <a:t>antagonists</a:t>
            </a:r>
            <a:r>
              <a:rPr lang="it-IT" dirty="0"/>
              <a:t> </a:t>
            </a:r>
            <a:r>
              <a:rPr lang="it-IT" dirty="0" err="1"/>
              <a:t>to</a:t>
            </a:r>
            <a:r>
              <a:rPr lang="it-IT" dirty="0"/>
              <a:t> </a:t>
            </a:r>
            <a:r>
              <a:rPr lang="it-IT" dirty="0" err="1"/>
              <a:t>inhibit</a:t>
            </a:r>
            <a:r>
              <a:rPr lang="it-IT" dirty="0"/>
              <a:t> immune </a:t>
            </a:r>
            <a:r>
              <a:rPr lang="it-IT" dirty="0" err="1"/>
              <a:t>responses</a:t>
            </a:r>
            <a:r>
              <a:rPr lang="it-IT" dirty="0"/>
              <a:t>. </a:t>
            </a:r>
            <a:r>
              <a:rPr lang="it-IT" dirty="0" err="1"/>
              <a:t>Finally</a:t>
            </a:r>
            <a:r>
              <a:rPr lang="it-IT" dirty="0"/>
              <a:t>, </a:t>
            </a:r>
            <a:r>
              <a:rPr lang="it-IT" dirty="0" err="1"/>
              <a:t>viruses</a:t>
            </a:r>
            <a:r>
              <a:rPr lang="it-IT" dirty="0"/>
              <a:t> </a:t>
            </a:r>
            <a:r>
              <a:rPr lang="it-IT" dirty="0" err="1"/>
              <a:t>have</a:t>
            </a:r>
            <a:r>
              <a:rPr lang="it-IT" dirty="0"/>
              <a:t> </a:t>
            </a:r>
            <a:r>
              <a:rPr lang="it-IT" dirty="0" err="1"/>
              <a:t>developed</a:t>
            </a:r>
            <a:r>
              <a:rPr lang="it-IT" dirty="0"/>
              <a:t> </a:t>
            </a:r>
            <a:r>
              <a:rPr lang="it-IT" dirty="0" err="1"/>
              <a:t>strategies</a:t>
            </a:r>
            <a:r>
              <a:rPr lang="it-IT" dirty="0"/>
              <a:t> </a:t>
            </a:r>
            <a:r>
              <a:rPr lang="it-IT" dirty="0" err="1"/>
              <a:t>to</a:t>
            </a:r>
            <a:r>
              <a:rPr lang="it-IT" dirty="0"/>
              <a:t> block </a:t>
            </a:r>
            <a:r>
              <a:rPr lang="it-IT" dirty="0" err="1"/>
              <a:t>apoptosis</a:t>
            </a:r>
            <a:r>
              <a:rPr lang="it-IT" dirty="0"/>
              <a:t>, </a:t>
            </a:r>
            <a:r>
              <a:rPr lang="it-IT" dirty="0" err="1"/>
              <a:t>which</a:t>
            </a:r>
            <a:r>
              <a:rPr lang="it-IT" dirty="0"/>
              <a:t> </a:t>
            </a:r>
            <a:r>
              <a:rPr lang="it-IT" dirty="0" err="1"/>
              <a:t>may</a:t>
            </a:r>
            <a:r>
              <a:rPr lang="it-IT" dirty="0"/>
              <a:t> </a:t>
            </a:r>
            <a:r>
              <a:rPr lang="it-IT" dirty="0" err="1"/>
              <a:t>give</a:t>
            </a:r>
            <a:r>
              <a:rPr lang="it-IT" dirty="0"/>
              <a:t> the </a:t>
            </a:r>
            <a:r>
              <a:rPr lang="it-IT" dirty="0" err="1"/>
              <a:t>viruses</a:t>
            </a:r>
            <a:r>
              <a:rPr lang="it-IT" dirty="0"/>
              <a:t> </a:t>
            </a:r>
            <a:r>
              <a:rPr lang="it-IT" dirty="0" err="1"/>
              <a:t>time</a:t>
            </a:r>
            <a:r>
              <a:rPr lang="it-IT" dirty="0"/>
              <a:t> </a:t>
            </a:r>
            <a:r>
              <a:rPr lang="it-IT" dirty="0" err="1"/>
              <a:t>to</a:t>
            </a:r>
            <a:r>
              <a:rPr lang="it-IT" dirty="0"/>
              <a:t> replicate, </a:t>
            </a:r>
            <a:r>
              <a:rPr lang="it-IT" dirty="0" err="1"/>
              <a:t>persist</a:t>
            </a:r>
            <a:r>
              <a:rPr lang="it-IT" dirty="0"/>
              <a:t>, or </a:t>
            </a:r>
            <a:r>
              <a:rPr lang="it-IT" dirty="0" err="1"/>
              <a:t>transform</a:t>
            </a:r>
            <a:r>
              <a:rPr lang="it-IT" dirty="0"/>
              <a:t> the </a:t>
            </a:r>
            <a:r>
              <a:rPr lang="it-IT" dirty="0" err="1"/>
              <a:t>infected</a:t>
            </a:r>
            <a:r>
              <a:rPr lang="it-IT" dirty="0"/>
              <a:t> </a:t>
            </a:r>
            <a:r>
              <a:rPr lang="it-IT" dirty="0" err="1"/>
              <a:t>host</a:t>
            </a:r>
            <a:r>
              <a:rPr lang="it-IT" dirty="0"/>
              <a:t> </a:t>
            </a:r>
            <a:r>
              <a:rPr lang="it-IT" dirty="0" err="1"/>
              <a:t>cell</a:t>
            </a:r>
            <a:r>
              <a:rPr lang="it-IT" dirty="0"/>
              <a:t>.</a:t>
            </a:r>
          </a:p>
          <a:p>
            <a:endParaRPr lang="it-IT" dirty="0"/>
          </a:p>
          <a:p>
            <a:r>
              <a:rPr lang="it-IT" b="1" dirty="0" err="1"/>
              <a:t>Decreased</a:t>
            </a:r>
            <a:r>
              <a:rPr lang="it-IT" b="1" dirty="0"/>
              <a:t> </a:t>
            </a:r>
            <a:r>
              <a:rPr lang="it-IT" b="1" dirty="0" err="1"/>
              <a:t>T-cell</a:t>
            </a:r>
            <a:r>
              <a:rPr lang="it-IT" b="1" dirty="0"/>
              <a:t> </a:t>
            </a:r>
            <a:r>
              <a:rPr lang="it-IT" b="1" dirty="0" err="1"/>
              <a:t>recognition</a:t>
            </a:r>
            <a:r>
              <a:rPr lang="it-IT" b="1" dirty="0"/>
              <a:t>: </a:t>
            </a:r>
            <a:r>
              <a:rPr lang="it-IT" dirty="0"/>
              <a:t>DNA </a:t>
            </a:r>
            <a:r>
              <a:rPr lang="it-IT" dirty="0" err="1"/>
              <a:t>viruses</a:t>
            </a:r>
            <a:r>
              <a:rPr lang="it-IT" dirty="0"/>
              <a:t> (e.g., HSV, </a:t>
            </a:r>
            <a:r>
              <a:rPr lang="it-IT" dirty="0" err="1"/>
              <a:t>CMV</a:t>
            </a:r>
            <a:r>
              <a:rPr lang="it-IT" dirty="0"/>
              <a:t>, and EBV) can </a:t>
            </a:r>
            <a:r>
              <a:rPr lang="it-IT" dirty="0" err="1"/>
              <a:t>bind</a:t>
            </a:r>
            <a:r>
              <a:rPr lang="it-IT" dirty="0"/>
              <a:t> </a:t>
            </a:r>
            <a:r>
              <a:rPr lang="it-IT" dirty="0" err="1"/>
              <a:t>to</a:t>
            </a:r>
            <a:r>
              <a:rPr lang="it-IT" dirty="0"/>
              <a:t> or alter the </a:t>
            </a:r>
            <a:r>
              <a:rPr lang="it-IT" dirty="0" err="1"/>
              <a:t>localization</a:t>
            </a:r>
            <a:r>
              <a:rPr lang="it-IT" dirty="0"/>
              <a:t> </a:t>
            </a:r>
            <a:r>
              <a:rPr lang="it-IT" dirty="0" err="1"/>
              <a:t>of</a:t>
            </a:r>
            <a:r>
              <a:rPr lang="it-IT" dirty="0"/>
              <a:t> major </a:t>
            </a:r>
            <a:r>
              <a:rPr lang="it-IT" dirty="0" err="1"/>
              <a:t>histocompatibility</a:t>
            </a:r>
            <a:r>
              <a:rPr lang="it-IT" dirty="0"/>
              <a:t> </a:t>
            </a:r>
            <a:r>
              <a:rPr lang="it-IT" dirty="0" err="1"/>
              <a:t>complex</a:t>
            </a:r>
            <a:r>
              <a:rPr lang="it-IT" dirty="0"/>
              <a:t> (MHC) </a:t>
            </a:r>
            <a:r>
              <a:rPr lang="it-IT" dirty="0" err="1"/>
              <a:t>class</a:t>
            </a:r>
            <a:r>
              <a:rPr lang="it-IT" dirty="0"/>
              <a:t> I </a:t>
            </a:r>
            <a:r>
              <a:rPr lang="it-IT" dirty="0" err="1"/>
              <a:t>proteins</a:t>
            </a:r>
            <a:r>
              <a:rPr lang="it-IT" dirty="0"/>
              <a:t>, </a:t>
            </a:r>
            <a:r>
              <a:rPr lang="it-IT" dirty="0" err="1"/>
              <a:t>impairing</a:t>
            </a:r>
            <a:r>
              <a:rPr lang="it-IT" dirty="0"/>
              <a:t> peptide </a:t>
            </a:r>
            <a:r>
              <a:rPr lang="it-IT" dirty="0" err="1"/>
              <a:t>presentation</a:t>
            </a:r>
            <a:r>
              <a:rPr lang="it-IT" dirty="0"/>
              <a:t> </a:t>
            </a:r>
            <a:r>
              <a:rPr lang="it-IT" dirty="0" err="1"/>
              <a:t>to</a:t>
            </a:r>
            <a:r>
              <a:rPr lang="it-IT" dirty="0"/>
              <a:t> CD8+ </a:t>
            </a:r>
            <a:r>
              <a:rPr lang="it-IT" dirty="0" err="1"/>
              <a:t>cytotoxic</a:t>
            </a:r>
            <a:r>
              <a:rPr lang="it-IT" dirty="0"/>
              <a:t> </a:t>
            </a:r>
            <a:r>
              <a:rPr lang="it-IT" dirty="0" err="1"/>
              <a:t>T</a:t>
            </a:r>
            <a:r>
              <a:rPr lang="it-IT" dirty="0"/>
              <a:t> </a:t>
            </a:r>
            <a:r>
              <a:rPr lang="it-IT" dirty="0" err="1"/>
              <a:t>cells</a:t>
            </a:r>
            <a:r>
              <a:rPr lang="it-IT" dirty="0"/>
              <a:t>. </a:t>
            </a:r>
            <a:r>
              <a:rPr lang="it-IT" dirty="0" err="1"/>
              <a:t>Although</a:t>
            </a:r>
            <a:r>
              <a:rPr lang="it-IT" dirty="0"/>
              <a:t> </a:t>
            </a:r>
            <a:r>
              <a:rPr lang="it-IT" dirty="0" err="1"/>
              <a:t>downregulation</a:t>
            </a:r>
            <a:r>
              <a:rPr lang="it-IT" dirty="0"/>
              <a:t> </a:t>
            </a:r>
            <a:r>
              <a:rPr lang="it-IT" dirty="0" err="1"/>
              <a:t>of</a:t>
            </a:r>
            <a:r>
              <a:rPr lang="it-IT" dirty="0"/>
              <a:t> MHC </a:t>
            </a:r>
            <a:r>
              <a:rPr lang="it-IT" dirty="0" err="1"/>
              <a:t>class</a:t>
            </a:r>
            <a:r>
              <a:rPr lang="it-IT" dirty="0"/>
              <a:t> I </a:t>
            </a:r>
            <a:r>
              <a:rPr lang="it-IT" dirty="0" err="1"/>
              <a:t>molecules</a:t>
            </a:r>
            <a:r>
              <a:rPr lang="it-IT" dirty="0"/>
              <a:t> </a:t>
            </a:r>
            <a:r>
              <a:rPr lang="it-IT" dirty="0" err="1"/>
              <a:t>might</a:t>
            </a:r>
            <a:r>
              <a:rPr lang="it-IT" dirty="0"/>
              <a:t> cause </a:t>
            </a:r>
            <a:r>
              <a:rPr lang="it-IT" dirty="0" err="1"/>
              <a:t>virus-infected</a:t>
            </a:r>
            <a:r>
              <a:rPr lang="it-IT" dirty="0"/>
              <a:t> </a:t>
            </a:r>
            <a:r>
              <a:rPr lang="it-IT" dirty="0" err="1"/>
              <a:t>cells</a:t>
            </a:r>
            <a:r>
              <a:rPr lang="it-IT" dirty="0"/>
              <a:t> </a:t>
            </a:r>
            <a:r>
              <a:rPr lang="it-IT" dirty="0" err="1"/>
              <a:t>to</a:t>
            </a:r>
            <a:r>
              <a:rPr lang="it-IT" dirty="0"/>
              <a:t> </a:t>
            </a:r>
            <a:r>
              <a:rPr lang="it-IT" dirty="0" err="1"/>
              <a:t>be</a:t>
            </a:r>
            <a:r>
              <a:rPr lang="it-IT" dirty="0"/>
              <a:t> </a:t>
            </a:r>
            <a:r>
              <a:rPr lang="it-IT" dirty="0" err="1"/>
              <a:t>targets</a:t>
            </a:r>
            <a:r>
              <a:rPr lang="it-IT" dirty="0"/>
              <a:t> </a:t>
            </a:r>
            <a:r>
              <a:rPr lang="it-IT" dirty="0" err="1"/>
              <a:t>for</a:t>
            </a:r>
            <a:r>
              <a:rPr lang="it-IT" dirty="0"/>
              <a:t> NK </a:t>
            </a:r>
            <a:r>
              <a:rPr lang="it-IT" dirty="0" err="1"/>
              <a:t>cells</a:t>
            </a:r>
            <a:r>
              <a:rPr lang="it-IT" dirty="0"/>
              <a:t>, </a:t>
            </a:r>
            <a:r>
              <a:rPr lang="it-IT" dirty="0" err="1"/>
              <a:t>herpesviruses</a:t>
            </a:r>
            <a:r>
              <a:rPr lang="it-IT" dirty="0"/>
              <a:t> </a:t>
            </a:r>
            <a:r>
              <a:rPr lang="it-IT" dirty="0" err="1"/>
              <a:t>also</a:t>
            </a:r>
            <a:r>
              <a:rPr lang="it-IT" dirty="0"/>
              <a:t> express MHC </a:t>
            </a:r>
            <a:r>
              <a:rPr lang="it-IT" dirty="0" err="1"/>
              <a:t>class</a:t>
            </a:r>
            <a:r>
              <a:rPr lang="it-IT" dirty="0"/>
              <a:t> I </a:t>
            </a:r>
            <a:r>
              <a:rPr lang="it-IT" dirty="0" err="1"/>
              <a:t>homologuess</a:t>
            </a:r>
            <a:r>
              <a:rPr lang="it-IT" dirty="0"/>
              <a:t> </a:t>
            </a:r>
            <a:r>
              <a:rPr lang="it-IT" dirty="0" err="1"/>
              <a:t>that</a:t>
            </a:r>
            <a:r>
              <a:rPr lang="it-IT" dirty="0"/>
              <a:t> </a:t>
            </a:r>
            <a:r>
              <a:rPr lang="it-IT" dirty="0" err="1"/>
              <a:t>act</a:t>
            </a:r>
            <a:r>
              <a:rPr lang="it-IT" dirty="0"/>
              <a:t> </a:t>
            </a:r>
            <a:r>
              <a:rPr lang="it-IT" dirty="0" err="1"/>
              <a:t>as</a:t>
            </a:r>
            <a:r>
              <a:rPr lang="it-IT" dirty="0"/>
              <a:t> </a:t>
            </a:r>
            <a:r>
              <a:rPr lang="it-IT" dirty="0" err="1"/>
              <a:t>decoys</a:t>
            </a:r>
            <a:r>
              <a:rPr lang="it-IT" dirty="0"/>
              <a:t> </a:t>
            </a:r>
            <a:r>
              <a:rPr lang="it-IT" dirty="0" err="1"/>
              <a:t>that</a:t>
            </a:r>
            <a:r>
              <a:rPr lang="it-IT" dirty="0"/>
              <a:t> </a:t>
            </a:r>
            <a:r>
              <a:rPr lang="it-IT" dirty="0" err="1"/>
              <a:t>engage</a:t>
            </a:r>
            <a:r>
              <a:rPr lang="it-IT" dirty="0"/>
              <a:t> </a:t>
            </a:r>
            <a:r>
              <a:rPr lang="it-IT" dirty="0" err="1"/>
              <a:t>inhibitory</a:t>
            </a:r>
            <a:r>
              <a:rPr lang="it-IT" dirty="0"/>
              <a:t> </a:t>
            </a:r>
            <a:r>
              <a:rPr lang="it-IT" dirty="0" err="1"/>
              <a:t>receptors</a:t>
            </a:r>
            <a:r>
              <a:rPr lang="it-IT" dirty="0"/>
              <a:t> </a:t>
            </a:r>
            <a:r>
              <a:rPr lang="it-IT" dirty="0" err="1"/>
              <a:t>of</a:t>
            </a:r>
            <a:r>
              <a:rPr lang="it-IT" dirty="0"/>
              <a:t> NK </a:t>
            </a:r>
            <a:r>
              <a:rPr lang="it-IT" dirty="0" err="1"/>
              <a:t>cells</a:t>
            </a:r>
            <a:r>
              <a:rPr lang="it-IT" dirty="0"/>
              <a:t>. </a:t>
            </a:r>
            <a:r>
              <a:rPr lang="it-IT" dirty="0" err="1"/>
              <a:t>Herpesviruses</a:t>
            </a:r>
            <a:r>
              <a:rPr lang="it-IT" dirty="0"/>
              <a:t> can target MHC </a:t>
            </a:r>
            <a:r>
              <a:rPr lang="it-IT" dirty="0" err="1"/>
              <a:t>class</a:t>
            </a:r>
            <a:r>
              <a:rPr lang="it-IT" dirty="0"/>
              <a:t> II </a:t>
            </a:r>
            <a:r>
              <a:rPr lang="it-IT" dirty="0" err="1"/>
              <a:t>molecules</a:t>
            </a:r>
            <a:r>
              <a:rPr lang="it-IT" dirty="0"/>
              <a:t> </a:t>
            </a:r>
            <a:r>
              <a:rPr lang="it-IT" dirty="0" err="1"/>
              <a:t>for</a:t>
            </a:r>
            <a:r>
              <a:rPr lang="it-IT" dirty="0"/>
              <a:t> </a:t>
            </a:r>
            <a:r>
              <a:rPr lang="it-IT" dirty="0" err="1"/>
              <a:t>degradation</a:t>
            </a:r>
            <a:r>
              <a:rPr lang="it-IT" dirty="0"/>
              <a:t>, </a:t>
            </a:r>
            <a:r>
              <a:rPr lang="it-IT" dirty="0" err="1"/>
              <a:t>impairing</a:t>
            </a:r>
            <a:r>
              <a:rPr lang="it-IT" dirty="0"/>
              <a:t> </a:t>
            </a:r>
            <a:r>
              <a:rPr lang="it-IT" dirty="0" err="1"/>
              <a:t>antigen</a:t>
            </a:r>
            <a:r>
              <a:rPr lang="it-IT" dirty="0"/>
              <a:t> </a:t>
            </a:r>
            <a:r>
              <a:rPr lang="it-IT" dirty="0" err="1"/>
              <a:t>presentation</a:t>
            </a:r>
            <a:r>
              <a:rPr lang="it-IT" dirty="0"/>
              <a:t> </a:t>
            </a:r>
            <a:r>
              <a:rPr lang="it-IT" dirty="0" err="1"/>
              <a:t>to</a:t>
            </a:r>
            <a:r>
              <a:rPr lang="it-IT" dirty="0"/>
              <a:t> CD4+ </a:t>
            </a:r>
            <a:r>
              <a:rPr lang="it-IT" dirty="0" err="1"/>
              <a:t>helper</a:t>
            </a:r>
            <a:r>
              <a:rPr lang="it-IT" dirty="0"/>
              <a:t> </a:t>
            </a:r>
            <a:r>
              <a:rPr lang="it-IT" dirty="0" err="1"/>
              <a:t>T</a:t>
            </a:r>
            <a:r>
              <a:rPr lang="it-IT" dirty="0"/>
              <a:t> </a:t>
            </a:r>
            <a:r>
              <a:rPr lang="it-IT" dirty="0" err="1"/>
              <a:t>cells</a:t>
            </a:r>
            <a:r>
              <a:rPr lang="it-IT" dirty="0"/>
              <a:t>. </a:t>
            </a:r>
            <a:r>
              <a:rPr lang="it-IT" dirty="0" err="1"/>
              <a:t>Viruses</a:t>
            </a:r>
            <a:r>
              <a:rPr lang="it-IT" dirty="0"/>
              <a:t> </a:t>
            </a:r>
            <a:r>
              <a:rPr lang="it-IT" dirty="0" err="1"/>
              <a:t>also</a:t>
            </a:r>
            <a:r>
              <a:rPr lang="it-IT" dirty="0"/>
              <a:t> can </a:t>
            </a:r>
            <a:r>
              <a:rPr lang="it-IT" dirty="0" err="1"/>
              <a:t>infect</a:t>
            </a:r>
            <a:r>
              <a:rPr lang="it-IT" dirty="0"/>
              <a:t> </a:t>
            </a:r>
            <a:r>
              <a:rPr lang="it-IT" dirty="0" err="1"/>
              <a:t>leukocytes</a:t>
            </a:r>
            <a:r>
              <a:rPr lang="it-IT" dirty="0"/>
              <a:t> </a:t>
            </a:r>
            <a:r>
              <a:rPr lang="it-IT" dirty="0" err="1"/>
              <a:t>to</a:t>
            </a:r>
            <a:r>
              <a:rPr lang="it-IT" dirty="0"/>
              <a:t> </a:t>
            </a:r>
            <a:r>
              <a:rPr lang="it-IT" dirty="0" err="1"/>
              <a:t>directly</a:t>
            </a:r>
            <a:r>
              <a:rPr lang="it-IT" dirty="0"/>
              <a:t> compromise </a:t>
            </a:r>
            <a:r>
              <a:rPr lang="it-IT" dirty="0" err="1"/>
              <a:t>their</a:t>
            </a:r>
            <a:r>
              <a:rPr lang="it-IT" dirty="0"/>
              <a:t> </a:t>
            </a:r>
            <a:r>
              <a:rPr lang="it-IT" dirty="0" err="1"/>
              <a:t>function</a:t>
            </a:r>
            <a:r>
              <a:rPr lang="it-IT" dirty="0"/>
              <a:t> (e.g., HIV </a:t>
            </a:r>
            <a:r>
              <a:rPr lang="it-IT" dirty="0" err="1"/>
              <a:t>infects</a:t>
            </a:r>
            <a:r>
              <a:rPr lang="it-IT" dirty="0"/>
              <a:t> CD4+ </a:t>
            </a:r>
            <a:r>
              <a:rPr lang="it-IT" dirty="0" err="1"/>
              <a:t>T</a:t>
            </a:r>
            <a:r>
              <a:rPr lang="it-IT" dirty="0"/>
              <a:t> </a:t>
            </a:r>
            <a:r>
              <a:rPr lang="it-IT" dirty="0" err="1"/>
              <a:t>cells</a:t>
            </a:r>
            <a:r>
              <a:rPr lang="it-IT" dirty="0"/>
              <a:t>, </a:t>
            </a:r>
            <a:r>
              <a:rPr lang="it-IT" dirty="0" err="1"/>
              <a:t>macrophages</a:t>
            </a:r>
            <a:r>
              <a:rPr lang="it-IT" dirty="0"/>
              <a:t>, and </a:t>
            </a:r>
            <a:r>
              <a:rPr lang="it-IT" dirty="0" err="1"/>
              <a:t>dendritic</a:t>
            </a:r>
            <a:r>
              <a:rPr lang="it-IT" dirty="0"/>
              <a:t> </a:t>
            </a:r>
            <a:r>
              <a:rPr lang="it-IT" dirty="0" err="1"/>
              <a:t>cells</a:t>
            </a:r>
            <a:r>
              <a:rPr lang="it-IT" dirty="0"/>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8-10-22 alle 16.06.37.png"/>
          <p:cNvPicPr>
            <a:picLocks noChangeAspect="1"/>
          </p:cNvPicPr>
          <p:nvPr/>
        </p:nvPicPr>
        <p:blipFill>
          <a:blip r:embed="rId2"/>
          <a:stretch>
            <a:fillRect/>
          </a:stretch>
        </p:blipFill>
        <p:spPr>
          <a:xfrm>
            <a:off x="1143246" y="989402"/>
            <a:ext cx="6953393" cy="5309864"/>
          </a:xfrm>
          <a:prstGeom prst="rect">
            <a:avLst/>
          </a:prstGeom>
        </p:spPr>
      </p:pic>
      <p:sp>
        <p:nvSpPr>
          <p:cNvPr id="4" name="CasellaDiTesto 3"/>
          <p:cNvSpPr txBox="1"/>
          <p:nvPr/>
        </p:nvSpPr>
        <p:spPr>
          <a:xfrm>
            <a:off x="2053066" y="296904"/>
            <a:ext cx="4614514" cy="461665"/>
          </a:xfrm>
          <a:prstGeom prst="rect">
            <a:avLst/>
          </a:prstGeom>
          <a:noFill/>
        </p:spPr>
        <p:txBody>
          <a:bodyPr wrap="none" rtlCol="0">
            <a:spAutoFit/>
          </a:bodyPr>
          <a:lstStyle/>
          <a:p>
            <a:r>
              <a:rPr lang="it-IT" sz="2400" b="1" dirty="0" err="1"/>
              <a:t>Mechanisms</a:t>
            </a:r>
            <a:r>
              <a:rPr lang="it-IT" sz="2400" b="1" dirty="0"/>
              <a:t> </a:t>
            </a:r>
            <a:r>
              <a:rPr lang="it-IT" sz="2400" b="1" dirty="0" err="1"/>
              <a:t>of</a:t>
            </a:r>
            <a:r>
              <a:rPr lang="it-IT" sz="2400" b="1" dirty="0"/>
              <a:t> </a:t>
            </a:r>
            <a:r>
              <a:rPr lang="it-IT" sz="2400" b="1" dirty="0" err="1"/>
              <a:t>Antigenic</a:t>
            </a:r>
            <a:r>
              <a:rPr lang="it-IT" sz="2400" b="1" dirty="0"/>
              <a:t> </a:t>
            </a:r>
            <a:r>
              <a:rPr lang="it-IT" sz="2400" b="1" dirty="0" err="1"/>
              <a:t>variation</a:t>
            </a:r>
            <a:endParaRPr lang="it-IT" sz="2400" b="1"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20 alle 22.50.02.png"/>
          <p:cNvPicPr>
            <a:picLocks noChangeAspect="1"/>
          </p:cNvPicPr>
          <p:nvPr/>
        </p:nvPicPr>
        <p:blipFill>
          <a:blip r:embed="rId2"/>
          <a:stretch>
            <a:fillRect/>
          </a:stretch>
        </p:blipFill>
        <p:spPr>
          <a:xfrm>
            <a:off x="1396132" y="0"/>
            <a:ext cx="6797675" cy="685800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8-10-22 alle 16.18.00.png"/>
          <p:cNvPicPr>
            <a:picLocks noChangeAspect="1"/>
          </p:cNvPicPr>
          <p:nvPr/>
        </p:nvPicPr>
        <p:blipFill>
          <a:blip r:embed="rId2"/>
          <a:stretch>
            <a:fillRect/>
          </a:stretch>
        </p:blipFill>
        <p:spPr>
          <a:xfrm>
            <a:off x="387988" y="1724402"/>
            <a:ext cx="8368024" cy="340919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0139" y="1228397"/>
            <a:ext cx="8043722"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000" b="1" dirty="0" err="1"/>
              <a:t>Which</a:t>
            </a:r>
            <a:r>
              <a:rPr lang="it-IT" sz="2000" b="1" dirty="0"/>
              <a:t> </a:t>
            </a:r>
            <a:r>
              <a:rPr lang="it-IT" sz="2000" b="1" dirty="0" err="1"/>
              <a:t>mononuclear</a:t>
            </a:r>
            <a:r>
              <a:rPr lang="it-IT" sz="2000" b="1" dirty="0"/>
              <a:t> </a:t>
            </a:r>
            <a:r>
              <a:rPr lang="it-IT" sz="2000" b="1" dirty="0" err="1"/>
              <a:t>cell</a:t>
            </a:r>
            <a:r>
              <a:rPr lang="it-IT" sz="2000" b="1" dirty="0"/>
              <a:t> </a:t>
            </a:r>
            <a:r>
              <a:rPr lang="it-IT" sz="2000" b="1" dirty="0" err="1"/>
              <a:t>predominates</a:t>
            </a:r>
            <a:r>
              <a:rPr lang="it-IT" sz="2000" b="1" dirty="0"/>
              <a:t> </a:t>
            </a:r>
            <a:r>
              <a:rPr lang="it-IT" sz="2000" b="1" dirty="0" err="1"/>
              <a:t>within</a:t>
            </a:r>
            <a:r>
              <a:rPr lang="it-IT" sz="2000" b="1" dirty="0"/>
              <a:t> the </a:t>
            </a:r>
            <a:r>
              <a:rPr lang="it-IT" sz="2000" b="1" dirty="0" err="1"/>
              <a:t>inflammatory</a:t>
            </a:r>
            <a:r>
              <a:rPr lang="it-IT" sz="2000" b="1" dirty="0"/>
              <a:t> </a:t>
            </a:r>
            <a:r>
              <a:rPr lang="it-IT" sz="2000" b="1" dirty="0" err="1"/>
              <a:t>lesion</a:t>
            </a:r>
            <a:r>
              <a:rPr lang="it-IT" sz="2000" b="1" dirty="0"/>
              <a:t> </a:t>
            </a:r>
            <a:r>
              <a:rPr lang="it-IT" sz="2000" b="1" dirty="0" err="1"/>
              <a:t>depends</a:t>
            </a:r>
            <a:r>
              <a:rPr lang="it-IT" sz="2000" b="1" dirty="0"/>
              <a:t> on the </a:t>
            </a:r>
            <a:r>
              <a:rPr lang="it-IT" sz="2000" b="1" dirty="0" err="1"/>
              <a:t>host</a:t>
            </a:r>
            <a:r>
              <a:rPr lang="it-IT" sz="2000" b="1" dirty="0"/>
              <a:t> immune </a:t>
            </a:r>
            <a:r>
              <a:rPr lang="it-IT" sz="2000" b="1" dirty="0" err="1"/>
              <a:t>response</a:t>
            </a:r>
            <a:r>
              <a:rPr lang="it-IT" sz="2000" b="1" dirty="0"/>
              <a:t> </a:t>
            </a:r>
            <a:r>
              <a:rPr lang="it-IT" sz="2000" b="1" dirty="0" err="1"/>
              <a:t>to</a:t>
            </a:r>
            <a:r>
              <a:rPr lang="it-IT" sz="2000" b="1" dirty="0"/>
              <a:t> the </a:t>
            </a:r>
            <a:r>
              <a:rPr lang="it-IT" sz="2000" b="1" dirty="0" err="1"/>
              <a:t>organism</a:t>
            </a:r>
            <a:r>
              <a:rPr lang="it-IT" sz="2000" dirty="0"/>
              <a:t>. </a:t>
            </a:r>
            <a:r>
              <a:rPr lang="it-IT" sz="2000" dirty="0" err="1"/>
              <a:t>Thus</a:t>
            </a:r>
            <a:r>
              <a:rPr lang="it-IT" sz="2000" dirty="0"/>
              <a:t>, </a:t>
            </a:r>
            <a:r>
              <a:rPr lang="it-IT" sz="2000" dirty="0" err="1"/>
              <a:t>lymphocytes</a:t>
            </a:r>
            <a:r>
              <a:rPr lang="it-IT" sz="2000" dirty="0"/>
              <a:t> predominate in HBV </a:t>
            </a:r>
            <a:r>
              <a:rPr lang="it-IT" sz="2000" dirty="0" err="1"/>
              <a:t>infection</a:t>
            </a:r>
            <a:r>
              <a:rPr lang="it-IT" sz="2000" dirty="0"/>
              <a:t> , </a:t>
            </a:r>
            <a:r>
              <a:rPr lang="it-IT" sz="2000" dirty="0" err="1"/>
              <a:t>whereas</a:t>
            </a:r>
            <a:r>
              <a:rPr lang="it-IT" sz="2000" dirty="0"/>
              <a:t> plasma </a:t>
            </a:r>
            <a:r>
              <a:rPr lang="it-IT" sz="2000" dirty="0" err="1"/>
              <a:t>cells</a:t>
            </a:r>
            <a:r>
              <a:rPr lang="it-IT" sz="2000" dirty="0"/>
              <a:t> are common in the </a:t>
            </a:r>
            <a:r>
              <a:rPr lang="it-IT" sz="2000" dirty="0" err="1"/>
              <a:t>primary</a:t>
            </a:r>
            <a:r>
              <a:rPr lang="it-IT" sz="2000" dirty="0"/>
              <a:t> and </a:t>
            </a:r>
            <a:r>
              <a:rPr lang="it-IT" sz="2000" dirty="0" err="1"/>
              <a:t>secondary</a:t>
            </a:r>
            <a:r>
              <a:rPr lang="it-IT" sz="2000" dirty="0"/>
              <a:t> </a:t>
            </a:r>
            <a:r>
              <a:rPr lang="it-IT" sz="2000" dirty="0" err="1"/>
              <a:t>lesions</a:t>
            </a:r>
            <a:r>
              <a:rPr lang="it-IT" sz="2000" dirty="0"/>
              <a:t> </a:t>
            </a:r>
            <a:r>
              <a:rPr lang="it-IT" sz="2000" dirty="0" err="1"/>
              <a:t>of</a:t>
            </a:r>
            <a:r>
              <a:rPr lang="it-IT" sz="2000" dirty="0"/>
              <a:t> </a:t>
            </a:r>
            <a:r>
              <a:rPr lang="it-IT" sz="2000" dirty="0" err="1"/>
              <a:t>syphilis</a:t>
            </a:r>
            <a:r>
              <a:rPr lang="it-IT" sz="2000" dirty="0"/>
              <a:t>. The </a:t>
            </a:r>
            <a:r>
              <a:rPr lang="it-IT" sz="2000" dirty="0" err="1"/>
              <a:t>presence</a:t>
            </a:r>
            <a:r>
              <a:rPr lang="it-IT" sz="2000" dirty="0"/>
              <a:t> </a:t>
            </a:r>
            <a:r>
              <a:rPr lang="it-IT" sz="2000" dirty="0" err="1"/>
              <a:t>of</a:t>
            </a:r>
            <a:r>
              <a:rPr lang="it-IT" sz="2000" dirty="0"/>
              <a:t> </a:t>
            </a:r>
            <a:r>
              <a:rPr lang="it-IT" sz="2000" dirty="0" err="1"/>
              <a:t>these</a:t>
            </a:r>
            <a:r>
              <a:rPr lang="it-IT" sz="2000" dirty="0"/>
              <a:t> </a:t>
            </a:r>
            <a:r>
              <a:rPr lang="it-IT" sz="2000" dirty="0" err="1"/>
              <a:t>lymphoid</a:t>
            </a:r>
            <a:r>
              <a:rPr lang="it-IT" sz="2000" dirty="0"/>
              <a:t> </a:t>
            </a:r>
            <a:r>
              <a:rPr lang="it-IT" sz="2000" dirty="0" err="1"/>
              <a:t>cells</a:t>
            </a:r>
            <a:r>
              <a:rPr lang="it-IT" sz="2000" dirty="0"/>
              <a:t> </a:t>
            </a:r>
            <a:r>
              <a:rPr lang="it-IT" sz="2000" dirty="0" err="1"/>
              <a:t>reflects</a:t>
            </a:r>
            <a:r>
              <a:rPr lang="it-IT" sz="2000" dirty="0"/>
              <a:t> </a:t>
            </a:r>
            <a:r>
              <a:rPr lang="it-IT" sz="2000" dirty="0" err="1"/>
              <a:t>cell-mediated</a:t>
            </a:r>
            <a:r>
              <a:rPr lang="it-IT" sz="2000" dirty="0"/>
              <a:t> immune </a:t>
            </a:r>
            <a:r>
              <a:rPr lang="it-IT" sz="2000" dirty="0" err="1"/>
              <a:t>responses</a:t>
            </a:r>
            <a:r>
              <a:rPr lang="it-IT" sz="2000" dirty="0"/>
              <a:t> </a:t>
            </a:r>
            <a:r>
              <a:rPr lang="it-IT" sz="2000" dirty="0" err="1"/>
              <a:t>against</a:t>
            </a:r>
            <a:r>
              <a:rPr lang="it-IT" sz="2000" dirty="0"/>
              <a:t> the </a:t>
            </a:r>
            <a:r>
              <a:rPr lang="it-IT" sz="2000" dirty="0" err="1"/>
              <a:t>pathogen</a:t>
            </a:r>
            <a:r>
              <a:rPr lang="it-IT" sz="2000" dirty="0"/>
              <a:t> or </a:t>
            </a:r>
            <a:r>
              <a:rPr lang="it-IT" sz="2000" dirty="0" err="1"/>
              <a:t>pathogen-infected</a:t>
            </a:r>
            <a:r>
              <a:rPr lang="it-IT" sz="2000" dirty="0"/>
              <a:t> </a:t>
            </a:r>
            <a:r>
              <a:rPr lang="it-IT" sz="2000" dirty="0" err="1"/>
              <a:t>cells</a:t>
            </a:r>
            <a:r>
              <a:rPr lang="it-IT" sz="2000" dirty="0"/>
              <a:t>. </a:t>
            </a:r>
          </a:p>
          <a:p>
            <a:endParaRPr lang="it-IT" sz="2000" dirty="0"/>
          </a:p>
          <a:p>
            <a:r>
              <a:rPr lang="it-IT" sz="2000" dirty="0" err="1"/>
              <a:t>Granulomatous</a:t>
            </a:r>
            <a:r>
              <a:rPr lang="it-IT" sz="2000" dirty="0"/>
              <a:t> </a:t>
            </a:r>
            <a:r>
              <a:rPr lang="it-IT" sz="2000" dirty="0" err="1"/>
              <a:t>inflammation</a:t>
            </a:r>
            <a:r>
              <a:rPr lang="it-IT" sz="2000" dirty="0"/>
              <a:t> </a:t>
            </a:r>
            <a:r>
              <a:rPr lang="it-IT" sz="2000" dirty="0" err="1"/>
              <a:t>is</a:t>
            </a:r>
            <a:r>
              <a:rPr lang="it-IT" sz="2000" dirty="0"/>
              <a:t> a </a:t>
            </a:r>
            <a:r>
              <a:rPr lang="it-IT" sz="2000" dirty="0" err="1"/>
              <a:t>distinctive</a:t>
            </a:r>
            <a:r>
              <a:rPr lang="it-IT" sz="2000" dirty="0"/>
              <a:t> </a:t>
            </a:r>
            <a:r>
              <a:rPr lang="it-IT" sz="2000" dirty="0" err="1"/>
              <a:t>form</a:t>
            </a:r>
            <a:r>
              <a:rPr lang="it-IT" sz="2000" dirty="0"/>
              <a:t> </a:t>
            </a:r>
            <a:r>
              <a:rPr lang="it-IT" sz="2000" dirty="0" err="1"/>
              <a:t>of</a:t>
            </a:r>
            <a:r>
              <a:rPr lang="it-IT" sz="2000" dirty="0"/>
              <a:t> </a:t>
            </a:r>
            <a:r>
              <a:rPr lang="it-IT" sz="2000" dirty="0" err="1"/>
              <a:t>mononuclear</a:t>
            </a:r>
            <a:r>
              <a:rPr lang="it-IT" sz="2000" dirty="0"/>
              <a:t> </a:t>
            </a:r>
            <a:r>
              <a:rPr lang="it-IT" sz="2000" dirty="0" err="1"/>
              <a:t>inflammation</a:t>
            </a:r>
            <a:r>
              <a:rPr lang="it-IT" sz="2000" dirty="0"/>
              <a:t> </a:t>
            </a:r>
            <a:r>
              <a:rPr lang="it-IT" sz="2000" dirty="0" err="1"/>
              <a:t>usually</a:t>
            </a:r>
            <a:r>
              <a:rPr lang="it-IT" sz="2000" dirty="0"/>
              <a:t> </a:t>
            </a:r>
            <a:r>
              <a:rPr lang="it-IT" sz="2000" dirty="0" err="1"/>
              <a:t>evoked</a:t>
            </a:r>
            <a:r>
              <a:rPr lang="it-IT" sz="2000" dirty="0"/>
              <a:t> </a:t>
            </a:r>
            <a:r>
              <a:rPr lang="it-IT" sz="2000" dirty="0" err="1"/>
              <a:t>by</a:t>
            </a:r>
            <a:r>
              <a:rPr lang="it-IT" sz="2000" dirty="0"/>
              <a:t> </a:t>
            </a:r>
            <a:r>
              <a:rPr lang="it-IT" sz="2000" dirty="0" err="1"/>
              <a:t>infectious</a:t>
            </a:r>
            <a:r>
              <a:rPr lang="it-IT" sz="2000" dirty="0"/>
              <a:t> </a:t>
            </a:r>
            <a:r>
              <a:rPr lang="it-IT" sz="2000" dirty="0" err="1"/>
              <a:t>agents</a:t>
            </a:r>
            <a:r>
              <a:rPr lang="it-IT" sz="2000" dirty="0"/>
              <a:t> </a:t>
            </a:r>
            <a:r>
              <a:rPr lang="it-IT" sz="2000" dirty="0" err="1"/>
              <a:t>that</a:t>
            </a:r>
            <a:r>
              <a:rPr lang="it-IT" sz="2000" dirty="0"/>
              <a:t> </a:t>
            </a:r>
            <a:r>
              <a:rPr lang="it-IT" sz="2000" dirty="0" err="1"/>
              <a:t>resist</a:t>
            </a:r>
            <a:r>
              <a:rPr lang="it-IT" sz="2000" dirty="0"/>
              <a:t> </a:t>
            </a:r>
            <a:r>
              <a:rPr lang="it-IT" sz="2000" dirty="0" err="1"/>
              <a:t>eradication</a:t>
            </a:r>
            <a:r>
              <a:rPr lang="it-IT" sz="2000" dirty="0"/>
              <a:t>, </a:t>
            </a:r>
            <a:r>
              <a:rPr lang="it-IT" sz="2000" dirty="0" err="1"/>
              <a:t>but</a:t>
            </a:r>
            <a:r>
              <a:rPr lang="it-IT" sz="2000" dirty="0"/>
              <a:t> </a:t>
            </a:r>
            <a:r>
              <a:rPr lang="it-IT" sz="2000" dirty="0" err="1"/>
              <a:t>nevertheless</a:t>
            </a:r>
            <a:r>
              <a:rPr lang="it-IT" sz="2000" dirty="0"/>
              <a:t> are </a:t>
            </a:r>
            <a:r>
              <a:rPr lang="it-IT" sz="2000" dirty="0" err="1"/>
              <a:t>capable</a:t>
            </a:r>
            <a:r>
              <a:rPr lang="it-IT" sz="2000" dirty="0"/>
              <a:t> </a:t>
            </a:r>
            <a:r>
              <a:rPr lang="it-IT" sz="2000" dirty="0" err="1"/>
              <a:t>of</a:t>
            </a:r>
            <a:r>
              <a:rPr lang="it-IT" sz="2000" dirty="0"/>
              <a:t> </a:t>
            </a:r>
            <a:r>
              <a:rPr lang="it-IT" sz="2000" dirty="0" err="1"/>
              <a:t>stimulating</a:t>
            </a:r>
            <a:r>
              <a:rPr lang="it-IT" sz="2000" dirty="0"/>
              <a:t> strong </a:t>
            </a:r>
            <a:r>
              <a:rPr lang="it-IT" sz="2000" dirty="0" err="1"/>
              <a:t>T-cell–mediated</a:t>
            </a:r>
            <a:r>
              <a:rPr lang="it-IT" sz="2000" dirty="0"/>
              <a:t> </a:t>
            </a:r>
            <a:r>
              <a:rPr lang="it-IT" sz="2000" dirty="0" err="1"/>
              <a:t>immunity</a:t>
            </a:r>
            <a:r>
              <a:rPr lang="it-IT" sz="2000" dirty="0"/>
              <a:t> (e.g., M. </a:t>
            </a:r>
            <a:r>
              <a:rPr lang="it-IT" sz="2000" dirty="0" err="1"/>
              <a:t>tuberculosis</a:t>
            </a:r>
            <a:r>
              <a:rPr lang="it-IT" sz="2000" dirty="0"/>
              <a:t>, </a:t>
            </a:r>
            <a:r>
              <a:rPr lang="it-IT" sz="2000" dirty="0" err="1"/>
              <a:t>Histoplasma</a:t>
            </a:r>
            <a:r>
              <a:rPr lang="it-IT" sz="2000" dirty="0"/>
              <a:t> </a:t>
            </a:r>
            <a:r>
              <a:rPr lang="it-IT" sz="2000" dirty="0" err="1"/>
              <a:t>capsulatum</a:t>
            </a:r>
            <a:r>
              <a:rPr lang="it-IT" sz="2000" dirty="0"/>
              <a:t>, </a:t>
            </a:r>
            <a:r>
              <a:rPr lang="it-IT" sz="2000" dirty="0" err="1"/>
              <a:t>schistosome</a:t>
            </a:r>
            <a:r>
              <a:rPr lang="it-IT" sz="2000" dirty="0"/>
              <a:t> </a:t>
            </a:r>
            <a:r>
              <a:rPr lang="it-IT" sz="2000" dirty="0" err="1"/>
              <a:t>eggs</a:t>
            </a:r>
            <a:r>
              <a:rPr lang="it-IT" sz="2000" dirty="0"/>
              <a:t>). </a:t>
            </a:r>
            <a:r>
              <a:rPr lang="it-IT" sz="2000" dirty="0" err="1"/>
              <a:t>Granulomatous</a:t>
            </a:r>
            <a:r>
              <a:rPr lang="it-IT" sz="2000" dirty="0"/>
              <a:t> </a:t>
            </a:r>
            <a:r>
              <a:rPr lang="it-IT" sz="2000" dirty="0" err="1"/>
              <a:t>inflammation</a:t>
            </a:r>
            <a:r>
              <a:rPr lang="it-IT" sz="2000" dirty="0"/>
              <a:t> </a:t>
            </a:r>
            <a:r>
              <a:rPr lang="it-IT" sz="2000" dirty="0" err="1"/>
              <a:t>is</a:t>
            </a:r>
            <a:r>
              <a:rPr lang="it-IT" sz="2000" dirty="0"/>
              <a:t> </a:t>
            </a:r>
            <a:r>
              <a:rPr lang="it-IT" sz="2000" dirty="0" err="1"/>
              <a:t>characterized</a:t>
            </a:r>
            <a:r>
              <a:rPr lang="it-IT" sz="2000" dirty="0"/>
              <a:t> </a:t>
            </a:r>
            <a:r>
              <a:rPr lang="it-IT" sz="2000" dirty="0" err="1"/>
              <a:t>by</a:t>
            </a:r>
            <a:r>
              <a:rPr lang="it-IT" sz="2000" dirty="0"/>
              <a:t> </a:t>
            </a:r>
            <a:r>
              <a:rPr lang="it-IT" sz="2000" dirty="0" err="1"/>
              <a:t>accumulation</a:t>
            </a:r>
            <a:r>
              <a:rPr lang="it-IT" sz="2000" dirty="0"/>
              <a:t> </a:t>
            </a:r>
            <a:r>
              <a:rPr lang="it-IT" sz="2000" dirty="0" err="1"/>
              <a:t>of</a:t>
            </a:r>
            <a:r>
              <a:rPr lang="it-IT" sz="2000" dirty="0"/>
              <a:t> </a:t>
            </a:r>
            <a:r>
              <a:rPr lang="it-IT" sz="2000" dirty="0" err="1"/>
              <a:t>activated</a:t>
            </a:r>
            <a:r>
              <a:rPr lang="it-IT" sz="2000" dirty="0"/>
              <a:t> </a:t>
            </a:r>
            <a:r>
              <a:rPr lang="it-IT" sz="2000" dirty="0" err="1"/>
              <a:t>macrophages</a:t>
            </a:r>
            <a:r>
              <a:rPr lang="it-IT" sz="2000" dirty="0"/>
              <a:t> </a:t>
            </a:r>
            <a:r>
              <a:rPr lang="it-IT" sz="2000" dirty="0" err="1"/>
              <a:t>called</a:t>
            </a:r>
            <a:r>
              <a:rPr lang="it-IT" sz="2000" dirty="0"/>
              <a:t> </a:t>
            </a:r>
            <a:r>
              <a:rPr lang="it-IT" sz="2000" dirty="0" err="1"/>
              <a:t>epithelioid</a:t>
            </a:r>
            <a:r>
              <a:rPr lang="it-IT" sz="2000" dirty="0"/>
              <a:t> </a:t>
            </a:r>
            <a:r>
              <a:rPr lang="it-IT" sz="2000" dirty="0" err="1"/>
              <a:t>cells</a:t>
            </a:r>
            <a:r>
              <a:rPr lang="it-IT" sz="2000" dirty="0"/>
              <a:t>, </a:t>
            </a:r>
            <a:r>
              <a:rPr lang="it-IT" sz="2000" dirty="0" err="1"/>
              <a:t>which</a:t>
            </a:r>
            <a:r>
              <a:rPr lang="it-IT" sz="2000" dirty="0"/>
              <a:t> </a:t>
            </a:r>
            <a:r>
              <a:rPr lang="it-IT" sz="2000" dirty="0" err="1"/>
              <a:t>may</a:t>
            </a:r>
            <a:r>
              <a:rPr lang="it-IT" sz="2000" dirty="0"/>
              <a:t> fuse </a:t>
            </a:r>
            <a:r>
              <a:rPr lang="it-IT" sz="2000" dirty="0" err="1"/>
              <a:t>to</a:t>
            </a:r>
            <a:r>
              <a:rPr lang="it-IT" sz="2000" dirty="0"/>
              <a:t> </a:t>
            </a:r>
            <a:r>
              <a:rPr lang="it-IT" sz="2000" dirty="0" err="1"/>
              <a:t>form</a:t>
            </a:r>
            <a:r>
              <a:rPr lang="it-IT" sz="2000" dirty="0"/>
              <a:t> </a:t>
            </a:r>
            <a:r>
              <a:rPr lang="it-IT" sz="2000" dirty="0" err="1"/>
              <a:t>giant</a:t>
            </a:r>
            <a:r>
              <a:rPr lang="it-IT" sz="2000" dirty="0"/>
              <a:t> </a:t>
            </a:r>
            <a:r>
              <a:rPr lang="it-IT" sz="2000" dirty="0" err="1"/>
              <a:t>cells</a:t>
            </a:r>
            <a:r>
              <a:rPr lang="it-IT" sz="2000" dirty="0"/>
              <a:t>. In some </a:t>
            </a:r>
            <a:r>
              <a:rPr lang="it-IT" sz="2000" dirty="0" err="1"/>
              <a:t>cases</a:t>
            </a:r>
            <a:r>
              <a:rPr lang="it-IT" sz="2000" dirty="0"/>
              <a:t>, </a:t>
            </a:r>
            <a:r>
              <a:rPr lang="it-IT" sz="2000" dirty="0" err="1"/>
              <a:t>there</a:t>
            </a:r>
            <a:r>
              <a:rPr lang="it-IT" sz="2000" dirty="0"/>
              <a:t> </a:t>
            </a:r>
            <a:r>
              <a:rPr lang="it-IT" sz="2000" dirty="0" err="1"/>
              <a:t>is</a:t>
            </a:r>
            <a:r>
              <a:rPr lang="it-IT" sz="2000" dirty="0"/>
              <a:t> a </a:t>
            </a:r>
            <a:r>
              <a:rPr lang="it-IT" sz="2000" dirty="0" err="1"/>
              <a:t>central</a:t>
            </a:r>
            <a:r>
              <a:rPr lang="it-IT" sz="2000" dirty="0"/>
              <a:t> area </a:t>
            </a:r>
            <a:r>
              <a:rPr lang="it-IT" sz="2000" dirty="0" err="1"/>
              <a:t>of</a:t>
            </a:r>
            <a:r>
              <a:rPr lang="it-IT" sz="2000" dirty="0"/>
              <a:t> </a:t>
            </a:r>
            <a:r>
              <a:rPr lang="it-IT" sz="2000" dirty="0" err="1"/>
              <a:t>caseous</a:t>
            </a:r>
            <a:r>
              <a:rPr lang="it-IT" sz="2000" dirty="0"/>
              <a:t> </a:t>
            </a:r>
            <a:r>
              <a:rPr lang="it-IT" sz="2000" dirty="0" err="1"/>
              <a:t>necrosis</a:t>
            </a:r>
            <a:r>
              <a:rPr lang="it-IT" sz="2000" dirty="0"/>
              <a:t>.</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4352</TotalTime>
  <Words>6063</Words>
  <Application>Microsoft Macintosh PowerPoint</Application>
  <PresentationFormat>Presentazione su schermo (4:3)</PresentationFormat>
  <Paragraphs>234</Paragraphs>
  <Slides>107</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107</vt:i4>
      </vt:variant>
    </vt:vector>
  </HeadingPairs>
  <TitlesOfParts>
    <vt:vector size="111" baseType="lpstr">
      <vt:lpstr>Arial</vt:lpstr>
      <vt:lpstr>Calibri</vt:lpstr>
      <vt:lpstr>Wingdings</vt:lpstr>
      <vt:lpstr>Tema di Office</vt:lpstr>
      <vt:lpstr>General Pathology of Infectious Diseases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Presence of Eubacterium limosum bacteria in the feces of individuals undergoing bone marrow transplantation reduces the likelihood of immune decline when compared to patients who do not have this bacterium in their microbiota.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Some species and corelations to colorectal tumors...</vt:lpstr>
      <vt:lpstr>Interactions between colorectal cancer risk factors and gut microbiome</vt:lpstr>
      <vt:lpstr>Interactions between colorectal cancer and gut microbiome</vt:lpstr>
      <vt:lpstr>Allogeneic stem cell transplant (allo-HSCT) , graft-versus-host disease (GVHD) and gut microbiota</vt:lpstr>
      <vt:lpstr>Strategies focused on the microbiota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IRCCS Burlo Garofolo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Pathology of Infectious Diseases</dc:title>
  <dc:creator>Sergio Crovella</dc:creator>
  <cp:lastModifiedBy>THECROVELS THECROVELS</cp:lastModifiedBy>
  <cp:revision>118</cp:revision>
  <dcterms:created xsi:type="dcterms:W3CDTF">2018-10-20T20:18:33Z</dcterms:created>
  <dcterms:modified xsi:type="dcterms:W3CDTF">2020-03-10T11:10:58Z</dcterms:modified>
</cp:coreProperties>
</file>